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19.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09" r:id="rId1"/>
    <p:sldMasterId id="2147484032" r:id="rId2"/>
    <p:sldMasterId id="2147484054" r:id="rId3"/>
    <p:sldMasterId id="2147484148" r:id="rId4"/>
    <p:sldMasterId id="2147484162" r:id="rId5"/>
    <p:sldMasterId id="2147484271" r:id="rId6"/>
    <p:sldMasterId id="2147484283" r:id="rId7"/>
    <p:sldMasterId id="2147484773" r:id="rId8"/>
    <p:sldMasterId id="2147484779" r:id="rId9"/>
    <p:sldMasterId id="2147484782" r:id="rId10"/>
    <p:sldMasterId id="2147484784" r:id="rId11"/>
    <p:sldMasterId id="2147484790" r:id="rId12"/>
    <p:sldMasterId id="2147484794" r:id="rId13"/>
    <p:sldMasterId id="2147484796" r:id="rId14"/>
    <p:sldMasterId id="2147484828" r:id="rId15"/>
    <p:sldMasterId id="2147484857" r:id="rId16"/>
    <p:sldMasterId id="2147484875" r:id="rId17"/>
    <p:sldMasterId id="2147484897" r:id="rId18"/>
  </p:sldMasterIdLst>
  <p:notesMasterIdLst>
    <p:notesMasterId r:id="rId60"/>
  </p:notesMasterIdLst>
  <p:handoutMasterIdLst>
    <p:handoutMasterId r:id="rId61"/>
  </p:handoutMasterIdLst>
  <p:sldIdLst>
    <p:sldId id="880" r:id="rId19"/>
    <p:sldId id="755" r:id="rId20"/>
    <p:sldId id="841" r:id="rId21"/>
    <p:sldId id="826" r:id="rId22"/>
    <p:sldId id="824" r:id="rId23"/>
    <p:sldId id="790" r:id="rId24"/>
    <p:sldId id="810" r:id="rId25"/>
    <p:sldId id="811" r:id="rId26"/>
    <p:sldId id="812" r:id="rId27"/>
    <p:sldId id="795" r:id="rId28"/>
    <p:sldId id="884" r:id="rId29"/>
    <p:sldId id="848" r:id="rId30"/>
    <p:sldId id="793" r:id="rId31"/>
    <p:sldId id="869" r:id="rId32"/>
    <p:sldId id="886" r:id="rId33"/>
    <p:sldId id="888" r:id="rId34"/>
    <p:sldId id="889" r:id="rId35"/>
    <p:sldId id="890" r:id="rId36"/>
    <p:sldId id="897" r:id="rId37"/>
    <p:sldId id="898" r:id="rId38"/>
    <p:sldId id="899" r:id="rId39"/>
    <p:sldId id="901" r:id="rId40"/>
    <p:sldId id="902" r:id="rId41"/>
    <p:sldId id="903" r:id="rId42"/>
    <p:sldId id="905" r:id="rId43"/>
    <p:sldId id="911" r:id="rId44"/>
    <p:sldId id="912" r:id="rId45"/>
    <p:sldId id="913" r:id="rId46"/>
    <p:sldId id="914" r:id="rId47"/>
    <p:sldId id="851" r:id="rId48"/>
    <p:sldId id="881" r:id="rId49"/>
    <p:sldId id="882" r:id="rId50"/>
    <p:sldId id="883" r:id="rId51"/>
    <p:sldId id="857" r:id="rId52"/>
    <p:sldId id="858" r:id="rId53"/>
    <p:sldId id="875" r:id="rId54"/>
    <p:sldId id="876" r:id="rId55"/>
    <p:sldId id="877" r:id="rId56"/>
    <p:sldId id="878" r:id="rId57"/>
    <p:sldId id="830" r:id="rId58"/>
    <p:sldId id="760" r:id="rId59"/>
  </p:sldIdLst>
  <p:sldSz cx="9144000" cy="5143500" type="screen16x9"/>
  <p:notesSz cx="9144000" cy="6858000"/>
  <p:defaultTextStyle>
    <a:defPPr>
      <a:defRPr lang="en-US"/>
    </a:defPPr>
    <a:lvl1pPr algn="l" rtl="0" fontAlgn="base">
      <a:spcBef>
        <a:spcPct val="0"/>
      </a:spcBef>
      <a:spcAft>
        <a:spcPct val="0"/>
      </a:spcAft>
      <a:defRPr sz="700" kern="1200">
        <a:solidFill>
          <a:schemeClr val="tx1"/>
        </a:solidFill>
        <a:latin typeface="Arial" pitchFamily="34" charset="0"/>
        <a:ea typeface="MS PGothic" pitchFamily="34" charset="-128"/>
        <a:cs typeface="+mn-cs"/>
      </a:defRPr>
    </a:lvl1pPr>
    <a:lvl2pPr marL="168275" indent="112713" algn="l" rtl="0" fontAlgn="base">
      <a:spcBef>
        <a:spcPct val="0"/>
      </a:spcBef>
      <a:spcAft>
        <a:spcPct val="0"/>
      </a:spcAft>
      <a:defRPr sz="700" kern="1200">
        <a:solidFill>
          <a:schemeClr val="tx1"/>
        </a:solidFill>
        <a:latin typeface="Arial" pitchFamily="34" charset="0"/>
        <a:ea typeface="MS PGothic" pitchFamily="34" charset="-128"/>
        <a:cs typeface="+mn-cs"/>
      </a:defRPr>
    </a:lvl2pPr>
    <a:lvl3pPr marL="339725" indent="227013" algn="l" rtl="0" fontAlgn="base">
      <a:spcBef>
        <a:spcPct val="0"/>
      </a:spcBef>
      <a:spcAft>
        <a:spcPct val="0"/>
      </a:spcAft>
      <a:defRPr sz="700" kern="1200">
        <a:solidFill>
          <a:schemeClr val="tx1"/>
        </a:solidFill>
        <a:latin typeface="Arial" pitchFamily="34" charset="0"/>
        <a:ea typeface="MS PGothic" pitchFamily="34" charset="-128"/>
        <a:cs typeface="+mn-cs"/>
      </a:defRPr>
    </a:lvl3pPr>
    <a:lvl4pPr marL="511175" indent="341313" algn="l" rtl="0" fontAlgn="base">
      <a:spcBef>
        <a:spcPct val="0"/>
      </a:spcBef>
      <a:spcAft>
        <a:spcPct val="0"/>
      </a:spcAft>
      <a:defRPr sz="700" kern="1200">
        <a:solidFill>
          <a:schemeClr val="tx1"/>
        </a:solidFill>
        <a:latin typeface="Arial" pitchFamily="34" charset="0"/>
        <a:ea typeface="MS PGothic" pitchFamily="34" charset="-128"/>
        <a:cs typeface="+mn-cs"/>
      </a:defRPr>
    </a:lvl4pPr>
    <a:lvl5pPr marL="682625" indent="454025" algn="l" rtl="0" fontAlgn="base">
      <a:spcBef>
        <a:spcPct val="0"/>
      </a:spcBef>
      <a:spcAft>
        <a:spcPct val="0"/>
      </a:spcAft>
      <a:defRPr sz="700" kern="1200">
        <a:solidFill>
          <a:schemeClr val="tx1"/>
        </a:solidFill>
        <a:latin typeface="Arial" pitchFamily="34" charset="0"/>
        <a:ea typeface="MS PGothic" pitchFamily="34" charset="-128"/>
        <a:cs typeface="+mn-cs"/>
      </a:defRPr>
    </a:lvl5pPr>
    <a:lvl6pPr marL="2286000" algn="l" defTabSz="914400" rtl="0" eaLnBrk="1" latinLnBrk="0" hangingPunct="1">
      <a:defRPr sz="700" kern="1200">
        <a:solidFill>
          <a:schemeClr val="tx1"/>
        </a:solidFill>
        <a:latin typeface="Arial" pitchFamily="34" charset="0"/>
        <a:ea typeface="MS PGothic" pitchFamily="34" charset="-128"/>
        <a:cs typeface="+mn-cs"/>
      </a:defRPr>
    </a:lvl6pPr>
    <a:lvl7pPr marL="2743200" algn="l" defTabSz="914400" rtl="0" eaLnBrk="1" latinLnBrk="0" hangingPunct="1">
      <a:defRPr sz="700" kern="1200">
        <a:solidFill>
          <a:schemeClr val="tx1"/>
        </a:solidFill>
        <a:latin typeface="Arial" pitchFamily="34" charset="0"/>
        <a:ea typeface="MS PGothic" pitchFamily="34" charset="-128"/>
        <a:cs typeface="+mn-cs"/>
      </a:defRPr>
    </a:lvl7pPr>
    <a:lvl8pPr marL="3200400" algn="l" defTabSz="914400" rtl="0" eaLnBrk="1" latinLnBrk="0" hangingPunct="1">
      <a:defRPr sz="700" kern="1200">
        <a:solidFill>
          <a:schemeClr val="tx1"/>
        </a:solidFill>
        <a:latin typeface="Arial" pitchFamily="34" charset="0"/>
        <a:ea typeface="MS PGothic" pitchFamily="34" charset="-128"/>
        <a:cs typeface="+mn-cs"/>
      </a:defRPr>
    </a:lvl8pPr>
    <a:lvl9pPr marL="3657600" algn="l" defTabSz="914400" rtl="0" eaLnBrk="1" latinLnBrk="0" hangingPunct="1">
      <a:defRPr sz="7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showPr>
  <p:clrMru>
    <a:srgbClr val="777777"/>
    <a:srgbClr val="B9BE78"/>
    <a:srgbClr val="0070C0"/>
    <a:srgbClr val="B8B8B8"/>
    <a:srgbClr val="4D4D4D"/>
    <a:srgbClr val="5F5F5F"/>
    <a:srgbClr val="333333"/>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9165" autoAdjust="0"/>
  </p:normalViewPr>
  <p:slideViewPr>
    <p:cSldViewPr snapToGrid="0">
      <p:cViewPr varScale="1">
        <p:scale>
          <a:sx n="73" d="100"/>
          <a:sy n="73" d="100"/>
        </p:scale>
        <p:origin x="-108" y="-282"/>
      </p:cViewPr>
      <p:guideLst>
        <p:guide orient="horz" pos="347"/>
        <p:guide orient="horz" pos="700"/>
        <p:guide pos="509"/>
        <p:guide pos="5759"/>
        <p:guide pos="2886"/>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89" d="100"/>
        <a:sy n="89" d="100"/>
      </p:scale>
      <p:origin x="0" y="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s>
</file>

<file path=ppt/_rels/viewProps.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17.xml"/><Relationship Id="rId1"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lvl1pPr algn="l">
              <a:lnSpc>
                <a:spcPct val="90000"/>
              </a:lnSpc>
              <a:spcBef>
                <a:spcPct val="50000"/>
              </a:spcBef>
              <a:buClr>
                <a:schemeClr val="accent1"/>
              </a:buClr>
              <a:defRPr sz="1200" dirty="0">
                <a:latin typeface="Arial" charset="0"/>
                <a:ea typeface="+mn-ea"/>
                <a:cs typeface="+mn-cs"/>
              </a:defRPr>
            </a:lvl1pPr>
          </a:lstStyle>
          <a:p>
            <a:pPr>
              <a:defRPr/>
            </a:pPr>
            <a:endParaRPr lang="en-US"/>
          </a:p>
        </p:txBody>
      </p:sp>
      <p:sp>
        <p:nvSpPr>
          <p:cNvPr id="152579" name="Rectangle 3"/>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lvl1pPr algn="r">
              <a:lnSpc>
                <a:spcPct val="90000"/>
              </a:lnSpc>
              <a:spcBef>
                <a:spcPct val="50000"/>
              </a:spcBef>
              <a:buClr>
                <a:schemeClr val="accent1"/>
              </a:buClr>
              <a:defRPr sz="1200">
                <a:ea typeface="ＭＳ Ｐゴシック" pitchFamily="34" charset="-128"/>
                <a:cs typeface="+mn-cs"/>
              </a:defRPr>
            </a:lvl1pPr>
          </a:lstStyle>
          <a:p>
            <a:pPr>
              <a:defRPr/>
            </a:pPr>
            <a:fld id="{1569D8D9-9BE4-4619-87BE-299997135F01}" type="datetime1">
              <a:rPr lang="en-US"/>
              <a:pPr>
                <a:defRPr/>
              </a:pPr>
              <a:t>3/14/2012</a:t>
            </a:fld>
            <a:endParaRPr lang="en-US" dirty="0"/>
          </a:p>
        </p:txBody>
      </p:sp>
      <p:sp>
        <p:nvSpPr>
          <p:cNvPr id="152580" name="Rectangle 4"/>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spAutoFit/>
          </a:bodyPr>
          <a:lstStyle>
            <a:lvl1pPr algn="l">
              <a:lnSpc>
                <a:spcPct val="90000"/>
              </a:lnSpc>
              <a:spcBef>
                <a:spcPct val="50000"/>
              </a:spcBef>
              <a:buClr>
                <a:schemeClr val="accent1"/>
              </a:buClr>
              <a:defRPr sz="1200" dirty="0">
                <a:latin typeface="Arial" charset="0"/>
                <a:ea typeface="+mn-ea"/>
                <a:cs typeface="+mn-cs"/>
              </a:defRPr>
            </a:lvl1pPr>
          </a:lstStyle>
          <a:p>
            <a:pPr>
              <a:defRPr/>
            </a:pPr>
            <a:endParaRPr lang="en-US"/>
          </a:p>
        </p:txBody>
      </p:sp>
      <p:sp>
        <p:nvSpPr>
          <p:cNvPr id="152581" name="Rectangle 5"/>
          <p:cNvSpPr>
            <a:spLocks noGrp="1" noChangeArrowheads="1"/>
          </p:cNvSpPr>
          <p:nvPr>
            <p:ph type="sldNum" sz="quarter" idx="3"/>
          </p:nvPr>
        </p:nvSpPr>
        <p:spPr bwMode="auto">
          <a:xfrm>
            <a:off x="5181600" y="6600825"/>
            <a:ext cx="3962400" cy="257175"/>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spAutoFit/>
          </a:bodyPr>
          <a:lstStyle>
            <a:lvl1pPr algn="r">
              <a:lnSpc>
                <a:spcPct val="90000"/>
              </a:lnSpc>
              <a:spcBef>
                <a:spcPct val="50000"/>
              </a:spcBef>
              <a:buClr>
                <a:schemeClr val="accent1"/>
              </a:buClr>
              <a:defRPr sz="1200">
                <a:ea typeface="ＭＳ Ｐゴシック" pitchFamily="34" charset="-128"/>
                <a:cs typeface="+mn-cs"/>
              </a:defRPr>
            </a:lvl1pPr>
          </a:lstStyle>
          <a:p>
            <a:pPr>
              <a:defRPr/>
            </a:pPr>
            <a:fld id="{A4714D44-8FE4-499C-9CA0-5DE40480110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dirty="0">
                <a:latin typeface="Times"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dirty="0">
                <a:latin typeface="Times" charset="0"/>
                <a:ea typeface="+mn-ea"/>
                <a:cs typeface="+mn-cs"/>
              </a:defRPr>
            </a:lvl1pPr>
          </a:lstStyle>
          <a:p>
            <a:pPr>
              <a:defRPr/>
            </a:pPr>
            <a:endParaRPr lang="en-US"/>
          </a:p>
        </p:txBody>
      </p:sp>
      <p:sp>
        <p:nvSpPr>
          <p:cNvPr id="355332"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dirty="0">
                <a:latin typeface="Times"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ea typeface="ＭＳ Ｐゴシック" pitchFamily="34" charset="-128"/>
                <a:cs typeface="+mn-cs"/>
              </a:defRPr>
            </a:lvl1pPr>
          </a:lstStyle>
          <a:p>
            <a:pPr>
              <a:defRPr/>
            </a:pPr>
            <a:fld id="{1C99C982-BB6E-40FE-A90C-DBE5A410488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00" b="1" kern="1200">
        <a:solidFill>
          <a:schemeClr val="tx1"/>
        </a:solidFill>
        <a:latin typeface="Arial" pitchFamily="-106" charset="0"/>
        <a:ea typeface="MS PGothic" pitchFamily="34" charset="-128"/>
        <a:cs typeface="ＭＳ Ｐゴシック" charset="-128"/>
      </a:defRPr>
    </a:lvl1pPr>
    <a:lvl2pPr marL="39688" algn="l" rtl="0" eaLnBrk="0" fontAlgn="base" hangingPunct="0">
      <a:spcBef>
        <a:spcPct val="30000"/>
      </a:spcBef>
      <a:spcAft>
        <a:spcPct val="0"/>
      </a:spcAft>
      <a:defRPr sz="400" kern="1200">
        <a:solidFill>
          <a:schemeClr val="tx1"/>
        </a:solidFill>
        <a:latin typeface="Arial" pitchFamily="-106" charset="0"/>
        <a:ea typeface="MS PGothic" pitchFamily="34" charset="-128"/>
        <a:cs typeface="+mn-cs"/>
      </a:defRPr>
    </a:lvl2pPr>
    <a:lvl3pPr marL="123825" indent="-38100" algn="l" rtl="0" eaLnBrk="0" fontAlgn="base" hangingPunct="0">
      <a:spcBef>
        <a:spcPct val="30000"/>
      </a:spcBef>
      <a:spcAft>
        <a:spcPct val="0"/>
      </a:spcAft>
      <a:buSzPct val="100000"/>
      <a:buFont typeface="Times" charset="0"/>
      <a:buChar char="•"/>
      <a:defRPr sz="400" kern="1200">
        <a:solidFill>
          <a:schemeClr val="tx1"/>
        </a:solidFill>
        <a:latin typeface="Arial" pitchFamily="-106" charset="0"/>
        <a:ea typeface="MS PGothic" pitchFamily="34" charset="-128"/>
        <a:cs typeface="+mn-cs"/>
      </a:defRPr>
    </a:lvl3pPr>
    <a:lvl4pPr marL="214313" indent="-42863" algn="l" rtl="0" eaLnBrk="0" fontAlgn="base" hangingPunct="0">
      <a:spcBef>
        <a:spcPct val="30000"/>
      </a:spcBef>
      <a:spcAft>
        <a:spcPct val="0"/>
      </a:spcAft>
      <a:buChar char="–"/>
      <a:defRPr sz="400" kern="1200">
        <a:solidFill>
          <a:schemeClr val="tx1"/>
        </a:solidFill>
        <a:latin typeface="Arial" pitchFamily="-106" charset="0"/>
        <a:ea typeface="MS PGothic" pitchFamily="34" charset="-128"/>
        <a:cs typeface="+mn-cs"/>
      </a:defRPr>
    </a:lvl4pPr>
    <a:lvl5pPr marL="257175" algn="l" rtl="0" eaLnBrk="0" fontAlgn="base" hangingPunct="0">
      <a:spcBef>
        <a:spcPct val="30000"/>
      </a:spcBef>
      <a:spcAft>
        <a:spcPct val="0"/>
      </a:spcAft>
      <a:defRPr sz="300" kern="1200">
        <a:solidFill>
          <a:schemeClr val="tx1"/>
        </a:solidFill>
        <a:latin typeface="Arial" pitchFamily="-106" charset="0"/>
        <a:ea typeface="MS PGothic" pitchFamily="34" charset="-128"/>
        <a:cs typeface="+mn-cs"/>
      </a:defRPr>
    </a:lvl5pPr>
    <a:lvl6pPr marL="856389" algn="l" defTabSz="171278" rtl="0" eaLnBrk="1" latinLnBrk="0" hangingPunct="1">
      <a:defRPr sz="400" kern="1200">
        <a:solidFill>
          <a:schemeClr val="tx1"/>
        </a:solidFill>
        <a:latin typeface="+mn-lt"/>
        <a:ea typeface="+mn-ea"/>
        <a:cs typeface="+mn-cs"/>
      </a:defRPr>
    </a:lvl6pPr>
    <a:lvl7pPr marL="1027668" algn="l" defTabSz="171278" rtl="0" eaLnBrk="1" latinLnBrk="0" hangingPunct="1">
      <a:defRPr sz="400" kern="1200">
        <a:solidFill>
          <a:schemeClr val="tx1"/>
        </a:solidFill>
        <a:latin typeface="+mn-lt"/>
        <a:ea typeface="+mn-ea"/>
        <a:cs typeface="+mn-cs"/>
      </a:defRPr>
    </a:lvl7pPr>
    <a:lvl8pPr marL="1198946" algn="l" defTabSz="171278" rtl="0" eaLnBrk="1" latinLnBrk="0" hangingPunct="1">
      <a:defRPr sz="400" kern="1200">
        <a:solidFill>
          <a:schemeClr val="tx1"/>
        </a:solidFill>
        <a:latin typeface="+mn-lt"/>
        <a:ea typeface="+mn-ea"/>
        <a:cs typeface="+mn-cs"/>
      </a:defRPr>
    </a:lvl8pPr>
    <a:lvl9pPr marL="1370224" algn="l" defTabSz="171278" rtl="0" eaLnBrk="1" latinLnBrk="0" hangingPunct="1">
      <a:defRPr sz="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Notes Placeholder 1"/>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Rot="1" noChangeAspect="1" noChangeArrowheads="1" noTextEdit="1"/>
          </p:cNvSpPr>
          <p:nvPr>
            <p:ph type="sldImg"/>
          </p:nvPr>
        </p:nvSpPr>
        <p:spPr>
          <a:xfrm>
            <a:off x="2284413" y="512763"/>
            <a:ext cx="4572000" cy="2573337"/>
          </a:xfrm>
          <a:ln/>
        </p:spPr>
      </p:sp>
      <p:sp>
        <p:nvSpPr>
          <p:cNvPr id="276482" name="Rectangle 3"/>
          <p:cNvSpPr>
            <a:spLocks noGrp="1" noChangeArrowheads="1"/>
          </p:cNvSpPr>
          <p:nvPr>
            <p:ph type="body" idx="1"/>
          </p:nvPr>
        </p:nvSpPr>
        <p:spPr>
          <a:xfrm>
            <a:off x="1219200" y="3257550"/>
            <a:ext cx="6705600" cy="3087688"/>
          </a:xfrm>
          <a:noFill/>
          <a:ln/>
        </p:spPr>
        <p:txBody>
          <a:bodyPr lIns="90451" tIns="45225" rIns="90451" bIns="45225"/>
          <a:lstStyle/>
          <a:p>
            <a:r>
              <a:rPr lang="en-US" b="0" smtClean="0">
                <a:latin typeface="Arial" pitchFamily="34" charset="0"/>
              </a:rPr>
              <a:t>Speaker Notes:</a:t>
            </a:r>
          </a:p>
          <a:p>
            <a:endParaRPr lang="en-US" smtClean="0">
              <a:latin typeface="Arial" pitchFamily="34" charset="0"/>
            </a:endParaRPr>
          </a:p>
          <a:p>
            <a:pPr>
              <a:buFontTx/>
              <a:buChar char="•"/>
            </a:pPr>
            <a:r>
              <a:rPr lang="en-US" b="0" smtClean="0">
                <a:latin typeface="Arial" pitchFamily="34" charset="0"/>
              </a:rPr>
              <a:t>Faster Application Deployment with VM Templates –</a:t>
            </a:r>
            <a:r>
              <a:rPr lang="en-US" smtClean="0">
                <a:latin typeface="Arial" pitchFamily="34" charset="0"/>
              </a:rPr>
              <a:t> Download and import pre-configured virtual machines containing pre-installed Oracle enterprise applications or other software to get up and running in hours not weeks </a:t>
            </a:r>
          </a:p>
          <a:p>
            <a:pPr>
              <a:buFontTx/>
              <a:buChar char="•"/>
            </a:pPr>
            <a:r>
              <a:rPr lang="en-US" smtClean="0">
                <a:latin typeface="Arial" pitchFamily="34" charset="0"/>
              </a:rPr>
              <a:t>Full-production licensed software</a:t>
            </a:r>
          </a:p>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 j</a:t>
            </a:r>
          </a:p>
        </p:txBody>
      </p:sp>
      <p:sp>
        <p:nvSpPr>
          <p:cNvPr id="73732" name="Slide Number Placeholder 3"/>
          <p:cNvSpPr>
            <a:spLocks noGrp="1"/>
          </p:cNvSpPr>
          <p:nvPr>
            <p:ph type="sldNum" sz="quarter" idx="5"/>
          </p:nvPr>
        </p:nvSpPr>
        <p:spPr>
          <a:noFill/>
        </p:spPr>
        <p:txBody>
          <a:bodyPr/>
          <a:lstStyle/>
          <a:p>
            <a:fld id="{3AA7CC0B-537B-4D40-9427-5871A98F55E0}" type="slidenum">
              <a:rPr lang="en-US" smtClean="0">
                <a:latin typeface="Times" pitchFamily="-106" charset="0"/>
              </a:rPr>
              <a:pPr/>
              <a:t>16</a:t>
            </a:fld>
            <a:endParaRPr lang="en-US" smtClean="0">
              <a:latin typeface="Times" pitchFamily="-10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74756" name="Slide Number Placeholder 3"/>
          <p:cNvSpPr>
            <a:spLocks noGrp="1"/>
          </p:cNvSpPr>
          <p:nvPr>
            <p:ph type="sldNum" sz="quarter" idx="5"/>
          </p:nvPr>
        </p:nvSpPr>
        <p:spPr>
          <a:noFill/>
        </p:spPr>
        <p:txBody>
          <a:bodyPr/>
          <a:lstStyle/>
          <a:p>
            <a:fld id="{819AF709-C741-40A9-9E44-E1FF4804D365}" type="slidenum">
              <a:rPr lang="en-US" smtClean="0">
                <a:solidFill>
                  <a:srgbClr val="000000"/>
                </a:solidFill>
                <a:latin typeface="Times" pitchFamily="-106" charset="0"/>
              </a:rPr>
              <a:pPr/>
              <a:t>17</a:t>
            </a:fld>
            <a:endParaRPr lang="en-US" smtClean="0">
              <a:solidFill>
                <a:srgbClr val="000000"/>
              </a:solidFill>
              <a:latin typeface="Times" pitchFamily="-10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75780" name="Slide Number Placeholder 3"/>
          <p:cNvSpPr>
            <a:spLocks noGrp="1"/>
          </p:cNvSpPr>
          <p:nvPr>
            <p:ph type="sldNum" sz="quarter" idx="5"/>
          </p:nvPr>
        </p:nvSpPr>
        <p:spPr>
          <a:noFill/>
        </p:spPr>
        <p:txBody>
          <a:bodyPr/>
          <a:lstStyle/>
          <a:p>
            <a:fld id="{1EB01AD4-8B2A-4943-BDA4-9477C7059FC0}" type="slidenum">
              <a:rPr lang="en-US" smtClean="0">
                <a:solidFill>
                  <a:srgbClr val="000000"/>
                </a:solidFill>
                <a:latin typeface="Times" pitchFamily="-106" charset="0"/>
              </a:rPr>
              <a:pPr/>
              <a:t>18</a:t>
            </a:fld>
            <a:endParaRPr lang="en-US" smtClean="0">
              <a:solidFill>
                <a:srgbClr val="000000"/>
              </a:solidFill>
              <a:latin typeface="Times" pitchFamily="-10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AU" smtClean="0">
                <a:latin typeface="Arial" pitchFamily="34" charset="0"/>
                <a:ea typeface="ＭＳ Ｐゴシック" pitchFamily="34" charset="-128"/>
              </a:rPr>
              <a:t>Topic Name</a:t>
            </a:r>
          </a:p>
        </p:txBody>
      </p:sp>
      <p:sp>
        <p:nvSpPr>
          <p:cNvPr id="79876" name="Slide Number Placeholder 3"/>
          <p:cNvSpPr>
            <a:spLocks noGrp="1"/>
          </p:cNvSpPr>
          <p:nvPr>
            <p:ph type="sldNum" sz="quarter" idx="5"/>
          </p:nvPr>
        </p:nvSpPr>
        <p:spPr>
          <a:noFill/>
        </p:spPr>
        <p:txBody>
          <a:bodyPr/>
          <a:lstStyle/>
          <a:p>
            <a:fld id="{9D9E4C61-3E98-4398-8F8A-08CDCD150F36}" type="slidenum">
              <a:rPr lang="en-US" smtClean="0">
                <a:solidFill>
                  <a:srgbClr val="000000"/>
                </a:solidFill>
                <a:latin typeface="Times" pitchFamily="-106" charset="0"/>
              </a:rPr>
              <a:pPr/>
              <a:t>19</a:t>
            </a:fld>
            <a:endParaRPr lang="en-US" smtClean="0">
              <a:solidFill>
                <a:srgbClr val="000000"/>
              </a:solidFill>
              <a:latin typeface="Times" pitchFamily="-10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 j</a:t>
            </a:r>
          </a:p>
        </p:txBody>
      </p:sp>
      <p:sp>
        <p:nvSpPr>
          <p:cNvPr id="80900" name="Slide Number Placeholder 3"/>
          <p:cNvSpPr>
            <a:spLocks noGrp="1"/>
          </p:cNvSpPr>
          <p:nvPr>
            <p:ph type="sldNum" sz="quarter" idx="5"/>
          </p:nvPr>
        </p:nvSpPr>
        <p:spPr>
          <a:noFill/>
        </p:spPr>
        <p:txBody>
          <a:bodyPr/>
          <a:lstStyle/>
          <a:p>
            <a:fld id="{4DBEB86F-8F9D-4593-9D40-47F4A31712C6}" type="slidenum">
              <a:rPr lang="en-US" smtClean="0">
                <a:latin typeface="Times" pitchFamily="-106" charset="0"/>
              </a:rPr>
              <a:pPr/>
              <a:t>20</a:t>
            </a:fld>
            <a:endParaRPr lang="en-US" smtClean="0">
              <a:latin typeface="Times" pitchFamily="-10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81924" name="Slide Number Placeholder 3"/>
          <p:cNvSpPr>
            <a:spLocks noGrp="1"/>
          </p:cNvSpPr>
          <p:nvPr>
            <p:ph type="sldNum" sz="quarter" idx="5"/>
          </p:nvPr>
        </p:nvSpPr>
        <p:spPr>
          <a:noFill/>
        </p:spPr>
        <p:txBody>
          <a:bodyPr/>
          <a:lstStyle/>
          <a:p>
            <a:pPr>
              <a:buClr>
                <a:srgbClr val="4F81BD"/>
              </a:buClr>
            </a:pPr>
            <a:fld id="{FA3B91F0-0D05-4DA8-A8B5-11C7A1C3F149}" type="slidenum">
              <a:rPr lang="en-US" smtClean="0">
                <a:solidFill>
                  <a:srgbClr val="000000"/>
                </a:solidFill>
                <a:latin typeface="Times" pitchFamily="-106" charset="0"/>
              </a:rPr>
              <a:pPr>
                <a:buClr>
                  <a:srgbClr val="4F81BD"/>
                </a:buClr>
              </a:pPr>
              <a:t>21</a:t>
            </a:fld>
            <a:endParaRPr lang="en-US" smtClean="0">
              <a:solidFill>
                <a:srgbClr val="000000"/>
              </a:solidFill>
              <a:latin typeface="Times" pitchFamily="-10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z="900" smtClean="0">
              <a:latin typeface="Arial" pitchFamily="34" charset="0"/>
              <a:ea typeface="ＭＳ Ｐゴシック" pitchFamily="34" charset="-128"/>
            </a:endParaRPr>
          </a:p>
        </p:txBody>
      </p:sp>
      <p:sp>
        <p:nvSpPr>
          <p:cNvPr id="83972" name="Slide Number Placeholder 3"/>
          <p:cNvSpPr txBox="1">
            <a:spLocks noGrp="1"/>
          </p:cNvSpPr>
          <p:nvPr/>
        </p:nvSpPr>
        <p:spPr bwMode="auto">
          <a:xfrm>
            <a:off x="5181600" y="6515100"/>
            <a:ext cx="3962400" cy="342900"/>
          </a:xfrm>
          <a:prstGeom prst="rect">
            <a:avLst/>
          </a:prstGeom>
          <a:noFill/>
          <a:ln w="9525">
            <a:noFill/>
            <a:miter lim="800000"/>
            <a:headEnd/>
            <a:tailEnd/>
          </a:ln>
        </p:spPr>
        <p:txBody>
          <a:bodyPr lIns="86556" tIns="43278" rIns="86556" bIns="43278" anchor="b"/>
          <a:lstStyle/>
          <a:p>
            <a:pPr algn="r" defTabSz="863600" eaLnBrk="0" hangingPunct="0"/>
            <a:fld id="{657A08F3-B7D4-4BF2-BCB1-384B22CCC5FB}" type="slidenum">
              <a:rPr lang="en-US" sz="1100" b="1">
                <a:solidFill>
                  <a:srgbClr val="000000"/>
                </a:solidFill>
                <a:latin typeface="Times" pitchFamily="-106" charset="0"/>
              </a:rPr>
              <a:pPr algn="r" defTabSz="863600" eaLnBrk="0" hangingPunct="0"/>
              <a:t>22</a:t>
            </a:fld>
            <a:endParaRPr lang="en-US" sz="1100" b="1">
              <a:solidFill>
                <a:srgbClr val="000000"/>
              </a:solidFill>
              <a:latin typeface="Times" pitchFamily="-10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lIns="91435" tIns="45718" rIns="91435" bIns="45718" anchor="b"/>
          <a:lstStyle/>
          <a:p>
            <a:pPr algn="r" eaLnBrk="0" hangingPunct="0"/>
            <a:fld id="{CB223E8F-5850-4D4E-B859-E9D56C2EBD5F}" type="slidenum">
              <a:rPr lang="en-US" sz="1200">
                <a:solidFill>
                  <a:srgbClr val="000000"/>
                </a:solidFill>
                <a:latin typeface="Times" charset="0"/>
              </a:rPr>
              <a:pPr algn="r" eaLnBrk="0" hangingPunct="0"/>
              <a:t>2</a:t>
            </a:fld>
            <a:endParaRPr lang="en-US" sz="1200">
              <a:solidFill>
                <a:srgbClr val="000000"/>
              </a:solidFill>
              <a:latin typeface="Times" charset="0"/>
            </a:endParaRPr>
          </a:p>
        </p:txBody>
      </p:sp>
      <p:sp>
        <p:nvSpPr>
          <p:cNvPr id="362498" name="Rectangle 2"/>
          <p:cNvSpPr>
            <a:spLocks noGrp="1" noRot="1" noChangeAspect="1" noChangeArrowheads="1" noTextEdit="1"/>
          </p:cNvSpPr>
          <p:nvPr>
            <p:ph type="sldImg"/>
          </p:nvPr>
        </p:nvSpPr>
        <p:spPr>
          <a:xfrm>
            <a:off x="2286000" y="515938"/>
            <a:ext cx="4573588" cy="2573337"/>
          </a:xfrm>
          <a:ln w="12700" cap="flat">
            <a:solidFill>
              <a:schemeClr val="tx1"/>
            </a:solidFill>
          </a:ln>
        </p:spPr>
      </p:sp>
      <p:sp>
        <p:nvSpPr>
          <p:cNvPr id="362499" name="Rectangle 3"/>
          <p:cNvSpPr>
            <a:spLocks noGrp="1" noChangeArrowheads="1"/>
          </p:cNvSpPr>
          <p:nvPr>
            <p:ph type="body" idx="1"/>
          </p:nvPr>
        </p:nvSpPr>
        <p:spPr>
          <a:xfrm>
            <a:off x="1220788" y="3255963"/>
            <a:ext cx="6702425" cy="3087687"/>
          </a:xfrm>
          <a:noFill/>
          <a:ln/>
        </p:spPr>
        <p:txBody>
          <a:bodyPr lIns="92671" tIns="47934" rIns="92671" bIns="47934"/>
          <a:lstStyle/>
          <a:p>
            <a:pPr defTabSz="955675" eaLnBrk="1" hangingPunct="1"/>
            <a:endParaRPr lang="nl-NL"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 j</a:t>
            </a:r>
          </a:p>
        </p:txBody>
      </p:sp>
      <p:sp>
        <p:nvSpPr>
          <p:cNvPr id="84996" name="Slide Number Placeholder 3"/>
          <p:cNvSpPr>
            <a:spLocks noGrp="1"/>
          </p:cNvSpPr>
          <p:nvPr>
            <p:ph type="sldNum" sz="quarter" idx="5"/>
          </p:nvPr>
        </p:nvSpPr>
        <p:spPr>
          <a:noFill/>
        </p:spPr>
        <p:txBody>
          <a:bodyPr/>
          <a:lstStyle/>
          <a:p>
            <a:fld id="{A4EB9811-1CF7-4187-AC87-58D65D60F1D7}" type="slidenum">
              <a:rPr lang="en-US" smtClean="0">
                <a:latin typeface="Times" pitchFamily="-106" charset="0"/>
              </a:rPr>
              <a:pPr/>
              <a:t>23</a:t>
            </a:fld>
            <a:endParaRPr lang="en-US" smtClean="0">
              <a:latin typeface="Times" pitchFamily="-10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86020" name="Slide Number Placeholder 3"/>
          <p:cNvSpPr>
            <a:spLocks noGrp="1"/>
          </p:cNvSpPr>
          <p:nvPr>
            <p:ph type="sldNum" sz="quarter" idx="5"/>
          </p:nvPr>
        </p:nvSpPr>
        <p:spPr>
          <a:noFill/>
        </p:spPr>
        <p:txBody>
          <a:bodyPr/>
          <a:lstStyle/>
          <a:p>
            <a:fld id="{A97EE28E-9BC2-49C2-AF13-CB4A2A54EC99}" type="slidenum">
              <a:rPr lang="en-US" smtClean="0">
                <a:solidFill>
                  <a:srgbClr val="000000"/>
                </a:solidFill>
                <a:latin typeface="Times" pitchFamily="-106" charset="0"/>
              </a:rPr>
              <a:pPr/>
              <a:t>24</a:t>
            </a:fld>
            <a:endParaRPr lang="en-US" smtClean="0">
              <a:solidFill>
                <a:srgbClr val="000000"/>
              </a:solidFill>
              <a:latin typeface="Times" pitchFamily="-106"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88068" name="Slide Number Placeholder 3"/>
          <p:cNvSpPr>
            <a:spLocks noGrp="1"/>
          </p:cNvSpPr>
          <p:nvPr>
            <p:ph type="sldNum" sz="quarter" idx="5"/>
          </p:nvPr>
        </p:nvSpPr>
        <p:spPr>
          <a:noFill/>
        </p:spPr>
        <p:txBody>
          <a:bodyPr/>
          <a:lstStyle/>
          <a:p>
            <a:fld id="{7DC9CB11-F233-4693-B88E-BFE7F76A6111}" type="slidenum">
              <a:rPr lang="en-US" smtClean="0">
                <a:solidFill>
                  <a:srgbClr val="000000"/>
                </a:solidFill>
                <a:latin typeface="Times" pitchFamily="-106" charset="0"/>
              </a:rPr>
              <a:pPr/>
              <a:t>25</a:t>
            </a:fld>
            <a:endParaRPr lang="en-US" smtClean="0">
              <a:solidFill>
                <a:srgbClr val="000000"/>
              </a:solidFill>
              <a:latin typeface="Times" pitchFamily="-106"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 j</a:t>
            </a:r>
          </a:p>
        </p:txBody>
      </p:sp>
      <p:sp>
        <p:nvSpPr>
          <p:cNvPr id="95236" name="Slide Number Placeholder 3"/>
          <p:cNvSpPr>
            <a:spLocks noGrp="1"/>
          </p:cNvSpPr>
          <p:nvPr>
            <p:ph type="sldNum" sz="quarter" idx="5"/>
          </p:nvPr>
        </p:nvSpPr>
        <p:spPr>
          <a:noFill/>
        </p:spPr>
        <p:txBody>
          <a:bodyPr/>
          <a:lstStyle/>
          <a:p>
            <a:fld id="{966164E2-03D2-443E-8859-422A60A9C860}" type="slidenum">
              <a:rPr lang="en-US" smtClean="0">
                <a:latin typeface="Times" pitchFamily="-106" charset="0"/>
              </a:rPr>
              <a:pPr/>
              <a:t>26</a:t>
            </a:fld>
            <a:endParaRPr lang="en-US" smtClean="0">
              <a:latin typeface="Times" pitchFamily="-106"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b="0" smtClean="0">
              <a:latin typeface="Arial" pitchFamily="34" charset="0"/>
              <a:ea typeface="ＭＳ Ｐゴシック" pitchFamily="34" charset="-128"/>
            </a:endParaRPr>
          </a:p>
        </p:txBody>
      </p:sp>
      <p:sp>
        <p:nvSpPr>
          <p:cNvPr id="96260" name="Slide Number Placeholder 3"/>
          <p:cNvSpPr>
            <a:spLocks noGrp="1"/>
          </p:cNvSpPr>
          <p:nvPr>
            <p:ph type="sldNum" sz="quarter" idx="5"/>
          </p:nvPr>
        </p:nvSpPr>
        <p:spPr>
          <a:noFill/>
        </p:spPr>
        <p:txBody>
          <a:bodyPr/>
          <a:lstStyle/>
          <a:p>
            <a:fld id="{CFABB416-DDA6-4CE1-90D4-24AB4EE627B6}" type="slidenum">
              <a:rPr lang="en-US" smtClean="0">
                <a:solidFill>
                  <a:srgbClr val="000000"/>
                </a:solidFill>
                <a:latin typeface="Times" pitchFamily="-106" charset="0"/>
              </a:rPr>
              <a:pPr/>
              <a:t>27</a:t>
            </a:fld>
            <a:endParaRPr lang="en-US" smtClean="0">
              <a:solidFill>
                <a:srgbClr val="000000"/>
              </a:solidFill>
              <a:latin typeface="Times" pitchFamily="-10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GB" b="0" smtClean="0">
                <a:latin typeface="Arial" pitchFamily="34" charset="0"/>
                <a:ea typeface="ＭＳ Ｐゴシック" pitchFamily="34" charset="-128"/>
              </a:rPr>
              <a:t>Finally, chargeback has integration with BI Publisher.</a:t>
            </a:r>
          </a:p>
          <a:p>
            <a:endParaRPr lang="en-GB" b="0" smtClean="0">
              <a:latin typeface="Arial" pitchFamily="34" charset="0"/>
              <a:ea typeface="ＭＳ Ｐゴシック" pitchFamily="34" charset="-128"/>
            </a:endParaRPr>
          </a:p>
          <a:p>
            <a:r>
              <a:rPr lang="en-GB" b="0" smtClean="0">
                <a:latin typeface="Arial" pitchFamily="34" charset="0"/>
                <a:ea typeface="ＭＳ Ｐゴシック" pitchFamily="34" charset="-128"/>
              </a:rPr>
              <a:t>This enables the chargeback administrator to generate charge and usage reports in a variety of formats such as excel, pdf, and html.</a:t>
            </a:r>
          </a:p>
          <a:p>
            <a:endParaRPr lang="en-GB" b="0" smtClean="0">
              <a:latin typeface="Arial" pitchFamily="34" charset="0"/>
              <a:ea typeface="ＭＳ Ｐゴシック" pitchFamily="34" charset="-128"/>
            </a:endParaRPr>
          </a:p>
          <a:p>
            <a:r>
              <a:rPr lang="en-GB" b="0" smtClean="0">
                <a:latin typeface="Arial" pitchFamily="34" charset="0"/>
                <a:ea typeface="ＭＳ Ｐゴシック" pitchFamily="34" charset="-128"/>
              </a:rPr>
              <a:t>The reports can run on a scheduled basis and be distributed to users who don’t have access to the Enterprise Manager environment.</a:t>
            </a:r>
          </a:p>
          <a:p>
            <a:endParaRPr lang="en-GB" b="0" smtClean="0">
              <a:latin typeface="Arial" pitchFamily="34" charset="0"/>
              <a:ea typeface="ＭＳ Ｐゴシック" pitchFamily="34" charset="-128"/>
            </a:endParaRPr>
          </a:p>
          <a:p>
            <a:endParaRPr lang="en-GB" b="0" smtClean="0">
              <a:latin typeface="Arial" pitchFamily="34" charset="0"/>
              <a:ea typeface="ＭＳ Ｐゴシック" pitchFamily="34" charset="-128"/>
            </a:endParaRPr>
          </a:p>
          <a:p>
            <a:endParaRPr lang="en-GB" b="0" smtClean="0">
              <a:latin typeface="Arial" pitchFamily="34" charset="0"/>
              <a:ea typeface="ＭＳ Ｐゴシック" pitchFamily="34" charset="-128"/>
            </a:endParaRPr>
          </a:p>
        </p:txBody>
      </p:sp>
      <p:sp>
        <p:nvSpPr>
          <p:cNvPr id="97284" name="Slide Number Placeholder 3"/>
          <p:cNvSpPr>
            <a:spLocks noGrp="1"/>
          </p:cNvSpPr>
          <p:nvPr>
            <p:ph type="sldNum" sz="quarter" idx="5"/>
          </p:nvPr>
        </p:nvSpPr>
        <p:spPr>
          <a:noFill/>
        </p:spPr>
        <p:txBody>
          <a:bodyPr/>
          <a:lstStyle/>
          <a:p>
            <a:fld id="{AF55EBD6-03B0-40F0-987D-AB0CDF5552B6}" type="slidenum">
              <a:rPr lang="en-US" smtClean="0">
                <a:solidFill>
                  <a:srgbClr val="000000"/>
                </a:solidFill>
                <a:latin typeface="Times" pitchFamily="-106" charset="0"/>
              </a:rPr>
              <a:pPr/>
              <a:t>28</a:t>
            </a:fld>
            <a:endParaRPr lang="en-US" smtClean="0">
              <a:solidFill>
                <a:srgbClr val="000000"/>
              </a:solidFill>
              <a:latin typeface="Times" pitchFamily="-10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p:cNvSpPr txBox="1">
            <a:spLocks noGrp="1" noChangeArrowheads="1"/>
          </p:cNvSpPr>
          <p:nvPr/>
        </p:nvSpPr>
        <p:spPr bwMode="auto">
          <a:xfrm>
            <a:off x="5181600" y="6515100"/>
            <a:ext cx="3962400" cy="342900"/>
          </a:xfrm>
          <a:prstGeom prst="rect">
            <a:avLst/>
          </a:prstGeom>
          <a:noFill/>
          <a:ln w="9525">
            <a:noFill/>
            <a:miter lim="800000"/>
            <a:headEnd/>
            <a:tailEnd/>
          </a:ln>
        </p:spPr>
        <p:txBody>
          <a:bodyPr lIns="86482" tIns="43241" rIns="86482" bIns="43241" anchor="b"/>
          <a:lstStyle/>
          <a:p>
            <a:pPr algn="r" eaLnBrk="0" hangingPunct="0">
              <a:buFont typeface="Times New Roman" pitchFamily="18" charset="0"/>
              <a:buNone/>
            </a:pPr>
            <a:fld id="{0CABAA72-3C97-4B73-A4D4-ECE539533428}" type="slidenum">
              <a:rPr lang="en-US" sz="1100" b="1">
                <a:solidFill>
                  <a:srgbClr val="000000"/>
                </a:solidFill>
                <a:latin typeface="Times New Roman" pitchFamily="18" charset="0"/>
              </a:rPr>
              <a:pPr algn="r" eaLnBrk="0" hangingPunct="0">
                <a:buFont typeface="Times New Roman" pitchFamily="18" charset="0"/>
                <a:buNone/>
              </a:pPr>
              <a:t>29</a:t>
            </a:fld>
            <a:endParaRPr lang="en-US" sz="1100" b="1">
              <a:solidFill>
                <a:srgbClr val="000000"/>
              </a:solidFill>
              <a:latin typeface="Times New Roman" pitchFamily="18" charset="0"/>
            </a:endParaRPr>
          </a:p>
        </p:txBody>
      </p:sp>
      <p:sp>
        <p:nvSpPr>
          <p:cNvPr id="98307" name="Text Box 1"/>
          <p:cNvSpPr txBox="1">
            <a:spLocks noChangeArrowheads="1"/>
          </p:cNvSpPr>
          <p:nvPr/>
        </p:nvSpPr>
        <p:spPr bwMode="auto">
          <a:xfrm>
            <a:off x="5180013" y="6513513"/>
            <a:ext cx="3962400" cy="342900"/>
          </a:xfrm>
          <a:prstGeom prst="rect">
            <a:avLst/>
          </a:prstGeom>
          <a:noFill/>
          <a:ln w="9525">
            <a:noFill/>
            <a:round/>
            <a:headEnd/>
            <a:tailEnd/>
          </a:ln>
        </p:spPr>
        <p:txBody>
          <a:bodyPr wrap="none" lIns="86815" tIns="43578" rIns="86815" bIns="43578" anchor="b"/>
          <a:lstStyle/>
          <a:p>
            <a:pPr algn="r" eaLnBrk="0" hangingPunct="0">
              <a:buClr>
                <a:srgbClr val="4F81BD"/>
              </a:buClr>
              <a:tabLst>
                <a:tab pos="0" algn="l"/>
                <a:tab pos="428625" algn="l"/>
                <a:tab pos="862013" algn="l"/>
                <a:tab pos="1293813" algn="l"/>
                <a:tab pos="1725613" algn="l"/>
                <a:tab pos="2157413" algn="l"/>
                <a:tab pos="2590800" algn="l"/>
                <a:tab pos="3022600" algn="l"/>
                <a:tab pos="3455988" algn="l"/>
                <a:tab pos="3889375" algn="l"/>
                <a:tab pos="4319588" algn="l"/>
                <a:tab pos="4751388" algn="l"/>
                <a:tab pos="5184775" algn="l"/>
                <a:tab pos="5616575" algn="l"/>
                <a:tab pos="6049963" algn="l"/>
                <a:tab pos="6481763" algn="l"/>
                <a:tab pos="6915150" algn="l"/>
                <a:tab pos="7346950" algn="l"/>
                <a:tab pos="7780338" algn="l"/>
                <a:tab pos="8212138" algn="l"/>
                <a:tab pos="8642350" algn="l"/>
              </a:tabLst>
            </a:pPr>
            <a:fld id="{BFBFC1E3-609E-4D38-A3CD-008DC875122A}" type="slidenum">
              <a:rPr lang="en-US" sz="1100" b="1">
                <a:solidFill>
                  <a:srgbClr val="000000"/>
                </a:solidFill>
                <a:cs typeface="DejaVu Sans" pitchFamily="34" charset="0"/>
              </a:rPr>
              <a:pPr algn="r" eaLnBrk="0" hangingPunct="0">
                <a:buClr>
                  <a:srgbClr val="4F81BD"/>
                </a:buClr>
                <a:tabLst>
                  <a:tab pos="0" algn="l"/>
                  <a:tab pos="428625" algn="l"/>
                  <a:tab pos="862013" algn="l"/>
                  <a:tab pos="1293813" algn="l"/>
                  <a:tab pos="1725613" algn="l"/>
                  <a:tab pos="2157413" algn="l"/>
                  <a:tab pos="2590800" algn="l"/>
                  <a:tab pos="3022600" algn="l"/>
                  <a:tab pos="3455988" algn="l"/>
                  <a:tab pos="3889375" algn="l"/>
                  <a:tab pos="4319588" algn="l"/>
                  <a:tab pos="4751388" algn="l"/>
                  <a:tab pos="5184775" algn="l"/>
                  <a:tab pos="5616575" algn="l"/>
                  <a:tab pos="6049963" algn="l"/>
                  <a:tab pos="6481763" algn="l"/>
                  <a:tab pos="6915150" algn="l"/>
                  <a:tab pos="7346950" algn="l"/>
                  <a:tab pos="7780338" algn="l"/>
                  <a:tab pos="8212138" algn="l"/>
                  <a:tab pos="8642350" algn="l"/>
                </a:tabLst>
              </a:pPr>
              <a:t>29</a:t>
            </a:fld>
            <a:endParaRPr lang="en-US" sz="1100" b="1">
              <a:solidFill>
                <a:srgbClr val="000000"/>
              </a:solidFill>
              <a:cs typeface="DejaVu Sans" pitchFamily="34" charset="0"/>
            </a:endParaRPr>
          </a:p>
        </p:txBody>
      </p:sp>
      <p:sp>
        <p:nvSpPr>
          <p:cNvPr id="98308" name="Text Box 2"/>
          <p:cNvSpPr txBox="1">
            <a:spLocks noChangeArrowheads="1"/>
          </p:cNvSpPr>
          <p:nvPr/>
        </p:nvSpPr>
        <p:spPr bwMode="auto">
          <a:xfrm>
            <a:off x="5180013" y="6513513"/>
            <a:ext cx="3963987" cy="342900"/>
          </a:xfrm>
          <a:prstGeom prst="rect">
            <a:avLst/>
          </a:prstGeom>
          <a:noFill/>
          <a:ln w="9525">
            <a:noFill/>
            <a:round/>
            <a:headEnd/>
            <a:tailEnd/>
          </a:ln>
        </p:spPr>
        <p:txBody>
          <a:bodyPr wrap="none" lIns="86815" tIns="43578" rIns="86815" bIns="43578" anchor="b"/>
          <a:lstStyle/>
          <a:p>
            <a:pPr algn="r" eaLnBrk="0" hangingPunct="0">
              <a:buClr>
                <a:srgbClr val="4F81BD"/>
              </a:buClr>
              <a:tabLst>
                <a:tab pos="0" algn="l"/>
                <a:tab pos="428625" algn="l"/>
                <a:tab pos="862013" algn="l"/>
                <a:tab pos="1293813" algn="l"/>
                <a:tab pos="1725613" algn="l"/>
                <a:tab pos="2157413" algn="l"/>
                <a:tab pos="2590800" algn="l"/>
                <a:tab pos="3022600" algn="l"/>
                <a:tab pos="3455988" algn="l"/>
                <a:tab pos="3889375" algn="l"/>
                <a:tab pos="4319588" algn="l"/>
                <a:tab pos="4751388" algn="l"/>
                <a:tab pos="5184775" algn="l"/>
                <a:tab pos="5616575" algn="l"/>
                <a:tab pos="6049963" algn="l"/>
                <a:tab pos="6481763" algn="l"/>
                <a:tab pos="6915150" algn="l"/>
                <a:tab pos="7346950" algn="l"/>
                <a:tab pos="7780338" algn="l"/>
                <a:tab pos="8212138" algn="l"/>
                <a:tab pos="8642350" algn="l"/>
              </a:tabLst>
            </a:pPr>
            <a:fld id="{692DEF24-FEC7-4EA2-ABF0-FC3EFF7F3803}" type="slidenum">
              <a:rPr lang="en-US" sz="1100" b="1">
                <a:solidFill>
                  <a:srgbClr val="000000"/>
                </a:solidFill>
              </a:rPr>
              <a:pPr algn="r" eaLnBrk="0" hangingPunct="0">
                <a:buClr>
                  <a:srgbClr val="4F81BD"/>
                </a:buClr>
                <a:tabLst>
                  <a:tab pos="0" algn="l"/>
                  <a:tab pos="428625" algn="l"/>
                  <a:tab pos="862013" algn="l"/>
                  <a:tab pos="1293813" algn="l"/>
                  <a:tab pos="1725613" algn="l"/>
                  <a:tab pos="2157413" algn="l"/>
                  <a:tab pos="2590800" algn="l"/>
                  <a:tab pos="3022600" algn="l"/>
                  <a:tab pos="3455988" algn="l"/>
                  <a:tab pos="3889375" algn="l"/>
                  <a:tab pos="4319588" algn="l"/>
                  <a:tab pos="4751388" algn="l"/>
                  <a:tab pos="5184775" algn="l"/>
                  <a:tab pos="5616575" algn="l"/>
                  <a:tab pos="6049963" algn="l"/>
                  <a:tab pos="6481763" algn="l"/>
                  <a:tab pos="6915150" algn="l"/>
                  <a:tab pos="7346950" algn="l"/>
                  <a:tab pos="7780338" algn="l"/>
                  <a:tab pos="8212138" algn="l"/>
                  <a:tab pos="8642350" algn="l"/>
                </a:tabLst>
              </a:pPr>
              <a:t>29</a:t>
            </a:fld>
            <a:endParaRPr lang="en-US" sz="1100" b="1">
              <a:solidFill>
                <a:srgbClr val="000000"/>
              </a:solidFill>
            </a:endParaRPr>
          </a:p>
        </p:txBody>
      </p:sp>
      <p:sp>
        <p:nvSpPr>
          <p:cNvPr id="98309" name="Text Box 3"/>
          <p:cNvSpPr txBox="1">
            <a:spLocks noChangeArrowheads="1"/>
          </p:cNvSpPr>
          <p:nvPr/>
        </p:nvSpPr>
        <p:spPr bwMode="auto">
          <a:xfrm>
            <a:off x="1549400" y="514350"/>
            <a:ext cx="6048375" cy="2571750"/>
          </a:xfrm>
          <a:prstGeom prst="rect">
            <a:avLst/>
          </a:prstGeom>
          <a:solidFill>
            <a:srgbClr val="FFFFFF"/>
          </a:solidFill>
          <a:ln w="9360">
            <a:solidFill>
              <a:srgbClr val="000000"/>
            </a:solidFill>
            <a:miter lim="800000"/>
            <a:headEnd/>
            <a:tailEnd/>
          </a:ln>
        </p:spPr>
        <p:txBody>
          <a:bodyPr wrap="none" lIns="86475" tIns="43237" rIns="86475" bIns="43237" anchor="ctr"/>
          <a:lstStyle/>
          <a:p>
            <a:pPr eaLnBrk="0" hangingPunct="0">
              <a:lnSpc>
                <a:spcPct val="90000"/>
              </a:lnSpc>
              <a:spcBef>
                <a:spcPct val="50000"/>
              </a:spcBef>
              <a:buClr>
                <a:srgbClr val="4F81BD"/>
              </a:buClr>
            </a:pPr>
            <a:endParaRPr lang="en-US" sz="1700" b="1">
              <a:solidFill>
                <a:srgbClr val="000000"/>
              </a:solidFill>
            </a:endParaRPr>
          </a:p>
        </p:txBody>
      </p:sp>
      <p:sp>
        <p:nvSpPr>
          <p:cNvPr id="98310" name="Text Box 4"/>
          <p:cNvSpPr>
            <a:spLocks noGrp="1" noChangeArrowheads="1"/>
          </p:cNvSpPr>
          <p:nvPr>
            <p:ph type="body"/>
          </p:nvPr>
        </p:nvSpPr>
        <p:spPr>
          <a:xfrm>
            <a:off x="1219200" y="3257550"/>
            <a:ext cx="6700838" cy="3292475"/>
          </a:xfrm>
          <a:noFill/>
          <a:ln/>
        </p:spPr>
        <p:txBody>
          <a:bodyPr lIns="87496" tIns="48686" rIns="87496" bIns="43918"/>
          <a:lstStyle/>
          <a:p>
            <a:pPr eaLnBrk="1" hangingPunct="1">
              <a:lnSpc>
                <a:spcPct val="96000"/>
              </a:lnSpc>
              <a:spcBef>
                <a:spcPts val="350"/>
              </a:spcBef>
              <a:tabLst>
                <a:tab pos="201613" algn="l"/>
                <a:tab pos="633413" algn="l"/>
                <a:tab pos="1065213" algn="l"/>
                <a:tab pos="1498600" algn="l"/>
                <a:tab pos="1930400" algn="l"/>
                <a:tab pos="2360613" algn="l"/>
                <a:tab pos="2794000" algn="l"/>
                <a:tab pos="3225800" algn="l"/>
                <a:tab pos="3659188" algn="l"/>
                <a:tab pos="4092575" algn="l"/>
                <a:tab pos="4525963" algn="l"/>
                <a:tab pos="4956175" algn="l"/>
                <a:tab pos="5389563" algn="l"/>
                <a:tab pos="5821363" algn="l"/>
                <a:tab pos="6253163" algn="l"/>
                <a:tab pos="6686550" algn="l"/>
                <a:tab pos="7118350" algn="l"/>
                <a:tab pos="7551738" algn="l"/>
                <a:tab pos="7981950" algn="l"/>
                <a:tab pos="8416925" algn="l"/>
                <a:tab pos="8847138" algn="l"/>
              </a:tabLst>
            </a:pPr>
            <a:endParaRPr lang="en-US" sz="90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Notes Placeholder 1"/>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Slide Image Placeholder 1"/>
          <p:cNvSpPr>
            <a:spLocks noGrp="1" noRot="1" noChangeAspect="1" noTextEdit="1"/>
          </p:cNvSpPr>
          <p:nvPr>
            <p:ph type="sldImg"/>
          </p:nvPr>
        </p:nvSpPr>
        <p:spPr>
          <a:ln/>
        </p:spPr>
      </p:sp>
      <p:sp>
        <p:nvSpPr>
          <p:cNvPr id="428034" name="Notes Placeholder 2"/>
          <p:cNvSpPr>
            <a:spLocks noGrp="1"/>
          </p:cNvSpPr>
          <p:nvPr>
            <p:ph type="body" idx="1"/>
          </p:nvPr>
        </p:nvSpPr>
        <p:spPr>
          <a:noFill/>
          <a:ln/>
        </p:spPr>
        <p:txBody>
          <a:bodyPr/>
          <a:lstStyle/>
          <a:p>
            <a:pPr eaLnBrk="1" hangingPunct="1">
              <a:spcBef>
                <a:spcPct val="0"/>
              </a:spcBef>
            </a:pPr>
            <a:endParaRPr lang="en-US" sz="700" b="0" smtClean="0">
              <a:latin typeface="Arial" pitchFamily="34" charset="0"/>
            </a:endParaRPr>
          </a:p>
        </p:txBody>
      </p:sp>
      <p:sp>
        <p:nvSpPr>
          <p:cNvPr id="115716" name="Slide Number Placeholder 3"/>
          <p:cNvSpPr>
            <a:spLocks noGrp="1"/>
          </p:cNvSpPr>
          <p:nvPr>
            <p:ph type="sldNum" sz="quarter" idx="5"/>
          </p:nvPr>
        </p:nvSpPr>
        <p:spPr/>
        <p:txBody>
          <a:bodyPr/>
          <a:lstStyle/>
          <a:p>
            <a:pPr>
              <a:buClr>
                <a:srgbClr val="4F81BD"/>
              </a:buClr>
              <a:defRPr/>
            </a:pPr>
            <a:fld id="{0F388054-3466-4164-AFA9-AB2473558439}" type="slidenum">
              <a:rPr lang="en-US">
                <a:solidFill>
                  <a:srgbClr val="000000"/>
                </a:solidFill>
                <a:latin typeface="Times" pitchFamily="18" charset="0"/>
              </a:rPr>
              <a:pPr>
                <a:buClr>
                  <a:srgbClr val="4F81BD"/>
                </a:buClr>
                <a:defRPr/>
              </a:pPr>
              <a:t>34</a:t>
            </a:fld>
            <a:endParaRPr lang="en-US">
              <a:solidFill>
                <a:srgbClr val="000000"/>
              </a:solidFill>
              <a:latin typeface="Times"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Notes Placeholder 1"/>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Rot="1" noChangeAspect="1" noChangeArrowheads="1" noTextEdit="1"/>
          </p:cNvSpPr>
          <p:nvPr>
            <p:ph type="sldImg"/>
          </p:nvPr>
        </p:nvSpPr>
        <p:spPr>
          <a:ln/>
        </p:spPr>
      </p:sp>
      <p:sp>
        <p:nvSpPr>
          <p:cNvPr id="44032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Slide Image Placeholder 1"/>
          <p:cNvSpPr>
            <a:spLocks noGrp="1" noRot="1" noChangeAspect="1" noTextEdit="1"/>
          </p:cNvSpPr>
          <p:nvPr>
            <p:ph type="sldImg"/>
          </p:nvPr>
        </p:nvSpPr>
        <p:spPr>
          <a:ln/>
        </p:spPr>
      </p:sp>
      <p:sp>
        <p:nvSpPr>
          <p:cNvPr id="368642" name="Notes Placeholder 2"/>
          <p:cNvSpPr>
            <a:spLocks noGrp="1"/>
          </p:cNvSpPr>
          <p:nvPr>
            <p:ph type="body" idx="1"/>
          </p:nvPr>
        </p:nvSpPr>
        <p:spPr>
          <a:noFill/>
          <a:ln/>
        </p:spPr>
        <p:txBody>
          <a:bodyPr/>
          <a:lstStyle/>
          <a:p>
            <a:r>
              <a:rPr lang="en-US" smtClean="0">
                <a:latin typeface="Arial" pitchFamily="34" charset="0"/>
              </a:rPr>
              <a:t>Information technology needs are rapidly evolving as data  centers have now become service centers that have to deliver instantly, on demand, 24x7, responding to changing customer requirements with speed. Service level requirements have become more stringent. Cloud computing, as we all know,  is becoming more pervasive in data centers, reflecting their end-users’ desire to get IT services “on-demand”. </a:t>
            </a:r>
          </a:p>
          <a:p>
            <a:endParaRPr lang="en-US" smtClean="0">
              <a:latin typeface="Arial" pitchFamily="34" charset="0"/>
            </a:endParaRPr>
          </a:p>
          <a:p>
            <a:r>
              <a:rPr lang="en-US" smtClean="0">
                <a:latin typeface="Arial" pitchFamily="34" charset="0"/>
              </a:rPr>
              <a:t>So, the need for delivery of IT services are evolving as users are becoming less accepting of “build it yourself” philosophy and more demanding of resources “just in time, right when they need it”. There is an ongoing need for greater optimization and efficiency in how we deploy, manage and support software and solutions powering the data centers.</a:t>
            </a:r>
          </a:p>
          <a:p>
            <a:endParaRPr lang="en-US" smtClean="0">
              <a:latin typeface="Arial" pitchFamily="34" charset="0"/>
            </a:endParaRPr>
          </a:p>
          <a:p>
            <a:r>
              <a:rPr lang="en-US" smtClean="0">
                <a:latin typeface="Arial" pitchFamily="34" charset="0"/>
              </a:rPr>
              <a:t>Virtualization is one of the key technologies used in data centers for optimization of resources. However, with the evolving needs of IT, you can no longer just consider “virtualization” as an isolated technology to solve a single problem.</a:t>
            </a:r>
          </a:p>
        </p:txBody>
      </p:sp>
      <p:sp>
        <p:nvSpPr>
          <p:cNvPr id="27652" name="Slide Number Placeholder 3"/>
          <p:cNvSpPr>
            <a:spLocks noGrp="1"/>
          </p:cNvSpPr>
          <p:nvPr>
            <p:ph type="sldNum" sz="quarter" idx="5"/>
          </p:nvPr>
        </p:nvSpPr>
        <p:spPr/>
        <p:txBody>
          <a:bodyPr/>
          <a:lstStyle/>
          <a:p>
            <a:pPr>
              <a:buClr>
                <a:srgbClr val="4F81BD"/>
              </a:buClr>
              <a:defRPr/>
            </a:pPr>
            <a:fld id="{CA015CD2-96BC-48B8-8E3F-69303D1052BA}" type="slidenum">
              <a:rPr lang="en-US">
                <a:solidFill>
                  <a:prstClr val="black"/>
                </a:solidFill>
                <a:latin typeface="Times" pitchFamily="18" charset="0"/>
              </a:rPr>
              <a:pPr>
                <a:buClr>
                  <a:srgbClr val="4F81BD"/>
                </a:buClr>
                <a:defRPr/>
              </a:pPr>
              <a:t>4</a:t>
            </a:fld>
            <a:endParaRPr lang="en-US">
              <a:solidFill>
                <a:prstClr val="black"/>
              </a:solidFill>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2"/>
          <p:cNvSpPr>
            <a:spLocks noGrp="1" noRot="1" noChangeAspect="1" noChangeArrowheads="1" noTextEdit="1"/>
          </p:cNvSpPr>
          <p:nvPr>
            <p:ph type="sldImg"/>
          </p:nvPr>
        </p:nvSpPr>
        <p:spPr>
          <a:xfrm>
            <a:off x="2289175" y="514350"/>
            <a:ext cx="4567238" cy="2570163"/>
          </a:xfrm>
          <a:ln/>
        </p:spPr>
      </p:sp>
      <p:sp>
        <p:nvSpPr>
          <p:cNvPr id="372738" name="Rectangle 3"/>
          <p:cNvSpPr>
            <a:spLocks noGrp="1" noChangeArrowheads="1"/>
          </p:cNvSpPr>
          <p:nvPr>
            <p:ph type="body" idx="1"/>
          </p:nvPr>
        </p:nvSpPr>
        <p:spPr>
          <a:xfrm>
            <a:off x="1222375" y="3257550"/>
            <a:ext cx="6699250" cy="3086100"/>
          </a:xfrm>
          <a:noFill/>
          <a:ln/>
        </p:spPr>
        <p:txBody>
          <a:bodyPr lIns="95821" tIns="47911" rIns="95821" bIns="47911"/>
          <a:lstStyle/>
          <a:p>
            <a:pPr marL="119063" lvl="1" indent="360363">
              <a:lnSpc>
                <a:spcPct val="90000"/>
              </a:lnSpc>
            </a:pPr>
            <a:r>
              <a:rPr lang="en-US" b="1" smtClean="0">
                <a:latin typeface="Arial" pitchFamily="34" charset="0"/>
              </a:rPr>
              <a:t>This is where Oracle comes in. </a:t>
            </a:r>
            <a:r>
              <a:rPr lang="en-US" b="1" smtClean="0">
                <a:solidFill>
                  <a:srgbClr val="000000"/>
                </a:solidFill>
                <a:latin typeface="Arial" pitchFamily="34" charset="0"/>
              </a:rPr>
              <a:t>Only Oracle offers the industry's most complete and integrated </a:t>
            </a:r>
            <a:r>
              <a:rPr lang="en-US" b="1" smtClean="0">
                <a:latin typeface="Arial" pitchFamily="34" charset="0"/>
              </a:rPr>
              <a:t>virtualization solutions portfolio that can virtualize and manage the full hardware and software stack.</a:t>
            </a:r>
            <a:r>
              <a:rPr lang="en-US" b="1" smtClean="0">
                <a:solidFill>
                  <a:srgbClr val="000000"/>
                </a:solidFill>
                <a:latin typeface="Arial" pitchFamily="34" charset="0"/>
              </a:rPr>
              <a:t> With a focus on testing from applications to disk, integrated management and support, Oracle’s unique approach to virtualization enables IT to deliver on-demand services rapidly to their end-users.</a:t>
            </a:r>
            <a:endParaRPr lang="en-US" b="1" smtClean="0">
              <a:latin typeface="Arial" pitchFamily="34" charset="0"/>
            </a:endParaRPr>
          </a:p>
          <a:p>
            <a:pPr marL="119063" lvl="1" indent="360363">
              <a:lnSpc>
                <a:spcPct val="90000"/>
              </a:lnSpc>
            </a:pPr>
            <a:endParaRPr lang="en-US" b="1" smtClean="0">
              <a:solidFill>
                <a:srgbClr val="000000"/>
              </a:solidFill>
              <a:latin typeface="Arial" pitchFamily="34" charset="0"/>
            </a:endParaRPr>
          </a:p>
          <a:p>
            <a:pPr marL="119063" lvl="1" indent="360363">
              <a:lnSpc>
                <a:spcPct val="90000"/>
              </a:lnSpc>
            </a:pPr>
            <a:r>
              <a:rPr lang="en-US" b="1" smtClean="0">
                <a:solidFill>
                  <a:srgbClr val="000000"/>
                </a:solidFill>
                <a:latin typeface="Arial" pitchFamily="34" charset="0"/>
              </a:rPr>
              <a:t>I’d now like to invite Adam Hawley to give us more details on Oracle’s server virtualization solutions, and show how they deliver more value to users than VMware and the other virtualization technology providers.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2"/>
          <p:cNvSpPr>
            <a:spLocks noGrp="1" noRot="1" noChangeAspect="1" noChangeArrowheads="1" noTextEdit="1"/>
          </p:cNvSpPr>
          <p:nvPr>
            <p:ph type="sldImg"/>
          </p:nvPr>
        </p:nvSpPr>
        <p:spPr>
          <a:ln/>
        </p:spPr>
      </p:sp>
      <p:sp>
        <p:nvSpPr>
          <p:cNvPr id="391170" name="Rectangle 3"/>
          <p:cNvSpPr>
            <a:spLocks noGrp="1" noChangeArrowheads="1"/>
          </p:cNvSpPr>
          <p:nvPr>
            <p:ph type="body" idx="1"/>
          </p:nvPr>
        </p:nvSpPr>
        <p:spPr>
          <a:xfrm>
            <a:off x="1524000" y="3257550"/>
            <a:ext cx="6102350" cy="3086100"/>
          </a:xfrm>
          <a:noFill/>
          <a:ln/>
        </p:spPr>
        <p:txBody>
          <a:bodyPr lIns="96646" tIns="48324" rIns="96646" bIns="48324"/>
          <a:lstStyle/>
          <a:p>
            <a:pPr marL="236538" indent="-236538"/>
            <a:endParaRPr lang="en-US" smtClean="0">
              <a:latin typeface="Arial" pitchFamily="34" charset="0"/>
            </a:endParaRPr>
          </a:p>
          <a:p>
            <a:pPr marL="236538" indent="-236538"/>
            <a:endParaRPr lang="en-US" smtClean="0">
              <a:latin typeface="Arial" pitchFamily="34" charset="0"/>
            </a:endParaRPr>
          </a:p>
          <a:p>
            <a:pPr marL="236538" indent="-236538"/>
            <a:endParaRPr lang="en-US" sz="1000" smtClean="0">
              <a:latin typeface="Arial Unicode MS" pitchFamily="34" charset="-128"/>
              <a:ea typeface="Arial Unicode MS" pitchFamily="34" charset="-128"/>
              <a:cs typeface="Arial Unicode MS" pitchFamily="34" charset="-128"/>
            </a:endParaRPr>
          </a:p>
          <a:p>
            <a:pPr marL="236538" indent="-236538"/>
            <a:endParaRPr lang="en-US" sz="1000" smtClean="0">
              <a:latin typeface="Arial Unicode MS" pitchFamily="34" charset="-128"/>
              <a:ea typeface="Arial Unicode MS" pitchFamily="34" charset="-128"/>
              <a:cs typeface="Arial Unicode MS" pitchFamily="34" charset="-128"/>
            </a:endParaRPr>
          </a:p>
          <a:p>
            <a:pPr marL="236538" indent="-236538"/>
            <a:endParaRPr lang="en-US" sz="1000" smtClean="0">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2"/>
          <p:cNvSpPr>
            <a:spLocks noGrp="1" noRot="1" noChangeAspect="1" noChangeArrowheads="1" noTextEdit="1"/>
          </p:cNvSpPr>
          <p:nvPr>
            <p:ph type="sldImg"/>
          </p:nvPr>
        </p:nvSpPr>
        <p:spPr>
          <a:xfrm>
            <a:off x="2284413" y="512763"/>
            <a:ext cx="4573587" cy="2573337"/>
          </a:xfrm>
          <a:ln/>
        </p:spPr>
      </p:sp>
      <p:sp>
        <p:nvSpPr>
          <p:cNvPr id="395266" name="Rectangle 3"/>
          <p:cNvSpPr>
            <a:spLocks noGrp="1" noChangeArrowheads="1"/>
          </p:cNvSpPr>
          <p:nvPr>
            <p:ph type="body" idx="1"/>
          </p:nvPr>
        </p:nvSpPr>
        <p:spPr>
          <a:xfrm>
            <a:off x="1219200" y="3257550"/>
            <a:ext cx="6705600" cy="3087688"/>
          </a:xfrm>
          <a:noFill/>
          <a:ln/>
        </p:spPr>
        <p:txBody>
          <a:bodyPr lIns="87444" tIns="43723" rIns="87444" bIns="43723"/>
          <a:lstStyle/>
          <a:p>
            <a:r>
              <a:rPr lang="en-US" b="0" smtClean="0">
                <a:latin typeface="Arial" pitchFamily="34" charset="0"/>
              </a:rPr>
              <a:t>Speaker Notes:</a:t>
            </a:r>
          </a:p>
          <a:p>
            <a:endParaRPr lang="en-US" b="0" smtClean="0">
              <a:latin typeface="Arial" pitchFamily="34" charset="0"/>
            </a:endParaRPr>
          </a:p>
          <a:p>
            <a:pPr>
              <a:buFontTx/>
              <a:buChar char="•"/>
            </a:pPr>
            <a:r>
              <a:rPr lang="en-US" b="0" smtClean="0">
                <a:latin typeface="Arial" pitchFamily="34" charset="0"/>
              </a:rPr>
              <a:t>“Oracle VM” includes both the Server and management components in one solution that is freely available, with no license cost.</a:t>
            </a:r>
          </a:p>
          <a:p>
            <a:pPr>
              <a:buFontTx/>
              <a:buChar char="•"/>
            </a:pPr>
            <a:r>
              <a:rPr lang="en-US" b="0" smtClean="0">
                <a:latin typeface="Arial" pitchFamily="34" charset="0"/>
              </a:rPr>
              <a:t>Oracle VM Manager is the virtualization element manager included with Oracle VM</a:t>
            </a:r>
          </a:p>
          <a:p>
            <a:pPr>
              <a:buFontTx/>
              <a:buChar char="•"/>
            </a:pPr>
            <a:r>
              <a:rPr lang="en-US" b="0" smtClean="0">
                <a:latin typeface="Arial" pitchFamily="34" charset="0"/>
              </a:rPr>
              <a:t>Oracle Enterprise Manager Grid Control is the system management product from Oracle for providing an integrated management environment for the full software stack together, whether on physical or virtual machines.</a:t>
            </a:r>
          </a:p>
          <a:p>
            <a:endParaRPr lang="en-US" b="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2"/>
          <p:cNvSpPr>
            <a:spLocks noGrp="1" noRot="1" noChangeAspect="1" noChangeArrowheads="1" noTextEdit="1"/>
          </p:cNvSpPr>
          <p:nvPr>
            <p:ph type="sldImg"/>
          </p:nvPr>
        </p:nvSpPr>
        <p:spPr>
          <a:xfrm>
            <a:off x="2284413" y="512763"/>
            <a:ext cx="4573587" cy="2573337"/>
          </a:xfrm>
          <a:ln/>
        </p:spPr>
      </p:sp>
      <p:sp>
        <p:nvSpPr>
          <p:cNvPr id="397314" name="Rectangle 3"/>
          <p:cNvSpPr>
            <a:spLocks noGrp="1" noChangeArrowheads="1"/>
          </p:cNvSpPr>
          <p:nvPr>
            <p:ph type="body" idx="1"/>
          </p:nvPr>
        </p:nvSpPr>
        <p:spPr>
          <a:xfrm>
            <a:off x="1219200" y="3257550"/>
            <a:ext cx="6705600" cy="3087688"/>
          </a:xfrm>
          <a:noFill/>
          <a:ln/>
        </p:spPr>
        <p:txBody>
          <a:bodyPr lIns="87444" tIns="43723" rIns="87444" bIns="43723"/>
          <a:lstStyle/>
          <a:p>
            <a:r>
              <a:rPr lang="en-US" b="0" smtClean="0">
                <a:latin typeface="Arial" pitchFamily="34" charset="0"/>
              </a:rPr>
              <a:t>Speaker Notes:</a:t>
            </a:r>
          </a:p>
          <a:p>
            <a:endParaRPr lang="en-US" b="0" smtClean="0">
              <a:latin typeface="Arial" pitchFamily="34" charset="0"/>
            </a:endParaRPr>
          </a:p>
          <a:p>
            <a:pPr>
              <a:buFontTx/>
              <a:buChar char="•"/>
            </a:pPr>
            <a:r>
              <a:rPr lang="en-US" b="0" smtClean="0">
                <a:latin typeface="Arial" pitchFamily="34" charset="0"/>
              </a:rPr>
              <a:t>“Oracle VM” includes both the Server and management components in one solution that is freely available, with no license cost.</a:t>
            </a:r>
          </a:p>
          <a:p>
            <a:pPr>
              <a:buFontTx/>
              <a:buChar char="•"/>
            </a:pPr>
            <a:r>
              <a:rPr lang="en-US" b="0" smtClean="0">
                <a:latin typeface="Arial" pitchFamily="34" charset="0"/>
              </a:rPr>
              <a:t>Oracle VM Manager is the virtualization element manager included with Oracle VM</a:t>
            </a:r>
          </a:p>
          <a:p>
            <a:pPr>
              <a:buFontTx/>
              <a:buChar char="•"/>
            </a:pPr>
            <a:r>
              <a:rPr lang="en-US" b="0" smtClean="0">
                <a:latin typeface="Arial" pitchFamily="34" charset="0"/>
              </a:rPr>
              <a:t>Oracle Enterprise Manager Grid Control is the system management product from Oracle for providing an integrated management environment for the full software stack together, whether on physical or virtual machines.</a:t>
            </a:r>
          </a:p>
          <a:p>
            <a:endParaRPr lang="en-US" b="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2"/>
          <p:cNvSpPr>
            <a:spLocks noGrp="1" noRot="1" noChangeAspect="1" noChangeArrowheads="1" noTextEdit="1"/>
          </p:cNvSpPr>
          <p:nvPr>
            <p:ph type="sldImg"/>
          </p:nvPr>
        </p:nvSpPr>
        <p:spPr>
          <a:xfrm>
            <a:off x="2284413" y="512763"/>
            <a:ext cx="4572000" cy="2573337"/>
          </a:xfrm>
          <a:ln/>
        </p:spPr>
      </p:sp>
      <p:sp>
        <p:nvSpPr>
          <p:cNvPr id="400386" name="Rectangle 3"/>
          <p:cNvSpPr>
            <a:spLocks noGrp="1" noChangeArrowheads="1"/>
          </p:cNvSpPr>
          <p:nvPr>
            <p:ph type="body" idx="1"/>
          </p:nvPr>
        </p:nvSpPr>
        <p:spPr>
          <a:xfrm>
            <a:off x="1219200" y="3257550"/>
            <a:ext cx="6705600" cy="3087688"/>
          </a:xfrm>
          <a:noFill/>
          <a:ln/>
        </p:spPr>
        <p:txBody>
          <a:bodyPr lIns="90451" tIns="45225" rIns="90451" bIns="45225"/>
          <a:lstStyle/>
          <a:p>
            <a:pPr>
              <a:spcBef>
                <a:spcPct val="50000"/>
              </a:spcBef>
            </a:pPr>
            <a:r>
              <a:rPr lang="en-US" sz="700" dirty="0" smtClean="0">
                <a:solidFill>
                  <a:srgbClr val="000000"/>
                </a:solidFill>
              </a:rPr>
              <a:t>New Updates </a:t>
            </a:r>
            <a:r>
              <a:rPr lang="en-US" sz="700" dirty="0" smtClean="0">
                <a:solidFill>
                  <a:schemeClr val="tx2"/>
                </a:solidFill>
              </a:rPr>
              <a:t>in RED…</a:t>
            </a:r>
          </a:p>
          <a:p>
            <a:pPr>
              <a:spcBef>
                <a:spcPct val="50000"/>
              </a:spcBef>
              <a:buFontTx/>
              <a:buNone/>
            </a:pPr>
            <a:r>
              <a:rPr lang="en-US" sz="700" dirty="0" smtClean="0">
                <a:solidFill>
                  <a:srgbClr val="000000"/>
                </a:solidFill>
              </a:rPr>
              <a:t>We are working with the top vendors to deliver a number of plug-ins</a:t>
            </a:r>
          </a:p>
          <a:p>
            <a:pPr>
              <a:spcBef>
                <a:spcPct val="50000"/>
              </a:spcBef>
              <a:buFont typeface="Arial" pitchFamily="34" charset="0"/>
              <a:buChar char="•"/>
            </a:pPr>
            <a:r>
              <a:rPr lang="en-US" sz="700" dirty="0" smtClean="0">
                <a:solidFill>
                  <a:schemeClr val="tx2"/>
                </a:solidFill>
              </a:rPr>
              <a:t>Fujitsu</a:t>
            </a:r>
            <a:r>
              <a:rPr lang="en-US" sz="700" dirty="0" smtClean="0">
                <a:solidFill>
                  <a:srgbClr val="000000"/>
                </a:solidFill>
              </a:rPr>
              <a:t> will have their</a:t>
            </a:r>
            <a:r>
              <a:rPr lang="en-US" sz="700" baseline="0" dirty="0" smtClean="0">
                <a:solidFill>
                  <a:srgbClr val="000000"/>
                </a:solidFill>
              </a:rPr>
              <a:t> plug-in </a:t>
            </a:r>
            <a:r>
              <a:rPr lang="en-US" sz="700" dirty="0" smtClean="0">
                <a:solidFill>
                  <a:srgbClr val="000000"/>
                </a:solidFill>
              </a:rPr>
              <a:t>available at Oracle </a:t>
            </a:r>
            <a:r>
              <a:rPr lang="en-US" sz="700" dirty="0" err="1" smtClean="0">
                <a:solidFill>
                  <a:srgbClr val="000000"/>
                </a:solidFill>
              </a:rPr>
              <a:t>OpenWorld</a:t>
            </a:r>
            <a:r>
              <a:rPr lang="en-US" sz="700" dirty="0" smtClean="0">
                <a:solidFill>
                  <a:srgbClr val="000000"/>
                </a:solidFill>
              </a:rPr>
              <a:t>.</a:t>
            </a:r>
          </a:p>
          <a:p>
            <a:pPr>
              <a:spcBef>
                <a:spcPct val="50000"/>
              </a:spcBef>
              <a:buFontTx/>
              <a:buChar char="•"/>
            </a:pPr>
            <a:r>
              <a:rPr lang="en-US" sz="700" dirty="0" smtClean="0">
                <a:solidFill>
                  <a:srgbClr val="000000"/>
                </a:solidFill>
              </a:rPr>
              <a:t>Pillar will release in Oct so they should be fine to mention</a:t>
            </a:r>
          </a:p>
          <a:p>
            <a:pPr>
              <a:spcBef>
                <a:spcPct val="50000"/>
              </a:spcBef>
              <a:buFontTx/>
              <a:buChar char="•"/>
            </a:pPr>
            <a:r>
              <a:rPr lang="en-US" sz="700" dirty="0" smtClean="0">
                <a:solidFill>
                  <a:srgbClr val="000000"/>
                </a:solidFill>
              </a:rPr>
              <a:t>ZFS</a:t>
            </a:r>
            <a:r>
              <a:rPr lang="en-US" sz="700" dirty="0" smtClean="0">
                <a:solidFill>
                  <a:schemeClr val="tx2"/>
                </a:solidFill>
              </a:rPr>
              <a:t>…YES!  Available 2HOct</a:t>
            </a:r>
          </a:p>
          <a:p>
            <a:pPr>
              <a:spcBef>
                <a:spcPct val="50000"/>
              </a:spcBef>
              <a:buFontTx/>
              <a:buChar char="•"/>
            </a:pPr>
            <a:r>
              <a:rPr lang="en-US" sz="700" dirty="0" err="1" smtClean="0">
                <a:solidFill>
                  <a:srgbClr val="000000"/>
                </a:solidFill>
              </a:rPr>
              <a:t>NetApp</a:t>
            </a:r>
            <a:r>
              <a:rPr lang="en-US" sz="700" dirty="0" smtClean="0">
                <a:solidFill>
                  <a:srgbClr val="000000"/>
                </a:solidFill>
              </a:rPr>
              <a:t>: ships Dec</a:t>
            </a:r>
          </a:p>
          <a:p>
            <a:pPr>
              <a:spcBef>
                <a:spcPct val="50000"/>
              </a:spcBef>
              <a:buFontTx/>
              <a:buChar char="•"/>
            </a:pPr>
            <a:r>
              <a:rPr lang="en-US" sz="700" dirty="0" smtClean="0">
                <a:solidFill>
                  <a:srgbClr val="000000"/>
                </a:solidFill>
              </a:rPr>
              <a:t>EMC:  </a:t>
            </a:r>
            <a:r>
              <a:rPr lang="en-US" sz="700" dirty="0" smtClean="0">
                <a:solidFill>
                  <a:schemeClr val="tx2"/>
                </a:solidFill>
              </a:rPr>
              <a:t>NO…specifically requested NOT to mention/include</a:t>
            </a:r>
          </a:p>
          <a:p>
            <a:pPr>
              <a:spcBef>
                <a:spcPct val="50000"/>
              </a:spcBef>
              <a:buFontTx/>
              <a:buChar char="•"/>
            </a:pPr>
            <a:r>
              <a:rPr lang="en-US" sz="700" dirty="0" smtClean="0">
                <a:solidFill>
                  <a:srgbClr val="000000"/>
                </a:solidFill>
              </a:rPr>
              <a:t>Hitachi:  </a:t>
            </a:r>
            <a:r>
              <a:rPr lang="en-US" sz="700" dirty="0" smtClean="0">
                <a:solidFill>
                  <a:schemeClr val="tx2"/>
                </a:solidFill>
              </a:rPr>
              <a:t>maybe</a:t>
            </a:r>
          </a:p>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6.w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wmf"/><Relationship Id="rId1" Type="http://schemas.openxmlformats.org/officeDocument/2006/relationships/slideMaster" Target="../slideMasters/slideMaster9.xml"/><Relationship Id="rId5" Type="http://schemas.openxmlformats.org/officeDocument/2006/relationships/image" Target="../media/image7.wmf"/><Relationship Id="rId4" Type="http://schemas.openxmlformats.org/officeDocument/2006/relationships/image" Target="../media/image2.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0.xml"/><Relationship Id="rId4" Type="http://schemas.openxmlformats.org/officeDocument/2006/relationships/image" Target="../media/image8.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1.xml"/><Relationship Id="rId4" Type="http://schemas.openxmlformats.org/officeDocument/2006/relationships/image" Target="../media/image8.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2.xml"/><Relationship Id="rId4" Type="http://schemas.openxmlformats.org/officeDocument/2006/relationships/image" Target="../media/image9.w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wmf"/><Relationship Id="rId1" Type="http://schemas.openxmlformats.org/officeDocument/2006/relationships/slideMaster" Target="../slideMasters/slideMaster13.xml"/><Relationship Id="rId5" Type="http://schemas.openxmlformats.org/officeDocument/2006/relationships/image" Target="../media/image7.wmf"/><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4.xml"/><Relationship Id="rId4" Type="http://schemas.openxmlformats.org/officeDocument/2006/relationships/image" Target="../media/image9.w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5.xml"/><Relationship Id="rId4" Type="http://schemas.openxmlformats.org/officeDocument/2006/relationships/image" Target="../media/image6.wm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6.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604"/>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6"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7" name="Straight Connector 6"/>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13"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59557"/>
            <a:ext cx="1898650" cy="4198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259557"/>
            <a:ext cx="5543550" cy="4198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53"/>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2" y="3596148"/>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3"/>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00"/>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3" y="685800"/>
            <a:ext cx="5881687" cy="2117725"/>
          </a:xfrm>
          <a:prstGeom prst="rect">
            <a:avLst/>
          </a:prstGeom>
          <a:solidFill>
            <a:schemeClr val="tx2"/>
          </a:solidFill>
          <a:ln>
            <a:noFill/>
          </a:ln>
          <a:extLst/>
        </p:spPr>
      </p:pic>
      <p:pic>
        <p:nvPicPr>
          <p:cNvPr id="12" name="Picture 11" descr="11063998_OVM 3.0 Launch_ppt_title.jpg"/>
          <p:cNvPicPr>
            <a:picLocks noChangeAspect="1"/>
          </p:cNvPicPr>
          <p:nvPr userDrawn="1"/>
        </p:nvPicPr>
        <p:blipFill rotWithShape="1">
          <a:blip r:embed="rId6">
            <a:extLst>
              <a:ext uri="{28A0092B-C50C-407E-A947-70E740481C1C}">
                <a14:useLocalDpi xmlns:a14="http://schemas.microsoft.com/office/drawing/2010/main" xmlns="" val="0"/>
              </a:ext>
            </a:extLst>
          </a:blip>
          <a:srcRect r="725"/>
          <a:stretch/>
        </p:blipFill>
        <p:spPr>
          <a:xfrm>
            <a:off x="-8195" y="675557"/>
            <a:ext cx="9152195" cy="2133383"/>
          </a:xfrm>
          <a:prstGeom prst="rect">
            <a:avLst/>
          </a:prstGeom>
        </p:spPr>
      </p:pic>
    </p:spTree>
    <p:extLst>
      <p:ext uri="{BB962C8B-B14F-4D97-AF65-F5344CB8AC3E}">
        <p14:creationId xmlns:p14="http://schemas.microsoft.com/office/powerpoint/2010/main" xmlns="" val="33553016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422689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0"/>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55"/>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0"/>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88"/>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0" y="1821925"/>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00940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9077874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1" y="1150938"/>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1"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8"/>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1155742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3"/>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6"/>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2193372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9052830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8" y="206375"/>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5"/>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1676397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5"/>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1"/>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8"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sp>
        <p:nvSpPr>
          <p:cNvPr id="13"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14" name="Straight Connector 13"/>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0773617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37"/>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7"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sp>
        <p:nvSpPr>
          <p:cNvPr id="12"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13" name="Straight Connector 12"/>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581929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93"/>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54"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7535863" y="0"/>
            <a:ext cx="1608137" cy="550863"/>
          </a:xfrm>
          <a:prstGeom prst="rect">
            <a:avLst/>
          </a:prstGeom>
          <a:solidFill>
            <a:schemeClr val="tx2"/>
          </a:solidFill>
          <a:ln w="9525">
            <a:noFill/>
            <a:miter lim="800000"/>
            <a:headEnd/>
            <a:tailEnd/>
          </a:ln>
        </p:spPr>
      </p:pic>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dirty="0"/>
            </a:lvl1pPr>
          </a:lstStyle>
          <a:p>
            <a:pPr>
              <a:defRPr/>
            </a:pPr>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47"/>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604"/>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54"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53"/>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17"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4"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5" name="Straight Connector 4"/>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59557"/>
            <a:ext cx="1898650" cy="4198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259557"/>
            <a:ext cx="5543550" cy="4198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83"/>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47"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33"/>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0"/>
            <a:ext cx="9144000" cy="2738438"/>
          </a:xfrm>
          <a:prstGeom prst="rect">
            <a:avLst/>
          </a:prstGeom>
          <a:solidFill>
            <a:schemeClr val="tx2"/>
          </a:solidFill>
          <a:ln w="9525">
            <a:noFill/>
            <a:miter lim="800000"/>
            <a:headEnd/>
            <a:tailEnd/>
          </a:ln>
        </p:spPr>
      </p:pic>
      <p:sp>
        <p:nvSpPr>
          <p:cNvPr id="2" name="Title 1"/>
          <p:cNvSpPr>
            <a:spLocks noGrp="1"/>
          </p:cNvSpPr>
          <p:nvPr>
            <p:ph type="title"/>
          </p:nvPr>
        </p:nvSpPr>
        <p:spPr>
          <a:xfrm>
            <a:off x="808038" y="318087"/>
            <a:ext cx="7779072" cy="504419"/>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dirty="0"/>
            </a:lvl1pPr>
          </a:lstStyle>
          <a:p>
            <a:pPr>
              <a:defRPr/>
            </a:pPr>
            <a:endParaRPr lang="en-US"/>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13"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4"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5" name="Straight Connector 4"/>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0"/>
            <a:ext cx="9144000" cy="2738438"/>
          </a:xfrm>
          <a:prstGeom prst="rect">
            <a:avLst/>
          </a:prstGeom>
          <a:solidFill>
            <a:schemeClr val="tx2"/>
          </a:solidFill>
          <a:ln w="9525">
            <a:noFill/>
            <a:miter lim="800000"/>
            <a:headEnd/>
            <a:tailEnd/>
          </a:ln>
        </p:spPr>
      </p:pic>
      <p:sp>
        <p:nvSpPr>
          <p:cNvPr id="3" name="Content Placeholder 2"/>
          <p:cNvSpPr>
            <a:spLocks noGrp="1"/>
          </p:cNvSpPr>
          <p:nvPr>
            <p:ph idx="1"/>
          </p:nvPr>
        </p:nvSpPr>
        <p:spPr>
          <a:xfrm>
            <a:off x="808038" y="1817690"/>
            <a:ext cx="7792822" cy="854637"/>
          </a:xfrm>
        </p:spPr>
        <p:txBody>
          <a:bodyPr/>
          <a:lstStyle>
            <a:lvl1pPr marL="0" indent="0">
              <a:buNone/>
              <a:defRPr sz="2000" b="1">
                <a:solidFill>
                  <a:schemeClr val="bg1"/>
                </a:solidFill>
              </a:defRPr>
            </a:lvl1pPr>
            <a:lvl2pPr marL="285688"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dirty="0"/>
            </a:lvl1pPr>
          </a:lstStyle>
          <a:p>
            <a:pPr>
              <a:defRPr/>
            </a:pPr>
            <a:endParaRPr lang="en-US"/>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59557"/>
            <a:ext cx="1898650" cy="4198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259557"/>
            <a:ext cx="5543550" cy="4198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6"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7" name="Straight Connector 6"/>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13"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1588" y="0"/>
            <a:ext cx="9145588" cy="3625850"/>
            <a:chOff x="-1587" y="0"/>
            <a:chExt cx="9145587" cy="3625850"/>
          </a:xfrm>
        </p:grpSpPr>
        <p:pic>
          <p:nvPicPr>
            <p:cNvPr id="4" name="Picture 10"/>
            <p:cNvPicPr>
              <a:picLocks noChangeAspect="1"/>
            </p:cNvPicPr>
            <p:nvPr userDrawn="1"/>
          </p:nvPicPr>
          <p:blipFill>
            <a:blip r:embed="rId2"/>
            <a:srcRect/>
            <a:stretch>
              <a:fillRect/>
            </a:stretch>
          </p:blipFill>
          <p:spPr bwMode="auto">
            <a:xfrm>
              <a:off x="0" y="0"/>
              <a:ext cx="9144000" cy="1041400"/>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1587" y="1041400"/>
              <a:ext cx="9144000" cy="2584450"/>
            </a:xfrm>
            <a:prstGeom prst="rect">
              <a:avLst/>
            </a:prstGeom>
            <a:solidFill>
              <a:schemeClr val="tx2"/>
            </a:solidFill>
            <a:ln w="9525">
              <a:noFill/>
              <a:miter lim="800000"/>
              <a:headEnd/>
              <a:tailEnd/>
            </a:ln>
          </p:spPr>
        </p:pic>
      </p:grpSp>
      <p:sp>
        <p:nvSpPr>
          <p:cNvPr id="2" name="Title 1"/>
          <p:cNvSpPr>
            <a:spLocks noGrp="1"/>
          </p:cNvSpPr>
          <p:nvPr>
            <p:ph type="title"/>
          </p:nvPr>
        </p:nvSpPr>
        <p:spPr>
          <a:xfrm>
            <a:off x="55" y="1821957"/>
            <a:ext cx="9142413" cy="900649"/>
          </a:xfrm>
          <a:noFill/>
          <a:ln>
            <a:noFill/>
          </a:ln>
        </p:spPr>
        <p:txBody>
          <a:bodyPr/>
          <a:lstStyle>
            <a:lvl1pPr algn="ctr">
              <a:defRPr sz="6000" b="0">
                <a:solidFill>
                  <a:schemeClr val="bg1"/>
                </a:solidFill>
              </a:defRPr>
            </a:lvl1pPr>
          </a:lstStyle>
          <a:p>
            <a:r>
              <a:rPr lang="en-US" dirty="0" smtClean="0"/>
              <a:t>Click to edit Master title style</a:t>
            </a:r>
            <a:endParaRPr lang="en-US" dirty="0"/>
          </a:p>
        </p:txBody>
      </p:sp>
      <p:sp>
        <p:nvSpPr>
          <p:cNvPr id="6" name="Footer Placeholder 4"/>
          <p:cNvSpPr>
            <a:spLocks noGrp="1"/>
          </p:cNvSpPr>
          <p:nvPr userDrawn="1">
            <p:ph type="ftr" sz="quarter" idx="10"/>
          </p:nvPr>
        </p:nvSpPr>
        <p:spPr/>
        <p:txBody>
          <a:bodyPr/>
          <a:lstStyle>
            <a:lvl1pPr>
              <a:defRPr dirty="0"/>
            </a:lvl1pPr>
          </a:lstStyle>
          <a:p>
            <a:pPr>
              <a:defRPr/>
            </a:pPr>
            <a:endParaRPr lang="en-US"/>
          </a:p>
        </p:txBody>
      </p:sp>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59557"/>
            <a:ext cx="1898650" cy="4198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259557"/>
            <a:ext cx="5543550" cy="4198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5" descr="Red Bar"/>
          <p:cNvPicPr>
            <a:picLocks noChangeAspect="1" noChangeArrowheads="1"/>
          </p:cNvPicPr>
          <p:nvPr userDrawn="1"/>
        </p:nvPicPr>
        <p:blipFill>
          <a:blip r:embed="rId2"/>
          <a:srcRect/>
          <a:stretch>
            <a:fillRect/>
          </a:stretch>
        </p:blipFill>
        <p:spPr bwMode="auto">
          <a:xfrm>
            <a:off x="0" y="4629150"/>
            <a:ext cx="9144000" cy="169863"/>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0" y="0"/>
            <a:ext cx="688975" cy="514350"/>
          </a:xfrm>
          <a:prstGeom prst="rect">
            <a:avLst/>
          </a:prstGeom>
          <a:noFill/>
          <a:ln w="9525">
            <a:noFill/>
            <a:miter lim="800000"/>
            <a:headEnd/>
            <a:tailEnd/>
          </a:ln>
        </p:spPr>
      </p:pic>
      <p:sp>
        <p:nvSpPr>
          <p:cNvPr id="6"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rgbClr val="667263"/>
              </a:buClr>
              <a:defRPr/>
            </a:pPr>
            <a:endParaRPr lang="en-US" sz="2000" b="1">
              <a:solidFill>
                <a:srgbClr val="000000"/>
              </a:solidFill>
              <a:ea typeface="ＭＳ Ｐゴシック" pitchFamily="34" charset="-128"/>
              <a:cs typeface="Arial" pitchFamily="34" charset="0"/>
            </a:endParaRPr>
          </a:p>
        </p:txBody>
      </p:sp>
      <p:pic>
        <p:nvPicPr>
          <p:cNvPr id="7" name="Picture 20" descr="Oracle WHITE"/>
          <p:cNvPicPr>
            <a:picLocks noChangeAspect="1" noChangeArrowheads="1"/>
          </p:cNvPicPr>
          <p:nvPr userDrawn="1"/>
        </p:nvPicPr>
        <p:blipFill>
          <a:blip r:embed="rId4"/>
          <a:srcRect/>
          <a:stretch>
            <a:fillRect/>
          </a:stretch>
        </p:blipFill>
        <p:spPr bwMode="auto">
          <a:xfrm>
            <a:off x="7620000" y="4670425"/>
            <a:ext cx="947738" cy="889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0"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1" name="Straight Connector 10"/>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lIns="81549" tIns="40775" rIns="81549" bIns="40775" anchor="ctr"/>
          <a:lstStyle/>
          <a:p>
            <a:pPr algn="ctr">
              <a:lnSpc>
                <a:spcPct val="90000"/>
              </a:lnSpc>
              <a:spcBef>
                <a:spcPct val="50000"/>
              </a:spcBef>
              <a:buClr>
                <a:srgbClr val="667263"/>
              </a:buClr>
              <a:defRPr/>
            </a:pPr>
            <a:endParaRPr lang="en-US" sz="1800" b="1">
              <a:solidFill>
                <a:srgbClr val="000000"/>
              </a:solidFill>
              <a:latin typeface="Arial" charset="0"/>
              <a:ea typeface="ＭＳ Ｐゴシック" pitchFamily="34" charset="-128"/>
              <a:cs typeface="Arial" pitchFamily="34" charset="0"/>
            </a:endParaRPr>
          </a:p>
        </p:txBody>
      </p:sp>
      <p:pic>
        <p:nvPicPr>
          <p:cNvPr id="5" name="Picture 20" descr="Oracle WHITE"/>
          <p:cNvPicPr>
            <a:picLocks noChangeAspect="1" noChangeArrowheads="1"/>
          </p:cNvPicPr>
          <p:nvPr userDrawn="1"/>
        </p:nvPicPr>
        <p:blipFill>
          <a:blip r:embed="rId2"/>
          <a:srcRect/>
          <a:stretch>
            <a:fillRect/>
          </a:stretch>
        </p:blipFill>
        <p:spPr bwMode="auto">
          <a:xfrm>
            <a:off x="7870825" y="4664075"/>
            <a:ext cx="879475" cy="109538"/>
          </a:xfrm>
          <a:prstGeom prst="rect">
            <a:avLst/>
          </a:prstGeom>
          <a:noFill/>
          <a:ln w="9525">
            <a:noFill/>
            <a:miter lim="800000"/>
            <a:headEnd/>
            <a:tailEnd/>
          </a:ln>
        </p:spPr>
      </p:pic>
      <p:pic>
        <p:nvPicPr>
          <p:cNvPr id="6" name="Picture 24" descr="Small Red Square"/>
          <p:cNvPicPr>
            <a:picLocks noChangeAspect="1" noChangeArrowheads="1"/>
          </p:cNvPicPr>
          <p:nvPr userDrawn="1"/>
        </p:nvPicPr>
        <p:blipFill>
          <a:blip r:embed="rId3"/>
          <a:srcRect/>
          <a:stretch>
            <a:fillRect/>
          </a:stretch>
        </p:blipFill>
        <p:spPr bwMode="auto">
          <a:xfrm>
            <a:off x="0" y="0"/>
            <a:ext cx="533400" cy="512763"/>
          </a:xfrm>
          <a:prstGeom prst="rect">
            <a:avLst/>
          </a:prstGeom>
          <a:noFill/>
          <a:ln w="9525">
            <a:noFill/>
            <a:miter lim="800000"/>
            <a:headEnd/>
            <a:tailEnd/>
          </a:ln>
        </p:spPr>
      </p:pic>
      <p:pic>
        <p:nvPicPr>
          <p:cNvPr id="7" name="Picture 25" descr="Red Bar"/>
          <p:cNvPicPr>
            <a:picLocks noChangeAspect="1" noChangeArrowheads="1"/>
          </p:cNvPicPr>
          <p:nvPr userDrawn="1"/>
        </p:nvPicPr>
        <p:blipFill>
          <a:blip r:embed="rId4"/>
          <a:srcRect/>
          <a:stretch>
            <a:fillRect/>
          </a:stretch>
        </p:blipFill>
        <p:spPr bwMode="auto">
          <a:xfrm>
            <a:off x="0" y="4629150"/>
            <a:ext cx="9144000" cy="168275"/>
          </a:xfrm>
          <a:prstGeom prst="rect">
            <a:avLst/>
          </a:prstGeom>
          <a:noFill/>
          <a:ln w="9525">
            <a:noFill/>
            <a:miter lim="800000"/>
            <a:headEnd/>
            <a:tailEnd/>
          </a:ln>
        </p:spPr>
      </p:pic>
      <p:pic>
        <p:nvPicPr>
          <p:cNvPr id="8" name="Picture 20" descr="Oracle WHITE"/>
          <p:cNvPicPr>
            <a:picLocks noChangeArrowheads="1"/>
          </p:cNvPicPr>
          <p:nvPr userDrawn="1"/>
        </p:nvPicPr>
        <p:blipFill>
          <a:blip r:embed="rId5"/>
          <a:srcRect/>
          <a:stretch>
            <a:fillRect/>
          </a:stretch>
        </p:blipFill>
        <p:spPr bwMode="auto">
          <a:xfrm>
            <a:off x="8001000" y="4668838"/>
            <a:ext cx="731838" cy="92075"/>
          </a:xfrm>
          <a:prstGeom prst="rect">
            <a:avLst/>
          </a:prstGeom>
          <a:noFill/>
          <a:ln w="9525">
            <a:noFill/>
            <a:miter lim="800000"/>
            <a:headEnd/>
            <a:tailEnd/>
          </a:ln>
        </p:spPr>
      </p:pic>
      <p:pic>
        <p:nvPicPr>
          <p:cNvPr id="9" name="Picture 24" descr="Small Red Square"/>
          <p:cNvPicPr>
            <a:picLocks noChangeAspect="1" noChangeArrowheads="1"/>
          </p:cNvPicPr>
          <p:nvPr userDrawn="1"/>
        </p:nvPicPr>
        <p:blipFill>
          <a:blip r:embed="rId3"/>
          <a:srcRect/>
          <a:stretch>
            <a:fillRect/>
          </a:stretch>
        </p:blipFill>
        <p:spPr bwMode="auto">
          <a:xfrm>
            <a:off x="7535863" y="0"/>
            <a:ext cx="1608137" cy="550863"/>
          </a:xfrm>
          <a:prstGeom prst="rect">
            <a:avLst/>
          </a:prstGeom>
          <a:solidFill>
            <a:schemeClr val="tx2"/>
          </a:solidFill>
          <a:ln w="9525">
            <a:noFill/>
            <a:miter lim="800000"/>
            <a:headEnd/>
            <a:tailEnd/>
          </a:ln>
        </p:spPr>
      </p:pic>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2"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3" name="Straight Connector 12"/>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0"/>
            <a:ext cx="688975" cy="514350"/>
          </a:xfrm>
          <a:prstGeom prst="rect">
            <a:avLst/>
          </a:prstGeom>
          <a:noFill/>
          <a:ln w="9525">
            <a:noFill/>
            <a:miter lim="800000"/>
            <a:headEnd/>
            <a:tailEnd/>
          </a:ln>
        </p:spPr>
      </p:pic>
      <p:sp>
        <p:nvSpPr>
          <p:cNvPr id="5"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ea typeface="ＭＳ Ｐゴシック" pitchFamily="34" charset="-128"/>
              <a:cs typeface="Arial" pitchFamily="34" charset="0"/>
            </a:endParaRPr>
          </a:p>
        </p:txBody>
      </p:sp>
      <p:grpSp>
        <p:nvGrpSpPr>
          <p:cNvPr id="7" name="Group 5"/>
          <p:cNvGrpSpPr>
            <a:grpSpLocks/>
          </p:cNvGrpSpPr>
          <p:nvPr userDrawn="1"/>
        </p:nvGrpSpPr>
        <p:grpSpPr bwMode="auto">
          <a:xfrm>
            <a:off x="0" y="4624388"/>
            <a:ext cx="9144000" cy="168275"/>
            <a:chOff x="0" y="4629150"/>
            <a:chExt cx="9144000" cy="168275"/>
          </a:xfrm>
        </p:grpSpPr>
        <p:pic>
          <p:nvPicPr>
            <p:cNvPr id="8" name="Picture 25" descr="Red Bar"/>
            <p:cNvPicPr>
              <a:picLocks noChangeAspect="1" noChangeArrowheads="1"/>
            </p:cNvPicPr>
            <p:nvPr/>
          </p:nvPicPr>
          <p:blipFill>
            <a:blip r:embed="rId3"/>
            <a:srcRect/>
            <a:stretch>
              <a:fillRect/>
            </a:stretch>
          </p:blipFill>
          <p:spPr bwMode="auto">
            <a:xfrm>
              <a:off x="0" y="4629150"/>
              <a:ext cx="9144000" cy="168275"/>
            </a:xfrm>
            <a:prstGeom prst="rect">
              <a:avLst/>
            </a:prstGeom>
            <a:noFill/>
            <a:ln w="9525">
              <a:noFill/>
              <a:miter lim="800000"/>
              <a:headEnd/>
              <a:tailEnd/>
            </a:ln>
          </p:spPr>
        </p:pic>
        <p:pic>
          <p:nvPicPr>
            <p:cNvPr id="9" name="Picture 3" descr="O_redbox_clr_rgb.jpg"/>
            <p:cNvPicPr>
              <a:picLocks noChangeAspect="1"/>
            </p:cNvPicPr>
            <p:nvPr/>
          </p:nvPicPr>
          <p:blipFill>
            <a:blip r:embed="rId4"/>
            <a:srcRect/>
            <a:stretch>
              <a:fillRect/>
            </a:stretch>
          </p:blipFill>
          <p:spPr bwMode="auto">
            <a:xfrm>
              <a:off x="7989654" y="4651456"/>
              <a:ext cx="755707" cy="118628"/>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2" name="Straight Connector 11"/>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0"/>
            <a:ext cx="688975" cy="514350"/>
          </a:xfrm>
          <a:prstGeom prst="rect">
            <a:avLst/>
          </a:prstGeom>
          <a:noFill/>
          <a:ln w="9525">
            <a:noFill/>
            <a:miter lim="800000"/>
            <a:headEnd/>
            <a:tailEnd/>
          </a:ln>
        </p:spPr>
      </p:pic>
      <p:sp>
        <p:nvSpPr>
          <p:cNvPr id="5"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ea typeface="ＭＳ Ｐゴシック" pitchFamily="34" charset="-128"/>
              <a:cs typeface="Arial" pitchFamily="34" charset="0"/>
            </a:endParaRPr>
          </a:p>
        </p:txBody>
      </p:sp>
      <p:grpSp>
        <p:nvGrpSpPr>
          <p:cNvPr id="7" name="Group 5"/>
          <p:cNvGrpSpPr>
            <a:grpSpLocks/>
          </p:cNvGrpSpPr>
          <p:nvPr userDrawn="1"/>
        </p:nvGrpSpPr>
        <p:grpSpPr bwMode="auto">
          <a:xfrm>
            <a:off x="0" y="4624388"/>
            <a:ext cx="9144000" cy="168275"/>
            <a:chOff x="0" y="4629150"/>
            <a:chExt cx="9144000" cy="168275"/>
          </a:xfrm>
        </p:grpSpPr>
        <p:pic>
          <p:nvPicPr>
            <p:cNvPr id="8" name="Picture 25" descr="Red Bar"/>
            <p:cNvPicPr>
              <a:picLocks noChangeAspect="1" noChangeArrowheads="1"/>
            </p:cNvPicPr>
            <p:nvPr/>
          </p:nvPicPr>
          <p:blipFill>
            <a:blip r:embed="rId3"/>
            <a:srcRect/>
            <a:stretch>
              <a:fillRect/>
            </a:stretch>
          </p:blipFill>
          <p:spPr bwMode="auto">
            <a:xfrm>
              <a:off x="0" y="4629150"/>
              <a:ext cx="9144000" cy="168275"/>
            </a:xfrm>
            <a:prstGeom prst="rect">
              <a:avLst/>
            </a:prstGeom>
            <a:noFill/>
            <a:ln w="9525">
              <a:noFill/>
              <a:miter lim="800000"/>
              <a:headEnd/>
              <a:tailEnd/>
            </a:ln>
          </p:spPr>
        </p:pic>
        <p:pic>
          <p:nvPicPr>
            <p:cNvPr id="9" name="Picture 3" descr="O_redbox_clr_rgb.jpg"/>
            <p:cNvPicPr>
              <a:picLocks noChangeAspect="1"/>
            </p:cNvPicPr>
            <p:nvPr/>
          </p:nvPicPr>
          <p:blipFill>
            <a:blip r:embed="rId4"/>
            <a:srcRect/>
            <a:stretch>
              <a:fillRect/>
            </a:stretch>
          </p:blipFill>
          <p:spPr bwMode="auto">
            <a:xfrm>
              <a:off x="7989654" y="4651456"/>
              <a:ext cx="755707" cy="118628"/>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2" name="Straight Connector 11"/>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5" descr="Red Bar"/>
          <p:cNvPicPr>
            <a:picLocks noChangeAspect="1" noChangeArrowheads="1"/>
          </p:cNvPicPr>
          <p:nvPr userDrawn="1"/>
        </p:nvPicPr>
        <p:blipFill>
          <a:blip r:embed="rId2"/>
          <a:srcRect/>
          <a:stretch>
            <a:fillRect/>
          </a:stretch>
        </p:blipFill>
        <p:spPr bwMode="auto">
          <a:xfrm>
            <a:off x="0" y="4629150"/>
            <a:ext cx="9144000" cy="169863"/>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0" y="0"/>
            <a:ext cx="688975" cy="514350"/>
          </a:xfrm>
          <a:prstGeom prst="rect">
            <a:avLst/>
          </a:prstGeom>
          <a:noFill/>
          <a:ln w="9525">
            <a:noFill/>
            <a:miter lim="800000"/>
            <a:headEnd/>
            <a:tailEnd/>
          </a:ln>
        </p:spPr>
      </p:pic>
      <p:sp>
        <p:nvSpPr>
          <p:cNvPr id="6"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spcBef>
                <a:spcPct val="20000"/>
              </a:spcBef>
              <a:buClr>
                <a:srgbClr val="FD0000"/>
              </a:buClr>
              <a:buFontTx/>
              <a:buChar char="•"/>
              <a:defRPr/>
            </a:pPr>
            <a:endParaRPr lang="en-US" sz="2400">
              <a:solidFill>
                <a:srgbClr val="000000"/>
              </a:solidFill>
              <a:latin typeface="Arial" charset="0"/>
              <a:cs typeface="Arial" pitchFamily="34" charset="0"/>
            </a:endParaRPr>
          </a:p>
        </p:txBody>
      </p:sp>
      <p:pic>
        <p:nvPicPr>
          <p:cNvPr id="7" name="Picture 20" descr="Oracle WHITE"/>
          <p:cNvPicPr>
            <a:picLocks noChangeAspect="1" noChangeArrowheads="1"/>
          </p:cNvPicPr>
          <p:nvPr userDrawn="1"/>
        </p:nvPicPr>
        <p:blipFill>
          <a:blip r:embed="rId4"/>
          <a:srcRect/>
          <a:stretch>
            <a:fillRect/>
          </a:stretch>
        </p:blipFill>
        <p:spPr bwMode="auto">
          <a:xfrm>
            <a:off x="7620000" y="4670425"/>
            <a:ext cx="947738" cy="88900"/>
          </a:xfrm>
          <a:prstGeom prst="rect">
            <a:avLst/>
          </a:prstGeom>
          <a:noFill/>
          <a:ln w="9525">
            <a:noFill/>
            <a:miter lim="800000"/>
            <a:headEnd/>
            <a:tailEnd/>
          </a:ln>
        </p:spPr>
      </p:pic>
      <p:sp>
        <p:nvSpPr>
          <p:cNvPr id="8" name="Text Box 28"/>
          <p:cNvSpPr txBox="1">
            <a:spLocks noChangeArrowheads="1"/>
          </p:cNvSpPr>
          <p:nvPr userDrawn="1"/>
        </p:nvSpPr>
        <p:spPr bwMode="auto">
          <a:xfrm>
            <a:off x="7391400" y="4751388"/>
            <a:ext cx="107950" cy="369887"/>
          </a:xfrm>
          <a:prstGeom prst="rect">
            <a:avLst/>
          </a:prstGeom>
          <a:noFill/>
          <a:ln w="9525">
            <a:noFill/>
            <a:miter lim="800000"/>
            <a:headEnd/>
            <a:tailEnd/>
          </a:ln>
          <a:effectLst/>
        </p:spPr>
        <p:txBody>
          <a:bodyPr wrap="none" lIns="0" tIns="0" rIns="0" bIns="0">
            <a:spAutoFit/>
          </a:bodyPr>
          <a:lstStyle/>
          <a:p>
            <a:pPr>
              <a:spcBef>
                <a:spcPct val="20000"/>
              </a:spcBef>
              <a:buClr>
                <a:srgbClr val="FD0000"/>
              </a:buClr>
              <a:buFontTx/>
              <a:buChar char="•"/>
              <a:defRPr/>
            </a:pPr>
            <a:endParaRPr lang="en-US" sz="2400">
              <a:solidFill>
                <a:srgbClr val="000000"/>
              </a:solidFill>
              <a:latin typeface="Arial" charset="0"/>
              <a:cs typeface="Arial" pitchFamily="34" charset="0"/>
            </a:endParaRPr>
          </a:p>
        </p:txBody>
      </p:sp>
      <p:sp>
        <p:nvSpPr>
          <p:cNvPr id="9" name="Text Box 29"/>
          <p:cNvSpPr txBox="1">
            <a:spLocks noChangeArrowheads="1"/>
          </p:cNvSpPr>
          <p:nvPr userDrawn="1"/>
        </p:nvSpPr>
        <p:spPr bwMode="auto">
          <a:xfrm>
            <a:off x="7467600" y="4743450"/>
            <a:ext cx="457200" cy="369888"/>
          </a:xfrm>
          <a:prstGeom prst="rect">
            <a:avLst/>
          </a:prstGeom>
          <a:noFill/>
          <a:ln w="9525">
            <a:noFill/>
            <a:miter lim="800000"/>
            <a:headEnd/>
            <a:tailEnd/>
          </a:ln>
          <a:effectLst/>
        </p:spPr>
        <p:txBody>
          <a:bodyPr lIns="0" tIns="0" rIns="0" bIns="0">
            <a:spAutoFit/>
          </a:bodyPr>
          <a:lstStyle/>
          <a:p>
            <a:pPr>
              <a:spcBef>
                <a:spcPct val="20000"/>
              </a:spcBef>
              <a:buClr>
                <a:srgbClr val="FD0000"/>
              </a:buClr>
              <a:buFontTx/>
              <a:buChar char="•"/>
              <a:defRPr/>
            </a:pPr>
            <a:endParaRPr lang="en-US" sz="2400">
              <a:solidFill>
                <a:srgbClr val="000000"/>
              </a:solidFill>
              <a:latin typeface="Arial" charset="0"/>
              <a:cs typeface="Arial" pitchFamily="34" charset="0"/>
            </a:endParaRPr>
          </a:p>
        </p:txBody>
      </p:sp>
      <p:sp>
        <p:nvSpPr>
          <p:cNvPr id="10"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FD0000"/>
              </a:buClr>
              <a:buFont typeface="Arial"/>
              <a:buNone/>
              <a:defRPr/>
            </a:pPr>
            <a:r>
              <a:rPr lang="en-US" sz="600" dirty="0" smtClean="0">
                <a:solidFill>
                  <a:srgbClr val="292929"/>
                </a:solidFill>
                <a:cs typeface="Arial" pitchFamily="34" charset="0"/>
              </a:rPr>
              <a:t>Copyright © 2011, Oracle and/or its affiliates. All rights reserved.</a:t>
            </a:r>
          </a:p>
        </p:txBody>
      </p:sp>
      <p:sp>
        <p:nvSpPr>
          <p:cNvPr id="11" name="Text Box 14"/>
          <p:cNvSpPr txBox="1">
            <a:spLocks noChangeArrowheads="1"/>
          </p:cNvSpPr>
          <p:nvPr userDrawn="1"/>
        </p:nvSpPr>
        <p:spPr bwMode="auto">
          <a:xfrm>
            <a:off x="635000" y="4875213"/>
            <a:ext cx="157163" cy="219075"/>
          </a:xfrm>
          <a:prstGeom prst="rect">
            <a:avLst/>
          </a:prstGeom>
          <a:noFill/>
          <a:ln>
            <a:noFill/>
          </a:ln>
          <a:extLst/>
        </p:spPr>
        <p:txBody>
          <a:bodyPr lIns="34523" tIns="17262" rIns="34523" bIns="17262"/>
          <a:lstStyle/>
          <a:p>
            <a:pPr algn="r" defTabSz="341313">
              <a:buClr>
                <a:srgbClr val="829E7E"/>
              </a:buClr>
              <a:buFont typeface="Arial" pitchFamily="34" charset="0"/>
              <a:buNone/>
              <a:defRPr/>
            </a:pPr>
            <a:fld id="{316D4B2D-52CB-4998-BD27-4087573C00AA}" type="slidenum">
              <a:rPr lang="en-US" sz="600">
                <a:solidFill>
                  <a:srgbClr val="000000"/>
                </a:solidFill>
                <a:ea typeface="ＭＳ Ｐゴシック" pitchFamily="34" charset="-128"/>
                <a:cs typeface="Arial" pitchFamily="34" charset="0"/>
              </a:rPr>
              <a:pPr algn="r" defTabSz="341313">
                <a:buClr>
                  <a:srgbClr val="829E7E"/>
                </a:buClr>
                <a:buFont typeface="Arial" pitchFamily="34" charset="0"/>
                <a:buNone/>
                <a:defRPr/>
              </a:pPr>
              <a:t>‹#›</a:t>
            </a:fld>
            <a:endParaRPr lang="en-US" sz="600" dirty="0">
              <a:solidFill>
                <a:srgbClr val="292929"/>
              </a:solidFill>
              <a:ea typeface="ＭＳ Ｐゴシック" pitchFamily="34" charset="-128"/>
              <a:cs typeface="Arial" pitchFamily="34" charset="0"/>
            </a:endParaRPr>
          </a:p>
        </p:txBody>
      </p:sp>
      <p:cxnSp>
        <p:nvCxnSpPr>
          <p:cNvPr id="12" name="Straight Connector 6"/>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lIns="81549" tIns="40775" rIns="81549" bIns="40775" anchor="ctr"/>
          <a:lstStyle/>
          <a:p>
            <a:pPr algn="ctr">
              <a:lnSpc>
                <a:spcPct val="90000"/>
              </a:lnSpc>
              <a:spcBef>
                <a:spcPct val="50000"/>
              </a:spcBef>
              <a:buClr>
                <a:srgbClr val="667263"/>
              </a:buClr>
              <a:defRPr/>
            </a:pPr>
            <a:endParaRPr lang="en-US" sz="1800" b="1">
              <a:solidFill>
                <a:srgbClr val="000000"/>
              </a:solidFill>
              <a:latin typeface="Arial" charset="0"/>
              <a:ea typeface="ＭＳ Ｐゴシック" pitchFamily="34" charset="-128"/>
              <a:cs typeface="Arial" pitchFamily="34" charset="0"/>
            </a:endParaRPr>
          </a:p>
        </p:txBody>
      </p:sp>
      <p:pic>
        <p:nvPicPr>
          <p:cNvPr id="5" name="Picture 20" descr="Oracle WHITE"/>
          <p:cNvPicPr>
            <a:picLocks noChangeAspect="1" noChangeArrowheads="1"/>
          </p:cNvPicPr>
          <p:nvPr userDrawn="1"/>
        </p:nvPicPr>
        <p:blipFill>
          <a:blip r:embed="rId2"/>
          <a:srcRect/>
          <a:stretch>
            <a:fillRect/>
          </a:stretch>
        </p:blipFill>
        <p:spPr bwMode="auto">
          <a:xfrm>
            <a:off x="7870825" y="4664075"/>
            <a:ext cx="879475" cy="109538"/>
          </a:xfrm>
          <a:prstGeom prst="rect">
            <a:avLst/>
          </a:prstGeom>
          <a:noFill/>
          <a:ln w="9525">
            <a:noFill/>
            <a:miter lim="800000"/>
            <a:headEnd/>
            <a:tailEnd/>
          </a:ln>
        </p:spPr>
      </p:pic>
      <p:pic>
        <p:nvPicPr>
          <p:cNvPr id="6" name="Picture 24" descr="Small Red Square"/>
          <p:cNvPicPr>
            <a:picLocks noChangeAspect="1" noChangeArrowheads="1"/>
          </p:cNvPicPr>
          <p:nvPr userDrawn="1"/>
        </p:nvPicPr>
        <p:blipFill>
          <a:blip r:embed="rId3"/>
          <a:srcRect/>
          <a:stretch>
            <a:fillRect/>
          </a:stretch>
        </p:blipFill>
        <p:spPr bwMode="auto">
          <a:xfrm>
            <a:off x="0" y="0"/>
            <a:ext cx="533400" cy="512763"/>
          </a:xfrm>
          <a:prstGeom prst="rect">
            <a:avLst/>
          </a:prstGeom>
          <a:noFill/>
          <a:ln w="9525">
            <a:noFill/>
            <a:miter lim="800000"/>
            <a:headEnd/>
            <a:tailEnd/>
          </a:ln>
        </p:spPr>
      </p:pic>
      <p:pic>
        <p:nvPicPr>
          <p:cNvPr id="7" name="Picture 25" descr="Red Bar"/>
          <p:cNvPicPr>
            <a:picLocks noChangeAspect="1" noChangeArrowheads="1"/>
          </p:cNvPicPr>
          <p:nvPr userDrawn="1"/>
        </p:nvPicPr>
        <p:blipFill>
          <a:blip r:embed="rId4"/>
          <a:srcRect/>
          <a:stretch>
            <a:fillRect/>
          </a:stretch>
        </p:blipFill>
        <p:spPr bwMode="auto">
          <a:xfrm>
            <a:off x="0" y="4629150"/>
            <a:ext cx="9144000" cy="168275"/>
          </a:xfrm>
          <a:prstGeom prst="rect">
            <a:avLst/>
          </a:prstGeom>
          <a:noFill/>
          <a:ln w="9525">
            <a:noFill/>
            <a:miter lim="800000"/>
            <a:headEnd/>
            <a:tailEnd/>
          </a:ln>
        </p:spPr>
      </p:pic>
      <p:pic>
        <p:nvPicPr>
          <p:cNvPr id="8" name="Picture 20" descr="Oracle WHITE"/>
          <p:cNvPicPr>
            <a:picLocks noChangeArrowheads="1"/>
          </p:cNvPicPr>
          <p:nvPr userDrawn="1"/>
        </p:nvPicPr>
        <p:blipFill>
          <a:blip r:embed="rId5"/>
          <a:srcRect/>
          <a:stretch>
            <a:fillRect/>
          </a:stretch>
        </p:blipFill>
        <p:spPr bwMode="auto">
          <a:xfrm>
            <a:off x="8001000" y="4668838"/>
            <a:ext cx="731838" cy="92075"/>
          </a:xfrm>
          <a:prstGeom prst="rect">
            <a:avLst/>
          </a:prstGeom>
          <a:noFill/>
          <a:ln w="9525">
            <a:noFill/>
            <a:miter lim="800000"/>
            <a:headEnd/>
            <a:tailEnd/>
          </a:ln>
        </p:spPr>
      </p:pic>
      <p:pic>
        <p:nvPicPr>
          <p:cNvPr id="9" name="Picture 24" descr="Small Red Square"/>
          <p:cNvPicPr>
            <a:picLocks noChangeAspect="1" noChangeArrowheads="1"/>
          </p:cNvPicPr>
          <p:nvPr userDrawn="1"/>
        </p:nvPicPr>
        <p:blipFill>
          <a:blip r:embed="rId3"/>
          <a:srcRect/>
          <a:stretch>
            <a:fillRect/>
          </a:stretch>
        </p:blipFill>
        <p:spPr bwMode="auto">
          <a:xfrm>
            <a:off x="7535863" y="0"/>
            <a:ext cx="1608137" cy="550863"/>
          </a:xfrm>
          <a:prstGeom prst="rect">
            <a:avLst/>
          </a:prstGeom>
          <a:solidFill>
            <a:schemeClr val="tx2"/>
          </a:solidFill>
          <a:ln w="9525">
            <a:noFill/>
            <a:miter lim="800000"/>
            <a:headEnd/>
            <a:tailEnd/>
          </a:ln>
        </p:spPr>
      </p:pic>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2"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3" name="Straight Connector 12"/>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5" descr="Red Bar"/>
          <p:cNvPicPr>
            <a:picLocks noChangeAspect="1" noChangeArrowheads="1"/>
          </p:cNvPicPr>
          <p:nvPr userDrawn="1"/>
        </p:nvPicPr>
        <p:blipFill>
          <a:blip r:embed="rId2"/>
          <a:srcRect/>
          <a:stretch>
            <a:fillRect/>
          </a:stretch>
        </p:blipFill>
        <p:spPr bwMode="auto">
          <a:xfrm>
            <a:off x="0" y="4629150"/>
            <a:ext cx="9144000" cy="169863"/>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0" y="0"/>
            <a:ext cx="688975" cy="514350"/>
          </a:xfrm>
          <a:prstGeom prst="rect">
            <a:avLst/>
          </a:prstGeom>
          <a:noFill/>
          <a:ln w="9525">
            <a:noFill/>
            <a:miter lim="800000"/>
            <a:headEnd/>
            <a:tailEnd/>
          </a:ln>
        </p:spPr>
      </p:pic>
      <p:sp>
        <p:nvSpPr>
          <p:cNvPr id="6"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spcBef>
                <a:spcPct val="20000"/>
              </a:spcBef>
              <a:buClr>
                <a:srgbClr val="FD0000"/>
              </a:buClr>
              <a:buFontTx/>
              <a:buChar char="•"/>
              <a:defRPr/>
            </a:pPr>
            <a:endParaRPr lang="en-US" sz="2400">
              <a:solidFill>
                <a:srgbClr val="000000"/>
              </a:solidFill>
              <a:latin typeface="Arial" charset="0"/>
              <a:cs typeface="Arial" pitchFamily="34" charset="0"/>
            </a:endParaRPr>
          </a:p>
        </p:txBody>
      </p:sp>
      <p:pic>
        <p:nvPicPr>
          <p:cNvPr id="7" name="Picture 20" descr="Oracle WHITE"/>
          <p:cNvPicPr>
            <a:picLocks noChangeAspect="1" noChangeArrowheads="1"/>
          </p:cNvPicPr>
          <p:nvPr userDrawn="1"/>
        </p:nvPicPr>
        <p:blipFill>
          <a:blip r:embed="rId4"/>
          <a:srcRect/>
          <a:stretch>
            <a:fillRect/>
          </a:stretch>
        </p:blipFill>
        <p:spPr bwMode="auto">
          <a:xfrm>
            <a:off x="7620000" y="4670425"/>
            <a:ext cx="947738" cy="88900"/>
          </a:xfrm>
          <a:prstGeom prst="rect">
            <a:avLst/>
          </a:prstGeom>
          <a:noFill/>
          <a:ln w="9525">
            <a:noFill/>
            <a:miter lim="800000"/>
            <a:headEnd/>
            <a:tailEnd/>
          </a:ln>
        </p:spPr>
      </p:pic>
      <p:sp>
        <p:nvSpPr>
          <p:cNvPr id="8" name="Text Box 28"/>
          <p:cNvSpPr txBox="1">
            <a:spLocks noChangeArrowheads="1"/>
          </p:cNvSpPr>
          <p:nvPr userDrawn="1"/>
        </p:nvSpPr>
        <p:spPr bwMode="auto">
          <a:xfrm>
            <a:off x="7391400" y="4751388"/>
            <a:ext cx="107950" cy="368300"/>
          </a:xfrm>
          <a:prstGeom prst="rect">
            <a:avLst/>
          </a:prstGeom>
          <a:noFill/>
          <a:ln w="9525">
            <a:noFill/>
            <a:miter lim="800000"/>
            <a:headEnd/>
            <a:tailEnd/>
          </a:ln>
          <a:effectLst/>
        </p:spPr>
        <p:txBody>
          <a:bodyPr wrap="none" lIns="0" tIns="0" rIns="0" bIns="0">
            <a:spAutoFit/>
          </a:bodyPr>
          <a:lstStyle/>
          <a:p>
            <a:pPr>
              <a:spcBef>
                <a:spcPct val="20000"/>
              </a:spcBef>
              <a:buClr>
                <a:srgbClr val="FD0000"/>
              </a:buClr>
              <a:buFontTx/>
              <a:buChar char="•"/>
              <a:defRPr/>
            </a:pPr>
            <a:endParaRPr lang="en-US" sz="2400">
              <a:solidFill>
                <a:srgbClr val="000000"/>
              </a:solidFill>
              <a:latin typeface="Arial" charset="0"/>
              <a:cs typeface="Arial" pitchFamily="34" charset="0"/>
            </a:endParaRPr>
          </a:p>
        </p:txBody>
      </p:sp>
      <p:sp>
        <p:nvSpPr>
          <p:cNvPr id="9" name="Text Box 29"/>
          <p:cNvSpPr txBox="1">
            <a:spLocks noChangeArrowheads="1"/>
          </p:cNvSpPr>
          <p:nvPr userDrawn="1"/>
        </p:nvSpPr>
        <p:spPr bwMode="auto">
          <a:xfrm>
            <a:off x="7467600" y="4743450"/>
            <a:ext cx="457200" cy="369888"/>
          </a:xfrm>
          <a:prstGeom prst="rect">
            <a:avLst/>
          </a:prstGeom>
          <a:noFill/>
          <a:ln w="9525">
            <a:noFill/>
            <a:miter lim="800000"/>
            <a:headEnd/>
            <a:tailEnd/>
          </a:ln>
          <a:effectLst/>
        </p:spPr>
        <p:txBody>
          <a:bodyPr lIns="0" tIns="0" rIns="0" bIns="0">
            <a:spAutoFit/>
          </a:bodyPr>
          <a:lstStyle/>
          <a:p>
            <a:pPr>
              <a:spcBef>
                <a:spcPct val="20000"/>
              </a:spcBef>
              <a:buClr>
                <a:srgbClr val="FD0000"/>
              </a:buClr>
              <a:buFontTx/>
              <a:buChar char="•"/>
              <a:defRPr/>
            </a:pPr>
            <a:endParaRPr lang="en-US" sz="2400">
              <a:solidFill>
                <a:srgbClr val="000000"/>
              </a:solidFill>
              <a:latin typeface="Arial" charset="0"/>
              <a:cs typeface="Arial" pitchFamily="34" charset="0"/>
            </a:endParaRPr>
          </a:p>
        </p:txBody>
      </p:sp>
      <p:sp>
        <p:nvSpPr>
          <p:cNvPr id="10"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FD0000"/>
              </a:buClr>
              <a:buFont typeface="Arial"/>
              <a:buNone/>
              <a:defRPr/>
            </a:pPr>
            <a:r>
              <a:rPr lang="en-US" sz="600" dirty="0" smtClean="0">
                <a:solidFill>
                  <a:srgbClr val="292929"/>
                </a:solidFill>
                <a:cs typeface="Arial" pitchFamily="34" charset="0"/>
              </a:rPr>
              <a:t>Copyright © 2011, Oracle and/or its affiliates. All rights reserved.</a:t>
            </a:r>
          </a:p>
        </p:txBody>
      </p:sp>
      <p:sp>
        <p:nvSpPr>
          <p:cNvPr id="11" name="Text Box 14"/>
          <p:cNvSpPr txBox="1">
            <a:spLocks noChangeArrowheads="1"/>
          </p:cNvSpPr>
          <p:nvPr userDrawn="1"/>
        </p:nvSpPr>
        <p:spPr bwMode="auto">
          <a:xfrm>
            <a:off x="635000" y="4875213"/>
            <a:ext cx="157163" cy="219075"/>
          </a:xfrm>
          <a:prstGeom prst="rect">
            <a:avLst/>
          </a:prstGeom>
          <a:noFill/>
          <a:ln>
            <a:noFill/>
          </a:ln>
          <a:extLst/>
        </p:spPr>
        <p:txBody>
          <a:bodyPr lIns="34523" tIns="17262" rIns="34523" bIns="17262"/>
          <a:lstStyle/>
          <a:p>
            <a:pPr algn="r" defTabSz="341313">
              <a:buClr>
                <a:srgbClr val="829E7E"/>
              </a:buClr>
              <a:buFont typeface="Arial" pitchFamily="34" charset="0"/>
              <a:buNone/>
              <a:defRPr/>
            </a:pPr>
            <a:fld id="{2D3EDAA5-4C64-4DE7-AEF9-3FEC53B1926A}" type="slidenum">
              <a:rPr lang="en-US" sz="600">
                <a:solidFill>
                  <a:srgbClr val="000000"/>
                </a:solidFill>
                <a:ea typeface="ＭＳ Ｐゴシック" pitchFamily="34" charset="-128"/>
                <a:cs typeface="Arial" pitchFamily="34" charset="0"/>
              </a:rPr>
              <a:pPr algn="r" defTabSz="341313">
                <a:buClr>
                  <a:srgbClr val="829E7E"/>
                </a:buClr>
                <a:buFont typeface="Arial" pitchFamily="34" charset="0"/>
                <a:buNone/>
                <a:defRPr/>
              </a:pPr>
              <a:t>‹#›</a:t>
            </a:fld>
            <a:endParaRPr lang="en-US" sz="600" dirty="0">
              <a:solidFill>
                <a:srgbClr val="292929"/>
              </a:solidFill>
              <a:ea typeface="ＭＳ Ｐゴシック" pitchFamily="34" charset="-128"/>
              <a:cs typeface="Arial" pitchFamily="34" charset="0"/>
            </a:endParaRPr>
          </a:p>
        </p:txBody>
      </p:sp>
      <p:cxnSp>
        <p:nvCxnSpPr>
          <p:cNvPr id="12" name="Straight Connector 6"/>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1"/>
          <p:cNvSpPr>
            <a:spLocks noGrp="1"/>
          </p:cNvSpPr>
          <p:nvPr>
            <p:ph type="sldNum" sz="quarter" idx="10"/>
          </p:nvPr>
        </p:nvSpPr>
        <p:spPr/>
        <p:txBody>
          <a:bodyPr/>
          <a:lstStyle>
            <a:lvl1pPr>
              <a:spcBef>
                <a:spcPct val="0"/>
              </a:spcBef>
              <a:buFontTx/>
              <a:buNone/>
              <a:defRPr/>
            </a:lvl1pPr>
          </a:lstStyle>
          <a:p>
            <a:pPr>
              <a:defRPr/>
            </a:pPr>
            <a:fld id="{BF244FC5-796D-42EC-92F2-3AB34DEDF5F2}" type="slidenum">
              <a:rPr lang="en-US"/>
              <a:pPr>
                <a:defRPr/>
              </a:pPr>
              <a:t>‹#›</a:t>
            </a:fld>
            <a:endParaRPr lang="en-US"/>
          </a:p>
        </p:txBody>
      </p:sp>
    </p:spTree>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5" descr="Red Bar"/>
          <p:cNvPicPr>
            <a:picLocks noChangeAspect="1" noChangeArrowheads="1"/>
          </p:cNvPicPr>
          <p:nvPr userDrawn="1"/>
        </p:nvPicPr>
        <p:blipFill>
          <a:blip r:embed="rId2"/>
          <a:srcRect/>
          <a:stretch>
            <a:fillRect/>
          </a:stretch>
        </p:blipFill>
        <p:spPr bwMode="auto">
          <a:xfrm>
            <a:off x="0" y="4629150"/>
            <a:ext cx="9144000" cy="169863"/>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0" y="0"/>
            <a:ext cx="688975" cy="514350"/>
          </a:xfrm>
          <a:prstGeom prst="rect">
            <a:avLst/>
          </a:prstGeom>
          <a:noFill/>
          <a:ln w="9525">
            <a:noFill/>
            <a:miter lim="800000"/>
            <a:headEnd/>
            <a:tailEnd/>
          </a:ln>
        </p:spPr>
      </p:pic>
      <p:sp>
        <p:nvSpPr>
          <p:cNvPr id="6"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rgbClr val="667263"/>
              </a:buClr>
              <a:defRPr/>
            </a:pPr>
            <a:endParaRPr lang="en-US" sz="2000" b="1">
              <a:solidFill>
                <a:srgbClr val="000000"/>
              </a:solidFill>
              <a:ea typeface="ＭＳ Ｐゴシック" pitchFamily="34" charset="-128"/>
            </a:endParaRPr>
          </a:p>
        </p:txBody>
      </p:sp>
      <p:pic>
        <p:nvPicPr>
          <p:cNvPr id="7" name="Picture 20" descr="Oracle WHITE"/>
          <p:cNvPicPr>
            <a:picLocks noChangeAspect="1" noChangeArrowheads="1"/>
          </p:cNvPicPr>
          <p:nvPr userDrawn="1"/>
        </p:nvPicPr>
        <p:blipFill>
          <a:blip r:embed="rId4"/>
          <a:srcRect/>
          <a:stretch>
            <a:fillRect/>
          </a:stretch>
        </p:blipFill>
        <p:spPr bwMode="auto">
          <a:xfrm>
            <a:off x="7620000" y="4670425"/>
            <a:ext cx="947738" cy="889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0"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1" name="Straight Connector 10"/>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3" y="3596153"/>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202"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11" indent="0" algn="ctr">
              <a:buNone/>
              <a:defRPr>
                <a:solidFill>
                  <a:schemeClr val="tx1">
                    <a:tint val="75000"/>
                  </a:schemeClr>
                </a:solidFill>
              </a:defRPr>
            </a:lvl2pPr>
            <a:lvl3pPr marL="571021" indent="0" algn="ctr">
              <a:buNone/>
              <a:defRPr>
                <a:solidFill>
                  <a:schemeClr val="tx1">
                    <a:tint val="75000"/>
                  </a:schemeClr>
                </a:solidFill>
              </a:defRPr>
            </a:lvl3pPr>
            <a:lvl4pPr marL="856533" indent="0" algn="ctr">
              <a:buNone/>
              <a:defRPr>
                <a:solidFill>
                  <a:schemeClr val="tx1">
                    <a:tint val="75000"/>
                  </a:schemeClr>
                </a:solidFill>
              </a:defRPr>
            </a:lvl4pPr>
            <a:lvl5pPr marL="1142044" indent="0" algn="ctr">
              <a:buNone/>
              <a:defRPr>
                <a:solidFill>
                  <a:schemeClr val="tx1">
                    <a:tint val="75000"/>
                  </a:schemeClr>
                </a:solidFill>
              </a:defRPr>
            </a:lvl5pPr>
            <a:lvl6pPr marL="1427555" indent="0" algn="ctr">
              <a:buNone/>
              <a:defRPr>
                <a:solidFill>
                  <a:schemeClr val="tx1">
                    <a:tint val="75000"/>
                  </a:schemeClr>
                </a:solidFill>
              </a:defRPr>
            </a:lvl6pPr>
            <a:lvl7pPr marL="1713066" indent="0" algn="ctr">
              <a:buNone/>
              <a:defRPr>
                <a:solidFill>
                  <a:schemeClr val="tx1">
                    <a:tint val="75000"/>
                  </a:schemeClr>
                </a:solidFill>
              </a:defRPr>
            </a:lvl7pPr>
            <a:lvl8pPr marL="1998578" indent="0" algn="ctr">
              <a:buNone/>
              <a:defRPr>
                <a:solidFill>
                  <a:schemeClr val="tx1">
                    <a:tint val="75000"/>
                  </a:schemeClr>
                </a:solidFill>
              </a:defRPr>
            </a:lvl8pPr>
            <a:lvl9pPr marL="2284088"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8"/>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05"/>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4" y="685805"/>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7"/>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42268985"/>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9"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2"/>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526970293"/>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60"/>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3"/>
            <a:ext cx="7779072" cy="1244269"/>
          </a:xfrm>
        </p:spPr>
        <p:txBody>
          <a:bodyPr/>
          <a:lstStyle>
            <a:lvl1pPr marL="91420" indent="-9142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688"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6"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1" y="1821930"/>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54"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00940877"/>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907787414"/>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2"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2"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115574234"/>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4"/>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6"/>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219337269"/>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905283090"/>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06"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167639711"/>
      </p:ext>
    </p:extLst>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80"/>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3"/>
            <a:ext cx="7900974" cy="3648075"/>
          </a:xfrm>
        </p:spPr>
        <p:txBody>
          <a:bodyPr wrap="square"/>
          <a:lstStyle>
            <a:lvl1pPr marL="117449" indent="-117449">
              <a:spcBef>
                <a:spcPts val="400"/>
              </a:spcBef>
              <a:spcAft>
                <a:spcPts val="200"/>
              </a:spcAft>
              <a:buFont typeface="Arial" pitchFamily="34" charset="0"/>
              <a:buChar char="•"/>
              <a:defRPr sz="1200" b="0"/>
            </a:lvl1pPr>
            <a:lvl2pPr marL="344414" indent="-177761">
              <a:spcAft>
                <a:spcPts val="0"/>
              </a:spcAft>
              <a:buClr>
                <a:schemeClr val="tx1"/>
              </a:buClr>
              <a:buFont typeface="Arial" pitchFamily="34" charset="0"/>
              <a:buChar char="–"/>
              <a:defRPr sz="1100"/>
            </a:lvl2pPr>
            <a:lvl3pPr marL="574550" indent="-171413">
              <a:buClr>
                <a:schemeClr val="tx2"/>
              </a:buClr>
              <a:buFont typeface="Arial" pitchFamily="34" charset="0"/>
              <a:buChar char="•"/>
              <a:defRPr sz="1100">
                <a:solidFill>
                  <a:schemeClr val="tx1"/>
                </a:solidFill>
              </a:defRPr>
            </a:lvl3pPr>
            <a:lvl4pPr marL="855478" indent="-107927">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199890" indent="-166652">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6"/>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12" name="Text Box 14"/>
          <p:cNvSpPr txBox="1">
            <a:spLocks noChangeArrowheads="1"/>
          </p:cNvSpPr>
          <p:nvPr userDrawn="1"/>
        </p:nvSpPr>
        <p:spPr bwMode="auto">
          <a:xfrm>
            <a:off x="635241"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cs typeface="Arial" pitchFamily="34" charset="0"/>
              </a:rPr>
              <a:pPr algn="r" defTabSz="342777"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6"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7" name="Straight Connector 16"/>
          <p:cNvCxnSpPr/>
          <p:nvPr userDrawn="1"/>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4" name="Group 17"/>
          <p:cNvGrpSpPr/>
          <p:nvPr userDrawn="1"/>
        </p:nvGrpSpPr>
        <p:grpSpPr>
          <a:xfrm>
            <a:off x="3094504" y="4875691"/>
            <a:ext cx="2289387" cy="219168"/>
            <a:chOff x="3094495" y="4875691"/>
            <a:chExt cx="2289387" cy="219168"/>
          </a:xfrm>
        </p:grpSpPr>
        <p:sp>
          <p:nvSpPr>
            <p:cNvPr id="19"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20" name="Straight Connector 19"/>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2077361700"/>
      </p:ext>
    </p:extLst>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42"/>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10" name="Text Box 14"/>
          <p:cNvSpPr txBox="1">
            <a:spLocks noChangeArrowheads="1"/>
          </p:cNvSpPr>
          <p:nvPr userDrawn="1"/>
        </p:nvSpPr>
        <p:spPr bwMode="auto">
          <a:xfrm>
            <a:off x="635241"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cs typeface="Arial" pitchFamily="34" charset="0"/>
              </a:rPr>
              <a:pPr algn="r" defTabSz="342777"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5"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6" name="Straight Connector 15"/>
          <p:cNvCxnSpPr/>
          <p:nvPr userDrawn="1"/>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6"/>
          <p:cNvGrpSpPr/>
          <p:nvPr userDrawn="1"/>
        </p:nvGrpSpPr>
        <p:grpSpPr>
          <a:xfrm>
            <a:off x="3094504" y="4875691"/>
            <a:ext cx="2289387" cy="219168"/>
            <a:chOff x="3094495" y="4875691"/>
            <a:chExt cx="2289387" cy="219168"/>
          </a:xfrm>
        </p:grpSpPr>
        <p:sp>
          <p:nvSpPr>
            <p:cNvPr id="18"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19" name="Straight Connector 18"/>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2581929332"/>
      </p:ext>
    </p:extLst>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7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7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7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8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8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theme" Target="../theme/theme16.xml"/><Relationship Id="rId3" Type="http://schemas.openxmlformats.org/officeDocument/2006/relationships/slideLayout" Target="../slideLayouts/slideLayout84.xml"/><Relationship Id="rId21" Type="http://schemas.openxmlformats.org/officeDocument/2006/relationships/image" Target="../media/image3.jpeg"/><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image" Target="../media/image2.jpe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image" Target="../media/image1.jpe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2.jpe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7.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image" Target="../media/image5.wmf"/><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theme" Target="../theme/theme18.xml"/><Relationship Id="rId3" Type="http://schemas.openxmlformats.org/officeDocument/2006/relationships/slideLayout" Target="../slideLayouts/slideLayout112.xml"/><Relationship Id="rId21" Type="http://schemas.openxmlformats.org/officeDocument/2006/relationships/image" Target="../media/image3.jpeg"/><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image" Target="../media/image2.jpe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image" Target="../media/image1.jpeg"/><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jpe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5.wmf"/><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2.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jpeg"/><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5.wmf"/><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2.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5.wmf"/><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2663"/>
            <a:ext cx="2895600" cy="274637"/>
          </a:xfrm>
          <a:prstGeom prst="rect">
            <a:avLst/>
          </a:prstGeom>
        </p:spPr>
        <p:txBody>
          <a:bodyPr vert="horz" wrap="square" lIns="57103" tIns="28552" rIns="57103" bIns="28552" rtlCol="0" anchor="ctr"/>
          <a:lstStyle>
            <a:lvl1pPr algn="ctr">
              <a:lnSpc>
                <a:spcPct val="90000"/>
              </a:lnSpc>
              <a:spcBef>
                <a:spcPct val="50000"/>
              </a:spcBef>
              <a:buClr>
                <a:srgbClr val="829E7E"/>
              </a:buClr>
              <a:defRPr sz="700" dirty="0">
                <a:solidFill>
                  <a:srgbClr val="000000">
                    <a:tint val="75000"/>
                  </a:srgbClr>
                </a:solidFill>
                <a:latin typeface="Arial" charset="0"/>
                <a:ea typeface="ＭＳ Ｐゴシック" charset="-128"/>
                <a:cs typeface="+mn-cs"/>
              </a:defRPr>
            </a:lvl1pPr>
          </a:lstStyle>
          <a:p>
            <a:pPr>
              <a:defRPr/>
            </a:pPr>
            <a:endParaRPr lang="en-US"/>
          </a:p>
        </p:txBody>
      </p:sp>
      <p:pic>
        <p:nvPicPr>
          <p:cNvPr id="19461" name="Picture 24" descr="Small Red Square"/>
          <p:cNvPicPr>
            <a:picLocks noChangeAspect="1" noChangeArrowheads="1"/>
          </p:cNvPicPr>
          <p:nvPr/>
        </p:nvPicPr>
        <p:blipFill>
          <a:blip r:embed="rId15"/>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19462" name="Group 5"/>
          <p:cNvGrpSpPr>
            <a:grpSpLocks/>
          </p:cNvGrpSpPr>
          <p:nvPr/>
        </p:nvGrpSpPr>
        <p:grpSpPr bwMode="auto">
          <a:xfrm>
            <a:off x="0" y="4629150"/>
            <a:ext cx="9144000" cy="168275"/>
            <a:chOff x="0" y="4629150"/>
            <a:chExt cx="9144000" cy="168275"/>
          </a:xfrm>
        </p:grpSpPr>
        <p:pic>
          <p:nvPicPr>
            <p:cNvPr id="19469" name="Picture 25" descr="Red Bar"/>
            <p:cNvPicPr>
              <a:picLocks noChangeAspect="1" noChangeArrowheads="1"/>
            </p:cNvPicPr>
            <p:nvPr/>
          </p:nvPicPr>
          <p:blipFill>
            <a:blip r:embed="rId16"/>
            <a:srcRect/>
            <a:stretch>
              <a:fillRect/>
            </a:stretch>
          </p:blipFill>
          <p:spPr bwMode="auto">
            <a:xfrm>
              <a:off x="0" y="4629150"/>
              <a:ext cx="9144000" cy="168275"/>
            </a:xfrm>
            <a:prstGeom prst="rect">
              <a:avLst/>
            </a:prstGeom>
            <a:noFill/>
            <a:ln w="9525">
              <a:noFill/>
              <a:miter lim="800000"/>
              <a:headEnd/>
              <a:tailEnd/>
            </a:ln>
          </p:spPr>
        </p:pic>
        <p:pic>
          <p:nvPicPr>
            <p:cNvPr id="19470" name="Picture 3" descr="O_redbox_clr_rgb.jpg"/>
            <p:cNvPicPr>
              <a:picLocks noChangeAspect="1"/>
            </p:cNvPicPr>
            <p:nvPr/>
          </p:nvPicPr>
          <p:blipFill>
            <a:blip r:embed="rId17"/>
            <a:srcRect/>
            <a:stretch>
              <a:fillRect/>
            </a:stretch>
          </p:blipFill>
          <p:spPr bwMode="auto">
            <a:xfrm>
              <a:off x="7989654" y="4651456"/>
              <a:ext cx="755707" cy="118628"/>
            </a:xfrm>
            <a:prstGeom prst="rect">
              <a:avLst/>
            </a:prstGeom>
            <a:noFill/>
            <a:ln w="9525">
              <a:noFill/>
              <a:miter lim="800000"/>
              <a:headEnd/>
              <a:tailEnd/>
            </a:ln>
          </p:spPr>
        </p:pic>
      </p:grpSp>
      <p:sp>
        <p:nvSpPr>
          <p:cNvPr id="14"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0750F1F9-000C-4DFA-9CBB-5F3D27BE1CCF}" type="slidenum">
              <a:rPr lang="en-US" sz="600" smtClean="0">
                <a:solidFill>
                  <a:srgbClr val="000000"/>
                </a:solidFill>
                <a:cs typeface="Arial" pitchFamily="34" charset="0"/>
              </a:rPr>
              <a:pPr algn="r" defTabSz="342777"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8"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9" name="Straight Connector 18"/>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636" r:id="rId1"/>
    <p:sldLayoutId id="2147484765" r:id="rId2"/>
    <p:sldLayoutId id="2147484635" r:id="rId3"/>
    <p:sldLayoutId id="2147484634" r:id="rId4"/>
    <p:sldLayoutId id="2147484766" r:id="rId5"/>
    <p:sldLayoutId id="2147484767" r:id="rId6"/>
    <p:sldLayoutId id="2147484768" r:id="rId7"/>
    <p:sldLayoutId id="2147484633" r:id="rId8"/>
    <p:sldLayoutId id="2147484632" r:id="rId9"/>
    <p:sldLayoutId id="2147484631" r:id="rId10"/>
    <p:sldLayoutId id="2147484630" r:id="rId11"/>
    <p:sldLayoutId id="2147484629" r:id="rId12"/>
    <p:sldLayoutId id="2147484628" r:id="rId13"/>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1138" indent="-211138"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ＭＳ Ｐゴシック" pitchFamily="127" charset="-128"/>
        </a:defRPr>
      </a:lvl1pPr>
      <a:lvl2pPr marL="511175" indent="-225425"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ＭＳ Ｐゴシック" pitchFamily="127" charset="-128"/>
        </a:defRPr>
      </a:lvl2pPr>
      <a:lvl3pPr marL="711200" indent="-139700"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3pPr>
      <a:lvl4pPr marL="1084263" indent="-227013"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4pPr>
      <a:lvl5pPr marL="1373188" indent="-2301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8934"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8935" name="Rectangle 8"/>
          <p:cNvSpPr>
            <a:spLocks noGrp="1" noChangeArrowheads="1"/>
          </p:cNvSpPr>
          <p:nvPr>
            <p:ph type="title"/>
          </p:nvPr>
        </p:nvSpPr>
        <p:spPr bwMode="auto">
          <a:xfrm>
            <a:off x="889000" y="292100"/>
            <a:ext cx="7581900" cy="641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783" r:id="rId1"/>
  </p:sldLayoutIdLst>
  <p:transition>
    <p:wipe dir="r"/>
  </p:transition>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defRPr>
      </a:lvl5pPr>
      <a:lvl6pPr marL="2058988" indent="-228600" algn="l" rtl="0" fontAlgn="base">
        <a:spcBef>
          <a:spcPct val="20000"/>
        </a:spcBef>
        <a:spcAft>
          <a:spcPct val="0"/>
        </a:spcAft>
        <a:buClr>
          <a:schemeClr val="tx2"/>
        </a:buClr>
        <a:buFont typeface="Times"/>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9958"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9959" name="Rectangle 8"/>
          <p:cNvSpPr>
            <a:spLocks noGrp="1" noChangeArrowheads="1"/>
          </p:cNvSpPr>
          <p:nvPr>
            <p:ph type="title"/>
          </p:nvPr>
        </p:nvSpPr>
        <p:spPr bwMode="auto">
          <a:xfrm>
            <a:off x="889000" y="292100"/>
            <a:ext cx="7581900" cy="641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785" r:id="rId1"/>
  </p:sldLayoutIdLst>
  <p:transition>
    <p:wipe dir="r"/>
  </p:transition>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defRPr>
      </a:lvl5pPr>
      <a:lvl6pPr marL="2058988" indent="-228600" algn="l" rtl="0" fontAlgn="base">
        <a:spcBef>
          <a:spcPct val="20000"/>
        </a:spcBef>
        <a:spcAft>
          <a:spcPct val="0"/>
        </a:spcAft>
        <a:buClr>
          <a:schemeClr val="tx2"/>
        </a:buClr>
        <a:buFont typeface="Times"/>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51"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52" name="Rectangle 8"/>
          <p:cNvSpPr>
            <a:spLocks noGrp="1" noChangeArrowheads="1"/>
          </p:cNvSpPr>
          <p:nvPr>
            <p:ph type="title"/>
          </p:nvPr>
        </p:nvSpPr>
        <p:spPr bwMode="auto">
          <a:xfrm>
            <a:off x="889000" y="228600"/>
            <a:ext cx="7581900" cy="706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 and Second Line Like This</a:t>
            </a:r>
          </a:p>
        </p:txBody>
      </p:sp>
    </p:spTree>
  </p:cSld>
  <p:clrMap bg1="lt1" tx1="dk1" bg2="lt2" tx2="dk2" accent1="accent1" accent2="accent2" accent3="accent3" accent4="accent4" accent5="accent5" accent6="accent6" hlink="hlink" folHlink="folHlink"/>
  <p:sldLayoutIdLst>
    <p:sldLayoutId id="2147484791" r:id="rId1"/>
  </p:sldLayoutIdLst>
  <p:transition spd="slow"/>
  <p:hf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2pPr>
      <a:lvl3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3pPr>
      <a:lvl4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4pPr>
      <a:lvl5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mn-ea"/>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mn-ea"/>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6040" name="Rectangle 7"/>
          <p:cNvSpPr>
            <a:spLocks noGrp="1" noChangeArrowheads="1"/>
          </p:cNvSpPr>
          <p:nvPr>
            <p:ph type="body" idx="1"/>
          </p:nvPr>
        </p:nvSpPr>
        <p:spPr bwMode="auto">
          <a:xfrm>
            <a:off x="914400" y="1185863"/>
            <a:ext cx="7810500" cy="3271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6041" name="Rectangle 8"/>
          <p:cNvSpPr>
            <a:spLocks noGrp="1" noChangeArrowheads="1"/>
          </p:cNvSpPr>
          <p:nvPr>
            <p:ph type="title"/>
          </p:nvPr>
        </p:nvSpPr>
        <p:spPr bwMode="auto">
          <a:xfrm>
            <a:off x="911225" y="255588"/>
            <a:ext cx="7802563" cy="6429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 name="Footer Placeholder 4"/>
          <p:cNvSpPr>
            <a:spLocks noGrp="1"/>
          </p:cNvSpPr>
          <p:nvPr>
            <p:ph type="ftr" sz="quarter" idx="3"/>
          </p:nvPr>
        </p:nvSpPr>
        <p:spPr bwMode="auto">
          <a:xfrm>
            <a:off x="152400" y="4914900"/>
            <a:ext cx="8839200" cy="114300"/>
          </a:xfrm>
          <a:prstGeom prst="rect">
            <a:avLst/>
          </a:prstGeom>
          <a:ln>
            <a:miter lim="800000"/>
            <a:headEnd/>
            <a:tailEnd/>
          </a:ln>
        </p:spPr>
        <p:txBody>
          <a:bodyPr vert="horz" wrap="square" lIns="0" tIns="0" rIns="0" bIns="0" numCol="1" anchor="ctr" anchorCtr="0" compatLnSpc="1">
            <a:prstTxWarp prst="textNoShape">
              <a:avLst/>
            </a:prstTxWarp>
          </a:bodyPr>
          <a:lstStyle>
            <a:lvl1pPr eaLnBrk="0" hangingPunct="0">
              <a:defRPr sz="800" dirty="0">
                <a:solidFill>
                  <a:srgbClr val="000000"/>
                </a:solidFill>
                <a:latin typeface="Arial" charset="0"/>
                <a:ea typeface="ＭＳ Ｐゴシック" pitchFamily="34"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795" r:id="rId1"/>
  </p:sldLayoutIdLst>
  <p:transition>
    <p:wipe dir="r"/>
  </p:transition>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07740" algn="l" rtl="0" fontAlgn="base">
        <a:spcBef>
          <a:spcPct val="0"/>
        </a:spcBef>
        <a:spcAft>
          <a:spcPct val="0"/>
        </a:spcAft>
        <a:defRPr sz="2100" b="1">
          <a:solidFill>
            <a:schemeClr val="tx1"/>
          </a:solidFill>
          <a:latin typeface="Arial" charset="0"/>
        </a:defRPr>
      </a:lvl6pPr>
      <a:lvl7pPr marL="815480" algn="l" rtl="0" fontAlgn="base">
        <a:spcBef>
          <a:spcPct val="0"/>
        </a:spcBef>
        <a:spcAft>
          <a:spcPct val="0"/>
        </a:spcAft>
        <a:defRPr sz="2100" b="1">
          <a:solidFill>
            <a:schemeClr val="tx1"/>
          </a:solidFill>
          <a:latin typeface="Arial" charset="0"/>
        </a:defRPr>
      </a:lvl7pPr>
      <a:lvl8pPr marL="1223218" algn="l" rtl="0" fontAlgn="base">
        <a:spcBef>
          <a:spcPct val="0"/>
        </a:spcBef>
        <a:spcAft>
          <a:spcPct val="0"/>
        </a:spcAft>
        <a:defRPr sz="2100" b="1">
          <a:solidFill>
            <a:schemeClr val="tx1"/>
          </a:solidFill>
          <a:latin typeface="Arial" charset="0"/>
        </a:defRPr>
      </a:lvl8pPr>
      <a:lvl9pPr marL="1630958" algn="l" rtl="0" fontAlgn="base">
        <a:spcBef>
          <a:spcPct val="0"/>
        </a:spcBef>
        <a:spcAft>
          <a:spcPct val="0"/>
        </a:spcAft>
        <a:defRPr sz="2100" b="1">
          <a:solidFill>
            <a:schemeClr val="tx1"/>
          </a:solidFill>
          <a:latin typeface="Arial" charset="0"/>
        </a:defRPr>
      </a:lvl9pPr>
    </p:titleStyle>
    <p:bodyStyle>
      <a:lvl1pPr marL="201613" indent="-201613" algn="l" rtl="0" eaLnBrk="0" fontAlgn="base" hangingPunct="0">
        <a:spcBef>
          <a:spcPct val="20000"/>
        </a:spcBef>
        <a:spcAft>
          <a:spcPct val="0"/>
        </a:spcAft>
        <a:buClr>
          <a:schemeClr val="tx2"/>
        </a:buClr>
        <a:buFont typeface="Times" charset="0"/>
        <a:buChar char="•"/>
        <a:defRPr sz="2200">
          <a:solidFill>
            <a:schemeClr val="tx1"/>
          </a:solidFill>
          <a:latin typeface="+mn-lt"/>
          <a:ea typeface="+mn-ea"/>
          <a:cs typeface="+mn-cs"/>
        </a:defRPr>
      </a:lvl1pPr>
      <a:lvl2pPr marL="506413" indent="-203200" algn="l" rtl="0" eaLnBrk="0" fontAlgn="base" hangingPunct="0">
        <a:spcBef>
          <a:spcPct val="20000"/>
        </a:spcBef>
        <a:spcAft>
          <a:spcPct val="0"/>
        </a:spcAft>
        <a:buClr>
          <a:schemeClr val="bg2"/>
        </a:buClr>
        <a:buFont typeface="Times" charset="0"/>
        <a:buChar char="–"/>
        <a:defRPr>
          <a:solidFill>
            <a:schemeClr val="tx1"/>
          </a:solidFill>
          <a:latin typeface="+mn-lt"/>
        </a:defRPr>
      </a:lvl2pPr>
      <a:lvl3pPr marL="814388" indent="-203200" algn="l" rtl="0" eaLnBrk="0" fontAlgn="base" hangingPunct="0">
        <a:spcBef>
          <a:spcPct val="20000"/>
        </a:spcBef>
        <a:spcAft>
          <a:spcPct val="0"/>
        </a:spcAft>
        <a:buClr>
          <a:schemeClr val="tx2"/>
        </a:buClr>
        <a:buFont typeface="Times" charset="0"/>
        <a:buChar char="•"/>
        <a:defRPr>
          <a:solidFill>
            <a:schemeClr val="tx1"/>
          </a:solidFill>
          <a:latin typeface="+mn-lt"/>
        </a:defRPr>
      </a:lvl3pPr>
      <a:lvl4pPr marL="1122363" indent="-203200" algn="l" rtl="0" eaLnBrk="0" fontAlgn="base" hangingPunct="0">
        <a:spcBef>
          <a:spcPct val="20000"/>
        </a:spcBef>
        <a:spcAft>
          <a:spcPct val="0"/>
        </a:spcAft>
        <a:buClr>
          <a:schemeClr val="bg2"/>
        </a:buClr>
        <a:buFont typeface="Times" charset="0"/>
        <a:buChar char="–"/>
        <a:defRPr>
          <a:solidFill>
            <a:schemeClr val="tx1"/>
          </a:solidFill>
          <a:latin typeface="+mn-lt"/>
        </a:defRPr>
      </a:lvl4pPr>
      <a:lvl5pPr marL="1427163" indent="-203200" algn="l" rtl="0" eaLnBrk="0" fontAlgn="base" hangingPunct="0">
        <a:spcBef>
          <a:spcPct val="20000"/>
        </a:spcBef>
        <a:spcAft>
          <a:spcPct val="0"/>
        </a:spcAft>
        <a:buClr>
          <a:schemeClr val="tx2"/>
        </a:buClr>
        <a:buFont typeface="Times" charset="0"/>
        <a:buChar char="•"/>
        <a:defRPr>
          <a:solidFill>
            <a:schemeClr val="tx1"/>
          </a:solidFill>
          <a:latin typeface="+mn-lt"/>
        </a:defRPr>
      </a:lvl5pPr>
      <a:lvl6pPr marL="1836243" indent="-203870" algn="l" rtl="0" fontAlgn="base">
        <a:spcBef>
          <a:spcPct val="20000"/>
        </a:spcBef>
        <a:spcAft>
          <a:spcPct val="0"/>
        </a:spcAft>
        <a:buClr>
          <a:schemeClr val="tx2"/>
        </a:buClr>
        <a:buFont typeface="Times"/>
        <a:buChar char="•"/>
        <a:defRPr sz="1800">
          <a:solidFill>
            <a:schemeClr val="tx1"/>
          </a:solidFill>
          <a:latin typeface="+mn-lt"/>
        </a:defRPr>
      </a:lvl6pPr>
      <a:lvl7pPr marL="2243983" indent="-203870" algn="l" rtl="0" fontAlgn="base">
        <a:spcBef>
          <a:spcPct val="20000"/>
        </a:spcBef>
        <a:spcAft>
          <a:spcPct val="0"/>
        </a:spcAft>
        <a:buClr>
          <a:schemeClr val="tx2"/>
        </a:buClr>
        <a:buFont typeface="Times"/>
        <a:buChar char="•"/>
        <a:defRPr sz="1800">
          <a:solidFill>
            <a:schemeClr val="tx1"/>
          </a:solidFill>
          <a:latin typeface="+mn-lt"/>
        </a:defRPr>
      </a:lvl7pPr>
      <a:lvl8pPr marL="2651723" indent="-203870" algn="l" rtl="0" fontAlgn="base">
        <a:spcBef>
          <a:spcPct val="20000"/>
        </a:spcBef>
        <a:spcAft>
          <a:spcPct val="0"/>
        </a:spcAft>
        <a:buClr>
          <a:schemeClr val="tx2"/>
        </a:buClr>
        <a:buFont typeface="Times"/>
        <a:buChar char="•"/>
        <a:defRPr sz="1800">
          <a:solidFill>
            <a:schemeClr val="tx1"/>
          </a:solidFill>
          <a:latin typeface="+mn-lt"/>
        </a:defRPr>
      </a:lvl8pPr>
      <a:lvl9pPr marL="3059463" indent="-203870" algn="l" rtl="0" fontAlgn="base">
        <a:spcBef>
          <a:spcPct val="20000"/>
        </a:spcBef>
        <a:spcAft>
          <a:spcPct val="0"/>
        </a:spcAft>
        <a:buClr>
          <a:schemeClr val="tx2"/>
        </a:buClr>
        <a:buFont typeface="Times"/>
        <a:buChar char="•"/>
        <a:defRPr sz="1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5739"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5740" name="Rectangle 8"/>
          <p:cNvSpPr>
            <a:spLocks noGrp="1" noChangeArrowheads="1"/>
          </p:cNvSpPr>
          <p:nvPr>
            <p:ph type="title"/>
          </p:nvPr>
        </p:nvSpPr>
        <p:spPr bwMode="auto">
          <a:xfrm>
            <a:off x="889000" y="228600"/>
            <a:ext cx="7581900" cy="706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 and Second Line Like This</a:t>
            </a:r>
          </a:p>
        </p:txBody>
      </p:sp>
      <p:sp>
        <p:nvSpPr>
          <p:cNvPr id="16" name="Slide Number Placeholder 1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spcBef>
                <a:spcPct val="0"/>
              </a:spcBef>
              <a:buClr>
                <a:srgbClr val="FD0000"/>
              </a:buClr>
              <a:buFontTx/>
              <a:buNone/>
              <a:defRPr sz="1200">
                <a:solidFill>
                  <a:srgbClr val="000000">
                    <a:tint val="75000"/>
                  </a:srgbClr>
                </a:solidFill>
                <a:ea typeface="ＭＳ Ｐゴシック" pitchFamily="34" charset="-128"/>
                <a:cs typeface="Arial" pitchFamily="34" charset="0"/>
              </a:defRPr>
            </a:lvl1pPr>
          </a:lstStyle>
          <a:p>
            <a:pPr>
              <a:defRPr/>
            </a:pPr>
            <a:fld id="{D264F92E-35EC-4B4F-ACB0-153EC7543D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7" r:id="rId1"/>
  </p:sldLayoutIdLst>
  <p:transition spd="slow"/>
  <p:hf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2pPr>
      <a:lvl3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3pPr>
      <a:lvl4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4pPr>
      <a:lvl5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mn-ea"/>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mn-ea"/>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7155" name="Rectangle 8"/>
          <p:cNvSpPr>
            <a:spLocks noGrp="1" noChangeArrowheads="1"/>
          </p:cNvSpPr>
          <p:nvPr>
            <p:ph type="title"/>
          </p:nvPr>
        </p:nvSpPr>
        <p:spPr bwMode="auto">
          <a:xfrm>
            <a:off x="889000" y="29210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 name="Footer Placeholder 3"/>
          <p:cNvSpPr txBox="1">
            <a:spLocks noGrp="1"/>
          </p:cNvSpPr>
          <p:nvPr userDrawn="1">
            <p:ph type="ftr" sz="quarter" idx="3"/>
          </p:nvPr>
        </p:nvSpPr>
        <p:spPr bwMode="auto">
          <a:xfrm>
            <a:off x="914400" y="4914900"/>
            <a:ext cx="8077200" cy="100013"/>
          </a:xfrm>
          <a:prstGeom prst="rect">
            <a:avLst/>
          </a:prstGeom>
          <a:ln>
            <a:miter lim="800000"/>
            <a:headEnd/>
            <a:tailEnd/>
          </a:ln>
        </p:spPr>
        <p:txBody>
          <a:bodyPr vert="horz" wrap="square" lIns="0" tIns="0" rIns="0" bIns="0" numCol="1" anchor="ctr" anchorCtr="0" compatLnSpc="1">
            <a:prstTxWarp prst="textNoShape">
              <a:avLst/>
            </a:prstTxWarp>
          </a:bodyPr>
          <a:lstStyle>
            <a:lvl1pPr eaLnBrk="0" hangingPunct="0">
              <a:lnSpc>
                <a:spcPct val="90000"/>
              </a:lnSpc>
              <a:spcBef>
                <a:spcPct val="50000"/>
              </a:spcBef>
              <a:buClr>
                <a:srgbClr val="667263"/>
              </a:buClr>
              <a:defRPr sz="1000">
                <a:solidFill>
                  <a:srgbClr val="000000"/>
                </a:solidFill>
                <a:latin typeface="+mn-lt"/>
                <a:ea typeface="+mn-ea"/>
              </a:defRPr>
            </a:lvl1pPr>
          </a:lstStyle>
          <a:p>
            <a:pPr>
              <a:defRPr/>
            </a:pPr>
            <a:r>
              <a:rPr lang="en-US"/>
              <a:t>Forward looking information is subject to change without notice at Oracle's sole decretion.</a:t>
            </a:r>
          </a:p>
        </p:txBody>
      </p:sp>
    </p:spTree>
  </p:cSld>
  <p:clrMap bg1="lt1" tx1="dk1" bg2="lt2" tx2="dk2" accent1="accent1" accent2="accent2" accent3="accent3" accent4="accent4" accent5="accent5" accent6="accent6" hlink="hlink" folHlink="folHlink"/>
  <p:sldLayoutIdLst>
    <p:sldLayoutId id="2147484829" r:id="rId1"/>
  </p:sldLayoutIdLst>
  <p:transition>
    <p:wipe dir="r"/>
  </p:transition>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ea typeface="MS PGothic" pitchFamily="34" charset="-128"/>
        </a:defRPr>
      </a:lvl2pPr>
      <a:lvl3pPr algn="l" rtl="0" eaLnBrk="0" fontAlgn="base" hangingPunct="0">
        <a:spcBef>
          <a:spcPct val="0"/>
        </a:spcBef>
        <a:spcAft>
          <a:spcPct val="0"/>
        </a:spcAft>
        <a:defRPr sz="2400" b="1">
          <a:solidFill>
            <a:schemeClr val="tx1"/>
          </a:solidFill>
          <a:latin typeface="Arial" charset="0"/>
          <a:ea typeface="MS PGothic" pitchFamily="34" charset="-128"/>
        </a:defRPr>
      </a:lvl3pPr>
      <a:lvl4pPr algn="l" rtl="0" eaLnBrk="0" fontAlgn="base" hangingPunct="0">
        <a:spcBef>
          <a:spcPct val="0"/>
        </a:spcBef>
        <a:spcAft>
          <a:spcPct val="0"/>
        </a:spcAft>
        <a:defRPr sz="2400" b="1">
          <a:solidFill>
            <a:schemeClr val="tx1"/>
          </a:solidFill>
          <a:latin typeface="Arial" charset="0"/>
          <a:ea typeface="MS PGothic" pitchFamily="34" charset="-128"/>
        </a:defRPr>
      </a:lvl4pPr>
      <a:lvl5pPr algn="l" rtl="0" eaLnBrk="0" fontAlgn="base" hangingPunct="0">
        <a:spcBef>
          <a:spcPct val="0"/>
        </a:spcBef>
        <a:spcAft>
          <a:spcPct val="0"/>
        </a:spcAft>
        <a:defRPr sz="2400" b="1">
          <a:solidFill>
            <a:schemeClr val="tx1"/>
          </a:solidFill>
          <a:latin typeface="Arial" charset="0"/>
          <a:ea typeface="MS PGothic" pitchFamily="34"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tx2"/>
        </a:buClr>
        <a:buChar char="•"/>
        <a:defRPr sz="2000">
          <a:solidFill>
            <a:schemeClr val="tx1"/>
          </a:solidFill>
          <a:latin typeface="+mn-lt"/>
          <a:ea typeface="+mn-ea"/>
        </a:defRPr>
      </a:lvl2pPr>
      <a:lvl3pPr marL="914400" indent="-230188" algn="l" rtl="0" eaLnBrk="0" fontAlgn="base" hangingPunct="0">
        <a:spcBef>
          <a:spcPct val="20000"/>
        </a:spcBef>
        <a:spcAft>
          <a:spcPct val="0"/>
        </a:spcAft>
        <a:buClr>
          <a:schemeClr val="tx2"/>
        </a:buClr>
        <a:buChar char="•"/>
        <a:defRPr sz="2000">
          <a:solidFill>
            <a:schemeClr val="tx1"/>
          </a:solidFill>
          <a:latin typeface="+mn-lt"/>
          <a:ea typeface="+mn-ea"/>
        </a:defRPr>
      </a:lvl3pPr>
      <a:lvl4pPr marL="1258888" indent="-230188" algn="l" rtl="0" eaLnBrk="0" fontAlgn="base" hangingPunct="0">
        <a:spcBef>
          <a:spcPct val="20000"/>
        </a:spcBef>
        <a:spcAft>
          <a:spcPct val="0"/>
        </a:spcAft>
        <a:buClr>
          <a:schemeClr val="tx2"/>
        </a:buClr>
        <a:buChar char="•"/>
        <a:defRPr sz="2000">
          <a:solidFill>
            <a:schemeClr val="tx1"/>
          </a:solidFill>
          <a:latin typeface="+mn-lt"/>
          <a:ea typeface="+mn-ea"/>
        </a:defRPr>
      </a:lvl4pPr>
      <a:lvl5pPr marL="1601788"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058988" indent="-228600" algn="l" rtl="0" fontAlgn="base">
        <a:spcBef>
          <a:spcPct val="20000"/>
        </a:spcBef>
        <a:spcAft>
          <a:spcPct val="0"/>
        </a:spcAft>
        <a:buClr>
          <a:schemeClr val="tx2"/>
        </a:buClr>
        <a:buFont typeface="Times"/>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7"/>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50"/>
            <a:ext cx="2895600" cy="274637"/>
          </a:xfrm>
          <a:prstGeom prst="rect">
            <a:avLst/>
          </a:prstGeom>
        </p:spPr>
        <p:txBody>
          <a:bodyPr vert="horz" wrap="square" lIns="57103" tIns="28552" rIns="57103" bIns="28552"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9">
            <a:alphaModFix amt="0"/>
            <a:extLst>
              <a:ext uri="{28A0092B-C50C-407E-A947-70E740481C1C}">
                <a14:useLocalDpi xmlns:a14="http://schemas.microsoft.com/office/drawing/2010/main" xmlns="" val="0"/>
              </a:ext>
            </a:extLst>
          </a:blip>
          <a:srcRect/>
          <a:stretch>
            <a:fillRect/>
          </a:stretch>
        </p:blipFill>
        <p:spPr bwMode="auto">
          <a:xfrm>
            <a:off x="0" y="2"/>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5"/>
            <a:ext cx="9144000" cy="168275"/>
            <a:chOff x="0" y="4629150"/>
            <a:chExt cx="9144000" cy="168275"/>
          </a:xfrm>
        </p:grpSpPr>
        <p:pic>
          <p:nvPicPr>
            <p:cNvPr id="1033" name="Picture 25" descr="Red Bar"/>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21">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ext Box 14"/>
          <p:cNvSpPr txBox="1">
            <a:spLocks noChangeArrowheads="1"/>
          </p:cNvSpPr>
          <p:nvPr userDrawn="1"/>
        </p:nvSpPr>
        <p:spPr bwMode="auto">
          <a:xfrm>
            <a:off x="635241"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cs typeface="Arial" pitchFamily="34" charset="0"/>
              </a:rPr>
              <a:pPr algn="r" defTabSz="342777"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8"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9" name="Straight Connector 18"/>
          <p:cNvCxnSpPr/>
          <p:nvPr userDrawn="1"/>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9"/>
          <p:cNvGrpSpPr/>
          <p:nvPr userDrawn="1"/>
        </p:nvGrpSpPr>
        <p:grpSpPr>
          <a:xfrm>
            <a:off x="3094504" y="4875691"/>
            <a:ext cx="2289387" cy="219168"/>
            <a:chOff x="3094495" y="4875691"/>
            <a:chExt cx="2289387" cy="219168"/>
          </a:xfrm>
        </p:grpSpPr>
        <p:sp>
          <p:nvSpPr>
            <p:cNvPr id="21"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22" name="Straight Connector 21"/>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858" r:id="rId1"/>
    <p:sldLayoutId id="2147484859" r:id="rId2"/>
    <p:sldLayoutId id="2147484860" r:id="rId3"/>
    <p:sldLayoutId id="2147484861" r:id="rId4"/>
    <p:sldLayoutId id="2147484862" r:id="rId5"/>
    <p:sldLayoutId id="2147484863" r:id="rId6"/>
    <p:sldLayoutId id="2147484864" r:id="rId7"/>
    <p:sldLayoutId id="2147484865" r:id="rId8"/>
    <p:sldLayoutId id="2147484866" r:id="rId9"/>
    <p:sldLayoutId id="2147484867" r:id="rId10"/>
    <p:sldLayoutId id="2147484868" r:id="rId11"/>
    <p:sldLayoutId id="2147484869" r:id="rId12"/>
    <p:sldLayoutId id="2147484870" r:id="rId13"/>
    <p:sldLayoutId id="2147484871" r:id="rId14"/>
    <p:sldLayoutId id="2147484872" r:id="rId15"/>
    <p:sldLayoutId id="2147484873" r:id="rId16"/>
    <p:sldLayoutId id="2147484874" r:id="rId17"/>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2679" indent="-212679"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52" indent="-226964"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34" indent="-141257"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615" indent="-22855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77" indent="-23172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userDrawn="1"/>
        </p:nvPicPr>
        <p:blipFill>
          <a:blip r:embed="rId13"/>
          <a:srcRect/>
          <a:stretch>
            <a:fillRect/>
          </a:stretch>
        </p:blipFill>
        <p:spPr bwMode="auto">
          <a:xfrm>
            <a:off x="0" y="4629150"/>
            <a:ext cx="9144000" cy="169863"/>
          </a:xfrm>
          <a:prstGeom prst="rect">
            <a:avLst/>
          </a:prstGeom>
          <a:noFill/>
          <a:ln w="9525">
            <a:noFill/>
            <a:miter lim="800000"/>
            <a:headEnd/>
            <a:tailEnd/>
          </a:ln>
        </p:spPr>
      </p:pic>
      <p:pic>
        <p:nvPicPr>
          <p:cNvPr id="1027" name="Picture 24" descr="Small Red Square"/>
          <p:cNvPicPr>
            <a:picLocks noChangeAspect="1" noChangeArrowheads="1"/>
          </p:cNvPicPr>
          <p:nvPr userDrawn="1"/>
        </p:nvPicPr>
        <p:blipFill>
          <a:blip r:embed="rId14"/>
          <a:srcRect/>
          <a:stretch>
            <a:fillRect/>
          </a:stretch>
        </p:blipFill>
        <p:spPr bwMode="auto">
          <a:xfrm>
            <a:off x="0" y="0"/>
            <a:ext cx="688975" cy="51435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26035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rgbClr val="667263"/>
              </a:buClr>
            </a:pPr>
            <a:endParaRPr lang="en-US" sz="2000" b="1" smtClean="0">
              <a:solidFill>
                <a:srgbClr val="000000"/>
              </a:solidFill>
              <a:ea typeface="ヒラギノ角ゴ Pro W3" charset="-128"/>
              <a:cs typeface="Arial" pitchFamily="34" charset="0"/>
            </a:endParaRPr>
          </a:p>
        </p:txBody>
      </p:sp>
      <p:pic>
        <p:nvPicPr>
          <p:cNvPr id="1031" name="Picture 20" descr="Oracle WHITE"/>
          <p:cNvPicPr>
            <a:picLocks noChangeAspect="1" noChangeArrowheads="1"/>
          </p:cNvPicPr>
          <p:nvPr userDrawn="1"/>
        </p:nvPicPr>
        <p:blipFill>
          <a:blip r:embed="rId15"/>
          <a:srcRect/>
          <a:stretch>
            <a:fillRect/>
          </a:stretch>
        </p:blipFill>
        <p:spPr bwMode="auto">
          <a:xfrm>
            <a:off x="7620000" y="4670425"/>
            <a:ext cx="947738" cy="88900"/>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49149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solidFill>
                  <a:srgbClr val="000000"/>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876" r:id="rId1"/>
    <p:sldLayoutId id="2147484877" r:id="rId2"/>
    <p:sldLayoutId id="2147484878" r:id="rId3"/>
    <p:sldLayoutId id="2147484879" r:id="rId4"/>
    <p:sldLayoutId id="2147484880" r:id="rId5"/>
    <p:sldLayoutId id="2147484881" r:id="rId6"/>
    <p:sldLayoutId id="2147484882" r:id="rId7"/>
    <p:sldLayoutId id="2147484883" r:id="rId8"/>
    <p:sldLayoutId id="2147484884" r:id="rId9"/>
    <p:sldLayoutId id="2147484885" r:id="rId10"/>
    <p:sldLayoutId id="2147484886" r:id="rId11"/>
  </p:sldLayoutIdLst>
  <p:transition>
    <p:wipe dir="r"/>
  </p:transition>
  <p:txStyles>
    <p:titleStyle>
      <a:lvl1pPr algn="l" rtl="0" eaLnBrk="0" fontAlgn="base" hangingPunct="0">
        <a:spcBef>
          <a:spcPct val="0"/>
        </a:spcBef>
        <a:spcAft>
          <a:spcPct val="0"/>
        </a:spcAft>
        <a:defRPr sz="2800" b="1">
          <a:solidFill>
            <a:schemeClr val="tx1"/>
          </a:solidFill>
          <a:latin typeface="+mj-lt"/>
          <a:ea typeface="+mj-ea"/>
          <a:cs typeface="ヒラギノ角ゴ Pro W3"/>
        </a:defRPr>
      </a:lvl1pPr>
      <a:lvl2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2pPr>
      <a:lvl3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3pPr>
      <a:lvl4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4pPr>
      <a:lvl5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5pPr>
      <a:lvl6pPr marL="457200" algn="l" rtl="0" fontAlgn="base">
        <a:spcBef>
          <a:spcPct val="0"/>
        </a:spcBef>
        <a:spcAft>
          <a:spcPct val="0"/>
        </a:spcAft>
        <a:defRPr sz="2800" b="1">
          <a:solidFill>
            <a:schemeClr val="tx1"/>
          </a:solidFill>
          <a:latin typeface="Arial" pitchFamily="34" charset="0"/>
          <a:ea typeface="ヒラギノ角ゴ Pro W3" pitchFamily="-106" charset="-128"/>
        </a:defRPr>
      </a:lvl6pPr>
      <a:lvl7pPr marL="914400" algn="l" rtl="0" fontAlgn="base">
        <a:spcBef>
          <a:spcPct val="0"/>
        </a:spcBef>
        <a:spcAft>
          <a:spcPct val="0"/>
        </a:spcAft>
        <a:defRPr sz="2800" b="1">
          <a:solidFill>
            <a:schemeClr val="tx1"/>
          </a:solidFill>
          <a:latin typeface="Arial" pitchFamily="34" charset="0"/>
          <a:ea typeface="ヒラギノ角ゴ Pro W3" pitchFamily="-106" charset="-128"/>
        </a:defRPr>
      </a:lvl7pPr>
      <a:lvl8pPr marL="1371600" algn="l" rtl="0" fontAlgn="base">
        <a:spcBef>
          <a:spcPct val="0"/>
        </a:spcBef>
        <a:spcAft>
          <a:spcPct val="0"/>
        </a:spcAft>
        <a:defRPr sz="2800" b="1">
          <a:solidFill>
            <a:schemeClr val="tx1"/>
          </a:solidFill>
          <a:latin typeface="Arial" pitchFamily="34" charset="0"/>
          <a:ea typeface="ヒラギノ角ゴ Pro W3" pitchFamily="-106" charset="-128"/>
        </a:defRPr>
      </a:lvl8pPr>
      <a:lvl9pPr marL="1828800" algn="l" rtl="0" fontAlgn="base">
        <a:spcBef>
          <a:spcPct val="0"/>
        </a:spcBef>
        <a:spcAft>
          <a:spcPct val="0"/>
        </a:spcAft>
        <a:defRPr sz="2800" b="1">
          <a:solidFill>
            <a:schemeClr val="tx1"/>
          </a:solidFill>
          <a:latin typeface="Arial" pitchFamily="34" charset="0"/>
          <a:ea typeface="ヒラギノ角ゴ Pro W3" pitchFamily="-106" charset="-128"/>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ヒラギノ角ゴ Pro W3"/>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5pPr>
      <a:lvl6pPr marL="20589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6pPr>
      <a:lvl7pPr marL="25161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7pPr>
      <a:lvl8pPr marL="29733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8pPr>
      <a:lvl9pPr marL="34305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5"/>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5"/>
            <a:ext cx="2895600" cy="274637"/>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9">
            <a:alphaModFix amt="0"/>
            <a:extLst>
              <a:ext uri="{28A0092B-C50C-407E-A947-70E740481C1C}">
                <a14:useLocalDpi xmlns:a14="http://schemas.microsoft.com/office/drawing/2010/main" xmlns="" val="0"/>
              </a:ext>
            </a:extLst>
          </a:blip>
          <a:srcRect/>
          <a:stretch>
            <a:fillRect/>
          </a:stretch>
        </p:blipFill>
        <p:spPr bwMode="auto">
          <a:xfrm>
            <a:off x="0" y="0"/>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0"/>
            <a:ext cx="9144000" cy="168275"/>
            <a:chOff x="0" y="4629150"/>
            <a:chExt cx="9144000" cy="168275"/>
          </a:xfrm>
        </p:grpSpPr>
        <p:pic>
          <p:nvPicPr>
            <p:cNvPr id="1033" name="Picture 25" descr="Red Bar"/>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21">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2"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500" dirty="0" smtClean="0">
                <a:solidFill>
                  <a:srgbClr val="292929"/>
                </a:solidFill>
                <a:cs typeface="Arial" pitchFamily="34" charset="0"/>
              </a:rPr>
              <a:t>Copyright © 2011, Oracle and/or its affiliates. All rights reserved.</a:t>
            </a:r>
          </a:p>
        </p:txBody>
      </p:sp>
      <p:sp>
        <p:nvSpPr>
          <p:cNvPr id="15"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Confidential – Oracle Restricted</a:t>
            </a:r>
            <a:endParaRPr lang="en-US" sz="800" dirty="0" smtClean="0">
              <a:solidFill>
                <a:srgbClr val="292929"/>
              </a:solidFill>
              <a:cs typeface="Arial" pitchFamily="34" charset="0"/>
            </a:endParaRPr>
          </a:p>
        </p:txBody>
      </p:sp>
      <p:cxnSp>
        <p:nvCxnSpPr>
          <p:cNvPr id="16" name="Straight Connector 15"/>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898" r:id="rId1"/>
    <p:sldLayoutId id="2147484899" r:id="rId2"/>
    <p:sldLayoutId id="2147484900" r:id="rId3"/>
    <p:sldLayoutId id="2147484901" r:id="rId4"/>
    <p:sldLayoutId id="2147484902" r:id="rId5"/>
    <p:sldLayoutId id="2147484903" r:id="rId6"/>
    <p:sldLayoutId id="2147484904" r:id="rId7"/>
    <p:sldLayoutId id="2147484905" r:id="rId8"/>
    <p:sldLayoutId id="2147484906" r:id="rId9"/>
    <p:sldLayoutId id="2147484907" r:id="rId10"/>
    <p:sldLayoutId id="2147484908" r:id="rId11"/>
    <p:sldLayoutId id="2147484909" r:id="rId12"/>
    <p:sldLayoutId id="2147484910" r:id="rId13"/>
    <p:sldLayoutId id="2147484911" r:id="rId14"/>
    <p:sldLayoutId id="2147484912" r:id="rId15"/>
    <p:sldLayoutId id="2147484913" r:id="rId16"/>
    <p:sldLayoutId id="2147484914" r:id="rId17"/>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15" tIns="28558" rIns="57115" bIns="28558" rtlCol="0" anchor="ctr"/>
          <a:lstStyle>
            <a:lvl1pPr algn="ctr">
              <a:lnSpc>
                <a:spcPct val="90000"/>
              </a:lnSpc>
              <a:spcBef>
                <a:spcPct val="50000"/>
              </a:spcBef>
              <a:buClr>
                <a:srgbClr val="829E7E"/>
              </a:buClr>
              <a:defRPr sz="700">
                <a:solidFill>
                  <a:srgbClr val="000000">
                    <a:tint val="75000"/>
                  </a:srgbClr>
                </a:solidFill>
                <a:latin typeface="Arial" charset="0"/>
                <a:ea typeface="ＭＳ Ｐゴシック" charset="-128"/>
                <a:cs typeface="+mn-cs"/>
              </a:defRPr>
            </a:lvl1pPr>
          </a:lstStyle>
          <a:p>
            <a:pPr>
              <a:defRPr/>
            </a:pPr>
            <a:endParaRPr lang="en-US"/>
          </a:p>
        </p:txBody>
      </p:sp>
      <p:pic>
        <p:nvPicPr>
          <p:cNvPr id="37893"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37894" name="Group 5"/>
          <p:cNvGrpSpPr>
            <a:grpSpLocks/>
          </p:cNvGrpSpPr>
          <p:nvPr/>
        </p:nvGrpSpPr>
        <p:grpSpPr bwMode="auto">
          <a:xfrm>
            <a:off x="0" y="4629150"/>
            <a:ext cx="9144000" cy="168275"/>
            <a:chOff x="0" y="4629150"/>
            <a:chExt cx="9144000" cy="168275"/>
          </a:xfrm>
        </p:grpSpPr>
        <p:pic>
          <p:nvPicPr>
            <p:cNvPr id="37898"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37899"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1"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997D35D5-37EF-4ABC-A4D1-EBF21AF1677B}" type="slidenum">
              <a:rPr lang="en-US" sz="600" smtClean="0">
                <a:solidFill>
                  <a:srgbClr val="000000"/>
                </a:solidFill>
                <a:cs typeface="Arial" pitchFamily="34" charset="0"/>
              </a:rPr>
              <a:pPr algn="r" defTabSz="342851"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2"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6" name="Straight Connector 15"/>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645" r:id="rId1"/>
    <p:sldLayoutId id="2147484644" r:id="rId2"/>
    <p:sldLayoutId id="2147484643" r:id="rId3"/>
    <p:sldLayoutId id="2147484642" r:id="rId4"/>
    <p:sldLayoutId id="2147484641" r:id="rId5"/>
    <p:sldLayoutId id="2147484640" r:id="rId6"/>
    <p:sldLayoutId id="2147484639" r:id="rId7"/>
    <p:sldLayoutId id="2147484638" r:id="rId8"/>
    <p:sldLayoutId id="2147484637" r:id="rId9"/>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6"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7347"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2663"/>
            <a:ext cx="2895600" cy="274637"/>
          </a:xfrm>
          <a:prstGeom prst="rect">
            <a:avLst/>
          </a:prstGeom>
        </p:spPr>
        <p:txBody>
          <a:bodyPr vert="horz" wrap="square" lIns="57103" tIns="28552" rIns="57103" bIns="28552" rtlCol="0" anchor="ctr"/>
          <a:lstStyle>
            <a:lvl1pPr algn="ctr">
              <a:lnSpc>
                <a:spcPct val="90000"/>
              </a:lnSpc>
              <a:spcBef>
                <a:spcPct val="50000"/>
              </a:spcBef>
              <a:buClr>
                <a:srgbClr val="829E7E"/>
              </a:buClr>
              <a:defRPr sz="700" dirty="0">
                <a:solidFill>
                  <a:srgbClr val="000000">
                    <a:tint val="75000"/>
                  </a:srgbClr>
                </a:solidFill>
                <a:latin typeface="Arial" charset="0"/>
                <a:ea typeface="ＭＳ Ｐゴシック" charset="-128"/>
                <a:cs typeface="+mn-cs"/>
              </a:defRPr>
            </a:lvl1pPr>
          </a:lstStyle>
          <a:p>
            <a:pPr>
              <a:defRPr/>
            </a:pPr>
            <a:endParaRPr lang="en-US"/>
          </a:p>
        </p:txBody>
      </p:sp>
      <p:pic>
        <p:nvPicPr>
          <p:cNvPr id="57349"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57350" name="Group 5"/>
          <p:cNvGrpSpPr>
            <a:grpSpLocks/>
          </p:cNvGrpSpPr>
          <p:nvPr/>
        </p:nvGrpSpPr>
        <p:grpSpPr bwMode="auto">
          <a:xfrm>
            <a:off x="0" y="4629150"/>
            <a:ext cx="9144000" cy="168275"/>
            <a:chOff x="0" y="4629150"/>
            <a:chExt cx="9144000" cy="168275"/>
          </a:xfrm>
        </p:grpSpPr>
        <p:pic>
          <p:nvPicPr>
            <p:cNvPr id="57357"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57358"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4"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325917E9-1423-460D-849E-BB925E093DB0}" type="slidenum">
              <a:rPr lang="en-US" sz="600" smtClean="0">
                <a:solidFill>
                  <a:srgbClr val="000000"/>
                </a:solidFill>
                <a:cs typeface="Arial" pitchFamily="34" charset="0"/>
              </a:rPr>
              <a:pPr algn="r" defTabSz="342777"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8"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9" name="Straight Connector 18"/>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57354" name="Group 19"/>
          <p:cNvGrpSpPr>
            <a:grpSpLocks/>
          </p:cNvGrpSpPr>
          <p:nvPr userDrawn="1"/>
        </p:nvGrpSpPr>
        <p:grpSpPr bwMode="auto">
          <a:xfrm>
            <a:off x="3094038" y="4875213"/>
            <a:ext cx="2289175" cy="219075"/>
            <a:chOff x="3094495" y="4875691"/>
            <a:chExt cx="2289387" cy="219168"/>
          </a:xfrm>
        </p:grpSpPr>
        <p:sp>
          <p:nvSpPr>
            <p:cNvPr id="21" name="Text Box 14"/>
            <p:cNvSpPr txBox="1">
              <a:spLocks noChangeArrowheads="1"/>
            </p:cNvSpPr>
            <p:nvPr userDrawn="1"/>
          </p:nvSpPr>
          <p:spPr bwMode="auto">
            <a:xfrm>
              <a:off x="3124660" y="4875691"/>
              <a:ext cx="2259222" cy="219168"/>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22" name="Straight Connector 21"/>
            <p:cNvCxnSpPr/>
            <p:nvPr userDrawn="1"/>
          </p:nvCxnSpPr>
          <p:spPr>
            <a:xfrm flipH="1">
              <a:off x="3094495" y="4897925"/>
              <a:ext cx="1587" cy="96878"/>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654" r:id="rId1"/>
    <p:sldLayoutId id="2147484653" r:id="rId2"/>
    <p:sldLayoutId id="2147484652" r:id="rId3"/>
    <p:sldLayoutId id="2147484651" r:id="rId4"/>
    <p:sldLayoutId id="2147484650" r:id="rId5"/>
    <p:sldLayoutId id="2147484649" r:id="rId6"/>
    <p:sldLayoutId id="2147484648" r:id="rId7"/>
    <p:sldLayoutId id="2147484647" r:id="rId8"/>
    <p:sldLayoutId id="2147484646" r:id="rId9"/>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1138" indent="-211138"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ＭＳ Ｐゴシック" pitchFamily="127" charset="-128"/>
        </a:defRPr>
      </a:lvl1pPr>
      <a:lvl2pPr marL="511175" indent="-225425"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ＭＳ Ｐゴシック" pitchFamily="127" charset="-128"/>
        </a:defRPr>
      </a:lvl2pPr>
      <a:lvl3pPr marL="711200" indent="-139700"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3pPr>
      <a:lvl4pPr marL="1084263" indent="-227013"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4pPr>
      <a:lvl5pPr marL="1373188" indent="-2301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6" name="Picture 25" descr="Red Bar"/>
          <p:cNvPicPr>
            <a:picLocks noChangeAspect="1" noChangeArrowheads="1"/>
          </p:cNvPicPr>
          <p:nvPr userDrawn="1"/>
        </p:nvPicPr>
        <p:blipFill>
          <a:blip r:embed="rId13"/>
          <a:srcRect/>
          <a:stretch>
            <a:fillRect/>
          </a:stretch>
        </p:blipFill>
        <p:spPr bwMode="auto">
          <a:xfrm>
            <a:off x="0" y="4629150"/>
            <a:ext cx="9144000" cy="169863"/>
          </a:xfrm>
          <a:prstGeom prst="rect">
            <a:avLst/>
          </a:prstGeom>
          <a:noFill/>
          <a:ln w="9525">
            <a:noFill/>
            <a:miter lim="800000"/>
            <a:headEnd/>
            <a:tailEnd/>
          </a:ln>
        </p:spPr>
      </p:pic>
      <p:pic>
        <p:nvPicPr>
          <p:cNvPr id="77827" name="Picture 24" descr="Small Red Square"/>
          <p:cNvPicPr>
            <a:picLocks noChangeAspect="1" noChangeArrowheads="1"/>
          </p:cNvPicPr>
          <p:nvPr userDrawn="1"/>
        </p:nvPicPr>
        <p:blipFill>
          <a:blip r:embed="rId14"/>
          <a:srcRect/>
          <a:stretch>
            <a:fillRect/>
          </a:stretch>
        </p:blipFill>
        <p:spPr bwMode="auto">
          <a:xfrm>
            <a:off x="0" y="0"/>
            <a:ext cx="688975" cy="514350"/>
          </a:xfrm>
          <a:prstGeom prst="rect">
            <a:avLst/>
          </a:prstGeom>
          <a:noFill/>
          <a:ln w="9525">
            <a:noFill/>
            <a:miter lim="800000"/>
            <a:headEnd/>
            <a:tailEnd/>
          </a:ln>
        </p:spPr>
      </p:pic>
      <p:sp>
        <p:nvSpPr>
          <p:cNvPr id="77828"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29" name="Rectangle 8"/>
          <p:cNvSpPr>
            <a:spLocks noGrp="1" noChangeArrowheads="1"/>
          </p:cNvSpPr>
          <p:nvPr>
            <p:ph type="title"/>
          </p:nvPr>
        </p:nvSpPr>
        <p:spPr bwMode="auto">
          <a:xfrm>
            <a:off x="889000" y="26035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latin typeface="Arial" charset="0"/>
              <a:ea typeface="ヒラギノ角ゴ Pro W3" charset="-128"/>
              <a:cs typeface="Arial" pitchFamily="34" charset="0"/>
            </a:endParaRPr>
          </a:p>
        </p:txBody>
      </p:sp>
      <p:pic>
        <p:nvPicPr>
          <p:cNvPr id="77831" name="Picture 20" descr="Oracle WHITE"/>
          <p:cNvPicPr>
            <a:picLocks noChangeAspect="1" noChangeArrowheads="1"/>
          </p:cNvPicPr>
          <p:nvPr userDrawn="1"/>
        </p:nvPicPr>
        <p:blipFill>
          <a:blip r:embed="rId15"/>
          <a:srcRect/>
          <a:stretch>
            <a:fillRect/>
          </a:stretch>
        </p:blipFill>
        <p:spPr bwMode="auto">
          <a:xfrm>
            <a:off x="7620000" y="4670425"/>
            <a:ext cx="947738" cy="88900"/>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49149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solidFill>
                  <a:srgbClr val="000000"/>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65" r:id="rId1"/>
    <p:sldLayoutId id="2147484664" r:id="rId2"/>
    <p:sldLayoutId id="2147484663" r:id="rId3"/>
    <p:sldLayoutId id="2147484662" r:id="rId4"/>
    <p:sldLayoutId id="2147484661" r:id="rId5"/>
    <p:sldLayoutId id="2147484660" r:id="rId6"/>
    <p:sldLayoutId id="2147484659" r:id="rId7"/>
    <p:sldLayoutId id="2147484658" r:id="rId8"/>
    <p:sldLayoutId id="2147484657" r:id="rId9"/>
    <p:sldLayoutId id="2147484656" r:id="rId10"/>
    <p:sldLayoutId id="2147484655" r:id="rId11"/>
  </p:sldLayoutIdLst>
  <p:transition>
    <p:wipe dir="r"/>
  </p:transition>
  <p:txStyles>
    <p:titleStyle>
      <a:lvl1pPr algn="l" rtl="0" eaLnBrk="0" fontAlgn="base" hangingPunct="0">
        <a:spcBef>
          <a:spcPct val="0"/>
        </a:spcBef>
        <a:spcAft>
          <a:spcPct val="0"/>
        </a:spcAft>
        <a:defRPr sz="2800" b="1">
          <a:solidFill>
            <a:schemeClr val="tx1"/>
          </a:solidFill>
          <a:latin typeface="+mj-lt"/>
          <a:ea typeface="+mj-ea"/>
          <a:cs typeface="ヒラギノ角ゴ Pro W3"/>
        </a:defRPr>
      </a:lvl1pPr>
      <a:lvl2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2pPr>
      <a:lvl3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3pPr>
      <a:lvl4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4pPr>
      <a:lvl5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5pPr>
      <a:lvl6pPr marL="457200" algn="l" rtl="0" fontAlgn="base">
        <a:spcBef>
          <a:spcPct val="0"/>
        </a:spcBef>
        <a:spcAft>
          <a:spcPct val="0"/>
        </a:spcAft>
        <a:defRPr sz="2800" b="1">
          <a:solidFill>
            <a:schemeClr val="tx1"/>
          </a:solidFill>
          <a:latin typeface="Arial" pitchFamily="34" charset="0"/>
          <a:ea typeface="ヒラギノ角ゴ Pro W3" pitchFamily="-106" charset="-128"/>
        </a:defRPr>
      </a:lvl6pPr>
      <a:lvl7pPr marL="914400" algn="l" rtl="0" fontAlgn="base">
        <a:spcBef>
          <a:spcPct val="0"/>
        </a:spcBef>
        <a:spcAft>
          <a:spcPct val="0"/>
        </a:spcAft>
        <a:defRPr sz="2800" b="1">
          <a:solidFill>
            <a:schemeClr val="tx1"/>
          </a:solidFill>
          <a:latin typeface="Arial" pitchFamily="34" charset="0"/>
          <a:ea typeface="ヒラギノ角ゴ Pro W3" pitchFamily="-106" charset="-128"/>
        </a:defRPr>
      </a:lvl7pPr>
      <a:lvl8pPr marL="1371600" algn="l" rtl="0" fontAlgn="base">
        <a:spcBef>
          <a:spcPct val="0"/>
        </a:spcBef>
        <a:spcAft>
          <a:spcPct val="0"/>
        </a:spcAft>
        <a:defRPr sz="2800" b="1">
          <a:solidFill>
            <a:schemeClr val="tx1"/>
          </a:solidFill>
          <a:latin typeface="Arial" pitchFamily="34" charset="0"/>
          <a:ea typeface="ヒラギノ角ゴ Pro W3" pitchFamily="-106" charset="-128"/>
        </a:defRPr>
      </a:lvl8pPr>
      <a:lvl9pPr marL="1828800" algn="l" rtl="0" fontAlgn="base">
        <a:spcBef>
          <a:spcPct val="0"/>
        </a:spcBef>
        <a:spcAft>
          <a:spcPct val="0"/>
        </a:spcAft>
        <a:defRPr sz="2800" b="1">
          <a:solidFill>
            <a:schemeClr val="tx1"/>
          </a:solidFill>
          <a:latin typeface="Arial" pitchFamily="34" charset="0"/>
          <a:ea typeface="ヒラギノ角ゴ Pro W3" pitchFamily="-106" charset="-128"/>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ヒラギノ角ゴ Pro W3"/>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5pPr>
      <a:lvl6pPr marL="20589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6pPr>
      <a:lvl7pPr marL="25161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7pPr>
      <a:lvl8pPr marL="29733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8pPr>
      <a:lvl9pPr marL="34305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62"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2163"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15" tIns="28558" rIns="57115" bIns="28558" rtlCol="0" anchor="ctr"/>
          <a:lstStyle>
            <a:lvl1pPr algn="ctr">
              <a:lnSpc>
                <a:spcPct val="90000"/>
              </a:lnSpc>
              <a:spcBef>
                <a:spcPct val="50000"/>
              </a:spcBef>
              <a:buClr>
                <a:srgbClr val="829E7E"/>
              </a:buClr>
              <a:defRPr sz="700">
                <a:solidFill>
                  <a:srgbClr val="000000">
                    <a:tint val="75000"/>
                  </a:srgbClr>
                </a:solidFill>
                <a:latin typeface="Arial" charset="0"/>
                <a:ea typeface="ＭＳ Ｐゴシック" charset="-128"/>
                <a:cs typeface="+mn-cs"/>
              </a:defRPr>
            </a:lvl1pPr>
          </a:lstStyle>
          <a:p>
            <a:pPr>
              <a:defRPr/>
            </a:pPr>
            <a:endParaRPr lang="en-US"/>
          </a:p>
        </p:txBody>
      </p:sp>
      <p:pic>
        <p:nvPicPr>
          <p:cNvPr id="92165"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92166" name="Group 5"/>
          <p:cNvGrpSpPr>
            <a:grpSpLocks/>
          </p:cNvGrpSpPr>
          <p:nvPr/>
        </p:nvGrpSpPr>
        <p:grpSpPr bwMode="auto">
          <a:xfrm>
            <a:off x="0" y="4629150"/>
            <a:ext cx="9144000" cy="168275"/>
            <a:chOff x="0" y="4629150"/>
            <a:chExt cx="9144000" cy="168275"/>
          </a:xfrm>
        </p:grpSpPr>
        <p:pic>
          <p:nvPicPr>
            <p:cNvPr id="92170"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92171"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1" name="Text Box 14"/>
          <p:cNvSpPr txBox="1">
            <a:spLocks noChangeArrowheads="1"/>
          </p:cNvSpPr>
          <p:nvPr userDrawn="1"/>
        </p:nvSpPr>
        <p:spPr bwMode="auto">
          <a:xfrm>
            <a:off x="635000" y="4875213"/>
            <a:ext cx="157163" cy="219075"/>
          </a:xfrm>
          <a:prstGeom prst="rect">
            <a:avLst/>
          </a:prstGeom>
          <a:noFill/>
          <a:ln>
            <a:noFill/>
          </a:ln>
          <a:extLst/>
        </p:spPr>
        <p:txBody>
          <a:bodyPr lIns="34523" tIns="17262" rIns="34523" bIns="17262"/>
          <a:lstStyle/>
          <a:p>
            <a:pPr algn="r" defTabSz="341313">
              <a:buClr>
                <a:srgbClr val="829E7E"/>
              </a:buClr>
              <a:buFont typeface="Arial" pitchFamily="34" charset="0"/>
              <a:buNone/>
              <a:defRPr/>
            </a:pPr>
            <a:fld id="{710EF5BF-D13D-4C5E-BB89-D288F2EC65BC}" type="slidenum">
              <a:rPr lang="en-US" sz="600">
                <a:solidFill>
                  <a:srgbClr val="000000"/>
                </a:solidFill>
                <a:ea typeface="ＭＳ Ｐゴシック" pitchFamily="34" charset="-128"/>
                <a:cs typeface="Arial" pitchFamily="34" charset="0"/>
              </a:rPr>
              <a:pPr algn="r" defTabSz="341313">
                <a:buClr>
                  <a:srgbClr val="829E7E"/>
                </a:buClr>
                <a:buFont typeface="Arial" pitchFamily="34" charset="0"/>
                <a:buNone/>
                <a:defRPr/>
              </a:pPr>
              <a:t>‹#›</a:t>
            </a:fld>
            <a:endParaRPr lang="en-US" sz="600">
              <a:solidFill>
                <a:srgbClr val="292929"/>
              </a:solidFill>
              <a:ea typeface="ＭＳ Ｐゴシック" pitchFamily="34" charset="-128"/>
              <a:cs typeface="Arial" pitchFamily="34" charset="0"/>
            </a:endParaRPr>
          </a:p>
        </p:txBody>
      </p:sp>
      <p:sp>
        <p:nvSpPr>
          <p:cNvPr id="12" name="Text Box 14"/>
          <p:cNvSpPr txBox="1">
            <a:spLocks noChangeArrowheads="1"/>
          </p:cNvSpPr>
          <p:nvPr userDrawn="1"/>
        </p:nvSpPr>
        <p:spPr bwMode="auto">
          <a:xfrm>
            <a:off x="858838" y="4875213"/>
            <a:ext cx="2398712" cy="268287"/>
          </a:xfrm>
          <a:prstGeom prst="rect">
            <a:avLst/>
          </a:prstGeom>
          <a:noFill/>
          <a:ln>
            <a:noFill/>
          </a:ln>
          <a:extLst/>
        </p:spPr>
        <p:txBody>
          <a:bodyPr lIns="34523" tIns="17262" rIns="34523" bIns="17262"/>
          <a:lstStyle/>
          <a:p>
            <a:pPr defTabSz="341313">
              <a:buClr>
                <a:srgbClr val="829E7E"/>
              </a:buClr>
              <a:buFont typeface="Arial" pitchFamily="34" charset="0"/>
              <a:buNone/>
              <a:defRPr/>
            </a:pPr>
            <a:r>
              <a:rPr lang="en-US" sz="600">
                <a:solidFill>
                  <a:srgbClr val="292929"/>
                </a:solidFill>
                <a:ea typeface="ＭＳ Ｐゴシック" pitchFamily="34" charset="-128"/>
                <a:cs typeface="Arial" pitchFamily="34" charset="0"/>
              </a:rPr>
              <a:t>Copyright © 2011, Oracle and/or its affiliates. All rights reserved.</a:t>
            </a:r>
          </a:p>
        </p:txBody>
      </p:sp>
      <p:cxnSp>
        <p:nvCxnSpPr>
          <p:cNvPr id="16" name="Straight Connector 15"/>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674" r:id="rId1"/>
    <p:sldLayoutId id="2147484673" r:id="rId2"/>
    <p:sldLayoutId id="2147484672" r:id="rId3"/>
    <p:sldLayoutId id="2147484671" r:id="rId4"/>
    <p:sldLayoutId id="2147484670" r:id="rId5"/>
    <p:sldLayoutId id="2147484669" r:id="rId6"/>
    <p:sldLayoutId id="2147484668" r:id="rId7"/>
    <p:sldLayoutId id="2147484667" r:id="rId8"/>
    <p:sldLayoutId id="2147484666" r:id="rId9"/>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MS PGothic" charset="0"/>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MS PGothic" charset="0"/>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MS PGothic" charset="0"/>
        </a:defRPr>
      </a:lvl2pPr>
      <a:lvl3pPr marL="712788" indent="-1412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MS PGothic" charset="0"/>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MS PGothic" charset="0"/>
        </a:defRPr>
      </a:lvl4pPr>
      <a:lvl5pPr marL="1374775" indent="-231775"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MS PGothic" charset="0"/>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22" name="Picture 25" descr="Red Bar"/>
          <p:cNvPicPr>
            <a:picLocks noChangeAspect="1" noChangeArrowheads="1"/>
          </p:cNvPicPr>
          <p:nvPr userDrawn="1"/>
        </p:nvPicPr>
        <p:blipFill>
          <a:blip r:embed="rId13"/>
          <a:srcRect/>
          <a:stretch>
            <a:fillRect/>
          </a:stretch>
        </p:blipFill>
        <p:spPr bwMode="auto">
          <a:xfrm>
            <a:off x="0" y="4629150"/>
            <a:ext cx="9144000" cy="169863"/>
          </a:xfrm>
          <a:prstGeom prst="rect">
            <a:avLst/>
          </a:prstGeom>
          <a:noFill/>
          <a:ln w="9525">
            <a:noFill/>
            <a:miter lim="800000"/>
            <a:headEnd/>
            <a:tailEnd/>
          </a:ln>
        </p:spPr>
      </p:pic>
      <p:pic>
        <p:nvPicPr>
          <p:cNvPr id="184323" name="Picture 24" descr="Small Red Square"/>
          <p:cNvPicPr>
            <a:picLocks noChangeAspect="1" noChangeArrowheads="1"/>
          </p:cNvPicPr>
          <p:nvPr userDrawn="1"/>
        </p:nvPicPr>
        <p:blipFill>
          <a:blip r:embed="rId14"/>
          <a:srcRect/>
          <a:stretch>
            <a:fillRect/>
          </a:stretch>
        </p:blipFill>
        <p:spPr bwMode="auto">
          <a:xfrm>
            <a:off x="0" y="0"/>
            <a:ext cx="688975" cy="514350"/>
          </a:xfrm>
          <a:prstGeom prst="rect">
            <a:avLst/>
          </a:prstGeom>
          <a:noFill/>
          <a:ln w="9525">
            <a:noFill/>
            <a:miter lim="800000"/>
            <a:headEnd/>
            <a:tailEnd/>
          </a:ln>
        </p:spPr>
      </p:pic>
      <p:sp>
        <p:nvSpPr>
          <p:cNvPr id="184324"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25" name="Rectangle 8"/>
          <p:cNvSpPr>
            <a:spLocks noGrp="1" noChangeArrowheads="1"/>
          </p:cNvSpPr>
          <p:nvPr>
            <p:ph type="title"/>
          </p:nvPr>
        </p:nvSpPr>
        <p:spPr bwMode="auto">
          <a:xfrm>
            <a:off x="889000" y="26035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latin typeface="Arial" charset="0"/>
              <a:ea typeface="ヒラギノ角ゴ Pro W3" charset="-128"/>
            </a:endParaRPr>
          </a:p>
        </p:txBody>
      </p:sp>
      <p:pic>
        <p:nvPicPr>
          <p:cNvPr id="184327" name="Picture 20" descr="Oracle WHITE"/>
          <p:cNvPicPr>
            <a:picLocks noChangeAspect="1" noChangeArrowheads="1"/>
          </p:cNvPicPr>
          <p:nvPr userDrawn="1"/>
        </p:nvPicPr>
        <p:blipFill>
          <a:blip r:embed="rId15"/>
          <a:srcRect/>
          <a:stretch>
            <a:fillRect/>
          </a:stretch>
        </p:blipFill>
        <p:spPr bwMode="auto">
          <a:xfrm>
            <a:off x="7620000" y="4670425"/>
            <a:ext cx="947738" cy="88900"/>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49149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solidFill>
                  <a:srgbClr val="000000"/>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705" r:id="rId1"/>
    <p:sldLayoutId id="2147484704" r:id="rId2"/>
    <p:sldLayoutId id="2147484703" r:id="rId3"/>
    <p:sldLayoutId id="2147484702" r:id="rId4"/>
    <p:sldLayoutId id="2147484701" r:id="rId5"/>
    <p:sldLayoutId id="2147484700" r:id="rId6"/>
    <p:sldLayoutId id="2147484699" r:id="rId7"/>
    <p:sldLayoutId id="2147484698" r:id="rId8"/>
    <p:sldLayoutId id="2147484697" r:id="rId9"/>
    <p:sldLayoutId id="2147484696" r:id="rId10"/>
    <p:sldLayoutId id="2147484695" r:id="rId11"/>
  </p:sldLayoutIdLst>
  <p:transition>
    <p:wipe dir="r"/>
  </p:transition>
  <p:txStyles>
    <p:titleStyle>
      <a:lvl1pPr algn="l" rtl="0" eaLnBrk="0" fontAlgn="base" hangingPunct="0">
        <a:spcBef>
          <a:spcPct val="0"/>
        </a:spcBef>
        <a:spcAft>
          <a:spcPct val="0"/>
        </a:spcAft>
        <a:defRPr sz="2800" b="1">
          <a:solidFill>
            <a:schemeClr val="tx1"/>
          </a:solidFill>
          <a:latin typeface="+mj-lt"/>
          <a:ea typeface="+mj-ea"/>
          <a:cs typeface="ヒラギノ角ゴ Pro W3"/>
        </a:defRPr>
      </a:lvl1pPr>
      <a:lvl2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2pPr>
      <a:lvl3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3pPr>
      <a:lvl4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4pPr>
      <a:lvl5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5pPr>
      <a:lvl6pPr marL="457200" algn="l" rtl="0" fontAlgn="base">
        <a:spcBef>
          <a:spcPct val="0"/>
        </a:spcBef>
        <a:spcAft>
          <a:spcPct val="0"/>
        </a:spcAft>
        <a:defRPr sz="2800" b="1">
          <a:solidFill>
            <a:schemeClr val="tx1"/>
          </a:solidFill>
          <a:latin typeface="Arial" pitchFamily="34" charset="0"/>
          <a:ea typeface="ヒラギノ角ゴ Pro W3" pitchFamily="-106" charset="-128"/>
        </a:defRPr>
      </a:lvl6pPr>
      <a:lvl7pPr marL="914400" algn="l" rtl="0" fontAlgn="base">
        <a:spcBef>
          <a:spcPct val="0"/>
        </a:spcBef>
        <a:spcAft>
          <a:spcPct val="0"/>
        </a:spcAft>
        <a:defRPr sz="2800" b="1">
          <a:solidFill>
            <a:schemeClr val="tx1"/>
          </a:solidFill>
          <a:latin typeface="Arial" pitchFamily="34" charset="0"/>
          <a:ea typeface="ヒラギノ角ゴ Pro W3" pitchFamily="-106" charset="-128"/>
        </a:defRPr>
      </a:lvl7pPr>
      <a:lvl8pPr marL="1371600" algn="l" rtl="0" fontAlgn="base">
        <a:spcBef>
          <a:spcPct val="0"/>
        </a:spcBef>
        <a:spcAft>
          <a:spcPct val="0"/>
        </a:spcAft>
        <a:defRPr sz="2800" b="1">
          <a:solidFill>
            <a:schemeClr val="tx1"/>
          </a:solidFill>
          <a:latin typeface="Arial" pitchFamily="34" charset="0"/>
          <a:ea typeface="ヒラギノ角ゴ Pro W3" pitchFamily="-106" charset="-128"/>
        </a:defRPr>
      </a:lvl8pPr>
      <a:lvl9pPr marL="1828800" algn="l" rtl="0" fontAlgn="base">
        <a:spcBef>
          <a:spcPct val="0"/>
        </a:spcBef>
        <a:spcAft>
          <a:spcPct val="0"/>
        </a:spcAft>
        <a:defRPr sz="2800" b="1">
          <a:solidFill>
            <a:schemeClr val="tx1"/>
          </a:solidFill>
          <a:latin typeface="Arial" pitchFamily="34" charset="0"/>
          <a:ea typeface="ヒラギノ角ゴ Pro W3" pitchFamily="-106" charset="-128"/>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ヒラギノ角ゴ Pro W3"/>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5pPr>
      <a:lvl6pPr marL="20589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6pPr>
      <a:lvl7pPr marL="25161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7pPr>
      <a:lvl8pPr marL="29733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8pPr>
      <a:lvl9pPr marL="34305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6610" name="Picture 25" descr="Red Bar"/>
          <p:cNvPicPr>
            <a:picLocks noChangeAspect="1" noChangeArrowheads="1"/>
          </p:cNvPicPr>
          <p:nvPr userDrawn="1"/>
        </p:nvPicPr>
        <p:blipFill>
          <a:blip r:embed="rId13"/>
          <a:srcRect/>
          <a:stretch>
            <a:fillRect/>
          </a:stretch>
        </p:blipFill>
        <p:spPr bwMode="auto">
          <a:xfrm>
            <a:off x="0" y="4629150"/>
            <a:ext cx="9144000" cy="169863"/>
          </a:xfrm>
          <a:prstGeom prst="rect">
            <a:avLst/>
          </a:prstGeom>
          <a:noFill/>
          <a:ln w="9525">
            <a:noFill/>
            <a:miter lim="800000"/>
            <a:headEnd/>
            <a:tailEnd/>
          </a:ln>
        </p:spPr>
      </p:pic>
      <p:pic>
        <p:nvPicPr>
          <p:cNvPr id="196611" name="Picture 24" descr="Small Red Square"/>
          <p:cNvPicPr>
            <a:picLocks noChangeAspect="1" noChangeArrowheads="1"/>
          </p:cNvPicPr>
          <p:nvPr userDrawn="1"/>
        </p:nvPicPr>
        <p:blipFill>
          <a:blip r:embed="rId14"/>
          <a:srcRect/>
          <a:stretch>
            <a:fillRect/>
          </a:stretch>
        </p:blipFill>
        <p:spPr bwMode="auto">
          <a:xfrm>
            <a:off x="0" y="0"/>
            <a:ext cx="688975" cy="514350"/>
          </a:xfrm>
          <a:prstGeom prst="rect">
            <a:avLst/>
          </a:prstGeom>
          <a:noFill/>
          <a:ln w="9525">
            <a:noFill/>
            <a:miter lim="800000"/>
            <a:headEnd/>
            <a:tailEnd/>
          </a:ln>
        </p:spPr>
      </p:pic>
      <p:sp>
        <p:nvSpPr>
          <p:cNvPr id="196612"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6613" name="Rectangle 8"/>
          <p:cNvSpPr>
            <a:spLocks noGrp="1" noChangeArrowheads="1"/>
          </p:cNvSpPr>
          <p:nvPr>
            <p:ph type="title"/>
          </p:nvPr>
        </p:nvSpPr>
        <p:spPr bwMode="auto">
          <a:xfrm>
            <a:off x="889000" y="26035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latin typeface="Arial" charset="0"/>
              <a:ea typeface="ヒラギノ角ゴ Pro W3" charset="-128"/>
              <a:cs typeface="Arial" pitchFamily="34" charset="0"/>
            </a:endParaRPr>
          </a:p>
        </p:txBody>
      </p:sp>
      <p:pic>
        <p:nvPicPr>
          <p:cNvPr id="196615" name="Picture 20" descr="Oracle WHITE"/>
          <p:cNvPicPr>
            <a:picLocks noChangeAspect="1" noChangeArrowheads="1"/>
          </p:cNvPicPr>
          <p:nvPr userDrawn="1"/>
        </p:nvPicPr>
        <p:blipFill>
          <a:blip r:embed="rId15"/>
          <a:srcRect/>
          <a:stretch>
            <a:fillRect/>
          </a:stretch>
        </p:blipFill>
        <p:spPr bwMode="auto">
          <a:xfrm>
            <a:off x="7620000" y="4670425"/>
            <a:ext cx="947738" cy="88900"/>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49149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solidFill>
                  <a:srgbClr val="000000"/>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716" r:id="rId1"/>
    <p:sldLayoutId id="2147484715" r:id="rId2"/>
    <p:sldLayoutId id="2147484714" r:id="rId3"/>
    <p:sldLayoutId id="2147484713" r:id="rId4"/>
    <p:sldLayoutId id="2147484712" r:id="rId5"/>
    <p:sldLayoutId id="2147484711" r:id="rId6"/>
    <p:sldLayoutId id="2147484710" r:id="rId7"/>
    <p:sldLayoutId id="2147484709" r:id="rId8"/>
    <p:sldLayoutId id="2147484708" r:id="rId9"/>
    <p:sldLayoutId id="2147484707" r:id="rId10"/>
    <p:sldLayoutId id="2147484706" r:id="rId11"/>
  </p:sldLayoutIdLst>
  <p:transition>
    <p:wipe dir="r"/>
  </p:transition>
  <p:txStyles>
    <p:titleStyle>
      <a:lvl1pPr algn="l" rtl="0" eaLnBrk="0" fontAlgn="base" hangingPunct="0">
        <a:spcBef>
          <a:spcPct val="0"/>
        </a:spcBef>
        <a:spcAft>
          <a:spcPct val="0"/>
        </a:spcAft>
        <a:defRPr sz="2800" b="1">
          <a:solidFill>
            <a:schemeClr val="tx1"/>
          </a:solidFill>
          <a:latin typeface="+mj-lt"/>
          <a:ea typeface="+mj-ea"/>
          <a:cs typeface="ヒラギノ角ゴ Pro W3"/>
        </a:defRPr>
      </a:lvl1pPr>
      <a:lvl2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2pPr>
      <a:lvl3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3pPr>
      <a:lvl4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4pPr>
      <a:lvl5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5pPr>
      <a:lvl6pPr marL="457200" algn="l" rtl="0" fontAlgn="base">
        <a:spcBef>
          <a:spcPct val="0"/>
        </a:spcBef>
        <a:spcAft>
          <a:spcPct val="0"/>
        </a:spcAft>
        <a:defRPr sz="2800" b="1">
          <a:solidFill>
            <a:schemeClr val="tx1"/>
          </a:solidFill>
          <a:latin typeface="Arial" pitchFamily="34" charset="0"/>
          <a:ea typeface="ヒラギノ角ゴ Pro W3" pitchFamily="-106" charset="-128"/>
        </a:defRPr>
      </a:lvl6pPr>
      <a:lvl7pPr marL="914400" algn="l" rtl="0" fontAlgn="base">
        <a:spcBef>
          <a:spcPct val="0"/>
        </a:spcBef>
        <a:spcAft>
          <a:spcPct val="0"/>
        </a:spcAft>
        <a:defRPr sz="2800" b="1">
          <a:solidFill>
            <a:schemeClr val="tx1"/>
          </a:solidFill>
          <a:latin typeface="Arial" pitchFamily="34" charset="0"/>
          <a:ea typeface="ヒラギノ角ゴ Pro W3" pitchFamily="-106" charset="-128"/>
        </a:defRPr>
      </a:lvl7pPr>
      <a:lvl8pPr marL="1371600" algn="l" rtl="0" fontAlgn="base">
        <a:spcBef>
          <a:spcPct val="0"/>
        </a:spcBef>
        <a:spcAft>
          <a:spcPct val="0"/>
        </a:spcAft>
        <a:defRPr sz="2800" b="1">
          <a:solidFill>
            <a:schemeClr val="tx1"/>
          </a:solidFill>
          <a:latin typeface="Arial" pitchFamily="34" charset="0"/>
          <a:ea typeface="ヒラギノ角ゴ Pro W3" pitchFamily="-106" charset="-128"/>
        </a:defRPr>
      </a:lvl8pPr>
      <a:lvl9pPr marL="1828800" algn="l" rtl="0" fontAlgn="base">
        <a:spcBef>
          <a:spcPct val="0"/>
        </a:spcBef>
        <a:spcAft>
          <a:spcPct val="0"/>
        </a:spcAft>
        <a:defRPr sz="2800" b="1">
          <a:solidFill>
            <a:schemeClr val="tx1"/>
          </a:solidFill>
          <a:latin typeface="Arial" pitchFamily="34" charset="0"/>
          <a:ea typeface="ヒラギノ角ゴ Pro W3" pitchFamily="-106" charset="-128"/>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ヒラギノ角ゴ Pro W3"/>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5pPr>
      <a:lvl6pPr marL="20589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6pPr>
      <a:lvl7pPr marL="25161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7pPr>
      <a:lvl8pPr marL="29733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8pPr>
      <a:lvl9pPr marL="34305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0502"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0503" name="Rectangle 8"/>
          <p:cNvSpPr>
            <a:spLocks noGrp="1" noChangeArrowheads="1"/>
          </p:cNvSpPr>
          <p:nvPr>
            <p:ph type="title"/>
          </p:nvPr>
        </p:nvSpPr>
        <p:spPr bwMode="auto">
          <a:xfrm>
            <a:off x="889000" y="29210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 name="Footer Placeholder 3"/>
          <p:cNvSpPr txBox="1">
            <a:spLocks noGrp="1"/>
          </p:cNvSpPr>
          <p:nvPr userDrawn="1">
            <p:ph type="ftr" sz="quarter" idx="3"/>
          </p:nvPr>
        </p:nvSpPr>
        <p:spPr bwMode="auto">
          <a:xfrm>
            <a:off x="914400" y="4914900"/>
            <a:ext cx="8077200" cy="100013"/>
          </a:xfrm>
          <a:prstGeom prst="rect">
            <a:avLst/>
          </a:prstGeom>
          <a:ln>
            <a:miter lim="800000"/>
            <a:headEnd/>
            <a:tailEnd/>
          </a:ln>
        </p:spPr>
        <p:txBody>
          <a:bodyPr vert="horz" wrap="square" lIns="0" tIns="0" rIns="0" bIns="0" numCol="1" anchor="ctr" anchorCtr="0" compatLnSpc="1">
            <a:prstTxWarp prst="textNoShape">
              <a:avLst/>
            </a:prstTxWarp>
          </a:bodyPr>
          <a:lstStyle>
            <a:lvl1pPr eaLnBrk="0" hangingPunct="0">
              <a:lnSpc>
                <a:spcPct val="90000"/>
              </a:lnSpc>
              <a:spcBef>
                <a:spcPct val="50000"/>
              </a:spcBef>
              <a:buClr>
                <a:srgbClr val="667263"/>
              </a:buClr>
              <a:defRPr sz="1000">
                <a:solidFill>
                  <a:srgbClr val="000000"/>
                </a:solidFill>
                <a:latin typeface="+mn-lt"/>
                <a:ea typeface="+mn-ea"/>
                <a:cs typeface="Arial" pitchFamily="34" charset="0"/>
              </a:defRPr>
            </a:lvl1pPr>
          </a:lstStyle>
          <a:p>
            <a:pPr>
              <a:defRPr/>
            </a:pPr>
            <a:r>
              <a:rPr lang="en-US"/>
              <a:t>Forward looking information is subject to change without notice at Oracle's sole decretion.</a:t>
            </a:r>
          </a:p>
        </p:txBody>
      </p:sp>
    </p:spTree>
  </p:cSld>
  <p:clrMap bg1="lt1" tx1="dk1" bg2="lt2" tx2="dk2" accent1="accent1" accent2="accent2" accent3="accent3" accent4="accent4" accent5="accent5" accent6="accent6" hlink="hlink" folHlink="folHlink"/>
  <p:sldLayoutIdLst>
    <p:sldLayoutId id="2147484774" r:id="rId1"/>
  </p:sldLayoutIdLst>
  <p:transition>
    <p:wipe dir="r"/>
  </p:transition>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ea typeface="MS PGothic" pitchFamily="34" charset="-128"/>
        </a:defRPr>
      </a:lvl2pPr>
      <a:lvl3pPr algn="l" rtl="0" eaLnBrk="0" fontAlgn="base" hangingPunct="0">
        <a:spcBef>
          <a:spcPct val="0"/>
        </a:spcBef>
        <a:spcAft>
          <a:spcPct val="0"/>
        </a:spcAft>
        <a:defRPr sz="2400" b="1">
          <a:solidFill>
            <a:schemeClr val="tx1"/>
          </a:solidFill>
          <a:latin typeface="Arial" charset="0"/>
          <a:ea typeface="MS PGothic" pitchFamily="34" charset="-128"/>
        </a:defRPr>
      </a:lvl3pPr>
      <a:lvl4pPr algn="l" rtl="0" eaLnBrk="0" fontAlgn="base" hangingPunct="0">
        <a:spcBef>
          <a:spcPct val="0"/>
        </a:spcBef>
        <a:spcAft>
          <a:spcPct val="0"/>
        </a:spcAft>
        <a:defRPr sz="2400" b="1">
          <a:solidFill>
            <a:schemeClr val="tx1"/>
          </a:solidFill>
          <a:latin typeface="Arial" charset="0"/>
          <a:ea typeface="MS PGothic" pitchFamily="34" charset="-128"/>
        </a:defRPr>
      </a:lvl4pPr>
      <a:lvl5pPr algn="l" rtl="0" eaLnBrk="0" fontAlgn="base" hangingPunct="0">
        <a:spcBef>
          <a:spcPct val="0"/>
        </a:spcBef>
        <a:spcAft>
          <a:spcPct val="0"/>
        </a:spcAft>
        <a:defRPr sz="2400" b="1">
          <a:solidFill>
            <a:schemeClr val="tx1"/>
          </a:solidFill>
          <a:latin typeface="Arial" charset="0"/>
          <a:ea typeface="MS PGothic" pitchFamily="34"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tx2"/>
        </a:buClr>
        <a:buChar char="•"/>
        <a:defRPr sz="2000">
          <a:solidFill>
            <a:schemeClr val="tx1"/>
          </a:solidFill>
          <a:latin typeface="+mn-lt"/>
          <a:ea typeface="+mn-ea"/>
        </a:defRPr>
      </a:lvl2pPr>
      <a:lvl3pPr marL="914400" indent="-230188" algn="l" rtl="0" eaLnBrk="0" fontAlgn="base" hangingPunct="0">
        <a:spcBef>
          <a:spcPct val="20000"/>
        </a:spcBef>
        <a:spcAft>
          <a:spcPct val="0"/>
        </a:spcAft>
        <a:buClr>
          <a:schemeClr val="tx2"/>
        </a:buClr>
        <a:buChar char="•"/>
        <a:defRPr sz="2000">
          <a:solidFill>
            <a:schemeClr val="tx1"/>
          </a:solidFill>
          <a:latin typeface="+mn-lt"/>
          <a:ea typeface="+mn-ea"/>
        </a:defRPr>
      </a:lvl3pPr>
      <a:lvl4pPr marL="1258888" indent="-230188" algn="l" rtl="0" eaLnBrk="0" fontAlgn="base" hangingPunct="0">
        <a:spcBef>
          <a:spcPct val="20000"/>
        </a:spcBef>
        <a:spcAft>
          <a:spcPct val="0"/>
        </a:spcAft>
        <a:buClr>
          <a:schemeClr val="tx2"/>
        </a:buClr>
        <a:buChar char="•"/>
        <a:defRPr sz="2000">
          <a:solidFill>
            <a:schemeClr val="tx1"/>
          </a:solidFill>
          <a:latin typeface="+mn-lt"/>
          <a:ea typeface="+mn-ea"/>
        </a:defRPr>
      </a:lvl4pPr>
      <a:lvl5pPr marL="1601788"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058988" indent="-228600" algn="l" rtl="0" fontAlgn="base">
        <a:spcBef>
          <a:spcPct val="20000"/>
        </a:spcBef>
        <a:spcAft>
          <a:spcPct val="0"/>
        </a:spcAft>
        <a:buClr>
          <a:schemeClr val="tx2"/>
        </a:buClr>
        <a:buFont typeface="Times"/>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6888" name="Rectangle 7"/>
          <p:cNvSpPr>
            <a:spLocks noGrp="1" noChangeArrowheads="1"/>
          </p:cNvSpPr>
          <p:nvPr>
            <p:ph type="body" idx="1"/>
          </p:nvPr>
        </p:nvSpPr>
        <p:spPr bwMode="auto">
          <a:xfrm>
            <a:off x="914400" y="1185863"/>
            <a:ext cx="7810500" cy="3271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6889" name="Rectangle 8"/>
          <p:cNvSpPr>
            <a:spLocks noGrp="1" noChangeArrowheads="1"/>
          </p:cNvSpPr>
          <p:nvPr>
            <p:ph type="title"/>
          </p:nvPr>
        </p:nvSpPr>
        <p:spPr bwMode="auto">
          <a:xfrm>
            <a:off x="911225" y="255588"/>
            <a:ext cx="7802563" cy="6429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 name="Footer Placeholder 4"/>
          <p:cNvSpPr>
            <a:spLocks noGrp="1"/>
          </p:cNvSpPr>
          <p:nvPr>
            <p:ph type="ftr" sz="quarter" idx="3"/>
          </p:nvPr>
        </p:nvSpPr>
        <p:spPr bwMode="auto">
          <a:xfrm>
            <a:off x="152400" y="4914900"/>
            <a:ext cx="8839200" cy="114300"/>
          </a:xfrm>
          <a:prstGeom prst="rect">
            <a:avLst/>
          </a:prstGeom>
          <a:ln>
            <a:miter lim="800000"/>
            <a:headEnd/>
            <a:tailEnd/>
          </a:ln>
        </p:spPr>
        <p:txBody>
          <a:bodyPr vert="horz" wrap="square" lIns="0" tIns="0" rIns="0" bIns="0" numCol="1" anchor="ctr" anchorCtr="0" compatLnSpc="1">
            <a:prstTxWarp prst="textNoShape">
              <a:avLst/>
            </a:prstTxWarp>
          </a:bodyPr>
          <a:lstStyle>
            <a:lvl1pPr eaLnBrk="0" hangingPunct="0">
              <a:defRPr sz="800" dirty="0">
                <a:latin typeface="Arial" charset="0"/>
                <a:ea typeface="ＭＳ Ｐゴシック" pitchFamily="34"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780" r:id="rId1"/>
  </p:sldLayoutIdLst>
  <p:transition>
    <p:wipe dir="r"/>
  </p:transition>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07740" algn="l" rtl="0" fontAlgn="base">
        <a:spcBef>
          <a:spcPct val="0"/>
        </a:spcBef>
        <a:spcAft>
          <a:spcPct val="0"/>
        </a:spcAft>
        <a:defRPr sz="2100" b="1">
          <a:solidFill>
            <a:schemeClr val="tx1"/>
          </a:solidFill>
          <a:latin typeface="Arial" charset="0"/>
        </a:defRPr>
      </a:lvl6pPr>
      <a:lvl7pPr marL="815480" algn="l" rtl="0" fontAlgn="base">
        <a:spcBef>
          <a:spcPct val="0"/>
        </a:spcBef>
        <a:spcAft>
          <a:spcPct val="0"/>
        </a:spcAft>
        <a:defRPr sz="2100" b="1">
          <a:solidFill>
            <a:schemeClr val="tx1"/>
          </a:solidFill>
          <a:latin typeface="Arial" charset="0"/>
        </a:defRPr>
      </a:lvl7pPr>
      <a:lvl8pPr marL="1223218" algn="l" rtl="0" fontAlgn="base">
        <a:spcBef>
          <a:spcPct val="0"/>
        </a:spcBef>
        <a:spcAft>
          <a:spcPct val="0"/>
        </a:spcAft>
        <a:defRPr sz="2100" b="1">
          <a:solidFill>
            <a:schemeClr val="tx1"/>
          </a:solidFill>
          <a:latin typeface="Arial" charset="0"/>
        </a:defRPr>
      </a:lvl8pPr>
      <a:lvl9pPr marL="1630958" algn="l" rtl="0" fontAlgn="base">
        <a:spcBef>
          <a:spcPct val="0"/>
        </a:spcBef>
        <a:spcAft>
          <a:spcPct val="0"/>
        </a:spcAft>
        <a:defRPr sz="2100" b="1">
          <a:solidFill>
            <a:schemeClr val="tx1"/>
          </a:solidFill>
          <a:latin typeface="Arial" charset="0"/>
        </a:defRPr>
      </a:lvl9pPr>
    </p:titleStyle>
    <p:bodyStyle>
      <a:lvl1pPr marL="201613" indent="-201613" algn="l" rtl="0" eaLnBrk="0" fontAlgn="base" hangingPunct="0">
        <a:spcBef>
          <a:spcPct val="20000"/>
        </a:spcBef>
        <a:spcAft>
          <a:spcPct val="0"/>
        </a:spcAft>
        <a:buClr>
          <a:schemeClr val="tx2"/>
        </a:buClr>
        <a:buFont typeface="Times" charset="0"/>
        <a:buChar char="•"/>
        <a:defRPr sz="2200">
          <a:solidFill>
            <a:schemeClr val="tx1"/>
          </a:solidFill>
          <a:latin typeface="+mn-lt"/>
          <a:ea typeface="+mn-ea"/>
          <a:cs typeface="+mn-cs"/>
        </a:defRPr>
      </a:lvl1pPr>
      <a:lvl2pPr marL="506413" indent="-203200" algn="l" rtl="0" eaLnBrk="0" fontAlgn="base" hangingPunct="0">
        <a:spcBef>
          <a:spcPct val="20000"/>
        </a:spcBef>
        <a:spcAft>
          <a:spcPct val="0"/>
        </a:spcAft>
        <a:buClr>
          <a:schemeClr val="bg2"/>
        </a:buClr>
        <a:buFont typeface="Times" charset="0"/>
        <a:buChar char="–"/>
        <a:defRPr>
          <a:solidFill>
            <a:schemeClr val="tx1"/>
          </a:solidFill>
          <a:latin typeface="+mn-lt"/>
        </a:defRPr>
      </a:lvl2pPr>
      <a:lvl3pPr marL="814388" indent="-203200" algn="l" rtl="0" eaLnBrk="0" fontAlgn="base" hangingPunct="0">
        <a:spcBef>
          <a:spcPct val="20000"/>
        </a:spcBef>
        <a:spcAft>
          <a:spcPct val="0"/>
        </a:spcAft>
        <a:buClr>
          <a:schemeClr val="tx2"/>
        </a:buClr>
        <a:buFont typeface="Times" charset="0"/>
        <a:buChar char="•"/>
        <a:defRPr>
          <a:solidFill>
            <a:schemeClr val="tx1"/>
          </a:solidFill>
          <a:latin typeface="+mn-lt"/>
        </a:defRPr>
      </a:lvl3pPr>
      <a:lvl4pPr marL="1122363" indent="-203200" algn="l" rtl="0" eaLnBrk="0" fontAlgn="base" hangingPunct="0">
        <a:spcBef>
          <a:spcPct val="20000"/>
        </a:spcBef>
        <a:spcAft>
          <a:spcPct val="0"/>
        </a:spcAft>
        <a:buClr>
          <a:schemeClr val="bg2"/>
        </a:buClr>
        <a:buFont typeface="Times" charset="0"/>
        <a:buChar char="–"/>
        <a:defRPr>
          <a:solidFill>
            <a:schemeClr val="tx1"/>
          </a:solidFill>
          <a:latin typeface="+mn-lt"/>
        </a:defRPr>
      </a:lvl4pPr>
      <a:lvl5pPr marL="1427163" indent="-203200" algn="l" rtl="0" eaLnBrk="0" fontAlgn="base" hangingPunct="0">
        <a:spcBef>
          <a:spcPct val="20000"/>
        </a:spcBef>
        <a:spcAft>
          <a:spcPct val="0"/>
        </a:spcAft>
        <a:buClr>
          <a:schemeClr val="tx2"/>
        </a:buClr>
        <a:buFont typeface="Times" charset="0"/>
        <a:buChar char="•"/>
        <a:defRPr>
          <a:solidFill>
            <a:schemeClr val="tx1"/>
          </a:solidFill>
          <a:latin typeface="+mn-lt"/>
        </a:defRPr>
      </a:lvl5pPr>
      <a:lvl6pPr marL="1836243" indent="-203870" algn="l" rtl="0" fontAlgn="base">
        <a:spcBef>
          <a:spcPct val="20000"/>
        </a:spcBef>
        <a:spcAft>
          <a:spcPct val="0"/>
        </a:spcAft>
        <a:buClr>
          <a:schemeClr val="tx2"/>
        </a:buClr>
        <a:buFont typeface="Times"/>
        <a:buChar char="•"/>
        <a:defRPr sz="1800">
          <a:solidFill>
            <a:schemeClr val="tx1"/>
          </a:solidFill>
          <a:latin typeface="+mn-lt"/>
        </a:defRPr>
      </a:lvl6pPr>
      <a:lvl7pPr marL="2243983" indent="-203870" algn="l" rtl="0" fontAlgn="base">
        <a:spcBef>
          <a:spcPct val="20000"/>
        </a:spcBef>
        <a:spcAft>
          <a:spcPct val="0"/>
        </a:spcAft>
        <a:buClr>
          <a:schemeClr val="tx2"/>
        </a:buClr>
        <a:buFont typeface="Times"/>
        <a:buChar char="•"/>
        <a:defRPr sz="1800">
          <a:solidFill>
            <a:schemeClr val="tx1"/>
          </a:solidFill>
          <a:latin typeface="+mn-lt"/>
        </a:defRPr>
      </a:lvl7pPr>
      <a:lvl8pPr marL="2651723" indent="-203870" algn="l" rtl="0" fontAlgn="base">
        <a:spcBef>
          <a:spcPct val="20000"/>
        </a:spcBef>
        <a:spcAft>
          <a:spcPct val="0"/>
        </a:spcAft>
        <a:buClr>
          <a:schemeClr val="tx2"/>
        </a:buClr>
        <a:buFont typeface="Times"/>
        <a:buChar char="•"/>
        <a:defRPr sz="1800">
          <a:solidFill>
            <a:schemeClr val="tx1"/>
          </a:solidFill>
          <a:latin typeface="+mn-lt"/>
        </a:defRPr>
      </a:lvl8pPr>
      <a:lvl9pPr marL="3059463" indent="-203870" algn="l" rtl="0" fontAlgn="base">
        <a:spcBef>
          <a:spcPct val="20000"/>
        </a:spcBef>
        <a:spcAft>
          <a:spcPct val="0"/>
        </a:spcAft>
        <a:buClr>
          <a:schemeClr val="tx2"/>
        </a:buClr>
        <a:buFont typeface="Times"/>
        <a:buChar char="•"/>
        <a:defRPr sz="1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0.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4.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8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104.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0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02.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0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0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0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02.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104.xml"/><Relationship Id="rId5" Type="http://schemas.openxmlformats.org/officeDocument/2006/relationships/image" Target="../media/image66.jpeg"/><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3" Type="http://schemas.openxmlformats.org/officeDocument/2006/relationships/hyperlink" Target="http://www.oracle.com/us/media/calculator/vm/index.html" TargetMode="External"/><Relationship Id="rId2" Type="http://schemas.openxmlformats.org/officeDocument/2006/relationships/image" Target="../media/image67.jpeg"/><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88.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88.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1.xml"/><Relationship Id="rId1" Type="http://schemas.openxmlformats.org/officeDocument/2006/relationships/slideLayout" Target="../slideLayouts/slideLayout88.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00.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8.xml"/><Relationship Id="rId5" Type="http://schemas.openxmlformats.org/officeDocument/2006/relationships/image" Target="../media/image14.pn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6.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5"/>
          <p:cNvSpPr>
            <a:spLocks noGrp="1"/>
          </p:cNvSpPr>
          <p:nvPr>
            <p:ph type="ctrTitle"/>
          </p:nvPr>
        </p:nvSpPr>
        <p:spPr>
          <a:xfrm>
            <a:off x="1143778" y="3852180"/>
            <a:ext cx="7772797" cy="670855"/>
          </a:xfrm>
        </p:spPr>
        <p:txBody>
          <a:bodyPr/>
          <a:lstStyle/>
          <a:p>
            <a:r>
              <a:rPr lang="en-US" dirty="0" smtClean="0">
                <a:cs typeface="Arial" pitchFamily="34" charset="0"/>
              </a:rPr>
              <a:t>Oracle Virtualization Overview</a:t>
            </a:r>
            <a:r>
              <a:rPr lang="en-US" dirty="0" smtClean="0"/>
              <a:t/>
            </a:r>
            <a:br>
              <a:rPr lang="en-US" dirty="0" smtClean="0"/>
            </a:br>
            <a:endParaRPr lang="en-US" b="0" dirty="0" smtClean="0"/>
          </a:p>
        </p:txBody>
      </p:sp>
      <p:sp>
        <p:nvSpPr>
          <p:cNvPr id="58373" name="Subtitle 6"/>
          <p:cNvSpPr>
            <a:spLocks noGrp="1"/>
          </p:cNvSpPr>
          <p:nvPr>
            <p:ph type="subTitle" idx="1"/>
          </p:nvPr>
        </p:nvSpPr>
        <p:spPr>
          <a:xfrm>
            <a:off x="1152922" y="4684593"/>
            <a:ext cx="7075289" cy="280599"/>
          </a:xfrm>
        </p:spPr>
        <p:txBody>
          <a:bodyPr/>
          <a:lstStyle/>
          <a:p>
            <a:r>
              <a:rPr lang="en-US" sz="1200" dirty="0" smtClean="0"/>
              <a:t>March 2012</a:t>
            </a:r>
          </a:p>
        </p:txBody>
      </p:sp>
      <p:pic>
        <p:nvPicPr>
          <p:cNvPr id="4" name="Picture 4" descr="O_Virtualization_clr.bmp"/>
          <p:cNvPicPr>
            <a:picLocks noChangeAspect="1"/>
          </p:cNvPicPr>
          <p:nvPr/>
        </p:nvPicPr>
        <p:blipFill>
          <a:blip r:embed="rId3"/>
          <a:srcRect/>
          <a:stretch>
            <a:fillRect/>
          </a:stretch>
        </p:blipFill>
        <p:spPr bwMode="auto">
          <a:xfrm>
            <a:off x="7796213" y="60325"/>
            <a:ext cx="1258887" cy="5826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61" name="Rectangle 28"/>
          <p:cNvSpPr>
            <a:spLocks noGrp="1" noChangeArrowheads="1"/>
          </p:cNvSpPr>
          <p:nvPr>
            <p:ph type="title"/>
          </p:nvPr>
        </p:nvSpPr>
        <p:spPr>
          <a:xfrm>
            <a:off x="868363" y="173982"/>
            <a:ext cx="6169025" cy="642937"/>
          </a:xfrm>
        </p:spPr>
        <p:txBody>
          <a:bodyPr/>
          <a:lstStyle/>
          <a:p>
            <a:r>
              <a:rPr lang="en-US" sz="2800" dirty="0" smtClean="0">
                <a:latin typeface="Arial" pitchFamily="34" charset="0"/>
              </a:rPr>
              <a:t>Oracle VM Storage Connect</a:t>
            </a:r>
            <a:br>
              <a:rPr lang="en-US" sz="2800" dirty="0" smtClean="0">
                <a:latin typeface="Arial" pitchFamily="34" charset="0"/>
              </a:rPr>
            </a:br>
            <a:endParaRPr lang="en-US" sz="2800" dirty="0" smtClean="0">
              <a:solidFill>
                <a:srgbClr val="FF0000"/>
              </a:solidFill>
              <a:latin typeface="Arial" pitchFamily="34" charset="0"/>
            </a:endParaRPr>
          </a:p>
        </p:txBody>
      </p:sp>
      <p:sp>
        <p:nvSpPr>
          <p:cNvPr id="399363" name="AutoShape 114"/>
          <p:cNvSpPr>
            <a:spLocks noChangeArrowheads="1"/>
          </p:cNvSpPr>
          <p:nvPr/>
        </p:nvSpPr>
        <p:spPr bwMode="auto">
          <a:xfrm rot="-5400000">
            <a:off x="7075488" y="-1610623525"/>
            <a:ext cx="365125" cy="92075"/>
          </a:xfrm>
          <a:prstGeom prst="parallelogram">
            <a:avLst>
              <a:gd name="adj" fmla="val 396552"/>
            </a:avLst>
          </a:prstGeom>
          <a:solidFill>
            <a:schemeClr val="tx2"/>
          </a:solidFill>
          <a:ln w="12700">
            <a:noFill/>
            <a:miter lim="800000"/>
            <a:headEnd/>
            <a:tailEnd/>
          </a:ln>
        </p:spPr>
        <p:txBody>
          <a:bodyPr vert="eaVert" anchor="ctr">
            <a:spAutoFit/>
          </a:bodyPr>
          <a:lstStyle/>
          <a:p>
            <a:pPr algn="ctr"/>
            <a:endParaRPr lang="en-US" sz="1200" b="1">
              <a:solidFill>
                <a:srgbClr val="000000"/>
              </a:solidFill>
            </a:endParaRPr>
          </a:p>
        </p:txBody>
      </p:sp>
      <p:pic>
        <p:nvPicPr>
          <p:cNvPr id="16" name="Picture 7" descr="HDS logo.jpg"/>
          <p:cNvPicPr>
            <a:picLocks noChangeAspect="1"/>
          </p:cNvPicPr>
          <p:nvPr/>
        </p:nvPicPr>
        <p:blipFill>
          <a:blip r:embed="rId3"/>
          <a:srcRect/>
          <a:stretch>
            <a:fillRect/>
          </a:stretch>
        </p:blipFill>
        <p:spPr bwMode="auto">
          <a:xfrm>
            <a:off x="2754936" y="1057732"/>
            <a:ext cx="2382903" cy="1479738"/>
          </a:xfrm>
          <a:prstGeom prst="rect">
            <a:avLst/>
          </a:prstGeom>
          <a:solidFill>
            <a:schemeClr val="bg1"/>
          </a:solidFill>
          <a:ln w="9525">
            <a:noFill/>
            <a:miter lim="800000"/>
            <a:headEnd/>
            <a:tailEnd/>
          </a:ln>
        </p:spPr>
      </p:pic>
      <p:pic>
        <p:nvPicPr>
          <p:cNvPr id="17" name="Picture 8" descr="NetApp logo.jpg"/>
          <p:cNvPicPr>
            <a:picLocks noChangeAspect="1"/>
          </p:cNvPicPr>
          <p:nvPr/>
        </p:nvPicPr>
        <p:blipFill>
          <a:blip r:embed="rId4"/>
          <a:srcRect/>
          <a:stretch>
            <a:fillRect/>
          </a:stretch>
        </p:blipFill>
        <p:spPr bwMode="auto">
          <a:xfrm>
            <a:off x="1412340" y="1537728"/>
            <a:ext cx="1069752" cy="870994"/>
          </a:xfrm>
          <a:prstGeom prst="rect">
            <a:avLst/>
          </a:prstGeom>
          <a:solidFill>
            <a:schemeClr val="bg1"/>
          </a:solidFill>
          <a:ln w="9525">
            <a:noFill/>
            <a:miter lim="800000"/>
            <a:headEnd/>
            <a:tailEnd/>
          </a:ln>
        </p:spPr>
      </p:pic>
      <p:pic>
        <p:nvPicPr>
          <p:cNvPr id="18" name="Picture 9" descr="Sun logo.png"/>
          <p:cNvPicPr>
            <a:picLocks noChangeAspect="1"/>
          </p:cNvPicPr>
          <p:nvPr/>
        </p:nvPicPr>
        <p:blipFill>
          <a:blip r:embed="rId5"/>
          <a:srcRect/>
          <a:stretch>
            <a:fillRect/>
          </a:stretch>
        </p:blipFill>
        <p:spPr bwMode="auto">
          <a:xfrm>
            <a:off x="5614526" y="1390118"/>
            <a:ext cx="1594649" cy="788252"/>
          </a:xfrm>
          <a:prstGeom prst="rect">
            <a:avLst/>
          </a:prstGeom>
          <a:solidFill>
            <a:schemeClr val="bg1"/>
          </a:solidFill>
          <a:ln w="9525">
            <a:noFill/>
            <a:miter lim="800000"/>
            <a:headEnd/>
            <a:tailEnd/>
          </a:ln>
        </p:spPr>
      </p:pic>
      <p:pic>
        <p:nvPicPr>
          <p:cNvPr id="19" name="Picture 10" descr="fujitsu logo.jpg"/>
          <p:cNvPicPr>
            <a:picLocks noChangeAspect="1"/>
          </p:cNvPicPr>
          <p:nvPr/>
        </p:nvPicPr>
        <p:blipFill>
          <a:blip r:embed="rId6"/>
          <a:srcRect/>
          <a:stretch>
            <a:fillRect/>
          </a:stretch>
        </p:blipFill>
        <p:spPr bwMode="auto">
          <a:xfrm>
            <a:off x="2988947" y="2624013"/>
            <a:ext cx="2080504" cy="862845"/>
          </a:xfrm>
          <a:prstGeom prst="rect">
            <a:avLst/>
          </a:prstGeom>
          <a:solidFill>
            <a:schemeClr val="bg1"/>
          </a:solidFill>
          <a:ln w="9525">
            <a:noFill/>
            <a:miter lim="800000"/>
            <a:headEnd/>
            <a:tailEnd/>
          </a:ln>
        </p:spPr>
      </p:pic>
      <p:pic>
        <p:nvPicPr>
          <p:cNvPr id="20" name="Picture 11" descr="Pillar logo.jpg"/>
          <p:cNvPicPr>
            <a:picLocks noChangeAspect="1"/>
          </p:cNvPicPr>
          <p:nvPr/>
        </p:nvPicPr>
        <p:blipFill>
          <a:blip r:embed="rId7"/>
          <a:srcRect/>
          <a:stretch>
            <a:fillRect/>
          </a:stretch>
        </p:blipFill>
        <p:spPr bwMode="auto">
          <a:xfrm>
            <a:off x="5444250" y="2314622"/>
            <a:ext cx="2124856" cy="1435387"/>
          </a:xfrm>
          <a:prstGeom prst="rect">
            <a:avLst/>
          </a:prstGeom>
          <a:solidFill>
            <a:schemeClr val="bg1"/>
          </a:solidFill>
          <a:ln w="9525">
            <a:noFill/>
            <a:miter lim="800000"/>
            <a:headEnd/>
            <a:tailEnd/>
          </a:ln>
        </p:spPr>
      </p:pic>
      <p:pic>
        <p:nvPicPr>
          <p:cNvPr id="11" name="Picture 10" descr="emc logo.jpg"/>
          <p:cNvPicPr>
            <a:picLocks noChangeAspect="1"/>
          </p:cNvPicPr>
          <p:nvPr/>
        </p:nvPicPr>
        <p:blipFill>
          <a:blip r:embed="rId8" cstate="print"/>
          <a:srcRect/>
          <a:stretch>
            <a:fillRect/>
          </a:stretch>
        </p:blipFill>
        <p:spPr bwMode="auto">
          <a:xfrm>
            <a:off x="940949" y="2741980"/>
            <a:ext cx="1842718" cy="637440"/>
          </a:xfrm>
          <a:prstGeom prst="rect">
            <a:avLst/>
          </a:prstGeom>
          <a:solidFill>
            <a:schemeClr val="bg1"/>
          </a:solid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rPr lang="en-US" dirty="0" smtClean="0">
                <a:ea typeface="ＭＳ Ｐゴシック" pitchFamily="34" charset="-128"/>
              </a:rPr>
              <a:t>Oracle VM:  Available Via Amazon EC2</a:t>
            </a:r>
          </a:p>
        </p:txBody>
      </p:sp>
      <p:sp>
        <p:nvSpPr>
          <p:cNvPr id="29698" name="Rectangle 3"/>
          <p:cNvSpPr>
            <a:spLocks noGrp="1"/>
          </p:cNvSpPr>
          <p:nvPr>
            <p:ph idx="1"/>
          </p:nvPr>
        </p:nvSpPr>
        <p:spPr>
          <a:xfrm>
            <a:off x="790575" y="965200"/>
            <a:ext cx="8126413" cy="3478213"/>
          </a:xfrm>
        </p:spPr>
        <p:txBody>
          <a:bodyPr/>
          <a:lstStyle/>
          <a:p>
            <a:pPr>
              <a:lnSpc>
                <a:spcPct val="90000"/>
              </a:lnSpc>
              <a:spcBef>
                <a:spcPct val="20000"/>
              </a:spcBef>
              <a:spcAft>
                <a:spcPct val="0"/>
              </a:spcAft>
              <a:buFontTx/>
              <a:buChar char="•"/>
            </a:pPr>
            <a:r>
              <a:rPr lang="en-US" sz="2000" dirty="0" smtClean="0">
                <a:ea typeface="ＭＳ Ｐゴシック" pitchFamily="34" charset="-128"/>
              </a:rPr>
              <a:t>AWS offers Amazon EC2 using Oracle VM for Oracle Software AMIs</a:t>
            </a:r>
          </a:p>
          <a:p>
            <a:pPr lvl="1">
              <a:lnSpc>
                <a:spcPct val="90000"/>
              </a:lnSpc>
              <a:spcBef>
                <a:spcPct val="20000"/>
              </a:spcBef>
              <a:spcAft>
                <a:spcPct val="0"/>
              </a:spcAft>
              <a:buClr>
                <a:schemeClr val="tx2"/>
              </a:buClr>
              <a:buFontTx/>
              <a:buChar char="•"/>
            </a:pPr>
            <a:r>
              <a:rPr lang="en-US" dirty="0" smtClean="0">
                <a:ea typeface="ＭＳ Ｐゴシック" pitchFamily="34" charset="-128"/>
              </a:rPr>
              <a:t>AMIs automatically and transparently run on OVM</a:t>
            </a:r>
          </a:p>
          <a:p>
            <a:pPr lvl="1">
              <a:lnSpc>
                <a:spcPct val="90000"/>
              </a:lnSpc>
              <a:spcBef>
                <a:spcPct val="20000"/>
              </a:spcBef>
              <a:spcAft>
                <a:spcPct val="0"/>
              </a:spcAft>
              <a:buClr>
                <a:schemeClr val="tx2"/>
              </a:buClr>
              <a:buFontTx/>
              <a:buChar char="•"/>
            </a:pPr>
            <a:r>
              <a:rPr lang="en-US" dirty="0" smtClean="0">
                <a:ea typeface="ＭＳ Ｐゴシック" pitchFamily="34" charset="-128"/>
              </a:rPr>
              <a:t>Derivative AMIs will also run on OVM</a:t>
            </a:r>
          </a:p>
          <a:p>
            <a:pPr lvl="1">
              <a:lnSpc>
                <a:spcPct val="90000"/>
              </a:lnSpc>
              <a:spcBef>
                <a:spcPct val="20000"/>
              </a:spcBef>
              <a:spcAft>
                <a:spcPct val="0"/>
              </a:spcAft>
              <a:buClr>
                <a:schemeClr val="tx2"/>
              </a:buClr>
              <a:buFontTx/>
              <a:buChar char="•"/>
            </a:pPr>
            <a:r>
              <a:rPr lang="en-US" dirty="0" smtClean="0">
                <a:ea typeface="ＭＳ Ｐゴシック" pitchFamily="34" charset="-128"/>
              </a:rPr>
              <a:t>AMIs ranging from OS to fully installed Oracle Enterprise Applications</a:t>
            </a:r>
          </a:p>
          <a:p>
            <a:pPr lvl="1">
              <a:lnSpc>
                <a:spcPct val="90000"/>
              </a:lnSpc>
              <a:spcBef>
                <a:spcPct val="20000"/>
              </a:spcBef>
              <a:spcAft>
                <a:spcPct val="0"/>
              </a:spcAft>
              <a:buClr>
                <a:schemeClr val="tx2"/>
              </a:buClr>
              <a:buFontTx/>
              <a:buChar char="•"/>
            </a:pPr>
            <a:r>
              <a:rPr lang="en-US" dirty="0" smtClean="0">
                <a:ea typeface="ＭＳ Ｐゴシック" pitchFamily="34" charset="-128"/>
              </a:rPr>
              <a:t>Alternative to AWS </a:t>
            </a:r>
            <a:r>
              <a:rPr lang="en-US" dirty="0" err="1" smtClean="0">
                <a:ea typeface="ＭＳ Ｐゴシック" pitchFamily="34" charset="-128"/>
              </a:rPr>
              <a:t>Xen</a:t>
            </a:r>
            <a:endParaRPr lang="en-US" dirty="0" smtClean="0">
              <a:ea typeface="ＭＳ Ｐゴシック" pitchFamily="34" charset="-128"/>
            </a:endParaRPr>
          </a:p>
          <a:p>
            <a:pPr lvl="1">
              <a:lnSpc>
                <a:spcPct val="90000"/>
              </a:lnSpc>
              <a:spcBef>
                <a:spcPct val="20000"/>
              </a:spcBef>
              <a:spcAft>
                <a:spcPct val="0"/>
              </a:spcAft>
              <a:buClr>
                <a:schemeClr val="tx2"/>
              </a:buClr>
              <a:buFontTx/>
              <a:buChar char="•"/>
            </a:pPr>
            <a:r>
              <a:rPr lang="en-US" dirty="0" smtClean="0">
                <a:ea typeface="ＭＳ Ｐゴシック" pitchFamily="34" charset="-128"/>
              </a:rPr>
              <a:t>Official support for production licensing of Oracle software</a:t>
            </a:r>
          </a:p>
          <a:p>
            <a:pPr>
              <a:lnSpc>
                <a:spcPct val="90000"/>
              </a:lnSpc>
              <a:spcBef>
                <a:spcPct val="20000"/>
              </a:spcBef>
              <a:spcAft>
                <a:spcPct val="0"/>
              </a:spcAft>
              <a:buFontTx/>
              <a:buChar char="•"/>
            </a:pPr>
            <a:r>
              <a:rPr lang="en-US" sz="2000" dirty="0" smtClean="0">
                <a:ea typeface="ＭＳ Ｐゴシック" pitchFamily="34" charset="-128"/>
              </a:rPr>
              <a:t>No additional charge</a:t>
            </a:r>
          </a:p>
          <a:p>
            <a:pPr>
              <a:lnSpc>
                <a:spcPct val="90000"/>
              </a:lnSpc>
              <a:spcBef>
                <a:spcPct val="20000"/>
              </a:spcBef>
              <a:spcAft>
                <a:spcPct val="0"/>
              </a:spcAft>
              <a:buFontTx/>
              <a:buChar char="•"/>
            </a:pPr>
            <a:r>
              <a:rPr lang="en-US" sz="2000" dirty="0" smtClean="0">
                <a:ea typeface="ＭＳ Ｐゴシック" pitchFamily="34" charset="-128"/>
              </a:rPr>
              <a:t>Hybrid Cloud: Manage the Oracle </a:t>
            </a:r>
            <a:r>
              <a:rPr lang="ja-JP" altLang="en-US" sz="2000" smtClean="0">
                <a:ea typeface="ＭＳ Ｐゴシック" pitchFamily="34" charset="-128"/>
              </a:rPr>
              <a:t>“</a:t>
            </a:r>
            <a:r>
              <a:rPr lang="en-US" altLang="ja-JP" sz="2000" dirty="0" smtClean="0">
                <a:ea typeface="ＭＳ Ｐゴシック" pitchFamily="34" charset="-128"/>
              </a:rPr>
              <a:t>stack</a:t>
            </a:r>
            <a:r>
              <a:rPr lang="ja-JP" altLang="en-US" sz="2000" smtClean="0">
                <a:ea typeface="ＭＳ Ｐゴシック" pitchFamily="34" charset="-128"/>
              </a:rPr>
              <a:t>”</a:t>
            </a:r>
            <a:r>
              <a:rPr lang="en-US" altLang="ja-JP" sz="2000" dirty="0" smtClean="0">
                <a:ea typeface="ＭＳ Ｐゴシック" pitchFamily="34" charset="-128"/>
              </a:rPr>
              <a:t> running in your private data center and the public cloud from a single Oracle Enterprise Manager instance</a:t>
            </a:r>
          </a:p>
          <a:p>
            <a:pPr>
              <a:lnSpc>
                <a:spcPct val="90000"/>
              </a:lnSpc>
              <a:buFont typeface="Arial" pitchFamily="34" charset="0"/>
              <a:buNone/>
            </a:pPr>
            <a:endParaRPr lang="en-US" dirty="0" smtClean="0">
              <a:ea typeface="ＭＳ Ｐゴシック" pitchFamily="34" charset="-128"/>
            </a:endParaRPr>
          </a:p>
        </p:txBody>
      </p:sp>
      <p:pic>
        <p:nvPicPr>
          <p:cNvPr id="30618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31138" y="4189413"/>
            <a:ext cx="987425" cy="385762"/>
          </a:xfrm>
          <a:prstGeom prst="rect">
            <a:avLst/>
          </a:prstGeom>
          <a:noFill/>
          <a:ln w="9525">
            <a:solidFill>
              <a:srgbClr val="96969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69"/>
          <p:cNvSpPr>
            <a:spLocks noGrp="1" noChangeArrowheads="1"/>
          </p:cNvSpPr>
          <p:nvPr>
            <p:ph type="title"/>
          </p:nvPr>
        </p:nvSpPr>
        <p:spPr>
          <a:xfrm>
            <a:off x="808038" y="201613"/>
            <a:ext cx="6569075" cy="446087"/>
          </a:xfrm>
        </p:spPr>
        <p:txBody>
          <a:bodyPr/>
          <a:lstStyle/>
          <a:p>
            <a:r>
              <a:rPr lang="en-US" sz="2800" dirty="0" smtClean="0"/>
              <a:t>Agenda</a:t>
            </a:r>
          </a:p>
        </p:txBody>
      </p:sp>
      <p:sp>
        <p:nvSpPr>
          <p:cNvPr id="411650" name="Rectangle 70"/>
          <p:cNvSpPr>
            <a:spLocks noGrp="1" noChangeArrowheads="1"/>
          </p:cNvSpPr>
          <p:nvPr>
            <p:ph idx="1"/>
          </p:nvPr>
        </p:nvSpPr>
        <p:spPr>
          <a:xfrm>
            <a:off x="808038" y="1163638"/>
            <a:ext cx="6775450" cy="3325812"/>
          </a:xfrm>
        </p:spPr>
        <p:txBody>
          <a:bodyPr/>
          <a:lstStyle/>
          <a:p>
            <a:r>
              <a:rPr lang="en-US" sz="2400" dirty="0" smtClean="0"/>
              <a:t>Server </a:t>
            </a:r>
            <a:r>
              <a:rPr lang="en-US" sz="2400" dirty="0" smtClean="0"/>
              <a:t>Virtualization</a:t>
            </a:r>
          </a:p>
          <a:p>
            <a:r>
              <a:rPr lang="en-US" sz="2400" b="1" dirty="0" smtClean="0">
                <a:solidFill>
                  <a:schemeClr val="tx2"/>
                </a:solidFill>
              </a:rPr>
              <a:t>Engineered for Oracle</a:t>
            </a:r>
          </a:p>
          <a:p>
            <a:r>
              <a:rPr lang="en-US" sz="2400" dirty="0" smtClean="0"/>
              <a:t>Succeed with Oracle Virtualization</a:t>
            </a:r>
          </a:p>
        </p:txBody>
      </p:sp>
      <p:pic>
        <p:nvPicPr>
          <p:cNvPr id="411651" name="Picture 7" descr="ph_ind_arc_007_cropped"/>
          <p:cNvPicPr>
            <a:picLocks noChangeAspect="1" noChangeArrowheads="1"/>
          </p:cNvPicPr>
          <p:nvPr/>
        </p:nvPicPr>
        <p:blipFill>
          <a:blip r:embed="rId3"/>
          <a:srcRect/>
          <a:stretch>
            <a:fillRect/>
          </a:stretch>
        </p:blipFill>
        <p:spPr bwMode="auto">
          <a:xfrm>
            <a:off x="7539038" y="549275"/>
            <a:ext cx="1604962" cy="16017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70"/>
          <p:cNvSpPr>
            <a:spLocks noGrp="1" noChangeArrowheads="1"/>
          </p:cNvSpPr>
          <p:nvPr>
            <p:ph sz="half" idx="1"/>
          </p:nvPr>
        </p:nvSpPr>
        <p:spPr>
          <a:xfrm>
            <a:off x="747713" y="1306286"/>
            <a:ext cx="5924550" cy="2995839"/>
          </a:xfrm>
        </p:spPr>
        <p:txBody>
          <a:bodyPr/>
          <a:lstStyle/>
          <a:p>
            <a:pPr>
              <a:spcBef>
                <a:spcPts val="1200"/>
              </a:spcBef>
            </a:pPr>
            <a:r>
              <a:rPr lang="en-US" sz="2000" dirty="0" smtClean="0"/>
              <a:t>At the core of Oracle</a:t>
            </a:r>
            <a:r>
              <a:rPr lang="ja-JP" altLang="en-US" sz="2000" smtClean="0"/>
              <a:t>’</a:t>
            </a:r>
            <a:r>
              <a:rPr lang="en-US" altLang="ja-JP" sz="2000" dirty="0" smtClean="0"/>
              <a:t>s middleware</a:t>
            </a:r>
            <a:br>
              <a:rPr lang="en-US" altLang="ja-JP" sz="2000" dirty="0" smtClean="0"/>
            </a:br>
            <a:r>
              <a:rPr lang="en-US" altLang="ja-JP" sz="2000" dirty="0" smtClean="0"/>
              <a:t>and cloud strategy</a:t>
            </a:r>
            <a:endParaRPr lang="en-US" sz="2000" dirty="0" smtClean="0"/>
          </a:p>
          <a:p>
            <a:pPr>
              <a:spcBef>
                <a:spcPts val="1200"/>
              </a:spcBef>
            </a:pPr>
            <a:r>
              <a:rPr lang="en-US" sz="2000" dirty="0" smtClean="0"/>
              <a:t>Virtual platform for Oracle applications</a:t>
            </a:r>
          </a:p>
          <a:p>
            <a:pPr>
              <a:spcBef>
                <a:spcPts val="1200"/>
              </a:spcBef>
            </a:pPr>
            <a:r>
              <a:rPr lang="en-US" sz="2000" dirty="0" smtClean="0"/>
              <a:t>Integrated management of the virtual stack with Oracle Enterprise Manager 12c</a:t>
            </a:r>
          </a:p>
          <a:p>
            <a:pPr>
              <a:spcBef>
                <a:spcPts val="1200"/>
              </a:spcBef>
            </a:pPr>
            <a:r>
              <a:rPr lang="en-US" sz="2000" dirty="0" smtClean="0"/>
              <a:t>Rapid application deployment and management </a:t>
            </a:r>
          </a:p>
        </p:txBody>
      </p:sp>
      <p:pic>
        <p:nvPicPr>
          <p:cNvPr id="413698" name="Picture 5" descr="Oracle Stack Diagram 7 Layer.png"/>
          <p:cNvPicPr>
            <a:picLocks noChangeAspect="1"/>
          </p:cNvPicPr>
          <p:nvPr/>
        </p:nvPicPr>
        <p:blipFill>
          <a:blip r:embed="rId3"/>
          <a:srcRect/>
          <a:stretch>
            <a:fillRect/>
          </a:stretch>
        </p:blipFill>
        <p:spPr bwMode="auto">
          <a:xfrm>
            <a:off x="6529388" y="735013"/>
            <a:ext cx="2065337" cy="3201987"/>
          </a:xfrm>
          <a:prstGeom prst="rect">
            <a:avLst/>
          </a:prstGeom>
          <a:noFill/>
          <a:ln w="9525">
            <a:noFill/>
            <a:miter lim="800000"/>
            <a:headEnd/>
            <a:tailEnd/>
          </a:ln>
        </p:spPr>
      </p:pic>
      <p:sp>
        <p:nvSpPr>
          <p:cNvPr id="413699" name="Rectangle 7"/>
          <p:cNvSpPr>
            <a:spLocks noChangeArrowheads="1"/>
          </p:cNvSpPr>
          <p:nvPr/>
        </p:nvSpPr>
        <p:spPr bwMode="auto">
          <a:xfrm>
            <a:off x="858838" y="219075"/>
            <a:ext cx="8126412" cy="706438"/>
          </a:xfrm>
          <a:prstGeom prst="rect">
            <a:avLst/>
          </a:prstGeom>
          <a:noFill/>
          <a:ln w="9525">
            <a:noFill/>
            <a:miter lim="800000"/>
            <a:headEnd/>
            <a:tailEnd/>
          </a:ln>
        </p:spPr>
        <p:txBody>
          <a:bodyPr lIns="0" tIns="0" rIns="0" bIns="0"/>
          <a:lstStyle/>
          <a:p>
            <a:pPr eaLnBrk="0" hangingPunct="0"/>
            <a:r>
              <a:rPr lang="en-US" sz="2800" b="1">
                <a:solidFill>
                  <a:srgbClr val="000000"/>
                </a:solidFill>
              </a:rPr>
              <a:t>Oracle VM 3.0</a:t>
            </a:r>
          </a:p>
          <a:p>
            <a:pPr eaLnBrk="0" hangingPunct="0"/>
            <a:r>
              <a:rPr lang="en-US" sz="2200" b="1">
                <a:solidFill>
                  <a:srgbClr val="FF0000"/>
                </a:solidFill>
              </a:rPr>
              <a:t>Engineered for Oracle</a:t>
            </a:r>
            <a:r>
              <a:rPr lang="en-US" sz="2400" b="1">
                <a:solidFill>
                  <a:srgbClr val="000000"/>
                </a:solidFill>
                <a:cs typeface="Times New Roman" pitchFamily="18" charset="0"/>
              </a:rPr>
              <a:t/>
            </a:r>
            <a:br>
              <a:rPr lang="en-US" sz="2400" b="1">
                <a:solidFill>
                  <a:srgbClr val="000000"/>
                </a:solidFill>
                <a:cs typeface="Times New Roman" pitchFamily="18" charset="0"/>
              </a:rPr>
            </a:br>
            <a:endParaRPr lang="en-US" sz="2000" b="1">
              <a:solidFill>
                <a:srgbClr val="667263"/>
              </a:solidFill>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7" name="Picture 1097" descr="C:\Documents and Settings\ahawley\My Documents\OUTBOUND\PRESOS_CUSTOMER\GRAPHICS\EnterpriseMgr\EnterpriseMgr.png"/>
          <p:cNvPicPr>
            <a:picLocks noChangeAspect="1" noChangeArrowheads="1"/>
          </p:cNvPicPr>
          <p:nvPr/>
        </p:nvPicPr>
        <p:blipFill>
          <a:blip r:embed="rId3"/>
          <a:srcRect/>
          <a:stretch>
            <a:fillRect/>
          </a:stretch>
        </p:blipFill>
        <p:spPr bwMode="auto">
          <a:xfrm>
            <a:off x="4100513" y="2703513"/>
            <a:ext cx="992187" cy="1073150"/>
          </a:xfrm>
          <a:prstGeom prst="rect">
            <a:avLst/>
          </a:prstGeom>
          <a:noFill/>
          <a:ln w="9525">
            <a:noFill/>
            <a:miter lim="800000"/>
            <a:headEnd/>
            <a:tailEnd/>
          </a:ln>
        </p:spPr>
      </p:pic>
      <p:sp>
        <p:nvSpPr>
          <p:cNvPr id="275458" name="Text Box 4"/>
          <p:cNvSpPr txBox="1">
            <a:spLocks noChangeArrowheads="1"/>
          </p:cNvSpPr>
          <p:nvPr/>
        </p:nvSpPr>
        <p:spPr bwMode="auto">
          <a:xfrm>
            <a:off x="5192713" y="3448050"/>
            <a:ext cx="1316037" cy="461963"/>
          </a:xfrm>
          <a:prstGeom prst="rect">
            <a:avLst/>
          </a:prstGeom>
          <a:noFill/>
          <a:ln w="28575">
            <a:noFill/>
            <a:miter lim="800000"/>
            <a:headEnd/>
            <a:tailEnd/>
          </a:ln>
        </p:spPr>
        <p:txBody>
          <a:bodyPr wrap="none" lIns="92075" tIns="46038" rIns="92075" bIns="46038">
            <a:spAutoFit/>
          </a:bodyPr>
          <a:lstStyle/>
          <a:p>
            <a:pPr>
              <a:buClr>
                <a:srgbClr val="667263"/>
              </a:buClr>
            </a:pPr>
            <a:r>
              <a:rPr lang="en-US" sz="1200" b="1" smtClean="0">
                <a:solidFill>
                  <a:srgbClr val="000000"/>
                </a:solidFill>
              </a:rPr>
              <a:t>Start-up in </a:t>
            </a:r>
          </a:p>
          <a:p>
            <a:pPr>
              <a:buClr>
                <a:srgbClr val="667263"/>
              </a:buClr>
            </a:pPr>
            <a:r>
              <a:rPr lang="en-US" sz="1200" b="1" smtClean="0">
                <a:solidFill>
                  <a:srgbClr val="000000"/>
                </a:solidFill>
              </a:rPr>
              <a:t>Oracle VM Pool</a:t>
            </a:r>
          </a:p>
        </p:txBody>
      </p:sp>
      <p:sp>
        <p:nvSpPr>
          <p:cNvPr id="275459" name="Rectangle 28"/>
          <p:cNvSpPr>
            <a:spLocks noGrp="1" noChangeArrowheads="1"/>
          </p:cNvSpPr>
          <p:nvPr>
            <p:ph type="title" idx="4294967295"/>
          </p:nvPr>
        </p:nvSpPr>
        <p:spPr>
          <a:xfrm>
            <a:off x="879475" y="198438"/>
            <a:ext cx="7580313" cy="642937"/>
          </a:xfrm>
        </p:spPr>
        <p:txBody>
          <a:bodyPr/>
          <a:lstStyle/>
          <a:p>
            <a:r>
              <a:rPr lang="en-US" sz="2800" smtClean="0"/>
              <a:t>Oracle VM Templates</a:t>
            </a:r>
            <a:br>
              <a:rPr lang="en-US" sz="2800" smtClean="0"/>
            </a:br>
            <a:r>
              <a:rPr lang="en-US" sz="2200" smtClean="0">
                <a:solidFill>
                  <a:srgbClr val="FF0000"/>
                </a:solidFill>
              </a:rPr>
              <a:t>Rapid Deployment; 90+ Templates Available</a:t>
            </a:r>
          </a:p>
        </p:txBody>
      </p:sp>
      <p:sp>
        <p:nvSpPr>
          <p:cNvPr id="275460" name="Text Box 34"/>
          <p:cNvSpPr txBox="1">
            <a:spLocks noChangeArrowheads="1"/>
          </p:cNvSpPr>
          <p:nvPr/>
        </p:nvSpPr>
        <p:spPr bwMode="auto">
          <a:xfrm>
            <a:off x="823913" y="1265238"/>
            <a:ext cx="6186487" cy="1108075"/>
          </a:xfrm>
          <a:prstGeom prst="rect">
            <a:avLst/>
          </a:prstGeom>
          <a:noFill/>
          <a:ln w="28575">
            <a:noFill/>
            <a:miter lim="800000"/>
            <a:headEnd/>
            <a:tailEnd/>
          </a:ln>
        </p:spPr>
        <p:txBody>
          <a:bodyPr lIns="92075" tIns="46038" rIns="92075" bIns="46038">
            <a:spAutoFit/>
          </a:bodyPr>
          <a:lstStyle/>
          <a:p>
            <a:pPr marL="114300" indent="-114300">
              <a:buClr>
                <a:srgbClr val="667263"/>
              </a:buClr>
            </a:pPr>
            <a:r>
              <a:rPr lang="en-US" sz="1800" smtClean="0">
                <a:solidFill>
                  <a:srgbClr val="000000"/>
                </a:solidFill>
              </a:rPr>
              <a:t>Download from Oracle</a:t>
            </a:r>
          </a:p>
          <a:p>
            <a:pPr marL="114300" indent="-114300">
              <a:buClr>
                <a:srgbClr val="667263"/>
              </a:buClr>
              <a:buFontTx/>
              <a:buChar char="•"/>
            </a:pPr>
            <a:r>
              <a:rPr lang="en-US" sz="1600" smtClean="0">
                <a:solidFill>
                  <a:srgbClr val="000000"/>
                </a:solidFill>
              </a:rPr>
              <a:t>Pre-built, pre-configured, production-ready VM</a:t>
            </a:r>
          </a:p>
          <a:p>
            <a:pPr marL="114300" indent="-114300">
              <a:buClr>
                <a:srgbClr val="667263"/>
              </a:buClr>
              <a:buFontTx/>
              <a:buChar char="•"/>
            </a:pPr>
            <a:r>
              <a:rPr lang="en-US" sz="1600" smtClean="0">
                <a:solidFill>
                  <a:srgbClr val="000000"/>
                </a:solidFill>
              </a:rPr>
              <a:t>Apps, Databases, Middleware, OS</a:t>
            </a:r>
          </a:p>
          <a:p>
            <a:pPr marL="114300" indent="-114300">
              <a:buClr>
                <a:srgbClr val="667263"/>
              </a:buClr>
              <a:buFontTx/>
              <a:buChar char="•"/>
            </a:pPr>
            <a:r>
              <a:rPr lang="en-US" sz="1600" smtClean="0">
                <a:solidFill>
                  <a:srgbClr val="000000"/>
                </a:solidFill>
              </a:rPr>
              <a:t>Siebel CRM, Database 11g, Enterprise Manager, More…</a:t>
            </a:r>
          </a:p>
        </p:txBody>
      </p:sp>
      <p:sp>
        <p:nvSpPr>
          <p:cNvPr id="275461" name="Text Box 36"/>
          <p:cNvSpPr txBox="1">
            <a:spLocks noChangeArrowheads="1"/>
          </p:cNvSpPr>
          <p:nvPr/>
        </p:nvSpPr>
        <p:spPr bwMode="auto">
          <a:xfrm>
            <a:off x="2838450" y="3271838"/>
            <a:ext cx="936625" cy="646112"/>
          </a:xfrm>
          <a:prstGeom prst="rect">
            <a:avLst/>
          </a:prstGeom>
          <a:noFill/>
          <a:ln w="9525">
            <a:noFill/>
            <a:miter lim="800000"/>
            <a:headEnd/>
            <a:tailEnd/>
          </a:ln>
        </p:spPr>
        <p:txBody>
          <a:bodyPr wrap="none">
            <a:spAutoFit/>
          </a:bodyPr>
          <a:lstStyle/>
          <a:p>
            <a:r>
              <a:rPr lang="en-US" sz="1200" b="1" smtClean="0">
                <a:solidFill>
                  <a:srgbClr val="000000"/>
                </a:solidFill>
              </a:rPr>
              <a:t>Import to </a:t>
            </a:r>
          </a:p>
          <a:p>
            <a:r>
              <a:rPr lang="en-US" sz="1200" b="1" smtClean="0">
                <a:solidFill>
                  <a:srgbClr val="000000"/>
                </a:solidFill>
              </a:rPr>
              <a:t>Oracle VM</a:t>
            </a:r>
          </a:p>
          <a:p>
            <a:r>
              <a:rPr lang="en-US" sz="1200" b="1" smtClean="0">
                <a:solidFill>
                  <a:srgbClr val="000000"/>
                </a:solidFill>
              </a:rPr>
              <a:t>Manager</a:t>
            </a:r>
          </a:p>
        </p:txBody>
      </p:sp>
      <p:sp>
        <p:nvSpPr>
          <p:cNvPr id="275462" name="Text Box 58"/>
          <p:cNvSpPr txBox="1">
            <a:spLocks noChangeArrowheads="1"/>
          </p:cNvSpPr>
          <p:nvPr/>
        </p:nvSpPr>
        <p:spPr bwMode="auto">
          <a:xfrm>
            <a:off x="7250113" y="2657475"/>
            <a:ext cx="808037" cy="400050"/>
          </a:xfrm>
          <a:prstGeom prst="rect">
            <a:avLst/>
          </a:prstGeom>
          <a:noFill/>
          <a:ln w="9525">
            <a:noFill/>
            <a:miter lim="800000"/>
            <a:headEnd/>
            <a:tailEnd/>
          </a:ln>
        </p:spPr>
        <p:txBody>
          <a:bodyPr wrap="none">
            <a:spAutoFit/>
          </a:bodyPr>
          <a:lstStyle/>
          <a:p>
            <a:pPr algn="ctr"/>
            <a:r>
              <a:rPr lang="en-US" sz="1000" b="1" smtClean="0">
                <a:solidFill>
                  <a:srgbClr val="808080"/>
                </a:solidFill>
              </a:rPr>
              <a:t>Oracle VM</a:t>
            </a:r>
          </a:p>
          <a:p>
            <a:pPr algn="ctr"/>
            <a:r>
              <a:rPr lang="en-US" sz="1000" b="1" smtClean="0">
                <a:solidFill>
                  <a:srgbClr val="808080"/>
                </a:solidFill>
              </a:rPr>
              <a:t>Servers</a:t>
            </a:r>
          </a:p>
        </p:txBody>
      </p:sp>
      <p:pic>
        <p:nvPicPr>
          <p:cNvPr id="275463" name="Picture 95" descr="C:\Documents and Settings\ahawley\My Documents\OUTBOUND\PRESOS_CUSTOMER\GRAPHICS\NewServer\NewServer.png"/>
          <p:cNvPicPr>
            <a:picLocks noChangeAspect="1" noChangeArrowheads="1"/>
          </p:cNvPicPr>
          <p:nvPr/>
        </p:nvPicPr>
        <p:blipFill>
          <a:blip r:embed="rId4"/>
          <a:srcRect/>
          <a:stretch>
            <a:fillRect/>
          </a:stretch>
        </p:blipFill>
        <p:spPr bwMode="auto">
          <a:xfrm>
            <a:off x="6927850" y="2701925"/>
            <a:ext cx="381000" cy="487363"/>
          </a:xfrm>
          <a:prstGeom prst="rect">
            <a:avLst/>
          </a:prstGeom>
          <a:noFill/>
          <a:ln w="9525">
            <a:noFill/>
            <a:miter lim="800000"/>
            <a:headEnd/>
            <a:tailEnd/>
          </a:ln>
        </p:spPr>
      </p:pic>
      <p:pic>
        <p:nvPicPr>
          <p:cNvPr id="275464" name="Picture 96" descr="C:\Documents and Settings\ahawley\My Documents\OUTBOUND\PRESOS_CUSTOMER\GRAPHICS\NewServer\NewServer.png"/>
          <p:cNvPicPr>
            <a:picLocks noChangeAspect="1" noChangeArrowheads="1"/>
          </p:cNvPicPr>
          <p:nvPr/>
        </p:nvPicPr>
        <p:blipFill>
          <a:blip r:embed="rId4"/>
          <a:srcRect/>
          <a:stretch>
            <a:fillRect/>
          </a:stretch>
        </p:blipFill>
        <p:spPr bwMode="auto">
          <a:xfrm>
            <a:off x="6783388" y="3430588"/>
            <a:ext cx="382587" cy="488950"/>
          </a:xfrm>
          <a:prstGeom prst="rect">
            <a:avLst/>
          </a:prstGeom>
          <a:noFill/>
          <a:ln w="9525">
            <a:noFill/>
            <a:miter lim="800000"/>
            <a:headEnd/>
            <a:tailEnd/>
          </a:ln>
        </p:spPr>
      </p:pic>
      <p:grpSp>
        <p:nvGrpSpPr>
          <p:cNvPr id="2" name="Group 98"/>
          <p:cNvGrpSpPr>
            <a:grpSpLocks/>
          </p:cNvGrpSpPr>
          <p:nvPr/>
        </p:nvGrpSpPr>
        <p:grpSpPr bwMode="auto">
          <a:xfrm>
            <a:off x="7059613" y="2817813"/>
            <a:ext cx="203200" cy="280987"/>
            <a:chOff x="1575" y="2780"/>
            <a:chExt cx="128" cy="236"/>
          </a:xfrm>
        </p:grpSpPr>
        <p:pic>
          <p:nvPicPr>
            <p:cNvPr id="275498" name="Picture 99"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8" y="2876"/>
              <a:ext cx="125" cy="140"/>
            </a:xfrm>
            <a:prstGeom prst="rect">
              <a:avLst/>
            </a:prstGeom>
            <a:noFill/>
            <a:ln w="9525">
              <a:noFill/>
              <a:miter lim="800000"/>
              <a:headEnd/>
              <a:tailEnd/>
            </a:ln>
          </p:spPr>
        </p:pic>
        <p:pic>
          <p:nvPicPr>
            <p:cNvPr id="275499" name="Picture 100"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5" y="2780"/>
              <a:ext cx="125" cy="140"/>
            </a:xfrm>
            <a:prstGeom prst="rect">
              <a:avLst/>
            </a:prstGeom>
            <a:noFill/>
            <a:ln w="9525">
              <a:noFill/>
              <a:miter lim="800000"/>
              <a:headEnd/>
              <a:tailEnd/>
            </a:ln>
          </p:spPr>
        </p:pic>
      </p:grpSp>
      <p:pic>
        <p:nvPicPr>
          <p:cNvPr id="275466" name="Picture 101" descr="C:\Documents and Settings\ahawley\My Documents\OUTBOUND\PRESOS_CUSTOMER\GRAPHICS\NewServer\NewServer.png"/>
          <p:cNvPicPr>
            <a:picLocks noChangeAspect="1" noChangeArrowheads="1"/>
          </p:cNvPicPr>
          <p:nvPr/>
        </p:nvPicPr>
        <p:blipFill>
          <a:blip r:embed="rId4"/>
          <a:srcRect/>
          <a:stretch>
            <a:fillRect/>
          </a:stretch>
        </p:blipFill>
        <p:spPr bwMode="auto">
          <a:xfrm>
            <a:off x="7145338" y="3013075"/>
            <a:ext cx="381000" cy="487363"/>
          </a:xfrm>
          <a:prstGeom prst="rect">
            <a:avLst/>
          </a:prstGeom>
          <a:noFill/>
          <a:ln w="9525">
            <a:noFill/>
            <a:miter lim="800000"/>
            <a:headEnd/>
            <a:tailEnd/>
          </a:ln>
        </p:spPr>
      </p:pic>
      <p:sp>
        <p:nvSpPr>
          <p:cNvPr id="275467" name="Text Box 106"/>
          <p:cNvSpPr txBox="1">
            <a:spLocks noChangeArrowheads="1"/>
          </p:cNvSpPr>
          <p:nvPr/>
        </p:nvSpPr>
        <p:spPr bwMode="auto">
          <a:xfrm>
            <a:off x="7993063" y="3227388"/>
            <a:ext cx="661987" cy="461962"/>
          </a:xfrm>
          <a:prstGeom prst="rect">
            <a:avLst/>
          </a:prstGeom>
          <a:noFill/>
          <a:ln w="9525">
            <a:noFill/>
            <a:miter lim="800000"/>
            <a:headEnd/>
            <a:tailEnd/>
          </a:ln>
        </p:spPr>
        <p:txBody>
          <a:bodyPr wrap="none">
            <a:spAutoFit/>
          </a:bodyPr>
          <a:lstStyle/>
          <a:p>
            <a:pPr algn="ctr"/>
            <a:r>
              <a:rPr lang="en-US" sz="1200" b="1" smtClean="0">
                <a:solidFill>
                  <a:srgbClr val="FFFFFF"/>
                </a:solidFill>
              </a:rPr>
              <a:t>Server</a:t>
            </a:r>
          </a:p>
          <a:p>
            <a:pPr algn="ctr"/>
            <a:r>
              <a:rPr lang="en-US" sz="1200" b="1" smtClean="0">
                <a:solidFill>
                  <a:srgbClr val="FFFFFF"/>
                </a:solidFill>
              </a:rPr>
              <a:t>Pool 2</a:t>
            </a:r>
          </a:p>
        </p:txBody>
      </p:sp>
      <p:grpSp>
        <p:nvGrpSpPr>
          <p:cNvPr id="3" name="Group 108"/>
          <p:cNvGrpSpPr>
            <a:grpSpLocks/>
          </p:cNvGrpSpPr>
          <p:nvPr/>
        </p:nvGrpSpPr>
        <p:grpSpPr bwMode="auto">
          <a:xfrm>
            <a:off x="6899275" y="3554413"/>
            <a:ext cx="203200" cy="280987"/>
            <a:chOff x="1575" y="2780"/>
            <a:chExt cx="128" cy="236"/>
          </a:xfrm>
        </p:grpSpPr>
        <p:pic>
          <p:nvPicPr>
            <p:cNvPr id="275496" name="Picture 109"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8" y="2876"/>
              <a:ext cx="125" cy="140"/>
            </a:xfrm>
            <a:prstGeom prst="rect">
              <a:avLst/>
            </a:prstGeom>
            <a:noFill/>
            <a:ln w="9525">
              <a:noFill/>
              <a:miter lim="800000"/>
              <a:headEnd/>
              <a:tailEnd/>
            </a:ln>
          </p:spPr>
        </p:pic>
        <p:pic>
          <p:nvPicPr>
            <p:cNvPr id="275497" name="Picture 110"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5" y="2780"/>
              <a:ext cx="125" cy="140"/>
            </a:xfrm>
            <a:prstGeom prst="rect">
              <a:avLst/>
            </a:prstGeom>
            <a:noFill/>
            <a:ln w="9525">
              <a:noFill/>
              <a:miter lim="800000"/>
              <a:headEnd/>
              <a:tailEnd/>
            </a:ln>
          </p:spPr>
        </p:pic>
      </p:grpSp>
      <p:sp>
        <p:nvSpPr>
          <p:cNvPr id="275469" name="AutoShape 114"/>
          <p:cNvSpPr>
            <a:spLocks noChangeArrowheads="1"/>
          </p:cNvSpPr>
          <p:nvPr/>
        </p:nvSpPr>
        <p:spPr bwMode="auto">
          <a:xfrm rot="-5400000">
            <a:off x="7075488" y="-1610623525"/>
            <a:ext cx="365125" cy="92075"/>
          </a:xfrm>
          <a:prstGeom prst="parallelogram">
            <a:avLst>
              <a:gd name="adj" fmla="val 396552"/>
            </a:avLst>
          </a:prstGeom>
          <a:solidFill>
            <a:schemeClr val="tx2"/>
          </a:solidFill>
          <a:ln w="12700">
            <a:noFill/>
            <a:miter lim="800000"/>
            <a:headEnd/>
            <a:tailEnd/>
          </a:ln>
        </p:spPr>
        <p:txBody>
          <a:bodyPr vert="eaVert" anchor="ctr">
            <a:spAutoFit/>
          </a:bodyPr>
          <a:lstStyle/>
          <a:p>
            <a:pPr algn="ctr"/>
            <a:endParaRPr lang="en-US" sz="1200" b="1" smtClean="0">
              <a:solidFill>
                <a:srgbClr val="000000"/>
              </a:solidFill>
            </a:endParaRPr>
          </a:p>
        </p:txBody>
      </p:sp>
      <p:grpSp>
        <p:nvGrpSpPr>
          <p:cNvPr id="4" name="Group 115"/>
          <p:cNvGrpSpPr>
            <a:grpSpLocks/>
          </p:cNvGrpSpPr>
          <p:nvPr/>
        </p:nvGrpSpPr>
        <p:grpSpPr bwMode="auto">
          <a:xfrm>
            <a:off x="7250113" y="3138488"/>
            <a:ext cx="203200" cy="280987"/>
            <a:chOff x="1575" y="2780"/>
            <a:chExt cx="128" cy="236"/>
          </a:xfrm>
        </p:grpSpPr>
        <p:pic>
          <p:nvPicPr>
            <p:cNvPr id="275494" name="Picture 116"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8" y="2876"/>
              <a:ext cx="125" cy="140"/>
            </a:xfrm>
            <a:prstGeom prst="rect">
              <a:avLst/>
            </a:prstGeom>
            <a:noFill/>
            <a:ln w="9525">
              <a:noFill/>
              <a:miter lim="800000"/>
              <a:headEnd/>
              <a:tailEnd/>
            </a:ln>
          </p:spPr>
        </p:pic>
        <p:pic>
          <p:nvPicPr>
            <p:cNvPr id="275495" name="Picture 117"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5" y="2780"/>
              <a:ext cx="125" cy="140"/>
            </a:xfrm>
            <a:prstGeom prst="rect">
              <a:avLst/>
            </a:prstGeom>
            <a:noFill/>
            <a:ln w="9525">
              <a:noFill/>
              <a:miter lim="800000"/>
              <a:headEnd/>
              <a:tailEnd/>
            </a:ln>
          </p:spPr>
        </p:pic>
      </p:grpSp>
      <p:sp>
        <p:nvSpPr>
          <p:cNvPr id="275471" name="Line 119"/>
          <p:cNvSpPr>
            <a:spLocks noChangeShapeType="1"/>
          </p:cNvSpPr>
          <p:nvPr/>
        </p:nvSpPr>
        <p:spPr bwMode="auto">
          <a:xfrm flipV="1">
            <a:off x="5000625" y="3228975"/>
            <a:ext cx="1782763" cy="1588"/>
          </a:xfrm>
          <a:prstGeom prst="line">
            <a:avLst/>
          </a:prstGeom>
          <a:noFill/>
          <a:ln w="57150">
            <a:solidFill>
              <a:srgbClr val="5F5F5F"/>
            </a:solidFill>
            <a:round/>
            <a:headEnd type="oval" w="med" len="med"/>
            <a:tailEnd type="oval" w="sm" len="med"/>
          </a:ln>
        </p:spPr>
        <p:txBody>
          <a:bodyPr>
            <a:spAutoFit/>
          </a:bodyPr>
          <a:lstStyle/>
          <a:p>
            <a:endParaRPr lang="en-US" smtClean="0">
              <a:solidFill>
                <a:srgbClr val="000000"/>
              </a:solidFill>
            </a:endParaRPr>
          </a:p>
        </p:txBody>
      </p:sp>
      <p:sp>
        <p:nvSpPr>
          <p:cNvPr id="275472" name="Line 120"/>
          <p:cNvSpPr>
            <a:spLocks noChangeShapeType="1"/>
          </p:cNvSpPr>
          <p:nvPr/>
        </p:nvSpPr>
        <p:spPr bwMode="auto">
          <a:xfrm flipV="1">
            <a:off x="6757988" y="2952750"/>
            <a:ext cx="377825" cy="287338"/>
          </a:xfrm>
          <a:prstGeom prst="line">
            <a:avLst/>
          </a:prstGeom>
          <a:noFill/>
          <a:ln w="57150">
            <a:solidFill>
              <a:srgbClr val="5F5F5F"/>
            </a:solidFill>
            <a:round/>
            <a:headEnd/>
            <a:tailEnd type="triangle" w="sm" len="med"/>
          </a:ln>
        </p:spPr>
        <p:txBody>
          <a:bodyPr>
            <a:spAutoFit/>
          </a:bodyPr>
          <a:lstStyle/>
          <a:p>
            <a:endParaRPr lang="en-US" smtClean="0">
              <a:solidFill>
                <a:srgbClr val="000000"/>
              </a:solidFill>
            </a:endParaRPr>
          </a:p>
        </p:txBody>
      </p:sp>
      <p:sp>
        <p:nvSpPr>
          <p:cNvPr id="275473" name="Line 121"/>
          <p:cNvSpPr>
            <a:spLocks noChangeShapeType="1"/>
          </p:cNvSpPr>
          <p:nvPr/>
        </p:nvSpPr>
        <p:spPr bwMode="auto">
          <a:xfrm>
            <a:off x="6777038" y="3236913"/>
            <a:ext cx="539750" cy="44450"/>
          </a:xfrm>
          <a:prstGeom prst="line">
            <a:avLst/>
          </a:prstGeom>
          <a:noFill/>
          <a:ln w="57150">
            <a:solidFill>
              <a:srgbClr val="5F5F5F"/>
            </a:solidFill>
            <a:round/>
            <a:headEnd/>
            <a:tailEnd type="triangle" w="sm" len="med"/>
          </a:ln>
        </p:spPr>
        <p:txBody>
          <a:bodyPr>
            <a:spAutoFit/>
          </a:bodyPr>
          <a:lstStyle/>
          <a:p>
            <a:endParaRPr lang="en-US" smtClean="0">
              <a:solidFill>
                <a:srgbClr val="000000"/>
              </a:solidFill>
            </a:endParaRPr>
          </a:p>
        </p:txBody>
      </p:sp>
      <p:sp>
        <p:nvSpPr>
          <p:cNvPr id="275474" name="AutoShape 141"/>
          <p:cNvSpPr>
            <a:spLocks noChangeArrowheads="1"/>
          </p:cNvSpPr>
          <p:nvPr/>
        </p:nvSpPr>
        <p:spPr bwMode="auto">
          <a:xfrm rot="21563557" flipH="1">
            <a:off x="7524750" y="3154363"/>
            <a:ext cx="539750" cy="1309687"/>
          </a:xfrm>
          <a:prstGeom prst="curvedRightArrow">
            <a:avLst>
              <a:gd name="adj1" fmla="val 29724"/>
              <a:gd name="adj2" fmla="val 94453"/>
              <a:gd name="adj3" fmla="val 38301"/>
            </a:avLst>
          </a:prstGeom>
          <a:solidFill>
            <a:schemeClr val="accent1"/>
          </a:solidFill>
          <a:ln w="9525">
            <a:solidFill>
              <a:schemeClr val="tx1"/>
            </a:solidFill>
            <a:miter lim="800000"/>
            <a:headEnd/>
            <a:tailEnd/>
          </a:ln>
        </p:spPr>
        <p:txBody>
          <a:bodyPr wrap="none" anchor="ctr"/>
          <a:lstStyle/>
          <a:p>
            <a:pPr algn="ctr"/>
            <a:endParaRPr lang="en-US" sz="1200" b="1" smtClean="0">
              <a:solidFill>
                <a:srgbClr val="000000"/>
              </a:solidFill>
            </a:endParaRPr>
          </a:p>
        </p:txBody>
      </p:sp>
      <p:sp>
        <p:nvSpPr>
          <p:cNvPr id="275475" name="Text Box 143"/>
          <p:cNvSpPr txBox="1">
            <a:spLocks noChangeArrowheads="1"/>
          </p:cNvSpPr>
          <p:nvPr/>
        </p:nvSpPr>
        <p:spPr bwMode="auto">
          <a:xfrm>
            <a:off x="7250113" y="3502025"/>
            <a:ext cx="1331912" cy="369888"/>
          </a:xfrm>
          <a:prstGeom prst="rect">
            <a:avLst/>
          </a:prstGeom>
          <a:solidFill>
            <a:schemeClr val="bg1"/>
          </a:solidFill>
          <a:ln w="28575">
            <a:noFill/>
            <a:miter lim="800000"/>
            <a:headEnd/>
            <a:tailEnd/>
          </a:ln>
        </p:spPr>
        <p:txBody>
          <a:bodyPr wrap="none" lIns="0" tIns="0" rIns="0" bIns="0">
            <a:spAutoFit/>
          </a:bodyPr>
          <a:lstStyle/>
          <a:p>
            <a:pPr>
              <a:buClr>
                <a:srgbClr val="667263"/>
              </a:buClr>
            </a:pPr>
            <a:r>
              <a:rPr lang="en-US" sz="1200" b="1" smtClean="0">
                <a:solidFill>
                  <a:srgbClr val="000000"/>
                </a:solidFill>
              </a:rPr>
              <a:t>Customize &amp; Save</a:t>
            </a:r>
          </a:p>
          <a:p>
            <a:pPr>
              <a:buClr>
                <a:srgbClr val="667263"/>
              </a:buClr>
            </a:pPr>
            <a:r>
              <a:rPr lang="en-US" sz="1200" b="1" smtClean="0">
                <a:solidFill>
                  <a:srgbClr val="000000"/>
                </a:solidFill>
              </a:rPr>
              <a:t>as Golden Image</a:t>
            </a:r>
          </a:p>
        </p:txBody>
      </p:sp>
      <p:sp>
        <p:nvSpPr>
          <p:cNvPr id="275477" name="Line 121"/>
          <p:cNvSpPr>
            <a:spLocks noChangeShapeType="1"/>
          </p:cNvSpPr>
          <p:nvPr/>
        </p:nvSpPr>
        <p:spPr bwMode="auto">
          <a:xfrm>
            <a:off x="6778625" y="3225800"/>
            <a:ext cx="196850" cy="274638"/>
          </a:xfrm>
          <a:prstGeom prst="line">
            <a:avLst/>
          </a:prstGeom>
          <a:noFill/>
          <a:ln w="57150">
            <a:solidFill>
              <a:srgbClr val="5F5F5F"/>
            </a:solidFill>
            <a:round/>
            <a:headEnd/>
            <a:tailEnd type="triangle" w="sm" len="med"/>
          </a:ln>
        </p:spPr>
        <p:txBody>
          <a:bodyPr>
            <a:spAutoFit/>
          </a:bodyPr>
          <a:lstStyle/>
          <a:p>
            <a:endParaRPr lang="en-US" smtClean="0">
              <a:solidFill>
                <a:srgbClr val="000000"/>
              </a:solidFill>
            </a:endParaRPr>
          </a:p>
        </p:txBody>
      </p:sp>
      <p:sp>
        <p:nvSpPr>
          <p:cNvPr id="275478" name="Line 119"/>
          <p:cNvSpPr>
            <a:spLocks noChangeShapeType="1"/>
          </p:cNvSpPr>
          <p:nvPr/>
        </p:nvSpPr>
        <p:spPr bwMode="auto">
          <a:xfrm flipV="1">
            <a:off x="1820863" y="3227388"/>
            <a:ext cx="2205037" cy="1587"/>
          </a:xfrm>
          <a:prstGeom prst="line">
            <a:avLst/>
          </a:prstGeom>
          <a:noFill/>
          <a:ln w="57150">
            <a:solidFill>
              <a:srgbClr val="5F5F5F"/>
            </a:solidFill>
            <a:round/>
            <a:headEnd type="oval" w="med" len="med"/>
            <a:tailEnd type="triangle" w="med" len="med"/>
          </a:ln>
        </p:spPr>
        <p:txBody>
          <a:bodyPr>
            <a:spAutoFit/>
          </a:bodyPr>
          <a:lstStyle/>
          <a:p>
            <a:endParaRPr lang="en-US" smtClean="0">
              <a:solidFill>
                <a:srgbClr val="000000"/>
              </a:solidFill>
            </a:endParaRPr>
          </a:p>
        </p:txBody>
      </p:sp>
      <p:grpSp>
        <p:nvGrpSpPr>
          <p:cNvPr id="5" name="Group 1099"/>
          <p:cNvGrpSpPr>
            <a:grpSpLocks/>
          </p:cNvGrpSpPr>
          <p:nvPr/>
        </p:nvGrpSpPr>
        <p:grpSpPr bwMode="auto">
          <a:xfrm>
            <a:off x="2306638" y="2849563"/>
            <a:ext cx="450850" cy="620712"/>
            <a:chOff x="1170" y="1840"/>
            <a:chExt cx="284" cy="391"/>
          </a:xfrm>
        </p:grpSpPr>
        <p:sp>
          <p:nvSpPr>
            <p:cNvPr id="275488" name="AutoShape 128"/>
            <p:cNvSpPr>
              <a:spLocks noChangeArrowheads="1"/>
            </p:cNvSpPr>
            <p:nvPr/>
          </p:nvSpPr>
          <p:spPr bwMode="auto">
            <a:xfrm>
              <a:off x="1184" y="1845"/>
              <a:ext cx="257" cy="386"/>
            </a:xfrm>
            <a:prstGeom prst="roundRect">
              <a:avLst>
                <a:gd name="adj" fmla="val 0"/>
              </a:avLst>
            </a:prstGeom>
            <a:solidFill>
              <a:schemeClr val="accent1"/>
            </a:solidFill>
            <a:ln w="9525">
              <a:solidFill>
                <a:schemeClr val="tx1"/>
              </a:solidFill>
              <a:round/>
              <a:headEnd/>
              <a:tailEnd/>
            </a:ln>
          </p:spPr>
          <p:txBody>
            <a:bodyPr wrap="none" anchor="ctr"/>
            <a:lstStyle/>
            <a:p>
              <a:pPr algn="ctr"/>
              <a:r>
                <a:rPr lang="en-US" b="1" smtClean="0">
                  <a:solidFill>
                    <a:srgbClr val="FFFFFF"/>
                  </a:solidFill>
                </a:rPr>
                <a:t>File</a:t>
              </a:r>
            </a:p>
          </p:txBody>
        </p:sp>
        <p:pic>
          <p:nvPicPr>
            <p:cNvPr id="275489" name="Picture 129" descr="Oracle_VM_clr"/>
            <p:cNvPicPr>
              <a:picLocks noChangeAspect="1" noChangeArrowheads="1"/>
            </p:cNvPicPr>
            <p:nvPr/>
          </p:nvPicPr>
          <p:blipFill>
            <a:blip r:embed="rId6"/>
            <a:srcRect/>
            <a:stretch>
              <a:fillRect/>
            </a:stretch>
          </p:blipFill>
          <p:spPr bwMode="auto">
            <a:xfrm>
              <a:off x="1203" y="2084"/>
              <a:ext cx="221" cy="133"/>
            </a:xfrm>
            <a:prstGeom prst="rect">
              <a:avLst/>
            </a:prstGeom>
            <a:noFill/>
            <a:ln w="9525">
              <a:solidFill>
                <a:schemeClr val="tx1"/>
              </a:solidFill>
              <a:miter lim="800000"/>
              <a:headEnd/>
              <a:tailEnd/>
            </a:ln>
          </p:spPr>
        </p:pic>
        <p:sp>
          <p:nvSpPr>
            <p:cNvPr id="275490" name="Text Box 130"/>
            <p:cNvSpPr txBox="1">
              <a:spLocks noChangeArrowheads="1"/>
            </p:cNvSpPr>
            <p:nvPr/>
          </p:nvSpPr>
          <p:spPr bwMode="auto">
            <a:xfrm>
              <a:off x="1170" y="1840"/>
              <a:ext cx="284" cy="194"/>
            </a:xfrm>
            <a:prstGeom prst="rect">
              <a:avLst/>
            </a:prstGeom>
            <a:noFill/>
            <a:ln w="28575">
              <a:noFill/>
              <a:miter lim="800000"/>
              <a:headEnd/>
              <a:tailEnd/>
            </a:ln>
          </p:spPr>
          <p:txBody>
            <a:bodyPr wrap="none" lIns="92075" tIns="46038" rIns="92075" bIns="46038">
              <a:spAutoFit/>
            </a:bodyPr>
            <a:lstStyle/>
            <a:p>
              <a:pPr algn="ctr">
                <a:buClr>
                  <a:srgbClr val="667263"/>
                </a:buClr>
              </a:pPr>
              <a:r>
                <a:rPr lang="en-US" b="1" smtClean="0">
                  <a:solidFill>
                    <a:srgbClr val="FFFFFF"/>
                  </a:solidFill>
                  <a:cs typeface="Times New Roman" pitchFamily="18" charset="0"/>
                </a:rPr>
                <a:t>Siebel</a:t>
              </a:r>
            </a:p>
            <a:p>
              <a:pPr algn="ctr">
                <a:buClr>
                  <a:srgbClr val="667263"/>
                </a:buClr>
              </a:pPr>
              <a:r>
                <a:rPr lang="en-US" b="1" smtClean="0">
                  <a:solidFill>
                    <a:srgbClr val="FFFFFF"/>
                  </a:solidFill>
                  <a:cs typeface="Times New Roman" pitchFamily="18" charset="0"/>
                </a:rPr>
                <a:t>CRM</a:t>
              </a:r>
            </a:p>
          </p:txBody>
        </p:sp>
      </p:grpSp>
      <p:sp>
        <p:nvSpPr>
          <p:cNvPr id="275480" name="Text Box 36"/>
          <p:cNvSpPr txBox="1">
            <a:spLocks noChangeArrowheads="1"/>
          </p:cNvSpPr>
          <p:nvPr/>
        </p:nvSpPr>
        <p:spPr bwMode="auto">
          <a:xfrm>
            <a:off x="928688" y="3440113"/>
            <a:ext cx="922337" cy="276225"/>
          </a:xfrm>
          <a:prstGeom prst="rect">
            <a:avLst/>
          </a:prstGeom>
          <a:noFill/>
          <a:ln w="9525">
            <a:noFill/>
            <a:miter lim="800000"/>
            <a:headEnd/>
            <a:tailEnd/>
          </a:ln>
        </p:spPr>
        <p:txBody>
          <a:bodyPr wrap="none">
            <a:spAutoFit/>
          </a:bodyPr>
          <a:lstStyle/>
          <a:p>
            <a:r>
              <a:rPr lang="en-US" sz="1200" b="1" smtClean="0">
                <a:solidFill>
                  <a:srgbClr val="000000"/>
                </a:solidFill>
              </a:rPr>
              <a:t>Download</a:t>
            </a:r>
          </a:p>
        </p:txBody>
      </p:sp>
      <p:sp>
        <p:nvSpPr>
          <p:cNvPr id="275481" name="AutoShape 128"/>
          <p:cNvSpPr>
            <a:spLocks noChangeArrowheads="1"/>
          </p:cNvSpPr>
          <p:nvPr/>
        </p:nvSpPr>
        <p:spPr bwMode="auto">
          <a:xfrm>
            <a:off x="6088063" y="2797175"/>
            <a:ext cx="407987" cy="612775"/>
          </a:xfrm>
          <a:prstGeom prst="roundRect">
            <a:avLst>
              <a:gd name="adj" fmla="val 0"/>
            </a:avLst>
          </a:prstGeom>
          <a:solidFill>
            <a:schemeClr val="tx2"/>
          </a:solidFill>
          <a:ln w="9525">
            <a:solidFill>
              <a:schemeClr val="tx1"/>
            </a:solidFill>
            <a:round/>
            <a:headEnd/>
            <a:tailEnd/>
          </a:ln>
        </p:spPr>
        <p:txBody>
          <a:bodyPr wrap="none" anchor="ctr"/>
          <a:lstStyle/>
          <a:p>
            <a:pPr algn="ctr"/>
            <a:r>
              <a:rPr lang="en-US" b="1" smtClean="0">
                <a:solidFill>
                  <a:srgbClr val="FFFFFF"/>
                </a:solidFill>
              </a:rPr>
              <a:t>File</a:t>
            </a:r>
          </a:p>
        </p:txBody>
      </p:sp>
      <p:pic>
        <p:nvPicPr>
          <p:cNvPr id="275482" name="Picture 129" descr="Oracle_VM_clr"/>
          <p:cNvPicPr>
            <a:picLocks noChangeAspect="1" noChangeArrowheads="1"/>
          </p:cNvPicPr>
          <p:nvPr/>
        </p:nvPicPr>
        <p:blipFill>
          <a:blip r:embed="rId6"/>
          <a:srcRect/>
          <a:stretch>
            <a:fillRect/>
          </a:stretch>
        </p:blipFill>
        <p:spPr bwMode="auto">
          <a:xfrm>
            <a:off x="6118225" y="3176588"/>
            <a:ext cx="350838" cy="211137"/>
          </a:xfrm>
          <a:prstGeom prst="rect">
            <a:avLst/>
          </a:prstGeom>
          <a:noFill/>
          <a:ln w="9525">
            <a:solidFill>
              <a:schemeClr val="tx1"/>
            </a:solidFill>
            <a:miter lim="800000"/>
            <a:headEnd/>
            <a:tailEnd/>
          </a:ln>
        </p:spPr>
      </p:pic>
      <p:sp>
        <p:nvSpPr>
          <p:cNvPr id="275483" name="Text Box 130"/>
          <p:cNvSpPr txBox="1">
            <a:spLocks noChangeArrowheads="1"/>
          </p:cNvSpPr>
          <p:nvPr/>
        </p:nvSpPr>
        <p:spPr bwMode="auto">
          <a:xfrm>
            <a:off x="6065838" y="2789238"/>
            <a:ext cx="449262" cy="307975"/>
          </a:xfrm>
          <a:prstGeom prst="rect">
            <a:avLst/>
          </a:prstGeom>
          <a:noFill/>
          <a:ln w="28575">
            <a:noFill/>
            <a:miter lim="800000"/>
            <a:headEnd/>
            <a:tailEnd/>
          </a:ln>
        </p:spPr>
        <p:txBody>
          <a:bodyPr wrap="none" lIns="92075" tIns="46038" rIns="92075" bIns="46038">
            <a:spAutoFit/>
          </a:bodyPr>
          <a:lstStyle/>
          <a:p>
            <a:pPr algn="ctr">
              <a:buClr>
                <a:srgbClr val="667263"/>
              </a:buClr>
            </a:pPr>
            <a:r>
              <a:rPr lang="en-US" b="1" smtClean="0">
                <a:solidFill>
                  <a:srgbClr val="FFFFFF"/>
                </a:solidFill>
                <a:cs typeface="Times New Roman" pitchFamily="18" charset="0"/>
              </a:rPr>
              <a:t>Siebel</a:t>
            </a:r>
          </a:p>
          <a:p>
            <a:pPr algn="ctr">
              <a:buClr>
                <a:srgbClr val="667263"/>
              </a:buClr>
            </a:pPr>
            <a:r>
              <a:rPr lang="en-US" b="1" smtClean="0">
                <a:solidFill>
                  <a:srgbClr val="FFFFFF"/>
                </a:solidFill>
                <a:cs typeface="Times New Roman" pitchFamily="18" charset="0"/>
              </a:rPr>
              <a:t>CRM</a:t>
            </a:r>
          </a:p>
        </p:txBody>
      </p:sp>
      <p:sp>
        <p:nvSpPr>
          <p:cNvPr id="275484" name="AutoShape 128"/>
          <p:cNvSpPr>
            <a:spLocks noChangeArrowheads="1"/>
          </p:cNvSpPr>
          <p:nvPr/>
        </p:nvSpPr>
        <p:spPr bwMode="auto">
          <a:xfrm>
            <a:off x="6240463" y="2949575"/>
            <a:ext cx="407987" cy="612775"/>
          </a:xfrm>
          <a:prstGeom prst="roundRect">
            <a:avLst>
              <a:gd name="adj" fmla="val 0"/>
            </a:avLst>
          </a:prstGeom>
          <a:solidFill>
            <a:schemeClr val="tx2"/>
          </a:solidFill>
          <a:ln w="9525">
            <a:solidFill>
              <a:schemeClr val="tx1"/>
            </a:solidFill>
            <a:round/>
            <a:headEnd/>
            <a:tailEnd/>
          </a:ln>
        </p:spPr>
        <p:txBody>
          <a:bodyPr wrap="none" anchor="ctr"/>
          <a:lstStyle/>
          <a:p>
            <a:pPr algn="ctr"/>
            <a:r>
              <a:rPr lang="en-US" b="1" smtClean="0">
                <a:solidFill>
                  <a:srgbClr val="FFFFFF"/>
                </a:solidFill>
              </a:rPr>
              <a:t>VM 1</a:t>
            </a:r>
          </a:p>
        </p:txBody>
      </p:sp>
      <p:pic>
        <p:nvPicPr>
          <p:cNvPr id="275485" name="Picture 129" descr="Oracle_VM_clr"/>
          <p:cNvPicPr>
            <a:picLocks noChangeAspect="1" noChangeArrowheads="1"/>
          </p:cNvPicPr>
          <p:nvPr/>
        </p:nvPicPr>
        <p:blipFill>
          <a:blip r:embed="rId6"/>
          <a:srcRect/>
          <a:stretch>
            <a:fillRect/>
          </a:stretch>
        </p:blipFill>
        <p:spPr bwMode="auto">
          <a:xfrm>
            <a:off x="6270625" y="3328988"/>
            <a:ext cx="350838" cy="211137"/>
          </a:xfrm>
          <a:prstGeom prst="rect">
            <a:avLst/>
          </a:prstGeom>
          <a:noFill/>
          <a:ln w="9525">
            <a:solidFill>
              <a:schemeClr val="tx1"/>
            </a:solidFill>
            <a:miter lim="800000"/>
            <a:headEnd/>
            <a:tailEnd/>
          </a:ln>
        </p:spPr>
      </p:pic>
      <p:sp>
        <p:nvSpPr>
          <p:cNvPr id="275486" name="Text Box 130"/>
          <p:cNvSpPr txBox="1">
            <a:spLocks noChangeArrowheads="1"/>
          </p:cNvSpPr>
          <p:nvPr/>
        </p:nvSpPr>
        <p:spPr bwMode="auto">
          <a:xfrm>
            <a:off x="6218238" y="2941638"/>
            <a:ext cx="449262" cy="307975"/>
          </a:xfrm>
          <a:prstGeom prst="rect">
            <a:avLst/>
          </a:prstGeom>
          <a:noFill/>
          <a:ln w="28575">
            <a:noFill/>
            <a:miter lim="800000"/>
            <a:headEnd/>
            <a:tailEnd/>
          </a:ln>
        </p:spPr>
        <p:txBody>
          <a:bodyPr wrap="none" lIns="92075" tIns="46038" rIns="92075" bIns="46038">
            <a:spAutoFit/>
          </a:bodyPr>
          <a:lstStyle/>
          <a:p>
            <a:pPr algn="ctr">
              <a:buClr>
                <a:srgbClr val="667263"/>
              </a:buClr>
            </a:pPr>
            <a:r>
              <a:rPr lang="en-US" b="1" smtClean="0">
                <a:solidFill>
                  <a:srgbClr val="FFFFFF"/>
                </a:solidFill>
                <a:cs typeface="Times New Roman" pitchFamily="18" charset="0"/>
              </a:rPr>
              <a:t>Siebel</a:t>
            </a:r>
          </a:p>
          <a:p>
            <a:pPr algn="ctr">
              <a:buClr>
                <a:srgbClr val="667263"/>
              </a:buClr>
            </a:pPr>
            <a:r>
              <a:rPr lang="en-US" b="1" smtClean="0">
                <a:solidFill>
                  <a:srgbClr val="FFFFFF"/>
                </a:solidFill>
                <a:cs typeface="Times New Roman" pitchFamily="18" charset="0"/>
              </a:rPr>
              <a:t>CRM</a:t>
            </a:r>
          </a:p>
        </p:txBody>
      </p:sp>
      <p:pic>
        <p:nvPicPr>
          <p:cNvPr id="275487" name="Picture 1108" descr="C:\Documents and Settings\ahawley\My Documents\OUTBOUND\PRESOS_CUSTOMER\GRAPHICS\DatabaseGroup\DatabaseGroup.bmp"/>
          <p:cNvPicPr>
            <a:picLocks noChangeAspect="1" noChangeArrowheads="1"/>
          </p:cNvPicPr>
          <p:nvPr/>
        </p:nvPicPr>
        <p:blipFill>
          <a:blip r:embed="rId7"/>
          <a:srcRect/>
          <a:stretch>
            <a:fillRect/>
          </a:stretch>
        </p:blipFill>
        <p:spPr bwMode="auto">
          <a:xfrm>
            <a:off x="6983413" y="3997325"/>
            <a:ext cx="431800" cy="428625"/>
          </a:xfrm>
          <a:prstGeom prst="rect">
            <a:avLst/>
          </a:prstGeom>
          <a:noFill/>
          <a:ln w="9525">
            <a:noFill/>
            <a:miter lim="800000"/>
            <a:headEnd/>
            <a:tailEnd/>
          </a:ln>
        </p:spPr>
      </p:pic>
      <p:grpSp>
        <p:nvGrpSpPr>
          <p:cNvPr id="6" name="Group 1076"/>
          <p:cNvGrpSpPr>
            <a:grpSpLocks/>
          </p:cNvGrpSpPr>
          <p:nvPr/>
        </p:nvGrpSpPr>
        <p:grpSpPr bwMode="auto">
          <a:xfrm>
            <a:off x="671513" y="2952750"/>
            <a:ext cx="1209675" cy="379413"/>
            <a:chOff x="423" y="1860"/>
            <a:chExt cx="762" cy="239"/>
          </a:xfrm>
        </p:grpSpPr>
        <p:sp>
          <p:nvSpPr>
            <p:cNvPr id="275491" name="AutoShape 30"/>
            <p:cNvSpPr>
              <a:spLocks noChangeArrowheads="1"/>
            </p:cNvSpPr>
            <p:nvPr/>
          </p:nvSpPr>
          <p:spPr bwMode="auto">
            <a:xfrm>
              <a:off x="423" y="1860"/>
              <a:ext cx="762" cy="239"/>
            </a:xfrm>
            <a:prstGeom prst="roundRect">
              <a:avLst>
                <a:gd name="adj" fmla="val 4602"/>
              </a:avLst>
            </a:prstGeom>
            <a:gradFill rotWithShape="0">
              <a:gsLst>
                <a:gs pos="0">
                  <a:srgbClr val="33CCFF"/>
                </a:gs>
                <a:gs pos="100000">
                  <a:srgbClr val="185E76"/>
                </a:gs>
              </a:gsLst>
              <a:lin ang="2700000" scaled="1"/>
            </a:gradFill>
            <a:ln w="28575">
              <a:noFill/>
              <a:round/>
              <a:headEnd/>
              <a:tailEnd/>
            </a:ln>
          </p:spPr>
          <p:txBody>
            <a:bodyPr wrap="none" lIns="92075" tIns="46038" rIns="92075" bIns="46038" anchor="ctr"/>
            <a:lstStyle/>
            <a:p>
              <a:pPr algn="ctr"/>
              <a:endParaRPr lang="en-US" sz="1200" b="1" smtClean="0">
                <a:solidFill>
                  <a:srgbClr val="000000"/>
                </a:solidFill>
              </a:endParaRPr>
            </a:p>
          </p:txBody>
        </p:sp>
        <p:grpSp>
          <p:nvGrpSpPr>
            <p:cNvPr id="7" name="Group 1102"/>
            <p:cNvGrpSpPr>
              <a:grpSpLocks/>
            </p:cNvGrpSpPr>
            <p:nvPr/>
          </p:nvGrpSpPr>
          <p:grpSpPr bwMode="auto">
            <a:xfrm>
              <a:off x="452" y="1892"/>
              <a:ext cx="668" cy="191"/>
              <a:chOff x="406" y="868"/>
              <a:chExt cx="668" cy="191"/>
            </a:xfrm>
          </p:grpSpPr>
          <p:sp>
            <p:nvSpPr>
              <p:cNvPr id="275505" name="Line 6"/>
              <p:cNvSpPr>
                <a:spLocks noChangeShapeType="1"/>
              </p:cNvSpPr>
              <p:nvPr/>
            </p:nvSpPr>
            <p:spPr bwMode="auto">
              <a:xfrm>
                <a:off x="435" y="951"/>
                <a:ext cx="608" cy="0"/>
              </a:xfrm>
              <a:prstGeom prst="line">
                <a:avLst/>
              </a:prstGeom>
              <a:noFill/>
              <a:ln w="19050">
                <a:solidFill>
                  <a:srgbClr val="EAEAEA"/>
                </a:solidFill>
                <a:round/>
                <a:headEnd/>
                <a:tailEnd/>
              </a:ln>
            </p:spPr>
            <p:txBody>
              <a:bodyPr/>
              <a:lstStyle/>
              <a:p>
                <a:endParaRPr lang="en-US" smtClean="0">
                  <a:solidFill>
                    <a:srgbClr val="000000"/>
                  </a:solidFill>
                </a:endParaRPr>
              </a:p>
            </p:txBody>
          </p:sp>
          <p:pic>
            <p:nvPicPr>
              <p:cNvPr id="275506" name="Picture 20" descr="Oracle WHITE"/>
              <p:cNvPicPr>
                <a:picLocks noChangeAspect="1" noChangeArrowheads="1"/>
              </p:cNvPicPr>
              <p:nvPr/>
            </p:nvPicPr>
            <p:blipFill>
              <a:blip r:embed="rId8"/>
              <a:srcRect/>
              <a:stretch>
                <a:fillRect/>
              </a:stretch>
            </p:blipFill>
            <p:spPr bwMode="auto">
              <a:xfrm>
                <a:off x="492" y="868"/>
                <a:ext cx="494" cy="62"/>
              </a:xfrm>
              <a:prstGeom prst="rect">
                <a:avLst/>
              </a:prstGeom>
              <a:noFill/>
              <a:ln w="9525">
                <a:noFill/>
                <a:miter lim="800000"/>
                <a:headEnd/>
                <a:tailEnd/>
              </a:ln>
            </p:spPr>
          </p:pic>
          <p:sp>
            <p:nvSpPr>
              <p:cNvPr id="275507" name="Text Box 10"/>
              <p:cNvSpPr txBox="1">
                <a:spLocks noChangeArrowheads="1"/>
              </p:cNvSpPr>
              <p:nvPr/>
            </p:nvSpPr>
            <p:spPr bwMode="auto">
              <a:xfrm>
                <a:off x="406" y="943"/>
                <a:ext cx="668" cy="116"/>
              </a:xfrm>
              <a:prstGeom prst="rect">
                <a:avLst/>
              </a:prstGeom>
              <a:noFill/>
              <a:ln w="28575">
                <a:noFill/>
                <a:miter lim="800000"/>
                <a:headEnd/>
                <a:tailEnd/>
              </a:ln>
            </p:spPr>
            <p:txBody>
              <a:bodyPr wrap="none" lIns="92075" tIns="46038" rIns="92075" bIns="46038">
                <a:spAutoFit/>
              </a:bodyPr>
              <a:lstStyle/>
              <a:p>
                <a:pPr algn="ctr">
                  <a:buClr>
                    <a:srgbClr val="667263"/>
                  </a:buClr>
                </a:pPr>
                <a:r>
                  <a:rPr lang="en-US" sz="600" b="1" smtClean="0">
                    <a:solidFill>
                      <a:srgbClr val="FFFFFF"/>
                    </a:solidFill>
                    <a:cs typeface="Times New Roman" pitchFamily="18" charset="0"/>
                  </a:rPr>
                  <a:t>Software Delivery Cloud</a:t>
                </a:r>
              </a:p>
            </p:txBody>
          </p:sp>
        </p:grpSp>
      </p:gr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r>
              <a:rPr lang="en-US" dirty="0" smtClean="0">
                <a:ea typeface="ＭＳ Ｐゴシック" pitchFamily="34" charset="-128"/>
              </a:rPr>
              <a:t>Oracle Enterprise Manager </a:t>
            </a:r>
            <a:r>
              <a:rPr lang="en-US" dirty="0" smtClean="0">
                <a:ea typeface="ＭＳ Ｐゴシック" pitchFamily="34" charset="-128"/>
              </a:rPr>
              <a:t>12</a:t>
            </a:r>
            <a:r>
              <a:rPr lang="en-US" dirty="0" smtClean="0">
                <a:ea typeface="ＭＳ Ｐゴシック" pitchFamily="34" charset="-128"/>
              </a:rPr>
              <a:t>c</a:t>
            </a:r>
            <a:r>
              <a:rPr lang="en-US" dirty="0" smtClean="0">
                <a:ea typeface="ＭＳ Ｐゴシック" pitchFamily="34" charset="-128"/>
              </a:rPr>
              <a:t/>
            </a:r>
            <a:br>
              <a:rPr lang="en-US" dirty="0" smtClean="0">
                <a:ea typeface="ＭＳ Ｐゴシック" pitchFamily="34" charset="-128"/>
              </a:rPr>
            </a:br>
            <a:r>
              <a:rPr lang="en-US" sz="2000" b="0" dirty="0" smtClean="0">
                <a:solidFill>
                  <a:schemeClr val="tx2"/>
                </a:solidFill>
                <a:ea typeface="ＭＳ Ｐゴシック" pitchFamily="34" charset="-128"/>
              </a:rPr>
              <a:t>Cloud </a:t>
            </a:r>
            <a:r>
              <a:rPr lang="en-US" sz="2000" b="0" dirty="0" smtClean="0">
                <a:solidFill>
                  <a:schemeClr val="tx2"/>
                </a:solidFill>
                <a:ea typeface="ＭＳ Ｐゴシック" pitchFamily="34" charset="-128"/>
              </a:rPr>
              <a:t>Lifecycle Management built on </a:t>
            </a:r>
            <a:r>
              <a:rPr lang="en-US" sz="2000" b="0" dirty="0" smtClean="0">
                <a:solidFill>
                  <a:schemeClr val="tx2"/>
                </a:solidFill>
                <a:ea typeface="ＭＳ Ｐゴシック" pitchFamily="34" charset="-128"/>
              </a:rPr>
              <a:t>Oracle VM 3</a:t>
            </a:r>
          </a:p>
        </p:txBody>
      </p:sp>
      <p:sp>
        <p:nvSpPr>
          <p:cNvPr id="73730" name="AutoShape 46"/>
          <p:cNvSpPr>
            <a:spLocks noChangeArrowheads="1"/>
          </p:cNvSpPr>
          <p:nvPr/>
        </p:nvSpPr>
        <p:spPr bwMode="auto">
          <a:xfrm>
            <a:off x="1495425" y="3405188"/>
            <a:ext cx="4895850" cy="292100"/>
          </a:xfrm>
          <a:prstGeom prst="roundRect">
            <a:avLst>
              <a:gd name="adj" fmla="val 7764"/>
            </a:avLst>
          </a:prstGeom>
          <a:solidFill>
            <a:schemeClr val="tx2"/>
          </a:solidFill>
          <a:ln w="3175">
            <a:solidFill>
              <a:schemeClr val="accent1"/>
            </a:solidFill>
            <a:round/>
            <a:headEnd/>
            <a:tailEnd/>
          </a:ln>
        </p:spPr>
        <p:txBody>
          <a:bodyPr/>
          <a:lstStyle/>
          <a:p>
            <a:pPr algn="r" eaLnBrk="1" hangingPunct="1"/>
            <a:r>
              <a:rPr lang="en-US" sz="800">
                <a:solidFill>
                  <a:schemeClr val="bg1"/>
                </a:solidFill>
                <a:cs typeface="Arial" pitchFamily="34" charset="0"/>
              </a:rPr>
              <a:t>Oracle VM 3.0 Virtualization Management</a:t>
            </a:r>
          </a:p>
        </p:txBody>
      </p:sp>
      <p:sp>
        <p:nvSpPr>
          <p:cNvPr id="73731" name="AutoShape 46"/>
          <p:cNvSpPr>
            <a:spLocks noChangeArrowheads="1"/>
          </p:cNvSpPr>
          <p:nvPr/>
        </p:nvSpPr>
        <p:spPr bwMode="auto">
          <a:xfrm>
            <a:off x="1384300" y="2355850"/>
            <a:ext cx="5040313" cy="2028825"/>
          </a:xfrm>
          <a:prstGeom prst="roundRect">
            <a:avLst>
              <a:gd name="adj" fmla="val 7764"/>
            </a:avLst>
          </a:prstGeom>
          <a:noFill/>
          <a:ln w="44450">
            <a:solidFill>
              <a:schemeClr val="tx1"/>
            </a:solidFill>
            <a:round/>
            <a:headEnd/>
            <a:tailEnd/>
          </a:ln>
        </p:spPr>
        <p:txBody>
          <a:bodyPr/>
          <a:lstStyle/>
          <a:p>
            <a:pPr algn="l" eaLnBrk="1" hangingPunct="1"/>
            <a:endParaRPr lang="en-US"/>
          </a:p>
          <a:p>
            <a:pPr algn="l" eaLnBrk="1" hangingPunct="1"/>
            <a:endParaRPr lang="en-US"/>
          </a:p>
          <a:p>
            <a:pPr algn="l" eaLnBrk="1" hangingPunct="1"/>
            <a:endParaRPr lang="en-US"/>
          </a:p>
          <a:p>
            <a:pPr algn="l" eaLnBrk="1" hangingPunct="1"/>
            <a:endParaRPr lang="en-US"/>
          </a:p>
          <a:p>
            <a:pPr algn="l" eaLnBrk="1" hangingPunct="1"/>
            <a:endParaRPr lang="en-US"/>
          </a:p>
          <a:p>
            <a:pPr algn="l" eaLnBrk="1" hangingPunct="1"/>
            <a:endParaRPr lang="en-US"/>
          </a:p>
        </p:txBody>
      </p:sp>
      <p:sp>
        <p:nvSpPr>
          <p:cNvPr id="31" name="AutoShape 46"/>
          <p:cNvSpPr>
            <a:spLocks noChangeArrowheads="1"/>
          </p:cNvSpPr>
          <p:nvPr/>
        </p:nvSpPr>
        <p:spPr bwMode="auto">
          <a:xfrm>
            <a:off x="1481138" y="2552700"/>
            <a:ext cx="2398712" cy="841375"/>
          </a:xfrm>
          <a:prstGeom prst="roundRect">
            <a:avLst>
              <a:gd name="adj" fmla="val 7764"/>
            </a:avLst>
          </a:prstGeom>
          <a:solidFill>
            <a:schemeClr val="accent6">
              <a:lumMod val="20000"/>
              <a:lumOff val="80000"/>
            </a:schemeClr>
          </a:solidFill>
          <a:ln w="3175">
            <a:solidFill>
              <a:schemeClr val="accent1"/>
            </a:solidFill>
            <a:round/>
            <a:headEnd/>
            <a:tailEnd/>
          </a:ln>
        </p:spPr>
        <p:txBody>
          <a:bodyPr/>
          <a:lstStyle/>
          <a:p>
            <a:pPr algn="l" eaLnBrk="1" hangingPunct="1">
              <a:defRPr/>
            </a:pPr>
            <a:r>
              <a:rPr lang="en-US">
                <a:solidFill>
                  <a:srgbClr val="5F5F5F"/>
                </a:solidFill>
                <a:latin typeface="Arial" charset="0"/>
                <a:ea typeface="ＭＳ Ｐゴシック" charset="0"/>
                <a:cs typeface="Arial" charset="0"/>
              </a:rPr>
              <a:t>Configuration</a:t>
            </a:r>
            <a:br>
              <a:rPr lang="en-US">
                <a:solidFill>
                  <a:srgbClr val="5F5F5F"/>
                </a:solidFill>
                <a:latin typeface="Arial" charset="0"/>
                <a:ea typeface="ＭＳ Ｐゴシック" charset="0"/>
                <a:cs typeface="Arial" charset="0"/>
              </a:rPr>
            </a:br>
            <a:r>
              <a:rPr lang="en-US">
                <a:solidFill>
                  <a:srgbClr val="5F5F5F"/>
                </a:solidFill>
                <a:latin typeface="Arial" charset="0"/>
                <a:ea typeface="ＭＳ Ｐゴシック" charset="0"/>
                <a:cs typeface="Arial" charset="0"/>
              </a:rPr>
              <a:t>and</a:t>
            </a:r>
            <a:br>
              <a:rPr lang="en-US">
                <a:solidFill>
                  <a:srgbClr val="5F5F5F"/>
                </a:solidFill>
                <a:latin typeface="Arial" charset="0"/>
                <a:ea typeface="ＭＳ Ｐゴシック" charset="0"/>
                <a:cs typeface="Arial" charset="0"/>
              </a:rPr>
            </a:br>
            <a:r>
              <a:rPr lang="en-US">
                <a:solidFill>
                  <a:srgbClr val="5F5F5F"/>
                </a:solidFill>
                <a:latin typeface="Arial" charset="0"/>
                <a:ea typeface="ＭＳ Ｐゴシック" charset="0"/>
                <a:cs typeface="Arial" charset="0"/>
              </a:rPr>
              <a:t>Compliance</a:t>
            </a:r>
          </a:p>
          <a:p>
            <a:pPr algn="l" eaLnBrk="1" hangingPunct="1">
              <a:defRPr/>
            </a:pPr>
            <a:r>
              <a:rPr lang="en-US">
                <a:solidFill>
                  <a:srgbClr val="5F5F5F"/>
                </a:solidFill>
                <a:latin typeface="Arial" charset="0"/>
                <a:ea typeface="ＭＳ Ｐゴシック" charset="0"/>
                <a:cs typeface="Arial" charset="0"/>
              </a:rPr>
              <a:t>Lifecycle</a:t>
            </a:r>
          </a:p>
          <a:p>
            <a:pPr algn="l" eaLnBrk="1" hangingPunct="1">
              <a:defRPr/>
            </a:pPr>
            <a:r>
              <a:rPr lang="en-US">
                <a:solidFill>
                  <a:srgbClr val="5F5F5F"/>
                </a:solidFill>
                <a:latin typeface="Arial" charset="0"/>
                <a:ea typeface="ＭＳ Ｐゴシック" charset="0"/>
                <a:cs typeface="Arial" charset="0"/>
              </a:rPr>
              <a:t>Management</a:t>
            </a:r>
          </a:p>
        </p:txBody>
      </p:sp>
      <p:sp>
        <p:nvSpPr>
          <p:cNvPr id="2" name="AutoShape 46"/>
          <p:cNvSpPr>
            <a:spLocks noChangeArrowheads="1"/>
          </p:cNvSpPr>
          <p:nvPr/>
        </p:nvSpPr>
        <p:spPr bwMode="auto">
          <a:xfrm>
            <a:off x="3984625" y="2549525"/>
            <a:ext cx="2397125" cy="842963"/>
          </a:xfrm>
          <a:prstGeom prst="roundRect">
            <a:avLst>
              <a:gd name="adj" fmla="val 7764"/>
            </a:avLst>
          </a:prstGeom>
          <a:solidFill>
            <a:schemeClr val="accent6">
              <a:lumMod val="20000"/>
              <a:lumOff val="80000"/>
            </a:schemeClr>
          </a:solidFill>
          <a:ln w="3175">
            <a:solidFill>
              <a:schemeClr val="accent1"/>
            </a:solidFill>
            <a:round/>
            <a:headEnd/>
            <a:tailEnd/>
          </a:ln>
        </p:spPr>
        <p:txBody>
          <a:bodyPr/>
          <a:lstStyle/>
          <a:p>
            <a:pPr algn="r" eaLnBrk="1" hangingPunct="1">
              <a:defRPr/>
            </a:pPr>
            <a:r>
              <a:rPr lang="en-US">
                <a:solidFill>
                  <a:srgbClr val="5F5F5F"/>
                </a:solidFill>
                <a:latin typeface="Arial" charset="0"/>
                <a:ea typeface="ＭＳ Ｐゴシック" charset="0"/>
                <a:cs typeface="Arial" charset="0"/>
              </a:rPr>
              <a:t>Application</a:t>
            </a:r>
          </a:p>
          <a:p>
            <a:pPr algn="r" eaLnBrk="1" hangingPunct="1">
              <a:defRPr/>
            </a:pPr>
            <a:r>
              <a:rPr lang="en-US">
                <a:solidFill>
                  <a:srgbClr val="5F5F5F"/>
                </a:solidFill>
                <a:latin typeface="Arial" charset="0"/>
                <a:ea typeface="ＭＳ Ｐゴシック" charset="0"/>
                <a:cs typeface="Arial" charset="0"/>
              </a:rPr>
              <a:t>Performance</a:t>
            </a:r>
          </a:p>
          <a:p>
            <a:pPr algn="r" eaLnBrk="1" hangingPunct="1">
              <a:defRPr/>
            </a:pPr>
            <a:r>
              <a:rPr lang="en-US">
                <a:solidFill>
                  <a:srgbClr val="5F5F5F"/>
                </a:solidFill>
                <a:latin typeface="Arial" charset="0"/>
                <a:ea typeface="ＭＳ Ｐゴシック" charset="0"/>
                <a:cs typeface="Arial" charset="0"/>
              </a:rPr>
              <a:t>&amp; Quality</a:t>
            </a:r>
          </a:p>
          <a:p>
            <a:pPr algn="r" eaLnBrk="1" hangingPunct="1">
              <a:defRPr/>
            </a:pPr>
            <a:r>
              <a:rPr lang="en-US">
                <a:solidFill>
                  <a:srgbClr val="5F5F5F"/>
                </a:solidFill>
                <a:latin typeface="Arial" charset="0"/>
                <a:ea typeface="ＭＳ Ｐゴシック" charset="0"/>
                <a:cs typeface="Arial" charset="0"/>
              </a:rPr>
              <a:t>Management</a:t>
            </a:r>
          </a:p>
        </p:txBody>
      </p:sp>
      <p:sp>
        <p:nvSpPr>
          <p:cNvPr id="73734" name="Text Box 34"/>
          <p:cNvSpPr txBox="1">
            <a:spLocks noChangeArrowheads="1"/>
          </p:cNvSpPr>
          <p:nvPr/>
        </p:nvSpPr>
        <p:spPr bwMode="auto">
          <a:xfrm>
            <a:off x="2068513" y="2355850"/>
            <a:ext cx="3670300" cy="538163"/>
          </a:xfrm>
          <a:prstGeom prst="rect">
            <a:avLst/>
          </a:prstGeom>
          <a:noFill/>
          <a:ln w="9525">
            <a:noFill/>
            <a:miter lim="800000"/>
            <a:headEnd/>
            <a:tailEnd/>
          </a:ln>
          <a:effectLst>
            <a:prstShdw prst="shdw17" dist="17961" dir="2700000">
              <a:srgbClr val="980000">
                <a:alpha val="74997"/>
              </a:srgbClr>
            </a:prstShdw>
          </a:effectLst>
        </p:spPr>
        <p:txBody>
          <a:bodyPr/>
          <a:lstStyle/>
          <a:p>
            <a:pPr eaLnBrk="1" hangingPunct="1"/>
            <a:r>
              <a:rPr lang="en-US" sz="800">
                <a:solidFill>
                  <a:srgbClr val="5F5F5F"/>
                </a:solidFill>
                <a:cs typeface="Arial" pitchFamily="34" charset="0"/>
              </a:rPr>
              <a:t>Foundation Capabilities for Managing Datacenters</a:t>
            </a:r>
          </a:p>
        </p:txBody>
      </p:sp>
      <p:sp>
        <p:nvSpPr>
          <p:cNvPr id="73735" name="AutoShape 46"/>
          <p:cNvSpPr>
            <a:spLocks noChangeArrowheads="1"/>
          </p:cNvSpPr>
          <p:nvPr/>
        </p:nvSpPr>
        <p:spPr bwMode="auto">
          <a:xfrm>
            <a:off x="1285875" y="1068388"/>
            <a:ext cx="5284788" cy="3414712"/>
          </a:xfrm>
          <a:prstGeom prst="roundRect">
            <a:avLst>
              <a:gd name="adj" fmla="val 6389"/>
            </a:avLst>
          </a:prstGeom>
          <a:noFill/>
          <a:ln w="44450">
            <a:solidFill>
              <a:schemeClr val="tx1"/>
            </a:solidFill>
            <a:round/>
            <a:headEnd/>
            <a:tailEnd/>
          </a:ln>
        </p:spPr>
        <p:txBody>
          <a:bodyPr/>
          <a:lstStyle/>
          <a:p>
            <a:pPr algn="l" eaLnBrk="1" hangingPunct="1"/>
            <a:endParaRPr lang="en-US"/>
          </a:p>
        </p:txBody>
      </p:sp>
      <p:sp>
        <p:nvSpPr>
          <p:cNvPr id="73736" name="Text Box 35"/>
          <p:cNvSpPr txBox="1">
            <a:spLocks noChangeArrowheads="1"/>
          </p:cNvSpPr>
          <p:nvPr/>
        </p:nvSpPr>
        <p:spPr bwMode="auto">
          <a:xfrm>
            <a:off x="6856413" y="3063875"/>
            <a:ext cx="1730375" cy="942975"/>
          </a:xfrm>
          <a:prstGeom prst="rect">
            <a:avLst/>
          </a:prstGeom>
          <a:noFill/>
          <a:ln w="9525">
            <a:noFill/>
            <a:miter lim="800000"/>
            <a:headEnd/>
            <a:tailEnd/>
          </a:ln>
          <a:effectLst>
            <a:prstShdw prst="shdw17" dist="17961" dir="2700000">
              <a:srgbClr val="980000">
                <a:alpha val="74997"/>
              </a:srgbClr>
            </a:prstShdw>
          </a:effectLst>
        </p:spPr>
        <p:txBody>
          <a:bodyPr>
            <a:spAutoFit/>
          </a:bodyPr>
          <a:lstStyle/>
          <a:p>
            <a:pPr algn="l" eaLnBrk="1" hangingPunct="1"/>
            <a:r>
              <a:rPr lang="en-US" sz="1400">
                <a:solidFill>
                  <a:srgbClr val="FF0000"/>
                </a:solidFill>
                <a:cs typeface="Arial" pitchFamily="34" charset="0"/>
              </a:rPr>
              <a:t>Oracle VM Enables Cloud Management Capabilities</a:t>
            </a:r>
          </a:p>
        </p:txBody>
      </p:sp>
      <p:sp>
        <p:nvSpPr>
          <p:cNvPr id="73737" name="Rectangle 33"/>
          <p:cNvSpPr>
            <a:spLocks noChangeArrowheads="1"/>
          </p:cNvSpPr>
          <p:nvPr/>
        </p:nvSpPr>
        <p:spPr bwMode="auto">
          <a:xfrm>
            <a:off x="3438525" y="4033838"/>
            <a:ext cx="979488" cy="304800"/>
          </a:xfrm>
          <a:prstGeom prst="rect">
            <a:avLst/>
          </a:prstGeom>
          <a:noFill/>
          <a:ln w="9525">
            <a:noFill/>
            <a:miter lim="800000"/>
            <a:headEnd/>
            <a:tailEnd/>
          </a:ln>
        </p:spPr>
        <p:txBody>
          <a:bodyPr>
            <a:spAutoFit/>
          </a:bodyPr>
          <a:lstStyle/>
          <a:p>
            <a:pPr eaLnBrk="1" hangingPunct="1"/>
            <a:r>
              <a:rPr lang="en-US">
                <a:solidFill>
                  <a:srgbClr val="FF0000"/>
                </a:solidFill>
              </a:rPr>
              <a:t>Full Apps to Disk Management</a:t>
            </a:r>
          </a:p>
        </p:txBody>
      </p:sp>
      <p:pic>
        <p:nvPicPr>
          <p:cNvPr id="53" name="Picture 27"/>
          <p:cNvPicPr>
            <a:picLocks noChangeArrowheads="1"/>
          </p:cNvPicPr>
          <p:nvPr/>
        </p:nvPicPr>
        <p:blipFill>
          <a:blip r:embed="rId2">
            <a:grayscl/>
          </a:blip>
          <a:srcRect/>
          <a:stretch>
            <a:fillRect/>
          </a:stretch>
        </p:blipFill>
        <p:spPr bwMode="auto">
          <a:xfrm>
            <a:off x="2263775" y="2601913"/>
            <a:ext cx="1028700" cy="742950"/>
          </a:xfrm>
          <a:prstGeom prst="rect">
            <a:avLst/>
          </a:prstGeom>
          <a:noFill/>
          <a:ln w="12700">
            <a:solidFill>
              <a:schemeClr val="accent6"/>
            </a:solidFill>
            <a:miter lim="800000"/>
            <a:headEnd/>
            <a:tailEnd/>
          </a:ln>
          <a:extLst/>
        </p:spPr>
      </p:pic>
      <p:pic>
        <p:nvPicPr>
          <p:cNvPr id="54" name="Picture 5"/>
          <p:cNvPicPr>
            <a:picLocks noChangeArrowheads="1"/>
          </p:cNvPicPr>
          <p:nvPr/>
        </p:nvPicPr>
        <p:blipFill>
          <a:blip r:embed="rId3">
            <a:grayscl/>
          </a:blip>
          <a:srcRect/>
          <a:stretch>
            <a:fillRect/>
          </a:stretch>
        </p:blipFill>
        <p:spPr bwMode="auto">
          <a:xfrm>
            <a:off x="4483100" y="2593975"/>
            <a:ext cx="985838" cy="749300"/>
          </a:xfrm>
          <a:prstGeom prst="rect">
            <a:avLst/>
          </a:prstGeom>
          <a:noFill/>
          <a:ln w="12700">
            <a:solidFill>
              <a:schemeClr val="accent6"/>
            </a:solidFill>
            <a:miter lim="800000"/>
            <a:headEnd/>
            <a:tailEnd/>
          </a:ln>
          <a:extLst/>
        </p:spPr>
      </p:pic>
      <p:pic>
        <p:nvPicPr>
          <p:cNvPr id="58" name="Picture 36" descr="76.png"/>
          <p:cNvPicPr>
            <a:picLocks noChangeAspect="1"/>
          </p:cNvPicPr>
          <p:nvPr/>
        </p:nvPicPr>
        <p:blipFill>
          <a:blip r:embed="rId4" cstate="print">
            <a:duotone>
              <a:schemeClr val="bg2">
                <a:shade val="45000"/>
                <a:satMod val="135000"/>
              </a:schemeClr>
              <a:prstClr val="white"/>
            </a:duotone>
          </a:blip>
          <a:srcRect/>
          <a:stretch>
            <a:fillRect/>
          </a:stretch>
        </p:blipFill>
        <p:spPr bwMode="auto">
          <a:xfrm>
            <a:off x="3409504" y="1513835"/>
            <a:ext cx="996488" cy="754564"/>
          </a:xfrm>
          <a:prstGeom prst="rect">
            <a:avLst/>
          </a:prstGeom>
          <a:noFill/>
          <a:ln w="9525">
            <a:noFill/>
            <a:miter lim="800000"/>
            <a:headEnd/>
            <a:tailEnd/>
          </a:ln>
        </p:spPr>
      </p:pic>
      <p:pic>
        <p:nvPicPr>
          <p:cNvPr id="59" name="Picture 37" descr="49.png"/>
          <p:cNvPicPr>
            <a:picLocks noChangeAspect="1"/>
          </p:cNvPicPr>
          <p:nvPr/>
        </p:nvPicPr>
        <p:blipFill>
          <a:blip r:embed="rId5" cstate="print">
            <a:duotone>
              <a:schemeClr val="bg2">
                <a:shade val="45000"/>
                <a:satMod val="135000"/>
              </a:schemeClr>
              <a:prstClr val="white"/>
            </a:duotone>
          </a:blip>
          <a:srcRect/>
          <a:stretch>
            <a:fillRect/>
          </a:stretch>
        </p:blipFill>
        <p:spPr bwMode="auto">
          <a:xfrm>
            <a:off x="1371484" y="1513836"/>
            <a:ext cx="978702" cy="742167"/>
          </a:xfrm>
          <a:prstGeom prst="rect">
            <a:avLst/>
          </a:prstGeom>
          <a:noFill/>
          <a:ln w="9525">
            <a:noFill/>
            <a:miter lim="800000"/>
            <a:headEnd/>
            <a:tailEnd/>
          </a:ln>
        </p:spPr>
      </p:pic>
      <p:pic>
        <p:nvPicPr>
          <p:cNvPr id="60" name="Picture 38" descr="75.png"/>
          <p:cNvPicPr>
            <a:picLocks noChangeAspect="1"/>
          </p:cNvPicPr>
          <p:nvPr/>
        </p:nvPicPr>
        <p:blipFill>
          <a:blip r:embed="rId6" cstate="print">
            <a:duotone>
              <a:schemeClr val="bg2">
                <a:shade val="45000"/>
                <a:satMod val="135000"/>
              </a:schemeClr>
              <a:prstClr val="white"/>
            </a:duotone>
          </a:blip>
          <a:srcRect/>
          <a:stretch>
            <a:fillRect/>
          </a:stretch>
        </p:blipFill>
        <p:spPr bwMode="auto">
          <a:xfrm>
            <a:off x="4454856" y="1513836"/>
            <a:ext cx="1010511" cy="742167"/>
          </a:xfrm>
          <a:prstGeom prst="rect">
            <a:avLst/>
          </a:prstGeom>
          <a:noFill/>
          <a:ln w="9525">
            <a:noFill/>
            <a:miter lim="800000"/>
            <a:headEnd/>
            <a:tailEnd/>
          </a:ln>
        </p:spPr>
      </p:pic>
      <p:sp>
        <p:nvSpPr>
          <p:cNvPr id="73743" name="Rectangle 3"/>
          <p:cNvSpPr txBox="1">
            <a:spLocks noChangeArrowheads="1"/>
          </p:cNvSpPr>
          <p:nvPr/>
        </p:nvSpPr>
        <p:spPr bwMode="auto">
          <a:xfrm>
            <a:off x="1384300" y="1184275"/>
            <a:ext cx="928688" cy="225425"/>
          </a:xfrm>
          <a:prstGeom prst="rect">
            <a:avLst/>
          </a:prstGeom>
          <a:noFill/>
          <a:ln w="9525">
            <a:noFill/>
            <a:miter lim="800000"/>
            <a:headEnd/>
            <a:tailEnd/>
          </a:ln>
        </p:spPr>
        <p:txBody>
          <a:bodyPr lIns="0" tIns="0" rIns="0" bIns="0"/>
          <a:lstStyle/>
          <a:p>
            <a:pPr eaLnBrk="1" hangingPunct="1"/>
            <a:r>
              <a:rPr lang="en-US" sz="1000">
                <a:solidFill>
                  <a:schemeClr val="tx2"/>
                </a:solidFill>
              </a:rPr>
              <a:t>Self-Service</a:t>
            </a:r>
            <a:br>
              <a:rPr lang="en-US" sz="1000">
                <a:solidFill>
                  <a:schemeClr val="tx2"/>
                </a:solidFill>
              </a:rPr>
            </a:br>
            <a:r>
              <a:rPr lang="en-US" sz="1000">
                <a:solidFill>
                  <a:schemeClr val="tx2"/>
                </a:solidFill>
              </a:rPr>
              <a:t>Provisioning</a:t>
            </a:r>
          </a:p>
        </p:txBody>
      </p:sp>
      <p:sp>
        <p:nvSpPr>
          <p:cNvPr id="73744" name="Rectangle 3"/>
          <p:cNvSpPr txBox="1">
            <a:spLocks noChangeArrowheads="1"/>
          </p:cNvSpPr>
          <p:nvPr/>
        </p:nvSpPr>
        <p:spPr bwMode="auto">
          <a:xfrm>
            <a:off x="3432175" y="1184275"/>
            <a:ext cx="985838" cy="225425"/>
          </a:xfrm>
          <a:prstGeom prst="rect">
            <a:avLst/>
          </a:prstGeom>
          <a:noFill/>
          <a:ln w="9525">
            <a:noFill/>
            <a:miter lim="800000"/>
            <a:headEnd/>
            <a:tailEnd/>
          </a:ln>
        </p:spPr>
        <p:txBody>
          <a:bodyPr lIns="0" tIns="0" rIns="0" bIns="0"/>
          <a:lstStyle/>
          <a:p>
            <a:pPr eaLnBrk="1" hangingPunct="1"/>
            <a:r>
              <a:rPr lang="en-US" sz="1000">
                <a:solidFill>
                  <a:schemeClr val="tx2"/>
                </a:solidFill>
              </a:rPr>
              <a:t>Policy-Driven Resource Mgmt</a:t>
            </a:r>
          </a:p>
        </p:txBody>
      </p:sp>
      <p:sp>
        <p:nvSpPr>
          <p:cNvPr id="73745" name="Rectangle 3"/>
          <p:cNvSpPr txBox="1">
            <a:spLocks noChangeArrowheads="1"/>
          </p:cNvSpPr>
          <p:nvPr/>
        </p:nvSpPr>
        <p:spPr bwMode="auto">
          <a:xfrm>
            <a:off x="2411413" y="1184275"/>
            <a:ext cx="930275" cy="225425"/>
          </a:xfrm>
          <a:prstGeom prst="rect">
            <a:avLst/>
          </a:prstGeom>
          <a:noFill/>
          <a:ln w="9525">
            <a:noFill/>
            <a:miter lim="800000"/>
            <a:headEnd/>
            <a:tailEnd/>
          </a:ln>
        </p:spPr>
        <p:txBody>
          <a:bodyPr lIns="0" tIns="0" rIns="0" bIns="0"/>
          <a:lstStyle/>
          <a:p>
            <a:pPr eaLnBrk="1" hangingPunct="1"/>
            <a:r>
              <a:rPr lang="en-US" sz="1000">
                <a:solidFill>
                  <a:schemeClr val="tx2"/>
                </a:solidFill>
              </a:rPr>
              <a:t>Metering and</a:t>
            </a:r>
          </a:p>
          <a:p>
            <a:pPr eaLnBrk="1" hangingPunct="1"/>
            <a:r>
              <a:rPr lang="en-US" sz="1000">
                <a:solidFill>
                  <a:schemeClr val="tx2"/>
                </a:solidFill>
              </a:rPr>
              <a:t>Chargeback</a:t>
            </a:r>
          </a:p>
        </p:txBody>
      </p:sp>
      <p:sp>
        <p:nvSpPr>
          <p:cNvPr id="73746" name="Rectangle 3"/>
          <p:cNvSpPr txBox="1">
            <a:spLocks noChangeArrowheads="1"/>
          </p:cNvSpPr>
          <p:nvPr/>
        </p:nvSpPr>
        <p:spPr bwMode="auto">
          <a:xfrm>
            <a:off x="4467225" y="1184275"/>
            <a:ext cx="977900" cy="225425"/>
          </a:xfrm>
          <a:prstGeom prst="rect">
            <a:avLst/>
          </a:prstGeom>
          <a:noFill/>
          <a:ln w="9525">
            <a:noFill/>
            <a:miter lim="800000"/>
            <a:headEnd/>
            <a:tailEnd/>
          </a:ln>
        </p:spPr>
        <p:txBody>
          <a:bodyPr lIns="0" tIns="0" rIns="0" bIns="0"/>
          <a:lstStyle/>
          <a:p>
            <a:pPr eaLnBrk="1" hangingPunct="1"/>
            <a:r>
              <a:rPr lang="en-US" sz="1000">
                <a:solidFill>
                  <a:schemeClr val="tx2"/>
                </a:solidFill>
              </a:rPr>
              <a:t>Capacity</a:t>
            </a:r>
          </a:p>
          <a:p>
            <a:pPr eaLnBrk="1" hangingPunct="1"/>
            <a:r>
              <a:rPr lang="en-US" sz="1000">
                <a:solidFill>
                  <a:schemeClr val="tx2"/>
                </a:solidFill>
              </a:rPr>
              <a:t>Planning</a:t>
            </a:r>
          </a:p>
        </p:txBody>
      </p:sp>
      <p:sp>
        <p:nvSpPr>
          <p:cNvPr id="73747" name="Rectangle 3"/>
          <p:cNvSpPr txBox="1">
            <a:spLocks noChangeArrowheads="1"/>
          </p:cNvSpPr>
          <p:nvPr/>
        </p:nvSpPr>
        <p:spPr bwMode="auto">
          <a:xfrm>
            <a:off x="5494338" y="1184275"/>
            <a:ext cx="977900" cy="225425"/>
          </a:xfrm>
          <a:prstGeom prst="rect">
            <a:avLst/>
          </a:prstGeom>
          <a:noFill/>
          <a:ln w="9525">
            <a:noFill/>
            <a:miter lim="800000"/>
            <a:headEnd/>
            <a:tailEnd/>
          </a:ln>
        </p:spPr>
        <p:txBody>
          <a:bodyPr lIns="0" tIns="0" rIns="0" bIns="0"/>
          <a:lstStyle/>
          <a:p>
            <a:pPr eaLnBrk="1" hangingPunct="1"/>
            <a:r>
              <a:rPr lang="en-US" sz="1000">
                <a:solidFill>
                  <a:schemeClr val="tx2"/>
                </a:solidFill>
              </a:rPr>
              <a:t>Assembly</a:t>
            </a:r>
            <a:br>
              <a:rPr lang="en-US" sz="1000">
                <a:solidFill>
                  <a:schemeClr val="tx2"/>
                </a:solidFill>
              </a:rPr>
            </a:br>
            <a:r>
              <a:rPr lang="en-US" sz="1000">
                <a:solidFill>
                  <a:schemeClr val="tx2"/>
                </a:solidFill>
              </a:rPr>
              <a:t>Packaging</a:t>
            </a:r>
          </a:p>
        </p:txBody>
      </p:sp>
      <p:pic>
        <p:nvPicPr>
          <p:cNvPr id="66" name="Picture 3"/>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5493653" y="1513836"/>
            <a:ext cx="966569" cy="742167"/>
          </a:xfrm>
          <a:prstGeom prst="rect">
            <a:avLst/>
          </a:prstGeom>
          <a:noFill/>
          <a:ln w="9525">
            <a:noFill/>
            <a:miter lim="800000"/>
            <a:headEnd/>
            <a:tailEnd/>
          </a:ln>
          <a:effectLst/>
        </p:spPr>
      </p:pic>
      <p:pic>
        <p:nvPicPr>
          <p:cNvPr id="73749" name="Picture 2" descr="C:\Documents and Settings\dcortrig.ST-USERS\My Documents\28355 chargeback\24.png"/>
          <p:cNvPicPr>
            <a:picLocks noChangeAspect="1" noChangeArrowheads="1"/>
          </p:cNvPicPr>
          <p:nvPr/>
        </p:nvPicPr>
        <p:blipFill>
          <a:blip r:embed="rId8">
            <a:grayscl/>
          </a:blip>
          <a:srcRect l="906" t="4694" r="906" b="1173"/>
          <a:stretch>
            <a:fillRect/>
          </a:stretch>
        </p:blipFill>
        <p:spPr bwMode="auto">
          <a:xfrm>
            <a:off x="2362200" y="1514475"/>
            <a:ext cx="1038225" cy="741363"/>
          </a:xfrm>
          <a:prstGeom prst="rect">
            <a:avLst/>
          </a:prstGeom>
          <a:noFill/>
          <a:ln w="9525">
            <a:noFill/>
            <a:miter lim="800000"/>
            <a:headEnd/>
            <a:tailEnd/>
          </a:ln>
        </p:spPr>
      </p:pic>
      <p:pic>
        <p:nvPicPr>
          <p:cNvPr id="73750" name="Picture 4" descr="Oracle Stack Diagram 7 Layer.png"/>
          <p:cNvPicPr>
            <a:picLocks noChangeAspect="1"/>
          </p:cNvPicPr>
          <p:nvPr/>
        </p:nvPicPr>
        <p:blipFill>
          <a:blip r:embed="rId9"/>
          <a:srcRect/>
          <a:stretch>
            <a:fillRect/>
          </a:stretch>
        </p:blipFill>
        <p:spPr bwMode="auto">
          <a:xfrm>
            <a:off x="3389313" y="2662238"/>
            <a:ext cx="979487" cy="1425575"/>
          </a:xfrm>
          <a:prstGeom prst="rect">
            <a:avLst/>
          </a:prstGeom>
          <a:noFill/>
          <a:ln w="9525">
            <a:noFill/>
            <a:miter lim="800000"/>
            <a:headEnd/>
            <a:tailEnd/>
          </a:ln>
        </p:spPr>
      </p:pic>
      <p:pic>
        <p:nvPicPr>
          <p:cNvPr id="73751" name="Picture 3" descr="CloudSetup.jpg"/>
          <p:cNvPicPr>
            <a:picLocks noChangeAspect="1"/>
          </p:cNvPicPr>
          <p:nvPr/>
        </p:nvPicPr>
        <p:blipFill>
          <a:blip r:embed="rId10"/>
          <a:srcRect/>
          <a:stretch>
            <a:fillRect/>
          </a:stretch>
        </p:blipFill>
        <p:spPr bwMode="auto">
          <a:xfrm>
            <a:off x="4483100" y="3589338"/>
            <a:ext cx="982663" cy="787400"/>
          </a:xfrm>
          <a:prstGeom prst="rect">
            <a:avLst/>
          </a:prstGeom>
          <a:noFill/>
          <a:ln w="9525">
            <a:noFill/>
            <a:miter lim="800000"/>
            <a:headEnd/>
            <a:tailEnd/>
          </a:ln>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2"/>
          <p:cNvSpPr>
            <a:spLocks noGrp="1"/>
          </p:cNvSpPr>
          <p:nvPr>
            <p:ph sz="half" idx="1"/>
          </p:nvPr>
        </p:nvSpPr>
        <p:spPr>
          <a:xfrm>
            <a:off x="4632325" y="1163638"/>
            <a:ext cx="4086225" cy="3297237"/>
          </a:xfrm>
        </p:spPr>
        <p:txBody>
          <a:bodyPr/>
          <a:lstStyle/>
          <a:p>
            <a:pPr>
              <a:buFont typeface="Arial" pitchFamily="34" charset="0"/>
              <a:buNone/>
            </a:pPr>
            <a:r>
              <a:rPr lang="en-US" sz="1800" b="1" dirty="0" smtClean="0">
                <a:solidFill>
                  <a:srgbClr val="FF0000"/>
                </a:solidFill>
                <a:ea typeface="ＭＳ Ｐゴシック" pitchFamily="34" charset="-128"/>
              </a:rPr>
              <a:t>Plan &amp; Setup the Cloud Environment</a:t>
            </a:r>
            <a:endParaRPr lang="en-US" sz="1600" dirty="0" smtClean="0">
              <a:solidFill>
                <a:srgbClr val="000000"/>
              </a:solidFill>
              <a:ea typeface="ＭＳ Ｐゴシック" pitchFamily="34" charset="-128"/>
            </a:endParaRPr>
          </a:p>
          <a:p>
            <a:r>
              <a:rPr lang="en-US" sz="1400" dirty="0" smtClean="0">
                <a:ea typeface="ＭＳ Ｐゴシック" pitchFamily="34" charset="-128"/>
              </a:rPr>
              <a:t>Identify all IT assets (cloud building blocks)</a:t>
            </a:r>
          </a:p>
          <a:p>
            <a:r>
              <a:rPr lang="en-US" sz="1400" dirty="0" smtClean="0">
                <a:ea typeface="ＭＳ Ｐゴシック" pitchFamily="34" charset="-128"/>
              </a:rPr>
              <a:t>Decide apps, cost models, policies, roles…</a:t>
            </a:r>
          </a:p>
          <a:p>
            <a:r>
              <a:rPr lang="en-US" sz="1400" dirty="0" smtClean="0">
                <a:ea typeface="ＭＳ Ｐゴシック" pitchFamily="34" charset="-128"/>
              </a:rPr>
              <a:t>Consolidation planning </a:t>
            </a:r>
          </a:p>
          <a:p>
            <a:pPr lvl="1"/>
            <a:r>
              <a:rPr lang="en-US" sz="1200" dirty="0" smtClean="0">
                <a:ea typeface="ＭＳ Ｐゴシック" pitchFamily="34" charset="-128"/>
              </a:rPr>
              <a:t>  (P2V, P2E, DBs, Apps..)</a:t>
            </a:r>
          </a:p>
          <a:p>
            <a:endParaRPr lang="en-US" sz="1400" dirty="0" smtClean="0">
              <a:ea typeface="ＭＳ Ｐゴシック" pitchFamily="34" charset="-128"/>
            </a:endParaRPr>
          </a:p>
          <a:p>
            <a:r>
              <a:rPr lang="en-US" sz="1400" dirty="0" smtClean="0">
                <a:ea typeface="ＭＳ Ｐゴシック" pitchFamily="34" charset="-128"/>
              </a:rPr>
              <a:t>Create shared resource pools</a:t>
            </a:r>
          </a:p>
          <a:p>
            <a:r>
              <a:rPr lang="en-US" sz="1400" dirty="0" smtClean="0">
                <a:ea typeface="ＭＳ Ｐゴシック" pitchFamily="34" charset="-128"/>
              </a:rPr>
              <a:t>Setup shared components</a:t>
            </a:r>
          </a:p>
          <a:p>
            <a:r>
              <a:rPr lang="en-US" sz="1400" dirty="0" smtClean="0">
                <a:ea typeface="ＭＳ Ｐゴシック" pitchFamily="34" charset="-128"/>
              </a:rPr>
              <a:t>Setup cloud services </a:t>
            </a:r>
          </a:p>
          <a:p>
            <a:pPr lvl="1"/>
            <a:r>
              <a:rPr lang="en-US" sz="1200" dirty="0" smtClean="0">
                <a:ea typeface="ＭＳ Ｐゴシック" pitchFamily="34" charset="-128"/>
              </a:rPr>
              <a:t>(</a:t>
            </a:r>
            <a:r>
              <a:rPr lang="en-US" sz="1200" dirty="0" err="1" smtClean="0">
                <a:ea typeface="ＭＳ Ｐゴシック" pitchFamily="34" charset="-128"/>
              </a:rPr>
              <a:t>IaaS</a:t>
            </a:r>
            <a:r>
              <a:rPr lang="en-US" sz="1200" dirty="0" smtClean="0">
                <a:ea typeface="ＭＳ Ｐゴシック" pitchFamily="34" charset="-128"/>
              </a:rPr>
              <a:t>, </a:t>
            </a:r>
            <a:r>
              <a:rPr lang="en-US" sz="1200" dirty="0" err="1" smtClean="0">
                <a:ea typeface="ＭＳ Ｐゴシック" pitchFamily="34" charset="-128"/>
              </a:rPr>
              <a:t>DBaaS</a:t>
            </a:r>
            <a:r>
              <a:rPr lang="en-US" sz="1200" dirty="0" smtClean="0">
                <a:ea typeface="ＭＳ Ｐゴシック" pitchFamily="34" charset="-128"/>
              </a:rPr>
              <a:t>, </a:t>
            </a:r>
            <a:r>
              <a:rPr lang="en-US" sz="1200" dirty="0" err="1" smtClean="0">
                <a:ea typeface="ＭＳ Ｐゴシック" pitchFamily="34" charset="-128"/>
              </a:rPr>
              <a:t>PaaS</a:t>
            </a:r>
            <a:r>
              <a:rPr lang="en-US" sz="1200" dirty="0" smtClean="0">
                <a:ea typeface="ＭＳ Ｐゴシック" pitchFamily="34" charset="-128"/>
              </a:rPr>
              <a:t>, Apps)</a:t>
            </a:r>
          </a:p>
          <a:p>
            <a:r>
              <a:rPr lang="en-US" sz="1400" dirty="0" smtClean="0">
                <a:ea typeface="ＭＳ Ｐゴシック" pitchFamily="34" charset="-128"/>
              </a:rPr>
              <a:t>Setup self service portal</a:t>
            </a:r>
          </a:p>
          <a:p>
            <a:endParaRPr lang="en-US" dirty="0" smtClean="0">
              <a:ea typeface="ＭＳ Ｐゴシック" pitchFamily="34" charset="-128"/>
            </a:endParaRPr>
          </a:p>
        </p:txBody>
      </p:sp>
      <p:grpSp>
        <p:nvGrpSpPr>
          <p:cNvPr id="2" name="Group 27"/>
          <p:cNvGrpSpPr>
            <a:grpSpLocks/>
          </p:cNvGrpSpPr>
          <p:nvPr/>
        </p:nvGrpSpPr>
        <p:grpSpPr bwMode="auto">
          <a:xfrm>
            <a:off x="387350" y="1073150"/>
            <a:ext cx="3748088" cy="3475038"/>
            <a:chOff x="386656" y="791114"/>
            <a:chExt cx="3933098" cy="3657600"/>
          </a:xfrm>
        </p:grpSpPr>
        <p:pic>
          <p:nvPicPr>
            <p:cNvPr id="57" name="Picture 108" descr="CLOUD_OL-gray-emboss"/>
            <p:cNvPicPr>
              <a:picLocks noChangeAspect="1" noChangeArrowheads="1"/>
            </p:cNvPicPr>
            <p:nvPr/>
          </p:nvPicPr>
          <p:blipFill>
            <a:blip r:embed="rId3" cstate="print">
              <a:duotone>
                <a:prstClr val="black"/>
                <a:schemeClr val="accent5">
                  <a:lumMod val="20000"/>
                  <a:lumOff val="80000"/>
                  <a:tint val="45000"/>
                  <a:satMod val="400000"/>
                </a:schemeClr>
              </a:duotone>
              <a:lum bright="10000" contrast="20000"/>
            </a:blip>
            <a:srcRect l="4305" t="7816" r="2478" b="6966"/>
            <a:stretch>
              <a:fillRect/>
            </a:stretch>
          </p:blipFill>
          <p:spPr bwMode="auto">
            <a:xfrm>
              <a:off x="795360" y="1239308"/>
              <a:ext cx="3115690" cy="2761212"/>
            </a:xfrm>
            <a:prstGeom prst="rect">
              <a:avLst/>
            </a:prstGeom>
            <a:noFill/>
            <a:ln w="9525">
              <a:noFill/>
              <a:miter lim="800000"/>
              <a:headEnd/>
              <a:tailEnd/>
            </a:ln>
            <a:effectLst>
              <a:innerShdw blurRad="63500" dist="50800" dir="2700000">
                <a:prstClr val="black">
                  <a:alpha val="50000"/>
                </a:prstClr>
              </a:innerShdw>
            </a:effectLst>
          </p:spPr>
        </p:pic>
        <p:grpSp>
          <p:nvGrpSpPr>
            <p:cNvPr id="3" name="Group 40"/>
            <p:cNvGrpSpPr/>
            <p:nvPr/>
          </p:nvGrpSpPr>
          <p:grpSpPr>
            <a:xfrm>
              <a:off x="1458319" y="1979051"/>
              <a:ext cx="1789772" cy="1425241"/>
              <a:chOff x="1749073" y="1946177"/>
              <a:chExt cx="2200075" cy="1720841"/>
            </a:xfrm>
            <a:solidFill>
              <a:schemeClr val="tx2">
                <a:lumMod val="50000"/>
              </a:schemeClr>
            </a:solidFill>
            <a:scene3d>
              <a:camera prst="orthographicFront">
                <a:rot lat="0" lon="0" rev="0"/>
              </a:camera>
              <a:lightRig rig="contrasting" dir="t">
                <a:rot lat="0" lon="0" rev="1500000"/>
              </a:lightRig>
            </a:scene3d>
          </p:grpSpPr>
          <p:sp>
            <p:nvSpPr>
              <p:cNvPr id="61" name="Freeform 60"/>
              <p:cNvSpPr/>
              <p:nvPr/>
            </p:nvSpPr>
            <p:spPr>
              <a:xfrm>
                <a:off x="1751348" y="1946177"/>
                <a:ext cx="2195527" cy="456364"/>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ts val="1400"/>
                  </a:lnSpc>
                  <a:spcAft>
                    <a:spcPts val="0"/>
                  </a:spcAft>
                  <a:defRPr/>
                </a:pPr>
                <a:r>
                  <a:rPr lang="en-US" sz="1200" b="1" dirty="0">
                    <a:solidFill>
                      <a:schemeClr val="bg1"/>
                    </a:solidFill>
                  </a:rPr>
                  <a:t>Applications and</a:t>
                </a:r>
              </a:p>
              <a:p>
                <a:pPr algn="ctr" defTabSz="622300">
                  <a:lnSpc>
                    <a:spcPts val="1400"/>
                  </a:lnSpc>
                  <a:spcAft>
                    <a:spcPts val="0"/>
                  </a:spcAft>
                  <a:defRPr/>
                </a:pPr>
                <a:r>
                  <a:rPr lang="en-US" sz="1200" b="1" dirty="0">
                    <a:solidFill>
                      <a:schemeClr val="bg1"/>
                    </a:solidFill>
                  </a:rPr>
                  <a:t> Business Services</a:t>
                </a:r>
              </a:p>
            </p:txBody>
          </p:sp>
          <p:sp>
            <p:nvSpPr>
              <p:cNvPr id="36" name="Freeform 35"/>
              <p:cNvSpPr/>
              <p:nvPr/>
            </p:nvSpPr>
            <p:spPr>
              <a:xfrm>
                <a:off x="1749074" y="2570485"/>
                <a:ext cx="2200074" cy="211231"/>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ct val="90000"/>
                  </a:lnSpc>
                  <a:spcAft>
                    <a:spcPct val="35000"/>
                  </a:spcAft>
                  <a:defRPr/>
                </a:pPr>
                <a:r>
                  <a:rPr lang="en-US" sz="1200" b="1" dirty="0">
                    <a:solidFill>
                      <a:schemeClr val="bg1"/>
                    </a:solidFill>
                  </a:rPr>
                  <a:t>Platform as a Service</a:t>
                </a:r>
              </a:p>
            </p:txBody>
          </p:sp>
          <p:sp>
            <p:nvSpPr>
              <p:cNvPr id="26" name="Freeform 25"/>
              <p:cNvSpPr/>
              <p:nvPr/>
            </p:nvSpPr>
            <p:spPr>
              <a:xfrm>
                <a:off x="1749074" y="2934217"/>
                <a:ext cx="2200074" cy="211231"/>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ct val="90000"/>
                  </a:lnSpc>
                  <a:spcAft>
                    <a:spcPct val="35000"/>
                  </a:spcAft>
                  <a:defRPr/>
                </a:pPr>
                <a:r>
                  <a:rPr lang="en-US" sz="1200" b="1" dirty="0" smtClean="0">
                    <a:solidFill>
                      <a:schemeClr val="bg1"/>
                    </a:solidFill>
                  </a:rPr>
                  <a:t>Database-as-a-Service</a:t>
                </a:r>
                <a:endParaRPr lang="en-US" sz="1200" b="1" dirty="0">
                  <a:solidFill>
                    <a:schemeClr val="bg1"/>
                  </a:solidFill>
                </a:endParaRPr>
              </a:p>
            </p:txBody>
          </p:sp>
          <p:sp>
            <p:nvSpPr>
              <p:cNvPr id="27" name="Freeform 26"/>
              <p:cNvSpPr/>
              <p:nvPr/>
            </p:nvSpPr>
            <p:spPr>
              <a:xfrm>
                <a:off x="1749073" y="3244594"/>
                <a:ext cx="2200075" cy="422424"/>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spcCol="1270" anchor="ctr" anchorCtr="1">
                <a:spAutoFit/>
              </a:bodyPr>
              <a:lstStyle/>
              <a:p>
                <a:pPr algn="ctr" defTabSz="622300">
                  <a:lnSpc>
                    <a:spcPct val="90000"/>
                  </a:lnSpc>
                  <a:spcAft>
                    <a:spcPct val="35000"/>
                  </a:spcAft>
                  <a:defRPr/>
                </a:pPr>
                <a:r>
                  <a:rPr lang="en-US" sz="1200" b="1" dirty="0" smtClean="0">
                    <a:solidFill>
                      <a:schemeClr val="bg1"/>
                    </a:solidFill>
                  </a:rPr>
                  <a:t>Infrastructure-as-a-Service</a:t>
                </a:r>
                <a:endParaRPr lang="en-US" sz="1200" b="1" dirty="0">
                  <a:solidFill>
                    <a:schemeClr val="bg1"/>
                  </a:solidFill>
                </a:endParaRPr>
              </a:p>
            </p:txBody>
          </p:sp>
        </p:grpSp>
        <p:grpSp>
          <p:nvGrpSpPr>
            <p:cNvPr id="4" name="Group 24"/>
            <p:cNvGrpSpPr/>
            <p:nvPr/>
          </p:nvGrpSpPr>
          <p:grpSpPr>
            <a:xfrm>
              <a:off x="386656" y="791114"/>
              <a:ext cx="3933098" cy="3657600"/>
              <a:chOff x="379413" y="2182379"/>
              <a:chExt cx="1892300" cy="1892136"/>
            </a:xfrm>
            <a:solidFill>
              <a:srgbClr val="FF0000"/>
            </a:solidFill>
          </p:grpSpPr>
          <p:sp>
            <p:nvSpPr>
              <p:cNvPr id="14" name="Freeform 18"/>
              <p:cNvSpPr>
                <a:spLocks noChangeAspect="1"/>
              </p:cNvSpPr>
              <p:nvPr/>
            </p:nvSpPr>
            <p:spPr bwMode="auto">
              <a:xfrm>
                <a:off x="387178" y="2486195"/>
                <a:ext cx="363766" cy="549734"/>
              </a:xfrm>
              <a:custGeom>
                <a:avLst/>
                <a:gdLst>
                  <a:gd name="T0" fmla="*/ 26538 w 411"/>
                  <a:gd name="T1" fmla="*/ 69116 h 622"/>
                  <a:gd name="T2" fmla="*/ 45548 w 411"/>
                  <a:gd name="T3" fmla="*/ 23759 h 622"/>
                  <a:gd name="T4" fmla="*/ 46028 w 411"/>
                  <a:gd name="T5" fmla="*/ 0 h 622"/>
                  <a:gd name="T6" fmla="*/ 30471 w 411"/>
                  <a:gd name="T7" fmla="*/ 432 h 622"/>
                  <a:gd name="T8" fmla="*/ 0 w 411"/>
                  <a:gd name="T9" fmla="*/ 65122 h 622"/>
                  <a:gd name="T10" fmla="*/ 14429 w 411"/>
                  <a:gd name="T11" fmla="*/ 53212 h 622"/>
                  <a:gd name="T12" fmla="*/ 26538 w 411"/>
                  <a:gd name="T13" fmla="*/ 69116 h 622"/>
                  <a:gd name="T14" fmla="*/ 0 60000 65536"/>
                  <a:gd name="T15" fmla="*/ 0 60000 65536"/>
                  <a:gd name="T16" fmla="*/ 0 60000 65536"/>
                  <a:gd name="T17" fmla="*/ 0 60000 65536"/>
                  <a:gd name="T18" fmla="*/ 0 60000 65536"/>
                  <a:gd name="T19" fmla="*/ 0 60000 65536"/>
                  <a:gd name="T20" fmla="*/ 0 60000 65536"/>
                  <a:gd name="T21" fmla="*/ 0 w 411"/>
                  <a:gd name="T22" fmla="*/ 0 h 622"/>
                  <a:gd name="T23" fmla="*/ 411 w 411"/>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622">
                    <a:moveTo>
                      <a:pt x="237" y="622"/>
                    </a:moveTo>
                    <a:cubicBezTo>
                      <a:pt x="256" y="469"/>
                      <a:pt x="317" y="329"/>
                      <a:pt x="407" y="214"/>
                    </a:cubicBezTo>
                    <a:cubicBezTo>
                      <a:pt x="411" y="0"/>
                      <a:pt x="411" y="0"/>
                      <a:pt x="411" y="0"/>
                    </a:cubicBezTo>
                    <a:cubicBezTo>
                      <a:pt x="272" y="4"/>
                      <a:pt x="272" y="4"/>
                      <a:pt x="272" y="4"/>
                    </a:cubicBezTo>
                    <a:cubicBezTo>
                      <a:pt x="127" y="162"/>
                      <a:pt x="30" y="363"/>
                      <a:pt x="0" y="586"/>
                    </a:cubicBezTo>
                    <a:cubicBezTo>
                      <a:pt x="129" y="479"/>
                      <a:pt x="129" y="479"/>
                      <a:pt x="129" y="479"/>
                    </a:cubicBezTo>
                    <a:lnTo>
                      <a:pt x="237" y="622"/>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      Meter &amp;</a:t>
                </a:r>
              </a:p>
              <a:p>
                <a:pPr>
                  <a:defRPr/>
                </a:pPr>
                <a:r>
                  <a:rPr lang="en-US" sz="1000" b="1" dirty="0">
                    <a:solidFill>
                      <a:schemeClr val="bg1"/>
                    </a:solidFill>
                    <a:cs typeface="+mn-cs"/>
                  </a:rPr>
                  <a:t>    Charge</a:t>
                </a:r>
              </a:p>
              <a:p>
                <a:pPr>
                  <a:defRPr/>
                </a:pPr>
                <a:endParaRPr lang="en-US" sz="1000" b="1" dirty="0">
                  <a:solidFill>
                    <a:schemeClr val="bg1"/>
                  </a:solidFill>
                  <a:cs typeface="+mn-cs"/>
                </a:endParaRPr>
              </a:p>
            </p:txBody>
          </p:sp>
          <p:sp>
            <p:nvSpPr>
              <p:cNvPr id="15" name="Freeform 19"/>
              <p:cNvSpPr>
                <a:spLocks noChangeAspect="1"/>
              </p:cNvSpPr>
              <p:nvPr/>
            </p:nvSpPr>
            <p:spPr bwMode="auto">
              <a:xfrm>
                <a:off x="701964" y="2198495"/>
                <a:ext cx="571632" cy="396931"/>
              </a:xfrm>
              <a:custGeom>
                <a:avLst/>
                <a:gdLst>
                  <a:gd name="T0" fmla="*/ 14869 w 646"/>
                  <a:gd name="T1" fmla="*/ 50042 h 449"/>
                  <a:gd name="T2" fmla="*/ 59657 w 646"/>
                  <a:gd name="T3" fmla="*/ 26607 h 449"/>
                  <a:gd name="T4" fmla="*/ 72190 w 646"/>
                  <a:gd name="T5" fmla="*/ 11601 h 449"/>
                  <a:gd name="T6" fmla="*/ 56882 w 646"/>
                  <a:gd name="T7" fmla="*/ 0 h 449"/>
                  <a:gd name="T8" fmla="*/ 0 w 646"/>
                  <a:gd name="T9" fmla="*/ 27527 h 449"/>
                  <a:gd name="T10" fmla="*/ 15325 w 646"/>
                  <a:gd name="T11" fmla="*/ 27062 h 449"/>
                  <a:gd name="T12" fmla="*/ 14869 w 646"/>
                  <a:gd name="T13" fmla="*/ 50042 h 449"/>
                  <a:gd name="T14" fmla="*/ 0 60000 65536"/>
                  <a:gd name="T15" fmla="*/ 0 60000 65536"/>
                  <a:gd name="T16" fmla="*/ 0 60000 65536"/>
                  <a:gd name="T17" fmla="*/ 0 60000 65536"/>
                  <a:gd name="T18" fmla="*/ 0 60000 65536"/>
                  <a:gd name="T19" fmla="*/ 0 60000 65536"/>
                  <a:gd name="T20" fmla="*/ 0 60000 65536"/>
                  <a:gd name="T21" fmla="*/ 0 w 646"/>
                  <a:gd name="T22" fmla="*/ 0 h 449"/>
                  <a:gd name="T23" fmla="*/ 646 w 646"/>
                  <a:gd name="T24" fmla="*/ 449 h 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6" h="449">
                    <a:moveTo>
                      <a:pt x="133" y="449"/>
                    </a:moveTo>
                    <a:cubicBezTo>
                      <a:pt x="243" y="345"/>
                      <a:pt x="381" y="271"/>
                      <a:pt x="534" y="239"/>
                    </a:cubicBezTo>
                    <a:cubicBezTo>
                      <a:pt x="646" y="104"/>
                      <a:pt x="646" y="104"/>
                      <a:pt x="646" y="104"/>
                    </a:cubicBezTo>
                    <a:cubicBezTo>
                      <a:pt x="509" y="0"/>
                      <a:pt x="509" y="0"/>
                      <a:pt x="509" y="0"/>
                    </a:cubicBezTo>
                    <a:cubicBezTo>
                      <a:pt x="316" y="35"/>
                      <a:pt x="142" y="123"/>
                      <a:pt x="0" y="247"/>
                    </a:cubicBezTo>
                    <a:cubicBezTo>
                      <a:pt x="137" y="243"/>
                      <a:pt x="137" y="243"/>
                      <a:pt x="137" y="243"/>
                    </a:cubicBezTo>
                    <a:lnTo>
                      <a:pt x="133" y="449"/>
                    </a:lnTo>
                    <a:close/>
                  </a:path>
                </a:pathLst>
              </a:custGeom>
              <a:solidFill>
                <a:schemeClr val="accent5"/>
              </a:solidFill>
              <a:ln>
                <a:noFill/>
              </a:ln>
              <a:extLst/>
            </p:spPr>
            <p:txBody>
              <a:bodyPr tIns="0" rIns="0" bIns="182880" anchor="ctr" anchorCtr="1"/>
              <a:lstStyle/>
              <a:p>
                <a:pPr>
                  <a:defRPr/>
                </a:pPr>
                <a:r>
                  <a:rPr lang="en-US" sz="1000" b="1" dirty="0">
                    <a:solidFill>
                      <a:schemeClr val="bg1"/>
                    </a:solidFill>
                    <a:cs typeface="+mn-cs"/>
                  </a:rPr>
                  <a:t>Optimize</a:t>
                </a:r>
              </a:p>
            </p:txBody>
          </p:sp>
          <p:sp>
            <p:nvSpPr>
              <p:cNvPr id="16" name="Freeform 20"/>
              <p:cNvSpPr>
                <a:spLocks noChangeAspect="1"/>
              </p:cNvSpPr>
              <p:nvPr/>
            </p:nvSpPr>
            <p:spPr bwMode="auto">
              <a:xfrm>
                <a:off x="379413" y="3011457"/>
                <a:ext cx="327927" cy="630314"/>
              </a:xfrm>
              <a:custGeom>
                <a:avLst/>
                <a:gdLst>
                  <a:gd name="T0" fmla="*/ 40907 w 371"/>
                  <a:gd name="T1" fmla="*/ 64723 h 713"/>
                  <a:gd name="T2" fmla="*/ 26454 w 371"/>
                  <a:gd name="T3" fmla="*/ 16902 h 713"/>
                  <a:gd name="T4" fmla="*/ 13765 w 371"/>
                  <a:gd name="T5" fmla="*/ 0 h 713"/>
                  <a:gd name="T6" fmla="*/ 1 w 371"/>
                  <a:gd name="T7" fmla="*/ 11404 h 713"/>
                  <a:gd name="T8" fmla="*/ 0 w 371"/>
                  <a:gd name="T9" fmla="*/ 14743 h 713"/>
                  <a:gd name="T10" fmla="*/ 18978 w 371"/>
                  <a:gd name="T11" fmla="*/ 79418 h 713"/>
                  <a:gd name="T12" fmla="*/ 25787 w 371"/>
                  <a:gd name="T13" fmla="*/ 58809 h 713"/>
                  <a:gd name="T14" fmla="*/ 40907 w 371"/>
                  <a:gd name="T15" fmla="*/ 64723 h 713"/>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713"/>
                  <a:gd name="T26" fmla="*/ 371 w 371"/>
                  <a:gd name="T27" fmla="*/ 713 h 7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713">
                    <a:moveTo>
                      <a:pt x="371" y="581"/>
                    </a:moveTo>
                    <a:cubicBezTo>
                      <a:pt x="291" y="457"/>
                      <a:pt x="243" y="310"/>
                      <a:pt x="240" y="152"/>
                    </a:cubicBezTo>
                    <a:cubicBezTo>
                      <a:pt x="125" y="0"/>
                      <a:pt x="125" y="0"/>
                      <a:pt x="125" y="0"/>
                    </a:cubicBezTo>
                    <a:cubicBezTo>
                      <a:pt x="1" y="102"/>
                      <a:pt x="1" y="102"/>
                      <a:pt x="1" y="102"/>
                    </a:cubicBezTo>
                    <a:cubicBezTo>
                      <a:pt x="0" y="112"/>
                      <a:pt x="0" y="122"/>
                      <a:pt x="0" y="132"/>
                    </a:cubicBezTo>
                    <a:cubicBezTo>
                      <a:pt x="0" y="346"/>
                      <a:pt x="63" y="546"/>
                      <a:pt x="172" y="713"/>
                    </a:cubicBezTo>
                    <a:cubicBezTo>
                      <a:pt x="234" y="528"/>
                      <a:pt x="234" y="528"/>
                      <a:pt x="234" y="528"/>
                    </a:cubicBezTo>
                    <a:lnTo>
                      <a:pt x="371" y="581"/>
                    </a:lnTo>
                    <a:close/>
                  </a:path>
                </a:pathLst>
              </a:custGeom>
              <a:solidFill>
                <a:schemeClr val="accent5"/>
              </a:solidFill>
              <a:ln>
                <a:noFill/>
              </a:ln>
              <a:extLst/>
            </p:spPr>
            <p:txBody>
              <a:bodyPr lIns="0" tIns="0" rIns="137160" bIns="0" anchor="ctr" anchorCtr="1"/>
              <a:lstStyle/>
              <a:p>
                <a:pPr>
                  <a:defRPr/>
                </a:pPr>
                <a:r>
                  <a:rPr lang="en-US" sz="1000" b="1" dirty="0">
                    <a:solidFill>
                      <a:schemeClr val="bg1"/>
                    </a:solidFill>
                    <a:cs typeface="+mn-cs"/>
                  </a:rPr>
                  <a:t> Manage</a:t>
                </a:r>
              </a:p>
            </p:txBody>
          </p:sp>
          <p:sp>
            <p:nvSpPr>
              <p:cNvPr id="17" name="Freeform 21"/>
              <p:cNvSpPr>
                <a:spLocks noChangeAspect="1"/>
              </p:cNvSpPr>
              <p:nvPr/>
            </p:nvSpPr>
            <p:spPr bwMode="auto">
              <a:xfrm>
                <a:off x="1252690" y="2182379"/>
                <a:ext cx="538780" cy="275166"/>
              </a:xfrm>
              <a:custGeom>
                <a:avLst/>
                <a:gdLst>
                  <a:gd name="T0" fmla="*/ 3270 w 609"/>
                  <a:gd name="T1" fmla="*/ 27079 h 311"/>
                  <a:gd name="T2" fmla="*/ 9260 w 609"/>
                  <a:gd name="T3" fmla="*/ 26874 h 311"/>
                  <a:gd name="T4" fmla="*/ 46963 w 609"/>
                  <a:gd name="T5" fmla="*/ 34954 h 311"/>
                  <a:gd name="T6" fmla="*/ 67884 w 609"/>
                  <a:gd name="T7" fmla="*/ 31453 h 311"/>
                  <a:gd name="T8" fmla="*/ 63966 w 609"/>
                  <a:gd name="T9" fmla="*/ 13372 h 311"/>
                  <a:gd name="T10" fmla="*/ 9260 w 609"/>
                  <a:gd name="T11" fmla="*/ 0 h 311"/>
                  <a:gd name="T12" fmla="*/ 0 w 609"/>
                  <a:gd name="T13" fmla="*/ 299 h 311"/>
                  <a:gd name="T14" fmla="*/ 15494 w 609"/>
                  <a:gd name="T15" fmla="*/ 12122 h 311"/>
                  <a:gd name="T16" fmla="*/ 3270 w 609"/>
                  <a:gd name="T17" fmla="*/ 27079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311"/>
                  <a:gd name="T29" fmla="*/ 609 w 609"/>
                  <a:gd name="T30" fmla="*/ 311 h 3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311">
                    <a:moveTo>
                      <a:pt x="29" y="241"/>
                    </a:moveTo>
                    <a:cubicBezTo>
                      <a:pt x="47" y="240"/>
                      <a:pt x="65" y="239"/>
                      <a:pt x="83" y="239"/>
                    </a:cubicBezTo>
                    <a:cubicBezTo>
                      <a:pt x="203" y="239"/>
                      <a:pt x="318" y="265"/>
                      <a:pt x="421" y="311"/>
                    </a:cubicBezTo>
                    <a:cubicBezTo>
                      <a:pt x="609" y="279"/>
                      <a:pt x="609" y="279"/>
                      <a:pt x="609" y="279"/>
                    </a:cubicBezTo>
                    <a:cubicBezTo>
                      <a:pt x="574" y="119"/>
                      <a:pt x="574" y="119"/>
                      <a:pt x="574" y="119"/>
                    </a:cubicBezTo>
                    <a:cubicBezTo>
                      <a:pt x="427" y="43"/>
                      <a:pt x="260" y="0"/>
                      <a:pt x="83" y="0"/>
                    </a:cubicBezTo>
                    <a:cubicBezTo>
                      <a:pt x="55" y="0"/>
                      <a:pt x="27" y="1"/>
                      <a:pt x="0" y="3"/>
                    </a:cubicBezTo>
                    <a:cubicBezTo>
                      <a:pt x="139" y="108"/>
                      <a:pt x="139" y="108"/>
                      <a:pt x="139" y="108"/>
                    </a:cubicBezTo>
                    <a:lnTo>
                      <a:pt x="29" y="241"/>
                    </a:lnTo>
                    <a:close/>
                  </a:path>
                </a:pathLst>
              </a:custGeom>
              <a:solidFill>
                <a:schemeClr val="bg2"/>
              </a:solidFill>
              <a:ln>
                <a:noFill/>
              </a:ln>
              <a:scene3d>
                <a:camera prst="orthographicFront"/>
                <a:lightRig rig="threePt" dir="t"/>
              </a:scene3d>
              <a:sp3d>
                <a:bevelT w="152400" h="50800" prst="softRound"/>
              </a:sp3d>
              <a:extLst/>
            </p:spPr>
            <p:txBody>
              <a:bodyPr lIns="0" tIns="0" rIns="0" bIns="0" anchor="ctr" anchorCtr="1"/>
              <a:lstStyle/>
              <a:p>
                <a:pPr>
                  <a:defRPr/>
                </a:pPr>
                <a:r>
                  <a:rPr lang="en-US" sz="1000" b="1" dirty="0">
                    <a:solidFill>
                      <a:schemeClr val="bg1"/>
                    </a:solidFill>
                    <a:cs typeface="+mn-cs"/>
                  </a:rPr>
                  <a:t>Plan</a:t>
                </a:r>
              </a:p>
            </p:txBody>
          </p:sp>
          <p:sp>
            <p:nvSpPr>
              <p:cNvPr id="18" name="Freeform 22"/>
              <p:cNvSpPr>
                <a:spLocks noChangeAspect="1"/>
              </p:cNvSpPr>
              <p:nvPr/>
            </p:nvSpPr>
            <p:spPr bwMode="auto">
              <a:xfrm>
                <a:off x="1725765" y="2336376"/>
                <a:ext cx="477854" cy="565253"/>
              </a:xfrm>
              <a:custGeom>
                <a:avLst/>
                <a:gdLst>
                  <a:gd name="T0" fmla="*/ 0 w 540"/>
                  <a:gd name="T1" fmla="*/ 22347 h 639"/>
                  <a:gd name="T2" fmla="*/ 33508 w 540"/>
                  <a:gd name="T3" fmla="*/ 61038 h 639"/>
                  <a:gd name="T4" fmla="*/ 52213 w 540"/>
                  <a:gd name="T5" fmla="*/ 71698 h 639"/>
                  <a:gd name="T6" fmla="*/ 60345 w 540"/>
                  <a:gd name="T7" fmla="*/ 55664 h 639"/>
                  <a:gd name="T8" fmla="*/ 14870 w 540"/>
                  <a:gd name="T9" fmla="*/ 0 h 639"/>
                  <a:gd name="T10" fmla="*/ 18999 w 540"/>
                  <a:gd name="T11" fmla="*/ 19078 h 639"/>
                  <a:gd name="T12" fmla="*/ 0 w 540"/>
                  <a:gd name="T13" fmla="*/ 22347 h 639"/>
                  <a:gd name="T14" fmla="*/ 0 60000 65536"/>
                  <a:gd name="T15" fmla="*/ 0 60000 65536"/>
                  <a:gd name="T16" fmla="*/ 0 60000 65536"/>
                  <a:gd name="T17" fmla="*/ 0 60000 65536"/>
                  <a:gd name="T18" fmla="*/ 0 60000 65536"/>
                  <a:gd name="T19" fmla="*/ 0 60000 65536"/>
                  <a:gd name="T20" fmla="*/ 0 60000 65536"/>
                  <a:gd name="T21" fmla="*/ 0 w 540"/>
                  <a:gd name="T22" fmla="*/ 0 h 639"/>
                  <a:gd name="T23" fmla="*/ 540 w 540"/>
                  <a:gd name="T24" fmla="*/ 639 h 6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639">
                    <a:moveTo>
                      <a:pt x="0" y="199"/>
                    </a:moveTo>
                    <a:cubicBezTo>
                      <a:pt x="129" y="283"/>
                      <a:pt x="234" y="402"/>
                      <a:pt x="300" y="544"/>
                    </a:cubicBezTo>
                    <a:cubicBezTo>
                      <a:pt x="467" y="639"/>
                      <a:pt x="467" y="639"/>
                      <a:pt x="467" y="639"/>
                    </a:cubicBezTo>
                    <a:cubicBezTo>
                      <a:pt x="540" y="496"/>
                      <a:pt x="540" y="496"/>
                      <a:pt x="540" y="496"/>
                    </a:cubicBezTo>
                    <a:cubicBezTo>
                      <a:pt x="458" y="292"/>
                      <a:pt x="315" y="119"/>
                      <a:pt x="133" y="0"/>
                    </a:cubicBezTo>
                    <a:cubicBezTo>
                      <a:pt x="170" y="170"/>
                      <a:pt x="170" y="170"/>
                      <a:pt x="170" y="170"/>
                    </a:cubicBezTo>
                    <a:lnTo>
                      <a:pt x="0" y="199"/>
                    </a:lnTo>
                    <a:close/>
                  </a:path>
                </a:pathLst>
              </a:custGeom>
              <a:solidFill>
                <a:schemeClr val="bg2"/>
              </a:solidFill>
              <a:ln>
                <a:noFill/>
              </a:ln>
              <a:scene3d>
                <a:camera prst="orthographicFront"/>
                <a:lightRig rig="threePt" dir="t"/>
              </a:scene3d>
              <a:sp3d>
                <a:bevelT w="152400" h="50800" prst="softRound"/>
              </a:sp3d>
              <a:extLst/>
            </p:spPr>
            <p:txBody>
              <a:bodyPr tIns="0" rIns="0" bIns="0" anchor="ctr" anchorCtr="1"/>
              <a:lstStyle/>
              <a:p>
                <a:pPr>
                  <a:defRPr/>
                </a:pPr>
                <a:r>
                  <a:rPr lang="en-US" sz="1000" b="1" dirty="0">
                    <a:solidFill>
                      <a:schemeClr val="bg1"/>
                    </a:solidFill>
                    <a:cs typeface="+mn-cs"/>
                  </a:rPr>
                  <a:t>Setup</a:t>
                </a:r>
              </a:p>
            </p:txBody>
          </p:sp>
          <p:sp>
            <p:nvSpPr>
              <p:cNvPr id="19" name="Freeform 23"/>
              <p:cNvSpPr>
                <a:spLocks noChangeAspect="1"/>
              </p:cNvSpPr>
              <p:nvPr/>
            </p:nvSpPr>
            <p:spPr bwMode="auto">
              <a:xfrm>
                <a:off x="2026216" y="2868204"/>
                <a:ext cx="245497" cy="607632"/>
              </a:xfrm>
              <a:custGeom>
                <a:avLst/>
                <a:gdLst>
                  <a:gd name="T0" fmla="*/ 507 w 278"/>
                  <a:gd name="T1" fmla="*/ 6745 h 687"/>
                  <a:gd name="T2" fmla="*/ 4295 w 278"/>
                  <a:gd name="T3" fmla="*/ 32960 h 687"/>
                  <a:gd name="T4" fmla="*/ 0 w 278"/>
                  <a:gd name="T5" fmla="*/ 61210 h 687"/>
                  <a:gd name="T6" fmla="*/ 8837 w 278"/>
                  <a:gd name="T7" fmla="*/ 76992 h 687"/>
                  <a:gd name="T8" fmla="*/ 25794 w 278"/>
                  <a:gd name="T9" fmla="*/ 66032 h 687"/>
                  <a:gd name="T10" fmla="*/ 30336 w 278"/>
                  <a:gd name="T11" fmla="*/ 32960 h 687"/>
                  <a:gd name="T12" fmla="*/ 25794 w 278"/>
                  <a:gd name="T13" fmla="*/ 0 h 687"/>
                  <a:gd name="T14" fmla="*/ 17553 w 278"/>
                  <a:gd name="T15" fmla="*/ 16701 h 687"/>
                  <a:gd name="T16" fmla="*/ 507 w 278"/>
                  <a:gd name="T17" fmla="*/ 6745 h 6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8"/>
                  <a:gd name="T28" fmla="*/ 0 h 687"/>
                  <a:gd name="T29" fmla="*/ 278 w 278"/>
                  <a:gd name="T30" fmla="*/ 687 h 6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8" h="687">
                    <a:moveTo>
                      <a:pt x="5" y="60"/>
                    </a:moveTo>
                    <a:cubicBezTo>
                      <a:pt x="27" y="134"/>
                      <a:pt x="39" y="213"/>
                      <a:pt x="39" y="294"/>
                    </a:cubicBezTo>
                    <a:cubicBezTo>
                      <a:pt x="39" y="382"/>
                      <a:pt x="25" y="467"/>
                      <a:pt x="0" y="546"/>
                    </a:cubicBezTo>
                    <a:cubicBezTo>
                      <a:pt x="81" y="687"/>
                      <a:pt x="81" y="687"/>
                      <a:pt x="81" y="687"/>
                    </a:cubicBezTo>
                    <a:cubicBezTo>
                      <a:pt x="237" y="589"/>
                      <a:pt x="237" y="589"/>
                      <a:pt x="237" y="589"/>
                    </a:cubicBezTo>
                    <a:cubicBezTo>
                      <a:pt x="264" y="495"/>
                      <a:pt x="278" y="397"/>
                      <a:pt x="278" y="294"/>
                    </a:cubicBezTo>
                    <a:cubicBezTo>
                      <a:pt x="278" y="192"/>
                      <a:pt x="264" y="94"/>
                      <a:pt x="237" y="0"/>
                    </a:cubicBezTo>
                    <a:cubicBezTo>
                      <a:pt x="161" y="149"/>
                      <a:pt x="161" y="149"/>
                      <a:pt x="161" y="149"/>
                    </a:cubicBezTo>
                    <a:lnTo>
                      <a:pt x="5" y="60"/>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Build</a:t>
                </a:r>
              </a:p>
            </p:txBody>
          </p:sp>
          <p:sp>
            <p:nvSpPr>
              <p:cNvPr id="20" name="Freeform 24"/>
              <p:cNvSpPr>
                <a:spLocks noChangeAspect="1"/>
              </p:cNvSpPr>
              <p:nvPr/>
            </p:nvSpPr>
            <p:spPr bwMode="auto">
              <a:xfrm>
                <a:off x="1701275" y="3435844"/>
                <a:ext cx="496370" cy="472139"/>
              </a:xfrm>
              <a:custGeom>
                <a:avLst/>
                <a:gdLst>
                  <a:gd name="T0" fmla="*/ 36805 w 561"/>
                  <a:gd name="T1" fmla="*/ 0 h 534"/>
                  <a:gd name="T2" fmla="*/ 3573 w 561"/>
                  <a:gd name="T3" fmla="*/ 38661 h 534"/>
                  <a:gd name="T4" fmla="*/ 0 w 561"/>
                  <a:gd name="T5" fmla="*/ 56349 h 534"/>
                  <a:gd name="T6" fmla="*/ 20193 w 561"/>
                  <a:gd name="T7" fmla="*/ 59592 h 534"/>
                  <a:gd name="T8" fmla="*/ 62581 w 561"/>
                  <a:gd name="T9" fmla="*/ 7704 h 534"/>
                  <a:gd name="T10" fmla="*/ 46820 w 561"/>
                  <a:gd name="T11" fmla="*/ 17544 h 534"/>
                  <a:gd name="T12" fmla="*/ 36805 w 561"/>
                  <a:gd name="T13" fmla="*/ 0 h 534"/>
                  <a:gd name="T14" fmla="*/ 0 60000 65536"/>
                  <a:gd name="T15" fmla="*/ 0 60000 65536"/>
                  <a:gd name="T16" fmla="*/ 0 60000 65536"/>
                  <a:gd name="T17" fmla="*/ 0 60000 65536"/>
                  <a:gd name="T18" fmla="*/ 0 60000 65536"/>
                  <a:gd name="T19" fmla="*/ 0 60000 65536"/>
                  <a:gd name="T20" fmla="*/ 0 60000 65536"/>
                  <a:gd name="T21" fmla="*/ 0 w 561"/>
                  <a:gd name="T22" fmla="*/ 0 h 534"/>
                  <a:gd name="T23" fmla="*/ 561 w 561"/>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1" h="534">
                    <a:moveTo>
                      <a:pt x="330" y="0"/>
                    </a:moveTo>
                    <a:cubicBezTo>
                      <a:pt x="264" y="141"/>
                      <a:pt x="161" y="261"/>
                      <a:pt x="32" y="346"/>
                    </a:cubicBezTo>
                    <a:cubicBezTo>
                      <a:pt x="0" y="505"/>
                      <a:pt x="0" y="505"/>
                      <a:pt x="0" y="505"/>
                    </a:cubicBezTo>
                    <a:cubicBezTo>
                      <a:pt x="181" y="534"/>
                      <a:pt x="181" y="534"/>
                      <a:pt x="181" y="534"/>
                    </a:cubicBezTo>
                    <a:cubicBezTo>
                      <a:pt x="348" y="419"/>
                      <a:pt x="481" y="257"/>
                      <a:pt x="561" y="69"/>
                    </a:cubicBezTo>
                    <a:cubicBezTo>
                      <a:pt x="420" y="157"/>
                      <a:pt x="420" y="157"/>
                      <a:pt x="420" y="157"/>
                    </a:cubicBezTo>
                    <a:lnTo>
                      <a:pt x="330" y="0"/>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Test</a:t>
                </a:r>
              </a:p>
            </p:txBody>
          </p:sp>
          <p:sp>
            <p:nvSpPr>
              <p:cNvPr id="21" name="Freeform 25"/>
              <p:cNvSpPr>
                <a:spLocks noChangeAspect="1"/>
              </p:cNvSpPr>
              <p:nvPr/>
            </p:nvSpPr>
            <p:spPr bwMode="auto">
              <a:xfrm>
                <a:off x="1046616" y="3787412"/>
                <a:ext cx="720962" cy="287103"/>
              </a:xfrm>
              <a:custGeom>
                <a:avLst/>
                <a:gdLst>
                  <a:gd name="T0" fmla="*/ 75674 w 815"/>
                  <a:gd name="T1" fmla="*/ 0 h 324"/>
                  <a:gd name="T2" fmla="*/ 35159 w 815"/>
                  <a:gd name="T3" fmla="*/ 9675 h 324"/>
                  <a:gd name="T4" fmla="*/ 18801 w 815"/>
                  <a:gd name="T5" fmla="*/ 8263 h 324"/>
                  <a:gd name="T6" fmla="*/ 0 w 815"/>
                  <a:gd name="T7" fmla="*/ 16851 h 324"/>
                  <a:gd name="T8" fmla="*/ 8322 w 815"/>
                  <a:gd name="T9" fmla="*/ 33903 h 324"/>
                  <a:gd name="T10" fmla="*/ 35159 w 815"/>
                  <a:gd name="T11" fmla="*/ 37138 h 324"/>
                  <a:gd name="T12" fmla="*/ 90758 w 815"/>
                  <a:gd name="T13" fmla="*/ 22932 h 324"/>
                  <a:gd name="T14" fmla="*/ 71770 w 815"/>
                  <a:gd name="T15" fmla="*/ 19866 h 324"/>
                  <a:gd name="T16" fmla="*/ 75674 w 815"/>
                  <a:gd name="T17" fmla="*/ 0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5"/>
                  <a:gd name="T28" fmla="*/ 0 h 324"/>
                  <a:gd name="T29" fmla="*/ 815 w 815"/>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5" h="324">
                    <a:moveTo>
                      <a:pt x="680" y="0"/>
                    </a:moveTo>
                    <a:cubicBezTo>
                      <a:pt x="570" y="54"/>
                      <a:pt x="446" y="84"/>
                      <a:pt x="316" y="84"/>
                    </a:cubicBezTo>
                    <a:cubicBezTo>
                      <a:pt x="266" y="84"/>
                      <a:pt x="217" y="80"/>
                      <a:pt x="169" y="72"/>
                    </a:cubicBezTo>
                    <a:cubicBezTo>
                      <a:pt x="0" y="147"/>
                      <a:pt x="0" y="147"/>
                      <a:pt x="0" y="147"/>
                    </a:cubicBezTo>
                    <a:cubicBezTo>
                      <a:pt x="75" y="296"/>
                      <a:pt x="75" y="296"/>
                      <a:pt x="75" y="296"/>
                    </a:cubicBezTo>
                    <a:cubicBezTo>
                      <a:pt x="152" y="314"/>
                      <a:pt x="233" y="324"/>
                      <a:pt x="316" y="324"/>
                    </a:cubicBezTo>
                    <a:cubicBezTo>
                      <a:pt x="496" y="324"/>
                      <a:pt x="666" y="279"/>
                      <a:pt x="815" y="200"/>
                    </a:cubicBezTo>
                    <a:cubicBezTo>
                      <a:pt x="645" y="173"/>
                      <a:pt x="645" y="173"/>
                      <a:pt x="645" y="173"/>
                    </a:cubicBezTo>
                    <a:lnTo>
                      <a:pt x="680" y="0"/>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Deploy</a:t>
                </a:r>
              </a:p>
            </p:txBody>
          </p:sp>
          <p:sp>
            <p:nvSpPr>
              <p:cNvPr id="22" name="Freeform 26"/>
              <p:cNvSpPr>
                <a:spLocks noChangeAspect="1"/>
              </p:cNvSpPr>
              <p:nvPr/>
            </p:nvSpPr>
            <p:spPr bwMode="auto">
              <a:xfrm>
                <a:off x="581903" y="3571338"/>
                <a:ext cx="504135" cy="452441"/>
              </a:xfrm>
              <a:custGeom>
                <a:avLst/>
                <a:gdLst>
                  <a:gd name="T0" fmla="*/ 63340 w 570"/>
                  <a:gd name="T1" fmla="*/ 31472 h 512"/>
                  <a:gd name="T2" fmla="*/ 26549 w 570"/>
                  <a:gd name="T3" fmla="*/ 7978 h 512"/>
                  <a:gd name="T4" fmla="*/ 5998 w 570"/>
                  <a:gd name="T5" fmla="*/ 0 h 512"/>
                  <a:gd name="T6" fmla="*/ 0 w 570"/>
                  <a:gd name="T7" fmla="*/ 17776 h 512"/>
                  <a:gd name="T8" fmla="*/ 55092 w 570"/>
                  <a:gd name="T9" fmla="*/ 56739 h 512"/>
                  <a:gd name="T10" fmla="*/ 46195 w 570"/>
                  <a:gd name="T11" fmla="*/ 38988 h 512"/>
                  <a:gd name="T12" fmla="*/ 63340 w 570"/>
                  <a:gd name="T13" fmla="*/ 31472 h 512"/>
                  <a:gd name="T14" fmla="*/ 0 60000 65536"/>
                  <a:gd name="T15" fmla="*/ 0 60000 65536"/>
                  <a:gd name="T16" fmla="*/ 0 60000 65536"/>
                  <a:gd name="T17" fmla="*/ 0 60000 65536"/>
                  <a:gd name="T18" fmla="*/ 0 60000 65536"/>
                  <a:gd name="T19" fmla="*/ 0 60000 65536"/>
                  <a:gd name="T20" fmla="*/ 0 60000 65536"/>
                  <a:gd name="T21" fmla="*/ 0 w 570"/>
                  <a:gd name="T22" fmla="*/ 0 h 512"/>
                  <a:gd name="T23" fmla="*/ 570 w 570"/>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0" h="512">
                    <a:moveTo>
                      <a:pt x="570" y="284"/>
                    </a:moveTo>
                    <a:cubicBezTo>
                      <a:pt x="443" y="240"/>
                      <a:pt x="330" y="167"/>
                      <a:pt x="239" y="72"/>
                    </a:cubicBezTo>
                    <a:cubicBezTo>
                      <a:pt x="54" y="0"/>
                      <a:pt x="54" y="0"/>
                      <a:pt x="54" y="0"/>
                    </a:cubicBezTo>
                    <a:cubicBezTo>
                      <a:pt x="0" y="160"/>
                      <a:pt x="0" y="160"/>
                      <a:pt x="0" y="160"/>
                    </a:cubicBezTo>
                    <a:cubicBezTo>
                      <a:pt x="126" y="321"/>
                      <a:pt x="298" y="444"/>
                      <a:pt x="496" y="512"/>
                    </a:cubicBezTo>
                    <a:cubicBezTo>
                      <a:pt x="416" y="352"/>
                      <a:pt x="416" y="352"/>
                      <a:pt x="416" y="352"/>
                    </a:cubicBezTo>
                    <a:lnTo>
                      <a:pt x="570" y="284"/>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Monitor</a:t>
                </a:r>
              </a:p>
            </p:txBody>
          </p:sp>
        </p:grpSp>
      </p:grpSp>
      <p:sp>
        <p:nvSpPr>
          <p:cNvPr id="28" name="Rectangle 2"/>
          <p:cNvSpPr txBox="1">
            <a:spLocks/>
          </p:cNvSpPr>
          <p:nvPr/>
        </p:nvSpPr>
        <p:spPr bwMode="auto">
          <a:xfrm>
            <a:off x="832394" y="164556"/>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ＭＳ Ｐゴシック" pitchFamily="34" charset="-128"/>
                <a:cs typeface="ヒラギノ角ゴ Pro W3"/>
              </a:rPr>
              <a:t>Oracle Enterprise Manager 12c</a:t>
            </a:r>
            <a:br>
              <a:rPr kumimoji="0" lang="en-US" sz="2800" b="1" i="0" u="none" strike="noStrike" kern="0" cap="none" spc="0" normalizeH="0" baseline="0" noProof="0" dirty="0" smtClean="0">
                <a:ln>
                  <a:noFill/>
                </a:ln>
                <a:solidFill>
                  <a:schemeClr val="tx1"/>
                </a:solidFill>
                <a:effectLst/>
                <a:uLnTx/>
                <a:uFillTx/>
                <a:latin typeface="+mj-lt"/>
                <a:ea typeface="ＭＳ Ｐゴシック" pitchFamily="34" charset="-128"/>
                <a:cs typeface="ヒラギノ角ゴ Pro W3"/>
              </a:rPr>
            </a:br>
            <a:r>
              <a:rPr kumimoji="0" lang="en-US" sz="2000" b="0" i="0" u="none" strike="noStrike" kern="0" cap="none" spc="0" normalizeH="0" baseline="0" noProof="0" dirty="0" smtClean="0">
                <a:ln>
                  <a:noFill/>
                </a:ln>
                <a:solidFill>
                  <a:schemeClr val="tx2"/>
                </a:solidFill>
                <a:effectLst/>
                <a:uLnTx/>
                <a:uFillTx/>
                <a:latin typeface="+mj-lt"/>
                <a:ea typeface="ＭＳ Ｐゴシック" pitchFamily="34" charset="-128"/>
                <a:cs typeface="ヒラギノ角ゴ Pro W3"/>
              </a:rPr>
              <a:t>Cloud Lifecycle Management built on Oracle VM 3</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10621" y="247287"/>
            <a:ext cx="8255001" cy="642938"/>
          </a:xfrm>
        </p:spPr>
        <p:txBody>
          <a:bodyPr/>
          <a:lstStyle/>
          <a:p>
            <a:pPr>
              <a:defRPr/>
            </a:pPr>
            <a:r>
              <a:rPr lang="en-US" kern="0" dirty="0" smtClean="0">
                <a:solidFill>
                  <a:srgbClr val="000000"/>
                </a:solidFill>
              </a:rPr>
              <a:t>Automated Discovery and Resource </a:t>
            </a:r>
            <a:r>
              <a:rPr lang="en-US" kern="0" dirty="0" err="1" smtClean="0">
                <a:solidFill>
                  <a:srgbClr val="000000"/>
                </a:solidFill>
              </a:rPr>
              <a:t>Baselining</a:t>
            </a:r>
            <a:r>
              <a:rPr lang="en-US" kern="0" dirty="0" smtClean="0">
                <a:solidFill>
                  <a:srgbClr val="000000"/>
                </a:solidFill>
              </a:rPr>
              <a:t> </a:t>
            </a:r>
            <a:br>
              <a:rPr lang="en-US" kern="0" dirty="0" smtClean="0">
                <a:solidFill>
                  <a:srgbClr val="000000"/>
                </a:solidFill>
              </a:rPr>
            </a:br>
            <a:endParaRPr lang="en-US" dirty="0"/>
          </a:p>
        </p:txBody>
      </p:sp>
      <p:sp>
        <p:nvSpPr>
          <p:cNvPr id="35843" name="Content Placeholder 8"/>
          <p:cNvSpPr>
            <a:spLocks noGrp="1"/>
          </p:cNvSpPr>
          <p:nvPr>
            <p:ph sz="half" idx="1"/>
          </p:nvPr>
        </p:nvSpPr>
        <p:spPr>
          <a:xfrm>
            <a:off x="457200" y="1200150"/>
            <a:ext cx="4067175" cy="3394075"/>
          </a:xfrm>
        </p:spPr>
        <p:txBody>
          <a:bodyPr/>
          <a:lstStyle/>
          <a:p>
            <a:r>
              <a:rPr lang="en-US" sz="1600" dirty="0" smtClean="0">
                <a:ea typeface="ＭＳ Ｐゴシック" pitchFamily="34" charset="-128"/>
              </a:rPr>
              <a:t>Automatic asset discovery using network scanning techniques</a:t>
            </a:r>
          </a:p>
          <a:p>
            <a:r>
              <a:rPr lang="en-US" sz="1600" dirty="0" smtClean="0">
                <a:ea typeface="ＭＳ Ｐゴシック" pitchFamily="34" charset="-128"/>
              </a:rPr>
              <a:t>Integrated workflow for agent deployment  for active management</a:t>
            </a:r>
          </a:p>
          <a:p>
            <a:r>
              <a:rPr lang="en-US" sz="1600" dirty="0" smtClean="0">
                <a:ea typeface="ＭＳ Ｐゴシック" pitchFamily="34" charset="-128"/>
              </a:rPr>
              <a:t>Promote the targets from “Unmanaged” to “Managed”</a:t>
            </a:r>
          </a:p>
          <a:p>
            <a:r>
              <a:rPr lang="en-US" sz="1600" dirty="0" smtClean="0">
                <a:ea typeface="ＭＳ Ｐゴシック" pitchFamily="34" charset="-128"/>
              </a:rPr>
              <a:t>Integrate with Consolidation Planner to identify underutilized assets</a:t>
            </a:r>
          </a:p>
          <a:p>
            <a:endParaRPr lang="en-US" sz="1600" dirty="0" smtClean="0">
              <a:ea typeface="ＭＳ Ｐゴシック" pitchFamily="34" charset="-128"/>
            </a:endParaRPr>
          </a:p>
        </p:txBody>
      </p:sp>
      <p:sp>
        <p:nvSpPr>
          <p:cNvPr id="7" name="Rectangle 20"/>
          <p:cNvSpPr txBox="1">
            <a:spLocks noChangeArrowheads="1"/>
          </p:cNvSpPr>
          <p:nvPr/>
        </p:nvSpPr>
        <p:spPr bwMode="auto">
          <a:xfrm>
            <a:off x="196850" y="117475"/>
            <a:ext cx="8947150" cy="642938"/>
          </a:xfrm>
          <a:prstGeom prst="rect">
            <a:avLst/>
          </a:prstGeom>
          <a:noFill/>
          <a:ln w="9525">
            <a:noFill/>
            <a:miter lim="800000"/>
            <a:headEnd/>
            <a:tailEnd/>
          </a:ln>
        </p:spPr>
        <p:txBody>
          <a:bodyPr lIns="0" tIns="0" rIns="0" bIns="0"/>
          <a:lstStyle/>
          <a:p>
            <a:pPr eaLnBrk="0" hangingPunct="0">
              <a:defRPr/>
            </a:pPr>
            <a:endParaRPr lang="en-US" sz="1800" kern="0" dirty="0">
              <a:solidFill>
                <a:srgbClr val="AEAEAE">
                  <a:lumMod val="75000"/>
                </a:srgbClr>
              </a:solidFill>
              <a:latin typeface="Arial"/>
              <a:ea typeface="+mn-ea"/>
            </a:endParaRPr>
          </a:p>
        </p:txBody>
      </p:sp>
      <p:pic>
        <p:nvPicPr>
          <p:cNvPr id="9220" name="Picture 3"/>
          <p:cNvPicPr>
            <a:picLocks noChangeAspect="1" noChangeArrowheads="1"/>
          </p:cNvPicPr>
          <p:nvPr/>
        </p:nvPicPr>
        <p:blipFill>
          <a:blip r:embed="rId3"/>
          <a:srcRect/>
          <a:stretch>
            <a:fillRect/>
          </a:stretch>
        </p:blipFill>
        <p:spPr bwMode="auto">
          <a:xfrm>
            <a:off x="4597400" y="1063625"/>
            <a:ext cx="4257675" cy="2790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smtClean="0">
                <a:cs typeface="Arial" pitchFamily="34" charset="0"/>
              </a:rPr>
              <a:t>Consolidation Planning</a:t>
            </a:r>
            <a:endParaRPr lang="en-US" sz="1800" dirty="0" smtClean="0">
              <a:solidFill>
                <a:schemeClr val="accent1"/>
              </a:solidFill>
              <a:latin typeface="+mn-lt"/>
            </a:endParaRPr>
          </a:p>
        </p:txBody>
      </p:sp>
      <p:sp>
        <p:nvSpPr>
          <p:cNvPr id="36867" name="Rectangle 3"/>
          <p:cNvSpPr>
            <a:spLocks noGrp="1" noChangeArrowheads="1"/>
          </p:cNvSpPr>
          <p:nvPr>
            <p:ph sz="half" idx="1"/>
          </p:nvPr>
        </p:nvSpPr>
        <p:spPr>
          <a:xfrm>
            <a:off x="457200" y="1200150"/>
            <a:ext cx="4067175" cy="3394075"/>
          </a:xfrm>
        </p:spPr>
        <p:txBody>
          <a:bodyPr/>
          <a:lstStyle/>
          <a:p>
            <a:pPr>
              <a:lnSpc>
                <a:spcPct val="90000"/>
              </a:lnSpc>
            </a:pPr>
            <a:r>
              <a:rPr lang="en-US" sz="1600" dirty="0" smtClean="0">
                <a:ea typeface="ＭＳ Ｐゴシック" pitchFamily="34" charset="-128"/>
                <a:cs typeface="Times New Roman" pitchFamily="18" charset="0"/>
              </a:rPr>
              <a:t>Guided migration path to Cloud</a:t>
            </a:r>
            <a:endParaRPr lang="en-US" sz="1200" dirty="0" smtClean="0">
              <a:ea typeface="ＭＳ Ｐゴシック" pitchFamily="34" charset="-128"/>
              <a:cs typeface="Times New Roman" pitchFamily="18" charset="0"/>
            </a:endParaRPr>
          </a:p>
          <a:p>
            <a:pPr>
              <a:lnSpc>
                <a:spcPct val="90000"/>
              </a:lnSpc>
            </a:pPr>
            <a:r>
              <a:rPr lang="en-US" sz="1600" dirty="0" smtClean="0">
                <a:ea typeface="ＭＳ Ｐゴシック" pitchFamily="34" charset="-128"/>
                <a:cs typeface="Times New Roman" pitchFamily="18" charset="0"/>
              </a:rPr>
              <a:t>Consolidation advice based on technical as well as business constraints</a:t>
            </a:r>
          </a:p>
          <a:p>
            <a:pPr lvl="1">
              <a:lnSpc>
                <a:spcPct val="90000"/>
              </a:lnSpc>
              <a:buClr>
                <a:schemeClr val="tx2"/>
              </a:buClr>
            </a:pPr>
            <a:r>
              <a:rPr lang="en-US" sz="1000" dirty="0" smtClean="0">
                <a:ea typeface="ＭＳ Ｐゴシック" pitchFamily="34" charset="-128"/>
                <a:cs typeface="Times New Roman" pitchFamily="18" charset="0"/>
              </a:rPr>
              <a:t>Processor architecture</a:t>
            </a:r>
          </a:p>
          <a:p>
            <a:pPr lvl="1">
              <a:lnSpc>
                <a:spcPct val="90000"/>
              </a:lnSpc>
              <a:buClr>
                <a:schemeClr val="tx2"/>
              </a:buClr>
            </a:pPr>
            <a:r>
              <a:rPr lang="en-US" sz="1000" dirty="0" smtClean="0">
                <a:ea typeface="ＭＳ Ｐゴシック" pitchFamily="34" charset="-128"/>
                <a:cs typeface="Times New Roman" pitchFamily="18" charset="0"/>
              </a:rPr>
              <a:t>LOB ownership, location, lifecycle</a:t>
            </a:r>
            <a:endParaRPr lang="en-US" sz="1100" dirty="0" smtClean="0">
              <a:ea typeface="ＭＳ Ｐゴシック" pitchFamily="34" charset="-128"/>
              <a:cs typeface="Times New Roman" pitchFamily="18" charset="0"/>
            </a:endParaRPr>
          </a:p>
          <a:p>
            <a:pPr>
              <a:lnSpc>
                <a:spcPct val="90000"/>
              </a:lnSpc>
            </a:pPr>
            <a:r>
              <a:rPr lang="en-US" sz="1600" dirty="0" smtClean="0">
                <a:ea typeface="ＭＳ Ｐゴシック" pitchFamily="34" charset="-128"/>
                <a:cs typeface="Times New Roman" pitchFamily="18" charset="0"/>
              </a:rPr>
              <a:t>Wide variety of consolidation choices</a:t>
            </a:r>
          </a:p>
          <a:p>
            <a:pPr lvl="1">
              <a:buClr>
                <a:schemeClr val="tx2"/>
              </a:buClr>
            </a:pPr>
            <a:r>
              <a:rPr lang="en-US" sz="1000" dirty="0" smtClean="0">
                <a:ea typeface="ＭＳ Ｐゴシック" pitchFamily="34" charset="-128"/>
                <a:cs typeface="Times New Roman" pitchFamily="18" charset="0"/>
              </a:rPr>
              <a:t>Physical-to-Physical (P2P)</a:t>
            </a:r>
          </a:p>
          <a:p>
            <a:pPr lvl="1">
              <a:buClr>
                <a:schemeClr val="tx2"/>
              </a:buClr>
            </a:pPr>
            <a:r>
              <a:rPr lang="en-US" sz="1000" dirty="0" smtClean="0">
                <a:ea typeface="ＭＳ Ｐゴシック" pitchFamily="34" charset="-128"/>
                <a:cs typeface="Times New Roman" pitchFamily="18" charset="0"/>
              </a:rPr>
              <a:t>Physical-to-Virtual (P2V)</a:t>
            </a:r>
          </a:p>
          <a:p>
            <a:pPr lvl="1">
              <a:buClr>
                <a:schemeClr val="tx2"/>
              </a:buClr>
            </a:pPr>
            <a:r>
              <a:rPr lang="en-US" sz="1000" dirty="0" smtClean="0">
                <a:ea typeface="ＭＳ Ｐゴシック" pitchFamily="34" charset="-128"/>
                <a:cs typeface="Times New Roman" pitchFamily="18" charset="0"/>
              </a:rPr>
              <a:t>Database Consolidation on </a:t>
            </a:r>
            <a:r>
              <a:rPr lang="en-US" sz="1000" dirty="0" err="1" smtClean="0">
                <a:ea typeface="ＭＳ Ｐゴシック" pitchFamily="34" charset="-128"/>
                <a:cs typeface="Times New Roman" pitchFamily="18" charset="0"/>
              </a:rPr>
              <a:t>Exadata</a:t>
            </a:r>
            <a:endParaRPr lang="en-US" sz="1000" dirty="0" smtClean="0">
              <a:ea typeface="ＭＳ Ｐゴシック" pitchFamily="34" charset="-128"/>
              <a:cs typeface="Times New Roman" pitchFamily="18" charset="0"/>
            </a:endParaRPr>
          </a:p>
          <a:p>
            <a:pPr lvl="1">
              <a:buClr>
                <a:schemeClr val="tx2"/>
              </a:buClr>
            </a:pPr>
            <a:r>
              <a:rPr lang="en-US" sz="1000" dirty="0" smtClean="0">
                <a:ea typeface="ＭＳ Ｐゴシック" pitchFamily="34" charset="-128"/>
                <a:cs typeface="Times New Roman" pitchFamily="18" charset="0"/>
              </a:rPr>
              <a:t>Application Consolidation on </a:t>
            </a:r>
            <a:r>
              <a:rPr lang="en-US" sz="1000" dirty="0" err="1" smtClean="0">
                <a:ea typeface="ＭＳ Ｐゴシック" pitchFamily="34" charset="-128"/>
                <a:cs typeface="Times New Roman" pitchFamily="18" charset="0"/>
              </a:rPr>
              <a:t>Exalogic</a:t>
            </a:r>
            <a:endParaRPr lang="en-US" sz="1000" dirty="0" smtClean="0">
              <a:ea typeface="ＭＳ Ｐゴシック" pitchFamily="34" charset="-128"/>
              <a:cs typeface="Times New Roman" pitchFamily="18" charset="0"/>
            </a:endParaRPr>
          </a:p>
          <a:p>
            <a:pPr lvl="1" eaLnBrk="1" hangingPunct="1">
              <a:lnSpc>
                <a:spcPct val="90000"/>
              </a:lnSpc>
            </a:pPr>
            <a:endParaRPr lang="en-US" sz="1400" dirty="0" smtClean="0">
              <a:ea typeface="ＭＳ Ｐゴシック" pitchFamily="34" charset="-128"/>
              <a:cs typeface="Times New Roman" pitchFamily="18" charset="0"/>
            </a:endParaRPr>
          </a:p>
          <a:p>
            <a:pPr lvl="1" eaLnBrk="1" hangingPunct="1">
              <a:lnSpc>
                <a:spcPct val="90000"/>
              </a:lnSpc>
            </a:pPr>
            <a:endParaRPr lang="en-US" sz="1400" dirty="0" smtClean="0">
              <a:ea typeface="ＭＳ Ｐゴシック" pitchFamily="34" charset="-128"/>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4460875" y="1146175"/>
            <a:ext cx="4511675" cy="30765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AU" smtClean="0">
                <a:ea typeface="ＭＳ Ｐゴシック" pitchFamily="34" charset="-128"/>
              </a:rPr>
              <a:t>Centralized Software Library </a:t>
            </a:r>
            <a:br>
              <a:rPr lang="en-AU" smtClean="0">
                <a:ea typeface="ＭＳ Ｐゴシック" pitchFamily="34" charset="-128"/>
              </a:rPr>
            </a:br>
            <a:endParaRPr lang="en-AU" smtClean="0">
              <a:ea typeface="ＭＳ Ｐゴシック" pitchFamily="34" charset="-128"/>
            </a:endParaRPr>
          </a:p>
        </p:txBody>
      </p:sp>
      <p:sp>
        <p:nvSpPr>
          <p:cNvPr id="40963" name="Content Placeholder 2"/>
          <p:cNvSpPr>
            <a:spLocks noGrp="1"/>
          </p:cNvSpPr>
          <p:nvPr>
            <p:ph sz="half" idx="1"/>
          </p:nvPr>
        </p:nvSpPr>
        <p:spPr>
          <a:xfrm>
            <a:off x="457200" y="1200150"/>
            <a:ext cx="4067175" cy="3394075"/>
          </a:xfrm>
        </p:spPr>
        <p:txBody>
          <a:bodyPr/>
          <a:lstStyle/>
          <a:p>
            <a:pPr>
              <a:lnSpc>
                <a:spcPct val="90000"/>
              </a:lnSpc>
              <a:buClr>
                <a:schemeClr val="accent1"/>
              </a:buClr>
            </a:pPr>
            <a:r>
              <a:rPr lang="en-US" sz="1600" smtClean="0">
                <a:ea typeface="ＭＳ Ｐゴシック" pitchFamily="34" charset="-128"/>
                <a:cs typeface="Times New Roman" pitchFamily="18" charset="0"/>
              </a:rPr>
              <a:t>Single repository for storing and retrieving images, scripts and assemblies</a:t>
            </a:r>
          </a:p>
          <a:p>
            <a:pPr>
              <a:lnSpc>
                <a:spcPct val="90000"/>
              </a:lnSpc>
              <a:buClr>
                <a:schemeClr val="accent1"/>
              </a:buClr>
            </a:pPr>
            <a:r>
              <a:rPr lang="en-US" sz="1600" smtClean="0">
                <a:ea typeface="ＭＳ Ｐゴシック" pitchFamily="34" charset="-128"/>
                <a:cs typeface="Times New Roman" pitchFamily="18" charset="0"/>
              </a:rPr>
              <a:t>Can be co-located with Self-Service Application or with cloud targets</a:t>
            </a:r>
          </a:p>
          <a:p>
            <a:pPr>
              <a:lnSpc>
                <a:spcPct val="90000"/>
              </a:lnSpc>
              <a:buClr>
                <a:schemeClr val="accent1"/>
              </a:buClr>
            </a:pPr>
            <a:r>
              <a:rPr lang="en-US" sz="1600" smtClean="0">
                <a:ea typeface="ＭＳ Ｐゴシック" pitchFamily="34" charset="-128"/>
                <a:cs typeface="Times New Roman" pitchFamily="18" charset="0"/>
              </a:rPr>
              <a:t>Choice  of Storage types and Protocols (NFS, HTTP(S)), ideally suited for remote data centers</a:t>
            </a:r>
          </a:p>
          <a:p>
            <a:pPr>
              <a:lnSpc>
                <a:spcPct val="90000"/>
              </a:lnSpc>
              <a:buClr>
                <a:schemeClr val="accent1"/>
              </a:buClr>
            </a:pPr>
            <a:r>
              <a:rPr lang="en-US" sz="1600" smtClean="0">
                <a:ea typeface="ＭＳ Ｐゴシック" pitchFamily="34" charset="-128"/>
                <a:cs typeface="Times New Roman" pitchFamily="18" charset="0"/>
              </a:rPr>
              <a:t>Integrated with Packaging tools like Assembly Builder</a:t>
            </a:r>
          </a:p>
          <a:p>
            <a:pPr>
              <a:lnSpc>
                <a:spcPct val="90000"/>
              </a:lnSpc>
              <a:buClr>
                <a:schemeClr val="accent1"/>
              </a:buClr>
            </a:pPr>
            <a:r>
              <a:rPr lang="en-US" sz="1600" smtClean="0">
                <a:ea typeface="ＭＳ Ｐゴシック" pitchFamily="34" charset="-128"/>
                <a:cs typeface="Times New Roman" pitchFamily="18" charset="0"/>
              </a:rPr>
              <a:t>Supports Access rights for each image/assembly</a:t>
            </a:r>
          </a:p>
        </p:txBody>
      </p:sp>
      <p:pic>
        <p:nvPicPr>
          <p:cNvPr id="4" name="Picture 3"/>
          <p:cNvPicPr>
            <a:picLocks noChangeAspect="1" noChangeArrowheads="1"/>
          </p:cNvPicPr>
          <p:nvPr/>
        </p:nvPicPr>
        <p:blipFill>
          <a:blip r:embed="rId3"/>
          <a:srcRect/>
          <a:stretch>
            <a:fillRect/>
          </a:stretch>
        </p:blipFill>
        <p:spPr bwMode="auto">
          <a:xfrm>
            <a:off x="4760913" y="1195388"/>
            <a:ext cx="4186237" cy="29098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2"/>
          <p:cNvSpPr>
            <a:spLocks noChangeArrowheads="1"/>
          </p:cNvSpPr>
          <p:nvPr/>
        </p:nvSpPr>
        <p:spPr bwMode="auto">
          <a:xfrm>
            <a:off x="684213" y="944563"/>
            <a:ext cx="7920037" cy="3138487"/>
          </a:xfrm>
          <a:prstGeom prst="rect">
            <a:avLst/>
          </a:prstGeom>
          <a:noFill/>
          <a:ln w="9525">
            <a:noFill/>
            <a:miter lim="800000"/>
            <a:headEnd/>
            <a:tailEnd/>
          </a:ln>
        </p:spPr>
        <p:txBody>
          <a:bodyPr>
            <a:spAutoFit/>
          </a:bodyPr>
          <a:lstStyle/>
          <a:p>
            <a:pPr eaLnBrk="0" hangingPunct="0"/>
            <a:r>
              <a:rPr lang="en-US" sz="2200">
                <a:solidFill>
                  <a:srgbClr val="000000"/>
                </a:solidFill>
                <a:cs typeface="Times New Roman" pitchFamily="18"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a:t>
            </a:r>
          </a:p>
          <a:p>
            <a:pPr eaLnBrk="0" hangingPunct="0"/>
            <a:r>
              <a:rPr lang="en-US" sz="2200">
                <a:solidFill>
                  <a:srgbClr val="000000"/>
                </a:solidFill>
                <a:cs typeface="Times New Roman" pitchFamily="18" charset="0"/>
              </a:rPr>
              <a:t/>
            </a:r>
            <a:br>
              <a:rPr lang="en-US" sz="2200">
                <a:solidFill>
                  <a:srgbClr val="000000"/>
                </a:solidFill>
                <a:cs typeface="Times New Roman" pitchFamily="18" charset="0"/>
              </a:rPr>
            </a:br>
            <a:r>
              <a:rPr lang="en-US" sz="2200">
                <a:solidFill>
                  <a:srgbClr val="000000"/>
                </a:solidFill>
                <a:cs typeface="Times New Roman" pitchFamily="18" charset="0"/>
              </a:rPr>
              <a:t>The development, release, and timing of any features or functionality described for Oracle’s products remains at the sole discretion of Oracle.</a:t>
            </a:r>
          </a:p>
        </p:txBody>
      </p:sp>
      <p:sp>
        <p:nvSpPr>
          <p:cNvPr id="361474" name="Rectangle 3"/>
          <p:cNvSpPr>
            <a:spLocks noChangeArrowheads="1"/>
          </p:cNvSpPr>
          <p:nvPr/>
        </p:nvSpPr>
        <p:spPr bwMode="auto">
          <a:xfrm>
            <a:off x="889000" y="228600"/>
            <a:ext cx="7581900" cy="706438"/>
          </a:xfrm>
          <a:prstGeom prst="rect">
            <a:avLst/>
          </a:prstGeom>
          <a:noFill/>
          <a:ln w="9525">
            <a:noFill/>
            <a:miter lim="800000"/>
            <a:headEnd/>
            <a:tailEnd/>
          </a:ln>
        </p:spPr>
        <p:txBody>
          <a:bodyPr lIns="0" tIns="0" rIns="0" bIns="0"/>
          <a:lstStyle/>
          <a:p>
            <a:pPr eaLnBrk="0" hangingPunct="0"/>
            <a:r>
              <a:rPr lang="en-US" sz="2800" b="1">
                <a:solidFill>
                  <a:srgbClr val="000000"/>
                </a:solidFill>
              </a:rPr>
              <a:t>Safe Harbor Statement</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387350" y="1055688"/>
            <a:ext cx="3748088" cy="3475037"/>
            <a:chOff x="386656" y="791114"/>
            <a:chExt cx="3933098" cy="3657600"/>
          </a:xfrm>
        </p:grpSpPr>
        <p:pic>
          <p:nvPicPr>
            <p:cNvPr id="57" name="Picture 108" descr="CLOUD_OL-gray-emboss"/>
            <p:cNvPicPr>
              <a:picLocks noChangeAspect="1" noChangeArrowheads="1"/>
            </p:cNvPicPr>
            <p:nvPr/>
          </p:nvPicPr>
          <p:blipFill>
            <a:blip r:embed="rId3" cstate="print">
              <a:duotone>
                <a:prstClr val="black"/>
                <a:schemeClr val="accent5">
                  <a:lumMod val="20000"/>
                  <a:lumOff val="80000"/>
                  <a:tint val="45000"/>
                  <a:satMod val="400000"/>
                </a:schemeClr>
              </a:duotone>
              <a:lum bright="10000" contrast="20000"/>
            </a:blip>
            <a:srcRect l="4305" t="7816" r="2478" b="6966"/>
            <a:stretch>
              <a:fillRect/>
            </a:stretch>
          </p:blipFill>
          <p:spPr bwMode="auto">
            <a:xfrm>
              <a:off x="795360" y="1239308"/>
              <a:ext cx="3115690" cy="2761212"/>
            </a:xfrm>
            <a:prstGeom prst="rect">
              <a:avLst/>
            </a:prstGeom>
            <a:noFill/>
            <a:ln w="9525">
              <a:noFill/>
              <a:miter lim="800000"/>
              <a:headEnd/>
              <a:tailEnd/>
            </a:ln>
            <a:effectLst>
              <a:innerShdw blurRad="63500" dist="50800" dir="2700000">
                <a:prstClr val="black">
                  <a:alpha val="50000"/>
                </a:prstClr>
              </a:innerShdw>
            </a:effectLst>
          </p:spPr>
        </p:pic>
        <p:grpSp>
          <p:nvGrpSpPr>
            <p:cNvPr id="3" name="Group 40"/>
            <p:cNvGrpSpPr/>
            <p:nvPr/>
          </p:nvGrpSpPr>
          <p:grpSpPr>
            <a:xfrm>
              <a:off x="1458319" y="1979050"/>
              <a:ext cx="1789772" cy="1420681"/>
              <a:chOff x="1749073" y="1946177"/>
              <a:chExt cx="2200075" cy="1715336"/>
            </a:xfrm>
            <a:solidFill>
              <a:schemeClr val="tx2">
                <a:lumMod val="50000"/>
              </a:schemeClr>
            </a:solidFill>
            <a:scene3d>
              <a:camera prst="orthographicFront">
                <a:rot lat="0" lon="0" rev="0"/>
              </a:camera>
              <a:lightRig rig="contrasting" dir="t">
                <a:rot lat="0" lon="0" rev="1500000"/>
              </a:lightRig>
            </a:scene3d>
          </p:grpSpPr>
          <p:sp>
            <p:nvSpPr>
              <p:cNvPr id="61" name="Freeform 60"/>
              <p:cNvSpPr/>
              <p:nvPr/>
            </p:nvSpPr>
            <p:spPr>
              <a:xfrm>
                <a:off x="1751348" y="1946177"/>
                <a:ext cx="2195527" cy="456364"/>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ts val="1400"/>
                  </a:lnSpc>
                  <a:spcAft>
                    <a:spcPts val="0"/>
                  </a:spcAft>
                  <a:defRPr/>
                </a:pPr>
                <a:r>
                  <a:rPr lang="en-US" sz="1200" b="1" dirty="0">
                    <a:solidFill>
                      <a:schemeClr val="bg1"/>
                    </a:solidFill>
                  </a:rPr>
                  <a:t>Applications and</a:t>
                </a:r>
              </a:p>
              <a:p>
                <a:pPr algn="ctr" defTabSz="622300">
                  <a:lnSpc>
                    <a:spcPts val="1400"/>
                  </a:lnSpc>
                  <a:spcAft>
                    <a:spcPts val="0"/>
                  </a:spcAft>
                  <a:defRPr/>
                </a:pPr>
                <a:r>
                  <a:rPr lang="en-US" sz="1200" b="1" dirty="0">
                    <a:solidFill>
                      <a:schemeClr val="bg1"/>
                    </a:solidFill>
                  </a:rPr>
                  <a:t> Business Services</a:t>
                </a:r>
              </a:p>
            </p:txBody>
          </p:sp>
          <p:sp>
            <p:nvSpPr>
              <p:cNvPr id="36" name="Freeform 35"/>
              <p:cNvSpPr/>
              <p:nvPr/>
            </p:nvSpPr>
            <p:spPr>
              <a:xfrm>
                <a:off x="1749074" y="2570485"/>
                <a:ext cx="2200074" cy="211231"/>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ct val="90000"/>
                  </a:lnSpc>
                  <a:spcAft>
                    <a:spcPct val="35000"/>
                  </a:spcAft>
                  <a:defRPr/>
                </a:pPr>
                <a:r>
                  <a:rPr lang="en-US" sz="1200" b="1" dirty="0">
                    <a:solidFill>
                      <a:schemeClr val="bg1"/>
                    </a:solidFill>
                  </a:rPr>
                  <a:t>Platform as a Service</a:t>
                </a:r>
              </a:p>
            </p:txBody>
          </p:sp>
          <p:sp>
            <p:nvSpPr>
              <p:cNvPr id="26" name="Freeform 25"/>
              <p:cNvSpPr/>
              <p:nvPr/>
            </p:nvSpPr>
            <p:spPr>
              <a:xfrm>
                <a:off x="1749074" y="2934217"/>
                <a:ext cx="2200074" cy="211231"/>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ct val="90000"/>
                  </a:lnSpc>
                  <a:spcAft>
                    <a:spcPct val="35000"/>
                  </a:spcAft>
                  <a:defRPr/>
                </a:pPr>
                <a:r>
                  <a:rPr lang="en-US" sz="1200" b="1" dirty="0" smtClean="0">
                    <a:solidFill>
                      <a:schemeClr val="bg1"/>
                    </a:solidFill>
                  </a:rPr>
                  <a:t>Database-as-a-Service</a:t>
                </a:r>
                <a:endParaRPr lang="en-US" sz="1200" b="1" dirty="0">
                  <a:solidFill>
                    <a:schemeClr val="bg1"/>
                  </a:solidFill>
                </a:endParaRPr>
              </a:p>
            </p:txBody>
          </p:sp>
          <p:sp>
            <p:nvSpPr>
              <p:cNvPr id="27" name="Freeform 26"/>
              <p:cNvSpPr/>
              <p:nvPr/>
            </p:nvSpPr>
            <p:spPr>
              <a:xfrm>
                <a:off x="1749073" y="3239088"/>
                <a:ext cx="2200075" cy="422425"/>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spcCol="1270" anchor="ctr" anchorCtr="1">
                <a:spAutoFit/>
              </a:bodyPr>
              <a:lstStyle/>
              <a:p>
                <a:pPr algn="ctr" defTabSz="622300">
                  <a:lnSpc>
                    <a:spcPct val="90000"/>
                  </a:lnSpc>
                  <a:spcAft>
                    <a:spcPct val="35000"/>
                  </a:spcAft>
                  <a:defRPr/>
                </a:pPr>
                <a:r>
                  <a:rPr lang="en-US" sz="1200" b="1" dirty="0" smtClean="0">
                    <a:solidFill>
                      <a:schemeClr val="bg1"/>
                    </a:solidFill>
                  </a:rPr>
                  <a:t>Infrastructure-as-a-Service</a:t>
                </a:r>
                <a:endParaRPr lang="en-US" sz="1200" b="1" dirty="0">
                  <a:solidFill>
                    <a:schemeClr val="bg1"/>
                  </a:solidFill>
                </a:endParaRPr>
              </a:p>
            </p:txBody>
          </p:sp>
        </p:grpSp>
        <p:grpSp>
          <p:nvGrpSpPr>
            <p:cNvPr id="4" name="Group 24"/>
            <p:cNvGrpSpPr/>
            <p:nvPr/>
          </p:nvGrpSpPr>
          <p:grpSpPr>
            <a:xfrm>
              <a:off x="386656" y="791114"/>
              <a:ext cx="3933098" cy="3657600"/>
              <a:chOff x="379413" y="2182379"/>
              <a:chExt cx="1892300" cy="1892136"/>
            </a:xfrm>
            <a:solidFill>
              <a:srgbClr val="FF0000"/>
            </a:solidFill>
          </p:grpSpPr>
          <p:sp>
            <p:nvSpPr>
              <p:cNvPr id="14" name="Freeform 18"/>
              <p:cNvSpPr>
                <a:spLocks noChangeAspect="1"/>
              </p:cNvSpPr>
              <p:nvPr/>
            </p:nvSpPr>
            <p:spPr bwMode="auto">
              <a:xfrm>
                <a:off x="387178" y="2486195"/>
                <a:ext cx="363766" cy="549734"/>
              </a:xfrm>
              <a:custGeom>
                <a:avLst/>
                <a:gdLst>
                  <a:gd name="T0" fmla="*/ 26538 w 411"/>
                  <a:gd name="T1" fmla="*/ 69116 h 622"/>
                  <a:gd name="T2" fmla="*/ 45548 w 411"/>
                  <a:gd name="T3" fmla="*/ 23759 h 622"/>
                  <a:gd name="T4" fmla="*/ 46028 w 411"/>
                  <a:gd name="T5" fmla="*/ 0 h 622"/>
                  <a:gd name="T6" fmla="*/ 30471 w 411"/>
                  <a:gd name="T7" fmla="*/ 432 h 622"/>
                  <a:gd name="T8" fmla="*/ 0 w 411"/>
                  <a:gd name="T9" fmla="*/ 65122 h 622"/>
                  <a:gd name="T10" fmla="*/ 14429 w 411"/>
                  <a:gd name="T11" fmla="*/ 53212 h 622"/>
                  <a:gd name="T12" fmla="*/ 26538 w 411"/>
                  <a:gd name="T13" fmla="*/ 69116 h 622"/>
                  <a:gd name="T14" fmla="*/ 0 60000 65536"/>
                  <a:gd name="T15" fmla="*/ 0 60000 65536"/>
                  <a:gd name="T16" fmla="*/ 0 60000 65536"/>
                  <a:gd name="T17" fmla="*/ 0 60000 65536"/>
                  <a:gd name="T18" fmla="*/ 0 60000 65536"/>
                  <a:gd name="T19" fmla="*/ 0 60000 65536"/>
                  <a:gd name="T20" fmla="*/ 0 60000 65536"/>
                  <a:gd name="T21" fmla="*/ 0 w 411"/>
                  <a:gd name="T22" fmla="*/ 0 h 622"/>
                  <a:gd name="T23" fmla="*/ 411 w 411"/>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622">
                    <a:moveTo>
                      <a:pt x="237" y="622"/>
                    </a:moveTo>
                    <a:cubicBezTo>
                      <a:pt x="256" y="469"/>
                      <a:pt x="317" y="329"/>
                      <a:pt x="407" y="214"/>
                    </a:cubicBezTo>
                    <a:cubicBezTo>
                      <a:pt x="411" y="0"/>
                      <a:pt x="411" y="0"/>
                      <a:pt x="411" y="0"/>
                    </a:cubicBezTo>
                    <a:cubicBezTo>
                      <a:pt x="272" y="4"/>
                      <a:pt x="272" y="4"/>
                      <a:pt x="272" y="4"/>
                    </a:cubicBezTo>
                    <a:cubicBezTo>
                      <a:pt x="127" y="162"/>
                      <a:pt x="30" y="363"/>
                      <a:pt x="0" y="586"/>
                    </a:cubicBezTo>
                    <a:cubicBezTo>
                      <a:pt x="129" y="479"/>
                      <a:pt x="129" y="479"/>
                      <a:pt x="129" y="479"/>
                    </a:cubicBezTo>
                    <a:lnTo>
                      <a:pt x="237" y="622"/>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      Meter &amp;</a:t>
                </a:r>
              </a:p>
              <a:p>
                <a:pPr>
                  <a:defRPr/>
                </a:pPr>
                <a:r>
                  <a:rPr lang="en-US" sz="1000" b="1" dirty="0">
                    <a:solidFill>
                      <a:schemeClr val="bg1"/>
                    </a:solidFill>
                    <a:cs typeface="+mn-cs"/>
                  </a:rPr>
                  <a:t>    Charge</a:t>
                </a:r>
              </a:p>
              <a:p>
                <a:pPr>
                  <a:defRPr/>
                </a:pPr>
                <a:endParaRPr lang="en-US" sz="1000" b="1" dirty="0">
                  <a:solidFill>
                    <a:schemeClr val="bg1"/>
                  </a:solidFill>
                  <a:cs typeface="+mn-cs"/>
                </a:endParaRPr>
              </a:p>
            </p:txBody>
          </p:sp>
          <p:sp>
            <p:nvSpPr>
              <p:cNvPr id="15" name="Freeform 19"/>
              <p:cNvSpPr>
                <a:spLocks noChangeAspect="1"/>
              </p:cNvSpPr>
              <p:nvPr/>
            </p:nvSpPr>
            <p:spPr bwMode="auto">
              <a:xfrm>
                <a:off x="701964" y="2198495"/>
                <a:ext cx="571632" cy="396931"/>
              </a:xfrm>
              <a:custGeom>
                <a:avLst/>
                <a:gdLst>
                  <a:gd name="T0" fmla="*/ 14869 w 646"/>
                  <a:gd name="T1" fmla="*/ 50042 h 449"/>
                  <a:gd name="T2" fmla="*/ 59657 w 646"/>
                  <a:gd name="T3" fmla="*/ 26607 h 449"/>
                  <a:gd name="T4" fmla="*/ 72190 w 646"/>
                  <a:gd name="T5" fmla="*/ 11601 h 449"/>
                  <a:gd name="T6" fmla="*/ 56882 w 646"/>
                  <a:gd name="T7" fmla="*/ 0 h 449"/>
                  <a:gd name="T8" fmla="*/ 0 w 646"/>
                  <a:gd name="T9" fmla="*/ 27527 h 449"/>
                  <a:gd name="T10" fmla="*/ 15325 w 646"/>
                  <a:gd name="T11" fmla="*/ 27062 h 449"/>
                  <a:gd name="T12" fmla="*/ 14869 w 646"/>
                  <a:gd name="T13" fmla="*/ 50042 h 449"/>
                  <a:gd name="T14" fmla="*/ 0 60000 65536"/>
                  <a:gd name="T15" fmla="*/ 0 60000 65536"/>
                  <a:gd name="T16" fmla="*/ 0 60000 65536"/>
                  <a:gd name="T17" fmla="*/ 0 60000 65536"/>
                  <a:gd name="T18" fmla="*/ 0 60000 65536"/>
                  <a:gd name="T19" fmla="*/ 0 60000 65536"/>
                  <a:gd name="T20" fmla="*/ 0 60000 65536"/>
                  <a:gd name="T21" fmla="*/ 0 w 646"/>
                  <a:gd name="T22" fmla="*/ 0 h 449"/>
                  <a:gd name="T23" fmla="*/ 646 w 646"/>
                  <a:gd name="T24" fmla="*/ 449 h 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6" h="449">
                    <a:moveTo>
                      <a:pt x="133" y="449"/>
                    </a:moveTo>
                    <a:cubicBezTo>
                      <a:pt x="243" y="345"/>
                      <a:pt x="381" y="271"/>
                      <a:pt x="534" y="239"/>
                    </a:cubicBezTo>
                    <a:cubicBezTo>
                      <a:pt x="646" y="104"/>
                      <a:pt x="646" y="104"/>
                      <a:pt x="646" y="104"/>
                    </a:cubicBezTo>
                    <a:cubicBezTo>
                      <a:pt x="509" y="0"/>
                      <a:pt x="509" y="0"/>
                      <a:pt x="509" y="0"/>
                    </a:cubicBezTo>
                    <a:cubicBezTo>
                      <a:pt x="316" y="35"/>
                      <a:pt x="142" y="123"/>
                      <a:pt x="0" y="247"/>
                    </a:cubicBezTo>
                    <a:cubicBezTo>
                      <a:pt x="137" y="243"/>
                      <a:pt x="137" y="243"/>
                      <a:pt x="137" y="243"/>
                    </a:cubicBezTo>
                    <a:lnTo>
                      <a:pt x="133" y="449"/>
                    </a:lnTo>
                    <a:close/>
                  </a:path>
                </a:pathLst>
              </a:custGeom>
              <a:solidFill>
                <a:schemeClr val="accent5"/>
              </a:solidFill>
              <a:ln>
                <a:noFill/>
              </a:ln>
              <a:extLst/>
            </p:spPr>
            <p:txBody>
              <a:bodyPr tIns="0" rIns="0" bIns="182880" anchor="ctr" anchorCtr="1"/>
              <a:lstStyle/>
              <a:p>
                <a:pPr>
                  <a:defRPr/>
                </a:pPr>
                <a:r>
                  <a:rPr lang="en-US" sz="1000" b="1" dirty="0">
                    <a:solidFill>
                      <a:schemeClr val="bg1"/>
                    </a:solidFill>
                    <a:cs typeface="+mn-cs"/>
                  </a:rPr>
                  <a:t>Optimize</a:t>
                </a:r>
              </a:p>
            </p:txBody>
          </p:sp>
          <p:sp>
            <p:nvSpPr>
              <p:cNvPr id="16" name="Freeform 20"/>
              <p:cNvSpPr>
                <a:spLocks noChangeAspect="1"/>
              </p:cNvSpPr>
              <p:nvPr/>
            </p:nvSpPr>
            <p:spPr bwMode="auto">
              <a:xfrm>
                <a:off x="379413" y="3011457"/>
                <a:ext cx="327927" cy="630314"/>
              </a:xfrm>
              <a:custGeom>
                <a:avLst/>
                <a:gdLst>
                  <a:gd name="T0" fmla="*/ 40907 w 371"/>
                  <a:gd name="T1" fmla="*/ 64723 h 713"/>
                  <a:gd name="T2" fmla="*/ 26454 w 371"/>
                  <a:gd name="T3" fmla="*/ 16902 h 713"/>
                  <a:gd name="T4" fmla="*/ 13765 w 371"/>
                  <a:gd name="T5" fmla="*/ 0 h 713"/>
                  <a:gd name="T6" fmla="*/ 1 w 371"/>
                  <a:gd name="T7" fmla="*/ 11404 h 713"/>
                  <a:gd name="T8" fmla="*/ 0 w 371"/>
                  <a:gd name="T9" fmla="*/ 14743 h 713"/>
                  <a:gd name="T10" fmla="*/ 18978 w 371"/>
                  <a:gd name="T11" fmla="*/ 79418 h 713"/>
                  <a:gd name="T12" fmla="*/ 25787 w 371"/>
                  <a:gd name="T13" fmla="*/ 58809 h 713"/>
                  <a:gd name="T14" fmla="*/ 40907 w 371"/>
                  <a:gd name="T15" fmla="*/ 64723 h 713"/>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713"/>
                  <a:gd name="T26" fmla="*/ 371 w 371"/>
                  <a:gd name="T27" fmla="*/ 713 h 7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713">
                    <a:moveTo>
                      <a:pt x="371" y="581"/>
                    </a:moveTo>
                    <a:cubicBezTo>
                      <a:pt x="291" y="457"/>
                      <a:pt x="243" y="310"/>
                      <a:pt x="240" y="152"/>
                    </a:cubicBezTo>
                    <a:cubicBezTo>
                      <a:pt x="125" y="0"/>
                      <a:pt x="125" y="0"/>
                      <a:pt x="125" y="0"/>
                    </a:cubicBezTo>
                    <a:cubicBezTo>
                      <a:pt x="1" y="102"/>
                      <a:pt x="1" y="102"/>
                      <a:pt x="1" y="102"/>
                    </a:cubicBezTo>
                    <a:cubicBezTo>
                      <a:pt x="0" y="112"/>
                      <a:pt x="0" y="122"/>
                      <a:pt x="0" y="132"/>
                    </a:cubicBezTo>
                    <a:cubicBezTo>
                      <a:pt x="0" y="346"/>
                      <a:pt x="63" y="546"/>
                      <a:pt x="172" y="713"/>
                    </a:cubicBezTo>
                    <a:cubicBezTo>
                      <a:pt x="234" y="528"/>
                      <a:pt x="234" y="528"/>
                      <a:pt x="234" y="528"/>
                    </a:cubicBezTo>
                    <a:lnTo>
                      <a:pt x="371" y="581"/>
                    </a:lnTo>
                    <a:close/>
                  </a:path>
                </a:pathLst>
              </a:custGeom>
              <a:solidFill>
                <a:schemeClr val="accent5"/>
              </a:solidFill>
              <a:ln>
                <a:noFill/>
              </a:ln>
              <a:extLst/>
            </p:spPr>
            <p:txBody>
              <a:bodyPr lIns="0" tIns="0" rIns="137160" bIns="0" anchor="ctr" anchorCtr="1"/>
              <a:lstStyle/>
              <a:p>
                <a:pPr>
                  <a:defRPr/>
                </a:pPr>
                <a:r>
                  <a:rPr lang="en-US" sz="1000" b="1" dirty="0">
                    <a:solidFill>
                      <a:schemeClr val="bg1"/>
                    </a:solidFill>
                    <a:cs typeface="+mn-cs"/>
                  </a:rPr>
                  <a:t> Manage</a:t>
                </a:r>
              </a:p>
            </p:txBody>
          </p:sp>
          <p:sp>
            <p:nvSpPr>
              <p:cNvPr id="17" name="Freeform 21"/>
              <p:cNvSpPr>
                <a:spLocks noChangeAspect="1"/>
              </p:cNvSpPr>
              <p:nvPr/>
            </p:nvSpPr>
            <p:spPr bwMode="auto">
              <a:xfrm>
                <a:off x="1252690" y="2182379"/>
                <a:ext cx="538780" cy="275166"/>
              </a:xfrm>
              <a:custGeom>
                <a:avLst/>
                <a:gdLst>
                  <a:gd name="T0" fmla="*/ 3270 w 609"/>
                  <a:gd name="T1" fmla="*/ 27079 h 311"/>
                  <a:gd name="T2" fmla="*/ 9260 w 609"/>
                  <a:gd name="T3" fmla="*/ 26874 h 311"/>
                  <a:gd name="T4" fmla="*/ 46963 w 609"/>
                  <a:gd name="T5" fmla="*/ 34954 h 311"/>
                  <a:gd name="T6" fmla="*/ 67884 w 609"/>
                  <a:gd name="T7" fmla="*/ 31453 h 311"/>
                  <a:gd name="T8" fmla="*/ 63966 w 609"/>
                  <a:gd name="T9" fmla="*/ 13372 h 311"/>
                  <a:gd name="T10" fmla="*/ 9260 w 609"/>
                  <a:gd name="T11" fmla="*/ 0 h 311"/>
                  <a:gd name="T12" fmla="*/ 0 w 609"/>
                  <a:gd name="T13" fmla="*/ 299 h 311"/>
                  <a:gd name="T14" fmla="*/ 15494 w 609"/>
                  <a:gd name="T15" fmla="*/ 12122 h 311"/>
                  <a:gd name="T16" fmla="*/ 3270 w 609"/>
                  <a:gd name="T17" fmla="*/ 27079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311"/>
                  <a:gd name="T29" fmla="*/ 609 w 609"/>
                  <a:gd name="T30" fmla="*/ 311 h 3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311">
                    <a:moveTo>
                      <a:pt x="29" y="241"/>
                    </a:moveTo>
                    <a:cubicBezTo>
                      <a:pt x="47" y="240"/>
                      <a:pt x="65" y="239"/>
                      <a:pt x="83" y="239"/>
                    </a:cubicBezTo>
                    <a:cubicBezTo>
                      <a:pt x="203" y="239"/>
                      <a:pt x="318" y="265"/>
                      <a:pt x="421" y="311"/>
                    </a:cubicBezTo>
                    <a:cubicBezTo>
                      <a:pt x="609" y="279"/>
                      <a:pt x="609" y="279"/>
                      <a:pt x="609" y="279"/>
                    </a:cubicBezTo>
                    <a:cubicBezTo>
                      <a:pt x="574" y="119"/>
                      <a:pt x="574" y="119"/>
                      <a:pt x="574" y="119"/>
                    </a:cubicBezTo>
                    <a:cubicBezTo>
                      <a:pt x="427" y="43"/>
                      <a:pt x="260" y="0"/>
                      <a:pt x="83" y="0"/>
                    </a:cubicBezTo>
                    <a:cubicBezTo>
                      <a:pt x="55" y="0"/>
                      <a:pt x="27" y="1"/>
                      <a:pt x="0" y="3"/>
                    </a:cubicBezTo>
                    <a:cubicBezTo>
                      <a:pt x="139" y="108"/>
                      <a:pt x="139" y="108"/>
                      <a:pt x="139" y="108"/>
                    </a:cubicBezTo>
                    <a:lnTo>
                      <a:pt x="29" y="241"/>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Plan</a:t>
                </a:r>
              </a:p>
            </p:txBody>
          </p:sp>
          <p:sp>
            <p:nvSpPr>
              <p:cNvPr id="18" name="Freeform 22"/>
              <p:cNvSpPr>
                <a:spLocks noChangeAspect="1"/>
              </p:cNvSpPr>
              <p:nvPr/>
            </p:nvSpPr>
            <p:spPr bwMode="auto">
              <a:xfrm>
                <a:off x="1725765" y="2336376"/>
                <a:ext cx="477854" cy="565253"/>
              </a:xfrm>
              <a:custGeom>
                <a:avLst/>
                <a:gdLst>
                  <a:gd name="T0" fmla="*/ 0 w 540"/>
                  <a:gd name="T1" fmla="*/ 22347 h 639"/>
                  <a:gd name="T2" fmla="*/ 33508 w 540"/>
                  <a:gd name="T3" fmla="*/ 61038 h 639"/>
                  <a:gd name="T4" fmla="*/ 52213 w 540"/>
                  <a:gd name="T5" fmla="*/ 71698 h 639"/>
                  <a:gd name="T6" fmla="*/ 60345 w 540"/>
                  <a:gd name="T7" fmla="*/ 55664 h 639"/>
                  <a:gd name="T8" fmla="*/ 14870 w 540"/>
                  <a:gd name="T9" fmla="*/ 0 h 639"/>
                  <a:gd name="T10" fmla="*/ 18999 w 540"/>
                  <a:gd name="T11" fmla="*/ 19078 h 639"/>
                  <a:gd name="T12" fmla="*/ 0 w 540"/>
                  <a:gd name="T13" fmla="*/ 22347 h 639"/>
                  <a:gd name="T14" fmla="*/ 0 60000 65536"/>
                  <a:gd name="T15" fmla="*/ 0 60000 65536"/>
                  <a:gd name="T16" fmla="*/ 0 60000 65536"/>
                  <a:gd name="T17" fmla="*/ 0 60000 65536"/>
                  <a:gd name="T18" fmla="*/ 0 60000 65536"/>
                  <a:gd name="T19" fmla="*/ 0 60000 65536"/>
                  <a:gd name="T20" fmla="*/ 0 60000 65536"/>
                  <a:gd name="T21" fmla="*/ 0 w 540"/>
                  <a:gd name="T22" fmla="*/ 0 h 639"/>
                  <a:gd name="T23" fmla="*/ 540 w 540"/>
                  <a:gd name="T24" fmla="*/ 639 h 6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639">
                    <a:moveTo>
                      <a:pt x="0" y="199"/>
                    </a:moveTo>
                    <a:cubicBezTo>
                      <a:pt x="129" y="283"/>
                      <a:pt x="234" y="402"/>
                      <a:pt x="300" y="544"/>
                    </a:cubicBezTo>
                    <a:cubicBezTo>
                      <a:pt x="467" y="639"/>
                      <a:pt x="467" y="639"/>
                      <a:pt x="467" y="639"/>
                    </a:cubicBezTo>
                    <a:cubicBezTo>
                      <a:pt x="540" y="496"/>
                      <a:pt x="540" y="496"/>
                      <a:pt x="540" y="496"/>
                    </a:cubicBezTo>
                    <a:cubicBezTo>
                      <a:pt x="458" y="292"/>
                      <a:pt x="315" y="119"/>
                      <a:pt x="133" y="0"/>
                    </a:cubicBezTo>
                    <a:cubicBezTo>
                      <a:pt x="170" y="170"/>
                      <a:pt x="170" y="170"/>
                      <a:pt x="170" y="170"/>
                    </a:cubicBezTo>
                    <a:lnTo>
                      <a:pt x="0" y="199"/>
                    </a:lnTo>
                    <a:close/>
                  </a:path>
                </a:pathLst>
              </a:custGeom>
              <a:solidFill>
                <a:schemeClr val="accent5"/>
              </a:solidFill>
              <a:ln>
                <a:noFill/>
              </a:ln>
              <a:extLst/>
            </p:spPr>
            <p:txBody>
              <a:bodyPr tIns="0" rIns="0" bIns="0" anchor="ctr" anchorCtr="1"/>
              <a:lstStyle/>
              <a:p>
                <a:pPr>
                  <a:defRPr/>
                </a:pPr>
                <a:r>
                  <a:rPr lang="en-US" sz="1000" b="1" dirty="0">
                    <a:solidFill>
                      <a:schemeClr val="bg1"/>
                    </a:solidFill>
                    <a:cs typeface="+mn-cs"/>
                  </a:rPr>
                  <a:t>Setup</a:t>
                </a:r>
              </a:p>
            </p:txBody>
          </p:sp>
          <p:sp>
            <p:nvSpPr>
              <p:cNvPr id="19" name="Freeform 23"/>
              <p:cNvSpPr>
                <a:spLocks noChangeAspect="1"/>
              </p:cNvSpPr>
              <p:nvPr/>
            </p:nvSpPr>
            <p:spPr bwMode="auto">
              <a:xfrm>
                <a:off x="2026216" y="2868204"/>
                <a:ext cx="245497" cy="607632"/>
              </a:xfrm>
              <a:custGeom>
                <a:avLst/>
                <a:gdLst>
                  <a:gd name="T0" fmla="*/ 507 w 278"/>
                  <a:gd name="T1" fmla="*/ 6745 h 687"/>
                  <a:gd name="T2" fmla="*/ 4295 w 278"/>
                  <a:gd name="T3" fmla="*/ 32960 h 687"/>
                  <a:gd name="T4" fmla="*/ 0 w 278"/>
                  <a:gd name="T5" fmla="*/ 61210 h 687"/>
                  <a:gd name="T6" fmla="*/ 8837 w 278"/>
                  <a:gd name="T7" fmla="*/ 76992 h 687"/>
                  <a:gd name="T8" fmla="*/ 25794 w 278"/>
                  <a:gd name="T9" fmla="*/ 66032 h 687"/>
                  <a:gd name="T10" fmla="*/ 30336 w 278"/>
                  <a:gd name="T11" fmla="*/ 32960 h 687"/>
                  <a:gd name="T12" fmla="*/ 25794 w 278"/>
                  <a:gd name="T13" fmla="*/ 0 h 687"/>
                  <a:gd name="T14" fmla="*/ 17553 w 278"/>
                  <a:gd name="T15" fmla="*/ 16701 h 687"/>
                  <a:gd name="T16" fmla="*/ 507 w 278"/>
                  <a:gd name="T17" fmla="*/ 6745 h 6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8"/>
                  <a:gd name="T28" fmla="*/ 0 h 687"/>
                  <a:gd name="T29" fmla="*/ 278 w 278"/>
                  <a:gd name="T30" fmla="*/ 687 h 6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8" h="687">
                    <a:moveTo>
                      <a:pt x="5" y="60"/>
                    </a:moveTo>
                    <a:cubicBezTo>
                      <a:pt x="27" y="134"/>
                      <a:pt x="39" y="213"/>
                      <a:pt x="39" y="294"/>
                    </a:cubicBezTo>
                    <a:cubicBezTo>
                      <a:pt x="39" y="382"/>
                      <a:pt x="25" y="467"/>
                      <a:pt x="0" y="546"/>
                    </a:cubicBezTo>
                    <a:cubicBezTo>
                      <a:pt x="81" y="687"/>
                      <a:pt x="81" y="687"/>
                      <a:pt x="81" y="687"/>
                    </a:cubicBezTo>
                    <a:cubicBezTo>
                      <a:pt x="237" y="589"/>
                      <a:pt x="237" y="589"/>
                      <a:pt x="237" y="589"/>
                    </a:cubicBezTo>
                    <a:cubicBezTo>
                      <a:pt x="264" y="495"/>
                      <a:pt x="278" y="397"/>
                      <a:pt x="278" y="294"/>
                    </a:cubicBezTo>
                    <a:cubicBezTo>
                      <a:pt x="278" y="192"/>
                      <a:pt x="264" y="94"/>
                      <a:pt x="237" y="0"/>
                    </a:cubicBezTo>
                    <a:cubicBezTo>
                      <a:pt x="161" y="149"/>
                      <a:pt x="161" y="149"/>
                      <a:pt x="161" y="149"/>
                    </a:cubicBezTo>
                    <a:lnTo>
                      <a:pt x="5" y="60"/>
                    </a:lnTo>
                    <a:close/>
                  </a:path>
                </a:pathLst>
              </a:custGeom>
              <a:solidFill>
                <a:schemeClr val="accent1">
                  <a:lumMod val="75000"/>
                </a:schemeClr>
              </a:solidFill>
              <a:ln>
                <a:noFill/>
              </a:ln>
              <a:scene3d>
                <a:camera prst="orthographicFront"/>
                <a:lightRig rig="threePt" dir="t"/>
              </a:scene3d>
              <a:sp3d>
                <a:bevelT w="152400" h="50800" prst="softRound"/>
              </a:sp3d>
              <a:extLst/>
            </p:spPr>
            <p:txBody>
              <a:bodyPr lIns="0" tIns="0" rIns="0" bIns="0" anchor="ctr" anchorCtr="1"/>
              <a:lstStyle/>
              <a:p>
                <a:pPr>
                  <a:defRPr/>
                </a:pPr>
                <a:r>
                  <a:rPr lang="en-US" sz="1000" b="1" dirty="0">
                    <a:solidFill>
                      <a:schemeClr val="bg1"/>
                    </a:solidFill>
                    <a:cs typeface="+mn-cs"/>
                  </a:rPr>
                  <a:t>Build</a:t>
                </a:r>
              </a:p>
            </p:txBody>
          </p:sp>
          <p:sp>
            <p:nvSpPr>
              <p:cNvPr id="20" name="Freeform 24"/>
              <p:cNvSpPr>
                <a:spLocks noChangeAspect="1"/>
              </p:cNvSpPr>
              <p:nvPr/>
            </p:nvSpPr>
            <p:spPr bwMode="auto">
              <a:xfrm>
                <a:off x="1701275" y="3435844"/>
                <a:ext cx="496370" cy="472139"/>
              </a:xfrm>
              <a:custGeom>
                <a:avLst/>
                <a:gdLst>
                  <a:gd name="T0" fmla="*/ 36805 w 561"/>
                  <a:gd name="T1" fmla="*/ 0 h 534"/>
                  <a:gd name="T2" fmla="*/ 3573 w 561"/>
                  <a:gd name="T3" fmla="*/ 38661 h 534"/>
                  <a:gd name="T4" fmla="*/ 0 w 561"/>
                  <a:gd name="T5" fmla="*/ 56349 h 534"/>
                  <a:gd name="T6" fmla="*/ 20193 w 561"/>
                  <a:gd name="T7" fmla="*/ 59592 h 534"/>
                  <a:gd name="T8" fmla="*/ 62581 w 561"/>
                  <a:gd name="T9" fmla="*/ 7704 h 534"/>
                  <a:gd name="T10" fmla="*/ 46820 w 561"/>
                  <a:gd name="T11" fmla="*/ 17544 h 534"/>
                  <a:gd name="T12" fmla="*/ 36805 w 561"/>
                  <a:gd name="T13" fmla="*/ 0 h 534"/>
                  <a:gd name="T14" fmla="*/ 0 60000 65536"/>
                  <a:gd name="T15" fmla="*/ 0 60000 65536"/>
                  <a:gd name="T16" fmla="*/ 0 60000 65536"/>
                  <a:gd name="T17" fmla="*/ 0 60000 65536"/>
                  <a:gd name="T18" fmla="*/ 0 60000 65536"/>
                  <a:gd name="T19" fmla="*/ 0 60000 65536"/>
                  <a:gd name="T20" fmla="*/ 0 60000 65536"/>
                  <a:gd name="T21" fmla="*/ 0 w 561"/>
                  <a:gd name="T22" fmla="*/ 0 h 534"/>
                  <a:gd name="T23" fmla="*/ 561 w 561"/>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1" h="534">
                    <a:moveTo>
                      <a:pt x="330" y="0"/>
                    </a:moveTo>
                    <a:cubicBezTo>
                      <a:pt x="264" y="141"/>
                      <a:pt x="161" y="261"/>
                      <a:pt x="32" y="346"/>
                    </a:cubicBezTo>
                    <a:cubicBezTo>
                      <a:pt x="0" y="505"/>
                      <a:pt x="0" y="505"/>
                      <a:pt x="0" y="505"/>
                    </a:cubicBezTo>
                    <a:cubicBezTo>
                      <a:pt x="181" y="534"/>
                      <a:pt x="181" y="534"/>
                      <a:pt x="181" y="534"/>
                    </a:cubicBezTo>
                    <a:cubicBezTo>
                      <a:pt x="348" y="419"/>
                      <a:pt x="481" y="257"/>
                      <a:pt x="561" y="69"/>
                    </a:cubicBezTo>
                    <a:cubicBezTo>
                      <a:pt x="420" y="157"/>
                      <a:pt x="420" y="157"/>
                      <a:pt x="420" y="157"/>
                    </a:cubicBezTo>
                    <a:lnTo>
                      <a:pt x="330" y="0"/>
                    </a:lnTo>
                    <a:close/>
                  </a:path>
                </a:pathLst>
              </a:custGeom>
              <a:solidFill>
                <a:schemeClr val="accent1">
                  <a:lumMod val="75000"/>
                </a:schemeClr>
              </a:solidFill>
              <a:ln>
                <a:noFill/>
              </a:ln>
              <a:scene3d>
                <a:camera prst="orthographicFront"/>
                <a:lightRig rig="threePt" dir="t"/>
              </a:scene3d>
              <a:sp3d>
                <a:bevelT w="152400" h="50800" prst="softRound"/>
              </a:sp3d>
              <a:extLst/>
            </p:spPr>
            <p:txBody>
              <a:bodyPr lIns="0" tIns="0" rIns="0" bIns="0" anchor="ctr" anchorCtr="1"/>
              <a:lstStyle/>
              <a:p>
                <a:pPr>
                  <a:defRPr/>
                </a:pPr>
                <a:r>
                  <a:rPr lang="en-US" sz="1000" b="1" dirty="0">
                    <a:solidFill>
                      <a:schemeClr val="bg1"/>
                    </a:solidFill>
                    <a:cs typeface="+mn-cs"/>
                  </a:rPr>
                  <a:t>Test</a:t>
                </a:r>
              </a:p>
            </p:txBody>
          </p:sp>
          <p:sp>
            <p:nvSpPr>
              <p:cNvPr id="21" name="Freeform 25"/>
              <p:cNvSpPr>
                <a:spLocks noChangeAspect="1"/>
              </p:cNvSpPr>
              <p:nvPr/>
            </p:nvSpPr>
            <p:spPr bwMode="auto">
              <a:xfrm>
                <a:off x="1046616" y="3787412"/>
                <a:ext cx="720962" cy="287103"/>
              </a:xfrm>
              <a:custGeom>
                <a:avLst/>
                <a:gdLst>
                  <a:gd name="T0" fmla="*/ 75674 w 815"/>
                  <a:gd name="T1" fmla="*/ 0 h 324"/>
                  <a:gd name="T2" fmla="*/ 35159 w 815"/>
                  <a:gd name="T3" fmla="*/ 9675 h 324"/>
                  <a:gd name="T4" fmla="*/ 18801 w 815"/>
                  <a:gd name="T5" fmla="*/ 8263 h 324"/>
                  <a:gd name="T6" fmla="*/ 0 w 815"/>
                  <a:gd name="T7" fmla="*/ 16851 h 324"/>
                  <a:gd name="T8" fmla="*/ 8322 w 815"/>
                  <a:gd name="T9" fmla="*/ 33903 h 324"/>
                  <a:gd name="T10" fmla="*/ 35159 w 815"/>
                  <a:gd name="T11" fmla="*/ 37138 h 324"/>
                  <a:gd name="T12" fmla="*/ 90758 w 815"/>
                  <a:gd name="T13" fmla="*/ 22932 h 324"/>
                  <a:gd name="T14" fmla="*/ 71770 w 815"/>
                  <a:gd name="T15" fmla="*/ 19866 h 324"/>
                  <a:gd name="T16" fmla="*/ 75674 w 815"/>
                  <a:gd name="T17" fmla="*/ 0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5"/>
                  <a:gd name="T28" fmla="*/ 0 h 324"/>
                  <a:gd name="T29" fmla="*/ 815 w 815"/>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5" h="324">
                    <a:moveTo>
                      <a:pt x="680" y="0"/>
                    </a:moveTo>
                    <a:cubicBezTo>
                      <a:pt x="570" y="54"/>
                      <a:pt x="446" y="84"/>
                      <a:pt x="316" y="84"/>
                    </a:cubicBezTo>
                    <a:cubicBezTo>
                      <a:pt x="266" y="84"/>
                      <a:pt x="217" y="80"/>
                      <a:pt x="169" y="72"/>
                    </a:cubicBezTo>
                    <a:cubicBezTo>
                      <a:pt x="0" y="147"/>
                      <a:pt x="0" y="147"/>
                      <a:pt x="0" y="147"/>
                    </a:cubicBezTo>
                    <a:cubicBezTo>
                      <a:pt x="75" y="296"/>
                      <a:pt x="75" y="296"/>
                      <a:pt x="75" y="296"/>
                    </a:cubicBezTo>
                    <a:cubicBezTo>
                      <a:pt x="152" y="314"/>
                      <a:pt x="233" y="324"/>
                      <a:pt x="316" y="324"/>
                    </a:cubicBezTo>
                    <a:cubicBezTo>
                      <a:pt x="496" y="324"/>
                      <a:pt x="666" y="279"/>
                      <a:pt x="815" y="200"/>
                    </a:cubicBezTo>
                    <a:cubicBezTo>
                      <a:pt x="645" y="173"/>
                      <a:pt x="645" y="173"/>
                      <a:pt x="645" y="173"/>
                    </a:cubicBezTo>
                    <a:lnTo>
                      <a:pt x="680" y="0"/>
                    </a:lnTo>
                    <a:close/>
                  </a:path>
                </a:pathLst>
              </a:custGeom>
              <a:solidFill>
                <a:schemeClr val="accent1">
                  <a:lumMod val="75000"/>
                </a:schemeClr>
              </a:solidFill>
              <a:ln>
                <a:noFill/>
              </a:ln>
              <a:scene3d>
                <a:camera prst="orthographicFront"/>
                <a:lightRig rig="threePt" dir="t"/>
              </a:scene3d>
              <a:sp3d>
                <a:bevelT w="152400" h="50800" prst="softRound"/>
              </a:sp3d>
              <a:extLst/>
            </p:spPr>
            <p:txBody>
              <a:bodyPr lIns="0" tIns="0" rIns="0" bIns="0" anchor="ctr" anchorCtr="1"/>
              <a:lstStyle/>
              <a:p>
                <a:pPr>
                  <a:defRPr/>
                </a:pPr>
                <a:r>
                  <a:rPr lang="en-US" sz="1000" b="1" dirty="0">
                    <a:solidFill>
                      <a:schemeClr val="bg1"/>
                    </a:solidFill>
                    <a:cs typeface="+mn-cs"/>
                  </a:rPr>
                  <a:t>Deploy</a:t>
                </a:r>
              </a:p>
            </p:txBody>
          </p:sp>
          <p:sp>
            <p:nvSpPr>
              <p:cNvPr id="22" name="Freeform 26"/>
              <p:cNvSpPr>
                <a:spLocks noChangeAspect="1"/>
              </p:cNvSpPr>
              <p:nvPr/>
            </p:nvSpPr>
            <p:spPr bwMode="auto">
              <a:xfrm>
                <a:off x="581903" y="3571338"/>
                <a:ext cx="504135" cy="452441"/>
              </a:xfrm>
              <a:custGeom>
                <a:avLst/>
                <a:gdLst>
                  <a:gd name="T0" fmla="*/ 63340 w 570"/>
                  <a:gd name="T1" fmla="*/ 31472 h 512"/>
                  <a:gd name="T2" fmla="*/ 26549 w 570"/>
                  <a:gd name="T3" fmla="*/ 7978 h 512"/>
                  <a:gd name="T4" fmla="*/ 5998 w 570"/>
                  <a:gd name="T5" fmla="*/ 0 h 512"/>
                  <a:gd name="T6" fmla="*/ 0 w 570"/>
                  <a:gd name="T7" fmla="*/ 17776 h 512"/>
                  <a:gd name="T8" fmla="*/ 55092 w 570"/>
                  <a:gd name="T9" fmla="*/ 56739 h 512"/>
                  <a:gd name="T10" fmla="*/ 46195 w 570"/>
                  <a:gd name="T11" fmla="*/ 38988 h 512"/>
                  <a:gd name="T12" fmla="*/ 63340 w 570"/>
                  <a:gd name="T13" fmla="*/ 31472 h 512"/>
                  <a:gd name="T14" fmla="*/ 0 60000 65536"/>
                  <a:gd name="T15" fmla="*/ 0 60000 65536"/>
                  <a:gd name="T16" fmla="*/ 0 60000 65536"/>
                  <a:gd name="T17" fmla="*/ 0 60000 65536"/>
                  <a:gd name="T18" fmla="*/ 0 60000 65536"/>
                  <a:gd name="T19" fmla="*/ 0 60000 65536"/>
                  <a:gd name="T20" fmla="*/ 0 60000 65536"/>
                  <a:gd name="T21" fmla="*/ 0 w 570"/>
                  <a:gd name="T22" fmla="*/ 0 h 512"/>
                  <a:gd name="T23" fmla="*/ 570 w 570"/>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0" h="512">
                    <a:moveTo>
                      <a:pt x="570" y="284"/>
                    </a:moveTo>
                    <a:cubicBezTo>
                      <a:pt x="443" y="240"/>
                      <a:pt x="330" y="167"/>
                      <a:pt x="239" y="72"/>
                    </a:cubicBezTo>
                    <a:cubicBezTo>
                      <a:pt x="54" y="0"/>
                      <a:pt x="54" y="0"/>
                      <a:pt x="54" y="0"/>
                    </a:cubicBezTo>
                    <a:cubicBezTo>
                      <a:pt x="0" y="160"/>
                      <a:pt x="0" y="160"/>
                      <a:pt x="0" y="160"/>
                    </a:cubicBezTo>
                    <a:cubicBezTo>
                      <a:pt x="126" y="321"/>
                      <a:pt x="298" y="444"/>
                      <a:pt x="496" y="512"/>
                    </a:cubicBezTo>
                    <a:cubicBezTo>
                      <a:pt x="416" y="352"/>
                      <a:pt x="416" y="352"/>
                      <a:pt x="416" y="352"/>
                    </a:cubicBezTo>
                    <a:lnTo>
                      <a:pt x="570" y="284"/>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Monitor</a:t>
                </a:r>
              </a:p>
            </p:txBody>
          </p:sp>
        </p:grpSp>
      </p:grpSp>
      <p:sp>
        <p:nvSpPr>
          <p:cNvPr id="41987" name="Content Placeholder 27"/>
          <p:cNvSpPr>
            <a:spLocks noGrp="1"/>
          </p:cNvSpPr>
          <p:nvPr>
            <p:ph sz="half" idx="2"/>
          </p:nvPr>
        </p:nvSpPr>
        <p:spPr>
          <a:xfrm>
            <a:off x="4619625" y="1355725"/>
            <a:ext cx="4067175" cy="3054350"/>
          </a:xfrm>
        </p:spPr>
        <p:txBody>
          <a:bodyPr/>
          <a:lstStyle/>
          <a:p>
            <a:pPr>
              <a:buFont typeface="Arial" pitchFamily="34" charset="0"/>
              <a:buNone/>
            </a:pPr>
            <a:r>
              <a:rPr lang="en-US" sz="1600" b="1" dirty="0" smtClean="0">
                <a:solidFill>
                  <a:srgbClr val="FF0000"/>
                </a:solidFill>
                <a:ea typeface="ＭＳ Ｐゴシック" pitchFamily="34" charset="-128"/>
              </a:rPr>
              <a:t>Build, Test &amp; Deploy Cloud Services</a:t>
            </a:r>
            <a:endParaRPr lang="en-US" sz="1600" dirty="0" smtClean="0">
              <a:solidFill>
                <a:srgbClr val="000000"/>
              </a:solidFill>
              <a:ea typeface="ＭＳ Ｐゴシック" pitchFamily="34" charset="-128"/>
            </a:endParaRPr>
          </a:p>
          <a:p>
            <a:r>
              <a:rPr lang="en-US" sz="1600" dirty="0" smtClean="0">
                <a:ea typeface="ＭＳ Ｐゴシック" pitchFamily="34" charset="-128"/>
              </a:rPr>
              <a:t>Package complex multi-tier applications</a:t>
            </a:r>
          </a:p>
          <a:p>
            <a:r>
              <a:rPr lang="en-US" sz="1600" dirty="0" smtClean="0">
                <a:ea typeface="ＭＳ Ｐゴシック" pitchFamily="34" charset="-128"/>
              </a:rPr>
              <a:t>Test all tiers of services – easily, securely, comprehensively</a:t>
            </a:r>
          </a:p>
          <a:p>
            <a:r>
              <a:rPr lang="en-US" sz="1600" dirty="0" smtClean="0">
                <a:ea typeface="ＭＳ Ｐゴシック" pitchFamily="34" charset="-128"/>
              </a:rPr>
              <a:t>Identify performance and availability bottlenecks and fix them</a:t>
            </a:r>
          </a:p>
          <a:p>
            <a:r>
              <a:rPr lang="en-US" sz="1600" dirty="0" smtClean="0">
                <a:ea typeface="ＭＳ Ｐゴシック" pitchFamily="34" charset="-128"/>
              </a:rPr>
              <a:t>Self-service deploy the service – database, middleware, application or any underlying infrastructure</a:t>
            </a:r>
          </a:p>
        </p:txBody>
      </p:sp>
      <p:sp>
        <p:nvSpPr>
          <p:cNvPr id="25" name="Rectangle 2"/>
          <p:cNvSpPr txBox="1">
            <a:spLocks/>
          </p:cNvSpPr>
          <p:nvPr/>
        </p:nvSpPr>
        <p:spPr bwMode="auto">
          <a:xfrm>
            <a:off x="832394" y="164556"/>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ＭＳ Ｐゴシック" pitchFamily="34" charset="-128"/>
                <a:cs typeface="ヒラギノ角ゴ Pro W3"/>
              </a:rPr>
              <a:t>Oracle Enterprise Manager 12c</a:t>
            </a:r>
            <a:br>
              <a:rPr kumimoji="0" lang="en-US" sz="2800" b="1" i="0" u="none" strike="noStrike" kern="0" cap="none" spc="0" normalizeH="0" baseline="0" noProof="0" dirty="0" smtClean="0">
                <a:ln>
                  <a:noFill/>
                </a:ln>
                <a:solidFill>
                  <a:schemeClr val="tx1"/>
                </a:solidFill>
                <a:effectLst/>
                <a:uLnTx/>
                <a:uFillTx/>
                <a:latin typeface="+mj-lt"/>
                <a:ea typeface="ＭＳ Ｐゴシック" pitchFamily="34" charset="-128"/>
                <a:cs typeface="ヒラギノ角ゴ Pro W3"/>
              </a:rPr>
            </a:br>
            <a:r>
              <a:rPr kumimoji="0" lang="en-US" sz="2000" b="0" i="0" u="none" strike="noStrike" kern="0" cap="none" spc="0" normalizeH="0" baseline="0" noProof="0" dirty="0" smtClean="0">
                <a:ln>
                  <a:noFill/>
                </a:ln>
                <a:solidFill>
                  <a:schemeClr val="tx2"/>
                </a:solidFill>
                <a:effectLst/>
                <a:uLnTx/>
                <a:uFillTx/>
                <a:latin typeface="+mj-lt"/>
                <a:ea typeface="ＭＳ Ｐゴシック" pitchFamily="34" charset="-128"/>
                <a:cs typeface="ヒラギノ角ゴ Pro W3"/>
              </a:rPr>
              <a:t>Cloud Lifecycle Management built on Oracle VM 3</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p:nvPr>
        </p:nvSpPr>
        <p:spPr>
          <a:xfrm>
            <a:off x="808038" y="217488"/>
            <a:ext cx="8132762" cy="431800"/>
          </a:xfrm>
        </p:spPr>
        <p:txBody>
          <a:bodyPr/>
          <a:lstStyle/>
          <a:p>
            <a:r>
              <a:rPr lang="en-US" dirty="0" smtClean="0">
                <a:ea typeface="ＭＳ Ｐゴシック" pitchFamily="34" charset="-128"/>
              </a:rPr>
              <a:t>Oracle Virtual Assembly Builder</a:t>
            </a:r>
            <a:br>
              <a:rPr lang="en-US" dirty="0" smtClean="0">
                <a:ea typeface="ＭＳ Ｐゴシック" pitchFamily="34" charset="-128"/>
              </a:rPr>
            </a:br>
            <a:r>
              <a:rPr lang="en-US" sz="1800" dirty="0" smtClean="0">
                <a:solidFill>
                  <a:schemeClr val="tx2"/>
                </a:solidFill>
                <a:ea typeface="ＭＳ Ｐゴシック" pitchFamily="34" charset="-128"/>
              </a:rPr>
              <a:t>Package Complex, Multi-Tier Applications</a:t>
            </a:r>
          </a:p>
        </p:txBody>
      </p:sp>
      <p:sp>
        <p:nvSpPr>
          <p:cNvPr id="7" name="Title 1"/>
          <p:cNvSpPr txBox="1">
            <a:spLocks/>
          </p:cNvSpPr>
          <p:nvPr/>
        </p:nvSpPr>
        <p:spPr>
          <a:xfrm>
            <a:off x="134938" y="114300"/>
            <a:ext cx="7581900" cy="706438"/>
          </a:xfrm>
          <a:prstGeom prst="rect">
            <a:avLst/>
          </a:prstGeom>
        </p:spPr>
        <p:txBody>
          <a:bodyPr/>
          <a:lstStyle/>
          <a:p>
            <a:pPr>
              <a:defRPr/>
            </a:pPr>
            <a:endParaRPr lang="en-US" sz="2000" b="1" kern="0" dirty="0">
              <a:solidFill>
                <a:srgbClr val="000000"/>
              </a:solidFill>
              <a:latin typeface="Arial"/>
              <a:ea typeface="ＭＳ Ｐゴシック" pitchFamily="-111" charset="-128"/>
              <a:cs typeface="ＭＳ Ｐゴシック"/>
            </a:endParaRPr>
          </a:p>
        </p:txBody>
      </p:sp>
      <p:sp>
        <p:nvSpPr>
          <p:cNvPr id="9" name="Content Placeholder 53"/>
          <p:cNvSpPr txBox="1">
            <a:spLocks/>
          </p:cNvSpPr>
          <p:nvPr/>
        </p:nvSpPr>
        <p:spPr>
          <a:xfrm>
            <a:off x="503238" y="3719513"/>
            <a:ext cx="8047037" cy="1047750"/>
          </a:xfrm>
          <a:prstGeom prst="rect">
            <a:avLst/>
          </a:prstGeom>
        </p:spPr>
        <p:txBody>
          <a:bodyPr/>
          <a:lstStyle/>
          <a:p>
            <a:pPr marL="119063" indent="-119063" eaLnBrk="0" hangingPunct="0">
              <a:spcBef>
                <a:spcPct val="20000"/>
              </a:spcBef>
              <a:buClr>
                <a:srgbClr val="FD0000"/>
              </a:buClr>
              <a:buFontTx/>
              <a:buChar char="•"/>
              <a:defRPr/>
            </a:pPr>
            <a:r>
              <a:rPr lang="en-US" sz="1600" kern="0" dirty="0">
                <a:solidFill>
                  <a:srgbClr val="000000"/>
                </a:solidFill>
                <a:latin typeface="Arial"/>
                <a:ea typeface="+mn-ea"/>
              </a:rPr>
              <a:t>Define late binding configuration using OVF Metadata</a:t>
            </a:r>
          </a:p>
          <a:p>
            <a:pPr marL="119063" indent="-119063" eaLnBrk="0" hangingPunct="0">
              <a:spcBef>
                <a:spcPct val="20000"/>
              </a:spcBef>
              <a:buClr>
                <a:srgbClr val="FD0000"/>
              </a:buClr>
              <a:buFontTx/>
              <a:buChar char="•"/>
              <a:defRPr/>
            </a:pPr>
            <a:r>
              <a:rPr lang="en-US" sz="1600" kern="0" dirty="0">
                <a:solidFill>
                  <a:srgbClr val="000000"/>
                </a:solidFill>
                <a:latin typeface="Arial"/>
                <a:ea typeface="+mn-ea"/>
              </a:rPr>
              <a:t>Easily replicate topology in production with minor variations</a:t>
            </a:r>
          </a:p>
          <a:p>
            <a:pPr marL="119063" indent="-119063" eaLnBrk="0" hangingPunct="0">
              <a:spcBef>
                <a:spcPct val="20000"/>
              </a:spcBef>
              <a:buClr>
                <a:srgbClr val="FD0000"/>
              </a:buClr>
              <a:buFontTx/>
              <a:buChar char="•"/>
              <a:defRPr/>
            </a:pPr>
            <a:r>
              <a:rPr lang="en-US" sz="1600" kern="0" dirty="0">
                <a:solidFill>
                  <a:srgbClr val="000000"/>
                </a:solidFill>
                <a:latin typeface="Arial"/>
                <a:ea typeface="+mn-ea"/>
              </a:rPr>
              <a:t>Each production instance has well-contained configuration parameters for flexibility</a:t>
            </a:r>
          </a:p>
        </p:txBody>
      </p:sp>
      <p:pic>
        <p:nvPicPr>
          <p:cNvPr id="43013" name="Picture 2"/>
          <p:cNvPicPr>
            <a:picLocks noChangeAspect="1" noChangeArrowheads="1"/>
          </p:cNvPicPr>
          <p:nvPr/>
        </p:nvPicPr>
        <p:blipFill>
          <a:blip r:embed="rId3"/>
          <a:srcRect/>
          <a:stretch>
            <a:fillRect/>
          </a:stretch>
        </p:blipFill>
        <p:spPr bwMode="auto">
          <a:xfrm>
            <a:off x="220663" y="1382713"/>
            <a:ext cx="1963737" cy="1260475"/>
          </a:xfrm>
          <a:prstGeom prst="rect">
            <a:avLst/>
          </a:prstGeom>
          <a:noFill/>
          <a:ln w="9525">
            <a:noFill/>
            <a:miter lim="800000"/>
            <a:headEnd/>
            <a:tailEnd/>
          </a:ln>
        </p:spPr>
      </p:pic>
      <p:pic>
        <p:nvPicPr>
          <p:cNvPr id="43014" name="Picture 3"/>
          <p:cNvPicPr>
            <a:picLocks noChangeAspect="1" noChangeArrowheads="1"/>
          </p:cNvPicPr>
          <p:nvPr/>
        </p:nvPicPr>
        <p:blipFill>
          <a:blip r:embed="rId4"/>
          <a:srcRect/>
          <a:stretch>
            <a:fillRect/>
          </a:stretch>
        </p:blipFill>
        <p:spPr bwMode="auto">
          <a:xfrm>
            <a:off x="6748463" y="1289050"/>
            <a:ext cx="1793875" cy="657225"/>
          </a:xfrm>
          <a:prstGeom prst="rect">
            <a:avLst/>
          </a:prstGeom>
          <a:noFill/>
          <a:ln w="9525">
            <a:noFill/>
            <a:miter lim="800000"/>
            <a:headEnd/>
            <a:tailEnd/>
          </a:ln>
        </p:spPr>
      </p:pic>
      <p:grpSp>
        <p:nvGrpSpPr>
          <p:cNvPr id="2" name="Group 39"/>
          <p:cNvGrpSpPr>
            <a:grpSpLocks/>
          </p:cNvGrpSpPr>
          <p:nvPr/>
        </p:nvGrpSpPr>
        <p:grpSpPr bwMode="auto">
          <a:xfrm>
            <a:off x="6759575" y="935038"/>
            <a:ext cx="722313" cy="342900"/>
            <a:chOff x="6080166" y="1626919"/>
            <a:chExt cx="845318" cy="766228"/>
          </a:xfrm>
        </p:grpSpPr>
        <p:pic>
          <p:nvPicPr>
            <p:cNvPr id="43043" name="Picture 4"/>
            <p:cNvPicPr>
              <a:picLocks noChangeAspect="1" noChangeArrowheads="1"/>
            </p:cNvPicPr>
            <p:nvPr/>
          </p:nvPicPr>
          <p:blipFill>
            <a:blip r:embed="rId5"/>
            <a:srcRect/>
            <a:stretch>
              <a:fillRect/>
            </a:stretch>
          </p:blipFill>
          <p:spPr bwMode="auto">
            <a:xfrm>
              <a:off x="6493639" y="1731818"/>
              <a:ext cx="431845" cy="661329"/>
            </a:xfrm>
            <a:prstGeom prst="rect">
              <a:avLst/>
            </a:prstGeom>
            <a:noFill/>
            <a:ln w="9525">
              <a:noFill/>
              <a:miter lim="800000"/>
              <a:headEnd/>
              <a:tailEnd/>
            </a:ln>
          </p:spPr>
        </p:pic>
        <p:sp>
          <p:nvSpPr>
            <p:cNvPr id="14" name="Rounded Rectangle 13"/>
            <p:cNvSpPr/>
            <p:nvPr/>
          </p:nvSpPr>
          <p:spPr bwMode="auto">
            <a:xfrm>
              <a:off x="6080166" y="1626919"/>
              <a:ext cx="636499" cy="257811"/>
            </a:xfrm>
            <a:prstGeom prst="roundRect">
              <a:avLst>
                <a:gd name="adj" fmla="val 6357"/>
              </a:avLst>
            </a:prstGeom>
            <a:solidFill>
              <a:schemeClr val="bg1">
                <a:lumMod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46038" rIns="0" bIns="46038" anchor="ctr"/>
            <a:lstStyle/>
            <a:p>
              <a:pPr algn="ctr" eaLnBrk="0" hangingPunct="0">
                <a:lnSpc>
                  <a:spcPct val="90000"/>
                </a:lnSpc>
                <a:spcBef>
                  <a:spcPct val="50000"/>
                </a:spcBef>
                <a:buClr>
                  <a:srgbClr val="FD0000"/>
                </a:buClr>
                <a:defRPr/>
              </a:pPr>
              <a:r>
                <a:rPr lang="en-US" sz="1050" b="1" dirty="0">
                  <a:solidFill>
                    <a:srgbClr val="FFFFFF"/>
                  </a:solidFill>
                </a:rPr>
                <a:t>config1</a:t>
              </a:r>
            </a:p>
          </p:txBody>
        </p:sp>
      </p:grpSp>
      <p:sp>
        <p:nvSpPr>
          <p:cNvPr id="50185" name="TextBox 14"/>
          <p:cNvSpPr txBox="1">
            <a:spLocks noChangeArrowheads="1"/>
          </p:cNvSpPr>
          <p:nvPr/>
        </p:nvSpPr>
        <p:spPr bwMode="auto">
          <a:xfrm>
            <a:off x="152400" y="2768600"/>
            <a:ext cx="2046288" cy="444500"/>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rgbClr val="FD0000"/>
              </a:buClr>
              <a:defRPr/>
            </a:pPr>
            <a:r>
              <a:rPr lang="en-US" sz="1600" b="1">
                <a:solidFill>
                  <a:srgbClr val="000000"/>
                </a:solidFill>
                <a:ea typeface="+mn-ea"/>
              </a:rPr>
              <a:t>Dev/Test Environment</a:t>
            </a:r>
          </a:p>
        </p:txBody>
      </p:sp>
      <p:sp>
        <p:nvSpPr>
          <p:cNvPr id="50186" name="TextBox 15"/>
          <p:cNvSpPr txBox="1">
            <a:spLocks noChangeArrowheads="1"/>
          </p:cNvSpPr>
          <p:nvPr/>
        </p:nvSpPr>
        <p:spPr bwMode="auto">
          <a:xfrm>
            <a:off x="6489700" y="3101975"/>
            <a:ext cx="2047875" cy="442913"/>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rgbClr val="FD0000"/>
              </a:buClr>
              <a:defRPr/>
            </a:pPr>
            <a:r>
              <a:rPr lang="en-US" sz="1600" b="1">
                <a:solidFill>
                  <a:srgbClr val="000000"/>
                </a:solidFill>
                <a:ea typeface="+mn-ea"/>
              </a:rPr>
              <a:t>Production Environments</a:t>
            </a:r>
          </a:p>
        </p:txBody>
      </p:sp>
      <p:sp>
        <p:nvSpPr>
          <p:cNvPr id="17" name="Right Arrow 16"/>
          <p:cNvSpPr/>
          <p:nvPr/>
        </p:nvSpPr>
        <p:spPr bwMode="auto">
          <a:xfrm rot="20635831">
            <a:off x="6266429" y="1637707"/>
            <a:ext cx="549120" cy="213479"/>
          </a:xfrm>
          <a:prstGeom prst="rightArrow">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marL="119063" indent="-119063" algn="ctr" eaLnBrk="0" hangingPunct="0">
              <a:lnSpc>
                <a:spcPct val="90000"/>
              </a:lnSpc>
              <a:spcBef>
                <a:spcPct val="50000"/>
              </a:spcBef>
              <a:buClr>
                <a:srgbClr val="FD0000"/>
              </a:buClr>
              <a:defRPr/>
            </a:pPr>
            <a:endParaRPr lang="en-US" sz="2000" b="1">
              <a:solidFill>
                <a:srgbClr val="000000"/>
              </a:solidFill>
            </a:endParaRPr>
          </a:p>
        </p:txBody>
      </p:sp>
      <p:pic>
        <p:nvPicPr>
          <p:cNvPr id="43021" name="Picture 3"/>
          <p:cNvPicPr>
            <a:picLocks noChangeAspect="1" noChangeArrowheads="1"/>
          </p:cNvPicPr>
          <p:nvPr/>
        </p:nvPicPr>
        <p:blipFill>
          <a:blip r:embed="rId4"/>
          <a:srcRect r="20740"/>
          <a:stretch>
            <a:fillRect/>
          </a:stretch>
        </p:blipFill>
        <p:spPr bwMode="auto">
          <a:xfrm>
            <a:off x="6748463" y="2382838"/>
            <a:ext cx="1422400" cy="657225"/>
          </a:xfrm>
          <a:prstGeom prst="rect">
            <a:avLst/>
          </a:prstGeom>
          <a:noFill/>
          <a:ln w="9525">
            <a:noFill/>
            <a:miter lim="800000"/>
            <a:headEnd/>
            <a:tailEnd/>
          </a:ln>
        </p:spPr>
      </p:pic>
      <p:grpSp>
        <p:nvGrpSpPr>
          <p:cNvPr id="3" name="Group 39"/>
          <p:cNvGrpSpPr>
            <a:grpSpLocks/>
          </p:cNvGrpSpPr>
          <p:nvPr/>
        </p:nvGrpSpPr>
        <p:grpSpPr bwMode="auto">
          <a:xfrm>
            <a:off x="6748463" y="2054225"/>
            <a:ext cx="720725" cy="342900"/>
            <a:chOff x="6080166" y="1626917"/>
            <a:chExt cx="845318" cy="766230"/>
          </a:xfrm>
        </p:grpSpPr>
        <p:pic>
          <p:nvPicPr>
            <p:cNvPr id="43039" name="Picture 4"/>
            <p:cNvPicPr>
              <a:picLocks noChangeAspect="1" noChangeArrowheads="1"/>
            </p:cNvPicPr>
            <p:nvPr/>
          </p:nvPicPr>
          <p:blipFill>
            <a:blip r:embed="rId5"/>
            <a:srcRect/>
            <a:stretch>
              <a:fillRect/>
            </a:stretch>
          </p:blipFill>
          <p:spPr bwMode="auto">
            <a:xfrm>
              <a:off x="6493639" y="1731818"/>
              <a:ext cx="431845" cy="661329"/>
            </a:xfrm>
            <a:prstGeom prst="rect">
              <a:avLst/>
            </a:prstGeom>
            <a:noFill/>
            <a:ln w="9525">
              <a:noFill/>
              <a:miter lim="800000"/>
              <a:headEnd/>
              <a:tailEnd/>
            </a:ln>
          </p:spPr>
        </p:pic>
        <p:sp>
          <p:nvSpPr>
            <p:cNvPr id="21" name="Rounded Rectangle 20"/>
            <p:cNvSpPr/>
            <p:nvPr/>
          </p:nvSpPr>
          <p:spPr bwMode="auto">
            <a:xfrm>
              <a:off x="6080166" y="1626917"/>
              <a:ext cx="622587" cy="263503"/>
            </a:xfrm>
            <a:prstGeom prst="roundRect">
              <a:avLst>
                <a:gd name="adj" fmla="val 6357"/>
              </a:avLst>
            </a:prstGeom>
            <a:solidFill>
              <a:schemeClr val="bg1">
                <a:lumMod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46038" rIns="0" bIns="46038" anchor="ctr"/>
            <a:lstStyle/>
            <a:p>
              <a:pPr algn="ctr" eaLnBrk="0" hangingPunct="0">
                <a:lnSpc>
                  <a:spcPct val="90000"/>
                </a:lnSpc>
                <a:spcBef>
                  <a:spcPct val="50000"/>
                </a:spcBef>
                <a:buClr>
                  <a:srgbClr val="FD0000"/>
                </a:buClr>
                <a:defRPr/>
              </a:pPr>
              <a:r>
                <a:rPr lang="en-US" sz="1050" b="1" dirty="0">
                  <a:solidFill>
                    <a:srgbClr val="FFFFFF"/>
                  </a:solidFill>
                </a:rPr>
                <a:t>config2</a:t>
              </a:r>
            </a:p>
          </p:txBody>
        </p:sp>
      </p:grpSp>
      <p:sp>
        <p:nvSpPr>
          <p:cNvPr id="22" name="Right Arrow 21"/>
          <p:cNvSpPr/>
          <p:nvPr/>
        </p:nvSpPr>
        <p:spPr bwMode="auto">
          <a:xfrm rot="874753">
            <a:off x="6153975" y="2207358"/>
            <a:ext cx="649050" cy="212116"/>
          </a:xfrm>
          <a:prstGeom prst="rightArrow">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marL="119063" indent="-119063" algn="ctr" eaLnBrk="0" hangingPunct="0">
              <a:lnSpc>
                <a:spcPct val="90000"/>
              </a:lnSpc>
              <a:spcBef>
                <a:spcPct val="50000"/>
              </a:spcBef>
              <a:buClr>
                <a:srgbClr val="FD0000"/>
              </a:buClr>
              <a:defRPr/>
            </a:pPr>
            <a:endParaRPr lang="en-US" sz="2000" b="1">
              <a:solidFill>
                <a:srgbClr val="000000"/>
              </a:solidFill>
            </a:endParaRPr>
          </a:p>
        </p:txBody>
      </p:sp>
      <p:pic>
        <p:nvPicPr>
          <p:cNvPr id="43026" name="Picture 22"/>
          <p:cNvPicPr>
            <a:picLocks noChangeAspect="1"/>
          </p:cNvPicPr>
          <p:nvPr/>
        </p:nvPicPr>
        <p:blipFill>
          <a:blip r:embed="rId6"/>
          <a:srcRect/>
          <a:stretch>
            <a:fillRect/>
          </a:stretch>
        </p:blipFill>
        <p:spPr bwMode="auto">
          <a:xfrm>
            <a:off x="2305050" y="1063625"/>
            <a:ext cx="2427288" cy="2295525"/>
          </a:xfrm>
          <a:prstGeom prst="rect">
            <a:avLst/>
          </a:prstGeom>
          <a:noFill/>
          <a:ln w="9525">
            <a:noFill/>
            <a:miter lim="800000"/>
            <a:headEnd/>
            <a:tailEnd/>
          </a:ln>
        </p:spPr>
      </p:pic>
      <p:sp>
        <p:nvSpPr>
          <p:cNvPr id="24" name="Right Arrow 23"/>
          <p:cNvSpPr/>
          <p:nvPr/>
        </p:nvSpPr>
        <p:spPr bwMode="auto">
          <a:xfrm>
            <a:off x="2207173" y="2149666"/>
            <a:ext cx="549420" cy="341849"/>
          </a:xfrm>
          <a:prstGeom prst="rightArrow">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marL="119063" indent="-119063" algn="ctr" eaLnBrk="0" hangingPunct="0">
              <a:lnSpc>
                <a:spcPct val="90000"/>
              </a:lnSpc>
              <a:spcBef>
                <a:spcPct val="50000"/>
              </a:spcBef>
              <a:buClr>
                <a:srgbClr val="FD0000"/>
              </a:buClr>
              <a:defRPr/>
            </a:pPr>
            <a:endParaRPr lang="en-US" sz="2000" b="1">
              <a:solidFill>
                <a:srgbClr val="000000"/>
              </a:solidFill>
            </a:endParaRPr>
          </a:p>
        </p:txBody>
      </p:sp>
      <p:pic>
        <p:nvPicPr>
          <p:cNvPr id="43030" name="Picture 4"/>
          <p:cNvPicPr>
            <a:picLocks noChangeAspect="1" noChangeArrowheads="1"/>
          </p:cNvPicPr>
          <p:nvPr/>
        </p:nvPicPr>
        <p:blipFill>
          <a:blip r:embed="rId7"/>
          <a:srcRect/>
          <a:stretch>
            <a:fillRect/>
          </a:stretch>
        </p:blipFill>
        <p:spPr bwMode="auto">
          <a:xfrm>
            <a:off x="5016500" y="1349375"/>
            <a:ext cx="871538" cy="1000125"/>
          </a:xfrm>
          <a:prstGeom prst="rect">
            <a:avLst/>
          </a:prstGeom>
          <a:noFill/>
          <a:ln w="9525">
            <a:noFill/>
            <a:miter lim="800000"/>
            <a:headEnd/>
            <a:tailEnd/>
          </a:ln>
        </p:spPr>
      </p:pic>
      <p:sp>
        <p:nvSpPr>
          <p:cNvPr id="50200" name="Rectangle 25"/>
          <p:cNvSpPr>
            <a:spLocks noChangeArrowheads="1"/>
          </p:cNvSpPr>
          <p:nvPr/>
        </p:nvSpPr>
        <p:spPr bwMode="auto">
          <a:xfrm>
            <a:off x="4416425" y="2343150"/>
            <a:ext cx="2035175" cy="1227138"/>
          </a:xfrm>
          <a:prstGeom prst="rect">
            <a:avLst/>
          </a:prstGeom>
          <a:noFill/>
          <a:ln w="9525">
            <a:noFill/>
            <a:miter lim="800000"/>
            <a:headEnd/>
            <a:tailEnd/>
          </a:ln>
        </p:spPr>
        <p:txBody>
          <a:bodyPr>
            <a:spAutoFit/>
          </a:bodyPr>
          <a:lstStyle/>
          <a:p>
            <a:pPr marL="454025" indent="-454025" eaLnBrk="0" hangingPunct="0">
              <a:lnSpc>
                <a:spcPct val="90000"/>
              </a:lnSpc>
              <a:spcBef>
                <a:spcPct val="50000"/>
              </a:spcBef>
              <a:buClr>
                <a:srgbClr val="FD0000"/>
              </a:buClr>
              <a:defRPr/>
            </a:pPr>
            <a:r>
              <a:rPr lang="en-US" sz="1600" b="1" dirty="0">
                <a:solidFill>
                  <a:srgbClr val="000000"/>
                </a:solidFill>
                <a:ea typeface="+mn-ea"/>
              </a:rPr>
              <a:t>Assembly =       </a:t>
            </a:r>
            <a:r>
              <a:rPr lang="en-US" sz="1100" b="1" dirty="0">
                <a:solidFill>
                  <a:srgbClr val="000000"/>
                </a:solidFill>
                <a:ea typeface="+mn-ea"/>
              </a:rPr>
              <a:t>Appliances              (VM Templates + configuration Metadata) + relationships &amp; start order Metadata</a:t>
            </a:r>
          </a:p>
        </p:txBody>
      </p:sp>
      <p:sp>
        <p:nvSpPr>
          <p:cNvPr id="27" name="Right Arrow 26"/>
          <p:cNvSpPr/>
          <p:nvPr/>
        </p:nvSpPr>
        <p:spPr bwMode="auto">
          <a:xfrm>
            <a:off x="4563914" y="1921066"/>
            <a:ext cx="440591" cy="341849"/>
          </a:xfrm>
          <a:prstGeom prst="rightArrow">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marL="119063" indent="-119063" algn="ctr" eaLnBrk="0" hangingPunct="0">
              <a:lnSpc>
                <a:spcPct val="90000"/>
              </a:lnSpc>
              <a:spcBef>
                <a:spcPct val="50000"/>
              </a:spcBef>
              <a:buClr>
                <a:srgbClr val="FD0000"/>
              </a:buClr>
              <a:defRPr/>
            </a:pPr>
            <a:endParaRPr lang="en-US" sz="2000" b="1">
              <a:solidFill>
                <a:srgbClr val="000000"/>
              </a:solidFill>
            </a:endParaRPr>
          </a:p>
        </p:txBody>
      </p:sp>
      <p:sp>
        <p:nvSpPr>
          <p:cNvPr id="25" name="AutoShape 78"/>
          <p:cNvSpPr>
            <a:spLocks noChangeArrowheads="1"/>
          </p:cNvSpPr>
          <p:nvPr/>
        </p:nvSpPr>
        <p:spPr bwMode="auto">
          <a:xfrm>
            <a:off x="6138863" y="1049338"/>
            <a:ext cx="379412" cy="1925637"/>
          </a:xfrm>
          <a:prstGeom prst="roundRect">
            <a:avLst>
              <a:gd name="adj" fmla="val 16667"/>
            </a:avLst>
          </a:prstGeom>
          <a:solidFill>
            <a:schemeClr val="accent1"/>
          </a:solidFill>
          <a:ln w="9525">
            <a:noFill/>
            <a:round/>
            <a:headEnd/>
            <a:tailEnd/>
          </a:ln>
        </p:spPr>
        <p:txBody>
          <a:bodyPr vert="eaVert" wrap="none" lIns="92075" tIns="46038" rIns="92075" bIns="46038" anchor="ctr" anchorCtr="1"/>
          <a:lstStyle/>
          <a:p>
            <a:pPr algn="ctr">
              <a:lnSpc>
                <a:spcPct val="90000"/>
              </a:lnSpc>
              <a:buClr>
                <a:srgbClr val="FD0000"/>
              </a:buClr>
              <a:defRPr/>
            </a:pPr>
            <a:r>
              <a:rPr lang="en-US" sz="1050" b="1" dirty="0">
                <a:solidFill>
                  <a:srgbClr val="FFFFFF"/>
                </a:solidFill>
                <a:ea typeface="+mn-ea"/>
              </a:rPr>
              <a:t>Oracle Enterprise Manager</a:t>
            </a:r>
          </a:p>
          <a:p>
            <a:pPr algn="ctr">
              <a:lnSpc>
                <a:spcPct val="90000"/>
              </a:lnSpc>
              <a:buClr>
                <a:srgbClr val="FD0000"/>
              </a:buClr>
              <a:defRPr/>
            </a:pPr>
            <a:r>
              <a:rPr lang="en-US" sz="1050" b="1" dirty="0">
                <a:solidFill>
                  <a:srgbClr val="FFFFFF"/>
                </a:solidFill>
                <a:ea typeface="+mn-ea"/>
              </a:rPr>
              <a:t>(Software Library)</a:t>
            </a:r>
          </a:p>
        </p:txBody>
      </p:sp>
      <p:sp>
        <p:nvSpPr>
          <p:cNvPr id="26" name="Right Arrow 25"/>
          <p:cNvSpPr/>
          <p:nvPr/>
        </p:nvSpPr>
        <p:spPr bwMode="auto">
          <a:xfrm>
            <a:off x="5873948" y="1918631"/>
            <a:ext cx="235039" cy="341849"/>
          </a:xfrm>
          <a:prstGeom prst="rightArrow">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marL="119063" indent="-119063" algn="ctr" eaLnBrk="0" hangingPunct="0">
              <a:lnSpc>
                <a:spcPct val="90000"/>
              </a:lnSpc>
              <a:spcBef>
                <a:spcPct val="50000"/>
              </a:spcBef>
              <a:buClr>
                <a:srgbClr val="FD0000"/>
              </a:buClr>
              <a:defRPr/>
            </a:pPr>
            <a:endParaRPr lang="en-US" sz="2000" b="1">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p:txBody>
          <a:bodyPr/>
          <a:lstStyle/>
          <a:p>
            <a:r>
              <a:rPr lang="en-US" smtClean="0">
                <a:ea typeface="ＭＳ Ｐゴシック" pitchFamily="34" charset="-128"/>
              </a:rPr>
              <a:t>Self-service Provisioning</a:t>
            </a:r>
            <a:br>
              <a:rPr lang="en-US" smtClean="0">
                <a:ea typeface="ＭＳ Ｐゴシック" pitchFamily="34" charset="-128"/>
              </a:rPr>
            </a:br>
            <a:endParaRPr lang="en-US" smtClean="0">
              <a:solidFill>
                <a:schemeClr val="accent1"/>
              </a:solidFill>
              <a:ea typeface="ＭＳ Ｐゴシック" pitchFamily="34" charset="-128"/>
            </a:endParaRPr>
          </a:p>
        </p:txBody>
      </p:sp>
      <p:sp>
        <p:nvSpPr>
          <p:cNvPr id="45059" name="Content Placeholder 5"/>
          <p:cNvSpPr>
            <a:spLocks noGrp="1"/>
          </p:cNvSpPr>
          <p:nvPr>
            <p:ph sz="half" idx="2"/>
          </p:nvPr>
        </p:nvSpPr>
        <p:spPr>
          <a:xfrm>
            <a:off x="517525" y="895350"/>
            <a:ext cx="4065588" cy="3394075"/>
          </a:xfrm>
        </p:spPr>
        <p:txBody>
          <a:bodyPr/>
          <a:lstStyle/>
          <a:p>
            <a:pPr>
              <a:buClr>
                <a:srgbClr val="FD0000"/>
              </a:buClr>
            </a:pPr>
            <a:r>
              <a:rPr lang="en-US" sz="1600" dirty="0" smtClean="0">
                <a:solidFill>
                  <a:srgbClr val="000000"/>
                </a:solidFill>
                <a:ea typeface="ＭＳ Ｐゴシック" pitchFamily="34" charset="-128"/>
                <a:cs typeface="Arial" pitchFamily="34" charset="0"/>
              </a:rPr>
              <a:t>Out-of-Box, Self-Service Portal</a:t>
            </a:r>
          </a:p>
          <a:p>
            <a:pPr lvl="1">
              <a:buClr>
                <a:srgbClr val="FD0000"/>
              </a:buClr>
            </a:pPr>
            <a:r>
              <a:rPr lang="en-US" sz="1050" dirty="0" smtClean="0">
                <a:solidFill>
                  <a:srgbClr val="000000"/>
                </a:solidFill>
                <a:ea typeface="ＭＳ Ｐゴシック" pitchFamily="34" charset="-128"/>
                <a:cs typeface="Arial" pitchFamily="34" charset="0"/>
              </a:rPr>
              <a:t>Part of the base product, no additional setup required</a:t>
            </a:r>
          </a:p>
          <a:p>
            <a:pPr>
              <a:buClr>
                <a:srgbClr val="FD0000"/>
              </a:buClr>
            </a:pPr>
            <a:r>
              <a:rPr lang="en-US" sz="1600" dirty="0" smtClean="0">
                <a:solidFill>
                  <a:srgbClr val="000000"/>
                </a:solidFill>
                <a:ea typeface="ＭＳ Ｐゴシック" pitchFamily="34" charset="-128"/>
                <a:cs typeface="Arial" pitchFamily="34" charset="0"/>
              </a:rPr>
              <a:t>Rich service catalog:</a:t>
            </a:r>
          </a:p>
          <a:p>
            <a:pPr marL="457200" lvl="2" indent="-234950">
              <a:buClr>
                <a:srgbClr val="000000"/>
              </a:buClr>
              <a:buFontTx/>
              <a:buChar char="-"/>
            </a:pPr>
            <a:r>
              <a:rPr lang="en-US" sz="1000" dirty="0" smtClean="0">
                <a:solidFill>
                  <a:srgbClr val="000000"/>
                </a:solidFill>
                <a:ea typeface="ＭＳ Ｐゴシック" pitchFamily="34" charset="-128"/>
                <a:cs typeface="Arial" pitchFamily="34" charset="0"/>
              </a:rPr>
              <a:t>VM Templates, Assemblies</a:t>
            </a:r>
          </a:p>
          <a:p>
            <a:pPr marL="457200" lvl="2" indent="-234950">
              <a:buClr>
                <a:srgbClr val="000000"/>
              </a:buClr>
              <a:buFontTx/>
              <a:buChar char="-"/>
            </a:pPr>
            <a:r>
              <a:rPr lang="en-US" sz="1000" dirty="0" smtClean="0">
                <a:solidFill>
                  <a:srgbClr val="000000"/>
                </a:solidFill>
                <a:ea typeface="ＭＳ Ｐゴシック" pitchFamily="34" charset="-128"/>
                <a:cs typeface="Arial" pitchFamily="34" charset="0"/>
              </a:rPr>
              <a:t>Database service</a:t>
            </a:r>
          </a:p>
          <a:p>
            <a:pPr marL="457200" lvl="2" indent="-234950">
              <a:buClr>
                <a:srgbClr val="000000"/>
              </a:buClr>
              <a:buFontTx/>
              <a:buChar char="-"/>
            </a:pPr>
            <a:r>
              <a:rPr lang="en-US" sz="1000" dirty="0" smtClean="0">
                <a:solidFill>
                  <a:srgbClr val="000000"/>
                </a:solidFill>
                <a:ea typeface="ＭＳ Ｐゴシック" pitchFamily="34" charset="-128"/>
                <a:cs typeface="Arial" pitchFamily="34" charset="0"/>
              </a:rPr>
              <a:t>Java applications</a:t>
            </a:r>
          </a:p>
          <a:p>
            <a:pPr>
              <a:buClr>
                <a:srgbClr val="FD0000"/>
              </a:buClr>
            </a:pPr>
            <a:r>
              <a:rPr lang="en-US" sz="1600" dirty="0" smtClean="0">
                <a:solidFill>
                  <a:srgbClr val="000000"/>
                </a:solidFill>
                <a:ea typeface="ＭＳ Ｐゴシック" pitchFamily="34" charset="-128"/>
                <a:cs typeface="Arial" pitchFamily="34" charset="0"/>
              </a:rPr>
              <a:t>Full Operational Control</a:t>
            </a:r>
          </a:p>
          <a:p>
            <a:pPr lvl="1">
              <a:buClr>
                <a:srgbClr val="FD0000"/>
              </a:buClr>
            </a:pPr>
            <a:r>
              <a:rPr lang="en-US" sz="1050" dirty="0" smtClean="0">
                <a:solidFill>
                  <a:srgbClr val="000000"/>
                </a:solidFill>
                <a:ea typeface="ＭＳ Ｐゴシック" pitchFamily="34" charset="-128"/>
                <a:cs typeface="Arial" pitchFamily="34" charset="0"/>
              </a:rPr>
              <a:t>Start/Stop Services, Request additional resources, Backup/Restore</a:t>
            </a:r>
          </a:p>
          <a:p>
            <a:pPr lvl="1">
              <a:buClr>
                <a:srgbClr val="FD0000"/>
              </a:buClr>
            </a:pPr>
            <a:r>
              <a:rPr lang="en-US" sz="1050" dirty="0" smtClean="0">
                <a:solidFill>
                  <a:srgbClr val="000000"/>
                </a:solidFill>
                <a:ea typeface="ＭＳ Ｐゴシック" pitchFamily="34" charset="-128"/>
                <a:cs typeface="Arial" pitchFamily="34" charset="0"/>
              </a:rPr>
              <a:t>Basic resource monitoring</a:t>
            </a:r>
          </a:p>
          <a:p>
            <a:pPr lvl="1">
              <a:buClr>
                <a:srgbClr val="FD0000"/>
              </a:buClr>
            </a:pPr>
            <a:r>
              <a:rPr lang="en-US" sz="1050" dirty="0" smtClean="0">
                <a:solidFill>
                  <a:srgbClr val="000000"/>
                </a:solidFill>
                <a:ea typeface="ＭＳ Ｐゴシック" pitchFamily="34" charset="-128"/>
                <a:cs typeface="Arial" pitchFamily="34" charset="0"/>
              </a:rPr>
              <a:t>Chargeback information</a:t>
            </a:r>
          </a:p>
          <a:p>
            <a:pPr lvl="1">
              <a:buClr>
                <a:srgbClr val="FD0000"/>
              </a:buClr>
            </a:pPr>
            <a:r>
              <a:rPr lang="en-US" sz="1050" dirty="0" smtClean="0">
                <a:solidFill>
                  <a:srgbClr val="000000"/>
                </a:solidFill>
                <a:ea typeface="ＭＳ Ｐゴシック" pitchFamily="34" charset="-128"/>
                <a:cs typeface="Arial" pitchFamily="34" charset="0"/>
              </a:rPr>
              <a:t>Quota monitoring</a:t>
            </a:r>
            <a:endParaRPr lang="en-US" sz="1200" dirty="0" smtClean="0">
              <a:solidFill>
                <a:srgbClr val="000000"/>
              </a:solidFill>
              <a:ea typeface="ＭＳ Ｐゴシック" pitchFamily="34" charset="-128"/>
              <a:cs typeface="Arial" pitchFamily="34" charset="0"/>
            </a:endParaRPr>
          </a:p>
          <a:p>
            <a:pPr>
              <a:buClr>
                <a:srgbClr val="FD0000"/>
              </a:buClr>
            </a:pPr>
            <a:r>
              <a:rPr lang="en-US" sz="1600" dirty="0" smtClean="0">
                <a:solidFill>
                  <a:srgbClr val="000000"/>
                </a:solidFill>
                <a:ea typeface="ＭＳ Ｐゴシック" pitchFamily="34" charset="-128"/>
                <a:cs typeface="Arial" pitchFamily="34" charset="0"/>
              </a:rPr>
              <a:t>Programmatic Access using APIs</a:t>
            </a:r>
          </a:p>
          <a:p>
            <a:pPr lvl="1">
              <a:buClr>
                <a:srgbClr val="FD0000"/>
              </a:buClr>
            </a:pPr>
            <a:r>
              <a:rPr lang="en-US" sz="1050" dirty="0" err="1" smtClean="0">
                <a:solidFill>
                  <a:srgbClr val="000000"/>
                </a:solidFill>
                <a:ea typeface="ＭＳ Ｐゴシック" pitchFamily="34" charset="-128"/>
                <a:cs typeface="Arial" pitchFamily="34" charset="0"/>
              </a:rPr>
              <a:t>RESTFul</a:t>
            </a:r>
            <a:r>
              <a:rPr lang="en-US" sz="1050" dirty="0" smtClean="0">
                <a:solidFill>
                  <a:srgbClr val="000000"/>
                </a:solidFill>
                <a:ea typeface="ＭＳ Ｐゴシック" pitchFamily="34" charset="-128"/>
                <a:cs typeface="Arial" pitchFamily="34" charset="0"/>
              </a:rPr>
              <a:t> APIs and CLI (Submitted to DMTF)</a:t>
            </a:r>
          </a:p>
          <a:p>
            <a:endParaRPr lang="en-US" sz="1600" dirty="0" smtClean="0">
              <a:ea typeface="ＭＳ Ｐゴシック" pitchFamily="34" charset="-128"/>
            </a:endParaRPr>
          </a:p>
        </p:txBody>
      </p:sp>
      <p:pic>
        <p:nvPicPr>
          <p:cNvPr id="6" name="Picture 5" descr="2.png"/>
          <p:cNvPicPr>
            <a:picLocks noChangeAspect="1"/>
          </p:cNvPicPr>
          <p:nvPr/>
        </p:nvPicPr>
        <p:blipFill>
          <a:blip r:embed="rId3"/>
          <a:stretch>
            <a:fillRect/>
          </a:stretch>
        </p:blipFill>
        <p:spPr>
          <a:xfrm>
            <a:off x="4296523" y="1111169"/>
            <a:ext cx="4685432" cy="2928395"/>
          </a:xfrm>
          <a:prstGeom prst="rect">
            <a:avLst/>
          </a:prstGeom>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387350" y="1055688"/>
            <a:ext cx="3748088" cy="3475037"/>
            <a:chOff x="386656" y="791114"/>
            <a:chExt cx="3933098" cy="3657600"/>
          </a:xfrm>
        </p:grpSpPr>
        <p:pic>
          <p:nvPicPr>
            <p:cNvPr id="57" name="Picture 108" descr="CLOUD_OL-gray-emboss"/>
            <p:cNvPicPr>
              <a:picLocks noChangeAspect="1" noChangeArrowheads="1"/>
            </p:cNvPicPr>
            <p:nvPr/>
          </p:nvPicPr>
          <p:blipFill>
            <a:blip r:embed="rId3" cstate="print">
              <a:duotone>
                <a:prstClr val="black"/>
                <a:schemeClr val="accent5">
                  <a:lumMod val="20000"/>
                  <a:lumOff val="80000"/>
                  <a:tint val="45000"/>
                  <a:satMod val="400000"/>
                </a:schemeClr>
              </a:duotone>
              <a:lum bright="10000" contrast="20000"/>
            </a:blip>
            <a:srcRect l="4305" t="7816" r="2478" b="6966"/>
            <a:stretch>
              <a:fillRect/>
            </a:stretch>
          </p:blipFill>
          <p:spPr bwMode="auto">
            <a:xfrm>
              <a:off x="795360" y="1239308"/>
              <a:ext cx="3115690" cy="2761212"/>
            </a:xfrm>
            <a:prstGeom prst="rect">
              <a:avLst/>
            </a:prstGeom>
            <a:noFill/>
            <a:ln w="9525">
              <a:noFill/>
              <a:miter lim="800000"/>
              <a:headEnd/>
              <a:tailEnd/>
            </a:ln>
            <a:effectLst>
              <a:innerShdw blurRad="63500" dist="50800" dir="2700000">
                <a:prstClr val="black">
                  <a:alpha val="50000"/>
                </a:prstClr>
              </a:innerShdw>
            </a:effectLst>
          </p:spPr>
        </p:pic>
        <p:grpSp>
          <p:nvGrpSpPr>
            <p:cNvPr id="3" name="Group 40"/>
            <p:cNvGrpSpPr/>
            <p:nvPr/>
          </p:nvGrpSpPr>
          <p:grpSpPr>
            <a:xfrm>
              <a:off x="1458319" y="1979050"/>
              <a:ext cx="1789772" cy="1448180"/>
              <a:chOff x="1749073" y="1946177"/>
              <a:chExt cx="2200075" cy="1748539"/>
            </a:xfrm>
            <a:solidFill>
              <a:schemeClr val="tx2">
                <a:lumMod val="50000"/>
              </a:schemeClr>
            </a:solidFill>
            <a:scene3d>
              <a:camera prst="orthographicFront">
                <a:rot lat="0" lon="0" rev="0"/>
              </a:camera>
              <a:lightRig rig="contrasting" dir="t">
                <a:rot lat="0" lon="0" rev="1500000"/>
              </a:lightRig>
            </a:scene3d>
          </p:grpSpPr>
          <p:sp>
            <p:nvSpPr>
              <p:cNvPr id="61" name="Freeform 60"/>
              <p:cNvSpPr/>
              <p:nvPr/>
            </p:nvSpPr>
            <p:spPr>
              <a:xfrm>
                <a:off x="1751348" y="1946177"/>
                <a:ext cx="2195527" cy="456364"/>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ts val="1400"/>
                  </a:lnSpc>
                  <a:spcAft>
                    <a:spcPts val="0"/>
                  </a:spcAft>
                  <a:defRPr/>
                </a:pPr>
                <a:r>
                  <a:rPr lang="en-US" sz="1200" b="1" dirty="0">
                    <a:solidFill>
                      <a:schemeClr val="bg1"/>
                    </a:solidFill>
                  </a:rPr>
                  <a:t>Applications and</a:t>
                </a:r>
              </a:p>
              <a:p>
                <a:pPr algn="ctr" defTabSz="622300">
                  <a:lnSpc>
                    <a:spcPts val="1400"/>
                  </a:lnSpc>
                  <a:spcAft>
                    <a:spcPts val="0"/>
                  </a:spcAft>
                  <a:defRPr/>
                </a:pPr>
                <a:r>
                  <a:rPr lang="en-US" sz="1200" b="1" dirty="0">
                    <a:solidFill>
                      <a:schemeClr val="bg1"/>
                    </a:solidFill>
                  </a:rPr>
                  <a:t> Business Services</a:t>
                </a:r>
              </a:p>
            </p:txBody>
          </p:sp>
          <p:sp>
            <p:nvSpPr>
              <p:cNvPr id="36" name="Freeform 35"/>
              <p:cNvSpPr/>
              <p:nvPr/>
            </p:nvSpPr>
            <p:spPr>
              <a:xfrm>
                <a:off x="1749074" y="2570485"/>
                <a:ext cx="2200074" cy="211231"/>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ct val="90000"/>
                  </a:lnSpc>
                  <a:spcAft>
                    <a:spcPct val="35000"/>
                  </a:spcAft>
                  <a:defRPr/>
                </a:pPr>
                <a:r>
                  <a:rPr lang="en-US" sz="1200" b="1" dirty="0">
                    <a:solidFill>
                      <a:schemeClr val="bg1"/>
                    </a:solidFill>
                  </a:rPr>
                  <a:t>Platform as a Service</a:t>
                </a:r>
              </a:p>
            </p:txBody>
          </p:sp>
          <p:sp>
            <p:nvSpPr>
              <p:cNvPr id="26" name="Freeform 25"/>
              <p:cNvSpPr/>
              <p:nvPr/>
            </p:nvSpPr>
            <p:spPr>
              <a:xfrm>
                <a:off x="1749074" y="2934217"/>
                <a:ext cx="2200074" cy="211231"/>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ct val="90000"/>
                  </a:lnSpc>
                  <a:spcAft>
                    <a:spcPct val="35000"/>
                  </a:spcAft>
                  <a:defRPr/>
                </a:pPr>
                <a:r>
                  <a:rPr lang="en-US" sz="1200" b="1" dirty="0" smtClean="0">
                    <a:solidFill>
                      <a:schemeClr val="bg1"/>
                    </a:solidFill>
                  </a:rPr>
                  <a:t>Database-as-a-Service</a:t>
                </a:r>
                <a:endParaRPr lang="en-US" sz="1200" b="1" dirty="0">
                  <a:solidFill>
                    <a:schemeClr val="bg1"/>
                  </a:solidFill>
                </a:endParaRPr>
              </a:p>
            </p:txBody>
          </p:sp>
          <p:sp>
            <p:nvSpPr>
              <p:cNvPr id="27" name="Freeform 26"/>
              <p:cNvSpPr/>
              <p:nvPr/>
            </p:nvSpPr>
            <p:spPr>
              <a:xfrm>
                <a:off x="1749073" y="3272291"/>
                <a:ext cx="2200075" cy="422425"/>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spcCol="1270" anchor="ctr" anchorCtr="1">
                <a:spAutoFit/>
              </a:bodyPr>
              <a:lstStyle/>
              <a:p>
                <a:pPr algn="ctr" defTabSz="622300">
                  <a:lnSpc>
                    <a:spcPct val="90000"/>
                  </a:lnSpc>
                  <a:spcAft>
                    <a:spcPct val="35000"/>
                  </a:spcAft>
                  <a:defRPr/>
                </a:pPr>
                <a:r>
                  <a:rPr lang="en-US" sz="1200" b="1" dirty="0" smtClean="0">
                    <a:solidFill>
                      <a:schemeClr val="bg1"/>
                    </a:solidFill>
                  </a:rPr>
                  <a:t>Infrastructure-as-a-Service</a:t>
                </a:r>
                <a:endParaRPr lang="en-US" sz="1200" b="1" dirty="0">
                  <a:solidFill>
                    <a:schemeClr val="bg1"/>
                  </a:solidFill>
                </a:endParaRPr>
              </a:p>
            </p:txBody>
          </p:sp>
        </p:grpSp>
        <p:grpSp>
          <p:nvGrpSpPr>
            <p:cNvPr id="4" name="Group 24"/>
            <p:cNvGrpSpPr/>
            <p:nvPr/>
          </p:nvGrpSpPr>
          <p:grpSpPr>
            <a:xfrm>
              <a:off x="386656" y="791114"/>
              <a:ext cx="3933098" cy="3657600"/>
              <a:chOff x="379413" y="2182379"/>
              <a:chExt cx="1892300" cy="1892136"/>
            </a:xfrm>
            <a:solidFill>
              <a:srgbClr val="FF0000"/>
            </a:solidFill>
          </p:grpSpPr>
          <p:sp>
            <p:nvSpPr>
              <p:cNvPr id="14" name="Freeform 18"/>
              <p:cNvSpPr>
                <a:spLocks noChangeAspect="1"/>
              </p:cNvSpPr>
              <p:nvPr/>
            </p:nvSpPr>
            <p:spPr bwMode="auto">
              <a:xfrm>
                <a:off x="387178" y="2486195"/>
                <a:ext cx="363766" cy="549734"/>
              </a:xfrm>
              <a:custGeom>
                <a:avLst/>
                <a:gdLst>
                  <a:gd name="T0" fmla="*/ 26538 w 411"/>
                  <a:gd name="T1" fmla="*/ 69116 h 622"/>
                  <a:gd name="T2" fmla="*/ 45548 w 411"/>
                  <a:gd name="T3" fmla="*/ 23759 h 622"/>
                  <a:gd name="T4" fmla="*/ 46028 w 411"/>
                  <a:gd name="T5" fmla="*/ 0 h 622"/>
                  <a:gd name="T6" fmla="*/ 30471 w 411"/>
                  <a:gd name="T7" fmla="*/ 432 h 622"/>
                  <a:gd name="T8" fmla="*/ 0 w 411"/>
                  <a:gd name="T9" fmla="*/ 65122 h 622"/>
                  <a:gd name="T10" fmla="*/ 14429 w 411"/>
                  <a:gd name="T11" fmla="*/ 53212 h 622"/>
                  <a:gd name="T12" fmla="*/ 26538 w 411"/>
                  <a:gd name="T13" fmla="*/ 69116 h 622"/>
                  <a:gd name="T14" fmla="*/ 0 60000 65536"/>
                  <a:gd name="T15" fmla="*/ 0 60000 65536"/>
                  <a:gd name="T16" fmla="*/ 0 60000 65536"/>
                  <a:gd name="T17" fmla="*/ 0 60000 65536"/>
                  <a:gd name="T18" fmla="*/ 0 60000 65536"/>
                  <a:gd name="T19" fmla="*/ 0 60000 65536"/>
                  <a:gd name="T20" fmla="*/ 0 60000 65536"/>
                  <a:gd name="T21" fmla="*/ 0 w 411"/>
                  <a:gd name="T22" fmla="*/ 0 h 622"/>
                  <a:gd name="T23" fmla="*/ 411 w 411"/>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622">
                    <a:moveTo>
                      <a:pt x="237" y="622"/>
                    </a:moveTo>
                    <a:cubicBezTo>
                      <a:pt x="256" y="469"/>
                      <a:pt x="317" y="329"/>
                      <a:pt x="407" y="214"/>
                    </a:cubicBezTo>
                    <a:cubicBezTo>
                      <a:pt x="411" y="0"/>
                      <a:pt x="411" y="0"/>
                      <a:pt x="411" y="0"/>
                    </a:cubicBezTo>
                    <a:cubicBezTo>
                      <a:pt x="272" y="4"/>
                      <a:pt x="272" y="4"/>
                      <a:pt x="272" y="4"/>
                    </a:cubicBezTo>
                    <a:cubicBezTo>
                      <a:pt x="127" y="162"/>
                      <a:pt x="30" y="363"/>
                      <a:pt x="0" y="586"/>
                    </a:cubicBezTo>
                    <a:cubicBezTo>
                      <a:pt x="129" y="479"/>
                      <a:pt x="129" y="479"/>
                      <a:pt x="129" y="479"/>
                    </a:cubicBezTo>
                    <a:lnTo>
                      <a:pt x="237" y="622"/>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      Meter &amp;</a:t>
                </a:r>
              </a:p>
              <a:p>
                <a:pPr>
                  <a:defRPr/>
                </a:pPr>
                <a:r>
                  <a:rPr lang="en-US" sz="1000" b="1" dirty="0">
                    <a:solidFill>
                      <a:schemeClr val="bg1"/>
                    </a:solidFill>
                    <a:cs typeface="+mn-cs"/>
                  </a:rPr>
                  <a:t>    Charge</a:t>
                </a:r>
              </a:p>
              <a:p>
                <a:pPr>
                  <a:defRPr/>
                </a:pPr>
                <a:endParaRPr lang="en-US" sz="1000" b="1" dirty="0">
                  <a:solidFill>
                    <a:schemeClr val="bg1"/>
                  </a:solidFill>
                  <a:cs typeface="+mn-cs"/>
                </a:endParaRPr>
              </a:p>
            </p:txBody>
          </p:sp>
          <p:sp>
            <p:nvSpPr>
              <p:cNvPr id="15" name="Freeform 19"/>
              <p:cNvSpPr>
                <a:spLocks noChangeAspect="1"/>
              </p:cNvSpPr>
              <p:nvPr/>
            </p:nvSpPr>
            <p:spPr bwMode="auto">
              <a:xfrm>
                <a:off x="701964" y="2198495"/>
                <a:ext cx="571632" cy="396931"/>
              </a:xfrm>
              <a:custGeom>
                <a:avLst/>
                <a:gdLst>
                  <a:gd name="T0" fmla="*/ 14869 w 646"/>
                  <a:gd name="T1" fmla="*/ 50042 h 449"/>
                  <a:gd name="T2" fmla="*/ 59657 w 646"/>
                  <a:gd name="T3" fmla="*/ 26607 h 449"/>
                  <a:gd name="T4" fmla="*/ 72190 w 646"/>
                  <a:gd name="T5" fmla="*/ 11601 h 449"/>
                  <a:gd name="T6" fmla="*/ 56882 w 646"/>
                  <a:gd name="T7" fmla="*/ 0 h 449"/>
                  <a:gd name="T8" fmla="*/ 0 w 646"/>
                  <a:gd name="T9" fmla="*/ 27527 h 449"/>
                  <a:gd name="T10" fmla="*/ 15325 w 646"/>
                  <a:gd name="T11" fmla="*/ 27062 h 449"/>
                  <a:gd name="T12" fmla="*/ 14869 w 646"/>
                  <a:gd name="T13" fmla="*/ 50042 h 449"/>
                  <a:gd name="T14" fmla="*/ 0 60000 65536"/>
                  <a:gd name="T15" fmla="*/ 0 60000 65536"/>
                  <a:gd name="T16" fmla="*/ 0 60000 65536"/>
                  <a:gd name="T17" fmla="*/ 0 60000 65536"/>
                  <a:gd name="T18" fmla="*/ 0 60000 65536"/>
                  <a:gd name="T19" fmla="*/ 0 60000 65536"/>
                  <a:gd name="T20" fmla="*/ 0 60000 65536"/>
                  <a:gd name="T21" fmla="*/ 0 w 646"/>
                  <a:gd name="T22" fmla="*/ 0 h 449"/>
                  <a:gd name="T23" fmla="*/ 646 w 646"/>
                  <a:gd name="T24" fmla="*/ 449 h 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6" h="449">
                    <a:moveTo>
                      <a:pt x="133" y="449"/>
                    </a:moveTo>
                    <a:cubicBezTo>
                      <a:pt x="243" y="345"/>
                      <a:pt x="381" y="271"/>
                      <a:pt x="534" y="239"/>
                    </a:cubicBezTo>
                    <a:cubicBezTo>
                      <a:pt x="646" y="104"/>
                      <a:pt x="646" y="104"/>
                      <a:pt x="646" y="104"/>
                    </a:cubicBezTo>
                    <a:cubicBezTo>
                      <a:pt x="509" y="0"/>
                      <a:pt x="509" y="0"/>
                      <a:pt x="509" y="0"/>
                    </a:cubicBezTo>
                    <a:cubicBezTo>
                      <a:pt x="316" y="35"/>
                      <a:pt x="142" y="123"/>
                      <a:pt x="0" y="247"/>
                    </a:cubicBezTo>
                    <a:cubicBezTo>
                      <a:pt x="137" y="243"/>
                      <a:pt x="137" y="243"/>
                      <a:pt x="137" y="243"/>
                    </a:cubicBezTo>
                    <a:lnTo>
                      <a:pt x="133" y="449"/>
                    </a:lnTo>
                    <a:close/>
                  </a:path>
                </a:pathLst>
              </a:custGeom>
              <a:solidFill>
                <a:schemeClr val="accent5"/>
              </a:solidFill>
              <a:ln>
                <a:noFill/>
              </a:ln>
              <a:extLst/>
            </p:spPr>
            <p:txBody>
              <a:bodyPr tIns="0" rIns="0" bIns="182880" anchor="ctr" anchorCtr="1"/>
              <a:lstStyle/>
              <a:p>
                <a:pPr>
                  <a:defRPr/>
                </a:pPr>
                <a:r>
                  <a:rPr lang="en-US" sz="1000" b="1" dirty="0">
                    <a:solidFill>
                      <a:schemeClr val="bg1"/>
                    </a:solidFill>
                    <a:cs typeface="+mn-cs"/>
                  </a:rPr>
                  <a:t>Optimize</a:t>
                </a:r>
              </a:p>
            </p:txBody>
          </p:sp>
          <p:sp>
            <p:nvSpPr>
              <p:cNvPr id="16" name="Freeform 20"/>
              <p:cNvSpPr>
                <a:spLocks noChangeAspect="1"/>
              </p:cNvSpPr>
              <p:nvPr/>
            </p:nvSpPr>
            <p:spPr bwMode="auto">
              <a:xfrm>
                <a:off x="379413" y="3011457"/>
                <a:ext cx="327927" cy="630314"/>
              </a:xfrm>
              <a:custGeom>
                <a:avLst/>
                <a:gdLst>
                  <a:gd name="T0" fmla="*/ 40907 w 371"/>
                  <a:gd name="T1" fmla="*/ 64723 h 713"/>
                  <a:gd name="T2" fmla="*/ 26454 w 371"/>
                  <a:gd name="T3" fmla="*/ 16902 h 713"/>
                  <a:gd name="T4" fmla="*/ 13765 w 371"/>
                  <a:gd name="T5" fmla="*/ 0 h 713"/>
                  <a:gd name="T6" fmla="*/ 1 w 371"/>
                  <a:gd name="T7" fmla="*/ 11404 h 713"/>
                  <a:gd name="T8" fmla="*/ 0 w 371"/>
                  <a:gd name="T9" fmla="*/ 14743 h 713"/>
                  <a:gd name="T10" fmla="*/ 18978 w 371"/>
                  <a:gd name="T11" fmla="*/ 79418 h 713"/>
                  <a:gd name="T12" fmla="*/ 25787 w 371"/>
                  <a:gd name="T13" fmla="*/ 58809 h 713"/>
                  <a:gd name="T14" fmla="*/ 40907 w 371"/>
                  <a:gd name="T15" fmla="*/ 64723 h 713"/>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713"/>
                  <a:gd name="T26" fmla="*/ 371 w 371"/>
                  <a:gd name="T27" fmla="*/ 713 h 7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713">
                    <a:moveTo>
                      <a:pt x="371" y="581"/>
                    </a:moveTo>
                    <a:cubicBezTo>
                      <a:pt x="291" y="457"/>
                      <a:pt x="243" y="310"/>
                      <a:pt x="240" y="152"/>
                    </a:cubicBezTo>
                    <a:cubicBezTo>
                      <a:pt x="125" y="0"/>
                      <a:pt x="125" y="0"/>
                      <a:pt x="125" y="0"/>
                    </a:cubicBezTo>
                    <a:cubicBezTo>
                      <a:pt x="1" y="102"/>
                      <a:pt x="1" y="102"/>
                      <a:pt x="1" y="102"/>
                    </a:cubicBezTo>
                    <a:cubicBezTo>
                      <a:pt x="0" y="112"/>
                      <a:pt x="0" y="122"/>
                      <a:pt x="0" y="132"/>
                    </a:cubicBezTo>
                    <a:cubicBezTo>
                      <a:pt x="0" y="346"/>
                      <a:pt x="63" y="546"/>
                      <a:pt x="172" y="713"/>
                    </a:cubicBezTo>
                    <a:cubicBezTo>
                      <a:pt x="234" y="528"/>
                      <a:pt x="234" y="528"/>
                      <a:pt x="234" y="528"/>
                    </a:cubicBezTo>
                    <a:lnTo>
                      <a:pt x="371" y="581"/>
                    </a:lnTo>
                    <a:close/>
                  </a:path>
                </a:pathLst>
              </a:custGeom>
              <a:solidFill>
                <a:schemeClr val="bg2"/>
              </a:solidFill>
              <a:ln>
                <a:noFill/>
              </a:ln>
              <a:scene3d>
                <a:camera prst="orthographicFront"/>
                <a:lightRig rig="threePt" dir="t"/>
              </a:scene3d>
              <a:sp3d>
                <a:bevelT w="152400" h="50800" prst="softRound"/>
              </a:sp3d>
              <a:extLst/>
            </p:spPr>
            <p:txBody>
              <a:bodyPr lIns="0" tIns="0" rIns="137160" bIns="0" anchor="ctr" anchorCtr="1"/>
              <a:lstStyle/>
              <a:p>
                <a:pPr>
                  <a:defRPr/>
                </a:pPr>
                <a:r>
                  <a:rPr lang="en-US" sz="1000" b="1" dirty="0">
                    <a:solidFill>
                      <a:schemeClr val="bg1"/>
                    </a:solidFill>
                    <a:cs typeface="+mn-cs"/>
                  </a:rPr>
                  <a:t> Manage</a:t>
                </a:r>
              </a:p>
            </p:txBody>
          </p:sp>
          <p:sp>
            <p:nvSpPr>
              <p:cNvPr id="17" name="Freeform 21"/>
              <p:cNvSpPr>
                <a:spLocks noChangeAspect="1"/>
              </p:cNvSpPr>
              <p:nvPr/>
            </p:nvSpPr>
            <p:spPr bwMode="auto">
              <a:xfrm>
                <a:off x="1252690" y="2182379"/>
                <a:ext cx="538780" cy="275166"/>
              </a:xfrm>
              <a:custGeom>
                <a:avLst/>
                <a:gdLst>
                  <a:gd name="T0" fmla="*/ 3270 w 609"/>
                  <a:gd name="T1" fmla="*/ 27079 h 311"/>
                  <a:gd name="T2" fmla="*/ 9260 w 609"/>
                  <a:gd name="T3" fmla="*/ 26874 h 311"/>
                  <a:gd name="T4" fmla="*/ 46963 w 609"/>
                  <a:gd name="T5" fmla="*/ 34954 h 311"/>
                  <a:gd name="T6" fmla="*/ 67884 w 609"/>
                  <a:gd name="T7" fmla="*/ 31453 h 311"/>
                  <a:gd name="T8" fmla="*/ 63966 w 609"/>
                  <a:gd name="T9" fmla="*/ 13372 h 311"/>
                  <a:gd name="T10" fmla="*/ 9260 w 609"/>
                  <a:gd name="T11" fmla="*/ 0 h 311"/>
                  <a:gd name="T12" fmla="*/ 0 w 609"/>
                  <a:gd name="T13" fmla="*/ 299 h 311"/>
                  <a:gd name="T14" fmla="*/ 15494 w 609"/>
                  <a:gd name="T15" fmla="*/ 12122 h 311"/>
                  <a:gd name="T16" fmla="*/ 3270 w 609"/>
                  <a:gd name="T17" fmla="*/ 27079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311"/>
                  <a:gd name="T29" fmla="*/ 609 w 609"/>
                  <a:gd name="T30" fmla="*/ 311 h 3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311">
                    <a:moveTo>
                      <a:pt x="29" y="241"/>
                    </a:moveTo>
                    <a:cubicBezTo>
                      <a:pt x="47" y="240"/>
                      <a:pt x="65" y="239"/>
                      <a:pt x="83" y="239"/>
                    </a:cubicBezTo>
                    <a:cubicBezTo>
                      <a:pt x="203" y="239"/>
                      <a:pt x="318" y="265"/>
                      <a:pt x="421" y="311"/>
                    </a:cubicBezTo>
                    <a:cubicBezTo>
                      <a:pt x="609" y="279"/>
                      <a:pt x="609" y="279"/>
                      <a:pt x="609" y="279"/>
                    </a:cubicBezTo>
                    <a:cubicBezTo>
                      <a:pt x="574" y="119"/>
                      <a:pt x="574" y="119"/>
                      <a:pt x="574" y="119"/>
                    </a:cubicBezTo>
                    <a:cubicBezTo>
                      <a:pt x="427" y="43"/>
                      <a:pt x="260" y="0"/>
                      <a:pt x="83" y="0"/>
                    </a:cubicBezTo>
                    <a:cubicBezTo>
                      <a:pt x="55" y="0"/>
                      <a:pt x="27" y="1"/>
                      <a:pt x="0" y="3"/>
                    </a:cubicBezTo>
                    <a:cubicBezTo>
                      <a:pt x="139" y="108"/>
                      <a:pt x="139" y="108"/>
                      <a:pt x="139" y="108"/>
                    </a:cubicBezTo>
                    <a:lnTo>
                      <a:pt x="29" y="241"/>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Plan</a:t>
                </a:r>
              </a:p>
            </p:txBody>
          </p:sp>
          <p:sp>
            <p:nvSpPr>
              <p:cNvPr id="18" name="Freeform 22"/>
              <p:cNvSpPr>
                <a:spLocks noChangeAspect="1"/>
              </p:cNvSpPr>
              <p:nvPr/>
            </p:nvSpPr>
            <p:spPr bwMode="auto">
              <a:xfrm>
                <a:off x="1725765" y="2336376"/>
                <a:ext cx="477854" cy="565253"/>
              </a:xfrm>
              <a:custGeom>
                <a:avLst/>
                <a:gdLst>
                  <a:gd name="T0" fmla="*/ 0 w 540"/>
                  <a:gd name="T1" fmla="*/ 22347 h 639"/>
                  <a:gd name="T2" fmla="*/ 33508 w 540"/>
                  <a:gd name="T3" fmla="*/ 61038 h 639"/>
                  <a:gd name="T4" fmla="*/ 52213 w 540"/>
                  <a:gd name="T5" fmla="*/ 71698 h 639"/>
                  <a:gd name="T6" fmla="*/ 60345 w 540"/>
                  <a:gd name="T7" fmla="*/ 55664 h 639"/>
                  <a:gd name="T8" fmla="*/ 14870 w 540"/>
                  <a:gd name="T9" fmla="*/ 0 h 639"/>
                  <a:gd name="T10" fmla="*/ 18999 w 540"/>
                  <a:gd name="T11" fmla="*/ 19078 h 639"/>
                  <a:gd name="T12" fmla="*/ 0 w 540"/>
                  <a:gd name="T13" fmla="*/ 22347 h 639"/>
                  <a:gd name="T14" fmla="*/ 0 60000 65536"/>
                  <a:gd name="T15" fmla="*/ 0 60000 65536"/>
                  <a:gd name="T16" fmla="*/ 0 60000 65536"/>
                  <a:gd name="T17" fmla="*/ 0 60000 65536"/>
                  <a:gd name="T18" fmla="*/ 0 60000 65536"/>
                  <a:gd name="T19" fmla="*/ 0 60000 65536"/>
                  <a:gd name="T20" fmla="*/ 0 60000 65536"/>
                  <a:gd name="T21" fmla="*/ 0 w 540"/>
                  <a:gd name="T22" fmla="*/ 0 h 639"/>
                  <a:gd name="T23" fmla="*/ 540 w 540"/>
                  <a:gd name="T24" fmla="*/ 639 h 6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639">
                    <a:moveTo>
                      <a:pt x="0" y="199"/>
                    </a:moveTo>
                    <a:cubicBezTo>
                      <a:pt x="129" y="283"/>
                      <a:pt x="234" y="402"/>
                      <a:pt x="300" y="544"/>
                    </a:cubicBezTo>
                    <a:cubicBezTo>
                      <a:pt x="467" y="639"/>
                      <a:pt x="467" y="639"/>
                      <a:pt x="467" y="639"/>
                    </a:cubicBezTo>
                    <a:cubicBezTo>
                      <a:pt x="540" y="496"/>
                      <a:pt x="540" y="496"/>
                      <a:pt x="540" y="496"/>
                    </a:cubicBezTo>
                    <a:cubicBezTo>
                      <a:pt x="458" y="292"/>
                      <a:pt x="315" y="119"/>
                      <a:pt x="133" y="0"/>
                    </a:cubicBezTo>
                    <a:cubicBezTo>
                      <a:pt x="170" y="170"/>
                      <a:pt x="170" y="170"/>
                      <a:pt x="170" y="170"/>
                    </a:cubicBezTo>
                    <a:lnTo>
                      <a:pt x="0" y="199"/>
                    </a:lnTo>
                    <a:close/>
                  </a:path>
                </a:pathLst>
              </a:custGeom>
              <a:solidFill>
                <a:schemeClr val="accent5"/>
              </a:solidFill>
              <a:ln>
                <a:noFill/>
              </a:ln>
              <a:extLst/>
            </p:spPr>
            <p:txBody>
              <a:bodyPr tIns="0" rIns="0" bIns="0" anchor="ctr" anchorCtr="1"/>
              <a:lstStyle/>
              <a:p>
                <a:pPr>
                  <a:defRPr/>
                </a:pPr>
                <a:r>
                  <a:rPr lang="en-US" sz="1000" b="1" dirty="0">
                    <a:solidFill>
                      <a:schemeClr val="bg1"/>
                    </a:solidFill>
                    <a:cs typeface="+mn-cs"/>
                  </a:rPr>
                  <a:t>Setup</a:t>
                </a:r>
              </a:p>
            </p:txBody>
          </p:sp>
          <p:sp>
            <p:nvSpPr>
              <p:cNvPr id="19" name="Freeform 23"/>
              <p:cNvSpPr>
                <a:spLocks noChangeAspect="1"/>
              </p:cNvSpPr>
              <p:nvPr/>
            </p:nvSpPr>
            <p:spPr bwMode="auto">
              <a:xfrm>
                <a:off x="2026216" y="2868204"/>
                <a:ext cx="245497" cy="607632"/>
              </a:xfrm>
              <a:custGeom>
                <a:avLst/>
                <a:gdLst>
                  <a:gd name="T0" fmla="*/ 507 w 278"/>
                  <a:gd name="T1" fmla="*/ 6745 h 687"/>
                  <a:gd name="T2" fmla="*/ 4295 w 278"/>
                  <a:gd name="T3" fmla="*/ 32960 h 687"/>
                  <a:gd name="T4" fmla="*/ 0 w 278"/>
                  <a:gd name="T5" fmla="*/ 61210 h 687"/>
                  <a:gd name="T6" fmla="*/ 8837 w 278"/>
                  <a:gd name="T7" fmla="*/ 76992 h 687"/>
                  <a:gd name="T8" fmla="*/ 25794 w 278"/>
                  <a:gd name="T9" fmla="*/ 66032 h 687"/>
                  <a:gd name="T10" fmla="*/ 30336 w 278"/>
                  <a:gd name="T11" fmla="*/ 32960 h 687"/>
                  <a:gd name="T12" fmla="*/ 25794 w 278"/>
                  <a:gd name="T13" fmla="*/ 0 h 687"/>
                  <a:gd name="T14" fmla="*/ 17553 w 278"/>
                  <a:gd name="T15" fmla="*/ 16701 h 687"/>
                  <a:gd name="T16" fmla="*/ 507 w 278"/>
                  <a:gd name="T17" fmla="*/ 6745 h 6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8"/>
                  <a:gd name="T28" fmla="*/ 0 h 687"/>
                  <a:gd name="T29" fmla="*/ 278 w 278"/>
                  <a:gd name="T30" fmla="*/ 687 h 6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8" h="687">
                    <a:moveTo>
                      <a:pt x="5" y="60"/>
                    </a:moveTo>
                    <a:cubicBezTo>
                      <a:pt x="27" y="134"/>
                      <a:pt x="39" y="213"/>
                      <a:pt x="39" y="294"/>
                    </a:cubicBezTo>
                    <a:cubicBezTo>
                      <a:pt x="39" y="382"/>
                      <a:pt x="25" y="467"/>
                      <a:pt x="0" y="546"/>
                    </a:cubicBezTo>
                    <a:cubicBezTo>
                      <a:pt x="81" y="687"/>
                      <a:pt x="81" y="687"/>
                      <a:pt x="81" y="687"/>
                    </a:cubicBezTo>
                    <a:cubicBezTo>
                      <a:pt x="237" y="589"/>
                      <a:pt x="237" y="589"/>
                      <a:pt x="237" y="589"/>
                    </a:cubicBezTo>
                    <a:cubicBezTo>
                      <a:pt x="264" y="495"/>
                      <a:pt x="278" y="397"/>
                      <a:pt x="278" y="294"/>
                    </a:cubicBezTo>
                    <a:cubicBezTo>
                      <a:pt x="278" y="192"/>
                      <a:pt x="264" y="94"/>
                      <a:pt x="237" y="0"/>
                    </a:cubicBezTo>
                    <a:cubicBezTo>
                      <a:pt x="161" y="149"/>
                      <a:pt x="161" y="149"/>
                      <a:pt x="161" y="149"/>
                    </a:cubicBezTo>
                    <a:lnTo>
                      <a:pt x="5" y="60"/>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Build</a:t>
                </a:r>
              </a:p>
            </p:txBody>
          </p:sp>
          <p:sp>
            <p:nvSpPr>
              <p:cNvPr id="20" name="Freeform 24"/>
              <p:cNvSpPr>
                <a:spLocks noChangeAspect="1"/>
              </p:cNvSpPr>
              <p:nvPr/>
            </p:nvSpPr>
            <p:spPr bwMode="auto">
              <a:xfrm>
                <a:off x="1701275" y="3435844"/>
                <a:ext cx="496370" cy="472139"/>
              </a:xfrm>
              <a:custGeom>
                <a:avLst/>
                <a:gdLst>
                  <a:gd name="T0" fmla="*/ 36805 w 561"/>
                  <a:gd name="T1" fmla="*/ 0 h 534"/>
                  <a:gd name="T2" fmla="*/ 3573 w 561"/>
                  <a:gd name="T3" fmla="*/ 38661 h 534"/>
                  <a:gd name="T4" fmla="*/ 0 w 561"/>
                  <a:gd name="T5" fmla="*/ 56349 h 534"/>
                  <a:gd name="T6" fmla="*/ 20193 w 561"/>
                  <a:gd name="T7" fmla="*/ 59592 h 534"/>
                  <a:gd name="T8" fmla="*/ 62581 w 561"/>
                  <a:gd name="T9" fmla="*/ 7704 h 534"/>
                  <a:gd name="T10" fmla="*/ 46820 w 561"/>
                  <a:gd name="T11" fmla="*/ 17544 h 534"/>
                  <a:gd name="T12" fmla="*/ 36805 w 561"/>
                  <a:gd name="T13" fmla="*/ 0 h 534"/>
                  <a:gd name="T14" fmla="*/ 0 60000 65536"/>
                  <a:gd name="T15" fmla="*/ 0 60000 65536"/>
                  <a:gd name="T16" fmla="*/ 0 60000 65536"/>
                  <a:gd name="T17" fmla="*/ 0 60000 65536"/>
                  <a:gd name="T18" fmla="*/ 0 60000 65536"/>
                  <a:gd name="T19" fmla="*/ 0 60000 65536"/>
                  <a:gd name="T20" fmla="*/ 0 60000 65536"/>
                  <a:gd name="T21" fmla="*/ 0 w 561"/>
                  <a:gd name="T22" fmla="*/ 0 h 534"/>
                  <a:gd name="T23" fmla="*/ 561 w 561"/>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1" h="534">
                    <a:moveTo>
                      <a:pt x="330" y="0"/>
                    </a:moveTo>
                    <a:cubicBezTo>
                      <a:pt x="264" y="141"/>
                      <a:pt x="161" y="261"/>
                      <a:pt x="32" y="346"/>
                    </a:cubicBezTo>
                    <a:cubicBezTo>
                      <a:pt x="0" y="505"/>
                      <a:pt x="0" y="505"/>
                      <a:pt x="0" y="505"/>
                    </a:cubicBezTo>
                    <a:cubicBezTo>
                      <a:pt x="181" y="534"/>
                      <a:pt x="181" y="534"/>
                      <a:pt x="181" y="534"/>
                    </a:cubicBezTo>
                    <a:cubicBezTo>
                      <a:pt x="348" y="419"/>
                      <a:pt x="481" y="257"/>
                      <a:pt x="561" y="69"/>
                    </a:cubicBezTo>
                    <a:cubicBezTo>
                      <a:pt x="420" y="157"/>
                      <a:pt x="420" y="157"/>
                      <a:pt x="420" y="157"/>
                    </a:cubicBezTo>
                    <a:lnTo>
                      <a:pt x="330" y="0"/>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Test</a:t>
                </a:r>
              </a:p>
            </p:txBody>
          </p:sp>
          <p:sp>
            <p:nvSpPr>
              <p:cNvPr id="21" name="Freeform 25"/>
              <p:cNvSpPr>
                <a:spLocks noChangeAspect="1"/>
              </p:cNvSpPr>
              <p:nvPr/>
            </p:nvSpPr>
            <p:spPr bwMode="auto">
              <a:xfrm>
                <a:off x="1046616" y="3787412"/>
                <a:ext cx="720962" cy="287103"/>
              </a:xfrm>
              <a:custGeom>
                <a:avLst/>
                <a:gdLst>
                  <a:gd name="T0" fmla="*/ 75674 w 815"/>
                  <a:gd name="T1" fmla="*/ 0 h 324"/>
                  <a:gd name="T2" fmla="*/ 35159 w 815"/>
                  <a:gd name="T3" fmla="*/ 9675 h 324"/>
                  <a:gd name="T4" fmla="*/ 18801 w 815"/>
                  <a:gd name="T5" fmla="*/ 8263 h 324"/>
                  <a:gd name="T6" fmla="*/ 0 w 815"/>
                  <a:gd name="T7" fmla="*/ 16851 h 324"/>
                  <a:gd name="T8" fmla="*/ 8322 w 815"/>
                  <a:gd name="T9" fmla="*/ 33903 h 324"/>
                  <a:gd name="T10" fmla="*/ 35159 w 815"/>
                  <a:gd name="T11" fmla="*/ 37138 h 324"/>
                  <a:gd name="T12" fmla="*/ 90758 w 815"/>
                  <a:gd name="T13" fmla="*/ 22932 h 324"/>
                  <a:gd name="T14" fmla="*/ 71770 w 815"/>
                  <a:gd name="T15" fmla="*/ 19866 h 324"/>
                  <a:gd name="T16" fmla="*/ 75674 w 815"/>
                  <a:gd name="T17" fmla="*/ 0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5"/>
                  <a:gd name="T28" fmla="*/ 0 h 324"/>
                  <a:gd name="T29" fmla="*/ 815 w 815"/>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5" h="324">
                    <a:moveTo>
                      <a:pt x="680" y="0"/>
                    </a:moveTo>
                    <a:cubicBezTo>
                      <a:pt x="570" y="54"/>
                      <a:pt x="446" y="84"/>
                      <a:pt x="316" y="84"/>
                    </a:cubicBezTo>
                    <a:cubicBezTo>
                      <a:pt x="266" y="84"/>
                      <a:pt x="217" y="80"/>
                      <a:pt x="169" y="72"/>
                    </a:cubicBezTo>
                    <a:cubicBezTo>
                      <a:pt x="0" y="147"/>
                      <a:pt x="0" y="147"/>
                      <a:pt x="0" y="147"/>
                    </a:cubicBezTo>
                    <a:cubicBezTo>
                      <a:pt x="75" y="296"/>
                      <a:pt x="75" y="296"/>
                      <a:pt x="75" y="296"/>
                    </a:cubicBezTo>
                    <a:cubicBezTo>
                      <a:pt x="152" y="314"/>
                      <a:pt x="233" y="324"/>
                      <a:pt x="316" y="324"/>
                    </a:cubicBezTo>
                    <a:cubicBezTo>
                      <a:pt x="496" y="324"/>
                      <a:pt x="666" y="279"/>
                      <a:pt x="815" y="200"/>
                    </a:cubicBezTo>
                    <a:cubicBezTo>
                      <a:pt x="645" y="173"/>
                      <a:pt x="645" y="173"/>
                      <a:pt x="645" y="173"/>
                    </a:cubicBezTo>
                    <a:lnTo>
                      <a:pt x="680" y="0"/>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Deploy</a:t>
                </a:r>
              </a:p>
            </p:txBody>
          </p:sp>
          <p:sp>
            <p:nvSpPr>
              <p:cNvPr id="22" name="Freeform 26"/>
              <p:cNvSpPr>
                <a:spLocks noChangeAspect="1"/>
              </p:cNvSpPr>
              <p:nvPr/>
            </p:nvSpPr>
            <p:spPr bwMode="auto">
              <a:xfrm>
                <a:off x="581903" y="3571338"/>
                <a:ext cx="504135" cy="452441"/>
              </a:xfrm>
              <a:custGeom>
                <a:avLst/>
                <a:gdLst>
                  <a:gd name="T0" fmla="*/ 63340 w 570"/>
                  <a:gd name="T1" fmla="*/ 31472 h 512"/>
                  <a:gd name="T2" fmla="*/ 26549 w 570"/>
                  <a:gd name="T3" fmla="*/ 7978 h 512"/>
                  <a:gd name="T4" fmla="*/ 5998 w 570"/>
                  <a:gd name="T5" fmla="*/ 0 h 512"/>
                  <a:gd name="T6" fmla="*/ 0 w 570"/>
                  <a:gd name="T7" fmla="*/ 17776 h 512"/>
                  <a:gd name="T8" fmla="*/ 55092 w 570"/>
                  <a:gd name="T9" fmla="*/ 56739 h 512"/>
                  <a:gd name="T10" fmla="*/ 46195 w 570"/>
                  <a:gd name="T11" fmla="*/ 38988 h 512"/>
                  <a:gd name="T12" fmla="*/ 63340 w 570"/>
                  <a:gd name="T13" fmla="*/ 31472 h 512"/>
                  <a:gd name="T14" fmla="*/ 0 60000 65536"/>
                  <a:gd name="T15" fmla="*/ 0 60000 65536"/>
                  <a:gd name="T16" fmla="*/ 0 60000 65536"/>
                  <a:gd name="T17" fmla="*/ 0 60000 65536"/>
                  <a:gd name="T18" fmla="*/ 0 60000 65536"/>
                  <a:gd name="T19" fmla="*/ 0 60000 65536"/>
                  <a:gd name="T20" fmla="*/ 0 60000 65536"/>
                  <a:gd name="T21" fmla="*/ 0 w 570"/>
                  <a:gd name="T22" fmla="*/ 0 h 512"/>
                  <a:gd name="T23" fmla="*/ 570 w 570"/>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0" h="512">
                    <a:moveTo>
                      <a:pt x="570" y="284"/>
                    </a:moveTo>
                    <a:cubicBezTo>
                      <a:pt x="443" y="240"/>
                      <a:pt x="330" y="167"/>
                      <a:pt x="239" y="72"/>
                    </a:cubicBezTo>
                    <a:cubicBezTo>
                      <a:pt x="54" y="0"/>
                      <a:pt x="54" y="0"/>
                      <a:pt x="54" y="0"/>
                    </a:cubicBezTo>
                    <a:cubicBezTo>
                      <a:pt x="0" y="160"/>
                      <a:pt x="0" y="160"/>
                      <a:pt x="0" y="160"/>
                    </a:cubicBezTo>
                    <a:cubicBezTo>
                      <a:pt x="126" y="321"/>
                      <a:pt x="298" y="444"/>
                      <a:pt x="496" y="512"/>
                    </a:cubicBezTo>
                    <a:cubicBezTo>
                      <a:pt x="416" y="352"/>
                      <a:pt x="416" y="352"/>
                      <a:pt x="416" y="352"/>
                    </a:cubicBezTo>
                    <a:lnTo>
                      <a:pt x="570" y="284"/>
                    </a:lnTo>
                    <a:close/>
                  </a:path>
                </a:pathLst>
              </a:custGeom>
              <a:solidFill>
                <a:schemeClr val="bg2"/>
              </a:solidFill>
              <a:ln>
                <a:noFill/>
              </a:ln>
              <a:scene3d>
                <a:camera prst="orthographicFront"/>
                <a:lightRig rig="threePt" dir="t"/>
              </a:scene3d>
              <a:sp3d>
                <a:bevelT w="152400" h="50800" prst="softRound"/>
              </a:sp3d>
              <a:extLst/>
            </p:spPr>
            <p:txBody>
              <a:bodyPr lIns="0" tIns="0" rIns="0" bIns="0" anchor="ctr" anchorCtr="1"/>
              <a:lstStyle/>
              <a:p>
                <a:pPr>
                  <a:defRPr/>
                </a:pPr>
                <a:r>
                  <a:rPr lang="en-US" sz="1000" b="1" dirty="0">
                    <a:solidFill>
                      <a:schemeClr val="bg1"/>
                    </a:solidFill>
                    <a:cs typeface="+mn-cs"/>
                  </a:rPr>
                  <a:t>Monitor</a:t>
                </a:r>
              </a:p>
            </p:txBody>
          </p:sp>
        </p:grpSp>
      </p:grpSp>
      <p:sp>
        <p:nvSpPr>
          <p:cNvPr id="46083" name="Content Placeholder 23"/>
          <p:cNvSpPr>
            <a:spLocks noGrp="1"/>
          </p:cNvSpPr>
          <p:nvPr>
            <p:ph sz="half" idx="2"/>
          </p:nvPr>
        </p:nvSpPr>
        <p:spPr>
          <a:xfrm>
            <a:off x="4619625" y="1064871"/>
            <a:ext cx="4251325" cy="3521417"/>
          </a:xfrm>
        </p:spPr>
        <p:txBody>
          <a:bodyPr/>
          <a:lstStyle/>
          <a:p>
            <a:pPr>
              <a:buFont typeface="Arial" pitchFamily="34" charset="0"/>
              <a:buNone/>
            </a:pPr>
            <a:r>
              <a:rPr lang="en-US" sz="2000" b="1" dirty="0" smtClean="0">
                <a:solidFill>
                  <a:srgbClr val="FF0000"/>
                </a:solidFill>
                <a:ea typeface="ＭＳ Ｐゴシック" pitchFamily="34" charset="-128"/>
              </a:rPr>
              <a:t>Monitor &amp; Manage Cloud Operations</a:t>
            </a:r>
            <a:endParaRPr lang="en-US" sz="2000" dirty="0" smtClean="0">
              <a:solidFill>
                <a:srgbClr val="000000"/>
              </a:solidFill>
              <a:ea typeface="ＭＳ Ｐゴシック" pitchFamily="34" charset="-128"/>
            </a:endParaRPr>
          </a:p>
          <a:p>
            <a:r>
              <a:rPr lang="en-US" sz="1400" dirty="0" smtClean="0">
                <a:ea typeface="ＭＳ Ｐゴシック" pitchFamily="34" charset="-128"/>
              </a:rPr>
              <a:t>End-user and business-level monitoring (user experience, business transactions, business services, business KPIs…)</a:t>
            </a:r>
          </a:p>
          <a:p>
            <a:r>
              <a:rPr lang="en-US" sz="1400" dirty="0" smtClean="0">
                <a:ea typeface="ＭＳ Ｐゴシック" pitchFamily="34" charset="-128"/>
              </a:rPr>
              <a:t>Application monitoring (app uptime, health, performance, app service level monitoring..)</a:t>
            </a:r>
          </a:p>
          <a:p>
            <a:r>
              <a:rPr lang="en-US" sz="1400" dirty="0" smtClean="0">
                <a:ea typeface="ＭＳ Ｐゴシック" pitchFamily="34" charset="-128"/>
              </a:rPr>
              <a:t>Infrastructure monitoring (A2D, compliance..)</a:t>
            </a:r>
          </a:p>
          <a:p>
            <a:r>
              <a:rPr lang="en-US" sz="1400" dirty="0" smtClean="0">
                <a:ea typeface="ＭＳ Ｐゴシック" pitchFamily="34" charset="-128"/>
              </a:rPr>
              <a:t>Start/stop services</a:t>
            </a:r>
          </a:p>
          <a:p>
            <a:r>
              <a:rPr lang="en-US" sz="1400" dirty="0" smtClean="0">
                <a:ea typeface="ＭＳ Ｐゴシック" pitchFamily="34" charset="-128"/>
              </a:rPr>
              <a:t>Policy driven scale up/down</a:t>
            </a:r>
          </a:p>
          <a:p>
            <a:r>
              <a:rPr lang="en-US" sz="1400" dirty="0" smtClean="0">
                <a:ea typeface="ＭＳ Ｐゴシック" pitchFamily="34" charset="-128"/>
              </a:rPr>
              <a:t>Backup/recovery</a:t>
            </a:r>
          </a:p>
          <a:p>
            <a:r>
              <a:rPr lang="en-US" sz="1400" dirty="0" smtClean="0">
                <a:ea typeface="ＭＳ Ｐゴシック" pitchFamily="34" charset="-128"/>
              </a:rPr>
              <a:t>Manage downtime: patch, upgrade…</a:t>
            </a:r>
          </a:p>
          <a:p>
            <a:pPr lvl="1"/>
            <a:endParaRPr lang="en-US" dirty="0" smtClean="0">
              <a:ea typeface="ＭＳ Ｐゴシック" pitchFamily="34" charset="-128"/>
            </a:endParaRPr>
          </a:p>
        </p:txBody>
      </p:sp>
      <p:sp>
        <p:nvSpPr>
          <p:cNvPr id="25" name="Rectangle 2"/>
          <p:cNvSpPr txBox="1">
            <a:spLocks/>
          </p:cNvSpPr>
          <p:nvPr/>
        </p:nvSpPr>
        <p:spPr bwMode="auto">
          <a:xfrm>
            <a:off x="832394" y="164556"/>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ＭＳ Ｐゴシック" pitchFamily="34" charset="-128"/>
                <a:cs typeface="ヒラギノ角ゴ Pro W3"/>
              </a:rPr>
              <a:t>Oracle Enterprise Manager 12c</a:t>
            </a:r>
            <a:br>
              <a:rPr kumimoji="0" lang="en-US" sz="2800" b="1" i="0" u="none" strike="noStrike" kern="0" cap="none" spc="0" normalizeH="0" baseline="0" noProof="0" dirty="0" smtClean="0">
                <a:ln>
                  <a:noFill/>
                </a:ln>
                <a:solidFill>
                  <a:schemeClr val="tx1"/>
                </a:solidFill>
                <a:effectLst/>
                <a:uLnTx/>
                <a:uFillTx/>
                <a:latin typeface="+mj-lt"/>
                <a:ea typeface="ＭＳ Ｐゴシック" pitchFamily="34" charset="-128"/>
                <a:cs typeface="ヒラギノ角ゴ Pro W3"/>
              </a:rPr>
            </a:br>
            <a:r>
              <a:rPr kumimoji="0" lang="en-US" sz="2000" b="0" i="0" u="none" strike="noStrike" kern="0" cap="none" spc="0" normalizeH="0" baseline="0" noProof="0" dirty="0" smtClean="0">
                <a:ln>
                  <a:noFill/>
                </a:ln>
                <a:solidFill>
                  <a:schemeClr val="tx2"/>
                </a:solidFill>
                <a:effectLst/>
                <a:uLnTx/>
                <a:uFillTx/>
                <a:latin typeface="+mj-lt"/>
                <a:ea typeface="ＭＳ Ｐゴシック" pitchFamily="34" charset="-128"/>
                <a:cs typeface="ヒラギノ角ゴ Pro W3"/>
              </a:rPr>
              <a:t>Cloud Lifecycle Management built on Oracle VM 3</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defRPr/>
            </a:pPr>
            <a:r>
              <a:rPr lang="en-US" dirty="0" smtClean="0"/>
              <a:t>Cloud Resource and Request Monitoring </a:t>
            </a:r>
            <a:br>
              <a:rPr lang="en-US" dirty="0" smtClean="0"/>
            </a:br>
            <a:endParaRPr lang="en-US" sz="1800" dirty="0" smtClean="0">
              <a:solidFill>
                <a:schemeClr val="accent3">
                  <a:lumMod val="65000"/>
                </a:schemeClr>
              </a:solidFill>
            </a:endParaRPr>
          </a:p>
        </p:txBody>
      </p:sp>
      <p:sp>
        <p:nvSpPr>
          <p:cNvPr id="47107" name="Content Placeholder 4"/>
          <p:cNvSpPr>
            <a:spLocks noGrp="1"/>
          </p:cNvSpPr>
          <p:nvPr>
            <p:ph sz="half" idx="2"/>
          </p:nvPr>
        </p:nvSpPr>
        <p:spPr>
          <a:xfrm>
            <a:off x="523875" y="1200150"/>
            <a:ext cx="3711575" cy="3394075"/>
          </a:xfrm>
        </p:spPr>
        <p:txBody>
          <a:bodyPr/>
          <a:lstStyle/>
          <a:p>
            <a:r>
              <a:rPr lang="en-US" sz="1800" dirty="0" smtClean="0">
                <a:ea typeface="ＭＳ Ｐゴシック" pitchFamily="34" charset="-128"/>
              </a:rPr>
              <a:t>Manage Cloud Zones and underlying resources </a:t>
            </a:r>
          </a:p>
          <a:p>
            <a:pPr lvl="1"/>
            <a:r>
              <a:rPr lang="en-US" sz="1600" dirty="0" smtClean="0">
                <a:ea typeface="ＭＳ Ｐゴシック" pitchFamily="34" charset="-128"/>
              </a:rPr>
              <a:t>Server Pools, VMs, databases, Middleware)</a:t>
            </a:r>
          </a:p>
          <a:p>
            <a:r>
              <a:rPr lang="en-US" sz="1800" dirty="0" smtClean="0">
                <a:ea typeface="ＭＳ Ｐゴシック" pitchFamily="34" charset="-128"/>
              </a:rPr>
              <a:t>Track resource flux, tenants, policy violations, etc</a:t>
            </a:r>
          </a:p>
          <a:p>
            <a:r>
              <a:rPr lang="en-US" sz="1800" dirty="0" smtClean="0">
                <a:ea typeface="ＭＳ Ｐゴシック" pitchFamily="34" charset="-128"/>
              </a:rPr>
              <a:t>Drill down into individual resources for deeper monitoring </a:t>
            </a:r>
          </a:p>
          <a:p>
            <a:r>
              <a:rPr lang="en-US" sz="1800" dirty="0" smtClean="0">
                <a:ea typeface="ＭＳ Ｐゴシック" pitchFamily="34" charset="-128"/>
              </a:rPr>
              <a:t>Monitor requests and failure rates and identify potential bottlenecks to remediate</a:t>
            </a:r>
          </a:p>
          <a:p>
            <a:endParaRPr lang="en-US" sz="1800" dirty="0" smtClean="0">
              <a:ea typeface="ＭＳ Ｐゴシック" pitchFamily="34" charset="-128"/>
            </a:endParaRPr>
          </a:p>
        </p:txBody>
      </p:sp>
      <p:pic>
        <p:nvPicPr>
          <p:cNvPr id="2050" name="Picture 2"/>
          <p:cNvPicPr>
            <a:picLocks noChangeAspect="1" noChangeArrowheads="1"/>
          </p:cNvPicPr>
          <p:nvPr/>
        </p:nvPicPr>
        <p:blipFill>
          <a:blip r:embed="rId3"/>
          <a:srcRect/>
          <a:stretch>
            <a:fillRect/>
          </a:stretch>
        </p:blipFill>
        <p:spPr bwMode="auto">
          <a:xfrm>
            <a:off x="4202113" y="1336675"/>
            <a:ext cx="4810125" cy="26797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4776788" y="1258888"/>
            <a:ext cx="4116387" cy="2795587"/>
          </a:xfrm>
          <a:prstGeom prst="rect">
            <a:avLst/>
          </a:prstGeom>
          <a:ln>
            <a:noFill/>
          </a:ln>
          <a:effectLst>
            <a:outerShdw blurRad="292100" dist="139700" dir="2700000" algn="tl" rotWithShape="0">
              <a:srgbClr val="333333">
                <a:alpha val="65000"/>
              </a:srgbClr>
            </a:outerShdw>
          </a:effectLst>
        </p:spPr>
      </p:pic>
      <p:sp>
        <p:nvSpPr>
          <p:cNvPr id="5" name="Rectangle 3"/>
          <p:cNvSpPr txBox="1">
            <a:spLocks noChangeArrowheads="1"/>
          </p:cNvSpPr>
          <p:nvPr/>
        </p:nvSpPr>
        <p:spPr bwMode="auto">
          <a:xfrm>
            <a:off x="104775" y="954088"/>
            <a:ext cx="3665538" cy="3541712"/>
          </a:xfrm>
          <a:prstGeom prst="rect">
            <a:avLst/>
          </a:prstGeom>
          <a:noFill/>
          <a:ln w="9525">
            <a:noFill/>
            <a:miter lim="800000"/>
            <a:headEnd/>
            <a:tailEnd/>
          </a:ln>
        </p:spPr>
        <p:txBody>
          <a:bodyPr lIns="0" tIns="0" rIns="0" bIns="0"/>
          <a:lstStyle/>
          <a:p>
            <a:pPr marL="227013" indent="-227013">
              <a:lnSpc>
                <a:spcPct val="90000"/>
              </a:lnSpc>
              <a:spcBef>
                <a:spcPct val="20000"/>
              </a:spcBef>
              <a:buClr>
                <a:srgbClr val="FF0000"/>
              </a:buClr>
              <a:buFont typeface="Times" pitchFamily="18" charset="0"/>
              <a:buChar char="•"/>
              <a:defRPr/>
            </a:pPr>
            <a:endParaRPr lang="en-US" sz="2000" kern="0" dirty="0">
              <a:solidFill>
                <a:srgbClr val="000000"/>
              </a:solidFill>
              <a:latin typeface="Arial"/>
              <a:ea typeface="+mn-ea"/>
            </a:endParaRPr>
          </a:p>
        </p:txBody>
      </p:sp>
      <p:sp>
        <p:nvSpPr>
          <p:cNvPr id="49156" name="Rectangle 2"/>
          <p:cNvSpPr>
            <a:spLocks noGrp="1" noChangeArrowheads="1"/>
          </p:cNvSpPr>
          <p:nvPr>
            <p:ph type="title"/>
          </p:nvPr>
        </p:nvSpPr>
        <p:spPr>
          <a:xfrm>
            <a:off x="836748" y="260350"/>
            <a:ext cx="8255000" cy="642938"/>
          </a:xfrm>
        </p:spPr>
        <p:txBody>
          <a:bodyPr/>
          <a:lstStyle/>
          <a:p>
            <a:pPr eaLnBrk="1" hangingPunct="1"/>
            <a:r>
              <a:rPr lang="en-US" dirty="0" smtClean="0">
                <a:ea typeface="ＭＳ Ｐゴシック" pitchFamily="34" charset="-128"/>
              </a:rPr>
              <a:t>Centralized Incident and Problem Management</a:t>
            </a:r>
            <a:br>
              <a:rPr lang="en-US" dirty="0" smtClean="0">
                <a:ea typeface="ＭＳ Ｐゴシック" pitchFamily="34" charset="-128"/>
              </a:rPr>
            </a:br>
            <a:endParaRPr lang="en-US" dirty="0" smtClean="0">
              <a:solidFill>
                <a:srgbClr val="FF0000"/>
              </a:solidFill>
              <a:ea typeface="ＭＳ Ｐゴシック" pitchFamily="34" charset="-128"/>
            </a:endParaRPr>
          </a:p>
        </p:txBody>
      </p:sp>
      <p:sp>
        <p:nvSpPr>
          <p:cNvPr id="7" name="Content Placeholder 6"/>
          <p:cNvSpPr>
            <a:spLocks noGrp="1"/>
          </p:cNvSpPr>
          <p:nvPr>
            <p:ph sz="half" idx="1"/>
          </p:nvPr>
        </p:nvSpPr>
        <p:spPr>
          <a:xfrm>
            <a:off x="457200" y="1200150"/>
            <a:ext cx="4067175" cy="3394075"/>
          </a:xfrm>
        </p:spPr>
        <p:txBody>
          <a:bodyPr/>
          <a:lstStyle/>
          <a:p>
            <a:pPr marL="227013" indent="-227013">
              <a:lnSpc>
                <a:spcPct val="90000"/>
              </a:lnSpc>
              <a:spcBef>
                <a:spcPct val="20000"/>
              </a:spcBef>
              <a:buClr>
                <a:srgbClr val="FF0000"/>
              </a:buClr>
              <a:buFont typeface="Times" pitchFamily="18" charset="0"/>
              <a:buChar char="•"/>
              <a:defRPr/>
            </a:pPr>
            <a:r>
              <a:rPr lang="en-US" sz="1600" dirty="0" smtClean="0">
                <a:solidFill>
                  <a:srgbClr val="000000"/>
                </a:solidFill>
              </a:rPr>
              <a:t>Centralized incident management for  the Cloud</a:t>
            </a:r>
          </a:p>
          <a:p>
            <a:pPr marL="569913" lvl="1" indent="-228600">
              <a:lnSpc>
                <a:spcPct val="90000"/>
              </a:lnSpc>
              <a:spcBef>
                <a:spcPct val="20000"/>
              </a:spcBef>
              <a:buClr>
                <a:srgbClr val="FF0000"/>
              </a:buClr>
              <a:buFont typeface="Times" pitchFamily="18" charset="0"/>
              <a:buChar char="–"/>
              <a:defRPr/>
            </a:pPr>
            <a:r>
              <a:rPr lang="en-US" sz="1400" dirty="0" smtClean="0">
                <a:solidFill>
                  <a:srgbClr val="000000"/>
                </a:solidFill>
              </a:rPr>
              <a:t>View, manage, diagnose and resolve incidents from one console</a:t>
            </a:r>
          </a:p>
          <a:p>
            <a:pPr marL="227013" indent="-227013">
              <a:lnSpc>
                <a:spcPct val="90000"/>
              </a:lnSpc>
              <a:spcBef>
                <a:spcPct val="20000"/>
              </a:spcBef>
              <a:buClr>
                <a:srgbClr val="FF0000"/>
              </a:buClr>
              <a:buFont typeface="Times" pitchFamily="18" charset="0"/>
              <a:buChar char="•"/>
              <a:defRPr/>
            </a:pPr>
            <a:r>
              <a:rPr lang="en-US" sz="1600" dirty="0" smtClean="0">
                <a:solidFill>
                  <a:srgbClr val="000000"/>
                </a:solidFill>
                <a:latin typeface="Arial"/>
              </a:rPr>
              <a:t>Support for incident lifecycle operations </a:t>
            </a:r>
          </a:p>
          <a:p>
            <a:pPr marL="569913" lvl="1" indent="-228600">
              <a:lnSpc>
                <a:spcPct val="90000"/>
              </a:lnSpc>
              <a:spcBef>
                <a:spcPct val="20000"/>
              </a:spcBef>
              <a:buClr>
                <a:srgbClr val="FF0000"/>
              </a:buClr>
              <a:buFont typeface="Times" pitchFamily="18" charset="0"/>
              <a:buChar char="–"/>
              <a:defRPr/>
            </a:pPr>
            <a:r>
              <a:rPr lang="en-US" sz="1400" dirty="0" smtClean="0">
                <a:solidFill>
                  <a:srgbClr val="000000"/>
                </a:solidFill>
                <a:latin typeface="Arial"/>
              </a:rPr>
              <a:t>Assign, acknowledge, prioritize, track status, escalate, suppress</a:t>
            </a:r>
          </a:p>
          <a:p>
            <a:pPr marL="227013" indent="-227013">
              <a:lnSpc>
                <a:spcPct val="90000"/>
              </a:lnSpc>
              <a:spcBef>
                <a:spcPct val="20000"/>
              </a:spcBef>
              <a:buClr>
                <a:srgbClr val="FF0000"/>
              </a:buClr>
              <a:buFont typeface="Times" pitchFamily="18" charset="0"/>
              <a:buChar char="•"/>
              <a:defRPr/>
            </a:pPr>
            <a:r>
              <a:rPr lang="en-US" sz="1600" dirty="0" smtClean="0">
                <a:solidFill>
                  <a:srgbClr val="000000"/>
                </a:solidFill>
                <a:latin typeface="Arial"/>
              </a:rPr>
              <a:t>Accelerated resolution with “My Oracle Support” integration </a:t>
            </a:r>
          </a:p>
          <a:p>
            <a:pPr marL="227013" indent="-227013">
              <a:lnSpc>
                <a:spcPct val="90000"/>
              </a:lnSpc>
              <a:spcBef>
                <a:spcPct val="20000"/>
              </a:spcBef>
              <a:buClr>
                <a:srgbClr val="FF0000"/>
              </a:buClr>
              <a:buFont typeface="Times" pitchFamily="18" charset="0"/>
              <a:buChar char="•"/>
              <a:defRPr/>
            </a:pPr>
            <a:r>
              <a:rPr lang="en-US" sz="1600" dirty="0" smtClean="0">
                <a:solidFill>
                  <a:srgbClr val="000000"/>
                </a:solidFill>
                <a:latin typeface="Arial"/>
              </a:rPr>
              <a:t>Integrated with Helpdesk Systems</a:t>
            </a:r>
          </a:p>
          <a:p>
            <a:pPr marL="569913" lvl="1" indent="-228600">
              <a:lnSpc>
                <a:spcPct val="90000"/>
              </a:lnSpc>
              <a:spcBef>
                <a:spcPct val="20000"/>
              </a:spcBef>
              <a:buClr>
                <a:srgbClr val="FF0000"/>
              </a:buClr>
              <a:buFont typeface="Times" pitchFamily="18" charset="0"/>
              <a:buChar char="–"/>
              <a:defRPr/>
            </a:pPr>
            <a:r>
              <a:rPr lang="en-US" sz="1400" dirty="0" smtClean="0">
                <a:solidFill>
                  <a:srgbClr val="000000"/>
                </a:solidFill>
                <a:latin typeface="Arial"/>
              </a:rPr>
              <a:t>Out of box connectors for Remedy, HP Service Center</a:t>
            </a:r>
          </a:p>
          <a:p>
            <a:pPr>
              <a:defRPr/>
            </a:pPr>
            <a:endParaRPr 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387350" y="1090613"/>
            <a:ext cx="3748088" cy="3475037"/>
            <a:chOff x="386656" y="791114"/>
            <a:chExt cx="3933098" cy="3657600"/>
          </a:xfrm>
        </p:grpSpPr>
        <p:pic>
          <p:nvPicPr>
            <p:cNvPr id="57" name="Picture 108" descr="CLOUD_OL-gray-emboss"/>
            <p:cNvPicPr>
              <a:picLocks noChangeAspect="1" noChangeArrowheads="1"/>
            </p:cNvPicPr>
            <p:nvPr/>
          </p:nvPicPr>
          <p:blipFill>
            <a:blip r:embed="rId3" cstate="print">
              <a:duotone>
                <a:prstClr val="black"/>
                <a:schemeClr val="accent5">
                  <a:lumMod val="20000"/>
                  <a:lumOff val="80000"/>
                  <a:tint val="45000"/>
                  <a:satMod val="400000"/>
                </a:schemeClr>
              </a:duotone>
              <a:lum bright="10000" contrast="20000"/>
            </a:blip>
            <a:srcRect l="4305" t="7816" r="2478" b="6966"/>
            <a:stretch>
              <a:fillRect/>
            </a:stretch>
          </p:blipFill>
          <p:spPr bwMode="auto">
            <a:xfrm>
              <a:off x="795360" y="1239308"/>
              <a:ext cx="3115690" cy="2761212"/>
            </a:xfrm>
            <a:prstGeom prst="rect">
              <a:avLst/>
            </a:prstGeom>
            <a:noFill/>
            <a:ln w="9525">
              <a:noFill/>
              <a:miter lim="800000"/>
              <a:headEnd/>
              <a:tailEnd/>
            </a:ln>
            <a:effectLst>
              <a:innerShdw blurRad="63500" dist="50800" dir="2700000">
                <a:prstClr val="black">
                  <a:alpha val="50000"/>
                </a:prstClr>
              </a:innerShdw>
            </a:effectLst>
          </p:spPr>
        </p:pic>
        <p:grpSp>
          <p:nvGrpSpPr>
            <p:cNvPr id="3" name="Group 40"/>
            <p:cNvGrpSpPr/>
            <p:nvPr/>
          </p:nvGrpSpPr>
          <p:grpSpPr>
            <a:xfrm>
              <a:off x="1458319" y="1979050"/>
              <a:ext cx="1789772" cy="1416050"/>
              <a:chOff x="1749073" y="1946177"/>
              <a:chExt cx="2200075" cy="1709744"/>
            </a:xfrm>
            <a:solidFill>
              <a:schemeClr val="tx2">
                <a:lumMod val="50000"/>
              </a:schemeClr>
            </a:solidFill>
            <a:scene3d>
              <a:camera prst="orthographicFront">
                <a:rot lat="0" lon="0" rev="0"/>
              </a:camera>
              <a:lightRig rig="contrasting" dir="t">
                <a:rot lat="0" lon="0" rev="1500000"/>
              </a:lightRig>
            </a:scene3d>
          </p:grpSpPr>
          <p:sp>
            <p:nvSpPr>
              <p:cNvPr id="61" name="Freeform 60"/>
              <p:cNvSpPr/>
              <p:nvPr/>
            </p:nvSpPr>
            <p:spPr>
              <a:xfrm>
                <a:off x="1751348" y="1946177"/>
                <a:ext cx="2195527" cy="456364"/>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ts val="1400"/>
                  </a:lnSpc>
                  <a:spcAft>
                    <a:spcPts val="0"/>
                  </a:spcAft>
                  <a:defRPr/>
                </a:pPr>
                <a:r>
                  <a:rPr lang="en-US" sz="1200" b="1" dirty="0">
                    <a:solidFill>
                      <a:schemeClr val="bg1"/>
                    </a:solidFill>
                  </a:rPr>
                  <a:t>Applications and</a:t>
                </a:r>
              </a:p>
              <a:p>
                <a:pPr algn="ctr" defTabSz="622300">
                  <a:lnSpc>
                    <a:spcPts val="1400"/>
                  </a:lnSpc>
                  <a:spcAft>
                    <a:spcPts val="0"/>
                  </a:spcAft>
                  <a:defRPr/>
                </a:pPr>
                <a:r>
                  <a:rPr lang="en-US" sz="1200" b="1" dirty="0">
                    <a:solidFill>
                      <a:schemeClr val="bg1"/>
                    </a:solidFill>
                  </a:rPr>
                  <a:t> Business Services</a:t>
                </a:r>
              </a:p>
            </p:txBody>
          </p:sp>
          <p:sp>
            <p:nvSpPr>
              <p:cNvPr id="36" name="Freeform 35"/>
              <p:cNvSpPr/>
              <p:nvPr/>
            </p:nvSpPr>
            <p:spPr>
              <a:xfrm>
                <a:off x="1749074" y="2570485"/>
                <a:ext cx="2200074" cy="211231"/>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ct val="90000"/>
                  </a:lnSpc>
                  <a:spcAft>
                    <a:spcPct val="35000"/>
                  </a:spcAft>
                  <a:defRPr/>
                </a:pPr>
                <a:r>
                  <a:rPr lang="en-US" sz="1200" b="1" dirty="0">
                    <a:solidFill>
                      <a:schemeClr val="bg1"/>
                    </a:solidFill>
                  </a:rPr>
                  <a:t>Platform as a Service</a:t>
                </a:r>
              </a:p>
            </p:txBody>
          </p:sp>
          <p:sp>
            <p:nvSpPr>
              <p:cNvPr id="26" name="Freeform 25"/>
              <p:cNvSpPr/>
              <p:nvPr/>
            </p:nvSpPr>
            <p:spPr>
              <a:xfrm>
                <a:off x="1749074" y="2934217"/>
                <a:ext cx="2200074" cy="211231"/>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ct val="90000"/>
                  </a:lnSpc>
                  <a:spcAft>
                    <a:spcPct val="35000"/>
                  </a:spcAft>
                  <a:defRPr/>
                </a:pPr>
                <a:r>
                  <a:rPr lang="en-US" sz="1200" b="1" dirty="0" smtClean="0">
                    <a:solidFill>
                      <a:schemeClr val="bg1"/>
                    </a:solidFill>
                  </a:rPr>
                  <a:t>Database-as-a-Service</a:t>
                </a:r>
                <a:endParaRPr lang="en-US" sz="1200" b="1" dirty="0">
                  <a:solidFill>
                    <a:schemeClr val="bg1"/>
                  </a:solidFill>
                </a:endParaRPr>
              </a:p>
            </p:txBody>
          </p:sp>
          <p:sp>
            <p:nvSpPr>
              <p:cNvPr id="27" name="Freeform 26"/>
              <p:cNvSpPr/>
              <p:nvPr/>
            </p:nvSpPr>
            <p:spPr>
              <a:xfrm>
                <a:off x="1749073" y="3233497"/>
                <a:ext cx="2200075" cy="422424"/>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spcCol="1270" anchor="ctr" anchorCtr="1">
                <a:spAutoFit/>
              </a:bodyPr>
              <a:lstStyle/>
              <a:p>
                <a:pPr algn="ctr" defTabSz="622300">
                  <a:lnSpc>
                    <a:spcPct val="90000"/>
                  </a:lnSpc>
                  <a:spcAft>
                    <a:spcPct val="35000"/>
                  </a:spcAft>
                  <a:defRPr/>
                </a:pPr>
                <a:r>
                  <a:rPr lang="en-US" sz="1200" b="1" dirty="0" smtClean="0">
                    <a:solidFill>
                      <a:schemeClr val="bg1"/>
                    </a:solidFill>
                  </a:rPr>
                  <a:t>Infrastructure-as-a-Service</a:t>
                </a:r>
                <a:endParaRPr lang="en-US" sz="1200" b="1" dirty="0">
                  <a:solidFill>
                    <a:schemeClr val="bg1"/>
                  </a:solidFill>
                </a:endParaRPr>
              </a:p>
            </p:txBody>
          </p:sp>
        </p:grpSp>
        <p:grpSp>
          <p:nvGrpSpPr>
            <p:cNvPr id="4" name="Group 24"/>
            <p:cNvGrpSpPr/>
            <p:nvPr/>
          </p:nvGrpSpPr>
          <p:grpSpPr>
            <a:xfrm>
              <a:off x="386656" y="791114"/>
              <a:ext cx="3933098" cy="3657600"/>
              <a:chOff x="379413" y="2182379"/>
              <a:chExt cx="1892300" cy="1892136"/>
            </a:xfrm>
            <a:solidFill>
              <a:srgbClr val="FF0000"/>
            </a:solidFill>
          </p:grpSpPr>
          <p:sp>
            <p:nvSpPr>
              <p:cNvPr id="14" name="Freeform 18"/>
              <p:cNvSpPr>
                <a:spLocks noChangeAspect="1"/>
              </p:cNvSpPr>
              <p:nvPr/>
            </p:nvSpPr>
            <p:spPr bwMode="auto">
              <a:xfrm>
                <a:off x="387178" y="2486195"/>
                <a:ext cx="363766" cy="549734"/>
              </a:xfrm>
              <a:custGeom>
                <a:avLst/>
                <a:gdLst>
                  <a:gd name="T0" fmla="*/ 26538 w 411"/>
                  <a:gd name="T1" fmla="*/ 69116 h 622"/>
                  <a:gd name="T2" fmla="*/ 45548 w 411"/>
                  <a:gd name="T3" fmla="*/ 23759 h 622"/>
                  <a:gd name="T4" fmla="*/ 46028 w 411"/>
                  <a:gd name="T5" fmla="*/ 0 h 622"/>
                  <a:gd name="T6" fmla="*/ 30471 w 411"/>
                  <a:gd name="T7" fmla="*/ 432 h 622"/>
                  <a:gd name="T8" fmla="*/ 0 w 411"/>
                  <a:gd name="T9" fmla="*/ 65122 h 622"/>
                  <a:gd name="T10" fmla="*/ 14429 w 411"/>
                  <a:gd name="T11" fmla="*/ 53212 h 622"/>
                  <a:gd name="T12" fmla="*/ 26538 w 411"/>
                  <a:gd name="T13" fmla="*/ 69116 h 622"/>
                  <a:gd name="T14" fmla="*/ 0 60000 65536"/>
                  <a:gd name="T15" fmla="*/ 0 60000 65536"/>
                  <a:gd name="T16" fmla="*/ 0 60000 65536"/>
                  <a:gd name="T17" fmla="*/ 0 60000 65536"/>
                  <a:gd name="T18" fmla="*/ 0 60000 65536"/>
                  <a:gd name="T19" fmla="*/ 0 60000 65536"/>
                  <a:gd name="T20" fmla="*/ 0 60000 65536"/>
                  <a:gd name="T21" fmla="*/ 0 w 411"/>
                  <a:gd name="T22" fmla="*/ 0 h 622"/>
                  <a:gd name="T23" fmla="*/ 411 w 411"/>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622">
                    <a:moveTo>
                      <a:pt x="237" y="622"/>
                    </a:moveTo>
                    <a:cubicBezTo>
                      <a:pt x="256" y="469"/>
                      <a:pt x="317" y="329"/>
                      <a:pt x="407" y="214"/>
                    </a:cubicBezTo>
                    <a:cubicBezTo>
                      <a:pt x="411" y="0"/>
                      <a:pt x="411" y="0"/>
                      <a:pt x="411" y="0"/>
                    </a:cubicBezTo>
                    <a:cubicBezTo>
                      <a:pt x="272" y="4"/>
                      <a:pt x="272" y="4"/>
                      <a:pt x="272" y="4"/>
                    </a:cubicBezTo>
                    <a:cubicBezTo>
                      <a:pt x="127" y="162"/>
                      <a:pt x="30" y="363"/>
                      <a:pt x="0" y="586"/>
                    </a:cubicBezTo>
                    <a:cubicBezTo>
                      <a:pt x="129" y="479"/>
                      <a:pt x="129" y="479"/>
                      <a:pt x="129" y="479"/>
                    </a:cubicBezTo>
                    <a:lnTo>
                      <a:pt x="237" y="622"/>
                    </a:lnTo>
                    <a:close/>
                  </a:path>
                </a:pathLst>
              </a:custGeom>
              <a:solidFill>
                <a:schemeClr val="accent6">
                  <a:lumMod val="50000"/>
                </a:schemeClr>
              </a:solidFill>
              <a:ln>
                <a:noFill/>
              </a:ln>
              <a:scene3d>
                <a:camera prst="orthographicFront"/>
                <a:lightRig rig="threePt" dir="t"/>
              </a:scene3d>
              <a:sp3d>
                <a:bevelT w="152400" h="50800" prst="softRound"/>
              </a:sp3d>
              <a:extLst/>
            </p:spPr>
            <p:txBody>
              <a:bodyPr lIns="0" tIns="0" rIns="0" bIns="0" anchor="ctr" anchorCtr="1"/>
              <a:lstStyle/>
              <a:p>
                <a:pPr>
                  <a:defRPr/>
                </a:pPr>
                <a:r>
                  <a:rPr lang="en-US" sz="1000" b="1" dirty="0">
                    <a:solidFill>
                      <a:schemeClr val="bg1"/>
                    </a:solidFill>
                    <a:cs typeface="+mn-cs"/>
                  </a:rPr>
                  <a:t>      Meter &amp;</a:t>
                </a:r>
              </a:p>
              <a:p>
                <a:pPr>
                  <a:defRPr/>
                </a:pPr>
                <a:r>
                  <a:rPr lang="en-US" sz="1000" b="1" dirty="0">
                    <a:solidFill>
                      <a:schemeClr val="bg1"/>
                    </a:solidFill>
                    <a:cs typeface="+mn-cs"/>
                  </a:rPr>
                  <a:t>    Charge</a:t>
                </a:r>
              </a:p>
              <a:p>
                <a:pPr>
                  <a:defRPr/>
                </a:pPr>
                <a:endParaRPr lang="en-US" sz="1000" b="1" dirty="0">
                  <a:solidFill>
                    <a:schemeClr val="bg1"/>
                  </a:solidFill>
                  <a:cs typeface="+mn-cs"/>
                </a:endParaRPr>
              </a:p>
            </p:txBody>
          </p:sp>
          <p:sp>
            <p:nvSpPr>
              <p:cNvPr id="15" name="Freeform 19"/>
              <p:cNvSpPr>
                <a:spLocks noChangeAspect="1"/>
              </p:cNvSpPr>
              <p:nvPr/>
            </p:nvSpPr>
            <p:spPr bwMode="auto">
              <a:xfrm>
                <a:off x="701964" y="2198495"/>
                <a:ext cx="571632" cy="396931"/>
              </a:xfrm>
              <a:custGeom>
                <a:avLst/>
                <a:gdLst>
                  <a:gd name="T0" fmla="*/ 14869 w 646"/>
                  <a:gd name="T1" fmla="*/ 50042 h 449"/>
                  <a:gd name="T2" fmla="*/ 59657 w 646"/>
                  <a:gd name="T3" fmla="*/ 26607 h 449"/>
                  <a:gd name="T4" fmla="*/ 72190 w 646"/>
                  <a:gd name="T5" fmla="*/ 11601 h 449"/>
                  <a:gd name="T6" fmla="*/ 56882 w 646"/>
                  <a:gd name="T7" fmla="*/ 0 h 449"/>
                  <a:gd name="T8" fmla="*/ 0 w 646"/>
                  <a:gd name="T9" fmla="*/ 27527 h 449"/>
                  <a:gd name="T10" fmla="*/ 15325 w 646"/>
                  <a:gd name="T11" fmla="*/ 27062 h 449"/>
                  <a:gd name="T12" fmla="*/ 14869 w 646"/>
                  <a:gd name="T13" fmla="*/ 50042 h 449"/>
                  <a:gd name="T14" fmla="*/ 0 60000 65536"/>
                  <a:gd name="T15" fmla="*/ 0 60000 65536"/>
                  <a:gd name="T16" fmla="*/ 0 60000 65536"/>
                  <a:gd name="T17" fmla="*/ 0 60000 65536"/>
                  <a:gd name="T18" fmla="*/ 0 60000 65536"/>
                  <a:gd name="T19" fmla="*/ 0 60000 65536"/>
                  <a:gd name="T20" fmla="*/ 0 60000 65536"/>
                  <a:gd name="T21" fmla="*/ 0 w 646"/>
                  <a:gd name="T22" fmla="*/ 0 h 449"/>
                  <a:gd name="T23" fmla="*/ 646 w 646"/>
                  <a:gd name="T24" fmla="*/ 449 h 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6" h="449">
                    <a:moveTo>
                      <a:pt x="133" y="449"/>
                    </a:moveTo>
                    <a:cubicBezTo>
                      <a:pt x="243" y="345"/>
                      <a:pt x="381" y="271"/>
                      <a:pt x="534" y="239"/>
                    </a:cubicBezTo>
                    <a:cubicBezTo>
                      <a:pt x="646" y="104"/>
                      <a:pt x="646" y="104"/>
                      <a:pt x="646" y="104"/>
                    </a:cubicBezTo>
                    <a:cubicBezTo>
                      <a:pt x="509" y="0"/>
                      <a:pt x="509" y="0"/>
                      <a:pt x="509" y="0"/>
                    </a:cubicBezTo>
                    <a:cubicBezTo>
                      <a:pt x="316" y="35"/>
                      <a:pt x="142" y="123"/>
                      <a:pt x="0" y="247"/>
                    </a:cubicBezTo>
                    <a:cubicBezTo>
                      <a:pt x="137" y="243"/>
                      <a:pt x="137" y="243"/>
                      <a:pt x="137" y="243"/>
                    </a:cubicBezTo>
                    <a:lnTo>
                      <a:pt x="133" y="449"/>
                    </a:lnTo>
                    <a:close/>
                  </a:path>
                </a:pathLst>
              </a:custGeom>
              <a:solidFill>
                <a:schemeClr val="accent6">
                  <a:lumMod val="50000"/>
                </a:schemeClr>
              </a:solidFill>
              <a:ln>
                <a:noFill/>
              </a:ln>
              <a:scene3d>
                <a:camera prst="orthographicFront"/>
                <a:lightRig rig="threePt" dir="t"/>
              </a:scene3d>
              <a:sp3d>
                <a:bevelT w="152400" h="50800" prst="softRound"/>
              </a:sp3d>
              <a:extLst/>
            </p:spPr>
            <p:txBody>
              <a:bodyPr tIns="0" rIns="0" bIns="182880" anchor="ctr" anchorCtr="1"/>
              <a:lstStyle/>
              <a:p>
                <a:pPr>
                  <a:defRPr/>
                </a:pPr>
                <a:r>
                  <a:rPr lang="en-US" sz="1000" b="1" dirty="0">
                    <a:solidFill>
                      <a:schemeClr val="bg1"/>
                    </a:solidFill>
                    <a:cs typeface="+mn-cs"/>
                  </a:rPr>
                  <a:t>Optimize</a:t>
                </a:r>
              </a:p>
            </p:txBody>
          </p:sp>
          <p:sp>
            <p:nvSpPr>
              <p:cNvPr id="16" name="Freeform 20"/>
              <p:cNvSpPr>
                <a:spLocks noChangeAspect="1"/>
              </p:cNvSpPr>
              <p:nvPr/>
            </p:nvSpPr>
            <p:spPr bwMode="auto">
              <a:xfrm>
                <a:off x="379413" y="3011457"/>
                <a:ext cx="327927" cy="630314"/>
              </a:xfrm>
              <a:custGeom>
                <a:avLst/>
                <a:gdLst>
                  <a:gd name="T0" fmla="*/ 40907 w 371"/>
                  <a:gd name="T1" fmla="*/ 64723 h 713"/>
                  <a:gd name="T2" fmla="*/ 26454 w 371"/>
                  <a:gd name="T3" fmla="*/ 16902 h 713"/>
                  <a:gd name="T4" fmla="*/ 13765 w 371"/>
                  <a:gd name="T5" fmla="*/ 0 h 713"/>
                  <a:gd name="T6" fmla="*/ 1 w 371"/>
                  <a:gd name="T7" fmla="*/ 11404 h 713"/>
                  <a:gd name="T8" fmla="*/ 0 w 371"/>
                  <a:gd name="T9" fmla="*/ 14743 h 713"/>
                  <a:gd name="T10" fmla="*/ 18978 w 371"/>
                  <a:gd name="T11" fmla="*/ 79418 h 713"/>
                  <a:gd name="T12" fmla="*/ 25787 w 371"/>
                  <a:gd name="T13" fmla="*/ 58809 h 713"/>
                  <a:gd name="T14" fmla="*/ 40907 w 371"/>
                  <a:gd name="T15" fmla="*/ 64723 h 713"/>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713"/>
                  <a:gd name="T26" fmla="*/ 371 w 371"/>
                  <a:gd name="T27" fmla="*/ 713 h 7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713">
                    <a:moveTo>
                      <a:pt x="371" y="581"/>
                    </a:moveTo>
                    <a:cubicBezTo>
                      <a:pt x="291" y="457"/>
                      <a:pt x="243" y="310"/>
                      <a:pt x="240" y="152"/>
                    </a:cubicBezTo>
                    <a:cubicBezTo>
                      <a:pt x="125" y="0"/>
                      <a:pt x="125" y="0"/>
                      <a:pt x="125" y="0"/>
                    </a:cubicBezTo>
                    <a:cubicBezTo>
                      <a:pt x="1" y="102"/>
                      <a:pt x="1" y="102"/>
                      <a:pt x="1" y="102"/>
                    </a:cubicBezTo>
                    <a:cubicBezTo>
                      <a:pt x="0" y="112"/>
                      <a:pt x="0" y="122"/>
                      <a:pt x="0" y="132"/>
                    </a:cubicBezTo>
                    <a:cubicBezTo>
                      <a:pt x="0" y="346"/>
                      <a:pt x="63" y="546"/>
                      <a:pt x="172" y="713"/>
                    </a:cubicBezTo>
                    <a:cubicBezTo>
                      <a:pt x="234" y="528"/>
                      <a:pt x="234" y="528"/>
                      <a:pt x="234" y="528"/>
                    </a:cubicBezTo>
                    <a:lnTo>
                      <a:pt x="371" y="581"/>
                    </a:lnTo>
                    <a:close/>
                  </a:path>
                </a:pathLst>
              </a:custGeom>
              <a:solidFill>
                <a:schemeClr val="accent5"/>
              </a:solidFill>
              <a:ln>
                <a:noFill/>
              </a:ln>
              <a:extLst/>
            </p:spPr>
            <p:txBody>
              <a:bodyPr lIns="0" tIns="0" rIns="137160" bIns="0" anchor="ctr" anchorCtr="1"/>
              <a:lstStyle/>
              <a:p>
                <a:pPr>
                  <a:defRPr/>
                </a:pPr>
                <a:r>
                  <a:rPr lang="en-US" sz="1000" b="1" dirty="0">
                    <a:solidFill>
                      <a:schemeClr val="bg1"/>
                    </a:solidFill>
                    <a:cs typeface="+mn-cs"/>
                  </a:rPr>
                  <a:t> Manage</a:t>
                </a:r>
              </a:p>
            </p:txBody>
          </p:sp>
          <p:sp>
            <p:nvSpPr>
              <p:cNvPr id="17" name="Freeform 21"/>
              <p:cNvSpPr>
                <a:spLocks noChangeAspect="1"/>
              </p:cNvSpPr>
              <p:nvPr/>
            </p:nvSpPr>
            <p:spPr bwMode="auto">
              <a:xfrm>
                <a:off x="1252690" y="2182379"/>
                <a:ext cx="538780" cy="275166"/>
              </a:xfrm>
              <a:custGeom>
                <a:avLst/>
                <a:gdLst>
                  <a:gd name="T0" fmla="*/ 3270 w 609"/>
                  <a:gd name="T1" fmla="*/ 27079 h 311"/>
                  <a:gd name="T2" fmla="*/ 9260 w 609"/>
                  <a:gd name="T3" fmla="*/ 26874 h 311"/>
                  <a:gd name="T4" fmla="*/ 46963 w 609"/>
                  <a:gd name="T5" fmla="*/ 34954 h 311"/>
                  <a:gd name="T6" fmla="*/ 67884 w 609"/>
                  <a:gd name="T7" fmla="*/ 31453 h 311"/>
                  <a:gd name="T8" fmla="*/ 63966 w 609"/>
                  <a:gd name="T9" fmla="*/ 13372 h 311"/>
                  <a:gd name="T10" fmla="*/ 9260 w 609"/>
                  <a:gd name="T11" fmla="*/ 0 h 311"/>
                  <a:gd name="T12" fmla="*/ 0 w 609"/>
                  <a:gd name="T13" fmla="*/ 299 h 311"/>
                  <a:gd name="T14" fmla="*/ 15494 w 609"/>
                  <a:gd name="T15" fmla="*/ 12122 h 311"/>
                  <a:gd name="T16" fmla="*/ 3270 w 609"/>
                  <a:gd name="T17" fmla="*/ 27079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311"/>
                  <a:gd name="T29" fmla="*/ 609 w 609"/>
                  <a:gd name="T30" fmla="*/ 311 h 3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311">
                    <a:moveTo>
                      <a:pt x="29" y="241"/>
                    </a:moveTo>
                    <a:cubicBezTo>
                      <a:pt x="47" y="240"/>
                      <a:pt x="65" y="239"/>
                      <a:pt x="83" y="239"/>
                    </a:cubicBezTo>
                    <a:cubicBezTo>
                      <a:pt x="203" y="239"/>
                      <a:pt x="318" y="265"/>
                      <a:pt x="421" y="311"/>
                    </a:cubicBezTo>
                    <a:cubicBezTo>
                      <a:pt x="609" y="279"/>
                      <a:pt x="609" y="279"/>
                      <a:pt x="609" y="279"/>
                    </a:cubicBezTo>
                    <a:cubicBezTo>
                      <a:pt x="574" y="119"/>
                      <a:pt x="574" y="119"/>
                      <a:pt x="574" y="119"/>
                    </a:cubicBezTo>
                    <a:cubicBezTo>
                      <a:pt x="427" y="43"/>
                      <a:pt x="260" y="0"/>
                      <a:pt x="83" y="0"/>
                    </a:cubicBezTo>
                    <a:cubicBezTo>
                      <a:pt x="55" y="0"/>
                      <a:pt x="27" y="1"/>
                      <a:pt x="0" y="3"/>
                    </a:cubicBezTo>
                    <a:cubicBezTo>
                      <a:pt x="139" y="108"/>
                      <a:pt x="139" y="108"/>
                      <a:pt x="139" y="108"/>
                    </a:cubicBezTo>
                    <a:lnTo>
                      <a:pt x="29" y="241"/>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Plan</a:t>
                </a:r>
              </a:p>
            </p:txBody>
          </p:sp>
          <p:sp>
            <p:nvSpPr>
              <p:cNvPr id="18" name="Freeform 22"/>
              <p:cNvSpPr>
                <a:spLocks noChangeAspect="1"/>
              </p:cNvSpPr>
              <p:nvPr/>
            </p:nvSpPr>
            <p:spPr bwMode="auto">
              <a:xfrm>
                <a:off x="1725765" y="2336376"/>
                <a:ext cx="477854" cy="565253"/>
              </a:xfrm>
              <a:custGeom>
                <a:avLst/>
                <a:gdLst>
                  <a:gd name="T0" fmla="*/ 0 w 540"/>
                  <a:gd name="T1" fmla="*/ 22347 h 639"/>
                  <a:gd name="T2" fmla="*/ 33508 w 540"/>
                  <a:gd name="T3" fmla="*/ 61038 h 639"/>
                  <a:gd name="T4" fmla="*/ 52213 w 540"/>
                  <a:gd name="T5" fmla="*/ 71698 h 639"/>
                  <a:gd name="T6" fmla="*/ 60345 w 540"/>
                  <a:gd name="T7" fmla="*/ 55664 h 639"/>
                  <a:gd name="T8" fmla="*/ 14870 w 540"/>
                  <a:gd name="T9" fmla="*/ 0 h 639"/>
                  <a:gd name="T10" fmla="*/ 18999 w 540"/>
                  <a:gd name="T11" fmla="*/ 19078 h 639"/>
                  <a:gd name="T12" fmla="*/ 0 w 540"/>
                  <a:gd name="T13" fmla="*/ 22347 h 639"/>
                  <a:gd name="T14" fmla="*/ 0 60000 65536"/>
                  <a:gd name="T15" fmla="*/ 0 60000 65536"/>
                  <a:gd name="T16" fmla="*/ 0 60000 65536"/>
                  <a:gd name="T17" fmla="*/ 0 60000 65536"/>
                  <a:gd name="T18" fmla="*/ 0 60000 65536"/>
                  <a:gd name="T19" fmla="*/ 0 60000 65536"/>
                  <a:gd name="T20" fmla="*/ 0 60000 65536"/>
                  <a:gd name="T21" fmla="*/ 0 w 540"/>
                  <a:gd name="T22" fmla="*/ 0 h 639"/>
                  <a:gd name="T23" fmla="*/ 540 w 540"/>
                  <a:gd name="T24" fmla="*/ 639 h 6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639">
                    <a:moveTo>
                      <a:pt x="0" y="199"/>
                    </a:moveTo>
                    <a:cubicBezTo>
                      <a:pt x="129" y="283"/>
                      <a:pt x="234" y="402"/>
                      <a:pt x="300" y="544"/>
                    </a:cubicBezTo>
                    <a:cubicBezTo>
                      <a:pt x="467" y="639"/>
                      <a:pt x="467" y="639"/>
                      <a:pt x="467" y="639"/>
                    </a:cubicBezTo>
                    <a:cubicBezTo>
                      <a:pt x="540" y="496"/>
                      <a:pt x="540" y="496"/>
                      <a:pt x="540" y="496"/>
                    </a:cubicBezTo>
                    <a:cubicBezTo>
                      <a:pt x="458" y="292"/>
                      <a:pt x="315" y="119"/>
                      <a:pt x="133" y="0"/>
                    </a:cubicBezTo>
                    <a:cubicBezTo>
                      <a:pt x="170" y="170"/>
                      <a:pt x="170" y="170"/>
                      <a:pt x="170" y="170"/>
                    </a:cubicBezTo>
                    <a:lnTo>
                      <a:pt x="0" y="199"/>
                    </a:lnTo>
                    <a:close/>
                  </a:path>
                </a:pathLst>
              </a:custGeom>
              <a:solidFill>
                <a:schemeClr val="accent5"/>
              </a:solidFill>
              <a:ln>
                <a:noFill/>
              </a:ln>
              <a:extLst/>
            </p:spPr>
            <p:txBody>
              <a:bodyPr tIns="0" rIns="0" bIns="0" anchor="ctr" anchorCtr="1"/>
              <a:lstStyle/>
              <a:p>
                <a:pPr>
                  <a:defRPr/>
                </a:pPr>
                <a:r>
                  <a:rPr lang="en-US" sz="1000" b="1" dirty="0">
                    <a:solidFill>
                      <a:schemeClr val="bg1"/>
                    </a:solidFill>
                    <a:cs typeface="+mn-cs"/>
                  </a:rPr>
                  <a:t>Setup</a:t>
                </a:r>
              </a:p>
            </p:txBody>
          </p:sp>
          <p:sp>
            <p:nvSpPr>
              <p:cNvPr id="19" name="Freeform 23"/>
              <p:cNvSpPr>
                <a:spLocks noChangeAspect="1"/>
              </p:cNvSpPr>
              <p:nvPr/>
            </p:nvSpPr>
            <p:spPr bwMode="auto">
              <a:xfrm>
                <a:off x="2026216" y="2868204"/>
                <a:ext cx="245497" cy="607632"/>
              </a:xfrm>
              <a:custGeom>
                <a:avLst/>
                <a:gdLst>
                  <a:gd name="T0" fmla="*/ 507 w 278"/>
                  <a:gd name="T1" fmla="*/ 6745 h 687"/>
                  <a:gd name="T2" fmla="*/ 4295 w 278"/>
                  <a:gd name="T3" fmla="*/ 32960 h 687"/>
                  <a:gd name="T4" fmla="*/ 0 w 278"/>
                  <a:gd name="T5" fmla="*/ 61210 h 687"/>
                  <a:gd name="T6" fmla="*/ 8837 w 278"/>
                  <a:gd name="T7" fmla="*/ 76992 h 687"/>
                  <a:gd name="T8" fmla="*/ 25794 w 278"/>
                  <a:gd name="T9" fmla="*/ 66032 h 687"/>
                  <a:gd name="T10" fmla="*/ 30336 w 278"/>
                  <a:gd name="T11" fmla="*/ 32960 h 687"/>
                  <a:gd name="T12" fmla="*/ 25794 w 278"/>
                  <a:gd name="T13" fmla="*/ 0 h 687"/>
                  <a:gd name="T14" fmla="*/ 17553 w 278"/>
                  <a:gd name="T15" fmla="*/ 16701 h 687"/>
                  <a:gd name="T16" fmla="*/ 507 w 278"/>
                  <a:gd name="T17" fmla="*/ 6745 h 6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8"/>
                  <a:gd name="T28" fmla="*/ 0 h 687"/>
                  <a:gd name="T29" fmla="*/ 278 w 278"/>
                  <a:gd name="T30" fmla="*/ 687 h 6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8" h="687">
                    <a:moveTo>
                      <a:pt x="5" y="60"/>
                    </a:moveTo>
                    <a:cubicBezTo>
                      <a:pt x="27" y="134"/>
                      <a:pt x="39" y="213"/>
                      <a:pt x="39" y="294"/>
                    </a:cubicBezTo>
                    <a:cubicBezTo>
                      <a:pt x="39" y="382"/>
                      <a:pt x="25" y="467"/>
                      <a:pt x="0" y="546"/>
                    </a:cubicBezTo>
                    <a:cubicBezTo>
                      <a:pt x="81" y="687"/>
                      <a:pt x="81" y="687"/>
                      <a:pt x="81" y="687"/>
                    </a:cubicBezTo>
                    <a:cubicBezTo>
                      <a:pt x="237" y="589"/>
                      <a:pt x="237" y="589"/>
                      <a:pt x="237" y="589"/>
                    </a:cubicBezTo>
                    <a:cubicBezTo>
                      <a:pt x="264" y="495"/>
                      <a:pt x="278" y="397"/>
                      <a:pt x="278" y="294"/>
                    </a:cubicBezTo>
                    <a:cubicBezTo>
                      <a:pt x="278" y="192"/>
                      <a:pt x="264" y="94"/>
                      <a:pt x="237" y="0"/>
                    </a:cubicBezTo>
                    <a:cubicBezTo>
                      <a:pt x="161" y="149"/>
                      <a:pt x="161" y="149"/>
                      <a:pt x="161" y="149"/>
                    </a:cubicBezTo>
                    <a:lnTo>
                      <a:pt x="5" y="60"/>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Build</a:t>
                </a:r>
              </a:p>
            </p:txBody>
          </p:sp>
          <p:sp>
            <p:nvSpPr>
              <p:cNvPr id="20" name="Freeform 24"/>
              <p:cNvSpPr>
                <a:spLocks noChangeAspect="1"/>
              </p:cNvSpPr>
              <p:nvPr/>
            </p:nvSpPr>
            <p:spPr bwMode="auto">
              <a:xfrm>
                <a:off x="1701275" y="3435844"/>
                <a:ext cx="496370" cy="472139"/>
              </a:xfrm>
              <a:custGeom>
                <a:avLst/>
                <a:gdLst>
                  <a:gd name="T0" fmla="*/ 36805 w 561"/>
                  <a:gd name="T1" fmla="*/ 0 h 534"/>
                  <a:gd name="T2" fmla="*/ 3573 w 561"/>
                  <a:gd name="T3" fmla="*/ 38661 h 534"/>
                  <a:gd name="T4" fmla="*/ 0 w 561"/>
                  <a:gd name="T5" fmla="*/ 56349 h 534"/>
                  <a:gd name="T6" fmla="*/ 20193 w 561"/>
                  <a:gd name="T7" fmla="*/ 59592 h 534"/>
                  <a:gd name="T8" fmla="*/ 62581 w 561"/>
                  <a:gd name="T9" fmla="*/ 7704 h 534"/>
                  <a:gd name="T10" fmla="*/ 46820 w 561"/>
                  <a:gd name="T11" fmla="*/ 17544 h 534"/>
                  <a:gd name="T12" fmla="*/ 36805 w 561"/>
                  <a:gd name="T13" fmla="*/ 0 h 534"/>
                  <a:gd name="T14" fmla="*/ 0 60000 65536"/>
                  <a:gd name="T15" fmla="*/ 0 60000 65536"/>
                  <a:gd name="T16" fmla="*/ 0 60000 65536"/>
                  <a:gd name="T17" fmla="*/ 0 60000 65536"/>
                  <a:gd name="T18" fmla="*/ 0 60000 65536"/>
                  <a:gd name="T19" fmla="*/ 0 60000 65536"/>
                  <a:gd name="T20" fmla="*/ 0 60000 65536"/>
                  <a:gd name="T21" fmla="*/ 0 w 561"/>
                  <a:gd name="T22" fmla="*/ 0 h 534"/>
                  <a:gd name="T23" fmla="*/ 561 w 561"/>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1" h="534">
                    <a:moveTo>
                      <a:pt x="330" y="0"/>
                    </a:moveTo>
                    <a:cubicBezTo>
                      <a:pt x="264" y="141"/>
                      <a:pt x="161" y="261"/>
                      <a:pt x="32" y="346"/>
                    </a:cubicBezTo>
                    <a:cubicBezTo>
                      <a:pt x="0" y="505"/>
                      <a:pt x="0" y="505"/>
                      <a:pt x="0" y="505"/>
                    </a:cubicBezTo>
                    <a:cubicBezTo>
                      <a:pt x="181" y="534"/>
                      <a:pt x="181" y="534"/>
                      <a:pt x="181" y="534"/>
                    </a:cubicBezTo>
                    <a:cubicBezTo>
                      <a:pt x="348" y="419"/>
                      <a:pt x="481" y="257"/>
                      <a:pt x="561" y="69"/>
                    </a:cubicBezTo>
                    <a:cubicBezTo>
                      <a:pt x="420" y="157"/>
                      <a:pt x="420" y="157"/>
                      <a:pt x="420" y="157"/>
                    </a:cubicBezTo>
                    <a:lnTo>
                      <a:pt x="330" y="0"/>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Test</a:t>
                </a:r>
              </a:p>
            </p:txBody>
          </p:sp>
          <p:sp>
            <p:nvSpPr>
              <p:cNvPr id="21" name="Freeform 25"/>
              <p:cNvSpPr>
                <a:spLocks noChangeAspect="1"/>
              </p:cNvSpPr>
              <p:nvPr/>
            </p:nvSpPr>
            <p:spPr bwMode="auto">
              <a:xfrm>
                <a:off x="1046616" y="3787412"/>
                <a:ext cx="720962" cy="287103"/>
              </a:xfrm>
              <a:custGeom>
                <a:avLst/>
                <a:gdLst>
                  <a:gd name="T0" fmla="*/ 75674 w 815"/>
                  <a:gd name="T1" fmla="*/ 0 h 324"/>
                  <a:gd name="T2" fmla="*/ 35159 w 815"/>
                  <a:gd name="T3" fmla="*/ 9675 h 324"/>
                  <a:gd name="T4" fmla="*/ 18801 w 815"/>
                  <a:gd name="T5" fmla="*/ 8263 h 324"/>
                  <a:gd name="T6" fmla="*/ 0 w 815"/>
                  <a:gd name="T7" fmla="*/ 16851 h 324"/>
                  <a:gd name="T8" fmla="*/ 8322 w 815"/>
                  <a:gd name="T9" fmla="*/ 33903 h 324"/>
                  <a:gd name="T10" fmla="*/ 35159 w 815"/>
                  <a:gd name="T11" fmla="*/ 37138 h 324"/>
                  <a:gd name="T12" fmla="*/ 90758 w 815"/>
                  <a:gd name="T13" fmla="*/ 22932 h 324"/>
                  <a:gd name="T14" fmla="*/ 71770 w 815"/>
                  <a:gd name="T15" fmla="*/ 19866 h 324"/>
                  <a:gd name="T16" fmla="*/ 75674 w 815"/>
                  <a:gd name="T17" fmla="*/ 0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5"/>
                  <a:gd name="T28" fmla="*/ 0 h 324"/>
                  <a:gd name="T29" fmla="*/ 815 w 815"/>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5" h="324">
                    <a:moveTo>
                      <a:pt x="680" y="0"/>
                    </a:moveTo>
                    <a:cubicBezTo>
                      <a:pt x="570" y="54"/>
                      <a:pt x="446" y="84"/>
                      <a:pt x="316" y="84"/>
                    </a:cubicBezTo>
                    <a:cubicBezTo>
                      <a:pt x="266" y="84"/>
                      <a:pt x="217" y="80"/>
                      <a:pt x="169" y="72"/>
                    </a:cubicBezTo>
                    <a:cubicBezTo>
                      <a:pt x="0" y="147"/>
                      <a:pt x="0" y="147"/>
                      <a:pt x="0" y="147"/>
                    </a:cubicBezTo>
                    <a:cubicBezTo>
                      <a:pt x="75" y="296"/>
                      <a:pt x="75" y="296"/>
                      <a:pt x="75" y="296"/>
                    </a:cubicBezTo>
                    <a:cubicBezTo>
                      <a:pt x="152" y="314"/>
                      <a:pt x="233" y="324"/>
                      <a:pt x="316" y="324"/>
                    </a:cubicBezTo>
                    <a:cubicBezTo>
                      <a:pt x="496" y="324"/>
                      <a:pt x="666" y="279"/>
                      <a:pt x="815" y="200"/>
                    </a:cubicBezTo>
                    <a:cubicBezTo>
                      <a:pt x="645" y="173"/>
                      <a:pt x="645" y="173"/>
                      <a:pt x="645" y="173"/>
                    </a:cubicBezTo>
                    <a:lnTo>
                      <a:pt x="680" y="0"/>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Deploy</a:t>
                </a:r>
              </a:p>
            </p:txBody>
          </p:sp>
          <p:sp>
            <p:nvSpPr>
              <p:cNvPr id="22" name="Freeform 26"/>
              <p:cNvSpPr>
                <a:spLocks noChangeAspect="1"/>
              </p:cNvSpPr>
              <p:nvPr/>
            </p:nvSpPr>
            <p:spPr bwMode="auto">
              <a:xfrm>
                <a:off x="581903" y="3571338"/>
                <a:ext cx="504135" cy="452441"/>
              </a:xfrm>
              <a:custGeom>
                <a:avLst/>
                <a:gdLst>
                  <a:gd name="T0" fmla="*/ 63340 w 570"/>
                  <a:gd name="T1" fmla="*/ 31472 h 512"/>
                  <a:gd name="T2" fmla="*/ 26549 w 570"/>
                  <a:gd name="T3" fmla="*/ 7978 h 512"/>
                  <a:gd name="T4" fmla="*/ 5998 w 570"/>
                  <a:gd name="T5" fmla="*/ 0 h 512"/>
                  <a:gd name="T6" fmla="*/ 0 w 570"/>
                  <a:gd name="T7" fmla="*/ 17776 h 512"/>
                  <a:gd name="T8" fmla="*/ 55092 w 570"/>
                  <a:gd name="T9" fmla="*/ 56739 h 512"/>
                  <a:gd name="T10" fmla="*/ 46195 w 570"/>
                  <a:gd name="T11" fmla="*/ 38988 h 512"/>
                  <a:gd name="T12" fmla="*/ 63340 w 570"/>
                  <a:gd name="T13" fmla="*/ 31472 h 512"/>
                  <a:gd name="T14" fmla="*/ 0 60000 65536"/>
                  <a:gd name="T15" fmla="*/ 0 60000 65536"/>
                  <a:gd name="T16" fmla="*/ 0 60000 65536"/>
                  <a:gd name="T17" fmla="*/ 0 60000 65536"/>
                  <a:gd name="T18" fmla="*/ 0 60000 65536"/>
                  <a:gd name="T19" fmla="*/ 0 60000 65536"/>
                  <a:gd name="T20" fmla="*/ 0 60000 65536"/>
                  <a:gd name="T21" fmla="*/ 0 w 570"/>
                  <a:gd name="T22" fmla="*/ 0 h 512"/>
                  <a:gd name="T23" fmla="*/ 570 w 570"/>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0" h="512">
                    <a:moveTo>
                      <a:pt x="570" y="284"/>
                    </a:moveTo>
                    <a:cubicBezTo>
                      <a:pt x="443" y="240"/>
                      <a:pt x="330" y="167"/>
                      <a:pt x="239" y="72"/>
                    </a:cubicBezTo>
                    <a:cubicBezTo>
                      <a:pt x="54" y="0"/>
                      <a:pt x="54" y="0"/>
                      <a:pt x="54" y="0"/>
                    </a:cubicBezTo>
                    <a:cubicBezTo>
                      <a:pt x="0" y="160"/>
                      <a:pt x="0" y="160"/>
                      <a:pt x="0" y="160"/>
                    </a:cubicBezTo>
                    <a:cubicBezTo>
                      <a:pt x="126" y="321"/>
                      <a:pt x="298" y="444"/>
                      <a:pt x="496" y="512"/>
                    </a:cubicBezTo>
                    <a:cubicBezTo>
                      <a:pt x="416" y="352"/>
                      <a:pt x="416" y="352"/>
                      <a:pt x="416" y="352"/>
                    </a:cubicBezTo>
                    <a:lnTo>
                      <a:pt x="570" y="284"/>
                    </a:lnTo>
                    <a:close/>
                  </a:path>
                </a:pathLst>
              </a:custGeom>
              <a:solidFill>
                <a:schemeClr val="accent5"/>
              </a:solidFill>
              <a:ln>
                <a:noFill/>
              </a:ln>
              <a:extLst/>
            </p:spPr>
            <p:txBody>
              <a:bodyPr lIns="0" tIns="0" rIns="0" bIns="0" anchor="ctr" anchorCtr="1"/>
              <a:lstStyle/>
              <a:p>
                <a:pPr>
                  <a:defRPr/>
                </a:pPr>
                <a:r>
                  <a:rPr lang="en-US" sz="1000" b="1" dirty="0">
                    <a:solidFill>
                      <a:schemeClr val="bg1"/>
                    </a:solidFill>
                    <a:cs typeface="+mn-cs"/>
                  </a:rPr>
                  <a:t>Monitor</a:t>
                </a:r>
              </a:p>
            </p:txBody>
          </p:sp>
        </p:grpSp>
      </p:grpSp>
      <p:sp>
        <p:nvSpPr>
          <p:cNvPr id="56323" name="Content Placeholder 23"/>
          <p:cNvSpPr>
            <a:spLocks noGrp="1"/>
          </p:cNvSpPr>
          <p:nvPr>
            <p:ph sz="half" idx="2"/>
          </p:nvPr>
        </p:nvSpPr>
        <p:spPr>
          <a:xfrm>
            <a:off x="4619625" y="1390650"/>
            <a:ext cx="4067175" cy="3394075"/>
          </a:xfrm>
        </p:spPr>
        <p:txBody>
          <a:bodyPr/>
          <a:lstStyle/>
          <a:p>
            <a:pPr>
              <a:buFont typeface="Arial" pitchFamily="34" charset="0"/>
              <a:buNone/>
            </a:pPr>
            <a:r>
              <a:rPr lang="en-US" sz="2000" b="1" dirty="0" smtClean="0">
                <a:solidFill>
                  <a:srgbClr val="FF0000"/>
                </a:solidFill>
                <a:ea typeface="ＭＳ Ｐゴシック" pitchFamily="34" charset="-128"/>
              </a:rPr>
              <a:t>Meter, Charge &amp; Optimize Services</a:t>
            </a:r>
            <a:endParaRPr lang="en-US" sz="2000" dirty="0" smtClean="0">
              <a:solidFill>
                <a:srgbClr val="000000"/>
              </a:solidFill>
              <a:ea typeface="ＭＳ Ｐゴシック" pitchFamily="34" charset="-128"/>
            </a:endParaRPr>
          </a:p>
          <a:p>
            <a:r>
              <a:rPr lang="en-US" sz="1400" dirty="0" smtClean="0">
                <a:ea typeface="ＭＳ Ｐゴシック" pitchFamily="34" charset="-128"/>
              </a:rPr>
              <a:t>Meter resource utilization and cloud usage</a:t>
            </a:r>
          </a:p>
          <a:p>
            <a:endParaRPr lang="en-US" sz="1400" dirty="0" smtClean="0">
              <a:ea typeface="ＭＳ Ｐゴシック" pitchFamily="34" charset="-128"/>
            </a:endParaRPr>
          </a:p>
          <a:p>
            <a:r>
              <a:rPr lang="en-US" sz="1400" dirty="0" smtClean="0">
                <a:ea typeface="ＭＳ Ｐゴシック" pitchFamily="34" charset="-128"/>
              </a:rPr>
              <a:t>Optionally </a:t>
            </a:r>
            <a:r>
              <a:rPr lang="en-US" sz="1400" dirty="0" smtClean="0">
                <a:ea typeface="ＭＳ Ｐゴシック" pitchFamily="34" charset="-128"/>
              </a:rPr>
              <a:t>chargeback to application owners, end-users, and/or business departments</a:t>
            </a:r>
          </a:p>
          <a:p>
            <a:endParaRPr lang="en-US" sz="1400" dirty="0" smtClean="0">
              <a:ea typeface="ＭＳ Ｐゴシック" pitchFamily="34" charset="-128"/>
            </a:endParaRPr>
          </a:p>
          <a:p>
            <a:r>
              <a:rPr lang="en-US" sz="1400" dirty="0" smtClean="0">
                <a:ea typeface="ＭＳ Ｐゴシック" pitchFamily="34" charset="-128"/>
              </a:rPr>
              <a:t>Optimize cloud performance, capacity, QOS, agility, geography, people, costs…</a:t>
            </a:r>
          </a:p>
        </p:txBody>
      </p:sp>
      <p:sp>
        <p:nvSpPr>
          <p:cNvPr id="25" name="Rectangle 2"/>
          <p:cNvSpPr txBox="1">
            <a:spLocks/>
          </p:cNvSpPr>
          <p:nvPr/>
        </p:nvSpPr>
        <p:spPr bwMode="auto">
          <a:xfrm>
            <a:off x="832394" y="164556"/>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ＭＳ Ｐゴシック" pitchFamily="34" charset="-128"/>
                <a:cs typeface="ヒラギノ角ゴ Pro W3"/>
              </a:rPr>
              <a:t>Oracle Enterprise Manager 12c</a:t>
            </a:r>
            <a:br>
              <a:rPr kumimoji="0" lang="en-US" sz="2800" b="1" i="0" u="none" strike="noStrike" kern="0" cap="none" spc="0" normalizeH="0" baseline="0" noProof="0" dirty="0" smtClean="0">
                <a:ln>
                  <a:noFill/>
                </a:ln>
                <a:solidFill>
                  <a:schemeClr val="tx1"/>
                </a:solidFill>
                <a:effectLst/>
                <a:uLnTx/>
                <a:uFillTx/>
                <a:latin typeface="+mj-lt"/>
                <a:ea typeface="ＭＳ Ｐゴシック" pitchFamily="34" charset="-128"/>
                <a:cs typeface="ヒラギノ角ゴ Pro W3"/>
              </a:rPr>
            </a:br>
            <a:r>
              <a:rPr kumimoji="0" lang="en-US" sz="2000" b="0" i="0" u="none" strike="noStrike" kern="0" cap="none" spc="0" normalizeH="0" baseline="0" noProof="0" dirty="0" smtClean="0">
                <a:ln>
                  <a:noFill/>
                </a:ln>
                <a:solidFill>
                  <a:schemeClr val="tx2"/>
                </a:solidFill>
                <a:effectLst/>
                <a:uLnTx/>
                <a:uFillTx/>
                <a:latin typeface="+mj-lt"/>
                <a:ea typeface="ＭＳ Ｐゴシック" pitchFamily="34" charset="-128"/>
                <a:cs typeface="ヒラギノ角ゴ Pro W3"/>
              </a:rPr>
              <a:t>Cloud Lifecycle Management built on Oracle VM 3</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ea typeface="ＭＳ Ｐゴシック" pitchFamily="34" charset="-128"/>
              </a:rPr>
              <a:t>Metering and Chargeback</a:t>
            </a:r>
          </a:p>
        </p:txBody>
      </p:sp>
      <p:sp>
        <p:nvSpPr>
          <p:cNvPr id="57347" name="Content Placeholder 5"/>
          <p:cNvSpPr>
            <a:spLocks noGrp="1"/>
          </p:cNvSpPr>
          <p:nvPr>
            <p:ph sz="half" idx="2"/>
          </p:nvPr>
        </p:nvSpPr>
        <p:spPr>
          <a:xfrm>
            <a:off x="493713" y="927100"/>
            <a:ext cx="3725862" cy="3394075"/>
          </a:xfrm>
        </p:spPr>
        <p:txBody>
          <a:bodyPr/>
          <a:lstStyle/>
          <a:p>
            <a:r>
              <a:rPr lang="en-US" sz="1600" dirty="0" smtClean="0">
                <a:ea typeface="ＭＳ Ｐゴシック" pitchFamily="34" charset="-128"/>
              </a:rPr>
              <a:t>App-to-Disk Resource Metering</a:t>
            </a:r>
          </a:p>
          <a:p>
            <a:pPr lvl="1"/>
            <a:r>
              <a:rPr lang="en-US" sz="1000" dirty="0" smtClean="0">
                <a:ea typeface="ＭＳ Ｐゴシック" pitchFamily="34" charset="-128"/>
              </a:rPr>
              <a:t>VM Guests, Database, Web Logic Server, Host</a:t>
            </a:r>
          </a:p>
          <a:p>
            <a:pPr lvl="1"/>
            <a:r>
              <a:rPr lang="en-US" sz="1000" dirty="0" smtClean="0">
                <a:ea typeface="ＭＳ Ｐゴシック" pitchFamily="34" charset="-128"/>
              </a:rPr>
              <a:t>Composite Target: aggregation over supported target types</a:t>
            </a:r>
          </a:p>
          <a:p>
            <a:pPr lvl="1"/>
            <a:r>
              <a:rPr lang="en-US" sz="1000" dirty="0" smtClean="0">
                <a:ea typeface="ＭＳ Ｐゴシック" pitchFamily="34" charset="-128"/>
              </a:rPr>
              <a:t>CPU, Memory, Storage, Network Bandwidth</a:t>
            </a:r>
          </a:p>
          <a:p>
            <a:pPr lvl="1"/>
            <a:r>
              <a:rPr lang="en-US" sz="1000" dirty="0" smtClean="0">
                <a:ea typeface="ＭＳ Ｐゴシック" pitchFamily="34" charset="-128"/>
              </a:rPr>
              <a:t>Database transactions, SQL Executions, etc.</a:t>
            </a:r>
          </a:p>
          <a:p>
            <a:pPr lvl="1"/>
            <a:r>
              <a:rPr lang="en-US" sz="1000" dirty="0" smtClean="0">
                <a:ea typeface="ＭＳ Ｐゴシック" pitchFamily="34" charset="-128"/>
              </a:rPr>
              <a:t>Mid Tier resource usage</a:t>
            </a:r>
          </a:p>
          <a:p>
            <a:pPr lvl="1"/>
            <a:r>
              <a:rPr lang="en-US" sz="1000" dirty="0" smtClean="0">
                <a:ea typeface="ＭＳ Ｐゴシック" pitchFamily="34" charset="-128"/>
              </a:rPr>
              <a:t>Application/Activity metering (planned)</a:t>
            </a:r>
          </a:p>
          <a:p>
            <a:r>
              <a:rPr lang="en-US" sz="1600" dirty="0" smtClean="0">
                <a:ea typeface="ＭＳ Ｐゴシック" pitchFamily="34" charset="-128"/>
              </a:rPr>
              <a:t>User Defined Chargeback Plan</a:t>
            </a:r>
          </a:p>
          <a:p>
            <a:pPr lvl="1"/>
            <a:r>
              <a:rPr lang="en-US" sz="1000" dirty="0" smtClean="0">
                <a:ea typeface="ＭＳ Ｐゴシック" pitchFamily="34" charset="-128"/>
              </a:rPr>
              <a:t>Usage-based items (Resource and Activity)</a:t>
            </a:r>
          </a:p>
          <a:p>
            <a:pPr lvl="1"/>
            <a:r>
              <a:rPr lang="en-US" sz="1000" dirty="0" smtClean="0">
                <a:ea typeface="ＭＳ Ｐゴシック" pitchFamily="34" charset="-128"/>
              </a:rPr>
              <a:t>Configuration-based items</a:t>
            </a:r>
          </a:p>
          <a:p>
            <a:pPr lvl="1"/>
            <a:r>
              <a:rPr lang="en-US" sz="1000" dirty="0" smtClean="0">
                <a:ea typeface="ＭＳ Ｐゴシック" pitchFamily="34" charset="-128"/>
              </a:rPr>
              <a:t>Fixed-cost items</a:t>
            </a:r>
          </a:p>
          <a:p>
            <a:endParaRPr lang="en-US" sz="1600" dirty="0" smtClean="0">
              <a:ea typeface="ＭＳ Ｐゴシック" pitchFamily="34" charset="-128"/>
            </a:endParaRPr>
          </a:p>
        </p:txBody>
      </p:sp>
      <p:pic>
        <p:nvPicPr>
          <p:cNvPr id="1026" name="Picture 2"/>
          <p:cNvPicPr>
            <a:picLocks noChangeAspect="1" noChangeArrowheads="1"/>
          </p:cNvPicPr>
          <p:nvPr/>
        </p:nvPicPr>
        <p:blipFill>
          <a:blip r:embed="rId3"/>
          <a:srcRect/>
          <a:stretch>
            <a:fillRect/>
          </a:stretch>
        </p:blipFill>
        <p:spPr bwMode="auto">
          <a:xfrm>
            <a:off x="4264025" y="1000125"/>
            <a:ext cx="4770438" cy="2844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GB" smtClean="0">
                <a:ea typeface="ＭＳ Ｐゴシック" pitchFamily="34" charset="-128"/>
              </a:rPr>
              <a:t>Chargeback Reporting</a:t>
            </a:r>
          </a:p>
        </p:txBody>
      </p:sp>
      <p:sp>
        <p:nvSpPr>
          <p:cNvPr id="58371" name="Content Placeholder 4"/>
          <p:cNvSpPr>
            <a:spLocks noGrp="1"/>
          </p:cNvSpPr>
          <p:nvPr>
            <p:ph sz="half" idx="1"/>
          </p:nvPr>
        </p:nvSpPr>
        <p:spPr>
          <a:xfrm>
            <a:off x="457200" y="1074738"/>
            <a:ext cx="3451225" cy="3117850"/>
          </a:xfrm>
        </p:spPr>
        <p:txBody>
          <a:bodyPr/>
          <a:lstStyle/>
          <a:p>
            <a:r>
              <a:rPr lang="en-GB" sz="1600" dirty="0" smtClean="0">
                <a:solidFill>
                  <a:srgbClr val="000000"/>
                </a:solidFill>
                <a:ea typeface="ＭＳ Ｐゴシック" pitchFamily="34" charset="-128"/>
              </a:rPr>
              <a:t>Rollup based on LDAP hierarchy</a:t>
            </a:r>
          </a:p>
          <a:p>
            <a:r>
              <a:rPr lang="en-GB" sz="1600" dirty="0" smtClean="0">
                <a:solidFill>
                  <a:srgbClr val="000000"/>
                </a:solidFill>
                <a:ea typeface="ＭＳ Ｐゴシック" pitchFamily="34" charset="-128"/>
              </a:rPr>
              <a:t>Generate Reports in variety of formats (Excel, Work, PowerPoint, HTML, PDF)</a:t>
            </a:r>
          </a:p>
          <a:p>
            <a:r>
              <a:rPr lang="en-GB" sz="1600" dirty="0" smtClean="0">
                <a:solidFill>
                  <a:srgbClr val="000000"/>
                </a:solidFill>
                <a:ea typeface="ＭＳ Ｐゴシック" pitchFamily="34" charset="-128"/>
              </a:rPr>
              <a:t>Accessible from Self-Service Portal</a:t>
            </a:r>
          </a:p>
          <a:p>
            <a:r>
              <a:rPr lang="en-GB" sz="1600" dirty="0" smtClean="0">
                <a:solidFill>
                  <a:srgbClr val="000000"/>
                </a:solidFill>
                <a:ea typeface="ＭＳ Ｐゴシック" pitchFamily="34" charset="-128"/>
              </a:rPr>
              <a:t>Integrated with BI Publisher</a:t>
            </a:r>
          </a:p>
          <a:p>
            <a:pPr marL="638175" lvl="1" indent="-180975">
              <a:buFont typeface="Arial" pitchFamily="34" charset="0"/>
              <a:buChar char="•"/>
            </a:pPr>
            <a:r>
              <a:rPr lang="en-GB" sz="1000" dirty="0" smtClean="0">
                <a:solidFill>
                  <a:srgbClr val="000000"/>
                </a:solidFill>
                <a:ea typeface="ＭＳ Ｐゴシック" pitchFamily="34" charset="-128"/>
              </a:rPr>
              <a:t>Generate and Email reports to recipients on defined schedule (</a:t>
            </a:r>
            <a:r>
              <a:rPr lang="en-GB" sz="1000" dirty="0" err="1" smtClean="0">
                <a:solidFill>
                  <a:srgbClr val="000000"/>
                </a:solidFill>
                <a:ea typeface="ＭＳ Ｐゴシック" pitchFamily="34" charset="-128"/>
              </a:rPr>
              <a:t>e.g.Monthly</a:t>
            </a:r>
            <a:r>
              <a:rPr lang="en-GB" sz="1000" dirty="0" smtClean="0">
                <a:solidFill>
                  <a:srgbClr val="000000"/>
                </a:solidFill>
                <a:ea typeface="ＭＳ Ｐゴシック" pitchFamily="34" charset="-128"/>
              </a:rPr>
              <a:t>)  </a:t>
            </a:r>
          </a:p>
          <a:p>
            <a:endParaRPr lang="en-US" dirty="0" smtClean="0">
              <a:ea typeface="ＭＳ Ｐゴシック" pitchFamily="34" charset="-128"/>
            </a:endParaRPr>
          </a:p>
        </p:txBody>
      </p:sp>
      <p:pic>
        <p:nvPicPr>
          <p:cNvPr id="3074" name="Picture 2"/>
          <p:cNvPicPr>
            <a:picLocks noChangeAspect="1" noChangeArrowheads="1"/>
          </p:cNvPicPr>
          <p:nvPr/>
        </p:nvPicPr>
        <p:blipFill>
          <a:blip r:embed="rId3"/>
          <a:srcRect/>
          <a:stretch>
            <a:fillRect/>
          </a:stretch>
        </p:blipFill>
        <p:spPr bwMode="auto">
          <a:xfrm>
            <a:off x="4103688" y="1114425"/>
            <a:ext cx="4837112" cy="25114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AutoShape 3"/>
          <p:cNvSpPr>
            <a:spLocks noChangeArrowheads="1"/>
          </p:cNvSpPr>
          <p:nvPr/>
        </p:nvSpPr>
        <p:spPr bwMode="auto">
          <a:xfrm>
            <a:off x="157163" y="1601788"/>
            <a:ext cx="1085850" cy="2400300"/>
          </a:xfrm>
          <a:prstGeom prst="roundRect">
            <a:avLst>
              <a:gd name="adj" fmla="val 9153"/>
            </a:avLst>
          </a:prstGeom>
          <a:gradFill rotWithShape="0">
            <a:gsLst>
              <a:gs pos="0">
                <a:srgbClr val="FFFFFF"/>
              </a:gs>
              <a:gs pos="100000">
                <a:srgbClr val="D9D9D9"/>
              </a:gs>
            </a:gsLst>
            <a:lin ang="5400000" scaled="1"/>
          </a:gradFill>
          <a:ln w="9360">
            <a:solidFill>
              <a:srgbClr val="D9D9D9"/>
            </a:solidFill>
            <a:miter lim="800000"/>
            <a:headEnd/>
            <a:tailEnd/>
          </a:ln>
          <a:effectLst>
            <a:outerShdw dist="38184" dir="2700000" algn="ctr" rotWithShape="0">
              <a:srgbClr val="000000">
                <a:alpha val="40033"/>
              </a:srgbClr>
            </a:outerShdw>
          </a:effectLst>
        </p:spPr>
        <p:txBody>
          <a:bodyPr wrap="none" anchor="ctr"/>
          <a:lstStyle/>
          <a:p>
            <a:pPr eaLnBrk="0" hangingPunct="0">
              <a:lnSpc>
                <a:spcPct val="90000"/>
              </a:lnSpc>
              <a:spcBef>
                <a:spcPct val="50000"/>
              </a:spcBef>
              <a:buClr>
                <a:srgbClr val="FD0000"/>
              </a:buClr>
              <a:buFont typeface="Times New Roman" pitchFamily="16" charset="0"/>
              <a:buNone/>
              <a:defRPr/>
            </a:pPr>
            <a:endParaRPr lang="en-US" sz="1400" b="1" dirty="0">
              <a:solidFill>
                <a:srgbClr val="000000"/>
              </a:solidFill>
              <a:latin typeface="Times New Roman" pitchFamily="16" charset="0"/>
              <a:ea typeface="ＭＳ Ｐゴシック" charset="-128"/>
            </a:endParaRPr>
          </a:p>
        </p:txBody>
      </p:sp>
      <p:sp>
        <p:nvSpPr>
          <p:cNvPr id="28675" name="AutoShape 3"/>
          <p:cNvSpPr>
            <a:spLocks noChangeArrowheads="1"/>
          </p:cNvSpPr>
          <p:nvPr/>
        </p:nvSpPr>
        <p:spPr bwMode="auto">
          <a:xfrm>
            <a:off x="2263775" y="1603375"/>
            <a:ext cx="2152650" cy="2400300"/>
          </a:xfrm>
          <a:prstGeom prst="roundRect">
            <a:avLst>
              <a:gd name="adj" fmla="val 9153"/>
            </a:avLst>
          </a:prstGeom>
          <a:gradFill rotWithShape="0">
            <a:gsLst>
              <a:gs pos="0">
                <a:srgbClr val="FFFFFF"/>
              </a:gs>
              <a:gs pos="100000">
                <a:srgbClr val="D9D9D9"/>
              </a:gs>
            </a:gsLst>
            <a:lin ang="5400000" scaled="1"/>
          </a:gradFill>
          <a:ln w="9360">
            <a:solidFill>
              <a:srgbClr val="D9D9D9"/>
            </a:solidFill>
            <a:miter lim="800000"/>
            <a:headEnd/>
            <a:tailEnd/>
          </a:ln>
          <a:effectLst>
            <a:outerShdw dist="38184" dir="2700000" algn="ctr" rotWithShape="0">
              <a:srgbClr val="000000">
                <a:alpha val="40033"/>
              </a:srgbClr>
            </a:outerShdw>
          </a:effectLst>
        </p:spPr>
        <p:txBody>
          <a:bodyPr wrap="none" anchor="ctr"/>
          <a:lstStyle/>
          <a:p>
            <a:pPr eaLnBrk="0" hangingPunct="0">
              <a:lnSpc>
                <a:spcPct val="90000"/>
              </a:lnSpc>
              <a:spcBef>
                <a:spcPct val="50000"/>
              </a:spcBef>
              <a:buClr>
                <a:srgbClr val="FD0000"/>
              </a:buClr>
              <a:buFont typeface="Times New Roman" pitchFamily="16" charset="0"/>
              <a:buNone/>
              <a:defRPr/>
            </a:pPr>
            <a:endParaRPr lang="en-US" sz="1400" b="1" dirty="0">
              <a:solidFill>
                <a:srgbClr val="000000"/>
              </a:solidFill>
              <a:latin typeface="Times New Roman" pitchFamily="16" charset="0"/>
              <a:ea typeface="ＭＳ Ｐゴシック" charset="-128"/>
            </a:endParaRPr>
          </a:p>
        </p:txBody>
      </p:sp>
      <p:sp>
        <p:nvSpPr>
          <p:cNvPr id="5124" name="AutoShape 6"/>
          <p:cNvSpPr>
            <a:spLocks noChangeArrowheads="1"/>
          </p:cNvSpPr>
          <p:nvPr/>
        </p:nvSpPr>
        <p:spPr bwMode="auto">
          <a:xfrm>
            <a:off x="2369192" y="3659504"/>
            <a:ext cx="1935163" cy="285750"/>
          </a:xfrm>
          <a:prstGeom prst="roundRect">
            <a:avLst>
              <a:gd name="adj" fmla="val 29167"/>
            </a:avLst>
          </a:prstGeom>
          <a:solidFill>
            <a:srgbClr val="FF0000"/>
          </a:solidFill>
          <a:ln w="936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0" tIns="46800" rIns="0" bIns="46800" anchor="ctr"/>
          <a:lstStyle/>
          <a:p>
            <a:pPr eaLnBrk="0" hangingPunct="0">
              <a:lnSpc>
                <a:spcPct val="90000"/>
              </a:lnSpc>
              <a:spcBef>
                <a:spcPts val="750"/>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50" b="1" dirty="0">
                <a:solidFill>
                  <a:srgbClr val="FFFFFF"/>
                </a:solidFill>
                <a:ea typeface="ＭＳ Ｐゴシック" charset="-128"/>
              </a:rPr>
              <a:t>Physical &amp; Virtual</a:t>
            </a:r>
            <a:br>
              <a:rPr lang="en-US" sz="1050" b="1" dirty="0">
                <a:solidFill>
                  <a:srgbClr val="FFFFFF"/>
                </a:solidFill>
                <a:ea typeface="ＭＳ Ｐゴシック" charset="-128"/>
              </a:rPr>
            </a:br>
            <a:r>
              <a:rPr lang="en-US" sz="1050" b="1" dirty="0">
                <a:solidFill>
                  <a:srgbClr val="FFFFFF"/>
                </a:solidFill>
                <a:ea typeface="ＭＳ Ｐゴシック" charset="-128"/>
              </a:rPr>
              <a:t>Systems Management</a:t>
            </a:r>
          </a:p>
        </p:txBody>
      </p:sp>
      <p:sp>
        <p:nvSpPr>
          <p:cNvPr id="59397" name="Rectangle 15"/>
          <p:cNvSpPr>
            <a:spLocks noChangeArrowheads="1"/>
          </p:cNvSpPr>
          <p:nvPr/>
        </p:nvSpPr>
        <p:spPr bwMode="auto">
          <a:xfrm>
            <a:off x="2343150" y="1319213"/>
            <a:ext cx="2054225" cy="260350"/>
          </a:xfrm>
          <a:prstGeom prst="rect">
            <a:avLst/>
          </a:prstGeom>
          <a:noFill/>
          <a:ln w="9525">
            <a:noFill/>
            <a:round/>
            <a:headEnd/>
            <a:tailEnd/>
          </a:ln>
        </p:spPr>
        <p:txBody>
          <a:bodyPr lIns="90000" tIns="46800" rIns="90000" bIns="46800">
            <a:spAutoFit/>
          </a:bodyPr>
          <a:lstStyle/>
          <a:p>
            <a:pPr algn="ctr" eaLnBrk="0" hangingPunct="0">
              <a:lnSpc>
                <a:spcPct val="90000"/>
              </a:lnSpc>
              <a:spcBef>
                <a:spcPts val="875"/>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Cloud Management</a:t>
            </a:r>
          </a:p>
        </p:txBody>
      </p:sp>
      <p:sp>
        <p:nvSpPr>
          <p:cNvPr id="133126" name="Rectangle 16"/>
          <p:cNvSpPr>
            <a:spLocks noChangeArrowheads="1"/>
          </p:cNvSpPr>
          <p:nvPr/>
        </p:nvSpPr>
        <p:spPr bwMode="auto">
          <a:xfrm>
            <a:off x="2263775" y="1643063"/>
            <a:ext cx="2143125" cy="246062"/>
          </a:xfrm>
          <a:prstGeom prst="rect">
            <a:avLst/>
          </a:prstGeom>
          <a:noFill/>
          <a:ln w="9525">
            <a:noFill/>
            <a:round/>
            <a:headEnd/>
            <a:tailEnd/>
          </a:ln>
        </p:spPr>
        <p:txBody>
          <a:bodyPr lIns="92160" tIns="46080" rIns="92160" bIns="46080">
            <a:spAutoFit/>
          </a:bodyPr>
          <a:lstStyle/>
          <a:p>
            <a:pPr algn="ctr" eaLnBrk="0" hangingPunct="0">
              <a:lnSpc>
                <a:spcPct val="90000"/>
              </a:lnSpc>
              <a:spcBef>
                <a:spcPts val="750"/>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50" b="1" dirty="0">
                <a:solidFill>
                  <a:srgbClr val="000000"/>
                </a:solidFill>
                <a:ea typeface="MS PGothic" pitchFamily="34" charset="-128"/>
              </a:rPr>
              <a:t>Oracle Enterprise Manager</a:t>
            </a:r>
          </a:p>
        </p:txBody>
      </p:sp>
      <p:sp>
        <p:nvSpPr>
          <p:cNvPr id="5127" name="AutoShape 17"/>
          <p:cNvSpPr>
            <a:spLocks noChangeArrowheads="1"/>
          </p:cNvSpPr>
          <p:nvPr/>
        </p:nvSpPr>
        <p:spPr bwMode="auto">
          <a:xfrm>
            <a:off x="2340592" y="1887866"/>
            <a:ext cx="2001838" cy="283369"/>
          </a:xfrm>
          <a:prstGeom prst="roundRect">
            <a:avLst>
              <a:gd name="adj" fmla="val 29167"/>
            </a:avLst>
          </a:prstGeom>
          <a:solidFill>
            <a:srgbClr val="FF0000"/>
          </a:solidFill>
          <a:ln w="936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0" tIns="46800" rIns="0" bIns="46800" anchor="ctr"/>
          <a:lstStyle/>
          <a:p>
            <a:pPr eaLnBrk="0" hangingPunct="0">
              <a:lnSpc>
                <a:spcPct val="90000"/>
              </a:lnSpc>
              <a:spcBef>
                <a:spcPts val="750"/>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50" b="1" dirty="0">
                <a:solidFill>
                  <a:srgbClr val="FFFFFF"/>
                </a:solidFill>
                <a:ea typeface="ＭＳ Ｐゴシック" charset="-128"/>
              </a:rPr>
              <a:t>Configuration Mgmt</a:t>
            </a:r>
          </a:p>
        </p:txBody>
      </p:sp>
      <p:sp>
        <p:nvSpPr>
          <p:cNvPr id="5128" name="AutoShape 18"/>
          <p:cNvSpPr>
            <a:spLocks noChangeArrowheads="1"/>
          </p:cNvSpPr>
          <p:nvPr/>
        </p:nvSpPr>
        <p:spPr bwMode="auto">
          <a:xfrm>
            <a:off x="2340592" y="2290297"/>
            <a:ext cx="2001838" cy="283369"/>
          </a:xfrm>
          <a:prstGeom prst="roundRect">
            <a:avLst>
              <a:gd name="adj" fmla="val 29167"/>
            </a:avLst>
          </a:prstGeom>
          <a:solidFill>
            <a:srgbClr val="FF0000"/>
          </a:solidFill>
          <a:ln w="936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0" tIns="46800" rIns="0" bIns="46800" anchor="ctr"/>
          <a:lstStyle/>
          <a:p>
            <a:pPr eaLnBrk="0" hangingPunct="0">
              <a:lnSpc>
                <a:spcPct val="90000"/>
              </a:lnSpc>
              <a:spcBef>
                <a:spcPts val="750"/>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50" b="1" dirty="0">
                <a:solidFill>
                  <a:srgbClr val="FFFFFF"/>
                </a:solidFill>
                <a:ea typeface="ＭＳ Ｐゴシック" charset="-128"/>
              </a:rPr>
              <a:t>Lifecycle Management</a:t>
            </a:r>
          </a:p>
        </p:txBody>
      </p:sp>
      <p:sp>
        <p:nvSpPr>
          <p:cNvPr id="5129" name="AutoShape 19"/>
          <p:cNvSpPr>
            <a:spLocks noChangeArrowheads="1"/>
          </p:cNvSpPr>
          <p:nvPr/>
        </p:nvSpPr>
        <p:spPr bwMode="auto">
          <a:xfrm>
            <a:off x="2340592" y="2690339"/>
            <a:ext cx="2001838" cy="283369"/>
          </a:xfrm>
          <a:prstGeom prst="roundRect">
            <a:avLst>
              <a:gd name="adj" fmla="val 29167"/>
            </a:avLst>
          </a:prstGeom>
          <a:solidFill>
            <a:srgbClr val="FF0000"/>
          </a:solidFill>
          <a:ln w="936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0" tIns="46800" rIns="0" bIns="46800" anchor="ctr"/>
          <a:lstStyle/>
          <a:p>
            <a:pPr eaLnBrk="0" hangingPunct="0">
              <a:lnSpc>
                <a:spcPct val="90000"/>
              </a:lnSpc>
              <a:spcBef>
                <a:spcPts val="750"/>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50" b="1" dirty="0">
                <a:solidFill>
                  <a:srgbClr val="FFFFFF"/>
                </a:solidFill>
                <a:ea typeface="ＭＳ Ｐゴシック" charset="-128"/>
              </a:rPr>
              <a:t>Application Performance</a:t>
            </a:r>
            <a:br>
              <a:rPr lang="en-US" sz="1050" b="1" dirty="0">
                <a:solidFill>
                  <a:srgbClr val="FFFFFF"/>
                </a:solidFill>
                <a:ea typeface="ＭＳ Ｐゴシック" charset="-128"/>
              </a:rPr>
            </a:br>
            <a:r>
              <a:rPr lang="en-US" sz="1050" b="1" dirty="0">
                <a:solidFill>
                  <a:srgbClr val="FFFFFF"/>
                </a:solidFill>
                <a:ea typeface="ＭＳ Ｐゴシック" charset="-128"/>
              </a:rPr>
              <a:t>Management</a:t>
            </a:r>
          </a:p>
        </p:txBody>
      </p:sp>
      <p:sp>
        <p:nvSpPr>
          <p:cNvPr id="5130" name="AutoShape 20"/>
          <p:cNvSpPr>
            <a:spLocks noChangeArrowheads="1"/>
          </p:cNvSpPr>
          <p:nvPr/>
        </p:nvSpPr>
        <p:spPr bwMode="auto">
          <a:xfrm>
            <a:off x="2340592" y="3088016"/>
            <a:ext cx="2001838" cy="283369"/>
          </a:xfrm>
          <a:prstGeom prst="roundRect">
            <a:avLst>
              <a:gd name="adj" fmla="val 29167"/>
            </a:avLst>
          </a:prstGeom>
          <a:solidFill>
            <a:srgbClr val="FF0000"/>
          </a:solidFill>
          <a:ln w="936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0" tIns="46800" rIns="0" bIns="46800" anchor="ctr"/>
          <a:lstStyle/>
          <a:p>
            <a:pPr eaLnBrk="0" hangingPunct="0">
              <a:lnSpc>
                <a:spcPct val="90000"/>
              </a:lnSpc>
              <a:spcBef>
                <a:spcPts val="750"/>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50" b="1" dirty="0">
                <a:solidFill>
                  <a:srgbClr val="FFFFFF"/>
                </a:solidFill>
                <a:ea typeface="ＭＳ Ｐゴシック" charset="-128"/>
              </a:rPr>
              <a:t>Application Quality</a:t>
            </a:r>
            <a:br>
              <a:rPr lang="en-US" sz="1050" b="1" dirty="0">
                <a:solidFill>
                  <a:srgbClr val="FFFFFF"/>
                </a:solidFill>
                <a:ea typeface="ＭＳ Ｐゴシック" charset="-128"/>
              </a:rPr>
            </a:br>
            <a:r>
              <a:rPr lang="en-US" sz="1050" b="1" dirty="0">
                <a:solidFill>
                  <a:srgbClr val="FFFFFF"/>
                </a:solidFill>
                <a:ea typeface="ＭＳ Ｐゴシック" charset="-128"/>
              </a:rPr>
              <a:t>Management</a:t>
            </a:r>
          </a:p>
        </p:txBody>
      </p:sp>
      <p:sp>
        <p:nvSpPr>
          <p:cNvPr id="133131" name="Rectangle 38"/>
          <p:cNvSpPr>
            <a:spLocks noChangeArrowheads="1"/>
          </p:cNvSpPr>
          <p:nvPr/>
        </p:nvSpPr>
        <p:spPr bwMode="auto">
          <a:xfrm>
            <a:off x="2263775" y="3465513"/>
            <a:ext cx="2209800" cy="246062"/>
          </a:xfrm>
          <a:prstGeom prst="rect">
            <a:avLst/>
          </a:prstGeom>
          <a:noFill/>
          <a:ln w="9525">
            <a:noFill/>
            <a:round/>
            <a:headEnd/>
            <a:tailEnd/>
          </a:ln>
        </p:spPr>
        <p:txBody>
          <a:bodyPr lIns="92160" tIns="46080" rIns="92160" bIns="46080">
            <a:spAutoFit/>
          </a:bodyPr>
          <a:lstStyle/>
          <a:p>
            <a:pPr algn="ctr" eaLnBrk="0" hangingPunct="0">
              <a:lnSpc>
                <a:spcPct val="90000"/>
              </a:lnSpc>
              <a:spcBef>
                <a:spcPts val="750"/>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50" b="1" dirty="0">
                <a:solidFill>
                  <a:srgbClr val="000000"/>
                </a:solidFill>
                <a:ea typeface="MS PGothic" pitchFamily="34" charset="-128"/>
              </a:rPr>
              <a:t>Ops Center</a:t>
            </a:r>
          </a:p>
        </p:txBody>
      </p:sp>
      <p:sp>
        <p:nvSpPr>
          <p:cNvPr id="51" name="AutoShape 3"/>
          <p:cNvSpPr>
            <a:spLocks noChangeArrowheads="1"/>
          </p:cNvSpPr>
          <p:nvPr/>
        </p:nvSpPr>
        <p:spPr bwMode="auto">
          <a:xfrm>
            <a:off x="5235575" y="1603375"/>
            <a:ext cx="2254250" cy="2400300"/>
          </a:xfrm>
          <a:prstGeom prst="roundRect">
            <a:avLst>
              <a:gd name="adj" fmla="val 9153"/>
            </a:avLst>
          </a:prstGeom>
          <a:gradFill rotWithShape="0">
            <a:gsLst>
              <a:gs pos="0">
                <a:srgbClr val="FFFFFF"/>
              </a:gs>
              <a:gs pos="100000">
                <a:srgbClr val="D9D9D9"/>
              </a:gs>
            </a:gsLst>
            <a:lin ang="5400000" scaled="1"/>
          </a:gradFill>
          <a:ln w="9360">
            <a:solidFill>
              <a:srgbClr val="D9D9D9"/>
            </a:solidFill>
            <a:miter lim="800000"/>
            <a:headEnd/>
            <a:tailEnd/>
          </a:ln>
          <a:effectLst>
            <a:outerShdw dist="38184" dir="2700000" algn="ctr" rotWithShape="0">
              <a:srgbClr val="000000">
                <a:alpha val="40033"/>
              </a:srgbClr>
            </a:outerShdw>
          </a:effectLst>
        </p:spPr>
        <p:txBody>
          <a:bodyPr wrap="none" anchor="ctr"/>
          <a:lstStyle/>
          <a:p>
            <a:pPr eaLnBrk="0" hangingPunct="0">
              <a:lnSpc>
                <a:spcPct val="90000"/>
              </a:lnSpc>
              <a:spcBef>
                <a:spcPct val="50000"/>
              </a:spcBef>
              <a:buClr>
                <a:srgbClr val="FD0000"/>
              </a:buClr>
              <a:buFont typeface="Times New Roman" pitchFamily="16" charset="0"/>
              <a:buNone/>
              <a:defRPr/>
            </a:pPr>
            <a:endParaRPr lang="en-US" sz="1400" b="1" dirty="0">
              <a:solidFill>
                <a:srgbClr val="000000"/>
              </a:solidFill>
              <a:latin typeface="Times New Roman" pitchFamily="16" charset="0"/>
              <a:ea typeface="ＭＳ Ｐゴシック" charset="-128"/>
            </a:endParaRPr>
          </a:p>
        </p:txBody>
      </p:sp>
      <p:sp>
        <p:nvSpPr>
          <p:cNvPr id="59405" name="Rectangle 15"/>
          <p:cNvSpPr>
            <a:spLocks noChangeArrowheads="1"/>
          </p:cNvSpPr>
          <p:nvPr/>
        </p:nvSpPr>
        <p:spPr bwMode="auto">
          <a:xfrm>
            <a:off x="5311775" y="1317625"/>
            <a:ext cx="2133600" cy="260350"/>
          </a:xfrm>
          <a:prstGeom prst="rect">
            <a:avLst/>
          </a:prstGeom>
          <a:noFill/>
          <a:ln w="9525">
            <a:noFill/>
            <a:round/>
            <a:headEnd/>
            <a:tailEnd/>
          </a:ln>
        </p:spPr>
        <p:txBody>
          <a:bodyPr lIns="90000" tIns="46800" rIns="90000" bIns="46800">
            <a:spAutoFit/>
          </a:bodyPr>
          <a:lstStyle/>
          <a:p>
            <a:pPr algn="ctr" eaLnBrk="0" hangingPunct="0">
              <a:lnSpc>
                <a:spcPct val="90000"/>
              </a:lnSpc>
              <a:spcBef>
                <a:spcPts val="875"/>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Cloud Monetization</a:t>
            </a:r>
          </a:p>
        </p:txBody>
      </p:sp>
      <p:sp>
        <p:nvSpPr>
          <p:cNvPr id="5134" name="AutoShape 17"/>
          <p:cNvSpPr>
            <a:spLocks noChangeArrowheads="1"/>
          </p:cNvSpPr>
          <p:nvPr/>
        </p:nvSpPr>
        <p:spPr bwMode="auto">
          <a:xfrm>
            <a:off x="5312407" y="2064078"/>
            <a:ext cx="2105025" cy="283369"/>
          </a:xfrm>
          <a:prstGeom prst="roundRect">
            <a:avLst>
              <a:gd name="adj" fmla="val 29167"/>
            </a:avLst>
          </a:prstGeom>
          <a:solidFill>
            <a:srgbClr val="FF0000"/>
          </a:solidFill>
          <a:ln w="936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0" tIns="46800" rIns="0" bIns="46800" anchor="ctr"/>
          <a:lstStyle/>
          <a:p>
            <a:pPr eaLnBrk="0" hangingPunct="0">
              <a:lnSpc>
                <a:spcPct val="90000"/>
              </a:lnSpc>
              <a:spcBef>
                <a:spcPts val="750"/>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50" b="1" dirty="0">
                <a:solidFill>
                  <a:srgbClr val="FFFFFF"/>
                </a:solidFill>
                <a:ea typeface="ＭＳ Ｐゴシック" charset="-128"/>
              </a:rPr>
              <a:t>Pricing/Charging Flexibility</a:t>
            </a:r>
          </a:p>
        </p:txBody>
      </p:sp>
      <p:sp>
        <p:nvSpPr>
          <p:cNvPr id="5135" name="AutoShape 18"/>
          <p:cNvSpPr>
            <a:spLocks noChangeArrowheads="1"/>
          </p:cNvSpPr>
          <p:nvPr/>
        </p:nvSpPr>
        <p:spPr bwMode="auto">
          <a:xfrm>
            <a:off x="5312407" y="2461747"/>
            <a:ext cx="2105025" cy="283369"/>
          </a:xfrm>
          <a:prstGeom prst="roundRect">
            <a:avLst>
              <a:gd name="adj" fmla="val 29167"/>
            </a:avLst>
          </a:prstGeom>
          <a:solidFill>
            <a:srgbClr val="FF0000"/>
          </a:solidFill>
          <a:ln w="936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0" tIns="46800" rIns="0" bIns="46800" anchor="ctr"/>
          <a:lstStyle/>
          <a:p>
            <a:pPr eaLnBrk="0" hangingPunct="0">
              <a:lnSpc>
                <a:spcPct val="90000"/>
              </a:lnSpc>
              <a:spcBef>
                <a:spcPts val="750"/>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50" b="1" dirty="0">
                <a:solidFill>
                  <a:srgbClr val="FFFFFF"/>
                </a:solidFill>
                <a:ea typeface="ＭＳ Ｐゴシック" charset="-128"/>
              </a:rPr>
              <a:t>Customer Management</a:t>
            </a:r>
          </a:p>
        </p:txBody>
      </p:sp>
      <p:sp>
        <p:nvSpPr>
          <p:cNvPr id="5136" name="AutoShape 19"/>
          <p:cNvSpPr>
            <a:spLocks noChangeArrowheads="1"/>
          </p:cNvSpPr>
          <p:nvPr/>
        </p:nvSpPr>
        <p:spPr bwMode="auto">
          <a:xfrm>
            <a:off x="5312407" y="2861797"/>
            <a:ext cx="2105025" cy="283369"/>
          </a:xfrm>
          <a:prstGeom prst="roundRect">
            <a:avLst>
              <a:gd name="adj" fmla="val 29167"/>
            </a:avLst>
          </a:prstGeom>
          <a:solidFill>
            <a:srgbClr val="FF0000"/>
          </a:solidFill>
          <a:ln w="936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0" tIns="46800" rIns="0" bIns="46800" anchor="ctr"/>
          <a:lstStyle/>
          <a:p>
            <a:pPr eaLnBrk="0" hangingPunct="0">
              <a:lnSpc>
                <a:spcPct val="90000"/>
              </a:lnSpc>
              <a:spcBef>
                <a:spcPts val="750"/>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50" b="1" dirty="0">
                <a:solidFill>
                  <a:srgbClr val="FFFFFF"/>
                </a:solidFill>
                <a:ea typeface="ＭＳ Ｐゴシック" charset="-128"/>
              </a:rPr>
              <a:t>Complete Billing Operations</a:t>
            </a:r>
          </a:p>
        </p:txBody>
      </p:sp>
      <p:sp>
        <p:nvSpPr>
          <p:cNvPr id="5137" name="AutoShape 20"/>
          <p:cNvSpPr>
            <a:spLocks noChangeArrowheads="1"/>
          </p:cNvSpPr>
          <p:nvPr/>
        </p:nvSpPr>
        <p:spPr bwMode="auto">
          <a:xfrm>
            <a:off x="5312407" y="3260657"/>
            <a:ext cx="2105025" cy="283369"/>
          </a:xfrm>
          <a:prstGeom prst="roundRect">
            <a:avLst>
              <a:gd name="adj" fmla="val 29167"/>
            </a:avLst>
          </a:prstGeom>
          <a:solidFill>
            <a:srgbClr val="FF0000"/>
          </a:solidFill>
          <a:ln w="936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0" tIns="46800" rIns="0" bIns="46800" anchor="ctr"/>
          <a:lstStyle/>
          <a:p>
            <a:pPr eaLnBrk="0" hangingPunct="0">
              <a:lnSpc>
                <a:spcPct val="90000"/>
              </a:lnSpc>
              <a:spcBef>
                <a:spcPts val="750"/>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50" b="1" dirty="0">
                <a:solidFill>
                  <a:srgbClr val="FFFFFF"/>
                </a:solidFill>
                <a:ea typeface="ＭＳ Ｐゴシック" charset="-128"/>
              </a:rPr>
              <a:t>Value Chain Management</a:t>
            </a:r>
          </a:p>
        </p:txBody>
      </p:sp>
      <p:sp>
        <p:nvSpPr>
          <p:cNvPr id="5138" name="AutoShape 20"/>
          <p:cNvSpPr>
            <a:spLocks noChangeArrowheads="1"/>
          </p:cNvSpPr>
          <p:nvPr/>
        </p:nvSpPr>
        <p:spPr bwMode="auto">
          <a:xfrm>
            <a:off x="5310826" y="3663088"/>
            <a:ext cx="2105025" cy="283369"/>
          </a:xfrm>
          <a:prstGeom prst="roundRect">
            <a:avLst>
              <a:gd name="adj" fmla="val 29167"/>
            </a:avLst>
          </a:prstGeom>
          <a:solidFill>
            <a:srgbClr val="FF0000"/>
          </a:solidFill>
          <a:ln w="936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0" tIns="46800" rIns="0" bIns="46800" anchor="ctr"/>
          <a:lstStyle/>
          <a:p>
            <a:pPr eaLnBrk="0" hangingPunct="0">
              <a:lnSpc>
                <a:spcPct val="90000"/>
              </a:lnSpc>
              <a:spcBef>
                <a:spcPts val="750"/>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50" b="1" dirty="0">
                <a:solidFill>
                  <a:srgbClr val="FFFFFF"/>
                </a:solidFill>
                <a:ea typeface="ＭＳ Ｐゴシック" charset="-128"/>
              </a:rPr>
              <a:t>Business Intelligence</a:t>
            </a:r>
          </a:p>
        </p:txBody>
      </p:sp>
      <p:sp>
        <p:nvSpPr>
          <p:cNvPr id="133139" name="Rectangle 16"/>
          <p:cNvSpPr>
            <a:spLocks noChangeArrowheads="1"/>
          </p:cNvSpPr>
          <p:nvPr/>
        </p:nvSpPr>
        <p:spPr bwMode="auto">
          <a:xfrm>
            <a:off x="5235575" y="1658938"/>
            <a:ext cx="2249488" cy="398462"/>
          </a:xfrm>
          <a:prstGeom prst="rect">
            <a:avLst/>
          </a:prstGeom>
          <a:noFill/>
          <a:ln w="9525">
            <a:noFill/>
            <a:round/>
            <a:headEnd/>
            <a:tailEnd/>
          </a:ln>
        </p:spPr>
        <p:txBody>
          <a:bodyPr lIns="92160" tIns="46080" rIns="92160" bIns="46080">
            <a:spAutoFit/>
          </a:bodyPr>
          <a:lstStyle/>
          <a:p>
            <a:pPr algn="ctr" eaLnBrk="0" hangingPunct="0">
              <a:lnSpc>
                <a:spcPct val="90000"/>
              </a:lnSpc>
              <a:spcBef>
                <a:spcPts val="750"/>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50" b="1" dirty="0">
                <a:solidFill>
                  <a:srgbClr val="000000"/>
                </a:solidFill>
                <a:ea typeface="MS PGothic" pitchFamily="34" charset="-128"/>
              </a:rPr>
              <a:t>Oracle Billing and Revenue Management</a:t>
            </a:r>
          </a:p>
        </p:txBody>
      </p:sp>
      <p:grpSp>
        <p:nvGrpSpPr>
          <p:cNvPr id="2" name="Group 84"/>
          <p:cNvGrpSpPr>
            <a:grpSpLocks/>
          </p:cNvGrpSpPr>
          <p:nvPr/>
        </p:nvGrpSpPr>
        <p:grpSpPr bwMode="auto">
          <a:xfrm>
            <a:off x="4474192" y="1659254"/>
            <a:ext cx="762000" cy="1085850"/>
            <a:chOff x="4114802" y="2819399"/>
            <a:chExt cx="762000" cy="1066800"/>
          </a:xfrm>
          <a:solidFill>
            <a:schemeClr val="bg1">
              <a:lumMod val="75000"/>
            </a:schemeClr>
          </a:solidFill>
        </p:grpSpPr>
        <p:sp>
          <p:nvSpPr>
            <p:cNvPr id="5163" name="Right Arrow 81"/>
            <p:cNvSpPr>
              <a:spLocks noChangeArrowheads="1"/>
            </p:cNvSpPr>
            <p:nvPr/>
          </p:nvSpPr>
          <p:spPr bwMode="auto">
            <a:xfrm>
              <a:off x="4114802" y="2819399"/>
              <a:ext cx="762000" cy="1066800"/>
            </a:xfrm>
            <a:prstGeom prst="rightArrow">
              <a:avLst>
                <a:gd name="adj1" fmla="val 50000"/>
                <a:gd name="adj2" fmla="val 50000"/>
              </a:avLst>
            </a:prstGeom>
            <a:grpFill/>
            <a:ln w="9525" algn="ctr">
              <a:noFill/>
              <a:round/>
              <a:headEnd/>
              <a:tailEnd/>
            </a:ln>
          </p:spPr>
          <p:txBody>
            <a:bodyPr/>
            <a:lstStyle/>
            <a:p>
              <a:pPr marL="119063" indent="-119063" eaLnBrk="0" hangingPunct="0">
                <a:lnSpc>
                  <a:spcPct val="90000"/>
                </a:lnSpc>
                <a:spcBef>
                  <a:spcPct val="50000"/>
                </a:spcBef>
                <a:buClr>
                  <a:srgbClr val="FD0000"/>
                </a:buClr>
                <a:defRPr/>
              </a:pPr>
              <a:endParaRPr lang="en-US" sz="900" b="1" dirty="0">
                <a:solidFill>
                  <a:srgbClr val="000000"/>
                </a:solidFill>
                <a:ea typeface="ＭＳ Ｐゴシック" charset="-128"/>
              </a:endParaRPr>
            </a:p>
          </p:txBody>
        </p:sp>
        <p:sp>
          <p:nvSpPr>
            <p:cNvPr id="5164" name="TextBox 60"/>
            <p:cNvSpPr txBox="1">
              <a:spLocks noChangeArrowheads="1"/>
            </p:cNvSpPr>
            <p:nvPr/>
          </p:nvSpPr>
          <p:spPr bwMode="auto">
            <a:xfrm>
              <a:off x="4115108" y="3212429"/>
              <a:ext cx="712470" cy="397032"/>
            </a:xfrm>
            <a:prstGeom prst="rect">
              <a:avLst/>
            </a:prstGeom>
            <a:noFill/>
            <a:ln w="9525">
              <a:noFill/>
              <a:miter lim="800000"/>
              <a:headEnd/>
              <a:tailEnd/>
            </a:ln>
          </p:spPr>
          <p:txBody>
            <a:bodyPr/>
            <a:lstStyle/>
            <a:p>
              <a:pPr eaLnBrk="0" hangingPunct="0">
                <a:lnSpc>
                  <a:spcPct val="90000"/>
                </a:lnSpc>
                <a:spcBef>
                  <a:spcPct val="50000"/>
                </a:spcBef>
                <a:buClr>
                  <a:srgbClr val="FD0000"/>
                </a:buClr>
                <a:defRPr/>
              </a:pPr>
              <a:r>
                <a:rPr lang="en-US" sz="900" b="1" dirty="0">
                  <a:solidFill>
                    <a:srgbClr val="000000"/>
                  </a:solidFill>
                  <a:ea typeface="ＭＳ Ｐゴシック" charset="-128"/>
                </a:rPr>
                <a:t>Metered Usage</a:t>
              </a:r>
            </a:p>
          </p:txBody>
        </p:sp>
      </p:grpSp>
      <p:grpSp>
        <p:nvGrpSpPr>
          <p:cNvPr id="3" name="Group 83"/>
          <p:cNvGrpSpPr>
            <a:grpSpLocks/>
          </p:cNvGrpSpPr>
          <p:nvPr/>
        </p:nvGrpSpPr>
        <p:grpSpPr bwMode="auto">
          <a:xfrm>
            <a:off x="1349992" y="2917745"/>
            <a:ext cx="895350" cy="1028700"/>
            <a:chOff x="685800" y="3582987"/>
            <a:chExt cx="971550" cy="1371600"/>
          </a:xfrm>
          <a:solidFill>
            <a:schemeClr val="bg1">
              <a:lumMod val="75000"/>
            </a:schemeClr>
          </a:solidFill>
        </p:grpSpPr>
        <p:sp>
          <p:nvSpPr>
            <p:cNvPr id="5161" name="Right Arrow 62"/>
            <p:cNvSpPr>
              <a:spLocks noChangeArrowheads="1"/>
            </p:cNvSpPr>
            <p:nvPr/>
          </p:nvSpPr>
          <p:spPr bwMode="auto">
            <a:xfrm>
              <a:off x="685800" y="3582987"/>
              <a:ext cx="971550" cy="1371600"/>
            </a:xfrm>
            <a:prstGeom prst="rightArrow">
              <a:avLst>
                <a:gd name="adj1" fmla="val 50000"/>
                <a:gd name="adj2" fmla="val 50000"/>
              </a:avLst>
            </a:prstGeom>
            <a:grpFill/>
            <a:ln w="9525" algn="ctr">
              <a:noFill/>
              <a:round/>
              <a:headEnd/>
              <a:tailEnd/>
            </a:ln>
          </p:spPr>
          <p:txBody>
            <a:bodyPr/>
            <a:lstStyle/>
            <a:p>
              <a:pPr marL="119063" indent="-119063" eaLnBrk="0" hangingPunct="0">
                <a:lnSpc>
                  <a:spcPct val="90000"/>
                </a:lnSpc>
                <a:spcBef>
                  <a:spcPct val="50000"/>
                </a:spcBef>
                <a:buClr>
                  <a:srgbClr val="FD0000"/>
                </a:buClr>
                <a:defRPr/>
              </a:pPr>
              <a:endParaRPr lang="en-US" sz="900" b="1" dirty="0">
                <a:solidFill>
                  <a:srgbClr val="000000"/>
                </a:solidFill>
                <a:ea typeface="ＭＳ Ｐゴシック" charset="-128"/>
              </a:endParaRPr>
            </a:p>
          </p:txBody>
        </p:sp>
        <p:sp>
          <p:nvSpPr>
            <p:cNvPr id="5162" name="TextBox 63"/>
            <p:cNvSpPr txBox="1">
              <a:spLocks noChangeArrowheads="1"/>
            </p:cNvSpPr>
            <p:nvPr/>
          </p:nvSpPr>
          <p:spPr bwMode="auto">
            <a:xfrm>
              <a:off x="685800" y="3975756"/>
              <a:ext cx="918727" cy="549381"/>
            </a:xfrm>
            <a:prstGeom prst="rect">
              <a:avLst/>
            </a:prstGeom>
            <a:noFill/>
            <a:ln w="9525">
              <a:noFill/>
              <a:miter lim="800000"/>
              <a:headEnd/>
              <a:tailEnd/>
            </a:ln>
          </p:spPr>
          <p:txBody>
            <a:bodyPr/>
            <a:lstStyle/>
            <a:p>
              <a:pPr eaLnBrk="0" hangingPunct="0">
                <a:lnSpc>
                  <a:spcPct val="90000"/>
                </a:lnSpc>
                <a:spcBef>
                  <a:spcPct val="50000"/>
                </a:spcBef>
                <a:buClr>
                  <a:srgbClr val="FD0000"/>
                </a:buClr>
                <a:defRPr/>
              </a:pPr>
              <a:r>
                <a:rPr lang="en-US" sz="900" b="1" dirty="0">
                  <a:solidFill>
                    <a:srgbClr val="000000"/>
                  </a:solidFill>
                  <a:ea typeface="ＭＳ Ｐゴシック" charset="-128"/>
                </a:rPr>
                <a:t>Usage data collection</a:t>
              </a:r>
            </a:p>
          </p:txBody>
        </p:sp>
      </p:grpSp>
      <p:grpSp>
        <p:nvGrpSpPr>
          <p:cNvPr id="4" name="Group 82"/>
          <p:cNvGrpSpPr>
            <a:grpSpLocks/>
          </p:cNvGrpSpPr>
          <p:nvPr/>
        </p:nvGrpSpPr>
        <p:grpSpPr bwMode="auto">
          <a:xfrm>
            <a:off x="1250747" y="1660445"/>
            <a:ext cx="1034443" cy="1028700"/>
            <a:chOff x="685800" y="1906587"/>
            <a:chExt cx="1036320" cy="1371600"/>
          </a:xfrm>
          <a:solidFill>
            <a:schemeClr val="bg1">
              <a:lumMod val="75000"/>
            </a:schemeClr>
          </a:solidFill>
        </p:grpSpPr>
        <p:sp>
          <p:nvSpPr>
            <p:cNvPr id="5159" name="Right Arrow 64"/>
            <p:cNvSpPr>
              <a:spLocks noChangeArrowheads="1"/>
            </p:cNvSpPr>
            <p:nvPr/>
          </p:nvSpPr>
          <p:spPr bwMode="auto">
            <a:xfrm rot="10800000">
              <a:off x="685800" y="1906587"/>
              <a:ext cx="971551" cy="1371600"/>
            </a:xfrm>
            <a:prstGeom prst="rightArrow">
              <a:avLst>
                <a:gd name="adj1" fmla="val 50000"/>
                <a:gd name="adj2" fmla="val 50000"/>
              </a:avLst>
            </a:prstGeom>
            <a:grpFill/>
            <a:ln w="9525" algn="ctr">
              <a:noFill/>
              <a:round/>
              <a:headEnd/>
              <a:tailEnd/>
            </a:ln>
          </p:spPr>
          <p:txBody>
            <a:bodyPr/>
            <a:lstStyle/>
            <a:p>
              <a:pPr marL="119063" indent="-119063" eaLnBrk="0" hangingPunct="0">
                <a:lnSpc>
                  <a:spcPct val="90000"/>
                </a:lnSpc>
                <a:spcBef>
                  <a:spcPct val="50000"/>
                </a:spcBef>
                <a:buClr>
                  <a:srgbClr val="FD0000"/>
                </a:buClr>
                <a:defRPr/>
              </a:pPr>
              <a:endParaRPr lang="en-US" sz="1400" b="1" dirty="0">
                <a:solidFill>
                  <a:srgbClr val="000000"/>
                </a:solidFill>
                <a:ea typeface="ＭＳ Ｐゴシック" charset="-128"/>
              </a:endParaRPr>
            </a:p>
          </p:txBody>
        </p:sp>
        <p:sp>
          <p:nvSpPr>
            <p:cNvPr id="66" name="TextBox 65"/>
            <p:cNvSpPr txBox="1"/>
            <p:nvPr/>
          </p:nvSpPr>
          <p:spPr>
            <a:xfrm>
              <a:off x="685800" y="2513012"/>
              <a:ext cx="1036320" cy="382587"/>
            </a:xfrm>
            <a:prstGeom prst="rect">
              <a:avLst/>
            </a:prstGeom>
            <a:noFill/>
            <a:ln>
              <a:noFill/>
            </a:ln>
          </p:spPr>
          <p:txBody>
            <a:bodyPr/>
            <a:lstStyle/>
            <a:p>
              <a:pPr eaLnBrk="0" hangingPunct="0">
                <a:lnSpc>
                  <a:spcPct val="90000"/>
                </a:lnSpc>
                <a:spcBef>
                  <a:spcPct val="50000"/>
                </a:spcBef>
                <a:buClr>
                  <a:srgbClr val="FD0000"/>
                </a:buClr>
                <a:defRPr/>
              </a:pPr>
              <a:r>
                <a:rPr lang="en-US" sz="900" b="1" dirty="0">
                  <a:solidFill>
                    <a:srgbClr val="000000"/>
                  </a:solidFill>
                  <a:ea typeface="ＭＳ Ｐゴシック" charset="-128"/>
                </a:rPr>
                <a:t>Provisioning</a:t>
              </a:r>
            </a:p>
          </p:txBody>
        </p:sp>
      </p:grpSp>
      <p:grpSp>
        <p:nvGrpSpPr>
          <p:cNvPr id="5" name="Group 85"/>
          <p:cNvGrpSpPr>
            <a:grpSpLocks/>
          </p:cNvGrpSpPr>
          <p:nvPr/>
        </p:nvGrpSpPr>
        <p:grpSpPr bwMode="auto">
          <a:xfrm>
            <a:off x="7522192" y="2230754"/>
            <a:ext cx="971550" cy="1085850"/>
            <a:chOff x="12975322" y="3542882"/>
            <a:chExt cx="971550" cy="1905000"/>
          </a:xfrm>
          <a:solidFill>
            <a:schemeClr val="bg1">
              <a:lumMod val="75000"/>
            </a:schemeClr>
          </a:solidFill>
        </p:grpSpPr>
        <p:sp>
          <p:nvSpPr>
            <p:cNvPr id="5157" name="Right Arrow 68"/>
            <p:cNvSpPr>
              <a:spLocks noChangeArrowheads="1"/>
            </p:cNvSpPr>
            <p:nvPr/>
          </p:nvSpPr>
          <p:spPr bwMode="auto">
            <a:xfrm>
              <a:off x="12975322" y="3542882"/>
              <a:ext cx="971550" cy="1905000"/>
            </a:xfrm>
            <a:prstGeom prst="rightArrow">
              <a:avLst>
                <a:gd name="adj1" fmla="val 50000"/>
                <a:gd name="adj2" fmla="val 50000"/>
              </a:avLst>
            </a:prstGeom>
            <a:grpFill/>
            <a:ln w="9525" algn="ctr">
              <a:noFill/>
              <a:round/>
              <a:headEnd/>
              <a:tailEnd/>
            </a:ln>
          </p:spPr>
          <p:txBody>
            <a:bodyPr/>
            <a:lstStyle/>
            <a:p>
              <a:pPr marL="119063" indent="-119063" eaLnBrk="0" hangingPunct="0">
                <a:lnSpc>
                  <a:spcPct val="90000"/>
                </a:lnSpc>
                <a:spcBef>
                  <a:spcPct val="50000"/>
                </a:spcBef>
                <a:buClr>
                  <a:srgbClr val="FD0000"/>
                </a:buClr>
                <a:defRPr/>
              </a:pPr>
              <a:endParaRPr lang="en-US" sz="1050" b="1" dirty="0">
                <a:solidFill>
                  <a:srgbClr val="000000"/>
                </a:solidFill>
                <a:ea typeface="ＭＳ Ｐゴシック" charset="-128"/>
              </a:endParaRPr>
            </a:p>
          </p:txBody>
        </p:sp>
        <p:sp>
          <p:nvSpPr>
            <p:cNvPr id="5158" name="TextBox 67"/>
            <p:cNvSpPr txBox="1">
              <a:spLocks noChangeArrowheads="1"/>
            </p:cNvSpPr>
            <p:nvPr/>
          </p:nvSpPr>
          <p:spPr bwMode="auto">
            <a:xfrm>
              <a:off x="12975322" y="4044198"/>
              <a:ext cx="900698" cy="923330"/>
            </a:xfrm>
            <a:prstGeom prst="rect">
              <a:avLst/>
            </a:prstGeom>
            <a:noFill/>
            <a:ln w="9525">
              <a:noFill/>
              <a:miter lim="800000"/>
              <a:headEnd/>
              <a:tailEnd/>
            </a:ln>
          </p:spPr>
          <p:txBody>
            <a:bodyPr/>
            <a:lstStyle/>
            <a:p>
              <a:pPr eaLnBrk="0" hangingPunct="0">
                <a:lnSpc>
                  <a:spcPct val="90000"/>
                </a:lnSpc>
                <a:spcBef>
                  <a:spcPct val="50000"/>
                </a:spcBef>
                <a:buClr>
                  <a:srgbClr val="FD0000"/>
                </a:buClr>
                <a:defRPr/>
              </a:pPr>
              <a:r>
                <a:rPr lang="en-US" sz="900" b="1" dirty="0">
                  <a:solidFill>
                    <a:srgbClr val="000000"/>
                  </a:solidFill>
                  <a:ea typeface="ＭＳ Ｐゴシック" charset="-128"/>
                </a:rPr>
                <a:t>Bill/Invoice generation and delivery</a:t>
              </a:r>
            </a:p>
          </p:txBody>
        </p:sp>
      </p:grpSp>
      <p:sp>
        <p:nvSpPr>
          <p:cNvPr id="70" name="Title 1"/>
          <p:cNvSpPr txBox="1">
            <a:spLocks/>
          </p:cNvSpPr>
          <p:nvPr/>
        </p:nvSpPr>
        <p:spPr bwMode="auto">
          <a:xfrm>
            <a:off x="171450" y="130175"/>
            <a:ext cx="8405813" cy="857250"/>
          </a:xfrm>
          <a:prstGeom prst="rect">
            <a:avLst/>
          </a:prstGeom>
          <a:noFill/>
          <a:ln w="9525">
            <a:noFill/>
            <a:miter lim="800000"/>
            <a:headEnd/>
            <a:tailEnd/>
          </a:ln>
        </p:spPr>
        <p:txBody>
          <a:bodyPr lIns="0" tIns="0" rIns="0" bIns="0"/>
          <a:lstStyle/>
          <a:p>
            <a:pPr eaLnBrk="0" hangingPunct="0">
              <a:defRPr/>
            </a:pPr>
            <a:endParaRPr lang="en-GB" sz="1800" b="1" dirty="0">
              <a:solidFill>
                <a:srgbClr val="FD0000"/>
              </a:solidFill>
              <a:latin typeface="Arial"/>
              <a:ea typeface="+mn-ea"/>
            </a:endParaRPr>
          </a:p>
        </p:txBody>
      </p:sp>
      <p:pic>
        <p:nvPicPr>
          <p:cNvPr id="81" name="Picture 7" descr="Invoice"/>
          <p:cNvPicPr>
            <a:picLocks noChangeAspect="1" noChangeArrowheads="1"/>
          </p:cNvPicPr>
          <p:nvPr/>
        </p:nvPicPr>
        <p:blipFill>
          <a:blip r:embed="rId3" cstate="print"/>
          <a:srcRect/>
          <a:stretch>
            <a:fillRect/>
          </a:stretch>
        </p:blipFill>
        <p:spPr bwMode="auto">
          <a:xfrm>
            <a:off x="8393138" y="2287916"/>
            <a:ext cx="750887" cy="984647"/>
          </a:xfrm>
          <a:prstGeom prst="rect">
            <a:avLst/>
          </a:prstGeom>
          <a:noFill/>
          <a:ln w="9525">
            <a:solidFill>
              <a:schemeClr val="tx1"/>
            </a:solidFill>
            <a:miter lim="800000"/>
            <a:headEnd/>
            <a:tailEnd/>
          </a:ln>
          <a:effectLst>
            <a:outerShdw blurRad="152400" dist="317500" dir="5400000" sx="90000" sy="-19000" rotWithShape="0">
              <a:prstClr val="black">
                <a:alpha val="15000"/>
              </a:prstClr>
            </a:outerShdw>
          </a:effectLst>
          <a:scene3d>
            <a:camera prst="perspectiveHeroicExtremeLeftFacing"/>
            <a:lightRig rig="threePt" dir="t"/>
          </a:scene3d>
        </p:spPr>
      </p:pic>
      <p:sp>
        <p:nvSpPr>
          <p:cNvPr id="59418" name="Rectangle 15"/>
          <p:cNvSpPr>
            <a:spLocks noChangeArrowheads="1"/>
          </p:cNvSpPr>
          <p:nvPr/>
        </p:nvSpPr>
        <p:spPr bwMode="auto">
          <a:xfrm>
            <a:off x="282575" y="1239838"/>
            <a:ext cx="990600" cy="427037"/>
          </a:xfrm>
          <a:prstGeom prst="rect">
            <a:avLst/>
          </a:prstGeom>
          <a:noFill/>
          <a:ln w="9525">
            <a:noFill/>
            <a:round/>
            <a:headEnd/>
            <a:tailEnd/>
          </a:ln>
        </p:spPr>
        <p:txBody>
          <a:bodyPr lIns="90000" tIns="46800" rIns="90000" bIns="46800">
            <a:spAutoFit/>
          </a:bodyPr>
          <a:lstStyle/>
          <a:p>
            <a:pPr algn="ctr" eaLnBrk="0" hangingPunct="0">
              <a:lnSpc>
                <a:spcPct val="90000"/>
              </a:lnSpc>
              <a:spcBef>
                <a:spcPts val="875"/>
              </a:spcBef>
              <a:buClr>
                <a:srgbClr val="FD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Cloud</a:t>
            </a:r>
            <a:br>
              <a:rPr lang="en-US" sz="1200" b="1">
                <a:solidFill>
                  <a:srgbClr val="000000"/>
                </a:solidFill>
              </a:rPr>
            </a:br>
            <a:r>
              <a:rPr lang="en-US" sz="1200" b="1">
                <a:solidFill>
                  <a:srgbClr val="000000"/>
                </a:solidFill>
              </a:rPr>
              <a:t>Services</a:t>
            </a:r>
          </a:p>
        </p:txBody>
      </p:sp>
      <p:pic>
        <p:nvPicPr>
          <p:cNvPr id="59419" name="Picture 7" descr="Storage Server"/>
          <p:cNvPicPr>
            <a:picLocks noChangeAspect="1" noChangeArrowheads="1"/>
          </p:cNvPicPr>
          <p:nvPr/>
        </p:nvPicPr>
        <p:blipFill>
          <a:blip r:embed="rId4"/>
          <a:srcRect/>
          <a:stretch>
            <a:fillRect/>
          </a:stretch>
        </p:blipFill>
        <p:spPr bwMode="auto">
          <a:xfrm>
            <a:off x="250825" y="3773488"/>
            <a:ext cx="958850" cy="198437"/>
          </a:xfrm>
          <a:prstGeom prst="rect">
            <a:avLst/>
          </a:prstGeom>
          <a:noFill/>
          <a:ln w="9525">
            <a:noFill/>
            <a:miter lim="800000"/>
            <a:headEnd/>
            <a:tailEnd/>
          </a:ln>
        </p:spPr>
      </p:pic>
      <p:pic>
        <p:nvPicPr>
          <p:cNvPr id="59420" name="Picture 11" descr="DB Server"/>
          <p:cNvPicPr>
            <a:picLocks noChangeAspect="1" noChangeArrowheads="1"/>
          </p:cNvPicPr>
          <p:nvPr/>
        </p:nvPicPr>
        <p:blipFill>
          <a:blip r:embed="rId5"/>
          <a:srcRect/>
          <a:stretch>
            <a:fillRect/>
          </a:stretch>
        </p:blipFill>
        <p:spPr bwMode="auto">
          <a:xfrm>
            <a:off x="250825" y="3602038"/>
            <a:ext cx="958850" cy="141287"/>
          </a:xfrm>
          <a:prstGeom prst="rect">
            <a:avLst/>
          </a:prstGeom>
          <a:noFill/>
          <a:ln w="9525">
            <a:noFill/>
            <a:miter lim="800000"/>
            <a:headEnd/>
            <a:tailEnd/>
          </a:ln>
        </p:spPr>
      </p:pic>
      <p:pic>
        <p:nvPicPr>
          <p:cNvPr id="59421" name="Picture 12" descr="DB Server"/>
          <p:cNvPicPr>
            <a:picLocks noChangeAspect="1" noChangeArrowheads="1"/>
          </p:cNvPicPr>
          <p:nvPr/>
        </p:nvPicPr>
        <p:blipFill>
          <a:blip r:embed="rId5"/>
          <a:srcRect/>
          <a:stretch>
            <a:fillRect/>
          </a:stretch>
        </p:blipFill>
        <p:spPr bwMode="auto">
          <a:xfrm>
            <a:off x="250825" y="3487738"/>
            <a:ext cx="958850" cy="141287"/>
          </a:xfrm>
          <a:prstGeom prst="rect">
            <a:avLst/>
          </a:prstGeom>
          <a:noFill/>
          <a:ln w="9525">
            <a:noFill/>
            <a:miter lim="800000"/>
            <a:headEnd/>
            <a:tailEnd/>
          </a:ln>
        </p:spPr>
      </p:pic>
      <p:sp>
        <p:nvSpPr>
          <p:cNvPr id="59422" name="AutoShape 15"/>
          <p:cNvSpPr>
            <a:spLocks noChangeArrowheads="1"/>
          </p:cNvSpPr>
          <p:nvPr/>
        </p:nvSpPr>
        <p:spPr bwMode="auto">
          <a:xfrm>
            <a:off x="223838" y="3495675"/>
            <a:ext cx="971550" cy="242888"/>
          </a:xfrm>
          <a:prstGeom prst="flowChartProcess">
            <a:avLst/>
          </a:prstGeom>
          <a:solidFill>
            <a:schemeClr val="accent1">
              <a:alpha val="50195"/>
            </a:schemeClr>
          </a:solidFill>
          <a:ln w="12700">
            <a:noFill/>
            <a:miter lim="800000"/>
            <a:headEnd/>
            <a:tailEnd/>
          </a:ln>
        </p:spPr>
        <p:txBody>
          <a:bodyPr anchor="ctr"/>
          <a:lstStyle/>
          <a:p>
            <a:pPr eaLnBrk="0" hangingPunct="0">
              <a:lnSpc>
                <a:spcPct val="90000"/>
              </a:lnSpc>
              <a:spcBef>
                <a:spcPct val="50000"/>
              </a:spcBef>
              <a:buClr>
                <a:srgbClr val="FD0000"/>
              </a:buClr>
            </a:pPr>
            <a:endParaRPr lang="en-US" sz="1400" b="1">
              <a:solidFill>
                <a:srgbClr val="000000"/>
              </a:solidFill>
            </a:endParaRPr>
          </a:p>
        </p:txBody>
      </p:sp>
      <p:sp>
        <p:nvSpPr>
          <p:cNvPr id="59423" name="AutoShape 15"/>
          <p:cNvSpPr>
            <a:spLocks noChangeArrowheads="1"/>
          </p:cNvSpPr>
          <p:nvPr/>
        </p:nvSpPr>
        <p:spPr bwMode="auto">
          <a:xfrm>
            <a:off x="223838" y="3771900"/>
            <a:ext cx="971550" cy="203200"/>
          </a:xfrm>
          <a:prstGeom prst="flowChartProcess">
            <a:avLst/>
          </a:prstGeom>
          <a:solidFill>
            <a:schemeClr val="accent1">
              <a:alpha val="50195"/>
            </a:schemeClr>
          </a:solidFill>
          <a:ln w="12700">
            <a:noFill/>
            <a:miter lim="800000"/>
            <a:headEnd/>
            <a:tailEnd/>
          </a:ln>
        </p:spPr>
        <p:txBody>
          <a:bodyPr anchor="ctr"/>
          <a:lstStyle/>
          <a:p>
            <a:pPr eaLnBrk="0" hangingPunct="0">
              <a:lnSpc>
                <a:spcPct val="90000"/>
              </a:lnSpc>
              <a:spcBef>
                <a:spcPct val="50000"/>
              </a:spcBef>
              <a:buClr>
                <a:srgbClr val="FD0000"/>
              </a:buClr>
            </a:pPr>
            <a:endParaRPr lang="en-US" sz="1400" b="1">
              <a:solidFill>
                <a:srgbClr val="000000"/>
              </a:solidFill>
            </a:endParaRPr>
          </a:p>
        </p:txBody>
      </p:sp>
      <p:sp>
        <p:nvSpPr>
          <p:cNvPr id="52" name="Rounded Rectangle 51"/>
          <p:cNvSpPr/>
          <p:nvPr/>
        </p:nvSpPr>
        <p:spPr bwMode="auto">
          <a:xfrm>
            <a:off x="265721" y="2859208"/>
            <a:ext cx="946299" cy="258246"/>
          </a:xfrm>
          <a:prstGeom prst="roundRect">
            <a:avLst>
              <a:gd name="adj" fmla="val 15612"/>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marL="119063" indent="-119063" eaLnBrk="0" hangingPunct="0">
              <a:lnSpc>
                <a:spcPct val="90000"/>
              </a:lnSpc>
              <a:spcBef>
                <a:spcPct val="50000"/>
              </a:spcBef>
              <a:buClr>
                <a:srgbClr val="FD0000"/>
              </a:buClr>
              <a:defRPr/>
            </a:pPr>
            <a:endParaRPr lang="en-US" sz="1050" b="1" dirty="0">
              <a:solidFill>
                <a:srgbClr val="FFFFFF"/>
              </a:solidFill>
            </a:endParaRPr>
          </a:p>
        </p:txBody>
      </p:sp>
      <p:sp>
        <p:nvSpPr>
          <p:cNvPr id="53" name="Rounded Rectangle 52"/>
          <p:cNvSpPr/>
          <p:nvPr/>
        </p:nvSpPr>
        <p:spPr bwMode="auto">
          <a:xfrm>
            <a:off x="265814" y="3158832"/>
            <a:ext cx="947092" cy="267835"/>
          </a:xfrm>
          <a:prstGeom prst="roundRect">
            <a:avLst>
              <a:gd name="adj" fmla="val 15612"/>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marL="119063" indent="-119063" eaLnBrk="0" hangingPunct="0">
              <a:lnSpc>
                <a:spcPct val="90000"/>
              </a:lnSpc>
              <a:spcBef>
                <a:spcPct val="50000"/>
              </a:spcBef>
              <a:buClr>
                <a:srgbClr val="FD0000"/>
              </a:buClr>
              <a:defRPr/>
            </a:pPr>
            <a:endParaRPr lang="en-US" sz="1050" b="1" dirty="0">
              <a:solidFill>
                <a:srgbClr val="FFFFFF"/>
              </a:solidFill>
            </a:endParaRPr>
          </a:p>
        </p:txBody>
      </p:sp>
      <p:sp>
        <p:nvSpPr>
          <p:cNvPr id="56" name="Rounded Rectangle 55"/>
          <p:cNvSpPr/>
          <p:nvPr/>
        </p:nvSpPr>
        <p:spPr bwMode="auto">
          <a:xfrm>
            <a:off x="283192" y="2164462"/>
            <a:ext cx="939842" cy="319547"/>
          </a:xfrm>
          <a:prstGeom prst="roundRect">
            <a:avLst>
              <a:gd name="adj" fmla="val 8994"/>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marL="119063" indent="-119063" eaLnBrk="0" hangingPunct="0">
              <a:lnSpc>
                <a:spcPct val="90000"/>
              </a:lnSpc>
              <a:spcBef>
                <a:spcPct val="50000"/>
              </a:spcBef>
              <a:buClr>
                <a:srgbClr val="FD0000"/>
              </a:buClr>
              <a:defRPr/>
            </a:pPr>
            <a:endParaRPr lang="en-US" sz="1050" b="1" dirty="0">
              <a:solidFill>
                <a:srgbClr val="FFFFFF"/>
              </a:solidFill>
            </a:endParaRPr>
          </a:p>
        </p:txBody>
      </p:sp>
      <p:sp>
        <p:nvSpPr>
          <p:cNvPr id="57" name="Rounded Rectangle 56"/>
          <p:cNvSpPr/>
          <p:nvPr/>
        </p:nvSpPr>
        <p:spPr bwMode="auto">
          <a:xfrm>
            <a:off x="276795" y="2516504"/>
            <a:ext cx="942452" cy="308475"/>
          </a:xfrm>
          <a:prstGeom prst="roundRect">
            <a:avLst>
              <a:gd name="adj" fmla="val 8994"/>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marL="119063" indent="-119063" eaLnBrk="0" hangingPunct="0">
              <a:lnSpc>
                <a:spcPct val="90000"/>
              </a:lnSpc>
              <a:spcBef>
                <a:spcPct val="50000"/>
              </a:spcBef>
              <a:buClr>
                <a:srgbClr val="FD0000"/>
              </a:buClr>
              <a:defRPr/>
            </a:pPr>
            <a:endParaRPr lang="en-US" sz="1050" b="1" dirty="0">
              <a:solidFill>
                <a:srgbClr val="FFFFFF"/>
              </a:solidFill>
            </a:endParaRPr>
          </a:p>
        </p:txBody>
      </p:sp>
      <p:sp>
        <p:nvSpPr>
          <p:cNvPr id="59" name="Rounded Rectangle 11"/>
          <p:cNvSpPr/>
          <p:nvPr/>
        </p:nvSpPr>
        <p:spPr bwMode="auto">
          <a:xfrm>
            <a:off x="185972" y="2170645"/>
            <a:ext cx="1066800" cy="310177"/>
          </a:xfrm>
          <a:prstGeom prst="roundRect">
            <a:avLst>
              <a:gd name="adj" fmla="val 8994"/>
            </a:avLst>
          </a:prstGeom>
          <a:no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eaLnBrk="0" hangingPunct="0">
              <a:lnSpc>
                <a:spcPct val="90000"/>
              </a:lnSpc>
              <a:spcBef>
                <a:spcPct val="50000"/>
              </a:spcBef>
              <a:buClr>
                <a:srgbClr val="FD0000"/>
              </a:buClr>
              <a:defRPr/>
            </a:pPr>
            <a:r>
              <a:rPr lang="en-US" sz="900" b="1" dirty="0">
                <a:solidFill>
                  <a:srgbClr val="FFFFFF"/>
                </a:solidFill>
              </a:rPr>
              <a:t>Middleware</a:t>
            </a:r>
          </a:p>
        </p:txBody>
      </p:sp>
      <p:sp>
        <p:nvSpPr>
          <p:cNvPr id="60" name="Rounded Rectangle 11"/>
          <p:cNvSpPr/>
          <p:nvPr/>
        </p:nvSpPr>
        <p:spPr bwMode="auto">
          <a:xfrm>
            <a:off x="185972" y="2516516"/>
            <a:ext cx="1066800" cy="310177"/>
          </a:xfrm>
          <a:prstGeom prst="roundRect">
            <a:avLst>
              <a:gd name="adj" fmla="val 8994"/>
            </a:avLst>
          </a:prstGeom>
          <a:no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eaLnBrk="0" hangingPunct="0">
              <a:lnSpc>
                <a:spcPct val="90000"/>
              </a:lnSpc>
              <a:spcBef>
                <a:spcPct val="50000"/>
              </a:spcBef>
              <a:buClr>
                <a:srgbClr val="FD0000"/>
              </a:buClr>
              <a:defRPr/>
            </a:pPr>
            <a:r>
              <a:rPr lang="en-US" sz="900" b="1" dirty="0">
                <a:solidFill>
                  <a:srgbClr val="FFFFFF"/>
                </a:solidFill>
              </a:rPr>
              <a:t>Database</a:t>
            </a:r>
          </a:p>
        </p:txBody>
      </p:sp>
      <p:sp>
        <p:nvSpPr>
          <p:cNvPr id="61" name="Rounded Rectangle 11"/>
          <p:cNvSpPr/>
          <p:nvPr/>
        </p:nvSpPr>
        <p:spPr bwMode="auto">
          <a:xfrm>
            <a:off x="185972" y="2834989"/>
            <a:ext cx="1066800" cy="310177"/>
          </a:xfrm>
          <a:prstGeom prst="roundRect">
            <a:avLst>
              <a:gd name="adj" fmla="val 8994"/>
            </a:avLst>
          </a:prstGeom>
          <a:no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eaLnBrk="0" hangingPunct="0">
              <a:lnSpc>
                <a:spcPct val="90000"/>
              </a:lnSpc>
              <a:spcBef>
                <a:spcPct val="50000"/>
              </a:spcBef>
              <a:buClr>
                <a:srgbClr val="FD0000"/>
              </a:buClr>
              <a:defRPr/>
            </a:pPr>
            <a:r>
              <a:rPr lang="en-US" sz="900" b="1" dirty="0">
                <a:solidFill>
                  <a:srgbClr val="FFFFFF"/>
                </a:solidFill>
              </a:rPr>
              <a:t>OS</a:t>
            </a:r>
          </a:p>
        </p:txBody>
      </p:sp>
      <p:sp>
        <p:nvSpPr>
          <p:cNvPr id="62" name="Rounded Rectangle 11"/>
          <p:cNvSpPr/>
          <p:nvPr/>
        </p:nvSpPr>
        <p:spPr bwMode="auto">
          <a:xfrm>
            <a:off x="185972" y="3145166"/>
            <a:ext cx="1066800" cy="310177"/>
          </a:xfrm>
          <a:prstGeom prst="roundRect">
            <a:avLst>
              <a:gd name="adj" fmla="val 8994"/>
            </a:avLst>
          </a:prstGeom>
          <a:no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eaLnBrk="0" hangingPunct="0">
              <a:lnSpc>
                <a:spcPct val="90000"/>
              </a:lnSpc>
              <a:spcBef>
                <a:spcPct val="50000"/>
              </a:spcBef>
              <a:buClr>
                <a:srgbClr val="FD0000"/>
              </a:buClr>
              <a:defRPr/>
            </a:pPr>
            <a:r>
              <a:rPr lang="en-US" sz="900" b="1" dirty="0">
                <a:solidFill>
                  <a:srgbClr val="FFFFFF"/>
                </a:solidFill>
              </a:rPr>
              <a:t>Virtualization</a:t>
            </a:r>
          </a:p>
        </p:txBody>
      </p:sp>
      <p:sp>
        <p:nvSpPr>
          <p:cNvPr id="63" name="Rounded Rectangle 62"/>
          <p:cNvSpPr/>
          <p:nvPr/>
        </p:nvSpPr>
        <p:spPr bwMode="auto">
          <a:xfrm>
            <a:off x="283192" y="1796919"/>
            <a:ext cx="939842" cy="319547"/>
          </a:xfrm>
          <a:prstGeom prst="roundRect">
            <a:avLst>
              <a:gd name="adj" fmla="val 8994"/>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marL="119063" indent="-119063" eaLnBrk="0" hangingPunct="0">
              <a:lnSpc>
                <a:spcPct val="90000"/>
              </a:lnSpc>
              <a:spcBef>
                <a:spcPct val="50000"/>
              </a:spcBef>
              <a:buClr>
                <a:srgbClr val="FD0000"/>
              </a:buClr>
              <a:defRPr/>
            </a:pPr>
            <a:endParaRPr lang="en-US" sz="1050" b="1" dirty="0">
              <a:solidFill>
                <a:srgbClr val="FFFFFF"/>
              </a:solidFill>
            </a:endParaRPr>
          </a:p>
        </p:txBody>
      </p:sp>
      <p:sp>
        <p:nvSpPr>
          <p:cNvPr id="64" name="Rounded Rectangle 11"/>
          <p:cNvSpPr/>
          <p:nvPr/>
        </p:nvSpPr>
        <p:spPr bwMode="auto">
          <a:xfrm>
            <a:off x="185972" y="1803102"/>
            <a:ext cx="1066800" cy="310177"/>
          </a:xfrm>
          <a:prstGeom prst="roundRect">
            <a:avLst>
              <a:gd name="adj" fmla="val 8994"/>
            </a:avLst>
          </a:prstGeom>
          <a:no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eaLnBrk="0" hangingPunct="0">
              <a:lnSpc>
                <a:spcPct val="90000"/>
              </a:lnSpc>
              <a:spcBef>
                <a:spcPct val="50000"/>
              </a:spcBef>
              <a:buClr>
                <a:srgbClr val="FD0000"/>
              </a:buClr>
              <a:defRPr/>
            </a:pPr>
            <a:r>
              <a:rPr lang="en-US" sz="900" b="1" dirty="0">
                <a:solidFill>
                  <a:srgbClr val="FFFFFF"/>
                </a:solidFill>
              </a:rPr>
              <a:t>Applications</a:t>
            </a:r>
          </a:p>
        </p:txBody>
      </p:sp>
      <p:grpSp>
        <p:nvGrpSpPr>
          <p:cNvPr id="6" name="Group 82"/>
          <p:cNvGrpSpPr>
            <a:grpSpLocks/>
          </p:cNvGrpSpPr>
          <p:nvPr/>
        </p:nvGrpSpPr>
        <p:grpSpPr bwMode="auto">
          <a:xfrm>
            <a:off x="4397994" y="2802253"/>
            <a:ext cx="1006989" cy="1028700"/>
            <a:chOff x="685800" y="1906587"/>
            <a:chExt cx="1141252" cy="1371600"/>
          </a:xfrm>
          <a:solidFill>
            <a:schemeClr val="bg1">
              <a:lumMod val="75000"/>
            </a:schemeClr>
          </a:solidFill>
        </p:grpSpPr>
        <p:sp>
          <p:nvSpPr>
            <p:cNvPr id="54" name="Right Arrow 64"/>
            <p:cNvSpPr>
              <a:spLocks noChangeArrowheads="1"/>
            </p:cNvSpPr>
            <p:nvPr/>
          </p:nvSpPr>
          <p:spPr bwMode="auto">
            <a:xfrm rot="10800000">
              <a:off x="685800" y="1906587"/>
              <a:ext cx="971551" cy="1371600"/>
            </a:xfrm>
            <a:prstGeom prst="rightArrow">
              <a:avLst>
                <a:gd name="adj1" fmla="val 50000"/>
                <a:gd name="adj2" fmla="val 50000"/>
              </a:avLst>
            </a:prstGeom>
            <a:grpFill/>
            <a:ln w="9525" algn="ctr">
              <a:noFill/>
              <a:round/>
              <a:headEnd/>
              <a:tailEnd/>
            </a:ln>
          </p:spPr>
          <p:txBody>
            <a:bodyPr/>
            <a:lstStyle/>
            <a:p>
              <a:pPr marL="119063" indent="-119063" eaLnBrk="0" hangingPunct="0">
                <a:lnSpc>
                  <a:spcPct val="90000"/>
                </a:lnSpc>
                <a:spcBef>
                  <a:spcPct val="50000"/>
                </a:spcBef>
                <a:buClr>
                  <a:srgbClr val="FD0000"/>
                </a:buClr>
                <a:defRPr/>
              </a:pPr>
              <a:endParaRPr lang="en-US" sz="900" b="1" dirty="0">
                <a:solidFill>
                  <a:srgbClr val="000000"/>
                </a:solidFill>
                <a:ea typeface="ＭＳ Ｐゴシック" charset="-128"/>
              </a:endParaRPr>
            </a:p>
          </p:txBody>
        </p:sp>
        <p:sp>
          <p:nvSpPr>
            <p:cNvPr id="55" name="TextBox 54"/>
            <p:cNvSpPr txBox="1"/>
            <p:nvPr/>
          </p:nvSpPr>
          <p:spPr>
            <a:xfrm>
              <a:off x="790734" y="2362200"/>
              <a:ext cx="1036318" cy="382587"/>
            </a:xfrm>
            <a:prstGeom prst="rect">
              <a:avLst/>
            </a:prstGeom>
            <a:noFill/>
            <a:ln>
              <a:noFill/>
            </a:ln>
          </p:spPr>
          <p:txBody>
            <a:bodyPr/>
            <a:lstStyle/>
            <a:p>
              <a:pPr eaLnBrk="0" hangingPunct="0">
                <a:lnSpc>
                  <a:spcPct val="90000"/>
                </a:lnSpc>
                <a:spcBef>
                  <a:spcPct val="50000"/>
                </a:spcBef>
                <a:buClr>
                  <a:srgbClr val="FD0000"/>
                </a:buClr>
                <a:defRPr/>
              </a:pPr>
              <a:r>
                <a:rPr lang="en-US" sz="900" b="1" dirty="0">
                  <a:solidFill>
                    <a:srgbClr val="000000"/>
                  </a:solidFill>
                  <a:ea typeface="ＭＳ Ｐゴシック" charset="-128"/>
                </a:rPr>
                <a:t>Balance Control</a:t>
              </a:r>
            </a:p>
          </p:txBody>
        </p:sp>
      </p:grpSp>
      <p:sp>
        <p:nvSpPr>
          <p:cNvPr id="58" name="Title 57"/>
          <p:cNvSpPr>
            <a:spLocks noGrp="1"/>
          </p:cNvSpPr>
          <p:nvPr>
            <p:ph type="title"/>
          </p:nvPr>
        </p:nvSpPr>
        <p:spPr/>
        <p:txBody>
          <a:bodyPr/>
          <a:lstStyle/>
          <a:p>
            <a:pPr>
              <a:defRPr/>
            </a:pPr>
            <a:r>
              <a:rPr lang="en-US" kern="0" dirty="0" smtClean="0">
                <a:solidFill>
                  <a:srgbClr val="000000"/>
                </a:solidFill>
                <a:latin typeface="Arial"/>
              </a:rPr>
              <a:t>Chargeback and Billing</a:t>
            </a:r>
            <a:br>
              <a:rPr lang="en-US" kern="0" dirty="0" smtClean="0">
                <a:solidFill>
                  <a:srgbClr val="000000"/>
                </a:solidFill>
                <a:latin typeface="Arial"/>
              </a:rPr>
            </a:br>
            <a:r>
              <a:rPr lang="en-US" sz="1800" dirty="0" smtClean="0">
                <a:solidFill>
                  <a:srgbClr val="FD0000"/>
                </a:solidFill>
                <a:latin typeface="Arial"/>
              </a:rPr>
              <a:t>Oracle Enterprise Manager + Oracle Billing and Revenue Management</a:t>
            </a:r>
            <a:r>
              <a:rPr lang="en-GB" sz="1800" dirty="0" smtClean="0">
                <a:solidFill>
                  <a:srgbClr val="FD0000"/>
                </a:solidFill>
                <a:latin typeface="Arial"/>
              </a:rPr>
              <a:t/>
            </a:r>
            <a:br>
              <a:rPr lang="en-GB" sz="1800" dirty="0" smtClean="0">
                <a:solidFill>
                  <a:srgbClr val="FD0000"/>
                </a:solidFill>
                <a:latin typeface="Arial"/>
              </a:rPr>
            </a:br>
            <a:endParaRPr lang="en-US" sz="18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69"/>
          <p:cNvSpPr>
            <a:spLocks noGrp="1" noChangeArrowheads="1"/>
          </p:cNvSpPr>
          <p:nvPr>
            <p:ph type="title"/>
          </p:nvPr>
        </p:nvSpPr>
        <p:spPr>
          <a:xfrm>
            <a:off x="808038" y="201613"/>
            <a:ext cx="6569075" cy="446087"/>
          </a:xfrm>
        </p:spPr>
        <p:txBody>
          <a:bodyPr/>
          <a:lstStyle/>
          <a:p>
            <a:r>
              <a:rPr lang="en-US" sz="2800" dirty="0" smtClean="0">
                <a:latin typeface="Arial" pitchFamily="34" charset="0"/>
              </a:rPr>
              <a:t>Agenda</a:t>
            </a:r>
          </a:p>
        </p:txBody>
      </p:sp>
      <p:sp>
        <p:nvSpPr>
          <p:cNvPr id="388098" name="Rectangle 70"/>
          <p:cNvSpPr>
            <a:spLocks noGrp="1" noChangeArrowheads="1"/>
          </p:cNvSpPr>
          <p:nvPr>
            <p:ph idx="1"/>
          </p:nvPr>
        </p:nvSpPr>
        <p:spPr>
          <a:xfrm>
            <a:off x="808038" y="1163638"/>
            <a:ext cx="6775450" cy="3325812"/>
          </a:xfrm>
        </p:spPr>
        <p:txBody>
          <a:bodyPr/>
          <a:lstStyle/>
          <a:p>
            <a:r>
              <a:rPr lang="en-US" sz="2400" b="1" dirty="0" smtClean="0">
                <a:solidFill>
                  <a:schemeClr val="tx2"/>
                </a:solidFill>
              </a:rPr>
              <a:t>Server </a:t>
            </a:r>
            <a:r>
              <a:rPr lang="en-US" sz="2400" b="1" dirty="0" smtClean="0">
                <a:solidFill>
                  <a:schemeClr val="tx2"/>
                </a:solidFill>
              </a:rPr>
              <a:t>Virtualization</a:t>
            </a:r>
          </a:p>
          <a:p>
            <a:r>
              <a:rPr lang="en-US" sz="2400" dirty="0" smtClean="0"/>
              <a:t>Engineered for Oracle</a:t>
            </a:r>
          </a:p>
          <a:p>
            <a:r>
              <a:rPr lang="en-US" sz="2400" dirty="0" smtClean="0"/>
              <a:t>Succeed with Oracle Virtualization</a:t>
            </a:r>
          </a:p>
        </p:txBody>
      </p:sp>
      <p:pic>
        <p:nvPicPr>
          <p:cNvPr id="388099" name="Picture 7" descr="ph_ind_arc_007_cropped"/>
          <p:cNvPicPr>
            <a:picLocks noChangeAspect="1" noChangeArrowheads="1"/>
          </p:cNvPicPr>
          <p:nvPr/>
        </p:nvPicPr>
        <p:blipFill>
          <a:blip r:embed="rId3"/>
          <a:srcRect/>
          <a:stretch>
            <a:fillRect/>
          </a:stretch>
        </p:blipFill>
        <p:spPr bwMode="auto">
          <a:xfrm>
            <a:off x="7539038" y="549275"/>
            <a:ext cx="1604962" cy="16017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69"/>
          <p:cNvSpPr>
            <a:spLocks noGrp="1" noChangeArrowheads="1"/>
          </p:cNvSpPr>
          <p:nvPr>
            <p:ph type="title"/>
          </p:nvPr>
        </p:nvSpPr>
        <p:spPr>
          <a:xfrm>
            <a:off x="808038" y="201613"/>
            <a:ext cx="6569075" cy="446087"/>
          </a:xfrm>
        </p:spPr>
        <p:txBody>
          <a:bodyPr/>
          <a:lstStyle/>
          <a:p>
            <a:r>
              <a:rPr lang="en-US" dirty="0" smtClean="0">
                <a:cs typeface="Arial" pitchFamily="34" charset="0"/>
              </a:rPr>
              <a:t>Agenda</a:t>
            </a:r>
          </a:p>
        </p:txBody>
      </p:sp>
      <p:sp>
        <p:nvSpPr>
          <p:cNvPr id="423938" name="Rectangle 70"/>
          <p:cNvSpPr>
            <a:spLocks noGrp="1" noChangeArrowheads="1"/>
          </p:cNvSpPr>
          <p:nvPr>
            <p:ph idx="1"/>
          </p:nvPr>
        </p:nvSpPr>
        <p:spPr>
          <a:xfrm>
            <a:off x="808038" y="1163638"/>
            <a:ext cx="6775450" cy="3325812"/>
          </a:xfrm>
        </p:spPr>
        <p:txBody>
          <a:bodyPr/>
          <a:lstStyle/>
          <a:p>
            <a:r>
              <a:rPr lang="en-US" dirty="0" smtClean="0">
                <a:cs typeface="Arial" pitchFamily="34" charset="0"/>
              </a:rPr>
              <a:t>Server </a:t>
            </a:r>
            <a:r>
              <a:rPr lang="en-US" dirty="0" smtClean="0">
                <a:cs typeface="Arial" pitchFamily="34" charset="0"/>
              </a:rPr>
              <a:t>Virtualization</a:t>
            </a:r>
          </a:p>
          <a:p>
            <a:r>
              <a:rPr lang="en-US" dirty="0" smtClean="0">
                <a:cs typeface="Arial" pitchFamily="34" charset="0"/>
              </a:rPr>
              <a:t>Engineered for Oracle</a:t>
            </a:r>
          </a:p>
          <a:p>
            <a:r>
              <a:rPr lang="en-US" b="1" dirty="0" smtClean="0">
                <a:solidFill>
                  <a:schemeClr val="tx2"/>
                </a:solidFill>
                <a:cs typeface="Arial" pitchFamily="34" charset="0"/>
              </a:rPr>
              <a:t>Succeed with Oracle Virtualization</a:t>
            </a:r>
          </a:p>
        </p:txBody>
      </p:sp>
      <p:pic>
        <p:nvPicPr>
          <p:cNvPr id="423939" name="Picture 7" descr="ph_ind_arc_007_cropped"/>
          <p:cNvPicPr>
            <a:picLocks noChangeAspect="1" noChangeArrowheads="1"/>
          </p:cNvPicPr>
          <p:nvPr/>
        </p:nvPicPr>
        <p:blipFill>
          <a:blip r:embed="rId3"/>
          <a:srcRect/>
          <a:stretch>
            <a:fillRect/>
          </a:stretch>
        </p:blipFill>
        <p:spPr bwMode="auto">
          <a:xfrm>
            <a:off x="7539038" y="549275"/>
            <a:ext cx="1604962" cy="16017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8"/>
          <p:cNvSpPr>
            <a:spLocks noGrp="1" noChangeArrowheads="1"/>
          </p:cNvSpPr>
          <p:nvPr>
            <p:ph type="title"/>
          </p:nvPr>
        </p:nvSpPr>
        <p:spPr>
          <a:xfrm>
            <a:off x="809011" y="125887"/>
            <a:ext cx="7581900" cy="642938"/>
          </a:xfrm>
        </p:spPr>
        <p:txBody>
          <a:bodyPr/>
          <a:lstStyle/>
          <a:p>
            <a:r>
              <a:rPr lang="en-US" dirty="0" smtClean="0">
                <a:latin typeface="Arial" pitchFamily="34" charset="0"/>
              </a:rPr>
              <a:t>Oracle VM 3.0 vs. VMware vSphere5</a:t>
            </a:r>
            <a:r>
              <a:rPr lang="en-US" dirty="0" smtClean="0">
                <a:solidFill>
                  <a:schemeClr val="tx2"/>
                </a:solidFill>
                <a:latin typeface="Arial" pitchFamily="34" charset="0"/>
              </a:rPr>
              <a:t> </a:t>
            </a:r>
            <a:r>
              <a:rPr lang="en-US" dirty="0" smtClean="0"/>
              <a:t/>
            </a:r>
            <a:br>
              <a:rPr lang="en-US" dirty="0" smtClean="0"/>
            </a:br>
            <a:r>
              <a:rPr lang="en-US" sz="1800" b="0" dirty="0" smtClean="0">
                <a:solidFill>
                  <a:srgbClr val="FF0000"/>
                </a:solidFill>
              </a:rPr>
              <a:t>100 2-Socket Servers, each with 6 VMs and 48 GB </a:t>
            </a:r>
            <a:r>
              <a:rPr lang="en-US" sz="1800" b="0" dirty="0" err="1" smtClean="0">
                <a:solidFill>
                  <a:srgbClr val="FF0000"/>
                </a:solidFill>
              </a:rPr>
              <a:t>vRAM</a:t>
            </a:r>
            <a:r>
              <a:rPr lang="en-US" sz="1800" b="0" dirty="0" smtClean="0">
                <a:solidFill>
                  <a:srgbClr val="FF0000"/>
                </a:solidFill>
              </a:rPr>
              <a:t> per Server</a:t>
            </a:r>
            <a:r>
              <a:rPr lang="en-US" dirty="0" smtClean="0"/>
              <a:t/>
            </a:r>
            <a:br>
              <a:rPr lang="en-US" dirty="0" smtClean="0"/>
            </a:br>
            <a:endParaRPr lang="en-US" b="0" dirty="0" smtClean="0">
              <a:solidFill>
                <a:srgbClr val="FF0000"/>
              </a:solidFill>
            </a:endParaRPr>
          </a:p>
        </p:txBody>
      </p:sp>
      <p:graphicFrame>
        <p:nvGraphicFramePr>
          <p:cNvPr id="12" name="Group 42"/>
          <p:cNvGraphicFramePr>
            <a:graphicFrameLocks/>
          </p:cNvGraphicFramePr>
          <p:nvPr/>
        </p:nvGraphicFramePr>
        <p:xfrm>
          <a:off x="433137" y="1234743"/>
          <a:ext cx="8325855" cy="3000943"/>
        </p:xfrm>
        <a:graphic>
          <a:graphicData uri="http://schemas.openxmlformats.org/drawingml/2006/table">
            <a:tbl>
              <a:tblPr/>
              <a:tblGrid>
                <a:gridCol w="1387643"/>
                <a:gridCol w="3469106"/>
                <a:gridCol w="3469106"/>
              </a:tblGrid>
              <a:tr h="369202">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sz="1400" b="1" i="0" u="none" strike="noStrike" cap="none" normalizeH="0" baseline="0" dirty="0" smtClean="0">
                        <a:ln>
                          <a:noFill/>
                        </a:ln>
                        <a:solidFill>
                          <a:schemeClr val="tx1"/>
                        </a:solidFill>
                        <a:effectLst/>
                        <a:latin typeface="Arial" pitchFamily="34" charset="0"/>
                      </a:endParaRPr>
                    </a:p>
                  </a:txBody>
                  <a:tcPr marL="69074" marR="69074" marT="25538" marB="25538"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pitchFamily="34" charset="0"/>
                        </a:rPr>
                        <a:t>Oracle</a:t>
                      </a:r>
                    </a:p>
                  </a:txBody>
                  <a:tcPr marL="69074" marR="69074" marT="25538" marB="2553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pitchFamily="34" charset="0"/>
                        </a:rPr>
                        <a:t>VMware vSphere5 </a:t>
                      </a:r>
                    </a:p>
                  </a:txBody>
                  <a:tcPr marL="69074" marR="69074" marT="25538" marB="2553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0070C0"/>
                    </a:solidFill>
                  </a:tcPr>
                </a:tc>
              </a:tr>
              <a:tr h="864723">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dirty="0" smtClean="0">
                          <a:ln>
                            <a:noFill/>
                          </a:ln>
                          <a:solidFill>
                            <a:schemeClr val="tx1"/>
                          </a:solidFill>
                          <a:effectLst/>
                          <a:latin typeface="Arial" pitchFamily="34" charset="0"/>
                        </a:rPr>
                        <a:t>Virtualization:</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Oracle VM (2-socket system, Premier Support, unlimited VMs, unlimited </a:t>
                      </a:r>
                      <a:r>
                        <a:rPr kumimoji="0" lang="en-US" sz="1200" b="0" i="0" u="none" strike="noStrike" cap="none" normalizeH="0" baseline="0" dirty="0" err="1" smtClean="0">
                          <a:ln>
                            <a:noFill/>
                          </a:ln>
                          <a:solidFill>
                            <a:schemeClr val="tx1"/>
                          </a:solidFill>
                          <a:effectLst/>
                          <a:latin typeface="Arial" pitchFamily="34" charset="0"/>
                          <a:cs typeface="Times" pitchFamily="1" charset="0"/>
                          <a:sym typeface="Times" pitchFamily="1" charset="0"/>
                        </a:rPr>
                        <a:t>vRAM</a:t>
                      </a: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License - $0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Support - $599 / server / </a:t>
                      </a:r>
                      <a:r>
                        <a:rPr kumimoji="0" lang="en-US" sz="1200" b="0" i="0" u="none" strike="noStrike" cap="none" normalizeH="0" baseline="0" dirty="0" err="1" smtClean="0">
                          <a:ln>
                            <a:noFill/>
                          </a:ln>
                          <a:solidFill>
                            <a:schemeClr val="tx1"/>
                          </a:solidFill>
                          <a:effectLst/>
                          <a:latin typeface="Arial" pitchFamily="34" charset="0"/>
                          <a:cs typeface="Times" pitchFamily="1" charset="0"/>
                          <a:sym typeface="Times" pitchFamily="1" charset="0"/>
                        </a:rPr>
                        <a:t>yr</a:t>
                      </a:r>
                      <a:endPar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endParaRP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VMware vSphere5 Enterprise Plus Edition (per socket, 96GB </a:t>
                      </a:r>
                      <a:r>
                        <a:rPr kumimoji="0" lang="en-US" sz="1200" b="0" i="0" u="none" strike="noStrike" cap="none" normalizeH="0" baseline="0" dirty="0" err="1" smtClean="0">
                          <a:ln>
                            <a:noFill/>
                          </a:ln>
                          <a:solidFill>
                            <a:schemeClr val="tx1"/>
                          </a:solidFill>
                          <a:effectLst/>
                          <a:latin typeface="Arial" pitchFamily="34" charset="0"/>
                          <a:cs typeface="Times" pitchFamily="1" charset="0"/>
                          <a:sym typeface="Times" pitchFamily="1" charset="0"/>
                        </a:rPr>
                        <a:t>vRAM</a:t>
                      </a: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License - $3495 x 2 sockets = $6990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Support (Production) - $874 x 2 = $1748/</a:t>
                      </a:r>
                      <a:r>
                        <a:rPr kumimoji="0" lang="en-US" sz="1200" b="0" i="0" u="none" strike="noStrike" cap="none" normalizeH="0" baseline="0" dirty="0" err="1" smtClean="0">
                          <a:ln>
                            <a:noFill/>
                          </a:ln>
                          <a:solidFill>
                            <a:schemeClr val="tx1"/>
                          </a:solidFill>
                          <a:effectLst/>
                          <a:latin typeface="Arial" pitchFamily="34" charset="0"/>
                          <a:cs typeface="Times" pitchFamily="1" charset="0"/>
                          <a:sym typeface="Times" pitchFamily="1" charset="0"/>
                        </a:rPr>
                        <a:t>yr</a:t>
                      </a:r>
                      <a:endPar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endParaRP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768754">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Management</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Oracle VM Manager</a:t>
                      </a:r>
                    </a:p>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License - $0</a:t>
                      </a:r>
                    </a:p>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Support - $0</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VMware </a:t>
                      </a:r>
                      <a:r>
                        <a:rPr kumimoji="0" lang="en-US" sz="1200" b="0" i="0" u="none" strike="noStrike" cap="none" normalizeH="0" baseline="0" dirty="0" err="1" smtClean="0">
                          <a:ln>
                            <a:noFill/>
                          </a:ln>
                          <a:solidFill>
                            <a:schemeClr val="tx1"/>
                          </a:solidFill>
                          <a:effectLst/>
                          <a:latin typeface="Arial" pitchFamily="34" charset="0"/>
                          <a:cs typeface="Times" pitchFamily="1" charset="0"/>
                          <a:sym typeface="Times" pitchFamily="1" charset="0"/>
                        </a:rPr>
                        <a:t>vCenter</a:t>
                      </a: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 Server Standard</a:t>
                      </a:r>
                    </a:p>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License - $4995</a:t>
                      </a:r>
                    </a:p>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Support - $1249 (1yr Production </a:t>
                      </a:r>
                      <a:r>
                        <a:rPr kumimoji="0" lang="en-US" sz="1200" b="0" i="0" u="none" strike="noStrike" cap="none" normalizeH="0" baseline="0" dirty="0" err="1" smtClean="0">
                          <a:ln>
                            <a:noFill/>
                          </a:ln>
                          <a:solidFill>
                            <a:schemeClr val="tx1"/>
                          </a:solidFill>
                          <a:effectLst/>
                          <a:latin typeface="Arial" pitchFamily="34" charset="0"/>
                          <a:cs typeface="Times" pitchFamily="1" charset="0"/>
                          <a:sym typeface="Times" pitchFamily="1" charset="0"/>
                        </a:rPr>
                        <a:t>SnS</a:t>
                      </a: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 instance)</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413958">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dirty="0" smtClean="0">
                          <a:ln>
                            <a:noFill/>
                          </a:ln>
                          <a:solidFill>
                            <a:schemeClr val="tx1"/>
                          </a:solidFill>
                          <a:effectLst/>
                          <a:latin typeface="Arial" pitchFamily="34" charset="0"/>
                        </a:rPr>
                        <a:t>Total Cost (Annual)</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License: $0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Oracle VM (annual): $</a:t>
                      </a: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599</a:t>
                      </a:r>
                      <a:endPar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endParaRP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VMware </a:t>
                      </a:r>
                      <a:r>
                        <a:rPr kumimoji="0" lang="en-US" sz="1200" b="0" i="0" u="none" strike="noStrike" cap="none" normalizeH="0" baseline="0" dirty="0" err="1" smtClean="0">
                          <a:ln>
                            <a:noFill/>
                          </a:ln>
                          <a:solidFill>
                            <a:schemeClr val="tx1"/>
                          </a:solidFill>
                          <a:effectLst/>
                          <a:latin typeface="Arial" pitchFamily="34" charset="0"/>
                          <a:cs typeface="Times" pitchFamily="1" charset="0"/>
                          <a:sym typeface="Times" pitchFamily="1" charset="0"/>
                        </a:rPr>
                        <a:t>Lic</a:t>
                      </a: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 (perpetual): $703,995</a:t>
                      </a:r>
                    </a:p>
                    <a:p>
                      <a:pPr marL="0" marR="0" lvl="0" indent="0" algn="l" defTabSz="914400" rtl="0" eaLnBrk="1" fontAlgn="t" latinLnBrk="0" hangingPunct="1">
                        <a:lnSpc>
                          <a:spcPct val="10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VMware Support (annual): $176,049</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471442">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dirty="0" smtClean="0">
                          <a:ln>
                            <a:noFill/>
                          </a:ln>
                          <a:solidFill>
                            <a:schemeClr val="tx1"/>
                          </a:solidFill>
                          <a:effectLst/>
                          <a:latin typeface="Arial" pitchFamily="34" charset="0"/>
                        </a:rPr>
                        <a:t>Total Cost </a:t>
                      </a:r>
                    </a:p>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dirty="0" smtClean="0">
                          <a:ln>
                            <a:noFill/>
                          </a:ln>
                          <a:solidFill>
                            <a:schemeClr val="tx1"/>
                          </a:solidFill>
                          <a:effectLst/>
                          <a:latin typeface="Arial" pitchFamily="34" charset="0"/>
                        </a:rPr>
                        <a:t>(3 Years)</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Times" pitchFamily="1" charset="0"/>
                          <a:sym typeface="Times" pitchFamily="1" charset="0"/>
                        </a:rPr>
                        <a:t>$179,700</a:t>
                      </a:r>
                    </a:p>
                  </a:txBody>
                  <a:tcPr marL="69074" marR="69074" marT="25538" marB="2553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2000" b="1" i="0" u="none" strike="noStrike" cap="none" normalizeH="0" baseline="0" dirty="0" smtClean="0">
                          <a:ln>
                            <a:noFill/>
                          </a:ln>
                          <a:solidFill>
                            <a:srgbClr val="FF0000"/>
                          </a:solidFill>
                          <a:effectLst/>
                          <a:latin typeface="Arial" pitchFamily="34" charset="0"/>
                          <a:cs typeface="Times" pitchFamily="1" charset="0"/>
                          <a:sym typeface="Times" pitchFamily="1" charset="0"/>
                        </a:rPr>
                        <a:t>$1,232,142 (6.9X Oracle)</a:t>
                      </a:r>
                    </a:p>
                  </a:txBody>
                  <a:tcPr marL="69074" marR="69074" marT="25538" marB="2553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47135" name="Text Box 34"/>
          <p:cNvSpPr txBox="1">
            <a:spLocks noChangeArrowheads="1"/>
          </p:cNvSpPr>
          <p:nvPr/>
        </p:nvSpPr>
        <p:spPr bwMode="auto">
          <a:xfrm>
            <a:off x="6538945" y="4892278"/>
            <a:ext cx="2459006" cy="107722"/>
          </a:xfrm>
          <a:prstGeom prst="rect">
            <a:avLst/>
          </a:prstGeom>
          <a:noFill/>
          <a:ln w="9525">
            <a:noFill/>
            <a:miter lim="800000"/>
            <a:headEnd/>
            <a:tailEnd/>
          </a:ln>
        </p:spPr>
        <p:txBody>
          <a:bodyPr wrap="none" lIns="0" tIns="0" rIns="0" bIns="0">
            <a:spAutoFit/>
          </a:bodyPr>
          <a:lstStyle/>
          <a:p>
            <a:pPr algn="r" eaLnBrk="0" hangingPunct="0">
              <a:spcBef>
                <a:spcPct val="20000"/>
              </a:spcBef>
              <a:buClr>
                <a:srgbClr val="FF0000"/>
              </a:buClr>
              <a:buSzPct val="100000"/>
            </a:pPr>
            <a:r>
              <a:rPr lang="en-US" sz="700" b="0">
                <a:solidFill>
                  <a:srgbClr val="000000"/>
                </a:solidFill>
                <a:ea typeface="MS PGothic" pitchFamily="34" charset="-128"/>
              </a:rPr>
              <a:t>Source:  http://www.vmware.com/files/pdf/vsphere_pricing.pdf</a:t>
            </a:r>
          </a:p>
        </p:txBody>
      </p:sp>
      <p:sp>
        <p:nvSpPr>
          <p:cNvPr id="47136" name="Oval 35"/>
          <p:cNvSpPr>
            <a:spLocks noChangeArrowheads="1"/>
          </p:cNvSpPr>
          <p:nvPr/>
        </p:nvSpPr>
        <p:spPr bwMode="auto">
          <a:xfrm>
            <a:off x="1652337" y="3639863"/>
            <a:ext cx="6962274" cy="697706"/>
          </a:xfrm>
          <a:prstGeom prst="ellipse">
            <a:avLst/>
          </a:prstGeom>
          <a:noFill/>
          <a:ln w="28575">
            <a:solidFill>
              <a:srgbClr val="FF0000"/>
            </a:solidFill>
            <a:round/>
            <a:headEnd/>
            <a:tailEnd/>
          </a:ln>
        </p:spPr>
        <p:txBody>
          <a:bodyPr wrap="none" lIns="0" tIns="0" rIns="0" bIns="0" anchor="ctr"/>
          <a:lstStyle/>
          <a:p>
            <a:pPr algn="l"/>
            <a:endParaRPr lang="en-US" sz="700" b="0">
              <a:ea typeface="MS PGothic" pitchFamily="34" charset="-128"/>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8"/>
          <p:cNvSpPr>
            <a:spLocks noGrp="1" noChangeArrowheads="1"/>
          </p:cNvSpPr>
          <p:nvPr>
            <p:ph type="title"/>
          </p:nvPr>
        </p:nvSpPr>
        <p:spPr>
          <a:xfrm>
            <a:off x="782937" y="127816"/>
            <a:ext cx="8067635" cy="642938"/>
          </a:xfrm>
        </p:spPr>
        <p:txBody>
          <a:bodyPr/>
          <a:lstStyle/>
          <a:p>
            <a:r>
              <a:rPr lang="en-US" dirty="0" smtClean="0">
                <a:latin typeface="Arial" pitchFamily="34" charset="0"/>
              </a:rPr>
              <a:t>Oracle VM 3.0 with Oracle x86 Hardware</a:t>
            </a:r>
            <a:r>
              <a:rPr lang="en-US" dirty="0" smtClean="0">
                <a:solidFill>
                  <a:schemeClr val="tx2"/>
                </a:solidFill>
                <a:latin typeface="Arial" pitchFamily="34" charset="0"/>
              </a:rPr>
              <a:t> </a:t>
            </a:r>
            <a:r>
              <a:rPr lang="en-US" sz="1800" b="0" dirty="0" smtClean="0">
                <a:solidFill>
                  <a:srgbClr val="FF0000"/>
                </a:solidFill>
              </a:rPr>
              <a:t/>
            </a:r>
            <a:br>
              <a:rPr lang="en-US" sz="1800" b="0" dirty="0" smtClean="0">
                <a:solidFill>
                  <a:srgbClr val="FF0000"/>
                </a:solidFill>
              </a:rPr>
            </a:br>
            <a:r>
              <a:rPr lang="en-US" sz="1800" b="0" dirty="0" smtClean="0">
                <a:solidFill>
                  <a:srgbClr val="FF0000"/>
                </a:solidFill>
              </a:rPr>
              <a:t>100  2 Socket Servers, each with 6 VMs and 48 GB </a:t>
            </a:r>
            <a:r>
              <a:rPr lang="en-US" sz="1800" b="0" dirty="0" err="1" smtClean="0">
                <a:solidFill>
                  <a:srgbClr val="FF0000"/>
                </a:solidFill>
              </a:rPr>
              <a:t>vRAM</a:t>
            </a:r>
            <a:r>
              <a:rPr lang="en-US" sz="1800" b="0" dirty="0" smtClean="0">
                <a:solidFill>
                  <a:srgbClr val="FF0000"/>
                </a:solidFill>
              </a:rPr>
              <a:t> per Server</a:t>
            </a:r>
            <a:br>
              <a:rPr lang="en-US" sz="1800" b="0" dirty="0" smtClean="0">
                <a:solidFill>
                  <a:srgbClr val="FF0000"/>
                </a:solidFill>
              </a:rPr>
            </a:br>
            <a:r>
              <a:rPr lang="en-US" sz="1800" dirty="0" smtClean="0">
                <a:solidFill>
                  <a:srgbClr val="FF0000"/>
                </a:solidFill>
              </a:rPr>
              <a:t>Oracle VM Support is included in Oracle Hardware Support</a:t>
            </a:r>
            <a:r>
              <a:rPr lang="en-US" dirty="0" smtClean="0"/>
              <a:t/>
            </a:r>
            <a:br>
              <a:rPr lang="en-US" dirty="0" smtClean="0"/>
            </a:br>
            <a:endParaRPr lang="en-US" b="0" dirty="0" smtClean="0">
              <a:solidFill>
                <a:srgbClr val="FF0000"/>
              </a:solidFill>
            </a:endParaRPr>
          </a:p>
        </p:txBody>
      </p:sp>
      <p:graphicFrame>
        <p:nvGraphicFramePr>
          <p:cNvPr id="12" name="Group 42"/>
          <p:cNvGraphicFramePr>
            <a:graphicFrameLocks/>
          </p:cNvGraphicFramePr>
          <p:nvPr/>
        </p:nvGraphicFramePr>
        <p:xfrm>
          <a:off x="220144" y="1102123"/>
          <a:ext cx="8720329" cy="3446467"/>
        </p:xfrm>
        <a:graphic>
          <a:graphicData uri="http://schemas.openxmlformats.org/drawingml/2006/table">
            <a:tbl>
              <a:tblPr/>
              <a:tblGrid>
                <a:gridCol w="1867731"/>
                <a:gridCol w="3278173"/>
                <a:gridCol w="3574425"/>
              </a:tblGrid>
              <a:tr h="27806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US" sz="1400" b="1" i="0" u="none" strike="noStrike" cap="none" normalizeH="0" baseline="0" dirty="0" smtClean="0">
                        <a:ln>
                          <a:noFill/>
                        </a:ln>
                        <a:solidFill>
                          <a:schemeClr val="tx1"/>
                        </a:solidFill>
                        <a:effectLst/>
                        <a:latin typeface="Arial" pitchFamily="34" charset="0"/>
                      </a:endParaRPr>
                    </a:p>
                  </a:txBody>
                  <a:tcPr marL="69074" marR="69074" marT="25538" marB="25538"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1600" b="1" i="0" u="none" strike="noStrike" cap="none" normalizeH="0" baseline="0" dirty="0" smtClean="0">
                          <a:ln>
                            <a:noFill/>
                          </a:ln>
                          <a:solidFill>
                            <a:schemeClr val="bg1"/>
                          </a:solidFill>
                          <a:effectLst/>
                          <a:latin typeface="Arial" pitchFamily="34" charset="0"/>
                        </a:rPr>
                        <a:t>Oracle VM included in Oracle Hardware</a:t>
                      </a:r>
                    </a:p>
                  </a:txBody>
                  <a:tcPr marL="69074" marR="69074" marT="25538" marB="2553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2000" b="1" i="0" u="none" strike="noStrike" cap="none" normalizeH="0" baseline="0" dirty="0" smtClean="0">
                          <a:ln>
                            <a:noFill/>
                          </a:ln>
                          <a:solidFill>
                            <a:schemeClr val="bg1"/>
                          </a:solidFill>
                          <a:effectLst/>
                          <a:latin typeface="Arial" pitchFamily="34" charset="0"/>
                        </a:rPr>
                        <a:t>VMware vSphere5 * </a:t>
                      </a:r>
                    </a:p>
                  </a:txBody>
                  <a:tcPr marL="69074" marR="69074" marT="25538" marB="2553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0070C0"/>
                    </a:solidFill>
                  </a:tcPr>
                </a:tc>
              </a:tr>
              <a:tr h="864723">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dirty="0" smtClean="0">
                          <a:ln>
                            <a:noFill/>
                          </a:ln>
                          <a:solidFill>
                            <a:schemeClr val="tx1"/>
                          </a:solidFill>
                          <a:effectLst/>
                          <a:latin typeface="Arial" pitchFamily="34" charset="0"/>
                        </a:rPr>
                        <a:t>Virtualization:</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Oracle VM (Unlimited VMs, Premier Support, Unlimited </a:t>
                      </a:r>
                      <a:r>
                        <a:rPr kumimoji="0" lang="en-US" sz="1200" b="0" i="0" u="none" strike="noStrike" cap="none" normalizeH="0" baseline="0" dirty="0" err="1" smtClean="0">
                          <a:ln>
                            <a:noFill/>
                          </a:ln>
                          <a:solidFill>
                            <a:schemeClr val="tx1"/>
                          </a:solidFill>
                          <a:effectLst/>
                          <a:latin typeface="Arial" pitchFamily="34" charset="0"/>
                          <a:cs typeface="Times" pitchFamily="1" charset="0"/>
                          <a:sym typeface="Times" pitchFamily="1" charset="0"/>
                        </a:rPr>
                        <a:t>vRAM</a:t>
                      </a: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License - $0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Support - $0 </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VMware vSphere5 Enterprise Plus Edition (per socket, 96GB </a:t>
                      </a:r>
                      <a:r>
                        <a:rPr kumimoji="0" lang="en-US" sz="1200" b="0" i="0" u="none" strike="noStrike" cap="none" normalizeH="0" baseline="0" dirty="0" err="1" smtClean="0">
                          <a:ln>
                            <a:noFill/>
                          </a:ln>
                          <a:solidFill>
                            <a:schemeClr val="tx1"/>
                          </a:solidFill>
                          <a:effectLst/>
                          <a:latin typeface="Arial" pitchFamily="34" charset="0"/>
                          <a:cs typeface="Times" pitchFamily="1" charset="0"/>
                          <a:sym typeface="Times" pitchFamily="1" charset="0"/>
                        </a:rPr>
                        <a:t>vRAM</a:t>
                      </a: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License - $3495 x 2 sockets = $6990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Support (Production) - $874 x 2 = $1748/</a:t>
                      </a:r>
                      <a:r>
                        <a:rPr kumimoji="0" lang="en-US" sz="1200" b="0" i="0" u="none" strike="noStrike" cap="none" normalizeH="0" baseline="0" dirty="0" err="1" smtClean="0">
                          <a:ln>
                            <a:noFill/>
                          </a:ln>
                          <a:solidFill>
                            <a:schemeClr val="tx1"/>
                          </a:solidFill>
                          <a:effectLst/>
                          <a:latin typeface="Arial" pitchFamily="34" charset="0"/>
                          <a:cs typeface="Times" pitchFamily="1" charset="0"/>
                          <a:sym typeface="Times" pitchFamily="1" charset="0"/>
                        </a:rPr>
                        <a:t>yr</a:t>
                      </a:r>
                      <a:endPar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endParaRP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768754">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Management</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License &amp; Support:</a:t>
                      </a:r>
                    </a:p>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Oracle VM Manager - $0</a:t>
                      </a:r>
                    </a:p>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Oracle Ops Center - $0</a:t>
                      </a:r>
                    </a:p>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Oracle Enterprise Manager - $0 </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VMware </a:t>
                      </a:r>
                      <a:r>
                        <a:rPr kumimoji="0" lang="en-US" sz="1200" b="0" i="0" u="none" strike="noStrike" cap="none" normalizeH="0" baseline="0" dirty="0" err="1" smtClean="0">
                          <a:ln>
                            <a:noFill/>
                          </a:ln>
                          <a:solidFill>
                            <a:schemeClr val="tx1"/>
                          </a:solidFill>
                          <a:effectLst/>
                          <a:latin typeface="Arial" pitchFamily="34" charset="0"/>
                          <a:cs typeface="Times" pitchFamily="1" charset="0"/>
                          <a:sym typeface="Times" pitchFamily="1" charset="0"/>
                        </a:rPr>
                        <a:t>vCenter</a:t>
                      </a: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 Server Standard</a:t>
                      </a:r>
                    </a:p>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License - $4995</a:t>
                      </a:r>
                    </a:p>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Support - $1249 (1yr Production </a:t>
                      </a:r>
                      <a:r>
                        <a:rPr kumimoji="0" lang="en-US" sz="1200" b="0" i="0" u="none" strike="noStrike" cap="none" normalizeH="0" baseline="0" dirty="0" err="1" smtClean="0">
                          <a:ln>
                            <a:noFill/>
                          </a:ln>
                          <a:solidFill>
                            <a:schemeClr val="tx1"/>
                          </a:solidFill>
                          <a:effectLst/>
                          <a:latin typeface="Arial" pitchFamily="34" charset="0"/>
                          <a:cs typeface="Times" pitchFamily="1" charset="0"/>
                          <a:sym typeface="Times" pitchFamily="1" charset="0"/>
                        </a:rPr>
                        <a:t>SnS</a:t>
                      </a: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 instance)</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413958">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dirty="0" smtClean="0">
                          <a:ln>
                            <a:noFill/>
                          </a:ln>
                          <a:solidFill>
                            <a:schemeClr val="tx1"/>
                          </a:solidFill>
                          <a:effectLst/>
                          <a:latin typeface="Arial" pitchFamily="34" charset="0"/>
                        </a:rPr>
                        <a:t>Total Cost (Annual)</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Oracle VM License: $0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Oracle VM Support: $0</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VMware </a:t>
                      </a:r>
                      <a:r>
                        <a:rPr kumimoji="0" lang="en-US" sz="1200" b="0" i="0" u="none" strike="noStrike" cap="none" normalizeH="0" baseline="0" dirty="0" err="1" smtClean="0">
                          <a:ln>
                            <a:noFill/>
                          </a:ln>
                          <a:solidFill>
                            <a:schemeClr val="tx1"/>
                          </a:solidFill>
                          <a:effectLst/>
                          <a:latin typeface="Arial" pitchFamily="34" charset="0"/>
                          <a:cs typeface="Times" pitchFamily="1" charset="0"/>
                          <a:sym typeface="Times" pitchFamily="1" charset="0"/>
                        </a:rPr>
                        <a:t>Lic</a:t>
                      </a: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 (perpetual): $703,995</a:t>
                      </a:r>
                    </a:p>
                    <a:p>
                      <a:pPr marL="0" marR="0" lvl="0" indent="0" algn="l" defTabSz="914400" rtl="0" eaLnBrk="1" fontAlgn="t" latinLnBrk="0" hangingPunct="1">
                        <a:lnSpc>
                          <a:spcPct val="100000"/>
                        </a:lnSpc>
                        <a:spcBef>
                          <a:spcPct val="0"/>
                        </a:spcBef>
                        <a:spcAft>
                          <a:spcPct val="0"/>
                        </a:spcAft>
                        <a:buClr>
                          <a:schemeClr val="accent1"/>
                        </a:buClr>
                        <a:buSzTx/>
                        <a:buFontTx/>
                        <a:buNone/>
                        <a:tabLst/>
                      </a:pPr>
                      <a:r>
                        <a:rPr kumimoji="0" lang="en-US" sz="1200" b="0" i="0" u="none" strike="noStrike" cap="none" normalizeH="0" baseline="0" dirty="0" smtClean="0">
                          <a:ln>
                            <a:noFill/>
                          </a:ln>
                          <a:solidFill>
                            <a:schemeClr val="tx1"/>
                          </a:solidFill>
                          <a:effectLst/>
                          <a:latin typeface="Arial" pitchFamily="34" charset="0"/>
                          <a:cs typeface="Times" pitchFamily="1" charset="0"/>
                          <a:sym typeface="Times" pitchFamily="1" charset="0"/>
                        </a:rPr>
                        <a:t>VMware Support (annual): $176,049</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471442">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dirty="0" smtClean="0">
                          <a:ln>
                            <a:noFill/>
                          </a:ln>
                          <a:solidFill>
                            <a:schemeClr val="tx1"/>
                          </a:solidFill>
                          <a:effectLst/>
                          <a:latin typeface="Arial" pitchFamily="34" charset="0"/>
                        </a:rPr>
                        <a:t>Total Virtualization Cost (3 Years)</a:t>
                      </a:r>
                    </a:p>
                    <a:p>
                      <a:pPr marL="0" marR="0" lvl="0" indent="0" algn="ctr" defTabSz="914400" rtl="0" eaLnBrk="1" fontAlgn="t"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dirty="0" smtClean="0">
                          <a:ln>
                            <a:noFill/>
                          </a:ln>
                          <a:solidFill>
                            <a:schemeClr val="tx1"/>
                          </a:solidFill>
                          <a:effectLst/>
                          <a:latin typeface="Arial" pitchFamily="34" charset="0"/>
                        </a:rPr>
                        <a:t>Excluding Hardware </a:t>
                      </a:r>
                    </a:p>
                  </a:txBody>
                  <a:tcPr marL="69074" marR="69074" marT="25538" marB="2553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Times" pitchFamily="1" charset="0"/>
                          <a:sym typeface="Times" pitchFamily="1" charset="0"/>
                        </a:rPr>
                        <a:t>$0</a:t>
                      </a:r>
                    </a:p>
                  </a:txBody>
                  <a:tcPr marL="69074" marR="69074" marT="25538" marB="2553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20000"/>
                        </a:spcBef>
                        <a:spcAft>
                          <a:spcPct val="0"/>
                        </a:spcAft>
                        <a:buClr>
                          <a:schemeClr val="accent1"/>
                        </a:buClr>
                        <a:buSzTx/>
                        <a:buFontTx/>
                        <a:buNone/>
                        <a:tabLst/>
                      </a:pPr>
                      <a:r>
                        <a:rPr kumimoji="0" lang="en-US" sz="2000" b="1" i="0" u="none" strike="noStrike" cap="none" normalizeH="0" baseline="0" dirty="0" smtClean="0">
                          <a:ln>
                            <a:noFill/>
                          </a:ln>
                          <a:solidFill>
                            <a:srgbClr val="FF0000"/>
                          </a:solidFill>
                          <a:effectLst/>
                          <a:latin typeface="Arial" pitchFamily="34" charset="0"/>
                          <a:cs typeface="Times" pitchFamily="1" charset="0"/>
                          <a:sym typeface="Times" pitchFamily="1" charset="0"/>
                        </a:rPr>
                        <a:t>$1,232,142</a:t>
                      </a:r>
                    </a:p>
                  </a:txBody>
                  <a:tcPr marL="69074" marR="69074" marT="25538" marB="2553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47135" name="Text Box 34"/>
          <p:cNvSpPr txBox="1">
            <a:spLocks noChangeArrowheads="1"/>
          </p:cNvSpPr>
          <p:nvPr/>
        </p:nvSpPr>
        <p:spPr bwMode="auto">
          <a:xfrm>
            <a:off x="6538945" y="4892278"/>
            <a:ext cx="2459006" cy="107722"/>
          </a:xfrm>
          <a:prstGeom prst="rect">
            <a:avLst/>
          </a:prstGeom>
          <a:noFill/>
          <a:ln w="9525">
            <a:noFill/>
            <a:miter lim="800000"/>
            <a:headEnd/>
            <a:tailEnd/>
          </a:ln>
        </p:spPr>
        <p:txBody>
          <a:bodyPr wrap="none" lIns="0" tIns="0" rIns="0" bIns="0">
            <a:spAutoFit/>
          </a:bodyPr>
          <a:lstStyle/>
          <a:p>
            <a:pPr algn="r" eaLnBrk="0" hangingPunct="0">
              <a:spcBef>
                <a:spcPct val="20000"/>
              </a:spcBef>
              <a:buClr>
                <a:srgbClr val="FF0000"/>
              </a:buClr>
              <a:buSzPct val="100000"/>
            </a:pPr>
            <a:r>
              <a:rPr lang="en-US" sz="700" b="0">
                <a:solidFill>
                  <a:srgbClr val="000000"/>
                </a:solidFill>
                <a:ea typeface="MS PGothic" pitchFamily="34" charset="-128"/>
              </a:rPr>
              <a:t>Source:  http://www.vmware.com/files/pdf/vsphere_pricing.pdf</a:t>
            </a:r>
          </a:p>
        </p:txBody>
      </p:sp>
      <p:sp>
        <p:nvSpPr>
          <p:cNvPr id="47136" name="Oval 35"/>
          <p:cNvSpPr>
            <a:spLocks noChangeArrowheads="1"/>
          </p:cNvSpPr>
          <p:nvPr/>
        </p:nvSpPr>
        <p:spPr bwMode="auto">
          <a:xfrm>
            <a:off x="1719664" y="3912466"/>
            <a:ext cx="7050024" cy="519443"/>
          </a:xfrm>
          <a:prstGeom prst="ellipse">
            <a:avLst/>
          </a:prstGeom>
          <a:noFill/>
          <a:ln w="28575">
            <a:solidFill>
              <a:srgbClr val="FF0000"/>
            </a:solidFill>
            <a:round/>
            <a:headEnd/>
            <a:tailEnd/>
          </a:ln>
        </p:spPr>
        <p:txBody>
          <a:bodyPr wrap="none" lIns="0" tIns="0" rIns="0" bIns="0" anchor="ctr"/>
          <a:lstStyle/>
          <a:p>
            <a:pPr algn="l"/>
            <a:endParaRPr lang="en-US" sz="700" b="0">
              <a:ea typeface="MS PGothic" pitchFamily="34" charset="-128"/>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18"/>
          <p:cNvSpPr>
            <a:spLocks noGrp="1" noChangeArrowheads="1"/>
          </p:cNvSpPr>
          <p:nvPr>
            <p:ph type="title"/>
          </p:nvPr>
        </p:nvSpPr>
        <p:spPr>
          <a:xfrm>
            <a:off x="740664" y="91441"/>
            <a:ext cx="8147304" cy="466344"/>
          </a:xfrm>
        </p:spPr>
        <p:txBody>
          <a:bodyPr/>
          <a:lstStyle/>
          <a:p>
            <a:r>
              <a:rPr lang="en-US" dirty="0" smtClean="0">
                <a:latin typeface="Arial" pitchFamily="34" charset="0"/>
                <a:cs typeface="Arial" pitchFamily="34" charset="0"/>
              </a:rPr>
              <a:t>Oracle VM TCO calculator</a:t>
            </a:r>
            <a:endParaRPr lang="en-US" b="0" dirty="0" smtClean="0">
              <a:solidFill>
                <a:schemeClr val="tx2"/>
              </a:solidFill>
              <a:latin typeface="Arial" pitchFamily="34" charset="0"/>
              <a:cs typeface="Arial" pitchFamily="34" charset="0"/>
            </a:endParaRPr>
          </a:p>
        </p:txBody>
      </p:sp>
      <p:sp>
        <p:nvSpPr>
          <p:cNvPr id="426014" name="Text Box 34"/>
          <p:cNvSpPr txBox="1">
            <a:spLocks noChangeArrowheads="1"/>
          </p:cNvSpPr>
          <p:nvPr/>
        </p:nvSpPr>
        <p:spPr bwMode="auto">
          <a:xfrm>
            <a:off x="6538913" y="4892675"/>
            <a:ext cx="2459037" cy="107950"/>
          </a:xfrm>
          <a:prstGeom prst="rect">
            <a:avLst/>
          </a:prstGeom>
          <a:noFill/>
          <a:ln w="9525">
            <a:noFill/>
            <a:miter lim="800000"/>
            <a:headEnd/>
            <a:tailEnd/>
          </a:ln>
        </p:spPr>
        <p:txBody>
          <a:bodyPr wrap="none" lIns="0" tIns="0" rIns="0" bIns="0">
            <a:spAutoFit/>
          </a:bodyPr>
          <a:lstStyle/>
          <a:p>
            <a:pPr algn="r" eaLnBrk="0" hangingPunct="0">
              <a:spcBef>
                <a:spcPct val="20000"/>
              </a:spcBef>
              <a:buClr>
                <a:srgbClr val="FF0000"/>
              </a:buClr>
              <a:buSzPct val="100000"/>
            </a:pPr>
            <a:r>
              <a:rPr lang="en-US">
                <a:solidFill>
                  <a:srgbClr val="000000"/>
                </a:solidFill>
              </a:rPr>
              <a:t>Source:  http://www.vmware.com/files/pdf/vsphere_pricing.pdf</a:t>
            </a:r>
          </a:p>
        </p:txBody>
      </p:sp>
      <p:pic>
        <p:nvPicPr>
          <p:cNvPr id="6" name="Picture 5" descr="Oracle VM TCO.jpg"/>
          <p:cNvPicPr>
            <a:picLocks noChangeAspect="1"/>
          </p:cNvPicPr>
          <p:nvPr/>
        </p:nvPicPr>
        <p:blipFill>
          <a:blip r:embed="rId2"/>
          <a:stretch>
            <a:fillRect/>
          </a:stretch>
        </p:blipFill>
        <p:spPr>
          <a:xfrm>
            <a:off x="1849856" y="852702"/>
            <a:ext cx="4299284" cy="3172162"/>
          </a:xfrm>
          <a:prstGeom prst="rect">
            <a:avLst/>
          </a:prstGeom>
        </p:spPr>
      </p:pic>
      <p:sp>
        <p:nvSpPr>
          <p:cNvPr id="5" name="TextBox 4"/>
          <p:cNvSpPr txBox="1"/>
          <p:nvPr/>
        </p:nvSpPr>
        <p:spPr>
          <a:xfrm>
            <a:off x="256675" y="3978441"/>
            <a:ext cx="8646694" cy="461665"/>
          </a:xfrm>
          <a:prstGeom prst="rect">
            <a:avLst/>
          </a:prstGeom>
          <a:noFill/>
        </p:spPr>
        <p:txBody>
          <a:bodyPr wrap="square" rtlCol="0">
            <a:spAutoFit/>
          </a:bodyPr>
          <a:lstStyle/>
          <a:p>
            <a:pPr algn="ctr"/>
            <a:r>
              <a:rPr lang="en-US" sz="2400" b="1" u="sng" dirty="0" smtClean="0">
                <a:hlinkClick r:id="rId3"/>
              </a:rPr>
              <a:t>http://www.oracle.com/us/media/calculator/vm/index.html</a:t>
            </a:r>
            <a:r>
              <a:rPr lang="en-US" sz="2400" b="1" dirty="0" smtClean="0"/>
              <a:t> </a:t>
            </a:r>
            <a:endParaRPr lang="en-US" sz="2400" b="1"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38125" y="666750"/>
          <a:ext cx="8763000" cy="3829304"/>
        </p:xfrm>
        <a:graphic>
          <a:graphicData uri="http://schemas.openxmlformats.org/drawingml/2006/table">
            <a:tbl>
              <a:tblPr/>
              <a:tblGrid>
                <a:gridCol w="1620838"/>
                <a:gridCol w="7142162"/>
              </a:tblGrid>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MS PGothic" pitchFamily="34" charset="-128"/>
                        </a:rPr>
                        <a:t>Reason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MS PGothic" pitchFamily="34" charset="-128"/>
                        </a:rPr>
                        <a:t>Details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60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Application-Driven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Complete apps to disk stack with virtualization fully integrated into each layer of the stack. Oracle virtualization has full awareness of what’s running inside the VM and can provision and manage apps, middleware and database</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VMware offers hypervisor only, without integration with apps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Lower cost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Unlike VMware, Oracle VM is free to use, download and distribute</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Affordable support fees; simple licensing</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Oracle VM support included with Oracle’s Sun x86 systems support at no additional fees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r>
              <a:tr h="542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Integrated Management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Single tool manages hypervisor, operating system, database and apps</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Single point of support from Apps to Disk</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VMware management can only manage the hypervisor</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Faster App Deployment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Oracle VM Templates and Oracle Virtual Assembly Builder enable deployment of enterprise software in minutes as opposed to days, and help create multi-tier software assemblies quickly – eg. PSFT, Siebel, EBS, more</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VMware offers third party software appliances for testing and dev purposes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Scalability</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With support for 128 vCPUs in each virtual machine, Oracle VM is 4 times more scalable than VMware which only supports 32 vCPUs per virtual machine.</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 Useful for virtualizing heavy duty database and applications workloads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bl>
          </a:graphicData>
        </a:graphic>
      </p:graphicFrame>
      <p:sp>
        <p:nvSpPr>
          <p:cNvPr id="427032" name="Rectangle 2"/>
          <p:cNvSpPr>
            <a:spLocks noGrp="1" noChangeArrowheads="1"/>
          </p:cNvSpPr>
          <p:nvPr>
            <p:ph type="title"/>
          </p:nvPr>
        </p:nvSpPr>
        <p:spPr>
          <a:xfrm>
            <a:off x="838200" y="57150"/>
            <a:ext cx="7924800" cy="706438"/>
          </a:xfrm>
        </p:spPr>
        <p:txBody>
          <a:bodyPr/>
          <a:lstStyle/>
          <a:p>
            <a:r>
              <a:rPr lang="en-US" sz="2800" dirty="0" smtClean="0">
                <a:latin typeface="Arial" pitchFamily="34" charset="0"/>
              </a:rPr>
              <a:t>Oracle Delivers More Value Than VMware </a:t>
            </a:r>
            <a:endParaRPr lang="en-US" dirty="0" smtClean="0">
              <a:latin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9057" name="Rectangle 2"/>
          <p:cNvSpPr>
            <a:spLocks noGrp="1" noChangeArrowheads="1"/>
          </p:cNvSpPr>
          <p:nvPr>
            <p:ph type="title"/>
          </p:nvPr>
        </p:nvSpPr>
        <p:spPr>
          <a:xfrm>
            <a:off x="838200" y="93663"/>
            <a:ext cx="8001000" cy="706437"/>
          </a:xfrm>
        </p:spPr>
        <p:txBody>
          <a:bodyPr/>
          <a:lstStyle/>
          <a:p>
            <a:r>
              <a:rPr lang="en-US" sz="2800" smtClean="0">
                <a:latin typeface="Arial" pitchFamily="34" charset="0"/>
              </a:rPr>
              <a:t>Oracle Delivers More Value Than VMware </a:t>
            </a:r>
            <a:endParaRPr lang="en-US" smtClean="0">
              <a:latin typeface="Arial" pitchFamily="34" charset="0"/>
            </a:endParaRPr>
          </a:p>
        </p:txBody>
      </p:sp>
      <p:graphicFrame>
        <p:nvGraphicFramePr>
          <p:cNvPr id="5" name="Table 4"/>
          <p:cNvGraphicFramePr>
            <a:graphicFrameLocks noGrp="1"/>
          </p:cNvGraphicFramePr>
          <p:nvPr/>
        </p:nvGraphicFramePr>
        <p:xfrm>
          <a:off x="304800" y="736600"/>
          <a:ext cx="8534400" cy="3800858"/>
        </p:xfrm>
        <a:graphic>
          <a:graphicData uri="http://schemas.openxmlformats.org/drawingml/2006/table">
            <a:tbl>
              <a:tblPr/>
              <a:tblGrid>
                <a:gridCol w="1897063"/>
                <a:gridCol w="6637337"/>
              </a:tblGrid>
              <a:tr h="30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MS PGothic" pitchFamily="34" charset="-128"/>
                        </a:rPr>
                        <a:t>Reason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MS PGothic" pitchFamily="34" charset="-128"/>
                        </a:rPr>
                        <a:t>Details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38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Architected for Efficiency</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Oracle VM architected for low performance overhead when moving DB and Apps from physical to virtual servers</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Same engineering team for Xen and Linux; better integration</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Aggressive testing with real DB and Apps workloads</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VMware’s architecture is prone to high performance overhead</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r h="892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Better High Availability (HA)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Unlike VMware, Oracle offers HA for the entire stack, not just the hypervisor</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Oracle VM customers can use Oracle Clusterware for additional HA</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Clustering and virtualization complementary; RAC works with Oracle VM</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r>
              <a:tr h="592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Virtualization Built into the System</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Included with Sun x86 systems</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Besides Oracle VM, Oracle also offers Solaris Containers, virtualization built into Oracle Solaris,. And Dynamic Domains built into the M-series hardware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Comprehensive Platform Support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While VMware only supports x86 architecture, Oracle VM supports both x86 and SPARC architectures.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r>
              <a:tr h="561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Integrated Support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One call to Oracle for the complete stack; no finger pointing</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Faster time to resolution</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Better performance  for virtual database and apps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bl>
          </a:graphicData>
        </a:graphic>
      </p:graphicFrame>
    </p:spTree>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6588" y="258259"/>
            <a:ext cx="8189843" cy="1550661"/>
          </a:xfrm>
        </p:spPr>
        <p:txBody>
          <a:bodyPr/>
          <a:lstStyle/>
          <a:p>
            <a:r>
              <a:rPr lang="en-US" sz="2000" b="1" dirty="0" smtClean="0"/>
              <a:t>UMASS Cuts IT Overhead by 60% with Oracle VM</a:t>
            </a:r>
            <a:br>
              <a:rPr lang="en-US" sz="2000" b="1" dirty="0" smtClean="0"/>
            </a:br>
            <a:r>
              <a:rPr lang="en-US" sz="2000" dirty="0" smtClean="0"/>
              <a:t>“About 80 percent of our applications are from Oracle, so if Oracle can provide support from top to bottom, it makes sense for us to take advantage of that.”</a:t>
            </a:r>
          </a:p>
        </p:txBody>
      </p:sp>
      <p:sp>
        <p:nvSpPr>
          <p:cNvPr id="9" name="Content Placeholder 8"/>
          <p:cNvSpPr>
            <a:spLocks noGrp="1"/>
          </p:cNvSpPr>
          <p:nvPr>
            <p:ph idx="1"/>
          </p:nvPr>
        </p:nvSpPr>
        <p:spPr>
          <a:xfrm>
            <a:off x="619197" y="1966775"/>
            <a:ext cx="7792822" cy="854637"/>
          </a:xfrm>
        </p:spPr>
        <p:txBody>
          <a:bodyPr/>
          <a:lstStyle/>
          <a:p>
            <a:r>
              <a:rPr lang="en-US" dirty="0" smtClean="0"/>
              <a:t>Michael Poole</a:t>
            </a:r>
          </a:p>
          <a:p>
            <a:r>
              <a:rPr lang="en-US" sz="1600" b="0" dirty="0" smtClean="0"/>
              <a:t>Chief Technology Officer, University of Massachusetts</a:t>
            </a:r>
            <a:endParaRPr lang="en-US" sz="1600" b="0" dirty="0"/>
          </a:p>
        </p:txBody>
      </p:sp>
      <p:pic>
        <p:nvPicPr>
          <p:cNvPr id="5" name="Picture 4" descr="umass2"/>
          <p:cNvPicPr>
            <a:picLocks noChangeAspect="1" noChangeArrowheads="1"/>
          </p:cNvPicPr>
          <p:nvPr/>
        </p:nvPicPr>
        <p:blipFill>
          <a:blip r:embed="rId3" cstate="print"/>
          <a:srcRect/>
          <a:stretch>
            <a:fillRect/>
          </a:stretch>
        </p:blipFill>
        <p:spPr bwMode="auto">
          <a:xfrm>
            <a:off x="3702884" y="3220279"/>
            <a:ext cx="2361904" cy="106250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6588" y="397408"/>
            <a:ext cx="8189843" cy="1312124"/>
          </a:xfrm>
        </p:spPr>
        <p:txBody>
          <a:bodyPr/>
          <a:lstStyle/>
          <a:p>
            <a:pPr eaLnBrk="1" hangingPunct="1"/>
            <a:r>
              <a:rPr lang="en-US" sz="2000" b="1" dirty="0" smtClean="0"/>
              <a:t>“In the past, it used to take 6 to 10 weeks to provision a physical server. With Oracle VM, we can have a virtual machine up and running in 35 minutes.”</a:t>
            </a:r>
            <a:r>
              <a:rPr lang="en-US" sz="2000" b="1" dirty="0" smtClean="0">
                <a:solidFill>
                  <a:srgbClr val="FFFFFF"/>
                </a:solidFill>
              </a:rPr>
              <a:t/>
            </a:r>
            <a:br>
              <a:rPr lang="en-US" sz="2000" b="1" dirty="0" smtClean="0">
                <a:solidFill>
                  <a:srgbClr val="FFFFFF"/>
                </a:solidFill>
              </a:rPr>
            </a:br>
            <a:endParaRPr lang="en-US" sz="2000" b="1" dirty="0" smtClean="0">
              <a:solidFill>
                <a:srgbClr val="000000"/>
              </a:solidFill>
            </a:endParaRPr>
          </a:p>
        </p:txBody>
      </p:sp>
      <p:sp>
        <p:nvSpPr>
          <p:cNvPr id="9" name="Content Placeholder 8"/>
          <p:cNvSpPr>
            <a:spLocks noGrp="1"/>
          </p:cNvSpPr>
          <p:nvPr>
            <p:ph idx="1"/>
          </p:nvPr>
        </p:nvSpPr>
        <p:spPr>
          <a:xfrm>
            <a:off x="619197" y="1966775"/>
            <a:ext cx="7792822" cy="854637"/>
          </a:xfrm>
        </p:spPr>
        <p:txBody>
          <a:bodyPr/>
          <a:lstStyle/>
          <a:p>
            <a:r>
              <a:rPr lang="en-US" dirty="0" smtClean="0"/>
              <a:t>Christine Varga</a:t>
            </a:r>
          </a:p>
          <a:p>
            <a:r>
              <a:rPr lang="en-US" sz="1600" b="0" dirty="0" smtClean="0"/>
              <a:t>Business Systems Analyst, Parks Victoria</a:t>
            </a:r>
            <a:endParaRPr lang="en-US" sz="1600" b="0" dirty="0"/>
          </a:p>
        </p:txBody>
      </p:sp>
      <p:pic>
        <p:nvPicPr>
          <p:cNvPr id="6" name="Picture 6" descr="parksvic.tiff"/>
          <p:cNvPicPr>
            <a:picLocks noChangeAspect="1"/>
          </p:cNvPicPr>
          <p:nvPr/>
        </p:nvPicPr>
        <p:blipFill>
          <a:blip r:embed="rId3" cstate="print"/>
          <a:srcRect/>
          <a:stretch>
            <a:fillRect/>
          </a:stretch>
        </p:blipFill>
        <p:spPr bwMode="auto">
          <a:xfrm>
            <a:off x="3918928" y="3279913"/>
            <a:ext cx="1831311" cy="96194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6588" y="397408"/>
            <a:ext cx="8189843" cy="1312124"/>
          </a:xfrm>
        </p:spPr>
        <p:txBody>
          <a:bodyPr/>
          <a:lstStyle/>
          <a:p>
            <a:pPr eaLnBrk="1" hangingPunct="1"/>
            <a:r>
              <a:rPr lang="en-US" sz="1800" b="1" dirty="0" smtClean="0"/>
              <a:t>“</a:t>
            </a:r>
            <a:r>
              <a:rPr lang="en-US" sz="2000" b="1" dirty="0" smtClean="0"/>
              <a:t>We can use existing Oracle VM Templates to build fully-blown, fully-installed, fully-configured environments to support specific new technologies or development requirements.  We can simply grab a template and have a fully deployable system very quickly.”</a:t>
            </a:r>
            <a:r>
              <a:rPr lang="en-US" sz="2000" b="1" dirty="0" smtClean="0">
                <a:solidFill>
                  <a:srgbClr val="000000"/>
                </a:solidFill>
              </a:rPr>
              <a:t/>
            </a:r>
            <a:br>
              <a:rPr lang="en-US" sz="2000" b="1" dirty="0" smtClean="0">
                <a:solidFill>
                  <a:srgbClr val="000000"/>
                </a:solidFill>
              </a:rPr>
            </a:br>
            <a:r>
              <a:rPr lang="en-US" sz="2000" b="1" dirty="0" smtClean="0">
                <a:solidFill>
                  <a:srgbClr val="FFFFFF"/>
                </a:solidFill>
              </a:rPr>
              <a:t/>
            </a:r>
            <a:br>
              <a:rPr lang="en-US" sz="2000" b="1" dirty="0" smtClean="0">
                <a:solidFill>
                  <a:srgbClr val="FFFFFF"/>
                </a:solidFill>
              </a:rPr>
            </a:br>
            <a:endParaRPr lang="en-US" sz="2000" b="1" dirty="0" smtClean="0">
              <a:solidFill>
                <a:srgbClr val="000000"/>
              </a:solidFill>
            </a:endParaRPr>
          </a:p>
        </p:txBody>
      </p:sp>
      <p:sp>
        <p:nvSpPr>
          <p:cNvPr id="9" name="Content Placeholder 8"/>
          <p:cNvSpPr>
            <a:spLocks noGrp="1"/>
          </p:cNvSpPr>
          <p:nvPr>
            <p:ph idx="1"/>
          </p:nvPr>
        </p:nvSpPr>
        <p:spPr>
          <a:xfrm>
            <a:off x="619197" y="1966775"/>
            <a:ext cx="7792822" cy="854637"/>
          </a:xfrm>
        </p:spPr>
        <p:txBody>
          <a:bodyPr/>
          <a:lstStyle/>
          <a:p>
            <a:r>
              <a:rPr lang="en-US" dirty="0" smtClean="0"/>
              <a:t>Raymond Payne</a:t>
            </a:r>
          </a:p>
          <a:p>
            <a:r>
              <a:rPr lang="en-US" sz="1600" b="0" dirty="0" smtClean="0"/>
              <a:t>Principal Systems Architect, Johns Hopkins Applied Physics Lab</a:t>
            </a:r>
            <a:endParaRPr lang="en-US" sz="1600" b="0" dirty="0"/>
          </a:p>
        </p:txBody>
      </p:sp>
      <p:pic>
        <p:nvPicPr>
          <p:cNvPr id="5" name="Picture 7" descr="apl.jpg"/>
          <p:cNvPicPr>
            <a:picLocks noChangeAspect="1"/>
          </p:cNvPicPr>
          <p:nvPr/>
        </p:nvPicPr>
        <p:blipFill>
          <a:blip r:embed="rId3" cstate="print"/>
          <a:srcRect/>
          <a:stretch>
            <a:fillRect/>
          </a:stretch>
        </p:blipFill>
        <p:spPr bwMode="auto">
          <a:xfrm>
            <a:off x="2917836" y="3329609"/>
            <a:ext cx="4163245" cy="84801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889000" y="180975"/>
            <a:ext cx="7581900" cy="642938"/>
          </a:xfrm>
        </p:spPr>
        <p:txBody>
          <a:bodyPr/>
          <a:lstStyle/>
          <a:p>
            <a:r>
              <a:rPr lang="en-US" smtClean="0"/>
              <a:t>Oracle Eco-Enterprise Innovation Awards</a:t>
            </a:r>
          </a:p>
        </p:txBody>
      </p:sp>
      <p:sp>
        <p:nvSpPr>
          <p:cNvPr id="16386" name="Content Placeholder 2"/>
          <p:cNvSpPr>
            <a:spLocks noGrp="1"/>
          </p:cNvSpPr>
          <p:nvPr>
            <p:ph idx="1"/>
          </p:nvPr>
        </p:nvSpPr>
        <p:spPr>
          <a:xfrm>
            <a:off x="876300" y="952500"/>
            <a:ext cx="7929770" cy="1911350"/>
          </a:xfrm>
        </p:spPr>
        <p:txBody>
          <a:bodyPr/>
          <a:lstStyle/>
          <a:p>
            <a:r>
              <a:rPr lang="en-US" sz="1900" dirty="0" smtClean="0"/>
              <a:t>Prestigious award, recognizing customers using Oracle products to support sustainability initiatives and reduce environmental impact</a:t>
            </a:r>
          </a:p>
          <a:p>
            <a:r>
              <a:rPr lang="en-US" sz="1900" dirty="0" smtClean="0"/>
              <a:t>Two desktop virtualization customers selected as 2011 award winners:</a:t>
            </a:r>
          </a:p>
        </p:txBody>
      </p:sp>
      <p:pic>
        <p:nvPicPr>
          <p:cNvPr id="16387" name="Picture 3" descr="Screen shot 2011-09-30 at 5.42.41 PM.png"/>
          <p:cNvPicPr>
            <a:picLocks noChangeAspect="1"/>
          </p:cNvPicPr>
          <p:nvPr/>
        </p:nvPicPr>
        <p:blipFill>
          <a:blip r:embed="rId2"/>
          <a:srcRect l="2176" t="19038" r="3436" b="21306"/>
          <a:stretch>
            <a:fillRect/>
          </a:stretch>
        </p:blipFill>
        <p:spPr bwMode="auto">
          <a:xfrm>
            <a:off x="1166813" y="4087813"/>
            <a:ext cx="6540500" cy="444500"/>
          </a:xfrm>
          <a:prstGeom prst="rect">
            <a:avLst/>
          </a:prstGeom>
          <a:noFill/>
          <a:ln w="9525">
            <a:noFill/>
            <a:miter lim="800000"/>
            <a:headEnd/>
            <a:tailEnd/>
          </a:ln>
        </p:spPr>
      </p:pic>
      <p:sp>
        <p:nvSpPr>
          <p:cNvPr id="16388" name="TextBox 4"/>
          <p:cNvSpPr txBox="1">
            <a:spLocks noChangeArrowheads="1"/>
          </p:cNvSpPr>
          <p:nvPr/>
        </p:nvSpPr>
        <p:spPr bwMode="auto">
          <a:xfrm>
            <a:off x="764276" y="3448050"/>
            <a:ext cx="3554412" cy="461963"/>
          </a:xfrm>
          <a:prstGeom prst="rect">
            <a:avLst/>
          </a:prstGeom>
          <a:noFill/>
          <a:ln w="9525">
            <a:noFill/>
            <a:miter lim="800000"/>
            <a:headEnd/>
            <a:tailEnd/>
          </a:ln>
        </p:spPr>
        <p:txBody>
          <a:bodyPr wrap="none">
            <a:spAutoFit/>
          </a:bodyPr>
          <a:lstStyle/>
          <a:p>
            <a:r>
              <a:rPr lang="en-US" sz="2400" b="1" smtClean="0">
                <a:solidFill>
                  <a:srgbClr val="000000"/>
                </a:solidFill>
                <a:ea typeface="ＭＳ Ｐゴシック" pitchFamily="34" charset="-128"/>
                <a:cs typeface="Arial" pitchFamily="34" charset="0"/>
              </a:rPr>
              <a:t>Denver Health Hospital</a:t>
            </a:r>
          </a:p>
        </p:txBody>
      </p:sp>
      <p:sp>
        <p:nvSpPr>
          <p:cNvPr id="16389" name="TextBox 5"/>
          <p:cNvSpPr txBox="1">
            <a:spLocks noChangeArrowheads="1"/>
          </p:cNvSpPr>
          <p:nvPr/>
        </p:nvSpPr>
        <p:spPr bwMode="auto">
          <a:xfrm>
            <a:off x="5237851" y="3448050"/>
            <a:ext cx="2647950" cy="461963"/>
          </a:xfrm>
          <a:prstGeom prst="rect">
            <a:avLst/>
          </a:prstGeom>
          <a:noFill/>
          <a:ln w="9525">
            <a:noFill/>
            <a:miter lim="800000"/>
            <a:headEnd/>
            <a:tailEnd/>
          </a:ln>
        </p:spPr>
        <p:txBody>
          <a:bodyPr wrap="none">
            <a:spAutoFit/>
          </a:bodyPr>
          <a:lstStyle/>
          <a:p>
            <a:r>
              <a:rPr lang="en-US" sz="2400" b="1" smtClean="0">
                <a:solidFill>
                  <a:srgbClr val="000000"/>
                </a:solidFill>
                <a:ea typeface="ＭＳ Ｐゴシック" pitchFamily="34" charset="-128"/>
                <a:cs typeface="Arial" pitchFamily="34" charset="0"/>
              </a:rPr>
              <a:t>Gunsan City Hall</a:t>
            </a:r>
          </a:p>
        </p:txBody>
      </p:sp>
      <p:pic>
        <p:nvPicPr>
          <p:cNvPr id="16390" name="Picture 1" descr="logo_trans.png"/>
          <p:cNvPicPr>
            <a:picLocks noChangeAspect="1"/>
          </p:cNvPicPr>
          <p:nvPr/>
        </p:nvPicPr>
        <p:blipFill>
          <a:blip r:embed="rId3"/>
          <a:srcRect/>
          <a:stretch>
            <a:fillRect/>
          </a:stretch>
        </p:blipFill>
        <p:spPr bwMode="auto">
          <a:xfrm>
            <a:off x="1654863" y="2392363"/>
            <a:ext cx="1760538" cy="954087"/>
          </a:xfrm>
          <a:prstGeom prst="rect">
            <a:avLst/>
          </a:prstGeom>
          <a:noFill/>
          <a:ln w="9525">
            <a:noFill/>
            <a:miter lim="800000"/>
            <a:headEnd/>
            <a:tailEnd/>
          </a:ln>
        </p:spPr>
      </p:pic>
      <p:pic>
        <p:nvPicPr>
          <p:cNvPr id="16391" name="Picture 2" descr="logo.gif"/>
          <p:cNvPicPr>
            <a:picLocks noChangeAspect="1"/>
          </p:cNvPicPr>
          <p:nvPr/>
        </p:nvPicPr>
        <p:blipFill>
          <a:blip r:embed="rId4"/>
          <a:srcRect/>
          <a:stretch>
            <a:fillRect/>
          </a:stretch>
        </p:blipFill>
        <p:spPr bwMode="auto">
          <a:xfrm>
            <a:off x="5160063" y="2514600"/>
            <a:ext cx="2884488" cy="677863"/>
          </a:xfrm>
          <a:prstGeom prst="rect">
            <a:avLst/>
          </a:prstGeom>
          <a:noFill/>
          <a:ln w="9525">
            <a:noFill/>
            <a:miter lim="800000"/>
            <a:headEnd/>
            <a:tailEnd/>
          </a:ln>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2"/>
          <p:cNvSpPr>
            <a:spLocks noGrp="1" noChangeArrowheads="1"/>
          </p:cNvSpPr>
          <p:nvPr>
            <p:ph type="title"/>
          </p:nvPr>
        </p:nvSpPr>
        <p:spPr>
          <a:xfrm>
            <a:off x="889000" y="228600"/>
            <a:ext cx="7988300" cy="706438"/>
          </a:xfrm>
        </p:spPr>
        <p:txBody>
          <a:bodyPr/>
          <a:lstStyle/>
          <a:p>
            <a:r>
              <a:rPr lang="en-US" dirty="0" smtClean="0"/>
              <a:t>Evolving IT Needs</a:t>
            </a:r>
          </a:p>
        </p:txBody>
      </p:sp>
      <p:sp>
        <p:nvSpPr>
          <p:cNvPr id="367618" name="Rectangle 3"/>
          <p:cNvSpPr>
            <a:spLocks noGrp="1" noChangeArrowheads="1"/>
          </p:cNvSpPr>
          <p:nvPr>
            <p:ph type="body" idx="1"/>
          </p:nvPr>
        </p:nvSpPr>
        <p:spPr>
          <a:xfrm>
            <a:off x="685800" y="928688"/>
            <a:ext cx="7537450" cy="3257550"/>
          </a:xfrm>
        </p:spPr>
        <p:txBody>
          <a:bodyPr/>
          <a:lstStyle/>
          <a:p>
            <a:r>
              <a:rPr lang="en-US" sz="2000" dirty="0" smtClean="0"/>
              <a:t>“Datacenters” are becoming “Service Centers”</a:t>
            </a:r>
          </a:p>
          <a:p>
            <a:r>
              <a:rPr lang="en-US" sz="2000" dirty="0" smtClean="0"/>
              <a:t>Cloud computing is driving the need to deliver complete integrated stacks, not </a:t>
            </a:r>
            <a:r>
              <a:rPr lang="en-US" sz="2000" dirty="0" smtClean="0"/>
              <a:t>“just” OS </a:t>
            </a:r>
            <a:r>
              <a:rPr lang="en-US" sz="2000" dirty="0" err="1" smtClean="0"/>
              <a:t>provisionning</a:t>
            </a:r>
            <a:endParaRPr lang="en-US" sz="2000" dirty="0" smtClean="0"/>
          </a:p>
          <a:p>
            <a:r>
              <a:rPr lang="en-US" sz="2000" dirty="0" smtClean="0"/>
              <a:t>On-going need for greater optimization &amp; </a:t>
            </a:r>
            <a:r>
              <a:rPr lang="en-US" sz="2000" dirty="0" smtClean="0"/>
              <a:t>efficiency</a:t>
            </a:r>
          </a:p>
          <a:p>
            <a:r>
              <a:rPr lang="en-US" sz="2000" dirty="0" smtClean="0"/>
              <a:t>Virtualization must enable the entire stack to be.. </a:t>
            </a:r>
          </a:p>
          <a:p>
            <a:pPr lvl="1"/>
            <a:r>
              <a:rPr lang="en-US" dirty="0" smtClean="0"/>
              <a:t>Easier to </a:t>
            </a:r>
            <a:r>
              <a:rPr lang="en-US" b="1" dirty="0" smtClean="0">
                <a:solidFill>
                  <a:schemeClr val="tx2"/>
                </a:solidFill>
              </a:rPr>
              <a:t>DEPLOY</a:t>
            </a:r>
          </a:p>
          <a:p>
            <a:pPr lvl="1"/>
            <a:r>
              <a:rPr lang="en-US" dirty="0" smtClean="0"/>
              <a:t>Easier to </a:t>
            </a:r>
            <a:r>
              <a:rPr lang="en-US" b="1" dirty="0" smtClean="0">
                <a:solidFill>
                  <a:schemeClr val="tx2"/>
                </a:solidFill>
              </a:rPr>
              <a:t>MANAGE</a:t>
            </a:r>
          </a:p>
          <a:p>
            <a:pPr lvl="1"/>
            <a:r>
              <a:rPr lang="en-US" dirty="0" smtClean="0"/>
              <a:t>Easier to </a:t>
            </a:r>
            <a:r>
              <a:rPr lang="en-US" b="1" dirty="0" smtClean="0">
                <a:solidFill>
                  <a:schemeClr val="tx2"/>
                </a:solidFill>
              </a:rPr>
              <a:t>SUPPORT</a:t>
            </a:r>
          </a:p>
          <a:p>
            <a:r>
              <a:rPr lang="en-US" sz="2000" dirty="0" smtClean="0"/>
              <a:t> </a:t>
            </a:r>
            <a:endParaRPr lang="en-US" sz="2000" dirty="0" smtClean="0"/>
          </a:p>
        </p:txBody>
      </p:sp>
      <p:sp>
        <p:nvSpPr>
          <p:cNvPr id="367620" name="Rectangle 38"/>
          <p:cNvSpPr>
            <a:spLocks/>
          </p:cNvSpPr>
          <p:nvPr/>
        </p:nvSpPr>
        <p:spPr bwMode="auto">
          <a:xfrm>
            <a:off x="762000" y="3992563"/>
            <a:ext cx="7553325" cy="465137"/>
          </a:xfrm>
          <a:prstGeom prst="rect">
            <a:avLst/>
          </a:prstGeom>
          <a:solidFill>
            <a:srgbClr val="FD0000"/>
          </a:solidFill>
          <a:ln w="12700">
            <a:noFill/>
            <a:miter lim="800000"/>
            <a:headEnd/>
            <a:tailEnd/>
          </a:ln>
        </p:spPr>
        <p:txBody>
          <a:bodyPr lIns="0" tIns="0" rIns="0" bIns="0"/>
          <a:lstStyle/>
          <a:p>
            <a:pPr>
              <a:lnSpc>
                <a:spcPct val="90000"/>
              </a:lnSpc>
              <a:buClr>
                <a:srgbClr val="FD0000"/>
              </a:buClr>
            </a:pPr>
            <a:endParaRPr lang="en-US" sz="2400">
              <a:solidFill>
                <a:srgbClr val="000000"/>
              </a:solidFill>
              <a:latin typeface="Times" charset="0"/>
              <a:sym typeface="Times" charset="0"/>
            </a:endParaRPr>
          </a:p>
        </p:txBody>
      </p:sp>
      <p:sp>
        <p:nvSpPr>
          <p:cNvPr id="367621" name="Rectangle 39"/>
          <p:cNvSpPr>
            <a:spLocks/>
          </p:cNvSpPr>
          <p:nvPr/>
        </p:nvSpPr>
        <p:spPr bwMode="auto">
          <a:xfrm>
            <a:off x="1385888" y="4059238"/>
            <a:ext cx="6354762" cy="314325"/>
          </a:xfrm>
          <a:prstGeom prst="rect">
            <a:avLst/>
          </a:prstGeom>
          <a:noFill/>
          <a:ln w="12700">
            <a:noFill/>
            <a:miter lim="800000"/>
            <a:headEnd/>
            <a:tailEnd/>
          </a:ln>
        </p:spPr>
        <p:txBody>
          <a:bodyPr lIns="0" tIns="0" rIns="0" bIns="0" anchor="ctr"/>
          <a:lstStyle/>
          <a:p>
            <a:pPr algn="ctr">
              <a:lnSpc>
                <a:spcPct val="90000"/>
              </a:lnSpc>
              <a:spcBef>
                <a:spcPts val="1050"/>
              </a:spcBef>
              <a:buClr>
                <a:srgbClr val="FD0000"/>
              </a:buClr>
            </a:pPr>
            <a:r>
              <a:rPr lang="en-US" sz="2400" b="1">
                <a:solidFill>
                  <a:srgbClr val="FFFFFF"/>
                </a:solidFill>
                <a:sym typeface="Arial" pitchFamily="34" charset="0"/>
              </a:rPr>
              <a:t>IT Needs to Deliver Ready to Run Services</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Title 1"/>
          <p:cNvSpPr>
            <a:spLocks noGrp="1"/>
          </p:cNvSpPr>
          <p:nvPr>
            <p:ph type="title"/>
          </p:nvPr>
        </p:nvSpPr>
        <p:spPr/>
        <p:txBody>
          <a:bodyPr/>
          <a:lstStyle/>
          <a:p>
            <a:r>
              <a:rPr lang="en-US" sz="2800" smtClean="0">
                <a:latin typeface="Arial" pitchFamily="34" charset="0"/>
              </a:rPr>
              <a:t>Oracle Virtualization</a:t>
            </a:r>
          </a:p>
        </p:txBody>
      </p:sp>
      <p:sp>
        <p:nvSpPr>
          <p:cNvPr id="6" name="Rectangle 2"/>
          <p:cNvSpPr txBox="1">
            <a:spLocks noChangeArrowheads="1"/>
          </p:cNvSpPr>
          <p:nvPr/>
        </p:nvSpPr>
        <p:spPr bwMode="auto">
          <a:xfrm>
            <a:off x="638175" y="1073150"/>
            <a:ext cx="4610100" cy="3257550"/>
          </a:xfrm>
          <a:prstGeom prst="rect">
            <a:avLst/>
          </a:prstGeom>
          <a:noFill/>
          <a:ln w="9525">
            <a:noFill/>
            <a:miter lim="800000"/>
            <a:headEnd/>
            <a:tailEnd/>
          </a:ln>
        </p:spPr>
        <p:txBody>
          <a:bodyPr lIns="0" tIns="0" rIns="0" bIns="0"/>
          <a:lstStyle/>
          <a:p>
            <a:pPr marL="227013" indent="-227013">
              <a:spcBef>
                <a:spcPct val="20000"/>
              </a:spcBef>
              <a:buClr>
                <a:srgbClr val="FF0000"/>
              </a:buClr>
              <a:buFont typeface="Arial" pitchFamily="34" charset="0"/>
              <a:buChar char="•"/>
              <a:defRPr/>
            </a:pPr>
            <a:r>
              <a:rPr lang="en-US" sz="2000" b="1" kern="0" dirty="0">
                <a:solidFill>
                  <a:srgbClr val="FD0000"/>
                </a:solidFill>
                <a:latin typeface="Arial"/>
                <a:cs typeface="ヒラギノ角ゴ Pro W3" charset="0"/>
              </a:rPr>
              <a:t>Home Page </a:t>
            </a:r>
            <a:r>
              <a:rPr lang="en-US" sz="2000" u="sng" kern="0" dirty="0">
                <a:solidFill>
                  <a:srgbClr val="000000"/>
                </a:solidFill>
                <a:latin typeface="Arial"/>
                <a:cs typeface="ヒラギノ角ゴ Pro W3" charset="0"/>
              </a:rPr>
              <a:t>oracle.com/virtualization</a:t>
            </a:r>
          </a:p>
          <a:p>
            <a:pPr marL="227013" indent="-227013">
              <a:spcBef>
                <a:spcPct val="20000"/>
              </a:spcBef>
              <a:buClr>
                <a:srgbClr val="FF0000"/>
              </a:buClr>
              <a:buFont typeface="Arial" pitchFamily="34" charset="0"/>
              <a:buChar char="•"/>
              <a:defRPr/>
            </a:pPr>
            <a:r>
              <a:rPr lang="en-US" sz="2000" b="1" kern="0" dirty="0">
                <a:solidFill>
                  <a:srgbClr val="FD0000"/>
                </a:solidFill>
                <a:latin typeface="Arial"/>
                <a:cs typeface="ヒラギノ角ゴ Pro W3" charset="0"/>
              </a:rPr>
              <a:t>Twitter</a:t>
            </a:r>
            <a:r>
              <a:rPr lang="en-US" sz="2000" b="1" kern="0" dirty="0">
                <a:solidFill>
                  <a:srgbClr val="000000"/>
                </a:solidFill>
                <a:latin typeface="Arial"/>
                <a:cs typeface="ヒラギノ角ゴ Pro W3" charset="0"/>
              </a:rPr>
              <a:t> </a:t>
            </a:r>
            <a:r>
              <a:rPr lang="en-US" sz="2000" u="sng" kern="0" dirty="0">
                <a:solidFill>
                  <a:srgbClr val="000000"/>
                </a:solidFill>
                <a:latin typeface="Arial"/>
                <a:cs typeface="ヒラギノ角ゴ Pro W3" charset="0"/>
              </a:rPr>
              <a:t>twitter.com/</a:t>
            </a:r>
            <a:r>
              <a:rPr lang="en-US" sz="2000" u="sng" kern="0" dirty="0" err="1">
                <a:solidFill>
                  <a:srgbClr val="000000"/>
                </a:solidFill>
                <a:latin typeface="Arial"/>
                <a:cs typeface="ヒラギノ角ゴ Pro W3" charset="0"/>
              </a:rPr>
              <a:t>orcl_virtualize</a:t>
            </a:r>
            <a:r>
              <a:rPr lang="en-US" sz="2000" kern="0" dirty="0">
                <a:solidFill>
                  <a:srgbClr val="000000"/>
                </a:solidFill>
                <a:latin typeface="Arial"/>
                <a:cs typeface="ヒラギノ角ゴ Pro W3" charset="0"/>
              </a:rPr>
              <a:t> </a:t>
            </a:r>
          </a:p>
          <a:p>
            <a:pPr marL="227013" indent="-227013">
              <a:spcBef>
                <a:spcPct val="20000"/>
              </a:spcBef>
              <a:buClr>
                <a:srgbClr val="FF0000"/>
              </a:buClr>
              <a:buFont typeface="Arial" pitchFamily="34" charset="0"/>
              <a:buChar char="•"/>
              <a:defRPr/>
            </a:pPr>
            <a:r>
              <a:rPr lang="en-US" sz="2000" b="1" kern="0" dirty="0">
                <a:solidFill>
                  <a:srgbClr val="FD0000"/>
                </a:solidFill>
                <a:latin typeface="Arial"/>
                <a:cs typeface="ヒラギノ角ゴ Pro W3" charset="0"/>
              </a:rPr>
              <a:t>Facebook </a:t>
            </a:r>
            <a:r>
              <a:rPr lang="en-US" sz="2000" u="sng" kern="0" dirty="0">
                <a:solidFill>
                  <a:srgbClr val="000000"/>
                </a:solidFill>
                <a:latin typeface="Arial"/>
                <a:cs typeface="ヒラギノ角ゴ Pro W3" charset="0"/>
              </a:rPr>
              <a:t>facebook.com/</a:t>
            </a:r>
            <a:r>
              <a:rPr lang="en-US" sz="2000" u="sng" kern="0" dirty="0" err="1">
                <a:solidFill>
                  <a:srgbClr val="000000"/>
                </a:solidFill>
                <a:latin typeface="Arial"/>
                <a:cs typeface="ヒラギノ角ゴ Pro W3" charset="0"/>
              </a:rPr>
              <a:t>oraclevirtualization</a:t>
            </a:r>
            <a:r>
              <a:rPr lang="en-US" sz="2000" u="sng" kern="0" dirty="0">
                <a:solidFill>
                  <a:srgbClr val="000000"/>
                </a:solidFill>
                <a:latin typeface="Arial"/>
                <a:cs typeface="ヒラギノ角ゴ Pro W3" charset="0"/>
              </a:rPr>
              <a:t> </a:t>
            </a:r>
            <a:endParaRPr lang="en-US" sz="2000" kern="0" dirty="0">
              <a:solidFill>
                <a:srgbClr val="FD0000"/>
              </a:solidFill>
              <a:latin typeface="Arial"/>
              <a:cs typeface="ヒラギノ角ゴ Pro W3" charset="0"/>
            </a:endParaRPr>
          </a:p>
          <a:p>
            <a:pPr marL="227013" indent="-227013">
              <a:spcBef>
                <a:spcPct val="20000"/>
              </a:spcBef>
              <a:buClr>
                <a:srgbClr val="FF0000"/>
              </a:buClr>
              <a:buFont typeface="Arial" pitchFamily="34" charset="0"/>
              <a:buChar char="•"/>
              <a:defRPr/>
            </a:pPr>
            <a:r>
              <a:rPr lang="en-US" sz="2000" b="1" kern="0" dirty="0">
                <a:solidFill>
                  <a:srgbClr val="FD0000"/>
                </a:solidFill>
                <a:latin typeface="Arial"/>
                <a:cs typeface="ヒラギノ角ゴ Pro W3" charset="0"/>
              </a:rPr>
              <a:t>Blog</a:t>
            </a:r>
            <a:r>
              <a:rPr lang="en-US" sz="2000" kern="0" dirty="0">
                <a:solidFill>
                  <a:srgbClr val="000000"/>
                </a:solidFill>
                <a:latin typeface="Arial"/>
                <a:cs typeface="ヒラギノ角ゴ Pro W3" charset="0"/>
              </a:rPr>
              <a:t> </a:t>
            </a:r>
            <a:r>
              <a:rPr lang="en-US" sz="2000" u="sng" kern="0" dirty="0">
                <a:solidFill>
                  <a:srgbClr val="000000"/>
                </a:solidFill>
                <a:latin typeface="Arial"/>
                <a:cs typeface="ヒラギノ角ゴ Pro W3" charset="0"/>
              </a:rPr>
              <a:t>blogs.oracle.com/virtualization</a:t>
            </a:r>
          </a:p>
          <a:p>
            <a:pPr marL="227013" indent="-227013">
              <a:spcBef>
                <a:spcPct val="20000"/>
              </a:spcBef>
              <a:buClr>
                <a:srgbClr val="FF0000"/>
              </a:buClr>
              <a:buFont typeface="Arial" pitchFamily="34" charset="0"/>
              <a:buChar char="•"/>
              <a:defRPr/>
            </a:pPr>
            <a:r>
              <a:rPr lang="en-US" sz="2000" b="1" kern="0" dirty="0">
                <a:solidFill>
                  <a:schemeClr val="accent1"/>
                </a:solidFill>
                <a:latin typeface="Arial"/>
                <a:cs typeface="ヒラギノ角ゴ Pro W3" charset="0"/>
              </a:rPr>
              <a:t>Download</a:t>
            </a:r>
            <a:r>
              <a:rPr lang="en-US" sz="2000" kern="0" dirty="0">
                <a:solidFill>
                  <a:srgbClr val="000000"/>
                </a:solidFill>
                <a:latin typeface="Arial"/>
                <a:cs typeface="ヒラギノ角ゴ Pro W3" charset="0"/>
              </a:rPr>
              <a:t> </a:t>
            </a:r>
            <a:r>
              <a:rPr lang="en-US" sz="2000" u="sng" kern="0" dirty="0">
                <a:solidFill>
                  <a:srgbClr val="000000"/>
                </a:solidFill>
                <a:latin typeface="Arial"/>
                <a:cs typeface="ヒラギノ角ゴ Pro W3" charset="0"/>
              </a:rPr>
              <a:t>edelivery.oracle.com/</a:t>
            </a:r>
            <a:r>
              <a:rPr lang="en-US" sz="2000" u="sng" kern="0" dirty="0" err="1">
                <a:solidFill>
                  <a:srgbClr val="000000"/>
                </a:solidFill>
                <a:latin typeface="Arial"/>
                <a:cs typeface="ヒラギノ角ゴ Pro W3" charset="0"/>
              </a:rPr>
              <a:t>oraclevm</a:t>
            </a:r>
            <a:endParaRPr lang="en-US" sz="2000" u="sng" kern="0" dirty="0">
              <a:solidFill>
                <a:srgbClr val="000000"/>
              </a:solidFill>
              <a:latin typeface="Arial"/>
              <a:cs typeface="ヒラギノ角ゴ Pro W3" charset="0"/>
            </a:endParaRPr>
          </a:p>
          <a:p>
            <a:pPr marL="227013" indent="-227013">
              <a:spcBef>
                <a:spcPct val="20000"/>
              </a:spcBef>
              <a:buClr>
                <a:srgbClr val="FD0000"/>
              </a:buClr>
              <a:buFontTx/>
              <a:buChar char="•"/>
              <a:defRPr/>
            </a:pPr>
            <a:endParaRPr lang="en-US" sz="2000" kern="0" dirty="0">
              <a:solidFill>
                <a:srgbClr val="000000"/>
              </a:solidFill>
              <a:latin typeface="Arial"/>
              <a:cs typeface="ヒラギノ角ゴ Pro W3" charset="0"/>
            </a:endParaRPr>
          </a:p>
          <a:p>
            <a:pPr marL="227013" indent="-227013">
              <a:spcBef>
                <a:spcPct val="20000"/>
              </a:spcBef>
              <a:buClr>
                <a:srgbClr val="FD0000"/>
              </a:buClr>
              <a:buFontTx/>
              <a:buChar char="•"/>
              <a:defRPr/>
            </a:pPr>
            <a:endParaRPr lang="en-US" sz="2000" kern="0" dirty="0">
              <a:solidFill>
                <a:srgbClr val="000000"/>
              </a:solidFill>
              <a:latin typeface="Arial"/>
              <a:cs typeface="ヒラギノ角ゴ Pro W3" charset="0"/>
            </a:endParaRPr>
          </a:p>
        </p:txBody>
      </p:sp>
      <p:pic>
        <p:nvPicPr>
          <p:cNvPr id="434179" name="Picture 6" descr="D:\Drive-D\My Documents\Sun\webcast\OTNOVMProduct.bmp"/>
          <p:cNvPicPr>
            <a:picLocks noChangeAspect="1" noChangeArrowheads="1"/>
          </p:cNvPicPr>
          <p:nvPr/>
        </p:nvPicPr>
        <p:blipFill>
          <a:blip r:embed="rId2"/>
          <a:srcRect/>
          <a:stretch>
            <a:fillRect/>
          </a:stretch>
        </p:blipFill>
        <p:spPr bwMode="auto">
          <a:xfrm>
            <a:off x="5219700" y="168275"/>
            <a:ext cx="3338513" cy="1814513"/>
          </a:xfrm>
          <a:prstGeom prst="rect">
            <a:avLst/>
          </a:prstGeom>
          <a:noFill/>
          <a:ln w="9525">
            <a:noFill/>
            <a:miter lim="800000"/>
            <a:headEnd/>
            <a:tailEnd/>
          </a:ln>
        </p:spPr>
      </p:pic>
      <p:pic>
        <p:nvPicPr>
          <p:cNvPr id="434180" name="Picture 8" descr="D:\Drive-D\My Documents\Sun\webcast\VirtBlog.bmp"/>
          <p:cNvPicPr>
            <a:picLocks noChangeAspect="1" noChangeArrowheads="1"/>
          </p:cNvPicPr>
          <p:nvPr/>
        </p:nvPicPr>
        <p:blipFill>
          <a:blip r:embed="rId3"/>
          <a:srcRect/>
          <a:stretch>
            <a:fillRect/>
          </a:stretch>
        </p:blipFill>
        <p:spPr bwMode="auto">
          <a:xfrm>
            <a:off x="5943600" y="1485900"/>
            <a:ext cx="3043238" cy="1717675"/>
          </a:xfrm>
          <a:prstGeom prst="rect">
            <a:avLst/>
          </a:prstGeom>
          <a:noFill/>
          <a:ln w="9525">
            <a:noFill/>
            <a:miter lim="800000"/>
            <a:headEnd/>
            <a:tailEnd/>
          </a:ln>
        </p:spPr>
      </p:pic>
      <p:pic>
        <p:nvPicPr>
          <p:cNvPr id="434181" name="Picture 7" descr="D:\Drive-D\My Documents\Sun\webcast\OTNVirtForum.bmp"/>
          <p:cNvPicPr>
            <a:picLocks noChangeAspect="1" noChangeArrowheads="1"/>
          </p:cNvPicPr>
          <p:nvPr/>
        </p:nvPicPr>
        <p:blipFill>
          <a:blip r:embed="rId4"/>
          <a:srcRect/>
          <a:stretch>
            <a:fillRect/>
          </a:stretch>
        </p:blipFill>
        <p:spPr bwMode="auto">
          <a:xfrm>
            <a:off x="5057775" y="2822575"/>
            <a:ext cx="3171825" cy="1724025"/>
          </a:xfrm>
          <a:prstGeom prst="rect">
            <a:avLst/>
          </a:prstGeom>
          <a:noFill/>
          <a:ln w="9525">
            <a:noFill/>
            <a:miter lim="800000"/>
            <a:headEnd/>
            <a:tailEnd/>
          </a:ln>
        </p:spPr>
      </p:pic>
      <p:pic>
        <p:nvPicPr>
          <p:cNvPr id="434184" name="Picture 4" descr="O_Virtualization_clr.bmp"/>
          <p:cNvPicPr>
            <a:picLocks noChangeAspect="1"/>
          </p:cNvPicPr>
          <p:nvPr/>
        </p:nvPicPr>
        <p:blipFill>
          <a:blip r:embed="rId5"/>
          <a:srcRect/>
          <a:stretch>
            <a:fillRect/>
          </a:stretch>
        </p:blipFill>
        <p:spPr bwMode="auto">
          <a:xfrm>
            <a:off x="2474913" y="3617913"/>
            <a:ext cx="1968500" cy="9112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48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en-US" sz="1600" dirty="0" err="1">
              <a:solidFill>
                <a:srgbClr val="000000"/>
              </a:solidFill>
              <a:latin typeface="Arial" pitchFamily="34" charset="0"/>
              <a:cs typeface="Arial" pitchFamily="34" charset="0"/>
            </a:endParaRPr>
          </a:p>
        </p:txBody>
      </p:sp>
      <p:grpSp>
        <p:nvGrpSpPr>
          <p:cNvPr id="439298" name="Group 1"/>
          <p:cNvGrpSpPr>
            <a:grpSpLocks/>
          </p:cNvGrpSpPr>
          <p:nvPr/>
        </p:nvGrpSpPr>
        <p:grpSpPr bwMode="auto">
          <a:xfrm>
            <a:off x="2112963" y="1463675"/>
            <a:ext cx="4937125" cy="1595438"/>
            <a:chOff x="2113332" y="1464413"/>
            <a:chExt cx="4936386" cy="1595045"/>
          </a:xfrm>
        </p:grpSpPr>
        <p:pic>
          <p:nvPicPr>
            <p:cNvPr id="439299" name="Picture 10"/>
            <p:cNvPicPr>
              <a:picLocks noChangeAspect="1"/>
            </p:cNvPicPr>
            <p:nvPr/>
          </p:nvPicPr>
          <p:blipFill>
            <a:blip r:embed="rId3"/>
            <a:srcRect/>
            <a:stretch>
              <a:fillRect/>
            </a:stretch>
          </p:blipFill>
          <p:spPr bwMode="auto">
            <a:xfrm>
              <a:off x="2113332" y="1464413"/>
              <a:ext cx="4936386" cy="1595045"/>
            </a:xfrm>
            <a:prstGeom prst="rect">
              <a:avLst/>
            </a:prstGeom>
            <a:noFill/>
            <a:ln w="9525">
              <a:noFill/>
              <a:miter lim="800000"/>
              <a:headEnd/>
              <a:tailEnd/>
            </a:ln>
          </p:spPr>
        </p:pic>
        <p:pic>
          <p:nvPicPr>
            <p:cNvPr id="439300" name="Picture 1034" descr="HSET_clr_rgb"/>
            <p:cNvPicPr>
              <a:picLocks noChangeAspect="1" noChangeArrowheads="1"/>
            </p:cNvPicPr>
            <p:nvPr/>
          </p:nvPicPr>
          <p:blipFill>
            <a:blip r:embed="rId4"/>
            <a:srcRect/>
            <a:stretch>
              <a:fillRect/>
            </a:stretch>
          </p:blipFill>
          <p:spPr bwMode="auto">
            <a:xfrm>
              <a:off x="2481263" y="1700213"/>
              <a:ext cx="4179887" cy="1198562"/>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7"/>
          <p:cNvSpPr>
            <a:spLocks noGrp="1" noChangeArrowheads="1"/>
          </p:cNvSpPr>
          <p:nvPr>
            <p:ph type="title" idx="4294967295"/>
          </p:nvPr>
        </p:nvSpPr>
        <p:spPr>
          <a:xfrm>
            <a:off x="808038" y="227013"/>
            <a:ext cx="7581900" cy="642937"/>
          </a:xfrm>
        </p:spPr>
        <p:txBody>
          <a:bodyPr/>
          <a:lstStyle/>
          <a:p>
            <a:pPr eaLnBrk="1" hangingPunct="1"/>
            <a:r>
              <a:rPr lang="en-US" dirty="0" smtClean="0"/>
              <a:t>Oracle Virtualization</a:t>
            </a:r>
            <a:br>
              <a:rPr lang="en-US" dirty="0" smtClean="0"/>
            </a:br>
            <a:endParaRPr lang="en-US" dirty="0" smtClean="0">
              <a:solidFill>
                <a:schemeClr val="tx2"/>
              </a:solidFill>
            </a:endParaRPr>
          </a:p>
        </p:txBody>
      </p:sp>
      <p:sp>
        <p:nvSpPr>
          <p:cNvPr id="371714" name="Rectangle 8"/>
          <p:cNvSpPr>
            <a:spLocks noGrp="1" noChangeArrowheads="1"/>
          </p:cNvSpPr>
          <p:nvPr>
            <p:ph type="body" idx="4294967295"/>
          </p:nvPr>
        </p:nvSpPr>
        <p:spPr>
          <a:xfrm>
            <a:off x="850900" y="1317625"/>
            <a:ext cx="5291138" cy="2065338"/>
          </a:xfrm>
        </p:spPr>
        <p:txBody>
          <a:bodyPr/>
          <a:lstStyle/>
          <a:p>
            <a:pPr eaLnBrk="1" hangingPunct="1"/>
            <a:r>
              <a:rPr lang="en-US" sz="2000" dirty="0" smtClean="0"/>
              <a:t>Most comprehensive </a:t>
            </a:r>
          </a:p>
          <a:p>
            <a:pPr eaLnBrk="1" hangingPunct="1"/>
            <a:r>
              <a:rPr lang="en-US" sz="2000" dirty="0" smtClean="0"/>
              <a:t>Fully tested with applications </a:t>
            </a:r>
          </a:p>
          <a:p>
            <a:pPr eaLnBrk="1" hangingPunct="1"/>
            <a:r>
              <a:rPr lang="en-US" sz="2000" dirty="0" smtClean="0"/>
              <a:t>Designed for full stack deployments</a:t>
            </a:r>
          </a:p>
          <a:p>
            <a:pPr eaLnBrk="1" hangingPunct="1"/>
            <a:r>
              <a:rPr lang="en-US" sz="2000" dirty="0" smtClean="0"/>
              <a:t>Integrated, full stack management</a:t>
            </a:r>
          </a:p>
          <a:p>
            <a:pPr eaLnBrk="1" hangingPunct="1"/>
            <a:r>
              <a:rPr lang="en-US" sz="2000" dirty="0" smtClean="0"/>
              <a:t>Integrated support</a:t>
            </a:r>
          </a:p>
          <a:p>
            <a:pPr eaLnBrk="1" hangingPunct="1">
              <a:buFont typeface="Times" charset="0"/>
              <a:buNone/>
            </a:pPr>
            <a:endParaRPr lang="en-US" sz="2000" dirty="0" smtClean="0"/>
          </a:p>
          <a:p>
            <a:pPr eaLnBrk="1" hangingPunct="1">
              <a:buFont typeface="Times" charset="0"/>
              <a:buNone/>
            </a:pPr>
            <a:endParaRPr lang="en-US" sz="2000" dirty="0" smtClean="0"/>
          </a:p>
        </p:txBody>
      </p:sp>
      <p:pic>
        <p:nvPicPr>
          <p:cNvPr id="371715" name="Picture 5" descr="Oracle Stack Diagram 7 Layer.png"/>
          <p:cNvPicPr>
            <a:picLocks noChangeAspect="1"/>
          </p:cNvPicPr>
          <p:nvPr/>
        </p:nvPicPr>
        <p:blipFill>
          <a:blip r:embed="rId3"/>
          <a:srcRect/>
          <a:stretch>
            <a:fillRect/>
          </a:stretch>
        </p:blipFill>
        <p:spPr bwMode="auto">
          <a:xfrm>
            <a:off x="6151563" y="993775"/>
            <a:ext cx="2065337" cy="3200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13"/>
          <p:cNvSpPr>
            <a:spLocks noGrp="1" noChangeArrowheads="1"/>
          </p:cNvSpPr>
          <p:nvPr>
            <p:ph type="title" idx="4294967295"/>
          </p:nvPr>
        </p:nvSpPr>
        <p:spPr>
          <a:xfrm>
            <a:off x="849313" y="160338"/>
            <a:ext cx="7581900" cy="642937"/>
          </a:xfrm>
        </p:spPr>
        <p:txBody>
          <a:bodyPr/>
          <a:lstStyle/>
          <a:p>
            <a:r>
              <a:rPr lang="en-US" smtClean="0"/>
              <a:t>Oracle VM Server Virtualization</a:t>
            </a:r>
          </a:p>
        </p:txBody>
      </p:sp>
      <p:sp>
        <p:nvSpPr>
          <p:cNvPr id="390146" name="Rectangle 14"/>
          <p:cNvSpPr>
            <a:spLocks noGrp="1" noChangeArrowheads="1"/>
          </p:cNvSpPr>
          <p:nvPr>
            <p:ph type="body" idx="4294967295"/>
          </p:nvPr>
        </p:nvSpPr>
        <p:spPr>
          <a:xfrm>
            <a:off x="800100" y="900113"/>
            <a:ext cx="7777163" cy="2796676"/>
          </a:xfrm>
        </p:spPr>
        <p:txBody>
          <a:bodyPr/>
          <a:lstStyle/>
          <a:p>
            <a:pPr>
              <a:spcBef>
                <a:spcPts val="1200"/>
              </a:spcBef>
            </a:pPr>
            <a:r>
              <a:rPr lang="en-US" sz="2000" dirty="0" smtClean="0"/>
              <a:t>Transform the way you deploy and manage apps</a:t>
            </a:r>
          </a:p>
          <a:p>
            <a:pPr>
              <a:spcBef>
                <a:spcPts val="1200"/>
              </a:spcBef>
            </a:pPr>
            <a:r>
              <a:rPr lang="en-US" sz="2000" dirty="0" smtClean="0"/>
              <a:t>Suitable for all datacenter </a:t>
            </a:r>
            <a:r>
              <a:rPr lang="en-US" sz="2000" dirty="0" smtClean="0"/>
              <a:t>workloads</a:t>
            </a:r>
            <a:endParaRPr lang="en-US" sz="2000" dirty="0" smtClean="0"/>
          </a:p>
          <a:p>
            <a:pPr>
              <a:spcBef>
                <a:spcPts val="1200"/>
              </a:spcBef>
            </a:pPr>
            <a:r>
              <a:rPr lang="fr-FR" sz="2000" dirty="0" err="1" smtClean="0"/>
              <a:t>Engineered</a:t>
            </a:r>
            <a:r>
              <a:rPr lang="fr-FR" sz="2000" dirty="0" smtClean="0"/>
              <a:t> for Oracle</a:t>
            </a:r>
            <a:endParaRPr lang="en-US" sz="2000" dirty="0" smtClean="0"/>
          </a:p>
          <a:p>
            <a:pPr>
              <a:spcBef>
                <a:spcPts val="1200"/>
              </a:spcBef>
            </a:pPr>
            <a:r>
              <a:rPr lang="en-US" sz="2000" dirty="0" smtClean="0"/>
              <a:t>The only x86 server virtualization software supported and certified for all Oracle </a:t>
            </a:r>
            <a:r>
              <a:rPr lang="en-US" sz="2000" dirty="0" smtClean="0"/>
              <a:t>software</a:t>
            </a:r>
          </a:p>
          <a:p>
            <a:pPr>
              <a:spcBef>
                <a:spcPts val="1200"/>
              </a:spcBef>
            </a:pPr>
            <a:r>
              <a:rPr lang="fr-FR" sz="2000" dirty="0" err="1" smtClean="0"/>
              <a:t>Lower</a:t>
            </a:r>
            <a:r>
              <a:rPr lang="fr-FR" sz="2000" dirty="0" smtClean="0"/>
              <a:t> </a:t>
            </a:r>
            <a:r>
              <a:rPr lang="fr-FR" sz="2000" dirty="0" err="1" smtClean="0"/>
              <a:t>cost</a:t>
            </a:r>
            <a:endParaRPr lang="fr-FR" sz="2000" dirty="0" smtClean="0"/>
          </a:p>
        </p:txBody>
      </p:sp>
      <p:sp>
        <p:nvSpPr>
          <p:cNvPr id="390147" name="Rectangle 5"/>
          <p:cNvSpPr>
            <a:spLocks noChangeArrowheads="1"/>
          </p:cNvSpPr>
          <p:nvPr/>
        </p:nvSpPr>
        <p:spPr bwMode="gray">
          <a:xfrm>
            <a:off x="5408023" y="2913018"/>
            <a:ext cx="3574234" cy="1628684"/>
          </a:xfrm>
          <a:prstGeom prst="rect">
            <a:avLst/>
          </a:prstGeom>
          <a:solidFill>
            <a:schemeClr val="tx2"/>
          </a:solidFill>
          <a:ln w="9525">
            <a:noFill/>
            <a:miter lim="800000"/>
            <a:headEnd/>
            <a:tailEnd/>
          </a:ln>
        </p:spPr>
        <p:txBody>
          <a:bodyPr wrap="none" anchor="ctr"/>
          <a:lstStyle/>
          <a:p>
            <a:pPr marL="231775" indent="-231775">
              <a:spcBef>
                <a:spcPct val="30000"/>
              </a:spcBef>
              <a:buClr>
                <a:srgbClr val="FD0000"/>
              </a:buClr>
              <a:buFontTx/>
              <a:buChar char="•"/>
            </a:pPr>
            <a:r>
              <a:rPr lang="en-US" sz="1800" dirty="0">
                <a:solidFill>
                  <a:srgbClr val="FFFFFF"/>
                </a:solidFill>
              </a:rPr>
              <a:t>Free to download</a:t>
            </a:r>
          </a:p>
          <a:p>
            <a:pPr marL="231775" indent="-231775">
              <a:spcBef>
                <a:spcPct val="30000"/>
              </a:spcBef>
              <a:buClr>
                <a:srgbClr val="FD0000"/>
              </a:buClr>
              <a:buFontTx/>
              <a:buChar char="•"/>
            </a:pPr>
            <a:r>
              <a:rPr lang="en-US" sz="1800" dirty="0">
                <a:solidFill>
                  <a:srgbClr val="FFFFFF"/>
                </a:solidFill>
              </a:rPr>
              <a:t>Enterprise-quality support</a:t>
            </a:r>
          </a:p>
          <a:p>
            <a:pPr marL="231775" indent="-231775">
              <a:spcBef>
                <a:spcPct val="30000"/>
              </a:spcBef>
              <a:buClr>
                <a:srgbClr val="FD0000"/>
              </a:buClr>
              <a:buFontTx/>
              <a:buChar char="•"/>
            </a:pPr>
            <a:r>
              <a:rPr lang="en-US" sz="1800" dirty="0">
                <a:solidFill>
                  <a:srgbClr val="FFFFFF"/>
                </a:solidFill>
              </a:rPr>
              <a:t>Real-world deployment testing</a:t>
            </a:r>
          </a:p>
          <a:p>
            <a:pPr marL="231775" indent="-231775">
              <a:spcBef>
                <a:spcPct val="30000"/>
              </a:spcBef>
              <a:buClr>
                <a:srgbClr val="FD0000"/>
              </a:buClr>
              <a:buFontTx/>
              <a:buChar char="•"/>
            </a:pPr>
            <a:r>
              <a:rPr lang="en-US" sz="1800" dirty="0">
                <a:solidFill>
                  <a:srgbClr val="FFFFFF"/>
                </a:solidFill>
              </a:rPr>
              <a:t>Risk-free virtualization</a:t>
            </a:r>
            <a:endParaRPr lang="en-US" sz="1800" b="1" dirty="0">
              <a:solidFill>
                <a:srgbClr val="FFFFFF"/>
              </a:solidFill>
            </a:endParaRPr>
          </a:p>
        </p:txBody>
      </p:sp>
      <p:pic>
        <p:nvPicPr>
          <p:cNvPr id="6" name="Picture 6" descr="VMworld_4_sm.jpg"/>
          <p:cNvPicPr>
            <a:picLocks noChangeAspect="1"/>
          </p:cNvPicPr>
          <p:nvPr/>
        </p:nvPicPr>
        <p:blipFill>
          <a:blip r:embed="rId3"/>
          <a:srcRect/>
          <a:stretch>
            <a:fillRect/>
          </a:stretch>
        </p:blipFill>
        <p:spPr bwMode="auto">
          <a:xfrm>
            <a:off x="233887" y="3788226"/>
            <a:ext cx="3609089" cy="67278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3"/>
          <p:cNvSpPr>
            <a:spLocks noGrp="1" noChangeArrowheads="1"/>
          </p:cNvSpPr>
          <p:nvPr>
            <p:ph type="title" idx="4294967295"/>
          </p:nvPr>
        </p:nvSpPr>
        <p:spPr>
          <a:xfrm>
            <a:off x="874713" y="188913"/>
            <a:ext cx="7581900" cy="642937"/>
          </a:xfrm>
        </p:spPr>
        <p:txBody>
          <a:bodyPr/>
          <a:lstStyle/>
          <a:p>
            <a:r>
              <a:rPr lang="en-US" sz="2800" smtClean="0"/>
              <a:t>Oracle VM Server 3.0</a:t>
            </a:r>
            <a:br>
              <a:rPr lang="en-US" sz="2800" smtClean="0"/>
            </a:br>
            <a:r>
              <a:rPr lang="en-US" sz="2000" smtClean="0">
                <a:solidFill>
                  <a:srgbClr val="FF0000"/>
                </a:solidFill>
              </a:rPr>
              <a:t>Server Performance &amp; Scalability</a:t>
            </a:r>
            <a:endParaRPr lang="en-US" smtClean="0">
              <a:solidFill>
                <a:srgbClr val="FF0000"/>
              </a:solidFill>
            </a:endParaRPr>
          </a:p>
        </p:txBody>
      </p:sp>
      <p:sp>
        <p:nvSpPr>
          <p:cNvPr id="394242" name="Rectangle 4"/>
          <p:cNvSpPr>
            <a:spLocks noGrp="1" noChangeArrowheads="1"/>
          </p:cNvSpPr>
          <p:nvPr>
            <p:ph type="body" idx="4294967295"/>
          </p:nvPr>
        </p:nvSpPr>
        <p:spPr>
          <a:xfrm>
            <a:off x="769938" y="1108075"/>
            <a:ext cx="7015162" cy="3514725"/>
          </a:xfrm>
        </p:spPr>
        <p:txBody>
          <a:bodyPr/>
          <a:lstStyle/>
          <a:p>
            <a:pPr marL="342900" indent="-342900" defTabSz="457200" eaLnBrk="1" hangingPunct="1">
              <a:spcBef>
                <a:spcPct val="15000"/>
              </a:spcBef>
            </a:pPr>
            <a:r>
              <a:rPr lang="en-US" sz="2000" smtClean="0">
                <a:cs typeface="Arial" pitchFamily="34" charset="0"/>
              </a:rPr>
              <a:t>Support for Linux, Solaris, and Microsoft Windows on x86 servers</a:t>
            </a:r>
          </a:p>
          <a:p>
            <a:pPr marL="342900" indent="-342900" defTabSz="457200" eaLnBrk="1" hangingPunct="1">
              <a:spcBef>
                <a:spcPct val="15000"/>
              </a:spcBef>
            </a:pPr>
            <a:r>
              <a:rPr lang="en-US" sz="2000" smtClean="0">
                <a:cs typeface="Arial" pitchFamily="34" charset="0"/>
              </a:rPr>
              <a:t>Support for PV- and hardware virtualized (HVM) virtual machines</a:t>
            </a:r>
          </a:p>
          <a:p>
            <a:pPr marL="342900" indent="-342900" defTabSz="457200" eaLnBrk="1" hangingPunct="1">
              <a:spcBef>
                <a:spcPct val="15000"/>
              </a:spcBef>
            </a:pPr>
            <a:r>
              <a:rPr lang="en-US" sz="2000" smtClean="0">
                <a:cs typeface="Arial" pitchFamily="34" charset="0"/>
              </a:rPr>
              <a:t>Up to 128 vCPUs per guest </a:t>
            </a:r>
          </a:p>
          <a:p>
            <a:pPr marL="742950" lvl="1" indent="-285750" defTabSz="457200" eaLnBrk="1" hangingPunct="1">
              <a:spcBef>
                <a:spcPct val="15000"/>
              </a:spcBef>
            </a:pPr>
            <a:r>
              <a:rPr lang="en-US" sz="1800" smtClean="0">
                <a:cs typeface="Arial" pitchFamily="34" charset="0"/>
              </a:rPr>
              <a:t>4X VMware vSphere5</a:t>
            </a:r>
          </a:p>
          <a:p>
            <a:pPr marL="742950" lvl="1" indent="-285750" defTabSz="457200" eaLnBrk="1" hangingPunct="1">
              <a:spcBef>
                <a:spcPct val="15000"/>
              </a:spcBef>
            </a:pPr>
            <a:r>
              <a:rPr lang="en-US" sz="1800" smtClean="0">
                <a:cs typeface="Arial" pitchFamily="34" charset="0"/>
              </a:rPr>
              <a:t>Up to 160 physical CPUs per server tested</a:t>
            </a:r>
          </a:p>
          <a:p>
            <a:pPr marL="342900" indent="-342900" defTabSz="457200" eaLnBrk="1" hangingPunct="1">
              <a:spcBef>
                <a:spcPct val="15000"/>
              </a:spcBef>
            </a:pPr>
            <a:r>
              <a:rPr lang="en-US" sz="2000" smtClean="0">
                <a:cs typeface="Arial" pitchFamily="34" charset="0"/>
              </a:rPr>
              <a:t>Up to 1TB memory per guest tested</a:t>
            </a:r>
          </a:p>
          <a:p>
            <a:pPr marL="742950" lvl="1" indent="-285750" defTabSz="457200" eaLnBrk="1" hangingPunct="1">
              <a:spcBef>
                <a:spcPct val="15000"/>
              </a:spcBef>
            </a:pPr>
            <a:r>
              <a:rPr lang="en-US" sz="1800" smtClean="0">
                <a:cs typeface="Arial" pitchFamily="34" charset="0"/>
              </a:rPr>
              <a:t>Up to 2TB physical per server tested</a:t>
            </a:r>
          </a:p>
        </p:txBody>
      </p:sp>
      <p:grpSp>
        <p:nvGrpSpPr>
          <p:cNvPr id="394243" name="Group 19"/>
          <p:cNvGrpSpPr>
            <a:grpSpLocks/>
          </p:cNvGrpSpPr>
          <p:nvPr/>
        </p:nvGrpSpPr>
        <p:grpSpPr bwMode="auto">
          <a:xfrm>
            <a:off x="6783388" y="2613025"/>
            <a:ext cx="2163762" cy="1962150"/>
            <a:chOff x="4239" y="2458"/>
            <a:chExt cx="1363" cy="1237"/>
          </a:xfrm>
        </p:grpSpPr>
        <p:sp>
          <p:nvSpPr>
            <p:cNvPr id="394244" name="Oval 16"/>
            <p:cNvSpPr>
              <a:spLocks noChangeArrowheads="1"/>
            </p:cNvSpPr>
            <p:nvPr/>
          </p:nvSpPr>
          <p:spPr bwMode="auto">
            <a:xfrm>
              <a:off x="4974" y="3053"/>
              <a:ext cx="431" cy="102"/>
            </a:xfrm>
            <a:prstGeom prst="ellipse">
              <a:avLst/>
            </a:prstGeom>
            <a:gradFill rotWithShape="0">
              <a:gsLst>
                <a:gs pos="0">
                  <a:srgbClr val="292929"/>
                </a:gs>
                <a:gs pos="100000">
                  <a:srgbClr val="FFFFFF"/>
                </a:gs>
              </a:gsLst>
              <a:path path="shape">
                <a:fillToRect l="50000" t="50000" r="50000" b="50000"/>
              </a:path>
            </a:gradFill>
            <a:ln w="9525">
              <a:noFill/>
              <a:round/>
              <a:headEnd/>
              <a:tailEnd/>
            </a:ln>
          </p:spPr>
          <p:txBody>
            <a:bodyPr wrap="none" lIns="0" tIns="0" rIns="0" bIns="0" anchor="ctr"/>
            <a:lstStyle/>
            <a:p>
              <a:pPr algn="ctr"/>
              <a:endParaRPr lang="en-US" sz="1200" b="1">
                <a:solidFill>
                  <a:srgbClr val="000000"/>
                </a:solidFill>
              </a:endParaRPr>
            </a:p>
          </p:txBody>
        </p:sp>
        <p:sp>
          <p:nvSpPr>
            <p:cNvPr id="394245" name="Oval 2"/>
            <p:cNvSpPr>
              <a:spLocks noChangeArrowheads="1"/>
            </p:cNvSpPr>
            <p:nvPr/>
          </p:nvSpPr>
          <p:spPr bwMode="auto">
            <a:xfrm>
              <a:off x="5171" y="3351"/>
              <a:ext cx="431" cy="102"/>
            </a:xfrm>
            <a:prstGeom prst="ellipse">
              <a:avLst/>
            </a:prstGeom>
            <a:gradFill rotWithShape="0">
              <a:gsLst>
                <a:gs pos="0">
                  <a:srgbClr val="292929"/>
                </a:gs>
                <a:gs pos="100000">
                  <a:srgbClr val="FFFFFF"/>
                </a:gs>
              </a:gsLst>
              <a:path path="shape">
                <a:fillToRect l="50000" t="50000" r="50000" b="50000"/>
              </a:path>
            </a:gradFill>
            <a:ln w="9525">
              <a:noFill/>
              <a:round/>
              <a:headEnd/>
              <a:tailEnd/>
            </a:ln>
          </p:spPr>
          <p:txBody>
            <a:bodyPr wrap="none" lIns="0" tIns="0" rIns="0" bIns="0" anchor="ctr"/>
            <a:lstStyle/>
            <a:p>
              <a:pPr algn="ctr"/>
              <a:endParaRPr lang="en-US" sz="1200" b="1">
                <a:solidFill>
                  <a:srgbClr val="000000"/>
                </a:solidFill>
              </a:endParaRPr>
            </a:p>
          </p:txBody>
        </p:sp>
        <p:grpSp>
          <p:nvGrpSpPr>
            <p:cNvPr id="394246" name="Group 8"/>
            <p:cNvGrpSpPr>
              <a:grpSpLocks/>
            </p:cNvGrpSpPr>
            <p:nvPr/>
          </p:nvGrpSpPr>
          <p:grpSpPr bwMode="auto">
            <a:xfrm>
              <a:off x="4292" y="2458"/>
              <a:ext cx="1233" cy="1106"/>
              <a:chOff x="1157" y="2239"/>
              <a:chExt cx="940" cy="845"/>
            </a:xfrm>
          </p:grpSpPr>
          <p:pic>
            <p:nvPicPr>
              <p:cNvPr id="394250" name="Picture 9" descr="C:\Documents and Settings\ahawley\My Documents\OUTBOUND\PRESOS_CUSTOMER\GRAPHICS\NewServer\NewServer.png"/>
              <p:cNvPicPr>
                <a:picLocks noChangeAspect="1" noChangeArrowheads="1"/>
              </p:cNvPicPr>
              <p:nvPr/>
            </p:nvPicPr>
            <p:blipFill>
              <a:blip r:embed="rId3"/>
              <a:srcRect/>
              <a:stretch>
                <a:fillRect/>
              </a:stretch>
            </p:blipFill>
            <p:spPr bwMode="auto">
              <a:xfrm>
                <a:off x="1298" y="2239"/>
                <a:ext cx="240" cy="410"/>
              </a:xfrm>
              <a:prstGeom prst="rect">
                <a:avLst/>
              </a:prstGeom>
              <a:noFill/>
              <a:ln w="9525">
                <a:noFill/>
                <a:miter lim="800000"/>
                <a:headEnd/>
                <a:tailEnd/>
              </a:ln>
            </p:spPr>
          </p:pic>
          <p:pic>
            <p:nvPicPr>
              <p:cNvPr id="394251" name="Picture 10" descr="C:\Documents and Settings\ahawley\My Documents\OUTBOUND\PRESOS_CUSTOMER\GRAPHICS\NewServer\NewServer.png"/>
              <p:cNvPicPr>
                <a:picLocks noChangeAspect="1" noChangeArrowheads="1"/>
              </p:cNvPicPr>
              <p:nvPr/>
            </p:nvPicPr>
            <p:blipFill>
              <a:blip r:embed="rId3"/>
              <a:srcRect/>
              <a:stretch>
                <a:fillRect/>
              </a:stretch>
            </p:blipFill>
            <p:spPr bwMode="auto">
              <a:xfrm>
                <a:off x="1157" y="2500"/>
                <a:ext cx="240" cy="410"/>
              </a:xfrm>
              <a:prstGeom prst="rect">
                <a:avLst/>
              </a:prstGeom>
              <a:noFill/>
              <a:ln w="9525">
                <a:noFill/>
                <a:miter lim="800000"/>
                <a:headEnd/>
                <a:tailEnd/>
              </a:ln>
            </p:spPr>
          </p:pic>
          <p:pic>
            <p:nvPicPr>
              <p:cNvPr id="394252" name="Picture 11" descr="C:\Documents and Settings\ahawley\My Documents\OUTBOUND\PRESOS_CUSTOMER\GRAPHICS\NewServer\NewServer.png"/>
              <p:cNvPicPr>
                <a:picLocks noChangeAspect="1" noChangeArrowheads="1"/>
              </p:cNvPicPr>
              <p:nvPr/>
            </p:nvPicPr>
            <p:blipFill>
              <a:blip r:embed="rId3"/>
              <a:srcRect/>
              <a:stretch>
                <a:fillRect/>
              </a:stretch>
            </p:blipFill>
            <p:spPr bwMode="auto">
              <a:xfrm>
                <a:off x="1720" y="2243"/>
                <a:ext cx="240" cy="410"/>
              </a:xfrm>
              <a:prstGeom prst="rect">
                <a:avLst/>
              </a:prstGeom>
              <a:noFill/>
              <a:ln w="9525">
                <a:noFill/>
                <a:miter lim="800000"/>
                <a:headEnd/>
                <a:tailEnd/>
              </a:ln>
            </p:spPr>
          </p:pic>
          <p:pic>
            <p:nvPicPr>
              <p:cNvPr id="394253" name="Picture 12" descr="C:\Documents and Settings\ahawley\My Documents\OUTBOUND\PRESOS_CUSTOMER\GRAPHICS\NewServer\NewServer.png"/>
              <p:cNvPicPr>
                <a:picLocks noChangeAspect="1" noChangeArrowheads="1"/>
              </p:cNvPicPr>
              <p:nvPr/>
            </p:nvPicPr>
            <p:blipFill>
              <a:blip r:embed="rId4"/>
              <a:srcRect/>
              <a:stretch>
                <a:fillRect/>
              </a:stretch>
            </p:blipFill>
            <p:spPr bwMode="auto">
              <a:xfrm>
                <a:off x="1498" y="2674"/>
                <a:ext cx="241" cy="410"/>
              </a:xfrm>
              <a:prstGeom prst="rect">
                <a:avLst/>
              </a:prstGeom>
              <a:noFill/>
              <a:ln w="9525">
                <a:noFill/>
                <a:miter lim="800000"/>
                <a:headEnd/>
                <a:tailEnd/>
              </a:ln>
            </p:spPr>
          </p:pic>
          <p:pic>
            <p:nvPicPr>
              <p:cNvPr id="394254" name="Picture 13" descr="C:\Documents and Settings\ahawley\My Documents\OUTBOUND\PRESOS_CUSTOMER\GRAPHICS\NewServer\NewServer.png"/>
              <p:cNvPicPr>
                <a:picLocks noChangeAspect="1" noChangeArrowheads="1"/>
              </p:cNvPicPr>
              <p:nvPr/>
            </p:nvPicPr>
            <p:blipFill>
              <a:blip r:embed="rId3"/>
              <a:srcRect/>
              <a:stretch>
                <a:fillRect/>
              </a:stretch>
            </p:blipFill>
            <p:spPr bwMode="auto">
              <a:xfrm>
                <a:off x="1857" y="2504"/>
                <a:ext cx="240" cy="410"/>
              </a:xfrm>
              <a:prstGeom prst="rect">
                <a:avLst/>
              </a:prstGeom>
              <a:noFill/>
              <a:ln w="9525">
                <a:noFill/>
                <a:miter lim="800000"/>
                <a:headEnd/>
                <a:tailEnd/>
              </a:ln>
            </p:spPr>
          </p:pic>
        </p:grpSp>
        <p:pic>
          <p:nvPicPr>
            <p:cNvPr id="394247" name="Picture 14" descr="Oracle_VM_cl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81" y="2765"/>
              <a:ext cx="635" cy="344"/>
            </a:xfrm>
            <a:prstGeom prst="rect">
              <a:avLst/>
            </a:prstGeom>
            <a:solidFill>
              <a:schemeClr val="bg1"/>
            </a:solidFill>
            <a:ln w="9525">
              <a:noFill/>
              <a:miter lim="800000"/>
              <a:headEnd/>
              <a:tailEnd/>
            </a:ln>
          </p:spPr>
        </p:pic>
        <p:sp>
          <p:nvSpPr>
            <p:cNvPr id="394248" name="Oval 15"/>
            <p:cNvSpPr>
              <a:spLocks noChangeArrowheads="1"/>
            </p:cNvSpPr>
            <p:nvPr/>
          </p:nvSpPr>
          <p:spPr bwMode="auto">
            <a:xfrm>
              <a:off x="4709" y="3593"/>
              <a:ext cx="431" cy="102"/>
            </a:xfrm>
            <a:prstGeom prst="ellipse">
              <a:avLst/>
            </a:prstGeom>
            <a:gradFill rotWithShape="0">
              <a:gsLst>
                <a:gs pos="0">
                  <a:srgbClr val="292929"/>
                </a:gs>
                <a:gs pos="100000">
                  <a:srgbClr val="FFFFFF"/>
                </a:gs>
              </a:gsLst>
              <a:path path="shape">
                <a:fillToRect l="50000" t="50000" r="50000" b="50000"/>
              </a:path>
            </a:gradFill>
            <a:ln w="9525">
              <a:noFill/>
              <a:round/>
              <a:headEnd/>
              <a:tailEnd/>
            </a:ln>
          </p:spPr>
          <p:txBody>
            <a:bodyPr wrap="none" lIns="0" tIns="0" rIns="0" bIns="0" anchor="ctr"/>
            <a:lstStyle/>
            <a:p>
              <a:pPr algn="ctr"/>
              <a:endParaRPr lang="en-US" sz="1200" b="1">
                <a:solidFill>
                  <a:srgbClr val="000000"/>
                </a:solidFill>
              </a:endParaRPr>
            </a:p>
          </p:txBody>
        </p:sp>
        <p:sp>
          <p:nvSpPr>
            <p:cNvPr id="394249" name="Oval 18"/>
            <p:cNvSpPr>
              <a:spLocks noChangeArrowheads="1"/>
            </p:cNvSpPr>
            <p:nvPr/>
          </p:nvSpPr>
          <p:spPr bwMode="auto">
            <a:xfrm>
              <a:off x="4239" y="3365"/>
              <a:ext cx="431" cy="102"/>
            </a:xfrm>
            <a:prstGeom prst="ellipse">
              <a:avLst/>
            </a:prstGeom>
            <a:gradFill rotWithShape="0">
              <a:gsLst>
                <a:gs pos="0">
                  <a:srgbClr val="292929"/>
                </a:gs>
                <a:gs pos="100000">
                  <a:srgbClr val="FFFFFF"/>
                </a:gs>
              </a:gsLst>
              <a:path path="shape">
                <a:fillToRect l="50000" t="50000" r="50000" b="50000"/>
              </a:path>
            </a:gradFill>
            <a:ln w="9525">
              <a:noFill/>
              <a:round/>
              <a:headEnd/>
              <a:tailEnd/>
            </a:ln>
          </p:spPr>
          <p:txBody>
            <a:bodyPr wrap="none" lIns="0" tIns="0" rIns="0" bIns="0" anchor="ctr"/>
            <a:lstStyle/>
            <a:p>
              <a:pPr algn="ctr"/>
              <a:endParaRPr lang="en-US" sz="1200" b="1">
                <a:solidFill>
                  <a:srgbClr val="000000"/>
                </a:solidFill>
              </a:endParaRPr>
            </a:p>
          </p:txBody>
        </p:sp>
      </p:gr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3"/>
          <p:cNvSpPr>
            <a:spLocks noGrp="1" noChangeArrowheads="1"/>
          </p:cNvSpPr>
          <p:nvPr>
            <p:ph type="title" idx="4294967295"/>
          </p:nvPr>
        </p:nvSpPr>
        <p:spPr>
          <a:xfrm>
            <a:off x="874713" y="198438"/>
            <a:ext cx="7581900" cy="644525"/>
          </a:xfrm>
        </p:spPr>
        <p:txBody>
          <a:bodyPr/>
          <a:lstStyle/>
          <a:p>
            <a:r>
              <a:rPr lang="en-US" sz="2800" smtClean="0"/>
              <a:t>Oracle VM Manager 3.0</a:t>
            </a:r>
            <a:br>
              <a:rPr lang="en-US" sz="2800" smtClean="0"/>
            </a:br>
            <a:r>
              <a:rPr lang="en-US" sz="2000" smtClean="0">
                <a:solidFill>
                  <a:srgbClr val="FF0000"/>
                </a:solidFill>
              </a:rPr>
              <a:t>Scalability to Support Your Entire Datacenter</a:t>
            </a:r>
            <a:endParaRPr lang="en-US" smtClean="0">
              <a:solidFill>
                <a:srgbClr val="FF0000"/>
              </a:solidFill>
            </a:endParaRPr>
          </a:p>
        </p:txBody>
      </p:sp>
      <p:sp>
        <p:nvSpPr>
          <p:cNvPr id="396290" name="Rectangle 4"/>
          <p:cNvSpPr>
            <a:spLocks noGrp="1" noChangeArrowheads="1"/>
          </p:cNvSpPr>
          <p:nvPr>
            <p:ph type="body" idx="4294967295"/>
          </p:nvPr>
        </p:nvSpPr>
        <p:spPr>
          <a:xfrm>
            <a:off x="704850" y="1168400"/>
            <a:ext cx="6761163" cy="2963863"/>
          </a:xfrm>
        </p:spPr>
        <p:txBody>
          <a:bodyPr/>
          <a:lstStyle/>
          <a:p>
            <a:pPr marL="342900" indent="-342900" defTabSz="457200">
              <a:spcBef>
                <a:spcPct val="15000"/>
              </a:spcBef>
            </a:pPr>
            <a:r>
              <a:rPr lang="en-US" sz="2000" smtClean="0"/>
              <a:t>Manage hundreds or thousands of VMs centrally</a:t>
            </a:r>
          </a:p>
          <a:p>
            <a:pPr marL="342900" indent="-342900" defTabSz="457200">
              <a:spcBef>
                <a:spcPct val="15000"/>
              </a:spcBef>
            </a:pPr>
            <a:r>
              <a:rPr lang="en-US" sz="2000" smtClean="0"/>
              <a:t>Centralized management server</a:t>
            </a:r>
          </a:p>
          <a:p>
            <a:pPr marL="742950" lvl="1" indent="-285750" defTabSz="457200">
              <a:spcBef>
                <a:spcPct val="15000"/>
              </a:spcBef>
            </a:pPr>
            <a:r>
              <a:rPr lang="en-US" sz="1800" smtClean="0"/>
              <a:t>Web browser-based: No client required</a:t>
            </a:r>
          </a:p>
          <a:p>
            <a:pPr marL="742950" lvl="1" indent="-285750" defTabSz="457200">
              <a:spcBef>
                <a:spcPct val="15000"/>
              </a:spcBef>
            </a:pPr>
            <a:r>
              <a:rPr lang="en-US" sz="1800" smtClean="0"/>
              <a:t>Enterprise-grade scalability included</a:t>
            </a:r>
          </a:p>
          <a:p>
            <a:pPr marL="1143000" lvl="2" indent="-228600" defTabSz="457200">
              <a:spcBef>
                <a:spcPct val="15000"/>
              </a:spcBef>
            </a:pPr>
            <a:r>
              <a:rPr lang="en-US" sz="1800" smtClean="0"/>
              <a:t>WebLogic Server application server</a:t>
            </a:r>
          </a:p>
          <a:p>
            <a:pPr marL="1143000" lvl="2" indent="-228600" defTabSz="457200">
              <a:spcBef>
                <a:spcPct val="15000"/>
              </a:spcBef>
            </a:pPr>
            <a:r>
              <a:rPr lang="en-US" sz="1800" smtClean="0"/>
              <a:t>Oracle Database</a:t>
            </a:r>
          </a:p>
          <a:p>
            <a:pPr marL="342900" indent="-342900" defTabSz="457200">
              <a:spcBef>
                <a:spcPct val="15000"/>
              </a:spcBef>
            </a:pPr>
            <a:r>
              <a:rPr lang="en-US" sz="2000" smtClean="0"/>
              <a:t>Comprehensive </a:t>
            </a:r>
          </a:p>
          <a:p>
            <a:pPr marL="742950" lvl="1" indent="-285750" defTabSz="457200">
              <a:spcBef>
                <a:spcPct val="15000"/>
              </a:spcBef>
            </a:pPr>
            <a:r>
              <a:rPr lang="en-US" sz="1800" smtClean="0"/>
              <a:t>Advanced virtualization management included </a:t>
            </a:r>
          </a:p>
        </p:txBody>
      </p:sp>
      <p:grpSp>
        <p:nvGrpSpPr>
          <p:cNvPr id="396291" name="Group 22"/>
          <p:cNvGrpSpPr>
            <a:grpSpLocks/>
          </p:cNvGrpSpPr>
          <p:nvPr/>
        </p:nvGrpSpPr>
        <p:grpSpPr bwMode="auto">
          <a:xfrm>
            <a:off x="6600825" y="1471613"/>
            <a:ext cx="2390775" cy="2012950"/>
            <a:chOff x="4141" y="726"/>
            <a:chExt cx="1506" cy="1268"/>
          </a:xfrm>
        </p:grpSpPr>
        <p:sp>
          <p:nvSpPr>
            <p:cNvPr id="396292" name="Oval 14"/>
            <p:cNvSpPr>
              <a:spLocks noChangeArrowheads="1"/>
            </p:cNvSpPr>
            <p:nvPr/>
          </p:nvSpPr>
          <p:spPr bwMode="auto">
            <a:xfrm>
              <a:off x="4219" y="1792"/>
              <a:ext cx="1158" cy="102"/>
            </a:xfrm>
            <a:prstGeom prst="ellipse">
              <a:avLst/>
            </a:prstGeom>
            <a:gradFill rotWithShape="0">
              <a:gsLst>
                <a:gs pos="0">
                  <a:srgbClr val="292929"/>
                </a:gs>
                <a:gs pos="100000">
                  <a:srgbClr val="FFFFFF"/>
                </a:gs>
              </a:gsLst>
              <a:path path="shape">
                <a:fillToRect l="50000" t="50000" r="50000" b="50000"/>
              </a:path>
            </a:gradFill>
            <a:ln w="9525">
              <a:noFill/>
              <a:round/>
              <a:headEnd/>
              <a:tailEnd/>
            </a:ln>
          </p:spPr>
          <p:txBody>
            <a:bodyPr wrap="none" lIns="0" tIns="0" rIns="0" bIns="0" anchor="ctr"/>
            <a:lstStyle/>
            <a:p>
              <a:pPr algn="ctr"/>
              <a:endParaRPr lang="en-US" sz="1200" b="1">
                <a:solidFill>
                  <a:srgbClr val="000000"/>
                </a:solidFill>
              </a:endParaRPr>
            </a:p>
          </p:txBody>
        </p:sp>
        <p:sp>
          <p:nvSpPr>
            <p:cNvPr id="396293" name="Oval 9"/>
            <p:cNvSpPr>
              <a:spLocks noChangeArrowheads="1"/>
            </p:cNvSpPr>
            <p:nvPr/>
          </p:nvSpPr>
          <p:spPr bwMode="auto">
            <a:xfrm>
              <a:off x="4489" y="1892"/>
              <a:ext cx="1158" cy="102"/>
            </a:xfrm>
            <a:prstGeom prst="ellipse">
              <a:avLst/>
            </a:prstGeom>
            <a:gradFill rotWithShape="0">
              <a:gsLst>
                <a:gs pos="0">
                  <a:srgbClr val="292929"/>
                </a:gs>
                <a:gs pos="100000">
                  <a:srgbClr val="FFFFFF"/>
                </a:gs>
              </a:gsLst>
              <a:path path="shape">
                <a:fillToRect l="50000" t="50000" r="50000" b="50000"/>
              </a:path>
            </a:gradFill>
            <a:ln w="9525">
              <a:noFill/>
              <a:round/>
              <a:headEnd/>
              <a:tailEnd/>
            </a:ln>
          </p:spPr>
          <p:txBody>
            <a:bodyPr wrap="none" lIns="0" tIns="0" rIns="0" bIns="0" anchor="ctr"/>
            <a:lstStyle/>
            <a:p>
              <a:pPr algn="ctr"/>
              <a:endParaRPr lang="en-US" sz="1200" b="1">
                <a:solidFill>
                  <a:srgbClr val="000000"/>
                </a:solidFill>
              </a:endParaRPr>
            </a:p>
          </p:txBody>
        </p:sp>
        <p:pic>
          <p:nvPicPr>
            <p:cNvPr id="396294" name="Picture 2"/>
            <p:cNvPicPr>
              <a:picLocks noChangeAspect="1" noChangeArrowheads="1"/>
            </p:cNvPicPr>
            <p:nvPr/>
          </p:nvPicPr>
          <p:blipFill>
            <a:blip r:embed="rId3"/>
            <a:srcRect/>
            <a:stretch>
              <a:fillRect/>
            </a:stretch>
          </p:blipFill>
          <p:spPr bwMode="auto">
            <a:xfrm>
              <a:off x="4141" y="726"/>
              <a:ext cx="1346" cy="825"/>
            </a:xfrm>
            <a:prstGeom prst="rect">
              <a:avLst/>
            </a:prstGeom>
            <a:noFill/>
            <a:ln w="9525">
              <a:solidFill>
                <a:schemeClr val="bg2"/>
              </a:solidFill>
              <a:miter lim="800000"/>
              <a:headEnd/>
              <a:tailEnd/>
            </a:ln>
          </p:spPr>
        </p:pic>
        <p:pic>
          <p:nvPicPr>
            <p:cNvPr id="396295" name="Picture 1"/>
            <p:cNvPicPr>
              <a:picLocks noChangeAspect="1" noChangeArrowheads="1"/>
            </p:cNvPicPr>
            <p:nvPr/>
          </p:nvPicPr>
          <p:blipFill>
            <a:blip r:embed="rId4"/>
            <a:srcRect/>
            <a:stretch>
              <a:fillRect/>
            </a:stretch>
          </p:blipFill>
          <p:spPr bwMode="auto">
            <a:xfrm>
              <a:off x="4539" y="1016"/>
              <a:ext cx="1060" cy="803"/>
            </a:xfrm>
            <a:prstGeom prst="rect">
              <a:avLst/>
            </a:prstGeom>
            <a:noFill/>
            <a:ln w="9525">
              <a:solidFill>
                <a:schemeClr val="bg2"/>
              </a:solidFill>
              <a:miter lim="800000"/>
              <a:headEnd/>
              <a:tailEnd/>
            </a:ln>
          </p:spPr>
        </p:pic>
      </p:gr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Line 57"/>
          <p:cNvSpPr>
            <a:spLocks noChangeShapeType="1"/>
          </p:cNvSpPr>
          <p:nvPr/>
        </p:nvSpPr>
        <p:spPr bwMode="auto">
          <a:xfrm>
            <a:off x="4864100" y="687388"/>
            <a:ext cx="0" cy="3654425"/>
          </a:xfrm>
          <a:prstGeom prst="line">
            <a:avLst/>
          </a:prstGeom>
          <a:noFill/>
          <a:ln w="12700">
            <a:solidFill>
              <a:schemeClr val="hlink"/>
            </a:solidFill>
            <a:round/>
            <a:headEnd/>
            <a:tailEnd/>
          </a:ln>
        </p:spPr>
        <p:txBody>
          <a:bodyPr>
            <a:spAutoFit/>
          </a:bodyPr>
          <a:lstStyle/>
          <a:p>
            <a:endParaRPr lang="en-US"/>
          </a:p>
        </p:txBody>
      </p:sp>
      <p:sp>
        <p:nvSpPr>
          <p:cNvPr id="398338" name="Rectangle 1026"/>
          <p:cNvSpPr>
            <a:spLocks noGrp="1" noChangeArrowheads="1"/>
          </p:cNvSpPr>
          <p:nvPr>
            <p:ph type="title" idx="4294967295"/>
          </p:nvPr>
        </p:nvSpPr>
        <p:spPr>
          <a:xfrm>
            <a:off x="788988" y="61913"/>
            <a:ext cx="7581900" cy="642937"/>
          </a:xfrm>
        </p:spPr>
        <p:txBody>
          <a:bodyPr/>
          <a:lstStyle/>
          <a:p>
            <a:r>
              <a:rPr lang="en-US" sz="2800" smtClean="0"/>
              <a:t>Oracle VM Storage Connect</a:t>
            </a:r>
            <a:r>
              <a:rPr lang="en-US" smtClean="0"/>
              <a:t/>
            </a:r>
            <a:br>
              <a:rPr lang="en-US" smtClean="0"/>
            </a:br>
            <a:r>
              <a:rPr lang="en-US" sz="2200" smtClean="0">
                <a:solidFill>
                  <a:schemeClr val="tx2"/>
                </a:solidFill>
              </a:rPr>
              <a:t>Advanced Storage Operations</a:t>
            </a:r>
            <a:r>
              <a:rPr lang="en-US" sz="2200" smtClean="0"/>
              <a:t> </a:t>
            </a:r>
          </a:p>
        </p:txBody>
      </p:sp>
      <p:sp>
        <p:nvSpPr>
          <p:cNvPr id="398339" name="Text Box 1121"/>
          <p:cNvSpPr txBox="1">
            <a:spLocks noChangeArrowheads="1"/>
          </p:cNvSpPr>
          <p:nvPr/>
        </p:nvSpPr>
        <p:spPr bwMode="auto">
          <a:xfrm>
            <a:off x="377825" y="3889375"/>
            <a:ext cx="3981450" cy="492125"/>
          </a:xfrm>
          <a:prstGeom prst="rect">
            <a:avLst/>
          </a:prstGeom>
          <a:noFill/>
          <a:ln w="9525">
            <a:noFill/>
            <a:miter lim="800000"/>
            <a:headEnd/>
            <a:tailEnd/>
          </a:ln>
        </p:spPr>
        <p:txBody>
          <a:bodyPr wrap="none">
            <a:spAutoFit/>
          </a:bodyPr>
          <a:lstStyle/>
          <a:p>
            <a:pPr marL="115888" indent="-115888">
              <a:buClr>
                <a:srgbClr val="FF0000"/>
              </a:buClr>
            </a:pPr>
            <a:r>
              <a:rPr lang="en-US" sz="1400" b="1">
                <a:solidFill>
                  <a:srgbClr val="000000"/>
                </a:solidFill>
              </a:rPr>
              <a:t>Storage Connect Plug-Ins for Management…</a:t>
            </a:r>
          </a:p>
          <a:p>
            <a:pPr marL="115888" indent="-115888">
              <a:buClr>
                <a:srgbClr val="FF0000"/>
              </a:buClr>
              <a:buFontTx/>
              <a:buChar char="•"/>
            </a:pPr>
            <a:r>
              <a:rPr lang="en-US" sz="1200">
                <a:solidFill>
                  <a:srgbClr val="000000"/>
                </a:solidFill>
              </a:rPr>
              <a:t>Oracle and 3</a:t>
            </a:r>
            <a:r>
              <a:rPr lang="en-US" sz="1200" baseline="30000">
                <a:solidFill>
                  <a:srgbClr val="000000"/>
                </a:solidFill>
              </a:rPr>
              <a:t>rd</a:t>
            </a:r>
            <a:r>
              <a:rPr lang="en-US" sz="1200">
                <a:solidFill>
                  <a:srgbClr val="000000"/>
                </a:solidFill>
              </a:rPr>
              <a:t> party storage…from the Manager UI</a:t>
            </a:r>
          </a:p>
        </p:txBody>
      </p:sp>
      <p:sp>
        <p:nvSpPr>
          <p:cNvPr id="398340" name="Text Box 1181"/>
          <p:cNvSpPr txBox="1">
            <a:spLocks noChangeArrowheads="1"/>
          </p:cNvSpPr>
          <p:nvPr/>
        </p:nvSpPr>
        <p:spPr bwMode="auto">
          <a:xfrm>
            <a:off x="4949825" y="3540125"/>
            <a:ext cx="2466975" cy="1076325"/>
          </a:xfrm>
          <a:prstGeom prst="rect">
            <a:avLst/>
          </a:prstGeom>
          <a:noFill/>
          <a:ln w="9525">
            <a:noFill/>
            <a:miter lim="800000"/>
            <a:headEnd/>
            <a:tailEnd/>
          </a:ln>
        </p:spPr>
        <p:txBody>
          <a:bodyPr>
            <a:spAutoFit/>
          </a:bodyPr>
          <a:lstStyle/>
          <a:p>
            <a:pPr marL="115888" indent="-115888">
              <a:buClr>
                <a:srgbClr val="FF0000"/>
              </a:buClr>
            </a:pPr>
            <a:r>
              <a:rPr lang="en-US" sz="1400" b="1">
                <a:solidFill>
                  <a:srgbClr val="000000"/>
                </a:solidFill>
              </a:rPr>
              <a:t>More than just provisioning…</a:t>
            </a:r>
          </a:p>
          <a:p>
            <a:pPr marL="115888" indent="-115888">
              <a:buClr>
                <a:srgbClr val="FF0000"/>
              </a:buClr>
              <a:buFontTx/>
              <a:buChar char="•"/>
            </a:pPr>
            <a:r>
              <a:rPr lang="en-US" sz="1200">
                <a:solidFill>
                  <a:srgbClr val="000000"/>
                </a:solidFill>
              </a:rPr>
              <a:t>Create LUNs or Volumes</a:t>
            </a:r>
          </a:p>
          <a:p>
            <a:pPr marL="115888" indent="-115888">
              <a:buClr>
                <a:srgbClr val="FF0000"/>
              </a:buClr>
              <a:buFontTx/>
              <a:buChar char="•"/>
            </a:pPr>
            <a:r>
              <a:rPr lang="en-US" sz="1200">
                <a:solidFill>
                  <a:srgbClr val="000000"/>
                </a:solidFill>
              </a:rPr>
              <a:t>Expand LUNs or Volumes</a:t>
            </a:r>
          </a:p>
          <a:p>
            <a:pPr marL="115888" indent="-115888">
              <a:buClr>
                <a:srgbClr val="FF0000"/>
              </a:buClr>
              <a:buFontTx/>
              <a:buChar char="•"/>
            </a:pPr>
            <a:r>
              <a:rPr lang="en-US" sz="1200">
                <a:solidFill>
                  <a:srgbClr val="000000"/>
                </a:solidFill>
              </a:rPr>
              <a:t>Associate, share with VMs</a:t>
            </a:r>
          </a:p>
        </p:txBody>
      </p:sp>
      <p:pic>
        <p:nvPicPr>
          <p:cNvPr id="398341" name="Picture 3"/>
          <p:cNvPicPr>
            <a:picLocks noChangeAspect="1" noChangeArrowheads="1"/>
          </p:cNvPicPr>
          <p:nvPr/>
        </p:nvPicPr>
        <p:blipFill>
          <a:blip r:embed="rId2"/>
          <a:srcRect/>
          <a:stretch>
            <a:fillRect/>
          </a:stretch>
        </p:blipFill>
        <p:spPr bwMode="auto">
          <a:xfrm>
            <a:off x="392113" y="2916238"/>
            <a:ext cx="3897312" cy="938212"/>
          </a:xfrm>
          <a:prstGeom prst="rect">
            <a:avLst/>
          </a:prstGeom>
          <a:noFill/>
          <a:ln w="9525">
            <a:solidFill>
              <a:schemeClr val="accent1"/>
            </a:solidFill>
            <a:miter lim="800000"/>
            <a:headEnd/>
            <a:tailEnd/>
          </a:ln>
        </p:spPr>
      </p:pic>
      <p:pic>
        <p:nvPicPr>
          <p:cNvPr id="398342" name="Picture 3"/>
          <p:cNvPicPr>
            <a:picLocks noChangeAspect="1" noChangeArrowheads="1"/>
          </p:cNvPicPr>
          <p:nvPr/>
        </p:nvPicPr>
        <p:blipFill>
          <a:blip r:embed="rId2"/>
          <a:srcRect/>
          <a:stretch>
            <a:fillRect/>
          </a:stretch>
        </p:blipFill>
        <p:spPr bwMode="auto">
          <a:xfrm>
            <a:off x="368300" y="1028700"/>
            <a:ext cx="3897313" cy="933450"/>
          </a:xfrm>
          <a:prstGeom prst="rect">
            <a:avLst/>
          </a:prstGeom>
          <a:noFill/>
          <a:ln w="9525">
            <a:solidFill>
              <a:schemeClr val="accent1"/>
            </a:solidFill>
            <a:miter lim="800000"/>
            <a:headEnd/>
            <a:tailEnd/>
          </a:ln>
        </p:spPr>
      </p:pic>
      <p:grpSp>
        <p:nvGrpSpPr>
          <p:cNvPr id="398343" name="Group 1171"/>
          <p:cNvGrpSpPr>
            <a:grpSpLocks/>
          </p:cNvGrpSpPr>
          <p:nvPr/>
        </p:nvGrpSpPr>
        <p:grpSpPr bwMode="auto">
          <a:xfrm>
            <a:off x="2768600" y="1130300"/>
            <a:ext cx="882650" cy="523875"/>
            <a:chOff x="1643" y="1269"/>
            <a:chExt cx="556" cy="330"/>
          </a:xfrm>
        </p:grpSpPr>
        <p:sp>
          <p:nvSpPr>
            <p:cNvPr id="398381" name="AutoShape 35"/>
            <p:cNvSpPr>
              <a:spLocks noChangeArrowheads="1"/>
            </p:cNvSpPr>
            <p:nvPr/>
          </p:nvSpPr>
          <p:spPr bwMode="auto">
            <a:xfrm>
              <a:off x="1643" y="1269"/>
              <a:ext cx="556" cy="134"/>
            </a:xfrm>
            <a:prstGeom prst="roundRect">
              <a:avLst>
                <a:gd name="adj" fmla="val 16667"/>
              </a:avLst>
            </a:prstGeom>
            <a:solidFill>
              <a:schemeClr val="bg1"/>
            </a:solidFill>
            <a:ln w="19050">
              <a:solidFill>
                <a:schemeClr val="tx2"/>
              </a:solidFill>
              <a:round/>
              <a:headEnd/>
              <a:tailEnd/>
            </a:ln>
          </p:spPr>
          <p:txBody>
            <a:bodyPr wrap="none" lIns="92075" tIns="46038" rIns="92075" bIns="46038"/>
            <a:lstStyle/>
            <a:p>
              <a:pPr>
                <a:lnSpc>
                  <a:spcPct val="90000"/>
                </a:lnSpc>
                <a:buClr>
                  <a:srgbClr val="667263"/>
                </a:buClr>
              </a:pPr>
              <a:r>
                <a:rPr lang="en-US" sz="1000" b="1">
                  <a:solidFill>
                    <a:srgbClr val="000000"/>
                  </a:solidFill>
                </a:rPr>
                <a:t>Create LUN</a:t>
              </a:r>
            </a:p>
          </p:txBody>
        </p:sp>
        <p:pic>
          <p:nvPicPr>
            <p:cNvPr id="398382" name="Picture 34"/>
            <p:cNvPicPr>
              <a:picLocks noChangeAspect="1" noChangeArrowheads="1"/>
            </p:cNvPicPr>
            <p:nvPr/>
          </p:nvPicPr>
          <p:blipFill>
            <a:blip r:embed="rId3"/>
            <a:srcRect l="14000" t="7500" r="17999" b="7500"/>
            <a:stretch>
              <a:fillRect/>
            </a:stretch>
          </p:blipFill>
          <p:spPr bwMode="auto">
            <a:xfrm>
              <a:off x="1850" y="1404"/>
              <a:ext cx="156" cy="195"/>
            </a:xfrm>
            <a:prstGeom prst="rect">
              <a:avLst/>
            </a:prstGeom>
            <a:noFill/>
            <a:ln w="9525">
              <a:noFill/>
              <a:miter lim="800000"/>
              <a:headEnd/>
              <a:tailEnd/>
            </a:ln>
          </p:spPr>
        </p:pic>
      </p:grpSp>
      <p:grpSp>
        <p:nvGrpSpPr>
          <p:cNvPr id="398344" name="Group 1172"/>
          <p:cNvGrpSpPr>
            <a:grpSpLocks/>
          </p:cNvGrpSpPr>
          <p:nvPr/>
        </p:nvGrpSpPr>
        <p:grpSpPr bwMode="auto">
          <a:xfrm>
            <a:off x="2868613" y="3076575"/>
            <a:ext cx="882650" cy="523875"/>
            <a:chOff x="2579" y="2443"/>
            <a:chExt cx="556" cy="330"/>
          </a:xfrm>
        </p:grpSpPr>
        <p:sp>
          <p:nvSpPr>
            <p:cNvPr id="398379" name="AutoShape 35"/>
            <p:cNvSpPr>
              <a:spLocks noChangeArrowheads="1"/>
            </p:cNvSpPr>
            <p:nvPr/>
          </p:nvSpPr>
          <p:spPr bwMode="auto">
            <a:xfrm>
              <a:off x="2579" y="2443"/>
              <a:ext cx="556" cy="134"/>
            </a:xfrm>
            <a:prstGeom prst="roundRect">
              <a:avLst>
                <a:gd name="adj" fmla="val 16667"/>
              </a:avLst>
            </a:prstGeom>
            <a:solidFill>
              <a:schemeClr val="bg1"/>
            </a:solidFill>
            <a:ln w="19050">
              <a:solidFill>
                <a:schemeClr val="tx2"/>
              </a:solidFill>
              <a:round/>
              <a:headEnd/>
              <a:tailEnd/>
            </a:ln>
          </p:spPr>
          <p:txBody>
            <a:bodyPr wrap="none" lIns="92075" tIns="46038" rIns="92075" bIns="46038"/>
            <a:lstStyle/>
            <a:p>
              <a:pPr>
                <a:lnSpc>
                  <a:spcPct val="90000"/>
                </a:lnSpc>
                <a:buClr>
                  <a:srgbClr val="667263"/>
                </a:buClr>
              </a:pPr>
              <a:r>
                <a:rPr lang="en-US" sz="1000" b="1">
                  <a:solidFill>
                    <a:srgbClr val="000000"/>
                  </a:solidFill>
                </a:rPr>
                <a:t> CLONE VM</a:t>
              </a:r>
            </a:p>
          </p:txBody>
        </p:sp>
        <p:pic>
          <p:nvPicPr>
            <p:cNvPr id="398380" name="Picture 34"/>
            <p:cNvPicPr>
              <a:picLocks noChangeAspect="1" noChangeArrowheads="1"/>
            </p:cNvPicPr>
            <p:nvPr/>
          </p:nvPicPr>
          <p:blipFill>
            <a:blip r:embed="rId3"/>
            <a:srcRect l="14000" t="7500" r="17999" b="7500"/>
            <a:stretch>
              <a:fillRect/>
            </a:stretch>
          </p:blipFill>
          <p:spPr bwMode="auto">
            <a:xfrm>
              <a:off x="2786" y="2578"/>
              <a:ext cx="156" cy="195"/>
            </a:xfrm>
            <a:prstGeom prst="rect">
              <a:avLst/>
            </a:prstGeom>
            <a:noFill/>
            <a:ln w="9525">
              <a:noFill/>
              <a:miter lim="800000"/>
              <a:headEnd/>
              <a:tailEnd/>
            </a:ln>
          </p:spPr>
        </p:pic>
      </p:grpSp>
      <p:grpSp>
        <p:nvGrpSpPr>
          <p:cNvPr id="398345" name="Group 1177"/>
          <p:cNvGrpSpPr>
            <a:grpSpLocks/>
          </p:cNvGrpSpPr>
          <p:nvPr/>
        </p:nvGrpSpPr>
        <p:grpSpPr bwMode="auto">
          <a:xfrm>
            <a:off x="4357688" y="2206625"/>
            <a:ext cx="1008062" cy="600075"/>
            <a:chOff x="4752" y="2896"/>
            <a:chExt cx="635" cy="378"/>
          </a:xfrm>
        </p:grpSpPr>
        <p:pic>
          <p:nvPicPr>
            <p:cNvPr id="183450" name="Picture 1178" descr="Oracle_VM_clr"/>
            <p:cNvPicPr>
              <a:picLocks noChangeAspect="1" noChangeArrowheads="1"/>
            </p:cNvPicPr>
            <p:nvPr/>
          </p:nvPicPr>
          <p:blipFill>
            <a:blip r:embed="rId4">
              <a:clrChange>
                <a:clrFrom>
                  <a:srgbClr val="FFFFFF"/>
                </a:clrFrom>
                <a:clrTo>
                  <a:srgbClr val="FFFFFF">
                    <a:alpha val="0"/>
                  </a:srgbClr>
                </a:clrTo>
              </a:clrChange>
            </a:blip>
            <a:srcRect b="3795"/>
            <a:stretch>
              <a:fillRect/>
            </a:stretch>
          </p:blipFill>
          <p:spPr bwMode="auto">
            <a:xfrm>
              <a:off x="4752" y="2896"/>
              <a:ext cx="635" cy="319"/>
            </a:xfrm>
            <a:prstGeom prst="rect">
              <a:avLst/>
            </a:prstGeom>
            <a:gradFill rotWithShape="0">
              <a:gsLst>
                <a:gs pos="0">
                  <a:schemeClr val="accent2"/>
                </a:gs>
                <a:gs pos="50000">
                  <a:schemeClr val="bg1"/>
                </a:gs>
                <a:gs pos="100000">
                  <a:schemeClr val="accent2"/>
                </a:gs>
              </a:gsLst>
              <a:lin ang="0" scaled="1"/>
            </a:gradFill>
            <a:ln w="28575">
              <a:solidFill>
                <a:schemeClr val="bg2"/>
              </a:solidFill>
              <a:miter lim="800000"/>
              <a:headEnd/>
              <a:tailEnd/>
            </a:ln>
          </p:spPr>
        </p:pic>
        <p:sp>
          <p:nvSpPr>
            <p:cNvPr id="398378" name="Text Box 1179"/>
            <p:cNvSpPr txBox="1">
              <a:spLocks noChangeArrowheads="1"/>
            </p:cNvSpPr>
            <p:nvPr/>
          </p:nvSpPr>
          <p:spPr bwMode="auto">
            <a:xfrm>
              <a:off x="4992" y="3175"/>
              <a:ext cx="168" cy="99"/>
            </a:xfrm>
            <a:prstGeom prst="rect">
              <a:avLst/>
            </a:prstGeom>
            <a:solidFill>
              <a:schemeClr val="tx2"/>
            </a:solidFill>
            <a:ln w="19050">
              <a:solidFill>
                <a:schemeClr val="bg2"/>
              </a:solidFill>
              <a:miter lim="800000"/>
              <a:headEnd/>
              <a:tailEnd/>
            </a:ln>
          </p:spPr>
          <p:txBody>
            <a:bodyPr lIns="0" tIns="0" rIns="0" bIns="0"/>
            <a:lstStyle/>
            <a:p>
              <a:pPr algn="ctr"/>
              <a:r>
                <a:rPr lang="en-US" sz="900" b="1">
                  <a:solidFill>
                    <a:srgbClr val="FFFFFF"/>
                  </a:solidFill>
                </a:rPr>
                <a:t>3.0</a:t>
              </a:r>
            </a:p>
          </p:txBody>
        </p:sp>
      </p:grpSp>
      <p:sp>
        <p:nvSpPr>
          <p:cNvPr id="398346" name="Text Box 1092"/>
          <p:cNvSpPr txBox="1">
            <a:spLocks noChangeArrowheads="1"/>
          </p:cNvSpPr>
          <p:nvPr/>
        </p:nvSpPr>
        <p:spPr bwMode="auto">
          <a:xfrm>
            <a:off x="5278438" y="1366838"/>
            <a:ext cx="3246437" cy="381000"/>
          </a:xfrm>
          <a:prstGeom prst="rect">
            <a:avLst/>
          </a:prstGeom>
          <a:solidFill>
            <a:schemeClr val="bg2"/>
          </a:solidFill>
          <a:ln w="9525">
            <a:solidFill>
              <a:schemeClr val="tx1"/>
            </a:solidFill>
            <a:miter lim="800000"/>
            <a:headEnd/>
            <a:tailEnd/>
          </a:ln>
        </p:spPr>
        <p:txBody>
          <a:bodyPr lIns="0" tIns="0" rIns="0" bIns="0" anchor="b" anchorCtr="1"/>
          <a:lstStyle/>
          <a:p>
            <a:pPr algn="ctr"/>
            <a:endParaRPr lang="en-US" sz="1000">
              <a:solidFill>
                <a:srgbClr val="FFFFFF"/>
              </a:solidFill>
            </a:endParaRPr>
          </a:p>
        </p:txBody>
      </p:sp>
      <p:grpSp>
        <p:nvGrpSpPr>
          <p:cNvPr id="398347" name="Group 1125"/>
          <p:cNvGrpSpPr>
            <a:grpSpLocks/>
          </p:cNvGrpSpPr>
          <p:nvPr/>
        </p:nvGrpSpPr>
        <p:grpSpPr bwMode="auto">
          <a:xfrm>
            <a:off x="5654675" y="1668463"/>
            <a:ext cx="809625" cy="935037"/>
            <a:chOff x="3944" y="2284"/>
            <a:chExt cx="510" cy="590"/>
          </a:xfrm>
        </p:grpSpPr>
        <p:pic>
          <p:nvPicPr>
            <p:cNvPr id="398374" name="Picture 1126" descr="C:\Documents and Settings\ahawley\My Documents\OUTBOUND\PRESOS_CUSTOMER\GRAPHICS\ServerCluster\ServerCluster.png"/>
            <p:cNvPicPr>
              <a:picLocks noChangeAspect="1" noChangeArrowheads="1"/>
            </p:cNvPicPr>
            <p:nvPr/>
          </p:nvPicPr>
          <p:blipFill>
            <a:blip r:embed="rId5"/>
            <a:srcRect/>
            <a:stretch>
              <a:fillRect/>
            </a:stretch>
          </p:blipFill>
          <p:spPr bwMode="auto">
            <a:xfrm>
              <a:off x="3944" y="2284"/>
              <a:ext cx="510" cy="590"/>
            </a:xfrm>
            <a:prstGeom prst="rect">
              <a:avLst/>
            </a:prstGeom>
            <a:noFill/>
            <a:ln w="9525">
              <a:noFill/>
              <a:miter lim="800000"/>
              <a:headEnd/>
              <a:tailEnd/>
            </a:ln>
          </p:spPr>
        </p:pic>
        <p:pic>
          <p:nvPicPr>
            <p:cNvPr id="398375" name="Picture 1127" descr="C:\Documents and Settings\ahawley\My Documents\OUTBOUND\PRESOS_CUSTOMER\GRAPHICS\DatabaseGroup\DatabaseGroup.png"/>
            <p:cNvPicPr>
              <a:picLocks noChangeAspect="1" noChangeArrowheads="1"/>
            </p:cNvPicPr>
            <p:nvPr/>
          </p:nvPicPr>
          <p:blipFill>
            <a:blip r:embed="rId6"/>
            <a:srcRect/>
            <a:stretch>
              <a:fillRect/>
            </a:stretch>
          </p:blipFill>
          <p:spPr bwMode="auto">
            <a:xfrm>
              <a:off x="4324" y="2683"/>
              <a:ext cx="122" cy="125"/>
            </a:xfrm>
            <a:prstGeom prst="rect">
              <a:avLst/>
            </a:prstGeom>
            <a:noFill/>
            <a:ln w="9525">
              <a:noFill/>
              <a:miter lim="800000"/>
              <a:headEnd/>
              <a:tailEnd/>
            </a:ln>
          </p:spPr>
        </p:pic>
        <p:pic>
          <p:nvPicPr>
            <p:cNvPr id="398376" name="Picture 1128" descr="C:\Documents and Settings\ahawley\My Documents\OUTBOUND\PRESOS_CUSTOMER\GRAPHICS\DatabaseGroup\DatabaseGroup.png"/>
            <p:cNvPicPr>
              <a:picLocks noChangeAspect="1" noChangeArrowheads="1"/>
            </p:cNvPicPr>
            <p:nvPr/>
          </p:nvPicPr>
          <p:blipFill>
            <a:blip r:embed="rId6"/>
            <a:srcRect/>
            <a:stretch>
              <a:fillRect/>
            </a:stretch>
          </p:blipFill>
          <p:spPr bwMode="auto">
            <a:xfrm>
              <a:off x="4327" y="2569"/>
              <a:ext cx="122" cy="125"/>
            </a:xfrm>
            <a:prstGeom prst="rect">
              <a:avLst/>
            </a:prstGeom>
            <a:noFill/>
            <a:ln w="9525">
              <a:noFill/>
              <a:miter lim="800000"/>
              <a:headEnd/>
              <a:tailEnd/>
            </a:ln>
          </p:spPr>
        </p:pic>
      </p:grpSp>
      <p:sp>
        <p:nvSpPr>
          <p:cNvPr id="398348" name="Text Box 1119"/>
          <p:cNvSpPr txBox="1">
            <a:spLocks noChangeArrowheads="1"/>
          </p:cNvSpPr>
          <p:nvPr/>
        </p:nvSpPr>
        <p:spPr bwMode="auto">
          <a:xfrm>
            <a:off x="5702300" y="1889125"/>
            <a:ext cx="706438" cy="153988"/>
          </a:xfrm>
          <a:prstGeom prst="rect">
            <a:avLst/>
          </a:prstGeom>
          <a:solidFill>
            <a:schemeClr val="tx2"/>
          </a:solidFill>
          <a:ln w="9525">
            <a:solidFill>
              <a:schemeClr val="hlink"/>
            </a:solidFill>
            <a:miter lim="800000"/>
            <a:headEnd/>
            <a:tailEnd/>
          </a:ln>
        </p:spPr>
        <p:txBody>
          <a:bodyPr wrap="none" lIns="0" tIns="0" rIns="0" bIns="0">
            <a:spAutoFit/>
          </a:bodyPr>
          <a:lstStyle/>
          <a:p>
            <a:pPr algn="ctr"/>
            <a:r>
              <a:rPr lang="en-US" sz="1000">
                <a:solidFill>
                  <a:srgbClr val="FFFFFF"/>
                </a:solidFill>
              </a:rPr>
              <a:t>Sun Storage</a:t>
            </a:r>
          </a:p>
        </p:txBody>
      </p:sp>
      <p:sp>
        <p:nvSpPr>
          <p:cNvPr id="398349" name="Line 1132"/>
          <p:cNvSpPr>
            <a:spLocks noChangeShapeType="1"/>
          </p:cNvSpPr>
          <p:nvPr/>
        </p:nvSpPr>
        <p:spPr bwMode="auto">
          <a:xfrm flipH="1" flipV="1">
            <a:off x="5773738" y="1344613"/>
            <a:ext cx="0" cy="442912"/>
          </a:xfrm>
          <a:prstGeom prst="line">
            <a:avLst/>
          </a:prstGeom>
          <a:noFill/>
          <a:ln w="22225">
            <a:solidFill>
              <a:schemeClr val="tx2"/>
            </a:solidFill>
            <a:round/>
            <a:headEnd type="triangle" w="sm" len="sm"/>
            <a:tailEnd type="triangle" w="sm" len="sm"/>
          </a:ln>
        </p:spPr>
        <p:txBody>
          <a:bodyPr>
            <a:spAutoFit/>
          </a:bodyPr>
          <a:lstStyle/>
          <a:p>
            <a:endParaRPr lang="en-US"/>
          </a:p>
        </p:txBody>
      </p:sp>
      <p:sp>
        <p:nvSpPr>
          <p:cNvPr id="398350" name="Text Box 1144"/>
          <p:cNvSpPr txBox="1">
            <a:spLocks noChangeArrowheads="1"/>
          </p:cNvSpPr>
          <p:nvPr/>
        </p:nvSpPr>
        <p:spPr bwMode="auto">
          <a:xfrm>
            <a:off x="5275263" y="981075"/>
            <a:ext cx="3249612" cy="358775"/>
          </a:xfrm>
          <a:prstGeom prst="rect">
            <a:avLst/>
          </a:prstGeom>
          <a:solidFill>
            <a:schemeClr val="bg2"/>
          </a:solidFill>
          <a:ln w="9525">
            <a:solidFill>
              <a:schemeClr val="tx1"/>
            </a:solidFill>
            <a:miter lim="800000"/>
            <a:headEnd/>
            <a:tailEnd/>
          </a:ln>
        </p:spPr>
        <p:txBody>
          <a:bodyPr lIns="0" tIns="0" rIns="0" bIns="0"/>
          <a:lstStyle/>
          <a:p>
            <a:pPr algn="ctr"/>
            <a:r>
              <a:rPr lang="en-US" sz="1000" b="1">
                <a:solidFill>
                  <a:srgbClr val="FFFFFF"/>
                </a:solidFill>
              </a:rPr>
              <a:t>Storage Connect Plug-In Framework &amp; API</a:t>
            </a:r>
          </a:p>
        </p:txBody>
      </p:sp>
      <p:sp>
        <p:nvSpPr>
          <p:cNvPr id="398351" name="Text Box 1145"/>
          <p:cNvSpPr txBox="1">
            <a:spLocks noChangeArrowheads="1"/>
          </p:cNvSpPr>
          <p:nvPr/>
        </p:nvSpPr>
        <p:spPr bwMode="auto">
          <a:xfrm>
            <a:off x="5641975" y="1169988"/>
            <a:ext cx="814388" cy="153987"/>
          </a:xfrm>
          <a:prstGeom prst="rect">
            <a:avLst/>
          </a:prstGeom>
          <a:solidFill>
            <a:schemeClr val="tx2"/>
          </a:solidFill>
          <a:ln w="9525">
            <a:solidFill>
              <a:schemeClr val="hlink"/>
            </a:solidFill>
            <a:miter lim="800000"/>
            <a:headEnd/>
            <a:tailEnd/>
          </a:ln>
        </p:spPr>
        <p:txBody>
          <a:bodyPr wrap="none" lIns="0" tIns="0" rIns="0" bIns="0">
            <a:spAutoFit/>
          </a:bodyPr>
          <a:lstStyle/>
          <a:p>
            <a:pPr algn="ctr"/>
            <a:r>
              <a:rPr lang="en-US" sz="1000">
                <a:solidFill>
                  <a:srgbClr val="FFFFFF"/>
                </a:solidFill>
              </a:rPr>
              <a:t>Oracle Plug-In</a:t>
            </a:r>
          </a:p>
        </p:txBody>
      </p:sp>
      <p:grpSp>
        <p:nvGrpSpPr>
          <p:cNvPr id="398352" name="Group 1154"/>
          <p:cNvGrpSpPr>
            <a:grpSpLocks/>
          </p:cNvGrpSpPr>
          <p:nvPr/>
        </p:nvGrpSpPr>
        <p:grpSpPr bwMode="auto">
          <a:xfrm>
            <a:off x="7000875" y="1169988"/>
            <a:ext cx="898525" cy="1408112"/>
            <a:chOff x="3923" y="1986"/>
            <a:chExt cx="566" cy="888"/>
          </a:xfrm>
        </p:grpSpPr>
        <p:grpSp>
          <p:nvGrpSpPr>
            <p:cNvPr id="398367" name="Group 1124"/>
            <p:cNvGrpSpPr>
              <a:grpSpLocks/>
            </p:cNvGrpSpPr>
            <p:nvPr/>
          </p:nvGrpSpPr>
          <p:grpSpPr bwMode="auto">
            <a:xfrm>
              <a:off x="3944" y="2284"/>
              <a:ext cx="510" cy="590"/>
              <a:chOff x="3944" y="2284"/>
              <a:chExt cx="510" cy="590"/>
            </a:xfrm>
          </p:grpSpPr>
          <p:pic>
            <p:nvPicPr>
              <p:cNvPr id="398371" name="Picture 1115" descr="C:\Documents and Settings\ahawley\My Documents\OUTBOUND\PRESOS_CUSTOMER\GRAPHICS\ServerCluster\ServerCluster.png"/>
              <p:cNvPicPr>
                <a:picLocks noChangeAspect="1" noChangeArrowheads="1"/>
              </p:cNvPicPr>
              <p:nvPr/>
            </p:nvPicPr>
            <p:blipFill>
              <a:blip r:embed="rId5"/>
              <a:srcRect/>
              <a:stretch>
                <a:fillRect/>
              </a:stretch>
            </p:blipFill>
            <p:spPr bwMode="auto">
              <a:xfrm>
                <a:off x="3944" y="2284"/>
                <a:ext cx="510" cy="590"/>
              </a:xfrm>
              <a:prstGeom prst="rect">
                <a:avLst/>
              </a:prstGeom>
              <a:noFill/>
              <a:ln w="9525">
                <a:noFill/>
                <a:miter lim="800000"/>
                <a:headEnd/>
                <a:tailEnd/>
              </a:ln>
            </p:spPr>
          </p:pic>
          <p:pic>
            <p:nvPicPr>
              <p:cNvPr id="398372" name="Picture 1116" descr="C:\Documents and Settings\ahawley\My Documents\OUTBOUND\PRESOS_CUSTOMER\GRAPHICS\DatabaseGroup\DatabaseGroup.png"/>
              <p:cNvPicPr>
                <a:picLocks noChangeAspect="1" noChangeArrowheads="1"/>
              </p:cNvPicPr>
              <p:nvPr/>
            </p:nvPicPr>
            <p:blipFill>
              <a:blip r:embed="rId6"/>
              <a:srcRect/>
              <a:stretch>
                <a:fillRect/>
              </a:stretch>
            </p:blipFill>
            <p:spPr bwMode="auto">
              <a:xfrm>
                <a:off x="4324" y="2683"/>
                <a:ext cx="122" cy="125"/>
              </a:xfrm>
              <a:prstGeom prst="rect">
                <a:avLst/>
              </a:prstGeom>
              <a:noFill/>
              <a:ln w="9525">
                <a:noFill/>
                <a:miter lim="800000"/>
                <a:headEnd/>
                <a:tailEnd/>
              </a:ln>
            </p:spPr>
          </p:pic>
          <p:pic>
            <p:nvPicPr>
              <p:cNvPr id="398373" name="Picture 1122" descr="C:\Documents and Settings\ahawley\My Documents\OUTBOUND\PRESOS_CUSTOMER\GRAPHICS\DatabaseGroup\DatabaseGroup.png"/>
              <p:cNvPicPr>
                <a:picLocks noChangeAspect="1" noChangeArrowheads="1"/>
              </p:cNvPicPr>
              <p:nvPr/>
            </p:nvPicPr>
            <p:blipFill>
              <a:blip r:embed="rId6"/>
              <a:srcRect/>
              <a:stretch>
                <a:fillRect/>
              </a:stretch>
            </p:blipFill>
            <p:spPr bwMode="auto">
              <a:xfrm>
                <a:off x="4327" y="2569"/>
                <a:ext cx="122" cy="125"/>
              </a:xfrm>
              <a:prstGeom prst="rect">
                <a:avLst/>
              </a:prstGeom>
              <a:noFill/>
              <a:ln w="9525">
                <a:noFill/>
                <a:miter lim="800000"/>
                <a:headEnd/>
                <a:tailEnd/>
              </a:ln>
            </p:spPr>
          </p:pic>
        </p:grpSp>
        <p:sp>
          <p:nvSpPr>
            <p:cNvPr id="398368" name="Text Box 1120"/>
            <p:cNvSpPr txBox="1">
              <a:spLocks noChangeArrowheads="1"/>
            </p:cNvSpPr>
            <p:nvPr/>
          </p:nvSpPr>
          <p:spPr bwMode="auto">
            <a:xfrm>
              <a:off x="3923" y="2434"/>
              <a:ext cx="566" cy="97"/>
            </a:xfrm>
            <a:prstGeom prst="rect">
              <a:avLst/>
            </a:prstGeom>
            <a:solidFill>
              <a:srgbClr val="0066FF"/>
            </a:solidFill>
            <a:ln w="9525">
              <a:solidFill>
                <a:schemeClr val="hlink"/>
              </a:solidFill>
              <a:miter lim="800000"/>
              <a:headEnd/>
              <a:tailEnd/>
            </a:ln>
          </p:spPr>
          <p:txBody>
            <a:bodyPr wrap="none" lIns="0" tIns="0" rIns="0" bIns="0">
              <a:spAutoFit/>
            </a:bodyPr>
            <a:lstStyle/>
            <a:p>
              <a:pPr algn="ctr"/>
              <a:r>
                <a:rPr lang="en-US" sz="1000">
                  <a:solidFill>
                    <a:srgbClr val="FFFFFF"/>
                  </a:solidFill>
                </a:rPr>
                <a:t>Partner Storage</a:t>
              </a:r>
            </a:p>
          </p:txBody>
        </p:sp>
        <p:sp>
          <p:nvSpPr>
            <p:cNvPr id="398369" name="Text Box 1146"/>
            <p:cNvSpPr txBox="1">
              <a:spLocks noChangeArrowheads="1"/>
            </p:cNvSpPr>
            <p:nvPr/>
          </p:nvSpPr>
          <p:spPr bwMode="auto">
            <a:xfrm>
              <a:off x="3932" y="1986"/>
              <a:ext cx="540" cy="97"/>
            </a:xfrm>
            <a:prstGeom prst="rect">
              <a:avLst/>
            </a:prstGeom>
            <a:solidFill>
              <a:srgbClr val="0066FF"/>
            </a:solidFill>
            <a:ln w="9525">
              <a:solidFill>
                <a:schemeClr val="hlink"/>
              </a:solidFill>
              <a:miter lim="800000"/>
              <a:headEnd/>
              <a:tailEnd/>
            </a:ln>
          </p:spPr>
          <p:txBody>
            <a:bodyPr wrap="none" lIns="0" tIns="0" rIns="0" bIns="0">
              <a:spAutoFit/>
            </a:bodyPr>
            <a:lstStyle/>
            <a:p>
              <a:pPr algn="ctr"/>
              <a:r>
                <a:rPr lang="en-US" sz="1000">
                  <a:solidFill>
                    <a:srgbClr val="FFFFFF"/>
                  </a:solidFill>
                </a:rPr>
                <a:t>Partner Plug-In</a:t>
              </a:r>
            </a:p>
          </p:txBody>
        </p:sp>
        <p:sp>
          <p:nvSpPr>
            <p:cNvPr id="398370" name="Line 1149"/>
            <p:cNvSpPr>
              <a:spLocks noChangeShapeType="1"/>
            </p:cNvSpPr>
            <p:nvPr/>
          </p:nvSpPr>
          <p:spPr bwMode="auto">
            <a:xfrm flipH="1" flipV="1">
              <a:off x="4026" y="2096"/>
              <a:ext cx="0" cy="280"/>
            </a:xfrm>
            <a:prstGeom prst="line">
              <a:avLst/>
            </a:prstGeom>
            <a:noFill/>
            <a:ln w="22225">
              <a:solidFill>
                <a:srgbClr val="0066FF"/>
              </a:solidFill>
              <a:round/>
              <a:headEnd type="triangle" w="sm" len="sm"/>
              <a:tailEnd type="triangle" w="sm" len="sm"/>
            </a:ln>
          </p:spPr>
          <p:txBody>
            <a:bodyPr>
              <a:spAutoFit/>
            </a:bodyPr>
            <a:lstStyle/>
            <a:p>
              <a:endParaRPr lang="en-US"/>
            </a:p>
          </p:txBody>
        </p:sp>
      </p:grpSp>
      <p:sp>
        <p:nvSpPr>
          <p:cNvPr id="398353" name="Text Box 1150"/>
          <p:cNvSpPr txBox="1">
            <a:spLocks noChangeArrowheads="1"/>
          </p:cNvSpPr>
          <p:nvPr/>
        </p:nvSpPr>
        <p:spPr bwMode="auto">
          <a:xfrm>
            <a:off x="5222875" y="1416050"/>
            <a:ext cx="3346450" cy="277813"/>
          </a:xfrm>
          <a:prstGeom prst="rect">
            <a:avLst/>
          </a:prstGeom>
          <a:noFill/>
          <a:ln w="12700">
            <a:noFill/>
            <a:miter lim="800000"/>
            <a:headEnd/>
            <a:tailEnd/>
          </a:ln>
        </p:spPr>
        <p:txBody>
          <a:bodyPr wrap="none">
            <a:spAutoFit/>
          </a:bodyPr>
          <a:lstStyle/>
          <a:p>
            <a:pPr algn="ctr"/>
            <a:r>
              <a:rPr lang="en-US" sz="1200" b="1">
                <a:solidFill>
                  <a:srgbClr val="FFFFFF"/>
                </a:solidFill>
                <a:latin typeface="Courier New" pitchFamily="49" charset="0"/>
              </a:rPr>
              <a:t>vendor_specific_command_CREATE_LUN</a:t>
            </a:r>
          </a:p>
        </p:txBody>
      </p:sp>
      <p:grpSp>
        <p:nvGrpSpPr>
          <p:cNvPr id="398354" name="Group 87"/>
          <p:cNvGrpSpPr>
            <a:grpSpLocks/>
          </p:cNvGrpSpPr>
          <p:nvPr/>
        </p:nvGrpSpPr>
        <p:grpSpPr bwMode="auto">
          <a:xfrm>
            <a:off x="7040563" y="3000375"/>
            <a:ext cx="1487487" cy="1230313"/>
            <a:chOff x="4454" y="2403"/>
            <a:chExt cx="937" cy="775"/>
          </a:xfrm>
        </p:grpSpPr>
        <p:sp>
          <p:nvSpPr>
            <p:cNvPr id="398358" name="Text Box 1155"/>
            <p:cNvSpPr txBox="1">
              <a:spLocks noChangeArrowheads="1"/>
            </p:cNvSpPr>
            <p:nvPr/>
          </p:nvSpPr>
          <p:spPr bwMode="auto">
            <a:xfrm>
              <a:off x="4456" y="2594"/>
              <a:ext cx="927" cy="213"/>
            </a:xfrm>
            <a:prstGeom prst="rect">
              <a:avLst/>
            </a:prstGeom>
            <a:solidFill>
              <a:schemeClr val="bg2"/>
            </a:solidFill>
            <a:ln w="9525">
              <a:solidFill>
                <a:schemeClr val="tx1"/>
              </a:solidFill>
              <a:miter lim="800000"/>
              <a:headEnd/>
              <a:tailEnd/>
            </a:ln>
          </p:spPr>
          <p:txBody>
            <a:bodyPr lIns="0" tIns="0" rIns="0" bIns="0" anchor="b" anchorCtr="1"/>
            <a:lstStyle/>
            <a:p>
              <a:pPr algn="ctr"/>
              <a:endParaRPr lang="en-US" sz="1000">
                <a:solidFill>
                  <a:srgbClr val="FFFFFF"/>
                </a:solidFill>
              </a:endParaRPr>
            </a:p>
          </p:txBody>
        </p:sp>
        <p:sp>
          <p:nvSpPr>
            <p:cNvPr id="398359" name="Text Box 1155"/>
            <p:cNvSpPr txBox="1">
              <a:spLocks noChangeArrowheads="1"/>
            </p:cNvSpPr>
            <p:nvPr/>
          </p:nvSpPr>
          <p:spPr bwMode="auto">
            <a:xfrm>
              <a:off x="4454" y="2403"/>
              <a:ext cx="927" cy="172"/>
            </a:xfrm>
            <a:prstGeom prst="rect">
              <a:avLst/>
            </a:prstGeom>
            <a:solidFill>
              <a:schemeClr val="bg2"/>
            </a:solidFill>
            <a:ln w="9525">
              <a:solidFill>
                <a:schemeClr val="tx1"/>
              </a:solidFill>
              <a:miter lim="800000"/>
              <a:headEnd/>
              <a:tailEnd/>
            </a:ln>
          </p:spPr>
          <p:txBody>
            <a:bodyPr lIns="0" tIns="0" rIns="0" bIns="0" anchor="b" anchorCtr="1"/>
            <a:lstStyle/>
            <a:p>
              <a:pPr algn="ctr"/>
              <a:endParaRPr lang="en-US" sz="1000">
                <a:solidFill>
                  <a:srgbClr val="FFFFFF"/>
                </a:solidFill>
              </a:endParaRPr>
            </a:p>
          </p:txBody>
        </p:sp>
        <p:pic>
          <p:nvPicPr>
            <p:cNvPr id="398360" name="Picture 1139" descr="C:\Documents and Settings\ahawley\My Documents\OUTBOUND\PRESOS_CUSTOMER\GRAPHICS\DataIntegration\DataIntegration.png"/>
            <p:cNvPicPr>
              <a:picLocks noChangeAspect="1" noChangeArrowheads="1"/>
            </p:cNvPicPr>
            <p:nvPr/>
          </p:nvPicPr>
          <p:blipFill>
            <a:blip r:embed="rId7"/>
            <a:srcRect/>
            <a:stretch>
              <a:fillRect/>
            </a:stretch>
          </p:blipFill>
          <p:spPr bwMode="auto">
            <a:xfrm>
              <a:off x="4660" y="2767"/>
              <a:ext cx="497" cy="411"/>
            </a:xfrm>
            <a:prstGeom prst="rect">
              <a:avLst/>
            </a:prstGeom>
            <a:noFill/>
            <a:ln w="9525">
              <a:noFill/>
              <a:miter lim="800000"/>
              <a:headEnd/>
              <a:tailEnd/>
            </a:ln>
          </p:spPr>
        </p:pic>
        <p:sp>
          <p:nvSpPr>
            <p:cNvPr id="398361" name="Oval 1140"/>
            <p:cNvSpPr>
              <a:spLocks noChangeArrowheads="1"/>
            </p:cNvSpPr>
            <p:nvPr/>
          </p:nvSpPr>
          <p:spPr bwMode="auto">
            <a:xfrm>
              <a:off x="4658" y="2783"/>
              <a:ext cx="484" cy="246"/>
            </a:xfrm>
            <a:prstGeom prst="ellipse">
              <a:avLst/>
            </a:prstGeom>
            <a:solidFill>
              <a:schemeClr val="accent1">
                <a:alpha val="50195"/>
              </a:schemeClr>
            </a:solidFill>
            <a:ln w="12700">
              <a:solidFill>
                <a:schemeClr val="hlink"/>
              </a:solidFill>
              <a:round/>
              <a:headEnd/>
              <a:tailEnd/>
            </a:ln>
          </p:spPr>
          <p:txBody>
            <a:bodyPr anchor="ctr">
              <a:spAutoFit/>
            </a:bodyPr>
            <a:lstStyle/>
            <a:p>
              <a:pPr algn="ctr"/>
              <a:endParaRPr lang="en-US" sz="1200" b="1">
                <a:solidFill>
                  <a:srgbClr val="000000"/>
                </a:solidFill>
              </a:endParaRPr>
            </a:p>
          </p:txBody>
        </p:sp>
        <p:sp>
          <p:nvSpPr>
            <p:cNvPr id="398362" name="Text Box 1141"/>
            <p:cNvSpPr txBox="1">
              <a:spLocks noChangeArrowheads="1"/>
            </p:cNvSpPr>
            <p:nvPr/>
          </p:nvSpPr>
          <p:spPr bwMode="auto">
            <a:xfrm>
              <a:off x="4577" y="2837"/>
              <a:ext cx="677" cy="97"/>
            </a:xfrm>
            <a:prstGeom prst="rect">
              <a:avLst/>
            </a:prstGeom>
            <a:solidFill>
              <a:schemeClr val="tx2"/>
            </a:solidFill>
            <a:ln w="9525">
              <a:solidFill>
                <a:schemeClr val="hlink"/>
              </a:solidFill>
              <a:miter lim="800000"/>
              <a:headEnd/>
              <a:tailEnd/>
            </a:ln>
          </p:spPr>
          <p:txBody>
            <a:bodyPr wrap="none" lIns="0" tIns="0" rIns="0" bIns="0">
              <a:spAutoFit/>
            </a:bodyPr>
            <a:lstStyle/>
            <a:p>
              <a:pPr algn="ctr"/>
              <a:r>
                <a:rPr lang="en-US" sz="1000">
                  <a:solidFill>
                    <a:srgbClr val="FFFFFF"/>
                  </a:solidFill>
                </a:rPr>
                <a:t>OCFS2 Filesystem</a:t>
              </a:r>
            </a:p>
          </p:txBody>
        </p:sp>
        <p:sp>
          <p:nvSpPr>
            <p:cNvPr id="398363" name="Text Box 1142"/>
            <p:cNvSpPr txBox="1">
              <a:spLocks noChangeArrowheads="1"/>
            </p:cNvSpPr>
            <p:nvPr/>
          </p:nvSpPr>
          <p:spPr bwMode="auto">
            <a:xfrm>
              <a:off x="4797" y="2997"/>
              <a:ext cx="215" cy="97"/>
            </a:xfrm>
            <a:prstGeom prst="rect">
              <a:avLst/>
            </a:prstGeom>
            <a:solidFill>
              <a:schemeClr val="bg2"/>
            </a:solidFill>
            <a:ln w="9525">
              <a:solidFill>
                <a:schemeClr val="hlink"/>
              </a:solidFill>
              <a:miter lim="800000"/>
              <a:headEnd/>
              <a:tailEnd/>
            </a:ln>
          </p:spPr>
          <p:txBody>
            <a:bodyPr wrap="none" lIns="0" tIns="0" rIns="0" bIns="0">
              <a:spAutoFit/>
            </a:bodyPr>
            <a:lstStyle/>
            <a:p>
              <a:pPr algn="ctr"/>
              <a:r>
                <a:rPr lang="en-US" sz="1000">
                  <a:solidFill>
                    <a:srgbClr val="FFFFFF"/>
                  </a:solidFill>
                </a:rPr>
                <a:t>JBOD</a:t>
              </a:r>
            </a:p>
          </p:txBody>
        </p:sp>
        <p:sp>
          <p:nvSpPr>
            <p:cNvPr id="398364" name="Text Box 1147"/>
            <p:cNvSpPr txBox="1">
              <a:spLocks noChangeArrowheads="1"/>
            </p:cNvSpPr>
            <p:nvPr/>
          </p:nvSpPr>
          <p:spPr bwMode="auto">
            <a:xfrm>
              <a:off x="4610" y="2455"/>
              <a:ext cx="545" cy="97"/>
            </a:xfrm>
            <a:prstGeom prst="rect">
              <a:avLst/>
            </a:prstGeom>
            <a:solidFill>
              <a:schemeClr val="tx2"/>
            </a:solidFill>
            <a:ln w="9525">
              <a:solidFill>
                <a:schemeClr val="hlink"/>
              </a:solidFill>
              <a:miter lim="800000"/>
              <a:headEnd/>
              <a:tailEnd/>
            </a:ln>
          </p:spPr>
          <p:txBody>
            <a:bodyPr wrap="none" lIns="0" tIns="0" rIns="0" bIns="0">
              <a:spAutoFit/>
            </a:bodyPr>
            <a:lstStyle/>
            <a:p>
              <a:pPr algn="ctr"/>
              <a:r>
                <a:rPr lang="en-US" sz="1000">
                  <a:solidFill>
                    <a:srgbClr val="FFFFFF"/>
                  </a:solidFill>
                </a:rPr>
                <a:t>OCFS2 Plug-In</a:t>
              </a:r>
            </a:p>
          </p:txBody>
        </p:sp>
        <p:sp>
          <p:nvSpPr>
            <p:cNvPr id="398365" name="Line 1148"/>
            <p:cNvSpPr>
              <a:spLocks noChangeShapeType="1"/>
            </p:cNvSpPr>
            <p:nvPr/>
          </p:nvSpPr>
          <p:spPr bwMode="auto">
            <a:xfrm flipH="1" flipV="1">
              <a:off x="4838" y="2545"/>
              <a:ext cx="0" cy="280"/>
            </a:xfrm>
            <a:prstGeom prst="line">
              <a:avLst/>
            </a:prstGeom>
            <a:noFill/>
            <a:ln w="22225">
              <a:solidFill>
                <a:schemeClr val="tx2"/>
              </a:solidFill>
              <a:round/>
              <a:headEnd type="triangle" w="sm" len="sm"/>
              <a:tailEnd type="triangle" w="sm" len="sm"/>
            </a:ln>
          </p:spPr>
          <p:txBody>
            <a:bodyPr>
              <a:spAutoFit/>
            </a:bodyPr>
            <a:lstStyle/>
            <a:p>
              <a:endParaRPr lang="en-US"/>
            </a:p>
          </p:txBody>
        </p:sp>
        <p:sp>
          <p:nvSpPr>
            <p:cNvPr id="398366" name="Text Box 1156"/>
            <p:cNvSpPr txBox="1">
              <a:spLocks noChangeArrowheads="1"/>
            </p:cNvSpPr>
            <p:nvPr/>
          </p:nvSpPr>
          <p:spPr bwMode="auto">
            <a:xfrm>
              <a:off x="4455" y="2582"/>
              <a:ext cx="936" cy="175"/>
            </a:xfrm>
            <a:prstGeom prst="rect">
              <a:avLst/>
            </a:prstGeom>
            <a:noFill/>
            <a:ln w="12700">
              <a:noFill/>
              <a:miter lim="800000"/>
              <a:headEnd/>
              <a:tailEnd/>
            </a:ln>
          </p:spPr>
          <p:txBody>
            <a:bodyPr wrap="none">
              <a:spAutoFit/>
            </a:bodyPr>
            <a:lstStyle/>
            <a:p>
              <a:pPr algn="ctr"/>
              <a:r>
                <a:rPr lang="en-US" sz="1200" b="1">
                  <a:solidFill>
                    <a:srgbClr val="FFFFFF"/>
                  </a:solidFill>
                  <a:latin typeface="Courier New" pitchFamily="49" charset="0"/>
                </a:rPr>
                <a:t>_INSTANT_CLONE</a:t>
              </a:r>
            </a:p>
          </p:txBody>
        </p:sp>
      </p:grpSp>
      <p:sp>
        <p:nvSpPr>
          <p:cNvPr id="398355" name="Text Box 1180"/>
          <p:cNvSpPr txBox="1">
            <a:spLocks noChangeArrowheads="1"/>
          </p:cNvSpPr>
          <p:nvPr/>
        </p:nvSpPr>
        <p:spPr bwMode="auto">
          <a:xfrm>
            <a:off x="6291263" y="2628900"/>
            <a:ext cx="1376362" cy="246063"/>
          </a:xfrm>
          <a:prstGeom prst="rect">
            <a:avLst/>
          </a:prstGeom>
          <a:noFill/>
          <a:ln w="12700">
            <a:noFill/>
            <a:miter lim="800000"/>
            <a:headEnd/>
            <a:tailEnd/>
          </a:ln>
        </p:spPr>
        <p:txBody>
          <a:bodyPr wrap="none">
            <a:spAutoFit/>
          </a:bodyPr>
          <a:lstStyle/>
          <a:p>
            <a:pPr algn="ctr"/>
            <a:r>
              <a:rPr lang="en-US" sz="1000">
                <a:solidFill>
                  <a:srgbClr val="000000"/>
                </a:solidFill>
              </a:rPr>
              <a:t>Storage Repositories</a:t>
            </a:r>
            <a:endParaRPr lang="en-US" sz="1200" b="1">
              <a:solidFill>
                <a:srgbClr val="000000"/>
              </a:solidFill>
            </a:endParaRPr>
          </a:p>
        </p:txBody>
      </p:sp>
      <p:sp>
        <p:nvSpPr>
          <p:cNvPr id="398356" name="Line 1133"/>
          <p:cNvSpPr>
            <a:spLocks noChangeShapeType="1"/>
          </p:cNvSpPr>
          <p:nvPr/>
        </p:nvSpPr>
        <p:spPr bwMode="auto">
          <a:xfrm flipH="1" flipV="1">
            <a:off x="3656013" y="1182688"/>
            <a:ext cx="1633537" cy="3175"/>
          </a:xfrm>
          <a:prstGeom prst="line">
            <a:avLst/>
          </a:prstGeom>
          <a:noFill/>
          <a:ln w="28575">
            <a:solidFill>
              <a:schemeClr val="tx2"/>
            </a:solidFill>
            <a:round/>
            <a:headEnd type="triangle" w="med" len="med"/>
            <a:tailEnd type="none" w="sm" len="sm"/>
          </a:ln>
        </p:spPr>
        <p:txBody>
          <a:bodyPr>
            <a:spAutoFit/>
          </a:bodyPr>
          <a:lstStyle/>
          <a:p>
            <a:endParaRPr lang="en-US"/>
          </a:p>
        </p:txBody>
      </p:sp>
      <p:sp>
        <p:nvSpPr>
          <p:cNvPr id="398357" name="Line 1133"/>
          <p:cNvSpPr>
            <a:spLocks noChangeShapeType="1"/>
          </p:cNvSpPr>
          <p:nvPr/>
        </p:nvSpPr>
        <p:spPr bwMode="auto">
          <a:xfrm flipH="1" flipV="1">
            <a:off x="3729038" y="3170238"/>
            <a:ext cx="3332162" cy="4762"/>
          </a:xfrm>
          <a:prstGeom prst="line">
            <a:avLst/>
          </a:prstGeom>
          <a:noFill/>
          <a:ln w="28575">
            <a:solidFill>
              <a:schemeClr val="tx2"/>
            </a:solidFill>
            <a:round/>
            <a:headEnd type="triangle" w="med" len="med"/>
            <a:tailEnd type="none" w="sm" len="sm"/>
          </a:ln>
        </p:spPr>
        <p:txBody>
          <a:bodyPr>
            <a:spAutoFit/>
          </a:bodyPr>
          <a:lstStyle/>
          <a:p>
            <a:endParaRPr lang="en-US"/>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0.xml><?xml version="1.0" encoding="utf-8"?>
<a:theme xmlns:a="http://schemas.openxmlformats.org/drawingml/2006/main" name="4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4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10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15_Blank Presentation">
      <a:majorFont>
        <a:latin typeface=""/>
        <a:ea typeface="MS PGothic"/>
        <a:cs typeface="MS PGothic"/>
      </a:majorFont>
      <a:minorFont>
        <a:latin typeface=""/>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3_Blank Presentation">
  <a:themeElements>
    <a:clrScheme name="Custom 18">
      <a:dk1>
        <a:srgbClr val="000000"/>
      </a:dk1>
      <a:lt1>
        <a:srgbClr val="FFFFFF"/>
      </a:lt1>
      <a:dk2>
        <a:srgbClr val="FD0000"/>
      </a:dk2>
      <a:lt2>
        <a:srgbClr val="4D4D4D"/>
      </a:lt2>
      <a:accent1>
        <a:srgbClr val="667263"/>
      </a:accent1>
      <a:accent2>
        <a:srgbClr val="C0C0C0"/>
      </a:accent2>
      <a:accent3>
        <a:srgbClr val="777777"/>
      </a:accent3>
      <a:accent4>
        <a:srgbClr val="000000"/>
      </a:accent4>
      <a:accent5>
        <a:srgbClr val="545F75"/>
      </a:accent5>
      <a:accent6>
        <a:srgbClr val="A1B1A5"/>
      </a:accent6>
      <a:hlink>
        <a:srgbClr val="4D4D4D"/>
      </a:hlink>
      <a:folHlink>
        <a:srgbClr val="667263"/>
      </a:folHlink>
    </a:clrScheme>
    <a:fontScheme name="23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9525" cap="flat" cmpd="sng" algn="ctr">
          <a:noFill/>
          <a:prstDash val="solid"/>
          <a:round/>
          <a:headEnd type="none" w="med" len="med"/>
          <a:tailEnd type="none" w="med" len="med"/>
        </a:ln>
        <a:effectLst/>
      </a:spPr>
      <a:bodyPr vert="horz" wrap="square" lIns="92075" tIns="46038" rIns="92075" bIns="46038" numCol="1" rtlCol="0"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16_Blank Presentation">
      <a:majorFont>
        <a:latin typeface=""/>
        <a:ea typeface="MS PGothic"/>
        <a:cs typeface="MS PGothic"/>
      </a:majorFont>
      <a:minorFont>
        <a:latin typeface=""/>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12_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7.xml><?xml version="1.0" encoding="utf-8"?>
<a:theme xmlns:a="http://schemas.openxmlformats.org/drawingml/2006/main" name="8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4.xml><?xml version="1.0" encoding="utf-8"?>
<a:theme xmlns:a="http://schemas.openxmlformats.org/drawingml/2006/main" name="14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6.xml><?xml version="1.0" encoding="utf-8"?>
<a:theme xmlns:a="http://schemas.openxmlformats.org/drawingml/2006/main" name="6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1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21_Blank Presentation">
      <a:majorFont>
        <a:latin typeface=""/>
        <a:ea typeface="MS PGothic"/>
        <a:cs typeface=""/>
      </a:majorFont>
      <a:minorFont>
        <a:latin typeface=""/>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2_Blank Presentation">
  <a:themeElements>
    <a:clrScheme name="Custom 18">
      <a:dk1>
        <a:srgbClr val="000000"/>
      </a:dk1>
      <a:lt1>
        <a:srgbClr val="FFFFFF"/>
      </a:lt1>
      <a:dk2>
        <a:srgbClr val="FD0000"/>
      </a:dk2>
      <a:lt2>
        <a:srgbClr val="4D4D4D"/>
      </a:lt2>
      <a:accent1>
        <a:srgbClr val="667263"/>
      </a:accent1>
      <a:accent2>
        <a:srgbClr val="C0C0C0"/>
      </a:accent2>
      <a:accent3>
        <a:srgbClr val="777777"/>
      </a:accent3>
      <a:accent4>
        <a:srgbClr val="000000"/>
      </a:accent4>
      <a:accent5>
        <a:srgbClr val="545F75"/>
      </a:accent5>
      <a:accent6>
        <a:srgbClr val="A1B1A5"/>
      </a:accent6>
      <a:hlink>
        <a:srgbClr val="4D4D4D"/>
      </a:hlink>
      <a:folHlink>
        <a:srgbClr val="667263"/>
      </a:folHlink>
    </a:clrScheme>
    <a:fontScheme name="22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9525" cap="flat" cmpd="sng" algn="ctr">
          <a:noFill/>
          <a:prstDash val="solid"/>
          <a:round/>
          <a:headEnd type="none" w="med" len="med"/>
          <a:tailEnd type="none" w="med" len="med"/>
        </a:ln>
        <a:effectLst/>
      </a:spPr>
      <a:bodyPr vert="horz" wrap="square" lIns="92075" tIns="46038" rIns="92075" bIns="46038" numCol="1" rtlCol="0"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Corporate_PPT_Template_10x5.6_v2.potx</Template>
  <TotalTime>12144</TotalTime>
  <Words>2907</Words>
  <Application>Microsoft Office PowerPoint</Application>
  <PresentationFormat>On-screen Show (16:9)</PresentationFormat>
  <Paragraphs>528</Paragraphs>
  <Slides>41</Slides>
  <Notes>32</Notes>
  <HiddenSlides>3</HiddenSlides>
  <MMClips>0</MMClips>
  <ScaleCrop>false</ScaleCrop>
  <HeadingPairs>
    <vt:vector size="4" baseType="variant">
      <vt:variant>
        <vt:lpstr>Theme</vt:lpstr>
      </vt:variant>
      <vt:variant>
        <vt:i4>18</vt:i4>
      </vt:variant>
      <vt:variant>
        <vt:lpstr>Slide Titles</vt:lpstr>
      </vt:variant>
      <vt:variant>
        <vt:i4>41</vt:i4>
      </vt:variant>
    </vt:vector>
  </HeadingPairs>
  <TitlesOfParts>
    <vt:vector size="59" baseType="lpstr">
      <vt:lpstr>1_Corporate_PPT_Template_10x5.6_v2</vt:lpstr>
      <vt:lpstr>2_Corporate_PPT_Template_10x5.6_v2</vt:lpstr>
      <vt:lpstr>3_Corporate_PPT_Template_10x5.6_v2</vt:lpstr>
      <vt:lpstr>14_Blank Presentation</vt:lpstr>
      <vt:lpstr>7_Corporate_PPT_Template_10x5.6_v2</vt:lpstr>
      <vt:lpstr>6_Blank Presentation</vt:lpstr>
      <vt:lpstr>7_Blank Presentation</vt:lpstr>
      <vt:lpstr>21_Blank Presentation</vt:lpstr>
      <vt:lpstr>22_Blank Presentation</vt:lpstr>
      <vt:lpstr>4_Blank Presentation</vt:lpstr>
      <vt:lpstr>10_Blank Presentation</vt:lpstr>
      <vt:lpstr>15_Blank Presentation</vt:lpstr>
      <vt:lpstr>23_Blank Presentation</vt:lpstr>
      <vt:lpstr>16_Blank Presentation</vt:lpstr>
      <vt:lpstr>18_Blank Presentation</vt:lpstr>
      <vt:lpstr>4_Corporate_PPT_Template_10x5.6_v2</vt:lpstr>
      <vt:lpstr>8_Blank Presentation</vt:lpstr>
      <vt:lpstr>17_Corporate_PPT_Template_10x5.6_v2</vt:lpstr>
      <vt:lpstr>Oracle Virtualization Overview </vt:lpstr>
      <vt:lpstr>Slide 2</vt:lpstr>
      <vt:lpstr>Agenda</vt:lpstr>
      <vt:lpstr>Evolving IT Needs</vt:lpstr>
      <vt:lpstr>Oracle Virtualization </vt:lpstr>
      <vt:lpstr>Oracle VM Server Virtualization</vt:lpstr>
      <vt:lpstr>Oracle VM Server 3.0 Server Performance &amp; Scalability</vt:lpstr>
      <vt:lpstr>Oracle VM Manager 3.0 Scalability to Support Your Entire Datacenter</vt:lpstr>
      <vt:lpstr>Oracle VM Storage Connect Advanced Storage Operations </vt:lpstr>
      <vt:lpstr>Oracle VM Storage Connect </vt:lpstr>
      <vt:lpstr>Oracle VM:  Available Via Amazon EC2</vt:lpstr>
      <vt:lpstr>Agenda</vt:lpstr>
      <vt:lpstr>Slide 13</vt:lpstr>
      <vt:lpstr>Oracle VM Templates Rapid Deployment; 90+ Templates Available</vt:lpstr>
      <vt:lpstr>Oracle Enterprise Manager 12c Cloud Lifecycle Management built on Oracle VM 3</vt:lpstr>
      <vt:lpstr>Slide 16</vt:lpstr>
      <vt:lpstr>Automated Discovery and Resource Baselining  </vt:lpstr>
      <vt:lpstr>Consolidation Planning</vt:lpstr>
      <vt:lpstr>Centralized Software Library  </vt:lpstr>
      <vt:lpstr>Slide 20</vt:lpstr>
      <vt:lpstr>Oracle Virtual Assembly Builder Package Complex, Multi-Tier Applications</vt:lpstr>
      <vt:lpstr>Self-service Provisioning </vt:lpstr>
      <vt:lpstr>Slide 23</vt:lpstr>
      <vt:lpstr>Cloud Resource and Request Monitoring  </vt:lpstr>
      <vt:lpstr>Centralized Incident and Problem Management </vt:lpstr>
      <vt:lpstr>Slide 26</vt:lpstr>
      <vt:lpstr>Metering and Chargeback</vt:lpstr>
      <vt:lpstr>Chargeback Reporting</vt:lpstr>
      <vt:lpstr>Chargeback and Billing Oracle Enterprise Manager + Oracle Billing and Revenue Management </vt:lpstr>
      <vt:lpstr>Agenda</vt:lpstr>
      <vt:lpstr>Oracle VM 3.0 vs. VMware vSphere5  100 2-Socket Servers, each with 6 VMs and 48 GB vRAM per Server </vt:lpstr>
      <vt:lpstr>Oracle VM 3.0 with Oracle x86 Hardware  100  2 Socket Servers, each with 6 VMs and 48 GB vRAM per Server Oracle VM Support is included in Oracle Hardware Support </vt:lpstr>
      <vt:lpstr>Oracle VM TCO calculator</vt:lpstr>
      <vt:lpstr>Oracle Delivers More Value Than VMware </vt:lpstr>
      <vt:lpstr>Oracle Delivers More Value Than VMware </vt:lpstr>
      <vt:lpstr>UMASS Cuts IT Overhead by 60% with Oracle VM “About 80 percent of our applications are from Oracle, so if Oracle can provide support from top to bottom, it makes sense for us to take advantage of that.”</vt:lpstr>
      <vt:lpstr>“In the past, it used to take 6 to 10 weeks to provision a physical server. With Oracle VM, we can have a virtual machine up and running in 35 minutes.” </vt:lpstr>
      <vt:lpstr>“We can use existing Oracle VM Templates to build fully-blown, fully-installed, fully-configured environments to support specific new technologies or development requirements.  We can simply grab a template and have a fully deployable system very quickly.”  </vt:lpstr>
      <vt:lpstr>Oracle Eco-Enterprise Innovation Awards</vt:lpstr>
      <vt:lpstr>Oracle Virtualization</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Maricel Lennon</dc:creator>
  <dc:description>This presentation contains information proprietary to Oracle Corporation</dc:description>
  <cp:lastModifiedBy>gregvers</cp:lastModifiedBy>
  <cp:revision>720</cp:revision>
  <cp:lastPrinted>2011-07-26T01:11:56Z</cp:lastPrinted>
  <dcterms:created xsi:type="dcterms:W3CDTF">2011-03-30T19:10:18Z</dcterms:created>
  <dcterms:modified xsi:type="dcterms:W3CDTF">2012-03-14T10:43:51Z</dcterms:modified>
</cp:coreProperties>
</file>