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5" r:id="rId1"/>
  </p:sldMasterIdLst>
  <p:notesMasterIdLst>
    <p:notesMasterId r:id="rId67"/>
  </p:notesMasterIdLst>
  <p:handoutMasterIdLst>
    <p:handoutMasterId r:id="rId68"/>
  </p:handoutMasterIdLst>
  <p:sldIdLst>
    <p:sldId id="286" r:id="rId2"/>
    <p:sldId id="387" r:id="rId3"/>
    <p:sldId id="305" r:id="rId4"/>
    <p:sldId id="359" r:id="rId5"/>
    <p:sldId id="360" r:id="rId6"/>
    <p:sldId id="290" r:id="rId7"/>
    <p:sldId id="380" r:id="rId8"/>
    <p:sldId id="381" r:id="rId9"/>
    <p:sldId id="363" r:id="rId10"/>
    <p:sldId id="385" r:id="rId11"/>
    <p:sldId id="375" r:id="rId12"/>
    <p:sldId id="376" r:id="rId13"/>
    <p:sldId id="377" r:id="rId14"/>
    <p:sldId id="378" r:id="rId15"/>
    <p:sldId id="38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88" r:id="rId64"/>
    <p:sldId id="389" r:id="rId65"/>
    <p:sldId id="354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68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0" autoAdjust="0"/>
    <p:restoredTop sz="94617" autoAdjust="0"/>
  </p:normalViewPr>
  <p:slideViewPr>
    <p:cSldViewPr snapToGrid="0" snapToObjects="1">
      <p:cViewPr varScale="1">
        <p:scale>
          <a:sx n="137" d="100"/>
          <a:sy n="137" d="100"/>
        </p:scale>
        <p:origin x="-1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4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1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6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2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8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61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8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8497-D5AD-CF40-A5D5-62F558209C9A}" type="slidenum">
              <a:rPr lang="en-US"/>
              <a:pPr/>
              <a:t>37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8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9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8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13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8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1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8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1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96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72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1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5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1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5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28/03/12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Relationship Id="rId3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12764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Nimbus:</a:t>
            </a:r>
            <a:br>
              <a:rPr lang="en-US" dirty="0" smtClean="0"/>
            </a:br>
            <a:r>
              <a:rPr lang="en-US" dirty="0" smtClean="0"/>
              <a:t>Introduction &amp; 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08100" y="2927870"/>
            <a:ext cx="6692900" cy="2190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Pierre Riteau</a:t>
            </a:r>
          </a:p>
          <a:p>
            <a:endParaRPr lang="en-US" dirty="0" smtClean="0"/>
          </a:p>
          <a:p>
            <a:r>
              <a:rPr lang="en-US" dirty="0" smtClean="0"/>
              <a:t>Nimbus Project</a:t>
            </a:r>
          </a:p>
          <a:p>
            <a:r>
              <a:rPr lang="en-US" dirty="0" smtClean="0"/>
              <a:t>University of Chicago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28/03/12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9"/>
    </mc:Choice>
    <mc:Fallback xmlns="">
      <p:transition xmlns:p14="http://schemas.microsoft.com/office/powerpoint/2010/main" spd="slow" advTm="76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Release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Nimbus 2.9: January 2012</a:t>
            </a:r>
          </a:p>
          <a:p>
            <a:r>
              <a:rPr lang="en-US" dirty="0" smtClean="0"/>
              <a:t>Nimbus 2.8: August 2011</a:t>
            </a:r>
          </a:p>
          <a:p>
            <a:r>
              <a:rPr lang="en-US" dirty="0"/>
              <a:t>Nimbus 2.7: February 2011</a:t>
            </a:r>
            <a:endParaRPr lang="en-US" dirty="0" smtClean="0"/>
          </a:p>
          <a:p>
            <a:r>
              <a:rPr lang="en-US" dirty="0"/>
              <a:t>Nimbus 2.6: November 2010</a:t>
            </a:r>
            <a:endParaRPr lang="en-US" dirty="0" smtClean="0"/>
          </a:p>
          <a:p>
            <a:r>
              <a:rPr lang="en-US" dirty="0" smtClean="0"/>
              <a:t>Nimbus 2.5: </a:t>
            </a:r>
            <a:r>
              <a:rPr lang="en-US" dirty="0"/>
              <a:t>July 2010</a:t>
            </a:r>
            <a:endParaRPr lang="en-US" dirty="0" smtClean="0"/>
          </a:p>
          <a:p>
            <a:r>
              <a:rPr lang="en-US" dirty="0"/>
              <a:t>Nimbus 2.4: May 2010</a:t>
            </a:r>
            <a:endParaRPr lang="en-US" dirty="0" smtClean="0"/>
          </a:p>
          <a:p>
            <a:r>
              <a:rPr lang="en-US" dirty="0" smtClean="0"/>
              <a:t>Nimbus 2.3: </a:t>
            </a:r>
            <a:r>
              <a:rPr lang="en-US" dirty="0"/>
              <a:t>February 2010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15"/>
    </mc:Choice>
    <mc:Fallback xmlns="">
      <p:transition xmlns:p14="http://schemas.microsoft.com/office/powerpoint/2010/main" spd="slow" advTm="800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Team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"/>
    </mc:Choice>
    <mc:Fallback xmlns="">
      <p:transition xmlns:p14="http://schemas.microsoft.com/office/powerpoint/2010/main" spd="slow" advTm="47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githu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4" y="1322914"/>
            <a:ext cx="8171603" cy="47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6147"/>
      </p:ext>
    </p:extLst>
  </p:cSld>
  <p:clrMapOvr>
    <a:masterClrMapping/>
  </p:clrMapOvr>
  <p:transition xmlns:p14="http://schemas.microsoft.com/office/powerpoint/2010/main" advTm="312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thub.tiff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423367" y="1078978"/>
            <a:ext cx="8171603" cy="472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Nimbus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smtClean="0"/>
              <a:t>Committers:</a:t>
            </a:r>
          </a:p>
          <a:p>
            <a:pPr lvl="1"/>
            <a:r>
              <a:rPr lang="en-US" dirty="0"/>
              <a:t>Tim Freeman - Weather </a:t>
            </a:r>
            <a:r>
              <a:rPr lang="en-US" dirty="0" smtClean="0"/>
              <a:t>Central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Riteau - University of Chicago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738578"/>
      </p:ext>
    </p:extLst>
  </p:cSld>
  <p:clrMapOvr>
    <a:masterClrMapping/>
  </p:clrMapOvr>
  <p:transition xmlns:p14="http://schemas.microsoft.com/office/powerpoint/2010/main" advTm="95472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thub.tiff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23367" y="1078978"/>
            <a:ext cx="8171603" cy="472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7"/>
            <a:ext cx="8229600" cy="4525963"/>
          </a:xfrm>
        </p:spPr>
        <p:txBody>
          <a:bodyPr/>
          <a:lstStyle/>
          <a:p>
            <a:r>
              <a:rPr lang="en-US" dirty="0" smtClean="0"/>
              <a:t>Open source license</a:t>
            </a:r>
          </a:p>
          <a:p>
            <a:r>
              <a:rPr lang="en-US" dirty="0" smtClean="0"/>
              <a:t>Open code</a:t>
            </a:r>
          </a:p>
          <a:p>
            <a:r>
              <a:rPr lang="en-US" dirty="0" smtClean="0"/>
              <a:t>Design for extensibility</a:t>
            </a:r>
          </a:p>
          <a:p>
            <a:r>
              <a:rPr lang="en-US" dirty="0" smtClean="0"/>
              <a:t>Acceptance test framework</a:t>
            </a:r>
          </a:p>
          <a:p>
            <a:r>
              <a:rPr lang="en-US" dirty="0" smtClean="0"/>
              <a:t>Social coding mechanisms</a:t>
            </a:r>
          </a:p>
          <a:p>
            <a:r>
              <a:rPr lang="en-US" dirty="0" smtClean="0"/>
              <a:t>Inclusive team dynamic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76"/>
    </mc:Choice>
    <mc:Fallback xmlns="">
      <p:transition xmlns:p14="http://schemas.microsoft.com/office/powerpoint/2010/main" spd="slow" advTm="782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B8F-1949-C448-98E1-F68B61169813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7"/>
    </mc:Choice>
    <mc:Fallback xmlns="">
      <p:transition xmlns:p14="http://schemas.microsoft.com/office/powerpoint/2010/main" spd="slow" advTm="328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Your Own Private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Workspace service (VMs)</a:t>
            </a:r>
          </a:p>
          <a:p>
            <a:pPr lvl="1"/>
            <a:r>
              <a:rPr lang="en-US" dirty="0" smtClean="0"/>
              <a:t>Cumulus (Storage)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Context Broker (Contextualization)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6865069" y="1783643"/>
            <a:ext cx="2175905" cy="874752"/>
          </a:xfrm>
          <a:prstGeom prst="rect">
            <a:avLst/>
          </a:prstGeom>
        </p:spPr>
      </p:pic>
      <p:pic>
        <p:nvPicPr>
          <p:cNvPr id="7" name="Picture 6" descr="replicated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677" y="2747424"/>
            <a:ext cx="977526" cy="798460"/>
          </a:xfrm>
          <a:prstGeom prst="rect">
            <a:avLst/>
          </a:prstGeom>
        </p:spPr>
      </p:pic>
      <p:pic>
        <p:nvPicPr>
          <p:cNvPr id="8" name="Picture 7" descr="cb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807" y="4030925"/>
            <a:ext cx="1757541" cy="799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1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97"/>
    </mc:Choice>
    <mc:Fallback xmlns="">
      <p:transition xmlns:p14="http://schemas.microsoft.com/office/powerpoint/2010/main" spd="slow" advTm="701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Workspace Service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Cumulus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7"/>
    </mc:Choice>
    <mc:Fallback xmlns="">
      <p:transition xmlns:p14="http://schemas.microsoft.com/office/powerpoint/2010/main" spd="slow" advTm="101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IaaS</a:t>
            </a:r>
            <a:r>
              <a:rPr lang="en-US" dirty="0" smtClean="0"/>
              <a:t> Back 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AutoShape 1026"/>
          <p:cNvSpPr>
            <a:spLocks noChangeArrowheads="1"/>
          </p:cNvSpPr>
          <p:nvPr/>
        </p:nvSpPr>
        <p:spPr bwMode="auto">
          <a:xfrm>
            <a:off x="4648200" y="1600200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27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solidFill>
            <a:srgbClr val="969696"/>
          </a:solidFill>
          <a:ln w="1841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298450" y="3124200"/>
            <a:ext cx="3352800" cy="2667000"/>
          </a:xfrm>
          <a:prstGeom prst="rect">
            <a:avLst/>
          </a:prstGeom>
          <a:solidFill>
            <a:srgbClr val="C0C0C0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4800600" y="18288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0" name="Picture 1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1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1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1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Rectangle 1037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38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039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40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041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42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043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44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1045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46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1047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1049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050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1051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52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1053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054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1055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056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1057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058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6" name="Rectangle 1059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1060"/>
          <p:cNvGrpSpPr>
            <a:grpSpLocks/>
          </p:cNvGrpSpPr>
          <p:nvPr/>
        </p:nvGrpSpPr>
        <p:grpSpPr bwMode="auto">
          <a:xfrm>
            <a:off x="6172200" y="1981200"/>
            <a:ext cx="484188" cy="517525"/>
            <a:chOff x="3902" y="1264"/>
            <a:chExt cx="305" cy="326"/>
          </a:xfrm>
        </p:grpSpPr>
        <p:sp>
          <p:nvSpPr>
            <p:cNvPr id="38" name="Freeform 1061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" name="Picture 106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0" name="Group 1063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1" name="Freeform 1064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0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3" name="Group 1066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4" name="Freeform 1067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" name="Picture 10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6" name="Rectangle 1069"/>
          <p:cNvSpPr>
            <a:spLocks noChangeArrowheads="1"/>
          </p:cNvSpPr>
          <p:nvPr/>
        </p:nvSpPr>
        <p:spPr bwMode="auto">
          <a:xfrm>
            <a:off x="4876800" y="19050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sp>
        <p:nvSpPr>
          <p:cNvPr id="47" name="Rectangle 1070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1071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1072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1073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1074"/>
          <p:cNvSpPr txBox="1">
            <a:spLocks noChangeArrowheads="1"/>
          </p:cNvSpPr>
          <p:nvPr/>
        </p:nvSpPr>
        <p:spPr bwMode="auto">
          <a:xfrm>
            <a:off x="512763" y="1574800"/>
            <a:ext cx="2922587" cy="78105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Cumulus and Workspace Service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allow clients to upload and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deploy VM images</a:t>
            </a: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52" name="Text Box 1075"/>
          <p:cNvSpPr txBox="1">
            <a:spLocks noChangeArrowheads="1"/>
          </p:cNvSpPr>
          <p:nvPr/>
        </p:nvSpPr>
        <p:spPr bwMode="auto">
          <a:xfrm>
            <a:off x="304800" y="3505200"/>
            <a:ext cx="3338513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Resource </a:t>
            </a:r>
            <a:r>
              <a:rPr lang="en-GB" sz="15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manager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for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a pool of physical nodes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Deploys and manages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w</a:t>
            </a: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orkspaces 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on the nodes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53" name="Freeform 1076"/>
          <p:cNvSpPr>
            <a:spLocks/>
          </p:cNvSpPr>
          <p:nvPr/>
        </p:nvSpPr>
        <p:spPr bwMode="auto">
          <a:xfrm>
            <a:off x="3429000" y="20574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0" y="2177"/>
              </a:cxn>
            </a:cxnLst>
            <a:rect l="0" t="0" r="r" b="b"/>
            <a:pathLst>
              <a:path w="5081" h="2178">
                <a:moveTo>
                  <a:pt x="0" y="0"/>
                </a:moveTo>
                <a:lnTo>
                  <a:pt x="5080" y="2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1077"/>
          <p:cNvCxnSpPr>
            <a:cxnSpLocks noChangeShapeType="1"/>
          </p:cNvCxnSpPr>
          <p:nvPr/>
        </p:nvCxnSpPr>
        <p:spPr bwMode="auto">
          <a:xfrm>
            <a:off x="3567113" y="3581400"/>
            <a:ext cx="2266950" cy="3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5" name="Text Box 1078"/>
          <p:cNvSpPr txBox="1">
            <a:spLocks noChangeArrowheads="1"/>
          </p:cNvSpPr>
          <p:nvPr/>
        </p:nvSpPr>
        <p:spPr bwMode="auto">
          <a:xfrm>
            <a:off x="304800" y="4572000"/>
            <a:ext cx="33385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Each node must have a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VMM (</a:t>
            </a:r>
            <a:r>
              <a:rPr lang="en-GB" sz="1500" dirty="0" err="1" smtClean="0">
                <a:solidFill>
                  <a:srgbClr val="000000"/>
                </a:solidFill>
                <a:ea typeface="MS Gothic" charset="0"/>
                <a:cs typeface="MS Gothic" charset="0"/>
              </a:rPr>
              <a:t>Xen</a:t>
            </a: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or KVM) 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installed, as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well as the </a:t>
            </a:r>
            <a:r>
              <a:rPr lang="en-GB" sz="15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workspace control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program that manages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individual nodes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cxnSp>
        <p:nvCxnSpPr>
          <p:cNvPr id="56" name="AutoShape 1079"/>
          <p:cNvCxnSpPr>
            <a:cxnSpLocks noChangeShapeType="1"/>
            <a:stCxn id="55" idx="3"/>
            <a:endCxn id="49" idx="1"/>
          </p:cNvCxnSpPr>
          <p:nvPr/>
        </p:nvCxnSpPr>
        <p:spPr bwMode="auto">
          <a:xfrm flipV="1">
            <a:off x="3643313" y="4203700"/>
            <a:ext cx="2436812" cy="939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57" name="Text Box 1080"/>
          <p:cNvSpPr txBox="1">
            <a:spLocks noChangeArrowheads="1"/>
          </p:cNvSpPr>
          <p:nvPr/>
        </p:nvSpPr>
        <p:spPr bwMode="auto">
          <a:xfrm>
            <a:off x="831850" y="3124200"/>
            <a:ext cx="2284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Workspace back-end: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18"/>
    </mc:Choice>
    <mc:Fallback xmlns="">
      <p:transition xmlns:p14="http://schemas.microsoft.com/office/powerpoint/2010/main" spd="slow" advTm="1090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Nimbus: A Highly-Configurable </a:t>
            </a:r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170330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572000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501717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7108" y="5881594"/>
            <a:ext cx="102244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BlobSeer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63"/>
    </mc:Choice>
    <mc:Fallback xmlns="">
      <p:transition xmlns:p14="http://schemas.microsoft.com/office/powerpoint/2010/main" spd="slow" advTm="516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B8F-1949-C448-98E1-F68B61169813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49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10" name="Rectangle 9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0"/>
    </mc:Choice>
    <mc:Fallback xmlns="">
      <p:transition xmlns:p14="http://schemas.microsoft.com/office/powerpoint/2010/main" spd="slow" advTm="160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EC2 Interfaces</a:t>
            </a:r>
          </a:p>
          <a:p>
            <a:pPr lvl="1"/>
            <a:r>
              <a:rPr lang="en-US" dirty="0" smtClean="0"/>
              <a:t>Support for EC2 SOAP and EC2 Query</a:t>
            </a:r>
          </a:p>
          <a:p>
            <a:pPr lvl="1"/>
            <a:r>
              <a:rPr lang="en-US" dirty="0" smtClean="0"/>
              <a:t>All base features except security groups and elastic IPs</a:t>
            </a:r>
          </a:p>
          <a:p>
            <a:r>
              <a:rPr lang="en-US" dirty="0" smtClean="0"/>
              <a:t>WSRF Interfaces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Any standard EC2 client</a:t>
            </a:r>
          </a:p>
          <a:p>
            <a:pPr lvl="2"/>
            <a:r>
              <a:rPr lang="en-US" dirty="0" smtClean="0"/>
              <a:t>Any standard EC2 client (Java-based, </a:t>
            </a:r>
            <a:r>
              <a:rPr lang="en-US" dirty="0" err="1" smtClean="0"/>
              <a:t>boto</a:t>
            </a:r>
            <a:r>
              <a:rPr lang="en-US" dirty="0" smtClean="0"/>
              <a:t>, </a:t>
            </a:r>
            <a:r>
              <a:rPr lang="en-US" dirty="0" err="1" smtClean="0"/>
              <a:t>libcloud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WSRF clients</a:t>
            </a:r>
          </a:p>
          <a:p>
            <a:pPr lvl="2"/>
            <a:r>
              <a:rPr lang="en-US" dirty="0" smtClean="0"/>
              <a:t>Reference client</a:t>
            </a:r>
          </a:p>
          <a:p>
            <a:pPr lvl="2"/>
            <a:r>
              <a:rPr lang="en-US" dirty="0" smtClean="0"/>
              <a:t>Nimbus </a:t>
            </a:r>
            <a:r>
              <a:rPr lang="en-US" dirty="0"/>
              <a:t>c</a:t>
            </a:r>
            <a:r>
              <a:rPr lang="en-US" dirty="0" smtClean="0"/>
              <a:t>loud client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2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34"/>
    </mc:Choice>
    <mc:Fallback xmlns="">
      <p:transition xmlns:p14="http://schemas.microsoft.com/office/powerpoint/2010/main" spd="slow" advTm="1007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12"/>
            <a:ext cx="8229600" cy="4435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Workspace Service Authentication</a:t>
            </a:r>
          </a:p>
          <a:p>
            <a:pPr lvl="1"/>
            <a:r>
              <a:rPr lang="en-US" dirty="0" smtClean="0"/>
              <a:t>X509 certificates for EC2 SOAP and WSRF</a:t>
            </a:r>
          </a:p>
          <a:p>
            <a:pPr lvl="1"/>
            <a:r>
              <a:rPr lang="en-US" dirty="0" smtClean="0"/>
              <a:t>Token authentication for EC2 Query</a:t>
            </a:r>
          </a:p>
          <a:p>
            <a:r>
              <a:rPr lang="en-US" dirty="0" smtClean="0"/>
              <a:t>Workspace Service Authorization </a:t>
            </a:r>
          </a:p>
          <a:p>
            <a:pPr lvl="1"/>
            <a:r>
              <a:rPr lang="en-US" dirty="0" smtClean="0"/>
              <a:t>Id-based authorization</a:t>
            </a:r>
          </a:p>
          <a:p>
            <a:pPr lvl="1"/>
            <a:r>
              <a:rPr lang="en-US" dirty="0" smtClean="0"/>
              <a:t>Privilege levels specified by administrator</a:t>
            </a:r>
          </a:p>
          <a:p>
            <a:pPr lvl="2"/>
            <a:r>
              <a:rPr lang="en-US" dirty="0" smtClean="0"/>
              <a:t>E.g., total allocation, number of </a:t>
            </a:r>
            <a:r>
              <a:rPr lang="en-US" dirty="0" err="1" smtClean="0"/>
              <a:t>VMs</a:t>
            </a:r>
            <a:r>
              <a:rPr lang="en-US" dirty="0" smtClean="0"/>
              <a:t> per request, etc.</a:t>
            </a:r>
          </a:p>
          <a:p>
            <a:pPr lvl="2"/>
            <a:r>
              <a:rPr lang="en-US" dirty="0" smtClean="0"/>
              <a:t>An Id can be assigned a privilege level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8"/>
    </mc:Choice>
    <mc:Fallback xmlns="">
      <p:transition xmlns:p14="http://schemas.microsoft.com/office/powerpoint/2010/main" spd="slow" advTm="43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 Service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8"/>
            <a:ext cx="8229600" cy="4898496"/>
          </a:xfrm>
        </p:spPr>
        <p:txBody>
          <a:bodyPr/>
          <a:lstStyle/>
          <a:p>
            <a:r>
              <a:rPr lang="en-US" dirty="0"/>
              <a:t>Secure access to </a:t>
            </a:r>
            <a:r>
              <a:rPr lang="en-US" dirty="0" smtClean="0"/>
              <a:t>VMs</a:t>
            </a:r>
          </a:p>
          <a:p>
            <a:pPr lvl="1"/>
            <a:r>
              <a:rPr lang="en-US" dirty="0" smtClean="0"/>
              <a:t>SSH public key upload through the EC2 API</a:t>
            </a:r>
          </a:p>
          <a:p>
            <a:pPr lvl="1"/>
            <a:r>
              <a:rPr lang="en-US" dirty="0" smtClean="0"/>
              <a:t>Injection of SSH public keys in VMs</a:t>
            </a:r>
          </a:p>
          <a:p>
            <a:pPr lvl="1"/>
            <a:r>
              <a:rPr lang="en-US" dirty="0" smtClean="0"/>
              <a:t>Clients can access VMs using their SSH private keys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1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"/>
    </mc:Choice>
    <mc:Fallback xmlns="">
      <p:transition xmlns:p14="http://schemas.microsoft.com/office/powerpoint/2010/main" spd="slow" advTm="30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14" name="Rectangle 13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Workspace Service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1598" y="2578037"/>
            <a:ext cx="6214535" cy="63929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1"/>
    </mc:Choice>
    <mc:Fallback xmlns="">
      <p:transition xmlns:p14="http://schemas.microsoft.com/office/powerpoint/2010/main" spd="slow" advTm="173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6261" y="2125133"/>
            <a:ext cx="6383867" cy="292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8658" y="2125133"/>
            <a:ext cx="395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Workspace Service Implementation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676396" y="3420520"/>
            <a:ext cx="1354666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Logging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550" y="3420520"/>
            <a:ext cx="1574799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Persistence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2426" y="2683954"/>
            <a:ext cx="2140637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Configuration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396" y="2683954"/>
            <a:ext cx="1354666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Accounting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4229" y="3420520"/>
            <a:ext cx="2140637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Network Leasing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396" y="4199467"/>
            <a:ext cx="1761066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State Machine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3883" y="4199467"/>
            <a:ext cx="2201333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Task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6320" y="2683954"/>
            <a:ext cx="2140637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 Management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1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7"/>
    </mc:Choice>
    <mc:Fallback xmlns="">
      <p:transition xmlns:p14="http://schemas.microsoft.com/office/powerpoint/2010/main" spd="slow" advTm="535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18" name="Rectangle 17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Workspace Service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598" y="3035227"/>
            <a:ext cx="6214535" cy="119810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"/>
    </mc:Choice>
    <mc:Fallback xmlns="">
      <p:transition xmlns:p14="http://schemas.microsoft.com/office/powerpoint/2010/main" spd="slow" advTm="27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Default 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07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Implements on-demand leases</a:t>
            </a:r>
          </a:p>
          <a:p>
            <a:r>
              <a:rPr lang="en-US" dirty="0" smtClean="0"/>
              <a:t>Datacenter technology equivalent</a:t>
            </a:r>
          </a:p>
          <a:p>
            <a:r>
              <a:rPr lang="en-US" dirty="0" smtClean="0"/>
              <a:t>Basic slot fitting</a:t>
            </a:r>
          </a:p>
          <a:p>
            <a:pPr lvl="1"/>
            <a:r>
              <a:rPr lang="en-US" dirty="0" smtClean="0"/>
              <a:t>Algorithms: load-balanced (default), greedy</a:t>
            </a:r>
          </a:p>
          <a:p>
            <a:r>
              <a:rPr lang="en-US" dirty="0" smtClean="0"/>
              <a:t>Deployed on most current Nimbus installations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2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1"/>
    </mc:Choice>
    <mc:Fallback xmlns="">
      <p:transition xmlns:p14="http://schemas.microsoft.com/office/powerpoint/2010/main" spd="slow" advTm="139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On-demand Leases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backfill.disabled.utiliz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77" y="1981200"/>
            <a:ext cx="4427844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9977" y="5257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Utilization</a:t>
            </a:r>
            <a:r>
              <a:rPr lang="en-US" sz="2800" b="1" dirty="0" smtClean="0"/>
              <a:t>       </a:t>
            </a:r>
            <a:r>
              <a:rPr lang="en-US" sz="2800" dirty="0" smtClean="0"/>
              <a:t>Cost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7134577" y="5486400"/>
            <a:ext cx="381000" cy="131618"/>
          </a:xfrm>
          <a:prstGeom prst="rightArrow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19977" y="167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Underprovisioned</a:t>
            </a:r>
            <a:r>
              <a:rPr lang="en-US" sz="2800" dirty="0" smtClean="0"/>
              <a:t> Cloud</a:t>
            </a:r>
            <a:endParaRPr lang="en-US" sz="2800" dirty="0"/>
          </a:p>
        </p:txBody>
      </p:sp>
      <p:pic>
        <p:nvPicPr>
          <p:cNvPr id="11" name="Picture 10" descr="ray-utilization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99" y="2287021"/>
            <a:ext cx="4572000" cy="2361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99" y="167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Batch Cluster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99" y="4648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Utilization on the Fusion cluster @ ANL </a:t>
            </a:r>
          </a:p>
          <a:p>
            <a:pPr algn="ctr"/>
            <a:r>
              <a:rPr lang="en-US" i="1" dirty="0"/>
              <a:t>courtesy of Ray Bair, </a:t>
            </a:r>
            <a:r>
              <a:rPr lang="en-US" i="1" dirty="0" smtClean="0"/>
              <a:t>LCRC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22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9"/>
    </mc:Choice>
    <mc:Fallback xmlns="">
      <p:transition xmlns:p14="http://schemas.microsoft.com/office/powerpoint/2010/main" spd="slow" advTm="190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Backfill / Spot 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8"/>
            <a:ext cx="8229600" cy="47714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Nimbus 2.7: open source community contributions</a:t>
            </a:r>
          </a:p>
          <a:p>
            <a:pPr lvl="1"/>
            <a:r>
              <a:rPr lang="en-US" sz="2400" dirty="0" smtClean="0"/>
              <a:t>Spot instances: contributed </a:t>
            </a:r>
            <a:r>
              <a:rPr lang="en-US" sz="2400" dirty="0"/>
              <a:t>by Paulo Ricardo Motta Gomes as part of Google Summer of Code </a:t>
            </a:r>
            <a:r>
              <a:rPr lang="en-US" sz="2400" dirty="0" smtClean="0"/>
              <a:t>2010</a:t>
            </a:r>
          </a:p>
          <a:p>
            <a:r>
              <a:rPr lang="en-US" sz="2800" dirty="0" smtClean="0"/>
              <a:t>Generic </a:t>
            </a:r>
            <a:r>
              <a:rPr lang="en-US" sz="2800" dirty="0"/>
              <a:t>VMs deployed on idle cloud VMM nodes</a:t>
            </a:r>
          </a:p>
          <a:p>
            <a:r>
              <a:rPr lang="en-US" sz="2800" dirty="0" smtClean="0"/>
              <a:t>VMs can </a:t>
            </a:r>
            <a:r>
              <a:rPr lang="en-US" sz="2800" dirty="0"/>
              <a:t>be configured to perform any action</a:t>
            </a:r>
          </a:p>
          <a:p>
            <a:r>
              <a:rPr lang="en-US" sz="2800" dirty="0"/>
              <a:t>Preempted by on-demand requests</a:t>
            </a:r>
          </a:p>
          <a:p>
            <a:pPr lvl="1"/>
            <a:r>
              <a:rPr lang="en-US" sz="2400" dirty="0"/>
              <a:t>Can be provided to users at a lower cost</a:t>
            </a:r>
          </a:p>
          <a:p>
            <a:pPr lvl="1"/>
            <a:r>
              <a:rPr lang="en-US" sz="2400" dirty="0"/>
              <a:t>Variable number of </a:t>
            </a:r>
            <a:r>
              <a:rPr lang="en-US" sz="2400" dirty="0" smtClean="0"/>
              <a:t>backfill / spot </a:t>
            </a:r>
            <a:r>
              <a:rPr lang="en-US" sz="2400" dirty="0"/>
              <a:t>VMs may be </a:t>
            </a:r>
            <a:r>
              <a:rPr lang="en-US" sz="2400" dirty="0" smtClean="0"/>
              <a:t>running at </a:t>
            </a:r>
            <a:r>
              <a:rPr lang="en-US" sz="2400" dirty="0"/>
              <a:t>any given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6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0535" y="1049879"/>
            <a:ext cx="7230534" cy="2517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534" y="3358831"/>
            <a:ext cx="4980351" cy="2618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Nimbus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03870" y="3634641"/>
            <a:ext cx="4334932" cy="1473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303869" y="1828812"/>
            <a:ext cx="6451599" cy="1484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19387" y="3634641"/>
            <a:ext cx="299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Infrastructure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19" y="1771967"/>
            <a:ext cx="234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Nimbus Platform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9605" y="4108772"/>
            <a:ext cx="1481517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4290" y="4108772"/>
            <a:ext cx="1375601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94082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4478" y="2229169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2" y="1039069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62804" y="2229169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52078" y="5246785"/>
            <a:ext cx="290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Enable developers to extend, </a:t>
            </a:r>
          </a:p>
          <a:p>
            <a:r>
              <a:rPr lang="en-US" i="1" dirty="0" smtClean="0"/>
              <a:t>experiment and customize</a:t>
            </a:r>
            <a:endParaRPr lang="en-US" i="1" dirty="0"/>
          </a:p>
        </p:txBody>
      </p:sp>
      <p:pic>
        <p:nvPicPr>
          <p:cNvPr id="20" name="Picture 19" descr="openstack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21" y="3871152"/>
            <a:ext cx="918147" cy="947228"/>
          </a:xfrm>
          <a:prstGeom prst="rect">
            <a:avLst/>
          </a:prstGeom>
        </p:spPr>
      </p:pic>
      <p:pic>
        <p:nvPicPr>
          <p:cNvPr id="21" name="Picture 20" descr="eucalyptus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075" y="4955434"/>
            <a:ext cx="1846923" cy="412479"/>
          </a:xfrm>
          <a:prstGeom prst="rect">
            <a:avLst/>
          </a:prstGeom>
        </p:spPr>
      </p:pic>
      <p:pic>
        <p:nvPicPr>
          <p:cNvPr id="22" name="Picture 21" descr="amazon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735" y="4061408"/>
            <a:ext cx="1256593" cy="45694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18532627">
            <a:off x="1879003" y="1049585"/>
            <a:ext cx="2781092" cy="5264096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587" y="3307673"/>
            <a:ext cx="32240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Today’s presentation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6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07"/>
    </mc:Choice>
    <mc:Fallback xmlns="">
      <p:transition xmlns:p14="http://schemas.microsoft.com/office/powerpoint/2010/main" spd="slow" advTm="2968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/>
      <p:bldP spid="16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dor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944541"/>
            <a:ext cx="5867400" cy="1141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4"/>
            <a:ext cx="8229600" cy="1837267"/>
          </a:xfrm>
        </p:spPr>
        <p:txBody>
          <a:bodyPr/>
          <a:lstStyle/>
          <a:p>
            <a:r>
              <a:rPr lang="en-US" dirty="0" smtClean="0"/>
              <a:t>Volunteer computing</a:t>
            </a:r>
          </a:p>
          <a:p>
            <a:r>
              <a:rPr lang="en-US" dirty="0" smtClean="0"/>
              <a:t>Condor</a:t>
            </a:r>
          </a:p>
          <a:p>
            <a:r>
              <a:rPr lang="en-US" dirty="0" smtClean="0"/>
              <a:t>Many others!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boin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04167"/>
            <a:ext cx="2082800" cy="927100"/>
          </a:xfrm>
          <a:prstGeom prst="rect">
            <a:avLst/>
          </a:prstGeom>
        </p:spPr>
      </p:pic>
      <p:pic>
        <p:nvPicPr>
          <p:cNvPr id="8" name="Picture 7" descr="fol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89116"/>
            <a:ext cx="1397000" cy="1397000"/>
          </a:xfrm>
          <a:prstGeom prst="rect">
            <a:avLst/>
          </a:prstGeom>
        </p:spPr>
      </p:pic>
      <p:pic>
        <p:nvPicPr>
          <p:cNvPr id="9" name="Picture 8" descr="set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1845"/>
            <a:ext cx="2667000" cy="7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Backfill Deployment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condor-sc-poster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4" y="891310"/>
            <a:ext cx="7213600" cy="55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</a:t>
            </a:r>
            <a:r>
              <a:rPr lang="en-US" i="1" dirty="0" smtClean="0"/>
              <a:t>you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Cloud providers</a:t>
            </a:r>
          </a:p>
          <a:p>
            <a:pPr lvl="1"/>
            <a:r>
              <a:rPr lang="en-US" sz="2400" b="1" i="1" dirty="0"/>
              <a:t>Increase</a:t>
            </a:r>
            <a:r>
              <a:rPr lang="en-US" sz="2400" dirty="0"/>
              <a:t> resource utilization, </a:t>
            </a:r>
            <a:r>
              <a:rPr lang="en-US" sz="2400" b="1" i="1" dirty="0"/>
              <a:t>decrease</a:t>
            </a:r>
            <a:r>
              <a:rPr lang="en-US" sz="2400" dirty="0"/>
              <a:t> costs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Cloud users</a:t>
            </a:r>
          </a:p>
          <a:p>
            <a:pPr lvl="1"/>
            <a:r>
              <a:rPr lang="en-US" sz="2400" dirty="0"/>
              <a:t>Another type of resource lease, </a:t>
            </a:r>
            <a:r>
              <a:rPr lang="en-US" sz="2400" b="1" i="1" dirty="0"/>
              <a:t>cheaper</a:t>
            </a:r>
            <a:r>
              <a:rPr lang="en-US" sz="2400" dirty="0"/>
              <a:t> than on-demand leases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 smtClean="0"/>
              <a:t>Backfill / spot </a:t>
            </a:r>
            <a:r>
              <a:rPr lang="en-US" sz="2800" dirty="0"/>
              <a:t>users (volunteer computing users)</a:t>
            </a:r>
          </a:p>
          <a:p>
            <a:pPr lvl="1"/>
            <a:r>
              <a:rPr lang="en-US" sz="2400" b="1" i="1" dirty="0"/>
              <a:t>Inexpensive</a:t>
            </a:r>
            <a:r>
              <a:rPr lang="en-US" sz="2400" dirty="0"/>
              <a:t> option for moving workloads to the </a:t>
            </a:r>
            <a:r>
              <a:rPr lang="en-US" sz="2400" dirty="0" smtClean="0"/>
              <a:t>cloud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3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with Backfill VMs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backfill.mostrecent.enabled.utiliz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0" y="1219200"/>
            <a:ext cx="6434667" cy="482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655" y="1295400"/>
            <a:ext cx="789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Average utilization: 83.82%	</a:t>
            </a:r>
            <a:r>
              <a:rPr lang="en-US" sz="2400" b="1" dirty="0" smtClean="0"/>
              <a:t>Maximum utilization: 100%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870" y="5672660"/>
            <a:ext cx="860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Marshall, et al. “Improving Utilization of Infrastructure Clouds.” </a:t>
            </a:r>
            <a:r>
              <a:rPr lang="en-US" i="1" dirty="0" err="1" smtClean="0"/>
              <a:t>CCGrid</a:t>
            </a:r>
            <a:r>
              <a:rPr lang="en-US" i="1" dirty="0" smtClean="0"/>
              <a:t>, 2011.</a:t>
            </a:r>
            <a:endParaRPr lang="en-US" i="1" dirty="0"/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73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18" name="Rectangle 17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Workspace Service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78111" y="3527778"/>
            <a:ext cx="2238022" cy="705556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Workspace Pilot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I use my cluster as a cloud?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Pilot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0754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C2268"/>
                </a:solidFill>
              </a:rPr>
              <a:t>Challenge: </a:t>
            </a:r>
            <a:r>
              <a:rPr lang="en-US" dirty="0" smtClean="0"/>
              <a:t>configure a cloud without significantly changing the current operation model of your cluster</a:t>
            </a:r>
          </a:p>
          <a:p>
            <a:r>
              <a:rPr lang="en-US" dirty="0" err="1" smtClean="0"/>
              <a:t>Glidein</a:t>
            </a:r>
            <a:r>
              <a:rPr lang="en-US" dirty="0" smtClean="0"/>
              <a:t> approach: “pilot” program submitted to queue that claims a resource slot</a:t>
            </a:r>
          </a:p>
          <a:p>
            <a:r>
              <a:rPr lang="en-US" dirty="0" smtClean="0"/>
              <a:t>Integrates with popular LRMs (e.g. Torque)</a:t>
            </a:r>
          </a:p>
          <a:p>
            <a:r>
              <a:rPr lang="en-US" dirty="0" smtClean="0"/>
              <a:t>Implements “best effort” leases</a:t>
            </a:r>
          </a:p>
          <a:p>
            <a:r>
              <a:rPr lang="en-US" b="1" dirty="0" smtClean="0">
                <a:solidFill>
                  <a:srgbClr val="0C2268"/>
                </a:solidFill>
              </a:rPr>
              <a:t>Bottom Line: </a:t>
            </a:r>
            <a:r>
              <a:rPr lang="en-US" dirty="0" smtClean="0"/>
              <a:t>a minimally invasive cloud</a:t>
            </a:r>
          </a:p>
          <a:p>
            <a:r>
              <a:rPr lang="en-US" dirty="0" smtClean="0"/>
              <a:t>Significant open source community contributions and testing</a:t>
            </a:r>
          </a:p>
          <a:p>
            <a:pPr lvl="1"/>
            <a:r>
              <a:rPr lang="en-US" dirty="0" smtClean="0"/>
              <a:t>Including administrator tools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1028" descr="Workspace-pilot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015630"/>
            <a:ext cx="2607733" cy="1859029"/>
          </a:xfrm>
          <a:prstGeom prst="rect">
            <a:avLst/>
          </a:prstGeom>
          <a:noFill/>
        </p:spPr>
      </p:pic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668866" y="5548312"/>
            <a:ext cx="53594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/>
              <a:t>Freeman et al., </a:t>
            </a:r>
            <a:r>
              <a:rPr lang="en-US" sz="1800" i="1" dirty="0"/>
              <a:t>“Simple Leases with Workspace</a:t>
            </a:r>
            <a:r>
              <a:rPr lang="en-US" sz="1800" i="1" dirty="0" smtClean="0"/>
              <a:t> Pilot</a:t>
            </a:r>
            <a:r>
              <a:rPr lang="en-US" sz="1800" i="1" dirty="0"/>
              <a:t>”, EuroPar08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561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81800" cy="762000"/>
          </a:xfrm>
        </p:spPr>
        <p:txBody>
          <a:bodyPr/>
          <a:lstStyle/>
          <a:p>
            <a:r>
              <a:rPr lang="en-US"/>
              <a:t>The Workspace Pilot</a:t>
            </a:r>
          </a:p>
        </p:txBody>
      </p:sp>
      <p:sp>
        <p:nvSpPr>
          <p:cNvPr id="1085443" name="Rectangle 3"/>
          <p:cNvSpPr>
            <a:spLocks noChangeArrowheads="1"/>
          </p:cNvSpPr>
          <p:nvPr/>
        </p:nvSpPr>
        <p:spPr bwMode="auto">
          <a:xfrm>
            <a:off x="1295400" y="2209800"/>
            <a:ext cx="12192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6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Nimbus</a:t>
            </a:r>
          </a:p>
        </p:txBody>
      </p:sp>
      <p:sp>
        <p:nvSpPr>
          <p:cNvPr id="1085444" name="Rectangle 4"/>
          <p:cNvSpPr>
            <a:spLocks noChangeArrowheads="1"/>
          </p:cNvSpPr>
          <p:nvPr/>
        </p:nvSpPr>
        <p:spPr bwMode="auto">
          <a:xfrm>
            <a:off x="3429000" y="3962400"/>
            <a:ext cx="11430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LRM/PBS</a:t>
            </a:r>
          </a:p>
        </p:txBody>
      </p:sp>
      <p:sp>
        <p:nvSpPr>
          <p:cNvPr id="1085445" name="Rectangle 5"/>
          <p:cNvSpPr>
            <a:spLocks noChangeArrowheads="1"/>
          </p:cNvSpPr>
          <p:nvPr/>
        </p:nvSpPr>
        <p:spPr bwMode="auto">
          <a:xfrm>
            <a:off x="7239000" y="2514600"/>
            <a:ext cx="990600" cy="990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46" name="Text Box 6"/>
          <p:cNvSpPr txBox="1">
            <a:spLocks noChangeArrowheads="1"/>
          </p:cNvSpPr>
          <p:nvPr/>
        </p:nvSpPr>
        <p:spPr bwMode="auto">
          <a:xfrm>
            <a:off x="7239000" y="3200400"/>
            <a:ext cx="995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Xen dom0</a:t>
            </a:r>
          </a:p>
        </p:txBody>
      </p:sp>
      <p:sp>
        <p:nvSpPr>
          <p:cNvPr id="1085447" name="Rectangle 7"/>
          <p:cNvSpPr>
            <a:spLocks noChangeArrowheads="1"/>
          </p:cNvSpPr>
          <p:nvPr/>
        </p:nvSpPr>
        <p:spPr bwMode="auto">
          <a:xfrm>
            <a:off x="7315200" y="3048000"/>
            <a:ext cx="152400" cy="1524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48" name="Rectangle 8"/>
          <p:cNvSpPr>
            <a:spLocks noChangeArrowheads="1"/>
          </p:cNvSpPr>
          <p:nvPr/>
        </p:nvSpPr>
        <p:spPr bwMode="auto">
          <a:xfrm>
            <a:off x="7239000" y="3733800"/>
            <a:ext cx="990600" cy="990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49" name="Text Box 9"/>
          <p:cNvSpPr txBox="1">
            <a:spLocks noChangeArrowheads="1"/>
          </p:cNvSpPr>
          <p:nvPr/>
        </p:nvSpPr>
        <p:spPr bwMode="auto">
          <a:xfrm>
            <a:off x="7239000" y="4419600"/>
            <a:ext cx="995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Xen dom0</a:t>
            </a:r>
          </a:p>
        </p:txBody>
      </p:sp>
      <p:sp>
        <p:nvSpPr>
          <p:cNvPr id="1085450" name="Rectangle 10"/>
          <p:cNvSpPr>
            <a:spLocks noChangeArrowheads="1"/>
          </p:cNvSpPr>
          <p:nvPr/>
        </p:nvSpPr>
        <p:spPr bwMode="auto">
          <a:xfrm>
            <a:off x="7315200" y="4267200"/>
            <a:ext cx="152400" cy="1524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7239000" y="4953000"/>
            <a:ext cx="990600" cy="990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2" name="Text Box 12"/>
          <p:cNvSpPr txBox="1">
            <a:spLocks noChangeArrowheads="1"/>
          </p:cNvSpPr>
          <p:nvPr/>
        </p:nvSpPr>
        <p:spPr bwMode="auto">
          <a:xfrm>
            <a:off x="7239000" y="5638800"/>
            <a:ext cx="995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Xen dom0</a:t>
            </a:r>
          </a:p>
        </p:txBody>
      </p:sp>
      <p:sp>
        <p:nvSpPr>
          <p:cNvPr id="1085453" name="Oval 13"/>
          <p:cNvSpPr>
            <a:spLocks noChangeArrowheads="1"/>
          </p:cNvSpPr>
          <p:nvPr/>
        </p:nvSpPr>
        <p:spPr bwMode="auto">
          <a:xfrm>
            <a:off x="7924800" y="5410200"/>
            <a:ext cx="152400" cy="1524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4" name="Oval 14"/>
          <p:cNvSpPr>
            <a:spLocks noChangeArrowheads="1"/>
          </p:cNvSpPr>
          <p:nvPr/>
        </p:nvSpPr>
        <p:spPr bwMode="auto">
          <a:xfrm>
            <a:off x="7620000" y="5410200"/>
            <a:ext cx="152400" cy="1524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5" name="Oval 15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6" name="Rectangle 16"/>
          <p:cNvSpPr>
            <a:spLocks noChangeArrowheads="1"/>
          </p:cNvSpPr>
          <p:nvPr/>
        </p:nvSpPr>
        <p:spPr bwMode="auto">
          <a:xfrm>
            <a:off x="7239000" y="3733800"/>
            <a:ext cx="990600" cy="4572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7" name="Rectangle 17"/>
          <p:cNvSpPr>
            <a:spLocks noChangeArrowheads="1"/>
          </p:cNvSpPr>
          <p:nvPr/>
        </p:nvSpPr>
        <p:spPr bwMode="auto">
          <a:xfrm>
            <a:off x="7239000" y="2514600"/>
            <a:ext cx="990600" cy="4572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9" name="Rectangle 19"/>
          <p:cNvSpPr>
            <a:spLocks noChangeArrowheads="1"/>
          </p:cNvSpPr>
          <p:nvPr/>
        </p:nvSpPr>
        <p:spPr bwMode="auto">
          <a:xfrm>
            <a:off x="5867400" y="3810000"/>
            <a:ext cx="381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VM</a:t>
            </a:r>
          </a:p>
        </p:txBody>
      </p:sp>
      <p:sp>
        <p:nvSpPr>
          <p:cNvPr id="1085460" name="Rectangle 20"/>
          <p:cNvSpPr>
            <a:spLocks noChangeArrowheads="1"/>
          </p:cNvSpPr>
          <p:nvPr/>
        </p:nvSpPr>
        <p:spPr bwMode="auto">
          <a:xfrm>
            <a:off x="6324600" y="2590800"/>
            <a:ext cx="381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</a:rPr>
              <a:t>VM</a:t>
            </a:r>
          </a:p>
        </p:txBody>
      </p:sp>
      <p:sp>
        <p:nvSpPr>
          <p:cNvPr id="1085461" name="Rectangle 21"/>
          <p:cNvSpPr>
            <a:spLocks noChangeArrowheads="1"/>
          </p:cNvSpPr>
          <p:nvPr/>
        </p:nvSpPr>
        <p:spPr bwMode="auto">
          <a:xfrm>
            <a:off x="5867400" y="2590800"/>
            <a:ext cx="381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</a:rPr>
              <a:t>VM</a:t>
            </a:r>
          </a:p>
        </p:txBody>
      </p:sp>
      <p:sp>
        <p:nvSpPr>
          <p:cNvPr id="1085462" name="Rectangle 22"/>
          <p:cNvSpPr>
            <a:spLocks noChangeArrowheads="1"/>
          </p:cNvSpPr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</a:rPr>
              <a:t>VM</a:t>
            </a:r>
          </a:p>
        </p:txBody>
      </p:sp>
      <p:sp>
        <p:nvSpPr>
          <p:cNvPr id="1085463" name="Text Box 23"/>
          <p:cNvSpPr txBox="1">
            <a:spLocks noChangeArrowheads="1"/>
          </p:cNvSpPr>
          <p:nvPr/>
        </p:nvSpPr>
        <p:spPr bwMode="auto">
          <a:xfrm>
            <a:off x="7086600" y="1295400"/>
            <a:ext cx="13811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Level 1:</a:t>
            </a:r>
          </a:p>
          <a:p>
            <a:pPr algn="ctr"/>
            <a:r>
              <a:rPr lang="en-US" i="1">
                <a:latin typeface="Arial" charset="0"/>
              </a:rPr>
              <a:t>provision raw</a:t>
            </a:r>
          </a:p>
          <a:p>
            <a:pPr algn="ctr"/>
            <a:r>
              <a:rPr lang="en-US" i="1">
                <a:latin typeface="Arial" charset="0"/>
              </a:rPr>
              <a:t>resources</a:t>
            </a:r>
          </a:p>
        </p:txBody>
      </p:sp>
      <p:sp>
        <p:nvSpPr>
          <p:cNvPr id="1085464" name="Text Box 24"/>
          <p:cNvSpPr txBox="1">
            <a:spLocks noChangeArrowheads="1"/>
          </p:cNvSpPr>
          <p:nvPr/>
        </p:nvSpPr>
        <p:spPr bwMode="auto">
          <a:xfrm>
            <a:off x="5486400" y="1295400"/>
            <a:ext cx="14605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Level 2:</a:t>
            </a:r>
          </a:p>
          <a:p>
            <a:pPr algn="ctr"/>
            <a:r>
              <a:rPr lang="en-US" i="1">
                <a:latin typeface="Arial" charset="0"/>
              </a:rPr>
              <a:t>provision VMs</a:t>
            </a:r>
          </a:p>
          <a:p>
            <a:pPr algn="ctr"/>
            <a:endParaRPr lang="en-US" i="1">
              <a:latin typeface="Arial" charset="0"/>
            </a:endParaRPr>
          </a:p>
        </p:txBody>
      </p:sp>
      <p:sp>
        <p:nvSpPr>
          <p:cNvPr id="1085465" name="Line 25"/>
          <p:cNvSpPr>
            <a:spLocks noChangeShapeType="1"/>
          </p:cNvSpPr>
          <p:nvPr/>
        </p:nvSpPr>
        <p:spPr bwMode="auto">
          <a:xfrm>
            <a:off x="804333" y="2819400"/>
            <a:ext cx="499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85466" name="AutoShape 26"/>
          <p:cNvCxnSpPr>
            <a:cxnSpLocks noChangeShapeType="1"/>
            <a:stCxn id="1085443" idx="3"/>
            <a:endCxn id="1085444" idx="1"/>
          </p:cNvCxnSpPr>
          <p:nvPr/>
        </p:nvCxnSpPr>
        <p:spPr bwMode="auto">
          <a:xfrm>
            <a:off x="2514600" y="2781300"/>
            <a:ext cx="914400" cy="1600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67" name="AutoShape 27"/>
          <p:cNvCxnSpPr>
            <a:cxnSpLocks noChangeShapeType="1"/>
            <a:stCxn id="1085444" idx="3"/>
            <a:endCxn id="1085447" idx="1"/>
          </p:cNvCxnSpPr>
          <p:nvPr/>
        </p:nvCxnSpPr>
        <p:spPr bwMode="auto">
          <a:xfrm flipV="1">
            <a:off x="4572000" y="3124200"/>
            <a:ext cx="2743200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68" name="AutoShape 28"/>
          <p:cNvCxnSpPr>
            <a:cxnSpLocks noChangeShapeType="1"/>
            <a:stCxn id="1085444" idx="3"/>
            <a:endCxn id="1085450" idx="1"/>
          </p:cNvCxnSpPr>
          <p:nvPr/>
        </p:nvCxnSpPr>
        <p:spPr bwMode="auto">
          <a:xfrm flipV="1">
            <a:off x="4572000" y="4343400"/>
            <a:ext cx="2743200" cy="38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69" name="AutoShape 29"/>
          <p:cNvCxnSpPr>
            <a:cxnSpLocks noChangeShapeType="1"/>
            <a:stCxn id="1085443" idx="3"/>
            <a:endCxn id="1085461" idx="1"/>
          </p:cNvCxnSpPr>
          <p:nvPr/>
        </p:nvCxnSpPr>
        <p:spPr bwMode="auto">
          <a:xfrm>
            <a:off x="2514600" y="2781300"/>
            <a:ext cx="3352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70" name="AutoShape 30"/>
          <p:cNvCxnSpPr>
            <a:cxnSpLocks noChangeShapeType="1"/>
          </p:cNvCxnSpPr>
          <p:nvPr/>
        </p:nvCxnSpPr>
        <p:spPr bwMode="auto">
          <a:xfrm>
            <a:off x="2514600" y="2747434"/>
            <a:ext cx="33528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71" name="AutoShape 31"/>
          <p:cNvCxnSpPr>
            <a:cxnSpLocks noChangeShapeType="1"/>
            <a:stCxn id="1085450" idx="1"/>
            <a:endCxn id="1085443" idx="3"/>
          </p:cNvCxnSpPr>
          <p:nvPr/>
        </p:nvCxnSpPr>
        <p:spPr bwMode="auto">
          <a:xfrm rot="10800000">
            <a:off x="2514600" y="2781300"/>
            <a:ext cx="4800600" cy="1562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72" name="AutoShape 32"/>
          <p:cNvCxnSpPr>
            <a:cxnSpLocks noChangeShapeType="1"/>
            <a:stCxn id="1085447" idx="1"/>
            <a:endCxn id="1085443" idx="3"/>
          </p:cNvCxnSpPr>
          <p:nvPr/>
        </p:nvCxnSpPr>
        <p:spPr bwMode="auto">
          <a:xfrm rot="10800000">
            <a:off x="2514600" y="2781300"/>
            <a:ext cx="4800600" cy="342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49572" y="2602468"/>
            <a:ext cx="114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requests 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2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8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8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8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8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8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8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8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8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8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8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8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8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8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7" grpId="0" animBg="1"/>
      <p:bldP spid="1085450" grpId="0" animBg="1"/>
      <p:bldP spid="1085456" grpId="0" animBg="1"/>
      <p:bldP spid="1085457" grpId="0" animBg="1"/>
      <p:bldP spid="1085459" grpId="0" animBg="1"/>
      <p:bldP spid="1085460" grpId="0" animBg="1"/>
      <p:bldP spid="1085461" grpId="0" animBg="1"/>
      <p:bldP spid="1085462" grpId="0" animBg="1"/>
      <p:bldP spid="1085463" grpId="0"/>
      <p:bldP spid="1085464" grpId="0"/>
      <p:bldP spid="10854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30" name="Rectangle 29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1598" y="4118939"/>
            <a:ext cx="6214535" cy="227127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Runs on backend VMM nodes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Virtualization and VM control</a:t>
            </a:r>
          </a:p>
          <a:p>
            <a:pPr lvl="1"/>
            <a:r>
              <a:rPr lang="en-US" dirty="0" smtClean="0"/>
              <a:t>Pluggable VM image propagation and management</a:t>
            </a:r>
          </a:p>
          <a:p>
            <a:pPr lvl="1"/>
            <a:r>
              <a:rPr lang="en-US" dirty="0" smtClean="0"/>
              <a:t>Networking Management</a:t>
            </a:r>
          </a:p>
          <a:p>
            <a:pPr lvl="1"/>
            <a:r>
              <a:rPr lang="en-US" dirty="0" smtClean="0"/>
              <a:t>Basic Contextualization</a:t>
            </a:r>
          </a:p>
          <a:p>
            <a:r>
              <a:rPr lang="en-US" dirty="0" smtClean="0"/>
              <a:t>Interacts with Workspace Service and RM via a well-abstracted protocol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</a:t>
            </a:r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9688" y="2870200"/>
            <a:ext cx="484187" cy="517525"/>
            <a:chOff x="1008" y="1175"/>
            <a:chExt cx="305" cy="326"/>
          </a:xfrm>
        </p:grpSpPr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008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4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03425" y="2870200"/>
            <a:ext cx="484188" cy="517525"/>
            <a:chOff x="645" y="1175"/>
            <a:chExt cx="305" cy="326"/>
          </a:xfrm>
        </p:grpSpPr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645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1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27163" y="2870200"/>
            <a:ext cx="484187" cy="517525"/>
            <a:chOff x="282" y="1175"/>
            <a:chExt cx="305" cy="326"/>
          </a:xfrm>
        </p:grpSpPr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6" name="AutoShape 51"/>
          <p:cNvCxnSpPr>
            <a:cxnSpLocks noChangeShapeType="1"/>
            <a:endCxn id="57" idx="1"/>
          </p:cNvCxnSpPr>
          <p:nvPr/>
        </p:nvCxnSpPr>
        <p:spPr bwMode="auto">
          <a:xfrm flipV="1">
            <a:off x="3200400" y="2663825"/>
            <a:ext cx="16764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ffectLst/>
        </p:spPr>
      </p:cxn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068" y="1603374"/>
            <a:ext cx="1115141" cy="1062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6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88"/>
    </mc:Choice>
    <mc:Fallback xmlns="">
      <p:transition xmlns:p14="http://schemas.microsoft.com/office/powerpoint/2010/main" spd="slow" advTm="1171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30" name="Rectangle 29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" y="4755444"/>
            <a:ext cx="3305970" cy="1634772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virtualization abstraction provided by </a:t>
            </a:r>
            <a:r>
              <a:rPr lang="en-US" dirty="0" err="1" smtClean="0"/>
              <a:t>libvirt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Implementations: 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KVM</a:t>
            </a:r>
          </a:p>
          <a:p>
            <a:r>
              <a:rPr lang="en-US" dirty="0" smtClean="0"/>
              <a:t>Most current deployments use </a:t>
            </a:r>
            <a:r>
              <a:rPr lang="en-US" dirty="0" err="1" smtClean="0"/>
              <a:t>Xen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Image Propagation</a:t>
            </a:r>
          </a:p>
          <a:p>
            <a:pPr lvl="1"/>
            <a:r>
              <a:rPr lang="en-US" dirty="0" err="1" smtClean="0"/>
              <a:t>scp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LANTorrent</a:t>
            </a:r>
            <a:endParaRPr lang="en-US" dirty="0" smtClean="0"/>
          </a:p>
          <a:p>
            <a:pPr lvl="1"/>
            <a:r>
              <a:rPr lang="en-US" dirty="0" smtClean="0"/>
              <a:t>Also available HTTP, HDFS</a:t>
            </a:r>
          </a:p>
          <a:p>
            <a:r>
              <a:rPr lang="en-US" dirty="0" smtClean="0"/>
              <a:t>Compression</a:t>
            </a:r>
          </a:p>
          <a:p>
            <a:r>
              <a:rPr lang="en-US" dirty="0" smtClean="0"/>
              <a:t>Partition management</a:t>
            </a:r>
          </a:p>
          <a:p>
            <a:pPr lvl="1"/>
            <a:r>
              <a:rPr lang="en-US" dirty="0" smtClean="0"/>
              <a:t>Creating blank partitions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LANTorrent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000" y="1011246"/>
            <a:ext cx="4521200" cy="54636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make image deployment faster</a:t>
            </a:r>
          </a:p>
          <a:p>
            <a:r>
              <a:rPr lang="en-US" dirty="0" smtClean="0"/>
              <a:t>Moving images is the main component of VM deployment </a:t>
            </a:r>
          </a:p>
          <a:p>
            <a:r>
              <a:rPr lang="en-US" dirty="0" err="1" smtClean="0"/>
              <a:t>LANTorrent</a:t>
            </a:r>
            <a:r>
              <a:rPr lang="en-US" dirty="0" smtClean="0"/>
              <a:t>: the </a:t>
            </a:r>
            <a:r>
              <a:rPr lang="en-US" dirty="0" err="1" smtClean="0"/>
              <a:t>BitTorrent</a:t>
            </a:r>
            <a:r>
              <a:rPr lang="en-US" dirty="0" smtClean="0"/>
              <a:t> principle on a LAN</a:t>
            </a:r>
          </a:p>
          <a:p>
            <a:pPr lvl="1">
              <a:defRPr/>
            </a:pPr>
            <a:r>
              <a:rPr lang="en-US" dirty="0" smtClean="0"/>
              <a:t>Streaming</a:t>
            </a:r>
          </a:p>
          <a:p>
            <a:pPr lvl="1">
              <a:defRPr/>
            </a:pPr>
            <a:r>
              <a:rPr lang="en-US" dirty="0" smtClean="0"/>
              <a:t>Minimizes congestion at the switch</a:t>
            </a:r>
          </a:p>
          <a:p>
            <a:pPr>
              <a:defRPr/>
            </a:pPr>
            <a:r>
              <a:rPr lang="en-US" dirty="0" smtClean="0"/>
              <a:t>Detecting and eliminating duplicate transfers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Bottom line</a:t>
            </a:r>
            <a:r>
              <a:rPr lang="en-US" dirty="0" smtClean="0"/>
              <a:t>: a thousand </a:t>
            </a:r>
            <a:r>
              <a:rPr lang="en-US" dirty="0" err="1" smtClean="0"/>
              <a:t>VMs</a:t>
            </a:r>
            <a:r>
              <a:rPr lang="en-US" dirty="0" smtClean="0"/>
              <a:t> in 10 minutes</a:t>
            </a:r>
          </a:p>
          <a:p>
            <a:pPr>
              <a:defRPr/>
            </a:pPr>
            <a:r>
              <a:rPr lang="en-US" dirty="0" smtClean="0"/>
              <a:t>Nimbus 2.6+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264" y="927146"/>
            <a:ext cx="4690021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5084" y="4436549"/>
            <a:ext cx="35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Preliminary data using the  Magellan resource </a:t>
            </a:r>
          </a:p>
          <a:p>
            <a:pPr algn="ctr"/>
            <a:r>
              <a:rPr lang="en-US" sz="1400" dirty="0" smtClean="0"/>
              <a:t>At Argonne National Laboratory</a:t>
            </a:r>
            <a:endParaRPr lang="en-US" sz="1400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4673602" y="5054634"/>
            <a:ext cx="4521200" cy="12445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Alternative approaches: </a:t>
            </a:r>
          </a:p>
          <a:p>
            <a:pPr lvl="1"/>
            <a:r>
              <a:rPr lang="en-US" i="1" dirty="0" err="1" smtClean="0"/>
              <a:t>Nicolae</a:t>
            </a:r>
            <a:r>
              <a:rPr lang="en-US" i="1" dirty="0" smtClean="0"/>
              <a:t> et al.</a:t>
            </a:r>
            <a:r>
              <a:rPr lang="en-US" i="1" smtClean="0"/>
              <a:t>, BlobSeer</a:t>
            </a:r>
            <a:endParaRPr lang="en-US" i="1" dirty="0" smtClean="0"/>
          </a:p>
          <a:p>
            <a:pPr lvl="1"/>
            <a:r>
              <a:rPr lang="en-US" i="1" dirty="0" smtClean="0"/>
              <a:t>Riteau et al., QCOW</a:t>
            </a:r>
          </a:p>
        </p:txBody>
      </p:sp>
    </p:spTree>
    <p:extLst>
      <p:ext uri="{BB962C8B-B14F-4D97-AF65-F5344CB8AC3E}">
        <p14:creationId xmlns:p14="http://schemas.microsoft.com/office/powerpoint/2010/main" val="54592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30" name="Rectangle 29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229149" y="4755444"/>
            <a:ext cx="2512052" cy="1634772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Network Solutions</a:t>
            </a:r>
          </a:p>
          <a:p>
            <a:pPr lvl="1"/>
            <a:r>
              <a:rPr lang="en-US" dirty="0" smtClean="0"/>
              <a:t>External: public or private </a:t>
            </a:r>
            <a:r>
              <a:rPr lang="en-US" dirty="0" err="1" smtClean="0"/>
              <a:t>IPs</a:t>
            </a:r>
            <a:r>
              <a:rPr lang="en-US" dirty="0" smtClean="0"/>
              <a:t> (via VPN)</a:t>
            </a:r>
          </a:p>
          <a:p>
            <a:pPr lvl="1"/>
            <a:r>
              <a:rPr lang="en-US" dirty="0" smtClean="0"/>
              <a:t>Internal: private network via a local cluster</a:t>
            </a:r>
          </a:p>
          <a:p>
            <a:pPr lvl="1"/>
            <a:r>
              <a:rPr lang="en-US" dirty="0" smtClean="0"/>
              <a:t>Mixed: multiple NICs</a:t>
            </a:r>
          </a:p>
          <a:p>
            <a:r>
              <a:rPr lang="en-US" dirty="0" smtClean="0"/>
              <a:t>Network mechanisms</a:t>
            </a:r>
          </a:p>
          <a:p>
            <a:pPr lvl="1"/>
            <a:r>
              <a:rPr lang="en-US" dirty="0" smtClean="0"/>
              <a:t>Configures trusted (non-</a:t>
            </a:r>
            <a:r>
              <a:rPr lang="en-US" dirty="0" err="1" smtClean="0"/>
              <a:t>spoofable</a:t>
            </a:r>
            <a:r>
              <a:rPr lang="en-US" dirty="0" smtClean="0"/>
              <a:t>) networking layer for the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Adapts to multiple site configurations</a:t>
            </a:r>
          </a:p>
          <a:p>
            <a:pPr lvl="2"/>
            <a:r>
              <a:rPr lang="en-US" dirty="0" smtClean="0"/>
              <a:t>E.g., centralized versus decentralized DHCP</a:t>
            </a:r>
          </a:p>
          <a:p>
            <a:pPr lvl="1"/>
            <a:r>
              <a:rPr lang="en-US" dirty="0" smtClean="0"/>
              <a:t>Creates private networks via a local cluster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Image patching for basic contextualization</a:t>
            </a:r>
          </a:p>
          <a:p>
            <a:r>
              <a:rPr lang="en-US" dirty="0" smtClean="0"/>
              <a:t>Meta-data server </a:t>
            </a:r>
          </a:p>
          <a:p>
            <a:pPr lvl="1"/>
            <a:r>
              <a:rPr lang="en-US" dirty="0" smtClean="0"/>
              <a:t>EC2 meta-data interfaces (internal) </a:t>
            </a:r>
          </a:p>
          <a:p>
            <a:pPr lvl="1"/>
            <a:r>
              <a:rPr lang="en-US" dirty="0" smtClean="0"/>
              <a:t>IP address authorization</a:t>
            </a:r>
          </a:p>
          <a:p>
            <a:pPr lvl="1"/>
            <a:r>
              <a:rPr lang="en-US" dirty="0" smtClean="0"/>
              <a:t>Patching the server address as part of basic contextualization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3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Cumulus Storage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8" name="Rectangle 7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Cumulus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35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044"/>
            <a:ext cx="8229600" cy="42211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S3 compatible</a:t>
            </a:r>
          </a:p>
          <a:p>
            <a:r>
              <a:rPr lang="en-US" dirty="0" smtClean="0"/>
              <a:t>Quota management </a:t>
            </a:r>
          </a:p>
          <a:p>
            <a:r>
              <a:rPr lang="en-US" dirty="0" smtClean="0"/>
              <a:t>Easy to manage, easy to operate</a:t>
            </a:r>
          </a:p>
          <a:p>
            <a:pPr lvl="1"/>
            <a:r>
              <a:rPr lang="en-US" dirty="0" smtClean="0"/>
              <a:t>Install and run with a single command</a:t>
            </a:r>
          </a:p>
          <a:p>
            <a:pPr lvl="1"/>
            <a:r>
              <a:rPr lang="en-US" dirty="0" smtClean="0"/>
              <a:t>Easy-to-use set of user management tools</a:t>
            </a:r>
          </a:p>
          <a:p>
            <a:r>
              <a:rPr lang="en-US" dirty="0" smtClean="0"/>
              <a:t>Customizable back-end systems</a:t>
            </a:r>
          </a:p>
          <a:p>
            <a:pPr lvl="1"/>
            <a:r>
              <a:rPr lang="en-US" dirty="0" smtClean="0"/>
              <a:t>Default installation with POSIX</a:t>
            </a:r>
          </a:p>
          <a:p>
            <a:r>
              <a:rPr lang="en-US" dirty="0" smtClean="0"/>
              <a:t>Can be configured as a multi-node replicated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999" y="5266263"/>
            <a:ext cx="826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C2268"/>
                </a:solidFill>
              </a:rPr>
              <a:t>With cumulus small providers can still be S3 protocol compliant </a:t>
            </a:r>
          </a:p>
          <a:p>
            <a:r>
              <a:rPr lang="en-US" sz="2400" i="1" dirty="0" smtClean="0">
                <a:solidFill>
                  <a:srgbClr val="0C2268"/>
                </a:solidFill>
              </a:rPr>
              <a:t>while making an independent choice on cost/reliability.</a:t>
            </a:r>
            <a:endParaRPr lang="en-US" sz="2400" i="1" dirty="0">
              <a:solidFill>
                <a:srgbClr val="0C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4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</a:t>
            </a:r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2947988" y="2566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947988" y="30241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2947988" y="3455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AutoShape 47"/>
          <p:cNvCxnSpPr>
            <a:cxnSpLocks noChangeShapeType="1"/>
            <a:stCxn id="62" idx="1"/>
            <a:endCxn id="47" idx="3"/>
          </p:cNvCxnSpPr>
          <p:nvPr/>
        </p:nvCxnSpPr>
        <p:spPr bwMode="auto">
          <a:xfrm flipH="1">
            <a:off x="3862388" y="2663825"/>
            <a:ext cx="1014412" cy="906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62" idx="1"/>
            <a:endCxn id="46" idx="3"/>
          </p:cNvCxnSpPr>
          <p:nvPr/>
        </p:nvCxnSpPr>
        <p:spPr bwMode="auto">
          <a:xfrm flipH="1">
            <a:off x="3862388" y="2663825"/>
            <a:ext cx="1014412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62" idx="1"/>
            <a:endCxn id="45" idx="3"/>
          </p:cNvCxnSpPr>
          <p:nvPr/>
        </p:nvCxnSpPr>
        <p:spPr bwMode="auto">
          <a:xfrm flipH="1">
            <a:off x="3862388" y="2663825"/>
            <a:ext cx="1014412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954694" y="1676400"/>
            <a:ext cx="2337171" cy="561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Nimbus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publishes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each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</a:t>
            </a:r>
            <a:endParaRPr lang="en-GB" sz="1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322513" y="23971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4138" y="3240088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find out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their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(e.g. what IP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 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was bound to)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157163" y="5076825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interact directly with their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 in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same way the would with a physical machine.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3429000" y="3779838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AutoShape 58"/>
          <p:cNvCxnSpPr>
            <a:cxnSpLocks noChangeShapeType="1"/>
          </p:cNvCxnSpPr>
          <p:nvPr/>
        </p:nvCxnSpPr>
        <p:spPr bwMode="auto">
          <a:xfrm flipV="1">
            <a:off x="4019550" y="3079750"/>
            <a:ext cx="3836988" cy="1684338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AutoShape 59"/>
          <p:cNvCxnSpPr>
            <a:cxnSpLocks noChangeShapeType="1"/>
          </p:cNvCxnSpPr>
          <p:nvPr/>
        </p:nvCxnSpPr>
        <p:spPr bwMode="auto">
          <a:xfrm flipV="1">
            <a:off x="3333750" y="2265363"/>
            <a:ext cx="2862263" cy="2270125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60"/>
          <p:cNvCxnSpPr>
            <a:cxnSpLocks noChangeShapeType="1"/>
          </p:cNvCxnSpPr>
          <p:nvPr/>
        </p:nvCxnSpPr>
        <p:spPr bwMode="auto">
          <a:xfrm flipV="1">
            <a:off x="3333750" y="4783138"/>
            <a:ext cx="2851150" cy="590550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914" y="4142977"/>
            <a:ext cx="740927" cy="70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884" y="4463255"/>
            <a:ext cx="740927" cy="70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006" y="5016503"/>
            <a:ext cx="740927" cy="705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7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8"/>
    </mc:Choice>
    <mc:Fallback xmlns="">
      <p:transition xmlns:p14="http://schemas.microsoft.com/office/powerpoint/2010/main" spd="slow" advTm="554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5" grpId="0" animBg="1"/>
      <p:bldP spid="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9860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Supports Amazon's S3 REST protocol</a:t>
            </a:r>
          </a:p>
          <a:p>
            <a:pPr lvl="1"/>
            <a:r>
              <a:rPr lang="en-US" dirty="0" smtClean="0"/>
              <a:t>All common commands implemented</a:t>
            </a:r>
          </a:p>
          <a:p>
            <a:pPr lvl="1"/>
            <a:r>
              <a:rPr lang="en-US" dirty="0" smtClean="0"/>
              <a:t>Can leverage S3’s redirect feature</a:t>
            </a:r>
          </a:p>
          <a:p>
            <a:r>
              <a:rPr lang="en-US" dirty="0" smtClean="0"/>
              <a:t>Compatible with well known 3rd party S3 clients: </a:t>
            </a:r>
            <a:r>
              <a:rPr lang="en-US" dirty="0" err="1" smtClean="0"/>
              <a:t>boto</a:t>
            </a:r>
            <a:r>
              <a:rPr lang="en-US" dirty="0" smtClean="0"/>
              <a:t>, JetS3t, s3cmd, etc.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7" name="Freeform 1"/>
          <p:cNvSpPr>
            <a:spLocks/>
          </p:cNvSpPr>
          <p:nvPr/>
        </p:nvSpPr>
        <p:spPr bwMode="auto">
          <a:xfrm>
            <a:off x="4802536" y="1502465"/>
            <a:ext cx="3257731" cy="2341404"/>
          </a:xfrm>
          <a:custGeom>
            <a:avLst/>
            <a:gdLst>
              <a:gd name="T0" fmla="*/ 4686300 w 21600"/>
              <a:gd name="T1" fmla="*/ 0 h 21600"/>
              <a:gd name="T2" fmla="*/ 9372600 w 21600"/>
              <a:gd name="T3" fmla="*/ 2743200 h 21600"/>
              <a:gd name="T4" fmla="*/ 4686300 w 21600"/>
              <a:gd name="T5" fmla="*/ 5486399 h 21600"/>
              <a:gd name="T6" fmla="*/ 0 w 21600"/>
              <a:gd name="T7" fmla="*/ 27432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000 w 21600"/>
              <a:gd name="T13" fmla="*/ 3320 h 21600"/>
              <a:gd name="T14" fmla="*/ 17110 w 21600"/>
              <a:gd name="T15" fmla="*/ 173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198A8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flipH="1">
            <a:off x="5494797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5999378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flipH="1">
            <a:off x="6531742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H="1">
            <a:off x="7060170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 noChangeArrowheads="1"/>
          </p:cNvSpPr>
          <p:nvPr/>
        </p:nvSpPr>
        <p:spPr bwMode="auto">
          <a:xfrm>
            <a:off x="5792438" y="3417270"/>
            <a:ext cx="911225" cy="1914914"/>
          </a:xfrm>
          <a:custGeom>
            <a:avLst/>
            <a:gdLst>
              <a:gd name="T0" fmla="*/ 1096920 w 640"/>
              <a:gd name="T1" fmla="*/ 0 h 861"/>
              <a:gd name="T2" fmla="*/ 2193840 w 640"/>
              <a:gd name="T3" fmla="*/ 2194740 h 861"/>
              <a:gd name="T4" fmla="*/ 1096920 w 640"/>
              <a:gd name="T5" fmla="*/ 4389480 h 861"/>
              <a:gd name="T6" fmla="*/ 0 w 640"/>
              <a:gd name="T7" fmla="*/ 2194740 h 86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57 w 640"/>
              <a:gd name="T13" fmla="*/ 295 h 861"/>
              <a:gd name="T14" fmla="*/ 414 w 640"/>
              <a:gd name="T15" fmla="*/ 566 h 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close/>
              </a:path>
            </a:pathLst>
          </a:custGeom>
          <a:solidFill>
            <a:srgbClr val="B3B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S3 REST</a:t>
            </a: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5678676" y="1752597"/>
            <a:ext cx="2083022" cy="737189"/>
          </a:xfrm>
          <a:custGeom>
            <a:avLst/>
            <a:gdLst>
              <a:gd name="T0" fmla="*/ 3291840 w 21600"/>
              <a:gd name="T1" fmla="*/ 0 h 21600"/>
              <a:gd name="T2" fmla="*/ 6583679 w 21600"/>
              <a:gd name="T3" fmla="*/ 875520 h 21600"/>
              <a:gd name="T4" fmla="*/ 3291840 w 21600"/>
              <a:gd name="T5" fmla="*/ 1751039 h 21600"/>
              <a:gd name="T6" fmla="*/ 0 w 21600"/>
              <a:gd name="T7" fmla="*/ 8755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FFD320"/>
                </a:solidFill>
                <a:ea typeface="DejaVu Sans" charset="0"/>
                <a:cs typeface="DejaVu Sans" charset="0"/>
              </a:rPr>
              <a:t>Cumulus</a:t>
            </a:r>
          </a:p>
        </p:txBody>
      </p:sp>
    </p:spTree>
    <p:extLst>
      <p:ext uri="{BB962C8B-B14F-4D97-AF65-F5344CB8AC3E}">
        <p14:creationId xmlns:p14="http://schemas.microsoft.com/office/powerpoint/2010/main" val="204177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7"/>
            <a:ext cx="8229600" cy="56038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Access key (login id) / secret key (password)</a:t>
            </a:r>
          </a:p>
          <a:p>
            <a:pPr lvl="2"/>
            <a:r>
              <a:rPr lang="en-US" dirty="0" smtClean="0"/>
              <a:t>Example id: 5xecKocxGi2DoCppttrnU </a:t>
            </a:r>
          </a:p>
          <a:p>
            <a:pPr lvl="2"/>
            <a:r>
              <a:rPr lang="en-US" dirty="0" smtClean="0"/>
              <a:t>Example pw : XXm4jIim2rw16QiiqyvB8rHt409pFUBxHm3oMXGDz6  </a:t>
            </a:r>
          </a:p>
          <a:p>
            <a:pPr lvl="1"/>
            <a:r>
              <a:rPr lang="en-US" dirty="0" smtClean="0"/>
              <a:t>The secret is used to sign requests </a:t>
            </a:r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Users may set ACL access permissions on their objects</a:t>
            </a:r>
          </a:p>
          <a:p>
            <a:pPr lvl="2"/>
            <a:r>
              <a:rPr lang="en-US" dirty="0" smtClean="0"/>
              <a:t>Add, remove users</a:t>
            </a:r>
          </a:p>
          <a:p>
            <a:pPr lvl="2"/>
            <a:r>
              <a:rPr lang="en-US" dirty="0" smtClean="0"/>
              <a:t>Objects and Buckets</a:t>
            </a:r>
          </a:p>
          <a:p>
            <a:pPr lvl="2"/>
            <a:r>
              <a:rPr lang="en-US" dirty="0" smtClean="0"/>
              <a:t>Read, write, ACL</a:t>
            </a:r>
          </a:p>
          <a:p>
            <a:pPr lvl="1"/>
            <a:r>
              <a:rPr lang="en-US" dirty="0" smtClean="0"/>
              <a:t>Administrator sets a quota for specific user</a:t>
            </a:r>
          </a:p>
          <a:p>
            <a:pPr lvl="2"/>
            <a:r>
              <a:rPr lang="en-US" dirty="0" smtClean="0"/>
              <a:t>Before a file is uploaded Cumulus checks the user quota.</a:t>
            </a:r>
          </a:p>
          <a:p>
            <a:pPr lvl="2"/>
            <a:r>
              <a:rPr lang="en-US" dirty="0" smtClean="0"/>
              <a:t>If the quota will be exceeded the S3 error 'Account Problem' is 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10" name="Rectangle 9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Cumulus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28265" y="2645770"/>
            <a:ext cx="2929468" cy="1435226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Service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User management tools</a:t>
            </a:r>
          </a:p>
          <a:p>
            <a:pPr lvl="1"/>
            <a:r>
              <a:rPr lang="en-US" dirty="0" smtClean="0"/>
              <a:t>Easy to use tools that: create, remove, edit, and list users</a:t>
            </a:r>
          </a:p>
          <a:p>
            <a:pPr lvl="1"/>
            <a:r>
              <a:rPr lang="en-US" dirty="0" smtClean="0"/>
              <a:t>CLI options that make scripting easy</a:t>
            </a:r>
          </a:p>
          <a:p>
            <a:r>
              <a:rPr lang="en-US" dirty="0" smtClean="0"/>
              <a:t>Logging and accounting</a:t>
            </a:r>
          </a:p>
          <a:p>
            <a:r>
              <a:rPr lang="en-US" dirty="0" smtClean="0"/>
              <a:t>Configuration management</a:t>
            </a:r>
          </a:p>
          <a:p>
            <a:r>
              <a:rPr lang="en-US" dirty="0" smtClean="0"/>
              <a:t>Service persistence </a:t>
            </a:r>
          </a:p>
          <a:p>
            <a:pPr lvl="1"/>
            <a:r>
              <a:rPr lang="en-US" dirty="0" smtClean="0"/>
              <a:t>State represented in a database stored on site</a:t>
            </a:r>
          </a:p>
          <a:p>
            <a:pPr lvl="2"/>
            <a:r>
              <a:rPr lang="en-US" dirty="0" smtClean="0"/>
              <a:t>Object meta data</a:t>
            </a:r>
          </a:p>
          <a:p>
            <a:pPr lvl="2"/>
            <a:r>
              <a:rPr lang="en-US" dirty="0" smtClean="0"/>
              <a:t>User authentication and access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4999" y="1299107"/>
            <a:ext cx="8537763" cy="5074176"/>
            <a:chOff x="174999" y="1299107"/>
            <a:chExt cx="8537763" cy="5074176"/>
          </a:xfrm>
        </p:grpSpPr>
        <p:sp>
          <p:nvSpPr>
            <p:cNvPr id="14" name="Rectangle 13"/>
            <p:cNvSpPr/>
            <p:nvPr/>
          </p:nvSpPr>
          <p:spPr>
            <a:xfrm>
              <a:off x="191932" y="4572000"/>
              <a:ext cx="60226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Control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0270" y="4958264"/>
              <a:ext cx="1146295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86576" y="4958264"/>
              <a:ext cx="9522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/>
                <a:t>Ctx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96546" y="4958264"/>
              <a:ext cx="1409424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Image </a:t>
              </a:r>
              <a:r>
                <a:rPr lang="en-US" dirty="0" err="1" smtClean="0"/>
                <a:t>Mngm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598" y="4958264"/>
              <a:ext cx="1501402" cy="129266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Virtualization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libvirt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263" y="5830795"/>
              <a:ext cx="536212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Xen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0244" y="5830795"/>
              <a:ext cx="63291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KVM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15" y="5412261"/>
              <a:ext cx="49383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scp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76601" y="5830795"/>
              <a:ext cx="1236236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LANtorrent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1932" y="3170761"/>
              <a:ext cx="6022603" cy="910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RM options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6598" y="3657603"/>
              <a:ext cx="8675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Default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01952" y="3657603"/>
              <a:ext cx="1942875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Workspace pilot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6229" y="3657603"/>
              <a:ext cx="214043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Default+backfill</a:t>
              </a:r>
              <a:r>
                <a:rPr lang="en-US" dirty="0" smtClean="0">
                  <a:solidFill>
                    <a:srgbClr val="FFFFFF"/>
                  </a:solidFill>
                </a:rPr>
                <a:t>/spot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932" y="2222444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API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1932" y="2645769"/>
              <a:ext cx="6022603" cy="436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Service Implementation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1932" y="1299107"/>
              <a:ext cx="6022603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Workspace Interfaces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7896" y="1687597"/>
              <a:ext cx="222953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EC2: SOAP and Query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27721" y="1687597"/>
              <a:ext cx="1711079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WSRF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66959" y="1299107"/>
              <a:ext cx="2319841" cy="808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interfaces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39463" y="1687597"/>
              <a:ext cx="1591707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66959" y="2645769"/>
              <a:ext cx="2319841" cy="14352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 Cumulus Service Implementation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40997" y="4170330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Storage API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66959" y="4572000"/>
              <a:ext cx="2345803" cy="1801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Cumulus Implementation options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64925" y="5501717"/>
              <a:ext cx="740783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POSIX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4999" y="4170330"/>
              <a:ext cx="60226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Workspace Control Protocol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41201" y="5324402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…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40997" y="2222444"/>
              <a:ext cx="2345803" cy="312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dirty="0" smtClean="0"/>
                <a:t>Cumulus API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64180" y="5416735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64180" y="5847728"/>
              <a:ext cx="828680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77108" y="5881594"/>
              <a:ext cx="1022448" cy="3693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FFFF"/>
                  </a:solidFill>
                </a:rPr>
                <a:t>BlobSeer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4999" y="1299107"/>
              <a:ext cx="8537763" cy="507417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170330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572000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501717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94041" y="5881594"/>
            <a:ext cx="102244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BlobSeer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Cumulus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28265" y="4170330"/>
            <a:ext cx="2929468" cy="218602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</a:t>
            </a:r>
            <a:r>
              <a:rPr lang="en-US" dirty="0" err="1" smtClean="0"/>
              <a:t>Backends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9700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Cumulus Storage API is extensible to support many back-ends</a:t>
            </a:r>
          </a:p>
          <a:p>
            <a:r>
              <a:rPr lang="en-US" dirty="0" smtClean="0"/>
              <a:t>POSIX API included with Cumulus </a:t>
            </a:r>
          </a:p>
          <a:p>
            <a:pPr lvl="1"/>
            <a:r>
              <a:rPr lang="en-US" dirty="0" smtClean="0"/>
              <a:t>This support for many </a:t>
            </a:r>
            <a:r>
              <a:rPr lang="en-US" dirty="0" err="1" smtClean="0"/>
              <a:t>filesystems</a:t>
            </a:r>
            <a:r>
              <a:rPr lang="en-US" dirty="0" smtClean="0"/>
              <a:t> (HDFS, GPFS, Sector, etc) via kernel VFS or FUSE</a:t>
            </a:r>
          </a:p>
          <a:p>
            <a:r>
              <a:rPr lang="en-US" dirty="0" smtClean="0"/>
              <a:t>Can be configured as a set of replicated hosts</a:t>
            </a:r>
          </a:p>
          <a:p>
            <a:r>
              <a:rPr lang="en-US" dirty="0" smtClean="0"/>
              <a:t>Support </a:t>
            </a:r>
            <a:r>
              <a:rPr lang="en-US" smtClean="0"/>
              <a:t>for BlobSeer </a:t>
            </a:r>
            <a:r>
              <a:rPr lang="en-US" dirty="0" smtClean="0"/>
              <a:t>being contributed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6446663" y="1596545"/>
            <a:ext cx="938054" cy="735460"/>
          </a:xfrm>
          <a:custGeom>
            <a:avLst/>
            <a:gdLst>
              <a:gd name="T0" fmla="*/ 1143000 w 883"/>
              <a:gd name="T1" fmla="*/ 0 h 890"/>
              <a:gd name="T2" fmla="*/ 2286000 w 883"/>
              <a:gd name="T3" fmla="*/ 896040 h 890"/>
              <a:gd name="T4" fmla="*/ 1143000 w 883"/>
              <a:gd name="T5" fmla="*/ 1792080 h 890"/>
              <a:gd name="T6" fmla="*/ 0 w 883"/>
              <a:gd name="T7" fmla="*/ 896040 h 89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9"/>
          <p:cNvSpPr>
            <a:spLocks noChangeArrowheads="1"/>
          </p:cNvSpPr>
          <p:nvPr/>
        </p:nvSpPr>
        <p:spPr bwMode="auto">
          <a:xfrm>
            <a:off x="5884163" y="1278473"/>
            <a:ext cx="1764426" cy="787400"/>
          </a:xfrm>
          <a:custGeom>
            <a:avLst/>
            <a:gdLst>
              <a:gd name="T0" fmla="*/ 2762280 w 21600"/>
              <a:gd name="T1" fmla="*/ 0 h 21600"/>
              <a:gd name="T2" fmla="*/ 5524560 w 21600"/>
              <a:gd name="T3" fmla="*/ 1546380 h 21600"/>
              <a:gd name="T4" fmla="*/ 2762280 w 21600"/>
              <a:gd name="T5" fmla="*/ 3092759 h 21600"/>
              <a:gd name="T6" fmla="*/ 0 w 21600"/>
              <a:gd name="T7" fmla="*/ 15463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Cumulus</a:t>
            </a:r>
          </a:p>
        </p:txBody>
      </p:sp>
      <p:sp>
        <p:nvSpPr>
          <p:cNvPr id="29" name="Freeform 23"/>
          <p:cNvSpPr>
            <a:spLocks noChangeArrowheads="1"/>
          </p:cNvSpPr>
          <p:nvPr/>
        </p:nvSpPr>
        <p:spPr bwMode="auto">
          <a:xfrm>
            <a:off x="5634038" y="2767991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HDFS</a:t>
            </a:r>
          </a:p>
        </p:txBody>
      </p:sp>
      <p:sp>
        <p:nvSpPr>
          <p:cNvPr id="30" name="Freeform 24"/>
          <p:cNvSpPr>
            <a:spLocks noChangeArrowheads="1"/>
          </p:cNvSpPr>
          <p:nvPr/>
        </p:nvSpPr>
        <p:spPr bwMode="auto">
          <a:xfrm>
            <a:off x="4925604" y="2099739"/>
            <a:ext cx="986259" cy="770637"/>
          </a:xfrm>
          <a:custGeom>
            <a:avLst/>
            <a:gdLst>
              <a:gd name="T0" fmla="*/ 1201680 w 883"/>
              <a:gd name="T1" fmla="*/ 0 h 890"/>
              <a:gd name="T2" fmla="*/ 2403360 w 883"/>
              <a:gd name="T3" fmla="*/ 939060 h 890"/>
              <a:gd name="T4" fmla="*/ 120168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Cassandra</a:t>
            </a:r>
          </a:p>
        </p:txBody>
      </p:sp>
      <p:sp>
        <p:nvSpPr>
          <p:cNvPr id="31" name="Freeform 25"/>
          <p:cNvSpPr>
            <a:spLocks noChangeArrowheads="1"/>
          </p:cNvSpPr>
          <p:nvPr/>
        </p:nvSpPr>
        <p:spPr bwMode="auto">
          <a:xfrm>
            <a:off x="6463596" y="2145742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POSIX</a:t>
            </a:r>
          </a:p>
        </p:txBody>
      </p:sp>
      <p:sp>
        <p:nvSpPr>
          <p:cNvPr id="32" name="Freeform 26"/>
          <p:cNvSpPr>
            <a:spLocks noChangeArrowheads="1"/>
          </p:cNvSpPr>
          <p:nvPr/>
        </p:nvSpPr>
        <p:spPr bwMode="auto">
          <a:xfrm>
            <a:off x="7189008" y="2767991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BlobSeer</a:t>
            </a:r>
            <a:endParaRPr lang="en-US" sz="1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3" name="Freeform 28"/>
          <p:cNvSpPr>
            <a:spLocks noChangeArrowheads="1"/>
          </p:cNvSpPr>
          <p:nvPr/>
        </p:nvSpPr>
        <p:spPr bwMode="auto">
          <a:xfrm>
            <a:off x="7767638" y="2099739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Sector</a:t>
            </a:r>
          </a:p>
        </p:txBody>
      </p:sp>
      <p:pic>
        <p:nvPicPr>
          <p:cNvPr id="34" name="Picture 33" descr="replicat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59" y="3708537"/>
            <a:ext cx="3146388" cy="25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6205"/>
            <a:ext cx="4038600" cy="41232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Transfer Reliability</a:t>
            </a:r>
          </a:p>
          <a:p>
            <a:pPr lvl="1"/>
            <a:r>
              <a:rPr lang="en-US" dirty="0" smtClean="0"/>
              <a:t>md5sum checksums (part of the s3 protocol)</a:t>
            </a:r>
          </a:p>
          <a:p>
            <a:pPr lvl="1"/>
            <a:r>
              <a:rPr lang="en-US" dirty="0" smtClean="0"/>
              <a:t>Client side retry logic (supported by most s3 clients)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On par with other popular, and fast data transfer protocols</a:t>
            </a:r>
          </a:p>
          <a:p>
            <a:pPr lvl="1"/>
            <a:r>
              <a:rPr lang="en-US" dirty="0" smtClean="0"/>
              <a:t>Approaches bottleneck speeds (disk) as file size increases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uploa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46" y="1346205"/>
            <a:ext cx="3673021" cy="2265161"/>
          </a:xfrm>
          <a:prstGeom prst="rect">
            <a:avLst/>
          </a:prstGeom>
        </p:spPr>
      </p:pic>
      <p:pic>
        <p:nvPicPr>
          <p:cNvPr id="8" name="Picture 7" descr="download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326" y="3741265"/>
            <a:ext cx="3651441" cy="2239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870" y="5486397"/>
            <a:ext cx="492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Bresnahan</a:t>
            </a:r>
            <a:r>
              <a:rPr lang="en-US" dirty="0" smtClean="0"/>
              <a:t>, et al. “</a:t>
            </a:r>
            <a:r>
              <a:rPr lang="en-US" dirty="0"/>
              <a:t>Cumulus: An Open Source Storage Cloud for </a:t>
            </a:r>
            <a:r>
              <a:rPr lang="en-US" dirty="0" smtClean="0"/>
              <a:t>Science.” </a:t>
            </a:r>
            <a:r>
              <a:rPr lang="en-US" dirty="0" err="1" smtClean="0"/>
              <a:t>ScienceCloud</a:t>
            </a:r>
            <a:r>
              <a:rPr lang="en-US" dirty="0" smtClean="0"/>
              <a:t>, 2011.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Context Broker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4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Can work with every appliance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Appliance schema, can be implemented in terms of many configuration systems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Can work with every cloud provider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Simple and minimal conditions on generic context delivery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Can work across multiple cloud providers, in a widely distributed environment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8034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Virtual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rot="10800000" flipH="1">
            <a:off x="5135563" y="2286000"/>
            <a:ext cx="1874837" cy="1176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895600" y="2590800"/>
            <a:ext cx="1281113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>
            <a:off x="4556125" y="1562100"/>
            <a:ext cx="26988" cy="19018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402263" y="2819400"/>
            <a:ext cx="1074737" cy="6556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784725" y="1574800"/>
            <a:ext cx="26988" cy="19018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rot="10800000">
            <a:off x="2590800" y="2667000"/>
            <a:ext cx="1255713" cy="7699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3746500" y="1447800"/>
            <a:ext cx="1854200" cy="135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" dist="38099" dir="227996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1054100" y="1422400"/>
            <a:ext cx="1854200" cy="135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" dist="38099" dir="227996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6388100" y="1422400"/>
            <a:ext cx="1854200" cy="135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" dist="38099" dir="227996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435100" y="1803400"/>
            <a:ext cx="6489700" cy="78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MPI</a:t>
            </a: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4686300" y="1524000"/>
            <a:ext cx="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420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14351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19558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1308100" y="16891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1308100" y="19939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1308100" y="2336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22" name="Rectangle 20"/>
          <p:cNvSpPr>
            <a:spLocks/>
          </p:cNvSpPr>
          <p:nvPr/>
        </p:nvSpPr>
        <p:spPr bwMode="auto">
          <a:xfrm>
            <a:off x="2082800" y="16891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2082800" y="19939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2082800" y="2336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3200400" y="3581400"/>
            <a:ext cx="29337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Context Broker</a:t>
            </a: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41275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46482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4000500" y="16891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4000500" y="19939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4000500" y="2336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4775200" y="1701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4775200" y="20066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4775200" y="23495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34" name="Rectangle 32"/>
          <p:cNvSpPr>
            <a:spLocks/>
          </p:cNvSpPr>
          <p:nvPr/>
        </p:nvSpPr>
        <p:spPr bwMode="auto">
          <a:xfrm>
            <a:off x="67818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73025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36" name="Rectangle 34"/>
          <p:cNvSpPr>
            <a:spLocks/>
          </p:cNvSpPr>
          <p:nvPr/>
        </p:nvSpPr>
        <p:spPr bwMode="auto">
          <a:xfrm>
            <a:off x="6680200" y="1701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37" name="Rectangle 35"/>
          <p:cNvSpPr>
            <a:spLocks/>
          </p:cNvSpPr>
          <p:nvPr/>
        </p:nvSpPr>
        <p:spPr bwMode="auto">
          <a:xfrm>
            <a:off x="6680200" y="20066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38" name="Rectangle 36"/>
          <p:cNvSpPr>
            <a:spLocks/>
          </p:cNvSpPr>
          <p:nvPr/>
        </p:nvSpPr>
        <p:spPr bwMode="auto">
          <a:xfrm>
            <a:off x="6680200" y="23495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39" name="Rectangle 37"/>
          <p:cNvSpPr>
            <a:spLocks/>
          </p:cNvSpPr>
          <p:nvPr/>
        </p:nvSpPr>
        <p:spPr bwMode="auto">
          <a:xfrm>
            <a:off x="7454900" y="1701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40" name="Rectangle 38"/>
          <p:cNvSpPr>
            <a:spLocks/>
          </p:cNvSpPr>
          <p:nvPr/>
        </p:nvSpPr>
        <p:spPr bwMode="auto">
          <a:xfrm>
            <a:off x="7454900" y="20066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41" name="Rectangle 39"/>
          <p:cNvSpPr>
            <a:spLocks/>
          </p:cNvSpPr>
          <p:nvPr/>
        </p:nvSpPr>
        <p:spPr bwMode="auto">
          <a:xfrm>
            <a:off x="7454900" y="23495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42" name="Rectangle 14"/>
          <p:cNvSpPr txBox="1">
            <a:spLocks noChangeArrowheads="1"/>
          </p:cNvSpPr>
          <p:nvPr/>
        </p:nvSpPr>
        <p:spPr>
          <a:xfrm>
            <a:off x="457200" y="4555068"/>
            <a:ext cx="8229600" cy="1503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Turnkey, tightly-coupled cluster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trust/security context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configuration/context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5517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Nimbus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AWS Interfaces</a:t>
            </a:r>
          </a:p>
          <a:p>
            <a:pPr lvl="1"/>
            <a:r>
              <a:rPr lang="en-US" dirty="0" smtClean="0"/>
              <a:t>Protocol compliant with EC2 and S3</a:t>
            </a:r>
          </a:p>
          <a:p>
            <a:pPr lvl="1"/>
            <a:r>
              <a:rPr lang="en-US" dirty="0" smtClean="0"/>
              <a:t>Many libraries and clients can be used</a:t>
            </a:r>
          </a:p>
          <a:p>
            <a:r>
              <a:rPr lang="en-US" dirty="0" smtClean="0"/>
              <a:t>Cloud-client</a:t>
            </a:r>
          </a:p>
          <a:p>
            <a:pPr lvl="1"/>
            <a:r>
              <a:rPr lang="en-US" dirty="0" smtClean="0"/>
              <a:t>Easy to user command line client for Nimbus</a:t>
            </a:r>
          </a:p>
          <a:p>
            <a:pPr lvl="1"/>
            <a:r>
              <a:rPr lang="en-US" dirty="0" smtClean="0"/>
              <a:t>Remote access to any nimbus cloud</a:t>
            </a:r>
          </a:p>
          <a:p>
            <a:pPr lvl="1"/>
            <a:r>
              <a:rPr lang="en-US" dirty="0" smtClean="0"/>
              <a:t>X509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mazo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67" y="1485675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75"/>
    </mc:Choice>
    <mc:Fallback xmlns="">
      <p:transition xmlns:p14="http://schemas.microsoft.com/office/powerpoint/2010/main" spd="slow" advTm="638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6026150" y="1676400"/>
            <a:ext cx="2889250" cy="2768600"/>
          </a:xfrm>
          <a:prstGeom prst="roundRect">
            <a:avLst>
              <a:gd name="adj" fmla="val 6046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350" y="2362200"/>
            <a:ext cx="2055813" cy="89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6635750" y="3429000"/>
            <a:ext cx="1828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387350" y="5702300"/>
            <a:ext cx="8153400" cy="711200"/>
          </a:xfrm>
          <a:prstGeom prst="roundRect">
            <a:avLst>
              <a:gd name="adj" fmla="val 24588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3282950" y="5867400"/>
            <a:ext cx="233045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>
                <a:latin typeface="Gill Sans" charset="0"/>
                <a:ea typeface="Gill Sans" charset="0"/>
                <a:cs typeface="Gill Sans" charset="0"/>
                <a:sym typeface="Gill Sans" charset="0"/>
              </a:rPr>
              <a:t>Resource Provider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63550" y="5232400"/>
            <a:ext cx="7924800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VMM/datacenter/IaaS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615950" y="1676400"/>
            <a:ext cx="2146300" cy="1101725"/>
          </a:xfrm>
          <a:prstGeom prst="roundRect">
            <a:avLst>
              <a:gd name="adj" fmla="val 9375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882650" y="3873500"/>
            <a:ext cx="1246188" cy="547688"/>
          </a:xfrm>
          <a:prstGeom prst="roundRect">
            <a:avLst>
              <a:gd name="adj" fmla="val 31912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403350" y="2817813"/>
            <a:ext cx="1588" cy="1062037"/>
          </a:xfrm>
          <a:prstGeom prst="line">
            <a:avLst/>
          </a:prstGeom>
          <a:noFill/>
          <a:ln w="38100">
            <a:solidFill>
              <a:srgbClr val="468E4A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10800000">
            <a:off x="1695450" y="2817813"/>
            <a:ext cx="1588" cy="104775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1820863" y="2979738"/>
            <a:ext cx="1450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address of Ctx Broker</a:t>
            </a:r>
          </a:p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id</a:t>
            </a:r>
          </a:p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secret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496888" y="3041650"/>
            <a:ext cx="73342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create</a:t>
            </a:r>
          </a:p>
          <a:p>
            <a:pPr algn="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857250" y="2397125"/>
            <a:ext cx="1479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Object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10800000">
            <a:off x="1554163" y="4470400"/>
            <a:ext cx="1587" cy="7715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473950" y="4495800"/>
            <a:ext cx="0" cy="7572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6940550" y="1905000"/>
            <a:ext cx="903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Appliance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189288" y="2084388"/>
            <a:ext cx="2286000" cy="1587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rot="10800000">
            <a:off x="3206750" y="2362200"/>
            <a:ext cx="2268538" cy="1588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4103688" y="1779588"/>
            <a:ext cx="5461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provides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4103688" y="2465388"/>
            <a:ext cx="53022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requires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6635750" y="3429000"/>
            <a:ext cx="18288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i="1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address of Ctx Broker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id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secret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781050" y="1787525"/>
            <a:ext cx="166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Broker</a:t>
            </a:r>
          </a:p>
        </p:txBody>
      </p:sp>
    </p:spTree>
    <p:extLst>
      <p:ext uri="{BB962C8B-B14F-4D97-AF65-F5344CB8AC3E}">
        <p14:creationId xmlns:p14="http://schemas.microsoft.com/office/powerpoint/2010/main" val="32214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utoUpdateAnimBg="0"/>
      <p:bldP spid="16" grpId="0" autoUpdateAnimBg="0"/>
      <p:bldP spid="17" grpId="0" autoUpdateAnimBg="0"/>
      <p:bldP spid="18" grpId="0" animBg="1"/>
      <p:bldP spid="19" grpId="0" animBg="1"/>
      <p:bldP spid="21" grpId="0" animBg="1"/>
      <p:bldP spid="22" grpId="0" animBg="1"/>
      <p:bldP spid="23" grpId="0" autoUpdateAnimBg="0"/>
      <p:bldP spid="24" grpId="0" autoUpdateAnimBg="0"/>
      <p:bldP spid="2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Release history:</a:t>
            </a:r>
          </a:p>
          <a:p>
            <a:pPr lvl="1"/>
            <a:r>
              <a:rPr lang="en-US" dirty="0" smtClean="0"/>
              <a:t>In alpha since 08/07 </a:t>
            </a:r>
          </a:p>
          <a:p>
            <a:pPr lvl="1"/>
            <a:r>
              <a:rPr lang="en-US" dirty="0" smtClean="0"/>
              <a:t>Initially released as a service in 2008</a:t>
            </a:r>
          </a:p>
          <a:p>
            <a:pPr lvl="1"/>
            <a:r>
              <a:rPr lang="en-US" dirty="0" smtClean="0"/>
              <a:t>Source code released in Nimbus 2.3 02/10</a:t>
            </a:r>
          </a:p>
          <a:p>
            <a:pPr lvl="1"/>
            <a:r>
              <a:rPr lang="en-US" dirty="0" smtClean="0"/>
              <a:t>Many updates since then</a:t>
            </a:r>
          </a:p>
          <a:p>
            <a:r>
              <a:rPr lang="en-US" dirty="0" smtClean="0"/>
              <a:t>Both SOAP and REST interfaces</a:t>
            </a:r>
          </a:p>
          <a:p>
            <a:r>
              <a:rPr lang="en-US" dirty="0" smtClean="0"/>
              <a:t>Integrates with Chef</a:t>
            </a:r>
          </a:p>
          <a:p>
            <a:r>
              <a:rPr lang="en-US" dirty="0" smtClean="0"/>
              <a:t>Used for contextualizing hundreds of images for production runs</a:t>
            </a:r>
          </a:p>
          <a:p>
            <a:r>
              <a:rPr lang="en-US" dirty="0" err="1" smtClean="0"/>
              <a:t>Contextualizable</a:t>
            </a:r>
            <a:r>
              <a:rPr lang="en-US" dirty="0" smtClean="0"/>
              <a:t> images on Science Clouds marketplace</a:t>
            </a:r>
          </a:p>
          <a:p>
            <a:r>
              <a:rPr lang="en-US" dirty="0" smtClean="0"/>
              <a:t>Used and extended by OOI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418650"/>
            <a:ext cx="79303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Paper: </a:t>
            </a:r>
            <a:r>
              <a:rPr lang="en-US" i="1" dirty="0" err="1"/>
              <a:t>Keahey&amp;Freeman</a:t>
            </a:r>
            <a:r>
              <a:rPr lang="en-US" i="1" dirty="0"/>
              <a:t>,</a:t>
            </a:r>
            <a:r>
              <a:rPr lang="en-US" i="1" dirty="0" smtClean="0"/>
              <a:t> “Contextualization</a:t>
            </a:r>
            <a:r>
              <a:rPr lang="en-US" i="1" dirty="0"/>
              <a:t>: Providing</a:t>
            </a:r>
            <a:r>
              <a:rPr lang="en-US" i="1" dirty="0" smtClean="0"/>
              <a:t> One</a:t>
            </a:r>
            <a:r>
              <a:rPr lang="en-US" i="1" dirty="0"/>
              <a:t>-Click Virtual </a:t>
            </a:r>
            <a:r>
              <a:rPr lang="en-US" i="1" dirty="0" smtClean="0"/>
              <a:t>Clusters”, </a:t>
            </a:r>
          </a:p>
          <a:p>
            <a:r>
              <a:rPr lang="en-US" i="1" dirty="0" err="1" smtClean="0"/>
              <a:t>eScience</a:t>
            </a:r>
            <a:r>
              <a:rPr lang="en-US" i="1" dirty="0" smtClean="0"/>
              <a:t> </a:t>
            </a:r>
            <a:r>
              <a:rPr lang="en-US" i="1" dirty="0"/>
              <a:t>2008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1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thub.tiff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423367" y="1028179"/>
            <a:ext cx="8171603" cy="472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80071"/>
            <a:ext cx="86529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just an </a:t>
            </a:r>
            <a:r>
              <a:rPr lang="en-US" dirty="0" err="1" smtClean="0"/>
              <a:t>IaaS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Infrastructure: Workspace service and Cumulus</a:t>
            </a:r>
          </a:p>
          <a:p>
            <a:pPr lvl="1"/>
            <a:r>
              <a:rPr lang="en-US" dirty="0" smtClean="0"/>
              <a:t>Platform: </a:t>
            </a:r>
            <a:r>
              <a:rPr lang="en-US" dirty="0"/>
              <a:t>M</a:t>
            </a:r>
            <a:r>
              <a:rPr lang="en-US" dirty="0" smtClean="0"/>
              <a:t>aking </a:t>
            </a:r>
            <a:r>
              <a:rPr lang="en-US" dirty="0" err="1" smtClean="0"/>
              <a:t>IaaS</a:t>
            </a:r>
            <a:r>
              <a:rPr lang="en-US" dirty="0" smtClean="0"/>
              <a:t> easy to use</a:t>
            </a:r>
          </a:p>
          <a:p>
            <a:r>
              <a:rPr lang="en-US" dirty="0" smtClean="0"/>
              <a:t>Not just an open source project – an open source community</a:t>
            </a:r>
          </a:p>
          <a:p>
            <a:pPr lvl="1"/>
            <a:r>
              <a:rPr lang="en-US" dirty="0" smtClean="0"/>
              <a:t>Implementation, release policy and social practice designed to reach out</a:t>
            </a:r>
          </a:p>
          <a:p>
            <a:pPr lvl="1"/>
            <a:r>
              <a:rPr lang="en-US" dirty="0" smtClean="0"/>
              <a:t>Many examples of successful contributions</a:t>
            </a:r>
          </a:p>
          <a:p>
            <a:r>
              <a:rPr lang="en-US" dirty="0" smtClean="0"/>
              <a:t>Come and join the team!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B8F-1949-C448-98E1-F68B61169813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63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014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Cloud client usage</a:t>
            </a:r>
          </a:p>
          <a:p>
            <a:endParaRPr lang="en-US" dirty="0" smtClean="0"/>
          </a:p>
          <a:p>
            <a:r>
              <a:rPr lang="en-US" dirty="0" smtClean="0"/>
              <a:t>Scripting using the EC2 interface</a:t>
            </a:r>
          </a:p>
          <a:p>
            <a:endParaRPr lang="en-US" dirty="0" smtClean="0"/>
          </a:p>
          <a:p>
            <a:r>
              <a:rPr lang="en-US" dirty="0" smtClean="0"/>
              <a:t>One-click </a:t>
            </a:r>
            <a:r>
              <a:rPr lang="en-US" dirty="0" smtClean="0"/>
              <a:t>clusters with contextualization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One-Click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Clusters In Nimbus Clouds</a:t>
            </a:r>
          </a:p>
          <a:p>
            <a:pPr lvl="0">
              <a:defRPr/>
            </a:pPr>
            <a:r>
              <a:rPr lang="en-US" dirty="0"/>
              <a:t>Turnkey, tightly-coupled cluster</a:t>
            </a:r>
          </a:p>
          <a:p>
            <a:pPr lvl="1">
              <a:defRPr/>
            </a:pPr>
            <a:r>
              <a:rPr lang="en-US" dirty="0"/>
              <a:t>Shared trust/security context </a:t>
            </a:r>
          </a:p>
          <a:p>
            <a:pPr lvl="1">
              <a:defRPr/>
            </a:pPr>
            <a:r>
              <a:rPr lang="en-US" dirty="0"/>
              <a:t>Shared configuration/context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Sample images</a:t>
            </a:r>
          </a:p>
          <a:p>
            <a:pPr lvl="1"/>
            <a:r>
              <a:rPr lang="en-US" dirty="0" smtClean="0"/>
              <a:t>NFS file systems, torque queues, GridFTP servers, etc…</a:t>
            </a:r>
          </a:p>
          <a:p>
            <a:r>
              <a:rPr lang="en-US" dirty="0" smtClean="0"/>
              <a:t>Easily repeatable and distributable</a:t>
            </a:r>
          </a:p>
          <a:p>
            <a:pPr lvl="1"/>
            <a:r>
              <a:rPr lang="en-US" dirty="0" smtClean="0"/>
              <a:t>An xml file and a VM image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07"/>
    </mc:Choice>
    <mc:Fallback xmlns="">
      <p:transition xmlns:p14="http://schemas.microsoft.com/office/powerpoint/2010/main" spd="slow" advTm="851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Nimbus One-Click Clusters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i="1" dirty="0" smtClean="0"/>
              <a:t>Personalize</a:t>
            </a:r>
            <a:r>
              <a:rPr lang="en-US" dirty="0" smtClean="0"/>
              <a:t> a VM instance</a:t>
            </a:r>
          </a:p>
          <a:p>
            <a:pPr lvl="1">
              <a:defRPr/>
            </a:pPr>
            <a:r>
              <a:rPr lang="en-US" dirty="0"/>
              <a:t>seed them with </a:t>
            </a:r>
            <a:r>
              <a:rPr lang="en-US" dirty="0" smtClean="0"/>
              <a:t>secrets, access </a:t>
            </a:r>
            <a:r>
              <a:rPr lang="en-US" dirty="0"/>
              <a:t>policies, and just-in-time </a:t>
            </a:r>
            <a:r>
              <a:rPr lang="en-US" dirty="0" smtClean="0"/>
              <a:t>configurations</a:t>
            </a:r>
          </a:p>
          <a:p>
            <a:pPr lvl="1">
              <a:defRPr/>
            </a:pPr>
            <a:r>
              <a:rPr lang="en-US" dirty="0" smtClean="0"/>
              <a:t>Populate /</a:t>
            </a:r>
            <a:r>
              <a:rPr lang="en-US" dirty="0" err="1" smtClean="0"/>
              <a:t>etc</a:t>
            </a:r>
            <a:r>
              <a:rPr lang="en-US" dirty="0" smtClean="0"/>
              <a:t>/hosts </a:t>
            </a:r>
            <a:r>
              <a:rPr lang="en-US" dirty="0"/>
              <a:t>with </a:t>
            </a:r>
            <a:r>
              <a:rPr lang="en-US" dirty="0" smtClean="0"/>
              <a:t>cluster </a:t>
            </a:r>
            <a:r>
              <a:rPr lang="en-US" dirty="0"/>
              <a:t>member addresses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Set up </a:t>
            </a:r>
            <a:r>
              <a:rPr lang="en-US" dirty="0"/>
              <a:t>SSH host-based authentication across all accounts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Must run a light weight script (context agent) on boot.</a:t>
            </a:r>
          </a:p>
          <a:p>
            <a:pPr lvl="1">
              <a:defRPr/>
            </a:pPr>
            <a:r>
              <a:rPr lang="en-US" dirty="0"/>
              <a:t>Context </a:t>
            </a:r>
            <a:r>
              <a:rPr lang="en-US" dirty="0" smtClean="0"/>
              <a:t>broker/agent discussed </a:t>
            </a:r>
            <a:r>
              <a:rPr lang="en-US" dirty="0"/>
              <a:t>in detail </a:t>
            </a:r>
            <a:r>
              <a:rPr lang="en-US" dirty="0" smtClean="0"/>
              <a:t>later</a:t>
            </a:r>
          </a:p>
          <a:p>
            <a:pPr>
              <a:defRPr/>
            </a:pPr>
            <a:r>
              <a:rPr lang="en-US" dirty="0" smtClean="0"/>
              <a:t>AWS compute cluster does not have this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43"/>
    </mc:Choice>
    <mc:Fallback xmlns="">
      <p:transition xmlns:p14="http://schemas.microsoft.com/office/powerpoint/2010/main" spd="slow" advTm="1487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Brief History of Nimbus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28/03/12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7696200" y="21336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6704013" y="4451350"/>
            <a:ext cx="0" cy="1203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5156200"/>
            <a:ext cx="2411413" cy="11684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latin typeface="Arial" charset="0"/>
              </a:rPr>
              <a:t>“A Case for Grid Computing on VMs”</a:t>
            </a:r>
          </a:p>
          <a:p>
            <a:pPr algn="ctr"/>
            <a:r>
              <a:rPr lang="en-US" sz="1400" i="1">
                <a:latin typeface="Arial" charset="0"/>
              </a:rPr>
              <a:t>In-Vigo, VIOLIN, DVEs,</a:t>
            </a:r>
          </a:p>
          <a:p>
            <a:pPr algn="ctr"/>
            <a:r>
              <a:rPr lang="en-US" sz="1400" i="1">
                <a:latin typeface="Arial" charset="0"/>
              </a:rPr>
              <a:t>Dynamic accounts</a:t>
            </a:r>
          </a:p>
          <a:p>
            <a:pPr algn="ctr"/>
            <a:r>
              <a:rPr lang="en-US" sz="1400" i="1">
                <a:latin typeface="Arial" charset="0"/>
              </a:rPr>
              <a:t>Policy-driven negotiation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9600" y="3079750"/>
            <a:ext cx="1393825" cy="34925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Xen released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762000" y="44513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8600" y="4435475"/>
            <a:ext cx="85344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295400" y="346075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3276600" y="4435475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572000" y="3581400"/>
            <a:ext cx="0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638800" y="277495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400800" y="368935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381000" y="44513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9624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12788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1628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8288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8956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0292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0960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 descr="BIZ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919413"/>
            <a:ext cx="1371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x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8435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tar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92275"/>
            <a:ext cx="152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810000" y="3548063"/>
            <a:ext cx="1427163" cy="338137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EC2 released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029200" y="2149475"/>
            <a:ext cx="1246188" cy="838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First STAR </a:t>
            </a:r>
          </a:p>
          <a:p>
            <a:pPr algn="ctr"/>
            <a:r>
              <a:rPr lang="en-US">
                <a:latin typeface="Arial" charset="0"/>
              </a:rPr>
              <a:t>production</a:t>
            </a:r>
          </a:p>
          <a:p>
            <a:pPr algn="ctr"/>
            <a:r>
              <a:rPr lang="en-US">
                <a:latin typeface="Arial" charset="0"/>
              </a:rPr>
              <a:t>run on EC2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791200" y="3171825"/>
            <a:ext cx="1609725" cy="584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Science Clouds</a:t>
            </a:r>
          </a:p>
          <a:p>
            <a:pPr algn="ctr"/>
            <a:r>
              <a:rPr lang="en-US">
                <a:latin typeface="Arial" charset="0"/>
              </a:rPr>
              <a:t>available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915025" y="5181600"/>
            <a:ext cx="1552575" cy="830263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Nimbus </a:t>
            </a:r>
          </a:p>
          <a:p>
            <a:pPr algn="ctr"/>
            <a:r>
              <a:rPr lang="en-US">
                <a:latin typeface="Arial" charset="0"/>
              </a:rPr>
              <a:t>Context Broker</a:t>
            </a:r>
          </a:p>
          <a:p>
            <a:pPr algn="ctr"/>
            <a:r>
              <a:rPr lang="en-US">
                <a:latin typeface="Arial" charset="0"/>
              </a:rPr>
              <a:t>release</a:t>
            </a:r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8077200" y="435927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772400" y="4511675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2010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1336675" cy="584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First Nimbus</a:t>
            </a:r>
          </a:p>
          <a:p>
            <a:pPr algn="ctr"/>
            <a:r>
              <a:rPr lang="en-US">
                <a:latin typeface="Arial" charset="0"/>
              </a:rPr>
              <a:t>release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8305800" y="3581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753350" y="2835275"/>
            <a:ext cx="1381125" cy="830263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Experimental</a:t>
            </a:r>
          </a:p>
          <a:p>
            <a:pPr algn="ctr"/>
            <a:r>
              <a:rPr lang="en-US">
                <a:latin typeface="Arial" charset="0"/>
              </a:rPr>
              <a:t>Clouds for</a:t>
            </a:r>
          </a:p>
          <a:p>
            <a:pPr algn="ctr"/>
            <a:r>
              <a:rPr lang="en-US">
                <a:latin typeface="Arial" charset="0"/>
              </a:rPr>
              <a:t>Science</a:t>
            </a:r>
          </a:p>
        </p:txBody>
      </p:sp>
      <p:pic>
        <p:nvPicPr>
          <p:cNvPr id="42" name="Picture 41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1905000"/>
            <a:ext cx="91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magellan.tif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3513" y="2490788"/>
            <a:ext cx="13604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791200" y="4495800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2008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657600" y="4495800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2006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524000" y="4495800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2004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7315200" y="1854200"/>
            <a:ext cx="685800" cy="584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OOI</a:t>
            </a:r>
          </a:p>
          <a:p>
            <a:pPr algn="ctr"/>
            <a:r>
              <a:rPr lang="en-US">
                <a:latin typeface="Arial" charset="0"/>
              </a:rPr>
              <a:t>starts</a:t>
            </a:r>
          </a:p>
        </p:txBody>
      </p:sp>
      <p:pic>
        <p:nvPicPr>
          <p:cNvPr id="48" name="Picture 47" descr="ooi-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1371600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467"/>
    </mc:Choice>
    <mc:Fallback xmlns="">
      <p:transition xmlns:p14="http://schemas.microsoft.com/office/powerpoint/2010/main" spd="slow" advTm="2954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8|50.7|12.3|73.3|51.9|26.6|1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8|2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5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|50.7|24.2|18.9|7.5|13.5|29.1|12.1|2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3.1|3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24.9|29.7|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9.6|1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53199</TotalTime>
  <Words>3020</Words>
  <Application>Microsoft Macintosh PowerPoint</Application>
  <PresentationFormat>On-screen Show (4:3)</PresentationFormat>
  <Paragraphs>1124</Paragraphs>
  <Slides>65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Nimbus: Introduction &amp; Architecture</vt:lpstr>
      <vt:lpstr>Introduction</vt:lpstr>
      <vt:lpstr>Introducing Nimbus</vt:lpstr>
      <vt:lpstr>Nimbus IaaS: How it Works</vt:lpstr>
      <vt:lpstr>Nimbus IaaS: How it Works</vt:lpstr>
      <vt:lpstr>Using Nimbus Clouds</vt:lpstr>
      <vt:lpstr>Nimbus One-Click Clusters</vt:lpstr>
      <vt:lpstr>Nimbus One-Click Clusters Context</vt:lpstr>
      <vt:lpstr>A Brief History of Nimbus</vt:lpstr>
      <vt:lpstr>Recent Release History</vt:lpstr>
      <vt:lpstr>Nimbus Team</vt:lpstr>
      <vt:lpstr>Nimbus Collaboration</vt:lpstr>
      <vt:lpstr>The Nimbus Team</vt:lpstr>
      <vt:lpstr>Open Source Project</vt:lpstr>
      <vt:lpstr>Architecture</vt:lpstr>
      <vt:lpstr>Running Your Own Private Cloud</vt:lpstr>
      <vt:lpstr>Infrastructure </vt:lpstr>
      <vt:lpstr>The IaaS Back Story</vt:lpstr>
      <vt:lpstr>Nimbus: A Highly-Configurable IaaS Architecture</vt:lpstr>
      <vt:lpstr>Workspace Service</vt:lpstr>
      <vt:lpstr>Workspace Service Interfaces</vt:lpstr>
      <vt:lpstr>Workspace Service Security</vt:lpstr>
      <vt:lpstr>Workspace Service Security</vt:lpstr>
      <vt:lpstr>PowerPoint Presentation</vt:lpstr>
      <vt:lpstr>Workspace Service Implementation</vt:lpstr>
      <vt:lpstr>PowerPoint Presentation</vt:lpstr>
      <vt:lpstr>Workspace Default RM</vt:lpstr>
      <vt:lpstr>Challenge of On-demand Leases</vt:lpstr>
      <vt:lpstr>Backfill / Spot Leases</vt:lpstr>
      <vt:lpstr>Workloads</vt:lpstr>
      <vt:lpstr>Example Backfill Deployment</vt:lpstr>
      <vt:lpstr>What does this mean for you?</vt:lpstr>
      <vt:lpstr>Utilization with Backfill VMs</vt:lpstr>
      <vt:lpstr>PowerPoint Presentation</vt:lpstr>
      <vt:lpstr>The Workspace Pilot</vt:lpstr>
      <vt:lpstr>Workspace Pilot</vt:lpstr>
      <vt:lpstr>The Workspace Pilot</vt:lpstr>
      <vt:lpstr>Workspace Service</vt:lpstr>
      <vt:lpstr>Workspace Control</vt:lpstr>
      <vt:lpstr>Workspace Service</vt:lpstr>
      <vt:lpstr>Virtualization</vt:lpstr>
      <vt:lpstr>Image Management</vt:lpstr>
      <vt:lpstr>LANTorrent</vt:lpstr>
      <vt:lpstr>Workspace Service</vt:lpstr>
      <vt:lpstr>Networking</vt:lpstr>
      <vt:lpstr>Basic Contextualization</vt:lpstr>
      <vt:lpstr>The Cumulus Storage Cloud</vt:lpstr>
      <vt:lpstr>PowerPoint Presentation</vt:lpstr>
      <vt:lpstr>Cumulus Highlights</vt:lpstr>
      <vt:lpstr>Cumulus Interfaces</vt:lpstr>
      <vt:lpstr>Cumulus Security</vt:lpstr>
      <vt:lpstr>PowerPoint Presentation</vt:lpstr>
      <vt:lpstr>Cumulus Service Implementation</vt:lpstr>
      <vt:lpstr>PowerPoint Presentation</vt:lpstr>
      <vt:lpstr>Cumulus Backends</vt:lpstr>
      <vt:lpstr>Cumulus Transfer</vt:lpstr>
      <vt:lpstr>Platform</vt:lpstr>
      <vt:lpstr>Context Broker Goals</vt:lpstr>
      <vt:lpstr>Turnkey Virtual Clusters</vt:lpstr>
      <vt:lpstr>Context Broker</vt:lpstr>
      <vt:lpstr>Context Broker Status</vt:lpstr>
      <vt:lpstr>Summary</vt:lpstr>
      <vt:lpstr>Demonstration</vt:lpstr>
      <vt:lpstr>Nimbus Demonstration</vt:lpstr>
      <vt:lpstr>PowerPoint Presentation</vt:lpstr>
    </vt:vector>
  </TitlesOfParts>
  <Company>UVic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Pierre Riteau</cp:lastModifiedBy>
  <cp:revision>290</cp:revision>
  <cp:lastPrinted>2010-12-06T12:31:46Z</cp:lastPrinted>
  <dcterms:created xsi:type="dcterms:W3CDTF">2010-12-01T20:06:00Z</dcterms:created>
  <dcterms:modified xsi:type="dcterms:W3CDTF">2012-03-28T11:06:10Z</dcterms:modified>
</cp:coreProperties>
</file>