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0" r:id="rId2"/>
  </p:sldMasterIdLst>
  <p:notesMasterIdLst>
    <p:notesMasterId r:id="rId34"/>
  </p:notesMasterIdLst>
  <p:sldIdLst>
    <p:sldId id="256" r:id="rId3"/>
    <p:sldId id="271" r:id="rId4"/>
    <p:sldId id="275" r:id="rId5"/>
    <p:sldId id="277" r:id="rId6"/>
    <p:sldId id="257" r:id="rId7"/>
    <p:sldId id="269" r:id="rId8"/>
    <p:sldId id="276" r:id="rId9"/>
    <p:sldId id="268" r:id="rId10"/>
    <p:sldId id="266" r:id="rId11"/>
    <p:sldId id="267" r:id="rId12"/>
    <p:sldId id="272" r:id="rId13"/>
    <p:sldId id="274" r:id="rId14"/>
    <p:sldId id="273" r:id="rId15"/>
    <p:sldId id="259" r:id="rId16"/>
    <p:sldId id="260" r:id="rId17"/>
    <p:sldId id="261" r:id="rId18"/>
    <p:sldId id="270" r:id="rId19"/>
    <p:sldId id="263" r:id="rId20"/>
    <p:sldId id="264" r:id="rId21"/>
    <p:sldId id="26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A47"/>
    <a:srgbClr val="CA7128"/>
    <a:srgbClr val="500000"/>
    <a:srgbClr val="280000"/>
    <a:srgbClr val="220000"/>
    <a:srgbClr val="C0CEFC"/>
    <a:srgbClr val="C6F3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1166" autoAdjust="0"/>
  </p:normalViewPr>
  <p:slideViewPr>
    <p:cSldViewPr>
      <p:cViewPr>
        <p:scale>
          <a:sx n="100" d="100"/>
          <a:sy n="100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03CD2-C689-4FAB-B2BE-0A98517ECDED}" type="datetimeFigureOut">
              <a:rPr lang="fr-FR" smtClean="0"/>
              <a:pPr/>
              <a:t>27/02/2012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6450D-A0D4-4F8F-A2EA-CC367EE201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0" y="6520259"/>
            <a:ext cx="1981200" cy="3651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6ACA7580-F4AB-4C2F-A6BA-973896C74EBB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979712" y="6520259"/>
            <a:ext cx="6624736" cy="36512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LAPP T.Le Flour ACTL Meeting   HEIDELBERG</a:t>
            </a:r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10600" y="6520259"/>
            <a:ext cx="533400" cy="36512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E475-9F66-4E1C-91F6-955EB6347A92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8964-0FB1-44B8-907B-AFF5FD4C0316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DFE-E61B-4FF5-A492-CD779C279C2A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7D5D-3B05-485D-9674-96EBEFB3A97A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920E-61A6-469F-995F-322F6DB77756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762-0F4A-4F9F-98EB-B33C7A8E0639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1E0-B224-4418-A755-1A20A4423F07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CFC-F2F8-4822-B98E-C413B21646C5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B267-0777-487D-9CCE-415EF17454FB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C3B3-9704-4058-BAC7-B037C0791A8A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6552728" cy="1124744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90464" cy="365125"/>
          </a:xfrm>
        </p:spPr>
        <p:txBody>
          <a:bodyPr/>
          <a:lstStyle/>
          <a:p>
            <a:fld id="{AB2442A9-E72E-4386-86DF-A6DC194EACF9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520259"/>
            <a:ext cx="648072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2" y="6520259"/>
            <a:ext cx="533400" cy="365125"/>
          </a:xfrm>
        </p:spPr>
        <p:txBody>
          <a:bodyPr/>
          <a:lstStyle/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4FF6-A729-4968-96A2-A398B1F3E549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7A5A-EED7-41F1-9271-5B2BB91F15F5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8C4E-F622-4221-A481-72C4EF36874D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E09A-F6B8-40EA-9317-6B2C42976090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B20C-8DE7-4E25-AC85-9E4B2A27D7BA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83C5-3499-449D-8746-C5B18E43E3D7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4F10-BC27-4F60-A2C8-71C9E2773EED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1AC5-1E0B-480F-8436-3F2B412CB707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20259"/>
            <a:ext cx="1547664" cy="365125"/>
          </a:xfrm>
        </p:spPr>
        <p:txBody>
          <a:bodyPr/>
          <a:lstStyle/>
          <a:p>
            <a:fld id="{E81C8484-8D18-4E21-B3F0-B0FE741B0175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47664" y="6520259"/>
            <a:ext cx="7056784" cy="365125"/>
          </a:xfrm>
        </p:spPr>
        <p:txBody>
          <a:bodyPr/>
          <a:lstStyle/>
          <a:p>
            <a:r>
              <a:rPr lang="en-US" smtClean="0"/>
              <a:t>LAPP T.Le Flour ACTL Meeting   HEIDELBERG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20259"/>
            <a:ext cx="533400" cy="365125"/>
          </a:xfrm>
        </p:spPr>
        <p:txBody>
          <a:bodyPr/>
          <a:lstStyle/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4289-0289-439E-A1ED-CC39702F70B0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2B6F-DC42-4D1A-8C10-BEF408FEAA23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909580DC-D387-42AE-B150-496B5FA479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52536" y="6597352"/>
            <a:ext cx="9649072" cy="260648"/>
          </a:xfrm>
          <a:prstGeom prst="rect">
            <a:avLst/>
          </a:prstGeom>
          <a:gradFill flip="none" rotWithShape="1">
            <a:gsLst>
              <a:gs pos="0">
                <a:srgbClr val="333A47">
                  <a:shade val="30000"/>
                  <a:satMod val="115000"/>
                </a:srgbClr>
              </a:gs>
              <a:gs pos="50000">
                <a:srgbClr val="333A47">
                  <a:shade val="67500"/>
                  <a:satMod val="115000"/>
                </a:srgbClr>
              </a:gs>
              <a:gs pos="100000">
                <a:srgbClr val="333A47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152400" dir="11820000" sx="22000" sy="22000" algn="r" rotWithShape="0">
              <a:schemeClr val="tx1">
                <a:lumMod val="8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owchart: Document 6"/>
          <p:cNvSpPr/>
          <p:nvPr/>
        </p:nvSpPr>
        <p:spPr>
          <a:xfrm rot="10800000">
            <a:off x="0" y="836712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043608" y="72008"/>
            <a:ext cx="7056784" cy="1124744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025677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20259"/>
            <a:ext cx="1547664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6A30323-E22B-47CC-B3C7-D6DB6C864A2D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547664" y="6520259"/>
            <a:ext cx="7056784" cy="365125"/>
          </a:xfrm>
          <a:prstGeom prst="rect">
            <a:avLst/>
          </a:prstGeom>
        </p:spPr>
        <p:txBody>
          <a:bodyPr vert="horz" lIns="0" anchor="b"/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b="1" dirty="0" smtClean="0"/>
              <a:t>LAPP </a:t>
            </a:r>
            <a:r>
              <a:rPr lang="en-US" b="1" dirty="0" err="1" smtClean="0"/>
              <a:t>T.Le</a:t>
            </a:r>
            <a:r>
              <a:rPr lang="en-US" b="1" dirty="0" smtClean="0"/>
              <a:t> Flour ACTL Meeting   HEIDELBERG</a:t>
            </a:r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520259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09580DC-D387-42AE-B150-496B5FA4790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72400" y="238335"/>
            <a:ext cx="792088" cy="5455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88900" dist="63500" dir="288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260648"/>
            <a:ext cx="792088" cy="51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63500" dir="2880000" algn="tl" rotWithShape="0">
              <a:schemeClr val="tx2">
                <a:alpha val="40000"/>
              </a:scheme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670" r:id="rId12"/>
  </p:sldLayoutIdLst>
  <p:hf hdr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accent5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8003-98EA-457D-AF56-2525CE953811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LAPP T.Le Flour ACTL Meeting   HEIDELBERG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6E12-440C-4E66-8894-293B5B81D3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L.A.P.P</a:t>
            </a:r>
            <a:br>
              <a:rPr lang="en-US" dirty="0" smtClean="0"/>
            </a:br>
            <a:r>
              <a:rPr lang="en-US" dirty="0" smtClean="0"/>
              <a:t>Status Report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cap="none" dirty="0" smtClean="0"/>
              <a:t>T. Le Flour, J.L </a:t>
            </a:r>
            <a:r>
              <a:rPr lang="en-US" cap="none" dirty="0" err="1" smtClean="0"/>
              <a:t>Panazol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D4E6-D528-4F99-84F6-7302EA025AF0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220072" y="836712"/>
            <a:ext cx="3744416" cy="15121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smtClean="0">
                <a:solidFill>
                  <a:schemeClr val="tx1">
                    <a:lumMod val="85000"/>
                  </a:schemeClr>
                </a:solidFill>
              </a:rPr>
              <a:t>Reference Model</a:t>
            </a:r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6552728" cy="7647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OPC/UA : information model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5752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Atrributes</a:t>
            </a:r>
            <a:r>
              <a:rPr lang="en-US" dirty="0" smtClean="0"/>
              <a:t> describes Nodes. Clients can access values using </a:t>
            </a:r>
            <a:r>
              <a:rPr lang="en-US" i="1" dirty="0" err="1" smtClean="0">
                <a:solidFill>
                  <a:srgbClr val="FFC000"/>
                </a:solidFill>
              </a:rPr>
              <a:t>Read,Write,Query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C000"/>
                </a:solidFill>
              </a:rPr>
              <a:t>Subscription/</a:t>
            </a:r>
            <a:r>
              <a:rPr lang="en-US" i="1" dirty="0" err="1" smtClean="0">
                <a:solidFill>
                  <a:srgbClr val="FFC000"/>
                </a:solidFill>
              </a:rPr>
              <a:t>MonitoredItem</a:t>
            </a:r>
            <a:r>
              <a:rPr lang="en-US" i="1" dirty="0" smtClean="0">
                <a:solidFill>
                  <a:srgbClr val="FFC000"/>
                </a:solidFill>
              </a:rPr>
              <a:t> Services</a:t>
            </a:r>
          </a:p>
          <a:p>
            <a:r>
              <a:rPr lang="en-US" dirty="0" smtClean="0">
                <a:effectLst/>
              </a:rPr>
              <a:t>References are :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  <a:effectLst/>
              </a:rPr>
              <a:t>used to relate Nodes to each other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Instance of </a:t>
            </a:r>
            <a:r>
              <a:rPr lang="en-US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ReferenceType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Nodes(visible in the Address Space)</a:t>
            </a:r>
          </a:p>
          <a:p>
            <a:pPr lvl="1"/>
            <a:r>
              <a:rPr lang="en-US" i="1" dirty="0" err="1" smtClean="0">
                <a:solidFill>
                  <a:schemeClr val="tx1">
                    <a:lumMod val="85000"/>
                  </a:schemeClr>
                </a:solidFill>
              </a:rPr>
              <a:t>TargetNode</a:t>
            </a:r>
            <a:r>
              <a:rPr lang="en-US" i="1" dirty="0" smtClean="0">
                <a:solidFill>
                  <a:schemeClr val="tx1">
                    <a:lumMod val="8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may be in the same address space or in the address space of another OPC UA Server</a:t>
            </a:r>
          </a:p>
          <a:p>
            <a:pPr lvl="2"/>
            <a:endParaRPr lang="en-US" i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0F70-7D4B-46D1-9034-EB4D53B0EDF2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99592" y="908720"/>
            <a:ext cx="1328742" cy="14507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dirty="0" err="1" smtClean="0"/>
              <a:t>Node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43608" y="1268760"/>
            <a:ext cx="1080120" cy="495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400" dirty="0" err="1" smtClean="0"/>
              <a:t>Attributes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1043608" y="1772816"/>
            <a:ext cx="1080120" cy="4956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400" dirty="0" err="1" smtClean="0"/>
              <a:t>References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2483768" y="1916832"/>
            <a:ext cx="1080120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400" dirty="0" err="1" smtClean="0"/>
              <a:t>Node</a:t>
            </a:r>
            <a:endParaRPr lang="fr-FR" sz="14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835696" y="2132856"/>
            <a:ext cx="64807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411760" y="908720"/>
            <a:ext cx="155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Attributes describe a node</a:t>
            </a:r>
            <a:endParaRPr lang="en-US" sz="1200"/>
          </a:p>
        </p:txBody>
      </p:sp>
      <p:cxnSp>
        <p:nvCxnSpPr>
          <p:cNvPr id="19" name="Connecteur droit 18"/>
          <p:cNvCxnSpPr>
            <a:stCxn id="8" idx="3"/>
            <a:endCxn id="17" idx="1"/>
          </p:cNvCxnSpPr>
          <p:nvPr/>
        </p:nvCxnSpPr>
        <p:spPr>
          <a:xfrm flipV="1">
            <a:off x="2123728" y="1139553"/>
            <a:ext cx="288032" cy="37704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9" idx="3"/>
            <a:endCxn id="21" idx="1"/>
          </p:cNvCxnSpPr>
          <p:nvPr/>
        </p:nvCxnSpPr>
        <p:spPr>
          <a:xfrm flipV="1">
            <a:off x="2123728" y="1643609"/>
            <a:ext cx="288032" cy="37704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411760" y="141277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References define </a:t>
            </a:r>
            <a:r>
              <a:rPr lang="en-US" sz="1200" dirty="0" err="1" smtClean="0"/>
              <a:t>relationsships</a:t>
            </a:r>
            <a:endParaRPr lang="en-US" sz="1200" dirty="0" smtClean="0"/>
          </a:p>
          <a:p>
            <a:r>
              <a:rPr lang="en-US" sz="1200" dirty="0" smtClean="0"/>
              <a:t>to other nodes.</a:t>
            </a:r>
            <a:endParaRPr lang="en-US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403648" y="2348880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rgbClr val="CA7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AddressSpace</a:t>
            </a:r>
            <a:r>
              <a:rPr lang="fr-FR" sz="1200" dirty="0" smtClean="0">
                <a:solidFill>
                  <a:srgbClr val="CA7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err="1" smtClean="0">
                <a:solidFill>
                  <a:srgbClr val="CA7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</a:t>
            </a:r>
            <a:r>
              <a:rPr lang="fr-FR" sz="1200" dirty="0" smtClean="0">
                <a:solidFill>
                  <a:srgbClr val="CA7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endParaRPr lang="fr-FR" sz="1200" dirty="0">
              <a:solidFill>
                <a:srgbClr val="CA7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2080" y="908720"/>
            <a:ext cx="158417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dirty="0" smtClean="0"/>
              <a:t>Source </a:t>
            </a:r>
            <a:r>
              <a:rPr lang="fr-FR" dirty="0" err="1" smtClean="0"/>
              <a:t>Node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436096" y="1268760"/>
            <a:ext cx="1287760" cy="6396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400" dirty="0" err="1" smtClean="0"/>
              <a:t>Reference</a:t>
            </a:r>
            <a:r>
              <a:rPr lang="fr-FR" sz="1400" dirty="0" smtClean="0"/>
              <a:t> Name</a:t>
            </a:r>
            <a:endParaRPr lang="fr-FR" sz="1400" dirty="0"/>
          </a:p>
        </p:txBody>
      </p:sp>
      <p:sp>
        <p:nvSpPr>
          <p:cNvPr id="27" name="Rectangle 26"/>
          <p:cNvSpPr/>
          <p:nvPr/>
        </p:nvSpPr>
        <p:spPr>
          <a:xfrm>
            <a:off x="7236296" y="908720"/>
            <a:ext cx="158417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dirty="0" err="1" smtClean="0"/>
              <a:t>TargetNode</a:t>
            </a:r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732240" y="1556792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6552728" cy="11967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OPC UA Information </a:t>
            </a:r>
            <a:r>
              <a:rPr lang="fr-FR" dirty="0" err="1" smtClean="0"/>
              <a:t>MetaModel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2A9-E72E-4386-86DF-A6DC194EACF9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760640" cy="472792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6552728" cy="908720"/>
          </a:xfrm>
        </p:spPr>
        <p:txBody>
          <a:bodyPr/>
          <a:lstStyle/>
          <a:p>
            <a:r>
              <a:rPr lang="fr-FR" dirty="0" smtClean="0"/>
              <a:t>Information Model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2A9-E72E-4386-86DF-A6DC194EACF9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464495" cy="26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572000" y="3645024"/>
            <a:ext cx="4464496" cy="286232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Network Model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Unlimited</a:t>
            </a:r>
            <a:r>
              <a:rPr lang="fr-FR" dirty="0" smtClean="0"/>
              <a:t> </a:t>
            </a:r>
            <a:r>
              <a:rPr lang="fr-FR" dirty="0" err="1" smtClean="0"/>
              <a:t>Named</a:t>
            </a:r>
            <a:r>
              <a:rPr lang="fr-FR" dirty="0" smtClean="0"/>
              <a:t>/</a:t>
            </a:r>
            <a:r>
              <a:rPr lang="fr-FR" dirty="0" err="1" smtClean="0"/>
              <a:t>Typed</a:t>
            </a:r>
            <a:r>
              <a:rPr lang="fr-FR" dirty="0" smtClean="0"/>
              <a:t> </a:t>
            </a:r>
            <a:r>
              <a:rPr lang="fr-FR" dirty="0" err="1" smtClean="0"/>
              <a:t>Relationships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en-US" dirty="0" smtClean="0"/>
              <a:t>“Views” are used to present hierarchies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References</a:t>
            </a:r>
            <a:r>
              <a:rPr lang="en-GB" dirty="0" smtClean="0"/>
              <a:t> between </a:t>
            </a:r>
            <a:r>
              <a:rPr lang="en-GB" i="1" dirty="0" smtClean="0"/>
              <a:t>Node</a:t>
            </a:r>
            <a:r>
              <a:rPr lang="en-GB" dirty="0" smtClean="0"/>
              <a:t>s permits </a:t>
            </a:r>
            <a:r>
              <a:rPr lang="en-GB" i="1" dirty="0" smtClean="0"/>
              <a:t>Servers</a:t>
            </a:r>
            <a:r>
              <a:rPr lang="en-GB" dirty="0" smtClean="0"/>
              <a:t> to organize the </a:t>
            </a:r>
            <a:r>
              <a:rPr lang="en-GB" i="1" dirty="0" err="1" smtClean="0"/>
              <a:t>AddressSpace</a:t>
            </a:r>
            <a:r>
              <a:rPr lang="en-GB" dirty="0" smtClean="0"/>
              <a:t> into hierarchies, a full mesh network of </a:t>
            </a:r>
            <a:r>
              <a:rPr lang="en-GB" i="1" dirty="0" smtClean="0"/>
              <a:t>Node</a:t>
            </a:r>
            <a:r>
              <a:rPr lang="en-GB" dirty="0" smtClean="0"/>
              <a:t>s, or any possible mix. </a:t>
            </a:r>
            <a:endParaRPr lang="en-US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07504" y="980728"/>
          <a:ext cx="4435257" cy="3528392"/>
        </p:xfrm>
        <a:graphic>
          <a:graphicData uri="http://schemas.openxmlformats.org/presentationml/2006/ole">
            <p:oleObj spid="_x0000_s4101" name="Picture" r:id="rId4" imgW="5547259" imgH="4406160" progId="Word.Picture.8">
              <p:embed/>
            </p:oleObj>
          </a:graphicData>
        </a:graphic>
      </p:graphicFrame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7505" y="4603449"/>
            <a:ext cx="4464496" cy="1323439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Real objects are physical or software objects </a:t>
            </a:r>
            <a:endParaRPr lang="en-GB" altLang="zh-CN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Accessible by </a:t>
            </a:r>
            <a:r>
              <a:rPr kumimoji="0" lang="en-GB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OPC UA </a:t>
            </a:r>
            <a:r>
              <a:rPr kumimoji="0" lang="en-GB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Server</a:t>
            </a:r>
            <a:r>
              <a:rPr kumimoji="0" lang="en-GB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application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/>
              <a:t>A </a:t>
            </a:r>
            <a:r>
              <a:rPr lang="en-GB" sz="1600" i="1" dirty="0" smtClean="0"/>
              <a:t>View</a:t>
            </a:r>
            <a:r>
              <a:rPr lang="en-GB" sz="1600" dirty="0" smtClean="0"/>
              <a:t> is a subset of the </a:t>
            </a:r>
            <a:r>
              <a:rPr lang="en-GB" sz="1600" i="1" dirty="0" err="1" smtClean="0"/>
              <a:t>AddressSpace</a:t>
            </a:r>
            <a:r>
              <a:rPr lang="en-GB" sz="1600" dirty="0" smtClean="0"/>
              <a:t>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i="1" dirty="0" smtClean="0"/>
              <a:t>Views</a:t>
            </a:r>
            <a:r>
              <a:rPr lang="en-GB" sz="1600" dirty="0" smtClean="0"/>
              <a:t> are used to restrict the </a:t>
            </a:r>
            <a:r>
              <a:rPr lang="en-GB" sz="1600" i="1" dirty="0" smtClean="0"/>
              <a:t>Node</a:t>
            </a:r>
            <a:r>
              <a:rPr lang="en-GB" sz="1600" dirty="0" smtClean="0"/>
              <a:t>s that the </a:t>
            </a:r>
            <a:r>
              <a:rPr lang="en-GB" sz="1600" i="1" dirty="0" smtClean="0"/>
              <a:t>Server</a:t>
            </a:r>
            <a:r>
              <a:rPr lang="en-GB" sz="1600" dirty="0" smtClean="0"/>
              <a:t> makes visible to the </a:t>
            </a:r>
            <a:r>
              <a:rPr lang="en-GB" sz="1600" i="1" dirty="0" smtClean="0"/>
              <a:t>Client</a:t>
            </a:r>
            <a:endParaRPr kumimoji="0" lang="en-GB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6552728" cy="6926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UA Server Chaining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2A9-E72E-4386-86DF-A6DC194EACF9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13</a:t>
            </a:fld>
            <a:endParaRPr lang="fr-FR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276600" y="3429000"/>
            <a:ext cx="914400" cy="1219200"/>
            <a:chOff x="2064" y="2160"/>
            <a:chExt cx="576" cy="768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065" y="2160"/>
              <a:ext cx="526" cy="383"/>
              <a:chOff x="2065" y="2160"/>
              <a:chExt cx="526" cy="383"/>
            </a:xfrm>
          </p:grpSpPr>
          <p:sp>
            <p:nvSpPr>
              <p:cNvPr id="12" name="Rectangle 3"/>
              <p:cNvSpPr>
                <a:spLocks noChangeArrowheads="1"/>
              </p:cNvSpPr>
              <p:nvPr/>
            </p:nvSpPr>
            <p:spPr bwMode="auto">
              <a:xfrm>
                <a:off x="2065" y="2257"/>
                <a:ext cx="526" cy="286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UA</a:t>
                </a:r>
                <a:b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Server</a:t>
                </a:r>
              </a:p>
            </p:txBody>
          </p:sp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065" y="2545"/>
              <a:ext cx="526" cy="28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UA</a:t>
              </a:r>
              <a:b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Client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352" y="28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276600" y="2209800"/>
            <a:ext cx="914400" cy="1219200"/>
            <a:chOff x="2064" y="1392"/>
            <a:chExt cx="576" cy="768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2065" y="1392"/>
              <a:ext cx="526" cy="383"/>
              <a:chOff x="2065" y="1392"/>
              <a:chExt cx="526" cy="383"/>
            </a:xfrm>
          </p:grpSpPr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2065" y="1489"/>
                <a:ext cx="526" cy="286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UA</a:t>
                </a:r>
                <a:b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Server</a:t>
                </a:r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2352" y="139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065" y="1777"/>
              <a:ext cx="526" cy="28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UA</a:t>
              </a:r>
              <a:b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Client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2352" y="20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2064" y="177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152400" y="3429000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152400" y="2209800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>
            <a:off x="152400" y="4648200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439988" y="4648200"/>
            <a:ext cx="835025" cy="608013"/>
            <a:chOff x="1537" y="2928"/>
            <a:chExt cx="526" cy="383"/>
          </a:xfrm>
        </p:grpSpPr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537" y="3025"/>
              <a:ext cx="526" cy="286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UA</a:t>
              </a:r>
              <a:b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Server</a:t>
              </a: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1824" y="29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992188" y="4648200"/>
            <a:ext cx="835025" cy="608013"/>
            <a:chOff x="625" y="2928"/>
            <a:chExt cx="526" cy="383"/>
          </a:xfrm>
        </p:grpSpPr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625" y="3025"/>
              <a:ext cx="526" cy="286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UA</a:t>
              </a:r>
              <a:b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Server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912" y="29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687388" y="3429000"/>
            <a:ext cx="835025" cy="608013"/>
            <a:chOff x="433" y="2160"/>
            <a:chExt cx="526" cy="383"/>
          </a:xfrm>
        </p:grpSpPr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33" y="2257"/>
              <a:ext cx="526" cy="286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UA</a:t>
              </a:r>
              <a:b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Server</a:t>
              </a: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720" y="216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1676400" y="4038600"/>
            <a:ext cx="839788" cy="609600"/>
            <a:chOff x="1056" y="2544"/>
            <a:chExt cx="529" cy="384"/>
          </a:xfrm>
        </p:grpSpPr>
        <p:grpSp>
          <p:nvGrpSpPr>
            <p:cNvPr id="34" name="Group 31"/>
            <p:cNvGrpSpPr>
              <a:grpSpLocks/>
            </p:cNvGrpSpPr>
            <p:nvPr/>
          </p:nvGrpSpPr>
          <p:grpSpPr bwMode="auto">
            <a:xfrm>
              <a:off x="1056" y="2544"/>
              <a:ext cx="529" cy="289"/>
              <a:chOff x="1056" y="2544"/>
              <a:chExt cx="529" cy="289"/>
            </a:xfrm>
          </p:grpSpPr>
          <p:sp>
            <p:nvSpPr>
              <p:cNvPr id="36" name="Freeform 29"/>
              <p:cNvSpPr>
                <a:spLocks/>
              </p:cNvSpPr>
              <p:nvPr/>
            </p:nvSpPr>
            <p:spPr bwMode="auto">
              <a:xfrm>
                <a:off x="1056" y="2544"/>
                <a:ext cx="529" cy="28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1" y="11"/>
                  </a:cxn>
                  <a:cxn ang="0">
                    <a:pos x="3" y="22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0" y="252"/>
                  </a:cxn>
                  <a:cxn ang="0">
                    <a:pos x="1" y="259"/>
                  </a:cxn>
                  <a:cxn ang="0">
                    <a:pos x="3" y="266"/>
                  </a:cxn>
                  <a:cxn ang="0">
                    <a:pos x="11" y="278"/>
                  </a:cxn>
                  <a:cxn ang="0">
                    <a:pos x="22" y="285"/>
                  </a:cxn>
                  <a:cxn ang="0">
                    <a:pos x="36" y="288"/>
                  </a:cxn>
                  <a:cxn ang="0">
                    <a:pos x="492" y="288"/>
                  </a:cxn>
                  <a:cxn ang="0">
                    <a:pos x="506" y="285"/>
                  </a:cxn>
                  <a:cxn ang="0">
                    <a:pos x="518" y="278"/>
                  </a:cxn>
                  <a:cxn ang="0">
                    <a:pos x="525" y="266"/>
                  </a:cxn>
                  <a:cxn ang="0">
                    <a:pos x="528" y="252"/>
                  </a:cxn>
                  <a:cxn ang="0">
                    <a:pos x="528" y="36"/>
                  </a:cxn>
                  <a:cxn ang="0">
                    <a:pos x="525" y="22"/>
                  </a:cxn>
                  <a:cxn ang="0">
                    <a:pos x="518" y="11"/>
                  </a:cxn>
                  <a:cxn ang="0">
                    <a:pos x="506" y="3"/>
                  </a:cxn>
                  <a:cxn ang="0">
                    <a:pos x="499" y="1"/>
                  </a:cxn>
                  <a:cxn ang="0">
                    <a:pos x="492" y="0"/>
                  </a:cxn>
                  <a:cxn ang="0">
                    <a:pos x="36" y="0"/>
                  </a:cxn>
                </a:cxnLst>
                <a:rect l="0" t="0" r="r" b="b"/>
                <a:pathLst>
                  <a:path w="529" h="289">
                    <a:moveTo>
                      <a:pt x="36" y="0"/>
                    </a:moveTo>
                    <a:lnTo>
                      <a:pt x="29" y="1"/>
                    </a:lnTo>
                    <a:lnTo>
                      <a:pt x="22" y="3"/>
                    </a:lnTo>
                    <a:lnTo>
                      <a:pt x="11" y="11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252"/>
                    </a:lnTo>
                    <a:lnTo>
                      <a:pt x="1" y="259"/>
                    </a:lnTo>
                    <a:lnTo>
                      <a:pt x="3" y="266"/>
                    </a:lnTo>
                    <a:lnTo>
                      <a:pt x="11" y="278"/>
                    </a:lnTo>
                    <a:lnTo>
                      <a:pt x="22" y="285"/>
                    </a:lnTo>
                    <a:lnTo>
                      <a:pt x="36" y="288"/>
                    </a:lnTo>
                    <a:lnTo>
                      <a:pt x="492" y="288"/>
                    </a:lnTo>
                    <a:lnTo>
                      <a:pt x="506" y="285"/>
                    </a:lnTo>
                    <a:lnTo>
                      <a:pt x="518" y="278"/>
                    </a:lnTo>
                    <a:lnTo>
                      <a:pt x="525" y="266"/>
                    </a:lnTo>
                    <a:lnTo>
                      <a:pt x="528" y="252"/>
                    </a:lnTo>
                    <a:lnTo>
                      <a:pt x="528" y="36"/>
                    </a:lnTo>
                    <a:lnTo>
                      <a:pt x="525" y="22"/>
                    </a:lnTo>
                    <a:lnTo>
                      <a:pt x="518" y="11"/>
                    </a:lnTo>
                    <a:lnTo>
                      <a:pt x="506" y="3"/>
                    </a:lnTo>
                    <a:lnTo>
                      <a:pt x="499" y="1"/>
                    </a:lnTo>
                    <a:lnTo>
                      <a:pt x="492" y="0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CC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0"/>
              <p:cNvSpPr>
                <a:spLocks noChangeArrowheads="1"/>
              </p:cNvSpPr>
              <p:nvPr/>
            </p:nvSpPr>
            <p:spPr bwMode="auto">
              <a:xfrm>
                <a:off x="1125" y="2584"/>
                <a:ext cx="39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UA</a:t>
                </a:r>
                <a:b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Client</a:t>
                </a:r>
              </a:p>
            </p:txBody>
          </p:sp>
        </p:grp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1344" y="28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2590800" y="1600200"/>
            <a:ext cx="839788" cy="609600"/>
            <a:chOff x="1632" y="1008"/>
            <a:chExt cx="529" cy="384"/>
          </a:xfrm>
        </p:grpSpPr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1632" y="1008"/>
              <a:ext cx="529" cy="289"/>
              <a:chOff x="1632" y="1008"/>
              <a:chExt cx="529" cy="289"/>
            </a:xfrm>
          </p:grpSpPr>
          <p:sp>
            <p:nvSpPr>
              <p:cNvPr id="41" name="Freeform 34"/>
              <p:cNvSpPr>
                <a:spLocks/>
              </p:cNvSpPr>
              <p:nvPr/>
            </p:nvSpPr>
            <p:spPr bwMode="auto">
              <a:xfrm>
                <a:off x="1632" y="1008"/>
                <a:ext cx="529" cy="28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1" y="11"/>
                  </a:cxn>
                  <a:cxn ang="0">
                    <a:pos x="3" y="22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0" y="252"/>
                  </a:cxn>
                  <a:cxn ang="0">
                    <a:pos x="1" y="259"/>
                  </a:cxn>
                  <a:cxn ang="0">
                    <a:pos x="3" y="266"/>
                  </a:cxn>
                  <a:cxn ang="0">
                    <a:pos x="11" y="278"/>
                  </a:cxn>
                  <a:cxn ang="0">
                    <a:pos x="22" y="285"/>
                  </a:cxn>
                  <a:cxn ang="0">
                    <a:pos x="36" y="288"/>
                  </a:cxn>
                  <a:cxn ang="0">
                    <a:pos x="492" y="288"/>
                  </a:cxn>
                  <a:cxn ang="0">
                    <a:pos x="506" y="285"/>
                  </a:cxn>
                  <a:cxn ang="0">
                    <a:pos x="518" y="278"/>
                  </a:cxn>
                  <a:cxn ang="0">
                    <a:pos x="525" y="266"/>
                  </a:cxn>
                  <a:cxn ang="0">
                    <a:pos x="528" y="252"/>
                  </a:cxn>
                  <a:cxn ang="0">
                    <a:pos x="528" y="36"/>
                  </a:cxn>
                  <a:cxn ang="0">
                    <a:pos x="525" y="22"/>
                  </a:cxn>
                  <a:cxn ang="0">
                    <a:pos x="518" y="11"/>
                  </a:cxn>
                  <a:cxn ang="0">
                    <a:pos x="506" y="3"/>
                  </a:cxn>
                  <a:cxn ang="0">
                    <a:pos x="499" y="1"/>
                  </a:cxn>
                  <a:cxn ang="0">
                    <a:pos x="492" y="0"/>
                  </a:cxn>
                  <a:cxn ang="0">
                    <a:pos x="36" y="0"/>
                  </a:cxn>
                </a:cxnLst>
                <a:rect l="0" t="0" r="r" b="b"/>
                <a:pathLst>
                  <a:path w="529" h="289">
                    <a:moveTo>
                      <a:pt x="36" y="0"/>
                    </a:moveTo>
                    <a:lnTo>
                      <a:pt x="29" y="1"/>
                    </a:lnTo>
                    <a:lnTo>
                      <a:pt x="22" y="3"/>
                    </a:lnTo>
                    <a:lnTo>
                      <a:pt x="11" y="11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252"/>
                    </a:lnTo>
                    <a:lnTo>
                      <a:pt x="1" y="259"/>
                    </a:lnTo>
                    <a:lnTo>
                      <a:pt x="3" y="266"/>
                    </a:lnTo>
                    <a:lnTo>
                      <a:pt x="11" y="278"/>
                    </a:lnTo>
                    <a:lnTo>
                      <a:pt x="22" y="285"/>
                    </a:lnTo>
                    <a:lnTo>
                      <a:pt x="36" y="288"/>
                    </a:lnTo>
                    <a:lnTo>
                      <a:pt x="492" y="288"/>
                    </a:lnTo>
                    <a:lnTo>
                      <a:pt x="506" y="285"/>
                    </a:lnTo>
                    <a:lnTo>
                      <a:pt x="518" y="278"/>
                    </a:lnTo>
                    <a:lnTo>
                      <a:pt x="525" y="266"/>
                    </a:lnTo>
                    <a:lnTo>
                      <a:pt x="528" y="252"/>
                    </a:lnTo>
                    <a:lnTo>
                      <a:pt x="528" y="36"/>
                    </a:lnTo>
                    <a:lnTo>
                      <a:pt x="525" y="22"/>
                    </a:lnTo>
                    <a:lnTo>
                      <a:pt x="518" y="11"/>
                    </a:lnTo>
                    <a:lnTo>
                      <a:pt x="506" y="3"/>
                    </a:lnTo>
                    <a:lnTo>
                      <a:pt x="499" y="1"/>
                    </a:lnTo>
                    <a:lnTo>
                      <a:pt x="492" y="0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CC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5"/>
              <p:cNvSpPr>
                <a:spLocks noChangeArrowheads="1"/>
              </p:cNvSpPr>
              <p:nvPr/>
            </p:nvSpPr>
            <p:spPr bwMode="auto">
              <a:xfrm>
                <a:off x="1701" y="1048"/>
                <a:ext cx="39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UA</a:t>
                </a:r>
                <a:b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Client</a:t>
                </a:r>
              </a:p>
            </p:txBody>
          </p:sp>
        </p:grp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1920" y="129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1524000" y="1600200"/>
            <a:ext cx="839788" cy="609600"/>
            <a:chOff x="960" y="1008"/>
            <a:chExt cx="529" cy="384"/>
          </a:xfrm>
        </p:grpSpPr>
        <p:grpSp>
          <p:nvGrpSpPr>
            <p:cNvPr id="44" name="Group 41"/>
            <p:cNvGrpSpPr>
              <a:grpSpLocks/>
            </p:cNvGrpSpPr>
            <p:nvPr/>
          </p:nvGrpSpPr>
          <p:grpSpPr bwMode="auto">
            <a:xfrm>
              <a:off x="960" y="1008"/>
              <a:ext cx="529" cy="289"/>
              <a:chOff x="960" y="1008"/>
              <a:chExt cx="529" cy="289"/>
            </a:xfrm>
          </p:grpSpPr>
          <p:sp>
            <p:nvSpPr>
              <p:cNvPr id="46" name="Freeform 39"/>
              <p:cNvSpPr>
                <a:spLocks/>
              </p:cNvSpPr>
              <p:nvPr/>
            </p:nvSpPr>
            <p:spPr bwMode="auto">
              <a:xfrm>
                <a:off x="960" y="1008"/>
                <a:ext cx="529" cy="28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1" y="11"/>
                  </a:cxn>
                  <a:cxn ang="0">
                    <a:pos x="3" y="22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0" y="252"/>
                  </a:cxn>
                  <a:cxn ang="0">
                    <a:pos x="1" y="259"/>
                  </a:cxn>
                  <a:cxn ang="0">
                    <a:pos x="3" y="266"/>
                  </a:cxn>
                  <a:cxn ang="0">
                    <a:pos x="11" y="278"/>
                  </a:cxn>
                  <a:cxn ang="0">
                    <a:pos x="22" y="285"/>
                  </a:cxn>
                  <a:cxn ang="0">
                    <a:pos x="36" y="288"/>
                  </a:cxn>
                  <a:cxn ang="0">
                    <a:pos x="492" y="288"/>
                  </a:cxn>
                  <a:cxn ang="0">
                    <a:pos x="506" y="285"/>
                  </a:cxn>
                  <a:cxn ang="0">
                    <a:pos x="518" y="278"/>
                  </a:cxn>
                  <a:cxn ang="0">
                    <a:pos x="525" y="266"/>
                  </a:cxn>
                  <a:cxn ang="0">
                    <a:pos x="528" y="252"/>
                  </a:cxn>
                  <a:cxn ang="0">
                    <a:pos x="528" y="36"/>
                  </a:cxn>
                  <a:cxn ang="0">
                    <a:pos x="525" y="22"/>
                  </a:cxn>
                  <a:cxn ang="0">
                    <a:pos x="518" y="11"/>
                  </a:cxn>
                  <a:cxn ang="0">
                    <a:pos x="506" y="3"/>
                  </a:cxn>
                  <a:cxn ang="0">
                    <a:pos x="499" y="1"/>
                  </a:cxn>
                  <a:cxn ang="0">
                    <a:pos x="492" y="0"/>
                  </a:cxn>
                  <a:cxn ang="0">
                    <a:pos x="36" y="0"/>
                  </a:cxn>
                </a:cxnLst>
                <a:rect l="0" t="0" r="r" b="b"/>
                <a:pathLst>
                  <a:path w="529" h="289">
                    <a:moveTo>
                      <a:pt x="36" y="0"/>
                    </a:moveTo>
                    <a:lnTo>
                      <a:pt x="29" y="1"/>
                    </a:lnTo>
                    <a:lnTo>
                      <a:pt x="22" y="3"/>
                    </a:lnTo>
                    <a:lnTo>
                      <a:pt x="11" y="11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252"/>
                    </a:lnTo>
                    <a:lnTo>
                      <a:pt x="1" y="259"/>
                    </a:lnTo>
                    <a:lnTo>
                      <a:pt x="3" y="266"/>
                    </a:lnTo>
                    <a:lnTo>
                      <a:pt x="11" y="278"/>
                    </a:lnTo>
                    <a:lnTo>
                      <a:pt x="22" y="285"/>
                    </a:lnTo>
                    <a:lnTo>
                      <a:pt x="36" y="288"/>
                    </a:lnTo>
                    <a:lnTo>
                      <a:pt x="492" y="288"/>
                    </a:lnTo>
                    <a:lnTo>
                      <a:pt x="506" y="285"/>
                    </a:lnTo>
                    <a:lnTo>
                      <a:pt x="518" y="278"/>
                    </a:lnTo>
                    <a:lnTo>
                      <a:pt x="525" y="266"/>
                    </a:lnTo>
                    <a:lnTo>
                      <a:pt x="528" y="252"/>
                    </a:lnTo>
                    <a:lnTo>
                      <a:pt x="528" y="36"/>
                    </a:lnTo>
                    <a:lnTo>
                      <a:pt x="525" y="22"/>
                    </a:lnTo>
                    <a:lnTo>
                      <a:pt x="518" y="11"/>
                    </a:lnTo>
                    <a:lnTo>
                      <a:pt x="506" y="3"/>
                    </a:lnTo>
                    <a:lnTo>
                      <a:pt x="499" y="1"/>
                    </a:lnTo>
                    <a:lnTo>
                      <a:pt x="492" y="0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CC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0"/>
              <p:cNvSpPr>
                <a:spLocks noChangeArrowheads="1"/>
              </p:cNvSpPr>
              <p:nvPr/>
            </p:nvSpPr>
            <p:spPr bwMode="auto">
              <a:xfrm>
                <a:off x="1029" y="1048"/>
                <a:ext cx="39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UA</a:t>
                </a:r>
                <a:b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Client</a:t>
                </a:r>
              </a:p>
            </p:txBody>
          </p:sp>
        </p:grp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1248" y="129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1981200" y="2819400"/>
            <a:ext cx="839788" cy="609600"/>
            <a:chOff x="1248" y="1776"/>
            <a:chExt cx="529" cy="384"/>
          </a:xfrm>
        </p:grpSpPr>
        <p:grpSp>
          <p:nvGrpSpPr>
            <p:cNvPr id="49" name="Group 46"/>
            <p:cNvGrpSpPr>
              <a:grpSpLocks/>
            </p:cNvGrpSpPr>
            <p:nvPr/>
          </p:nvGrpSpPr>
          <p:grpSpPr bwMode="auto">
            <a:xfrm>
              <a:off x="1248" y="1776"/>
              <a:ext cx="529" cy="289"/>
              <a:chOff x="1248" y="1776"/>
              <a:chExt cx="529" cy="289"/>
            </a:xfrm>
          </p:grpSpPr>
          <p:sp>
            <p:nvSpPr>
              <p:cNvPr id="51" name="Freeform 44"/>
              <p:cNvSpPr>
                <a:spLocks/>
              </p:cNvSpPr>
              <p:nvPr/>
            </p:nvSpPr>
            <p:spPr bwMode="auto">
              <a:xfrm>
                <a:off x="1248" y="1776"/>
                <a:ext cx="529" cy="28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1" y="11"/>
                  </a:cxn>
                  <a:cxn ang="0">
                    <a:pos x="3" y="22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0" y="252"/>
                  </a:cxn>
                  <a:cxn ang="0">
                    <a:pos x="1" y="259"/>
                  </a:cxn>
                  <a:cxn ang="0">
                    <a:pos x="3" y="266"/>
                  </a:cxn>
                  <a:cxn ang="0">
                    <a:pos x="11" y="278"/>
                  </a:cxn>
                  <a:cxn ang="0">
                    <a:pos x="22" y="285"/>
                  </a:cxn>
                  <a:cxn ang="0">
                    <a:pos x="36" y="288"/>
                  </a:cxn>
                  <a:cxn ang="0">
                    <a:pos x="492" y="288"/>
                  </a:cxn>
                  <a:cxn ang="0">
                    <a:pos x="506" y="285"/>
                  </a:cxn>
                  <a:cxn ang="0">
                    <a:pos x="518" y="278"/>
                  </a:cxn>
                  <a:cxn ang="0">
                    <a:pos x="525" y="266"/>
                  </a:cxn>
                  <a:cxn ang="0">
                    <a:pos x="528" y="252"/>
                  </a:cxn>
                  <a:cxn ang="0">
                    <a:pos x="528" y="36"/>
                  </a:cxn>
                  <a:cxn ang="0">
                    <a:pos x="525" y="22"/>
                  </a:cxn>
                  <a:cxn ang="0">
                    <a:pos x="518" y="11"/>
                  </a:cxn>
                  <a:cxn ang="0">
                    <a:pos x="506" y="3"/>
                  </a:cxn>
                  <a:cxn ang="0">
                    <a:pos x="499" y="1"/>
                  </a:cxn>
                  <a:cxn ang="0">
                    <a:pos x="492" y="0"/>
                  </a:cxn>
                  <a:cxn ang="0">
                    <a:pos x="36" y="0"/>
                  </a:cxn>
                </a:cxnLst>
                <a:rect l="0" t="0" r="r" b="b"/>
                <a:pathLst>
                  <a:path w="529" h="289">
                    <a:moveTo>
                      <a:pt x="36" y="0"/>
                    </a:moveTo>
                    <a:lnTo>
                      <a:pt x="29" y="1"/>
                    </a:lnTo>
                    <a:lnTo>
                      <a:pt x="22" y="3"/>
                    </a:lnTo>
                    <a:lnTo>
                      <a:pt x="11" y="11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252"/>
                    </a:lnTo>
                    <a:lnTo>
                      <a:pt x="1" y="259"/>
                    </a:lnTo>
                    <a:lnTo>
                      <a:pt x="3" y="266"/>
                    </a:lnTo>
                    <a:lnTo>
                      <a:pt x="11" y="278"/>
                    </a:lnTo>
                    <a:lnTo>
                      <a:pt x="22" y="285"/>
                    </a:lnTo>
                    <a:lnTo>
                      <a:pt x="36" y="288"/>
                    </a:lnTo>
                    <a:lnTo>
                      <a:pt x="492" y="288"/>
                    </a:lnTo>
                    <a:lnTo>
                      <a:pt x="506" y="285"/>
                    </a:lnTo>
                    <a:lnTo>
                      <a:pt x="518" y="278"/>
                    </a:lnTo>
                    <a:lnTo>
                      <a:pt x="525" y="266"/>
                    </a:lnTo>
                    <a:lnTo>
                      <a:pt x="528" y="252"/>
                    </a:lnTo>
                    <a:lnTo>
                      <a:pt x="528" y="36"/>
                    </a:lnTo>
                    <a:lnTo>
                      <a:pt x="525" y="22"/>
                    </a:lnTo>
                    <a:lnTo>
                      <a:pt x="518" y="11"/>
                    </a:lnTo>
                    <a:lnTo>
                      <a:pt x="506" y="3"/>
                    </a:lnTo>
                    <a:lnTo>
                      <a:pt x="499" y="1"/>
                    </a:lnTo>
                    <a:lnTo>
                      <a:pt x="492" y="0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CC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5"/>
              <p:cNvSpPr>
                <a:spLocks noChangeArrowheads="1"/>
              </p:cNvSpPr>
              <p:nvPr/>
            </p:nvSpPr>
            <p:spPr bwMode="auto">
              <a:xfrm>
                <a:off x="1317" y="1816"/>
                <a:ext cx="39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UA</a:t>
                </a:r>
                <a:b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Client</a:t>
                </a:r>
              </a:p>
            </p:txBody>
          </p:sp>
        </p:grp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1536" y="20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152400" y="2209800"/>
            <a:ext cx="169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/>
              <a:t>Enterprise Network</a:t>
            </a: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152400" y="3124200"/>
            <a:ext cx="175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/>
              <a:t>Operations Network</a:t>
            </a: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125413" y="4383088"/>
            <a:ext cx="1041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/>
              <a:t>Plant Floor</a:t>
            </a:r>
            <a:br>
              <a:rPr lang="en-US" sz="1400"/>
            </a:br>
            <a:r>
              <a:rPr lang="en-US" sz="1400"/>
              <a:t> Network</a:t>
            </a:r>
          </a:p>
        </p:txBody>
      </p: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4419600" y="2971800"/>
            <a:ext cx="153988" cy="915988"/>
            <a:chOff x="2784" y="1872"/>
            <a:chExt cx="97" cy="577"/>
          </a:xfrm>
        </p:grpSpPr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2784" y="1872"/>
              <a:ext cx="97" cy="5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19" y="4"/>
                </a:cxn>
                <a:cxn ang="0">
                  <a:pos x="27" y="8"/>
                </a:cxn>
                <a:cxn ang="0">
                  <a:pos x="34" y="14"/>
                </a:cxn>
                <a:cxn ang="0">
                  <a:pos x="40" y="21"/>
                </a:cxn>
                <a:cxn ang="0">
                  <a:pos x="44" y="29"/>
                </a:cxn>
                <a:cxn ang="0">
                  <a:pos x="47" y="38"/>
                </a:cxn>
                <a:cxn ang="0">
                  <a:pos x="48" y="48"/>
                </a:cxn>
                <a:cxn ang="0">
                  <a:pos x="48" y="240"/>
                </a:cxn>
                <a:cxn ang="0">
                  <a:pos x="49" y="250"/>
                </a:cxn>
                <a:cxn ang="0">
                  <a:pos x="52" y="259"/>
                </a:cxn>
                <a:cxn ang="0">
                  <a:pos x="56" y="267"/>
                </a:cxn>
                <a:cxn ang="0">
                  <a:pos x="62" y="274"/>
                </a:cxn>
                <a:cxn ang="0">
                  <a:pos x="69" y="280"/>
                </a:cxn>
                <a:cxn ang="0">
                  <a:pos x="77" y="284"/>
                </a:cxn>
                <a:cxn ang="0">
                  <a:pos x="86" y="287"/>
                </a:cxn>
                <a:cxn ang="0">
                  <a:pos x="96" y="288"/>
                </a:cxn>
                <a:cxn ang="0">
                  <a:pos x="86" y="289"/>
                </a:cxn>
                <a:cxn ang="0">
                  <a:pos x="77" y="292"/>
                </a:cxn>
                <a:cxn ang="0">
                  <a:pos x="69" y="296"/>
                </a:cxn>
                <a:cxn ang="0">
                  <a:pos x="62" y="302"/>
                </a:cxn>
                <a:cxn ang="0">
                  <a:pos x="56" y="309"/>
                </a:cxn>
                <a:cxn ang="0">
                  <a:pos x="52" y="317"/>
                </a:cxn>
                <a:cxn ang="0">
                  <a:pos x="49" y="326"/>
                </a:cxn>
                <a:cxn ang="0">
                  <a:pos x="48" y="336"/>
                </a:cxn>
                <a:cxn ang="0">
                  <a:pos x="48" y="528"/>
                </a:cxn>
                <a:cxn ang="0">
                  <a:pos x="47" y="538"/>
                </a:cxn>
                <a:cxn ang="0">
                  <a:pos x="44" y="547"/>
                </a:cxn>
                <a:cxn ang="0">
                  <a:pos x="40" y="555"/>
                </a:cxn>
                <a:cxn ang="0">
                  <a:pos x="34" y="562"/>
                </a:cxn>
                <a:cxn ang="0">
                  <a:pos x="27" y="568"/>
                </a:cxn>
                <a:cxn ang="0">
                  <a:pos x="19" y="572"/>
                </a:cxn>
                <a:cxn ang="0">
                  <a:pos x="10" y="575"/>
                </a:cxn>
                <a:cxn ang="0">
                  <a:pos x="0" y="576"/>
                </a:cxn>
              </a:cxnLst>
              <a:rect l="0" t="0" r="r" b="b"/>
              <a:pathLst>
                <a:path w="97" h="577">
                  <a:moveTo>
                    <a:pt x="0" y="0"/>
                  </a:moveTo>
                  <a:lnTo>
                    <a:pt x="10" y="1"/>
                  </a:lnTo>
                  <a:lnTo>
                    <a:pt x="19" y="4"/>
                  </a:lnTo>
                  <a:lnTo>
                    <a:pt x="27" y="8"/>
                  </a:lnTo>
                  <a:lnTo>
                    <a:pt x="34" y="14"/>
                  </a:lnTo>
                  <a:lnTo>
                    <a:pt x="40" y="21"/>
                  </a:lnTo>
                  <a:lnTo>
                    <a:pt x="44" y="29"/>
                  </a:lnTo>
                  <a:lnTo>
                    <a:pt x="47" y="38"/>
                  </a:lnTo>
                  <a:lnTo>
                    <a:pt x="48" y="48"/>
                  </a:lnTo>
                  <a:lnTo>
                    <a:pt x="48" y="240"/>
                  </a:lnTo>
                  <a:lnTo>
                    <a:pt x="49" y="250"/>
                  </a:lnTo>
                  <a:lnTo>
                    <a:pt x="52" y="259"/>
                  </a:lnTo>
                  <a:lnTo>
                    <a:pt x="56" y="267"/>
                  </a:lnTo>
                  <a:lnTo>
                    <a:pt x="62" y="274"/>
                  </a:lnTo>
                  <a:lnTo>
                    <a:pt x="69" y="280"/>
                  </a:lnTo>
                  <a:lnTo>
                    <a:pt x="77" y="284"/>
                  </a:lnTo>
                  <a:lnTo>
                    <a:pt x="86" y="287"/>
                  </a:lnTo>
                  <a:lnTo>
                    <a:pt x="96" y="288"/>
                  </a:lnTo>
                  <a:lnTo>
                    <a:pt x="86" y="289"/>
                  </a:lnTo>
                  <a:lnTo>
                    <a:pt x="77" y="292"/>
                  </a:lnTo>
                  <a:lnTo>
                    <a:pt x="69" y="296"/>
                  </a:lnTo>
                  <a:lnTo>
                    <a:pt x="62" y="302"/>
                  </a:lnTo>
                  <a:lnTo>
                    <a:pt x="56" y="309"/>
                  </a:lnTo>
                  <a:lnTo>
                    <a:pt x="52" y="317"/>
                  </a:lnTo>
                  <a:lnTo>
                    <a:pt x="49" y="326"/>
                  </a:lnTo>
                  <a:lnTo>
                    <a:pt x="48" y="336"/>
                  </a:lnTo>
                  <a:lnTo>
                    <a:pt x="48" y="528"/>
                  </a:lnTo>
                  <a:lnTo>
                    <a:pt x="47" y="538"/>
                  </a:lnTo>
                  <a:lnTo>
                    <a:pt x="44" y="547"/>
                  </a:lnTo>
                  <a:lnTo>
                    <a:pt x="40" y="555"/>
                  </a:lnTo>
                  <a:lnTo>
                    <a:pt x="34" y="562"/>
                  </a:lnTo>
                  <a:lnTo>
                    <a:pt x="27" y="568"/>
                  </a:lnTo>
                  <a:lnTo>
                    <a:pt x="19" y="572"/>
                  </a:lnTo>
                  <a:lnTo>
                    <a:pt x="10" y="575"/>
                  </a:lnTo>
                  <a:lnTo>
                    <a:pt x="0" y="57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2832" y="1917"/>
              <a:ext cx="0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fr-FR" sz="1800"/>
            </a:p>
          </p:txBody>
        </p:sp>
      </p:grpSp>
      <p:grpSp>
        <p:nvGrpSpPr>
          <p:cNvPr id="59" name="Group 57"/>
          <p:cNvGrpSpPr>
            <a:grpSpLocks/>
          </p:cNvGrpSpPr>
          <p:nvPr/>
        </p:nvGrpSpPr>
        <p:grpSpPr bwMode="auto">
          <a:xfrm>
            <a:off x="4419600" y="4191000"/>
            <a:ext cx="153988" cy="915988"/>
            <a:chOff x="2784" y="2640"/>
            <a:chExt cx="97" cy="577"/>
          </a:xfrm>
        </p:grpSpPr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2784" y="2640"/>
              <a:ext cx="97" cy="5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19" y="4"/>
                </a:cxn>
                <a:cxn ang="0">
                  <a:pos x="27" y="8"/>
                </a:cxn>
                <a:cxn ang="0">
                  <a:pos x="34" y="14"/>
                </a:cxn>
                <a:cxn ang="0">
                  <a:pos x="40" y="21"/>
                </a:cxn>
                <a:cxn ang="0">
                  <a:pos x="44" y="29"/>
                </a:cxn>
                <a:cxn ang="0">
                  <a:pos x="47" y="38"/>
                </a:cxn>
                <a:cxn ang="0">
                  <a:pos x="48" y="48"/>
                </a:cxn>
                <a:cxn ang="0">
                  <a:pos x="48" y="240"/>
                </a:cxn>
                <a:cxn ang="0">
                  <a:pos x="49" y="250"/>
                </a:cxn>
                <a:cxn ang="0">
                  <a:pos x="52" y="259"/>
                </a:cxn>
                <a:cxn ang="0">
                  <a:pos x="56" y="267"/>
                </a:cxn>
                <a:cxn ang="0">
                  <a:pos x="62" y="274"/>
                </a:cxn>
                <a:cxn ang="0">
                  <a:pos x="69" y="280"/>
                </a:cxn>
                <a:cxn ang="0">
                  <a:pos x="77" y="284"/>
                </a:cxn>
                <a:cxn ang="0">
                  <a:pos x="86" y="287"/>
                </a:cxn>
                <a:cxn ang="0">
                  <a:pos x="96" y="288"/>
                </a:cxn>
                <a:cxn ang="0">
                  <a:pos x="86" y="289"/>
                </a:cxn>
                <a:cxn ang="0">
                  <a:pos x="77" y="292"/>
                </a:cxn>
                <a:cxn ang="0">
                  <a:pos x="69" y="296"/>
                </a:cxn>
                <a:cxn ang="0">
                  <a:pos x="62" y="302"/>
                </a:cxn>
                <a:cxn ang="0">
                  <a:pos x="56" y="309"/>
                </a:cxn>
                <a:cxn ang="0">
                  <a:pos x="52" y="317"/>
                </a:cxn>
                <a:cxn ang="0">
                  <a:pos x="49" y="326"/>
                </a:cxn>
                <a:cxn ang="0">
                  <a:pos x="48" y="336"/>
                </a:cxn>
                <a:cxn ang="0">
                  <a:pos x="48" y="528"/>
                </a:cxn>
                <a:cxn ang="0">
                  <a:pos x="47" y="538"/>
                </a:cxn>
                <a:cxn ang="0">
                  <a:pos x="44" y="547"/>
                </a:cxn>
                <a:cxn ang="0">
                  <a:pos x="40" y="555"/>
                </a:cxn>
                <a:cxn ang="0">
                  <a:pos x="34" y="562"/>
                </a:cxn>
                <a:cxn ang="0">
                  <a:pos x="27" y="568"/>
                </a:cxn>
                <a:cxn ang="0">
                  <a:pos x="19" y="572"/>
                </a:cxn>
                <a:cxn ang="0">
                  <a:pos x="10" y="575"/>
                </a:cxn>
                <a:cxn ang="0">
                  <a:pos x="0" y="576"/>
                </a:cxn>
              </a:cxnLst>
              <a:rect l="0" t="0" r="r" b="b"/>
              <a:pathLst>
                <a:path w="97" h="577">
                  <a:moveTo>
                    <a:pt x="0" y="0"/>
                  </a:moveTo>
                  <a:lnTo>
                    <a:pt x="10" y="1"/>
                  </a:lnTo>
                  <a:lnTo>
                    <a:pt x="19" y="4"/>
                  </a:lnTo>
                  <a:lnTo>
                    <a:pt x="27" y="8"/>
                  </a:lnTo>
                  <a:lnTo>
                    <a:pt x="34" y="14"/>
                  </a:lnTo>
                  <a:lnTo>
                    <a:pt x="40" y="21"/>
                  </a:lnTo>
                  <a:lnTo>
                    <a:pt x="44" y="29"/>
                  </a:lnTo>
                  <a:lnTo>
                    <a:pt x="47" y="38"/>
                  </a:lnTo>
                  <a:lnTo>
                    <a:pt x="48" y="48"/>
                  </a:lnTo>
                  <a:lnTo>
                    <a:pt x="48" y="240"/>
                  </a:lnTo>
                  <a:lnTo>
                    <a:pt x="49" y="250"/>
                  </a:lnTo>
                  <a:lnTo>
                    <a:pt x="52" y="259"/>
                  </a:lnTo>
                  <a:lnTo>
                    <a:pt x="56" y="267"/>
                  </a:lnTo>
                  <a:lnTo>
                    <a:pt x="62" y="274"/>
                  </a:lnTo>
                  <a:lnTo>
                    <a:pt x="69" y="280"/>
                  </a:lnTo>
                  <a:lnTo>
                    <a:pt x="77" y="284"/>
                  </a:lnTo>
                  <a:lnTo>
                    <a:pt x="86" y="287"/>
                  </a:lnTo>
                  <a:lnTo>
                    <a:pt x="96" y="288"/>
                  </a:lnTo>
                  <a:lnTo>
                    <a:pt x="86" y="289"/>
                  </a:lnTo>
                  <a:lnTo>
                    <a:pt x="77" y="292"/>
                  </a:lnTo>
                  <a:lnTo>
                    <a:pt x="69" y="296"/>
                  </a:lnTo>
                  <a:lnTo>
                    <a:pt x="62" y="302"/>
                  </a:lnTo>
                  <a:lnTo>
                    <a:pt x="56" y="309"/>
                  </a:lnTo>
                  <a:lnTo>
                    <a:pt x="52" y="317"/>
                  </a:lnTo>
                  <a:lnTo>
                    <a:pt x="49" y="326"/>
                  </a:lnTo>
                  <a:lnTo>
                    <a:pt x="48" y="336"/>
                  </a:lnTo>
                  <a:lnTo>
                    <a:pt x="48" y="528"/>
                  </a:lnTo>
                  <a:lnTo>
                    <a:pt x="47" y="538"/>
                  </a:lnTo>
                  <a:lnTo>
                    <a:pt x="44" y="547"/>
                  </a:lnTo>
                  <a:lnTo>
                    <a:pt x="40" y="555"/>
                  </a:lnTo>
                  <a:lnTo>
                    <a:pt x="34" y="562"/>
                  </a:lnTo>
                  <a:lnTo>
                    <a:pt x="27" y="568"/>
                  </a:lnTo>
                  <a:lnTo>
                    <a:pt x="19" y="572"/>
                  </a:lnTo>
                  <a:lnTo>
                    <a:pt x="10" y="575"/>
                  </a:lnTo>
                  <a:lnTo>
                    <a:pt x="0" y="57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2832" y="2685"/>
              <a:ext cx="0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fr-FR" sz="1800"/>
            </a:p>
          </p:txBody>
        </p:sp>
      </p:grpSp>
      <p:grpSp>
        <p:nvGrpSpPr>
          <p:cNvPr id="62" name="Group 60"/>
          <p:cNvGrpSpPr>
            <a:grpSpLocks/>
          </p:cNvGrpSpPr>
          <p:nvPr/>
        </p:nvGrpSpPr>
        <p:grpSpPr bwMode="auto">
          <a:xfrm>
            <a:off x="4419600" y="1752600"/>
            <a:ext cx="153988" cy="915988"/>
            <a:chOff x="2784" y="1104"/>
            <a:chExt cx="97" cy="577"/>
          </a:xfrm>
        </p:grpSpPr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2784" y="1104"/>
              <a:ext cx="97" cy="5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19" y="4"/>
                </a:cxn>
                <a:cxn ang="0">
                  <a:pos x="27" y="8"/>
                </a:cxn>
                <a:cxn ang="0">
                  <a:pos x="34" y="14"/>
                </a:cxn>
                <a:cxn ang="0">
                  <a:pos x="40" y="21"/>
                </a:cxn>
                <a:cxn ang="0">
                  <a:pos x="44" y="29"/>
                </a:cxn>
                <a:cxn ang="0">
                  <a:pos x="47" y="38"/>
                </a:cxn>
                <a:cxn ang="0">
                  <a:pos x="48" y="48"/>
                </a:cxn>
                <a:cxn ang="0">
                  <a:pos x="48" y="240"/>
                </a:cxn>
                <a:cxn ang="0">
                  <a:pos x="49" y="250"/>
                </a:cxn>
                <a:cxn ang="0">
                  <a:pos x="52" y="259"/>
                </a:cxn>
                <a:cxn ang="0">
                  <a:pos x="56" y="267"/>
                </a:cxn>
                <a:cxn ang="0">
                  <a:pos x="62" y="274"/>
                </a:cxn>
                <a:cxn ang="0">
                  <a:pos x="69" y="280"/>
                </a:cxn>
                <a:cxn ang="0">
                  <a:pos x="77" y="284"/>
                </a:cxn>
                <a:cxn ang="0">
                  <a:pos x="86" y="287"/>
                </a:cxn>
                <a:cxn ang="0">
                  <a:pos x="96" y="288"/>
                </a:cxn>
                <a:cxn ang="0">
                  <a:pos x="86" y="289"/>
                </a:cxn>
                <a:cxn ang="0">
                  <a:pos x="77" y="292"/>
                </a:cxn>
                <a:cxn ang="0">
                  <a:pos x="69" y="296"/>
                </a:cxn>
                <a:cxn ang="0">
                  <a:pos x="62" y="302"/>
                </a:cxn>
                <a:cxn ang="0">
                  <a:pos x="56" y="309"/>
                </a:cxn>
                <a:cxn ang="0">
                  <a:pos x="52" y="317"/>
                </a:cxn>
                <a:cxn ang="0">
                  <a:pos x="49" y="326"/>
                </a:cxn>
                <a:cxn ang="0">
                  <a:pos x="48" y="336"/>
                </a:cxn>
                <a:cxn ang="0">
                  <a:pos x="48" y="528"/>
                </a:cxn>
                <a:cxn ang="0">
                  <a:pos x="47" y="538"/>
                </a:cxn>
                <a:cxn ang="0">
                  <a:pos x="44" y="547"/>
                </a:cxn>
                <a:cxn ang="0">
                  <a:pos x="40" y="555"/>
                </a:cxn>
                <a:cxn ang="0">
                  <a:pos x="34" y="562"/>
                </a:cxn>
                <a:cxn ang="0">
                  <a:pos x="27" y="568"/>
                </a:cxn>
                <a:cxn ang="0">
                  <a:pos x="19" y="572"/>
                </a:cxn>
                <a:cxn ang="0">
                  <a:pos x="10" y="575"/>
                </a:cxn>
                <a:cxn ang="0">
                  <a:pos x="0" y="576"/>
                </a:cxn>
              </a:cxnLst>
              <a:rect l="0" t="0" r="r" b="b"/>
              <a:pathLst>
                <a:path w="97" h="577">
                  <a:moveTo>
                    <a:pt x="0" y="0"/>
                  </a:moveTo>
                  <a:lnTo>
                    <a:pt x="10" y="1"/>
                  </a:lnTo>
                  <a:lnTo>
                    <a:pt x="19" y="4"/>
                  </a:lnTo>
                  <a:lnTo>
                    <a:pt x="27" y="8"/>
                  </a:lnTo>
                  <a:lnTo>
                    <a:pt x="34" y="14"/>
                  </a:lnTo>
                  <a:lnTo>
                    <a:pt x="40" y="21"/>
                  </a:lnTo>
                  <a:lnTo>
                    <a:pt x="44" y="29"/>
                  </a:lnTo>
                  <a:lnTo>
                    <a:pt x="47" y="38"/>
                  </a:lnTo>
                  <a:lnTo>
                    <a:pt x="48" y="48"/>
                  </a:lnTo>
                  <a:lnTo>
                    <a:pt x="48" y="240"/>
                  </a:lnTo>
                  <a:lnTo>
                    <a:pt x="49" y="250"/>
                  </a:lnTo>
                  <a:lnTo>
                    <a:pt x="52" y="259"/>
                  </a:lnTo>
                  <a:lnTo>
                    <a:pt x="56" y="267"/>
                  </a:lnTo>
                  <a:lnTo>
                    <a:pt x="62" y="274"/>
                  </a:lnTo>
                  <a:lnTo>
                    <a:pt x="69" y="280"/>
                  </a:lnTo>
                  <a:lnTo>
                    <a:pt x="77" y="284"/>
                  </a:lnTo>
                  <a:lnTo>
                    <a:pt x="86" y="287"/>
                  </a:lnTo>
                  <a:lnTo>
                    <a:pt x="96" y="288"/>
                  </a:lnTo>
                  <a:lnTo>
                    <a:pt x="86" y="289"/>
                  </a:lnTo>
                  <a:lnTo>
                    <a:pt x="77" y="292"/>
                  </a:lnTo>
                  <a:lnTo>
                    <a:pt x="69" y="296"/>
                  </a:lnTo>
                  <a:lnTo>
                    <a:pt x="62" y="302"/>
                  </a:lnTo>
                  <a:lnTo>
                    <a:pt x="56" y="309"/>
                  </a:lnTo>
                  <a:lnTo>
                    <a:pt x="52" y="317"/>
                  </a:lnTo>
                  <a:lnTo>
                    <a:pt x="49" y="326"/>
                  </a:lnTo>
                  <a:lnTo>
                    <a:pt x="48" y="336"/>
                  </a:lnTo>
                  <a:lnTo>
                    <a:pt x="48" y="528"/>
                  </a:lnTo>
                  <a:lnTo>
                    <a:pt x="47" y="538"/>
                  </a:lnTo>
                  <a:lnTo>
                    <a:pt x="44" y="547"/>
                  </a:lnTo>
                  <a:lnTo>
                    <a:pt x="40" y="555"/>
                  </a:lnTo>
                  <a:lnTo>
                    <a:pt x="34" y="562"/>
                  </a:lnTo>
                  <a:lnTo>
                    <a:pt x="27" y="568"/>
                  </a:lnTo>
                  <a:lnTo>
                    <a:pt x="19" y="572"/>
                  </a:lnTo>
                  <a:lnTo>
                    <a:pt x="10" y="575"/>
                  </a:lnTo>
                  <a:lnTo>
                    <a:pt x="0" y="57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2832" y="1149"/>
              <a:ext cx="0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fr-FR" sz="1800"/>
            </a:p>
          </p:txBody>
        </p:sp>
      </p:grpSp>
      <p:sp>
        <p:nvSpPr>
          <p:cNvPr id="65" name="Rectangle 61"/>
          <p:cNvSpPr>
            <a:spLocks noChangeArrowheads="1"/>
          </p:cNvSpPr>
          <p:nvPr/>
        </p:nvSpPr>
        <p:spPr bwMode="auto">
          <a:xfrm>
            <a:off x="4572000" y="1981200"/>
            <a:ext cx="1012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/>
              <a:t>Enterprise</a:t>
            </a:r>
            <a:br>
              <a:rPr lang="en-US" sz="1400"/>
            </a:br>
            <a:r>
              <a:rPr lang="en-US" sz="1400"/>
              <a:t>Semantics</a:t>
            </a:r>
          </a:p>
        </p:txBody>
      </p:sp>
      <p:sp>
        <p:nvSpPr>
          <p:cNvPr id="66" name="Rectangle 62"/>
          <p:cNvSpPr>
            <a:spLocks noChangeArrowheads="1"/>
          </p:cNvSpPr>
          <p:nvPr/>
        </p:nvSpPr>
        <p:spPr bwMode="auto">
          <a:xfrm>
            <a:off x="4572000" y="3200400"/>
            <a:ext cx="1012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/>
              <a:t>Process</a:t>
            </a:r>
            <a:br>
              <a:rPr lang="en-US" sz="1400"/>
            </a:br>
            <a:r>
              <a:rPr lang="en-US" sz="1400"/>
              <a:t>Semantics</a:t>
            </a:r>
          </a:p>
        </p:txBody>
      </p:sp>
      <p:sp>
        <p:nvSpPr>
          <p:cNvPr id="67" name="Rectangle 63"/>
          <p:cNvSpPr>
            <a:spLocks noChangeArrowheads="1"/>
          </p:cNvSpPr>
          <p:nvPr/>
        </p:nvSpPr>
        <p:spPr bwMode="auto">
          <a:xfrm>
            <a:off x="4572000" y="4419600"/>
            <a:ext cx="1012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/>
              <a:t>Device</a:t>
            </a:r>
            <a:br>
              <a:rPr lang="en-US" sz="1400"/>
            </a:br>
            <a:r>
              <a:rPr lang="en-US" sz="1400"/>
              <a:t>Semantics</a:t>
            </a:r>
          </a:p>
        </p:txBody>
      </p:sp>
      <p:sp>
        <p:nvSpPr>
          <p:cNvPr id="69" name="Freeform 64"/>
          <p:cNvSpPr>
            <a:spLocks/>
          </p:cNvSpPr>
          <p:nvPr/>
        </p:nvSpPr>
        <p:spPr bwMode="auto">
          <a:xfrm>
            <a:off x="4130427" y="2041798"/>
            <a:ext cx="4896544" cy="3051175"/>
          </a:xfrm>
          <a:custGeom>
            <a:avLst/>
            <a:gdLst/>
            <a:ahLst/>
            <a:cxnLst>
              <a:cxn ang="0">
                <a:pos x="1451" y="0"/>
              </a:cxn>
              <a:cxn ang="0">
                <a:pos x="1381" y="7"/>
              </a:cxn>
              <a:cxn ang="0">
                <a:pos x="1317" y="26"/>
              </a:cxn>
              <a:cxn ang="0">
                <a:pos x="1258" y="55"/>
              </a:cxn>
              <a:cxn ang="0">
                <a:pos x="1208" y="94"/>
              </a:cxn>
              <a:cxn ang="0">
                <a:pos x="1166" y="141"/>
              </a:cxn>
              <a:cxn ang="0">
                <a:pos x="1133" y="196"/>
              </a:cxn>
              <a:cxn ang="0">
                <a:pos x="1114" y="257"/>
              </a:cxn>
              <a:cxn ang="0">
                <a:pos x="1106" y="321"/>
              </a:cxn>
              <a:cxn ang="0">
                <a:pos x="0" y="463"/>
              </a:cxn>
              <a:cxn ang="0">
                <a:pos x="1106" y="801"/>
              </a:cxn>
              <a:cxn ang="0">
                <a:pos x="1106" y="1601"/>
              </a:cxn>
              <a:cxn ang="0">
                <a:pos x="1114" y="1666"/>
              </a:cxn>
              <a:cxn ang="0">
                <a:pos x="1133" y="1725"/>
              </a:cxn>
              <a:cxn ang="0">
                <a:pos x="1166" y="1780"/>
              </a:cxn>
              <a:cxn ang="0">
                <a:pos x="1208" y="1827"/>
              </a:cxn>
              <a:cxn ang="0">
                <a:pos x="1258" y="1866"/>
              </a:cxn>
              <a:cxn ang="0">
                <a:pos x="1317" y="1895"/>
              </a:cxn>
              <a:cxn ang="0">
                <a:pos x="1381" y="1914"/>
              </a:cxn>
              <a:cxn ang="0">
                <a:pos x="1451" y="1921"/>
              </a:cxn>
              <a:cxn ang="0">
                <a:pos x="1966" y="1921"/>
              </a:cxn>
              <a:cxn ang="0">
                <a:pos x="2826" y="1921"/>
              </a:cxn>
              <a:cxn ang="0">
                <a:pos x="2896" y="1914"/>
              </a:cxn>
              <a:cxn ang="0">
                <a:pos x="2961" y="1895"/>
              </a:cxn>
              <a:cxn ang="0">
                <a:pos x="3019" y="1866"/>
              </a:cxn>
              <a:cxn ang="0">
                <a:pos x="3070" y="1827"/>
              </a:cxn>
              <a:cxn ang="0">
                <a:pos x="3111" y="1780"/>
              </a:cxn>
              <a:cxn ang="0">
                <a:pos x="3144" y="1725"/>
              </a:cxn>
              <a:cxn ang="0">
                <a:pos x="3163" y="1666"/>
              </a:cxn>
              <a:cxn ang="0">
                <a:pos x="3171" y="1601"/>
              </a:cxn>
              <a:cxn ang="0">
                <a:pos x="3171" y="801"/>
              </a:cxn>
              <a:cxn ang="0">
                <a:pos x="3171" y="321"/>
              </a:cxn>
              <a:cxn ang="0">
                <a:pos x="3163" y="257"/>
              </a:cxn>
              <a:cxn ang="0">
                <a:pos x="3144" y="196"/>
              </a:cxn>
              <a:cxn ang="0">
                <a:pos x="3111" y="141"/>
              </a:cxn>
              <a:cxn ang="0">
                <a:pos x="3070" y="94"/>
              </a:cxn>
              <a:cxn ang="0">
                <a:pos x="3019" y="55"/>
              </a:cxn>
              <a:cxn ang="0">
                <a:pos x="2961" y="26"/>
              </a:cxn>
              <a:cxn ang="0">
                <a:pos x="2896" y="7"/>
              </a:cxn>
              <a:cxn ang="0">
                <a:pos x="2826" y="0"/>
              </a:cxn>
              <a:cxn ang="0">
                <a:pos x="1966" y="0"/>
              </a:cxn>
              <a:cxn ang="0">
                <a:pos x="1451" y="0"/>
              </a:cxn>
            </a:cxnLst>
            <a:rect l="0" t="0" r="r" b="b"/>
            <a:pathLst>
              <a:path w="3172" h="1922">
                <a:moveTo>
                  <a:pt x="1451" y="0"/>
                </a:moveTo>
                <a:lnTo>
                  <a:pt x="1381" y="7"/>
                </a:lnTo>
                <a:lnTo>
                  <a:pt x="1317" y="26"/>
                </a:lnTo>
                <a:lnTo>
                  <a:pt x="1258" y="55"/>
                </a:lnTo>
                <a:lnTo>
                  <a:pt x="1208" y="94"/>
                </a:lnTo>
                <a:lnTo>
                  <a:pt x="1166" y="141"/>
                </a:lnTo>
                <a:lnTo>
                  <a:pt x="1133" y="196"/>
                </a:lnTo>
                <a:lnTo>
                  <a:pt x="1114" y="257"/>
                </a:lnTo>
                <a:lnTo>
                  <a:pt x="1106" y="321"/>
                </a:lnTo>
                <a:lnTo>
                  <a:pt x="0" y="463"/>
                </a:lnTo>
                <a:lnTo>
                  <a:pt x="1106" y="801"/>
                </a:lnTo>
                <a:lnTo>
                  <a:pt x="1106" y="1601"/>
                </a:lnTo>
                <a:lnTo>
                  <a:pt x="1114" y="1666"/>
                </a:lnTo>
                <a:lnTo>
                  <a:pt x="1133" y="1725"/>
                </a:lnTo>
                <a:lnTo>
                  <a:pt x="1166" y="1780"/>
                </a:lnTo>
                <a:lnTo>
                  <a:pt x="1208" y="1827"/>
                </a:lnTo>
                <a:lnTo>
                  <a:pt x="1258" y="1866"/>
                </a:lnTo>
                <a:lnTo>
                  <a:pt x="1317" y="1895"/>
                </a:lnTo>
                <a:lnTo>
                  <a:pt x="1381" y="1914"/>
                </a:lnTo>
                <a:lnTo>
                  <a:pt x="1451" y="1921"/>
                </a:lnTo>
                <a:lnTo>
                  <a:pt x="1966" y="1921"/>
                </a:lnTo>
                <a:lnTo>
                  <a:pt x="2826" y="1921"/>
                </a:lnTo>
                <a:lnTo>
                  <a:pt x="2896" y="1914"/>
                </a:lnTo>
                <a:lnTo>
                  <a:pt x="2961" y="1895"/>
                </a:lnTo>
                <a:lnTo>
                  <a:pt x="3019" y="1866"/>
                </a:lnTo>
                <a:lnTo>
                  <a:pt x="3070" y="1827"/>
                </a:lnTo>
                <a:lnTo>
                  <a:pt x="3111" y="1780"/>
                </a:lnTo>
                <a:lnTo>
                  <a:pt x="3144" y="1725"/>
                </a:lnTo>
                <a:lnTo>
                  <a:pt x="3163" y="1666"/>
                </a:lnTo>
                <a:lnTo>
                  <a:pt x="3171" y="1601"/>
                </a:lnTo>
                <a:lnTo>
                  <a:pt x="3171" y="801"/>
                </a:lnTo>
                <a:lnTo>
                  <a:pt x="3171" y="321"/>
                </a:lnTo>
                <a:lnTo>
                  <a:pt x="3163" y="257"/>
                </a:lnTo>
                <a:lnTo>
                  <a:pt x="3144" y="196"/>
                </a:lnTo>
                <a:lnTo>
                  <a:pt x="3111" y="141"/>
                </a:lnTo>
                <a:lnTo>
                  <a:pt x="3070" y="94"/>
                </a:lnTo>
                <a:lnTo>
                  <a:pt x="3019" y="55"/>
                </a:lnTo>
                <a:lnTo>
                  <a:pt x="2961" y="26"/>
                </a:lnTo>
                <a:lnTo>
                  <a:pt x="2896" y="7"/>
                </a:lnTo>
                <a:lnTo>
                  <a:pt x="2826" y="0"/>
                </a:lnTo>
                <a:lnTo>
                  <a:pt x="1966" y="0"/>
                </a:lnTo>
                <a:lnTo>
                  <a:pt x="1451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6076950" y="2216150"/>
            <a:ext cx="2857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“Aggregating” UA Servers extract and process data from lower level “Device” UA Servers.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is recast using different information models appropriate for the clients at the higher level.</a:t>
            </a:r>
          </a:p>
        </p:txBody>
      </p:sp>
      <p:sp>
        <p:nvSpPr>
          <p:cNvPr id="72" name="Freeform 67"/>
          <p:cNvSpPr>
            <a:spLocks/>
          </p:cNvSpPr>
          <p:nvPr/>
        </p:nvSpPr>
        <p:spPr bwMode="auto">
          <a:xfrm>
            <a:off x="4094163" y="2058988"/>
            <a:ext cx="4942333" cy="3048000"/>
          </a:xfrm>
          <a:custGeom>
            <a:avLst/>
            <a:gdLst/>
            <a:ahLst/>
            <a:cxnLst>
              <a:cxn ang="0">
                <a:pos x="1462" y="0"/>
              </a:cxn>
              <a:cxn ang="0">
                <a:pos x="1392" y="6"/>
              </a:cxn>
              <a:cxn ang="0">
                <a:pos x="1327" y="25"/>
              </a:cxn>
              <a:cxn ang="0">
                <a:pos x="1269" y="55"/>
              </a:cxn>
              <a:cxn ang="0">
                <a:pos x="1218" y="93"/>
              </a:cxn>
              <a:cxn ang="0">
                <a:pos x="1176" y="140"/>
              </a:cxn>
              <a:cxn ang="0">
                <a:pos x="1144" y="195"/>
              </a:cxn>
              <a:cxn ang="0">
                <a:pos x="1124" y="255"/>
              </a:cxn>
              <a:cxn ang="0">
                <a:pos x="1117" y="319"/>
              </a:cxn>
              <a:cxn ang="0">
                <a:pos x="1117" y="1120"/>
              </a:cxn>
              <a:cxn ang="0">
                <a:pos x="0" y="1224"/>
              </a:cxn>
              <a:cxn ang="0">
                <a:pos x="1117" y="1600"/>
              </a:cxn>
              <a:cxn ang="0">
                <a:pos x="1124" y="1665"/>
              </a:cxn>
              <a:cxn ang="0">
                <a:pos x="1144" y="1725"/>
              </a:cxn>
              <a:cxn ang="0">
                <a:pos x="1176" y="1779"/>
              </a:cxn>
              <a:cxn ang="0">
                <a:pos x="1218" y="1826"/>
              </a:cxn>
              <a:cxn ang="0">
                <a:pos x="1269" y="1865"/>
              </a:cxn>
              <a:cxn ang="0">
                <a:pos x="1327" y="1894"/>
              </a:cxn>
              <a:cxn ang="0">
                <a:pos x="1392" y="1913"/>
              </a:cxn>
              <a:cxn ang="0">
                <a:pos x="1462" y="1919"/>
              </a:cxn>
              <a:cxn ang="0">
                <a:pos x="1978" y="1919"/>
              </a:cxn>
              <a:cxn ang="0">
                <a:pos x="2838" y="1919"/>
              </a:cxn>
              <a:cxn ang="0">
                <a:pos x="2907" y="1913"/>
              </a:cxn>
              <a:cxn ang="0">
                <a:pos x="2972" y="1894"/>
              </a:cxn>
              <a:cxn ang="0">
                <a:pos x="3030" y="1865"/>
              </a:cxn>
              <a:cxn ang="0">
                <a:pos x="3081" y="1826"/>
              </a:cxn>
              <a:cxn ang="0">
                <a:pos x="3123" y="1779"/>
              </a:cxn>
              <a:cxn ang="0">
                <a:pos x="3155" y="1725"/>
              </a:cxn>
              <a:cxn ang="0">
                <a:pos x="3175" y="1665"/>
              </a:cxn>
              <a:cxn ang="0">
                <a:pos x="3182" y="1600"/>
              </a:cxn>
              <a:cxn ang="0">
                <a:pos x="3182" y="1120"/>
              </a:cxn>
              <a:cxn ang="0">
                <a:pos x="3182" y="319"/>
              </a:cxn>
              <a:cxn ang="0">
                <a:pos x="3175" y="255"/>
              </a:cxn>
              <a:cxn ang="0">
                <a:pos x="3155" y="195"/>
              </a:cxn>
              <a:cxn ang="0">
                <a:pos x="3123" y="140"/>
              </a:cxn>
              <a:cxn ang="0">
                <a:pos x="3081" y="93"/>
              </a:cxn>
              <a:cxn ang="0">
                <a:pos x="3030" y="55"/>
              </a:cxn>
              <a:cxn ang="0">
                <a:pos x="2972" y="25"/>
              </a:cxn>
              <a:cxn ang="0">
                <a:pos x="2907" y="6"/>
              </a:cxn>
              <a:cxn ang="0">
                <a:pos x="2838" y="0"/>
              </a:cxn>
              <a:cxn ang="0">
                <a:pos x="1978" y="0"/>
              </a:cxn>
              <a:cxn ang="0">
                <a:pos x="1462" y="0"/>
              </a:cxn>
            </a:cxnLst>
            <a:rect l="0" t="0" r="r" b="b"/>
            <a:pathLst>
              <a:path w="3183" h="1920">
                <a:moveTo>
                  <a:pt x="1462" y="0"/>
                </a:moveTo>
                <a:lnTo>
                  <a:pt x="1392" y="6"/>
                </a:lnTo>
                <a:lnTo>
                  <a:pt x="1327" y="25"/>
                </a:lnTo>
                <a:lnTo>
                  <a:pt x="1269" y="55"/>
                </a:lnTo>
                <a:lnTo>
                  <a:pt x="1218" y="93"/>
                </a:lnTo>
                <a:lnTo>
                  <a:pt x="1176" y="140"/>
                </a:lnTo>
                <a:lnTo>
                  <a:pt x="1144" y="195"/>
                </a:lnTo>
                <a:lnTo>
                  <a:pt x="1124" y="255"/>
                </a:lnTo>
                <a:lnTo>
                  <a:pt x="1117" y="319"/>
                </a:lnTo>
                <a:lnTo>
                  <a:pt x="1117" y="1120"/>
                </a:lnTo>
                <a:lnTo>
                  <a:pt x="0" y="1224"/>
                </a:lnTo>
                <a:lnTo>
                  <a:pt x="1117" y="1600"/>
                </a:lnTo>
                <a:lnTo>
                  <a:pt x="1124" y="1665"/>
                </a:lnTo>
                <a:lnTo>
                  <a:pt x="1144" y="1725"/>
                </a:lnTo>
                <a:lnTo>
                  <a:pt x="1176" y="1779"/>
                </a:lnTo>
                <a:lnTo>
                  <a:pt x="1218" y="1826"/>
                </a:lnTo>
                <a:lnTo>
                  <a:pt x="1269" y="1865"/>
                </a:lnTo>
                <a:lnTo>
                  <a:pt x="1327" y="1894"/>
                </a:lnTo>
                <a:lnTo>
                  <a:pt x="1392" y="1913"/>
                </a:lnTo>
                <a:lnTo>
                  <a:pt x="1462" y="1919"/>
                </a:lnTo>
                <a:lnTo>
                  <a:pt x="1978" y="1919"/>
                </a:lnTo>
                <a:lnTo>
                  <a:pt x="2838" y="1919"/>
                </a:lnTo>
                <a:lnTo>
                  <a:pt x="2907" y="1913"/>
                </a:lnTo>
                <a:lnTo>
                  <a:pt x="2972" y="1894"/>
                </a:lnTo>
                <a:lnTo>
                  <a:pt x="3030" y="1865"/>
                </a:lnTo>
                <a:lnTo>
                  <a:pt x="3081" y="1826"/>
                </a:lnTo>
                <a:lnTo>
                  <a:pt x="3123" y="1779"/>
                </a:lnTo>
                <a:lnTo>
                  <a:pt x="3155" y="1725"/>
                </a:lnTo>
                <a:lnTo>
                  <a:pt x="3175" y="1665"/>
                </a:lnTo>
                <a:lnTo>
                  <a:pt x="3182" y="1600"/>
                </a:lnTo>
                <a:lnTo>
                  <a:pt x="3182" y="1120"/>
                </a:lnTo>
                <a:lnTo>
                  <a:pt x="3182" y="319"/>
                </a:lnTo>
                <a:lnTo>
                  <a:pt x="3175" y="255"/>
                </a:lnTo>
                <a:lnTo>
                  <a:pt x="3155" y="195"/>
                </a:lnTo>
                <a:lnTo>
                  <a:pt x="3123" y="140"/>
                </a:lnTo>
                <a:lnTo>
                  <a:pt x="3081" y="93"/>
                </a:lnTo>
                <a:lnTo>
                  <a:pt x="3030" y="55"/>
                </a:lnTo>
                <a:lnTo>
                  <a:pt x="2972" y="25"/>
                </a:lnTo>
                <a:lnTo>
                  <a:pt x="2907" y="6"/>
                </a:lnTo>
                <a:lnTo>
                  <a:pt x="2838" y="0"/>
                </a:lnTo>
                <a:lnTo>
                  <a:pt x="1978" y="0"/>
                </a:lnTo>
                <a:lnTo>
                  <a:pt x="146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6804248" y="5085184"/>
            <a:ext cx="1342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</a:t>
            </a:r>
            <a:r>
              <a:rPr lang="fr-FR" sz="1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1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OSISoft</a:t>
            </a:r>
            <a:endParaRPr lang="fr-FR" sz="1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6552728" cy="764704"/>
          </a:xfrm>
        </p:spPr>
        <p:txBody>
          <a:bodyPr/>
          <a:lstStyle/>
          <a:p>
            <a:r>
              <a:rPr lang="fr-FR" dirty="0" smtClean="0"/>
              <a:t>OPC/UA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95C-EA01-405B-B397-06A663E93CB2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33" y="836712"/>
            <a:ext cx="4019550" cy="3314700"/>
          </a:xfrm>
          <a:prstGeom prst="rect">
            <a:avLst/>
          </a:prstGeom>
          <a:noFill/>
          <a:ln w="952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789" y="836712"/>
            <a:ext cx="4257675" cy="3305175"/>
          </a:xfrm>
          <a:prstGeom prst="rect">
            <a:avLst/>
          </a:prstGeom>
          <a:noFill/>
          <a:ln w="952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381078"/>
            <a:ext cx="4248472" cy="16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97979" y="88057"/>
            <a:ext cx="8979346" cy="3124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dist="50800" dir="2400000" algn="tl" rotWithShape="0">
              <a:schemeClr val="tx1">
                <a:lumMod val="85000"/>
                <a:alpha val="78000"/>
              </a:schemeClr>
            </a:outerShdw>
          </a:effectLst>
        </p:spPr>
        <p:style>
          <a:lnRef idx="3">
            <a:schemeClr val="lt1"/>
          </a:lnRef>
          <a:fillRef idx="1003">
            <a:schemeClr val="lt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07504" y="3356992"/>
            <a:ext cx="8928992" cy="1872208"/>
          </a:xfrm>
          <a:prstGeom prst="rect">
            <a:avLst/>
          </a:prstGeom>
          <a:solidFill>
            <a:srgbClr val="280000"/>
          </a:solidFill>
          <a:ln w="3175">
            <a:solidFill>
              <a:schemeClr val="accent2">
                <a:lumMod val="75000"/>
              </a:schemeClr>
            </a:solidFill>
          </a:ln>
          <a:effectLst>
            <a:outerShdw blurRad="114300" dist="50800" dir="2400000" algn="tl" rotWithShape="0">
              <a:schemeClr val="tx1">
                <a:lumMod val="7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644008" y="4221088"/>
            <a:ext cx="1800200" cy="936104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  <a:effectLst>
            <a:outerShdw blurRad="50800" dist="38100" dir="2700000" algn="tl" rotWithShape="0">
              <a:schemeClr val="tx1">
                <a:lumMod val="85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Monitoring/Control Client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439D-86D3-4743-9D76-46A59EDB8045}" type="datetime1">
              <a:rPr lang="fr-FR" smtClean="0"/>
              <a:pPr/>
              <a:t>27/02/2012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937" y="332656"/>
            <a:ext cx="1008112" cy="1008112"/>
          </a:xfrm>
          <a:prstGeom prst="rect">
            <a:avLst/>
          </a:prstGeom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332656"/>
            <a:ext cx="1512168" cy="10081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0192" y="1556792"/>
            <a:ext cx="512440" cy="936104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56376" y="1556792"/>
            <a:ext cx="512440" cy="936104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cxnSp>
        <p:nvCxnSpPr>
          <p:cNvPr id="13" name="Connecteur en angle 12"/>
          <p:cNvCxnSpPr>
            <a:stCxn id="10" idx="1"/>
            <a:endCxn id="14" idx="1"/>
          </p:cNvCxnSpPr>
          <p:nvPr/>
        </p:nvCxnSpPr>
        <p:spPr>
          <a:xfrm rot="10800000">
            <a:off x="6084168" y="944724"/>
            <a:ext cx="216024" cy="1080120"/>
          </a:xfrm>
          <a:prstGeom prst="bentConnector3">
            <a:avLst>
              <a:gd name="adj1" fmla="val 205822"/>
            </a:avLst>
          </a:prstGeom>
          <a:ln w="31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84168" y="548680"/>
            <a:ext cx="936104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endParaRPr lang="fr-FR" sz="1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40352" y="548680"/>
            <a:ext cx="936104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endParaRPr lang="fr-FR" sz="1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Connecteur en angle 25"/>
          <p:cNvCxnSpPr>
            <a:stCxn id="11" idx="3"/>
            <a:endCxn id="25" idx="3"/>
          </p:cNvCxnSpPr>
          <p:nvPr/>
        </p:nvCxnSpPr>
        <p:spPr>
          <a:xfrm flipV="1">
            <a:off x="8468816" y="944724"/>
            <a:ext cx="207640" cy="1080120"/>
          </a:xfrm>
          <a:prstGeom prst="bentConnector3">
            <a:avLst>
              <a:gd name="adj1" fmla="val 210094"/>
            </a:avLst>
          </a:prstGeom>
          <a:ln w="31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812632" y="1844824"/>
            <a:ext cx="1143744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92280" y="2060848"/>
            <a:ext cx="576064" cy="1008112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fr-F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</a:t>
            </a:r>
          </a:p>
        </p:txBody>
      </p:sp>
      <p:cxnSp>
        <p:nvCxnSpPr>
          <p:cNvPr id="34" name="Forme 33"/>
          <p:cNvCxnSpPr>
            <a:stCxn id="32" idx="1"/>
            <a:endCxn id="10" idx="2"/>
          </p:cNvCxnSpPr>
          <p:nvPr/>
        </p:nvCxnSpPr>
        <p:spPr>
          <a:xfrm rot="10800000">
            <a:off x="6556412" y="2492896"/>
            <a:ext cx="535868" cy="7200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stCxn id="32" idx="3"/>
            <a:endCxn id="11" idx="2"/>
          </p:cNvCxnSpPr>
          <p:nvPr/>
        </p:nvCxnSpPr>
        <p:spPr>
          <a:xfrm flipV="1">
            <a:off x="7668344" y="2492896"/>
            <a:ext cx="544252" cy="7200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690220" y="323130"/>
            <a:ext cx="3312368" cy="2817837"/>
          </a:xfrm>
          <a:prstGeom prst="rect">
            <a:avLst/>
          </a:prstGeom>
          <a:solidFill>
            <a:schemeClr val="accent1">
              <a:alpha val="25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9525">
                <a:solidFill>
                  <a:schemeClr val="tx1"/>
                </a:solidFill>
              </a:ln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6948264" y="3429000"/>
            <a:ext cx="2022285" cy="338554"/>
          </a:xfrm>
          <a:prstGeom prst="rect">
            <a:avLst/>
          </a:prstGeom>
          <a:solidFill>
            <a:srgbClr val="500000"/>
          </a:solidFill>
          <a:ln w="31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OPC/UA Client part</a:t>
            </a:r>
            <a:endParaRPr lang="fr-F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16199" y="404664"/>
            <a:ext cx="576064" cy="864096"/>
          </a:xfrm>
          <a:prstGeom prst="rect">
            <a:avLst/>
          </a:prstGeom>
          <a:solidFill>
            <a:schemeClr val="tx1">
              <a:lumMod val="50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</a:p>
          <a:p>
            <a:pPr algn="ctr"/>
            <a:r>
              <a:rPr lang="fr-FR" sz="1100" dirty="0" smtClean="0"/>
              <a:t>Server</a:t>
            </a:r>
          </a:p>
          <a:p>
            <a:pPr algn="ctr"/>
            <a:r>
              <a:rPr lang="fr-FR" sz="1100" dirty="0" smtClean="0"/>
              <a:t>SDK</a:t>
            </a:r>
            <a:endParaRPr lang="fr-FR" sz="1100" dirty="0"/>
          </a:p>
        </p:txBody>
      </p:sp>
      <p:sp>
        <p:nvSpPr>
          <p:cNvPr id="66" name="Rectangle 65"/>
          <p:cNvSpPr/>
          <p:nvPr/>
        </p:nvSpPr>
        <p:spPr>
          <a:xfrm>
            <a:off x="1792263" y="404664"/>
            <a:ext cx="576064" cy="864096"/>
          </a:xfrm>
          <a:prstGeom prst="rect">
            <a:avLst/>
          </a:prstGeom>
          <a:solidFill>
            <a:schemeClr val="tx1">
              <a:lumMod val="50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</a:p>
          <a:p>
            <a:pPr algn="ctr"/>
            <a:r>
              <a:rPr lang="fr-FR" sz="1100" dirty="0" err="1" smtClean="0"/>
              <a:t>Stack</a:t>
            </a:r>
            <a:endParaRPr lang="fr-FR" sz="1100" dirty="0"/>
          </a:p>
        </p:txBody>
      </p:sp>
      <p:sp>
        <p:nvSpPr>
          <p:cNvPr id="70" name="Rectangle 69"/>
          <p:cNvSpPr/>
          <p:nvPr/>
        </p:nvSpPr>
        <p:spPr>
          <a:xfrm>
            <a:off x="150937" y="1412776"/>
            <a:ext cx="1008112" cy="1008112"/>
          </a:xfrm>
          <a:prstGeom prst="rect">
            <a:avLst/>
          </a:prstGeom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87624" y="1412776"/>
            <a:ext cx="1512168" cy="10081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216199" y="1484784"/>
            <a:ext cx="576064" cy="864096"/>
          </a:xfrm>
          <a:prstGeom prst="rect">
            <a:avLst/>
          </a:prstGeom>
          <a:solidFill>
            <a:schemeClr val="tx1">
              <a:lumMod val="50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</a:p>
          <a:p>
            <a:pPr algn="ctr"/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</a:t>
            </a:r>
          </a:p>
          <a:p>
            <a:pPr algn="ctr"/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SDK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792263" y="1484784"/>
            <a:ext cx="576064" cy="864096"/>
          </a:xfrm>
          <a:prstGeom prst="rect">
            <a:avLst/>
          </a:prstGeom>
          <a:solidFill>
            <a:schemeClr val="tx1">
              <a:lumMod val="50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</a:p>
          <a:p>
            <a:pPr algn="ctr"/>
            <a:r>
              <a:rPr lang="fr-FR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1520" y="3573016"/>
            <a:ext cx="4320480" cy="1584176"/>
          </a:xfrm>
          <a:prstGeom prst="rect">
            <a:avLst/>
          </a:prstGeom>
          <a:gradFill flip="none" rotWithShape="1">
            <a:gsLst>
              <a:gs pos="0">
                <a:srgbClr val="CA7128">
                  <a:shade val="30000"/>
                  <a:satMod val="115000"/>
                </a:srgbClr>
              </a:gs>
              <a:gs pos="50000">
                <a:srgbClr val="CA7128">
                  <a:shade val="67500"/>
                  <a:satMod val="115000"/>
                </a:srgbClr>
              </a:gs>
              <a:gs pos="100000">
                <a:srgbClr val="CA7128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ACS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5536" y="3717032"/>
            <a:ext cx="1800200" cy="1224136"/>
          </a:xfrm>
          <a:prstGeom prst="rect">
            <a:avLst/>
          </a:prstGeom>
          <a:solidFill>
            <a:schemeClr val="tx1">
              <a:lumMod val="50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Container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67544" y="3789040"/>
            <a:ext cx="1656184" cy="86409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DEVIO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67544" y="4077072"/>
            <a:ext cx="1656184" cy="288032"/>
          </a:xfrm>
          <a:prstGeom prst="rect">
            <a:avLst/>
          </a:prstGeom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SDK</a:t>
            </a:r>
          </a:p>
          <a:p>
            <a:pPr algn="ctr"/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67544" y="3789040"/>
            <a:ext cx="1656184" cy="288032"/>
          </a:xfrm>
          <a:prstGeom prst="rect">
            <a:avLst/>
          </a:prstGeom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</a:t>
            </a: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627784" y="3717032"/>
            <a:ext cx="1800200" cy="1224136"/>
          </a:xfrm>
          <a:prstGeom prst="rect">
            <a:avLst/>
          </a:prstGeom>
          <a:solidFill>
            <a:schemeClr val="tx1">
              <a:lumMod val="50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Container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699792" y="3789040"/>
            <a:ext cx="1656184" cy="86409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DEVIO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699792" y="4077072"/>
            <a:ext cx="1656184" cy="288032"/>
          </a:xfrm>
          <a:prstGeom prst="rect">
            <a:avLst/>
          </a:prstGeom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SDK</a:t>
            </a:r>
          </a:p>
          <a:p>
            <a:pPr algn="ctr"/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699792" y="3789040"/>
            <a:ext cx="1656184" cy="288032"/>
          </a:xfrm>
          <a:prstGeom prst="rect">
            <a:avLst/>
          </a:prstGeom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</a:t>
            </a: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6" name="Connecteur droit 85"/>
          <p:cNvCxnSpPr>
            <a:stCxn id="78" idx="3"/>
            <a:endCxn id="82" idx="1"/>
          </p:cNvCxnSpPr>
          <p:nvPr/>
        </p:nvCxnSpPr>
        <p:spPr>
          <a:xfrm>
            <a:off x="2195736" y="4329100"/>
            <a:ext cx="432048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716016" y="4581128"/>
            <a:ext cx="1656184" cy="288032"/>
          </a:xfrm>
          <a:prstGeom prst="rect">
            <a:avLst/>
          </a:prstGeom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SDK</a:t>
            </a:r>
          </a:p>
          <a:p>
            <a:pPr algn="ctr"/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716016" y="4293096"/>
            <a:ext cx="1656184" cy="288032"/>
          </a:xfrm>
          <a:prstGeom prst="rect">
            <a:avLst/>
          </a:prstGeom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</a:t>
            </a: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87824" y="332656"/>
            <a:ext cx="2592288" cy="1728192"/>
          </a:xfrm>
          <a:prstGeom prst="rect">
            <a:avLst/>
          </a:prstGeom>
          <a:ln w="6350"/>
          <a:effectLst>
            <a:innerShdw blurRad="63500" dist="50800" dir="16200000">
              <a:schemeClr val="tx1">
                <a:lumMod val="50000"/>
                <a:alpha val="50000"/>
              </a:schemeClr>
            </a:inn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OPC/UA Computer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59832" y="404664"/>
            <a:ext cx="1152128" cy="10081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fr-F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/UA Server</a:t>
            </a:r>
            <a:endParaRPr lang="fr-F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059832" y="1124744"/>
            <a:ext cx="1152128" cy="288032"/>
          </a:xfrm>
          <a:prstGeom prst="rect">
            <a:avLst/>
          </a:prstGeom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</a:t>
            </a:r>
            <a:r>
              <a:rPr lang="fr-FR" sz="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</a:t>
            </a:r>
            <a:endParaRPr lang="fr-FR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059832" y="836712"/>
            <a:ext cx="1152128" cy="288032"/>
          </a:xfrm>
          <a:prstGeom prst="rect">
            <a:avLst/>
          </a:prstGeom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</a:t>
            </a:r>
            <a:r>
              <a:rPr lang="fr-F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SDK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283968" y="404664"/>
            <a:ext cx="1152128" cy="10081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fr-F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/DA Server</a:t>
            </a:r>
            <a:endParaRPr lang="fr-F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2" name="Connecteur en angle 121"/>
          <p:cNvCxnSpPr/>
          <p:nvPr/>
        </p:nvCxnSpPr>
        <p:spPr>
          <a:xfrm rot="5400000" flipH="1" flipV="1">
            <a:off x="8063991" y="2816535"/>
            <a:ext cx="647278" cy="1588"/>
          </a:xfrm>
          <a:prstGeom prst="bentConnector3">
            <a:avLst>
              <a:gd name="adj1" fmla="val 50000"/>
            </a:avLst>
          </a:prstGeom>
          <a:ln w="9525">
            <a:solidFill>
              <a:srgbClr val="C0CE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7020272" y="4221088"/>
            <a:ext cx="1944216" cy="936104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  <a:effectLst>
            <a:outerShdw blurRad="50800" dist="38100" dir="2700000" algn="tl" rotWithShape="0">
              <a:schemeClr val="tx1">
                <a:lumMod val="85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Monitoring/Control Client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740352" y="4293096"/>
            <a:ext cx="1152128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/DA Client</a:t>
            </a: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8" name="Connecteur en angle 137"/>
          <p:cNvCxnSpPr>
            <a:stCxn id="73" idx="2"/>
          </p:cNvCxnSpPr>
          <p:nvPr/>
        </p:nvCxnSpPr>
        <p:spPr>
          <a:xfrm rot="5400000">
            <a:off x="1007604" y="2644341"/>
            <a:ext cx="1368152" cy="777230"/>
          </a:xfrm>
          <a:prstGeom prst="bentConnector3">
            <a:avLst>
              <a:gd name="adj1" fmla="val 58354"/>
            </a:avLst>
          </a:prstGeom>
          <a:ln w="9525">
            <a:solidFill>
              <a:srgbClr val="C0CEF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en angle 138"/>
          <p:cNvCxnSpPr/>
          <p:nvPr/>
        </p:nvCxnSpPr>
        <p:spPr>
          <a:xfrm rot="5400000">
            <a:off x="1980506" y="2564904"/>
            <a:ext cx="2304256" cy="1588"/>
          </a:xfrm>
          <a:prstGeom prst="bentConnector3">
            <a:avLst>
              <a:gd name="adj1" fmla="val 50000"/>
            </a:avLst>
          </a:prstGeom>
          <a:ln w="9525">
            <a:solidFill>
              <a:srgbClr val="C0CEF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en angle 146"/>
          <p:cNvCxnSpPr/>
          <p:nvPr/>
        </p:nvCxnSpPr>
        <p:spPr>
          <a:xfrm rot="16200000" flipH="1">
            <a:off x="2699792" y="2060848"/>
            <a:ext cx="2808312" cy="1512168"/>
          </a:xfrm>
          <a:prstGeom prst="bentConnector3">
            <a:avLst>
              <a:gd name="adj1" fmla="val 50000"/>
            </a:avLst>
          </a:prstGeom>
          <a:ln w="9525">
            <a:solidFill>
              <a:srgbClr val="C0CEF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 rot="5400000">
            <a:off x="3851920" y="2636912"/>
            <a:ext cx="2448272" cy="0"/>
          </a:xfrm>
          <a:prstGeom prst="line">
            <a:avLst/>
          </a:prstGeom>
          <a:ln w="9525">
            <a:solidFill>
              <a:srgbClr val="C0CEF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5076056" y="3861048"/>
            <a:ext cx="2736304" cy="0"/>
          </a:xfrm>
          <a:prstGeom prst="line">
            <a:avLst/>
          </a:prstGeom>
          <a:ln w="9525">
            <a:solidFill>
              <a:srgbClr val="C0CE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rot="5400000">
            <a:off x="7632340" y="4041068"/>
            <a:ext cx="360040" cy="0"/>
          </a:xfrm>
          <a:prstGeom prst="line">
            <a:avLst/>
          </a:prstGeom>
          <a:ln w="9525">
            <a:solidFill>
              <a:srgbClr val="C0CEF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/>
          <p:nvPr/>
        </p:nvCxnSpPr>
        <p:spPr>
          <a:xfrm rot="5400000" flipH="1" flipV="1">
            <a:off x="1763688" y="3573016"/>
            <a:ext cx="288032" cy="0"/>
          </a:xfrm>
          <a:prstGeom prst="line">
            <a:avLst/>
          </a:prstGeom>
          <a:ln w="9525">
            <a:solidFill>
              <a:srgbClr val="C0CEFC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1907704" y="3429000"/>
            <a:ext cx="936104" cy="0"/>
          </a:xfrm>
          <a:prstGeom prst="line">
            <a:avLst/>
          </a:prstGeom>
          <a:ln w="9525">
            <a:solidFill>
              <a:srgbClr val="C0CEF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 rot="5400000" flipH="1" flipV="1">
            <a:off x="1547663" y="2132856"/>
            <a:ext cx="2592288" cy="0"/>
          </a:xfrm>
          <a:prstGeom prst="line">
            <a:avLst/>
          </a:prstGeom>
          <a:ln w="9525">
            <a:solidFill>
              <a:srgbClr val="C0CEF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>
            <a:endCxn id="66" idx="3"/>
          </p:cNvCxnSpPr>
          <p:nvPr/>
        </p:nvCxnSpPr>
        <p:spPr>
          <a:xfrm rot="10800000">
            <a:off x="2368328" y="836712"/>
            <a:ext cx="475481" cy="1588"/>
          </a:xfrm>
          <a:prstGeom prst="straightConnector1">
            <a:avLst/>
          </a:prstGeom>
          <a:ln w="9525">
            <a:solidFill>
              <a:srgbClr val="C0CEF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182750" y="2708920"/>
            <a:ext cx="1868970" cy="338554"/>
          </a:xfrm>
          <a:prstGeom prst="rect">
            <a:avLst/>
          </a:prstGeom>
          <a:solidFill>
            <a:srgbClr val="002060"/>
          </a:solidFill>
          <a:ln w="31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OPC/UA Server part</a:t>
            </a:r>
            <a:endParaRPr lang="fr-F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107504" y="55172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OPC UA server embedded in the PLC CPUs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Accessing the hardware </a:t>
            </a:r>
            <a:r>
              <a:rPr lang="en-US" dirty="0" smtClean="0">
                <a:sym typeface="Wingdings" pitchFamily="2" charset="2"/>
              </a:rPr>
              <a:t>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Providing API and Libraries for client and server parts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7092280" y="4293096"/>
            <a:ext cx="576064" cy="576064"/>
          </a:xfrm>
          <a:prstGeom prst="rect">
            <a:avLst/>
          </a:prstGeom>
          <a:ln w="6350"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003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/UA Proxy</a:t>
            </a:r>
            <a:endParaRPr lang="fr-FR" sz="10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8" name="Connecteur droit 87"/>
          <p:cNvCxnSpPr/>
          <p:nvPr/>
        </p:nvCxnSpPr>
        <p:spPr>
          <a:xfrm rot="5400000">
            <a:off x="2555776" y="2420888"/>
            <a:ext cx="2016224" cy="0"/>
          </a:xfrm>
          <a:prstGeom prst="line">
            <a:avLst/>
          </a:prstGeom>
          <a:ln w="9525">
            <a:solidFill>
              <a:schemeClr val="accent3">
                <a:lumMod val="40000"/>
                <a:lumOff val="6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3563888" y="3429000"/>
            <a:ext cx="1440160" cy="0"/>
          </a:xfrm>
          <a:prstGeom prst="line">
            <a:avLst/>
          </a:prstGeom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rot="5400000">
            <a:off x="6588224" y="4221088"/>
            <a:ext cx="576064" cy="0"/>
          </a:xfrm>
          <a:prstGeom prst="line">
            <a:avLst/>
          </a:prstGeom>
          <a:ln w="9525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6876256" y="4509120"/>
            <a:ext cx="144016" cy="0"/>
          </a:xfrm>
          <a:prstGeom prst="line">
            <a:avLst/>
          </a:prstGeom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5004048" y="3933056"/>
            <a:ext cx="1872208" cy="0"/>
          </a:xfrm>
          <a:prstGeom prst="line">
            <a:avLst/>
          </a:prstGeom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rot="5400000">
            <a:off x="4752020" y="3681028"/>
            <a:ext cx="504056" cy="0"/>
          </a:xfrm>
          <a:prstGeom prst="line">
            <a:avLst/>
          </a:prstGeom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5400000">
            <a:off x="3299670" y="2804740"/>
            <a:ext cx="2832695" cy="1"/>
          </a:xfrm>
          <a:prstGeom prst="line">
            <a:avLst/>
          </a:prstGeom>
          <a:ln w="9525">
            <a:solidFill>
              <a:schemeClr val="accent3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4308351" y="812329"/>
            <a:ext cx="720080" cy="576064"/>
          </a:xfrm>
          <a:prstGeom prst="rect">
            <a:avLst/>
          </a:prstGeom>
          <a:ln w="6350"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003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/UA </a:t>
            </a:r>
            <a:r>
              <a:rPr lang="fr-FR" sz="10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Wrapper</a:t>
            </a:r>
            <a:endParaRPr lang="fr-FR" sz="10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0" name="Connecteur droit 179"/>
          <p:cNvCxnSpPr/>
          <p:nvPr/>
        </p:nvCxnSpPr>
        <p:spPr>
          <a:xfrm rot="5400000">
            <a:off x="4427984" y="2276872"/>
            <a:ext cx="1728192" cy="0"/>
          </a:xfrm>
          <a:prstGeom prst="line">
            <a:avLst/>
          </a:prstGeom>
          <a:ln w="9525">
            <a:solidFill>
              <a:srgbClr val="C0CEF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>
            <a:off x="5292080" y="3140968"/>
            <a:ext cx="3096344" cy="0"/>
          </a:xfrm>
          <a:prstGeom prst="line">
            <a:avLst/>
          </a:prstGeom>
          <a:ln w="9525">
            <a:solidFill>
              <a:srgbClr val="C0CE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/>
          <p:nvPr/>
        </p:nvCxnSpPr>
        <p:spPr>
          <a:xfrm rot="5400000">
            <a:off x="3383868" y="1808820"/>
            <a:ext cx="792088" cy="0"/>
          </a:xfrm>
          <a:prstGeom prst="line">
            <a:avLst/>
          </a:prstGeom>
          <a:ln w="9525">
            <a:solidFill>
              <a:srgbClr val="C0CEF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3779912" y="2204864"/>
            <a:ext cx="2520280" cy="0"/>
          </a:xfrm>
          <a:prstGeom prst="line">
            <a:avLst/>
          </a:prstGeom>
          <a:ln w="9525">
            <a:solidFill>
              <a:srgbClr val="C0CE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F50-7A8D-4EF0-880E-42379F400B0B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2232248" cy="139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2276873"/>
            <a:ext cx="2533177" cy="1512167"/>
          </a:xfrm>
          <a:prstGeom prst="rect">
            <a:avLst/>
          </a:prstGeom>
          <a:ln w="38100">
            <a:solidFill>
              <a:schemeClr val="bg1"/>
            </a:solidFill>
            <a:headEnd type="arrow"/>
            <a:tailEnd type="arrow"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09120"/>
            <a:ext cx="1746870" cy="1497317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509120"/>
            <a:ext cx="1981200" cy="1485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4664"/>
            <a:ext cx="154302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cxnSp>
        <p:nvCxnSpPr>
          <p:cNvPr id="10" name="Connecteur droit avec flèche 9"/>
          <p:cNvCxnSpPr/>
          <p:nvPr/>
        </p:nvCxnSpPr>
        <p:spPr>
          <a:xfrm>
            <a:off x="4860032" y="2060848"/>
            <a:ext cx="1728192" cy="28803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>
            <a:off x="4788024" y="2636912"/>
            <a:ext cx="18002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8" idx="0"/>
          </p:cNvCxnSpPr>
          <p:nvPr/>
        </p:nvCxnSpPr>
        <p:spPr>
          <a:xfrm rot="5400000">
            <a:off x="5247320" y="3168216"/>
            <a:ext cx="1440160" cy="124164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236296" y="1484784"/>
            <a:ext cx="1800200" cy="2308324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ALMA Common Software</a:t>
            </a:r>
          </a:p>
          <a:p>
            <a:endParaRPr lang="fr-FR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660232" y="2060848"/>
            <a:ext cx="1224136" cy="15121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876256" y="2348880"/>
            <a:ext cx="85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DevIO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OPCUA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Client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07904" y="2276872"/>
            <a:ext cx="1080120" cy="646331"/>
          </a:xfrm>
          <a:prstGeom prst="rect">
            <a:avLst/>
          </a:prstGeom>
          <a:solidFill>
            <a:schemeClr val="bg1">
              <a:lumMod val="95000"/>
              <a:lumOff val="5000"/>
              <a:alpha val="5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OPCUA </a:t>
            </a:r>
          </a:p>
          <a:p>
            <a:pPr algn="ctr"/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Server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980728"/>
            <a:ext cx="1428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548680"/>
            <a:ext cx="704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412776"/>
            <a:ext cx="1224136" cy="4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2348880"/>
            <a:ext cx="1368152" cy="35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2852936"/>
            <a:ext cx="969069" cy="37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18900000" sx="105000" sy="105000" algn="bl" rotWithShape="0">
              <a:schemeClr val="tx1">
                <a:alpha val="40000"/>
              </a:schemeClr>
            </a:outerShdw>
          </a:effectLst>
        </p:spPr>
      </p:pic>
      <p:cxnSp>
        <p:nvCxnSpPr>
          <p:cNvPr id="26" name="Connecteur droit avec flèche 25"/>
          <p:cNvCxnSpPr/>
          <p:nvPr/>
        </p:nvCxnSpPr>
        <p:spPr>
          <a:xfrm rot="5400000">
            <a:off x="5688124" y="4257092"/>
            <a:ext cx="1800200" cy="14401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6480212" y="4041068"/>
            <a:ext cx="1656184" cy="72008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colade fermante 27"/>
          <p:cNvSpPr/>
          <p:nvPr/>
        </p:nvSpPr>
        <p:spPr>
          <a:xfrm>
            <a:off x="2051720" y="476672"/>
            <a:ext cx="288032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ccolade fermante 28"/>
          <p:cNvSpPr/>
          <p:nvPr/>
        </p:nvSpPr>
        <p:spPr>
          <a:xfrm>
            <a:off x="1907704" y="2276872"/>
            <a:ext cx="360040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5301208"/>
            <a:ext cx="1285875" cy="1171575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5229200"/>
            <a:ext cx="1104900" cy="1268760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4" name="ZoneTexte 33"/>
          <p:cNvSpPr txBox="1"/>
          <p:nvPr/>
        </p:nvSpPr>
        <p:spPr>
          <a:xfrm>
            <a:off x="5364088" y="4509120"/>
            <a:ext cx="1080120" cy="646331"/>
          </a:xfrm>
          <a:prstGeom prst="rect">
            <a:avLst/>
          </a:prstGeom>
          <a:solidFill>
            <a:schemeClr val="bg1">
              <a:lumMod val="95000"/>
              <a:lumOff val="5000"/>
              <a:alpha val="5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OPCUA </a:t>
            </a:r>
          </a:p>
          <a:p>
            <a:pPr algn="ctr"/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Server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084168" y="5807005"/>
            <a:ext cx="1080120" cy="646331"/>
          </a:xfrm>
          <a:prstGeom prst="rect">
            <a:avLst/>
          </a:prstGeom>
          <a:solidFill>
            <a:schemeClr val="bg1">
              <a:lumMod val="95000"/>
              <a:lumOff val="5000"/>
              <a:alpha val="5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OPCUA </a:t>
            </a:r>
          </a:p>
          <a:p>
            <a:pPr algn="ctr"/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Server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533853" y="5833839"/>
            <a:ext cx="1070595" cy="646331"/>
          </a:xfrm>
          <a:prstGeom prst="rect">
            <a:avLst/>
          </a:prstGeom>
          <a:solidFill>
            <a:schemeClr val="bg1">
              <a:lumMod val="95000"/>
              <a:lumOff val="5000"/>
              <a:alpha val="5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OPCUA </a:t>
            </a:r>
          </a:p>
          <a:p>
            <a:pPr algn="ctr"/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Server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059832" y="4509120"/>
            <a:ext cx="1080120" cy="646331"/>
          </a:xfrm>
          <a:prstGeom prst="rect">
            <a:avLst/>
          </a:prstGeom>
          <a:solidFill>
            <a:schemeClr val="bg1">
              <a:lumMod val="95000"/>
              <a:lumOff val="5000"/>
              <a:alpha val="5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OPCUA </a:t>
            </a:r>
          </a:p>
          <a:p>
            <a:pPr algn="ctr"/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6552728" cy="908720"/>
          </a:xfrm>
        </p:spPr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137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of devices can be drive with OPC/UA Standard</a:t>
            </a:r>
          </a:p>
          <a:p>
            <a:endParaRPr lang="en-US" dirty="0" smtClean="0"/>
          </a:p>
          <a:p>
            <a:r>
              <a:rPr lang="en-US" dirty="0" smtClean="0"/>
              <a:t>All software languages can be used 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.NET </a:t>
            </a:r>
            <a:r>
              <a:rPr lang="en-US" dirty="0" smtClean="0"/>
              <a:t>for Windows platform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C/C++ </a:t>
            </a:r>
            <a:r>
              <a:rPr lang="en-US" dirty="0" smtClean="0"/>
              <a:t>for embedded systems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  <a:r>
              <a:rPr lang="en-US" dirty="0" smtClean="0"/>
              <a:t> for portable devices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OPC/DA and OPC/UA can co-exists (Wrappers and Proxies)</a:t>
            </a:r>
          </a:p>
          <a:p>
            <a:endParaRPr lang="en-US" dirty="0" smtClean="0"/>
          </a:p>
          <a:p>
            <a:r>
              <a:rPr lang="en-US" dirty="0" smtClean="0"/>
              <a:t>Homogeneous Environment</a:t>
            </a:r>
          </a:p>
          <a:p>
            <a:pPr lvl="1"/>
            <a:r>
              <a:rPr lang="en-US" dirty="0" smtClean="0"/>
              <a:t>For portability :</a:t>
            </a:r>
          </a:p>
          <a:p>
            <a:pPr lvl="2"/>
            <a:r>
              <a:rPr lang="en-US" dirty="0" smtClean="0"/>
              <a:t>CPU, Systems (Embedded or not)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2A9-E72E-4386-86DF-A6DC194EACF9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Development@ LAPP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Unified Automation GmbH (German company)</a:t>
            </a:r>
          </a:p>
          <a:p>
            <a:pPr lvl="2"/>
            <a:r>
              <a:rPr lang="en-US" dirty="0" smtClean="0"/>
              <a:t>Kit Evaluation Version : C++ and ANSI C Server Software Development</a:t>
            </a:r>
          </a:p>
          <a:p>
            <a:pPr lvl="3"/>
            <a:r>
              <a:rPr lang="en-US" dirty="0" smtClean="0"/>
              <a:t>precompiled libraries</a:t>
            </a:r>
          </a:p>
          <a:p>
            <a:pPr lvl="2"/>
            <a:r>
              <a:rPr lang="en-US" dirty="0" smtClean="0"/>
              <a:t>OPC UA SDK for UA Client Development</a:t>
            </a:r>
          </a:p>
          <a:p>
            <a:r>
              <a:rPr lang="en-US" dirty="0" smtClean="0"/>
              <a:t>Environment </a:t>
            </a:r>
          </a:p>
          <a:p>
            <a:pPr lvl="1"/>
            <a:r>
              <a:rPr lang="en-US" dirty="0" smtClean="0"/>
              <a:t>OPC-UA SDK Installed on Fedora 14.</a:t>
            </a:r>
          </a:p>
          <a:p>
            <a:pPr lvl="2"/>
            <a:r>
              <a:rPr lang="en-US" dirty="0" smtClean="0"/>
              <a:t>openssl-0.9.8c - xml2.7.7 – </a:t>
            </a:r>
            <a:r>
              <a:rPr lang="en-US" dirty="0" err="1" smtClean="0"/>
              <a:t>gcc</a:t>
            </a:r>
            <a:r>
              <a:rPr lang="en-US" dirty="0" smtClean="0"/>
              <a:t> 4.5  required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ACS already installed on Red hat 5.3 distribution at LAPP and ported (easily) on Fedora 14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software installed on a </a:t>
            </a:r>
            <a:r>
              <a:rPr lang="en-US" dirty="0" err="1" smtClean="0"/>
              <a:t>VMWare</a:t>
            </a:r>
            <a:r>
              <a:rPr lang="en-US" dirty="0" smtClean="0"/>
              <a:t>  Fedora 14 image 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34DE-615A-402D-B90C-974DBEFEF1E4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Development</a:t>
            </a:r>
            <a:r>
              <a:rPr lang="fr-FR" dirty="0" smtClean="0"/>
              <a:t>@ LAPP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OPCUA (client-Server C++)</a:t>
            </a:r>
          </a:p>
          <a:p>
            <a:pPr lvl="1"/>
            <a:r>
              <a:rPr lang="en-US" dirty="0" smtClean="0"/>
              <a:t>Use a simple example of client/server program.</a:t>
            </a:r>
          </a:p>
          <a:p>
            <a:pPr lvl="2"/>
            <a:r>
              <a:rPr lang="en-US" dirty="0" smtClean="0"/>
              <a:t>Compilation and link with OPC-UA framework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ACS prototype :</a:t>
            </a:r>
          </a:p>
          <a:p>
            <a:pPr lvl="1"/>
            <a:r>
              <a:rPr lang="en-US" dirty="0" smtClean="0"/>
              <a:t>CDB (simple configuration DB)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OPCUA_devio</a:t>
            </a:r>
            <a:r>
              <a:rPr lang="en-US" dirty="0" smtClean="0"/>
              <a:t> for the connection with the OPCUA Server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 “container library” with some functions</a:t>
            </a:r>
          </a:p>
          <a:p>
            <a:pPr lvl="2"/>
            <a:r>
              <a:rPr lang="en-US" dirty="0" smtClean="0"/>
              <a:t>Init() -&gt; connect to OPCUA server</a:t>
            </a:r>
          </a:p>
          <a:p>
            <a:pPr lvl="2"/>
            <a:r>
              <a:rPr lang="en-US" dirty="0" smtClean="0"/>
              <a:t>Read() -&gt; describe all the structure of OPCUA server</a:t>
            </a:r>
          </a:p>
          <a:p>
            <a:pPr lvl="2"/>
            <a:r>
              <a:rPr lang="en-US" dirty="0" smtClean="0"/>
              <a:t>Close()  -&gt; Disconnect to OPCUA server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All components have been successfully compiled and run via the “ACS” Command Center.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E563-158F-401B-82E7-DFA64BDFBF5E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77605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b="1" dirty="0" smtClean="0">
                <a:solidFill>
                  <a:srgbClr val="FFC000"/>
                </a:solidFill>
              </a:rPr>
              <a:t>OPC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C000"/>
                </a:solidFill>
              </a:rPr>
              <a:t>O</a:t>
            </a:r>
            <a:r>
              <a:rPr lang="en-US" dirty="0" smtClean="0"/>
              <a:t>LE for </a:t>
            </a:r>
            <a:r>
              <a:rPr lang="en-US" dirty="0" smtClean="0">
                <a:solidFill>
                  <a:srgbClr val="FFC000"/>
                </a:solidFill>
              </a:rPr>
              <a:t>P</a:t>
            </a:r>
            <a:r>
              <a:rPr lang="en-US" dirty="0" smtClean="0"/>
              <a:t>rocess </a:t>
            </a:r>
            <a:r>
              <a:rPr lang="en-US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ontrol) to </a:t>
            </a:r>
            <a:r>
              <a:rPr lang="en-US" b="1" dirty="0" smtClean="0">
                <a:solidFill>
                  <a:srgbClr val="FFC000"/>
                </a:solidFill>
              </a:rPr>
              <a:t>OPC-UA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C000"/>
                </a:solidFill>
              </a:rPr>
              <a:t>OP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onnectivity-</a:t>
            </a:r>
            <a:r>
              <a:rPr lang="en-US" dirty="0" smtClean="0">
                <a:solidFill>
                  <a:srgbClr val="FFC000"/>
                </a:solidFill>
              </a:rPr>
              <a:t>U</a:t>
            </a:r>
            <a:r>
              <a:rPr lang="en-US" dirty="0" smtClean="0"/>
              <a:t>nified </a:t>
            </a:r>
            <a:r>
              <a:rPr lang="en-US" dirty="0" smtClean="0">
                <a:solidFill>
                  <a:srgbClr val="FFC000"/>
                </a:solidFill>
              </a:rPr>
              <a:t>A</a:t>
            </a:r>
            <a:r>
              <a:rPr lang="en-US" dirty="0" smtClean="0"/>
              <a:t>rchitecture)</a:t>
            </a:r>
          </a:p>
          <a:p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WORK AT LAPP WITH OPC UA AND ACS</a:t>
            </a:r>
          </a:p>
          <a:p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SHORT TERM DEVELOPMENTS</a:t>
            </a:r>
          </a:p>
          <a:p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2A9-E72E-4386-86DF-A6DC194EACF9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@ LAPP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Setting up a hardware platform including 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PLC, PLC Server, Security PLC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hardware (Motors,…)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Understanding deeper the OPC UA Data  model and Address Space.</a:t>
            </a:r>
          </a:p>
          <a:p>
            <a:endParaRPr lang="en-US" dirty="0" smtClean="0"/>
          </a:p>
          <a:p>
            <a:r>
              <a:rPr lang="en-US" dirty="0" smtClean="0"/>
              <a:t>Monitoring (</a:t>
            </a:r>
            <a:r>
              <a:rPr lang="en-US" i="1" dirty="0" smtClean="0">
                <a:solidFill>
                  <a:srgbClr val="FFC000"/>
                </a:solidFill>
              </a:rPr>
              <a:t>HESS2 Security Crate</a:t>
            </a:r>
            <a:r>
              <a:rPr lang="en-US" dirty="0" smtClean="0"/>
              <a:t>) via OPC/UA interfaces  </a:t>
            </a:r>
          </a:p>
          <a:p>
            <a:pPr lvl="1"/>
            <a:r>
              <a:rPr lang="en-US" dirty="0" smtClean="0"/>
              <a:t>UA Clients</a:t>
            </a:r>
          </a:p>
          <a:p>
            <a:pPr lvl="1"/>
            <a:r>
              <a:rPr lang="en-US" dirty="0" smtClean="0"/>
              <a:t>UA Server (Siemens, …)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ABF-32C9-4B3E-915C-093C51F98A68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8484-8D18-4E21-B3F0-B0FE741B0175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LAPP T.Le Flour ACTL Meeting   HEIDELBERG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75463" y="549275"/>
            <a:ext cx="2197100" cy="6119813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58888" y="50800"/>
            <a:ext cx="7273925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LAPP activities for LST Telescopes</a:t>
            </a:r>
          </a:p>
        </p:txBody>
      </p:sp>
      <p:sp>
        <p:nvSpPr>
          <p:cNvPr id="7" name="Espace réservé du numéro de diapositive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r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70090-818E-47AC-814E-7B35AB4D07B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 l="31409" t="1463" r="25243" b="842"/>
          <a:stretch>
            <a:fillRect/>
          </a:stretch>
        </p:blipFill>
        <p:spPr bwMode="auto">
          <a:xfrm>
            <a:off x="4140200" y="4643438"/>
            <a:ext cx="14605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17"/>
          <p:cNvSpPr txBox="1">
            <a:spLocks noChangeArrowheads="1"/>
          </p:cNvSpPr>
          <p:nvPr/>
        </p:nvSpPr>
        <p:spPr bwMode="auto">
          <a:xfrm>
            <a:off x="755650" y="1258888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076825" y="1557338"/>
            <a:ext cx="1798638" cy="1587"/>
          </a:xfrm>
          <a:prstGeom prst="straightConnector1">
            <a:avLst/>
          </a:prstGeom>
          <a:ln w="190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2"/>
          <p:cNvSpPr txBox="1">
            <a:spLocks noChangeArrowheads="1"/>
          </p:cNvSpPr>
          <p:nvPr/>
        </p:nvSpPr>
        <p:spPr bwMode="auto">
          <a:xfrm>
            <a:off x="4787900" y="1700213"/>
            <a:ext cx="2160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Communications with PLC</a:t>
            </a:r>
          </a:p>
          <a:p>
            <a:pPr algn="ctr"/>
            <a:r>
              <a:rPr lang="en-US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ie:  T. Le Flour Annecy 2010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10800000">
            <a:off x="5867400" y="5580063"/>
            <a:ext cx="901700" cy="1587"/>
          </a:xfrm>
          <a:prstGeom prst="straightConnector1">
            <a:avLst/>
          </a:prstGeom>
          <a:ln w="190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24"/>
          <p:cNvSpPr txBox="1">
            <a:spLocks noChangeArrowheads="1"/>
          </p:cNvSpPr>
          <p:nvPr/>
        </p:nvSpPr>
        <p:spPr bwMode="auto">
          <a:xfrm>
            <a:off x="631825" y="5075238"/>
            <a:ext cx="2016125" cy="5857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Pointing of the target and data acquisition</a:t>
            </a:r>
          </a:p>
        </p:txBody>
      </p:sp>
      <p:sp>
        <p:nvSpPr>
          <p:cNvPr id="14" name="ZoneTexte 25"/>
          <p:cNvSpPr txBox="1">
            <a:spLocks noChangeArrowheads="1"/>
          </p:cNvSpPr>
          <p:nvPr/>
        </p:nvSpPr>
        <p:spPr bwMode="auto">
          <a:xfrm>
            <a:off x="5364163" y="4797425"/>
            <a:ext cx="1655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Displacement</a:t>
            </a:r>
            <a:br>
              <a:rPr lang="en-US" sz="1400">
                <a:latin typeface="Times New Roman" pitchFamily="18" charset="0"/>
                <a:cs typeface="Times New Roman" pitchFamily="18" charset="0"/>
              </a:rPr>
            </a:br>
            <a:r>
              <a:rPr lang="en-US" sz="1400">
                <a:latin typeface="Times New Roman" pitchFamily="18" charset="0"/>
                <a:cs typeface="Times New Roman" pitchFamily="18" charset="0"/>
              </a:rPr>
              <a:t> of the telescopes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rot="10800000">
            <a:off x="2771775" y="5364163"/>
            <a:ext cx="1368425" cy="4762"/>
          </a:xfrm>
          <a:prstGeom prst="straightConnector1">
            <a:avLst/>
          </a:prstGeom>
          <a:ln w="190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27"/>
          <p:cNvSpPr txBox="1">
            <a:spLocks noChangeArrowheads="1"/>
          </p:cNvSpPr>
          <p:nvPr/>
        </p:nvSpPr>
        <p:spPr bwMode="auto">
          <a:xfrm>
            <a:off x="2411413" y="5445125"/>
            <a:ext cx="18732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Stabilization of the camera</a:t>
            </a:r>
          </a:p>
          <a:p>
            <a:pPr algn="ctr"/>
            <a:r>
              <a:rPr lang="en-US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ie: G. Deleglise Oxford 2010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052513"/>
            <a:ext cx="10937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1116013" y="1482725"/>
            <a:ext cx="360362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555875" y="1484313"/>
            <a:ext cx="792163" cy="15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32"/>
          <p:cNvSpPr txBox="1">
            <a:spLocks noChangeArrowheads="1"/>
          </p:cNvSpPr>
          <p:nvPr/>
        </p:nvSpPr>
        <p:spPr bwMode="auto">
          <a:xfrm>
            <a:off x="1476375" y="817563"/>
            <a:ext cx="1366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latin typeface="Times New Roman" pitchFamily="18" charset="0"/>
                <a:cs typeface="Times New Roman" pitchFamily="18" charset="0"/>
              </a:rPr>
              <a:t>Alerts</a:t>
            </a:r>
            <a:r>
              <a:rPr lang="fr-FR" sz="1400" i="1">
                <a:latin typeface="Times New Roman" pitchFamily="18" charset="0"/>
                <a:cs typeface="Times New Roman" pitchFamily="18" charset="0"/>
              </a:rPr>
              <a:t> network</a:t>
            </a:r>
          </a:p>
        </p:txBody>
      </p:sp>
      <p:sp>
        <p:nvSpPr>
          <p:cNvPr id="21" name="ZoneTexte 34"/>
          <p:cNvSpPr txBox="1">
            <a:spLocks noChangeArrowheads="1"/>
          </p:cNvSpPr>
          <p:nvPr/>
        </p:nvSpPr>
        <p:spPr bwMode="auto">
          <a:xfrm rot="-1140749">
            <a:off x="420688" y="931863"/>
            <a:ext cx="1087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latin typeface="Times New Roman" pitchFamily="18" charset="0"/>
                <a:cs typeface="Times New Roman" pitchFamily="18" charset="0"/>
              </a:rPr>
              <a:t>Event</a:t>
            </a:r>
          </a:p>
        </p:txBody>
      </p:sp>
      <p:sp>
        <p:nvSpPr>
          <p:cNvPr id="22" name="ZoneTexte 85"/>
          <p:cNvSpPr txBox="1">
            <a:spLocks noChangeArrowheads="1"/>
          </p:cNvSpPr>
          <p:nvPr/>
        </p:nvSpPr>
        <p:spPr bwMode="auto">
          <a:xfrm rot="-2139385">
            <a:off x="4313238" y="858838"/>
            <a:ext cx="1411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/>
              <a:t>DAQ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76517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663" y="4803775"/>
            <a:ext cx="20129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droit avec flèche 24"/>
          <p:cNvCxnSpPr/>
          <p:nvPr/>
        </p:nvCxnSpPr>
        <p:spPr>
          <a:xfrm rot="5400000">
            <a:off x="6696075" y="3392488"/>
            <a:ext cx="2376487" cy="1588"/>
          </a:xfrm>
          <a:prstGeom prst="straightConnector1">
            <a:avLst/>
          </a:prstGeom>
          <a:ln w="190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1" descr="4te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852738"/>
            <a:ext cx="260032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85"/>
          <p:cNvSpPr txBox="1">
            <a:spLocks noChangeArrowheads="1"/>
          </p:cNvSpPr>
          <p:nvPr/>
        </p:nvSpPr>
        <p:spPr bwMode="auto">
          <a:xfrm rot="-2139385">
            <a:off x="8301038" y="1408113"/>
            <a:ext cx="533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PLC</a:t>
            </a:r>
          </a:p>
        </p:txBody>
      </p:sp>
      <p:sp>
        <p:nvSpPr>
          <p:cNvPr id="28" name="ZoneTexte 85"/>
          <p:cNvSpPr txBox="1">
            <a:spLocks noChangeArrowheads="1"/>
          </p:cNvSpPr>
          <p:nvPr/>
        </p:nvSpPr>
        <p:spPr bwMode="auto">
          <a:xfrm rot="-2139385">
            <a:off x="6816725" y="6219825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Motors</a:t>
            </a:r>
          </a:p>
        </p:txBody>
      </p:sp>
      <p:sp>
        <p:nvSpPr>
          <p:cNvPr id="29" name="ZoneTexte 85"/>
          <p:cNvSpPr txBox="1">
            <a:spLocks noChangeArrowheads="1"/>
          </p:cNvSpPr>
          <p:nvPr/>
        </p:nvSpPr>
        <p:spPr bwMode="auto">
          <a:xfrm rot="-2139385">
            <a:off x="4763735" y="6093947"/>
            <a:ext cx="13532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Active dumping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System</a:t>
            </a:r>
          </a:p>
        </p:txBody>
      </p:sp>
      <p:sp>
        <p:nvSpPr>
          <p:cNvPr id="30" name="ZoneTexte 47"/>
          <p:cNvSpPr txBox="1">
            <a:spLocks noChangeArrowheads="1"/>
          </p:cNvSpPr>
          <p:nvPr/>
        </p:nvSpPr>
        <p:spPr bwMode="auto">
          <a:xfrm rot="5400000">
            <a:off x="7101682" y="3131344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 Telescope Automation 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836613"/>
            <a:ext cx="14271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692275" y="3284538"/>
            <a:ext cx="15732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FF0000"/>
                </a:solidFill>
              </a:rPr>
              <a:t>Critical Cycle in 20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0" y="6520259"/>
            <a:ext cx="1981200" cy="365125"/>
          </a:xfrm>
        </p:spPr>
        <p:txBody>
          <a:bodyPr/>
          <a:lstStyle/>
          <a:p>
            <a:fld id="{23B18EFB-B65D-4C31-8C3D-1A3AD40A276A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Berlin Meeting </a:t>
            </a:r>
            <a:r>
              <a:rPr lang="en-US" i="1" dirty="0" smtClean="0"/>
              <a:t>Thierry Le Flour LAPP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502920" y="2564904"/>
            <a:ext cx="5077192" cy="3168352"/>
          </a:xfr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dirty="0" smtClean="0"/>
              <a:t>  LAPP</a:t>
            </a:r>
            <a:br>
              <a:rPr lang="fr-FR" dirty="0" smtClean="0"/>
            </a:br>
            <a:r>
              <a:rPr lang="fr-FR" dirty="0" smtClean="0"/>
              <a:t>  STATUS REPORT </a:t>
            </a:r>
            <a:br>
              <a:rPr lang="fr-FR" dirty="0" smtClean="0"/>
            </a:br>
            <a:r>
              <a:rPr lang="fr-FR" dirty="0" smtClean="0"/>
              <a:t>  OPC UA / ACS</a:t>
            </a:r>
            <a:br>
              <a:rPr lang="fr-FR" dirty="0" smtClean="0"/>
            </a:br>
            <a:r>
              <a:rPr lang="fr-FR" dirty="0" smtClean="0"/>
              <a:t>  </a:t>
            </a:r>
            <a:r>
              <a:rPr lang="fr-FR" sz="2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T. Le </a:t>
            </a:r>
            <a:r>
              <a:rPr lang="fr-FR" sz="22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flour</a:t>
            </a:r>
            <a:r>
              <a:rPr lang="fr-FR" sz="2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 J.L Panazol</a:t>
            </a:r>
            <a:endParaRPr lang="fr-FR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08912" cy="908720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69693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Objectives foreseen from 14/02/11 (last ACTL meeting)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OPC/UA study</a:t>
            </a:r>
          </a:p>
          <a:p>
            <a:pPr lvl="2"/>
            <a:r>
              <a:rPr lang="en-US" dirty="0" smtClean="0"/>
              <a:t>Deeper understanding of this environment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Development and integration of an OPCUA environment in the HESS2 Camera Security Crate</a:t>
            </a:r>
          </a:p>
          <a:p>
            <a:pPr lvl="2"/>
            <a:r>
              <a:rPr lang="en-US" dirty="0" smtClean="0"/>
              <a:t>Server parts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Development of OPCUA Clients (C++ and Java)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0F3-F74B-41D0-8EF3-8A4A014878B0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Berlin Meeting </a:t>
            </a:r>
            <a:r>
              <a:rPr lang="en-US" i="1" dirty="0" smtClean="0"/>
              <a:t>Thierry Le Flour LAPP</a:t>
            </a:r>
            <a:endParaRPr lang="fr-FR" i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83568" y="548680"/>
            <a:ext cx="7704856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Hardware Configuration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6552728" cy="548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0F3-F74B-41D0-8EF3-8A4A014878B0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Berlin Meeting </a:t>
            </a:r>
            <a:r>
              <a:rPr lang="en-US" i="1" dirty="0" smtClean="0"/>
              <a:t>Thierry Le Flour LAPP</a:t>
            </a:r>
            <a:endParaRPr lang="fr-FR" i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66081" y="908722"/>
            <a:ext cx="1356077" cy="1584176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 flipH="1">
            <a:off x="2154006" y="184482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Electronic Boards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2198" y="620688"/>
            <a:ext cx="2634018" cy="2304257"/>
          </a:xfrm>
          <a:prstGeom prst="rect">
            <a:avLst/>
          </a:prstGeom>
          <a:solidFill>
            <a:srgbClr val="500000"/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or CPU Crate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8262" y="1484785"/>
            <a:ext cx="1951631" cy="996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 flipH="1">
            <a:off x="4458262" y="213285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Server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2158" y="764705"/>
            <a:ext cx="409433" cy="1944216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94166" y="836713"/>
            <a:ext cx="245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cPCI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4206" y="899429"/>
            <a:ext cx="1433017" cy="928049"/>
          </a:xfrm>
          <a:prstGeom prst="rect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 flipH="1">
            <a:off x="3954206" y="14754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Driver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7504" y="3068960"/>
            <a:ext cx="4392488" cy="341632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PART: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PCI Driver has been ported on the Fedora14 Platform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OPC UA Server implemented in C++ and currently runs on a Fedora14 platform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possible actions on the OPCUA Nodes have been implemented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calls on objects(Node) methods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Callbacks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73056" y="908721"/>
            <a:ext cx="288032" cy="1584176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461088" y="908721"/>
            <a:ext cx="288032" cy="1584176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754453" y="908721"/>
            <a:ext cx="288032" cy="1584176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42485" y="908721"/>
            <a:ext cx="288032" cy="1584176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572000" y="3068960"/>
            <a:ext cx="4464496" cy="341632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PART 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Server has been tested by using the generic client included in the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Automation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Server has accessed via a specific client  written in C++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ACS </a:t>
            </a:r>
            <a:r>
              <a:rPr lang="en-US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DevIO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encapsulating the OPC UA Server connection has been written, configured via Container description and tested successfully via the 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ACS Command Center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basic JAVA client also tested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131840" y="3947571"/>
            <a:ext cx="409433" cy="1584177"/>
          </a:xfrm>
          <a:prstGeom prst="rect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3544838" y="3789039"/>
            <a:ext cx="1817547" cy="187220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fr-FR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or CPU </a:t>
            </a:r>
            <a:r>
              <a:rPr lang="fr-FR" dirty="0" err="1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Crate</a:t>
            </a:r>
            <a:endParaRPr lang="fr-FR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0F3-F74B-41D0-8EF3-8A4A014878B0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ACTL Berlin Meeting </a:t>
            </a:r>
            <a:r>
              <a:rPr lang="en-US" i="1" dirty="0" smtClean="0"/>
              <a:t>Thierry Le Flour LAPP</a:t>
            </a:r>
            <a:endParaRPr lang="fr-FR" i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5536" y="1988840"/>
            <a:ext cx="1856096" cy="129614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"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station 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 Table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1720" y="1844823"/>
            <a:ext cx="409433" cy="1584177"/>
          </a:xfrm>
          <a:prstGeom prst="rect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123728" y="1844824"/>
            <a:ext cx="245660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</a:p>
          <a:p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232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cteur droit 17"/>
          <p:cNvCxnSpPr>
            <a:stCxn id="15" idx="3"/>
            <a:endCxn id="25" idx="1"/>
          </p:cNvCxnSpPr>
          <p:nvPr/>
        </p:nvCxnSpPr>
        <p:spPr>
          <a:xfrm>
            <a:off x="2461153" y="2636912"/>
            <a:ext cx="670687" cy="1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131840" y="1844824"/>
            <a:ext cx="409433" cy="1584177"/>
          </a:xfrm>
          <a:prstGeom prst="rect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203848" y="1844824"/>
            <a:ext cx="245660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</a:p>
          <a:p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232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6541" y="1700807"/>
            <a:ext cx="1817547" cy="187220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fr-FR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or CPU </a:t>
            </a:r>
            <a:r>
              <a:rPr lang="fr-FR" dirty="0" err="1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Crate</a:t>
            </a:r>
            <a:endParaRPr lang="fr-FR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3635896" y="3861048"/>
            <a:ext cx="1656184" cy="1477328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Server (C++)</a:t>
            </a:r>
          </a:p>
          <a:p>
            <a:endParaRPr lang="fr-FR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51920" y="4725144"/>
            <a:ext cx="1080120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STM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95536" y="4091588"/>
            <a:ext cx="1856096" cy="129614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"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fr-FR" sz="1600" dirty="0" err="1" smtClean="0"/>
              <a:t>Crio</a:t>
            </a:r>
            <a:endParaRPr lang="fr-FR" sz="1600" dirty="0" smtClean="0"/>
          </a:p>
          <a:p>
            <a:r>
              <a:rPr lang="fr-FR" sz="1600" dirty="0" smtClean="0"/>
              <a:t>(</a:t>
            </a:r>
            <a:r>
              <a:rPr lang="fr-FR" sz="1600" dirty="0" err="1" smtClean="0"/>
              <a:t>Labview</a:t>
            </a:r>
            <a:r>
              <a:rPr lang="fr-FR" sz="1600" dirty="0" smtClean="0"/>
              <a:t>)</a:t>
            </a:r>
          </a:p>
          <a:p>
            <a:r>
              <a:rPr lang="fr-FR" sz="1600" dirty="0" smtClean="0"/>
              <a:t>(serveur STM)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51720" y="3947572"/>
            <a:ext cx="409433" cy="1584177"/>
          </a:xfrm>
          <a:prstGeom prst="rect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2123728" y="4015512"/>
            <a:ext cx="245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Connecteur droit 44"/>
          <p:cNvCxnSpPr>
            <a:stCxn id="42" idx="3"/>
            <a:endCxn id="44" idx="1"/>
          </p:cNvCxnSpPr>
          <p:nvPr/>
        </p:nvCxnSpPr>
        <p:spPr>
          <a:xfrm flipV="1">
            <a:off x="2461153" y="4739660"/>
            <a:ext cx="670687" cy="1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217645" y="4019580"/>
            <a:ext cx="245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 flipH="1">
            <a:off x="3635896" y="1772816"/>
            <a:ext cx="1152128" cy="92333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Server (C++)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436096" y="4293096"/>
            <a:ext cx="3528392" cy="83099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Instrument CRIO Hardware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by the LST stabilization system driven by a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LabView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environment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251520" y="144016"/>
            <a:ext cx="8784976" cy="1124744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000" dirty="0" smtClean="0"/>
              <a:t>Some other test platforms</a:t>
            </a:r>
            <a:br>
              <a:rPr lang="en-US" sz="4000" dirty="0" smtClean="0"/>
            </a:br>
            <a:r>
              <a:rPr lang="en-US" sz="4000" dirty="0" smtClean="0"/>
              <a:t>@LAPP</a:t>
            </a:r>
            <a:endParaRPr lang="en-US" sz="4000" dirty="0"/>
          </a:p>
        </p:txBody>
      </p:sp>
      <p:sp>
        <p:nvSpPr>
          <p:cNvPr id="5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5"/>
            <a:ext cx="8784976" cy="4536504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124744"/>
          </a:xfrm>
          <a:ln>
            <a:solidFill>
              <a:schemeClr val="tx2">
                <a:lumMod val="75000"/>
              </a:schemeClr>
            </a:solidFill>
          </a:ln>
        </p:spPr>
        <p:txBody>
          <a:bodyPr anchor="ctr" anchorCtr="0">
            <a:normAutofit/>
          </a:bodyPr>
          <a:lstStyle/>
          <a:p>
            <a:r>
              <a:rPr lang="en-US" dirty="0" smtClean="0"/>
              <a:t>Some news around OPC UA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SIEMENS currently provide today an OPCUA environment (independently of the platform)</a:t>
            </a:r>
          </a:p>
          <a:p>
            <a:endParaRPr lang="en-US" dirty="0" smtClean="0"/>
          </a:p>
          <a:p>
            <a:r>
              <a:rPr lang="en-US" dirty="0" smtClean="0"/>
              <a:t>BOSCH announces a OPCUA Environment before the end of this year</a:t>
            </a:r>
          </a:p>
          <a:p>
            <a:endParaRPr lang="en-US" dirty="0" smtClean="0"/>
          </a:p>
          <a:p>
            <a:r>
              <a:rPr lang="en-US" dirty="0" smtClean="0"/>
              <a:t>National Instrument will probably go toward this OPC UA Environment (Questions on that topics on user forum has been asked)</a:t>
            </a:r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0F3-F74B-41D0-8EF3-8A4A014878B0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ACTL Berlin Meeting </a:t>
            </a:r>
            <a:r>
              <a:rPr lang="en-US" i="1" dirty="0" smtClean="0"/>
              <a:t>Thierry Le Flour LAPP</a:t>
            </a:r>
            <a:endParaRPr lang="fr-FR" i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08912" cy="1124744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Some feedbacks on an OPC UA Server </a:t>
            </a:r>
            <a:br>
              <a:rPr lang="en-US" sz="3200" dirty="0" smtClean="0"/>
            </a:br>
            <a:r>
              <a:rPr lang="en-US" sz="3200" dirty="0" smtClean="0"/>
              <a:t>Implementation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25677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For people in charge of implementing specific hardware access (without software development background) :</a:t>
            </a:r>
          </a:p>
          <a:p>
            <a:pPr lvl="1"/>
            <a:r>
              <a:rPr lang="en-US" dirty="0" smtClean="0"/>
              <a:t>Coding could be complicated enough :</a:t>
            </a:r>
          </a:p>
          <a:p>
            <a:pPr lvl="2"/>
            <a:r>
              <a:rPr lang="en-US" dirty="0" smtClean="0"/>
              <a:t>No description, many code lines to configure the server, the nodes, the node’s properties, …</a:t>
            </a:r>
          </a:p>
          <a:p>
            <a:r>
              <a:rPr lang="en-US" dirty="0" smtClean="0"/>
              <a:t>This implies to put a layer on top of the existing software API.</a:t>
            </a:r>
          </a:p>
          <a:p>
            <a:r>
              <a:rPr lang="en-US" dirty="0" smtClean="0"/>
              <a:t>Tool boxes and expertise will be absolutely needed to make the implementation easier</a:t>
            </a:r>
          </a:p>
          <a:p>
            <a:r>
              <a:rPr lang="en-US" dirty="0" smtClean="0"/>
              <a:t>The client part is simpler to implement.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0F3-F74B-41D0-8EF3-8A4A014878B0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ACTL Berlin Meeting </a:t>
            </a:r>
            <a:r>
              <a:rPr lang="en-US" i="1" dirty="0" smtClean="0"/>
              <a:t>Thierry Le Flour LAPP</a:t>
            </a:r>
            <a:endParaRPr lang="fr-FR" i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08912" cy="1124744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Some feedbacks on an OPC UA Server </a:t>
            </a:r>
            <a:br>
              <a:rPr lang="en-US" sz="3600" dirty="0" smtClean="0"/>
            </a:br>
            <a:r>
              <a:rPr lang="en-US" sz="3600" dirty="0" smtClean="0"/>
              <a:t>Implementation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Some new features recently appears on the development kit of </a:t>
            </a:r>
            <a:r>
              <a:rPr lang="en-US" b="1" i="1" dirty="0" smtClean="0">
                <a:solidFill>
                  <a:srgbClr val="CCFFCC"/>
                </a:solidFill>
              </a:rPr>
              <a:t>Unified Automation </a:t>
            </a:r>
            <a:r>
              <a:rPr lang="en-US" dirty="0" smtClean="0"/>
              <a:t>company.</a:t>
            </a:r>
          </a:p>
          <a:p>
            <a:endParaRPr lang="en-US" dirty="0" smtClean="0"/>
          </a:p>
          <a:p>
            <a:pPr lvl="1"/>
            <a:r>
              <a:rPr lang="en-US" b="1" dirty="0" err="1" smtClean="0">
                <a:solidFill>
                  <a:srgbClr val="FFC000"/>
                </a:solidFill>
              </a:rPr>
              <a:t>UAModeler</a:t>
            </a:r>
            <a:r>
              <a:rPr lang="en-US" dirty="0" smtClean="0"/>
              <a:t> : Graphical environment for the server description is proposed </a:t>
            </a:r>
            <a:r>
              <a:rPr lang="en-US" dirty="0" smtClean="0">
                <a:sym typeface="Wingdings" pitchFamily="2" charset="2"/>
              </a:rPr>
              <a:t> :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Full graphical node description :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Properties, specific node methods, …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Automatic code generation with code skeleton, xml server description , … </a:t>
            </a:r>
          </a:p>
          <a:p>
            <a:pPr lvl="2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0F3-F74B-41D0-8EF3-8A4A014878B0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ACTL Berlin Meeting </a:t>
            </a:r>
            <a:r>
              <a:rPr lang="en-US" i="1" dirty="0" smtClean="0"/>
              <a:t>Thierry Le Flour LAPP</a:t>
            </a:r>
            <a:endParaRPr lang="fr-FR" i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0F3-F74B-41D0-8EF3-8A4A014878B0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ACTL Berlin Meeting </a:t>
            </a:r>
            <a:r>
              <a:rPr lang="en-US" b="1" i="1" smtClean="0">
                <a:solidFill>
                  <a:schemeClr val="tx1">
                    <a:lumMod val="75000"/>
                  </a:schemeClr>
                </a:solidFill>
              </a:rPr>
              <a:t>T. Le Flour / J.L Panazol</a:t>
            </a:r>
            <a:endParaRPr lang="en-US" i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Image 7" descr="UAMOde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046" y="1412776"/>
            <a:ext cx="8738442" cy="3888432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08912" cy="1124744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Modeler Graphical User Interface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39632" y="5374957"/>
            <a:ext cx="367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Modeler Graphical user Interface 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 classes and instances views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contenu 2"/>
          <p:cNvSpPr txBox="1">
            <a:spLocks/>
          </p:cNvSpPr>
          <p:nvPr/>
        </p:nvSpPr>
        <p:spPr>
          <a:xfrm>
            <a:off x="251520" y="1340768"/>
            <a:ext cx="4248472" cy="49536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Slow Control/ Monitoring</a:t>
            </a:r>
            <a:br>
              <a:rPr lang="fr-FR" sz="3200" dirty="0" smtClean="0"/>
            </a:br>
            <a:r>
              <a:rPr lang="fr-FR" sz="3200" dirty="0" err="1" smtClean="0"/>
              <a:t>Schematic</a:t>
            </a:r>
            <a:r>
              <a:rPr lang="fr-FR" sz="3200" dirty="0" smtClean="0"/>
              <a:t> </a:t>
            </a:r>
            <a:r>
              <a:rPr lang="fr-FR" sz="3200" dirty="0" err="1" smtClean="0"/>
              <a:t>View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2A9-E72E-4386-86DF-A6DC194EACF9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Virage 8"/>
          <p:cNvSpPr/>
          <p:nvPr/>
        </p:nvSpPr>
        <p:spPr>
          <a:xfrm>
            <a:off x="1682679" y="2578130"/>
            <a:ext cx="701029" cy="706854"/>
          </a:xfrm>
          <a:prstGeom prst="bentArrow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0" name="Virage 9"/>
          <p:cNvSpPr/>
          <p:nvPr/>
        </p:nvSpPr>
        <p:spPr>
          <a:xfrm>
            <a:off x="1682679" y="1628800"/>
            <a:ext cx="702078" cy="2160240"/>
          </a:xfrm>
          <a:prstGeom prst="bentArrow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762799" y="3140968"/>
            <a:ext cx="936104" cy="43204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</a:p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2546775" y="3068960"/>
            <a:ext cx="292533" cy="72008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Rectangle 12"/>
          <p:cNvSpPr/>
          <p:nvPr/>
        </p:nvSpPr>
        <p:spPr>
          <a:xfrm>
            <a:off x="2402759" y="2492896"/>
            <a:ext cx="1512168" cy="54373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Command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</a:t>
            </a:r>
            <a:endParaRPr lang="fr-F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2546775" y="2204864"/>
            <a:ext cx="292533" cy="28803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02759" y="1412776"/>
            <a:ext cx="1521169" cy="76122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</a:t>
            </a:r>
            <a:endParaRPr lang="fr-FR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Command /Monitoring</a:t>
            </a:r>
          </a:p>
          <a:p>
            <a:pPr algn="ctr"/>
            <a:r>
              <a:rPr lang="fr-FR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Scheduling</a:t>
            </a:r>
            <a:endParaRPr lang="fr-F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4581128"/>
            <a:ext cx="4104456" cy="11521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>
            <a:off x="1783112" y="4149081"/>
            <a:ext cx="276751" cy="90897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6" name="Flèche vers le bas 25"/>
          <p:cNvSpPr/>
          <p:nvPr/>
        </p:nvSpPr>
        <p:spPr>
          <a:xfrm>
            <a:off x="1043608" y="4149081"/>
            <a:ext cx="276751" cy="911524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7" name="Rectangle 26"/>
          <p:cNvSpPr/>
          <p:nvPr/>
        </p:nvSpPr>
        <p:spPr>
          <a:xfrm>
            <a:off x="323528" y="3789040"/>
            <a:ext cx="4104456" cy="32624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Control System ( </a:t>
            </a:r>
            <a:r>
              <a:rPr lang="fr-FR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 UA </a:t>
            </a:r>
            <a:r>
              <a:rPr lang="fr-F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lèche vers le bas 27"/>
          <p:cNvSpPr/>
          <p:nvPr/>
        </p:nvSpPr>
        <p:spPr>
          <a:xfrm rot="10800000">
            <a:off x="755576" y="4149080"/>
            <a:ext cx="292532" cy="926579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9" name="Flèche vers le bas 28"/>
          <p:cNvSpPr/>
          <p:nvPr/>
        </p:nvSpPr>
        <p:spPr>
          <a:xfrm rot="10800000">
            <a:off x="1475656" y="4149080"/>
            <a:ext cx="292532" cy="926579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0" name="Rectangle 29"/>
          <p:cNvSpPr/>
          <p:nvPr/>
        </p:nvSpPr>
        <p:spPr>
          <a:xfrm>
            <a:off x="1475657" y="5085185"/>
            <a:ext cx="648072" cy="493649"/>
          </a:xfrm>
          <a:prstGeom prst="rect">
            <a:avLst/>
          </a:prstGeom>
          <a:solidFill>
            <a:srgbClr val="CA712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PLC</a:t>
            </a:r>
            <a:endParaRPr lang="fr-F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9552" y="5090518"/>
            <a:ext cx="864096" cy="493649"/>
          </a:xfrm>
          <a:prstGeom prst="rect">
            <a:avLst/>
          </a:prstGeom>
          <a:solidFill>
            <a:srgbClr val="CA712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endParaRPr lang="fr-FR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endParaRPr lang="fr-F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lèche vers le bas 31"/>
          <p:cNvSpPr/>
          <p:nvPr/>
        </p:nvSpPr>
        <p:spPr>
          <a:xfrm>
            <a:off x="3483495" y="4149080"/>
            <a:ext cx="276751" cy="764954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3" name="Flèche vers le bas 32"/>
          <p:cNvSpPr/>
          <p:nvPr/>
        </p:nvSpPr>
        <p:spPr>
          <a:xfrm rot="10800000">
            <a:off x="3176039" y="4149079"/>
            <a:ext cx="292532" cy="78256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4" name="Rectangle 33"/>
          <p:cNvSpPr/>
          <p:nvPr/>
        </p:nvSpPr>
        <p:spPr>
          <a:xfrm>
            <a:off x="2979439" y="4937715"/>
            <a:ext cx="936104" cy="205617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Bus</a:t>
            </a:r>
            <a:endParaRPr lang="fr-F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63888" y="5291683"/>
            <a:ext cx="567679" cy="221357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71800" y="5291683"/>
            <a:ext cx="756906" cy="221357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endParaRPr lang="fr-FR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Connecteur droit avec flèche 36"/>
          <p:cNvCxnSpPr>
            <a:stCxn id="34" idx="2"/>
            <a:endCxn id="36" idx="0"/>
          </p:cNvCxnSpPr>
          <p:nvPr/>
        </p:nvCxnSpPr>
        <p:spPr>
          <a:xfrm rot="5400000">
            <a:off x="3224697" y="5068888"/>
            <a:ext cx="148351" cy="29723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34" idx="2"/>
            <a:endCxn id="35" idx="0"/>
          </p:cNvCxnSpPr>
          <p:nvPr/>
        </p:nvCxnSpPr>
        <p:spPr>
          <a:xfrm rot="16200000" flipH="1">
            <a:off x="3573434" y="5017388"/>
            <a:ext cx="148351" cy="40023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23528" y="5733256"/>
            <a:ext cx="139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Annecy July 2010</a:t>
            </a:r>
            <a:endParaRPr lang="fr-FR" sz="1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788024" y="1340768"/>
            <a:ext cx="4248472" cy="4953669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Slow Control/ Monitoring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/>
              <a:t>On site  and remotely:</a:t>
            </a:r>
            <a:endParaRPr lang="en-US" sz="1800" b="1" dirty="0" smtClean="0">
              <a:solidFill>
                <a:srgbClr val="FFC000"/>
              </a:solidFill>
            </a:endParaRPr>
          </a:p>
          <a:p>
            <a:pPr lvl="1"/>
            <a:r>
              <a:rPr lang="en-US" sz="1800" b="1" dirty="0" smtClean="0"/>
              <a:t>Checking specific devices</a:t>
            </a:r>
            <a:endParaRPr lang="en-US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800" b="1" dirty="0" smtClean="0"/>
              <a:t>Knowing the current status of  :</a:t>
            </a:r>
          </a:p>
          <a:p>
            <a:pPr lvl="2"/>
            <a:r>
              <a:rPr lang="en-US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array</a:t>
            </a:r>
          </a:p>
          <a:p>
            <a:pPr lvl="2"/>
            <a:r>
              <a:rPr lang="en-US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telescope</a:t>
            </a:r>
          </a:p>
          <a:p>
            <a:pPr lvl="2"/>
            <a:endParaRPr lang="en-US" sz="1800" b="1" dirty="0" smtClean="0">
              <a:solidFill>
                <a:srgbClr val="92D050"/>
              </a:solidFill>
            </a:endParaRPr>
          </a:p>
          <a:p>
            <a:r>
              <a:rPr lang="en-US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information </a:t>
            </a:r>
            <a:r>
              <a:rPr lang="en-US" sz="2200" dirty="0" smtClean="0">
                <a:solidFill>
                  <a:srgbClr val="FFC000"/>
                </a:solidFill>
              </a:rPr>
              <a:t>in a standard way </a:t>
            </a:r>
            <a:r>
              <a:rPr lang="en-US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independently of the context </a:t>
            </a:r>
          </a:p>
          <a:p>
            <a:pPr lvl="4"/>
            <a:endParaRPr lang="en-US" sz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standalone mode 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DAQ components</a:t>
            </a:r>
            <a:endParaRPr lang="en-US" sz="1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6552728" cy="8640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ACS Graphical User Interface</a:t>
            </a:r>
            <a:endParaRPr lang="fr-F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Espace réservé du contenu 6" descr="ecran_acs_ctrslsecuri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6648675" cy="488156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0F3-F74B-41D0-8EF3-8A4A014878B0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ACTL Berlin Meeting </a:t>
            </a:r>
            <a:r>
              <a:rPr lang="en-US" b="1" i="1" smtClean="0">
                <a:solidFill>
                  <a:schemeClr val="tx1">
                    <a:lumMod val="75000"/>
                  </a:schemeClr>
                </a:solidFill>
              </a:rPr>
              <a:t>T. Le Flour / J.L Panazol</a:t>
            </a:r>
            <a:endParaRPr lang="fr-FR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8" name="Image 7" descr="ecran_acs_ctrslsecurity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492896"/>
            <a:ext cx="4716214" cy="402739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53336"/>
            <a:ext cx="1090464" cy="365125"/>
          </a:xfrm>
          <a:ln w="12700">
            <a:solidFill>
              <a:schemeClr val="tx1"/>
            </a:solidFill>
          </a:ln>
        </p:spPr>
        <p:txBody>
          <a:bodyPr/>
          <a:lstStyle/>
          <a:p>
            <a:fld id="{3DA6F0F3-F74B-41D0-8EF3-8A4A014878B0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15616" y="6453336"/>
            <a:ext cx="7488832" cy="365125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ACTL Berlin Meeting </a:t>
            </a:r>
            <a:r>
              <a:rPr lang="en-US" b="1" i="1" smtClean="0">
                <a:solidFill>
                  <a:schemeClr val="tx1">
                    <a:lumMod val="75000"/>
                  </a:schemeClr>
                </a:solidFill>
              </a:rPr>
              <a:t>T. Le Flour / J.L Panazol</a:t>
            </a:r>
            <a:endParaRPr lang="fr-FR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47112" y="6453336"/>
            <a:ext cx="533400" cy="365125"/>
          </a:xfrm>
          <a:ln w="12700">
            <a:solidFill>
              <a:schemeClr val="tx1"/>
            </a:solidFill>
          </a:ln>
        </p:spPr>
        <p:txBody>
          <a:bodyPr/>
          <a:lstStyle/>
          <a:p>
            <a:fld id="{909580DC-D387-42AE-B150-496B5FA4790F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7" name="Organigramme : Processus 6"/>
          <p:cNvSpPr/>
          <p:nvPr/>
        </p:nvSpPr>
        <p:spPr>
          <a:xfrm>
            <a:off x="1153716" y="5517232"/>
            <a:ext cx="2736304" cy="864096"/>
          </a:xfrm>
          <a:prstGeom prst="flowChartProcess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Driver</a:t>
            </a:r>
            <a:endParaRPr lang="fr-FR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755576" y="2348880"/>
            <a:ext cx="3528392" cy="1080120"/>
          </a:xfrm>
          <a:prstGeom prst="flowChartProcess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BaCommunicationInterface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Init</a:t>
            </a:r>
            <a:r>
              <a:rPr lang="fr-FR" dirty="0" smtClean="0"/>
              <a:t>() : </a:t>
            </a:r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() : Call </a:t>
            </a:r>
            <a:r>
              <a:rPr lang="fr-FR" dirty="0" err="1" smtClean="0"/>
              <a:t>read</a:t>
            </a:r>
            <a:r>
              <a:rPr lang="fr-FR" dirty="0" smtClean="0"/>
              <a:t>/</a:t>
            </a:r>
            <a:r>
              <a:rPr lang="fr-FR" dirty="0" err="1" smtClean="0"/>
              <a:t>write</a:t>
            </a:r>
            <a:r>
              <a:rPr lang="fr-FR" dirty="0" smtClean="0"/>
              <a:t>  </a:t>
            </a:r>
            <a:r>
              <a:rPr lang="fr-FR" dirty="0" err="1" smtClean="0"/>
              <a:t>procedure</a:t>
            </a:r>
            <a:endParaRPr lang="fr-FR" dirty="0"/>
          </a:p>
        </p:txBody>
      </p:sp>
      <p:sp>
        <p:nvSpPr>
          <p:cNvPr id="9" name="Organigramme : Processus 8"/>
          <p:cNvSpPr/>
          <p:nvPr/>
        </p:nvSpPr>
        <p:spPr>
          <a:xfrm>
            <a:off x="1827296" y="1268760"/>
            <a:ext cx="1376552" cy="576064"/>
          </a:xfrm>
          <a:prstGeom prst="flowChartProcess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UaThread</a:t>
            </a:r>
            <a:endParaRPr lang="fr-FR" dirty="0"/>
          </a:p>
        </p:txBody>
      </p:sp>
      <p:sp>
        <p:nvSpPr>
          <p:cNvPr id="11" name="Organigramme : Processus 10"/>
          <p:cNvSpPr/>
          <p:nvPr/>
        </p:nvSpPr>
        <p:spPr>
          <a:xfrm>
            <a:off x="4716016" y="3861048"/>
            <a:ext cx="1944216" cy="864096"/>
          </a:xfrm>
          <a:prstGeom prst="flowChartProcess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BaGpioControler</a:t>
            </a:r>
            <a:endParaRPr lang="fr-FR" dirty="0" smtClean="0"/>
          </a:p>
        </p:txBody>
      </p:sp>
      <p:sp>
        <p:nvSpPr>
          <p:cNvPr id="12" name="Organigramme : Processus 11"/>
          <p:cNvSpPr/>
          <p:nvPr/>
        </p:nvSpPr>
        <p:spPr>
          <a:xfrm>
            <a:off x="6804248" y="3861048"/>
            <a:ext cx="1907704" cy="864096"/>
          </a:xfrm>
          <a:prstGeom prst="flowChartProcess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BaLEDControler</a:t>
            </a:r>
            <a:endParaRPr lang="fr-FR" dirty="0" smtClean="0"/>
          </a:p>
        </p:txBody>
      </p:sp>
      <p:cxnSp>
        <p:nvCxnSpPr>
          <p:cNvPr id="14" name="Connecteur droit 13"/>
          <p:cNvCxnSpPr>
            <a:stCxn id="25" idx="3"/>
            <a:endCxn id="8" idx="0"/>
          </p:cNvCxnSpPr>
          <p:nvPr/>
        </p:nvCxnSpPr>
        <p:spPr>
          <a:xfrm rot="5400000">
            <a:off x="2375756" y="2204864"/>
            <a:ext cx="288032" cy="0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8" idx="2"/>
            <a:endCxn id="7" idx="0"/>
          </p:cNvCxnSpPr>
          <p:nvPr/>
        </p:nvCxnSpPr>
        <p:spPr>
          <a:xfrm rot="16200000" flipH="1">
            <a:off x="1476704" y="4472068"/>
            <a:ext cx="2088232" cy="2096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2"/>
            <a:endCxn id="7" idx="0"/>
          </p:cNvCxnSpPr>
          <p:nvPr/>
        </p:nvCxnSpPr>
        <p:spPr>
          <a:xfrm rot="5400000">
            <a:off x="3708952" y="3538060"/>
            <a:ext cx="792088" cy="3166256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2" idx="2"/>
            <a:endCxn id="7" idx="0"/>
          </p:cNvCxnSpPr>
          <p:nvPr/>
        </p:nvCxnSpPr>
        <p:spPr>
          <a:xfrm rot="5400000">
            <a:off x="4743940" y="2503072"/>
            <a:ext cx="792088" cy="5236232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907704" y="4365104"/>
            <a:ext cx="1296144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Open/Close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491880" y="4797152"/>
            <a:ext cx="1296144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Read/</a:t>
            </a:r>
            <a:r>
              <a:rPr lang="fr-FR" dirty="0" err="1" smtClean="0"/>
              <a:t>Write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5580112" y="4797152"/>
            <a:ext cx="1296144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Read/</a:t>
            </a:r>
            <a:r>
              <a:rPr lang="fr-FR" dirty="0" err="1" smtClean="0"/>
              <a:t>Write</a:t>
            </a:r>
            <a:endParaRPr lang="fr-FR" dirty="0"/>
          </a:p>
        </p:txBody>
      </p:sp>
      <p:sp>
        <p:nvSpPr>
          <p:cNvPr id="25" name="Triangle isocèle 24"/>
          <p:cNvSpPr/>
          <p:nvPr/>
        </p:nvSpPr>
        <p:spPr>
          <a:xfrm>
            <a:off x="2411760" y="1844824"/>
            <a:ext cx="216024" cy="216024"/>
          </a:xfrm>
          <a:prstGeom prst="triangle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/>
          <p:cNvSpPr/>
          <p:nvPr/>
        </p:nvSpPr>
        <p:spPr>
          <a:xfrm>
            <a:off x="6660232" y="3212976"/>
            <a:ext cx="216024" cy="216024"/>
          </a:xfrm>
          <a:prstGeom prst="triangle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 rot="5400000">
            <a:off x="6667661" y="3537012"/>
            <a:ext cx="216024" cy="0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rot="10800000">
            <a:off x="5724128" y="3645024"/>
            <a:ext cx="2016224" cy="0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5400000">
            <a:off x="5616116" y="3753036"/>
            <a:ext cx="216024" cy="0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rot="5400000">
            <a:off x="7632339" y="3753036"/>
            <a:ext cx="216024" cy="0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10800000">
            <a:off x="4283968" y="2852936"/>
            <a:ext cx="2016224" cy="0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rganigramme : Processus 9"/>
          <p:cNvSpPr/>
          <p:nvPr/>
        </p:nvSpPr>
        <p:spPr>
          <a:xfrm>
            <a:off x="5580112" y="2348880"/>
            <a:ext cx="2232248" cy="864096"/>
          </a:xfrm>
          <a:prstGeom prst="flowChartProcess">
            <a:avLst/>
          </a:prstGeom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BaControler</a:t>
            </a:r>
            <a:endParaRPr lang="fr-F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07504" y="1916832"/>
            <a:ext cx="8928992" cy="187220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HESS 2 Camera Security &amp; Camera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Loading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Unloading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Systems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7504" y="836712"/>
            <a:ext cx="8928992" cy="100811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843808" y="1988840"/>
            <a:ext cx="1368152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fr-FR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72008"/>
            <a:ext cx="6912768" cy="620688"/>
          </a:xfrm>
        </p:spPr>
        <p:txBody>
          <a:bodyPr>
            <a:noAutofit/>
          </a:bodyPr>
          <a:lstStyle/>
          <a:p>
            <a:r>
              <a:rPr lang="en-US" sz="2800" dirty="0" smtClean="0"/>
              <a:t>Different possible configurations</a:t>
            </a:r>
            <a:endParaRPr lang="en-US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2A9-E72E-4386-86DF-A6DC194EACF9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99592" y="6492875"/>
            <a:ext cx="792088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LAPP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</a:rPr>
              <a:t>T.Le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3528" y="908720"/>
            <a:ext cx="1152128" cy="86409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 err="1" smtClean="0"/>
              <a:t>Dev</a:t>
            </a:r>
            <a:r>
              <a:rPr lang="fr-FR" dirty="0" smtClean="0"/>
              <a:t> </a:t>
            </a:r>
            <a:r>
              <a:rPr lang="fr-FR" dirty="0" err="1" smtClean="0"/>
              <a:t>ice</a:t>
            </a:r>
            <a:endParaRPr lang="fr-FR" dirty="0" smtClean="0"/>
          </a:p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PLC, Hardware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760" y="908720"/>
            <a:ext cx="1296144" cy="86409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 smtClean="0"/>
              <a:t>Monitoring</a:t>
            </a:r>
          </a:p>
          <a:p>
            <a:pPr algn="ctr"/>
            <a:r>
              <a:rPr lang="fr-FR" dirty="0" smtClean="0"/>
              <a:t>Control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90986" y="1484784"/>
            <a:ext cx="596638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71800" y="1484784"/>
            <a:ext cx="620683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1988840"/>
            <a:ext cx="864096" cy="86409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Siemens</a:t>
            </a:r>
          </a:p>
          <a:p>
            <a:pPr algn="ctr"/>
            <a:r>
              <a:rPr lang="fr-FR" sz="1400" dirty="0" smtClean="0"/>
              <a:t>PLC</a:t>
            </a:r>
            <a:endParaRPr lang="fr-FR" sz="1400" dirty="0"/>
          </a:p>
        </p:txBody>
      </p:sp>
      <p:sp>
        <p:nvSpPr>
          <p:cNvPr id="14" name="Rectangle 13"/>
          <p:cNvSpPr/>
          <p:nvPr/>
        </p:nvSpPr>
        <p:spPr>
          <a:xfrm>
            <a:off x="1619672" y="1988840"/>
            <a:ext cx="864096" cy="86409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Siemens</a:t>
            </a:r>
          </a:p>
          <a:p>
            <a:pPr algn="ctr"/>
            <a:r>
              <a:rPr lang="fr-FR" sz="1400" dirty="0" smtClean="0"/>
              <a:t>OPC</a:t>
            </a:r>
          </a:p>
          <a:p>
            <a:pPr algn="ctr"/>
            <a:r>
              <a:rPr lang="fr-FR" sz="1400" dirty="0" smtClean="0"/>
              <a:t>Server</a:t>
            </a: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3162904" y="2013080"/>
            <a:ext cx="1008112" cy="57606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OPC  Proxy</a:t>
            </a:r>
          </a:p>
          <a:p>
            <a:pPr algn="ctr"/>
            <a:r>
              <a:rPr lang="fr-F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(OPC </a:t>
            </a:r>
            <a:r>
              <a:rPr lang="fr-FR" sz="10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DataHub</a:t>
            </a:r>
            <a:r>
              <a:rPr lang="fr-F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ouble flèche horizontale 16"/>
          <p:cNvSpPr/>
          <p:nvPr/>
        </p:nvSpPr>
        <p:spPr>
          <a:xfrm>
            <a:off x="1475656" y="1196752"/>
            <a:ext cx="936104" cy="288032"/>
          </a:xfrm>
          <a:prstGeom prst="leftRightArrow">
            <a:avLst/>
          </a:prstGeom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18" name="Rectangle 17"/>
          <p:cNvSpPr/>
          <p:nvPr/>
        </p:nvSpPr>
        <p:spPr>
          <a:xfrm>
            <a:off x="3255536" y="2617488"/>
            <a:ext cx="57606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</a:p>
          <a:p>
            <a:pPr algn="ctr"/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39256" y="1988840"/>
            <a:ext cx="2160240" cy="151216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fr-FR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LINUX Platform</a:t>
            </a:r>
            <a:endParaRPr lang="fr-FR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Double flèche horizontale 28"/>
          <p:cNvSpPr/>
          <p:nvPr/>
        </p:nvSpPr>
        <p:spPr>
          <a:xfrm>
            <a:off x="1187624" y="2276872"/>
            <a:ext cx="432048" cy="216024"/>
          </a:xfrm>
          <a:prstGeom prst="leftRightArrow">
            <a:avLst/>
          </a:prstGeom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34" name="Rectangle 33"/>
          <p:cNvSpPr/>
          <p:nvPr/>
        </p:nvSpPr>
        <p:spPr>
          <a:xfrm>
            <a:off x="4263496" y="2016136"/>
            <a:ext cx="864096" cy="57606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Cascade</a:t>
            </a:r>
          </a:p>
          <a:p>
            <a:pPr algn="ctr"/>
            <a:r>
              <a:rPr lang="fr-F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  <a:p>
            <a:pPr algn="ctr"/>
            <a:r>
              <a:rPr lang="fr-F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</a:t>
            </a:r>
            <a:endParaRPr lang="fr-FR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364088" y="2012214"/>
            <a:ext cx="1008112" cy="415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C/C++ Client</a:t>
            </a:r>
          </a:p>
          <a:p>
            <a:pPr algn="ctr"/>
            <a:r>
              <a:rPr lang="fr-FR" sz="1000" dirty="0" smtClean="0"/>
              <a:t>HESSDAQ Ctrl</a:t>
            </a:r>
            <a:endParaRPr lang="fr-FR" sz="1000" dirty="0"/>
          </a:p>
        </p:txBody>
      </p:sp>
      <p:sp>
        <p:nvSpPr>
          <p:cNvPr id="9" name="Double flèche horizontale 8"/>
          <p:cNvSpPr/>
          <p:nvPr/>
        </p:nvSpPr>
        <p:spPr>
          <a:xfrm>
            <a:off x="2483768" y="2060848"/>
            <a:ext cx="720080" cy="288032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DCOM</a:t>
            </a:r>
            <a:endParaRPr lang="fr-FR" sz="1000" dirty="0"/>
          </a:p>
        </p:txBody>
      </p:sp>
      <p:cxnSp>
        <p:nvCxnSpPr>
          <p:cNvPr id="70" name="Connecteur droit 69"/>
          <p:cNvCxnSpPr/>
          <p:nvPr/>
        </p:nvCxnSpPr>
        <p:spPr>
          <a:xfrm rot="5400000">
            <a:off x="2843808" y="2924944"/>
            <a:ext cx="720080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3203848" y="3284984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rot="5400000" flipH="1" flipV="1">
            <a:off x="4590547" y="2943491"/>
            <a:ext cx="682192" cy="79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108"/>
          <p:cNvSpPr txBox="1"/>
          <p:nvPr/>
        </p:nvSpPr>
        <p:spPr>
          <a:xfrm>
            <a:off x="5364088" y="2448184"/>
            <a:ext cx="1008112" cy="5539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C++ Camera Security</a:t>
            </a:r>
          </a:p>
          <a:p>
            <a:pPr algn="ctr"/>
            <a:r>
              <a:rPr lang="fr-FR" sz="1000" dirty="0" smtClean="0"/>
              <a:t>HESSDAQ Ctrl</a:t>
            </a:r>
            <a:endParaRPr lang="fr-FR" sz="1000" dirty="0"/>
          </a:p>
        </p:txBody>
      </p:sp>
      <p:sp>
        <p:nvSpPr>
          <p:cNvPr id="123" name="ZoneTexte 122"/>
          <p:cNvSpPr txBox="1"/>
          <p:nvPr/>
        </p:nvSpPr>
        <p:spPr>
          <a:xfrm>
            <a:off x="6444208" y="1988840"/>
            <a:ext cx="2520280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 platform is needed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LINUX Platform should install  the OPC communication software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of connecting  OPC software is de-facto imposed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to connect other component implementing a different standard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07504" y="3861048"/>
            <a:ext cx="8928992" cy="216024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283968" y="2636912"/>
            <a:ext cx="57606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</a:p>
          <a:p>
            <a:pPr algn="ctr"/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1" name="Connecteur en angle 140"/>
          <p:cNvCxnSpPr/>
          <p:nvPr/>
        </p:nvCxnSpPr>
        <p:spPr>
          <a:xfrm flipV="1">
            <a:off x="3828064" y="2600452"/>
            <a:ext cx="144016" cy="304612"/>
          </a:xfrm>
          <a:prstGeom prst="bentConnector2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avec flèche 150"/>
          <p:cNvCxnSpPr/>
          <p:nvPr/>
        </p:nvCxnSpPr>
        <p:spPr>
          <a:xfrm rot="5400000">
            <a:off x="3928301" y="2752699"/>
            <a:ext cx="303936" cy="874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avec flèche 152"/>
          <p:cNvCxnSpPr/>
          <p:nvPr/>
        </p:nvCxnSpPr>
        <p:spPr>
          <a:xfrm>
            <a:off x="4067944" y="2909040"/>
            <a:ext cx="216024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avec flèche 172"/>
          <p:cNvCxnSpPr/>
          <p:nvPr/>
        </p:nvCxnSpPr>
        <p:spPr>
          <a:xfrm>
            <a:off x="5136188" y="2204864"/>
            <a:ext cx="216024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avec flèche 182"/>
          <p:cNvCxnSpPr/>
          <p:nvPr/>
        </p:nvCxnSpPr>
        <p:spPr>
          <a:xfrm rot="5400000">
            <a:off x="4740938" y="2863642"/>
            <a:ext cx="540436" cy="1421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>
            <a:off x="5004048" y="314096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avec flèche 187"/>
          <p:cNvCxnSpPr/>
          <p:nvPr/>
        </p:nvCxnSpPr>
        <p:spPr>
          <a:xfrm rot="5400000" flipH="1" flipV="1">
            <a:off x="5940946" y="3068166"/>
            <a:ext cx="144016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179512" y="3933056"/>
            <a:ext cx="936104" cy="86409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PLC</a:t>
            </a:r>
            <a:endParaRPr lang="fr-FR" sz="1400" dirty="0"/>
          </a:p>
        </p:txBody>
      </p:sp>
      <p:sp>
        <p:nvSpPr>
          <p:cNvPr id="194" name="Rectangle 193"/>
          <p:cNvSpPr/>
          <p:nvPr/>
        </p:nvSpPr>
        <p:spPr>
          <a:xfrm>
            <a:off x="179512" y="4941168"/>
            <a:ext cx="936104" cy="86409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Hardware</a:t>
            </a:r>
          </a:p>
          <a:p>
            <a:pPr algn="ctr"/>
            <a:r>
              <a:rPr lang="fr-FR" sz="1400" dirty="0" err="1" smtClean="0"/>
              <a:t>Device</a:t>
            </a:r>
            <a:endParaRPr lang="fr-FR" sz="1400" dirty="0"/>
          </a:p>
        </p:txBody>
      </p:sp>
      <p:sp>
        <p:nvSpPr>
          <p:cNvPr id="195" name="Rectangle 194"/>
          <p:cNvSpPr/>
          <p:nvPr/>
        </p:nvSpPr>
        <p:spPr>
          <a:xfrm>
            <a:off x="1187624" y="3933056"/>
            <a:ext cx="936104" cy="86409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</a:p>
          <a:p>
            <a:pPr algn="ctr"/>
            <a:r>
              <a:rPr lang="fr-F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</a:p>
          <a:p>
            <a:pPr algn="ctr"/>
            <a:r>
              <a:rPr lang="fr-F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</a:t>
            </a:r>
            <a:endParaRPr lang="fr-FR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187624" y="4941168"/>
            <a:ext cx="936104" cy="86409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</a:p>
          <a:p>
            <a:pPr algn="ctr"/>
            <a:r>
              <a:rPr lang="fr-F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</a:p>
          <a:p>
            <a:pPr algn="ctr"/>
            <a:r>
              <a:rPr lang="fr-F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</a:t>
            </a:r>
            <a:endParaRPr lang="fr-FR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779912" y="3933056"/>
            <a:ext cx="936104" cy="864096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</a:p>
          <a:p>
            <a:pPr algn="ctr"/>
            <a:r>
              <a:rPr lang="fr-FR" sz="1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</a:p>
          <a:p>
            <a:pPr algn="ctr"/>
            <a:r>
              <a:rPr lang="fr-FR" sz="1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</a:t>
            </a:r>
            <a:endParaRPr lang="fr-FR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3779912" y="4941168"/>
            <a:ext cx="936104" cy="864096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</a:p>
          <a:p>
            <a:pPr algn="ctr"/>
            <a:r>
              <a:rPr lang="fr-FR" sz="1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</a:p>
          <a:p>
            <a:pPr algn="ctr"/>
            <a:r>
              <a:rPr lang="fr-FR" sz="1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</a:t>
            </a:r>
            <a:endParaRPr lang="fr-FR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" name="Double flèche horizontale 200"/>
          <p:cNvSpPr/>
          <p:nvPr/>
        </p:nvSpPr>
        <p:spPr>
          <a:xfrm>
            <a:off x="2123728" y="3933056"/>
            <a:ext cx="1656184" cy="864096"/>
          </a:xfrm>
          <a:prstGeom prst="leftRightArrow">
            <a:avLst/>
          </a:prstGeom>
          <a:solidFill>
            <a:srgbClr val="333A47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 smtClean="0"/>
              <a:t>Binary</a:t>
            </a:r>
            <a:endParaRPr lang="fr-FR" sz="1000" dirty="0" smtClean="0"/>
          </a:p>
          <a:p>
            <a:pPr algn="ctr"/>
            <a:r>
              <a:rPr lang="fr-FR" sz="1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WebService</a:t>
            </a:r>
            <a:r>
              <a:rPr lang="fr-FR" sz="1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(SOAP)</a:t>
            </a:r>
            <a:endParaRPr lang="fr-FR" sz="1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" name="Double flèche horizontale 201"/>
          <p:cNvSpPr/>
          <p:nvPr/>
        </p:nvSpPr>
        <p:spPr>
          <a:xfrm>
            <a:off x="2123728" y="4869160"/>
            <a:ext cx="1656184" cy="864096"/>
          </a:xfrm>
          <a:prstGeom prst="leftRightArrow">
            <a:avLst/>
          </a:prstGeom>
          <a:solidFill>
            <a:srgbClr val="333A47"/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 smtClean="0"/>
              <a:t>Binary</a:t>
            </a:r>
            <a:endParaRPr lang="fr-FR" sz="1000" dirty="0" smtClean="0"/>
          </a:p>
          <a:p>
            <a:pPr algn="ctr"/>
            <a:r>
              <a:rPr lang="fr-FR" sz="1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WebService</a:t>
            </a:r>
            <a:r>
              <a:rPr lang="fr-FR" sz="1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(SOAP)</a:t>
            </a:r>
            <a:endParaRPr lang="fr-FR" sz="1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" name="ZoneTexte 202"/>
          <p:cNvSpPr txBox="1"/>
          <p:nvPr/>
        </p:nvSpPr>
        <p:spPr>
          <a:xfrm>
            <a:off x="6444208" y="3933056"/>
            <a:ext cx="2520280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 standard (WEB Services on binary transfer)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independence &amp; Interoperability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languages possible for Client and Server side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Scalability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" name="ZoneTexte 205"/>
          <p:cNvSpPr txBox="1"/>
          <p:nvPr/>
        </p:nvSpPr>
        <p:spPr>
          <a:xfrm>
            <a:off x="2843808" y="3241551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Platform</a:t>
            </a:r>
            <a:endParaRPr lang="fr-FR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ZoneTexte 206"/>
          <p:cNvSpPr txBox="1"/>
          <p:nvPr/>
        </p:nvSpPr>
        <p:spPr>
          <a:xfrm>
            <a:off x="6463258" y="980728"/>
            <a:ext cx="2520280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made protocol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 to develop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to maintain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to upgrade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8676456" y="3429000"/>
            <a:ext cx="26898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8748463" y="1556792"/>
            <a:ext cx="202307" cy="2118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" name="Ellipse 207"/>
          <p:cNvSpPr/>
          <p:nvPr/>
        </p:nvSpPr>
        <p:spPr>
          <a:xfrm>
            <a:off x="8661598" y="5200625"/>
            <a:ext cx="26898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6552728" cy="836712"/>
          </a:xfrm>
        </p:spPr>
        <p:txBody>
          <a:bodyPr/>
          <a:lstStyle/>
          <a:p>
            <a:r>
              <a:rPr lang="fr-FR" dirty="0" smtClean="0"/>
              <a:t>OPC UA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8571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Fully specified by the OPC Foundation</a:t>
            </a:r>
          </a:p>
          <a:p>
            <a:endParaRPr lang="en-US" dirty="0" smtClean="0"/>
          </a:p>
          <a:p>
            <a:r>
              <a:rPr lang="en-US" dirty="0" smtClean="0"/>
              <a:t>To have a standard way of accessing the devices information (independently of the device type : PLCs, Hardware devices)</a:t>
            </a:r>
          </a:p>
          <a:p>
            <a:endParaRPr lang="en-US" dirty="0" smtClean="0"/>
          </a:p>
          <a:p>
            <a:r>
              <a:rPr lang="en-US" dirty="0" smtClean="0"/>
              <a:t>To be platform independent :</a:t>
            </a:r>
          </a:p>
          <a:p>
            <a:pPr lvl="1"/>
            <a:r>
              <a:rPr lang="en-US" sz="2800" dirty="0" smtClean="0"/>
              <a:t>communication connections between </a:t>
            </a:r>
            <a:r>
              <a:rPr lang="en-US" sz="2800" dirty="0" smtClean="0">
                <a:solidFill>
                  <a:srgbClr val="FFC000"/>
                </a:solidFill>
              </a:rPr>
              <a:t>OPC UA Clients and Server </a:t>
            </a:r>
            <a:r>
              <a:rPr lang="en-US" sz="2800" dirty="0" smtClean="0"/>
              <a:t>: Cross-Platforms interoperability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implement OPC/UA servers on embedded systems</a:t>
            </a:r>
          </a:p>
          <a:p>
            <a:endParaRPr lang="en-US" dirty="0" smtClean="0"/>
          </a:p>
          <a:p>
            <a:r>
              <a:rPr lang="en-US" dirty="0" smtClean="0"/>
              <a:t>OPC Com could be also used with a UA architecture : </a:t>
            </a:r>
          </a:p>
          <a:p>
            <a:pPr lvl="2"/>
            <a:r>
              <a:rPr lang="en-US" dirty="0" smtClean="0"/>
              <a:t>Via wrappers and proxies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300" b="1" dirty="0" smtClean="0">
                <a:solidFill>
                  <a:srgbClr val="FFFF00"/>
                </a:solidFill>
              </a:rPr>
              <a:t>RELIABILITY</a:t>
            </a:r>
            <a:r>
              <a:rPr lang="en-US" sz="2300" dirty="0" smtClean="0"/>
              <a:t> </a:t>
            </a:r>
            <a:r>
              <a:rPr lang="en-US" sz="2000" dirty="0" smtClean="0"/>
              <a:t>: </a:t>
            </a:r>
            <a:r>
              <a:rPr lang="en-US" sz="2800" dirty="0" smtClean="0"/>
              <a:t>clients and servers can be monitored.</a:t>
            </a:r>
          </a:p>
          <a:p>
            <a:endParaRPr lang="en-US" sz="3200" dirty="0" smtClean="0"/>
          </a:p>
          <a:p>
            <a:r>
              <a:rPr lang="en-US" sz="3100" dirty="0" smtClean="0"/>
              <a:t>Might help to implement Service Oriented Architecture (SOA) in CTA monitoring and slow control</a:t>
            </a:r>
          </a:p>
          <a:p>
            <a:pPr lvl="1"/>
            <a:r>
              <a:rPr lang="en-US" sz="2800" dirty="0" smtClean="0"/>
              <a:t>reliability, performance, robustness, and security</a:t>
            </a:r>
            <a:endParaRPr lang="en-US" sz="5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7C07-7B37-492A-BCCB-4C57B266E262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OPC UA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13709"/>
          </a:xfrm>
        </p:spPr>
        <p:txBody>
          <a:bodyPr>
            <a:normAutofit lnSpcReduction="10000"/>
          </a:bodyPr>
          <a:lstStyle/>
          <a:p>
            <a:pPr marL="320040" lvl="1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COM/DCOM no longer maintained by Microsoft (WEB Services)</a:t>
            </a:r>
          </a:p>
          <a:p>
            <a:pPr marL="320040" lvl="1" indent="-320040">
              <a:buClr>
                <a:schemeClr val="accent1"/>
              </a:buClr>
              <a:buSzPct val="70000"/>
              <a:buFont typeface="Wingdings 2"/>
              <a:buChar char="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lvl="1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 DCOM to SOA(Services Oriented Architecture)</a:t>
            </a:r>
          </a:p>
          <a:p>
            <a:pPr lvl="1"/>
            <a:r>
              <a:rPr lang="en-US" dirty="0" smtClean="0"/>
              <a:t>More efficient</a:t>
            </a:r>
          </a:p>
          <a:p>
            <a:pPr lvl="1"/>
            <a:r>
              <a:rPr lang="en-US" dirty="0" smtClean="0"/>
              <a:t>Migration is easier from different platforms </a:t>
            </a:r>
          </a:p>
          <a:p>
            <a:endParaRPr lang="en-US" dirty="0" smtClean="0"/>
          </a:p>
          <a:p>
            <a:r>
              <a:rPr lang="en-US" dirty="0" smtClean="0"/>
              <a:t>Migration from a representation data model to action model on objects</a:t>
            </a:r>
          </a:p>
          <a:p>
            <a:pPr lvl="1"/>
            <a:r>
              <a:rPr lang="en-US" dirty="0" smtClean="0"/>
              <a:t>Based on 4 basic services : </a:t>
            </a:r>
          </a:p>
          <a:p>
            <a:pPr lvl="2"/>
            <a:r>
              <a:rPr lang="en-US" dirty="0" smtClean="0"/>
              <a:t>Emitting a request, Reading a value, Writing a value, Subscribe to a variable(to follow its evolution)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2A9-E72E-4386-86DF-A6DC194EACF9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6552728" cy="980728"/>
          </a:xfrm>
        </p:spPr>
        <p:txBody>
          <a:bodyPr>
            <a:noAutofit/>
          </a:bodyPr>
          <a:lstStyle/>
          <a:p>
            <a:r>
              <a:rPr lang="fr-FR" sz="3200" dirty="0" smtClean="0"/>
              <a:t>OPC UA</a:t>
            </a:r>
            <a:br>
              <a:rPr lang="fr-FR" sz="3200" dirty="0" smtClean="0"/>
            </a:br>
            <a:r>
              <a:rPr lang="fr-FR" sz="3200" dirty="0" smtClean="0"/>
              <a:t>Services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Request/response </a:t>
            </a:r>
            <a:r>
              <a:rPr lang="en-GB" b="1" i="1" dirty="0" smtClean="0"/>
              <a:t>Services</a:t>
            </a:r>
            <a:r>
              <a:rPr lang="en-GB" b="1" dirty="0" smtClean="0"/>
              <a:t> </a:t>
            </a:r>
            <a:endParaRPr lang="fr-FR" b="1" dirty="0" smtClean="0"/>
          </a:p>
          <a:p>
            <a:r>
              <a:rPr lang="en-GB" b="1" dirty="0" smtClean="0"/>
              <a:t>Publisher </a:t>
            </a:r>
            <a:r>
              <a:rPr lang="en-GB" b="1" i="1" dirty="0" smtClean="0"/>
              <a:t>Services</a:t>
            </a:r>
            <a:r>
              <a:rPr lang="en-GB" b="1" dirty="0" smtClean="0"/>
              <a:t> </a:t>
            </a:r>
            <a:endParaRPr lang="fr-FR" b="1" dirty="0" smtClean="0"/>
          </a:p>
          <a:p>
            <a:r>
              <a:rPr lang="en-GB" b="1" i="1" dirty="0" smtClean="0"/>
              <a:t>Server</a:t>
            </a:r>
            <a:r>
              <a:rPr lang="en-GB" b="1" dirty="0" smtClean="0"/>
              <a:t> to </a:t>
            </a:r>
            <a:r>
              <a:rPr lang="en-GB" b="1" i="1" dirty="0" smtClean="0"/>
              <a:t>Server</a:t>
            </a:r>
            <a:r>
              <a:rPr lang="en-GB" b="1" dirty="0" smtClean="0"/>
              <a:t> interactions</a:t>
            </a:r>
            <a:endParaRPr lang="fr-FR" b="1" dirty="0" smtClean="0"/>
          </a:p>
          <a:p>
            <a:r>
              <a:rPr lang="en-GB" b="1" dirty="0" smtClean="0"/>
              <a:t>Discovery Service Set</a:t>
            </a:r>
            <a:endParaRPr lang="fr-FR" b="1" dirty="0" smtClean="0"/>
          </a:p>
          <a:p>
            <a:r>
              <a:rPr lang="en-GB" b="1" i="1" dirty="0" err="1" smtClean="0"/>
              <a:t>SecureChannel</a:t>
            </a:r>
            <a:r>
              <a:rPr lang="en-GB" b="1" dirty="0" smtClean="0"/>
              <a:t> Service Set</a:t>
            </a:r>
            <a:endParaRPr lang="fr-FR" b="1" dirty="0" smtClean="0"/>
          </a:p>
          <a:p>
            <a:r>
              <a:rPr lang="en-GB" b="1" i="1" dirty="0" smtClean="0"/>
              <a:t>Session</a:t>
            </a:r>
            <a:r>
              <a:rPr lang="en-GB" b="1" dirty="0" smtClean="0"/>
              <a:t> </a:t>
            </a:r>
            <a:r>
              <a:rPr lang="en-GB" b="1" i="1" dirty="0" smtClean="0"/>
              <a:t>Service Set</a:t>
            </a:r>
            <a:endParaRPr lang="fr-FR" b="1" dirty="0" smtClean="0"/>
          </a:p>
          <a:p>
            <a:r>
              <a:rPr lang="en-GB" b="1" i="1" dirty="0" err="1" smtClean="0"/>
              <a:t>NodeManagement</a:t>
            </a:r>
            <a:r>
              <a:rPr lang="en-GB" b="1" dirty="0" smtClean="0"/>
              <a:t> </a:t>
            </a:r>
            <a:r>
              <a:rPr lang="en-GB" b="1" i="1" dirty="0" smtClean="0"/>
              <a:t>Service Set</a:t>
            </a:r>
            <a:endParaRPr lang="fr-FR" b="1" dirty="0" smtClean="0"/>
          </a:p>
          <a:p>
            <a:r>
              <a:rPr lang="en-GB" b="1" i="1" dirty="0" smtClean="0"/>
              <a:t>View Service Set</a:t>
            </a:r>
            <a:endParaRPr lang="fr-FR" b="1" dirty="0" smtClean="0"/>
          </a:p>
          <a:p>
            <a:r>
              <a:rPr lang="en-GB" b="1" i="1" dirty="0" smtClean="0"/>
              <a:t>Query Service Set</a:t>
            </a:r>
            <a:endParaRPr lang="fr-FR" b="1" dirty="0" smtClean="0"/>
          </a:p>
          <a:p>
            <a:r>
              <a:rPr lang="en-GB" b="1" i="1" dirty="0" smtClean="0"/>
              <a:t>Attribute Service Set</a:t>
            </a:r>
            <a:endParaRPr lang="fr-FR" b="1" dirty="0" smtClean="0"/>
          </a:p>
          <a:p>
            <a:r>
              <a:rPr lang="en-GB" b="1" i="1" dirty="0" smtClean="0"/>
              <a:t>Method Service Set</a:t>
            </a:r>
            <a:endParaRPr lang="fr-FR" b="1" dirty="0" smtClean="0"/>
          </a:p>
          <a:p>
            <a:r>
              <a:rPr lang="en-GB" b="1" i="1" dirty="0" err="1" smtClean="0"/>
              <a:t>MonitoredItem</a:t>
            </a:r>
            <a:r>
              <a:rPr lang="en-GB" b="1" dirty="0" smtClean="0"/>
              <a:t> </a:t>
            </a:r>
            <a:r>
              <a:rPr lang="en-GB" b="1" i="1" dirty="0" smtClean="0"/>
              <a:t>Service Set</a:t>
            </a:r>
            <a:endParaRPr lang="fr-FR" b="1" dirty="0" smtClean="0"/>
          </a:p>
          <a:p>
            <a:r>
              <a:rPr lang="en-GB" b="1" i="1" dirty="0" smtClean="0"/>
              <a:t>Subscription</a:t>
            </a:r>
            <a:r>
              <a:rPr lang="en-GB" b="1" dirty="0" smtClean="0"/>
              <a:t> </a:t>
            </a:r>
            <a:r>
              <a:rPr lang="en-GB" b="1" i="1" dirty="0" smtClean="0"/>
              <a:t>Service Set</a:t>
            </a:r>
            <a:endParaRPr lang="fr-FR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2A9-E72E-4386-86DF-A6DC194EACF9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52728" cy="504056"/>
          </a:xfrm>
        </p:spPr>
        <p:txBody>
          <a:bodyPr>
            <a:noAutofit/>
          </a:bodyPr>
          <a:lstStyle/>
          <a:p>
            <a:r>
              <a:rPr lang="fr-FR" sz="3600" dirty="0" smtClean="0"/>
              <a:t>OPC/UA Messaging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2A9-E72E-4386-86DF-A6DC194EACF9}" type="datetime1">
              <a:rPr lang="fr-FR" smtClean="0"/>
              <a:pPr/>
              <a:t>27/02/2012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2613" y="1412776"/>
            <a:ext cx="7056784" cy="34563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52613" y="1412776"/>
            <a:ext cx="2016224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XML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8837" y="1412776"/>
            <a:ext cx="504056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BINARY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2613" y="2132856"/>
            <a:ext cx="3528392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 SECURE CONVERSATION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81005" y="2132856"/>
            <a:ext cx="3528392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SECURE CONVERSATION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613" y="2852936"/>
            <a:ext cx="410445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SOAP 1.2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7069" y="2852936"/>
            <a:ext cx="2952328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TCP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2613" y="3573016"/>
            <a:ext cx="410445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 / HTTPS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8"/>
          <p:cNvCxnSpPr/>
          <p:nvPr/>
        </p:nvCxnSpPr>
        <p:spPr>
          <a:xfrm rot="5400000">
            <a:off x="-967567" y="3104964"/>
            <a:ext cx="381642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2056769" y="3104964"/>
            <a:ext cx="381642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2416809" y="3104964"/>
            <a:ext cx="381642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5657169" y="3104964"/>
            <a:ext cx="381642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45301" y="836712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</a:t>
            </a:r>
            <a:r>
              <a:rPr lang="fr-FR" sz="1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</a:t>
            </a:r>
            <a:endParaRPr lang="fr-FR" sz="1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325021" y="836712"/>
            <a:ext cx="1536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HTTP/HTTPS</a:t>
            </a:r>
          </a:p>
          <a:p>
            <a:r>
              <a:rPr lang="fr-FR" sz="1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UA </a:t>
            </a:r>
            <a:r>
              <a:rPr lang="fr-FR" sz="1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</a:t>
            </a:r>
            <a:endParaRPr lang="fr-FR" sz="1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732733" y="836712"/>
            <a:ext cx="1792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XML Web Services</a:t>
            </a:r>
            <a:endParaRPr lang="fr-FR" sz="1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37189" y="4005064"/>
            <a:ext cx="82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TCP/IP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09397" y="1484784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Encoding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Decoding</a:t>
            </a:r>
            <a:endParaRPr lang="fr-F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709397" y="2204864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fr-F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013176"/>
            <a:ext cx="5962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85000"/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52728" cy="720080"/>
          </a:xfrm>
        </p:spPr>
        <p:txBody>
          <a:bodyPr>
            <a:noAutofit/>
          </a:bodyPr>
          <a:lstStyle/>
          <a:p>
            <a:r>
              <a:rPr lang="en-US" sz="4000" dirty="0" smtClean="0"/>
              <a:t>OPC/UA : information model</a:t>
            </a:r>
            <a:endParaRPr lang="en-US" sz="4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9367-76E9-4BC0-9862-57E94FC7462A}" type="datetime1">
              <a:rPr lang="fr-FR" smtClean="0"/>
              <a:pPr/>
              <a:t>27/02/2012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</a:rPr>
              <a:t>LAPP T.Le Flour ACTL Meeting   HEIDELBERG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80DC-D387-42AE-B150-496B5FA4790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31683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vendors of OPC UA servers should implement the “</a:t>
            </a:r>
            <a:r>
              <a:rPr lang="en-US" sz="2400" b="1" i="1" dirty="0" smtClean="0">
                <a:solidFill>
                  <a:srgbClr val="FF0000"/>
                </a:solidFill>
              </a:rPr>
              <a:t>unified</a:t>
            </a:r>
            <a:r>
              <a:rPr lang="en-US" sz="2400" dirty="0" smtClean="0"/>
              <a:t>” information model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Object Model :</a:t>
            </a:r>
          </a:p>
          <a:p>
            <a:pPr lvl="1"/>
            <a:r>
              <a:rPr lang="en-US" sz="2000" dirty="0" smtClean="0"/>
              <a:t>OPC-UA is designed for exchanging information in an object-oriented manner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OPC/UA Address Space</a:t>
            </a:r>
            <a:r>
              <a:rPr lang="en-US" sz="2000" dirty="0" smtClean="0"/>
              <a:t> provide a standard way for servers to represent objects to client.</a:t>
            </a:r>
          </a:p>
          <a:p>
            <a:pPr lvl="1"/>
            <a:endParaRPr lang="en-US" sz="2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267744" y="4005064"/>
            <a:ext cx="1656184" cy="2376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smtClean="0"/>
              <a:t>Object</a:t>
            </a:r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348136" y="4293096"/>
            <a:ext cx="1503784" cy="7837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smtClean="0"/>
              <a:t>Variables</a:t>
            </a:r>
          </a:p>
          <a:p>
            <a:pPr algn="ctr"/>
            <a:r>
              <a:rPr lang="en-US" sz="1600" smtClean="0"/>
              <a:t>-</a:t>
            </a:r>
          </a:p>
          <a:p>
            <a:pPr algn="ctr"/>
            <a:r>
              <a:rPr lang="en-US" sz="1600" smtClean="0"/>
              <a:t>-</a:t>
            </a:r>
            <a:endParaRPr lang="en-US" sz="1600"/>
          </a:p>
        </p:txBody>
      </p:sp>
      <p:sp>
        <p:nvSpPr>
          <p:cNvPr id="10" name="Rectangle à coins arrondis 9"/>
          <p:cNvSpPr/>
          <p:nvPr/>
        </p:nvSpPr>
        <p:spPr>
          <a:xfrm>
            <a:off x="2339752" y="5085184"/>
            <a:ext cx="1503784" cy="8557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smtClean="0"/>
              <a:t>Methods</a:t>
            </a:r>
          </a:p>
          <a:p>
            <a:pPr algn="ctr"/>
            <a:r>
              <a:rPr lang="en-US" sz="1600" smtClean="0"/>
              <a:t>()</a:t>
            </a:r>
          </a:p>
          <a:p>
            <a:pPr algn="ctr"/>
            <a:r>
              <a:rPr lang="en-US" sz="1600" smtClean="0"/>
              <a:t>()</a:t>
            </a:r>
            <a:endParaRPr lang="en-US" sz="1600"/>
          </a:p>
        </p:txBody>
      </p:sp>
      <p:cxnSp>
        <p:nvCxnSpPr>
          <p:cNvPr id="12" name="Connecteur droit avec flèche 11"/>
          <p:cNvCxnSpPr/>
          <p:nvPr/>
        </p:nvCxnSpPr>
        <p:spPr>
          <a:xfrm rot="10800000">
            <a:off x="1115616" y="4509120"/>
            <a:ext cx="129614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187624" y="4869160"/>
            <a:ext cx="122413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259632" y="4047455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Data change</a:t>
            </a:r>
          </a:p>
          <a:p>
            <a:r>
              <a:rPr lang="en-US" sz="1200" smtClean="0"/>
              <a:t>notifications</a:t>
            </a:r>
            <a:endParaRPr lang="en-US" sz="1200"/>
          </a:p>
        </p:txBody>
      </p:sp>
      <p:sp>
        <p:nvSpPr>
          <p:cNvPr id="17" name="ZoneTexte 16"/>
          <p:cNvSpPr txBox="1"/>
          <p:nvPr/>
        </p:nvSpPr>
        <p:spPr>
          <a:xfrm>
            <a:off x="1259632" y="4592161"/>
            <a:ext cx="90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Read/Write</a:t>
            </a:r>
            <a:endParaRPr lang="en-US" sz="120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23928" y="5085184"/>
            <a:ext cx="122413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995936" y="4653136"/>
            <a:ext cx="1074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References to</a:t>
            </a:r>
          </a:p>
          <a:p>
            <a:r>
              <a:rPr lang="en-US" sz="1200" dirty="0" smtClean="0"/>
              <a:t>Other Objects</a:t>
            </a:r>
            <a:endParaRPr lang="en-US" sz="12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187624" y="5445224"/>
            <a:ext cx="122413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 flipV="1">
            <a:off x="1547664" y="5805262"/>
            <a:ext cx="720080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67544" y="558924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Event</a:t>
            </a:r>
          </a:p>
          <a:p>
            <a:r>
              <a:rPr lang="en-US" sz="1200" dirty="0" smtClean="0"/>
              <a:t>Notifications</a:t>
            </a:r>
            <a:endParaRPr lang="en-US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403648" y="5157192"/>
            <a:ext cx="606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Invoke</a:t>
            </a:r>
            <a:endParaRPr lang="en-US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20072" y="450912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en-US" sz="1200" dirty="0" smtClean="0"/>
              <a:t>The elements of this model are represented </a:t>
            </a:r>
          </a:p>
          <a:p>
            <a:r>
              <a:rPr lang="en-US" sz="1200" dirty="0" smtClean="0"/>
              <a:t>in the Address Space as 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</a:t>
            </a:r>
            <a:r>
              <a:rPr lang="en-US" sz="1200" dirty="0" smtClean="0"/>
              <a:t>.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n-US" sz="1200" dirty="0" smtClean="0"/>
              <a:t>Each Node is assigned to a </a:t>
            </a:r>
            <a:r>
              <a:rPr lang="en-US" sz="1200" dirty="0" err="1" smtClean="0"/>
              <a:t>NodeClass</a:t>
            </a:r>
            <a:r>
              <a:rPr lang="en-US" sz="1200" dirty="0" smtClean="0"/>
              <a:t> and </a:t>
            </a:r>
          </a:p>
          <a:p>
            <a:r>
              <a:rPr lang="en-US" sz="1200" dirty="0" smtClean="0"/>
              <a:t>each </a:t>
            </a:r>
            <a:r>
              <a:rPr lang="en-US" sz="1200" dirty="0" err="1" smtClean="0"/>
              <a:t>NodeClass</a:t>
            </a:r>
            <a:r>
              <a:rPr lang="en-US" sz="1200" dirty="0" smtClean="0"/>
              <a:t> represents a different element </a:t>
            </a:r>
          </a:p>
          <a:p>
            <a:r>
              <a:rPr lang="en-US" sz="1200" dirty="0" smtClean="0"/>
              <a:t>of the Object Model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15443</TotalTime>
  <Words>1974</Words>
  <Application>Microsoft Office PowerPoint</Application>
  <PresentationFormat>Affichage à l'écran (4:3)</PresentationFormat>
  <Paragraphs>562</Paragraphs>
  <Slides>31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Deluxe</vt:lpstr>
      <vt:lpstr>Conception personnalisée</vt:lpstr>
      <vt:lpstr>Picture</vt:lpstr>
      <vt:lpstr>L.A.P.P Status Report (T. Le Flour, J.L Panazol)</vt:lpstr>
      <vt:lpstr>Overview</vt:lpstr>
      <vt:lpstr>Slow Control/ Monitoring Schematic View</vt:lpstr>
      <vt:lpstr>Different possible configurations</vt:lpstr>
      <vt:lpstr>OPC UA</vt:lpstr>
      <vt:lpstr>OPC UA</vt:lpstr>
      <vt:lpstr>OPC UA Services</vt:lpstr>
      <vt:lpstr>OPC/UA Messaging</vt:lpstr>
      <vt:lpstr>OPC/UA : information model</vt:lpstr>
      <vt:lpstr>OPC/UA : information model</vt:lpstr>
      <vt:lpstr>OPC UA Information MetaModel</vt:lpstr>
      <vt:lpstr>Information Model</vt:lpstr>
      <vt:lpstr>UA Server Chaining</vt:lpstr>
      <vt:lpstr>OPC/UA</vt:lpstr>
      <vt:lpstr>Diapositive 15</vt:lpstr>
      <vt:lpstr>Diapositive 16</vt:lpstr>
      <vt:lpstr>Summary</vt:lpstr>
      <vt:lpstr>Development@ LAPP</vt:lpstr>
      <vt:lpstr>Development@ LAPP</vt:lpstr>
      <vt:lpstr>Next@ LAPP</vt:lpstr>
      <vt:lpstr>Diapositive 21</vt:lpstr>
      <vt:lpstr>  LAPP   STATUS REPORT    OPC UA / ACS   T. Le flour/ J.L Panazol</vt:lpstr>
      <vt:lpstr>reminders</vt:lpstr>
      <vt:lpstr>Current Status</vt:lpstr>
      <vt:lpstr>Some other test platforms @LAPP</vt:lpstr>
      <vt:lpstr>Some news around OPC UA</vt:lpstr>
      <vt:lpstr>Some feedbacks on an OPC UA Server  Implementation</vt:lpstr>
      <vt:lpstr>Some feedbacks on an OPC UA Server  Implementation</vt:lpstr>
      <vt:lpstr>UA Modeler Graphical User Interface</vt:lpstr>
      <vt:lpstr>ACS Graphical User Interface</vt:lpstr>
      <vt:lpstr>Diapositive 31</vt:lpstr>
    </vt:vector>
  </TitlesOfParts>
  <Company>LAPP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Report of experience</dc:title>
  <dc:creator>leflour</dc:creator>
  <cp:lastModifiedBy>leflour</cp:lastModifiedBy>
  <cp:revision>218</cp:revision>
  <dcterms:created xsi:type="dcterms:W3CDTF">2010-09-28T09:40:12Z</dcterms:created>
  <dcterms:modified xsi:type="dcterms:W3CDTF">2012-02-27T13:53:04Z</dcterms:modified>
</cp:coreProperties>
</file>