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2" r:id="rId6"/>
    <p:sldId id="264" r:id="rId7"/>
    <p:sldId id="259" r:id="rId8"/>
    <p:sldId id="263" r:id="rId9"/>
    <p:sldId id="261" r:id="rId10"/>
    <p:sldId id="260" r:id="rId11"/>
    <p:sldId id="266" r:id="rId12"/>
  </p:sldIdLst>
  <p:sldSz cx="9144000" cy="6858000" type="screen4x3"/>
  <p:notesSz cx="6743700" cy="9875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EB0C8-C6A6-4E57-B4BC-C45FC69AD6C5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F1C4-C685-45F9-A4FB-939A5E2DB8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F1C4-C685-45F9-A4FB-939A5E2DB8E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39BEC-7152-4F13-A40C-59701C6D61CC}" type="datetimeFigureOut">
              <a:rPr lang="fr-FR" smtClean="0"/>
              <a:pPr/>
              <a:t>01/03/2012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447C8-1BB9-4668-A6DE-E3D5038E11D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eesprospective.in2p3-irfu.fr/index.html" TargetMode="External"/><Relationship Id="rId2" Type="http://schemas.openxmlformats.org/officeDocument/2006/relationships/hyperlink" Target="http://lapp.in2p3.fr/IMG/pdf/ENIGMAS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Réunion </a:t>
            </a:r>
            <a:r>
              <a:rPr lang="fr-FR" dirty="0">
                <a:solidFill>
                  <a:schemeClr val="accent1"/>
                </a:solidFill>
              </a:rPr>
              <a:t>de service </a:t>
            </a:r>
            <a:r>
              <a:rPr lang="fr-FR" dirty="0" smtClean="0">
                <a:solidFill>
                  <a:schemeClr val="accent1"/>
                </a:solidFill>
              </a:rPr>
              <a:t>électronique du </a:t>
            </a:r>
            <a:r>
              <a:rPr lang="fr-FR" dirty="0">
                <a:solidFill>
                  <a:schemeClr val="accent1"/>
                </a:solidFill>
              </a:rPr>
              <a:t>mardi 28 </a:t>
            </a:r>
            <a:r>
              <a:rPr lang="fr-FR" dirty="0" smtClean="0">
                <a:solidFill>
                  <a:schemeClr val="accent1"/>
                </a:solidFill>
              </a:rPr>
              <a:t>février </a:t>
            </a:r>
            <a:r>
              <a:rPr lang="fr-FR" dirty="0">
                <a:solidFill>
                  <a:schemeClr val="accent1"/>
                </a:solidFill>
              </a:rPr>
              <a:t>2012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Informations diverses 25 ‘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Budget 15’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Présentation technique : la DAQ BOX 20’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La maison de la mécatronique 15’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Tour des projets 20’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Divers 10’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Surprise </a:t>
            </a:r>
            <a:r>
              <a:rPr lang="fr-FR" dirty="0" smtClean="0">
                <a:solidFill>
                  <a:schemeClr val="accent1"/>
                </a:solidFill>
              </a:rPr>
              <a:t>de Guillaume </a:t>
            </a:r>
            <a:r>
              <a:rPr lang="fr-FR" dirty="0" smtClean="0">
                <a:solidFill>
                  <a:schemeClr val="accent1"/>
                </a:solidFill>
              </a:rPr>
              <a:t>!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Tour des Projets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lvl="1"/>
            <a:r>
              <a:rPr lang="fr-FR" dirty="0" smtClean="0">
                <a:solidFill>
                  <a:schemeClr val="accent1"/>
                </a:solidFill>
              </a:rPr>
              <a:t>Addenda 2012 en cours de rédaction.</a:t>
            </a:r>
          </a:p>
          <a:p>
            <a:pPr lvl="1"/>
            <a:r>
              <a:rPr lang="fr-FR" dirty="0" smtClean="0">
                <a:solidFill>
                  <a:schemeClr val="accent1"/>
                </a:solidFill>
              </a:rPr>
              <a:t>Polar se termine d’ici fin juin (décision conseil labo décembre)</a:t>
            </a:r>
          </a:p>
          <a:p>
            <a:pPr lvl="1"/>
            <a:r>
              <a:rPr lang="fr-FR" dirty="0" smtClean="0">
                <a:solidFill>
                  <a:schemeClr val="accent1"/>
                </a:solidFill>
              </a:rPr>
              <a:t>Renfort du groupe VIRGO avec apports d’Alex et de Jean.</a:t>
            </a:r>
          </a:p>
          <a:p>
            <a:pPr lvl="1"/>
            <a:r>
              <a:rPr lang="fr-FR" sz="3600" dirty="0" smtClean="0">
                <a:solidFill>
                  <a:schemeClr val="accent2"/>
                </a:solidFill>
              </a:rPr>
              <a:t>A vous  !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</a:rPr>
              <a:t>Surprise de Guillaume !</a:t>
            </a:r>
            <a:endParaRPr lang="fr-FR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28800"/>
            <a:ext cx="3781425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Informations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713387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Réussite </a:t>
            </a:r>
            <a:r>
              <a:rPr lang="fr-FR" sz="2400" dirty="0">
                <a:solidFill>
                  <a:srgbClr val="C00000"/>
                </a:solidFill>
              </a:rPr>
              <a:t>du LABEX 2 ENIGMASS</a:t>
            </a:r>
            <a:r>
              <a:rPr lang="fr-FR" sz="2400" dirty="0">
                <a:solidFill>
                  <a:schemeClr val="accent1"/>
                </a:solidFill>
              </a:rPr>
              <a:t> : 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lvl="1"/>
            <a:r>
              <a:rPr lang="fr-FR" sz="2000" dirty="0" smtClean="0">
                <a:solidFill>
                  <a:schemeClr val="accent1"/>
                </a:solidFill>
              </a:rPr>
              <a:t>Obtention </a:t>
            </a:r>
            <a:r>
              <a:rPr lang="fr-FR" sz="2000" dirty="0">
                <a:solidFill>
                  <a:schemeClr val="accent1"/>
                </a:solidFill>
              </a:rPr>
              <a:t>de 7millions / 9 millions </a:t>
            </a:r>
            <a:r>
              <a:rPr lang="fr-FR" sz="2000" dirty="0" smtClean="0">
                <a:solidFill>
                  <a:schemeClr val="accent1"/>
                </a:solidFill>
              </a:rPr>
              <a:t>demandés sur 8 ans.</a:t>
            </a:r>
            <a:endParaRPr lang="fr-FR" sz="2000" dirty="0" smtClean="0">
              <a:solidFill>
                <a:schemeClr val="accent1"/>
              </a:solidFill>
            </a:endParaRPr>
          </a:p>
          <a:p>
            <a:pPr lvl="1"/>
            <a:r>
              <a:rPr lang="fr-FR" sz="2000" dirty="0" smtClean="0">
                <a:solidFill>
                  <a:schemeClr val="accent1"/>
                </a:solidFill>
              </a:rPr>
              <a:t>Principalement sous forme de </a:t>
            </a:r>
            <a:r>
              <a:rPr lang="fr-FR" sz="2000" dirty="0">
                <a:solidFill>
                  <a:schemeClr val="accent1"/>
                </a:solidFill>
              </a:rPr>
              <a:t>personnel chercheur pour </a:t>
            </a:r>
            <a:r>
              <a:rPr lang="fr-FR" sz="2000" dirty="0" smtClean="0">
                <a:solidFill>
                  <a:schemeClr val="accent1"/>
                </a:solidFill>
              </a:rPr>
              <a:t>le LAPP</a:t>
            </a:r>
            <a:r>
              <a:rPr lang="fr-FR" sz="2000" dirty="0">
                <a:solidFill>
                  <a:schemeClr val="accent1"/>
                </a:solidFill>
              </a:rPr>
              <a:t>, </a:t>
            </a:r>
            <a:r>
              <a:rPr lang="fr-FR" sz="2000" dirty="0" smtClean="0">
                <a:solidFill>
                  <a:schemeClr val="accent1"/>
                </a:solidFill>
              </a:rPr>
              <a:t>LAPTH, LPSC </a:t>
            </a:r>
            <a:r>
              <a:rPr lang="fr-FR" sz="2000" dirty="0">
                <a:solidFill>
                  <a:schemeClr val="accent1"/>
                </a:solidFill>
              </a:rPr>
              <a:t>et </a:t>
            </a:r>
            <a:r>
              <a:rPr lang="fr-FR" sz="2000" dirty="0" smtClean="0">
                <a:solidFill>
                  <a:schemeClr val="accent1"/>
                </a:solidFill>
              </a:rPr>
              <a:t>LSM. </a:t>
            </a:r>
            <a:r>
              <a:rPr lang="fr-FR" sz="2000" u="sng" dirty="0" smtClean="0">
                <a:hlinkClick r:id="rId2"/>
              </a:rPr>
              <a:t>http</a:t>
            </a:r>
            <a:r>
              <a:rPr lang="fr-FR" sz="2000" u="sng" dirty="0" smtClean="0">
                <a:hlinkClick r:id="rId2"/>
              </a:rPr>
              <a:t>://lapp.in2p3.fr/IMG/pdf/ENIGMASS.pdf</a:t>
            </a:r>
            <a:r>
              <a:rPr lang="fr-FR" sz="2000" dirty="0" smtClean="0"/>
              <a:t> </a:t>
            </a:r>
            <a:endParaRPr lang="fr-FR" sz="2000" dirty="0" smtClean="0"/>
          </a:p>
          <a:p>
            <a:pPr lvl="1"/>
            <a:endParaRPr lang="fr-FR" sz="2000" dirty="0" smtClean="0"/>
          </a:p>
          <a:p>
            <a:r>
              <a:rPr lang="fr-FR" sz="2400" dirty="0" smtClean="0">
                <a:solidFill>
                  <a:schemeClr val="accent1"/>
                </a:solidFill>
              </a:rPr>
              <a:t>Le </a:t>
            </a:r>
            <a:r>
              <a:rPr lang="fr-FR" sz="2400" dirty="0" smtClean="0">
                <a:solidFill>
                  <a:srgbClr val="C00000"/>
                </a:solidFill>
              </a:rPr>
              <a:t>CHS 2012 </a:t>
            </a:r>
            <a:r>
              <a:rPr lang="fr-FR" sz="2400" dirty="0" smtClean="0">
                <a:solidFill>
                  <a:schemeClr val="accent1"/>
                </a:solidFill>
              </a:rPr>
              <a:t>se tiendra en mai. </a:t>
            </a:r>
            <a:r>
              <a:rPr lang="fr-FR" sz="2400" dirty="0" err="1" smtClean="0">
                <a:solidFill>
                  <a:schemeClr val="accent1"/>
                </a:solidFill>
              </a:rPr>
              <a:t>Seb</a:t>
            </a:r>
            <a:r>
              <a:rPr lang="fr-FR" sz="2400" dirty="0" smtClean="0">
                <a:solidFill>
                  <a:schemeClr val="accent1"/>
                </a:solidFill>
              </a:rPr>
              <a:t> Cap y est notre représentant. </a:t>
            </a:r>
          </a:p>
          <a:p>
            <a:r>
              <a:rPr lang="fr-FR" sz="2400" dirty="0" smtClean="0">
                <a:solidFill>
                  <a:srgbClr val="C00000"/>
                </a:solidFill>
              </a:rPr>
              <a:t>Salle soudure </a:t>
            </a:r>
            <a:r>
              <a:rPr lang="fr-FR" sz="2400" dirty="0" smtClean="0">
                <a:solidFill>
                  <a:schemeClr val="accent1"/>
                </a:solidFill>
              </a:rPr>
              <a:t>: 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lvl="1"/>
            <a:r>
              <a:rPr lang="fr-FR" sz="1600" dirty="0" smtClean="0">
                <a:solidFill>
                  <a:schemeClr val="accent1"/>
                </a:solidFill>
              </a:rPr>
              <a:t>Filtrage </a:t>
            </a:r>
            <a:r>
              <a:rPr lang="fr-FR" sz="1600" dirty="0" smtClean="0">
                <a:solidFill>
                  <a:schemeClr val="accent1"/>
                </a:solidFill>
              </a:rPr>
              <a:t>air </a:t>
            </a:r>
            <a:r>
              <a:rPr lang="fr-FR" sz="1600" dirty="0" smtClean="0">
                <a:solidFill>
                  <a:schemeClr val="accent1"/>
                </a:solidFill>
              </a:rPr>
              <a:t>comprimé va </a:t>
            </a:r>
            <a:r>
              <a:rPr lang="fr-FR" sz="1600" dirty="0" err="1" smtClean="0">
                <a:solidFill>
                  <a:schemeClr val="accent1"/>
                </a:solidFill>
              </a:rPr>
              <a:t>etre</a:t>
            </a:r>
            <a:r>
              <a:rPr lang="fr-FR" sz="1600" dirty="0" smtClean="0">
                <a:solidFill>
                  <a:schemeClr val="accent1"/>
                </a:solidFill>
              </a:rPr>
              <a:t> installé</a:t>
            </a:r>
          </a:p>
          <a:p>
            <a:pPr lvl="1"/>
            <a:r>
              <a:rPr lang="fr-FR" sz="1600" dirty="0" smtClean="0">
                <a:solidFill>
                  <a:schemeClr val="accent1"/>
                </a:solidFill>
              </a:rPr>
              <a:t>La porte va </a:t>
            </a:r>
            <a:r>
              <a:rPr lang="fr-FR" sz="1600" dirty="0" err="1" smtClean="0">
                <a:solidFill>
                  <a:schemeClr val="accent1"/>
                </a:solidFill>
              </a:rPr>
              <a:t>etre</a:t>
            </a:r>
            <a:r>
              <a:rPr lang="fr-FR" sz="1600" dirty="0" smtClean="0">
                <a:solidFill>
                  <a:schemeClr val="accent1"/>
                </a:solidFill>
              </a:rPr>
              <a:t> </a:t>
            </a:r>
            <a:r>
              <a:rPr lang="fr-FR" sz="1600" dirty="0" err="1" smtClean="0">
                <a:solidFill>
                  <a:schemeClr val="accent1"/>
                </a:solidFill>
              </a:rPr>
              <a:t>reparée</a:t>
            </a:r>
            <a:endParaRPr lang="fr-FR" sz="1600" dirty="0" smtClean="0">
              <a:solidFill>
                <a:schemeClr val="accent1"/>
              </a:solidFill>
            </a:endParaRPr>
          </a:p>
          <a:p>
            <a:pPr lvl="1"/>
            <a:r>
              <a:rPr lang="fr-FR" sz="1600" dirty="0" smtClean="0">
                <a:solidFill>
                  <a:schemeClr val="accent1"/>
                </a:solidFill>
              </a:rPr>
              <a:t>Discussion sur le fait de garder un jeu de 3 clés.</a:t>
            </a:r>
          </a:p>
          <a:p>
            <a:pPr lvl="1"/>
            <a:endParaRPr lang="fr-FR" sz="2000" dirty="0" smtClean="0">
              <a:solidFill>
                <a:schemeClr val="accent1"/>
              </a:solidFill>
            </a:endParaRPr>
          </a:p>
          <a:p>
            <a:r>
              <a:rPr lang="fr-FR" sz="2400" dirty="0" smtClean="0">
                <a:solidFill>
                  <a:schemeClr val="accent1"/>
                </a:solidFill>
              </a:rPr>
              <a:t>Richard et moi irons aux </a:t>
            </a:r>
            <a:r>
              <a:rPr lang="fr-FR" sz="2400" dirty="0" smtClean="0">
                <a:solidFill>
                  <a:srgbClr val="C00000"/>
                </a:solidFill>
              </a:rPr>
              <a:t>journées prospectives de l’IN2P3 </a:t>
            </a:r>
            <a:r>
              <a:rPr lang="fr-FR" sz="2400" dirty="0" smtClean="0">
                <a:solidFill>
                  <a:schemeClr val="accent1"/>
                </a:solidFill>
              </a:rPr>
              <a:t>en avril prochain</a:t>
            </a:r>
            <a:r>
              <a:rPr lang="fr-FR" sz="2400" dirty="0" smtClean="0">
                <a:solidFill>
                  <a:schemeClr val="accent1"/>
                </a:solidFill>
              </a:rPr>
              <a:t>. </a:t>
            </a:r>
            <a:r>
              <a:rPr lang="fr-FR" sz="2000" dirty="0" smtClean="0">
                <a:solidFill>
                  <a:schemeClr val="accent1"/>
                </a:solidFill>
                <a:hlinkClick r:id="rId3"/>
              </a:rPr>
              <a:t>http</a:t>
            </a:r>
            <a:r>
              <a:rPr lang="fr-FR" sz="2000" dirty="0" smtClean="0">
                <a:solidFill>
                  <a:schemeClr val="accent1"/>
                </a:solidFill>
                <a:hlinkClick r:id="rId3"/>
              </a:rPr>
              <a:t>://journeesprospective.in2p3-irfu.fr/index.html</a:t>
            </a:r>
            <a:endParaRPr lang="fr-FR" sz="2000" dirty="0" smtClean="0">
              <a:solidFill>
                <a:schemeClr val="accent1"/>
              </a:solidFill>
            </a:endParaRPr>
          </a:p>
          <a:p>
            <a:endParaRPr lang="fr-FR" sz="2400" dirty="0" smtClean="0">
              <a:solidFill>
                <a:schemeClr val="accent1"/>
              </a:solidFill>
            </a:endParaRPr>
          </a:p>
          <a:p>
            <a:endParaRPr lang="fr-FR" sz="24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Informations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sz="2600" dirty="0" smtClean="0">
                <a:solidFill>
                  <a:schemeClr val="accent2"/>
                </a:solidFill>
              </a:rPr>
              <a:t>Journées VLSI - PCB - FPGA</a:t>
            </a:r>
            <a:r>
              <a:rPr lang="fr-FR" sz="2600" dirty="0" smtClean="0">
                <a:solidFill>
                  <a:schemeClr val="accent1"/>
                </a:solidFill>
              </a:rPr>
              <a:t> – IAO CAO-IN2P3  2012 à l’IPN LYON du mardi 5 au jeudi 7 juin 2012</a:t>
            </a:r>
          </a:p>
          <a:p>
            <a:pPr lvl="1"/>
            <a:r>
              <a:rPr lang="fr-FR" sz="2400" dirty="0" smtClean="0">
                <a:solidFill>
                  <a:schemeClr val="accent1"/>
                </a:solidFill>
              </a:rPr>
              <a:t>Avant le 2 avril, nous devons faire parvenir les sujets que nous voulons présenter + nb estimé de participants</a:t>
            </a:r>
            <a:r>
              <a:rPr lang="fr-FR" sz="2400" dirty="0" smtClean="0">
                <a:solidFill>
                  <a:schemeClr val="accent1"/>
                </a:solidFill>
              </a:rPr>
              <a:t>.</a:t>
            </a:r>
          </a:p>
          <a:p>
            <a:pPr lvl="1"/>
            <a:r>
              <a:rPr lang="fr-FR" sz="2400" dirty="0" smtClean="0">
                <a:solidFill>
                  <a:schemeClr val="accent1"/>
                </a:solidFill>
              </a:rPr>
              <a:t>Souhait d’</a:t>
            </a:r>
            <a:r>
              <a:rPr lang="fr-FR" sz="2400" dirty="0" err="1" smtClean="0">
                <a:solidFill>
                  <a:schemeClr val="accent1"/>
                </a:solidFill>
              </a:rPr>
              <a:t>evoquer</a:t>
            </a:r>
            <a:r>
              <a:rPr lang="fr-FR" sz="2400" dirty="0" smtClean="0">
                <a:solidFill>
                  <a:schemeClr val="accent1"/>
                </a:solidFill>
              </a:rPr>
              <a:t> la mutualisation des outils JTAG</a:t>
            </a:r>
            <a:endParaRPr lang="fr-FR" sz="2400" dirty="0" smtClean="0">
              <a:solidFill>
                <a:schemeClr val="accent1"/>
              </a:solidFill>
            </a:endParaRPr>
          </a:p>
          <a:p>
            <a:pPr lvl="1"/>
            <a:endParaRPr lang="fr-FR" sz="2400" dirty="0" smtClean="0">
              <a:solidFill>
                <a:schemeClr val="accent1"/>
              </a:solidFill>
            </a:endParaRPr>
          </a:p>
          <a:p>
            <a:r>
              <a:rPr lang="fr-FR" sz="2600" i="1" dirty="0" smtClean="0">
                <a:solidFill>
                  <a:srgbClr val="C00000"/>
                </a:solidFill>
              </a:rPr>
              <a:t>Rencontre des électroniciens du CNRS </a:t>
            </a:r>
            <a:r>
              <a:rPr lang="fr-FR" sz="2600" dirty="0" smtClean="0">
                <a:solidFill>
                  <a:schemeClr val="accent1"/>
                </a:solidFill>
              </a:rPr>
              <a:t>à Paris du 1 au 5 octobre sur le thème de l’électronique numérique programmable. Inscriptions en avril.</a:t>
            </a:r>
          </a:p>
          <a:p>
            <a:r>
              <a:rPr lang="fr-FR" sz="2600" dirty="0" smtClean="0">
                <a:solidFill>
                  <a:schemeClr val="accent2"/>
                </a:solidFill>
              </a:rPr>
              <a:t>Ecole électronique numérique IN2P3</a:t>
            </a:r>
            <a:r>
              <a:rPr lang="fr-FR" sz="2600" dirty="0" smtClean="0">
                <a:solidFill>
                  <a:schemeClr val="accent1"/>
                </a:solidFill>
              </a:rPr>
              <a:t> cet automne. Cyril en est le responsable.</a:t>
            </a:r>
          </a:p>
          <a:p>
            <a:endParaRPr lang="fr-FR" sz="2600" dirty="0" smtClean="0">
              <a:solidFill>
                <a:schemeClr val="accent1"/>
              </a:solidFill>
            </a:endParaRPr>
          </a:p>
          <a:p>
            <a:r>
              <a:rPr lang="fr-FR" sz="2600" dirty="0" smtClean="0">
                <a:solidFill>
                  <a:srgbClr val="C00000"/>
                </a:solidFill>
              </a:rPr>
              <a:t>Elections </a:t>
            </a:r>
            <a:r>
              <a:rPr lang="fr-FR" sz="2800" dirty="0" smtClean="0">
                <a:solidFill>
                  <a:srgbClr val="C00000"/>
                </a:solidFill>
              </a:rPr>
              <a:t>à l’Université de Savoie </a:t>
            </a:r>
            <a:r>
              <a:rPr lang="fr-FR" sz="2800" dirty="0" smtClean="0">
                <a:solidFill>
                  <a:schemeClr val="accent1"/>
                </a:solidFill>
              </a:rPr>
              <a:t>pour le renouvellement des conseils et du Président de l’Université le 27 mars. Allez Voter !</a:t>
            </a:r>
            <a:endParaRPr lang="fr-FR" sz="2600" dirty="0" smtClean="0">
              <a:solidFill>
                <a:schemeClr val="accent1"/>
              </a:solidFill>
            </a:endParaRPr>
          </a:p>
          <a:p>
            <a:endParaRPr lang="fr-FR" dirty="0" smtClean="0"/>
          </a:p>
          <a:p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Répartition commandes / missions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412776"/>
            <a:ext cx="68407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sz="1400" b="1" dirty="0">
                <a:solidFill>
                  <a:srgbClr val="00B0F0"/>
                </a:solidFill>
              </a:rPr>
              <a:t>D. Duchesneau	OPERA + GDR NEUTRINO + LAGUNA	</a:t>
            </a:r>
            <a:r>
              <a:rPr lang="fr-FR" sz="1400" b="1" dirty="0" smtClean="0">
                <a:solidFill>
                  <a:srgbClr val="00B0F0"/>
                </a:solidFill>
              </a:rPr>
              <a:t>	Brigitte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F0"/>
                </a:solidFill>
              </a:rPr>
              <a:t>Y. </a:t>
            </a:r>
            <a:r>
              <a:rPr lang="fr-FR" sz="1400" b="1" dirty="0" err="1">
                <a:solidFill>
                  <a:srgbClr val="00B0F0"/>
                </a:solidFill>
              </a:rPr>
              <a:t>Karyotakis</a:t>
            </a:r>
            <a:r>
              <a:rPr lang="fr-FR" sz="1400" b="1" dirty="0">
                <a:solidFill>
                  <a:srgbClr val="00B0F0"/>
                </a:solidFill>
              </a:rPr>
              <a:t>	Direction + COOPSE	</a:t>
            </a:r>
            <a:r>
              <a:rPr lang="fr-FR" sz="1400" b="1" dirty="0" smtClean="0">
                <a:solidFill>
                  <a:srgbClr val="00B0F0"/>
                </a:solidFill>
              </a:rPr>
              <a:t>		Brigitte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nn-NO" sz="1400" b="1" dirty="0">
                <a:solidFill>
                  <a:srgbClr val="00B0F0"/>
                </a:solidFill>
              </a:rPr>
              <a:t>G. Lamanna	</a:t>
            </a:r>
            <a:r>
              <a:rPr lang="nn-NO" sz="1400" b="1" dirty="0" smtClean="0">
                <a:solidFill>
                  <a:srgbClr val="00B0F0"/>
                </a:solidFill>
              </a:rPr>
              <a:t>	HESS </a:t>
            </a:r>
            <a:r>
              <a:rPr lang="nn-NO" sz="1400" b="1" dirty="0">
                <a:solidFill>
                  <a:srgbClr val="00B0F0"/>
                </a:solidFill>
              </a:rPr>
              <a:t>+ CTA + POLAR	</a:t>
            </a:r>
            <a:r>
              <a:rPr lang="nn-NO" sz="1400" b="1" dirty="0" smtClean="0">
                <a:solidFill>
                  <a:srgbClr val="00B0F0"/>
                </a:solidFill>
              </a:rPr>
              <a:t>		Brigitte</a:t>
            </a:r>
            <a:r>
              <a:rPr lang="nn-NO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F0"/>
                </a:solidFill>
              </a:rPr>
              <a:t>J-P. Lees	</a:t>
            </a:r>
            <a:r>
              <a:rPr lang="fr-FR" sz="1400" b="1" dirty="0" smtClean="0">
                <a:solidFill>
                  <a:srgbClr val="00B0F0"/>
                </a:solidFill>
              </a:rPr>
              <a:t>	BABAR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  <a:r>
              <a:rPr lang="fr-FR" sz="1400" b="1" dirty="0" smtClean="0">
                <a:solidFill>
                  <a:srgbClr val="00B0F0"/>
                </a:solidFill>
              </a:rPr>
              <a:t>			Brigitte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it-IT" sz="1400" b="1" dirty="0">
                <a:solidFill>
                  <a:srgbClr val="00B0F0"/>
                </a:solidFill>
              </a:rPr>
              <a:t>F. Marion	</a:t>
            </a:r>
            <a:r>
              <a:rPr lang="it-IT" sz="1400" b="1" dirty="0" smtClean="0">
                <a:solidFill>
                  <a:srgbClr val="00B0F0"/>
                </a:solidFill>
              </a:rPr>
              <a:t>	VIRGO </a:t>
            </a:r>
            <a:r>
              <a:rPr lang="it-IT" sz="1400" b="1" dirty="0">
                <a:solidFill>
                  <a:srgbClr val="00B0F0"/>
                </a:solidFill>
              </a:rPr>
              <a:t>(EGOFO)	</a:t>
            </a:r>
            <a:r>
              <a:rPr lang="it-IT" sz="1400" b="1" dirty="0" smtClean="0">
                <a:solidFill>
                  <a:srgbClr val="00B0F0"/>
                </a:solidFill>
              </a:rPr>
              <a:t>		Brigitte</a:t>
            </a:r>
            <a:r>
              <a:rPr lang="it-IT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F0"/>
                </a:solidFill>
              </a:rPr>
              <a:t>N. Neyroud	</a:t>
            </a:r>
            <a:r>
              <a:rPr lang="fr-FR" sz="1400" b="1" dirty="0" smtClean="0">
                <a:solidFill>
                  <a:srgbClr val="00B0F0"/>
                </a:solidFill>
              </a:rPr>
              <a:t>	Informatique </a:t>
            </a:r>
            <a:r>
              <a:rPr lang="fr-FR" sz="1400" b="1" dirty="0">
                <a:solidFill>
                  <a:srgbClr val="00B0F0"/>
                </a:solidFill>
              </a:rPr>
              <a:t>+ EGEE3	</a:t>
            </a:r>
            <a:r>
              <a:rPr lang="fr-FR" sz="1400" b="1" dirty="0" smtClean="0">
                <a:solidFill>
                  <a:srgbClr val="00B0F0"/>
                </a:solidFill>
              </a:rPr>
              <a:t>		Brigitte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F0"/>
                </a:solidFill>
              </a:rPr>
              <a:t>E. </a:t>
            </a:r>
            <a:r>
              <a:rPr lang="fr-FR" sz="1400" b="1" dirty="0" err="1">
                <a:solidFill>
                  <a:srgbClr val="00B0F0"/>
                </a:solidFill>
              </a:rPr>
              <a:t>Fede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  <a:r>
              <a:rPr lang="fr-FR" sz="1400" b="1" dirty="0" smtClean="0">
                <a:solidFill>
                  <a:srgbClr val="00B0F0"/>
                </a:solidFill>
              </a:rPr>
              <a:t>	MUST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  <a:r>
              <a:rPr lang="fr-FR" sz="1400" b="1" dirty="0" smtClean="0">
                <a:solidFill>
                  <a:srgbClr val="00B0F0"/>
                </a:solidFill>
              </a:rPr>
              <a:t>			Brigitte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F0"/>
                </a:solidFill>
              </a:rPr>
              <a:t>S. T'</a:t>
            </a:r>
            <a:r>
              <a:rPr lang="fr-FR" sz="1400" b="1" dirty="0" err="1">
                <a:solidFill>
                  <a:srgbClr val="00B0F0"/>
                </a:solidFill>
              </a:rPr>
              <a:t>Jampens</a:t>
            </a:r>
            <a:r>
              <a:rPr lang="fr-FR" sz="1400" b="1" dirty="0">
                <a:solidFill>
                  <a:srgbClr val="00B0F0"/>
                </a:solidFill>
              </a:rPr>
              <a:t>	CKM	</a:t>
            </a:r>
            <a:r>
              <a:rPr lang="fr-FR" sz="1400" b="1" dirty="0" smtClean="0">
                <a:solidFill>
                  <a:srgbClr val="00B0F0"/>
                </a:solidFill>
              </a:rPr>
              <a:t>			Brigitte</a:t>
            </a:r>
            <a:r>
              <a:rPr lang="fr-FR" sz="1400" b="1" dirty="0">
                <a:solidFill>
                  <a:srgbClr val="00B0F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F0"/>
                </a:solidFill>
              </a:rPr>
              <a:t>F. Chollet	</a:t>
            </a:r>
            <a:r>
              <a:rPr lang="fr-FR" sz="1400" b="1" dirty="0" smtClean="0">
                <a:solidFill>
                  <a:srgbClr val="00B0F0"/>
                </a:solidFill>
              </a:rPr>
              <a:t>	LCG </a:t>
            </a:r>
            <a:r>
              <a:rPr lang="fr-FR" sz="1400" b="1" dirty="0">
                <a:solidFill>
                  <a:srgbClr val="00B0F0"/>
                </a:solidFill>
              </a:rPr>
              <a:t>France	</a:t>
            </a:r>
            <a:r>
              <a:rPr lang="fr-FR" sz="1400" b="1" dirty="0" smtClean="0">
                <a:solidFill>
                  <a:srgbClr val="00B0F0"/>
                </a:solidFill>
              </a:rPr>
              <a:t>			Brigitte</a:t>
            </a:r>
            <a:r>
              <a:rPr lang="fr-FR" sz="1400" b="1" dirty="0"/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C. Adloff	</a:t>
            </a:r>
            <a:r>
              <a:rPr lang="fr-FR" sz="1400" b="1" dirty="0" smtClean="0">
                <a:solidFill>
                  <a:srgbClr val="00B050"/>
                </a:solidFill>
              </a:rPr>
              <a:t>	LCD </a:t>
            </a:r>
            <a:r>
              <a:rPr lang="fr-FR" sz="1400" b="1" dirty="0">
                <a:solidFill>
                  <a:srgbClr val="00B050"/>
                </a:solidFill>
              </a:rPr>
              <a:t>+ AIDAP + DHCAL + ANR SPLAM	</a:t>
            </a:r>
            <a:r>
              <a:rPr lang="fr-FR" sz="1400" b="1" dirty="0" smtClean="0">
                <a:solidFill>
                  <a:srgbClr val="00B050"/>
                </a:solidFill>
              </a:rPr>
              <a:t>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Nicole Berger	Bibliothèque	</a:t>
            </a:r>
            <a:r>
              <a:rPr lang="fr-FR" sz="1400" b="1" dirty="0" smtClean="0">
                <a:solidFill>
                  <a:srgbClr val="00B050"/>
                </a:solidFill>
              </a:rPr>
              <a:t>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L. </a:t>
            </a:r>
            <a:r>
              <a:rPr lang="fr-FR" sz="1400" b="1" dirty="0" err="1">
                <a:solidFill>
                  <a:srgbClr val="00B050"/>
                </a:solidFill>
              </a:rPr>
              <a:t>Bert-Erboul</a:t>
            </a:r>
            <a:r>
              <a:rPr lang="fr-FR" sz="1400" b="1" dirty="0">
                <a:solidFill>
                  <a:srgbClr val="00B050"/>
                </a:solidFill>
              </a:rPr>
              <a:t>	Laboratoire + Hygiène et Sécurité + ADMIN	Nathalie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L. Di Ciaccio	</a:t>
            </a:r>
            <a:r>
              <a:rPr lang="fr-FR" sz="1400" b="1" dirty="0" smtClean="0">
                <a:solidFill>
                  <a:srgbClr val="00B050"/>
                </a:solidFill>
              </a:rPr>
              <a:t>	ATLAS </a:t>
            </a:r>
            <a:r>
              <a:rPr lang="fr-FR" sz="1400" b="1" dirty="0">
                <a:solidFill>
                  <a:srgbClr val="00B050"/>
                </a:solidFill>
              </a:rPr>
              <a:t>+ ANR HIGGSNET + CIPHEA + GDR	Nathalie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C. </a:t>
            </a:r>
            <a:r>
              <a:rPr lang="fr-FR" sz="1400" b="1" dirty="0" err="1">
                <a:solidFill>
                  <a:srgbClr val="00B050"/>
                </a:solidFill>
              </a:rPr>
              <a:t>Gasq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  <a:r>
              <a:rPr lang="fr-FR" sz="1400" b="1" dirty="0" smtClean="0">
                <a:solidFill>
                  <a:srgbClr val="00B050"/>
                </a:solidFill>
              </a:rPr>
              <a:t>	Mécanique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  <a:r>
              <a:rPr lang="fr-FR" sz="1400" b="1" dirty="0" smtClean="0">
                <a:solidFill>
                  <a:srgbClr val="00B050"/>
                </a:solidFill>
              </a:rPr>
              <a:t>	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J. Jacquemier	GEANT 4	</a:t>
            </a:r>
            <a:r>
              <a:rPr lang="fr-FR" sz="1400" b="1" dirty="0" smtClean="0">
                <a:solidFill>
                  <a:srgbClr val="00B050"/>
                </a:solidFill>
              </a:rPr>
              <a:t>	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A. Jérémie	</a:t>
            </a:r>
            <a:r>
              <a:rPr lang="fr-FR" sz="1400" b="1" dirty="0" smtClean="0">
                <a:solidFill>
                  <a:srgbClr val="00B050"/>
                </a:solidFill>
              </a:rPr>
              <a:t>	LAVISTA </a:t>
            </a:r>
            <a:r>
              <a:rPr lang="fr-FR" sz="1400" b="1" dirty="0">
                <a:solidFill>
                  <a:srgbClr val="00B050"/>
                </a:solidFill>
              </a:rPr>
              <a:t>+ EUCARD + ATF2	</a:t>
            </a:r>
            <a:r>
              <a:rPr lang="fr-FR" sz="1400" b="1" dirty="0" smtClean="0">
                <a:solidFill>
                  <a:srgbClr val="00B050"/>
                </a:solidFill>
              </a:rPr>
              <a:t>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M-N. Minard	LHCB	</a:t>
            </a:r>
            <a:r>
              <a:rPr lang="fr-FR" sz="1400" b="1" dirty="0" smtClean="0">
                <a:solidFill>
                  <a:srgbClr val="00B050"/>
                </a:solidFill>
              </a:rPr>
              <a:t>	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D. Perret-</a:t>
            </a:r>
            <a:r>
              <a:rPr lang="fr-FR" sz="1400" b="1" dirty="0" err="1">
                <a:solidFill>
                  <a:srgbClr val="00B050"/>
                </a:solidFill>
              </a:rPr>
              <a:t>Gallix</a:t>
            </a:r>
            <a:r>
              <a:rPr lang="fr-FR" sz="1400" b="1" dirty="0">
                <a:solidFill>
                  <a:srgbClr val="00B050"/>
                </a:solidFill>
              </a:rPr>
              <a:t>	FJPPL + ACGRID	</a:t>
            </a:r>
            <a:r>
              <a:rPr lang="fr-FR" sz="1400" b="1" dirty="0" smtClean="0">
                <a:solidFill>
                  <a:srgbClr val="00B050"/>
                </a:solidFill>
              </a:rPr>
              <a:t>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J. Prast	</a:t>
            </a:r>
            <a:r>
              <a:rPr lang="fr-FR" sz="1400" b="1" dirty="0" smtClean="0">
                <a:solidFill>
                  <a:srgbClr val="FF0000"/>
                </a:solidFill>
              </a:rPr>
              <a:t>	Electronique</a:t>
            </a:r>
            <a:r>
              <a:rPr lang="fr-FR" sz="1400" b="1" dirty="0">
                <a:solidFill>
                  <a:srgbClr val="FF0000"/>
                </a:solidFill>
              </a:rPr>
              <a:t>	</a:t>
            </a:r>
            <a:r>
              <a:rPr lang="fr-FR" sz="1400" b="1" dirty="0" smtClean="0">
                <a:solidFill>
                  <a:srgbClr val="FF0000"/>
                </a:solidFill>
              </a:rPr>
              <a:t>		Nathalie</a:t>
            </a:r>
            <a:r>
              <a:rPr lang="fr-FR" sz="1400" b="1" dirty="0">
                <a:solidFill>
                  <a:srgbClr val="FF000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S. Rosier-Lees	AMS	</a:t>
            </a:r>
            <a:r>
              <a:rPr lang="fr-FR" sz="1400" b="1" dirty="0" smtClean="0">
                <a:solidFill>
                  <a:srgbClr val="00B050"/>
                </a:solidFill>
              </a:rPr>
              <a:t>	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  <a:p>
            <a:r>
              <a:rPr lang="fr-FR" sz="1400" b="1" dirty="0">
                <a:solidFill>
                  <a:srgbClr val="00B050"/>
                </a:solidFill>
              </a:rPr>
              <a:t>S. Vilalte	</a:t>
            </a:r>
            <a:r>
              <a:rPr lang="fr-FR" sz="1400" b="1" dirty="0" smtClean="0">
                <a:solidFill>
                  <a:srgbClr val="00B050"/>
                </a:solidFill>
              </a:rPr>
              <a:t>	CTF3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  <a:r>
              <a:rPr lang="fr-FR" sz="1400" b="1" dirty="0" smtClean="0">
                <a:solidFill>
                  <a:srgbClr val="00B050"/>
                </a:solidFill>
              </a:rPr>
              <a:t>			Nathalie</a:t>
            </a:r>
            <a:r>
              <a:rPr lang="fr-FR" sz="1400" b="1" dirty="0">
                <a:solidFill>
                  <a:srgbClr val="00B05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3 stagiaires en électronique en 2012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i="1" dirty="0" smtClean="0">
                <a:solidFill>
                  <a:srgbClr val="C00000"/>
                </a:solidFill>
              </a:rPr>
              <a:t>Sébastien </a:t>
            </a:r>
            <a:r>
              <a:rPr lang="fr-FR" sz="2800" i="1" dirty="0" err="1" smtClean="0">
                <a:solidFill>
                  <a:srgbClr val="C00000"/>
                </a:solidFill>
              </a:rPr>
              <a:t>Miguet</a:t>
            </a:r>
            <a:r>
              <a:rPr lang="fr-FR" sz="2800" dirty="0" smtClean="0">
                <a:solidFill>
                  <a:schemeClr val="accent1"/>
                </a:solidFill>
              </a:rPr>
              <a:t>, stage 12 semaines d’IUT,  encadré par Pierre-Yves, sur ATLAS services.</a:t>
            </a:r>
          </a:p>
          <a:p>
            <a:r>
              <a:rPr lang="fr-FR" sz="2800" i="1" dirty="0" smtClean="0">
                <a:solidFill>
                  <a:srgbClr val="C00000"/>
                </a:solidFill>
              </a:rPr>
              <a:t>Swann Levasseur</a:t>
            </a:r>
            <a:r>
              <a:rPr lang="fr-FR" sz="2800" dirty="0" smtClean="0">
                <a:solidFill>
                  <a:schemeClr val="accent1"/>
                </a:solidFill>
              </a:rPr>
              <a:t>, stage 12 semaines d’IUT,  encadré par </a:t>
            </a:r>
            <a:r>
              <a:rPr lang="fr-FR" sz="2800" dirty="0" err="1" smtClean="0">
                <a:solidFill>
                  <a:schemeClr val="accent1"/>
                </a:solidFill>
              </a:rPr>
              <a:t>Seb</a:t>
            </a:r>
            <a:r>
              <a:rPr lang="fr-FR" sz="2800" dirty="0" smtClean="0">
                <a:solidFill>
                  <a:schemeClr val="accent1"/>
                </a:solidFill>
              </a:rPr>
              <a:t> Cap, sur carte IPMI ATLAS / LHCB.</a:t>
            </a:r>
          </a:p>
          <a:p>
            <a:r>
              <a:rPr lang="fr-FR" sz="2800" i="1" dirty="0" smtClean="0">
                <a:solidFill>
                  <a:srgbClr val="C00000"/>
                </a:solidFill>
              </a:rPr>
              <a:t>Ugo Martin </a:t>
            </a:r>
            <a:r>
              <a:rPr lang="fr-FR" sz="2800" dirty="0" smtClean="0">
                <a:solidFill>
                  <a:schemeClr val="accent1"/>
                </a:solidFill>
              </a:rPr>
              <a:t>stage ingénieur de 6 mois, encadré par Nico DD sur FPGA carte ATCA ATLAS.</a:t>
            </a:r>
          </a:p>
          <a:p>
            <a:r>
              <a:rPr lang="fr-FR" sz="2800" dirty="0" smtClean="0">
                <a:solidFill>
                  <a:schemeClr val="accent1"/>
                </a:solidFill>
              </a:rPr>
              <a:t>Logeront dans le bureau à coté de Cyril et Jérôme</a:t>
            </a:r>
          </a:p>
          <a:p>
            <a:r>
              <a:rPr lang="fr-FR" sz="2800" dirty="0" smtClean="0">
                <a:solidFill>
                  <a:schemeClr val="accent1"/>
                </a:solidFill>
              </a:rPr>
              <a:t>Accueil </a:t>
            </a:r>
            <a:r>
              <a:rPr lang="fr-FR" sz="2800" i="1" dirty="0" smtClean="0">
                <a:solidFill>
                  <a:srgbClr val="C00000"/>
                </a:solidFill>
              </a:rPr>
              <a:t>Maxime </a:t>
            </a:r>
            <a:r>
              <a:rPr lang="fr-FR" sz="2800" i="1" dirty="0" err="1" smtClean="0">
                <a:solidFill>
                  <a:srgbClr val="C00000"/>
                </a:solidFill>
              </a:rPr>
              <a:t>Sardano</a:t>
            </a:r>
            <a:r>
              <a:rPr lang="fr-FR" sz="2800" i="1" dirty="0" smtClean="0">
                <a:solidFill>
                  <a:srgbClr val="C00000"/>
                </a:solidFill>
              </a:rPr>
              <a:t> </a:t>
            </a:r>
            <a:r>
              <a:rPr lang="fr-FR" sz="2800" dirty="0" smtClean="0">
                <a:solidFill>
                  <a:schemeClr val="accent1"/>
                </a:solidFill>
              </a:rPr>
              <a:t>stage 1 mois Bac Pro, encadré par Pierre-Yves, sur ATLAS interlock.</a:t>
            </a:r>
          </a:p>
          <a:p>
            <a:endParaRPr lang="fr-FR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Budget</a:t>
            </a:r>
            <a:endParaRPr lang="fr-FR" dirty="0">
              <a:solidFill>
                <a:schemeClr val="accent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680"/>
                <a:gridCol w="1080120"/>
                <a:gridCol w="936104"/>
                <a:gridCol w="317869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Libelle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demandé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Obtenu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Commentaire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Maintenance IAO/CAO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20 000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Prélevé à la source</a:t>
                      </a:r>
                      <a:r>
                        <a:rPr lang="fr-FR" baseline="0" dirty="0" smtClean="0"/>
                        <a:t> par IN2P3.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Europractise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4 800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4 800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 </a:t>
                      </a:r>
                      <a:r>
                        <a:rPr lang="fr-FR" dirty="0" err="1" smtClean="0"/>
                        <a:t>choice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Maintenance </a:t>
                      </a:r>
                      <a:r>
                        <a:rPr lang="fr-FR" dirty="0" err="1" smtClean="0"/>
                        <a:t>Testway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Cascon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3 800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Pas de maintenance</a:t>
                      </a:r>
                      <a:r>
                        <a:rPr lang="fr-FR" baseline="0" dirty="0" smtClean="0"/>
                        <a:t> des outils JTAG en 2012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Maintenance</a:t>
                      </a:r>
                      <a:r>
                        <a:rPr lang="fr-FR" baseline="0" dirty="0" smtClean="0"/>
                        <a:t> lappsun27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450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 courant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8 000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9550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Déjà 1000</a:t>
                      </a:r>
                      <a:r>
                        <a:rPr lang="fr-FR" baseline="0" dirty="0" smtClean="0"/>
                        <a:t> € engagés à ce jour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Achat 2 alim BT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2 000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Déjà achetées</a:t>
                      </a:r>
                      <a:r>
                        <a:rPr lang="fr-FR" baseline="0" dirty="0" smtClean="0"/>
                        <a:t> en 2011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Rehost</a:t>
                      </a:r>
                      <a:r>
                        <a:rPr lang="fr-FR" dirty="0" smtClean="0"/>
                        <a:t> licences </a:t>
                      </a:r>
                      <a:r>
                        <a:rPr lang="fr-FR" dirty="0" err="1" smtClean="0"/>
                        <a:t>europractise</a:t>
                      </a:r>
                      <a:r>
                        <a:rPr lang="fr-FR" dirty="0" smtClean="0"/>
                        <a:t> vers lappelec01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 1 200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discuter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Location</a:t>
                      </a:r>
                      <a:r>
                        <a:rPr lang="fr-FR" baseline="0" dirty="0" smtClean="0"/>
                        <a:t> scope ultra rapide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Possibilité</a:t>
                      </a:r>
                      <a:r>
                        <a:rPr lang="fr-FR" baseline="0" dirty="0" smtClean="0"/>
                        <a:t> d’aller au CPPM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Missions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3 000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58864">
                <a:tc>
                  <a:txBody>
                    <a:bodyPr/>
                    <a:lstStyle/>
                    <a:p>
                      <a:r>
                        <a:rPr lang="fr-FR" dirty="0" smtClean="0"/>
                        <a:t>Equipement : </a:t>
                      </a:r>
                      <a:r>
                        <a:rPr lang="fr-FR" dirty="0" err="1" smtClean="0"/>
                        <a:t>oscillo</a:t>
                      </a:r>
                      <a:r>
                        <a:rPr lang="fr-FR" dirty="0" smtClean="0"/>
                        <a:t> 4ch 1Ghz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16 000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Disparition du budget équipement. </a:t>
                      </a:r>
                    </a:p>
                    <a:p>
                      <a:r>
                        <a:rPr lang="fr-FR" sz="1600" dirty="0" smtClean="0"/>
                        <a:t>Achat scope d’occasion en 2011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64 250</a:t>
                      </a:r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17 000</a:t>
                      </a:r>
                      <a:endParaRPr lang="fr-F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</a:t>
                      </a:r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26.5%</a:t>
                      </a:r>
                      <a:r>
                        <a:rPr lang="fr-FR" baseline="0" dirty="0" smtClean="0"/>
                        <a:t>  (57.6% sans IAO/CAO)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51520" y="623731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Pour mémoire en 2011 : 35732€ obtenu sur 55300 € (64.6%) demandés + 14 000 € équipement (100%) </a:t>
            </a: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Budget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Objectif de Yannis 60% engagés en juin et 85% en sept ! 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Dans le cadre de la DGG (délégation globale de gestion), toutes les commandes passent désormais par le CNRS (on oublie l’université). De fait on gagne la TVA. </a:t>
            </a: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/>
                </a:solidFill>
              </a:rPr>
              <a:t>Présentation technique 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« La DAQ BOX » par Nicolas Letendre</a:t>
            </a: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Maison Mécatronique</a:t>
            </a:r>
            <a:endParaRPr lang="fr-FR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16 bureaux, 4 labos, 1 hall de montage, 1 salle de réunion 60 places, 1 salle de calcul.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Livrée début mai (à priori).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Objectif 50% d’occupation en 2012 et 100% en 2013.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Les gens qui utilisent les labos devront occuper les bureaux.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1"/>
                </a:solidFill>
              </a:rPr>
              <a:t>Salle de calcul, LAVISTA OK.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2"/>
                </a:solidFill>
              </a:rPr>
              <a:t>Il y a-t-il des volontaires parmi nous ?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463</Words>
  <Application>Microsoft Office PowerPoint</Application>
  <PresentationFormat>Affichage à l'écran (4:3)</PresentationFormat>
  <Paragraphs>126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Réunion de service électronique du mardi 28 février 2012</vt:lpstr>
      <vt:lpstr>Informations</vt:lpstr>
      <vt:lpstr>Informations (2)</vt:lpstr>
      <vt:lpstr>Répartition commandes / missions</vt:lpstr>
      <vt:lpstr>3 stagiaires en électronique en 2012</vt:lpstr>
      <vt:lpstr>Budget</vt:lpstr>
      <vt:lpstr>Budget </vt:lpstr>
      <vt:lpstr>Présentation technique </vt:lpstr>
      <vt:lpstr>Maison Mécatronique</vt:lpstr>
      <vt:lpstr>Tour des Projets</vt:lpstr>
      <vt:lpstr>Surprise de Guillaume 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de service du mardi 28 fevrier 2012</dc:title>
  <dc:creator>prast</dc:creator>
  <cp:lastModifiedBy>prast</cp:lastModifiedBy>
  <cp:revision>20</cp:revision>
  <dcterms:created xsi:type="dcterms:W3CDTF">2012-02-14T15:54:41Z</dcterms:created>
  <dcterms:modified xsi:type="dcterms:W3CDTF">2012-03-01T12:25:08Z</dcterms:modified>
</cp:coreProperties>
</file>