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469" r:id="rId2"/>
    <p:sldId id="530" r:id="rId3"/>
    <p:sldId id="531" r:id="rId4"/>
    <p:sldId id="565" r:id="rId5"/>
    <p:sldId id="564" r:id="rId6"/>
    <p:sldId id="566" r:id="rId7"/>
    <p:sldId id="515" r:id="rId8"/>
    <p:sldId id="569" r:id="rId9"/>
    <p:sldId id="518" r:id="rId10"/>
    <p:sldId id="527" r:id="rId11"/>
    <p:sldId id="532" r:id="rId12"/>
    <p:sldId id="526" r:id="rId13"/>
    <p:sldId id="534" r:id="rId14"/>
    <p:sldId id="520" r:id="rId15"/>
    <p:sldId id="529" r:id="rId16"/>
    <p:sldId id="517" r:id="rId17"/>
    <p:sldId id="535" r:id="rId18"/>
    <p:sldId id="541" r:id="rId19"/>
    <p:sldId id="516" r:id="rId20"/>
    <p:sldId id="543" r:id="rId21"/>
    <p:sldId id="513" r:id="rId22"/>
    <p:sldId id="548" r:id="rId23"/>
    <p:sldId id="514" r:id="rId24"/>
    <p:sldId id="549" r:id="rId25"/>
    <p:sldId id="553" r:id="rId26"/>
    <p:sldId id="522" r:id="rId27"/>
    <p:sldId id="523" r:id="rId28"/>
    <p:sldId id="555" r:id="rId29"/>
    <p:sldId id="556" r:id="rId30"/>
    <p:sldId id="562" r:id="rId31"/>
    <p:sldId id="568" r:id="rId32"/>
    <p:sldId id="537" r:id="rId33"/>
    <p:sldId id="538" r:id="rId34"/>
    <p:sldId id="563" r:id="rId35"/>
    <p:sldId id="539" r:id="rId36"/>
    <p:sldId id="258" r:id="rId37"/>
    <p:sldId id="567" r:id="rId38"/>
    <p:sldId id="550" r:id="rId39"/>
    <p:sldId id="557" r:id="rId40"/>
    <p:sldId id="558" r:id="rId41"/>
    <p:sldId id="551" r:id="rId42"/>
    <p:sldId id="552" r:id="rId43"/>
    <p:sldId id="554" r:id="rId44"/>
    <p:sldId id="536" r:id="rId45"/>
    <p:sldId id="559" r:id="rId46"/>
    <p:sldId id="560" r:id="rId47"/>
    <p:sldId id="561" r:id="rId48"/>
    <p:sldId id="545" r:id="rId49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0000"/>
    <a:srgbClr val="0000FF"/>
    <a:srgbClr val="FF0066"/>
    <a:srgbClr val="0066FF"/>
    <a:srgbClr val="008000"/>
    <a:srgbClr val="FF6600"/>
    <a:srgbClr val="CC6600"/>
    <a:srgbClr val="99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9" autoAdjust="0"/>
    <p:restoredTop sz="94660"/>
  </p:normalViewPr>
  <p:slideViewPr>
    <p:cSldViewPr>
      <p:cViewPr varScale="1">
        <p:scale>
          <a:sx n="74" d="100"/>
          <a:sy n="74" d="100"/>
        </p:scale>
        <p:origin x="-10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2400" y="-114"/>
      </p:cViewPr>
      <p:guideLst>
        <p:guide orient="horz" pos="3223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7" tIns="49518" rIns="99037" bIns="49518" numCol="1" anchor="t" anchorCtr="0" compatLnSpc="1">
            <a:prstTxWarp prst="textNoShape">
              <a:avLst/>
            </a:prstTxWarp>
          </a:bodyPr>
          <a:lstStyle>
            <a:lvl1pPr defTabSz="989817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7" tIns="49518" rIns="99037" bIns="49518" numCol="1" anchor="t" anchorCtr="0" compatLnSpc="1">
            <a:prstTxWarp prst="textNoShape">
              <a:avLst/>
            </a:prstTxWarp>
          </a:bodyPr>
          <a:lstStyle>
            <a:lvl1pPr algn="r" defTabSz="989817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7" tIns="49518" rIns="99037" bIns="49518" numCol="1" anchor="b" anchorCtr="0" compatLnSpc="1">
            <a:prstTxWarp prst="textNoShape">
              <a:avLst/>
            </a:prstTxWarp>
          </a:bodyPr>
          <a:lstStyle>
            <a:lvl1pPr defTabSz="989817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7" tIns="49518" rIns="99037" bIns="49518" numCol="1" anchor="b" anchorCtr="0" compatLnSpc="1">
            <a:prstTxWarp prst="textNoShape">
              <a:avLst/>
            </a:prstTxWarp>
          </a:bodyPr>
          <a:lstStyle>
            <a:lvl1pPr algn="r" defTabSz="989817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80822940-1B02-4737-BE2E-246285C6C9A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7" tIns="49518" rIns="99037" bIns="49518" numCol="1" anchor="t" anchorCtr="0" compatLnSpc="1">
            <a:prstTxWarp prst="textNoShape">
              <a:avLst/>
            </a:prstTxWarp>
          </a:bodyPr>
          <a:lstStyle>
            <a:lvl1pPr defTabSz="989817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7" tIns="49518" rIns="99037" bIns="49518" numCol="1" anchor="t" anchorCtr="0" compatLnSpc="1">
            <a:prstTxWarp prst="textNoShape">
              <a:avLst/>
            </a:prstTxWarp>
          </a:bodyPr>
          <a:lstStyle>
            <a:lvl1pPr algn="r" defTabSz="989817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3338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2513"/>
            <a:ext cx="520382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7" tIns="49518" rIns="99037" bIns="49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7" tIns="49518" rIns="99037" bIns="49518" numCol="1" anchor="b" anchorCtr="0" compatLnSpc="1">
            <a:prstTxWarp prst="textNoShape">
              <a:avLst/>
            </a:prstTxWarp>
          </a:bodyPr>
          <a:lstStyle>
            <a:lvl1pPr defTabSz="989817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7" tIns="49518" rIns="99037" bIns="49518" numCol="1" anchor="b" anchorCtr="0" compatLnSpc="1">
            <a:prstTxWarp prst="textNoShape">
              <a:avLst/>
            </a:prstTxWarp>
          </a:bodyPr>
          <a:lstStyle>
            <a:lvl1pPr algn="r" defTabSz="989817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CB8A8273-7463-4E6A-AD1C-7D4CE273238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A8273-7463-4E6A-AD1C-7D4CE273238F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3429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FA421756-90AB-46C1-B493-EDD2B8742B2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 Narrow" pitchFamily="34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5ECDC-23AB-47A0-8AFA-9565C3AEBF0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11113"/>
            <a:ext cx="2209800" cy="611505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413" y="11113"/>
            <a:ext cx="6477000" cy="6115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 Narrow" pitchFamily="34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37D8D-4DBF-4CD5-BA56-C18A760BF03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78768"/>
            <a:ext cx="8686800" cy="5562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>
                <a:solidFill>
                  <a:srgbClr val="800000"/>
                </a:solidFill>
                <a:latin typeface="Arial Narrow" pitchFamily="34" charset="0"/>
              </a:defRPr>
            </a:lvl2pPr>
            <a:lvl3pPr>
              <a:defRPr>
                <a:solidFill>
                  <a:srgbClr val="000000"/>
                </a:solidFill>
                <a:latin typeface="Arial Narrow" pitchFamily="34" charset="0"/>
              </a:defRPr>
            </a:lvl3pPr>
            <a:lvl4pPr>
              <a:defRPr>
                <a:solidFill>
                  <a:srgbClr val="000090"/>
                </a:solidFill>
                <a:latin typeface="Arial Narrow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570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1" y="11088"/>
            <a:ext cx="8785101" cy="465584"/>
          </a:xfrm>
        </p:spPr>
        <p:txBody>
          <a:bodyPr/>
          <a:lstStyle>
            <a:lvl1pPr>
              <a:defRPr sz="2400">
                <a:latin typeface="Arial Narrow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itchFamily="34" charset="0"/>
              </a:defRPr>
            </a:lvl1pPr>
            <a:lvl2pPr>
              <a:defRPr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FE26C-46A2-4C98-AC9D-1590F5C0831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 Narrow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Arial Narrow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67910-4D09-48BF-B789-604B1FABF2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 Narrow" pitchFamily="34" charset="0"/>
              </a:defRPr>
            </a:lvl1pPr>
            <a:lvl2pPr>
              <a:defRPr sz="2400">
                <a:latin typeface="Arial Narrow" pitchFamily="34" charset="0"/>
              </a:defRPr>
            </a:lvl2pPr>
            <a:lvl3pPr>
              <a:defRPr sz="2000">
                <a:latin typeface="Arial Narrow" pitchFamily="34" charset="0"/>
              </a:defRPr>
            </a:lvl3pPr>
            <a:lvl4pPr>
              <a:defRPr sz="1800">
                <a:latin typeface="Arial Narrow" pitchFamily="34" charset="0"/>
              </a:defRPr>
            </a:lvl4pPr>
            <a:lvl5pPr>
              <a:defRPr sz="18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 Narrow" pitchFamily="34" charset="0"/>
              </a:defRPr>
            </a:lvl1pPr>
            <a:lvl2pPr>
              <a:defRPr sz="2400">
                <a:latin typeface="Arial Narrow" pitchFamily="34" charset="0"/>
              </a:defRPr>
            </a:lvl2pPr>
            <a:lvl3pPr>
              <a:defRPr sz="2000">
                <a:latin typeface="Arial Narrow" pitchFamily="34" charset="0"/>
              </a:defRPr>
            </a:lvl3pPr>
            <a:lvl4pPr>
              <a:defRPr sz="1800">
                <a:latin typeface="Arial Narrow" pitchFamily="34" charset="0"/>
              </a:defRPr>
            </a:lvl4pPr>
            <a:lvl5pPr>
              <a:defRPr sz="18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6F0AB-3D93-4A33-9F50-A72A7F6FF57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 Narrow" pitchFamily="34" charset="0"/>
              </a:defRPr>
            </a:lvl1pPr>
            <a:lvl2pPr>
              <a:defRPr sz="2000">
                <a:latin typeface="Arial Narrow" pitchFamily="34" charset="0"/>
              </a:defRPr>
            </a:lvl2pPr>
            <a:lvl3pPr>
              <a:defRPr sz="1800">
                <a:latin typeface="Arial Narrow" pitchFamily="34" charset="0"/>
              </a:defRPr>
            </a:lvl3pPr>
            <a:lvl4pPr>
              <a:defRPr sz="1600">
                <a:latin typeface="Arial Narrow" pitchFamily="34" charset="0"/>
              </a:defRPr>
            </a:lvl4pPr>
            <a:lvl5pPr>
              <a:defRPr sz="1600">
                <a:latin typeface="Arial Narrow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 Narrow" pitchFamily="34" charset="0"/>
              </a:defRPr>
            </a:lvl1pPr>
            <a:lvl2pPr>
              <a:defRPr sz="2000">
                <a:latin typeface="Arial Narrow" pitchFamily="34" charset="0"/>
              </a:defRPr>
            </a:lvl2pPr>
            <a:lvl3pPr>
              <a:defRPr sz="1800">
                <a:latin typeface="Arial Narrow" pitchFamily="34" charset="0"/>
              </a:defRPr>
            </a:lvl3pPr>
            <a:lvl4pPr>
              <a:defRPr sz="1600">
                <a:latin typeface="Arial Narrow" pitchFamily="34" charset="0"/>
              </a:defRPr>
            </a:lvl4pPr>
            <a:lvl5pPr>
              <a:defRPr sz="1600">
                <a:latin typeface="Arial Narrow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F4107-8912-4CBC-A6EF-22CF3C5D5C2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6EEBE-83C1-450D-B051-683A262CCCC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B4110-9783-46E6-97BB-6D6A7317AD4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3C94A-FB2F-4FD2-8AC4-B0FB1D38108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 Narrow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dirty="0" smtClean="0"/>
              <a:t>Cliquez sur l'icône pour ajouter une image</a:t>
            </a:r>
            <a:endParaRPr lang="fr-FR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481F-7160-4115-9440-5837626152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5413" y="11113"/>
            <a:ext cx="8839200" cy="46555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titre du masque</a:t>
            </a: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125413" y="476672"/>
            <a:ext cx="8839200" cy="0"/>
          </a:xfrm>
          <a:prstGeom prst="line">
            <a:avLst/>
          </a:prstGeom>
          <a:noFill/>
          <a:ln w="44450">
            <a:solidFill>
              <a:srgbClr val="0066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107950" y="6538223"/>
            <a:ext cx="8839200" cy="0"/>
          </a:xfrm>
          <a:prstGeom prst="line">
            <a:avLst/>
          </a:prstGeom>
          <a:noFill/>
          <a:ln w="44450">
            <a:solidFill>
              <a:srgbClr val="0066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" y="6597351"/>
            <a:ext cx="1641475" cy="23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1">
                <a:solidFill>
                  <a:schemeClr val="accent2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fr-FR" smtClean="0"/>
              <a:t>16/10/12</a:t>
            </a:r>
            <a:endParaRPr lang="fr-FR" dirty="0"/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13" y="6597351"/>
            <a:ext cx="4560887" cy="23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1">
                <a:solidFill>
                  <a:schemeClr val="accent2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10488" y="6597352"/>
            <a:ext cx="533400" cy="21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1">
                <a:solidFill>
                  <a:schemeClr val="accent2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6F794999-12F5-4E36-8E6D-2D7064D1B128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pic>
        <p:nvPicPr>
          <p:cNvPr id="8200" name="Image 9" descr="CMS_logo_col.gif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564" y="6588205"/>
            <a:ext cx="225743" cy="22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 Narrow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4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85.png"/><Relationship Id="rId7" Type="http://schemas.openxmlformats.org/officeDocument/2006/relationships/image" Target="../media/image83.png"/><Relationship Id="rId12" Type="http://schemas.openxmlformats.org/officeDocument/2006/relationships/image" Target="../media/image10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1.png"/><Relationship Id="rId5" Type="http://schemas.openxmlformats.org/officeDocument/2006/relationships/image" Target="../media/image96.png"/><Relationship Id="rId10" Type="http://schemas.openxmlformats.org/officeDocument/2006/relationships/image" Target="../media/image100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9144000" cy="6876000"/>
          </a:xfrm>
          <a:prstGeom prst="rect">
            <a:avLst/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243" name="Rectangle 13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Congrès du LLR</a:t>
            </a:r>
            <a:endParaRPr lang="fr-FR" dirty="0" smtClean="0"/>
          </a:p>
        </p:txBody>
      </p:sp>
      <p:sp>
        <p:nvSpPr>
          <p:cNvPr id="10244" name="Rectangle 14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6531B52-9F34-4B36-9F56-59ADDA494059}" type="slidenum">
              <a:rPr lang="fr-FR" smtClean="0"/>
              <a:pPr/>
              <a:t>1</a:t>
            </a:fld>
            <a:endParaRPr lang="fr-FR" dirty="0" smtClean="0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0" y="4869160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66FF"/>
                </a:solidFill>
                <a:latin typeface="Arial Narrow" pitchFamily="34" charset="0"/>
              </a:rPr>
              <a:t>Christophe </a:t>
            </a:r>
            <a:r>
              <a:rPr lang="en-US" b="1" dirty="0" err="1">
                <a:solidFill>
                  <a:srgbClr val="0066FF"/>
                </a:solidFill>
                <a:latin typeface="Arial Narrow" pitchFamily="34" charset="0"/>
              </a:rPr>
              <a:t>Ochando</a:t>
            </a:r>
            <a:r>
              <a:rPr lang="en-US" b="1" dirty="0">
                <a:solidFill>
                  <a:srgbClr val="0066FF"/>
                </a:solidFill>
                <a:latin typeface="Arial Narrow" pitchFamily="34" charset="0"/>
              </a:rPr>
              <a:t> </a:t>
            </a:r>
            <a:r>
              <a:rPr lang="en-US" b="1" dirty="0" smtClean="0">
                <a:solidFill>
                  <a:srgbClr val="0066FF"/>
                </a:solidFill>
                <a:latin typeface="Arial Narrow" pitchFamily="34" charset="0"/>
              </a:rPr>
              <a:t>– L.L.R/</a:t>
            </a:r>
            <a:r>
              <a:rPr lang="en-US" b="1" dirty="0" err="1" smtClean="0">
                <a:solidFill>
                  <a:srgbClr val="0066FF"/>
                </a:solidFill>
                <a:latin typeface="Arial Narrow" pitchFamily="34" charset="0"/>
              </a:rPr>
              <a:t>Ecole</a:t>
            </a:r>
            <a:r>
              <a:rPr lang="en-US" b="1" dirty="0" smtClean="0">
                <a:solidFill>
                  <a:srgbClr val="0066FF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0066FF"/>
                </a:solidFill>
                <a:latin typeface="Arial Narrow" pitchFamily="34" charset="0"/>
              </a:rPr>
              <a:t>Polytechnique</a:t>
            </a:r>
            <a:endParaRPr lang="en-US" b="1" dirty="0" smtClean="0">
              <a:solidFill>
                <a:srgbClr val="0066FF"/>
              </a:solidFill>
              <a:latin typeface="Arial Narrow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66FF"/>
                </a:solidFill>
                <a:latin typeface="Arial Narrow" pitchFamily="34" charset="0"/>
              </a:rPr>
              <a:t>(avec </a:t>
            </a:r>
            <a:r>
              <a:rPr lang="en-US" b="1" dirty="0" err="1" smtClean="0">
                <a:solidFill>
                  <a:srgbClr val="0066FF"/>
                </a:solidFill>
                <a:latin typeface="Arial Narrow" pitchFamily="34" charset="0"/>
              </a:rPr>
              <a:t>l’aide</a:t>
            </a:r>
            <a:r>
              <a:rPr lang="en-US" b="1" dirty="0" smtClean="0">
                <a:solidFill>
                  <a:srgbClr val="0066FF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0066FF"/>
                </a:solidFill>
                <a:latin typeface="Arial Narrow" pitchFamily="34" charset="0"/>
              </a:rPr>
              <a:t>précieuse</a:t>
            </a:r>
            <a:r>
              <a:rPr lang="en-US" b="1" dirty="0" smtClean="0">
                <a:solidFill>
                  <a:srgbClr val="0066FF"/>
                </a:solidFill>
                <a:latin typeface="Arial Narrow" pitchFamily="34" charset="0"/>
              </a:rPr>
              <a:t> de Roberto Salerno &amp; Yves </a:t>
            </a:r>
            <a:r>
              <a:rPr lang="en-US" b="1" dirty="0" err="1" smtClean="0">
                <a:solidFill>
                  <a:srgbClr val="0066FF"/>
                </a:solidFill>
                <a:latin typeface="Arial Narrow" pitchFamily="34" charset="0"/>
              </a:rPr>
              <a:t>Sirois</a:t>
            </a:r>
            <a:r>
              <a:rPr lang="en-US" b="1" dirty="0" smtClean="0">
                <a:solidFill>
                  <a:srgbClr val="0066FF"/>
                </a:solidFill>
                <a:latin typeface="Arial Narrow" pitchFamily="34" charset="0"/>
              </a:rPr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299695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66"/>
                </a:solidFill>
                <a:latin typeface="Arial Narrow" pitchFamily="34" charset="0"/>
              </a:rPr>
              <a:t>X(125)@CERN: les </a:t>
            </a:r>
            <a:r>
              <a:rPr lang="en-US" sz="3200" b="1" dirty="0" err="1" smtClean="0">
                <a:solidFill>
                  <a:srgbClr val="FF0066"/>
                </a:solidFill>
                <a:latin typeface="Arial Narrow" pitchFamily="34" charset="0"/>
              </a:rPr>
              <a:t>conséquences</a:t>
            </a:r>
            <a:endParaRPr lang="en-US" sz="3200" b="1" dirty="0">
              <a:solidFill>
                <a:srgbClr val="FF0066"/>
              </a:solidFill>
              <a:latin typeface="Arial Narrow" pitchFamily="34" charset="0"/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Line 3"/>
          <p:cNvSpPr>
            <a:spLocks noChangeShapeType="1"/>
          </p:cNvSpPr>
          <p:nvPr/>
        </p:nvSpPr>
        <p:spPr bwMode="auto">
          <a:xfrm flipH="1">
            <a:off x="5476241" y="2500313"/>
            <a:ext cx="3098602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Freeform 4"/>
          <p:cNvSpPr>
            <a:spLocks/>
          </p:cNvSpPr>
          <p:nvPr/>
        </p:nvSpPr>
        <p:spPr bwMode="auto">
          <a:xfrm>
            <a:off x="5503031" y="1151930"/>
            <a:ext cx="2750344" cy="1017984"/>
          </a:xfrm>
          <a:custGeom>
            <a:avLst/>
            <a:gdLst/>
            <a:ahLst/>
            <a:cxnLst>
              <a:cxn ang="0">
                <a:pos x="70" y="2463"/>
              </a:cxn>
              <a:cxn ang="0">
                <a:pos x="1196" y="5495"/>
              </a:cxn>
              <a:cxn ang="0">
                <a:pos x="2040" y="7958"/>
              </a:cxn>
              <a:cxn ang="0">
                <a:pos x="2744" y="10042"/>
              </a:cxn>
              <a:cxn ang="0">
                <a:pos x="4573" y="12505"/>
              </a:cxn>
              <a:cxn ang="0">
                <a:pos x="5980" y="14021"/>
              </a:cxn>
              <a:cxn ang="0">
                <a:pos x="9217" y="14589"/>
              </a:cxn>
              <a:cxn ang="0">
                <a:pos x="11609" y="14779"/>
              </a:cxn>
              <a:cxn ang="0">
                <a:pos x="14072" y="14589"/>
              </a:cxn>
              <a:cxn ang="0">
                <a:pos x="14916" y="14589"/>
              </a:cxn>
              <a:cxn ang="0">
                <a:pos x="16323" y="12695"/>
              </a:cxn>
              <a:cxn ang="0">
                <a:pos x="17590" y="10232"/>
              </a:cxn>
              <a:cxn ang="0">
                <a:pos x="18504" y="5495"/>
              </a:cxn>
              <a:cxn ang="0">
                <a:pos x="19419" y="2842"/>
              </a:cxn>
              <a:cxn ang="0">
                <a:pos x="21319" y="0"/>
              </a:cxn>
              <a:cxn ang="0">
                <a:pos x="21600" y="9853"/>
              </a:cxn>
              <a:cxn ang="0">
                <a:pos x="20756" y="13832"/>
              </a:cxn>
              <a:cxn ang="0">
                <a:pos x="19841" y="15726"/>
              </a:cxn>
              <a:cxn ang="0">
                <a:pos x="18715" y="17621"/>
              </a:cxn>
              <a:cxn ang="0">
                <a:pos x="17590" y="19326"/>
              </a:cxn>
              <a:cxn ang="0">
                <a:pos x="16112" y="20842"/>
              </a:cxn>
              <a:cxn ang="0">
                <a:pos x="13931" y="21221"/>
              </a:cxn>
              <a:cxn ang="0">
                <a:pos x="11679" y="21600"/>
              </a:cxn>
              <a:cxn ang="0">
                <a:pos x="9217" y="21221"/>
              </a:cxn>
              <a:cxn ang="0">
                <a:pos x="7599" y="20842"/>
              </a:cxn>
              <a:cxn ang="0">
                <a:pos x="4714" y="20463"/>
              </a:cxn>
              <a:cxn ang="0">
                <a:pos x="2955" y="19137"/>
              </a:cxn>
              <a:cxn ang="0">
                <a:pos x="1829" y="17432"/>
              </a:cxn>
              <a:cxn ang="0">
                <a:pos x="844" y="15916"/>
              </a:cxn>
              <a:cxn ang="0">
                <a:pos x="422" y="14400"/>
              </a:cxn>
              <a:cxn ang="0">
                <a:pos x="0" y="13263"/>
              </a:cxn>
              <a:cxn ang="0">
                <a:pos x="70" y="2463"/>
              </a:cxn>
              <a:cxn ang="0">
                <a:pos x="70" y="2463"/>
              </a:cxn>
            </a:cxnLst>
            <a:rect l="0" t="0" r="r" b="b"/>
            <a:pathLst>
              <a:path w="21600" h="21600">
                <a:moveTo>
                  <a:pt x="70" y="2463"/>
                </a:moveTo>
                <a:lnTo>
                  <a:pt x="1196" y="5495"/>
                </a:lnTo>
                <a:lnTo>
                  <a:pt x="2040" y="7958"/>
                </a:lnTo>
                <a:lnTo>
                  <a:pt x="2744" y="10042"/>
                </a:lnTo>
                <a:lnTo>
                  <a:pt x="4573" y="12505"/>
                </a:lnTo>
                <a:lnTo>
                  <a:pt x="5980" y="14021"/>
                </a:lnTo>
                <a:lnTo>
                  <a:pt x="9217" y="14589"/>
                </a:lnTo>
                <a:lnTo>
                  <a:pt x="11609" y="14779"/>
                </a:lnTo>
                <a:lnTo>
                  <a:pt x="14072" y="14589"/>
                </a:lnTo>
                <a:lnTo>
                  <a:pt x="14916" y="14589"/>
                </a:lnTo>
                <a:lnTo>
                  <a:pt x="16323" y="12695"/>
                </a:lnTo>
                <a:lnTo>
                  <a:pt x="17590" y="10232"/>
                </a:lnTo>
                <a:lnTo>
                  <a:pt x="18504" y="5495"/>
                </a:lnTo>
                <a:lnTo>
                  <a:pt x="19419" y="2842"/>
                </a:lnTo>
                <a:lnTo>
                  <a:pt x="21319" y="0"/>
                </a:lnTo>
                <a:lnTo>
                  <a:pt x="21600" y="9853"/>
                </a:lnTo>
                <a:lnTo>
                  <a:pt x="20756" y="13832"/>
                </a:lnTo>
                <a:lnTo>
                  <a:pt x="19841" y="15726"/>
                </a:lnTo>
                <a:lnTo>
                  <a:pt x="18715" y="17621"/>
                </a:lnTo>
                <a:lnTo>
                  <a:pt x="17590" y="19326"/>
                </a:lnTo>
                <a:lnTo>
                  <a:pt x="16112" y="20842"/>
                </a:lnTo>
                <a:lnTo>
                  <a:pt x="13931" y="21221"/>
                </a:lnTo>
                <a:lnTo>
                  <a:pt x="11679" y="21600"/>
                </a:lnTo>
                <a:lnTo>
                  <a:pt x="9217" y="21221"/>
                </a:lnTo>
                <a:lnTo>
                  <a:pt x="7599" y="20842"/>
                </a:lnTo>
                <a:lnTo>
                  <a:pt x="4714" y="20463"/>
                </a:lnTo>
                <a:lnTo>
                  <a:pt x="2955" y="19137"/>
                </a:lnTo>
                <a:lnTo>
                  <a:pt x="1829" y="17432"/>
                </a:lnTo>
                <a:lnTo>
                  <a:pt x="844" y="15916"/>
                </a:lnTo>
                <a:lnTo>
                  <a:pt x="422" y="14400"/>
                </a:lnTo>
                <a:lnTo>
                  <a:pt x="0" y="13263"/>
                </a:lnTo>
                <a:lnTo>
                  <a:pt x="70" y="2463"/>
                </a:lnTo>
                <a:close/>
                <a:moveTo>
                  <a:pt x="70" y="2463"/>
                </a:moveTo>
              </a:path>
            </a:pathLst>
          </a:custGeom>
          <a:solidFill>
            <a:srgbClr val="FFFF09"/>
          </a:solidFill>
          <a:ln w="381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1" name="Freeform 5"/>
          <p:cNvSpPr>
            <a:spLocks/>
          </p:cNvSpPr>
          <p:nvPr/>
        </p:nvSpPr>
        <p:spPr bwMode="auto">
          <a:xfrm>
            <a:off x="5494101" y="1273597"/>
            <a:ext cx="2755925" cy="800323"/>
          </a:xfrm>
          <a:custGeom>
            <a:avLst/>
            <a:gdLst/>
            <a:ahLst/>
            <a:cxnLst>
              <a:cxn ang="0">
                <a:pos x="117" y="4978"/>
              </a:cxn>
              <a:cxn ang="0">
                <a:pos x="793" y="7628"/>
              </a:cxn>
              <a:cxn ang="0">
                <a:pos x="1400" y="9475"/>
              </a:cxn>
              <a:cxn ang="0">
                <a:pos x="2263" y="11402"/>
              </a:cxn>
              <a:cxn ang="0">
                <a:pos x="3219" y="13329"/>
              </a:cxn>
              <a:cxn ang="0">
                <a:pos x="4199" y="14935"/>
              </a:cxn>
              <a:cxn ang="0">
                <a:pos x="5575" y="16059"/>
              </a:cxn>
              <a:cxn ang="0">
                <a:pos x="6835" y="16782"/>
              </a:cxn>
              <a:cxn ang="0">
                <a:pos x="8514" y="16943"/>
              </a:cxn>
              <a:cxn ang="0">
                <a:pos x="10730" y="17344"/>
              </a:cxn>
              <a:cxn ang="0">
                <a:pos x="12713" y="17264"/>
              </a:cxn>
              <a:cxn ang="0">
                <a:pos x="14556" y="17344"/>
              </a:cxn>
              <a:cxn ang="0">
                <a:pos x="16282" y="16541"/>
              </a:cxn>
              <a:cxn ang="0">
                <a:pos x="17775" y="13651"/>
              </a:cxn>
              <a:cxn ang="0">
                <a:pos x="19197" y="8913"/>
              </a:cxn>
              <a:cxn ang="0">
                <a:pos x="19827" y="5621"/>
              </a:cxn>
              <a:cxn ang="0">
                <a:pos x="20830" y="2329"/>
              </a:cxn>
              <a:cxn ang="0">
                <a:pos x="21460" y="0"/>
              </a:cxn>
              <a:cxn ang="0">
                <a:pos x="21600" y="6022"/>
              </a:cxn>
              <a:cxn ang="0">
                <a:pos x="21250" y="10198"/>
              </a:cxn>
              <a:cxn ang="0">
                <a:pos x="19804" y="13570"/>
              </a:cxn>
              <a:cxn ang="0">
                <a:pos x="19127" y="15096"/>
              </a:cxn>
              <a:cxn ang="0">
                <a:pos x="17145" y="18709"/>
              </a:cxn>
              <a:cxn ang="0">
                <a:pos x="16048" y="20155"/>
              </a:cxn>
              <a:cxn ang="0">
                <a:pos x="14882" y="21038"/>
              </a:cxn>
              <a:cxn ang="0">
                <a:pos x="13296" y="21439"/>
              </a:cxn>
              <a:cxn ang="0">
                <a:pos x="11546" y="21600"/>
              </a:cxn>
              <a:cxn ang="0">
                <a:pos x="10100" y="21600"/>
              </a:cxn>
              <a:cxn ang="0">
                <a:pos x="8771" y="21439"/>
              </a:cxn>
              <a:cxn ang="0">
                <a:pos x="7091" y="20797"/>
              </a:cxn>
              <a:cxn ang="0">
                <a:pos x="4922" y="19673"/>
              </a:cxn>
              <a:cxn ang="0">
                <a:pos x="3196" y="18468"/>
              </a:cxn>
              <a:cxn ang="0">
                <a:pos x="2403" y="16300"/>
              </a:cxn>
              <a:cxn ang="0">
                <a:pos x="1516" y="14855"/>
              </a:cxn>
              <a:cxn ang="0">
                <a:pos x="653" y="12928"/>
              </a:cxn>
              <a:cxn ang="0">
                <a:pos x="187" y="11483"/>
              </a:cxn>
              <a:cxn ang="0">
                <a:pos x="0" y="11081"/>
              </a:cxn>
              <a:cxn ang="0">
                <a:pos x="117" y="4978"/>
              </a:cxn>
              <a:cxn ang="0">
                <a:pos x="117" y="4978"/>
              </a:cxn>
            </a:cxnLst>
            <a:rect l="0" t="0" r="r" b="b"/>
            <a:pathLst>
              <a:path w="21600" h="21600">
                <a:moveTo>
                  <a:pt x="117" y="4978"/>
                </a:moveTo>
                <a:lnTo>
                  <a:pt x="793" y="7628"/>
                </a:lnTo>
                <a:lnTo>
                  <a:pt x="1400" y="9475"/>
                </a:lnTo>
                <a:lnTo>
                  <a:pt x="2263" y="11402"/>
                </a:lnTo>
                <a:lnTo>
                  <a:pt x="3219" y="13329"/>
                </a:lnTo>
                <a:cubicBezTo>
                  <a:pt x="3219" y="13329"/>
                  <a:pt x="4129" y="14935"/>
                  <a:pt x="4199" y="14935"/>
                </a:cubicBezTo>
                <a:cubicBezTo>
                  <a:pt x="4269" y="14935"/>
                  <a:pt x="5575" y="16059"/>
                  <a:pt x="5575" y="16059"/>
                </a:cubicBezTo>
                <a:lnTo>
                  <a:pt x="6835" y="16782"/>
                </a:lnTo>
                <a:lnTo>
                  <a:pt x="8514" y="16943"/>
                </a:lnTo>
                <a:lnTo>
                  <a:pt x="10730" y="17344"/>
                </a:lnTo>
                <a:lnTo>
                  <a:pt x="12713" y="17264"/>
                </a:lnTo>
                <a:lnTo>
                  <a:pt x="14556" y="17344"/>
                </a:lnTo>
                <a:lnTo>
                  <a:pt x="16282" y="16541"/>
                </a:lnTo>
                <a:lnTo>
                  <a:pt x="17775" y="13651"/>
                </a:lnTo>
                <a:lnTo>
                  <a:pt x="19197" y="8913"/>
                </a:lnTo>
                <a:lnTo>
                  <a:pt x="19827" y="5621"/>
                </a:lnTo>
                <a:lnTo>
                  <a:pt x="20830" y="2329"/>
                </a:lnTo>
                <a:lnTo>
                  <a:pt x="21460" y="0"/>
                </a:lnTo>
                <a:lnTo>
                  <a:pt x="21600" y="6022"/>
                </a:lnTo>
                <a:lnTo>
                  <a:pt x="21250" y="10198"/>
                </a:lnTo>
                <a:lnTo>
                  <a:pt x="19804" y="13570"/>
                </a:lnTo>
                <a:lnTo>
                  <a:pt x="19127" y="15096"/>
                </a:lnTo>
                <a:lnTo>
                  <a:pt x="17145" y="18709"/>
                </a:lnTo>
                <a:lnTo>
                  <a:pt x="16048" y="20155"/>
                </a:lnTo>
                <a:lnTo>
                  <a:pt x="14882" y="21038"/>
                </a:lnTo>
                <a:lnTo>
                  <a:pt x="13296" y="21439"/>
                </a:lnTo>
                <a:lnTo>
                  <a:pt x="11546" y="21600"/>
                </a:lnTo>
                <a:lnTo>
                  <a:pt x="10100" y="21600"/>
                </a:lnTo>
                <a:lnTo>
                  <a:pt x="8771" y="21439"/>
                </a:lnTo>
                <a:lnTo>
                  <a:pt x="7091" y="20797"/>
                </a:lnTo>
                <a:lnTo>
                  <a:pt x="4922" y="19673"/>
                </a:lnTo>
                <a:lnTo>
                  <a:pt x="3196" y="18468"/>
                </a:lnTo>
                <a:lnTo>
                  <a:pt x="2403" y="16300"/>
                </a:lnTo>
                <a:lnTo>
                  <a:pt x="1516" y="14855"/>
                </a:lnTo>
                <a:lnTo>
                  <a:pt x="653" y="12928"/>
                </a:lnTo>
                <a:lnTo>
                  <a:pt x="187" y="11483"/>
                </a:lnTo>
                <a:lnTo>
                  <a:pt x="0" y="11081"/>
                </a:lnTo>
                <a:lnTo>
                  <a:pt x="117" y="4978"/>
                </a:lnTo>
                <a:close/>
                <a:moveTo>
                  <a:pt x="117" y="4978"/>
                </a:moveTo>
              </a:path>
            </a:pathLst>
          </a:custGeom>
          <a:solidFill>
            <a:srgbClr val="29FF08"/>
          </a:solidFill>
          <a:ln w="38100" cap="flat">
            <a:solidFill>
              <a:srgbClr val="29FF0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5485171" y="991195"/>
            <a:ext cx="0" cy="151804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5494101" y="1397496"/>
            <a:ext cx="2754809" cy="589359"/>
          </a:xfrm>
          <a:custGeom>
            <a:avLst/>
            <a:gdLst/>
            <a:ahLst/>
            <a:cxnLst>
              <a:cxn ang="0">
                <a:pos x="0" y="7036"/>
              </a:cxn>
              <a:cxn ang="0">
                <a:pos x="683" y="10064"/>
              </a:cxn>
              <a:cxn ang="0">
                <a:pos x="1418" y="11864"/>
              </a:cxn>
              <a:cxn ang="0">
                <a:pos x="2135" y="13664"/>
              </a:cxn>
              <a:cxn ang="0">
                <a:pos x="3133" y="16200"/>
              </a:cxn>
              <a:cxn ang="0">
                <a:pos x="4499" y="18164"/>
              </a:cxn>
              <a:cxn ang="0">
                <a:pos x="7159" y="20045"/>
              </a:cxn>
              <a:cxn ang="0">
                <a:pos x="8927" y="20618"/>
              </a:cxn>
              <a:cxn ang="0">
                <a:pos x="11168" y="21600"/>
              </a:cxn>
              <a:cxn ang="0">
                <a:pos x="12673" y="21600"/>
              </a:cxn>
              <a:cxn ang="0">
                <a:pos x="15176" y="20618"/>
              </a:cxn>
              <a:cxn ang="0">
                <a:pos x="17014" y="18327"/>
              </a:cxn>
              <a:cxn ang="0">
                <a:pos x="18677" y="14073"/>
              </a:cxn>
              <a:cxn ang="0">
                <a:pos x="19727" y="10800"/>
              </a:cxn>
              <a:cxn ang="0">
                <a:pos x="20637" y="5318"/>
              </a:cxn>
              <a:cxn ang="0">
                <a:pos x="21600" y="0"/>
              </a:cxn>
            </a:cxnLst>
            <a:rect l="0" t="0" r="r" b="b"/>
            <a:pathLst>
              <a:path w="21600" h="21600">
                <a:moveTo>
                  <a:pt x="0" y="7036"/>
                </a:moveTo>
                <a:lnTo>
                  <a:pt x="683" y="10064"/>
                </a:lnTo>
                <a:lnTo>
                  <a:pt x="1418" y="11864"/>
                </a:lnTo>
                <a:lnTo>
                  <a:pt x="2135" y="13664"/>
                </a:lnTo>
                <a:lnTo>
                  <a:pt x="3133" y="16200"/>
                </a:lnTo>
                <a:lnTo>
                  <a:pt x="4499" y="18164"/>
                </a:lnTo>
                <a:lnTo>
                  <a:pt x="7159" y="20045"/>
                </a:lnTo>
                <a:lnTo>
                  <a:pt x="8927" y="20618"/>
                </a:lnTo>
                <a:lnTo>
                  <a:pt x="11168" y="21600"/>
                </a:lnTo>
                <a:lnTo>
                  <a:pt x="12673" y="21600"/>
                </a:lnTo>
                <a:lnTo>
                  <a:pt x="15176" y="20618"/>
                </a:lnTo>
                <a:lnTo>
                  <a:pt x="17014" y="18327"/>
                </a:lnTo>
                <a:lnTo>
                  <a:pt x="18677" y="14073"/>
                </a:lnTo>
                <a:lnTo>
                  <a:pt x="19727" y="10800"/>
                </a:lnTo>
                <a:lnTo>
                  <a:pt x="20637" y="5318"/>
                </a:lnTo>
                <a:lnTo>
                  <a:pt x="21600" y="0"/>
                </a:lnTo>
              </a:path>
            </a:pathLst>
          </a:cu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5485171" y="1750219"/>
            <a:ext cx="2928938" cy="0"/>
          </a:xfrm>
          <a:prstGeom prst="line">
            <a:avLst/>
          </a:prstGeom>
          <a:noFill/>
          <a:ln w="25400" cap="flat">
            <a:solidFill>
              <a:srgbClr val="005A7C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Rectangle 9"/>
          <p:cNvSpPr>
            <a:spLocks/>
          </p:cNvSpPr>
          <p:nvPr/>
        </p:nvSpPr>
        <p:spPr bwMode="auto">
          <a:xfrm>
            <a:off x="5279789" y="1645726"/>
            <a:ext cx="92974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cs typeface="Helvetica" charset="0"/>
                <a:sym typeface="Helvetica" charset="0"/>
              </a:rPr>
              <a:t>1</a:t>
            </a:r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 flipH="1">
            <a:off x="5503030" y="4277320"/>
            <a:ext cx="3098602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7" name="Rectangle 11"/>
          <p:cNvSpPr>
            <a:spLocks/>
          </p:cNvSpPr>
          <p:nvPr/>
        </p:nvSpPr>
        <p:spPr bwMode="auto">
          <a:xfrm>
            <a:off x="5258581" y="2886953"/>
            <a:ext cx="92974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cs typeface="Helvetica" charset="0"/>
                <a:sym typeface="Helvetica" charset="0"/>
              </a:rPr>
              <a:t>1</a:t>
            </a:r>
          </a:p>
        </p:txBody>
      </p:sp>
      <p:sp>
        <p:nvSpPr>
          <p:cNvPr id="45068" name="Rectangle 12"/>
          <p:cNvSpPr>
            <a:spLocks/>
          </p:cNvSpPr>
          <p:nvPr/>
        </p:nvSpPr>
        <p:spPr bwMode="auto">
          <a:xfrm>
            <a:off x="5165935" y="3119125"/>
            <a:ext cx="285335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cs typeface="Helvetica" charset="0"/>
                <a:sym typeface="Helvetica" charset="0"/>
              </a:rPr>
              <a:t>10</a:t>
            </a:r>
            <a:r>
              <a:rPr lang="en-US" sz="1300" baseline="32000" dirty="0">
                <a:latin typeface="Helvetica" charset="0"/>
                <a:cs typeface="Helvetica" charset="0"/>
                <a:sym typeface="Helvetica" charset="0"/>
              </a:rPr>
              <a:t>-2</a:t>
            </a:r>
          </a:p>
        </p:txBody>
      </p:sp>
      <p:sp>
        <p:nvSpPr>
          <p:cNvPr id="45069" name="Rectangle 13"/>
          <p:cNvSpPr>
            <a:spLocks/>
          </p:cNvSpPr>
          <p:nvPr/>
        </p:nvSpPr>
        <p:spPr bwMode="auto">
          <a:xfrm>
            <a:off x="5165935" y="3351297"/>
            <a:ext cx="285335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cs typeface="Helvetica" charset="0"/>
                <a:sym typeface="Helvetica" charset="0"/>
              </a:rPr>
              <a:t>10</a:t>
            </a:r>
            <a:r>
              <a:rPr lang="en-US" sz="1300" baseline="32000" dirty="0">
                <a:latin typeface="Helvetica" charset="0"/>
                <a:cs typeface="Helvetica" charset="0"/>
                <a:sym typeface="Helvetica" charset="0"/>
              </a:rPr>
              <a:t>-4</a:t>
            </a:r>
          </a:p>
        </p:txBody>
      </p:sp>
      <p:sp>
        <p:nvSpPr>
          <p:cNvPr id="45070" name="Rectangle 14"/>
          <p:cNvSpPr>
            <a:spLocks/>
          </p:cNvSpPr>
          <p:nvPr/>
        </p:nvSpPr>
        <p:spPr bwMode="auto">
          <a:xfrm>
            <a:off x="5165935" y="3583469"/>
            <a:ext cx="285335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cs typeface="Helvetica" charset="0"/>
                <a:sym typeface="Helvetica" charset="0"/>
              </a:rPr>
              <a:t>10</a:t>
            </a:r>
            <a:r>
              <a:rPr lang="en-US" sz="1300" baseline="32000" dirty="0">
                <a:latin typeface="Helvetica" charset="0"/>
                <a:cs typeface="Helvetica" charset="0"/>
                <a:sym typeface="Helvetica" charset="0"/>
              </a:rPr>
              <a:t>-6</a:t>
            </a:r>
          </a:p>
        </p:txBody>
      </p:sp>
      <p:sp>
        <p:nvSpPr>
          <p:cNvPr id="45071" name="Rectangle 15"/>
          <p:cNvSpPr>
            <a:spLocks/>
          </p:cNvSpPr>
          <p:nvPr/>
        </p:nvSpPr>
        <p:spPr bwMode="auto">
          <a:xfrm>
            <a:off x="5165935" y="3815640"/>
            <a:ext cx="285335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cs typeface="Helvetica" charset="0"/>
                <a:sym typeface="Helvetica" charset="0"/>
              </a:rPr>
              <a:t>10</a:t>
            </a:r>
            <a:r>
              <a:rPr lang="en-US" sz="1300" baseline="32000" dirty="0">
                <a:latin typeface="Helvetica" charset="0"/>
                <a:cs typeface="Helvetica" charset="0"/>
                <a:sym typeface="Helvetica" charset="0"/>
              </a:rPr>
              <a:t>-8</a:t>
            </a:r>
          </a:p>
        </p:txBody>
      </p:sp>
      <p:sp>
        <p:nvSpPr>
          <p:cNvPr id="45072" name="Line 16"/>
          <p:cNvSpPr>
            <a:spLocks noChangeShapeType="1"/>
          </p:cNvSpPr>
          <p:nvPr/>
        </p:nvSpPr>
        <p:spPr bwMode="auto">
          <a:xfrm flipH="1">
            <a:off x="5529820" y="6045398"/>
            <a:ext cx="3098602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3" name="Line 17"/>
          <p:cNvSpPr>
            <a:spLocks noChangeShapeType="1"/>
          </p:cNvSpPr>
          <p:nvPr/>
        </p:nvSpPr>
        <p:spPr bwMode="auto">
          <a:xfrm>
            <a:off x="5574468" y="5116711"/>
            <a:ext cx="2928938" cy="0"/>
          </a:xfrm>
          <a:prstGeom prst="line">
            <a:avLst/>
          </a:prstGeom>
          <a:noFill/>
          <a:ln w="25400" cap="flat">
            <a:solidFill>
              <a:srgbClr val="005A7C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4" name="Rectangle 18"/>
          <p:cNvSpPr>
            <a:spLocks/>
          </p:cNvSpPr>
          <p:nvPr/>
        </p:nvSpPr>
        <p:spPr bwMode="auto">
          <a:xfrm>
            <a:off x="5372434" y="5012219"/>
            <a:ext cx="92974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cs typeface="Helvetica" charset="0"/>
                <a:sym typeface="Helvetica" charset="0"/>
              </a:rPr>
              <a:t>1</a:t>
            </a: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5547679" y="5652492"/>
            <a:ext cx="2928938" cy="0"/>
          </a:xfrm>
          <a:prstGeom prst="line">
            <a:avLst/>
          </a:prstGeom>
          <a:noFill/>
          <a:ln w="25400" cap="flat">
            <a:solidFill>
              <a:srgbClr val="005A7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6" name="Rectangle 20"/>
          <p:cNvSpPr>
            <a:spLocks/>
          </p:cNvSpPr>
          <p:nvPr/>
        </p:nvSpPr>
        <p:spPr bwMode="auto">
          <a:xfrm>
            <a:off x="5372434" y="5548000"/>
            <a:ext cx="92974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cs typeface="Helvetica" charset="0"/>
                <a:sym typeface="Helvetica" charset="0"/>
              </a:rPr>
              <a:t>0</a:t>
            </a:r>
          </a:p>
        </p:txBody>
      </p:sp>
      <p:sp>
        <p:nvSpPr>
          <p:cNvPr id="45077" name="Freeform 21"/>
          <p:cNvSpPr>
            <a:spLocks/>
          </p:cNvSpPr>
          <p:nvPr/>
        </p:nvSpPr>
        <p:spPr bwMode="auto">
          <a:xfrm>
            <a:off x="5553260" y="5009555"/>
            <a:ext cx="2905497" cy="868412"/>
          </a:xfrm>
          <a:custGeom>
            <a:avLst/>
            <a:gdLst/>
            <a:ahLst/>
            <a:cxnLst>
              <a:cxn ang="0">
                <a:pos x="354" y="17162"/>
              </a:cxn>
              <a:cxn ang="0">
                <a:pos x="1239" y="13907"/>
              </a:cxn>
              <a:cxn ang="0">
                <a:pos x="2302" y="13907"/>
              </a:cxn>
              <a:cxn ang="0">
                <a:pos x="3452" y="15386"/>
              </a:cxn>
              <a:cxn ang="0">
                <a:pos x="5134" y="15238"/>
              </a:cxn>
              <a:cxn ang="0">
                <a:pos x="6418" y="13907"/>
              </a:cxn>
              <a:cxn ang="0">
                <a:pos x="7348" y="7249"/>
              </a:cxn>
              <a:cxn ang="0">
                <a:pos x="8056" y="1775"/>
              </a:cxn>
              <a:cxn ang="0">
                <a:pos x="8852" y="0"/>
              </a:cxn>
              <a:cxn ang="0">
                <a:pos x="9339" y="1775"/>
              </a:cxn>
              <a:cxn ang="0">
                <a:pos x="9959" y="6214"/>
              </a:cxn>
              <a:cxn ang="0">
                <a:pos x="11066" y="9321"/>
              </a:cxn>
              <a:cxn ang="0">
                <a:pos x="13146" y="10504"/>
              </a:cxn>
              <a:cxn ang="0">
                <a:pos x="14916" y="10356"/>
              </a:cxn>
              <a:cxn ang="0">
                <a:pos x="16554" y="11984"/>
              </a:cxn>
              <a:cxn ang="0">
                <a:pos x="18103" y="13167"/>
              </a:cxn>
              <a:cxn ang="0">
                <a:pos x="19387" y="14499"/>
              </a:cxn>
              <a:cxn ang="0">
                <a:pos x="20670" y="14795"/>
              </a:cxn>
              <a:cxn ang="0">
                <a:pos x="21556" y="14795"/>
              </a:cxn>
              <a:cxn ang="0">
                <a:pos x="21600" y="16866"/>
              </a:cxn>
              <a:cxn ang="0">
                <a:pos x="20272" y="16866"/>
              </a:cxn>
              <a:cxn ang="0">
                <a:pos x="18811" y="16126"/>
              </a:cxn>
              <a:cxn ang="0">
                <a:pos x="17749" y="15386"/>
              </a:cxn>
              <a:cxn ang="0">
                <a:pos x="16111" y="13463"/>
              </a:cxn>
              <a:cxn ang="0">
                <a:pos x="14208" y="13167"/>
              </a:cxn>
              <a:cxn ang="0">
                <a:pos x="11730" y="11836"/>
              </a:cxn>
              <a:cxn ang="0">
                <a:pos x="10225" y="10800"/>
              </a:cxn>
              <a:cxn ang="0">
                <a:pos x="9561" y="7101"/>
              </a:cxn>
              <a:cxn ang="0">
                <a:pos x="8388" y="6214"/>
              </a:cxn>
              <a:cxn ang="0">
                <a:pos x="8056" y="9469"/>
              </a:cxn>
              <a:cxn ang="0">
                <a:pos x="7480" y="13019"/>
              </a:cxn>
              <a:cxn ang="0">
                <a:pos x="6551" y="16126"/>
              </a:cxn>
              <a:cxn ang="0">
                <a:pos x="4692" y="18493"/>
              </a:cxn>
              <a:cxn ang="0">
                <a:pos x="3010" y="17458"/>
              </a:cxn>
              <a:cxn ang="0">
                <a:pos x="1505" y="17458"/>
              </a:cxn>
              <a:cxn ang="0">
                <a:pos x="708" y="19085"/>
              </a:cxn>
              <a:cxn ang="0">
                <a:pos x="0" y="21600"/>
              </a:cxn>
              <a:cxn ang="0">
                <a:pos x="44" y="18493"/>
              </a:cxn>
            </a:cxnLst>
            <a:rect l="0" t="0" r="r" b="b"/>
            <a:pathLst>
              <a:path w="21600" h="21600">
                <a:moveTo>
                  <a:pt x="44" y="18493"/>
                </a:moveTo>
                <a:lnTo>
                  <a:pt x="354" y="17162"/>
                </a:lnTo>
                <a:lnTo>
                  <a:pt x="797" y="15386"/>
                </a:lnTo>
                <a:lnTo>
                  <a:pt x="1239" y="13907"/>
                </a:lnTo>
                <a:lnTo>
                  <a:pt x="1859" y="13907"/>
                </a:lnTo>
                <a:lnTo>
                  <a:pt x="2302" y="13907"/>
                </a:lnTo>
                <a:lnTo>
                  <a:pt x="2656" y="14203"/>
                </a:lnTo>
                <a:lnTo>
                  <a:pt x="3452" y="15386"/>
                </a:lnTo>
                <a:lnTo>
                  <a:pt x="4205" y="15682"/>
                </a:lnTo>
                <a:lnTo>
                  <a:pt x="5134" y="15238"/>
                </a:lnTo>
                <a:lnTo>
                  <a:pt x="5887" y="14499"/>
                </a:lnTo>
                <a:lnTo>
                  <a:pt x="6418" y="13907"/>
                </a:lnTo>
                <a:lnTo>
                  <a:pt x="6861" y="10652"/>
                </a:lnTo>
                <a:lnTo>
                  <a:pt x="7348" y="7249"/>
                </a:lnTo>
                <a:lnTo>
                  <a:pt x="7724" y="3995"/>
                </a:lnTo>
                <a:lnTo>
                  <a:pt x="8056" y="1775"/>
                </a:lnTo>
                <a:lnTo>
                  <a:pt x="8388" y="444"/>
                </a:lnTo>
                <a:lnTo>
                  <a:pt x="8852" y="0"/>
                </a:lnTo>
                <a:lnTo>
                  <a:pt x="9207" y="592"/>
                </a:lnTo>
                <a:lnTo>
                  <a:pt x="9339" y="1775"/>
                </a:lnTo>
                <a:lnTo>
                  <a:pt x="9605" y="3995"/>
                </a:lnTo>
                <a:lnTo>
                  <a:pt x="9959" y="6214"/>
                </a:lnTo>
                <a:lnTo>
                  <a:pt x="10313" y="8285"/>
                </a:lnTo>
                <a:lnTo>
                  <a:pt x="11066" y="9321"/>
                </a:lnTo>
                <a:lnTo>
                  <a:pt x="12039" y="10504"/>
                </a:lnTo>
                <a:lnTo>
                  <a:pt x="13146" y="10504"/>
                </a:lnTo>
                <a:lnTo>
                  <a:pt x="14120" y="10208"/>
                </a:lnTo>
                <a:lnTo>
                  <a:pt x="14916" y="10356"/>
                </a:lnTo>
                <a:lnTo>
                  <a:pt x="15669" y="11392"/>
                </a:lnTo>
                <a:lnTo>
                  <a:pt x="16554" y="11984"/>
                </a:lnTo>
                <a:lnTo>
                  <a:pt x="17395" y="12723"/>
                </a:lnTo>
                <a:lnTo>
                  <a:pt x="18103" y="13167"/>
                </a:lnTo>
                <a:lnTo>
                  <a:pt x="18900" y="13463"/>
                </a:lnTo>
                <a:lnTo>
                  <a:pt x="19387" y="14499"/>
                </a:lnTo>
                <a:lnTo>
                  <a:pt x="20095" y="14795"/>
                </a:lnTo>
                <a:lnTo>
                  <a:pt x="20670" y="14795"/>
                </a:lnTo>
                <a:lnTo>
                  <a:pt x="21202" y="14647"/>
                </a:lnTo>
                <a:lnTo>
                  <a:pt x="21556" y="14795"/>
                </a:lnTo>
                <a:lnTo>
                  <a:pt x="21600" y="15830"/>
                </a:lnTo>
                <a:lnTo>
                  <a:pt x="21600" y="16866"/>
                </a:lnTo>
                <a:lnTo>
                  <a:pt x="21069" y="16866"/>
                </a:lnTo>
                <a:lnTo>
                  <a:pt x="20272" y="16866"/>
                </a:lnTo>
                <a:lnTo>
                  <a:pt x="19475" y="16866"/>
                </a:lnTo>
                <a:lnTo>
                  <a:pt x="18811" y="16126"/>
                </a:lnTo>
                <a:lnTo>
                  <a:pt x="18280" y="15534"/>
                </a:lnTo>
                <a:lnTo>
                  <a:pt x="17749" y="15386"/>
                </a:lnTo>
                <a:lnTo>
                  <a:pt x="17041" y="14203"/>
                </a:lnTo>
                <a:lnTo>
                  <a:pt x="16111" y="13463"/>
                </a:lnTo>
                <a:lnTo>
                  <a:pt x="15226" y="13315"/>
                </a:lnTo>
                <a:cubicBezTo>
                  <a:pt x="15226" y="13315"/>
                  <a:pt x="14297" y="13167"/>
                  <a:pt x="14208" y="13167"/>
                </a:cubicBezTo>
                <a:cubicBezTo>
                  <a:pt x="14120" y="13167"/>
                  <a:pt x="12792" y="12871"/>
                  <a:pt x="12792" y="12871"/>
                </a:cubicBezTo>
                <a:lnTo>
                  <a:pt x="11730" y="11836"/>
                </a:lnTo>
                <a:lnTo>
                  <a:pt x="10844" y="11318"/>
                </a:lnTo>
                <a:lnTo>
                  <a:pt x="10225" y="10800"/>
                </a:lnTo>
                <a:lnTo>
                  <a:pt x="9782" y="9173"/>
                </a:lnTo>
                <a:lnTo>
                  <a:pt x="9561" y="7101"/>
                </a:lnTo>
                <a:lnTo>
                  <a:pt x="8852" y="3995"/>
                </a:lnTo>
                <a:lnTo>
                  <a:pt x="8388" y="6214"/>
                </a:lnTo>
                <a:lnTo>
                  <a:pt x="8189" y="8137"/>
                </a:lnTo>
                <a:lnTo>
                  <a:pt x="8056" y="9469"/>
                </a:lnTo>
                <a:lnTo>
                  <a:pt x="7746" y="11096"/>
                </a:lnTo>
                <a:lnTo>
                  <a:pt x="7480" y="13019"/>
                </a:lnTo>
                <a:lnTo>
                  <a:pt x="6905" y="14942"/>
                </a:lnTo>
                <a:lnTo>
                  <a:pt x="6551" y="16126"/>
                </a:lnTo>
                <a:lnTo>
                  <a:pt x="5754" y="18197"/>
                </a:lnTo>
                <a:lnTo>
                  <a:pt x="4692" y="18493"/>
                </a:lnTo>
                <a:lnTo>
                  <a:pt x="3408" y="18345"/>
                </a:lnTo>
                <a:lnTo>
                  <a:pt x="3010" y="17458"/>
                </a:lnTo>
                <a:lnTo>
                  <a:pt x="2257" y="17458"/>
                </a:lnTo>
                <a:lnTo>
                  <a:pt x="1505" y="17458"/>
                </a:lnTo>
                <a:lnTo>
                  <a:pt x="1062" y="18493"/>
                </a:lnTo>
                <a:lnTo>
                  <a:pt x="708" y="19085"/>
                </a:lnTo>
                <a:lnTo>
                  <a:pt x="398" y="20564"/>
                </a:lnTo>
                <a:lnTo>
                  <a:pt x="0" y="21600"/>
                </a:lnTo>
                <a:lnTo>
                  <a:pt x="44" y="18493"/>
                </a:lnTo>
                <a:close/>
                <a:moveTo>
                  <a:pt x="44" y="18493"/>
                </a:moveTo>
              </a:path>
            </a:pathLst>
          </a:custGeom>
          <a:solidFill>
            <a:srgbClr val="00CC00"/>
          </a:solidFill>
          <a:ln w="38100" cap="flat">
            <a:solidFill>
              <a:srgbClr val="00CC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 rot="10800000" flipH="1">
            <a:off x="5503030" y="3027164"/>
            <a:ext cx="2928938" cy="0"/>
          </a:xfrm>
          <a:prstGeom prst="line">
            <a:avLst/>
          </a:prstGeom>
          <a:noFill/>
          <a:ln w="25400" cap="flat">
            <a:solidFill>
              <a:srgbClr val="005A7C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9" name="Line 23"/>
          <p:cNvSpPr>
            <a:spLocks noChangeShapeType="1"/>
          </p:cNvSpPr>
          <p:nvPr/>
        </p:nvSpPr>
        <p:spPr bwMode="auto">
          <a:xfrm rot="10800000" flipH="1">
            <a:off x="5503030" y="3258220"/>
            <a:ext cx="2928938" cy="0"/>
          </a:xfrm>
          <a:prstGeom prst="line">
            <a:avLst/>
          </a:prstGeom>
          <a:noFill/>
          <a:ln w="25400" cap="flat">
            <a:solidFill>
              <a:srgbClr val="005A7C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0" name="Line 24"/>
          <p:cNvSpPr>
            <a:spLocks noChangeShapeType="1"/>
          </p:cNvSpPr>
          <p:nvPr/>
        </p:nvSpPr>
        <p:spPr bwMode="auto">
          <a:xfrm>
            <a:off x="5511960" y="3491508"/>
            <a:ext cx="2928938" cy="0"/>
          </a:xfrm>
          <a:prstGeom prst="line">
            <a:avLst/>
          </a:prstGeom>
          <a:noFill/>
          <a:ln w="25400" cap="flat">
            <a:solidFill>
              <a:srgbClr val="005A7C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1" name="Line 25"/>
          <p:cNvSpPr>
            <a:spLocks noChangeShapeType="1"/>
          </p:cNvSpPr>
          <p:nvPr/>
        </p:nvSpPr>
        <p:spPr bwMode="auto">
          <a:xfrm>
            <a:off x="5511960" y="3723680"/>
            <a:ext cx="2928938" cy="0"/>
          </a:xfrm>
          <a:prstGeom prst="line">
            <a:avLst/>
          </a:prstGeom>
          <a:noFill/>
          <a:ln w="25400" cap="flat">
            <a:solidFill>
              <a:srgbClr val="005A7C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2" name="Line 26"/>
          <p:cNvSpPr>
            <a:spLocks noChangeShapeType="1"/>
          </p:cNvSpPr>
          <p:nvPr/>
        </p:nvSpPr>
        <p:spPr bwMode="auto">
          <a:xfrm>
            <a:off x="5511960" y="3955852"/>
            <a:ext cx="2928938" cy="0"/>
          </a:xfrm>
          <a:prstGeom prst="line">
            <a:avLst/>
          </a:prstGeom>
          <a:noFill/>
          <a:ln w="25400" cap="flat">
            <a:solidFill>
              <a:srgbClr val="005A7C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3" name="Freeform 27"/>
          <p:cNvSpPr>
            <a:spLocks/>
          </p:cNvSpPr>
          <p:nvPr/>
        </p:nvSpPr>
        <p:spPr bwMode="auto">
          <a:xfrm>
            <a:off x="5517542" y="3038326"/>
            <a:ext cx="2836292" cy="846088"/>
          </a:xfrm>
          <a:custGeom>
            <a:avLst/>
            <a:gdLst/>
            <a:ahLst/>
            <a:cxnLst>
              <a:cxn ang="0">
                <a:pos x="0" y="1065"/>
              </a:cxn>
              <a:cxn ang="0">
                <a:pos x="499" y="1065"/>
              </a:cxn>
              <a:cxn ang="0">
                <a:pos x="952" y="1673"/>
              </a:cxn>
              <a:cxn ang="0">
                <a:pos x="997" y="3194"/>
              </a:cxn>
              <a:cxn ang="0">
                <a:pos x="1360" y="7149"/>
              </a:cxn>
              <a:cxn ang="0">
                <a:pos x="1949" y="10648"/>
              </a:cxn>
              <a:cxn ang="0">
                <a:pos x="2221" y="13386"/>
              </a:cxn>
              <a:cxn ang="0">
                <a:pos x="2675" y="15515"/>
              </a:cxn>
              <a:cxn ang="0">
                <a:pos x="3128" y="16580"/>
              </a:cxn>
              <a:cxn ang="0">
                <a:pos x="3672" y="19166"/>
              </a:cxn>
              <a:cxn ang="0">
                <a:pos x="4170" y="21600"/>
              </a:cxn>
              <a:cxn ang="0">
                <a:pos x="4216" y="20079"/>
              </a:cxn>
              <a:cxn ang="0">
                <a:pos x="4306" y="14907"/>
              </a:cxn>
              <a:cxn ang="0">
                <a:pos x="4261" y="11713"/>
              </a:cxn>
              <a:cxn ang="0">
                <a:pos x="4261" y="8214"/>
              </a:cxn>
              <a:cxn ang="0">
                <a:pos x="4352" y="4868"/>
              </a:cxn>
              <a:cxn ang="0">
                <a:pos x="4760" y="4868"/>
              </a:cxn>
              <a:cxn ang="0">
                <a:pos x="5258" y="5628"/>
              </a:cxn>
              <a:cxn ang="0">
                <a:pos x="5621" y="6541"/>
              </a:cxn>
              <a:cxn ang="0">
                <a:pos x="6074" y="6085"/>
              </a:cxn>
              <a:cxn ang="0">
                <a:pos x="6346" y="5172"/>
              </a:cxn>
              <a:cxn ang="0">
                <a:pos x="6437" y="3346"/>
              </a:cxn>
              <a:cxn ang="0">
                <a:pos x="7117" y="2586"/>
              </a:cxn>
              <a:cxn ang="0">
                <a:pos x="7616" y="2282"/>
              </a:cxn>
              <a:cxn ang="0">
                <a:pos x="7888" y="2738"/>
              </a:cxn>
              <a:cxn ang="0">
                <a:pos x="8658" y="4411"/>
              </a:cxn>
              <a:cxn ang="0">
                <a:pos x="9157" y="4259"/>
              </a:cxn>
              <a:cxn ang="0">
                <a:pos x="10018" y="2738"/>
              </a:cxn>
              <a:cxn ang="0">
                <a:pos x="10789" y="1977"/>
              </a:cxn>
              <a:cxn ang="0">
                <a:pos x="11559" y="1065"/>
              </a:cxn>
              <a:cxn ang="0">
                <a:pos x="12149" y="608"/>
              </a:cxn>
              <a:cxn ang="0">
                <a:pos x="12557" y="608"/>
              </a:cxn>
              <a:cxn ang="0">
                <a:pos x="12874" y="1369"/>
              </a:cxn>
              <a:cxn ang="0">
                <a:pos x="13826" y="2890"/>
              </a:cxn>
              <a:cxn ang="0">
                <a:pos x="14551" y="4107"/>
              </a:cxn>
              <a:cxn ang="0">
                <a:pos x="15367" y="4107"/>
              </a:cxn>
              <a:cxn ang="0">
                <a:pos x="15775" y="3194"/>
              </a:cxn>
              <a:cxn ang="0">
                <a:pos x="16410" y="1521"/>
              </a:cxn>
              <a:cxn ang="0">
                <a:pos x="16727" y="456"/>
              </a:cxn>
              <a:cxn ang="0">
                <a:pos x="17815" y="304"/>
              </a:cxn>
              <a:cxn ang="0">
                <a:pos x="18631" y="304"/>
              </a:cxn>
              <a:cxn ang="0">
                <a:pos x="19900" y="304"/>
              </a:cxn>
              <a:cxn ang="0">
                <a:pos x="21260" y="761"/>
              </a:cxn>
              <a:cxn ang="0">
                <a:pos x="21600" y="0"/>
              </a:cxn>
            </a:cxnLst>
            <a:rect l="0" t="0" r="r" b="b"/>
            <a:pathLst>
              <a:path w="21600" h="21600">
                <a:moveTo>
                  <a:pt x="0" y="1065"/>
                </a:moveTo>
                <a:lnTo>
                  <a:pt x="499" y="1065"/>
                </a:lnTo>
                <a:lnTo>
                  <a:pt x="952" y="1673"/>
                </a:lnTo>
                <a:lnTo>
                  <a:pt x="997" y="3194"/>
                </a:lnTo>
                <a:lnTo>
                  <a:pt x="1360" y="7149"/>
                </a:lnTo>
                <a:lnTo>
                  <a:pt x="1949" y="10648"/>
                </a:lnTo>
                <a:lnTo>
                  <a:pt x="2221" y="13386"/>
                </a:lnTo>
                <a:lnTo>
                  <a:pt x="2675" y="15515"/>
                </a:lnTo>
                <a:lnTo>
                  <a:pt x="3128" y="16580"/>
                </a:lnTo>
                <a:lnTo>
                  <a:pt x="3672" y="19166"/>
                </a:lnTo>
                <a:lnTo>
                  <a:pt x="4170" y="21600"/>
                </a:lnTo>
                <a:lnTo>
                  <a:pt x="4216" y="20079"/>
                </a:lnTo>
                <a:lnTo>
                  <a:pt x="4306" y="14907"/>
                </a:lnTo>
                <a:lnTo>
                  <a:pt x="4261" y="11713"/>
                </a:lnTo>
                <a:lnTo>
                  <a:pt x="4261" y="8214"/>
                </a:lnTo>
                <a:lnTo>
                  <a:pt x="4352" y="4868"/>
                </a:lnTo>
                <a:lnTo>
                  <a:pt x="4760" y="4868"/>
                </a:lnTo>
                <a:lnTo>
                  <a:pt x="5258" y="5628"/>
                </a:lnTo>
                <a:lnTo>
                  <a:pt x="5621" y="6541"/>
                </a:lnTo>
                <a:lnTo>
                  <a:pt x="6074" y="6085"/>
                </a:lnTo>
                <a:lnTo>
                  <a:pt x="6346" y="5172"/>
                </a:lnTo>
                <a:lnTo>
                  <a:pt x="6437" y="3346"/>
                </a:lnTo>
                <a:lnTo>
                  <a:pt x="7117" y="2586"/>
                </a:lnTo>
                <a:lnTo>
                  <a:pt x="7616" y="2282"/>
                </a:lnTo>
                <a:lnTo>
                  <a:pt x="7888" y="2738"/>
                </a:lnTo>
                <a:lnTo>
                  <a:pt x="8658" y="4411"/>
                </a:lnTo>
                <a:lnTo>
                  <a:pt x="9157" y="4259"/>
                </a:lnTo>
                <a:lnTo>
                  <a:pt x="10018" y="2738"/>
                </a:lnTo>
                <a:lnTo>
                  <a:pt x="10789" y="1977"/>
                </a:lnTo>
                <a:lnTo>
                  <a:pt x="11559" y="1065"/>
                </a:lnTo>
                <a:lnTo>
                  <a:pt x="12149" y="608"/>
                </a:lnTo>
                <a:lnTo>
                  <a:pt x="12557" y="608"/>
                </a:lnTo>
                <a:lnTo>
                  <a:pt x="12874" y="1369"/>
                </a:lnTo>
                <a:lnTo>
                  <a:pt x="13826" y="2890"/>
                </a:lnTo>
                <a:lnTo>
                  <a:pt x="14551" y="4107"/>
                </a:lnTo>
                <a:lnTo>
                  <a:pt x="15367" y="4107"/>
                </a:lnTo>
                <a:lnTo>
                  <a:pt x="15775" y="3194"/>
                </a:lnTo>
                <a:lnTo>
                  <a:pt x="16410" y="1521"/>
                </a:lnTo>
                <a:lnTo>
                  <a:pt x="16727" y="456"/>
                </a:lnTo>
                <a:lnTo>
                  <a:pt x="17815" y="304"/>
                </a:lnTo>
                <a:lnTo>
                  <a:pt x="18631" y="304"/>
                </a:lnTo>
                <a:lnTo>
                  <a:pt x="19900" y="304"/>
                </a:lnTo>
                <a:lnTo>
                  <a:pt x="21260" y="761"/>
                </a:lnTo>
                <a:lnTo>
                  <a:pt x="21600" y="0"/>
                </a:ln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4" name="Line 28"/>
          <p:cNvSpPr>
            <a:spLocks noChangeShapeType="1"/>
          </p:cNvSpPr>
          <p:nvPr/>
        </p:nvSpPr>
        <p:spPr bwMode="auto">
          <a:xfrm>
            <a:off x="5511960" y="2768203"/>
            <a:ext cx="0" cy="151804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5" name="Freeform 29"/>
          <p:cNvSpPr>
            <a:spLocks/>
          </p:cNvSpPr>
          <p:nvPr/>
        </p:nvSpPr>
        <p:spPr bwMode="auto">
          <a:xfrm>
            <a:off x="5552144" y="5089922"/>
            <a:ext cx="2915543" cy="716607"/>
          </a:xfrm>
          <a:custGeom>
            <a:avLst/>
            <a:gdLst/>
            <a:ahLst/>
            <a:cxnLst>
              <a:cxn ang="0">
                <a:pos x="0" y="21600"/>
              </a:cxn>
              <a:cxn ang="0">
                <a:pos x="215" y="20725"/>
              </a:cxn>
              <a:cxn ang="0">
                <a:pos x="496" y="19581"/>
              </a:cxn>
              <a:cxn ang="0">
                <a:pos x="943" y="18034"/>
              </a:cxn>
              <a:cxn ang="0">
                <a:pos x="1356" y="16890"/>
              </a:cxn>
              <a:cxn ang="0">
                <a:pos x="1786" y="16621"/>
              </a:cxn>
              <a:cxn ang="0">
                <a:pos x="2382" y="16486"/>
              </a:cxn>
              <a:cxn ang="0">
                <a:pos x="2944" y="16621"/>
              </a:cxn>
              <a:cxn ang="0">
                <a:pos x="3374" y="17226"/>
              </a:cxn>
              <a:cxn ang="0">
                <a:pos x="3787" y="18034"/>
              </a:cxn>
              <a:cxn ang="0">
                <a:pos x="4581" y="18437"/>
              </a:cxn>
              <a:cxn ang="0">
                <a:pos x="5243" y="17966"/>
              </a:cxn>
              <a:cxn ang="0">
                <a:pos x="5888" y="16553"/>
              </a:cxn>
              <a:cxn ang="0">
                <a:pos x="6731" y="14602"/>
              </a:cxn>
              <a:cxn ang="0">
                <a:pos x="7079" y="12650"/>
              </a:cxn>
              <a:cxn ang="0">
                <a:pos x="7393" y="9555"/>
              </a:cxn>
              <a:cxn ang="0">
                <a:pos x="7740" y="6460"/>
              </a:cxn>
              <a:cxn ang="0">
                <a:pos x="8055" y="2893"/>
              </a:cxn>
              <a:cxn ang="0">
                <a:pos x="8319" y="1009"/>
              </a:cxn>
              <a:cxn ang="0">
                <a:pos x="8633" y="0"/>
              </a:cxn>
              <a:cxn ang="0">
                <a:pos x="8981" y="135"/>
              </a:cxn>
              <a:cxn ang="0">
                <a:pos x="9295" y="1951"/>
              </a:cxn>
              <a:cxn ang="0">
                <a:pos x="9659" y="4710"/>
              </a:cxn>
              <a:cxn ang="0">
                <a:pos x="10089" y="7335"/>
              </a:cxn>
              <a:cxn ang="0">
                <a:pos x="10337" y="9084"/>
              </a:cxn>
              <a:cxn ang="0">
                <a:pos x="11081" y="10295"/>
              </a:cxn>
              <a:cxn ang="0">
                <a:pos x="12255" y="11641"/>
              </a:cxn>
              <a:cxn ang="0">
                <a:pos x="13397" y="12045"/>
              </a:cxn>
              <a:cxn ang="0">
                <a:pos x="14935" y="12314"/>
              </a:cxn>
              <a:cxn ang="0">
                <a:pos x="16638" y="13727"/>
              </a:cxn>
              <a:cxn ang="0">
                <a:pos x="17779" y="15207"/>
              </a:cxn>
              <a:cxn ang="0">
                <a:pos x="18276" y="15477"/>
              </a:cxn>
              <a:cxn ang="0">
                <a:pos x="19119" y="16351"/>
              </a:cxn>
              <a:cxn ang="0">
                <a:pos x="20293" y="16621"/>
              </a:cxn>
              <a:cxn ang="0">
                <a:pos x="21385" y="17024"/>
              </a:cxn>
              <a:cxn ang="0">
                <a:pos x="21600" y="16890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5" y="20725"/>
                </a:lnTo>
                <a:lnTo>
                  <a:pt x="496" y="19581"/>
                </a:lnTo>
                <a:lnTo>
                  <a:pt x="943" y="18034"/>
                </a:lnTo>
                <a:lnTo>
                  <a:pt x="1356" y="16890"/>
                </a:lnTo>
                <a:lnTo>
                  <a:pt x="1786" y="16621"/>
                </a:lnTo>
                <a:lnTo>
                  <a:pt x="2382" y="16486"/>
                </a:lnTo>
                <a:lnTo>
                  <a:pt x="2944" y="16621"/>
                </a:lnTo>
                <a:lnTo>
                  <a:pt x="3374" y="17226"/>
                </a:lnTo>
                <a:lnTo>
                  <a:pt x="3787" y="18034"/>
                </a:lnTo>
                <a:lnTo>
                  <a:pt x="4581" y="18437"/>
                </a:lnTo>
                <a:lnTo>
                  <a:pt x="5243" y="17966"/>
                </a:lnTo>
                <a:lnTo>
                  <a:pt x="5888" y="16553"/>
                </a:lnTo>
                <a:lnTo>
                  <a:pt x="6731" y="14602"/>
                </a:lnTo>
                <a:lnTo>
                  <a:pt x="7079" y="12650"/>
                </a:lnTo>
                <a:lnTo>
                  <a:pt x="7393" y="9555"/>
                </a:lnTo>
                <a:lnTo>
                  <a:pt x="7740" y="6460"/>
                </a:lnTo>
                <a:lnTo>
                  <a:pt x="8055" y="2893"/>
                </a:lnTo>
                <a:lnTo>
                  <a:pt x="8319" y="1009"/>
                </a:lnTo>
                <a:lnTo>
                  <a:pt x="8633" y="0"/>
                </a:lnTo>
                <a:lnTo>
                  <a:pt x="8981" y="135"/>
                </a:lnTo>
                <a:lnTo>
                  <a:pt x="9295" y="1951"/>
                </a:lnTo>
                <a:lnTo>
                  <a:pt x="9659" y="4710"/>
                </a:lnTo>
                <a:lnTo>
                  <a:pt x="10089" y="7335"/>
                </a:lnTo>
                <a:lnTo>
                  <a:pt x="10337" y="9084"/>
                </a:lnTo>
                <a:lnTo>
                  <a:pt x="11081" y="10295"/>
                </a:lnTo>
                <a:lnTo>
                  <a:pt x="12255" y="11641"/>
                </a:lnTo>
                <a:lnTo>
                  <a:pt x="13397" y="12045"/>
                </a:lnTo>
                <a:lnTo>
                  <a:pt x="14935" y="12314"/>
                </a:lnTo>
                <a:lnTo>
                  <a:pt x="16638" y="13727"/>
                </a:lnTo>
                <a:lnTo>
                  <a:pt x="17779" y="15207"/>
                </a:lnTo>
                <a:lnTo>
                  <a:pt x="18276" y="15477"/>
                </a:lnTo>
                <a:lnTo>
                  <a:pt x="19119" y="16351"/>
                </a:lnTo>
                <a:lnTo>
                  <a:pt x="20293" y="16621"/>
                </a:lnTo>
                <a:lnTo>
                  <a:pt x="21385" y="17024"/>
                </a:lnTo>
                <a:lnTo>
                  <a:pt x="21600" y="16890"/>
                </a:ln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6" name="Line 30"/>
          <p:cNvSpPr>
            <a:spLocks noChangeShapeType="1"/>
          </p:cNvSpPr>
          <p:nvPr/>
        </p:nvSpPr>
        <p:spPr bwMode="auto">
          <a:xfrm>
            <a:off x="5538749" y="4536281"/>
            <a:ext cx="0" cy="151804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7" name="Rectangle 31"/>
          <p:cNvSpPr>
            <a:spLocks/>
          </p:cNvSpPr>
          <p:nvPr/>
        </p:nvSpPr>
        <p:spPr bwMode="auto">
          <a:xfrm>
            <a:off x="7738802" y="2552566"/>
            <a:ext cx="907300" cy="26161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 err="1">
                <a:latin typeface="Helvetica" charset="0"/>
                <a:cs typeface="Helvetica" charset="0"/>
                <a:sym typeface="Helvetica" charset="0"/>
              </a:rPr>
              <a:t>m</a:t>
            </a:r>
            <a:r>
              <a:rPr lang="en-US" sz="1700" baseline="-6000" dirty="0" err="1">
                <a:latin typeface="Helvetica" charset="0"/>
                <a:cs typeface="Helvetica" charset="0"/>
                <a:sym typeface="Helvetica" charset="0"/>
              </a:rPr>
              <a:t>H</a:t>
            </a:r>
            <a:r>
              <a:rPr lang="en-US" sz="1700" baseline="-6000" dirty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1700" dirty="0">
                <a:latin typeface="Helvetica" charset="0"/>
                <a:cs typeface="Helvetica" charset="0"/>
                <a:sym typeface="Helvetica" charset="0"/>
              </a:rPr>
              <a:t>(</a:t>
            </a:r>
            <a:r>
              <a:rPr lang="en-US" sz="1700" dirty="0" err="1">
                <a:latin typeface="Helvetica" charset="0"/>
                <a:cs typeface="Helvetica" charset="0"/>
                <a:sym typeface="Helvetica" charset="0"/>
              </a:rPr>
              <a:t>GeV</a:t>
            </a:r>
            <a:r>
              <a:rPr lang="en-US" sz="1700" dirty="0">
                <a:latin typeface="Helvetica" charset="0"/>
                <a:cs typeface="Helvetica" charset="0"/>
                <a:sym typeface="Helvetica" charset="0"/>
              </a:rPr>
              <a:t>)</a:t>
            </a:r>
          </a:p>
        </p:txBody>
      </p:sp>
      <p:sp>
        <p:nvSpPr>
          <p:cNvPr id="45088" name="Rectangle 32"/>
          <p:cNvSpPr>
            <a:spLocks/>
          </p:cNvSpPr>
          <p:nvPr/>
        </p:nvSpPr>
        <p:spPr bwMode="auto">
          <a:xfrm>
            <a:off x="7737685" y="4356363"/>
            <a:ext cx="907300" cy="26161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 err="1">
                <a:latin typeface="Helvetica" charset="0"/>
                <a:cs typeface="Helvetica" charset="0"/>
                <a:sym typeface="Helvetica" charset="0"/>
              </a:rPr>
              <a:t>m</a:t>
            </a:r>
            <a:r>
              <a:rPr lang="en-US" sz="1700" baseline="-6000" dirty="0" err="1">
                <a:latin typeface="Helvetica" charset="0"/>
                <a:cs typeface="Helvetica" charset="0"/>
                <a:sym typeface="Helvetica" charset="0"/>
              </a:rPr>
              <a:t>H</a:t>
            </a:r>
            <a:r>
              <a:rPr lang="en-US" sz="1700" baseline="-6000" dirty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1700" dirty="0">
                <a:latin typeface="Helvetica" charset="0"/>
                <a:cs typeface="Helvetica" charset="0"/>
                <a:sym typeface="Helvetica" charset="0"/>
              </a:rPr>
              <a:t>(</a:t>
            </a:r>
            <a:r>
              <a:rPr lang="en-US" sz="1700" dirty="0" err="1">
                <a:latin typeface="Helvetica" charset="0"/>
                <a:cs typeface="Helvetica" charset="0"/>
                <a:sym typeface="Helvetica" charset="0"/>
              </a:rPr>
              <a:t>GeV</a:t>
            </a:r>
            <a:r>
              <a:rPr lang="en-US" sz="1700" dirty="0">
                <a:latin typeface="Helvetica" charset="0"/>
                <a:cs typeface="Helvetica" charset="0"/>
                <a:sym typeface="Helvetica" charset="0"/>
              </a:rPr>
              <a:t>)</a:t>
            </a:r>
          </a:p>
        </p:txBody>
      </p:sp>
      <p:sp>
        <p:nvSpPr>
          <p:cNvPr id="45089" name="Rectangle 33"/>
          <p:cNvSpPr>
            <a:spLocks/>
          </p:cNvSpPr>
          <p:nvPr/>
        </p:nvSpPr>
        <p:spPr bwMode="auto">
          <a:xfrm>
            <a:off x="7737685" y="6124441"/>
            <a:ext cx="907300" cy="26161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 err="1">
                <a:latin typeface="Helvetica" charset="0"/>
                <a:cs typeface="Helvetica" charset="0"/>
                <a:sym typeface="Helvetica" charset="0"/>
              </a:rPr>
              <a:t>m</a:t>
            </a:r>
            <a:r>
              <a:rPr lang="en-US" sz="1700" baseline="-6000" dirty="0" err="1">
                <a:latin typeface="Helvetica" charset="0"/>
                <a:cs typeface="Helvetica" charset="0"/>
                <a:sym typeface="Helvetica" charset="0"/>
              </a:rPr>
              <a:t>H</a:t>
            </a:r>
            <a:r>
              <a:rPr lang="en-US" sz="1700" baseline="-6000" dirty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1700" dirty="0">
                <a:latin typeface="Helvetica" charset="0"/>
                <a:cs typeface="Helvetica" charset="0"/>
                <a:sym typeface="Helvetica" charset="0"/>
              </a:rPr>
              <a:t>(</a:t>
            </a:r>
            <a:r>
              <a:rPr lang="en-US" sz="1700" dirty="0" err="1">
                <a:latin typeface="Helvetica" charset="0"/>
                <a:cs typeface="Helvetica" charset="0"/>
                <a:sym typeface="Helvetica" charset="0"/>
              </a:rPr>
              <a:t>GeV</a:t>
            </a:r>
            <a:r>
              <a:rPr lang="en-US" sz="1700" dirty="0">
                <a:latin typeface="Helvetica" charset="0"/>
                <a:cs typeface="Helvetica" charset="0"/>
                <a:sym typeface="Helvetica" charset="0"/>
              </a:rPr>
              <a:t>)</a:t>
            </a:r>
          </a:p>
        </p:txBody>
      </p:sp>
      <p:sp>
        <p:nvSpPr>
          <p:cNvPr id="45090" name="Rectangle 34"/>
          <p:cNvSpPr>
            <a:spLocks/>
          </p:cNvSpPr>
          <p:nvPr/>
        </p:nvSpPr>
        <p:spPr bwMode="auto">
          <a:xfrm rot="-5400000">
            <a:off x="4242512" y="1583896"/>
            <a:ext cx="1748620" cy="21544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400" dirty="0">
                <a:latin typeface="Helvetica" charset="0"/>
                <a:cs typeface="Helvetica" charset="0"/>
                <a:sym typeface="Helvetica" charset="0"/>
              </a:rPr>
              <a:t>95% CL limit on σ/</a:t>
            </a:r>
            <a:r>
              <a:rPr lang="en-US" sz="1400" dirty="0" err="1">
                <a:latin typeface="Helvetica" charset="0"/>
                <a:cs typeface="Helvetica" charset="0"/>
                <a:sym typeface="Helvetica" charset="0"/>
              </a:rPr>
              <a:t>σ</a:t>
            </a:r>
            <a:r>
              <a:rPr lang="en-US" sz="1400" baseline="-6000" dirty="0" err="1">
                <a:latin typeface="Helvetica" charset="0"/>
                <a:cs typeface="Helvetica" charset="0"/>
                <a:sym typeface="Helvetica" charset="0"/>
              </a:rPr>
              <a:t>SM</a:t>
            </a:r>
            <a:endParaRPr lang="en-US" sz="1400" baseline="-6000" dirty="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5091" name="Rectangle 35"/>
          <p:cNvSpPr>
            <a:spLocks/>
          </p:cNvSpPr>
          <p:nvPr/>
        </p:nvSpPr>
        <p:spPr bwMode="auto">
          <a:xfrm rot="-5400000">
            <a:off x="4558952" y="3365926"/>
            <a:ext cx="1064394" cy="21544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400" dirty="0">
                <a:latin typeface="Helvetica" charset="0"/>
                <a:cs typeface="Helvetica" charset="0"/>
                <a:sym typeface="Helvetica" charset="0"/>
              </a:rPr>
              <a:t>Local p-value</a:t>
            </a:r>
          </a:p>
        </p:txBody>
      </p:sp>
      <p:sp>
        <p:nvSpPr>
          <p:cNvPr id="45092" name="Rectangle 36"/>
          <p:cNvSpPr>
            <a:spLocks/>
          </p:cNvSpPr>
          <p:nvPr/>
        </p:nvSpPr>
        <p:spPr bwMode="auto">
          <a:xfrm rot="-5400000">
            <a:off x="4542121" y="5187583"/>
            <a:ext cx="1098058" cy="21544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400" dirty="0">
                <a:latin typeface="Helvetica" charset="0"/>
                <a:cs typeface="Helvetica" charset="0"/>
                <a:sym typeface="Helvetica" charset="0"/>
              </a:rPr>
              <a:t>Best fit σ/</a:t>
            </a:r>
            <a:r>
              <a:rPr lang="en-US" sz="1400" dirty="0" err="1">
                <a:latin typeface="Helvetica" charset="0"/>
                <a:cs typeface="Helvetica" charset="0"/>
                <a:sym typeface="Helvetica" charset="0"/>
              </a:rPr>
              <a:t>σ</a:t>
            </a:r>
            <a:r>
              <a:rPr lang="en-US" sz="1400" baseline="-6000" dirty="0" err="1">
                <a:latin typeface="Helvetica" charset="0"/>
                <a:cs typeface="Helvetica" charset="0"/>
                <a:sym typeface="Helvetica" charset="0"/>
              </a:rPr>
              <a:t>SM</a:t>
            </a:r>
            <a:r>
              <a:rPr lang="en-US" sz="1400" dirty="0">
                <a:latin typeface="Helvetica" charset="0"/>
                <a:cs typeface="Helvetica" charset="0"/>
                <a:sym typeface="Helvetica" charset="0"/>
              </a:rPr>
              <a:t> </a:t>
            </a:r>
          </a:p>
        </p:txBody>
      </p:sp>
      <p:sp>
        <p:nvSpPr>
          <p:cNvPr id="45093" name="Line 37"/>
          <p:cNvSpPr>
            <a:spLocks noChangeShapeType="1"/>
          </p:cNvSpPr>
          <p:nvPr/>
        </p:nvSpPr>
        <p:spPr bwMode="auto">
          <a:xfrm>
            <a:off x="5520890" y="3821906"/>
            <a:ext cx="2928938" cy="0"/>
          </a:xfrm>
          <a:prstGeom prst="line">
            <a:avLst/>
          </a:prstGeom>
          <a:noFill/>
          <a:ln w="25400" cap="flat">
            <a:solidFill>
              <a:srgbClr val="A408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4" name="Rectangle 38"/>
          <p:cNvSpPr>
            <a:spLocks/>
          </p:cNvSpPr>
          <p:nvPr/>
        </p:nvSpPr>
        <p:spPr bwMode="auto">
          <a:xfrm>
            <a:off x="8412993" y="3665071"/>
            <a:ext cx="209994" cy="21544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400" dirty="0">
                <a:solidFill>
                  <a:srgbClr val="A40800"/>
                </a:solidFill>
                <a:latin typeface="Helvetica" charset="0"/>
                <a:cs typeface="Helvetica" charset="0"/>
                <a:sym typeface="Helvetica" charset="0"/>
              </a:rPr>
              <a:t>5σ</a:t>
            </a:r>
          </a:p>
        </p:txBody>
      </p:sp>
      <p:sp>
        <p:nvSpPr>
          <p:cNvPr id="45095" name="Freeform 39"/>
          <p:cNvSpPr>
            <a:spLocks/>
          </p:cNvSpPr>
          <p:nvPr/>
        </p:nvSpPr>
        <p:spPr bwMode="auto">
          <a:xfrm>
            <a:off x="5496334" y="1317129"/>
            <a:ext cx="2748111" cy="700980"/>
          </a:xfrm>
          <a:custGeom>
            <a:avLst/>
            <a:gdLst/>
            <a:ahLst/>
            <a:cxnLst>
              <a:cxn ang="0">
                <a:pos x="0" y="9699"/>
              </a:cxn>
              <a:cxn ang="0">
                <a:pos x="193" y="8599"/>
              </a:cxn>
              <a:cxn ang="0">
                <a:pos x="386" y="8255"/>
              </a:cxn>
              <a:cxn ang="0">
                <a:pos x="579" y="8668"/>
              </a:cxn>
              <a:cxn ang="0">
                <a:pos x="737" y="9906"/>
              </a:cxn>
              <a:cxn ang="0">
                <a:pos x="755" y="11213"/>
              </a:cxn>
              <a:cxn ang="0">
                <a:pos x="1053" y="12795"/>
              </a:cxn>
              <a:cxn ang="0">
                <a:pos x="1702" y="15271"/>
              </a:cxn>
              <a:cxn ang="0">
                <a:pos x="2123" y="14927"/>
              </a:cxn>
              <a:cxn ang="0">
                <a:pos x="2579" y="14377"/>
              </a:cxn>
              <a:cxn ang="0">
                <a:pos x="3000" y="14721"/>
              </a:cxn>
              <a:cxn ang="0">
                <a:pos x="3387" y="16647"/>
              </a:cxn>
              <a:cxn ang="0">
                <a:pos x="3948" y="18161"/>
              </a:cxn>
              <a:cxn ang="0">
                <a:pos x="4281" y="19399"/>
              </a:cxn>
              <a:cxn ang="0">
                <a:pos x="4825" y="20981"/>
              </a:cxn>
              <a:cxn ang="0">
                <a:pos x="5457" y="20499"/>
              </a:cxn>
              <a:cxn ang="0">
                <a:pos x="5808" y="18573"/>
              </a:cxn>
              <a:cxn ang="0">
                <a:pos x="6229" y="16234"/>
              </a:cxn>
              <a:cxn ang="0">
                <a:pos x="6615" y="14446"/>
              </a:cxn>
              <a:cxn ang="0">
                <a:pos x="6791" y="12313"/>
              </a:cxn>
              <a:cxn ang="0">
                <a:pos x="7124" y="11625"/>
              </a:cxn>
              <a:cxn ang="0">
                <a:pos x="7510" y="10938"/>
              </a:cxn>
              <a:cxn ang="0">
                <a:pos x="8036" y="10938"/>
              </a:cxn>
              <a:cxn ang="0">
                <a:pos x="8756" y="12657"/>
              </a:cxn>
              <a:cxn ang="0">
                <a:pos x="9230" y="14652"/>
              </a:cxn>
              <a:cxn ang="0">
                <a:pos x="9738" y="17266"/>
              </a:cxn>
              <a:cxn ang="0">
                <a:pos x="10054" y="19880"/>
              </a:cxn>
              <a:cxn ang="0">
                <a:pos x="10124" y="20155"/>
              </a:cxn>
              <a:cxn ang="0">
                <a:pos x="10265" y="20775"/>
              </a:cxn>
              <a:cxn ang="0">
                <a:pos x="10458" y="21462"/>
              </a:cxn>
              <a:cxn ang="0">
                <a:pos x="11283" y="21600"/>
              </a:cxn>
              <a:cxn ang="0">
                <a:pos x="12528" y="21118"/>
              </a:cxn>
              <a:cxn ang="0">
                <a:pos x="13020" y="19055"/>
              </a:cxn>
              <a:cxn ang="0">
                <a:pos x="13915" y="17541"/>
              </a:cxn>
              <a:cxn ang="0">
                <a:pos x="14687" y="17610"/>
              </a:cxn>
              <a:cxn ang="0">
                <a:pos x="15301" y="20293"/>
              </a:cxn>
              <a:cxn ang="0">
                <a:pos x="15827" y="21050"/>
              </a:cxn>
              <a:cxn ang="0">
                <a:pos x="16634" y="20981"/>
              </a:cxn>
              <a:cxn ang="0">
                <a:pos x="17459" y="20568"/>
              </a:cxn>
              <a:cxn ang="0">
                <a:pos x="17985" y="18298"/>
              </a:cxn>
              <a:cxn ang="0">
                <a:pos x="18933" y="14171"/>
              </a:cxn>
              <a:cxn ang="0">
                <a:pos x="19038" y="12382"/>
              </a:cxn>
              <a:cxn ang="0">
                <a:pos x="19845" y="6191"/>
              </a:cxn>
              <a:cxn ang="0">
                <a:pos x="20600" y="2889"/>
              </a:cxn>
              <a:cxn ang="0">
                <a:pos x="21600" y="0"/>
              </a:cxn>
            </a:cxnLst>
            <a:rect l="0" t="0" r="r" b="b"/>
            <a:pathLst>
              <a:path w="21600" h="21600">
                <a:moveTo>
                  <a:pt x="0" y="9699"/>
                </a:moveTo>
                <a:lnTo>
                  <a:pt x="193" y="8599"/>
                </a:lnTo>
                <a:cubicBezTo>
                  <a:pt x="193" y="8599"/>
                  <a:pt x="351" y="8324"/>
                  <a:pt x="386" y="8255"/>
                </a:cubicBezTo>
                <a:cubicBezTo>
                  <a:pt x="421" y="8186"/>
                  <a:pt x="579" y="8668"/>
                  <a:pt x="579" y="8668"/>
                </a:cubicBezTo>
                <a:lnTo>
                  <a:pt x="737" y="9906"/>
                </a:lnTo>
                <a:lnTo>
                  <a:pt x="755" y="11213"/>
                </a:lnTo>
                <a:lnTo>
                  <a:pt x="1053" y="12795"/>
                </a:lnTo>
                <a:lnTo>
                  <a:pt x="1702" y="15271"/>
                </a:lnTo>
                <a:lnTo>
                  <a:pt x="2123" y="14927"/>
                </a:lnTo>
                <a:lnTo>
                  <a:pt x="2579" y="14377"/>
                </a:lnTo>
                <a:lnTo>
                  <a:pt x="3000" y="14721"/>
                </a:lnTo>
                <a:lnTo>
                  <a:pt x="3387" y="16647"/>
                </a:lnTo>
                <a:lnTo>
                  <a:pt x="3948" y="18161"/>
                </a:lnTo>
                <a:lnTo>
                  <a:pt x="4281" y="19399"/>
                </a:lnTo>
                <a:lnTo>
                  <a:pt x="4825" y="20981"/>
                </a:lnTo>
                <a:lnTo>
                  <a:pt x="5457" y="20499"/>
                </a:lnTo>
                <a:lnTo>
                  <a:pt x="5808" y="18573"/>
                </a:lnTo>
                <a:lnTo>
                  <a:pt x="6229" y="16234"/>
                </a:lnTo>
                <a:lnTo>
                  <a:pt x="6615" y="14446"/>
                </a:lnTo>
                <a:lnTo>
                  <a:pt x="6791" y="12313"/>
                </a:lnTo>
                <a:lnTo>
                  <a:pt x="7124" y="11625"/>
                </a:lnTo>
                <a:lnTo>
                  <a:pt x="7510" y="10938"/>
                </a:lnTo>
                <a:lnTo>
                  <a:pt x="8036" y="10938"/>
                </a:lnTo>
                <a:cubicBezTo>
                  <a:pt x="8036" y="10938"/>
                  <a:pt x="8756" y="12520"/>
                  <a:pt x="8756" y="12657"/>
                </a:cubicBezTo>
                <a:cubicBezTo>
                  <a:pt x="8756" y="12795"/>
                  <a:pt x="9230" y="14652"/>
                  <a:pt x="9230" y="14652"/>
                </a:cubicBezTo>
                <a:lnTo>
                  <a:pt x="9738" y="17266"/>
                </a:lnTo>
                <a:lnTo>
                  <a:pt x="10054" y="19880"/>
                </a:lnTo>
                <a:lnTo>
                  <a:pt x="10124" y="20155"/>
                </a:lnTo>
                <a:lnTo>
                  <a:pt x="10265" y="20775"/>
                </a:lnTo>
                <a:lnTo>
                  <a:pt x="10458" y="21462"/>
                </a:lnTo>
                <a:lnTo>
                  <a:pt x="11283" y="21600"/>
                </a:lnTo>
                <a:lnTo>
                  <a:pt x="12528" y="21118"/>
                </a:lnTo>
                <a:lnTo>
                  <a:pt x="13020" y="19055"/>
                </a:lnTo>
                <a:lnTo>
                  <a:pt x="13915" y="17541"/>
                </a:lnTo>
                <a:lnTo>
                  <a:pt x="14687" y="17610"/>
                </a:lnTo>
                <a:lnTo>
                  <a:pt x="15301" y="20293"/>
                </a:lnTo>
                <a:lnTo>
                  <a:pt x="15827" y="21050"/>
                </a:lnTo>
                <a:lnTo>
                  <a:pt x="16634" y="20981"/>
                </a:lnTo>
                <a:lnTo>
                  <a:pt x="17459" y="20568"/>
                </a:lnTo>
                <a:lnTo>
                  <a:pt x="17985" y="18298"/>
                </a:lnTo>
                <a:lnTo>
                  <a:pt x="18933" y="14171"/>
                </a:lnTo>
                <a:lnTo>
                  <a:pt x="19038" y="12382"/>
                </a:lnTo>
                <a:lnTo>
                  <a:pt x="19845" y="6191"/>
                </a:lnTo>
                <a:lnTo>
                  <a:pt x="20600" y="2889"/>
                </a:lnTo>
                <a:lnTo>
                  <a:pt x="21600" y="0"/>
                </a:ln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96" name="Picture 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562" y="723305"/>
            <a:ext cx="1099468" cy="79474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36695" y="767953"/>
            <a:ext cx="2741414" cy="5518547"/>
            <a:chOff x="0" y="0"/>
            <a:chExt cx="2456" cy="4944"/>
          </a:xfrm>
        </p:grpSpPr>
        <p:pic>
          <p:nvPicPr>
            <p:cNvPr id="45097" name="Picture 4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2456" cy="494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45098" name="Rectangle 42"/>
            <p:cNvSpPr>
              <a:spLocks/>
            </p:cNvSpPr>
            <p:nvPr/>
          </p:nvSpPr>
          <p:spPr bwMode="auto">
            <a:xfrm>
              <a:off x="548" y="3577"/>
              <a:ext cx="1471" cy="400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99" name="Rectangle 43"/>
            <p:cNvSpPr>
              <a:spLocks/>
            </p:cNvSpPr>
            <p:nvPr/>
          </p:nvSpPr>
          <p:spPr bwMode="auto">
            <a:xfrm>
              <a:off x="1323" y="3742"/>
              <a:ext cx="670" cy="401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5101" name="Rectangle 45"/>
          <p:cNvSpPr>
            <a:spLocks/>
          </p:cNvSpPr>
          <p:nvPr/>
        </p:nvSpPr>
        <p:spPr bwMode="auto">
          <a:xfrm>
            <a:off x="2987824" y="4994012"/>
            <a:ext cx="1393009" cy="52322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 dirty="0" err="1" smtClean="0">
                <a:latin typeface="Arial Narrow" pitchFamily="34" charset="0"/>
                <a:cs typeface="Helvetica" charset="0"/>
                <a:sym typeface="Helvetica" charset="0"/>
              </a:rPr>
              <a:t>Evalue</a:t>
            </a:r>
            <a:r>
              <a:rPr lang="en-US" sz="1700" dirty="0" smtClean="0">
                <a:latin typeface="Arial Narrow" pitchFamily="34" charset="0"/>
                <a:cs typeface="Helvetica" charset="0"/>
                <a:sym typeface="Helvetica" charset="0"/>
              </a:rPr>
              <a:t> </a:t>
            </a:r>
            <a:r>
              <a:rPr lang="en-US" sz="1700" dirty="0" err="1" smtClean="0">
                <a:latin typeface="Arial Narrow" pitchFamily="34" charset="0"/>
                <a:cs typeface="Helvetica" charset="0"/>
                <a:sym typeface="Helvetica" charset="0"/>
              </a:rPr>
              <a:t>l’intensité</a:t>
            </a:r>
            <a:r>
              <a:rPr lang="en-US" sz="1700" dirty="0" smtClean="0">
                <a:latin typeface="Arial Narrow" pitchFamily="34" charset="0"/>
                <a:cs typeface="Helvetica" charset="0"/>
                <a:sym typeface="Helvetica" charset="0"/>
              </a:rPr>
              <a:t> </a:t>
            </a:r>
            <a:br>
              <a:rPr lang="en-US" sz="1700" dirty="0" smtClean="0">
                <a:latin typeface="Arial Narrow" pitchFamily="34" charset="0"/>
                <a:cs typeface="Helvetica" charset="0"/>
                <a:sym typeface="Helvetica" charset="0"/>
              </a:rPr>
            </a:br>
            <a:r>
              <a:rPr lang="en-US" sz="1700" dirty="0" smtClean="0">
                <a:latin typeface="Arial Narrow" pitchFamily="34" charset="0"/>
                <a:cs typeface="Helvetica" charset="0"/>
                <a:sym typeface="Helvetica" charset="0"/>
              </a:rPr>
              <a:t>du signal</a:t>
            </a:r>
            <a:endParaRPr lang="en-US" sz="1700" dirty="0">
              <a:latin typeface="Arial Narrow" pitchFamily="34" charset="0"/>
              <a:cs typeface="Helvetica" charset="0"/>
              <a:sym typeface="Helvetica" charset="0"/>
            </a:endParaRPr>
          </a:p>
        </p:txBody>
      </p:sp>
      <p:sp>
        <p:nvSpPr>
          <p:cNvPr id="45102" name="Rectangle 46"/>
          <p:cNvSpPr>
            <a:spLocks/>
          </p:cNvSpPr>
          <p:nvPr/>
        </p:nvSpPr>
        <p:spPr bwMode="auto">
          <a:xfrm>
            <a:off x="2771800" y="2866921"/>
            <a:ext cx="1829027" cy="7848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 err="1" smtClean="0">
                <a:latin typeface="Arial Narrow" pitchFamily="34" charset="0"/>
                <a:cs typeface="Helvetica" charset="0"/>
                <a:sym typeface="Helvetica" charset="0"/>
              </a:rPr>
              <a:t>Quantifie</a:t>
            </a:r>
            <a:r>
              <a:rPr lang="en-US" sz="1700" dirty="0" smtClean="0">
                <a:latin typeface="Arial Narrow" pitchFamily="34" charset="0"/>
                <a:cs typeface="Helvetica" charset="0"/>
                <a:sym typeface="Helvetica" charset="0"/>
              </a:rPr>
              <a:t> la </a:t>
            </a:r>
            <a:r>
              <a:rPr lang="en-US" sz="1700" dirty="0" err="1" smtClean="0">
                <a:latin typeface="Arial Narrow" pitchFamily="34" charset="0"/>
                <a:cs typeface="Helvetica" charset="0"/>
                <a:sym typeface="Helvetica" charset="0"/>
              </a:rPr>
              <a:t>probabilité</a:t>
            </a:r>
            <a:endParaRPr lang="en-US" sz="1700" dirty="0" smtClean="0">
              <a:latin typeface="Arial Narrow" pitchFamily="34" charset="0"/>
              <a:cs typeface="Helvetica" charset="0"/>
              <a:sym typeface="Helvetica" charset="0"/>
            </a:endParaRPr>
          </a:p>
          <a:p>
            <a:r>
              <a:rPr lang="en-US" sz="1700" dirty="0" smtClean="0">
                <a:latin typeface="Arial Narrow" pitchFamily="34" charset="0"/>
                <a:cs typeface="Helvetica" charset="0"/>
                <a:sym typeface="Helvetica" charset="0"/>
              </a:rPr>
              <a:t>d’un </a:t>
            </a:r>
            <a:r>
              <a:rPr lang="en-US" sz="1700" dirty="0" err="1" smtClean="0">
                <a:latin typeface="Arial Narrow" pitchFamily="34" charset="0"/>
                <a:cs typeface="Helvetica" charset="0"/>
                <a:sym typeface="Helvetica" charset="0"/>
              </a:rPr>
              <a:t>excès</a:t>
            </a:r>
            <a:r>
              <a:rPr lang="en-US" sz="1700" dirty="0" smtClean="0">
                <a:latin typeface="Arial Narrow" pitchFamily="34" charset="0"/>
                <a:cs typeface="Helvetica" charset="0"/>
                <a:sym typeface="Helvetica" charset="0"/>
              </a:rPr>
              <a:t> par rapport </a:t>
            </a:r>
          </a:p>
          <a:p>
            <a:r>
              <a:rPr lang="en-US" sz="1700" dirty="0" smtClean="0">
                <a:latin typeface="Arial Narrow" pitchFamily="34" charset="0"/>
                <a:cs typeface="Helvetica" charset="0"/>
                <a:sym typeface="Helvetica" charset="0"/>
              </a:rPr>
              <a:t>au bruit de fond </a:t>
            </a:r>
            <a:r>
              <a:rPr lang="en-US" sz="1700" dirty="0" err="1" smtClean="0">
                <a:latin typeface="Arial Narrow" pitchFamily="34" charset="0"/>
                <a:cs typeface="Helvetica" charset="0"/>
                <a:sym typeface="Helvetica" charset="0"/>
              </a:rPr>
              <a:t>seul</a:t>
            </a:r>
            <a:endParaRPr lang="en-US" sz="1700" dirty="0">
              <a:latin typeface="Arial Narrow" pitchFamily="34" charset="0"/>
              <a:cs typeface="Helvetica" charset="0"/>
              <a:sym typeface="Helvetica" charset="0"/>
            </a:endParaRPr>
          </a:p>
        </p:txBody>
      </p:sp>
      <p:sp>
        <p:nvSpPr>
          <p:cNvPr id="45103" name="Rectangle 47"/>
          <p:cNvSpPr>
            <a:spLocks/>
          </p:cNvSpPr>
          <p:nvPr/>
        </p:nvSpPr>
        <p:spPr bwMode="auto">
          <a:xfrm>
            <a:off x="2828637" y="1052736"/>
            <a:ext cx="1671355" cy="7848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 smtClean="0">
                <a:latin typeface="Arial Narrow" pitchFamily="34" charset="0"/>
                <a:cs typeface="Helvetica" charset="0"/>
                <a:sym typeface="Helvetica" charset="0"/>
              </a:rPr>
              <a:t>Test de </a:t>
            </a:r>
            <a:r>
              <a:rPr lang="en-US" sz="1700" dirty="0" err="1" smtClean="0">
                <a:latin typeface="Arial Narrow" pitchFamily="34" charset="0"/>
                <a:cs typeface="Helvetica" charset="0"/>
                <a:sym typeface="Helvetica" charset="0"/>
              </a:rPr>
              <a:t>compatibilité</a:t>
            </a:r>
            <a:r>
              <a:rPr lang="en-US" sz="1700" dirty="0" smtClean="0">
                <a:latin typeface="Arial Narrow" pitchFamily="34" charset="0"/>
                <a:cs typeface="Helvetica" charset="0"/>
                <a:sym typeface="Helvetica" charset="0"/>
              </a:rPr>
              <a:t> </a:t>
            </a:r>
          </a:p>
          <a:p>
            <a:r>
              <a:rPr lang="en-US" sz="1700" dirty="0" smtClean="0">
                <a:latin typeface="Arial Narrow" pitchFamily="34" charset="0"/>
                <a:cs typeface="Helvetica" charset="0"/>
                <a:sym typeface="Helvetica" charset="0"/>
              </a:rPr>
              <a:t>avec </a:t>
            </a:r>
            <a:r>
              <a:rPr lang="en-US" sz="1700" dirty="0" err="1" smtClean="0">
                <a:latin typeface="Arial Narrow" pitchFamily="34" charset="0"/>
                <a:cs typeface="Helvetica" charset="0"/>
                <a:sym typeface="Helvetica" charset="0"/>
              </a:rPr>
              <a:t>l’hypothèse</a:t>
            </a:r>
            <a:r>
              <a:rPr lang="en-US" sz="1700" dirty="0" smtClean="0">
                <a:latin typeface="Arial Narrow" pitchFamily="34" charset="0"/>
                <a:cs typeface="Helvetica" charset="0"/>
                <a:sym typeface="Helvetica" charset="0"/>
              </a:rPr>
              <a:t> </a:t>
            </a:r>
          </a:p>
          <a:p>
            <a:r>
              <a:rPr lang="en-US" sz="1700" dirty="0" err="1" smtClean="0">
                <a:latin typeface="Arial Narrow" pitchFamily="34" charset="0"/>
                <a:cs typeface="Helvetica" charset="0"/>
                <a:sym typeface="Helvetica" charset="0"/>
              </a:rPr>
              <a:t>signal+bruit</a:t>
            </a:r>
            <a:r>
              <a:rPr lang="en-US" sz="1700" dirty="0" smtClean="0">
                <a:latin typeface="Arial Narrow" pitchFamily="34" charset="0"/>
                <a:cs typeface="Helvetica" charset="0"/>
                <a:sym typeface="Helvetica" charset="0"/>
              </a:rPr>
              <a:t> de fond</a:t>
            </a:r>
            <a:endParaRPr lang="en-US" sz="1700" dirty="0">
              <a:latin typeface="Arial Narrow" pitchFamily="34" charset="0"/>
              <a:cs typeface="Helvetica" charset="0"/>
              <a:sym typeface="Helvetica" charset="0"/>
            </a:endParaRPr>
          </a:p>
        </p:txBody>
      </p:sp>
      <p:sp>
        <p:nvSpPr>
          <p:cNvPr id="49" name="Espace réservé de la date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0" name="Espace réservé du numéro de diapositive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sp>
        <p:nvSpPr>
          <p:cNvPr id="51" name="Espace réservé du pied de page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52" name="Titre 1"/>
          <p:cNvSpPr>
            <a:spLocks noGrp="1"/>
          </p:cNvSpPr>
          <p:nvPr>
            <p:ph type="title"/>
          </p:nvPr>
        </p:nvSpPr>
        <p:spPr>
          <a:xfrm>
            <a:off x="179511" y="11088"/>
            <a:ext cx="8785101" cy="465584"/>
          </a:xfrm>
        </p:spPr>
        <p:txBody>
          <a:bodyPr/>
          <a:lstStyle/>
          <a:p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définitions</a:t>
            </a:r>
            <a:r>
              <a:rPr lang="en-US" dirty="0" smtClean="0"/>
              <a:t> </a:t>
            </a:r>
            <a:r>
              <a:rPr lang="en-US" dirty="0" err="1" smtClean="0"/>
              <a:t>utiles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53" name="ZoneTexte 52"/>
          <p:cNvSpPr txBox="1"/>
          <p:nvPr/>
        </p:nvSpPr>
        <p:spPr>
          <a:xfrm>
            <a:off x="3347864" y="378904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 Narrow" pitchFamily="34" charset="0"/>
              </a:rPr>
              <a:t>5</a:t>
            </a:r>
            <a:r>
              <a:rPr lang="en-US" sz="1200" dirty="0" smtClean="0">
                <a:latin typeface="Arial Narrow" pitchFamily="34" charset="0"/>
                <a:sym typeface="Symbol"/>
              </a:rPr>
              <a:t> ~1/3 millions</a:t>
            </a:r>
          </a:p>
          <a:p>
            <a:r>
              <a:rPr lang="en-US" sz="1200" dirty="0" smtClean="0">
                <a:latin typeface="Arial Narrow" pitchFamily="34" charset="0"/>
                <a:sym typeface="Symbol"/>
              </a:rPr>
              <a:t>3 ~1/700</a:t>
            </a:r>
            <a:endParaRPr lang="en-US" sz="1200" dirty="0"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Qu’a</a:t>
            </a:r>
            <a:r>
              <a:rPr lang="en-US" dirty="0" smtClean="0"/>
              <a:t>-t-on </a:t>
            </a:r>
            <a:r>
              <a:rPr lang="en-US" dirty="0" err="1" smtClean="0"/>
              <a:t>découvert</a:t>
            </a:r>
            <a:r>
              <a:rPr lang="en-US" dirty="0" smtClean="0"/>
              <a:t> au </a:t>
            </a:r>
            <a:r>
              <a:rPr lang="en-US" dirty="0" err="1" smtClean="0"/>
              <a:t>juste</a:t>
            </a:r>
            <a:r>
              <a:rPr lang="en-US" dirty="0" smtClean="0"/>
              <a:t> ? 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7084" y="5229200"/>
            <a:ext cx="905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 Narrow" pitchFamily="34" charset="0"/>
              </a:rPr>
              <a:t>Un </a:t>
            </a:r>
            <a:r>
              <a:rPr lang="en-US" sz="1800" dirty="0" err="1" smtClean="0">
                <a:latin typeface="Arial Narrow" pitchFamily="34" charset="0"/>
              </a:rPr>
              <a:t>excès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d’évènements</a:t>
            </a:r>
            <a:r>
              <a:rPr lang="en-US" sz="1800" dirty="0" smtClean="0">
                <a:latin typeface="Arial Narrow" pitchFamily="34" charset="0"/>
              </a:rPr>
              <a:t> non-compatible avec </a:t>
            </a:r>
            <a:r>
              <a:rPr lang="en-US" sz="1800" dirty="0" err="1" smtClean="0">
                <a:latin typeface="Arial Narrow" pitchFamily="34" charset="0"/>
              </a:rPr>
              <a:t>une</a:t>
            </a:r>
            <a:r>
              <a:rPr lang="en-US" sz="1800" dirty="0" smtClean="0">
                <a:latin typeface="Arial Narrow" pitchFamily="34" charset="0"/>
              </a:rPr>
              <a:t> fluctuation du bruit de fond (</a:t>
            </a:r>
            <a:r>
              <a:rPr lang="en-US" sz="1800" b="1" dirty="0" smtClean="0">
                <a:solidFill>
                  <a:srgbClr val="FF0066"/>
                </a:solidFill>
                <a:latin typeface="Arial Narrow" pitchFamily="34" charset="0"/>
              </a:rPr>
              <a:t>&gt; 5 </a:t>
            </a:r>
            <a:r>
              <a:rPr lang="en-US" sz="1800" b="1" dirty="0" err="1" smtClean="0">
                <a:solidFill>
                  <a:srgbClr val="FF0066"/>
                </a:solidFill>
                <a:latin typeface="Arial Narrow" pitchFamily="34" charset="0"/>
              </a:rPr>
              <a:t>déviations</a:t>
            </a:r>
            <a:r>
              <a:rPr lang="en-US" sz="1800" b="1" dirty="0" smtClean="0">
                <a:solidFill>
                  <a:srgbClr val="FF0066"/>
                </a:solidFill>
                <a:latin typeface="Arial Narrow" pitchFamily="34" charset="0"/>
              </a:rPr>
              <a:t> standards</a:t>
            </a:r>
            <a:r>
              <a:rPr lang="en-US" sz="1800" dirty="0" smtClean="0">
                <a:latin typeface="Arial Narrow" pitchFamily="34" charset="0"/>
              </a:rPr>
              <a:t>),</a:t>
            </a:r>
            <a:endParaRPr lang="en-US" sz="1800" dirty="0">
              <a:latin typeface="Arial Narrow" pitchFamily="34" charset="0"/>
            </a:endParaRPr>
          </a:p>
        </p:txBody>
      </p:sp>
      <p:pic>
        <p:nvPicPr>
          <p:cNvPr id="8" name="Image 7" descr="CMS_pvalues_fig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196752"/>
            <a:ext cx="4385280" cy="3024000"/>
          </a:xfrm>
          <a:prstGeom prst="rect">
            <a:avLst/>
          </a:prstGeom>
        </p:spPr>
      </p:pic>
      <p:pic>
        <p:nvPicPr>
          <p:cNvPr id="9" name="Image 8" descr="ATLAS_pvalues_fig_00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5301" y="1167722"/>
            <a:ext cx="4320540" cy="3131820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 bwMode="auto">
          <a:xfrm>
            <a:off x="614370" y="2680454"/>
            <a:ext cx="3600000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/>
          <p:cNvCxnSpPr/>
          <p:nvPr/>
        </p:nvCxnSpPr>
        <p:spPr bwMode="auto">
          <a:xfrm>
            <a:off x="5263420" y="3027104"/>
            <a:ext cx="3312000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Ellipse 15"/>
          <p:cNvSpPr/>
          <p:nvPr/>
        </p:nvSpPr>
        <p:spPr bwMode="auto">
          <a:xfrm>
            <a:off x="3995936" y="2420888"/>
            <a:ext cx="648072" cy="432048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8316416" y="2852936"/>
            <a:ext cx="648072" cy="432048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39552" y="414908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 Narrow" pitchFamily="34" charset="0"/>
              </a:rPr>
              <a:t>(</a:t>
            </a:r>
            <a:r>
              <a:rPr lang="en-US" sz="1800" dirty="0" err="1" smtClean="0">
                <a:latin typeface="Arial Narrow" pitchFamily="34" charset="0"/>
              </a:rPr>
              <a:t>combinaison</a:t>
            </a:r>
            <a:r>
              <a:rPr lang="en-US" sz="1800" dirty="0" smtClean="0">
                <a:latin typeface="Arial Narrow" pitchFamily="34" charset="0"/>
              </a:rPr>
              <a:t> de </a:t>
            </a:r>
            <a:r>
              <a:rPr lang="en-US" sz="1800" dirty="0" err="1" smtClean="0">
                <a:latin typeface="Arial Narrow" pitchFamily="34" charset="0"/>
              </a:rPr>
              <a:t>tous</a:t>
            </a:r>
            <a:r>
              <a:rPr lang="en-US" sz="1800" dirty="0" smtClean="0">
                <a:latin typeface="Arial Narrow" pitchFamily="34" charset="0"/>
              </a:rPr>
              <a:t> les </a:t>
            </a:r>
            <a:r>
              <a:rPr lang="en-US" sz="1800" dirty="0" err="1" smtClean="0">
                <a:latin typeface="Arial Narrow" pitchFamily="34" charset="0"/>
              </a:rPr>
              <a:t>canaux</a:t>
            </a:r>
            <a:r>
              <a:rPr lang="en-US" sz="1800" dirty="0" smtClean="0">
                <a:latin typeface="Arial Narrow" pitchFamily="34" charset="0"/>
              </a:rPr>
              <a:t> de </a:t>
            </a:r>
            <a:r>
              <a:rPr lang="en-US" sz="1800" dirty="0" err="1" smtClean="0">
                <a:latin typeface="Arial Narrow" pitchFamily="34" charset="0"/>
              </a:rPr>
              <a:t>recherche</a:t>
            </a:r>
            <a:r>
              <a:rPr lang="en-US" sz="1800" dirty="0" smtClean="0">
                <a:latin typeface="Arial Narrow" pitchFamily="34" charset="0"/>
              </a:rPr>
              <a:t>, </a:t>
            </a:r>
            <a:r>
              <a:rPr lang="en-US" sz="1800" dirty="0" err="1" smtClean="0">
                <a:latin typeface="Arial Narrow" pitchFamily="34" charset="0"/>
              </a:rPr>
              <a:t>donnés</a:t>
            </a:r>
            <a:r>
              <a:rPr lang="en-US" sz="1800" dirty="0" smtClean="0">
                <a:latin typeface="Arial Narrow" pitchFamily="34" charset="0"/>
              </a:rPr>
              <a:t> 2011 et 2012)</a:t>
            </a:r>
            <a:endParaRPr lang="en-US" sz="18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Qu’a</a:t>
            </a:r>
            <a:r>
              <a:rPr lang="en-US" dirty="0" smtClean="0"/>
              <a:t>-t-on </a:t>
            </a:r>
            <a:r>
              <a:rPr lang="en-US" dirty="0" err="1" smtClean="0"/>
              <a:t>découvert</a:t>
            </a:r>
            <a:r>
              <a:rPr lang="en-US" dirty="0" smtClean="0"/>
              <a:t> au </a:t>
            </a:r>
            <a:r>
              <a:rPr lang="en-US" dirty="0" err="1" smtClean="0"/>
              <a:t>juste</a:t>
            </a:r>
            <a:r>
              <a:rPr lang="en-US" dirty="0" smtClean="0"/>
              <a:t> ? 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pic>
        <p:nvPicPr>
          <p:cNvPr id="10" name="Image 9" descr="signalstrengh_sqr_mlz_comb_zo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673" y="621885"/>
            <a:ext cx="3601271" cy="3455187"/>
          </a:xfrm>
          <a:prstGeom prst="rect">
            <a:avLst/>
          </a:prstGeom>
        </p:spPr>
      </p:pic>
      <p:pic>
        <p:nvPicPr>
          <p:cNvPr id="11" name="Image 10" descr="ATLAS_bestfit_figaux_0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621250"/>
            <a:ext cx="4271125" cy="338437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51520" y="407707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Arial Narrow" pitchFamily="34" charset="0"/>
              </a:rPr>
              <a:t>Meilleur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ajustement</a:t>
            </a:r>
            <a:r>
              <a:rPr lang="en-US" sz="1800" dirty="0" smtClean="0">
                <a:latin typeface="Arial Narrow" pitchFamily="34" charset="0"/>
              </a:rPr>
              <a:t> : 0.87 </a:t>
            </a:r>
            <a:r>
              <a:rPr lang="en-US" sz="1800" dirty="0" smtClean="0">
                <a:latin typeface="Arial Narrow" pitchFamily="34" charset="0"/>
                <a:sym typeface="Symbol"/>
              </a:rPr>
              <a:t> 0.23 (@~125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GeV</a:t>
            </a:r>
            <a:r>
              <a:rPr lang="en-US" sz="1800" dirty="0" smtClean="0">
                <a:latin typeface="Arial Narrow" pitchFamily="34" charset="0"/>
                <a:sym typeface="Symbol"/>
              </a:rPr>
              <a:t>)</a:t>
            </a:r>
            <a:r>
              <a:rPr lang="en-US" sz="1800" dirty="0" smtClean="0">
                <a:latin typeface="Arial Narrow" pitchFamily="34" charset="0"/>
              </a:rPr>
              <a:t> </a:t>
            </a:r>
            <a:endParaRPr lang="en-US" sz="1800" dirty="0">
              <a:latin typeface="Arial Narrow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076055" y="4067780"/>
            <a:ext cx="396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Arial Narrow" pitchFamily="34" charset="0"/>
              </a:rPr>
              <a:t>Meilleur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ajustement</a:t>
            </a:r>
            <a:r>
              <a:rPr lang="en-US" sz="1800" dirty="0" smtClean="0">
                <a:latin typeface="Arial Narrow" pitchFamily="34" charset="0"/>
              </a:rPr>
              <a:t> : 1.4 </a:t>
            </a:r>
            <a:r>
              <a:rPr lang="en-US" sz="1800" dirty="0" smtClean="0">
                <a:latin typeface="Arial Narrow" pitchFamily="34" charset="0"/>
                <a:sym typeface="Symbol"/>
              </a:rPr>
              <a:t> 0.3 (@~126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GeV</a:t>
            </a:r>
            <a:r>
              <a:rPr lang="en-US" sz="1800" dirty="0" smtClean="0">
                <a:latin typeface="Arial Narrow" pitchFamily="34" charset="0"/>
                <a:sym typeface="Symbol"/>
              </a:rPr>
              <a:t>)</a:t>
            </a:r>
            <a:r>
              <a:rPr lang="en-US" sz="1800" dirty="0" smtClean="0">
                <a:latin typeface="Arial Narrow" pitchFamily="34" charset="0"/>
              </a:rPr>
              <a:t> </a:t>
            </a:r>
            <a:endParaRPr lang="en-US" sz="1800" dirty="0">
              <a:latin typeface="Arial Narrow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7084" y="5229200"/>
            <a:ext cx="905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 Narrow" pitchFamily="34" charset="0"/>
              </a:rPr>
              <a:t>Un </a:t>
            </a:r>
            <a:r>
              <a:rPr lang="en-US" sz="1800" dirty="0" err="1" smtClean="0">
                <a:latin typeface="Arial Narrow" pitchFamily="34" charset="0"/>
              </a:rPr>
              <a:t>excès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d’évènements</a:t>
            </a:r>
            <a:r>
              <a:rPr lang="en-US" sz="1800" dirty="0" smtClean="0">
                <a:latin typeface="Arial Narrow" pitchFamily="34" charset="0"/>
              </a:rPr>
              <a:t> non-compatible avec </a:t>
            </a:r>
            <a:r>
              <a:rPr lang="en-US" sz="1800" dirty="0" err="1" smtClean="0">
                <a:latin typeface="Arial Narrow" pitchFamily="34" charset="0"/>
              </a:rPr>
              <a:t>une</a:t>
            </a:r>
            <a:r>
              <a:rPr lang="en-US" sz="1800" dirty="0" smtClean="0">
                <a:latin typeface="Arial Narrow" pitchFamily="34" charset="0"/>
              </a:rPr>
              <a:t> fluctuation du bruit de fond (</a:t>
            </a:r>
            <a:r>
              <a:rPr lang="en-US" sz="1800" b="1" dirty="0" smtClean="0">
                <a:solidFill>
                  <a:srgbClr val="FF0066"/>
                </a:solidFill>
                <a:latin typeface="Arial Narrow" pitchFamily="34" charset="0"/>
              </a:rPr>
              <a:t>&gt; 5 </a:t>
            </a:r>
            <a:r>
              <a:rPr lang="en-US" sz="1800" b="1" dirty="0" err="1" smtClean="0">
                <a:solidFill>
                  <a:srgbClr val="FF0066"/>
                </a:solidFill>
                <a:latin typeface="Arial Narrow" pitchFamily="34" charset="0"/>
              </a:rPr>
              <a:t>déviations</a:t>
            </a:r>
            <a:r>
              <a:rPr lang="en-US" sz="1800" b="1" dirty="0" smtClean="0">
                <a:solidFill>
                  <a:srgbClr val="FF0066"/>
                </a:solidFill>
                <a:latin typeface="Arial Narrow" pitchFamily="34" charset="0"/>
              </a:rPr>
              <a:t> standards</a:t>
            </a:r>
            <a:r>
              <a:rPr lang="en-US" sz="1800" dirty="0" smtClean="0">
                <a:latin typeface="Arial Narrow" pitchFamily="34" charset="0"/>
              </a:rPr>
              <a:t>),</a:t>
            </a:r>
          </a:p>
          <a:p>
            <a:r>
              <a:rPr lang="en-US" sz="1800" dirty="0" err="1" smtClean="0">
                <a:latin typeface="Arial Narrow" pitchFamily="34" charset="0"/>
              </a:rPr>
              <a:t>correspondant</a:t>
            </a:r>
            <a:r>
              <a:rPr lang="en-US" sz="1800" dirty="0" smtClean="0">
                <a:latin typeface="Arial Narrow" pitchFamily="34" charset="0"/>
              </a:rPr>
              <a:t> à la production d’un </a:t>
            </a:r>
            <a:r>
              <a:rPr lang="en-US" sz="1800" b="1" dirty="0" smtClean="0">
                <a:latin typeface="Arial Narrow" pitchFamily="34" charset="0"/>
              </a:rPr>
              <a:t>boson</a:t>
            </a:r>
            <a:r>
              <a:rPr lang="en-US" sz="1800" dirty="0" smtClean="0">
                <a:latin typeface="Arial Narrow" pitchFamily="34" charset="0"/>
              </a:rPr>
              <a:t>, </a:t>
            </a:r>
            <a:r>
              <a:rPr lang="en-US" sz="1800" b="1" dirty="0" smtClean="0">
                <a:solidFill>
                  <a:srgbClr val="0000FF"/>
                </a:solidFill>
                <a:latin typeface="Arial Narrow" pitchFamily="34" charset="0"/>
              </a:rPr>
              <a:t>compatible avec le boson de Higgs MS</a:t>
            </a:r>
            <a:r>
              <a:rPr lang="en-US" sz="1800" dirty="0" smtClean="0">
                <a:latin typeface="Arial Narrow" pitchFamily="34" charset="0"/>
              </a:rPr>
              <a:t>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Qu’a</a:t>
            </a:r>
            <a:r>
              <a:rPr lang="en-US" dirty="0" smtClean="0"/>
              <a:t>-t-on </a:t>
            </a:r>
            <a:r>
              <a:rPr lang="en-US" dirty="0" err="1" smtClean="0"/>
              <a:t>découvert</a:t>
            </a:r>
            <a:r>
              <a:rPr lang="en-US" dirty="0" smtClean="0"/>
              <a:t> au </a:t>
            </a:r>
            <a:r>
              <a:rPr lang="en-US" dirty="0" err="1" smtClean="0"/>
              <a:t>juste</a:t>
            </a:r>
            <a:r>
              <a:rPr lang="en-US" dirty="0" smtClean="0"/>
              <a:t> ? 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7084" y="5229200"/>
            <a:ext cx="9056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 Narrow" pitchFamily="34" charset="0"/>
              </a:rPr>
              <a:t>Un </a:t>
            </a:r>
            <a:r>
              <a:rPr lang="en-US" sz="1800" dirty="0" err="1" smtClean="0">
                <a:latin typeface="Arial Narrow" pitchFamily="34" charset="0"/>
              </a:rPr>
              <a:t>excès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d’évènements</a:t>
            </a:r>
            <a:r>
              <a:rPr lang="en-US" sz="1800" dirty="0" smtClean="0">
                <a:latin typeface="Arial Narrow" pitchFamily="34" charset="0"/>
              </a:rPr>
              <a:t> non-compatible avec </a:t>
            </a:r>
            <a:r>
              <a:rPr lang="en-US" sz="1800" dirty="0" err="1" smtClean="0">
                <a:latin typeface="Arial Narrow" pitchFamily="34" charset="0"/>
              </a:rPr>
              <a:t>une</a:t>
            </a:r>
            <a:r>
              <a:rPr lang="en-US" sz="1800" dirty="0" smtClean="0">
                <a:latin typeface="Arial Narrow" pitchFamily="34" charset="0"/>
              </a:rPr>
              <a:t> fluctuation du bruit de fond (</a:t>
            </a:r>
            <a:r>
              <a:rPr lang="en-US" sz="1800" b="1" dirty="0" smtClean="0">
                <a:solidFill>
                  <a:srgbClr val="FF0066"/>
                </a:solidFill>
                <a:latin typeface="Arial Narrow" pitchFamily="34" charset="0"/>
              </a:rPr>
              <a:t>&gt; 5 </a:t>
            </a:r>
            <a:r>
              <a:rPr lang="en-US" sz="1800" b="1" dirty="0" err="1" smtClean="0">
                <a:solidFill>
                  <a:srgbClr val="FF0066"/>
                </a:solidFill>
                <a:latin typeface="Arial Narrow" pitchFamily="34" charset="0"/>
              </a:rPr>
              <a:t>déviations</a:t>
            </a:r>
            <a:r>
              <a:rPr lang="en-US" sz="1800" b="1" dirty="0" smtClean="0">
                <a:solidFill>
                  <a:srgbClr val="FF0066"/>
                </a:solidFill>
                <a:latin typeface="Arial Narrow" pitchFamily="34" charset="0"/>
              </a:rPr>
              <a:t> standards</a:t>
            </a:r>
            <a:r>
              <a:rPr lang="en-US" sz="1800" dirty="0" smtClean="0">
                <a:latin typeface="Arial Narrow" pitchFamily="34" charset="0"/>
              </a:rPr>
              <a:t>),</a:t>
            </a:r>
          </a:p>
          <a:p>
            <a:r>
              <a:rPr lang="en-US" sz="1800" dirty="0" err="1" smtClean="0">
                <a:latin typeface="Arial Narrow" pitchFamily="34" charset="0"/>
              </a:rPr>
              <a:t>correspondant</a:t>
            </a:r>
            <a:r>
              <a:rPr lang="en-US" sz="1800" dirty="0" smtClean="0">
                <a:latin typeface="Arial Narrow" pitchFamily="34" charset="0"/>
              </a:rPr>
              <a:t> à la production d’un </a:t>
            </a:r>
            <a:r>
              <a:rPr lang="en-US" sz="1800" b="1" dirty="0" smtClean="0">
                <a:latin typeface="Arial Narrow" pitchFamily="34" charset="0"/>
              </a:rPr>
              <a:t>boson</a:t>
            </a:r>
            <a:r>
              <a:rPr lang="en-US" sz="1800" dirty="0" smtClean="0">
                <a:latin typeface="Arial Narrow" pitchFamily="34" charset="0"/>
              </a:rPr>
              <a:t>, </a:t>
            </a:r>
            <a:r>
              <a:rPr lang="en-US" sz="1800" b="1" dirty="0" smtClean="0">
                <a:solidFill>
                  <a:srgbClr val="0000FF"/>
                </a:solidFill>
                <a:latin typeface="Arial Narrow" pitchFamily="34" charset="0"/>
              </a:rPr>
              <a:t>compatible avec le boson de Higgs MS</a:t>
            </a:r>
            <a:r>
              <a:rPr lang="en-US" sz="1800" dirty="0" smtClean="0">
                <a:latin typeface="Arial Narrow" pitchFamily="34" charset="0"/>
              </a:rPr>
              <a:t>,</a:t>
            </a:r>
          </a:p>
          <a:p>
            <a:r>
              <a:rPr lang="en-US" sz="1800" dirty="0" smtClean="0">
                <a:latin typeface="Arial Narrow" pitchFamily="34" charset="0"/>
              </a:rPr>
              <a:t>avec </a:t>
            </a:r>
            <a:r>
              <a:rPr lang="en-US" sz="1800" b="1" dirty="0" err="1" smtClean="0">
                <a:solidFill>
                  <a:srgbClr val="800080"/>
                </a:solidFill>
                <a:latin typeface="Arial Narrow" pitchFamily="34" charset="0"/>
              </a:rPr>
              <a:t>une</a:t>
            </a:r>
            <a:r>
              <a:rPr lang="en-US" sz="1800" b="1" dirty="0" smtClean="0">
                <a:solidFill>
                  <a:srgbClr val="800080"/>
                </a:solidFill>
                <a:latin typeface="Arial Narrow" pitchFamily="34" charset="0"/>
              </a:rPr>
              <a:t> masse </a:t>
            </a:r>
            <a:r>
              <a:rPr lang="en-US" sz="1800" b="1" dirty="0" err="1" smtClean="0">
                <a:solidFill>
                  <a:srgbClr val="800080"/>
                </a:solidFill>
                <a:latin typeface="Arial Narrow" pitchFamily="34" charset="0"/>
              </a:rPr>
              <a:t>autour</a:t>
            </a:r>
            <a:r>
              <a:rPr lang="en-US" sz="1800" b="1" dirty="0" smtClean="0">
                <a:solidFill>
                  <a:srgbClr val="800080"/>
                </a:solidFill>
                <a:latin typeface="Arial Narrow" pitchFamily="34" charset="0"/>
              </a:rPr>
              <a:t> de 125 </a:t>
            </a:r>
            <a:r>
              <a:rPr lang="en-US" sz="1800" b="1" dirty="0" err="1" smtClean="0">
                <a:solidFill>
                  <a:srgbClr val="800080"/>
                </a:solidFill>
                <a:latin typeface="Arial Narrow" pitchFamily="34" charset="0"/>
              </a:rPr>
              <a:t>GeV</a:t>
            </a:r>
            <a:r>
              <a:rPr lang="en-US" sz="1800" dirty="0" smtClean="0">
                <a:latin typeface="Arial Narrow" pitchFamily="34" charset="0"/>
              </a:rPr>
              <a:t>.</a:t>
            </a:r>
            <a:endParaRPr lang="en-US" sz="1800" dirty="0">
              <a:latin typeface="Arial Narrow" pitchFamily="34" charset="0"/>
            </a:endParaRPr>
          </a:p>
        </p:txBody>
      </p:sp>
      <p:pic>
        <p:nvPicPr>
          <p:cNvPr id="8" name="Image 7" descr="signalstrengh_sqr_mlz_comb_zo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673" y="621885"/>
            <a:ext cx="3601271" cy="3455187"/>
          </a:xfrm>
          <a:prstGeom prst="rect">
            <a:avLst/>
          </a:prstGeom>
        </p:spPr>
      </p:pic>
      <p:pic>
        <p:nvPicPr>
          <p:cNvPr id="9" name="Image 8" descr="ATLAS_bestfit_figaux_0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621250"/>
            <a:ext cx="4271125" cy="338437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51520" y="407707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Arial Narrow" pitchFamily="34" charset="0"/>
              </a:rPr>
              <a:t>Meilleur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ajustement</a:t>
            </a:r>
            <a:r>
              <a:rPr lang="en-US" sz="1800" dirty="0" smtClean="0">
                <a:latin typeface="Arial Narrow" pitchFamily="34" charset="0"/>
              </a:rPr>
              <a:t> : 0.87 </a:t>
            </a:r>
            <a:r>
              <a:rPr lang="en-US" sz="1800" dirty="0" smtClean="0">
                <a:latin typeface="Arial Narrow" pitchFamily="34" charset="0"/>
                <a:sym typeface="Symbol"/>
              </a:rPr>
              <a:t> 0.23 (@~125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GeV</a:t>
            </a:r>
            <a:r>
              <a:rPr lang="en-US" sz="1800" dirty="0" smtClean="0">
                <a:latin typeface="Arial Narrow" pitchFamily="34" charset="0"/>
                <a:sym typeface="Symbol"/>
              </a:rPr>
              <a:t>)</a:t>
            </a:r>
            <a:r>
              <a:rPr lang="en-US" sz="1800" dirty="0" smtClean="0">
                <a:latin typeface="Arial Narrow" pitchFamily="34" charset="0"/>
              </a:rPr>
              <a:t> </a:t>
            </a:r>
            <a:endParaRPr lang="en-US" sz="1800" dirty="0">
              <a:latin typeface="Arial Narrow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76055" y="4067780"/>
            <a:ext cx="396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Arial Narrow" pitchFamily="34" charset="0"/>
              </a:rPr>
              <a:t>Meilleur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ajustement</a:t>
            </a:r>
            <a:r>
              <a:rPr lang="en-US" sz="1800" dirty="0" smtClean="0">
                <a:latin typeface="Arial Narrow" pitchFamily="34" charset="0"/>
              </a:rPr>
              <a:t> : 1.4 </a:t>
            </a:r>
            <a:r>
              <a:rPr lang="en-US" sz="1800" dirty="0" smtClean="0">
                <a:latin typeface="Arial Narrow" pitchFamily="34" charset="0"/>
                <a:sym typeface="Symbol"/>
              </a:rPr>
              <a:t> 0.3 (@~126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GeV</a:t>
            </a:r>
            <a:r>
              <a:rPr lang="en-US" sz="1800" dirty="0" smtClean="0">
                <a:latin typeface="Arial Narrow" pitchFamily="34" charset="0"/>
                <a:sym typeface="Symbol"/>
              </a:rPr>
              <a:t>)</a:t>
            </a:r>
            <a:r>
              <a:rPr lang="en-US" sz="1800" dirty="0" smtClean="0">
                <a:latin typeface="Arial Narrow" pitchFamily="34" charset="0"/>
              </a:rPr>
              <a:t> </a:t>
            </a:r>
            <a:endParaRPr lang="en-US" sz="1800" dirty="0">
              <a:latin typeface="Arial Narrow" pitchFamily="34" charset="0"/>
            </a:endParaRPr>
          </a:p>
        </p:txBody>
      </p:sp>
      <p:pic>
        <p:nvPicPr>
          <p:cNvPr id="12" name="Image 11" descr="CMS_mass_fig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1303340"/>
            <a:ext cx="3884160" cy="3853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pic>
        <p:nvPicPr>
          <p:cNvPr id="7" name="Image 6" descr="orn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0676" y="842962"/>
            <a:ext cx="5959797" cy="51696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39552" y="764704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Ca </a:t>
            </a:r>
            <a:r>
              <a:rPr lang="en-US" dirty="0" err="1" smtClean="0">
                <a:latin typeface="Arial Narrow" pitchFamily="34" charset="0"/>
              </a:rPr>
              <a:t>nage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comme</a:t>
            </a:r>
            <a:r>
              <a:rPr lang="en-US" dirty="0" smtClean="0">
                <a:latin typeface="Arial Narrow" pitchFamily="34" charset="0"/>
              </a:rPr>
              <a:t> un canard, </a:t>
            </a:r>
            <a:r>
              <a:rPr lang="en-US" dirty="0" err="1" smtClean="0">
                <a:latin typeface="Arial Narrow" pitchFamily="34" charset="0"/>
              </a:rPr>
              <a:t>ça</a:t>
            </a:r>
            <a:r>
              <a:rPr lang="en-US" dirty="0" smtClean="0">
                <a:latin typeface="Arial Narrow" pitchFamily="34" charset="0"/>
              </a:rPr>
              <a:t> fait coin-coin </a:t>
            </a:r>
            <a:r>
              <a:rPr lang="en-US" dirty="0" err="1" smtClean="0">
                <a:latin typeface="Arial Narrow" pitchFamily="34" charset="0"/>
              </a:rPr>
              <a:t>comme</a:t>
            </a:r>
            <a:r>
              <a:rPr lang="en-US" dirty="0" smtClean="0">
                <a:latin typeface="Arial Narrow" pitchFamily="34" charset="0"/>
              </a:rPr>
              <a:t> un canard…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95736" y="5949280"/>
            <a:ext cx="5032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 Narrow" pitchFamily="34" charset="0"/>
              </a:rPr>
              <a:t>C’est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probablement</a:t>
            </a:r>
            <a:r>
              <a:rPr lang="en-US" dirty="0" smtClean="0">
                <a:latin typeface="Arial Narrow" pitchFamily="34" charset="0"/>
              </a:rPr>
              <a:t> un canard… </a:t>
            </a:r>
            <a:r>
              <a:rPr lang="en-US" dirty="0" err="1" smtClean="0">
                <a:latin typeface="Arial Narrow" pitchFamily="34" charset="0"/>
              </a:rPr>
              <a:t>mais</a:t>
            </a:r>
            <a:r>
              <a:rPr lang="en-US" dirty="0" smtClean="0">
                <a:latin typeface="Arial Narrow" pitchFamily="34" charset="0"/>
              </a:rPr>
              <a:t>…</a:t>
            </a:r>
            <a:endParaRPr lang="en-US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852488"/>
            <a:ext cx="5961600" cy="516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39552" y="764704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 Narrow" pitchFamily="34" charset="0"/>
              </a:rPr>
              <a:t>Ce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pourrait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être</a:t>
            </a:r>
            <a:r>
              <a:rPr lang="en-US" dirty="0" smtClean="0">
                <a:latin typeface="Arial Narrow" pitchFamily="34" charset="0"/>
              </a:rPr>
              <a:t> un </a:t>
            </a:r>
            <a:r>
              <a:rPr lang="en-US" dirty="0" err="1" smtClean="0">
                <a:latin typeface="Arial Narrow" pitchFamily="34" charset="0"/>
              </a:rPr>
              <a:t>ornythorinque</a:t>
            </a:r>
            <a:r>
              <a:rPr lang="en-US" dirty="0" smtClean="0">
                <a:latin typeface="Arial Narrow" pitchFamily="34" charset="0"/>
              </a:rPr>
              <a:t> !!!</a:t>
            </a:r>
            <a:endParaRPr lang="en-US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Anatomie</a:t>
            </a:r>
            <a:r>
              <a:rPr lang="en-US" dirty="0" smtClean="0"/>
              <a:t> du nouveau boson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pic>
        <p:nvPicPr>
          <p:cNvPr id="7" name="Image 6" descr="vache_news-211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39" y="2348878"/>
            <a:ext cx="5657850" cy="320611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772238" y="823721"/>
            <a:ext cx="1440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 Narrow" pitchFamily="34" charset="0"/>
              </a:rPr>
              <a:t>Nombres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Quantiques</a:t>
            </a:r>
            <a:r>
              <a:rPr lang="en-US" dirty="0" smtClean="0">
                <a:latin typeface="Arial Narrow" pitchFamily="34" charset="0"/>
              </a:rPr>
              <a:t>: Spin, C, CP.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732240" y="692696"/>
            <a:ext cx="1944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 Narrow" pitchFamily="34" charset="0"/>
              </a:rPr>
              <a:t>Couplages</a:t>
            </a:r>
            <a:endParaRPr lang="en-US" dirty="0" smtClean="0">
              <a:latin typeface="Arial Narrow" pitchFamily="34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Arial Narrow" pitchFamily="34" charset="0"/>
              </a:rPr>
              <a:t> aux bosons </a:t>
            </a:r>
          </a:p>
          <a:p>
            <a:pPr>
              <a:buFontTx/>
              <a:buChar char="-"/>
            </a:pPr>
            <a:r>
              <a:rPr lang="en-US" dirty="0" smtClean="0">
                <a:latin typeface="Arial Narrow" pitchFamily="34" charset="0"/>
              </a:rPr>
              <a:t> aux fermions</a:t>
            </a:r>
          </a:p>
          <a:p>
            <a:r>
              <a:rPr lang="en-US" dirty="0" smtClean="0">
                <a:latin typeface="Arial Narrow" pitchFamily="34" charset="0"/>
              </a:rPr>
              <a:t>(leptons? quarks?)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9552" y="5373216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Section </a:t>
            </a:r>
            <a:r>
              <a:rPr lang="en-US" dirty="0" err="1" smtClean="0">
                <a:latin typeface="Arial Narrow" pitchFamily="34" charset="0"/>
              </a:rPr>
              <a:t>efficace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444208" y="5373216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 Narrow" pitchFamily="34" charset="0"/>
              </a:rPr>
              <a:t>Élémentaire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ou</a:t>
            </a:r>
            <a:r>
              <a:rPr lang="en-US" dirty="0" smtClean="0">
                <a:latin typeface="Arial Narrow" pitchFamily="34" charset="0"/>
              </a:rPr>
              <a:t> composite ?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08415" y="185627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pitchFamily="34" charset="0"/>
              </a:rPr>
              <a:t>Masse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14" name="Ellipse 13"/>
          <p:cNvSpPr>
            <a:spLocks noChangeAspect="1"/>
          </p:cNvSpPr>
          <p:nvPr/>
        </p:nvSpPr>
        <p:spPr bwMode="auto">
          <a:xfrm>
            <a:off x="6077291" y="686150"/>
            <a:ext cx="2952000" cy="1433827"/>
          </a:xfrm>
          <a:prstGeom prst="ellipse">
            <a:avLst/>
          </a:prstGeom>
          <a:noFill/>
          <a:ln w="254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Ellipse 14"/>
          <p:cNvSpPr>
            <a:spLocks noChangeAspect="1"/>
          </p:cNvSpPr>
          <p:nvPr/>
        </p:nvSpPr>
        <p:spPr bwMode="auto">
          <a:xfrm>
            <a:off x="281338" y="1700888"/>
            <a:ext cx="1482350" cy="720000"/>
          </a:xfrm>
          <a:prstGeom prst="ellipse">
            <a:avLst/>
          </a:prstGeom>
          <a:noFill/>
          <a:ln w="254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Ellipse 15"/>
          <p:cNvSpPr>
            <a:spLocks noChangeAspect="1"/>
          </p:cNvSpPr>
          <p:nvPr/>
        </p:nvSpPr>
        <p:spPr bwMode="auto">
          <a:xfrm>
            <a:off x="3347864" y="836712"/>
            <a:ext cx="2075292" cy="1008000"/>
          </a:xfrm>
          <a:prstGeom prst="ellipse">
            <a:avLst/>
          </a:prstGeom>
          <a:noFill/>
          <a:ln w="254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Ellipse 16"/>
          <p:cNvSpPr>
            <a:spLocks noChangeAspect="1"/>
          </p:cNvSpPr>
          <p:nvPr/>
        </p:nvSpPr>
        <p:spPr bwMode="auto">
          <a:xfrm>
            <a:off x="6241124" y="5157304"/>
            <a:ext cx="2075292" cy="1008000"/>
          </a:xfrm>
          <a:prstGeom prst="ellipse">
            <a:avLst/>
          </a:prstGeom>
          <a:noFill/>
          <a:ln w="254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Ellipse 17"/>
          <p:cNvSpPr>
            <a:spLocks noChangeAspect="1"/>
          </p:cNvSpPr>
          <p:nvPr/>
        </p:nvSpPr>
        <p:spPr bwMode="auto">
          <a:xfrm>
            <a:off x="550162" y="5157304"/>
            <a:ext cx="1704703" cy="828000"/>
          </a:xfrm>
          <a:prstGeom prst="ellipse">
            <a:avLst/>
          </a:prstGeom>
          <a:noFill/>
          <a:ln w="254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0" name="Connecteur droit avec flèche 19"/>
          <p:cNvCxnSpPr>
            <a:stCxn id="14" idx="4"/>
          </p:cNvCxnSpPr>
          <p:nvPr/>
        </p:nvCxnSpPr>
        <p:spPr bwMode="auto">
          <a:xfrm flipH="1">
            <a:off x="5076056" y="2119977"/>
            <a:ext cx="2477235" cy="804967"/>
          </a:xfrm>
          <a:prstGeom prst="straightConnector1">
            <a:avLst/>
          </a:prstGeom>
          <a:noFill/>
          <a:ln w="25400" cap="flat" cmpd="sng" algn="ctr">
            <a:solidFill>
              <a:srgbClr val="FF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Connecteur droit avec flèche 20"/>
          <p:cNvCxnSpPr>
            <a:stCxn id="16" idx="4"/>
          </p:cNvCxnSpPr>
          <p:nvPr/>
        </p:nvCxnSpPr>
        <p:spPr bwMode="auto">
          <a:xfrm flipH="1">
            <a:off x="4355976" y="1844712"/>
            <a:ext cx="29534" cy="1008224"/>
          </a:xfrm>
          <a:prstGeom prst="straightConnector1">
            <a:avLst/>
          </a:prstGeom>
          <a:noFill/>
          <a:ln w="25400" cap="flat" cmpd="sng" algn="ctr">
            <a:solidFill>
              <a:srgbClr val="FF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Connecteur droit avec flèche 23"/>
          <p:cNvCxnSpPr>
            <a:stCxn id="15" idx="6"/>
          </p:cNvCxnSpPr>
          <p:nvPr/>
        </p:nvCxnSpPr>
        <p:spPr bwMode="auto">
          <a:xfrm>
            <a:off x="1763688" y="2060888"/>
            <a:ext cx="1440160" cy="720040"/>
          </a:xfrm>
          <a:prstGeom prst="straightConnector1">
            <a:avLst/>
          </a:prstGeom>
          <a:noFill/>
          <a:ln w="25400" cap="flat" cmpd="sng" algn="ctr">
            <a:solidFill>
              <a:srgbClr val="FF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Connecteur droit avec flèche 27"/>
          <p:cNvCxnSpPr/>
          <p:nvPr/>
        </p:nvCxnSpPr>
        <p:spPr bwMode="auto">
          <a:xfrm flipV="1">
            <a:off x="1691680" y="4077072"/>
            <a:ext cx="1872208" cy="1080120"/>
          </a:xfrm>
          <a:prstGeom prst="straightConnector1">
            <a:avLst/>
          </a:prstGeom>
          <a:noFill/>
          <a:ln w="25400" cap="flat" cmpd="sng" algn="ctr">
            <a:solidFill>
              <a:srgbClr val="FF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Connecteur droit avec flèche 33"/>
          <p:cNvCxnSpPr>
            <a:stCxn id="17" idx="0"/>
          </p:cNvCxnSpPr>
          <p:nvPr/>
        </p:nvCxnSpPr>
        <p:spPr bwMode="auto">
          <a:xfrm flipH="1" flipV="1">
            <a:off x="6372200" y="4293096"/>
            <a:ext cx="906570" cy="864208"/>
          </a:xfrm>
          <a:prstGeom prst="straightConnector1">
            <a:avLst/>
          </a:prstGeom>
          <a:noFill/>
          <a:ln w="25400" cap="flat" cmpd="sng" algn="ctr">
            <a:solidFill>
              <a:srgbClr val="FF0066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peu</a:t>
            </a:r>
            <a:r>
              <a:rPr lang="en-US" dirty="0" smtClean="0"/>
              <a:t> de </a:t>
            </a:r>
            <a:r>
              <a:rPr lang="en-US" dirty="0" err="1" smtClean="0"/>
              <a:t>Higgsologie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67545" y="1124744"/>
            <a:ext cx="2059290" cy="5203334"/>
            <a:chOff x="767516" y="1101819"/>
            <a:chExt cx="1513659" cy="4129692"/>
          </a:xfrm>
        </p:grpSpPr>
        <p:pic>
          <p:nvPicPr>
            <p:cNvPr id="10" name="Picture 5" descr="WZ_bre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30" y="3022490"/>
              <a:ext cx="1486188" cy="10330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gg_fusi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87" y="1101819"/>
              <a:ext cx="1486188" cy="621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VB_fusi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34" y="1871506"/>
              <a:ext cx="1486188" cy="9941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tt_fusi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16" y="4200125"/>
              <a:ext cx="1481218" cy="10313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1079416"/>
            <a:ext cx="4618673" cy="336804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83568" y="62068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Production…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436096" y="62068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… et </a:t>
            </a:r>
            <a:r>
              <a:rPr lang="en-US" b="1" dirty="0" err="1" smtClean="0">
                <a:latin typeface="Arial Narrow" pitchFamily="34" charset="0"/>
              </a:rPr>
              <a:t>désintégration</a:t>
            </a:r>
            <a:r>
              <a:rPr lang="en-US" b="1" dirty="0" smtClean="0">
                <a:latin typeface="Arial Narrow" pitchFamily="34" charset="0"/>
              </a:rPr>
              <a:t>.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796135" y="995804"/>
            <a:ext cx="72000" cy="3312368"/>
          </a:xfrm>
          <a:prstGeom prst="rect">
            <a:avLst/>
          </a:prstGeom>
          <a:solidFill>
            <a:srgbClr val="0066FF">
              <a:alpha val="2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551084" y="423616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66FF"/>
                </a:solidFill>
                <a:latin typeface="Arial Narrow" pitchFamily="34" charset="0"/>
              </a:rPr>
              <a:t>h125</a:t>
            </a:r>
            <a:endParaRPr lang="en-US" sz="1800" b="1" dirty="0">
              <a:solidFill>
                <a:srgbClr val="0066FF"/>
              </a:solidFill>
              <a:latin typeface="Arial Narrow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456384" y="4797152"/>
            <a:ext cx="5508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 Narrow" pitchFamily="34" charset="0"/>
              </a:rPr>
              <a:t> De </a:t>
            </a:r>
            <a:r>
              <a:rPr lang="en-US" dirty="0" err="1" smtClean="0">
                <a:latin typeface="Arial Narrow" pitchFamily="34" charset="0"/>
              </a:rPr>
              <a:t>nombreux</a:t>
            </a:r>
            <a:r>
              <a:rPr lang="en-US" dirty="0" smtClean="0">
                <a:latin typeface="Arial Narrow" pitchFamily="34" charset="0"/>
              </a:rPr>
              <a:t> modes de </a:t>
            </a:r>
            <a:r>
              <a:rPr lang="en-US" dirty="0" err="1" smtClean="0">
                <a:latin typeface="Arial Narrow" pitchFamily="34" charset="0"/>
              </a:rPr>
              <a:t>désintégrations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accessibles</a:t>
            </a:r>
            <a:r>
              <a:rPr lang="en-US" dirty="0" smtClean="0">
                <a:latin typeface="Arial Narrow" pitchFamily="34" charset="0"/>
              </a:rPr>
              <a:t> </a:t>
            </a:r>
          </a:p>
          <a:p>
            <a:r>
              <a:rPr lang="en-US" dirty="0" smtClean="0">
                <a:latin typeface="Arial Narrow" pitchFamily="34" charset="0"/>
              </a:rPr>
              <a:t>    au LHC @ 125 </a:t>
            </a:r>
            <a:r>
              <a:rPr lang="en-US" dirty="0" err="1" smtClean="0">
                <a:latin typeface="Arial Narrow" pitchFamily="34" charset="0"/>
              </a:rPr>
              <a:t>GeV</a:t>
            </a:r>
            <a:r>
              <a:rPr lang="en-US" dirty="0" smtClean="0">
                <a:latin typeface="Arial Narrow" pitchFamily="34" charset="0"/>
              </a:rPr>
              <a:t> ! </a:t>
            </a:r>
          </a:p>
          <a:p>
            <a:endParaRPr lang="en-US" dirty="0" smtClean="0">
              <a:latin typeface="Arial Narrow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Une</a:t>
            </a:r>
            <a:r>
              <a:rPr lang="en-US" dirty="0" smtClean="0">
                <a:latin typeface="Arial Narrow" pitchFamily="34" charset="0"/>
              </a:rPr>
              <a:t> chance pour les </a:t>
            </a:r>
            <a:r>
              <a:rPr lang="en-US" dirty="0" err="1" smtClean="0">
                <a:latin typeface="Arial Narrow" pitchFamily="34" charset="0"/>
              </a:rPr>
              <a:t>mesures</a:t>
            </a:r>
            <a:r>
              <a:rPr lang="en-US" dirty="0" smtClean="0">
                <a:latin typeface="Arial Narrow" pitchFamily="34" charset="0"/>
              </a:rPr>
              <a:t> de </a:t>
            </a:r>
            <a:r>
              <a:rPr lang="en-US" dirty="0" err="1" smtClean="0">
                <a:latin typeface="Arial Narrow" pitchFamily="34" charset="0"/>
              </a:rPr>
              <a:t>couplage</a:t>
            </a:r>
            <a:r>
              <a:rPr lang="en-US" dirty="0" smtClean="0">
                <a:latin typeface="Arial Narrow" pitchFamily="34" charset="0"/>
              </a:rPr>
              <a:t> !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627784" y="126876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~87%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627784" y="2524834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~7%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555776" y="389298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~5%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555776" y="5405154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&lt;1%</a:t>
            </a:r>
            <a:endParaRPr lang="en-US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peu</a:t>
            </a:r>
            <a:r>
              <a:rPr lang="en-US" dirty="0" smtClean="0"/>
              <a:t> de </a:t>
            </a:r>
            <a:r>
              <a:rPr lang="en-US" dirty="0" err="1" smtClean="0"/>
              <a:t>Higgsologie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grpSp>
        <p:nvGrpSpPr>
          <p:cNvPr id="3" name="Group 9"/>
          <p:cNvGrpSpPr>
            <a:grpSpLocks noChangeAspect="1"/>
          </p:cNvGrpSpPr>
          <p:nvPr/>
        </p:nvGrpSpPr>
        <p:grpSpPr>
          <a:xfrm>
            <a:off x="467545" y="1124744"/>
            <a:ext cx="2059290" cy="5203334"/>
            <a:chOff x="767516" y="1101819"/>
            <a:chExt cx="1513659" cy="4129692"/>
          </a:xfrm>
        </p:grpSpPr>
        <p:pic>
          <p:nvPicPr>
            <p:cNvPr id="10" name="Picture 5" descr="WZ_bre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30" y="3022490"/>
              <a:ext cx="1486188" cy="10330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gg_fusi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87" y="1101819"/>
              <a:ext cx="1486188" cy="621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VB_fusi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34" y="1871506"/>
              <a:ext cx="1486188" cy="9941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tt_fusi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16" y="4200125"/>
              <a:ext cx="1481218" cy="10313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1079416"/>
            <a:ext cx="4618673" cy="336804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83568" y="62068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Production…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436096" y="62068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… et </a:t>
            </a:r>
            <a:r>
              <a:rPr lang="en-US" b="1" dirty="0" err="1" smtClean="0">
                <a:latin typeface="Arial Narrow" pitchFamily="34" charset="0"/>
              </a:rPr>
              <a:t>désintégration</a:t>
            </a:r>
            <a:r>
              <a:rPr lang="en-US" b="1" dirty="0" smtClean="0">
                <a:latin typeface="Arial Narrow" pitchFamily="34" charset="0"/>
              </a:rPr>
              <a:t>.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796135" y="995804"/>
            <a:ext cx="72000" cy="3312368"/>
          </a:xfrm>
          <a:prstGeom prst="rect">
            <a:avLst/>
          </a:prstGeom>
          <a:solidFill>
            <a:srgbClr val="0066FF">
              <a:alpha val="2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551084" y="423616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66FF"/>
                </a:solidFill>
                <a:latin typeface="Arial Narrow" pitchFamily="34" charset="0"/>
              </a:rPr>
              <a:t>h125</a:t>
            </a:r>
            <a:endParaRPr lang="en-US" sz="1800" b="1" dirty="0">
              <a:solidFill>
                <a:srgbClr val="0066FF"/>
              </a:solidFill>
              <a:latin typeface="Arial Narrow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456384" y="4797152"/>
            <a:ext cx="5508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 Narrow" pitchFamily="34" charset="0"/>
              </a:rPr>
              <a:t> De </a:t>
            </a:r>
            <a:r>
              <a:rPr lang="en-US" dirty="0" err="1" smtClean="0">
                <a:latin typeface="Arial Narrow" pitchFamily="34" charset="0"/>
              </a:rPr>
              <a:t>nombreux</a:t>
            </a:r>
            <a:r>
              <a:rPr lang="en-US" dirty="0" smtClean="0">
                <a:latin typeface="Arial Narrow" pitchFamily="34" charset="0"/>
              </a:rPr>
              <a:t> modes de </a:t>
            </a:r>
            <a:r>
              <a:rPr lang="en-US" dirty="0" err="1" smtClean="0">
                <a:latin typeface="Arial Narrow" pitchFamily="34" charset="0"/>
              </a:rPr>
              <a:t>désintégrations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accessibles</a:t>
            </a:r>
            <a:r>
              <a:rPr lang="en-US" dirty="0" smtClean="0">
                <a:latin typeface="Arial Narrow" pitchFamily="34" charset="0"/>
              </a:rPr>
              <a:t> </a:t>
            </a:r>
          </a:p>
          <a:p>
            <a:r>
              <a:rPr lang="en-US" dirty="0" smtClean="0">
                <a:latin typeface="Arial Narrow" pitchFamily="34" charset="0"/>
              </a:rPr>
              <a:t>    au LHC @ 125 </a:t>
            </a:r>
            <a:r>
              <a:rPr lang="en-US" dirty="0" err="1" smtClean="0">
                <a:latin typeface="Arial Narrow" pitchFamily="34" charset="0"/>
              </a:rPr>
              <a:t>GeV</a:t>
            </a:r>
            <a:r>
              <a:rPr lang="en-US" dirty="0" smtClean="0">
                <a:latin typeface="Arial Narrow" pitchFamily="34" charset="0"/>
              </a:rPr>
              <a:t> ! </a:t>
            </a:r>
          </a:p>
          <a:p>
            <a:endParaRPr lang="en-US" dirty="0" smtClean="0">
              <a:latin typeface="Arial Narrow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Une</a:t>
            </a:r>
            <a:r>
              <a:rPr lang="en-US" dirty="0" smtClean="0">
                <a:latin typeface="Arial Narrow" pitchFamily="34" charset="0"/>
              </a:rPr>
              <a:t> chance pour les </a:t>
            </a:r>
            <a:r>
              <a:rPr lang="en-US" dirty="0" err="1" smtClean="0">
                <a:latin typeface="Arial Narrow" pitchFamily="34" charset="0"/>
              </a:rPr>
              <a:t>mesures</a:t>
            </a:r>
            <a:r>
              <a:rPr lang="en-US" dirty="0" smtClean="0">
                <a:latin typeface="Arial Narrow" pitchFamily="34" charset="0"/>
              </a:rPr>
              <a:t> de </a:t>
            </a:r>
            <a:r>
              <a:rPr lang="en-US" dirty="0" err="1" smtClean="0">
                <a:latin typeface="Arial Narrow" pitchFamily="34" charset="0"/>
              </a:rPr>
              <a:t>couplage</a:t>
            </a:r>
            <a:r>
              <a:rPr lang="en-US" dirty="0" smtClean="0">
                <a:latin typeface="Arial Narrow" pitchFamily="34" charset="0"/>
              </a:rPr>
              <a:t> !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627784" y="126876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~87%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627784" y="2524834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~7%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555776" y="389298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~5%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555776" y="5405154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&lt;1%</a:t>
            </a:r>
            <a:endParaRPr lang="en-US" b="1" dirty="0">
              <a:latin typeface="Arial Narrow" pitchFamily="34" charset="0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2267744" y="2132856"/>
            <a:ext cx="5472608" cy="2554545"/>
            <a:chOff x="2068245" y="1052736"/>
            <a:chExt cx="5472608" cy="2554545"/>
          </a:xfrm>
        </p:grpSpPr>
        <p:sp>
          <p:nvSpPr>
            <p:cNvPr id="37" name="ZoneTexte 36"/>
            <p:cNvSpPr txBox="1"/>
            <p:nvPr/>
          </p:nvSpPr>
          <p:spPr>
            <a:xfrm>
              <a:off x="2068245" y="1052736"/>
              <a:ext cx="5472608" cy="2554545"/>
            </a:xfrm>
            <a:prstGeom prst="rect">
              <a:avLst/>
            </a:prstGeom>
            <a:solidFill>
              <a:schemeClr val="bg1"/>
            </a:solidFill>
            <a:ln w="25400" cmpd="dbl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Narrow" pitchFamily="34" charset="0"/>
                </a:rPr>
                <a:t>H</a:t>
              </a:r>
              <a:r>
                <a:rPr lang="en-US" dirty="0" smtClean="0">
                  <a:latin typeface="Arial Narrow" pitchFamily="34" charset="0"/>
                  <a:sym typeface="Symbol"/>
                </a:rPr>
                <a:t></a:t>
              </a:r>
            </a:p>
            <a:p>
              <a:r>
                <a:rPr lang="en-US" dirty="0" smtClean="0">
                  <a:latin typeface="Arial Narrow" pitchFamily="34" charset="0"/>
                </a:rPr>
                <a:t>H</a:t>
              </a:r>
              <a:r>
                <a:rPr lang="en-US" dirty="0" smtClean="0">
                  <a:latin typeface="Arial Narrow" pitchFamily="34" charset="0"/>
                  <a:sym typeface="Symbol"/>
                </a:rPr>
                <a:t>ZZ 4 leptons (e, )</a:t>
              </a:r>
            </a:p>
            <a:p>
              <a:r>
                <a:rPr lang="en-US" dirty="0" smtClean="0">
                  <a:latin typeface="Arial Narrow" pitchFamily="34" charset="0"/>
                </a:rPr>
                <a:t>H</a:t>
              </a:r>
              <a:r>
                <a:rPr lang="en-US" dirty="0" smtClean="0">
                  <a:latin typeface="Arial Narrow" pitchFamily="34" charset="0"/>
                  <a:sym typeface="Symbol"/>
                </a:rPr>
                <a:t>WW2 leptons + 2 neutrinos</a:t>
              </a:r>
            </a:p>
            <a:p>
              <a:r>
                <a:rPr lang="en-US" dirty="0" smtClean="0">
                  <a:latin typeface="Arial Narrow" pitchFamily="34" charset="0"/>
                </a:rPr>
                <a:t>H</a:t>
              </a:r>
              <a:r>
                <a:rPr lang="en-US" dirty="0" smtClean="0">
                  <a:latin typeface="Arial Narrow" pitchFamily="34" charset="0"/>
                  <a:sym typeface="Symbol"/>
                </a:rPr>
                <a:t></a:t>
              </a:r>
            </a:p>
            <a:p>
              <a:r>
                <a:rPr lang="en-US" dirty="0" err="1" smtClean="0">
                  <a:latin typeface="Arial Narrow" pitchFamily="34" charset="0"/>
                </a:rPr>
                <a:t>H</a:t>
              </a:r>
              <a:r>
                <a:rPr lang="en-US" dirty="0" err="1" smtClean="0">
                  <a:latin typeface="Arial Narrow" pitchFamily="34" charset="0"/>
                  <a:sym typeface="Symbol"/>
                </a:rPr>
                <a:t>bb</a:t>
              </a:r>
              <a:endParaRPr lang="en-US" dirty="0" smtClean="0">
                <a:latin typeface="Arial Narrow" pitchFamily="34" charset="0"/>
                <a:sym typeface="Symbol"/>
              </a:endParaRPr>
            </a:p>
            <a:p>
              <a:pPr algn="ctr"/>
              <a:endParaRPr lang="en-US" dirty="0" smtClean="0">
                <a:latin typeface="Arial Narrow" pitchFamily="34" charset="0"/>
                <a:sym typeface="Symbol"/>
              </a:endParaRPr>
            </a:p>
            <a:p>
              <a:pPr algn="ctr"/>
              <a:r>
                <a:rPr lang="en-US" dirty="0" smtClean="0">
                  <a:latin typeface="Arial Narrow" pitchFamily="34" charset="0"/>
                  <a:sym typeface="Symbol"/>
                </a:rPr>
                <a:t>(</a:t>
              </a:r>
              <a:r>
                <a:rPr lang="en-US" dirty="0" err="1" smtClean="0">
                  <a:latin typeface="Arial Narrow" pitchFamily="34" charset="0"/>
                  <a:sym typeface="Symbol"/>
                </a:rPr>
                <a:t>près</a:t>
              </a:r>
              <a:r>
                <a:rPr lang="en-US" dirty="0" smtClean="0">
                  <a:latin typeface="Arial Narrow" pitchFamily="34" charset="0"/>
                  <a:sym typeface="Symbol"/>
                </a:rPr>
                <a:t> de 100 </a:t>
              </a:r>
              <a:r>
                <a:rPr lang="en-US" dirty="0" err="1" smtClean="0">
                  <a:latin typeface="Arial Narrow" pitchFamily="34" charset="0"/>
                  <a:sym typeface="Symbol"/>
                </a:rPr>
                <a:t>canaux</a:t>
              </a:r>
              <a:r>
                <a:rPr lang="en-US" dirty="0" smtClean="0">
                  <a:latin typeface="Arial Narrow" pitchFamily="34" charset="0"/>
                  <a:sym typeface="Symbol"/>
                </a:rPr>
                <a:t> </a:t>
              </a:r>
              <a:r>
                <a:rPr lang="en-US" dirty="0" err="1" smtClean="0">
                  <a:latin typeface="Arial Narrow" pitchFamily="34" charset="0"/>
                  <a:sym typeface="Symbol"/>
                </a:rPr>
                <a:t>exclusifs</a:t>
              </a:r>
              <a:r>
                <a:rPr lang="en-US" dirty="0" smtClean="0">
                  <a:latin typeface="Arial Narrow" pitchFamily="34" charset="0"/>
                  <a:sym typeface="Symbol"/>
                </a:rPr>
                <a:t>  [production, </a:t>
              </a:r>
              <a:r>
                <a:rPr lang="en-US" dirty="0" err="1" smtClean="0">
                  <a:latin typeface="Arial Narrow" pitchFamily="34" charset="0"/>
                  <a:sym typeface="Symbol"/>
                </a:rPr>
                <a:t>désintégration</a:t>
              </a:r>
              <a:r>
                <a:rPr lang="en-US" dirty="0" smtClean="0">
                  <a:latin typeface="Arial Narrow" pitchFamily="34" charset="0"/>
                  <a:sym typeface="Symbol"/>
                </a:rPr>
                <a:t>, classes] </a:t>
              </a:r>
              <a:r>
                <a:rPr lang="en-US" dirty="0" err="1" smtClean="0">
                  <a:latin typeface="Arial Narrow" pitchFamily="34" charset="0"/>
                  <a:sym typeface="Symbol"/>
                </a:rPr>
                <a:t>combinés</a:t>
              </a:r>
              <a:r>
                <a:rPr lang="en-US" dirty="0" smtClean="0">
                  <a:latin typeface="Arial Narrow" pitchFamily="34" charset="0"/>
                  <a:sym typeface="Symbol"/>
                </a:rPr>
                <a:t> </a:t>
              </a:r>
              <a:r>
                <a:rPr lang="en-US" dirty="0" err="1" smtClean="0">
                  <a:latin typeface="Arial Narrow" pitchFamily="34" charset="0"/>
                  <a:sym typeface="Symbol"/>
                </a:rPr>
                <a:t>dans</a:t>
              </a:r>
              <a:r>
                <a:rPr lang="en-US" dirty="0" smtClean="0">
                  <a:latin typeface="Arial Narrow" pitchFamily="34" charset="0"/>
                  <a:sym typeface="Symbol"/>
                </a:rPr>
                <a:t> CMS)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5596637" y="2051556"/>
              <a:ext cx="1872208" cy="369332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rgbClr val="0066FF"/>
                  </a:solidFill>
                  <a:latin typeface="Arial Narrow" pitchFamily="34" charset="0"/>
                </a:rPr>
                <a:t>Basse</a:t>
              </a:r>
              <a:r>
                <a:rPr lang="en-US" sz="1800" b="1" dirty="0" smtClean="0">
                  <a:solidFill>
                    <a:srgbClr val="0066FF"/>
                  </a:solidFill>
                  <a:latin typeface="Arial Narrow" pitchFamily="34" charset="0"/>
                </a:rPr>
                <a:t> resolution</a:t>
              </a:r>
              <a:endParaRPr lang="en-US" sz="1800" b="1" dirty="0">
                <a:solidFill>
                  <a:srgbClr val="0066FF"/>
                </a:solidFill>
                <a:latin typeface="Arial Narrow" pitchFamily="34" charset="0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5610589" y="1349462"/>
              <a:ext cx="1858256" cy="369332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FF0066"/>
                  </a:solidFill>
                  <a:latin typeface="Arial Narrow" pitchFamily="34" charset="0"/>
                </a:rPr>
                <a:t>Haute resolution</a:t>
              </a:r>
              <a:endParaRPr lang="en-US" sz="1800" b="1" dirty="0">
                <a:solidFill>
                  <a:srgbClr val="FF0066"/>
                </a:solidFill>
                <a:latin typeface="Arial Narrow" pitchFamily="34" charset="0"/>
              </a:endParaRPr>
            </a:p>
          </p:txBody>
        </p:sp>
        <p:sp>
          <p:nvSpPr>
            <p:cNvPr id="40" name="Accolade fermante 39"/>
            <p:cNvSpPr/>
            <p:nvPr/>
          </p:nvSpPr>
          <p:spPr bwMode="auto">
            <a:xfrm>
              <a:off x="5380613" y="1802406"/>
              <a:ext cx="216024" cy="756000"/>
            </a:xfrm>
            <a:prstGeom prst="rightBrace">
              <a:avLst/>
            </a:prstGeom>
            <a:solidFill>
              <a:schemeClr val="bg1"/>
            </a:solidFill>
            <a:ln w="1587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1" name="Accolade fermante 40"/>
            <p:cNvSpPr/>
            <p:nvPr/>
          </p:nvSpPr>
          <p:spPr bwMode="auto">
            <a:xfrm>
              <a:off x="5380613" y="1256494"/>
              <a:ext cx="216024" cy="468000"/>
            </a:xfrm>
            <a:prstGeom prst="rightBrace">
              <a:avLst/>
            </a:prstGeom>
            <a:solidFill>
              <a:schemeClr val="bg1"/>
            </a:solidFill>
            <a:ln w="15875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pic>
          <p:nvPicPr>
            <p:cNvPr id="42" name="Image 41" descr="LLR_siteon0-225a7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9500000">
              <a:off x="4555475" y="1455952"/>
              <a:ext cx="361474" cy="166592"/>
            </a:xfrm>
            <a:prstGeom prst="rect">
              <a:avLst/>
            </a:prstGeom>
          </p:spPr>
        </p:pic>
        <p:pic>
          <p:nvPicPr>
            <p:cNvPr id="43" name="Image 42" descr="LLR_siteon0-225a7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9500000">
              <a:off x="2827283" y="2093685"/>
              <a:ext cx="361474" cy="16659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Compatibilité</a:t>
            </a:r>
            <a:r>
              <a:rPr lang="en-US" dirty="0" smtClean="0"/>
              <a:t> avec le </a:t>
            </a:r>
            <a:r>
              <a:rPr lang="en-US" dirty="0" err="1" smtClean="0"/>
              <a:t>Modèle</a:t>
            </a:r>
            <a:r>
              <a:rPr lang="en-US" dirty="0" smtClean="0"/>
              <a:t> Standard]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  <p:sp>
        <p:nvSpPr>
          <p:cNvPr id="7" name="Rectangle 1"/>
          <p:cNvSpPr>
            <a:spLocks/>
          </p:cNvSpPr>
          <p:nvPr/>
        </p:nvSpPr>
        <p:spPr bwMode="auto">
          <a:xfrm>
            <a:off x="6640513" y="5873750"/>
            <a:ext cx="5511800" cy="508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800">
                <a:solidFill>
                  <a:schemeClr val="tx1"/>
                </a:solidFill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</a:p>
        </p:txBody>
      </p:sp>
      <p:pic>
        <p:nvPicPr>
          <p:cNvPr id="78" name="Image 77" descr="fig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4104000" cy="3939840"/>
          </a:xfrm>
          <a:prstGeom prst="rect">
            <a:avLst/>
          </a:prstGeom>
        </p:spPr>
      </p:pic>
      <p:sp>
        <p:nvSpPr>
          <p:cNvPr id="80" name="Espace réservé de la date 7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pic>
        <p:nvPicPr>
          <p:cNvPr id="13" name="Image 12" descr="ATLAS_channels_fig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712"/>
            <a:ext cx="4320540" cy="4107180"/>
          </a:xfrm>
          <a:prstGeom prst="rect">
            <a:avLst/>
          </a:prstGeom>
        </p:spPr>
      </p:pic>
      <p:grpSp>
        <p:nvGrpSpPr>
          <p:cNvPr id="14" name="Grouper 16"/>
          <p:cNvGrpSpPr/>
          <p:nvPr/>
        </p:nvGrpSpPr>
        <p:grpSpPr>
          <a:xfrm>
            <a:off x="2032744" y="1629792"/>
            <a:ext cx="1599456" cy="1727200"/>
            <a:chOff x="2032744" y="1879600"/>
            <a:chExt cx="1599456" cy="17272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2032744" y="1901800"/>
              <a:ext cx="1599456" cy="1705000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16" name="Connecteur droit 15"/>
            <p:cNvCxnSpPr>
              <a:stCxn id="15" idx="2"/>
            </p:cNvCxnSpPr>
            <p:nvPr/>
          </p:nvCxnSpPr>
          <p:spPr bwMode="auto">
            <a:xfrm flipH="1" flipV="1">
              <a:off x="2819400" y="1879600"/>
              <a:ext cx="13072" cy="1727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er 17"/>
          <p:cNvGrpSpPr/>
          <p:nvPr/>
        </p:nvGrpSpPr>
        <p:grpSpPr>
          <a:xfrm>
            <a:off x="7164288" y="2072896"/>
            <a:ext cx="1197744" cy="1512000"/>
            <a:chOff x="2032744" y="1879600"/>
            <a:chExt cx="1599456" cy="17272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2032744" y="1901800"/>
              <a:ext cx="1599456" cy="17050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19" name="Connecteur droit 18"/>
            <p:cNvCxnSpPr>
              <a:stCxn id="18" idx="2"/>
            </p:cNvCxnSpPr>
            <p:nvPr/>
          </p:nvCxnSpPr>
          <p:spPr bwMode="auto">
            <a:xfrm flipH="1" flipV="1">
              <a:off x="2819400" y="1879600"/>
              <a:ext cx="13072" cy="1727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ZoneTexte 19"/>
          <p:cNvSpPr txBox="1"/>
          <p:nvPr/>
        </p:nvSpPr>
        <p:spPr>
          <a:xfrm>
            <a:off x="1708448" y="5229200"/>
            <a:ext cx="6319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it-CH" dirty="0" smtClean="0">
                <a:latin typeface="Arial Narrow" pitchFamily="34" charset="0"/>
              </a:rPr>
              <a:t> Résultats similaires pour CMS et ATLAS;  </a:t>
            </a:r>
          </a:p>
          <a:p>
            <a:pPr>
              <a:buFont typeface="Wingdings" pitchFamily="2" charset="2"/>
              <a:buChar char="§"/>
            </a:pPr>
            <a:r>
              <a:rPr lang="it-CH" dirty="0" smtClean="0">
                <a:latin typeface="Arial Narrow" pitchFamily="34" charset="0"/>
              </a:rPr>
              <a:t> Résultats compatibles avec le MS compte tenu des incertitudes</a:t>
            </a:r>
          </a:p>
          <a:p>
            <a:pPr>
              <a:buFont typeface="Wingdings" pitchFamily="2" charset="2"/>
              <a:buChar char="§"/>
            </a:pPr>
            <a:r>
              <a:rPr lang="it-CH" dirty="0" smtClean="0">
                <a:latin typeface="Arial Narrow" pitchFamily="34" charset="0"/>
              </a:rPr>
              <a:t> Tension (?) entre canaux </a:t>
            </a:r>
            <a:r>
              <a:rPr lang="it-CH" dirty="0" smtClean="0">
                <a:latin typeface="Arial Narrow" pitchFamily="34" charset="0"/>
                <a:cs typeface="Symbol" charset="2"/>
              </a:rPr>
              <a:t>gg</a:t>
            </a:r>
            <a:r>
              <a:rPr lang="it-CH" dirty="0" smtClean="0">
                <a:latin typeface="Arial Narrow" pitchFamily="34" charset="0"/>
              </a:rPr>
              <a:t>, ZZ, WW et </a:t>
            </a:r>
            <a:r>
              <a:rPr lang="it-CH" dirty="0" smtClean="0">
                <a:latin typeface="Arial Narrow" pitchFamily="34" charset="0"/>
                <a:cs typeface="Symbol" charset="2"/>
                <a:sym typeface="Symbol"/>
              </a:rPr>
              <a:t></a:t>
            </a:r>
            <a:r>
              <a:rPr lang="it-CH" dirty="0" smtClean="0">
                <a:latin typeface="Arial Narrow" pitchFamily="34" charset="0"/>
              </a:rPr>
              <a:t>, bb</a:t>
            </a:r>
            <a:endParaRPr lang="it-CH" dirty="0">
              <a:latin typeface="Arial Narrow" pitchFamily="34" charset="0"/>
            </a:endParaRPr>
          </a:p>
        </p:txBody>
      </p:sp>
      <p:pic>
        <p:nvPicPr>
          <p:cNvPr id="21" name="Image 20" descr="vache_news-211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34325"/>
            <a:ext cx="1543050" cy="874395"/>
          </a:xfrm>
          <a:prstGeom prst="rect">
            <a:avLst/>
          </a:prstGeom>
        </p:spPr>
      </p:pic>
      <p:sp>
        <p:nvSpPr>
          <p:cNvPr id="22" name="Ellipse 21"/>
          <p:cNvSpPr>
            <a:spLocks noChangeAspect="1"/>
          </p:cNvSpPr>
          <p:nvPr/>
        </p:nvSpPr>
        <p:spPr bwMode="auto">
          <a:xfrm rot="5400000">
            <a:off x="7920372" y="422670"/>
            <a:ext cx="108012" cy="72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Big Picture”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930898" y="519165"/>
            <a:ext cx="7241502" cy="5257672"/>
            <a:chOff x="342236" y="80690"/>
            <a:chExt cx="8046114" cy="5961079"/>
          </a:xfrm>
        </p:grpSpPr>
        <p:grpSp>
          <p:nvGrpSpPr>
            <p:cNvPr id="8" name="Grouper 61"/>
            <p:cNvGrpSpPr/>
            <p:nvPr/>
          </p:nvGrpSpPr>
          <p:grpSpPr>
            <a:xfrm>
              <a:off x="6058768" y="939800"/>
              <a:ext cx="2113632" cy="3416300"/>
              <a:chOff x="6058768" y="939800"/>
              <a:chExt cx="2113632" cy="3416300"/>
            </a:xfrm>
          </p:grpSpPr>
          <p:sp>
            <p:nvSpPr>
              <p:cNvPr id="90" name="Rectangle 89"/>
              <p:cNvSpPr/>
              <p:nvPr/>
            </p:nvSpPr>
            <p:spPr bwMode="auto">
              <a:xfrm>
                <a:off x="6058768" y="939800"/>
                <a:ext cx="2094632" cy="3416300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grpSp>
            <p:nvGrpSpPr>
              <p:cNvPr id="91" name="Grouper 60"/>
              <p:cNvGrpSpPr/>
              <p:nvPr/>
            </p:nvGrpSpPr>
            <p:grpSpPr>
              <a:xfrm>
                <a:off x="6065118" y="1420862"/>
                <a:ext cx="2107282" cy="2432050"/>
                <a:chOff x="6065118" y="1420862"/>
                <a:chExt cx="2107282" cy="2432050"/>
              </a:xfrm>
            </p:grpSpPr>
            <p:cxnSp>
              <p:nvCxnSpPr>
                <p:cNvPr id="92" name="Connecteur droit 91"/>
                <p:cNvCxnSpPr/>
                <p:nvPr/>
              </p:nvCxnSpPr>
              <p:spPr bwMode="auto">
                <a:xfrm>
                  <a:off x="6084168" y="1420862"/>
                  <a:ext cx="2088232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3" name="Connecteur droit 92"/>
                <p:cNvCxnSpPr/>
                <p:nvPr/>
              </p:nvCxnSpPr>
              <p:spPr bwMode="auto">
                <a:xfrm>
                  <a:off x="6071468" y="1909812"/>
                  <a:ext cx="2088232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4" name="Connecteur droit 93"/>
                <p:cNvCxnSpPr/>
                <p:nvPr/>
              </p:nvCxnSpPr>
              <p:spPr bwMode="auto">
                <a:xfrm>
                  <a:off x="6065118" y="2392412"/>
                  <a:ext cx="2088232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5" name="Connecteur droit 94"/>
                <p:cNvCxnSpPr/>
                <p:nvPr/>
              </p:nvCxnSpPr>
              <p:spPr bwMode="auto">
                <a:xfrm>
                  <a:off x="6077818" y="2881362"/>
                  <a:ext cx="2088232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6" name="Connecteur droit 95"/>
                <p:cNvCxnSpPr/>
                <p:nvPr/>
              </p:nvCxnSpPr>
              <p:spPr bwMode="auto">
                <a:xfrm>
                  <a:off x="6071468" y="3363962"/>
                  <a:ext cx="2088232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7" name="Connecteur droit 56"/>
                <p:cNvCxnSpPr/>
                <p:nvPr/>
              </p:nvCxnSpPr>
              <p:spPr bwMode="auto">
                <a:xfrm>
                  <a:off x="6077818" y="3852912"/>
                  <a:ext cx="2088232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9" name="Ellipse 8"/>
            <p:cNvSpPr/>
            <p:nvPr/>
          </p:nvSpPr>
          <p:spPr bwMode="auto">
            <a:xfrm>
              <a:off x="2044824" y="3571032"/>
              <a:ext cx="266576" cy="232618"/>
            </a:xfrm>
            <a:prstGeom prst="ellipse">
              <a:avLst/>
            </a:prstGeom>
            <a:solidFill>
              <a:srgbClr val="3333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" name="Ellipse 9"/>
            <p:cNvSpPr/>
            <p:nvPr/>
          </p:nvSpPr>
          <p:spPr bwMode="auto">
            <a:xfrm>
              <a:off x="5086474" y="1177082"/>
              <a:ext cx="266576" cy="232618"/>
            </a:xfrm>
            <a:prstGeom prst="ellipse">
              <a:avLst/>
            </a:prstGeom>
            <a:solidFill>
              <a:srgbClr val="3333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1" name="Ellipse 10"/>
            <p:cNvSpPr/>
            <p:nvPr/>
          </p:nvSpPr>
          <p:spPr bwMode="auto">
            <a:xfrm>
              <a:off x="3540646" y="2590974"/>
              <a:ext cx="266576" cy="2326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2" name="Ellipse 11"/>
            <p:cNvSpPr/>
            <p:nvPr/>
          </p:nvSpPr>
          <p:spPr bwMode="auto">
            <a:xfrm>
              <a:off x="5088756" y="1957090"/>
              <a:ext cx="266576" cy="2326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3" name="Ellipse 12"/>
            <p:cNvSpPr/>
            <p:nvPr/>
          </p:nvSpPr>
          <p:spPr bwMode="auto">
            <a:xfrm>
              <a:off x="2045370" y="3867324"/>
              <a:ext cx="266576" cy="232618"/>
            </a:xfrm>
            <a:prstGeom prst="ellipse">
              <a:avLst/>
            </a:prstGeom>
            <a:solidFill>
              <a:srgbClr val="B5FF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4" name="Ellipse 13"/>
            <p:cNvSpPr/>
            <p:nvPr/>
          </p:nvSpPr>
          <p:spPr bwMode="auto">
            <a:xfrm>
              <a:off x="5087020" y="2159174"/>
              <a:ext cx="266576" cy="232618"/>
            </a:xfrm>
            <a:prstGeom prst="ellipse">
              <a:avLst/>
            </a:prstGeom>
            <a:solidFill>
              <a:srgbClr val="B5FF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5" name="Ellipse 14"/>
            <p:cNvSpPr/>
            <p:nvPr/>
          </p:nvSpPr>
          <p:spPr bwMode="auto">
            <a:xfrm>
              <a:off x="7428582" y="1176040"/>
              <a:ext cx="266576" cy="23261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6" name="Ellipse 15"/>
            <p:cNvSpPr/>
            <p:nvPr/>
          </p:nvSpPr>
          <p:spPr bwMode="auto">
            <a:xfrm>
              <a:off x="6232996" y="1375048"/>
              <a:ext cx="266576" cy="23261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7" name="Ellipse 16"/>
            <p:cNvSpPr/>
            <p:nvPr/>
          </p:nvSpPr>
          <p:spPr bwMode="auto">
            <a:xfrm>
              <a:off x="6652096" y="1336948"/>
              <a:ext cx="266576" cy="23261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8" name="Ellipse 17"/>
            <p:cNvSpPr/>
            <p:nvPr/>
          </p:nvSpPr>
          <p:spPr bwMode="auto">
            <a:xfrm>
              <a:off x="2195612" y="5562054"/>
              <a:ext cx="266576" cy="232618"/>
            </a:xfrm>
            <a:prstGeom prst="ellipse">
              <a:avLst/>
            </a:prstGeom>
            <a:solidFill>
              <a:srgbClr val="CC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9" name="Ellipse 18"/>
            <p:cNvSpPr/>
            <p:nvPr/>
          </p:nvSpPr>
          <p:spPr bwMode="auto">
            <a:xfrm>
              <a:off x="5173712" y="4871814"/>
              <a:ext cx="266576" cy="232618"/>
            </a:xfrm>
            <a:prstGeom prst="ellipse">
              <a:avLst/>
            </a:prstGeom>
            <a:solidFill>
              <a:srgbClr val="CC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648450" y="4984750"/>
              <a:ext cx="1739900" cy="914400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1" name="Ellipse 20"/>
            <p:cNvSpPr/>
            <p:nvPr/>
          </p:nvSpPr>
          <p:spPr bwMode="auto">
            <a:xfrm>
              <a:off x="6957640" y="5137894"/>
              <a:ext cx="266576" cy="232618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2" name="Ellipse 21"/>
            <p:cNvSpPr/>
            <p:nvPr/>
          </p:nvSpPr>
          <p:spPr bwMode="auto">
            <a:xfrm>
              <a:off x="6948264" y="5462116"/>
              <a:ext cx="266576" cy="232618"/>
            </a:xfrm>
            <a:prstGeom prst="ellipse">
              <a:avLst/>
            </a:prstGeom>
            <a:gradFill flip="none" rotWithShape="1">
              <a:gsLst>
                <a:gs pos="37000">
                  <a:schemeClr val="accent1">
                    <a:lumMod val="5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868181" y="4319057"/>
              <a:ext cx="1387845" cy="732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>
                  <a:latin typeface="Arial Narrow" pitchFamily="34" charset="0"/>
                </a:rPr>
                <a:t>Bosons de</a:t>
              </a:r>
            </a:p>
            <a:p>
              <a:r>
                <a:rPr lang="fr-FR" sz="1800" dirty="0">
                  <a:latin typeface="Arial Narrow" pitchFamily="34" charset="0"/>
                </a:rPr>
                <a:t>m</a:t>
              </a:r>
              <a:r>
                <a:rPr lang="fr-FR" sz="1800" dirty="0" smtClean="0">
                  <a:latin typeface="Arial Narrow" pitchFamily="34" charset="0"/>
                </a:rPr>
                <a:t>asse nulle:</a:t>
              </a:r>
              <a:endParaRPr lang="fr-FR" sz="1800" dirty="0">
                <a:latin typeface="Arial Narrow" pitchFamily="34" charset="0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7389315" y="5057378"/>
              <a:ext cx="851730" cy="418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latin typeface="Arial Narrow" pitchFamily="34" charset="0"/>
                </a:rPr>
                <a:t>p</a:t>
              </a:r>
              <a:r>
                <a:rPr lang="fr-FR" sz="1800" dirty="0" smtClean="0">
                  <a:latin typeface="Arial Narrow" pitchFamily="34" charset="0"/>
                </a:rPr>
                <a:t>hoton</a:t>
              </a:r>
              <a:endParaRPr lang="fr-FR" sz="1800" dirty="0">
                <a:latin typeface="Arial Narrow" pitchFamily="34" charset="0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01520" y="5375623"/>
              <a:ext cx="721708" cy="418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latin typeface="Arial Narrow" pitchFamily="34" charset="0"/>
                </a:rPr>
                <a:t>g</a:t>
              </a:r>
              <a:r>
                <a:rPr lang="fr-FR" sz="1800" dirty="0" smtClean="0">
                  <a:latin typeface="Arial Narrow" pitchFamily="34" charset="0"/>
                </a:rPr>
                <a:t>luon</a:t>
              </a:r>
              <a:endParaRPr lang="fr-FR" sz="1800" dirty="0">
                <a:latin typeface="Arial Narrow" pitchFamily="34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 rot="16200000">
              <a:off x="-479597" y="2505997"/>
              <a:ext cx="2088233" cy="44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 Narrow" pitchFamily="34" charset="0"/>
                </a:rPr>
                <a:t>Masse (</a:t>
              </a:r>
              <a:r>
                <a:rPr lang="fr-FR" dirty="0" err="1" smtClean="0">
                  <a:latin typeface="Arial Narrow" pitchFamily="34" charset="0"/>
                </a:rPr>
                <a:t>GeV</a:t>
              </a:r>
              <a:r>
                <a:rPr lang="fr-FR" dirty="0" smtClean="0">
                  <a:latin typeface="Arial Narrow" pitchFamily="34" charset="0"/>
                </a:rPr>
                <a:t>)</a:t>
              </a:r>
              <a:endParaRPr lang="fr-FR" dirty="0">
                <a:latin typeface="Arial Narrow" pitchFamily="34" charset="0"/>
              </a:endParaRPr>
            </a:p>
          </p:txBody>
        </p:sp>
        <p:grpSp>
          <p:nvGrpSpPr>
            <p:cNvPr id="27" name="Grouper 1"/>
            <p:cNvGrpSpPr/>
            <p:nvPr/>
          </p:nvGrpSpPr>
          <p:grpSpPr>
            <a:xfrm>
              <a:off x="759519" y="770715"/>
              <a:ext cx="5323781" cy="5271054"/>
              <a:chOff x="759519" y="770715"/>
              <a:chExt cx="5323781" cy="5271054"/>
            </a:xfrm>
          </p:grpSpPr>
          <p:grpSp>
            <p:nvGrpSpPr>
              <p:cNvPr id="62" name="Grouper 86"/>
              <p:cNvGrpSpPr/>
              <p:nvPr/>
            </p:nvGrpSpPr>
            <p:grpSpPr>
              <a:xfrm>
                <a:off x="759519" y="770715"/>
                <a:ext cx="5256046" cy="5271054"/>
                <a:chOff x="759519" y="770715"/>
                <a:chExt cx="5256046" cy="5271054"/>
              </a:xfrm>
            </p:grpSpPr>
            <p:cxnSp>
              <p:nvCxnSpPr>
                <p:cNvPr id="64" name="Connecteur droit 63"/>
                <p:cNvCxnSpPr/>
                <p:nvPr/>
              </p:nvCxnSpPr>
              <p:spPr bwMode="auto">
                <a:xfrm flipH="1">
                  <a:off x="4489450" y="934120"/>
                  <a:ext cx="1166" cy="490153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65" name="Grouper 85"/>
                <p:cNvGrpSpPr/>
                <p:nvPr/>
              </p:nvGrpSpPr>
              <p:grpSpPr>
                <a:xfrm>
                  <a:off x="759519" y="770715"/>
                  <a:ext cx="5256046" cy="5271054"/>
                  <a:chOff x="759519" y="770715"/>
                  <a:chExt cx="5256046" cy="5271054"/>
                </a:xfrm>
              </p:grpSpPr>
              <p:grpSp>
                <p:nvGrpSpPr>
                  <p:cNvPr id="66" name="Grouper 24"/>
                  <p:cNvGrpSpPr/>
                  <p:nvPr/>
                </p:nvGrpSpPr>
                <p:grpSpPr>
                  <a:xfrm>
                    <a:off x="1363133" y="939800"/>
                    <a:ext cx="4652432" cy="4889499"/>
                    <a:chOff x="1363133" y="939800"/>
                    <a:chExt cx="4652432" cy="4889499"/>
                  </a:xfrm>
                </p:grpSpPr>
                <p:sp>
                  <p:nvSpPr>
                    <p:cNvPr id="79" name="Rectangle 78"/>
                    <p:cNvSpPr/>
                    <p:nvPr/>
                  </p:nvSpPr>
                  <p:spPr bwMode="auto">
                    <a:xfrm>
                      <a:off x="1371599" y="939800"/>
                      <a:ext cx="4622801" cy="4889499"/>
                    </a:xfrm>
                    <a:prstGeom prst="rect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p:txBody>
                </p:sp>
                <p:grpSp>
                  <p:nvGrpSpPr>
                    <p:cNvPr id="80" name="Grouper 23"/>
                    <p:cNvGrpSpPr/>
                    <p:nvPr/>
                  </p:nvGrpSpPr>
                  <p:grpSpPr>
                    <a:xfrm>
                      <a:off x="1363133" y="1422401"/>
                      <a:ext cx="4652432" cy="3911599"/>
                      <a:chOff x="1363133" y="1422401"/>
                      <a:chExt cx="4652432" cy="3911599"/>
                    </a:xfrm>
                  </p:grpSpPr>
                  <p:cxnSp>
                    <p:nvCxnSpPr>
                      <p:cNvPr id="81" name="Connecteur droit 80"/>
                      <p:cNvCxnSpPr/>
                      <p:nvPr/>
                    </p:nvCxnSpPr>
                    <p:spPr bwMode="auto">
                      <a:xfrm flipV="1">
                        <a:off x="1363133" y="1422401"/>
                        <a:ext cx="4622800" cy="846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2" name="Connecteur droit 81"/>
                      <p:cNvCxnSpPr/>
                      <p:nvPr/>
                    </p:nvCxnSpPr>
                    <p:spPr bwMode="auto">
                      <a:xfrm flipV="1">
                        <a:off x="1380067" y="1913467"/>
                        <a:ext cx="4622800" cy="846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3" name="Connecteur droit 82"/>
                      <p:cNvCxnSpPr/>
                      <p:nvPr/>
                    </p:nvCxnSpPr>
                    <p:spPr bwMode="auto">
                      <a:xfrm flipV="1">
                        <a:off x="1371600" y="2878667"/>
                        <a:ext cx="4622800" cy="846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4" name="Connecteur droit 83"/>
                      <p:cNvCxnSpPr/>
                      <p:nvPr/>
                    </p:nvCxnSpPr>
                    <p:spPr bwMode="auto">
                      <a:xfrm flipV="1">
                        <a:off x="1388533" y="3361266"/>
                        <a:ext cx="4622800" cy="846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5" name="Connecteur droit 84"/>
                      <p:cNvCxnSpPr/>
                      <p:nvPr/>
                    </p:nvCxnSpPr>
                    <p:spPr bwMode="auto">
                      <a:xfrm flipV="1">
                        <a:off x="1392765" y="3852334"/>
                        <a:ext cx="4622800" cy="846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6" name="Connecteur droit 85"/>
                      <p:cNvCxnSpPr/>
                      <p:nvPr/>
                    </p:nvCxnSpPr>
                    <p:spPr bwMode="auto">
                      <a:xfrm flipV="1">
                        <a:off x="1371600" y="4343401"/>
                        <a:ext cx="4622800" cy="846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7" name="Connecteur droit 86"/>
                      <p:cNvCxnSpPr/>
                      <p:nvPr/>
                    </p:nvCxnSpPr>
                    <p:spPr bwMode="auto">
                      <a:xfrm flipV="1">
                        <a:off x="1371600" y="4834468"/>
                        <a:ext cx="4622800" cy="846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8" name="Connecteur droit 87"/>
                      <p:cNvCxnSpPr/>
                      <p:nvPr/>
                    </p:nvCxnSpPr>
                    <p:spPr bwMode="auto">
                      <a:xfrm flipV="1">
                        <a:off x="1371599" y="5325534"/>
                        <a:ext cx="4622800" cy="846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89" name="Connecteur droit 21"/>
                      <p:cNvCxnSpPr/>
                      <p:nvPr/>
                    </p:nvCxnSpPr>
                    <p:spPr bwMode="auto">
                      <a:xfrm flipV="1">
                        <a:off x="1371599" y="2396068"/>
                        <a:ext cx="4622800" cy="846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</p:grpSp>
              <p:cxnSp>
                <p:nvCxnSpPr>
                  <p:cNvPr id="67" name="Connecteur droit 66"/>
                  <p:cNvCxnSpPr/>
                  <p:nvPr/>
                </p:nvCxnSpPr>
                <p:spPr bwMode="auto">
                  <a:xfrm flipH="1">
                    <a:off x="2901950" y="934120"/>
                    <a:ext cx="1166" cy="490153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68" name="ZoneTexte 67"/>
                  <p:cNvSpPr txBox="1"/>
                  <p:nvPr/>
                </p:nvSpPr>
                <p:spPr>
                  <a:xfrm>
                    <a:off x="759519" y="5623025"/>
                    <a:ext cx="643339" cy="4187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800" dirty="0" smtClean="0">
                        <a:latin typeface="Arial Narrow" pitchFamily="34" charset="0"/>
                      </a:rPr>
                      <a:t>10</a:t>
                    </a:r>
                    <a:r>
                      <a:rPr lang="fr-FR" sz="1800" baseline="30000" dirty="0" smtClean="0">
                        <a:latin typeface="Arial Narrow" pitchFamily="34" charset="0"/>
                      </a:rPr>
                      <a:t>-12</a:t>
                    </a:r>
                    <a:endParaRPr lang="fr-FR" sz="1800" baseline="30000" dirty="0">
                      <a:latin typeface="Arial Narrow" pitchFamily="34" charset="0"/>
                    </a:endParaRPr>
                  </a:p>
                </p:txBody>
              </p:sp>
              <p:sp>
                <p:nvSpPr>
                  <p:cNvPr id="69" name="ZoneTexte 68"/>
                  <p:cNvSpPr txBox="1"/>
                  <p:nvPr/>
                </p:nvSpPr>
                <p:spPr>
                  <a:xfrm>
                    <a:off x="767987" y="5152916"/>
                    <a:ext cx="633079" cy="4187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800" dirty="0" smtClean="0">
                        <a:latin typeface="Arial Narrow" pitchFamily="34" charset="0"/>
                      </a:rPr>
                      <a:t>10</a:t>
                    </a:r>
                    <a:r>
                      <a:rPr lang="fr-FR" sz="1800" baseline="30000" dirty="0" smtClean="0">
                        <a:latin typeface="Arial Narrow" pitchFamily="34" charset="0"/>
                      </a:rPr>
                      <a:t>-11</a:t>
                    </a:r>
                    <a:endParaRPr lang="fr-FR" sz="1800" baseline="30000" dirty="0">
                      <a:latin typeface="Arial Narrow" pitchFamily="34" charset="0"/>
                    </a:endParaRPr>
                  </a:p>
                </p:txBody>
              </p:sp>
              <p:sp>
                <p:nvSpPr>
                  <p:cNvPr id="70" name="ZoneTexte 69"/>
                  <p:cNvSpPr txBox="1"/>
                  <p:nvPr/>
                </p:nvSpPr>
                <p:spPr>
                  <a:xfrm>
                    <a:off x="793428" y="4174811"/>
                    <a:ext cx="564970" cy="4187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800" dirty="0" smtClean="0">
                        <a:latin typeface="Arial Narrow" pitchFamily="34" charset="0"/>
                      </a:rPr>
                      <a:t>10</a:t>
                    </a:r>
                    <a:r>
                      <a:rPr lang="fr-FR" sz="1800" baseline="30000" dirty="0" smtClean="0">
                        <a:latin typeface="Arial Narrow" pitchFamily="34" charset="0"/>
                      </a:rPr>
                      <a:t>-4</a:t>
                    </a:r>
                    <a:endParaRPr lang="fr-FR" sz="1800" baseline="30000" dirty="0">
                      <a:latin typeface="Arial Narrow" pitchFamily="34" charset="0"/>
                    </a:endParaRPr>
                  </a:p>
                </p:txBody>
              </p:sp>
              <p:sp>
                <p:nvSpPr>
                  <p:cNvPr id="71" name="ZoneTexte 70"/>
                  <p:cNvSpPr txBox="1"/>
                  <p:nvPr/>
                </p:nvSpPr>
                <p:spPr>
                  <a:xfrm>
                    <a:off x="768027" y="4661646"/>
                    <a:ext cx="643339" cy="4187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800" dirty="0" smtClean="0">
                        <a:latin typeface="Arial Narrow" pitchFamily="34" charset="0"/>
                      </a:rPr>
                      <a:t>10</a:t>
                    </a:r>
                    <a:r>
                      <a:rPr lang="fr-FR" sz="1800" baseline="30000" dirty="0" smtClean="0">
                        <a:latin typeface="Arial Narrow" pitchFamily="34" charset="0"/>
                      </a:rPr>
                      <a:t>-10</a:t>
                    </a:r>
                    <a:endParaRPr lang="fr-FR" sz="1800" baseline="30000" dirty="0">
                      <a:latin typeface="Arial Narrow" pitchFamily="34" charset="0"/>
                    </a:endParaRPr>
                  </a:p>
                </p:txBody>
              </p:sp>
              <p:sp>
                <p:nvSpPr>
                  <p:cNvPr id="72" name="ZoneTexte 71"/>
                  <p:cNvSpPr txBox="1"/>
                  <p:nvPr/>
                </p:nvSpPr>
                <p:spPr>
                  <a:xfrm>
                    <a:off x="797620" y="3683537"/>
                    <a:ext cx="564970" cy="4187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800" dirty="0" smtClean="0">
                        <a:latin typeface="Arial Narrow" pitchFamily="34" charset="0"/>
                      </a:rPr>
                      <a:t>10</a:t>
                    </a:r>
                    <a:r>
                      <a:rPr lang="fr-FR" sz="1800" baseline="30000" dirty="0" smtClean="0">
                        <a:latin typeface="Arial Narrow" pitchFamily="34" charset="0"/>
                      </a:rPr>
                      <a:t>-3</a:t>
                    </a:r>
                    <a:endParaRPr lang="fr-FR" sz="1800" baseline="30000" dirty="0">
                      <a:latin typeface="Arial Narrow" pitchFamily="34" charset="0"/>
                    </a:endParaRPr>
                  </a:p>
                </p:txBody>
              </p:sp>
              <p:sp>
                <p:nvSpPr>
                  <p:cNvPr id="73" name="ZoneTexte 72"/>
                  <p:cNvSpPr txBox="1"/>
                  <p:nvPr/>
                </p:nvSpPr>
                <p:spPr>
                  <a:xfrm>
                    <a:off x="797537" y="3188114"/>
                    <a:ext cx="564970" cy="4187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800" dirty="0" smtClean="0">
                        <a:latin typeface="Arial Narrow" pitchFamily="34" charset="0"/>
                      </a:rPr>
                      <a:t>10</a:t>
                    </a:r>
                    <a:r>
                      <a:rPr lang="fr-FR" sz="1800" baseline="30000" dirty="0" smtClean="0">
                        <a:latin typeface="Arial Narrow" pitchFamily="34" charset="0"/>
                      </a:rPr>
                      <a:t>-2</a:t>
                    </a:r>
                    <a:endParaRPr lang="fr-FR" sz="1800" baseline="30000" dirty="0">
                      <a:latin typeface="Arial Narrow" pitchFamily="34" charset="0"/>
                    </a:endParaRPr>
                  </a:p>
                </p:txBody>
              </p:sp>
              <p:sp>
                <p:nvSpPr>
                  <p:cNvPr id="74" name="ZoneTexte 73"/>
                  <p:cNvSpPr txBox="1"/>
                  <p:nvPr/>
                </p:nvSpPr>
                <p:spPr>
                  <a:xfrm>
                    <a:off x="793263" y="2701115"/>
                    <a:ext cx="564970" cy="4187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800" dirty="0" smtClean="0">
                        <a:latin typeface="Arial Narrow" pitchFamily="34" charset="0"/>
                      </a:rPr>
                      <a:t>10</a:t>
                    </a:r>
                    <a:r>
                      <a:rPr lang="fr-FR" sz="1800" baseline="30000" dirty="0" smtClean="0">
                        <a:latin typeface="Arial Narrow" pitchFamily="34" charset="0"/>
                      </a:rPr>
                      <a:t>-1</a:t>
                    </a:r>
                    <a:endParaRPr lang="fr-FR" sz="1800" baseline="30000" dirty="0">
                      <a:latin typeface="Arial Narrow" pitchFamily="34" charset="0"/>
                    </a:endParaRPr>
                  </a:p>
                </p:txBody>
              </p:sp>
              <p:sp>
                <p:nvSpPr>
                  <p:cNvPr id="75" name="ZoneTexte 74"/>
                  <p:cNvSpPr txBox="1"/>
                  <p:nvPr/>
                </p:nvSpPr>
                <p:spPr>
                  <a:xfrm>
                    <a:off x="882536" y="2209139"/>
                    <a:ext cx="320958" cy="4187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800" dirty="0" smtClean="0">
                        <a:latin typeface="Arial Narrow" pitchFamily="34" charset="0"/>
                      </a:rPr>
                      <a:t>1</a:t>
                    </a:r>
                    <a:endParaRPr lang="fr-FR" sz="1800" baseline="30000" dirty="0">
                      <a:latin typeface="Arial Narrow" pitchFamily="34" charset="0"/>
                    </a:endParaRPr>
                  </a:p>
                </p:txBody>
              </p:sp>
              <p:sp>
                <p:nvSpPr>
                  <p:cNvPr id="76" name="ZoneTexte 75"/>
                  <p:cNvSpPr txBox="1"/>
                  <p:nvPr/>
                </p:nvSpPr>
                <p:spPr>
                  <a:xfrm>
                    <a:off x="827377" y="1734799"/>
                    <a:ext cx="518660" cy="4187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800" dirty="0" smtClean="0">
                        <a:latin typeface="Arial Narrow" pitchFamily="34" charset="0"/>
                      </a:rPr>
                      <a:t>10</a:t>
                    </a:r>
                    <a:r>
                      <a:rPr lang="fr-FR" sz="1800" baseline="30000" dirty="0" smtClean="0">
                        <a:latin typeface="Arial Narrow" pitchFamily="34" charset="0"/>
                      </a:rPr>
                      <a:t>1</a:t>
                    </a:r>
                    <a:endParaRPr lang="fr-FR" sz="1800" baseline="30000" dirty="0">
                      <a:latin typeface="Arial Narrow" pitchFamily="34" charset="0"/>
                    </a:endParaRPr>
                  </a:p>
                </p:txBody>
              </p:sp>
              <p:sp>
                <p:nvSpPr>
                  <p:cNvPr id="77" name="ZoneTexte 76"/>
                  <p:cNvSpPr txBox="1"/>
                  <p:nvPr/>
                </p:nvSpPr>
                <p:spPr>
                  <a:xfrm>
                    <a:off x="827378" y="1243443"/>
                    <a:ext cx="518660" cy="4187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800" dirty="0" smtClean="0">
                        <a:latin typeface="Arial Narrow" pitchFamily="34" charset="0"/>
                      </a:rPr>
                      <a:t>10</a:t>
                    </a:r>
                    <a:r>
                      <a:rPr lang="fr-FR" sz="1800" baseline="30000" dirty="0">
                        <a:latin typeface="Arial Narrow" pitchFamily="34" charset="0"/>
                      </a:rPr>
                      <a:t>2</a:t>
                    </a:r>
                  </a:p>
                </p:txBody>
              </p:sp>
              <p:sp>
                <p:nvSpPr>
                  <p:cNvPr id="78" name="ZoneTexte 77"/>
                  <p:cNvSpPr txBox="1"/>
                  <p:nvPr/>
                </p:nvSpPr>
                <p:spPr>
                  <a:xfrm>
                    <a:off x="822895" y="770715"/>
                    <a:ext cx="518660" cy="4187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800" dirty="0" smtClean="0">
                        <a:latin typeface="Arial Narrow" pitchFamily="34" charset="0"/>
                      </a:rPr>
                      <a:t>10</a:t>
                    </a:r>
                    <a:r>
                      <a:rPr lang="fr-FR" sz="1800" baseline="30000" dirty="0">
                        <a:latin typeface="Arial Narrow" pitchFamily="34" charset="0"/>
                      </a:rPr>
                      <a:t>3</a:t>
                    </a:r>
                  </a:p>
                </p:txBody>
              </p:sp>
            </p:grpSp>
          </p:grpSp>
          <p:sp>
            <p:nvSpPr>
              <p:cNvPr id="63" name="Rectangle 62"/>
              <p:cNvSpPr/>
              <p:nvPr/>
            </p:nvSpPr>
            <p:spPr bwMode="auto">
              <a:xfrm>
                <a:off x="1141016" y="4483720"/>
                <a:ext cx="4942284" cy="24068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</p:grpSp>
        <p:sp>
          <p:nvSpPr>
            <p:cNvPr id="28" name="Forme libre 27"/>
            <p:cNvSpPr/>
            <p:nvPr/>
          </p:nvSpPr>
          <p:spPr>
            <a:xfrm>
              <a:off x="1371600" y="4400550"/>
              <a:ext cx="4622800" cy="76200"/>
            </a:xfrm>
            <a:custGeom>
              <a:avLst/>
              <a:gdLst>
                <a:gd name="connsiteX0" fmla="*/ 0 w 4622800"/>
                <a:gd name="connsiteY0" fmla="*/ 76200 h 76200"/>
                <a:gd name="connsiteX1" fmla="*/ 793750 w 4622800"/>
                <a:gd name="connsiteY1" fmla="*/ 19050 h 76200"/>
                <a:gd name="connsiteX2" fmla="*/ 1530350 w 4622800"/>
                <a:gd name="connsiteY2" fmla="*/ 76200 h 76200"/>
                <a:gd name="connsiteX3" fmla="*/ 2305050 w 4622800"/>
                <a:gd name="connsiteY3" fmla="*/ 0 h 76200"/>
                <a:gd name="connsiteX4" fmla="*/ 3117850 w 4622800"/>
                <a:gd name="connsiteY4" fmla="*/ 76200 h 76200"/>
                <a:gd name="connsiteX5" fmla="*/ 3892550 w 4622800"/>
                <a:gd name="connsiteY5" fmla="*/ 0 h 76200"/>
                <a:gd name="connsiteX6" fmla="*/ 4622800 w 4622800"/>
                <a:gd name="connsiteY6" fmla="*/ 6985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22800" h="76200">
                  <a:moveTo>
                    <a:pt x="0" y="76200"/>
                  </a:moveTo>
                  <a:lnTo>
                    <a:pt x="793750" y="19050"/>
                  </a:lnTo>
                  <a:lnTo>
                    <a:pt x="1530350" y="76200"/>
                  </a:lnTo>
                  <a:lnTo>
                    <a:pt x="2305050" y="0"/>
                  </a:lnTo>
                  <a:lnTo>
                    <a:pt x="3117850" y="76200"/>
                  </a:lnTo>
                  <a:lnTo>
                    <a:pt x="3892550" y="0"/>
                  </a:lnTo>
                  <a:lnTo>
                    <a:pt x="4622800" y="6985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9" name="Ellipse 28"/>
            <p:cNvSpPr/>
            <p:nvPr/>
          </p:nvSpPr>
          <p:spPr bwMode="auto">
            <a:xfrm>
              <a:off x="2042046" y="3314874"/>
              <a:ext cx="266576" cy="2326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0" name="Ellipse 29"/>
            <p:cNvSpPr/>
            <p:nvPr/>
          </p:nvSpPr>
          <p:spPr bwMode="auto">
            <a:xfrm>
              <a:off x="3531270" y="2717974"/>
              <a:ext cx="266576" cy="232618"/>
            </a:xfrm>
            <a:prstGeom prst="ellipse">
              <a:avLst/>
            </a:prstGeom>
            <a:solidFill>
              <a:srgbClr val="B5FF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1" name="Ellipse 30"/>
            <p:cNvSpPr/>
            <p:nvPr/>
          </p:nvSpPr>
          <p:spPr bwMode="auto">
            <a:xfrm>
              <a:off x="3549774" y="2237532"/>
              <a:ext cx="266576" cy="232618"/>
            </a:xfrm>
            <a:prstGeom prst="ellipse">
              <a:avLst/>
            </a:prstGeom>
            <a:solidFill>
              <a:srgbClr val="3333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2" name="Ellipse 31"/>
            <p:cNvSpPr/>
            <p:nvPr/>
          </p:nvSpPr>
          <p:spPr bwMode="auto">
            <a:xfrm>
              <a:off x="3601988" y="5261446"/>
              <a:ext cx="266576" cy="232618"/>
            </a:xfrm>
            <a:prstGeom prst="ellipse">
              <a:avLst/>
            </a:prstGeom>
            <a:solidFill>
              <a:srgbClr val="CC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3" name="Forme libre 32"/>
            <p:cNvSpPr/>
            <p:nvPr/>
          </p:nvSpPr>
          <p:spPr>
            <a:xfrm>
              <a:off x="1365250" y="4654550"/>
              <a:ext cx="4622800" cy="76200"/>
            </a:xfrm>
            <a:custGeom>
              <a:avLst/>
              <a:gdLst>
                <a:gd name="connsiteX0" fmla="*/ 0 w 4622800"/>
                <a:gd name="connsiteY0" fmla="*/ 76200 h 76200"/>
                <a:gd name="connsiteX1" fmla="*/ 793750 w 4622800"/>
                <a:gd name="connsiteY1" fmla="*/ 19050 h 76200"/>
                <a:gd name="connsiteX2" fmla="*/ 1530350 w 4622800"/>
                <a:gd name="connsiteY2" fmla="*/ 76200 h 76200"/>
                <a:gd name="connsiteX3" fmla="*/ 2305050 w 4622800"/>
                <a:gd name="connsiteY3" fmla="*/ 0 h 76200"/>
                <a:gd name="connsiteX4" fmla="*/ 3117850 w 4622800"/>
                <a:gd name="connsiteY4" fmla="*/ 76200 h 76200"/>
                <a:gd name="connsiteX5" fmla="*/ 3892550 w 4622800"/>
                <a:gd name="connsiteY5" fmla="*/ 0 h 76200"/>
                <a:gd name="connsiteX6" fmla="*/ 4622800 w 4622800"/>
                <a:gd name="connsiteY6" fmla="*/ 6985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22800" h="76200">
                  <a:moveTo>
                    <a:pt x="0" y="76200"/>
                  </a:moveTo>
                  <a:lnTo>
                    <a:pt x="793750" y="19050"/>
                  </a:lnTo>
                  <a:lnTo>
                    <a:pt x="1530350" y="76200"/>
                  </a:lnTo>
                  <a:lnTo>
                    <a:pt x="2305050" y="0"/>
                  </a:lnTo>
                  <a:lnTo>
                    <a:pt x="3117850" y="76200"/>
                  </a:lnTo>
                  <a:lnTo>
                    <a:pt x="3892550" y="0"/>
                  </a:lnTo>
                  <a:lnTo>
                    <a:pt x="4622800" y="6985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456731" y="527348"/>
              <a:ext cx="1166987" cy="38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</a:rPr>
                <a:t>1</a:t>
              </a:r>
              <a:r>
                <a:rPr lang="fr-FR" sz="1600" baseline="30000" dirty="0" smtClean="0">
                  <a:latin typeface="Arial Narrow" pitchFamily="34" charset="0"/>
                </a:rPr>
                <a:t>ière</a:t>
              </a:r>
              <a:r>
                <a:rPr lang="fr-FR" sz="1600" dirty="0" smtClean="0">
                  <a:latin typeface="Arial Narrow" pitchFamily="34" charset="0"/>
                </a:rPr>
                <a:t> Famille</a:t>
              </a:r>
              <a:endParaRPr lang="fr-FR" sz="1600" dirty="0">
                <a:latin typeface="Arial Narrow" pitchFamily="34" charset="0"/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2931294" y="531540"/>
              <a:ext cx="1229326" cy="38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</a:rPr>
                <a:t>2</a:t>
              </a:r>
              <a:r>
                <a:rPr lang="fr-FR" sz="1600" baseline="30000" dirty="0" smtClean="0">
                  <a:latin typeface="Arial Narrow" pitchFamily="34" charset="0"/>
                </a:rPr>
                <a:t>ième</a:t>
              </a:r>
              <a:r>
                <a:rPr lang="fr-FR" sz="1600" dirty="0" smtClean="0">
                  <a:latin typeface="Arial Narrow" pitchFamily="34" charset="0"/>
                </a:rPr>
                <a:t> Famille</a:t>
              </a:r>
              <a:endParaRPr lang="fr-FR" sz="1600" dirty="0">
                <a:latin typeface="Arial Narrow" pitchFamily="34" charset="0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4471144" y="527348"/>
              <a:ext cx="1229326" cy="38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</a:rPr>
                <a:t>3</a:t>
              </a:r>
              <a:r>
                <a:rPr lang="fr-FR" sz="1600" baseline="30000" dirty="0" smtClean="0">
                  <a:latin typeface="Arial Narrow" pitchFamily="34" charset="0"/>
                </a:rPr>
                <a:t>ième</a:t>
              </a:r>
              <a:r>
                <a:rPr lang="fr-FR" sz="1600" dirty="0" smtClean="0">
                  <a:latin typeface="Arial Narrow" pitchFamily="34" charset="0"/>
                </a:rPr>
                <a:t> Famille</a:t>
              </a:r>
              <a:endParaRPr lang="fr-FR" sz="1600" dirty="0">
                <a:latin typeface="Arial Narrow" pitchFamily="34" charset="0"/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2918098" y="80690"/>
              <a:ext cx="1179455" cy="453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Arial Narrow" pitchFamily="34" charset="0"/>
                </a:rPr>
                <a:t>Fermions</a:t>
              </a:r>
              <a:endParaRPr lang="fr-FR" dirty="0">
                <a:latin typeface="Arial Narrow" pitchFamily="34" charset="0"/>
              </a:endParaRPr>
            </a:p>
          </p:txBody>
        </p:sp>
        <p:cxnSp>
          <p:nvCxnSpPr>
            <p:cNvPr id="38" name="Connecteur en angle 37"/>
            <p:cNvCxnSpPr/>
            <p:nvPr/>
          </p:nvCxnSpPr>
          <p:spPr bwMode="auto">
            <a:xfrm>
              <a:off x="4485382" y="330498"/>
              <a:ext cx="1492085" cy="215602"/>
            </a:xfrm>
            <a:prstGeom prst="bentConnector3">
              <a:avLst>
                <a:gd name="adj1" fmla="val 99935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Connecteur en angle 38"/>
            <p:cNvCxnSpPr/>
            <p:nvPr/>
          </p:nvCxnSpPr>
          <p:spPr bwMode="auto">
            <a:xfrm rot="10800000" flipV="1">
              <a:off x="1346200" y="332655"/>
              <a:ext cx="1497610" cy="209212"/>
            </a:xfrm>
            <a:prstGeom prst="bentConnector3">
              <a:avLst>
                <a:gd name="adj1" fmla="val 9975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ZoneTexte 39"/>
            <p:cNvSpPr txBox="1"/>
            <p:nvPr/>
          </p:nvSpPr>
          <p:spPr>
            <a:xfrm>
              <a:off x="6521158" y="80690"/>
              <a:ext cx="987095" cy="453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Arial Narrow" pitchFamily="34" charset="0"/>
                </a:rPr>
                <a:t>Bosons</a:t>
              </a:r>
              <a:endParaRPr lang="fr-FR" dirty="0">
                <a:latin typeface="Arial Narrow" pitchFamily="34" charset="0"/>
              </a:endParaRPr>
            </a:p>
          </p:txBody>
        </p:sp>
        <p:cxnSp>
          <p:nvCxnSpPr>
            <p:cNvPr id="41" name="Connecteur en angle 40"/>
            <p:cNvCxnSpPr/>
            <p:nvPr/>
          </p:nvCxnSpPr>
          <p:spPr bwMode="auto">
            <a:xfrm>
              <a:off x="7596882" y="330498"/>
              <a:ext cx="552285" cy="215602"/>
            </a:xfrm>
            <a:prstGeom prst="bentConnector3">
              <a:avLst>
                <a:gd name="adj1" fmla="val 9982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Connecteur en angle 41"/>
            <p:cNvCxnSpPr/>
            <p:nvPr/>
          </p:nvCxnSpPr>
          <p:spPr bwMode="auto">
            <a:xfrm rot="10800000" flipV="1">
              <a:off x="6057900" y="332656"/>
              <a:ext cx="371750" cy="213444"/>
            </a:xfrm>
            <a:prstGeom prst="bentConnector3">
              <a:avLst>
                <a:gd name="adj1" fmla="val 989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ZoneTexte 42"/>
            <p:cNvSpPr txBox="1"/>
            <p:nvPr/>
          </p:nvSpPr>
          <p:spPr>
            <a:xfrm>
              <a:off x="1750492" y="4023443"/>
              <a:ext cx="889132" cy="38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</a:rPr>
                <a:t>Electron</a:t>
              </a:r>
              <a:endParaRPr lang="fr-FR" sz="1600" dirty="0">
                <a:latin typeface="Arial Narrow" pitchFamily="34" charset="0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3349774" y="2901702"/>
              <a:ext cx="670056" cy="38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</a:rPr>
                <a:t>Muon</a:t>
              </a:r>
              <a:endParaRPr lang="fr-FR" sz="1600" dirty="0">
                <a:latin typeface="Arial Narrow" pitchFamily="34" charset="0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5008240" y="2400052"/>
              <a:ext cx="505053" cy="38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</a:rPr>
                <a:t>Tau</a:t>
              </a:r>
              <a:endParaRPr lang="fr-FR" sz="1600" dirty="0">
                <a:latin typeface="Arial Narrow" pitchFamily="34" charset="0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2321744" y="3477468"/>
              <a:ext cx="411793" cy="38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0000FF"/>
                  </a:solidFill>
                  <a:latin typeface="Arial Narrow" pitchFamily="34" charset="0"/>
                </a:rPr>
                <a:t>up</a:t>
              </a:r>
              <a:endParaRPr lang="fr-FR" sz="1600" dirty="0">
                <a:solidFill>
                  <a:srgbClr val="0000FF"/>
                </a:solidFill>
                <a:latin typeface="Arial Narrow" pitchFamily="34" charset="0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3651549" y="1898590"/>
              <a:ext cx="723489" cy="38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solidFill>
                    <a:srgbClr val="0000FF"/>
                  </a:solidFill>
                  <a:latin typeface="Arial Narrow" pitchFamily="34" charset="0"/>
                </a:rPr>
                <a:t>charm</a:t>
              </a:r>
              <a:endParaRPr lang="fr-FR" sz="1600" dirty="0">
                <a:solidFill>
                  <a:srgbClr val="0000FF"/>
                </a:solidFill>
                <a:latin typeface="Arial Narrow" pitchFamily="34" charset="0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5388000" y="981045"/>
              <a:ext cx="463447" cy="38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0000FF"/>
                  </a:solidFill>
                  <a:latin typeface="Arial Narrow" pitchFamily="34" charset="0"/>
                </a:rPr>
                <a:t>top</a:t>
              </a:r>
              <a:endParaRPr lang="fr-FR" sz="1600" dirty="0">
                <a:solidFill>
                  <a:srgbClr val="0000FF"/>
                </a:solidFill>
                <a:latin typeface="Arial Narrow" pitchFamily="34" charset="0"/>
              </a:endParaRP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2266876" y="3231852"/>
              <a:ext cx="650463" cy="38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FF0000"/>
                  </a:solidFill>
                  <a:latin typeface="Arial Narrow" pitchFamily="34" charset="0"/>
                </a:rPr>
                <a:t>down</a:t>
              </a:r>
              <a:endParaRPr lang="fr-FR" sz="1600" dirty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3799756" y="2493158"/>
              <a:ext cx="826793" cy="38384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solidFill>
                    <a:srgbClr val="FF0000"/>
                  </a:solidFill>
                  <a:latin typeface="Arial Narrow" pitchFamily="34" charset="0"/>
                </a:rPr>
                <a:t>strange</a:t>
              </a:r>
              <a:endParaRPr lang="fr-FR" sz="1600" dirty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5016748" y="1624608"/>
              <a:ext cx="773360" cy="38384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solidFill>
                    <a:srgbClr val="FF0000"/>
                  </a:solidFill>
                  <a:latin typeface="Arial Narrow" pitchFamily="34" charset="0"/>
                </a:rPr>
                <a:t>bottom</a:t>
              </a:r>
              <a:endParaRPr lang="fr-FR" sz="1600" dirty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6157640" y="1559644"/>
              <a:ext cx="465227" cy="38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</a:rPr>
                <a:t>W</a:t>
              </a:r>
              <a:r>
                <a:rPr lang="fr-FR" sz="1600" baseline="30000" dirty="0" smtClean="0">
                  <a:latin typeface="Arial Narrow" pitchFamily="34" charset="0"/>
                </a:rPr>
                <a:t>±</a:t>
              </a:r>
              <a:endParaRPr lang="fr-FR" sz="1600" baseline="30000" dirty="0">
                <a:latin typeface="Arial Narrow" pitchFamily="34" charset="0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6632352" y="1508968"/>
              <a:ext cx="319176" cy="38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Arial Narrow" pitchFamily="34" charset="0"/>
                </a:rPr>
                <a:t>Z</a:t>
              </a:r>
              <a:endParaRPr lang="fr-FR" sz="1600" dirty="0">
                <a:latin typeface="Arial Narrow" pitchFamily="34" charset="0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7417792" y="1458044"/>
              <a:ext cx="3578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</a:t>
              </a:r>
              <a:endParaRPr lang="fr-FR" dirty="0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7308304" y="1124744"/>
              <a:ext cx="576064" cy="72008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grpSp>
          <p:nvGrpSpPr>
            <p:cNvPr id="56" name="Grouper 6"/>
            <p:cNvGrpSpPr/>
            <p:nvPr/>
          </p:nvGrpSpPr>
          <p:grpSpPr>
            <a:xfrm>
              <a:off x="7248996" y="1090836"/>
              <a:ext cx="675804" cy="763364"/>
              <a:chOff x="7236296" y="1103536"/>
              <a:chExt cx="675804" cy="763364"/>
            </a:xfrm>
          </p:grpSpPr>
          <p:sp>
            <p:nvSpPr>
              <p:cNvPr id="60" name="Rectangle 2"/>
              <p:cNvSpPr/>
              <p:nvPr/>
            </p:nvSpPr>
            <p:spPr bwMode="auto">
              <a:xfrm>
                <a:off x="7236296" y="1103536"/>
                <a:ext cx="675804" cy="76336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7410772" y="1124744"/>
                <a:ext cx="3547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dirty="0" smtClean="0"/>
                  <a:t>?</a:t>
                </a:r>
                <a:endParaRPr lang="fr-FR" sz="2800" dirty="0"/>
              </a:p>
            </p:txBody>
          </p:sp>
        </p:grpSp>
        <p:sp>
          <p:nvSpPr>
            <p:cNvPr id="57" name="ZoneTexte 56"/>
            <p:cNvSpPr txBox="1"/>
            <p:nvPr/>
          </p:nvSpPr>
          <p:spPr>
            <a:xfrm>
              <a:off x="1794570" y="5324822"/>
              <a:ext cx="4082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ymbol" charset="2"/>
                  <a:cs typeface="Symbol" charset="2"/>
                </a:rPr>
                <a:t>n</a:t>
              </a:r>
              <a:r>
                <a:rPr lang="fr-FR" baseline="-25000" dirty="0" smtClean="0"/>
                <a:t>e</a:t>
              </a:r>
              <a:endParaRPr lang="fr-FR" baseline="-25000" dirty="0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3227884" y="4914354"/>
              <a:ext cx="4168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ymbol" charset="2"/>
                  <a:cs typeface="Symbol" charset="2"/>
                </a:rPr>
                <a:t>n</a:t>
              </a:r>
              <a:r>
                <a:rPr lang="fr-FR" baseline="-25000" dirty="0" smtClean="0">
                  <a:latin typeface="Symbol" charset="2"/>
                  <a:cs typeface="Symbol" charset="2"/>
                </a:rPr>
                <a:t>m</a:t>
              </a:r>
              <a:endParaRPr lang="fr-FR" baseline="-25000" dirty="0">
                <a:latin typeface="Symbol" charset="2"/>
                <a:cs typeface="Symbol" charset="2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4851822" y="4855170"/>
              <a:ext cx="393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ymbol" charset="2"/>
                  <a:cs typeface="Symbol" charset="2"/>
                </a:rPr>
                <a:t>n</a:t>
              </a:r>
              <a:r>
                <a:rPr lang="fr-FR" baseline="-25000" dirty="0" smtClean="0">
                  <a:latin typeface="Symbol" charset="2"/>
                  <a:cs typeface="Symbol" charset="2"/>
                </a:rPr>
                <a:t>t</a:t>
              </a:r>
              <a:endParaRPr lang="fr-FR" baseline="-250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98" name="ZoneTexte 97"/>
          <p:cNvSpPr txBox="1"/>
          <p:nvPr/>
        </p:nvSpPr>
        <p:spPr>
          <a:xfrm>
            <a:off x="1259632" y="59492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Arial Narrow" pitchFamily="34" charset="0"/>
              </a:rPr>
              <a:t>Modèle</a:t>
            </a:r>
            <a:r>
              <a:rPr lang="en-US" sz="1800" dirty="0" smtClean="0">
                <a:latin typeface="Arial Narrow" pitchFamily="34" charset="0"/>
              </a:rPr>
              <a:t> Standard (MS): ne </a:t>
            </a:r>
            <a:r>
              <a:rPr lang="en-US" sz="1800" dirty="0" err="1" smtClean="0">
                <a:latin typeface="Arial Narrow" pitchFamily="34" charset="0"/>
              </a:rPr>
              <a:t>dit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rien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sur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l’origine</a:t>
            </a:r>
            <a:r>
              <a:rPr lang="en-US" sz="1800" dirty="0" smtClean="0">
                <a:latin typeface="Arial Narrow" pitchFamily="34" charset="0"/>
              </a:rPr>
              <a:t> (et la </a:t>
            </a:r>
            <a:r>
              <a:rPr lang="en-US" sz="1800" dirty="0" err="1" smtClean="0">
                <a:latin typeface="Arial Narrow" pitchFamily="34" charset="0"/>
              </a:rPr>
              <a:t>hiérarchie</a:t>
            </a:r>
            <a:r>
              <a:rPr lang="en-US" sz="1800" dirty="0" smtClean="0">
                <a:latin typeface="Arial Narrow" pitchFamily="34" charset="0"/>
              </a:rPr>
              <a:t>) des masses…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77" descr="fig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4104000" cy="3939840"/>
          </a:xfrm>
          <a:prstGeom prst="rect">
            <a:avLst/>
          </a:prstGeom>
        </p:spPr>
      </p:pic>
      <p:pic>
        <p:nvPicPr>
          <p:cNvPr id="13" name="Image 12" descr="ATLAS_channels_fig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712"/>
            <a:ext cx="4320540" cy="41071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Compatibilité</a:t>
            </a:r>
            <a:r>
              <a:rPr lang="en-US" dirty="0" smtClean="0"/>
              <a:t> avec le </a:t>
            </a:r>
            <a:r>
              <a:rPr lang="en-US" dirty="0" err="1" smtClean="0"/>
              <a:t>Modèle</a:t>
            </a:r>
            <a:r>
              <a:rPr lang="en-US" dirty="0" smtClean="0"/>
              <a:t> Standard]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sp>
        <p:nvSpPr>
          <p:cNvPr id="7" name="Rectangle 1"/>
          <p:cNvSpPr>
            <a:spLocks/>
          </p:cNvSpPr>
          <p:nvPr/>
        </p:nvSpPr>
        <p:spPr bwMode="auto">
          <a:xfrm>
            <a:off x="6640513" y="5873750"/>
            <a:ext cx="5511800" cy="508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800">
                <a:solidFill>
                  <a:schemeClr val="tx1"/>
                </a:solidFill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</a:p>
        </p:txBody>
      </p:sp>
      <p:grpSp>
        <p:nvGrpSpPr>
          <p:cNvPr id="3" name="Group 70"/>
          <p:cNvGrpSpPr>
            <a:grpSpLocks/>
          </p:cNvGrpSpPr>
          <p:nvPr/>
        </p:nvGrpSpPr>
        <p:grpSpPr bwMode="auto">
          <a:xfrm>
            <a:off x="823913" y="8547100"/>
            <a:ext cx="11342687" cy="711200"/>
            <a:chOff x="0" y="0"/>
            <a:chExt cx="7144" cy="448"/>
          </a:xfrm>
        </p:grpSpPr>
        <p:sp>
          <p:nvSpPr>
            <p:cNvPr id="75" name="Rectangle 68"/>
            <p:cNvSpPr>
              <a:spLocks/>
            </p:cNvSpPr>
            <p:nvPr/>
          </p:nvSpPr>
          <p:spPr bwMode="auto">
            <a:xfrm>
              <a:off x="204" y="52"/>
              <a:ext cx="6719" cy="34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3200">
                  <a:solidFill>
                    <a:schemeClr val="tx1"/>
                  </a:solidFill>
                  <a:latin typeface="Myriad Headline" charset="0"/>
                  <a:ea typeface="Myriad Headline" charset="0"/>
                  <a:cs typeface="Myriad Headline" charset="0"/>
                  <a:sym typeface="Myriad Headline" charset="0"/>
                </a:rPr>
                <a:t>h</a:t>
              </a:r>
              <a:r>
                <a:rPr lang="en-US" sz="3200" baseline="-6000">
                  <a:solidFill>
                    <a:schemeClr val="tx1"/>
                  </a:solidFill>
                  <a:latin typeface="Myriad Headline" charset="0"/>
                  <a:ea typeface="Myriad Headline" charset="0"/>
                  <a:cs typeface="Myriad Headline" charset="0"/>
                  <a:sym typeface="Myriad Headline" charset="0"/>
                </a:rPr>
                <a:t>125 </a:t>
              </a:r>
              <a:r>
                <a:rPr lang="en-US" sz="3200">
                  <a:solidFill>
                    <a:schemeClr val="tx1"/>
                  </a:solidFill>
                  <a:latin typeface="Myriad Headline" charset="0"/>
                  <a:ea typeface="Myriad Headline" charset="0"/>
                  <a:cs typeface="Myriad Headline" charset="0"/>
                  <a:sym typeface="Myriad Headline" charset="0"/>
                </a:rPr>
                <a:t>is compatible with the SM Higgs within uncertainties</a:t>
              </a:r>
            </a:p>
          </p:txBody>
        </p:sp>
        <p:sp>
          <p:nvSpPr>
            <p:cNvPr id="76" name="AutoShape 69"/>
            <p:cNvSpPr>
              <a:spLocks/>
            </p:cNvSpPr>
            <p:nvPr/>
          </p:nvSpPr>
          <p:spPr bwMode="auto">
            <a:xfrm>
              <a:off x="0" y="0"/>
              <a:ext cx="7144" cy="448"/>
            </a:xfrm>
            <a:prstGeom prst="roundRect">
              <a:avLst>
                <a:gd name="adj" fmla="val 26782"/>
              </a:avLst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0" name="Espace réservé de la date 7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1708448" y="5589240"/>
            <a:ext cx="6319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it-CH" dirty="0" smtClean="0">
                <a:latin typeface="Arial Narrow" pitchFamily="34" charset="0"/>
              </a:rPr>
              <a:t>Pas de couplage direct du photon au Higgs</a:t>
            </a:r>
          </a:p>
          <a:p>
            <a:pPr>
              <a:buFont typeface="Wingdings" pitchFamily="2" charset="2"/>
              <a:buChar char="§"/>
            </a:pPr>
            <a:r>
              <a:rPr lang="it-CH" dirty="0" smtClean="0">
                <a:latin typeface="Arial Narrow" pitchFamily="34" charset="0"/>
              </a:rPr>
              <a:t> Un taux plus élevé que prévu... Indications de nouvelles </a:t>
            </a:r>
          </a:p>
          <a:p>
            <a:r>
              <a:rPr lang="it-CH" dirty="0" smtClean="0">
                <a:latin typeface="Arial Narrow" pitchFamily="34" charset="0"/>
              </a:rPr>
              <a:t>    particules lourdes (chargées) ???</a:t>
            </a:r>
          </a:p>
        </p:txBody>
      </p:sp>
      <p:sp>
        <p:nvSpPr>
          <p:cNvPr id="21" name="Ellipse 20"/>
          <p:cNvSpPr/>
          <p:nvPr/>
        </p:nvSpPr>
        <p:spPr bwMode="auto">
          <a:xfrm>
            <a:off x="2627784" y="1628800"/>
            <a:ext cx="864096" cy="57606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7668344" y="2636912"/>
            <a:ext cx="864096" cy="57606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3" name="Image 22" descr="Hgg_thesis-img14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3090116"/>
            <a:ext cx="4556760" cy="258318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  <p:pic>
        <p:nvPicPr>
          <p:cNvPr id="16" name="Image 15" descr="vache_news-211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34325"/>
            <a:ext cx="1543050" cy="874395"/>
          </a:xfrm>
          <a:prstGeom prst="rect">
            <a:avLst/>
          </a:prstGeom>
        </p:spPr>
      </p:pic>
      <p:sp>
        <p:nvSpPr>
          <p:cNvPr id="17" name="Ellipse 16"/>
          <p:cNvSpPr>
            <a:spLocks noChangeAspect="1"/>
          </p:cNvSpPr>
          <p:nvPr/>
        </p:nvSpPr>
        <p:spPr bwMode="auto">
          <a:xfrm rot="5400000">
            <a:off x="7920372" y="422670"/>
            <a:ext cx="108012" cy="72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Couplages</a:t>
            </a:r>
            <a:r>
              <a:rPr lang="en-US" dirty="0" smtClean="0"/>
              <a:t>] aux fermions ?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pic>
        <p:nvPicPr>
          <p:cNvPr id="7" name="Image 6" descr="Limit_combFP_7and8TeV_fermi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48680"/>
            <a:ext cx="5095835" cy="3599391"/>
          </a:xfrm>
          <a:prstGeom prst="rect">
            <a:avLst/>
          </a:prstGeom>
        </p:spPr>
      </p:pic>
      <p:pic>
        <p:nvPicPr>
          <p:cNvPr id="9" name="Image 8" descr="dibujo20120616-fermiophobic-higgs-vs-sm-higgs-cross-secti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2047" y="833302"/>
            <a:ext cx="3460433" cy="352710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3568" y="4293096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 Narrow" pitchFamily="34" charset="0"/>
              </a:rPr>
              <a:t> Test de </a:t>
            </a:r>
            <a:r>
              <a:rPr lang="en-US" dirty="0" err="1" smtClean="0">
                <a:latin typeface="Arial Narrow" pitchFamily="34" charset="0"/>
              </a:rPr>
              <a:t>modèle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purement</a:t>
            </a:r>
            <a:r>
              <a:rPr lang="en-US" dirty="0" smtClean="0">
                <a:latin typeface="Arial Narrow" pitchFamily="34" charset="0"/>
              </a:rPr>
              <a:t> “</a:t>
            </a:r>
            <a:r>
              <a:rPr lang="en-US" dirty="0" err="1" smtClean="0">
                <a:latin typeface="Arial Narrow" pitchFamily="34" charset="0"/>
              </a:rPr>
              <a:t>fermio-phobique</a:t>
            </a:r>
            <a:r>
              <a:rPr lang="en-US" dirty="0" smtClean="0">
                <a:latin typeface="Arial Narrow" pitchFamily="34" charset="0"/>
              </a:rPr>
              <a:t>”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 Narrow" pitchFamily="34" charset="0"/>
              </a:rPr>
              <a:t> Production par fusion de gluons </a:t>
            </a:r>
            <a:r>
              <a:rPr lang="en-US" dirty="0" err="1" smtClean="0">
                <a:latin typeface="Arial Narrow" pitchFamily="34" charset="0"/>
              </a:rPr>
              <a:t>ou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ttH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interdits</a:t>
            </a:r>
            <a:endParaRPr lang="en-US" dirty="0" smtClean="0">
              <a:latin typeface="Arial Narrow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785662" y="6165304"/>
            <a:ext cx="2358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 Narrow" pitchFamily="34" charset="0"/>
              </a:rPr>
              <a:t>CMS HIG-12-022 (July 2012)</a:t>
            </a:r>
            <a:endParaRPr lang="fr-FR" sz="1600" dirty="0">
              <a:latin typeface="Arial Narrow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7704" y="5589240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Exclu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à 99% CL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dans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le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domaine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de masse 110 – 134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GeV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.</a:t>
            </a:r>
            <a:endParaRPr lang="en-US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483768" y="314096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H</a:t>
            </a:r>
            <a:r>
              <a:rPr lang="en-US" b="1" dirty="0" smtClean="0">
                <a:latin typeface="Arial Narrow" pitchFamily="34" charset="0"/>
                <a:sym typeface="Symbol"/>
              </a:rPr>
              <a:t> (</a:t>
            </a:r>
            <a:r>
              <a:rPr lang="en-US" b="1" dirty="0" err="1" smtClean="0">
                <a:latin typeface="Arial Narrow" pitchFamily="34" charset="0"/>
                <a:sym typeface="Symbol"/>
              </a:rPr>
              <a:t>fermiophobic</a:t>
            </a:r>
            <a:r>
              <a:rPr lang="en-US" b="1" dirty="0" smtClean="0">
                <a:latin typeface="Arial Narrow" pitchFamily="34" charset="0"/>
                <a:sym typeface="Symbol"/>
              </a:rPr>
              <a:t>)</a:t>
            </a:r>
            <a:endParaRPr lang="en-US" b="1" dirty="0">
              <a:latin typeface="Arial Narrow" pitchFamily="34" charset="0"/>
            </a:endParaRPr>
          </a:p>
        </p:txBody>
      </p:sp>
      <p:pic>
        <p:nvPicPr>
          <p:cNvPr id="15" name="Image 14" descr="vache_news-211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34325"/>
            <a:ext cx="1543050" cy="874395"/>
          </a:xfrm>
          <a:prstGeom prst="rect">
            <a:avLst/>
          </a:prstGeom>
        </p:spPr>
      </p:pic>
      <p:sp>
        <p:nvSpPr>
          <p:cNvPr id="16" name="Ellipse 15"/>
          <p:cNvSpPr>
            <a:spLocks noChangeAspect="1"/>
          </p:cNvSpPr>
          <p:nvPr/>
        </p:nvSpPr>
        <p:spPr bwMode="auto">
          <a:xfrm rot="5400000">
            <a:off x="8221290" y="186015"/>
            <a:ext cx="216024" cy="144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Couplages</a:t>
            </a:r>
            <a:r>
              <a:rPr lang="en-US" dirty="0" smtClean="0"/>
              <a:t>] aux fermions ?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pic>
        <p:nvPicPr>
          <p:cNvPr id="7" name="Image 6" descr="Limit_combFP_7and8TeV_fermi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48680"/>
            <a:ext cx="5095835" cy="359939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483768" y="314096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H</a:t>
            </a:r>
            <a:r>
              <a:rPr lang="en-US" b="1" dirty="0" smtClean="0">
                <a:latin typeface="Arial Narrow" pitchFamily="34" charset="0"/>
                <a:sym typeface="Symbol"/>
              </a:rPr>
              <a:t> (</a:t>
            </a:r>
            <a:r>
              <a:rPr lang="en-US" b="1" dirty="0" err="1" smtClean="0">
                <a:latin typeface="Arial Narrow" pitchFamily="34" charset="0"/>
                <a:sym typeface="Symbol"/>
              </a:rPr>
              <a:t>fermiophobic</a:t>
            </a:r>
            <a:r>
              <a:rPr lang="en-US" b="1" dirty="0" smtClean="0">
                <a:latin typeface="Arial Narrow" pitchFamily="34" charset="0"/>
                <a:sym typeface="Symbol"/>
              </a:rPr>
              <a:t>)</a:t>
            </a:r>
            <a:endParaRPr lang="en-US" b="1" dirty="0">
              <a:latin typeface="Arial Narrow" pitchFamily="34" charset="0"/>
            </a:endParaRPr>
          </a:p>
        </p:txBody>
      </p:sp>
      <p:pic>
        <p:nvPicPr>
          <p:cNvPr id="14" name="Image 13" descr="tevatron_limi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826378"/>
            <a:ext cx="4087377" cy="296266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593502" y="168685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 Narrow" pitchFamily="34" charset="0"/>
              </a:rPr>
              <a:t>Tevatron</a:t>
            </a:r>
            <a:r>
              <a:rPr lang="en-US" b="1" dirty="0" smtClean="0">
                <a:latin typeface="Arial Narrow" pitchFamily="34" charset="0"/>
              </a:rPr>
              <a:t>, </a:t>
            </a:r>
            <a:r>
              <a:rPr lang="en-US" b="1" dirty="0" err="1" smtClean="0">
                <a:latin typeface="Arial Narrow" pitchFamily="34" charset="0"/>
              </a:rPr>
              <a:t>H</a:t>
            </a:r>
            <a:r>
              <a:rPr lang="en-US" b="1" dirty="0" err="1" smtClean="0">
                <a:latin typeface="Arial Narrow" pitchFamily="34" charset="0"/>
                <a:sym typeface="Symbol"/>
              </a:rPr>
              <a:t>bb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788024" y="4089266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Recherche</a:t>
            </a:r>
            <a:r>
              <a:rPr lang="en-US" dirty="0" smtClean="0">
                <a:latin typeface="Arial Narrow" pitchFamily="34" charset="0"/>
              </a:rPr>
              <a:t> du H en 2 quarks b au </a:t>
            </a:r>
            <a:r>
              <a:rPr lang="en-US" dirty="0" err="1" smtClean="0">
                <a:latin typeface="Arial Narrow" pitchFamily="34" charset="0"/>
              </a:rPr>
              <a:t>TeVatron</a:t>
            </a:r>
            <a:endParaRPr lang="en-US" dirty="0" smtClean="0">
              <a:latin typeface="Arial Narrow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Excès</a:t>
            </a:r>
            <a:r>
              <a:rPr lang="en-US" dirty="0" smtClean="0">
                <a:latin typeface="Arial Narrow" pitchFamily="34" charset="0"/>
              </a:rPr>
              <a:t> à ~3 </a:t>
            </a:r>
            <a:r>
              <a:rPr lang="en-US" dirty="0" err="1" smtClean="0">
                <a:latin typeface="Arial Narrow" pitchFamily="34" charset="0"/>
              </a:rPr>
              <a:t>sigmas</a:t>
            </a:r>
            <a:r>
              <a:rPr lang="en-US" dirty="0" smtClean="0">
                <a:latin typeface="Arial Narrow" pitchFamily="34" charset="0"/>
              </a:rPr>
              <a:t>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07704" y="5590800"/>
            <a:ext cx="5688632" cy="400110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Le nouveau boson se couple (au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moins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) aux quarks 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78600" y="6165304"/>
            <a:ext cx="28654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latin typeface="Arial Narrow" pitchFamily="34" charset="0"/>
              </a:rPr>
              <a:t>Phys. </a:t>
            </a:r>
            <a:r>
              <a:rPr lang="fr-FR" sz="1600" dirty="0" err="1" smtClean="0">
                <a:latin typeface="Arial Narrow" pitchFamily="34" charset="0"/>
              </a:rPr>
              <a:t>Rev</a:t>
            </a:r>
            <a:r>
              <a:rPr lang="fr-FR" sz="1600" dirty="0" smtClean="0">
                <a:latin typeface="Arial Narrow" pitchFamily="34" charset="0"/>
              </a:rPr>
              <a:t>. </a:t>
            </a:r>
            <a:r>
              <a:rPr lang="fr-FR" sz="1600" dirty="0" err="1" smtClean="0">
                <a:latin typeface="Arial Narrow" pitchFamily="34" charset="0"/>
              </a:rPr>
              <a:t>Lett</a:t>
            </a:r>
            <a:r>
              <a:rPr lang="fr-FR" sz="1600" dirty="0" smtClean="0">
                <a:latin typeface="Arial Narrow" pitchFamily="34" charset="0"/>
              </a:rPr>
              <a:t>. 109, 071804 (2012)</a:t>
            </a:r>
            <a:endParaRPr lang="en-US" sz="1600" dirty="0">
              <a:latin typeface="Arial Narrow" pitchFamily="34" charset="0"/>
            </a:endParaRPr>
          </a:p>
        </p:txBody>
      </p:sp>
      <p:pic>
        <p:nvPicPr>
          <p:cNvPr id="13" name="Image 12" descr="vache_news-211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34325"/>
            <a:ext cx="1543050" cy="874395"/>
          </a:xfrm>
          <a:prstGeom prst="rect">
            <a:avLst/>
          </a:prstGeom>
        </p:spPr>
      </p:pic>
      <p:sp>
        <p:nvSpPr>
          <p:cNvPr id="17" name="Ellipse 16"/>
          <p:cNvSpPr>
            <a:spLocks noChangeAspect="1"/>
          </p:cNvSpPr>
          <p:nvPr/>
        </p:nvSpPr>
        <p:spPr bwMode="auto">
          <a:xfrm rot="5400000">
            <a:off x="8221290" y="186015"/>
            <a:ext cx="216024" cy="144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Couplages</a:t>
            </a:r>
            <a:r>
              <a:rPr lang="en-US" dirty="0" smtClean="0"/>
              <a:t>] aux leptons ?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pic>
        <p:nvPicPr>
          <p:cNvPr id="7" name="Image 6" descr="plots_ht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4301347" cy="4029769"/>
          </a:xfrm>
          <a:prstGeom prst="rect">
            <a:avLst/>
          </a:prstGeom>
        </p:spPr>
      </p:pic>
      <p:pic>
        <p:nvPicPr>
          <p:cNvPr id="8" name="Image 7" descr="limits_ht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6883" y="766569"/>
            <a:ext cx="4304090" cy="413126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627784" y="5621178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Exclusion @ 93% CL (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effet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à ~2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sigmas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…)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Mise</a:t>
            </a:r>
            <a:r>
              <a:rPr lang="en-US" sz="1800" dirty="0" smtClean="0">
                <a:latin typeface="Arial Narrow" pitchFamily="34" charset="0"/>
              </a:rPr>
              <a:t> à jour </a:t>
            </a:r>
            <a:r>
              <a:rPr lang="en-US" sz="1800" dirty="0" err="1" smtClean="0">
                <a:latin typeface="Arial Narrow" pitchFamily="34" charset="0"/>
              </a:rPr>
              <a:t>attendue</a:t>
            </a:r>
            <a:r>
              <a:rPr lang="en-US" sz="1800" dirty="0" smtClean="0">
                <a:latin typeface="Arial Narrow" pitchFamily="34" charset="0"/>
              </a:rPr>
              <a:t> pour HCP…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latin typeface="Arial Narrow" pitchFamily="34" charset="0"/>
              </a:rPr>
              <a:t> … de </a:t>
            </a:r>
            <a:r>
              <a:rPr lang="en-US" sz="1800" dirty="0" err="1" smtClean="0">
                <a:latin typeface="Arial Narrow" pitchFamily="34" charset="0"/>
              </a:rPr>
              <a:t>même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que</a:t>
            </a:r>
            <a:r>
              <a:rPr lang="en-US" sz="1800" dirty="0" smtClean="0">
                <a:latin typeface="Arial Narrow" pitchFamily="34" charset="0"/>
              </a:rPr>
              <a:t> les </a:t>
            </a:r>
            <a:r>
              <a:rPr lang="en-US" sz="1800" dirty="0" err="1" smtClean="0">
                <a:latin typeface="Arial Narrow" pitchFamily="34" charset="0"/>
              </a:rPr>
              <a:t>résultats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d’ATLAS</a:t>
            </a:r>
            <a:r>
              <a:rPr lang="en-US" sz="1800" dirty="0" smtClean="0">
                <a:latin typeface="Arial Narrow" pitchFamily="34" charset="0"/>
              </a:rPr>
              <a:t>. </a:t>
            </a:r>
            <a:endParaRPr lang="en-US" sz="1800" dirty="0">
              <a:latin typeface="Arial Narrow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 bwMode="auto">
          <a:xfrm flipV="1">
            <a:off x="4644008" y="3789040"/>
            <a:ext cx="2088232" cy="187220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Image 12" descr="VBF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19848" y="548680"/>
            <a:ext cx="1645920" cy="100584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45968" y="822198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 Narrow" pitchFamily="34" charset="0"/>
                <a:sym typeface="Symbol"/>
              </a:rPr>
              <a:t></a:t>
            </a:r>
            <a:endParaRPr lang="en-US" b="1" dirty="0">
              <a:solidFill>
                <a:srgbClr val="0000FF"/>
              </a:solidFill>
              <a:latin typeface="Arial Narrow" pitchFamily="34" charset="0"/>
            </a:endParaRPr>
          </a:p>
        </p:txBody>
      </p:sp>
      <p:pic>
        <p:nvPicPr>
          <p:cNvPr id="12" name="Image 11" descr="vache_news-211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34325"/>
            <a:ext cx="1543050" cy="874395"/>
          </a:xfrm>
          <a:prstGeom prst="rect">
            <a:avLst/>
          </a:prstGeom>
        </p:spPr>
      </p:pic>
      <p:sp>
        <p:nvSpPr>
          <p:cNvPr id="14" name="Ellipse 13"/>
          <p:cNvSpPr>
            <a:spLocks noChangeAspect="1"/>
          </p:cNvSpPr>
          <p:nvPr/>
        </p:nvSpPr>
        <p:spPr bwMode="auto">
          <a:xfrm rot="5400000">
            <a:off x="8221290" y="186015"/>
            <a:ext cx="216024" cy="144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Couplages</a:t>
            </a:r>
            <a:r>
              <a:rPr lang="en-US" dirty="0" smtClean="0"/>
              <a:t>] Résumé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/>
          <a:srcRect r="4936"/>
          <a:stretch>
            <a:fillRect/>
          </a:stretch>
        </p:blipFill>
        <p:spPr>
          <a:xfrm>
            <a:off x="683568" y="548680"/>
            <a:ext cx="3764534" cy="3799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00200" y="4161274"/>
            <a:ext cx="5796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Test de </a:t>
            </a:r>
            <a:r>
              <a:rPr lang="en-US" dirty="0" err="1" smtClean="0">
                <a:latin typeface="Arial Narrow" pitchFamily="34" charset="0"/>
              </a:rPr>
              <a:t>compatibilité</a:t>
            </a:r>
            <a:r>
              <a:rPr lang="en-US" dirty="0" smtClean="0">
                <a:latin typeface="Arial Narrow" pitchFamily="34" charset="0"/>
              </a:rPr>
              <a:t> en </a:t>
            </a:r>
            <a:r>
              <a:rPr lang="en-US" dirty="0" err="1" smtClean="0">
                <a:latin typeface="Arial Narrow" pitchFamily="34" charset="0"/>
              </a:rPr>
              <a:t>introduisant</a:t>
            </a:r>
            <a:r>
              <a:rPr lang="en-US" dirty="0" smtClean="0">
                <a:latin typeface="Arial Narrow" pitchFamily="34" charset="0"/>
              </a:rPr>
              <a:t> 2 </a:t>
            </a:r>
            <a:r>
              <a:rPr lang="en-US" dirty="0" err="1" smtClean="0">
                <a:latin typeface="Arial Narrow" pitchFamily="34" charset="0"/>
              </a:rPr>
              <a:t>paramètres</a:t>
            </a:r>
            <a:r>
              <a:rPr lang="en-US" dirty="0" smtClean="0">
                <a:latin typeface="Arial Narrow" pitchFamily="34" charset="0"/>
              </a:rPr>
              <a:t>: CV, CF)</a:t>
            </a:r>
            <a:endParaRPr lang="en-US" dirty="0" smtClean="0">
              <a:latin typeface="Arial Narrow" pitchFamily="34" charset="0"/>
              <a:ea typeface="Myriad Web" charset="0"/>
              <a:cs typeface="Myriad Web" charset="0"/>
              <a:sym typeface="Myriad Web" charset="0"/>
            </a:endParaRPr>
          </a:p>
          <a:p>
            <a:r>
              <a:rPr lang="en-US" dirty="0" err="1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c</a:t>
            </a:r>
            <a:r>
              <a:rPr lang="en-US" baseline="-6000" dirty="0" err="1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V</a:t>
            </a:r>
            <a:r>
              <a:rPr lang="en-US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 and </a:t>
            </a:r>
            <a:r>
              <a:rPr lang="en-US" dirty="0" err="1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c</a:t>
            </a:r>
            <a:r>
              <a:rPr lang="en-US" baseline="-6000" dirty="0" err="1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F</a:t>
            </a:r>
            <a:r>
              <a:rPr lang="en-US" baseline="-6000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= </a:t>
            </a:r>
            <a:r>
              <a:rPr lang="en-US" dirty="0" err="1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c</a:t>
            </a:r>
            <a:r>
              <a:rPr lang="en-US" baseline="-6000" dirty="0" err="1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b</a:t>
            </a:r>
            <a:r>
              <a:rPr lang="en-US" baseline="-6000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=</a:t>
            </a:r>
            <a:r>
              <a:rPr lang="en-US" baseline="-6000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c</a:t>
            </a:r>
            <a:r>
              <a:rPr lang="en-US" baseline="-6000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t </a:t>
            </a:r>
            <a:r>
              <a:rPr lang="en-US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= </a:t>
            </a:r>
            <a:r>
              <a:rPr lang="en-US" dirty="0" err="1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c</a:t>
            </a:r>
            <a:r>
              <a:rPr lang="en-US" baseline="-6000" dirty="0" err="1" smtClean="0"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τ</a:t>
            </a:r>
            <a:r>
              <a:rPr lang="en-US" baseline="-6000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 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4941168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Arial Narrow" pitchFamily="34" charset="0"/>
              </a:rPr>
              <a:t>CMS: “</a:t>
            </a:r>
            <a:r>
              <a:rPr lang="en-US" sz="1800" dirty="0" err="1" smtClean="0">
                <a:latin typeface="Arial Narrow" pitchFamily="34" charset="0"/>
              </a:rPr>
              <a:t>Meilleur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ajustement</a:t>
            </a:r>
            <a:r>
              <a:rPr lang="en-US" sz="1800" dirty="0" smtClean="0">
                <a:latin typeface="Arial Narrow" pitchFamily="34" charset="0"/>
              </a:rPr>
              <a:t>” de CF </a:t>
            </a:r>
            <a:r>
              <a:rPr lang="en-US" sz="1800" dirty="0" err="1" smtClean="0">
                <a:latin typeface="Arial Narrow" pitchFamily="34" charset="0"/>
              </a:rPr>
              <a:t>poussé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vers</a:t>
            </a:r>
            <a:r>
              <a:rPr lang="en-US" sz="1800" dirty="0" smtClean="0">
                <a:latin typeface="Arial Narrow" pitchFamily="34" charset="0"/>
              </a:rPr>
              <a:t> le bas par </a:t>
            </a:r>
            <a:r>
              <a:rPr lang="en-US" sz="1800" dirty="0" err="1" smtClean="0">
                <a:latin typeface="Arial Narrow" pitchFamily="34" charset="0"/>
              </a:rPr>
              <a:t>l’excès</a:t>
            </a:r>
            <a:r>
              <a:rPr lang="en-US" sz="1800" dirty="0" smtClean="0">
                <a:latin typeface="Arial Narrow" pitchFamily="34" charset="0"/>
              </a:rPr>
              <a:t> en VBF </a:t>
            </a:r>
            <a:r>
              <a:rPr lang="en-US" sz="1800" b="1" dirty="0" smtClean="0">
                <a:latin typeface="Arial Narrow" pitchFamily="34" charset="0"/>
                <a:sym typeface="Symbol"/>
              </a:rPr>
              <a:t></a:t>
            </a:r>
            <a:r>
              <a:rPr lang="en-US" sz="1800" b="1" dirty="0" smtClean="0">
                <a:latin typeface="Arial Narrow" pitchFamily="34" charset="0"/>
              </a:rPr>
              <a:t> et le </a:t>
            </a:r>
            <a:r>
              <a:rPr lang="en-US" sz="1800" b="1" dirty="0" err="1" smtClean="0">
                <a:latin typeface="Arial Narrow" pitchFamily="34" charset="0"/>
              </a:rPr>
              <a:t>déficit</a:t>
            </a:r>
            <a:r>
              <a:rPr lang="en-US" sz="1800" b="1" dirty="0" smtClean="0">
                <a:latin typeface="Arial Narrow" pitchFamily="34" charset="0"/>
              </a:rPr>
              <a:t> en </a:t>
            </a:r>
            <a:r>
              <a:rPr lang="en-US" sz="1800" b="1" dirty="0" smtClean="0">
                <a:latin typeface="Arial Narrow" pitchFamily="34" charset="0"/>
                <a:sym typeface="Symbol"/>
              </a:rPr>
              <a:t>.</a:t>
            </a:r>
            <a:endParaRPr lang="en-US" sz="1800" b="1" dirty="0" smtClean="0">
              <a:latin typeface="Arial Narrow" pitchFamily="34" charset="0"/>
            </a:endParaRPr>
          </a:p>
        </p:txBody>
      </p:sp>
      <p:pic>
        <p:nvPicPr>
          <p:cNvPr id="11" name="Image 10" descr="ATLAS_couplings_fig_04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3" y="908720"/>
            <a:ext cx="4320540" cy="29260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83968" y="5445224"/>
            <a:ext cx="4788024" cy="1015663"/>
          </a:xfrm>
          <a:prstGeom prst="rect">
            <a:avLst/>
          </a:prstGeom>
          <a:ln w="31750" cmpd="dbl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Compatible </a:t>
            </a:r>
            <a:r>
              <a:rPr lang="en-US" sz="1200" b="1" dirty="0" smtClean="0">
                <a:solidFill>
                  <a:srgbClr val="FF0000"/>
                </a:solidFill>
                <a:latin typeface="Arial Narrow" pitchFamily="34" charset="0"/>
              </a:rPr>
              <a:t>(pour le moment…)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avec le MS à 95% CL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b="1" dirty="0" smtClean="0">
                <a:latin typeface="Arial Narrow" pitchFamily="34" charset="0"/>
              </a:rPr>
              <a:t>Plus de </a:t>
            </a:r>
            <a:r>
              <a:rPr lang="en-US" b="1" dirty="0" err="1" smtClean="0">
                <a:latin typeface="Arial Narrow" pitchFamily="34" charset="0"/>
              </a:rPr>
              <a:t>données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sont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nécessaires</a:t>
            </a:r>
            <a:r>
              <a:rPr lang="en-US" dirty="0" smtClean="0">
                <a:latin typeface="Arial Narrow" pitchFamily="34" charset="0"/>
              </a:rPr>
              <a:t> pour </a:t>
            </a:r>
            <a:r>
              <a:rPr lang="en-US" dirty="0" err="1" smtClean="0">
                <a:latin typeface="Arial Narrow" pitchFamily="34" charset="0"/>
              </a:rPr>
              <a:t>tirer</a:t>
            </a:r>
            <a:r>
              <a:rPr lang="en-US" dirty="0" smtClean="0">
                <a:latin typeface="Arial Narrow" pitchFamily="34" charset="0"/>
              </a:rPr>
              <a:t> </a:t>
            </a:r>
          </a:p>
          <a:p>
            <a:r>
              <a:rPr lang="en-US" dirty="0" smtClean="0">
                <a:latin typeface="Arial Narrow" pitchFamily="34" charset="0"/>
              </a:rPr>
              <a:t>   des conclusions </a:t>
            </a:r>
            <a:r>
              <a:rPr lang="en-US" dirty="0" err="1" smtClean="0">
                <a:latin typeface="Arial Narrow" pitchFamily="34" charset="0"/>
              </a:rPr>
              <a:t>définitives</a:t>
            </a:r>
            <a:r>
              <a:rPr lang="en-US" dirty="0" smtClean="0">
                <a:latin typeface="Arial Narrow" pitchFamily="34" charset="0"/>
              </a:rPr>
              <a:t>…</a:t>
            </a:r>
          </a:p>
        </p:txBody>
      </p:sp>
      <p:pic>
        <p:nvPicPr>
          <p:cNvPr id="13" name="Image 12" descr="vache_news-211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34325"/>
            <a:ext cx="1543050" cy="874395"/>
          </a:xfrm>
          <a:prstGeom prst="rect">
            <a:avLst/>
          </a:prstGeom>
        </p:spPr>
      </p:pic>
      <p:sp>
        <p:nvSpPr>
          <p:cNvPr id="14" name="Ellipse 13"/>
          <p:cNvSpPr>
            <a:spLocks noChangeAspect="1"/>
          </p:cNvSpPr>
          <p:nvPr/>
        </p:nvSpPr>
        <p:spPr bwMode="auto">
          <a:xfrm rot="5400000">
            <a:off x="8221290" y="186015"/>
            <a:ext cx="216024" cy="144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Nombre</a:t>
            </a:r>
            <a:r>
              <a:rPr lang="en-US" dirty="0" smtClean="0"/>
              <a:t> </a:t>
            </a:r>
            <a:r>
              <a:rPr lang="en-US" dirty="0" err="1" smtClean="0"/>
              <a:t>Quantique</a:t>
            </a:r>
            <a:r>
              <a:rPr lang="en-US" dirty="0" smtClean="0"/>
              <a:t>] Spin :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approche</a:t>
            </a:r>
            <a:r>
              <a:rPr lang="en-US" dirty="0" smtClean="0"/>
              <a:t> naïve…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41815"/>
            <a:ext cx="4829175" cy="256730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259632" y="764704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Narrow" pitchFamily="34" charset="0"/>
              </a:rPr>
              <a:t>Nouveau boson : se </a:t>
            </a:r>
            <a:r>
              <a:rPr lang="en-US" sz="2400" dirty="0" err="1" smtClean="0">
                <a:latin typeface="Arial Narrow" pitchFamily="34" charset="0"/>
              </a:rPr>
              <a:t>désintègre</a:t>
            </a:r>
            <a:r>
              <a:rPr lang="en-US" sz="2400" dirty="0" smtClean="0">
                <a:latin typeface="Arial Narrow" pitchFamily="34" charset="0"/>
              </a:rPr>
              <a:t> en </a:t>
            </a:r>
            <a:r>
              <a:rPr lang="en-US" sz="2400" dirty="0" err="1" smtClean="0">
                <a:latin typeface="Arial Narrow" pitchFamily="34" charset="0"/>
              </a:rPr>
              <a:t>di</a:t>
            </a:r>
            <a:r>
              <a:rPr lang="en-US" sz="2400" dirty="0" smtClean="0">
                <a:latin typeface="Arial Narrow" pitchFamily="34" charset="0"/>
              </a:rPr>
              <a:t>-photons et ZZ. </a:t>
            </a:r>
            <a:endParaRPr lang="en-US" sz="2400" dirty="0">
              <a:latin typeface="Arial Narrow" pitchFamily="34" charset="0"/>
            </a:endParaRPr>
          </a:p>
        </p:txBody>
      </p:sp>
      <p:sp>
        <p:nvSpPr>
          <p:cNvPr id="11" name="Oval 4"/>
          <p:cNvSpPr>
            <a:spLocks/>
          </p:cNvSpPr>
          <p:nvPr/>
        </p:nvSpPr>
        <p:spPr bwMode="auto">
          <a:xfrm>
            <a:off x="1120255" y="3068960"/>
            <a:ext cx="1092200" cy="482600"/>
          </a:xfrm>
          <a:prstGeom prst="ellipse">
            <a:avLst/>
          </a:prstGeom>
          <a:noFill/>
          <a:ln w="38100" cap="flat">
            <a:solidFill>
              <a:srgbClr val="6E05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Oval 5"/>
          <p:cNvSpPr>
            <a:spLocks noChangeAspect="1"/>
          </p:cNvSpPr>
          <p:nvPr/>
        </p:nvSpPr>
        <p:spPr bwMode="auto">
          <a:xfrm>
            <a:off x="5450270" y="2708397"/>
            <a:ext cx="3514218" cy="1080643"/>
          </a:xfrm>
          <a:prstGeom prst="ellipse">
            <a:avLst/>
          </a:prstGeom>
          <a:noFill/>
          <a:ln w="38100" cap="flat">
            <a:solidFill>
              <a:srgbClr val="6E05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6026325" y="2924413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 Narrow" pitchFamily="34" charset="0"/>
              </a:rPr>
              <a:t>Interdit</a:t>
            </a:r>
            <a:r>
              <a:rPr lang="en-US" dirty="0" smtClean="0">
                <a:latin typeface="Arial Narrow" pitchFamily="34" charset="0"/>
              </a:rPr>
              <a:t> par le </a:t>
            </a:r>
            <a:r>
              <a:rPr lang="en-US" dirty="0" err="1" smtClean="0">
                <a:latin typeface="Arial Narrow" pitchFamily="34" charset="0"/>
              </a:rPr>
              <a:t>théorème</a:t>
            </a:r>
            <a:r>
              <a:rPr lang="en-US" dirty="0" smtClean="0">
                <a:latin typeface="Arial Narrow" pitchFamily="34" charset="0"/>
              </a:rPr>
              <a:t> </a:t>
            </a:r>
            <a:br>
              <a:rPr lang="en-US" dirty="0" smtClean="0">
                <a:latin typeface="Arial Narrow" pitchFamily="34" charset="0"/>
              </a:rPr>
            </a:br>
            <a:r>
              <a:rPr lang="en-US" dirty="0" smtClean="0">
                <a:latin typeface="Arial Narrow" pitchFamily="34" charset="0"/>
              </a:rPr>
              <a:t>de Landau-Yang.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75856" y="5805264"/>
            <a:ext cx="3240360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 Narrow" pitchFamily="34" charset="0"/>
              </a:rPr>
              <a:t>Il </a:t>
            </a:r>
            <a:r>
              <a:rPr lang="en-US" sz="2400" b="1" dirty="0" err="1" smtClean="0">
                <a:solidFill>
                  <a:srgbClr val="FF0000"/>
                </a:solidFill>
                <a:latin typeface="Arial Narrow" pitchFamily="34" charset="0"/>
              </a:rPr>
              <a:t>peut</a:t>
            </a:r>
            <a:r>
              <a:rPr lang="en-US" sz="24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 Narrow" pitchFamily="34" charset="0"/>
              </a:rPr>
              <a:t>être</a:t>
            </a:r>
            <a:r>
              <a:rPr lang="en-US" sz="2400" b="1" dirty="0" smtClean="0">
                <a:solidFill>
                  <a:srgbClr val="FF0000"/>
                </a:solidFill>
                <a:latin typeface="Arial Narrow" pitchFamily="34" charset="0"/>
              </a:rPr>
              <a:t> de spin 0 </a:t>
            </a:r>
            <a:r>
              <a:rPr lang="en-US" sz="2400" b="1" dirty="0" err="1" smtClean="0">
                <a:solidFill>
                  <a:srgbClr val="FF0000"/>
                </a:solidFill>
                <a:latin typeface="Arial Narrow" pitchFamily="34" charset="0"/>
              </a:rPr>
              <a:t>ou</a:t>
            </a:r>
            <a:r>
              <a:rPr lang="en-US" sz="2400" b="1" dirty="0" smtClean="0">
                <a:solidFill>
                  <a:srgbClr val="FF0000"/>
                </a:solidFill>
                <a:latin typeface="Arial Narrow" pitchFamily="34" charset="0"/>
              </a:rPr>
              <a:t> 2</a:t>
            </a:r>
            <a:endParaRPr lang="en-US" sz="24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15" name="Image 14" descr="vache_news-21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34325"/>
            <a:ext cx="1543050" cy="874395"/>
          </a:xfrm>
          <a:prstGeom prst="rect">
            <a:avLst/>
          </a:prstGeom>
        </p:spPr>
      </p:pic>
      <p:sp>
        <p:nvSpPr>
          <p:cNvPr id="16" name="Ellipse 15"/>
          <p:cNvSpPr>
            <a:spLocks noChangeAspect="1"/>
          </p:cNvSpPr>
          <p:nvPr/>
        </p:nvSpPr>
        <p:spPr bwMode="auto">
          <a:xfrm rot="5400000">
            <a:off x="8085987" y="164133"/>
            <a:ext cx="162018" cy="108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Nombre</a:t>
            </a:r>
            <a:r>
              <a:rPr lang="en-US" dirty="0" smtClean="0"/>
              <a:t> </a:t>
            </a:r>
            <a:r>
              <a:rPr lang="en-US" dirty="0" err="1" smtClean="0"/>
              <a:t>Quantique</a:t>
            </a:r>
            <a:r>
              <a:rPr lang="en-US" dirty="0" smtClean="0"/>
              <a:t>] Spin : 0 </a:t>
            </a:r>
            <a:r>
              <a:rPr lang="en-US" dirty="0" err="1" smtClean="0"/>
              <a:t>vs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251520" y="2035944"/>
            <a:ext cx="4824536" cy="14650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buFont typeface="Wingdings" pitchFamily="2" charset="2"/>
              <a:buChar char="§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gg</a:t>
            </a:r>
            <a:r>
              <a:rPr lang="en-US" sz="1800" dirty="0" err="1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Headline" charset="0"/>
              </a:rPr>
              <a:t>→</a:t>
            </a:r>
            <a:r>
              <a:rPr lang="en-US" sz="1800" dirty="0" err="1">
                <a:solidFill>
                  <a:schemeClr val="tx1"/>
                </a:solidFill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H</a:t>
            </a:r>
            <a:r>
              <a:rPr lang="en-US" sz="1800" dirty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Headline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Headline" charset="0"/>
              </a:rPr>
              <a:t>→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Menlo Bold" charset="0"/>
                <a:cs typeface="Menlo Bold" charset="0"/>
                <a:sym typeface="Symbol"/>
              </a:rPr>
              <a:t>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Menlo Bold" charset="0"/>
                <a:cs typeface="Menlo Bold" charset="0"/>
                <a:sym typeface="Menlo Bold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 Narrow" pitchFamily="34" charset="0"/>
                <a:ea typeface="Menlo Bold" charset="0"/>
                <a:cs typeface="Menlo Bold" charset="0"/>
                <a:sym typeface="Menlo Bold" charset="0"/>
              </a:rPr>
              <a:t>and </a:t>
            </a:r>
            <a:r>
              <a:rPr lang="en-US" sz="1800" dirty="0" err="1">
                <a:solidFill>
                  <a:schemeClr val="tx1"/>
                </a:solidFill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gg</a:t>
            </a:r>
            <a:r>
              <a:rPr lang="en-US" sz="1800" dirty="0" err="1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Headline" charset="0"/>
              </a:rPr>
              <a:t>→</a:t>
            </a:r>
            <a:r>
              <a:rPr lang="en-US" sz="1800" dirty="0" err="1">
                <a:solidFill>
                  <a:schemeClr val="tx1"/>
                </a:solidFill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H</a:t>
            </a:r>
            <a:r>
              <a:rPr lang="en-US" sz="1800" dirty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Headline" charset="0"/>
              </a:rPr>
              <a:t> →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Menlo Bold" charset="0"/>
                <a:cs typeface="Menlo Bold" charset="0"/>
                <a:sym typeface="Menlo Bold" charset="0"/>
              </a:rPr>
              <a:t>Z</a:t>
            </a:r>
            <a:r>
              <a:rPr lang="en-US" sz="1800" dirty="0" smtClean="0">
                <a:latin typeface="Arial Narrow" pitchFamily="34" charset="0"/>
                <a:ea typeface="Menlo Bold" charset="0"/>
                <a:cs typeface="Menlo Bold" charset="0"/>
                <a:sym typeface="Symbol"/>
              </a:rPr>
              <a:t></a:t>
            </a:r>
            <a:endParaRPr lang="en-US" sz="1800" dirty="0">
              <a:solidFill>
                <a:schemeClr val="tx1"/>
              </a:solidFill>
              <a:latin typeface="Arial Narrow" pitchFamily="34" charset="0"/>
              <a:ea typeface="Lucida Grande" charset="0"/>
              <a:cs typeface="Lucida Grande" charset="0"/>
              <a:sym typeface="Myriad Headline" charset="0"/>
            </a:endParaRP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- Spin </a:t>
            </a:r>
            <a:r>
              <a:rPr lang="en-US" sz="1800" dirty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0: 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plat en </a:t>
            </a:r>
            <a:r>
              <a:rPr lang="en-US" sz="1800" dirty="0" err="1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cosθ</a:t>
            </a:r>
            <a:r>
              <a:rPr lang="en-US" sz="1800" baseline="32000" dirty="0">
                <a:solidFill>
                  <a:schemeClr val="tx1"/>
                </a:solidFill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*</a:t>
            </a:r>
            <a:endParaRPr lang="en-US" sz="1800" dirty="0">
              <a:solidFill>
                <a:schemeClr val="tx1"/>
              </a:solidFill>
              <a:latin typeface="Arial Narrow" pitchFamily="34" charset="0"/>
              <a:ea typeface="Lucida Grande" charset="0"/>
              <a:cs typeface="Lucida Grande" charset="0"/>
              <a:sym typeface="Myriad Web" charset="0"/>
            </a:endParaRP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- Spin </a:t>
            </a:r>
            <a:r>
              <a:rPr lang="en-US" sz="1800" dirty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2:  </a:t>
            </a:r>
            <a:r>
              <a:rPr lang="en-US" sz="1800" dirty="0" err="1" smtClean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polynome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 de 2e </a:t>
            </a:r>
            <a:r>
              <a:rPr lang="en-US" sz="1800" dirty="0" err="1" smtClean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degrés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 en </a:t>
            </a:r>
            <a:r>
              <a:rPr lang="en-US" sz="1800" dirty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cos</a:t>
            </a:r>
            <a:r>
              <a:rPr lang="en-US" sz="1800" baseline="32000" dirty="0">
                <a:solidFill>
                  <a:schemeClr val="tx1"/>
                </a:solidFill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2</a:t>
            </a:r>
            <a:r>
              <a:rPr lang="en-US" sz="1800" dirty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θ</a:t>
            </a:r>
            <a:r>
              <a:rPr lang="en-US" sz="1800" baseline="32000" dirty="0">
                <a:solidFill>
                  <a:schemeClr val="tx1"/>
                </a:solidFill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*</a:t>
            </a:r>
            <a:endParaRPr lang="en-US" sz="1800" dirty="0">
              <a:solidFill>
                <a:schemeClr val="tx1"/>
              </a:solidFill>
              <a:latin typeface="Arial Narrow" pitchFamily="34" charset="0"/>
              <a:ea typeface="Lucida Grande" charset="0"/>
              <a:cs typeface="Lucida Grande" charset="0"/>
              <a:sym typeface="Myriad Web" charset="0"/>
            </a:endParaRP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800" dirty="0" smtClean="0">
                <a:solidFill>
                  <a:srgbClr val="436182"/>
                </a:solidFill>
                <a:latin typeface="Arial Narrow" pitchFamily="34" charset="0"/>
                <a:ea typeface="Lucida Grande" charset="0"/>
                <a:cs typeface="Lucida Grande" charset="0"/>
                <a:sym typeface="Museo 700" charset="0"/>
              </a:rPr>
              <a:t>θ</a:t>
            </a:r>
            <a:r>
              <a:rPr lang="en-US" sz="1800" baseline="32000" dirty="0" smtClean="0">
                <a:solidFill>
                  <a:srgbClr val="436182"/>
                </a:solidFill>
                <a:latin typeface="Arial Narrow" pitchFamily="34" charset="0"/>
                <a:ea typeface="Museo 700" charset="0"/>
                <a:cs typeface="Museo 700" charset="0"/>
                <a:sym typeface="Museo 700" charset="0"/>
              </a:rPr>
              <a:t>*</a:t>
            </a:r>
            <a:r>
              <a:rPr lang="en-US" sz="1800" dirty="0" smtClean="0">
                <a:solidFill>
                  <a:srgbClr val="436182"/>
                </a:solidFill>
                <a:latin typeface="Arial Narrow" pitchFamily="34" charset="0"/>
                <a:ea typeface="Museo 700" charset="0"/>
                <a:cs typeface="Museo 700" charset="0"/>
                <a:sym typeface="Myriad Headline" charset="0"/>
              </a:rPr>
              <a:t> : angle de production </a:t>
            </a:r>
            <a:r>
              <a:rPr lang="en-US" sz="1800" dirty="0" err="1" smtClean="0">
                <a:solidFill>
                  <a:srgbClr val="436182"/>
                </a:solidFill>
                <a:latin typeface="Arial Narrow" pitchFamily="34" charset="0"/>
                <a:ea typeface="Museo 700" charset="0"/>
                <a:cs typeface="Museo 700" charset="0"/>
                <a:sym typeface="Myriad Headline" charset="0"/>
              </a:rPr>
              <a:t>dans</a:t>
            </a:r>
            <a:r>
              <a:rPr lang="en-US" sz="1800" dirty="0" smtClean="0">
                <a:solidFill>
                  <a:srgbClr val="436182"/>
                </a:solidFill>
                <a:latin typeface="Arial Narrow" pitchFamily="34" charset="0"/>
                <a:ea typeface="Museo 700" charset="0"/>
                <a:cs typeface="Museo 700" charset="0"/>
                <a:sym typeface="Myriad Headline" charset="0"/>
              </a:rPr>
              <a:t> le centre de masse </a:t>
            </a: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800" dirty="0" smtClean="0">
                <a:solidFill>
                  <a:srgbClr val="436182"/>
                </a:solidFill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du </a:t>
            </a:r>
            <a:r>
              <a:rPr lang="en-US" sz="1800" dirty="0" err="1" smtClean="0">
                <a:solidFill>
                  <a:srgbClr val="436182"/>
                </a:solidFill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système</a:t>
            </a:r>
            <a:r>
              <a:rPr lang="en-US" sz="1800" dirty="0" smtClean="0">
                <a:solidFill>
                  <a:srgbClr val="436182"/>
                </a:solidFill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 </a:t>
            </a:r>
            <a:r>
              <a:rPr lang="en-US" sz="1800" dirty="0" err="1" smtClean="0">
                <a:solidFill>
                  <a:srgbClr val="436182"/>
                </a:solidFill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di</a:t>
            </a:r>
            <a:r>
              <a:rPr lang="en-US" sz="1800" dirty="0" smtClean="0">
                <a:solidFill>
                  <a:srgbClr val="436182"/>
                </a:solidFill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-photon au LHC.</a:t>
            </a:r>
            <a:endParaRPr lang="en-US" sz="1800" dirty="0">
              <a:solidFill>
                <a:srgbClr val="436182"/>
              </a:solidFill>
              <a:latin typeface="Arial Narrow" pitchFamily="34" charset="0"/>
              <a:ea typeface="Myriad Headline" charset="0"/>
              <a:cs typeface="Myriad Headline" charset="0"/>
              <a:sym typeface="Myriad Headline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690494"/>
            <a:ext cx="2971800" cy="195453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25399" dir="5039991" algn="ctr" rotWithShape="0">
              <a:schemeClr val="bg2">
                <a:alpha val="50000"/>
              </a:scheme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789040"/>
            <a:ext cx="2396014" cy="258032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/>
          </p:cNvSpPr>
          <p:nvPr/>
        </p:nvSpPr>
        <p:spPr bwMode="auto">
          <a:xfrm>
            <a:off x="251520" y="4005064"/>
            <a:ext cx="5904656" cy="96458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>
              <a:buFont typeface="Wingdings" pitchFamily="2" charset="2"/>
              <a:buChar char="§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gg</a:t>
            </a:r>
            <a:r>
              <a:rPr lang="en-US" sz="1800" dirty="0" err="1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Headline" charset="0"/>
              </a:rPr>
              <a:t>→</a:t>
            </a:r>
            <a:r>
              <a:rPr lang="en-US" sz="1800" dirty="0" err="1">
                <a:solidFill>
                  <a:schemeClr val="tx1"/>
                </a:solidFill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H</a:t>
            </a:r>
            <a:r>
              <a:rPr lang="en-US" sz="1800" dirty="0" err="1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Headline" charset="0"/>
              </a:rPr>
              <a:t>→</a:t>
            </a:r>
            <a:r>
              <a:rPr lang="en-US" sz="1800" dirty="0" err="1">
                <a:solidFill>
                  <a:schemeClr val="tx1"/>
                </a:solidFill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WW</a:t>
            </a:r>
            <a:endParaRPr lang="en-US" sz="1800" dirty="0">
              <a:solidFill>
                <a:schemeClr val="tx1"/>
              </a:solidFill>
              <a:latin typeface="Arial Narrow" pitchFamily="34" charset="0"/>
              <a:ea typeface="Myriad Headline" charset="0"/>
              <a:cs typeface="Myriad Headline" charset="0"/>
              <a:sym typeface="Myriad Headline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- Spin </a:t>
            </a:r>
            <a:r>
              <a:rPr lang="en-US" sz="1800" dirty="0">
                <a:solidFill>
                  <a:schemeClr val="tx1"/>
                </a:solidFill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0: 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petit </a:t>
            </a:r>
            <a:r>
              <a:rPr lang="en-US" sz="1800" dirty="0" err="1" smtClean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Δφ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(</a:t>
            </a:r>
            <a:r>
              <a:rPr lang="en-US" sz="1800" dirty="0" err="1" smtClean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l,l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)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, </a:t>
            </a:r>
            <a:r>
              <a:rPr lang="en-US" sz="1800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et petit </a:t>
            </a:r>
            <a:r>
              <a:rPr lang="en-US" sz="1800" dirty="0" err="1" smtClean="0">
                <a:solidFill>
                  <a:schemeClr val="tx1"/>
                </a:solidFill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m</a:t>
            </a:r>
            <a:r>
              <a:rPr lang="en-US" sz="1800" baseline="-6000" dirty="0" err="1" smtClean="0">
                <a:solidFill>
                  <a:schemeClr val="tx1"/>
                </a:solidFill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ll</a:t>
            </a:r>
            <a:r>
              <a:rPr lang="en-US" sz="1800" baseline="-6000" dirty="0" smtClean="0">
                <a:solidFill>
                  <a:schemeClr val="tx1"/>
                </a:solidFill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(spin correlation</a:t>
            </a:r>
            <a:r>
              <a:rPr lang="en-US" sz="1400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, H-&gt;</a:t>
            </a:r>
            <a:r>
              <a:rPr lang="en-US" sz="1400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VV, V-A </a:t>
            </a:r>
            <a:r>
              <a:rPr lang="en-US" sz="1400" dirty="0" smtClean="0">
                <a:solidFill>
                  <a:schemeClr val="tx1"/>
                </a:solidFill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structure)</a:t>
            </a:r>
            <a:endParaRPr lang="en-US" sz="1400" dirty="0">
              <a:solidFill>
                <a:schemeClr val="tx1"/>
              </a:solidFill>
              <a:latin typeface="Arial Narrow" pitchFamily="34" charset="0"/>
              <a:ea typeface="Lucida Grande" charset="0"/>
              <a:cs typeface="Lucida Grande" charset="0"/>
              <a:sym typeface="Myriad Web" charset="0"/>
            </a:endParaRP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- Spin </a:t>
            </a:r>
            <a:r>
              <a:rPr lang="en-US" sz="1800" dirty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2: 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grand </a:t>
            </a:r>
            <a:r>
              <a:rPr lang="en-US" sz="1800" dirty="0" err="1" smtClean="0">
                <a:solidFill>
                  <a:schemeClr val="tx1"/>
                </a:solidFill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Δφ</a:t>
            </a:r>
            <a:r>
              <a:rPr lang="en-US" sz="1800" baseline="-6000" dirty="0" smtClean="0"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(</a:t>
            </a:r>
            <a:r>
              <a:rPr lang="en-US" sz="1800" baseline="-6000" dirty="0" err="1" smtClean="0"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l,l</a:t>
            </a:r>
            <a:r>
              <a:rPr lang="en-US" sz="1800" baseline="-6000" dirty="0" smtClean="0">
                <a:latin typeface="Arial Narrow" pitchFamily="34" charset="0"/>
                <a:ea typeface="Lucida Grande" charset="0"/>
                <a:cs typeface="Lucida Grande" charset="0"/>
                <a:sym typeface="Myriad Web" charset="0"/>
              </a:rPr>
              <a:t>)</a:t>
            </a:r>
            <a:endParaRPr lang="en-US" sz="1800" baseline="-6000" dirty="0">
              <a:solidFill>
                <a:schemeClr val="tx1"/>
              </a:solidFill>
              <a:latin typeface="Arial Narrow" pitchFamily="34" charset="0"/>
              <a:ea typeface="Myriad Web" charset="0"/>
              <a:cs typeface="Myriad Web" charset="0"/>
              <a:sym typeface="Myriad Web" charset="0"/>
            </a:endParaRPr>
          </a:p>
        </p:txBody>
      </p:sp>
      <p:sp>
        <p:nvSpPr>
          <p:cNvPr id="11" name="Rectangle 11"/>
          <p:cNvSpPr>
            <a:spLocks/>
          </p:cNvSpPr>
          <p:nvPr/>
        </p:nvSpPr>
        <p:spPr bwMode="auto">
          <a:xfrm>
            <a:off x="91039" y="563194"/>
            <a:ext cx="655467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algn="l">
              <a:buFont typeface="Wingdings" pitchFamily="2" charset="2"/>
              <a:buChar char="Ø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800" b="1" dirty="0" smtClean="0"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 Spin </a:t>
            </a:r>
            <a:r>
              <a:rPr lang="en-US" sz="1800" b="1" dirty="0"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0 vs. Spin 2:  </a:t>
            </a:r>
            <a:r>
              <a:rPr lang="en-US" sz="1800" b="1" dirty="0" err="1"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gg</a:t>
            </a:r>
            <a:r>
              <a:rPr lang="en-US" sz="1800" b="1" dirty="0" err="1">
                <a:latin typeface="Arial Narrow" pitchFamily="34" charset="0"/>
                <a:ea typeface="Lucida Grande" charset="0"/>
                <a:cs typeface="Lucida Grande" charset="0"/>
                <a:sym typeface="Myriad Headline" charset="0"/>
              </a:rPr>
              <a:t>→</a:t>
            </a:r>
            <a:r>
              <a:rPr lang="en-US" sz="1800" b="1" dirty="0" err="1">
                <a:latin typeface="Arial Narrow" pitchFamily="34" charset="0"/>
                <a:ea typeface="Myriad Headline" charset="0"/>
                <a:cs typeface="Myriad Headline" charset="0"/>
                <a:sym typeface="Myriad Headline" charset="0"/>
              </a:rPr>
              <a:t>H</a:t>
            </a:r>
            <a:r>
              <a:rPr lang="en-US" sz="1800" b="1" dirty="0">
                <a:latin typeface="Arial Narrow" pitchFamily="34" charset="0"/>
                <a:ea typeface="Lucida Grande" charset="0"/>
                <a:cs typeface="Lucida Grande" charset="0"/>
                <a:sym typeface="Myriad Headline" charset="0"/>
              </a:rPr>
              <a:t> →VV</a:t>
            </a: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800" dirty="0" err="1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Hyopothèse</a:t>
            </a:r>
            <a:r>
              <a:rPr lang="en-US" sz="1800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: </a:t>
            </a:r>
            <a:r>
              <a:rPr lang="en-US" sz="1800" dirty="0" err="1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résonnance</a:t>
            </a:r>
            <a:r>
              <a:rPr lang="en-US" sz="1800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 se </a:t>
            </a:r>
            <a:r>
              <a:rPr lang="en-US" sz="1800" dirty="0" err="1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souplant</a:t>
            </a:r>
            <a:r>
              <a:rPr lang="en-US" sz="1800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 de la </a:t>
            </a:r>
            <a:r>
              <a:rPr lang="en-US" sz="1800" dirty="0" err="1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même</a:t>
            </a:r>
            <a:r>
              <a:rPr lang="en-US" sz="1800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800" dirty="0" err="1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façon</a:t>
            </a:r>
            <a:r>
              <a:rPr lang="en-US" sz="1800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800" dirty="0" err="1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que</a:t>
            </a:r>
            <a:r>
              <a:rPr lang="en-US" sz="1800" dirty="0" smtClean="0">
                <a:latin typeface="Arial Narrow" pitchFamily="34" charset="0"/>
                <a:ea typeface="Myriad Web" charset="0"/>
                <a:cs typeface="Myriad Web" charset="0"/>
                <a:sym typeface="Myriad Web" charset="0"/>
              </a:rPr>
              <a:t> des gravitons KK</a:t>
            </a:r>
            <a:endParaRPr lang="en-US" sz="1800" dirty="0">
              <a:latin typeface="Arial Narrow" pitchFamily="34" charset="0"/>
              <a:ea typeface="Myriad Web" charset="0"/>
              <a:cs typeface="Myriad Web" charset="0"/>
              <a:sym typeface="Myriad Web" charset="0"/>
            </a:endParaRP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2792" y="1633661"/>
            <a:ext cx="2057400" cy="20113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" name="Image 14" descr="spin_mll_w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5031671"/>
            <a:ext cx="1983338" cy="1349657"/>
          </a:xfrm>
          <a:prstGeom prst="rect">
            <a:avLst/>
          </a:prstGeom>
        </p:spPr>
      </p:pic>
      <p:sp>
        <p:nvSpPr>
          <p:cNvPr id="18" name="Rectangle 12"/>
          <p:cNvSpPr>
            <a:spLocks/>
          </p:cNvSpPr>
          <p:nvPr/>
        </p:nvSpPr>
        <p:spPr bwMode="auto">
          <a:xfrm>
            <a:off x="12879" y="5640756"/>
            <a:ext cx="1445492" cy="861774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arXiV:1202.6660</a:t>
            </a:r>
            <a:br>
              <a:rPr lang="en-US" sz="1400" dirty="0">
                <a:solidFill>
                  <a:schemeClr val="tx1"/>
                </a:solidFill>
                <a:latin typeface="AppleGothic" charset="0"/>
                <a:ea typeface="AppleGothic" charset="0"/>
                <a:cs typeface="AppleGothic" charset="0"/>
                <a:sym typeface="AppleGothic" charset="0"/>
              </a:rPr>
            </a:br>
            <a:r>
              <a:rPr lang="en-US" sz="1400" dirty="0">
                <a:solidFill>
                  <a:schemeClr val="tx1"/>
                </a:solidFill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arXiV:1208.4018 </a:t>
            </a:r>
            <a:br>
              <a:rPr lang="en-US" sz="1400" dirty="0">
                <a:solidFill>
                  <a:schemeClr val="tx1"/>
                </a:solidFill>
                <a:latin typeface="AppleGothic" charset="0"/>
                <a:ea typeface="AppleGothic" charset="0"/>
                <a:cs typeface="AppleGothic" charset="0"/>
                <a:sym typeface="AppleGothic" charset="0"/>
              </a:rPr>
            </a:br>
            <a:r>
              <a:rPr lang="en-US" sz="1400" dirty="0">
                <a:solidFill>
                  <a:schemeClr val="tx1"/>
                </a:solidFill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arXiV:1209.1037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arXiV:1209.5268</a:t>
            </a:r>
          </a:p>
        </p:txBody>
      </p:sp>
      <p:pic>
        <p:nvPicPr>
          <p:cNvPr id="19" name="Image 18" descr="vache_news-211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34325"/>
            <a:ext cx="1543050" cy="874395"/>
          </a:xfrm>
          <a:prstGeom prst="rect">
            <a:avLst/>
          </a:prstGeom>
        </p:spPr>
      </p:pic>
      <p:sp>
        <p:nvSpPr>
          <p:cNvPr id="20" name="Ellipse 19"/>
          <p:cNvSpPr>
            <a:spLocks noChangeAspect="1"/>
          </p:cNvSpPr>
          <p:nvPr/>
        </p:nvSpPr>
        <p:spPr bwMode="auto">
          <a:xfrm rot="5400000">
            <a:off x="8085987" y="164133"/>
            <a:ext cx="162018" cy="108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Nombre</a:t>
            </a:r>
            <a:r>
              <a:rPr lang="en-US" dirty="0" smtClean="0"/>
              <a:t> </a:t>
            </a:r>
            <a:r>
              <a:rPr lang="en-US" dirty="0" err="1" smtClean="0"/>
              <a:t>Quantique</a:t>
            </a:r>
            <a:r>
              <a:rPr lang="en-US" dirty="0" smtClean="0"/>
              <a:t>] Spin : 0 </a:t>
            </a:r>
            <a:r>
              <a:rPr lang="en-US" dirty="0" err="1" smtClean="0"/>
              <a:t>vs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1214" y="764704"/>
            <a:ext cx="3937635" cy="345300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" name="Rectangle 18"/>
          <p:cNvSpPr>
            <a:spLocks/>
          </p:cNvSpPr>
          <p:nvPr/>
        </p:nvSpPr>
        <p:spPr bwMode="auto">
          <a:xfrm>
            <a:off x="7130917" y="1039857"/>
            <a:ext cx="1282402" cy="21544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>
                <a:solidFill>
                  <a:schemeClr val="tx1"/>
                </a:solidFill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Generator study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07504" y="620688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 Narrow" pitchFamily="34" charset="0"/>
              </a:rPr>
              <a:t> Projections à 8 </a:t>
            </a:r>
            <a:r>
              <a:rPr lang="en-US" dirty="0" err="1" smtClean="0">
                <a:latin typeface="Arial Narrow" pitchFamily="34" charset="0"/>
              </a:rPr>
              <a:t>TeV</a:t>
            </a:r>
            <a:r>
              <a:rPr lang="en-US" dirty="0" smtClean="0">
                <a:latin typeface="Arial Narrow" pitchFamily="34" charset="0"/>
              </a:rPr>
              <a:t> avec 35 /</a:t>
            </a:r>
            <a:r>
              <a:rPr lang="en-US" dirty="0" err="1" smtClean="0">
                <a:latin typeface="Arial Narrow" pitchFamily="34" charset="0"/>
              </a:rPr>
              <a:t>fb</a:t>
            </a:r>
            <a:r>
              <a:rPr lang="en-US" dirty="0" smtClean="0">
                <a:latin typeface="Arial Narrow" pitchFamily="34" charset="0"/>
              </a:rPr>
              <a:t>.</a:t>
            </a:r>
          </a:p>
          <a:p>
            <a:r>
              <a:rPr lang="en-US" dirty="0" smtClean="0">
                <a:latin typeface="Arial Narrow" pitchFamily="34" charset="0"/>
              </a:rPr>
              <a:t>    (pour </a:t>
            </a:r>
            <a:r>
              <a:rPr lang="en-US" dirty="0" err="1" smtClean="0">
                <a:latin typeface="Arial Narrow" pitchFamily="34" charset="0"/>
              </a:rPr>
              <a:t>gg</a:t>
            </a:r>
            <a:r>
              <a:rPr lang="en-US" dirty="0" err="1" smtClean="0">
                <a:latin typeface="Arial Narrow" pitchFamily="34" charset="0"/>
                <a:sym typeface="Symbol"/>
              </a:rPr>
              <a:t>HVV</a:t>
            </a:r>
            <a:r>
              <a:rPr lang="en-US" dirty="0" smtClean="0">
                <a:latin typeface="Arial Narrow" pitchFamily="34" charset="0"/>
                <a:sym typeface="Symbol"/>
              </a:rPr>
              <a:t>)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79512" y="1988840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Significance </a:t>
            </a:r>
            <a:r>
              <a:rPr lang="en-US" dirty="0" err="1" smtClean="0">
                <a:latin typeface="Arial Narrow" pitchFamily="34" charset="0"/>
              </a:rPr>
              <a:t>attendue</a:t>
            </a:r>
            <a:r>
              <a:rPr lang="en-US" dirty="0" smtClean="0">
                <a:latin typeface="Arial Narrow" pitchFamily="34" charset="0"/>
              </a:rPr>
              <a:t> (</a:t>
            </a:r>
            <a:r>
              <a:rPr lang="en-US" dirty="0" err="1" smtClean="0">
                <a:latin typeface="Arial Narrow" pitchFamily="34" charset="0"/>
              </a:rPr>
              <a:t>séparation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d’hypothèses</a:t>
            </a:r>
            <a:r>
              <a:rPr lang="en-US" dirty="0" smtClean="0">
                <a:latin typeface="Arial Narrow" pitchFamily="34" charset="0"/>
              </a:rPr>
              <a:t>) </a:t>
            </a:r>
            <a:r>
              <a:rPr lang="en-US" dirty="0" err="1" smtClean="0">
                <a:latin typeface="Arial Narrow" pitchFamily="34" charset="0"/>
              </a:rPr>
              <a:t>vs</a:t>
            </a:r>
            <a:r>
              <a:rPr lang="en-US" dirty="0" smtClean="0">
                <a:latin typeface="Arial Narrow" pitchFamily="34" charset="0"/>
              </a:rPr>
              <a:t> </a:t>
            </a:r>
          </a:p>
          <a:p>
            <a:r>
              <a:rPr lang="en-US" dirty="0" smtClean="0">
                <a:latin typeface="Arial Narrow" pitchFamily="34" charset="0"/>
              </a:rPr>
              <a:t>Significance </a:t>
            </a:r>
            <a:r>
              <a:rPr lang="en-US" dirty="0" err="1" smtClean="0">
                <a:latin typeface="Arial Narrow" pitchFamily="34" charset="0"/>
              </a:rPr>
              <a:t>d’observation</a:t>
            </a:r>
            <a:r>
              <a:rPr lang="en-US" dirty="0" smtClean="0">
                <a:latin typeface="Arial Narrow" pitchFamily="34" charset="0"/>
              </a:rPr>
              <a:t> du signal pour des </a:t>
            </a:r>
            <a:r>
              <a:rPr lang="en-US" dirty="0" err="1" smtClean="0">
                <a:latin typeface="Arial Narrow" pitchFamily="34" charset="0"/>
              </a:rPr>
              <a:t>hypothèses</a:t>
            </a:r>
            <a:r>
              <a:rPr lang="en-US" dirty="0" smtClean="0">
                <a:latin typeface="Arial Narrow" pitchFamily="34" charset="0"/>
              </a:rPr>
              <a:t> de Spin 0 et 2.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907704" y="5589240"/>
            <a:ext cx="5688632" cy="7078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En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combinant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ATLAS et CMS à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Moriond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, 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possibilité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de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séparer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les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hypothèses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spin 0 et 2.</a:t>
            </a:r>
            <a:endParaRPr lang="en-US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19" name="Image 18" descr="vache_news-21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34325"/>
            <a:ext cx="1543050" cy="874395"/>
          </a:xfrm>
          <a:prstGeom prst="rect">
            <a:avLst/>
          </a:prstGeom>
        </p:spPr>
      </p:pic>
      <p:sp>
        <p:nvSpPr>
          <p:cNvPr id="22" name="Ellipse 21"/>
          <p:cNvSpPr>
            <a:spLocks noChangeAspect="1"/>
          </p:cNvSpPr>
          <p:nvPr/>
        </p:nvSpPr>
        <p:spPr bwMode="auto">
          <a:xfrm rot="5400000">
            <a:off x="8085987" y="164133"/>
            <a:ext cx="162018" cy="108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5" name="Groupe 24"/>
          <p:cNvGrpSpPr>
            <a:grpSpLocks noChangeAspect="1"/>
          </p:cNvGrpSpPr>
          <p:nvPr/>
        </p:nvGrpSpPr>
        <p:grpSpPr>
          <a:xfrm>
            <a:off x="835769" y="3678243"/>
            <a:ext cx="4312320" cy="1613005"/>
            <a:chOff x="1899686" y="3717032"/>
            <a:chExt cx="2395733" cy="896114"/>
          </a:xfrm>
        </p:grpSpPr>
        <p:pic>
          <p:nvPicPr>
            <p:cNvPr id="23" name="Image 22" descr="Spin_TabWWgg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99686" y="3717032"/>
              <a:ext cx="1088138" cy="896114"/>
            </a:xfrm>
            <a:prstGeom prst="rect">
              <a:avLst/>
            </a:prstGeom>
          </p:spPr>
        </p:pic>
        <p:pic>
          <p:nvPicPr>
            <p:cNvPr id="24" name="Image 23" descr="Spin_WWgg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87824" y="3717032"/>
              <a:ext cx="1307595" cy="896114"/>
            </a:xfrm>
            <a:prstGeom prst="rect">
              <a:avLst/>
            </a:prstGeom>
          </p:spPr>
        </p:pic>
      </p:grpSp>
      <p:sp>
        <p:nvSpPr>
          <p:cNvPr id="27" name="ZoneTexte 26"/>
          <p:cNvSpPr txBox="1"/>
          <p:nvPr/>
        </p:nvSpPr>
        <p:spPr>
          <a:xfrm>
            <a:off x="174246" y="335699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b="1" dirty="0" smtClean="0">
                <a:latin typeface="Arial Narrow" pitchFamily="34" charset="0"/>
              </a:rPr>
              <a:t> Projections à 8 </a:t>
            </a:r>
            <a:r>
              <a:rPr lang="en-US" sz="1800" b="1" dirty="0" err="1" smtClean="0">
                <a:latin typeface="Arial Narrow" pitchFamily="34" charset="0"/>
              </a:rPr>
              <a:t>TeV</a:t>
            </a:r>
            <a:r>
              <a:rPr lang="en-US" sz="1800" b="1" dirty="0" smtClean="0">
                <a:latin typeface="Arial Narrow" pitchFamily="34" charset="0"/>
              </a:rPr>
              <a:t> avec 35 /</a:t>
            </a:r>
            <a:r>
              <a:rPr lang="en-US" sz="1800" b="1" dirty="0" err="1" smtClean="0">
                <a:latin typeface="Arial Narrow" pitchFamily="34" charset="0"/>
              </a:rPr>
              <a:t>fb</a:t>
            </a:r>
            <a:r>
              <a:rPr lang="en-US" sz="1800" b="1" dirty="0" smtClean="0">
                <a:latin typeface="Arial Narrow" pitchFamily="34" charset="0"/>
              </a:rPr>
              <a:t> :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891979" y="4594007"/>
            <a:ext cx="4176464" cy="28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Nombre</a:t>
            </a:r>
            <a:r>
              <a:rPr lang="en-US" dirty="0" smtClean="0"/>
              <a:t> </a:t>
            </a:r>
            <a:r>
              <a:rPr lang="en-US" dirty="0" err="1" smtClean="0"/>
              <a:t>Quantique</a:t>
            </a:r>
            <a:r>
              <a:rPr lang="en-US" dirty="0" smtClean="0"/>
              <a:t>] </a:t>
            </a:r>
            <a:r>
              <a:rPr lang="en-US" dirty="0" err="1" smtClean="0"/>
              <a:t>Parité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  <p:pic>
        <p:nvPicPr>
          <p:cNvPr id="13" name="Image 12" descr="sigsep_projection_5p3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314574"/>
            <a:ext cx="3240405" cy="314325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51520" y="1345642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Arial Narrow" pitchFamily="34" charset="0"/>
              </a:rPr>
              <a:t> Distributions </a:t>
            </a:r>
            <a:r>
              <a:rPr lang="en-US" b="1" dirty="0" err="1" smtClean="0">
                <a:latin typeface="Arial Narrow" pitchFamily="34" charset="0"/>
              </a:rPr>
              <a:t>angulaires</a:t>
            </a:r>
            <a:r>
              <a:rPr lang="en-US" b="1" dirty="0" smtClean="0">
                <a:latin typeface="Arial Narrow" pitchFamily="34" charset="0"/>
              </a:rPr>
              <a:t>:</a:t>
            </a:r>
          </a:p>
          <a:p>
            <a:r>
              <a:rPr lang="en-US" dirty="0" smtClean="0">
                <a:latin typeface="Arial Narrow" pitchFamily="34" charset="0"/>
              </a:rPr>
              <a:t>On </a:t>
            </a:r>
            <a:r>
              <a:rPr lang="en-US" dirty="0" err="1" smtClean="0">
                <a:latin typeface="Arial Narrow" pitchFamily="34" charset="0"/>
              </a:rPr>
              <a:t>peut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différencier</a:t>
            </a:r>
            <a:r>
              <a:rPr lang="en-US" dirty="0" smtClean="0">
                <a:latin typeface="Arial Narrow" pitchFamily="34" charset="0"/>
              </a:rPr>
              <a:t> les </a:t>
            </a:r>
            <a:r>
              <a:rPr lang="en-US" dirty="0" err="1" smtClean="0">
                <a:latin typeface="Arial Narrow" pitchFamily="34" charset="0"/>
              </a:rPr>
              <a:t>hypothèses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scalaire</a:t>
            </a:r>
            <a:r>
              <a:rPr lang="en-US" dirty="0" smtClean="0">
                <a:latin typeface="Arial Narrow" pitchFamily="34" charset="0"/>
              </a:rPr>
              <a:t> (0+) and pseudo-</a:t>
            </a:r>
            <a:r>
              <a:rPr lang="en-US" dirty="0" err="1" smtClean="0">
                <a:latin typeface="Arial Narrow" pitchFamily="34" charset="0"/>
              </a:rPr>
              <a:t>scalaires</a:t>
            </a:r>
            <a:r>
              <a:rPr lang="en-US" dirty="0" smtClean="0">
                <a:latin typeface="Arial Narrow" pitchFamily="34" charset="0"/>
              </a:rPr>
              <a:t> (0-)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403648" y="4501569"/>
            <a:ext cx="3168352" cy="10156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Séparation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attendue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&gt; 2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sigmas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pour HCP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~ 3-4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sigmas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pour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Moriond</a:t>
            </a:r>
            <a:endParaRPr lang="en-US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79512" y="62068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latin typeface="Arial Narrow" pitchFamily="34" charset="0"/>
              </a:rPr>
              <a:t> H</a:t>
            </a:r>
            <a:r>
              <a:rPr lang="en-US" b="1" dirty="0" smtClean="0">
                <a:latin typeface="Arial Narrow" pitchFamily="34" charset="0"/>
                <a:sym typeface="Symbol"/>
              </a:rPr>
              <a:t>ZZ 4 leptons :</a:t>
            </a:r>
            <a:endParaRPr lang="en-US" b="1" dirty="0">
              <a:latin typeface="Arial Narrow" pitchFamily="34" charset="0"/>
            </a:endParaRPr>
          </a:p>
        </p:txBody>
      </p:sp>
      <p:pic>
        <p:nvPicPr>
          <p:cNvPr id="11" name="Image 10" descr="vache_news-21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34325"/>
            <a:ext cx="1543050" cy="874395"/>
          </a:xfrm>
          <a:prstGeom prst="rect">
            <a:avLst/>
          </a:prstGeom>
        </p:spPr>
      </p:pic>
      <p:sp>
        <p:nvSpPr>
          <p:cNvPr id="12" name="Ellipse 11"/>
          <p:cNvSpPr>
            <a:spLocks noChangeAspect="1"/>
          </p:cNvSpPr>
          <p:nvPr/>
        </p:nvSpPr>
        <p:spPr bwMode="auto">
          <a:xfrm rot="5400000">
            <a:off x="8085987" y="164133"/>
            <a:ext cx="162018" cy="108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908720"/>
            <a:ext cx="2270760" cy="218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913986"/>
            <a:ext cx="2270760" cy="218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3995936" y="1044025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0+ 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0-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Nombre</a:t>
            </a:r>
            <a:r>
              <a:rPr lang="en-US" dirty="0" smtClean="0"/>
              <a:t> </a:t>
            </a:r>
            <a:r>
              <a:rPr lang="en-US" dirty="0" err="1" smtClean="0"/>
              <a:t>Quantique</a:t>
            </a:r>
            <a:r>
              <a:rPr lang="en-US" dirty="0" smtClean="0"/>
              <a:t>] </a:t>
            </a:r>
            <a:r>
              <a:rPr lang="en-US" dirty="0" err="1" smtClean="0"/>
              <a:t>Parité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196752"/>
            <a:ext cx="4800600" cy="336708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12700" dir="5040126" algn="ctr" rotWithShape="0">
              <a:schemeClr val="bg2">
                <a:alpha val="50000"/>
              </a:schemeClr>
            </a:outerShdw>
          </a:effectLst>
        </p:spPr>
      </p:pic>
      <p:sp>
        <p:nvSpPr>
          <p:cNvPr id="11" name="Rectangle 11"/>
          <p:cNvSpPr>
            <a:spLocks/>
          </p:cNvSpPr>
          <p:nvPr/>
        </p:nvSpPr>
        <p:spPr bwMode="auto">
          <a:xfrm>
            <a:off x="575048" y="2852936"/>
            <a:ext cx="3792984" cy="73622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800" dirty="0" err="1" smtClean="0">
                <a:solidFill>
                  <a:srgbClr val="436182"/>
                </a:solidFill>
                <a:latin typeface="Myriad Headline" charset="0"/>
                <a:ea typeface="Lucida Grande" charset="0"/>
                <a:cs typeface="Lucida Grande" charset="0"/>
                <a:sym typeface="Myriad Headline" charset="0"/>
              </a:rPr>
              <a:t>Taux</a:t>
            </a:r>
            <a:r>
              <a:rPr lang="en-US" sz="1800" baseline="-6000" dirty="0" smtClean="0">
                <a:solidFill>
                  <a:srgbClr val="436182"/>
                </a:solidFill>
                <a:latin typeface="Museo 700" charset="0"/>
                <a:ea typeface="Lucida Grande" charset="0"/>
                <a:cs typeface="Lucida Grande" charset="0"/>
                <a:sym typeface="Museo 700" charset="0"/>
              </a:rPr>
              <a:t>(0-)</a:t>
            </a:r>
            <a:r>
              <a:rPr lang="en-US" sz="1800" baseline="-6000" dirty="0" smtClean="0">
                <a:solidFill>
                  <a:srgbClr val="436182"/>
                </a:solidFill>
                <a:latin typeface="Myriad Headline" charset="0"/>
                <a:ea typeface="Lucida Grande" charset="0"/>
                <a:cs typeface="Lucida Grande" charset="0"/>
                <a:sym typeface="Myriad Headline" charset="0"/>
              </a:rPr>
              <a:t> </a:t>
            </a:r>
            <a:r>
              <a:rPr lang="en-US" sz="1800" baseline="-6000" dirty="0">
                <a:solidFill>
                  <a:srgbClr val="436182"/>
                </a:solidFill>
                <a:latin typeface="Myriad Headline" charset="0"/>
                <a:ea typeface="Lucida Grande" charset="0"/>
                <a:cs typeface="Lucida Grande" charset="0"/>
                <a:sym typeface="Myriad Headline" charset="0"/>
              </a:rPr>
              <a:t>→ WW</a:t>
            </a:r>
            <a:r>
              <a:rPr lang="en-US" sz="18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 = </a:t>
            </a:r>
            <a:r>
              <a:rPr lang="en-US" sz="1800" dirty="0" smtClean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(</a:t>
            </a:r>
            <a:r>
              <a:rPr lang="en-US" sz="1800" dirty="0" err="1" smtClean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Taux</a:t>
            </a:r>
            <a:r>
              <a:rPr lang="en-US" sz="1800" baseline="-6000" dirty="0" err="1" smtClean="0">
                <a:solidFill>
                  <a:srgbClr val="436182"/>
                </a:solidFill>
                <a:latin typeface="Myriad Headline" charset="0"/>
                <a:ea typeface="Lucida Grande" charset="0"/>
                <a:cs typeface="Lucida Grande" charset="0"/>
                <a:sym typeface="Myriad Headline" charset="0"/>
              </a:rPr>
              <a:t>H</a:t>
            </a:r>
            <a:r>
              <a:rPr lang="en-US" sz="1800" baseline="-6000" dirty="0" smtClean="0">
                <a:solidFill>
                  <a:srgbClr val="436182"/>
                </a:solidFill>
                <a:latin typeface="Myriad Headline" charset="0"/>
                <a:ea typeface="Lucida Grande" charset="0"/>
                <a:cs typeface="Lucida Grande" charset="0"/>
                <a:sym typeface="Myriad Headline" charset="0"/>
              </a:rPr>
              <a:t> </a:t>
            </a:r>
            <a:r>
              <a:rPr lang="en-US" sz="1800" baseline="-6000" dirty="0">
                <a:solidFill>
                  <a:srgbClr val="436182"/>
                </a:solidFill>
                <a:latin typeface="Myriad Headline" charset="0"/>
                <a:ea typeface="Lucida Grande" charset="0"/>
                <a:cs typeface="Lucida Grande" charset="0"/>
                <a:sym typeface="Myriad Headline" charset="0"/>
              </a:rPr>
              <a:t>→ WW</a:t>
            </a:r>
            <a:r>
              <a:rPr lang="en-US" sz="18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) / 440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800" dirty="0" err="1" smtClean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Taux</a:t>
            </a:r>
            <a:r>
              <a:rPr lang="en-US" sz="1800" baseline="-6000" dirty="0" smtClean="0">
                <a:solidFill>
                  <a:srgbClr val="436182"/>
                </a:solidFill>
                <a:latin typeface="Museo 700" charset="0"/>
                <a:ea typeface="Myriad Headline" charset="0"/>
                <a:cs typeface="Myriad Headline" charset="0"/>
                <a:sym typeface="Museo 700" charset="0"/>
              </a:rPr>
              <a:t>(0-)</a:t>
            </a:r>
            <a:r>
              <a:rPr lang="en-US" sz="1800" baseline="-6000" dirty="0" smtClean="0">
                <a:solidFill>
                  <a:srgbClr val="436182"/>
                </a:solidFill>
                <a:latin typeface="Myriad Headline" charset="0"/>
                <a:ea typeface="Lucida Grande" charset="0"/>
                <a:cs typeface="Lucida Grande" charset="0"/>
                <a:sym typeface="Myriad Headline" charset="0"/>
              </a:rPr>
              <a:t> </a:t>
            </a:r>
            <a:r>
              <a:rPr lang="en-US" sz="1800" baseline="-6000" dirty="0">
                <a:solidFill>
                  <a:srgbClr val="436182"/>
                </a:solidFill>
                <a:latin typeface="Myriad Headline" charset="0"/>
                <a:ea typeface="Lucida Grande" charset="0"/>
                <a:cs typeface="Lucida Grande" charset="0"/>
                <a:sym typeface="Myriad Headline" charset="0"/>
              </a:rPr>
              <a:t>→ </a:t>
            </a:r>
            <a:r>
              <a:rPr lang="en-US" sz="1800" baseline="-6000" dirty="0" smtClean="0">
                <a:solidFill>
                  <a:srgbClr val="436182"/>
                </a:solidFill>
                <a:latin typeface="Museo 700" charset="0"/>
                <a:ea typeface="Lucida Grande" charset="0"/>
                <a:cs typeface="Lucida Grande" charset="0"/>
                <a:sym typeface="Museo 700" charset="0"/>
              </a:rPr>
              <a:t>Z</a:t>
            </a:r>
            <a:r>
              <a:rPr lang="en-US" sz="1800" dirty="0" smtClean="0">
                <a:sym typeface="Symbol"/>
              </a:rPr>
              <a:t></a:t>
            </a:r>
            <a:r>
              <a:rPr lang="en-US" sz="1800" dirty="0" smtClean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= (</a:t>
            </a:r>
            <a:r>
              <a:rPr lang="en-US" sz="1800" dirty="0" err="1" smtClean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Taux</a:t>
            </a:r>
            <a:r>
              <a:rPr lang="en-US" sz="1800" baseline="-6000" dirty="0" err="1" smtClean="0">
                <a:solidFill>
                  <a:srgbClr val="436182"/>
                </a:solidFill>
                <a:latin typeface="Myriad Headline" charset="0"/>
                <a:ea typeface="Lucida Grande" charset="0"/>
                <a:cs typeface="Lucida Grande" charset="0"/>
                <a:sym typeface="Myriad Headline" charset="0"/>
              </a:rPr>
              <a:t>H</a:t>
            </a:r>
            <a:r>
              <a:rPr lang="en-US" sz="1800" baseline="-6000" dirty="0" smtClean="0">
                <a:solidFill>
                  <a:srgbClr val="436182"/>
                </a:solidFill>
                <a:latin typeface="Myriad Headline" charset="0"/>
                <a:ea typeface="Lucida Grande" charset="0"/>
                <a:cs typeface="Lucida Grande" charset="0"/>
                <a:sym typeface="Myriad Headline" charset="0"/>
              </a:rPr>
              <a:t> </a:t>
            </a:r>
            <a:r>
              <a:rPr lang="en-US" sz="1800" baseline="-6000" dirty="0">
                <a:solidFill>
                  <a:srgbClr val="436182"/>
                </a:solidFill>
                <a:latin typeface="Myriad Headline" charset="0"/>
                <a:ea typeface="Lucida Grande" charset="0"/>
                <a:cs typeface="Lucida Grande" charset="0"/>
                <a:sym typeface="Myriad Headline" charset="0"/>
              </a:rPr>
              <a:t>→ </a:t>
            </a:r>
            <a:r>
              <a:rPr lang="en-US" sz="1800" baseline="-6000" dirty="0" smtClean="0">
                <a:solidFill>
                  <a:srgbClr val="436182"/>
                </a:solidFill>
                <a:latin typeface="Museo 700" charset="0"/>
                <a:ea typeface="Museo 700" charset="0"/>
                <a:cs typeface="Museo 700" charset="0"/>
                <a:sym typeface="Museo 700" charset="0"/>
              </a:rPr>
              <a:t>Z</a:t>
            </a:r>
            <a:r>
              <a:rPr lang="en-US" sz="1800" dirty="0" smtClean="0">
                <a:sym typeface="Symbol"/>
              </a:rPr>
              <a:t></a:t>
            </a:r>
            <a:r>
              <a:rPr lang="en-US" sz="1800" dirty="0" smtClean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) </a:t>
            </a:r>
            <a:r>
              <a:rPr lang="en-US" sz="18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x 170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051720" y="548680"/>
            <a:ext cx="5364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 Narrow" pitchFamily="34" charset="0"/>
              </a:rPr>
              <a:t>Tentant</a:t>
            </a:r>
            <a:r>
              <a:rPr lang="en-US" b="1" dirty="0" smtClean="0">
                <a:latin typeface="Arial Narrow" pitchFamily="34" charset="0"/>
              </a:rPr>
              <a:t> : </a:t>
            </a:r>
            <a:r>
              <a:rPr lang="en-US" dirty="0" err="1" smtClean="0">
                <a:latin typeface="Arial Narrow" pitchFamily="34" charset="0"/>
              </a:rPr>
              <a:t>hypothèse</a:t>
            </a:r>
            <a:r>
              <a:rPr lang="en-US" dirty="0" smtClean="0">
                <a:latin typeface="Arial Narrow" pitchFamily="34" charset="0"/>
              </a:rPr>
              <a:t> pseudo-</a:t>
            </a:r>
            <a:r>
              <a:rPr lang="en-US" dirty="0" err="1" smtClean="0">
                <a:latin typeface="Arial Narrow" pitchFamily="34" charset="0"/>
              </a:rPr>
              <a:t>scalaire</a:t>
            </a:r>
            <a:r>
              <a:rPr lang="en-US" dirty="0" smtClean="0">
                <a:latin typeface="Arial Narrow" pitchFamily="34" charset="0"/>
              </a:rPr>
              <a:t> (0-) </a:t>
            </a:r>
            <a:r>
              <a:rPr lang="en-US" dirty="0" err="1" smtClean="0">
                <a:latin typeface="Arial Narrow" pitchFamily="34" charset="0"/>
              </a:rPr>
              <a:t>est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exclue</a:t>
            </a:r>
            <a:r>
              <a:rPr lang="en-US" dirty="0" smtClean="0">
                <a:latin typeface="Arial Narrow" pitchFamily="34" charset="0"/>
              </a:rPr>
              <a:t>…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-36512" y="1124744"/>
            <a:ext cx="5148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 Narrow" pitchFamily="34" charset="0"/>
              </a:rPr>
              <a:t>Corrélations</a:t>
            </a:r>
            <a:r>
              <a:rPr lang="en-US" dirty="0" smtClean="0">
                <a:latin typeface="Arial Narrow" pitchFamily="34" charset="0"/>
              </a:rPr>
              <a:t> entre les BR’s pseudo-</a:t>
            </a:r>
            <a:r>
              <a:rPr lang="en-US" dirty="0" err="1" smtClean="0">
                <a:latin typeface="Arial Narrow" pitchFamily="34" charset="0"/>
              </a:rPr>
              <a:t>scalaires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induits</a:t>
            </a:r>
            <a:r>
              <a:rPr lang="en-US" dirty="0" smtClean="0">
                <a:latin typeface="Arial Narrow" pitchFamily="34" charset="0"/>
              </a:rPr>
              <a:t> </a:t>
            </a:r>
            <a:br>
              <a:rPr lang="en-US" dirty="0" smtClean="0">
                <a:latin typeface="Arial Narrow" pitchFamily="34" charset="0"/>
              </a:rPr>
            </a:br>
            <a:r>
              <a:rPr lang="en-US" dirty="0" smtClean="0">
                <a:latin typeface="Arial Narrow" pitchFamily="34" charset="0"/>
              </a:rPr>
              <a:t>par des boucles: </a:t>
            </a:r>
            <a:r>
              <a:rPr lang="en-US" dirty="0" smtClean="0">
                <a:latin typeface="Arial Narrow" pitchFamily="34" charset="0"/>
                <a:sym typeface="Symbol"/>
              </a:rPr>
              <a:t>, Z, ZZ et WW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79512" y="2204864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En </a:t>
            </a:r>
            <a:r>
              <a:rPr lang="en-US" dirty="0" err="1" smtClean="0">
                <a:latin typeface="Arial Narrow" pitchFamily="34" charset="0"/>
              </a:rPr>
              <a:t>utilisant</a:t>
            </a:r>
            <a:r>
              <a:rPr lang="en-US" dirty="0" smtClean="0">
                <a:latin typeface="Arial Narrow" pitchFamily="34" charset="0"/>
              </a:rPr>
              <a:t> les </a:t>
            </a:r>
            <a:r>
              <a:rPr lang="en-US" dirty="0" err="1" smtClean="0">
                <a:latin typeface="Arial Narrow" pitchFamily="34" charset="0"/>
              </a:rPr>
              <a:t>taux</a:t>
            </a:r>
            <a:r>
              <a:rPr lang="en-US" dirty="0" smtClean="0">
                <a:latin typeface="Arial Narrow" pitchFamily="34" charset="0"/>
              </a:rPr>
              <a:t> de </a:t>
            </a:r>
            <a:r>
              <a:rPr lang="en-US" dirty="0" smtClean="0">
                <a:latin typeface="Arial Narrow" pitchFamily="34" charset="0"/>
                <a:sym typeface="Symbol"/>
              </a:rPr>
              <a:t> et ZZ </a:t>
            </a:r>
            <a:r>
              <a:rPr lang="en-US" dirty="0" err="1" smtClean="0">
                <a:latin typeface="Arial Narrow" pitchFamily="34" charset="0"/>
                <a:sym typeface="Symbol"/>
              </a:rPr>
              <a:t>observés</a:t>
            </a:r>
            <a:r>
              <a:rPr lang="en-US" dirty="0" smtClean="0">
                <a:latin typeface="Arial Narrow" pitchFamily="34" charset="0"/>
                <a:sym typeface="Symbol"/>
              </a:rPr>
              <a:t>, on </a:t>
            </a:r>
            <a:r>
              <a:rPr lang="en-US" dirty="0" err="1" smtClean="0">
                <a:latin typeface="Arial Narrow" pitchFamily="34" charset="0"/>
                <a:sym typeface="Symbol"/>
              </a:rPr>
              <a:t>peut</a:t>
            </a:r>
            <a:r>
              <a:rPr lang="en-US" dirty="0" smtClean="0">
                <a:latin typeface="Arial Narrow" pitchFamily="34" charset="0"/>
                <a:sym typeface="Symbol"/>
              </a:rPr>
              <a:t> </a:t>
            </a:r>
            <a:r>
              <a:rPr lang="en-US" dirty="0" err="1" smtClean="0">
                <a:latin typeface="Arial Narrow" pitchFamily="34" charset="0"/>
                <a:sym typeface="Symbol"/>
              </a:rPr>
              <a:t>prédire</a:t>
            </a:r>
            <a:r>
              <a:rPr lang="en-US" dirty="0" smtClean="0">
                <a:latin typeface="Arial Narrow" pitchFamily="34" charset="0"/>
                <a:sym typeface="Symbol"/>
              </a:rPr>
              <a:t> </a:t>
            </a:r>
            <a:r>
              <a:rPr lang="en-US" dirty="0" err="1" smtClean="0">
                <a:latin typeface="Arial Narrow" pitchFamily="34" charset="0"/>
                <a:sym typeface="Symbol"/>
              </a:rPr>
              <a:t>ceux</a:t>
            </a:r>
            <a:r>
              <a:rPr lang="en-US" dirty="0" smtClean="0">
                <a:latin typeface="Arial Narrow" pitchFamily="34" charset="0"/>
                <a:sym typeface="Symbol"/>
              </a:rPr>
              <a:t> de WW et Z: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2" name="Rectangle 18"/>
          <p:cNvSpPr>
            <a:spLocks/>
          </p:cNvSpPr>
          <p:nvPr/>
        </p:nvSpPr>
        <p:spPr bwMode="auto">
          <a:xfrm>
            <a:off x="7709466" y="4581128"/>
            <a:ext cx="1327030" cy="43088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arXiV:1208.2692</a:t>
            </a:r>
            <a:br>
              <a:rPr lang="en-US" sz="1400" dirty="0">
                <a:solidFill>
                  <a:schemeClr val="tx1"/>
                </a:solidFill>
                <a:latin typeface="AppleGothic" charset="0"/>
                <a:ea typeface="AppleGothic" charset="0"/>
                <a:cs typeface="AppleGothic" charset="0"/>
                <a:sym typeface="AppleGothic" charset="0"/>
              </a:rPr>
            </a:br>
            <a:r>
              <a:rPr lang="en-US" sz="1400" dirty="0">
                <a:solidFill>
                  <a:schemeClr val="tx1"/>
                </a:solidFill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arXiV:1208.4018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508104" y="6093296"/>
            <a:ext cx="3635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A </a:t>
            </a:r>
            <a:r>
              <a:rPr lang="en-US" b="1" dirty="0" err="1" smtClean="0">
                <a:latin typeface="Arial Narrow" pitchFamily="34" charset="0"/>
              </a:rPr>
              <a:t>considérer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aussi</a:t>
            </a:r>
            <a:r>
              <a:rPr lang="en-US" b="1" dirty="0" smtClean="0">
                <a:latin typeface="Arial Narrow" pitchFamily="34" charset="0"/>
              </a:rPr>
              <a:t>: 0+/0- mixing…</a:t>
            </a:r>
            <a:endParaRPr lang="en-US" b="1" dirty="0">
              <a:latin typeface="Arial Narrow" pitchFamily="34" charset="0"/>
            </a:endParaRPr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904590"/>
            <a:ext cx="2754630" cy="258318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8" name="ZoneTexte 27"/>
          <p:cNvSpPr txBox="1"/>
          <p:nvPr/>
        </p:nvSpPr>
        <p:spPr>
          <a:xfrm>
            <a:off x="2843808" y="4336638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latin typeface="Arial Narrow" pitchFamily="34" charset="0"/>
              </a:rPr>
              <a:t> Projections à 8 </a:t>
            </a:r>
            <a:r>
              <a:rPr lang="en-US" b="1" dirty="0" err="1" smtClean="0">
                <a:latin typeface="Arial Narrow" pitchFamily="34" charset="0"/>
              </a:rPr>
              <a:t>TeV</a:t>
            </a:r>
            <a:r>
              <a:rPr lang="en-US" b="1" dirty="0" smtClean="0">
                <a:latin typeface="Arial Narrow" pitchFamily="34" charset="0"/>
              </a:rPr>
              <a:t> avec 35 /</a:t>
            </a:r>
            <a:r>
              <a:rPr lang="en-US" b="1" dirty="0" err="1" smtClean="0">
                <a:latin typeface="Arial Narrow" pitchFamily="34" charset="0"/>
              </a:rPr>
              <a:t>fb</a:t>
            </a:r>
            <a:r>
              <a:rPr lang="en-US" b="1" dirty="0" smtClean="0">
                <a:latin typeface="Arial Narrow" pitchFamily="34" charset="0"/>
              </a:rPr>
              <a:t>:</a:t>
            </a:r>
          </a:p>
        </p:txBody>
      </p:sp>
      <p:pic>
        <p:nvPicPr>
          <p:cNvPr id="18" name="Image 17" descr="vache_news-211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34325"/>
            <a:ext cx="1543050" cy="874395"/>
          </a:xfrm>
          <a:prstGeom prst="rect">
            <a:avLst/>
          </a:prstGeom>
        </p:spPr>
      </p:pic>
      <p:sp>
        <p:nvSpPr>
          <p:cNvPr id="29" name="Ellipse 28"/>
          <p:cNvSpPr>
            <a:spLocks noChangeAspect="1"/>
          </p:cNvSpPr>
          <p:nvPr/>
        </p:nvSpPr>
        <p:spPr bwMode="auto">
          <a:xfrm rot="5400000">
            <a:off x="8085987" y="164133"/>
            <a:ext cx="162018" cy="108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0" name="Image 29" descr="Spin_WWZZ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53925" y="4750900"/>
            <a:ext cx="3833173" cy="1082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Unitarité</a:t>
            </a:r>
            <a:r>
              <a:rPr lang="en-US" dirty="0" smtClean="0"/>
              <a:t> et </a:t>
            </a:r>
            <a:r>
              <a:rPr lang="en-US" dirty="0" err="1" smtClean="0"/>
              <a:t>nécessité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nouvelle “structure”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44" y="2096264"/>
            <a:ext cx="5753100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5496" y="580618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… pas </a:t>
            </a:r>
            <a:r>
              <a:rPr lang="en-US" dirty="0" err="1" smtClean="0">
                <a:latin typeface="Arial Narrow" pitchFamily="34" charset="0"/>
              </a:rPr>
              <a:t>qu’une</a:t>
            </a:r>
            <a:r>
              <a:rPr lang="en-US" dirty="0" smtClean="0">
                <a:latin typeface="Arial Narrow" pitchFamily="34" charset="0"/>
              </a:rPr>
              <a:t> question </a:t>
            </a:r>
            <a:r>
              <a:rPr lang="en-US" dirty="0" err="1" smtClean="0">
                <a:latin typeface="Arial Narrow" pitchFamily="34" charset="0"/>
              </a:rPr>
              <a:t>d’origine</a:t>
            </a:r>
            <a:r>
              <a:rPr lang="en-US" dirty="0" smtClean="0">
                <a:latin typeface="Arial Narrow" pitchFamily="34" charset="0"/>
              </a:rPr>
              <a:t> de la masse.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940152" y="2361074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pitchFamily="34" charset="0"/>
              </a:rPr>
              <a:t>A haute E, </a:t>
            </a:r>
          </a:p>
          <a:p>
            <a:pPr algn="ctr"/>
            <a:r>
              <a:rPr lang="en-US" dirty="0" err="1" smtClean="0">
                <a:latin typeface="Arial Narrow" pitchFamily="34" charset="0"/>
              </a:rPr>
              <a:t>probabilité</a:t>
            </a:r>
            <a:r>
              <a:rPr lang="en-US" dirty="0" smtClean="0">
                <a:latin typeface="Arial Narrow" pitchFamily="34" charset="0"/>
              </a:rPr>
              <a:t> de diffusion &gt; 1 !!! 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12168" y="1280954"/>
            <a:ext cx="6084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 Narrow" pitchFamily="34" charset="0"/>
              </a:rPr>
              <a:t>En </a:t>
            </a:r>
            <a:r>
              <a:rPr lang="en-US" dirty="0" err="1" smtClean="0">
                <a:latin typeface="Arial Narrow" pitchFamily="34" charset="0"/>
              </a:rPr>
              <a:t>l’absence</a:t>
            </a:r>
            <a:r>
              <a:rPr lang="en-US" dirty="0" smtClean="0">
                <a:latin typeface="Arial Narrow" pitchFamily="34" charset="0"/>
              </a:rPr>
              <a:t> de “</a:t>
            </a:r>
            <a:r>
              <a:rPr lang="en-US" dirty="0" err="1" smtClean="0">
                <a:latin typeface="Arial Narrow" pitchFamily="34" charset="0"/>
              </a:rPr>
              <a:t>régulation</a:t>
            </a:r>
            <a:r>
              <a:rPr lang="en-US" dirty="0" smtClean="0">
                <a:latin typeface="Arial Narrow" pitchFamily="34" charset="0"/>
              </a:rPr>
              <a:t>” </a:t>
            </a:r>
            <a:r>
              <a:rPr lang="en-US" dirty="0" err="1" smtClean="0">
                <a:latin typeface="Arial Narrow" pitchFamily="34" charset="0"/>
              </a:rPr>
              <a:t>appropriée</a:t>
            </a:r>
            <a:r>
              <a:rPr lang="en-US" dirty="0" smtClean="0">
                <a:latin typeface="Arial Narrow" pitchFamily="34" charset="0"/>
              </a:rPr>
              <a:t>, </a:t>
            </a:r>
          </a:p>
          <a:p>
            <a:pPr algn="ctr"/>
            <a:r>
              <a:rPr lang="en-US" dirty="0" smtClean="0">
                <a:latin typeface="Arial Narrow" pitchFamily="34" charset="0"/>
              </a:rPr>
              <a:t>la </a:t>
            </a:r>
            <a:r>
              <a:rPr lang="en-US" dirty="0" err="1" smtClean="0">
                <a:latin typeface="Arial Narrow" pitchFamily="34" charset="0"/>
              </a:rPr>
              <a:t>théorie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donne</a:t>
            </a:r>
            <a:r>
              <a:rPr lang="en-US" dirty="0" smtClean="0">
                <a:latin typeface="Arial Narrow" pitchFamily="34" charset="0"/>
              </a:rPr>
              <a:t> des </a:t>
            </a:r>
            <a:r>
              <a:rPr lang="en-US" b="1" dirty="0" err="1" smtClean="0">
                <a:latin typeface="Arial Narrow" pitchFamily="34" charset="0"/>
              </a:rPr>
              <a:t>résultats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absurdes</a:t>
            </a:r>
            <a:r>
              <a:rPr lang="en-US" b="1" dirty="0" smtClean="0">
                <a:latin typeface="Arial Narrow" pitchFamily="34" charset="0"/>
              </a:rPr>
              <a:t> à </a:t>
            </a:r>
            <a:r>
              <a:rPr lang="en-US" b="1" dirty="0" err="1" smtClean="0">
                <a:latin typeface="Arial Narrow" pitchFamily="34" charset="0"/>
              </a:rPr>
              <a:t>l’échelle</a:t>
            </a:r>
            <a:r>
              <a:rPr lang="en-US" b="1" dirty="0" smtClean="0">
                <a:latin typeface="Arial Narrow" pitchFamily="34" charset="0"/>
              </a:rPr>
              <a:t> du </a:t>
            </a:r>
            <a:r>
              <a:rPr lang="en-US" b="1" dirty="0" err="1" smtClean="0">
                <a:latin typeface="Arial Narrow" pitchFamily="34" charset="0"/>
              </a:rPr>
              <a:t>TeV</a:t>
            </a:r>
            <a:r>
              <a:rPr lang="en-US" b="1" dirty="0" smtClean="0">
                <a:latin typeface="Arial Narrow" pitchFamily="34" charset="0"/>
              </a:rPr>
              <a:t> ! 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82770" y="3945935"/>
            <a:ext cx="8280920" cy="7078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Il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faut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“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quelque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chose” </a:t>
            </a:r>
            <a:r>
              <a:rPr lang="en-US" dirty="0" smtClean="0">
                <a:latin typeface="Arial Narrow" pitchFamily="34" charset="0"/>
              </a:rPr>
              <a:t>(“</a:t>
            </a:r>
            <a:r>
              <a:rPr lang="en-US" dirty="0" err="1" smtClean="0">
                <a:latin typeface="Arial Narrow" pitchFamily="34" charset="0"/>
              </a:rPr>
              <a:t>techni-couleur</a:t>
            </a:r>
            <a:r>
              <a:rPr lang="en-US" dirty="0" smtClean="0">
                <a:latin typeface="Arial Narrow" pitchFamily="34" charset="0"/>
              </a:rPr>
              <a:t>”, bosons </a:t>
            </a:r>
            <a:r>
              <a:rPr lang="en-US" dirty="0" err="1" smtClean="0">
                <a:latin typeface="Arial Narrow" pitchFamily="34" charset="0"/>
              </a:rPr>
              <a:t>vecteurs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lourds</a:t>
            </a:r>
            <a:r>
              <a:rPr lang="en-US" dirty="0" smtClean="0">
                <a:latin typeface="Arial Narrow" pitchFamily="34" charset="0"/>
              </a:rPr>
              <a:t> ? etc…)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pour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préserver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l’unitarité</a:t>
            </a:r>
            <a:endParaRPr lang="en-US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4499992" y="2060848"/>
            <a:ext cx="1440160" cy="12961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boson… et après ? 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07504" y="548680"/>
            <a:ext cx="5900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>
                <a:latin typeface="Arial Narrow" pitchFamily="34" charset="0"/>
              </a:rPr>
              <a:t> Hypothèse: Confirmation d’un boson de </a:t>
            </a:r>
            <a:r>
              <a:rPr lang="fr-FR" dirty="0" err="1" smtClean="0">
                <a:latin typeface="Arial Narrow" pitchFamily="34" charset="0"/>
              </a:rPr>
              <a:t>Higgs</a:t>
            </a:r>
            <a:r>
              <a:rPr lang="fr-FR" dirty="0" smtClean="0">
                <a:latin typeface="Arial Narrow" pitchFamily="34" charset="0"/>
              </a:rPr>
              <a:t> « à la » SM</a:t>
            </a:r>
            <a:endParaRPr lang="fr-FR" dirty="0">
              <a:latin typeface="Arial Narrow" pitchFamily="34" charset="0"/>
            </a:endParaRPr>
          </a:p>
        </p:txBody>
      </p:sp>
      <p:graphicFrame>
        <p:nvGraphicFramePr>
          <p:cNvPr id="1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04438440"/>
              </p:ext>
            </p:extLst>
          </p:nvPr>
        </p:nvGraphicFramePr>
        <p:xfrm>
          <a:off x="5858430" y="2132856"/>
          <a:ext cx="2241962" cy="666724"/>
        </p:xfrm>
        <a:graphic>
          <a:graphicData uri="http://schemas.openxmlformats.org/presentationml/2006/ole">
            <p:oleObj spid="_x0000_s4099" name="…quation" r:id="rId3" imgW="1197360" imgH="393120" progId="Equation.3">
              <p:embed/>
            </p:oleObj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256263" y="1264568"/>
            <a:ext cx="6269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L'existence </a:t>
            </a:r>
            <a:r>
              <a:rPr lang="fr-FR" dirty="0">
                <a:latin typeface="Arial Narrow" pitchFamily="34" charset="0"/>
              </a:rPr>
              <a:t>d'un boson scalaire résout la question de </a:t>
            </a:r>
            <a:r>
              <a:rPr lang="fr-FR" dirty="0" smtClean="0">
                <a:latin typeface="Arial Narrow" pitchFamily="34" charset="0"/>
              </a:rPr>
              <a:t>l'origine de </a:t>
            </a:r>
          </a:p>
          <a:p>
            <a:r>
              <a:rPr lang="fr-FR" dirty="0" smtClean="0">
                <a:latin typeface="Arial Narrow" pitchFamily="34" charset="0"/>
              </a:rPr>
              <a:t>la </a:t>
            </a:r>
            <a:r>
              <a:rPr lang="fr-FR" dirty="0">
                <a:latin typeface="Arial Narrow" pitchFamily="34" charset="0"/>
              </a:rPr>
              <a:t>masses des particules … mais introduit un nouveau problème </a:t>
            </a:r>
            <a:r>
              <a:rPr lang="fr-FR" dirty="0" smtClean="0">
                <a:latin typeface="Arial Narrow" pitchFamily="34" charset="0"/>
              </a:rPr>
              <a:t>!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1520" y="2175148"/>
            <a:ext cx="38523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La masse  m = </a:t>
            </a:r>
            <a:r>
              <a:rPr lang="fr-FR" dirty="0" err="1" smtClean="0">
                <a:latin typeface="Arial Narrow" pitchFamily="34" charset="0"/>
              </a:rPr>
              <a:t>m</a:t>
            </a:r>
            <a:r>
              <a:rPr lang="fr-FR" baseline="-25000" dirty="0" err="1" smtClean="0">
                <a:latin typeface="Arial Narrow" pitchFamily="34" charset="0"/>
              </a:rPr>
              <a:t>H</a:t>
            </a:r>
            <a:r>
              <a:rPr lang="fr-FR" dirty="0" smtClean="0">
                <a:latin typeface="Arial Narrow" pitchFamily="34" charset="0"/>
              </a:rPr>
              <a:t> est sensible via des </a:t>
            </a:r>
          </a:p>
          <a:p>
            <a:r>
              <a:rPr lang="fr-FR" dirty="0" smtClean="0">
                <a:latin typeface="Arial Narrow" pitchFamily="34" charset="0"/>
              </a:rPr>
              <a:t>corrections </a:t>
            </a:r>
            <a:r>
              <a:rPr lang="fr-FR" dirty="0">
                <a:latin typeface="Arial Narrow" pitchFamily="34" charset="0"/>
              </a:rPr>
              <a:t>radiatives </a:t>
            </a:r>
            <a:r>
              <a:rPr lang="fr-FR" dirty="0" smtClean="0">
                <a:latin typeface="Arial Narrow" pitchFamily="34" charset="0"/>
              </a:rPr>
              <a:t>à </a:t>
            </a:r>
            <a:r>
              <a:rPr lang="fr-FR" dirty="0">
                <a:latin typeface="Arial Narrow" pitchFamily="34" charset="0"/>
              </a:rPr>
              <a:t>toute </a:t>
            </a:r>
            <a:r>
              <a:rPr lang="fr-FR" dirty="0" smtClean="0">
                <a:latin typeface="Arial Narrow" pitchFamily="34" charset="0"/>
              </a:rPr>
              <a:t>nouvelle </a:t>
            </a:r>
          </a:p>
          <a:p>
            <a:r>
              <a:rPr lang="fr-FR" dirty="0" smtClean="0">
                <a:latin typeface="Arial Narrow" pitchFamily="34" charset="0"/>
              </a:rPr>
              <a:t>physique </a:t>
            </a:r>
            <a:r>
              <a:rPr lang="fr-FR" dirty="0" err="1">
                <a:latin typeface="Arial Narrow" pitchFamily="34" charset="0"/>
              </a:rPr>
              <a:t>e.g</a:t>
            </a:r>
            <a:r>
              <a:rPr lang="fr-FR" dirty="0">
                <a:latin typeface="Arial Narrow" pitchFamily="34" charset="0"/>
              </a:rPr>
              <a:t>. à un échelle </a:t>
            </a:r>
            <a:r>
              <a:rPr lang="fr-FR" dirty="0" smtClean="0">
                <a:latin typeface="Arial Narrow" pitchFamily="34" charset="0"/>
                <a:cs typeface="Symbol" charset="2"/>
                <a:sym typeface="Symbol"/>
              </a:rPr>
              <a:t></a:t>
            </a:r>
            <a:r>
              <a:rPr lang="fr-FR" dirty="0" smtClean="0">
                <a:latin typeface="Arial Narrow" pitchFamily="34" charset="0"/>
              </a:rPr>
              <a:t> </a:t>
            </a:r>
            <a:r>
              <a:rPr lang="fr-FR" dirty="0">
                <a:latin typeface="Arial Narrow" pitchFamily="34" charset="0"/>
              </a:rPr>
              <a:t>&gt;&gt; </a:t>
            </a:r>
            <a:r>
              <a:rPr lang="fr-FR" dirty="0" smtClean="0">
                <a:latin typeface="Arial Narrow" pitchFamily="34" charset="0"/>
                <a:cs typeface="Symbol" charset="2"/>
                <a:sym typeface="Symbol"/>
              </a:rPr>
              <a:t> </a:t>
            </a:r>
            <a:r>
              <a:rPr lang="fr-FR" baseline="-25000" dirty="0" smtClean="0">
                <a:latin typeface="Arial Narrow" pitchFamily="34" charset="0"/>
              </a:rPr>
              <a:t>EWK</a:t>
            </a:r>
            <a:endParaRPr lang="fr-FR" baseline="-25000" dirty="0">
              <a:latin typeface="Arial Narrow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23528" y="4236764"/>
            <a:ext cx="856895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 Narrow" pitchFamily="34" charset="0"/>
              </a:rPr>
              <a:t>I</a:t>
            </a:r>
            <a:r>
              <a:rPr lang="fr-FR" b="1" dirty="0" smtClean="0">
                <a:latin typeface="Arial Narrow" pitchFamily="34" charset="0"/>
              </a:rPr>
              <a:t>l </a:t>
            </a:r>
            <a:r>
              <a:rPr lang="fr-FR" b="1" dirty="0">
                <a:latin typeface="Arial Narrow" pitchFamily="34" charset="0"/>
              </a:rPr>
              <a:t>faut vraisemblablement une nouvelle </a:t>
            </a:r>
            <a:r>
              <a:rPr lang="fr-FR" b="1" dirty="0" smtClean="0">
                <a:latin typeface="Arial Narrow" pitchFamily="34" charset="0"/>
              </a:rPr>
              <a:t>physique </a:t>
            </a:r>
            <a:r>
              <a:rPr lang="fr-FR" b="1" dirty="0">
                <a:latin typeface="Arial Narrow" pitchFamily="34" charset="0"/>
              </a:rPr>
              <a:t>à l'échelle du </a:t>
            </a:r>
            <a:r>
              <a:rPr lang="fr-FR" b="1" dirty="0" err="1">
                <a:latin typeface="Arial Narrow" pitchFamily="34" charset="0"/>
              </a:rPr>
              <a:t>TeV</a:t>
            </a:r>
            <a:r>
              <a:rPr lang="fr-FR" b="1" dirty="0">
                <a:latin typeface="Arial Narrow" pitchFamily="34" charset="0"/>
              </a:rPr>
              <a:t> </a:t>
            </a:r>
            <a:r>
              <a:rPr lang="fr-FR" b="1" dirty="0" smtClean="0">
                <a:latin typeface="Arial Narrow" pitchFamily="34" charset="0"/>
              </a:rPr>
              <a:t> !</a:t>
            </a:r>
          </a:p>
          <a:p>
            <a:endParaRPr lang="fr-FR" dirty="0">
              <a:latin typeface="Arial Narrow" pitchFamily="34" charset="0"/>
            </a:endParaRPr>
          </a:p>
          <a:p>
            <a:r>
              <a:rPr lang="fr-FR" dirty="0" smtClean="0">
                <a:latin typeface="Arial Narrow" pitchFamily="34" charset="0"/>
              </a:rPr>
              <a:t>Cette nouvelle physique doit permettent  d'annuler </a:t>
            </a:r>
            <a:r>
              <a:rPr lang="fr-FR" dirty="0">
                <a:latin typeface="Arial Narrow" pitchFamily="34" charset="0"/>
              </a:rPr>
              <a:t>les contributions radiatives et </a:t>
            </a:r>
            <a:endParaRPr lang="fr-FR" dirty="0" smtClean="0">
              <a:latin typeface="Arial Narrow" pitchFamily="34" charset="0"/>
            </a:endParaRPr>
          </a:p>
          <a:p>
            <a:r>
              <a:rPr lang="fr-FR" dirty="0">
                <a:latin typeface="Arial Narrow" pitchFamily="34" charset="0"/>
              </a:rPr>
              <a:t>e</a:t>
            </a:r>
            <a:r>
              <a:rPr lang="fr-FR" dirty="0" smtClean="0">
                <a:latin typeface="Arial Narrow" pitchFamily="34" charset="0"/>
              </a:rPr>
              <a:t>xpliquer la </a:t>
            </a:r>
            <a:r>
              <a:rPr lang="fr-FR" dirty="0">
                <a:latin typeface="Arial Narrow" pitchFamily="34" charset="0"/>
              </a:rPr>
              <a:t>hiérarchie entre </a:t>
            </a:r>
            <a:r>
              <a:rPr lang="fr-FR" dirty="0" smtClean="0">
                <a:latin typeface="Arial Narrow" pitchFamily="34" charset="0"/>
              </a:rPr>
              <a:t>les  échelles </a:t>
            </a:r>
            <a:r>
              <a:rPr lang="fr-FR" dirty="0" smtClean="0">
                <a:latin typeface="Arial Narrow" pitchFamily="34" charset="0"/>
                <a:cs typeface="Symbol" charset="2"/>
                <a:sym typeface="Symbol"/>
              </a:rPr>
              <a:t> </a:t>
            </a:r>
            <a:r>
              <a:rPr lang="fr-FR" baseline="-25000" dirty="0" smtClean="0">
                <a:latin typeface="Arial Narrow" pitchFamily="34" charset="0"/>
              </a:rPr>
              <a:t>EWK</a:t>
            </a:r>
            <a:r>
              <a:rPr lang="fr-FR" dirty="0" smtClean="0">
                <a:latin typeface="Arial Narrow" pitchFamily="34" charset="0"/>
              </a:rPr>
              <a:t> </a:t>
            </a:r>
            <a:r>
              <a:rPr lang="fr-FR" dirty="0">
                <a:latin typeface="Arial Narrow" pitchFamily="34" charset="0"/>
              </a:rPr>
              <a:t>et </a:t>
            </a:r>
            <a:r>
              <a:rPr lang="fr-FR" dirty="0" smtClean="0">
                <a:latin typeface="Arial Narrow" pitchFamily="34" charset="0"/>
                <a:cs typeface="Symbol" charset="2"/>
                <a:sym typeface="Symbol"/>
              </a:rPr>
              <a:t></a:t>
            </a:r>
            <a:r>
              <a:rPr lang="fr-FR" dirty="0" smtClean="0">
                <a:latin typeface="Arial Narrow" pitchFamily="34" charset="0"/>
              </a:rPr>
              <a:t>.</a:t>
            </a:r>
          </a:p>
          <a:p>
            <a:endParaRPr lang="fr-FR" dirty="0">
              <a:latin typeface="Arial Narrow" pitchFamily="34" charset="0"/>
            </a:endParaRPr>
          </a:p>
          <a:p>
            <a:pPr algn="ctr"/>
            <a:r>
              <a:rPr lang="fr-FR" sz="1800" dirty="0" smtClean="0">
                <a:latin typeface="Arial Narrow" pitchFamily="34" charset="0"/>
              </a:rPr>
              <a:t>            </a:t>
            </a:r>
            <a:r>
              <a:rPr lang="fr-FR" sz="2400" dirty="0" smtClean="0">
                <a:latin typeface="Arial Narrow" pitchFamily="34" charset="0"/>
              </a:rPr>
              <a:t>  </a:t>
            </a:r>
            <a:r>
              <a:rPr lang="fr-FR" sz="2400" dirty="0" err="1" smtClean="0">
                <a:latin typeface="Arial Narrow" pitchFamily="34" charset="0"/>
              </a:rPr>
              <a:t>e.g</a:t>
            </a:r>
            <a:r>
              <a:rPr lang="fr-FR" sz="2400" dirty="0" smtClean="0">
                <a:latin typeface="Arial Narrow" pitchFamily="34" charset="0"/>
              </a:rPr>
              <a:t>. </a:t>
            </a:r>
            <a:r>
              <a:rPr lang="fr-FR" sz="2400" dirty="0">
                <a:latin typeface="Arial Narrow" pitchFamily="34" charset="0"/>
              </a:rPr>
              <a:t> </a:t>
            </a:r>
            <a:r>
              <a:rPr lang="fr-FR" sz="2400" dirty="0" err="1" smtClean="0">
                <a:latin typeface="Arial Narrow" pitchFamily="34" charset="0"/>
              </a:rPr>
              <a:t>Supersymétrie</a:t>
            </a:r>
            <a:r>
              <a:rPr lang="fr-FR" sz="2400" dirty="0" smtClean="0">
                <a:latin typeface="Arial Narrow" pitchFamily="34" charset="0"/>
              </a:rPr>
              <a:t> ?</a:t>
            </a:r>
          </a:p>
        </p:txBody>
      </p:sp>
      <p:pic>
        <p:nvPicPr>
          <p:cNvPr id="4100" name="Picture 4" descr="D:\TAFFE\MYTHESE\PLOTS\Theorie\higgs_cor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3457" y="2920931"/>
            <a:ext cx="4340543" cy="940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boson… et après ? 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07504" y="548680"/>
            <a:ext cx="5900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>
                <a:latin typeface="Arial Narrow" pitchFamily="34" charset="0"/>
              </a:rPr>
              <a:t> Hypothèse: Confirmation d’un boson de </a:t>
            </a:r>
            <a:r>
              <a:rPr lang="fr-FR" dirty="0" err="1" smtClean="0">
                <a:latin typeface="Arial Narrow" pitchFamily="34" charset="0"/>
              </a:rPr>
              <a:t>Higgs</a:t>
            </a:r>
            <a:r>
              <a:rPr lang="fr-FR" dirty="0" smtClean="0">
                <a:latin typeface="Arial Narrow" pitchFamily="34" charset="0"/>
              </a:rPr>
              <a:t> « à la » SM</a:t>
            </a:r>
            <a:endParaRPr lang="fr-FR" dirty="0">
              <a:latin typeface="Arial Narrow" pitchFamily="34" charset="0"/>
            </a:endParaRPr>
          </a:p>
        </p:txBody>
      </p:sp>
      <p:graphicFrame>
        <p:nvGraphicFramePr>
          <p:cNvPr id="1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04438440"/>
              </p:ext>
            </p:extLst>
          </p:nvPr>
        </p:nvGraphicFramePr>
        <p:xfrm>
          <a:off x="5858430" y="2132856"/>
          <a:ext cx="2241962" cy="666724"/>
        </p:xfrm>
        <a:graphic>
          <a:graphicData uri="http://schemas.openxmlformats.org/presentationml/2006/ole">
            <p:oleObj spid="_x0000_s49154" name="…quation" r:id="rId3" imgW="1197360" imgH="393120" progId="Equation.3">
              <p:embed/>
            </p:oleObj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256263" y="1264568"/>
            <a:ext cx="6269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L'existence </a:t>
            </a:r>
            <a:r>
              <a:rPr lang="fr-FR" dirty="0">
                <a:latin typeface="Arial Narrow" pitchFamily="34" charset="0"/>
              </a:rPr>
              <a:t>d'un boson scalaire résout la question de </a:t>
            </a:r>
            <a:r>
              <a:rPr lang="fr-FR" dirty="0" smtClean="0">
                <a:latin typeface="Arial Narrow" pitchFamily="34" charset="0"/>
              </a:rPr>
              <a:t>l'origine de </a:t>
            </a:r>
          </a:p>
          <a:p>
            <a:r>
              <a:rPr lang="fr-FR" dirty="0" smtClean="0">
                <a:latin typeface="Arial Narrow" pitchFamily="34" charset="0"/>
              </a:rPr>
              <a:t>la </a:t>
            </a:r>
            <a:r>
              <a:rPr lang="fr-FR" dirty="0">
                <a:latin typeface="Arial Narrow" pitchFamily="34" charset="0"/>
              </a:rPr>
              <a:t>masses des particules … mais introduit un nouveau problème </a:t>
            </a:r>
            <a:r>
              <a:rPr lang="fr-FR" dirty="0" smtClean="0">
                <a:latin typeface="Arial Narrow" pitchFamily="34" charset="0"/>
              </a:rPr>
              <a:t>!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1520" y="2175148"/>
            <a:ext cx="38523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La masse  m = </a:t>
            </a:r>
            <a:r>
              <a:rPr lang="fr-FR" dirty="0" err="1" smtClean="0">
                <a:latin typeface="Arial Narrow" pitchFamily="34" charset="0"/>
              </a:rPr>
              <a:t>m</a:t>
            </a:r>
            <a:r>
              <a:rPr lang="fr-FR" baseline="-25000" dirty="0" err="1" smtClean="0">
                <a:latin typeface="Arial Narrow" pitchFamily="34" charset="0"/>
              </a:rPr>
              <a:t>H</a:t>
            </a:r>
            <a:r>
              <a:rPr lang="fr-FR" dirty="0" smtClean="0">
                <a:latin typeface="Arial Narrow" pitchFamily="34" charset="0"/>
              </a:rPr>
              <a:t> est sensible via des </a:t>
            </a:r>
          </a:p>
          <a:p>
            <a:r>
              <a:rPr lang="fr-FR" dirty="0" smtClean="0">
                <a:latin typeface="Arial Narrow" pitchFamily="34" charset="0"/>
              </a:rPr>
              <a:t>corrections </a:t>
            </a:r>
            <a:r>
              <a:rPr lang="fr-FR" dirty="0">
                <a:latin typeface="Arial Narrow" pitchFamily="34" charset="0"/>
              </a:rPr>
              <a:t>radiatives </a:t>
            </a:r>
            <a:r>
              <a:rPr lang="fr-FR" dirty="0" smtClean="0">
                <a:latin typeface="Arial Narrow" pitchFamily="34" charset="0"/>
              </a:rPr>
              <a:t>à </a:t>
            </a:r>
            <a:r>
              <a:rPr lang="fr-FR" dirty="0">
                <a:latin typeface="Arial Narrow" pitchFamily="34" charset="0"/>
              </a:rPr>
              <a:t>toute </a:t>
            </a:r>
            <a:r>
              <a:rPr lang="fr-FR" dirty="0" smtClean="0">
                <a:latin typeface="Arial Narrow" pitchFamily="34" charset="0"/>
              </a:rPr>
              <a:t>nouvelle </a:t>
            </a:r>
          </a:p>
          <a:p>
            <a:r>
              <a:rPr lang="fr-FR" dirty="0" smtClean="0">
                <a:latin typeface="Arial Narrow" pitchFamily="34" charset="0"/>
              </a:rPr>
              <a:t>physique </a:t>
            </a:r>
            <a:r>
              <a:rPr lang="fr-FR" dirty="0" err="1">
                <a:latin typeface="Arial Narrow" pitchFamily="34" charset="0"/>
              </a:rPr>
              <a:t>e.g</a:t>
            </a:r>
            <a:r>
              <a:rPr lang="fr-FR" dirty="0">
                <a:latin typeface="Arial Narrow" pitchFamily="34" charset="0"/>
              </a:rPr>
              <a:t>. à un échelle </a:t>
            </a:r>
            <a:r>
              <a:rPr lang="fr-FR" dirty="0" smtClean="0">
                <a:latin typeface="Arial Narrow" pitchFamily="34" charset="0"/>
                <a:cs typeface="Symbol" charset="2"/>
                <a:sym typeface="Symbol"/>
              </a:rPr>
              <a:t></a:t>
            </a:r>
            <a:r>
              <a:rPr lang="fr-FR" dirty="0" smtClean="0">
                <a:latin typeface="Arial Narrow" pitchFamily="34" charset="0"/>
              </a:rPr>
              <a:t> </a:t>
            </a:r>
            <a:r>
              <a:rPr lang="fr-FR" dirty="0">
                <a:latin typeface="Arial Narrow" pitchFamily="34" charset="0"/>
              </a:rPr>
              <a:t>&gt;&gt; </a:t>
            </a:r>
            <a:r>
              <a:rPr lang="fr-FR" dirty="0" smtClean="0">
                <a:latin typeface="Arial Narrow" pitchFamily="34" charset="0"/>
                <a:cs typeface="Symbol" charset="2"/>
                <a:sym typeface="Symbol"/>
              </a:rPr>
              <a:t> </a:t>
            </a:r>
            <a:r>
              <a:rPr lang="fr-FR" baseline="-25000" dirty="0" smtClean="0">
                <a:latin typeface="Arial Narrow" pitchFamily="34" charset="0"/>
              </a:rPr>
              <a:t>EWK</a:t>
            </a:r>
            <a:endParaRPr lang="fr-FR" baseline="-25000" dirty="0">
              <a:latin typeface="Arial Narrow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23528" y="4236764"/>
            <a:ext cx="856895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 Narrow" pitchFamily="34" charset="0"/>
              </a:rPr>
              <a:t>I</a:t>
            </a:r>
            <a:r>
              <a:rPr lang="fr-FR" b="1" dirty="0" smtClean="0">
                <a:latin typeface="Arial Narrow" pitchFamily="34" charset="0"/>
              </a:rPr>
              <a:t>l </a:t>
            </a:r>
            <a:r>
              <a:rPr lang="fr-FR" b="1" dirty="0">
                <a:latin typeface="Arial Narrow" pitchFamily="34" charset="0"/>
              </a:rPr>
              <a:t>faut vraisemblablement une nouvelle </a:t>
            </a:r>
            <a:r>
              <a:rPr lang="fr-FR" b="1" dirty="0" smtClean="0">
                <a:latin typeface="Arial Narrow" pitchFamily="34" charset="0"/>
              </a:rPr>
              <a:t>physique </a:t>
            </a:r>
            <a:r>
              <a:rPr lang="fr-FR" b="1" dirty="0">
                <a:latin typeface="Arial Narrow" pitchFamily="34" charset="0"/>
              </a:rPr>
              <a:t>à l'échelle du </a:t>
            </a:r>
            <a:r>
              <a:rPr lang="fr-FR" b="1" dirty="0" err="1">
                <a:latin typeface="Arial Narrow" pitchFamily="34" charset="0"/>
              </a:rPr>
              <a:t>TeV</a:t>
            </a:r>
            <a:r>
              <a:rPr lang="fr-FR" b="1" dirty="0">
                <a:latin typeface="Arial Narrow" pitchFamily="34" charset="0"/>
              </a:rPr>
              <a:t> </a:t>
            </a:r>
            <a:r>
              <a:rPr lang="fr-FR" b="1" dirty="0" smtClean="0">
                <a:latin typeface="Arial Narrow" pitchFamily="34" charset="0"/>
              </a:rPr>
              <a:t> !</a:t>
            </a:r>
          </a:p>
          <a:p>
            <a:endParaRPr lang="fr-FR" dirty="0">
              <a:latin typeface="Arial Narrow" pitchFamily="34" charset="0"/>
            </a:endParaRPr>
          </a:p>
          <a:p>
            <a:r>
              <a:rPr lang="fr-FR" dirty="0" smtClean="0">
                <a:latin typeface="Arial Narrow" pitchFamily="34" charset="0"/>
              </a:rPr>
              <a:t>Cette nouvelle physique doit permettent  d'annuler </a:t>
            </a:r>
            <a:r>
              <a:rPr lang="fr-FR" dirty="0">
                <a:latin typeface="Arial Narrow" pitchFamily="34" charset="0"/>
              </a:rPr>
              <a:t>les contributions radiatives et </a:t>
            </a:r>
            <a:endParaRPr lang="fr-FR" dirty="0" smtClean="0">
              <a:latin typeface="Arial Narrow" pitchFamily="34" charset="0"/>
            </a:endParaRPr>
          </a:p>
          <a:p>
            <a:r>
              <a:rPr lang="fr-FR" dirty="0">
                <a:latin typeface="Arial Narrow" pitchFamily="34" charset="0"/>
              </a:rPr>
              <a:t>e</a:t>
            </a:r>
            <a:r>
              <a:rPr lang="fr-FR" dirty="0" smtClean="0">
                <a:latin typeface="Arial Narrow" pitchFamily="34" charset="0"/>
              </a:rPr>
              <a:t>xpliquer la </a:t>
            </a:r>
            <a:r>
              <a:rPr lang="fr-FR" dirty="0">
                <a:latin typeface="Arial Narrow" pitchFamily="34" charset="0"/>
              </a:rPr>
              <a:t>hiérarchie entre </a:t>
            </a:r>
            <a:r>
              <a:rPr lang="fr-FR" dirty="0" smtClean="0">
                <a:latin typeface="Arial Narrow" pitchFamily="34" charset="0"/>
              </a:rPr>
              <a:t>les  échelles </a:t>
            </a:r>
            <a:r>
              <a:rPr lang="fr-FR" dirty="0" smtClean="0">
                <a:latin typeface="Arial Narrow" pitchFamily="34" charset="0"/>
                <a:cs typeface="Symbol" charset="2"/>
                <a:sym typeface="Symbol"/>
              </a:rPr>
              <a:t> </a:t>
            </a:r>
            <a:r>
              <a:rPr lang="fr-FR" baseline="-25000" dirty="0" smtClean="0">
                <a:latin typeface="Arial Narrow" pitchFamily="34" charset="0"/>
              </a:rPr>
              <a:t>EWK</a:t>
            </a:r>
            <a:r>
              <a:rPr lang="fr-FR" dirty="0" smtClean="0">
                <a:latin typeface="Arial Narrow" pitchFamily="34" charset="0"/>
              </a:rPr>
              <a:t> </a:t>
            </a:r>
            <a:r>
              <a:rPr lang="fr-FR" dirty="0">
                <a:latin typeface="Arial Narrow" pitchFamily="34" charset="0"/>
              </a:rPr>
              <a:t>et </a:t>
            </a:r>
            <a:r>
              <a:rPr lang="fr-FR" dirty="0" smtClean="0">
                <a:latin typeface="Arial Narrow" pitchFamily="34" charset="0"/>
                <a:cs typeface="Symbol" charset="2"/>
                <a:sym typeface="Symbol"/>
              </a:rPr>
              <a:t></a:t>
            </a:r>
            <a:r>
              <a:rPr lang="fr-FR" dirty="0" smtClean="0">
                <a:latin typeface="Arial Narrow" pitchFamily="34" charset="0"/>
              </a:rPr>
              <a:t>.</a:t>
            </a:r>
          </a:p>
          <a:p>
            <a:endParaRPr lang="fr-FR" dirty="0">
              <a:latin typeface="Arial Narrow" pitchFamily="34" charset="0"/>
            </a:endParaRPr>
          </a:p>
          <a:p>
            <a:pPr algn="ctr"/>
            <a:r>
              <a:rPr lang="fr-FR" sz="1800" dirty="0" smtClean="0">
                <a:latin typeface="Arial Narrow" pitchFamily="34" charset="0"/>
              </a:rPr>
              <a:t>            </a:t>
            </a:r>
            <a:r>
              <a:rPr lang="fr-FR" sz="2400" dirty="0" smtClean="0">
                <a:latin typeface="Arial Narrow" pitchFamily="34" charset="0"/>
              </a:rPr>
              <a:t>  </a:t>
            </a:r>
            <a:r>
              <a:rPr lang="fr-FR" sz="2400" dirty="0" err="1" smtClean="0">
                <a:latin typeface="Arial Narrow" pitchFamily="34" charset="0"/>
              </a:rPr>
              <a:t>e.g</a:t>
            </a:r>
            <a:r>
              <a:rPr lang="fr-FR" sz="2400" dirty="0" smtClean="0">
                <a:latin typeface="Arial Narrow" pitchFamily="34" charset="0"/>
              </a:rPr>
              <a:t>. </a:t>
            </a:r>
            <a:r>
              <a:rPr lang="fr-FR" sz="2400" dirty="0">
                <a:latin typeface="Arial Narrow" pitchFamily="34" charset="0"/>
              </a:rPr>
              <a:t> </a:t>
            </a:r>
            <a:r>
              <a:rPr lang="fr-FR" sz="2400" dirty="0" err="1" smtClean="0">
                <a:latin typeface="Arial Narrow" pitchFamily="34" charset="0"/>
              </a:rPr>
              <a:t>Supersymétrie</a:t>
            </a:r>
            <a:r>
              <a:rPr lang="fr-FR" sz="2400" dirty="0" smtClean="0">
                <a:latin typeface="Arial Narrow" pitchFamily="34" charset="0"/>
              </a:rPr>
              <a:t> ?</a:t>
            </a:r>
          </a:p>
        </p:txBody>
      </p:sp>
      <p:pic>
        <p:nvPicPr>
          <p:cNvPr id="4100" name="Picture 4" descr="D:\TAFFE\MYTHESE\PLOTS\Theorie\higgs_cor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3457" y="2920931"/>
            <a:ext cx="4340543" cy="940117"/>
          </a:xfrm>
          <a:prstGeom prst="rect">
            <a:avLst/>
          </a:prstGeom>
          <a:noFill/>
        </p:spPr>
      </p:pic>
      <p:pic>
        <p:nvPicPr>
          <p:cNvPr id="12" name="Image 11" descr="le-Moby-dic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21" y="1424721"/>
            <a:ext cx="5400675" cy="402050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837415" y="1498093"/>
            <a:ext cx="537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Arial Narrow" pitchFamily="34" charset="0"/>
              </a:rPr>
              <a:t>Ce</a:t>
            </a:r>
            <a:r>
              <a:rPr lang="en-US" sz="24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 Narrow" pitchFamily="34" charset="0"/>
              </a:rPr>
              <a:t>n’est</a:t>
            </a:r>
            <a:r>
              <a:rPr lang="en-US" sz="24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 Narrow" pitchFamily="34" charset="0"/>
              </a:rPr>
              <a:t>que</a:t>
            </a:r>
            <a:r>
              <a:rPr lang="en-US" sz="2400" dirty="0" smtClean="0">
                <a:solidFill>
                  <a:schemeClr val="bg1"/>
                </a:solidFill>
                <a:latin typeface="Arial Narrow" pitchFamily="34" charset="0"/>
              </a:rPr>
              <a:t> le début de </a:t>
            </a:r>
            <a:r>
              <a:rPr lang="en-US" sz="2400" dirty="0" err="1" smtClean="0">
                <a:solidFill>
                  <a:schemeClr val="bg1"/>
                </a:solidFill>
                <a:latin typeface="Arial Narrow" pitchFamily="34" charset="0"/>
              </a:rPr>
              <a:t>l’aventure</a:t>
            </a:r>
            <a:r>
              <a:rPr lang="en-US" sz="2400" dirty="0" smtClean="0">
                <a:solidFill>
                  <a:schemeClr val="bg1"/>
                </a:solidFill>
                <a:latin typeface="Arial Narrow" pitchFamily="34" charset="0"/>
              </a:rPr>
              <a:t> !</a:t>
            </a:r>
            <a:endParaRPr lang="en-US" sz="24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Spéculations</a:t>
            </a:r>
            <a:r>
              <a:rPr lang="en-US" dirty="0" smtClean="0"/>
              <a:t> à </a:t>
            </a:r>
            <a:r>
              <a:rPr lang="en-US" dirty="0" err="1" smtClean="0"/>
              <a:t>l’échelle</a:t>
            </a:r>
            <a:r>
              <a:rPr lang="en-US" dirty="0" smtClean="0"/>
              <a:t> de Planck : </a:t>
            </a:r>
            <a:r>
              <a:rPr lang="en-US" dirty="0" err="1" smtClean="0"/>
              <a:t>Stabilité</a:t>
            </a:r>
            <a:r>
              <a:rPr lang="en-US" dirty="0" smtClean="0"/>
              <a:t> du vide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81985"/>
            <a:ext cx="6894195" cy="470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115616" y="5589240"/>
            <a:ext cx="7056784" cy="707886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Pour </a:t>
            </a:r>
            <a:r>
              <a:rPr lang="en-US" dirty="0" err="1" smtClean="0">
                <a:latin typeface="Arial Narrow" pitchFamily="34" charset="0"/>
              </a:rPr>
              <a:t>mH</a:t>
            </a:r>
            <a:r>
              <a:rPr lang="en-US" dirty="0" smtClean="0">
                <a:latin typeface="Arial Narrow" pitchFamily="34" charset="0"/>
              </a:rPr>
              <a:t> ~ 125 </a:t>
            </a:r>
            <a:r>
              <a:rPr lang="en-US" dirty="0" err="1" smtClean="0">
                <a:latin typeface="Arial Narrow" pitchFamily="34" charset="0"/>
              </a:rPr>
              <a:t>GeV</a:t>
            </a:r>
            <a:r>
              <a:rPr lang="en-US" dirty="0" smtClean="0">
                <a:latin typeface="Arial Narrow" pitchFamily="34" charset="0"/>
              </a:rPr>
              <a:t>, nous </a:t>
            </a:r>
            <a:r>
              <a:rPr lang="en-US" dirty="0" err="1" smtClean="0">
                <a:latin typeface="Arial Narrow" pitchFamily="34" charset="0"/>
              </a:rPr>
              <a:t>sommes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probablement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dans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une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région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où</a:t>
            </a:r>
            <a:r>
              <a:rPr lang="en-US" dirty="0" smtClean="0">
                <a:latin typeface="Arial Narrow" pitchFamily="34" charset="0"/>
              </a:rPr>
              <a:t> </a:t>
            </a:r>
            <a:br>
              <a:rPr lang="en-US" dirty="0" smtClean="0">
                <a:latin typeface="Arial Narrow" pitchFamily="34" charset="0"/>
              </a:rPr>
            </a:br>
            <a:r>
              <a:rPr lang="en-US" dirty="0" smtClean="0">
                <a:latin typeface="Arial Narrow" pitchFamily="34" charset="0"/>
              </a:rPr>
              <a:t>le </a:t>
            </a:r>
            <a:r>
              <a:rPr lang="en-US" dirty="0" err="1" smtClean="0">
                <a:latin typeface="Arial Narrow" pitchFamily="34" charset="0"/>
              </a:rPr>
              <a:t>potentiel</a:t>
            </a:r>
            <a:r>
              <a:rPr lang="en-US" dirty="0" smtClean="0">
                <a:latin typeface="Arial Narrow" pitchFamily="34" charset="0"/>
              </a:rPr>
              <a:t> de Higgs </a:t>
            </a:r>
            <a:r>
              <a:rPr lang="en-US" dirty="0" err="1" smtClean="0">
                <a:latin typeface="Arial Narrow" pitchFamily="34" charset="0"/>
              </a:rPr>
              <a:t>n’est</a:t>
            </a:r>
            <a:r>
              <a:rPr lang="en-US" dirty="0" smtClean="0">
                <a:latin typeface="Arial Narrow" pitchFamily="34" charset="0"/>
              </a:rPr>
              <a:t> pas stable…</a:t>
            </a:r>
            <a:endParaRPr lang="en-US" dirty="0">
              <a:latin typeface="Arial Narrow" pitchFamily="34" charset="0"/>
            </a:endParaRPr>
          </a:p>
        </p:txBody>
      </p:sp>
      <p:cxnSp>
        <p:nvCxnSpPr>
          <p:cNvPr id="10" name="Connecteur droit 9"/>
          <p:cNvCxnSpPr/>
          <p:nvPr/>
        </p:nvCxnSpPr>
        <p:spPr bwMode="auto">
          <a:xfrm>
            <a:off x="1763688" y="4508558"/>
            <a:ext cx="6048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Spéculations</a:t>
            </a:r>
            <a:r>
              <a:rPr lang="en-US" dirty="0" smtClean="0"/>
              <a:t> à </a:t>
            </a:r>
            <a:r>
              <a:rPr lang="en-US" dirty="0" err="1" smtClean="0"/>
              <a:t>l’échelle</a:t>
            </a:r>
            <a:r>
              <a:rPr lang="en-US" dirty="0" smtClean="0"/>
              <a:t> de Planck : 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région</a:t>
            </a:r>
            <a:r>
              <a:rPr lang="en-US" dirty="0" smtClean="0"/>
              <a:t> </a:t>
            </a:r>
            <a:r>
              <a:rPr lang="en-US" dirty="0" err="1" smtClean="0"/>
              <a:t>particulière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3" y="1124741"/>
            <a:ext cx="3926205" cy="385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6588224" y="6222587"/>
            <a:ext cx="2524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 Narrow" pitchFamily="34" charset="0"/>
              </a:rPr>
              <a:t>G. </a:t>
            </a:r>
            <a:r>
              <a:rPr lang="fr-FR" sz="1200" dirty="0" err="1" smtClean="0">
                <a:latin typeface="Arial Narrow" pitchFamily="34" charset="0"/>
              </a:rPr>
              <a:t>Degrassi</a:t>
            </a:r>
            <a:r>
              <a:rPr lang="fr-FR" sz="1200" dirty="0" smtClean="0">
                <a:latin typeface="Arial Narrow" pitchFamily="34" charset="0"/>
              </a:rPr>
              <a:t> et al., </a:t>
            </a:r>
            <a:r>
              <a:rPr lang="fr-FR" sz="1200" b="1" dirty="0">
                <a:latin typeface="Arial Narrow" pitchFamily="34" charset="0"/>
              </a:rPr>
              <a:t>JHEP 1208 (2012) 098</a:t>
            </a:r>
            <a:endParaRPr lang="fr-FR" sz="12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Spéculations</a:t>
            </a:r>
            <a:r>
              <a:rPr lang="en-US" dirty="0" smtClean="0"/>
              <a:t> à </a:t>
            </a:r>
            <a:r>
              <a:rPr lang="en-US" dirty="0" err="1" smtClean="0"/>
              <a:t>l’échelle</a:t>
            </a:r>
            <a:r>
              <a:rPr lang="en-US" dirty="0" smtClean="0"/>
              <a:t> de Planck : 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région</a:t>
            </a:r>
            <a:r>
              <a:rPr lang="en-US" dirty="0" smtClean="0"/>
              <a:t> </a:t>
            </a:r>
            <a:r>
              <a:rPr lang="en-US" dirty="0" err="1" smtClean="0"/>
              <a:t>particulière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3" y="1124741"/>
            <a:ext cx="3926205" cy="385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8984" y="1236629"/>
            <a:ext cx="3735504" cy="204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611560" y="5186782"/>
            <a:ext cx="7992888" cy="7078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Nous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vivons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dans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une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région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très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particulière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de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l’espace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des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paramètres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… 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Mesurer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m</a:t>
            </a:r>
            <a:r>
              <a:rPr lang="en-US" b="1" baseline="-25000" dirty="0" err="1" smtClean="0">
                <a:solidFill>
                  <a:srgbClr val="FF0000"/>
                </a:solidFill>
                <a:latin typeface="Arial Narrow" pitchFamily="34" charset="0"/>
              </a:rPr>
              <a:t>top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&amp;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m</a:t>
            </a:r>
            <a:r>
              <a:rPr lang="en-US" b="1" baseline="-25000" dirty="0" err="1" smtClean="0">
                <a:solidFill>
                  <a:srgbClr val="FF0000"/>
                </a:solidFill>
                <a:latin typeface="Arial Narrow" pitchFamily="34" charset="0"/>
              </a:rPr>
              <a:t>H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avec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grande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précision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est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Narrow" pitchFamily="34" charset="0"/>
              </a:rPr>
              <a:t>nécessaire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!</a:t>
            </a:r>
            <a:endParaRPr lang="en-US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cxnSp>
        <p:nvCxnSpPr>
          <p:cNvPr id="14" name="Connecteur droit 13"/>
          <p:cNvCxnSpPr/>
          <p:nvPr/>
        </p:nvCxnSpPr>
        <p:spPr bwMode="auto">
          <a:xfrm>
            <a:off x="2771800" y="1952944"/>
            <a:ext cx="2880320" cy="972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/>
          <p:cNvCxnSpPr/>
          <p:nvPr/>
        </p:nvCxnSpPr>
        <p:spPr bwMode="auto">
          <a:xfrm flipV="1">
            <a:off x="2771800" y="1340768"/>
            <a:ext cx="2880320" cy="41753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6588224" y="6222587"/>
            <a:ext cx="2524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 Narrow" pitchFamily="34" charset="0"/>
              </a:rPr>
              <a:t>G. </a:t>
            </a:r>
            <a:r>
              <a:rPr lang="fr-FR" sz="1200" dirty="0" err="1" smtClean="0">
                <a:latin typeface="Arial Narrow" pitchFamily="34" charset="0"/>
              </a:rPr>
              <a:t>Degrassi</a:t>
            </a:r>
            <a:r>
              <a:rPr lang="fr-FR" sz="1200" dirty="0" smtClean="0">
                <a:latin typeface="Arial Narrow" pitchFamily="34" charset="0"/>
              </a:rPr>
              <a:t> et al., </a:t>
            </a:r>
            <a:r>
              <a:rPr lang="fr-FR" sz="1200" b="1" dirty="0">
                <a:latin typeface="Arial Narrow" pitchFamily="34" charset="0"/>
              </a:rPr>
              <a:t>JHEP 1208 (2012) 098</a:t>
            </a:r>
            <a:endParaRPr lang="fr-FR" sz="12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9128" y="677009"/>
            <a:ext cx="9033355" cy="5632311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 smtClean="0">
                <a:latin typeface="Arial Narrow" pitchFamily="34" charset="0"/>
              </a:rPr>
              <a:t> Nous </a:t>
            </a:r>
            <a:r>
              <a:rPr lang="en-US" sz="1800" dirty="0" err="1" smtClean="0">
                <a:latin typeface="Arial Narrow" pitchFamily="34" charset="0"/>
              </a:rPr>
              <a:t>avons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pitchFamily="34" charset="0"/>
              </a:rPr>
              <a:t>découvert</a:t>
            </a: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</a:rPr>
              <a:t> un nouveau boson </a:t>
            </a:r>
            <a:r>
              <a:rPr lang="en-US" sz="1800" dirty="0" smtClean="0">
                <a:latin typeface="Arial Narrow" pitchFamily="34" charset="0"/>
              </a:rPr>
              <a:t>(</a:t>
            </a:r>
            <a:r>
              <a:rPr lang="en-US" sz="1800" dirty="0" err="1" smtClean="0">
                <a:latin typeface="Arial Narrow" pitchFamily="34" charset="0"/>
              </a:rPr>
              <a:t>vraisemblablement</a:t>
            </a:r>
            <a:r>
              <a:rPr lang="en-US" sz="1800" dirty="0" smtClean="0">
                <a:latin typeface="Arial Narrow" pitchFamily="34" charset="0"/>
              </a:rPr>
              <a:t>  un boson de </a:t>
            </a:r>
            <a:r>
              <a:rPr lang="en-US" sz="1800" dirty="0" err="1" smtClean="0">
                <a:latin typeface="Arial Narrow" pitchFamily="34" charset="0"/>
              </a:rPr>
              <a:t>scalaire</a:t>
            </a:r>
            <a:r>
              <a:rPr lang="en-US" sz="1800" dirty="0" smtClean="0">
                <a:latin typeface="Arial Narrow" pitchFamily="34" charset="0"/>
              </a:rPr>
              <a:t> “à la Higgs”).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800080"/>
                </a:solidFill>
                <a:latin typeface="Arial Narrow" pitchFamily="34" charset="0"/>
              </a:rPr>
              <a:t> Le LLR </a:t>
            </a:r>
            <a:r>
              <a:rPr lang="en-US" sz="1800" b="1" dirty="0" err="1" smtClean="0">
                <a:solidFill>
                  <a:srgbClr val="800080"/>
                </a:solidFill>
                <a:latin typeface="Arial Narrow" pitchFamily="34" charset="0"/>
              </a:rPr>
              <a:t>est</a:t>
            </a:r>
            <a:r>
              <a:rPr lang="en-US" sz="1800" b="1" dirty="0" smtClean="0">
                <a:solidFill>
                  <a:srgbClr val="800080"/>
                </a:solidFill>
                <a:latin typeface="Arial Narrow" pitchFamily="34" charset="0"/>
              </a:rPr>
              <a:t> aux premières loges !</a:t>
            </a:r>
          </a:p>
          <a:p>
            <a:endParaRPr lang="en-US" sz="1800" dirty="0" smtClean="0">
              <a:latin typeface="Arial Narrow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800" dirty="0" smtClean="0">
                <a:latin typeface="Arial Narrow" pitchFamily="34" charset="0"/>
              </a:rPr>
              <a:t> Les </a:t>
            </a:r>
            <a:r>
              <a:rPr lang="en-US" sz="1800" dirty="0" err="1" smtClean="0">
                <a:latin typeface="Arial Narrow" pitchFamily="34" charset="0"/>
              </a:rPr>
              <a:t>couplages</a:t>
            </a:r>
            <a:r>
              <a:rPr lang="en-US" sz="1800" dirty="0" smtClean="0">
                <a:latin typeface="Arial Narrow" pitchFamily="34" charset="0"/>
              </a:rPr>
              <a:t> et </a:t>
            </a:r>
            <a:r>
              <a:rPr lang="en-US" sz="1800" dirty="0" err="1" smtClean="0">
                <a:latin typeface="Arial Narrow" pitchFamily="34" charset="0"/>
              </a:rPr>
              <a:t>l’intensité</a:t>
            </a:r>
            <a:r>
              <a:rPr lang="en-US" sz="1800" dirty="0" smtClean="0">
                <a:latin typeface="Arial Narrow" pitchFamily="34" charset="0"/>
              </a:rPr>
              <a:t> du signal </a:t>
            </a:r>
            <a:r>
              <a:rPr lang="en-US" sz="1800" dirty="0" err="1" smtClean="0">
                <a:latin typeface="Arial Narrow" pitchFamily="34" charset="0"/>
              </a:rPr>
              <a:t>sont</a:t>
            </a:r>
            <a:r>
              <a:rPr lang="en-US" sz="1800" dirty="0" smtClean="0">
                <a:latin typeface="Arial Narrow" pitchFamily="34" charset="0"/>
              </a:rPr>
              <a:t> pour </a:t>
            </a:r>
            <a:r>
              <a:rPr lang="en-US" sz="1800" dirty="0" err="1" smtClean="0">
                <a:latin typeface="Arial Narrow" pitchFamily="34" charset="0"/>
              </a:rPr>
              <a:t>l’instant</a:t>
            </a:r>
            <a:r>
              <a:rPr lang="en-US" sz="1800" dirty="0" smtClean="0">
                <a:latin typeface="Arial Narrow" pitchFamily="34" charset="0"/>
              </a:rPr>
              <a:t> (au </a:t>
            </a:r>
            <a:r>
              <a:rPr lang="en-US" sz="1800" dirty="0" err="1" smtClean="0">
                <a:latin typeface="Arial Narrow" pitchFamily="34" charset="0"/>
              </a:rPr>
              <a:t>vue</a:t>
            </a:r>
            <a:r>
              <a:rPr lang="en-US" sz="1800" dirty="0" smtClean="0">
                <a:latin typeface="Arial Narrow" pitchFamily="34" charset="0"/>
              </a:rPr>
              <a:t> des </a:t>
            </a:r>
            <a:r>
              <a:rPr lang="en-US" sz="1800" dirty="0" err="1" smtClean="0">
                <a:latin typeface="Arial Narrow" pitchFamily="34" charset="0"/>
              </a:rPr>
              <a:t>grandes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erreurs</a:t>
            </a:r>
            <a:r>
              <a:rPr lang="en-US" sz="1800" dirty="0" smtClean="0">
                <a:latin typeface="Arial Narrow" pitchFamily="34" charset="0"/>
              </a:rPr>
              <a:t>…) </a:t>
            </a:r>
          </a:p>
          <a:p>
            <a:r>
              <a:rPr lang="en-US" sz="1800" dirty="0" smtClean="0">
                <a:latin typeface="Arial Narrow" pitchFamily="34" charset="0"/>
              </a:rPr>
              <a:t>    </a:t>
            </a: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</a:rPr>
              <a:t>compatibles avec un boson de Higgs “standard”. </a:t>
            </a:r>
            <a:r>
              <a:rPr lang="en-US" sz="1800" dirty="0" err="1" smtClean="0">
                <a:latin typeface="Arial Narrow" pitchFamily="34" charset="0"/>
              </a:rPr>
              <a:t>Mais</a:t>
            </a:r>
            <a:r>
              <a:rPr lang="en-US" sz="1800" dirty="0" smtClean="0">
                <a:latin typeface="Arial Narrow" pitchFamily="34" charset="0"/>
              </a:rPr>
              <a:t>: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Observé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grâce</a:t>
            </a:r>
            <a:r>
              <a:rPr lang="en-US" sz="1800" dirty="0" smtClean="0">
                <a:latin typeface="Arial Narrow" pitchFamily="34" charset="0"/>
              </a:rPr>
              <a:t> à </a:t>
            </a:r>
            <a:r>
              <a:rPr lang="en-US" sz="1800" dirty="0" smtClean="0">
                <a:latin typeface="Arial Narrow" pitchFamily="34" charset="0"/>
                <a:sym typeface="Symbol"/>
              </a:rPr>
              <a:t></a:t>
            </a:r>
            <a:r>
              <a:rPr lang="en-US" sz="1800" dirty="0" smtClean="0">
                <a:latin typeface="Arial Narrow" pitchFamily="34" charset="0"/>
              </a:rPr>
              <a:t>ZZ, </a:t>
            </a:r>
            <a:r>
              <a:rPr lang="en-US" sz="1800" dirty="0" smtClean="0">
                <a:latin typeface="Arial Narrow" pitchFamily="34" charset="0"/>
                <a:sym typeface="Symbol"/>
              </a:rPr>
              <a:t> .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Taux</a:t>
            </a:r>
            <a:r>
              <a:rPr lang="en-US" sz="1800" dirty="0" smtClean="0">
                <a:latin typeface="Arial Narrow" pitchFamily="34" charset="0"/>
                <a:sym typeface="Symbol"/>
              </a:rPr>
              <a:t> de  un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peu</a:t>
            </a:r>
            <a:r>
              <a:rPr lang="en-US" sz="1800" dirty="0" smtClean="0">
                <a:latin typeface="Arial Narrow" pitchFamily="34" charset="0"/>
                <a:sym typeface="Symbol"/>
              </a:rPr>
              <a:t>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élevé</a:t>
            </a:r>
            <a:r>
              <a:rPr lang="en-US" sz="1800" dirty="0" smtClean="0">
                <a:latin typeface="Arial Narrow" pitchFamily="34" charset="0"/>
                <a:sym typeface="Symbol"/>
              </a:rPr>
              <a:t>… A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voir</a:t>
            </a:r>
            <a:r>
              <a:rPr lang="en-US" sz="1800" dirty="0" smtClean="0">
                <a:latin typeface="Arial Narrow" pitchFamily="34" charset="0"/>
                <a:sym typeface="Symbol"/>
              </a:rPr>
              <a:t> avec plus de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données</a:t>
            </a:r>
            <a:r>
              <a:rPr lang="en-US" sz="1800" dirty="0" smtClean="0">
                <a:latin typeface="Arial Narrow" pitchFamily="34" charset="0"/>
                <a:sym typeface="Symbol"/>
              </a:rPr>
              <a:t>.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 smtClean="0">
                <a:latin typeface="Arial Narrow" pitchFamily="34" charset="0"/>
                <a:sym typeface="Symbol"/>
              </a:rPr>
              <a:t>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Recherche</a:t>
            </a:r>
            <a:r>
              <a:rPr lang="en-US" sz="1800" dirty="0" smtClean="0">
                <a:latin typeface="Arial Narrow" pitchFamily="34" charset="0"/>
                <a:sym typeface="Symbol"/>
              </a:rPr>
              <a:t> en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paire</a:t>
            </a:r>
            <a:r>
              <a:rPr lang="en-US" sz="1800" dirty="0" smtClean="0">
                <a:latin typeface="Arial Narrow" pitchFamily="34" charset="0"/>
                <a:sym typeface="Symbol"/>
              </a:rPr>
              <a:t> de fermions (, bb) ne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permettent</a:t>
            </a:r>
            <a:r>
              <a:rPr lang="en-US" sz="1800" dirty="0" smtClean="0">
                <a:latin typeface="Arial Narrow" pitchFamily="34" charset="0"/>
                <a:sym typeface="Symbol"/>
              </a:rPr>
              <a:t> pas encore de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distinguer</a:t>
            </a:r>
            <a:r>
              <a:rPr lang="en-US" sz="1800" dirty="0" smtClean="0">
                <a:latin typeface="Arial Narrow" pitchFamily="34" charset="0"/>
                <a:sym typeface="Symbol"/>
              </a:rPr>
              <a:t> </a:t>
            </a:r>
          </a:p>
          <a:p>
            <a:pPr lvl="1"/>
            <a:r>
              <a:rPr lang="en-US" sz="1800" dirty="0" smtClean="0">
                <a:latin typeface="Arial Narrow" pitchFamily="34" charset="0"/>
                <a:sym typeface="Symbol"/>
              </a:rPr>
              <a:t>   entre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prédition</a:t>
            </a:r>
            <a:r>
              <a:rPr lang="en-US" sz="1800" dirty="0" smtClean="0">
                <a:latin typeface="Arial Narrow" pitchFamily="34" charset="0"/>
                <a:sym typeface="Symbol"/>
              </a:rPr>
              <a:t> MS et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et</a:t>
            </a:r>
            <a:r>
              <a:rPr lang="en-US" sz="1800" dirty="0" smtClean="0">
                <a:latin typeface="Arial Narrow" pitchFamily="34" charset="0"/>
                <a:sym typeface="Symbol"/>
              </a:rPr>
              <a:t> absence de signal (=au-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delà</a:t>
            </a:r>
            <a:r>
              <a:rPr lang="en-US" sz="1800" dirty="0" smtClean="0">
                <a:latin typeface="Arial Narrow" pitchFamily="34" charset="0"/>
                <a:sym typeface="Symbol"/>
              </a:rPr>
              <a:t> du MS !) </a:t>
            </a:r>
            <a:r>
              <a:rPr lang="en-US" sz="1800" dirty="0" smtClean="0">
                <a:latin typeface="Arial Narrow" pitchFamily="34" charset="0"/>
              </a:rPr>
              <a:t>(</a:t>
            </a:r>
            <a:r>
              <a:rPr lang="en-US" sz="1800" b="1" dirty="0" smtClean="0">
                <a:solidFill>
                  <a:srgbClr val="800080"/>
                </a:solidFill>
                <a:latin typeface="Arial Narrow" pitchFamily="34" charset="0"/>
              </a:rPr>
              <a:t>tension </a:t>
            </a:r>
            <a:r>
              <a:rPr lang="en-US" sz="1800" b="1" dirty="0" err="1" smtClean="0">
                <a:solidFill>
                  <a:srgbClr val="800080"/>
                </a:solidFill>
                <a:latin typeface="Arial Narrow" pitchFamily="34" charset="0"/>
              </a:rPr>
              <a:t>dans</a:t>
            </a:r>
            <a:r>
              <a:rPr lang="en-US" sz="1800" b="1" dirty="0" smtClean="0">
                <a:solidFill>
                  <a:srgbClr val="800080"/>
                </a:solidFill>
                <a:latin typeface="Arial Narrow" pitchFamily="34" charset="0"/>
              </a:rPr>
              <a:t> VBF H</a:t>
            </a:r>
            <a:r>
              <a:rPr lang="en-US" sz="1800" b="1" dirty="0" smtClean="0">
                <a:solidFill>
                  <a:srgbClr val="800080"/>
                </a:solidFill>
                <a:latin typeface="Arial Narrow" pitchFamily="34" charset="0"/>
                <a:sym typeface="Symbol"/>
              </a:rPr>
              <a:t>…</a:t>
            </a:r>
            <a:r>
              <a:rPr lang="en-US" sz="1800" dirty="0" smtClean="0">
                <a:latin typeface="Arial Narrow" pitchFamily="34" charset="0"/>
                <a:sym typeface="Symbol"/>
              </a:rPr>
              <a:t>)</a:t>
            </a:r>
          </a:p>
          <a:p>
            <a:pPr lvl="2">
              <a:buFont typeface="Arial" pitchFamily="34" charset="0"/>
              <a:buChar char="•"/>
            </a:pPr>
            <a:r>
              <a:rPr lang="en-US" sz="1800" dirty="0" smtClean="0">
                <a:latin typeface="Arial Narrow" pitchFamily="34" charset="0"/>
                <a:sym typeface="Symbol"/>
              </a:rPr>
              <a:t> ~3 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prévus</a:t>
            </a:r>
            <a:r>
              <a:rPr lang="en-US" sz="1800" dirty="0" smtClean="0">
                <a:latin typeface="Arial Narrow" pitchFamily="34" charset="0"/>
                <a:sym typeface="Symbol"/>
              </a:rPr>
              <a:t> en H pour 2012 /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expérience</a:t>
            </a:r>
            <a:r>
              <a:rPr lang="en-US" sz="1800" dirty="0" smtClean="0">
                <a:latin typeface="Arial Narrow" pitchFamily="34" charset="0"/>
                <a:sym typeface="Symbol"/>
              </a:rPr>
              <a:t>. </a:t>
            </a:r>
            <a:r>
              <a:rPr lang="en-US" sz="1800" b="1" dirty="0" err="1" smtClean="0">
                <a:solidFill>
                  <a:srgbClr val="800080"/>
                </a:solidFill>
                <a:latin typeface="Arial Narrow" pitchFamily="34" charset="0"/>
                <a:sym typeface="Symbol"/>
              </a:rPr>
              <a:t>Réponse</a:t>
            </a:r>
            <a:r>
              <a:rPr lang="en-US" sz="1800" b="1" dirty="0" smtClean="0">
                <a:solidFill>
                  <a:srgbClr val="800080"/>
                </a:solidFill>
                <a:latin typeface="Arial Narrow" pitchFamily="34" charset="0"/>
                <a:sym typeface="Symbol"/>
              </a:rPr>
              <a:t> definitive après 2014 ??</a:t>
            </a:r>
          </a:p>
          <a:p>
            <a:endParaRPr lang="en-US" sz="1800" dirty="0" smtClean="0">
              <a:latin typeface="Arial Narrow" pitchFamily="34" charset="0"/>
              <a:sym typeface="Symbol"/>
            </a:endParaRPr>
          </a:p>
          <a:p>
            <a:pPr>
              <a:buFont typeface="Wingdings" pitchFamily="2" charset="2"/>
              <a:buChar char="Ø"/>
            </a:pP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Informations</a:t>
            </a: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précieuses</a:t>
            </a: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seront</a:t>
            </a: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 déjà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disponibles</a:t>
            </a: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 avec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l’ensemble</a:t>
            </a: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 des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données</a:t>
            </a: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 2011+2012 </a:t>
            </a:r>
          </a:p>
          <a:p>
            <a:r>
              <a:rPr lang="en-US" sz="1800" dirty="0" smtClean="0">
                <a:latin typeface="Arial Narrow" pitchFamily="34" charset="0"/>
                <a:sym typeface="Symbol"/>
              </a:rPr>
              <a:t>    (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Moriond</a:t>
            </a:r>
            <a:r>
              <a:rPr lang="en-US" sz="1800" dirty="0" smtClean="0">
                <a:latin typeface="Arial Narrow" pitchFamily="34" charset="0"/>
                <a:sym typeface="Symbol"/>
              </a:rPr>
              <a:t> 2013 ? + combination ATLAS/CMS  ?)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 smtClean="0">
                <a:latin typeface="Arial Narrow" pitchFamily="34" charset="0"/>
                <a:sym typeface="Symbol"/>
              </a:rPr>
              <a:t>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Mesure</a:t>
            </a:r>
            <a:r>
              <a:rPr lang="en-US" sz="1800" dirty="0" smtClean="0">
                <a:latin typeface="Arial Narrow" pitchFamily="34" charset="0"/>
                <a:sym typeface="Symbol"/>
              </a:rPr>
              <a:t> de la masse (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mieux</a:t>
            </a:r>
            <a:r>
              <a:rPr lang="en-US" sz="1800" dirty="0" smtClean="0">
                <a:latin typeface="Arial Narrow" pitchFamily="34" charset="0"/>
                <a:sym typeface="Symbol"/>
              </a:rPr>
              <a:t>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qu’un</a:t>
            </a:r>
            <a:r>
              <a:rPr lang="en-US" sz="1800" dirty="0" smtClean="0">
                <a:latin typeface="Arial Narrow" pitchFamily="34" charset="0"/>
                <a:sym typeface="Symbol"/>
              </a:rPr>
              <a:t> 1%)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 smtClean="0">
                <a:latin typeface="Arial Narrow" pitchFamily="34" charset="0"/>
                <a:sym typeface="Symbol"/>
              </a:rPr>
              <a:t>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Couplages</a:t>
            </a:r>
            <a:r>
              <a:rPr lang="en-US" sz="1800" dirty="0" smtClean="0">
                <a:latin typeface="Arial Narrow" pitchFamily="34" charset="0"/>
                <a:sym typeface="Symbol"/>
              </a:rPr>
              <a:t> aux bosons et fermions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 smtClean="0">
                <a:latin typeface="Arial Narrow" pitchFamily="34" charset="0"/>
                <a:sym typeface="Symbol"/>
              </a:rPr>
              <a:t>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Nombres</a:t>
            </a:r>
            <a:r>
              <a:rPr lang="en-US" sz="1800" dirty="0" smtClean="0">
                <a:latin typeface="Arial Narrow" pitchFamily="34" charset="0"/>
                <a:sym typeface="Symbol"/>
              </a:rPr>
              <a:t>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quantiques</a:t>
            </a:r>
            <a:r>
              <a:rPr lang="en-US" sz="1800" dirty="0" smtClean="0">
                <a:latin typeface="Arial Narrow" pitchFamily="34" charset="0"/>
                <a:sym typeface="Symbol"/>
              </a:rPr>
              <a:t> (spin/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parité</a:t>
            </a:r>
            <a:r>
              <a:rPr lang="en-US" sz="1800" dirty="0" smtClean="0">
                <a:latin typeface="Arial Narrow" pitchFamily="34" charset="0"/>
                <a:sym typeface="Symbol"/>
              </a:rPr>
              <a:t>)</a:t>
            </a:r>
          </a:p>
          <a:p>
            <a:endParaRPr lang="en-US" sz="1800" dirty="0" smtClean="0">
              <a:latin typeface="Arial Narrow" pitchFamily="34" charset="0"/>
              <a:sym typeface="Symbol"/>
            </a:endParaRPr>
          </a:p>
          <a:p>
            <a:pPr>
              <a:buFont typeface="Wingdings" pitchFamily="2" charset="2"/>
              <a:buChar char="Ø"/>
            </a:pPr>
            <a:r>
              <a:rPr lang="en-US" sz="1800" dirty="0" smtClean="0">
                <a:latin typeface="Arial Narrow" pitchFamily="34" charset="0"/>
                <a:sym typeface="Symbol"/>
              </a:rPr>
              <a:t>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Seulement</a:t>
            </a:r>
            <a:r>
              <a:rPr lang="en-US" sz="1800" dirty="0" smtClean="0">
                <a:latin typeface="Arial Narrow" pitchFamily="34" charset="0"/>
                <a:sym typeface="Symbol"/>
              </a:rPr>
              <a:t> 1% des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données</a:t>
            </a:r>
            <a:r>
              <a:rPr lang="en-US" sz="1800" dirty="0" smtClean="0">
                <a:latin typeface="Arial Narrow" pitchFamily="34" charset="0"/>
                <a:sym typeface="Symbol"/>
              </a:rPr>
              <a:t> du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programme</a:t>
            </a:r>
            <a:r>
              <a:rPr lang="en-US" sz="1800" dirty="0" smtClean="0">
                <a:latin typeface="Arial Narrow" pitchFamily="34" charset="0"/>
                <a:sym typeface="Symbol"/>
              </a:rPr>
              <a:t> total (1000 fb-1 en 2025)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utilisé</a:t>
            </a:r>
            <a:r>
              <a:rPr lang="en-US" sz="1800" dirty="0" smtClean="0">
                <a:latin typeface="Arial Narrow" pitchFamily="34" charset="0"/>
                <a:sym typeface="Symbol"/>
              </a:rPr>
              <a:t>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jusqu’ici</a:t>
            </a:r>
            <a:r>
              <a:rPr lang="en-US" sz="1800" dirty="0" smtClean="0">
                <a:latin typeface="Arial Narrow" pitchFamily="34" charset="0"/>
                <a:sym typeface="Symbol"/>
              </a:rPr>
              <a:t> !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 smtClean="0">
                <a:latin typeface="Arial Narrow" pitchFamily="34" charset="0"/>
                <a:sym typeface="Symbol"/>
              </a:rPr>
              <a:t>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Doublement</a:t>
            </a:r>
            <a:r>
              <a:rPr lang="en-US" sz="1800" dirty="0" smtClean="0">
                <a:latin typeface="Arial Narrow" pitchFamily="34" charset="0"/>
                <a:sym typeface="Symbol"/>
              </a:rPr>
              <a:t> de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l’énergie</a:t>
            </a:r>
            <a:r>
              <a:rPr lang="en-US" sz="1800" dirty="0" smtClean="0">
                <a:latin typeface="Arial Narrow" pitchFamily="34" charset="0"/>
                <a:sym typeface="Symbol"/>
              </a:rPr>
              <a:t>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dans</a:t>
            </a:r>
            <a:r>
              <a:rPr lang="en-US" sz="1800" dirty="0" smtClean="0">
                <a:latin typeface="Arial Narrow" pitchFamily="34" charset="0"/>
                <a:sym typeface="Symbol"/>
              </a:rPr>
              <a:t> le centre de masse (7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TeV</a:t>
            </a:r>
            <a:r>
              <a:rPr lang="en-US" sz="1800" dirty="0" smtClean="0">
                <a:latin typeface="Arial Narrow" pitchFamily="34" charset="0"/>
                <a:sym typeface="Symbol"/>
              </a:rPr>
              <a:t>  13, 14 </a:t>
            </a:r>
            <a:r>
              <a:rPr lang="en-US" sz="1800" dirty="0" err="1" smtClean="0">
                <a:latin typeface="Arial Narrow" pitchFamily="34" charset="0"/>
                <a:sym typeface="Symbol"/>
              </a:rPr>
              <a:t>TeV</a:t>
            </a:r>
            <a:r>
              <a:rPr lang="en-US" sz="1800" dirty="0" smtClean="0">
                <a:latin typeface="Arial Narrow" pitchFamily="34" charset="0"/>
                <a:sym typeface="Symbol"/>
              </a:rPr>
              <a:t> en 2014).</a:t>
            </a:r>
          </a:p>
          <a:p>
            <a:pPr lvl="1">
              <a:buFont typeface="Wingdings" pitchFamily="2" charset="2"/>
              <a:buChar char="§"/>
            </a:pPr>
            <a:endParaRPr lang="en-US" sz="1800" dirty="0" smtClean="0">
              <a:latin typeface="Arial Narrow" pitchFamily="34" charset="0"/>
              <a:sym typeface="Symbol"/>
            </a:endParaRP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 Le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programme</a:t>
            </a: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 de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mesures</a:t>
            </a: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 et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découvertes</a:t>
            </a: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 au LHC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s’annonce</a:t>
            </a: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 riche et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extrêmement</a:t>
            </a: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passionnant</a:t>
            </a: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  <a:sym typeface="Symbol"/>
              </a:rPr>
              <a:t> !</a:t>
            </a:r>
            <a:endParaRPr lang="en-US" sz="18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16/10/12</a:t>
            </a:r>
          </a:p>
        </p:txBody>
      </p:sp>
      <p:sp>
        <p:nvSpPr>
          <p:cNvPr id="3379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Congrès du LLR</a:t>
            </a: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50FDA5-CA74-419B-A2E6-461C6E2689CE}" type="slidenum">
              <a:rPr lang="fr-FR" smtClean="0"/>
              <a:pPr/>
              <a:t>36</a:t>
            </a:fld>
            <a:endParaRPr lang="fr-FR" smtClean="0"/>
          </a:p>
        </p:txBody>
      </p:sp>
      <p:sp>
        <p:nvSpPr>
          <p:cNvPr id="33797" name="Text Box 2"/>
          <p:cNvSpPr txBox="1">
            <a:spLocks noChangeArrowheads="1"/>
          </p:cNvSpPr>
          <p:nvPr/>
        </p:nvSpPr>
        <p:spPr bwMode="auto">
          <a:xfrm>
            <a:off x="1600200" y="2057400"/>
            <a:ext cx="579120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>
                <a:solidFill>
                  <a:srgbClr val="0000FF"/>
                </a:solidFill>
                <a:latin typeface="Arial Black" pitchFamily="34" charset="0"/>
              </a:rPr>
              <a:t>BACK UP </a:t>
            </a:r>
          </a:p>
          <a:p>
            <a:pPr algn="ctr">
              <a:spcBef>
                <a:spcPct val="50000"/>
              </a:spcBef>
            </a:pPr>
            <a:r>
              <a:rPr lang="en-US" sz="6600" b="1" dirty="0">
                <a:solidFill>
                  <a:srgbClr val="0000FF"/>
                </a:solidFill>
                <a:latin typeface="Arial Black" pitchFamily="34" charset="0"/>
              </a:rPr>
              <a:t>SLIDES</a:t>
            </a:r>
            <a:endParaRPr lang="fr-FR" sz="66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Angles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25/09/12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CMS France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B6EEBE-83C1-450D-B051-683A262CCCC4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67544" y="908720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itchFamily="34" charset="0"/>
                <a:sym typeface="Symbol"/>
              </a:rPr>
              <a:t></a:t>
            </a:r>
            <a:r>
              <a:rPr lang="en-US" dirty="0" smtClean="0">
                <a:latin typeface="Arial Narrow" pitchFamily="34" charset="0"/>
              </a:rPr>
              <a:t>*: angle between the </a:t>
            </a:r>
            <a:r>
              <a:rPr lang="en-US" dirty="0" err="1" smtClean="0">
                <a:latin typeface="Arial Narrow" pitchFamily="34" charset="0"/>
              </a:rPr>
              <a:t>parton</a:t>
            </a:r>
            <a:r>
              <a:rPr lang="en-US" dirty="0" smtClean="0">
                <a:latin typeface="Arial Narrow" pitchFamily="34" charset="0"/>
              </a:rPr>
              <a:t> collision axis z and X-&gt;ZZ decay axis z’ (in X rest frame)</a:t>
            </a:r>
          </a:p>
          <a:p>
            <a:r>
              <a:rPr lang="en-US" dirty="0" smtClean="0">
                <a:latin typeface="Arial Narrow" pitchFamily="34" charset="0"/>
                <a:sym typeface="Symbol"/>
              </a:rPr>
              <a:t></a:t>
            </a:r>
            <a:r>
              <a:rPr lang="en-US" baseline="-25000" dirty="0" smtClean="0">
                <a:latin typeface="Arial Narrow" pitchFamily="34" charset="0"/>
              </a:rPr>
              <a:t>1</a:t>
            </a:r>
            <a:r>
              <a:rPr lang="en-US" dirty="0" smtClean="0">
                <a:latin typeface="Arial Narrow" pitchFamily="34" charset="0"/>
              </a:rPr>
              <a:t>: angle between </a:t>
            </a:r>
            <a:r>
              <a:rPr lang="en-US" dirty="0" err="1" smtClean="0">
                <a:latin typeface="Arial Narrow" pitchFamily="34" charset="0"/>
              </a:rPr>
              <a:t>zz</a:t>
            </a:r>
            <a:r>
              <a:rPr lang="en-US" dirty="0" smtClean="0">
                <a:latin typeface="Arial Narrow" pitchFamily="34" charset="0"/>
              </a:rPr>
              <a:t>’ plane and plane of Z</a:t>
            </a:r>
            <a:r>
              <a:rPr lang="en-US" baseline="-25000" dirty="0" smtClean="0">
                <a:latin typeface="Arial Narrow" pitchFamily="34" charset="0"/>
              </a:rPr>
              <a:t>1</a:t>
            </a:r>
            <a:r>
              <a:rPr lang="en-US" dirty="0" smtClean="0">
                <a:latin typeface="Arial Narrow" pitchFamily="34" charset="0"/>
              </a:rPr>
              <a:t>-&gt;ff (in X rest frame)</a:t>
            </a:r>
          </a:p>
          <a:p>
            <a:r>
              <a:rPr lang="en-US" dirty="0" smtClean="0">
                <a:latin typeface="Arial Narrow" pitchFamily="34" charset="0"/>
                <a:sym typeface="Symbol"/>
              </a:rPr>
              <a:t></a:t>
            </a:r>
            <a:r>
              <a:rPr lang="en-US" baseline="-25000" dirty="0" err="1" smtClean="0">
                <a:latin typeface="Arial Narrow" pitchFamily="34" charset="0"/>
              </a:rPr>
              <a:t>i</a:t>
            </a:r>
            <a:r>
              <a:rPr lang="en-US" dirty="0" smtClean="0">
                <a:latin typeface="Arial Narrow" pitchFamily="34" charset="0"/>
              </a:rPr>
              <a:t>: angle between direction of fermions </a:t>
            </a:r>
            <a:r>
              <a:rPr lang="en-US" dirty="0" err="1" smtClean="0">
                <a:latin typeface="Arial Narrow" pitchFamily="34" charset="0"/>
              </a:rPr>
              <a:t>fi</a:t>
            </a:r>
            <a:r>
              <a:rPr lang="en-US" dirty="0" smtClean="0">
                <a:latin typeface="Arial Narrow" pitchFamily="34" charset="0"/>
              </a:rPr>
              <a:t> from </a:t>
            </a:r>
            <a:r>
              <a:rPr lang="en-US" dirty="0" err="1" smtClean="0">
                <a:latin typeface="Arial Narrow" pitchFamily="34" charset="0"/>
              </a:rPr>
              <a:t>Zi</a:t>
            </a:r>
            <a:r>
              <a:rPr lang="en-US" dirty="0" smtClean="0">
                <a:latin typeface="Arial Narrow" pitchFamily="34" charset="0"/>
              </a:rPr>
              <a:t>-&gt;</a:t>
            </a:r>
            <a:r>
              <a:rPr lang="en-US" dirty="0" err="1" smtClean="0">
                <a:latin typeface="Arial Narrow" pitchFamily="34" charset="0"/>
              </a:rPr>
              <a:t>f</a:t>
            </a:r>
            <a:r>
              <a:rPr lang="en-US" baseline="-25000" dirty="0" err="1" smtClean="0">
                <a:latin typeface="Arial Narrow" pitchFamily="34" charset="0"/>
              </a:rPr>
              <a:t>i</a:t>
            </a:r>
            <a:r>
              <a:rPr lang="en-US" dirty="0" err="1" smtClean="0">
                <a:latin typeface="Arial Narrow" pitchFamily="34" charset="0"/>
              </a:rPr>
              <a:t>f</a:t>
            </a:r>
            <a:r>
              <a:rPr lang="en-US" baseline="-25000" dirty="0" err="1" smtClean="0">
                <a:latin typeface="Arial Narrow" pitchFamily="34" charset="0"/>
              </a:rPr>
              <a:t>i</a:t>
            </a:r>
            <a:r>
              <a:rPr lang="en-US" dirty="0" smtClean="0">
                <a:latin typeface="Arial Narrow" pitchFamily="34" charset="0"/>
              </a:rPr>
              <a:t> and direction </a:t>
            </a:r>
            <a:r>
              <a:rPr lang="en-US" dirty="0" err="1" smtClean="0">
                <a:latin typeface="Arial Narrow" pitchFamily="34" charset="0"/>
              </a:rPr>
              <a:t>oposite</a:t>
            </a:r>
            <a:r>
              <a:rPr lang="en-US" dirty="0" smtClean="0">
                <a:latin typeface="Arial Narrow" pitchFamily="34" charset="0"/>
              </a:rPr>
              <a:t> the X in the </a:t>
            </a:r>
          </a:p>
          <a:p>
            <a:r>
              <a:rPr lang="en-US" dirty="0" smtClean="0">
                <a:latin typeface="Arial Narrow" pitchFamily="34" charset="0"/>
              </a:rPr>
              <a:t>     </a:t>
            </a:r>
            <a:r>
              <a:rPr lang="en-US" dirty="0" err="1" smtClean="0">
                <a:latin typeface="Arial Narrow" pitchFamily="34" charset="0"/>
              </a:rPr>
              <a:t>Z</a:t>
            </a:r>
            <a:r>
              <a:rPr lang="en-US" baseline="-25000" dirty="0" err="1" smtClean="0">
                <a:latin typeface="Arial Narrow" pitchFamily="34" charset="0"/>
              </a:rPr>
              <a:t>i</a:t>
            </a:r>
            <a:r>
              <a:rPr lang="en-US" dirty="0" smtClean="0">
                <a:latin typeface="Arial Narrow" pitchFamily="34" charset="0"/>
              </a:rPr>
              <a:t> rest frame (</a:t>
            </a:r>
            <a:r>
              <a:rPr lang="en-US" dirty="0" err="1" smtClean="0">
                <a:latin typeface="Arial Narrow" pitchFamily="34" charset="0"/>
              </a:rPr>
              <a:t>i</a:t>
            </a:r>
            <a:r>
              <a:rPr lang="en-US" dirty="0" smtClean="0">
                <a:latin typeface="Arial Narrow" pitchFamily="34" charset="0"/>
              </a:rPr>
              <a:t>=1,2 for the first and second Z)</a:t>
            </a:r>
          </a:p>
          <a:p>
            <a:r>
              <a:rPr lang="en-US" dirty="0" smtClean="0">
                <a:latin typeface="Arial Narrow" pitchFamily="34" charset="0"/>
                <a:sym typeface="Symbol"/>
              </a:rPr>
              <a:t></a:t>
            </a:r>
            <a:r>
              <a:rPr lang="en-US" dirty="0" smtClean="0">
                <a:latin typeface="Arial Narrow" pitchFamily="34" charset="0"/>
              </a:rPr>
              <a:t>: angle between the decay planes of the two Z systems (in X rest frame)</a:t>
            </a:r>
          </a:p>
        </p:txBody>
      </p:sp>
      <p:pic>
        <p:nvPicPr>
          <p:cNvPr id="7" name="Picture 2" descr="Screen Shot 2012-05-30 at Wednesday 30 May,3.09 P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2636912"/>
            <a:ext cx="4120515" cy="3480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5257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Test des Couplages </a:t>
            </a:r>
            <a:r>
              <a:rPr lang="fr-FR" sz="2400" dirty="0" err="1" smtClean="0"/>
              <a:t>Fermioniques</a:t>
            </a:r>
            <a:r>
              <a:rPr lang="fr-FR" sz="2400" dirty="0" smtClean="0"/>
              <a:t> et </a:t>
            </a:r>
            <a:r>
              <a:rPr lang="fr-FR" sz="2400" dirty="0" err="1" smtClean="0"/>
              <a:t>Bosoniques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1221532" y="807120"/>
            <a:ext cx="6696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CH" dirty="0"/>
              <a:t>Test compatibility w.r.t SM predictions by introducing two parameters </a:t>
            </a:r>
            <a:r>
              <a:rPr lang="it-CH" b="1" dirty="0"/>
              <a:t>(c</a:t>
            </a:r>
            <a:r>
              <a:rPr lang="it-CH" b="1" baseline="-25000" dirty="0"/>
              <a:t>V</a:t>
            </a:r>
            <a:r>
              <a:rPr lang="it-CH" b="1" dirty="0"/>
              <a:t>, c</a:t>
            </a:r>
            <a:r>
              <a:rPr lang="it-CH" b="1" baseline="-25000" dirty="0"/>
              <a:t>F</a:t>
            </a:r>
            <a:r>
              <a:rPr lang="it-CH" b="1" dirty="0"/>
              <a:t>)</a:t>
            </a:r>
            <a:r>
              <a:rPr lang="it-CH" dirty="0"/>
              <a:t> modifying the expected signal yields in each mode through simple LO </a:t>
            </a:r>
            <a:r>
              <a:rPr lang="it-CH" dirty="0" smtClean="0"/>
              <a:t>expressions</a:t>
            </a:r>
            <a:endParaRPr lang="it-CH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48" y="2064060"/>
            <a:ext cx="6356919" cy="396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r 16"/>
          <p:cNvGrpSpPr/>
          <p:nvPr/>
        </p:nvGrpSpPr>
        <p:grpSpPr>
          <a:xfrm>
            <a:off x="5441950" y="2635990"/>
            <a:ext cx="3398236" cy="1802336"/>
            <a:chOff x="5441950" y="2635990"/>
            <a:chExt cx="3398236" cy="1802336"/>
          </a:xfrm>
        </p:grpSpPr>
        <p:cxnSp>
          <p:nvCxnSpPr>
            <p:cNvPr id="8" name="Straight Arrow Connector 13"/>
            <p:cNvCxnSpPr/>
            <p:nvPr/>
          </p:nvCxnSpPr>
          <p:spPr>
            <a:xfrm>
              <a:off x="7209161" y="4145194"/>
              <a:ext cx="158022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16"/>
            <p:cNvSpPr txBox="1"/>
            <p:nvPr/>
          </p:nvSpPr>
          <p:spPr>
            <a:xfrm>
              <a:off x="6807200" y="2686050"/>
              <a:ext cx="395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CH" dirty="0" smtClean="0"/>
                <a:t>c</a:t>
              </a:r>
              <a:r>
                <a:rPr lang="it-CH" baseline="-25000" dirty="0" smtClean="0"/>
                <a:t>F</a:t>
              </a:r>
              <a:endParaRPr lang="it-CH" baseline="-25000" dirty="0"/>
            </a:p>
          </p:txBody>
        </p:sp>
        <p:sp>
          <p:nvSpPr>
            <p:cNvPr id="10" name="TextBox 17"/>
            <p:cNvSpPr txBox="1"/>
            <p:nvPr/>
          </p:nvSpPr>
          <p:spPr>
            <a:xfrm>
              <a:off x="8113389" y="4068994"/>
              <a:ext cx="395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CH" dirty="0" smtClean="0"/>
                <a:t>c</a:t>
              </a:r>
              <a:r>
                <a:rPr lang="it-CH" baseline="-25000" dirty="0" smtClean="0"/>
                <a:t>V</a:t>
              </a:r>
              <a:endParaRPr lang="it-CH" baseline="-25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181849" y="3218094"/>
              <a:ext cx="1658337" cy="617306"/>
            </a:xfrm>
            <a:prstGeom prst="rect">
              <a:avLst/>
            </a:prstGeom>
            <a:solidFill>
              <a:srgbClr val="FFC000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12" name="Oval 20"/>
            <p:cNvSpPr/>
            <p:nvPr/>
          </p:nvSpPr>
          <p:spPr>
            <a:xfrm>
              <a:off x="5441950" y="2743200"/>
              <a:ext cx="793750" cy="4318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13" name="Oval 21"/>
            <p:cNvSpPr/>
            <p:nvPr/>
          </p:nvSpPr>
          <p:spPr>
            <a:xfrm>
              <a:off x="5486400" y="3568700"/>
              <a:ext cx="787400" cy="41275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cxnSp>
          <p:nvCxnSpPr>
            <p:cNvPr id="15" name="Straight Arrow Connector 12"/>
            <p:cNvCxnSpPr/>
            <p:nvPr/>
          </p:nvCxnSpPr>
          <p:spPr>
            <a:xfrm flipV="1">
              <a:off x="7209161" y="2635990"/>
              <a:ext cx="0" cy="15092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r 17"/>
          <p:cNvGrpSpPr/>
          <p:nvPr/>
        </p:nvGrpSpPr>
        <p:grpSpPr>
          <a:xfrm>
            <a:off x="5495404" y="2416696"/>
            <a:ext cx="3249110" cy="3681700"/>
            <a:chOff x="5495404" y="2416696"/>
            <a:chExt cx="3249110" cy="3681700"/>
          </a:xfrm>
        </p:grpSpPr>
        <p:sp>
          <p:nvSpPr>
            <p:cNvPr id="19" name="Rectangle 18"/>
            <p:cNvSpPr/>
            <p:nvPr/>
          </p:nvSpPr>
          <p:spPr>
            <a:xfrm rot="16200000">
              <a:off x="6917807" y="4688271"/>
              <a:ext cx="1658337" cy="617306"/>
            </a:xfrm>
            <a:prstGeom prst="rect">
              <a:avLst/>
            </a:prstGeom>
            <a:solidFill>
              <a:srgbClr val="92D050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0" name="Oval 26"/>
            <p:cNvSpPr/>
            <p:nvPr/>
          </p:nvSpPr>
          <p:spPr>
            <a:xfrm>
              <a:off x="5495404" y="2416696"/>
              <a:ext cx="778396" cy="402704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1" name="Oval 27"/>
            <p:cNvSpPr/>
            <p:nvPr/>
          </p:nvSpPr>
          <p:spPr>
            <a:xfrm>
              <a:off x="5508104" y="3198116"/>
              <a:ext cx="765696" cy="421384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2" name="Oval 28"/>
            <p:cNvSpPr/>
            <p:nvPr/>
          </p:nvSpPr>
          <p:spPr>
            <a:xfrm>
              <a:off x="5508104" y="3962400"/>
              <a:ext cx="791096" cy="422056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3" name="Oval 29"/>
            <p:cNvSpPr/>
            <p:nvPr/>
          </p:nvSpPr>
          <p:spPr>
            <a:xfrm>
              <a:off x="5513412" y="4390628"/>
              <a:ext cx="785788" cy="409972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4" name="Oval 31"/>
            <p:cNvSpPr/>
            <p:nvPr/>
          </p:nvSpPr>
          <p:spPr>
            <a:xfrm>
              <a:off x="5534496" y="5181600"/>
              <a:ext cx="777404" cy="431800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cxnSp>
          <p:nvCxnSpPr>
            <p:cNvPr id="25" name="Straight Arrow Connector 13"/>
            <p:cNvCxnSpPr/>
            <p:nvPr/>
          </p:nvCxnSpPr>
          <p:spPr>
            <a:xfrm>
              <a:off x="7164288" y="5805264"/>
              <a:ext cx="158022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16"/>
            <p:cNvSpPr txBox="1"/>
            <p:nvPr/>
          </p:nvSpPr>
          <p:spPr>
            <a:xfrm>
              <a:off x="6762327" y="4346120"/>
              <a:ext cx="395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CH" dirty="0" smtClean="0"/>
                <a:t>c</a:t>
              </a:r>
              <a:r>
                <a:rPr lang="it-CH" baseline="-25000" dirty="0" smtClean="0"/>
                <a:t>F</a:t>
              </a:r>
              <a:endParaRPr lang="it-CH" baseline="-25000" dirty="0"/>
            </a:p>
          </p:txBody>
        </p:sp>
        <p:sp>
          <p:nvSpPr>
            <p:cNvPr id="27" name="TextBox 17"/>
            <p:cNvSpPr txBox="1"/>
            <p:nvPr/>
          </p:nvSpPr>
          <p:spPr>
            <a:xfrm>
              <a:off x="8068516" y="5729064"/>
              <a:ext cx="395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CH" dirty="0" smtClean="0"/>
                <a:t>c</a:t>
              </a:r>
              <a:r>
                <a:rPr lang="it-CH" baseline="-25000" dirty="0" smtClean="0"/>
                <a:t>V</a:t>
              </a:r>
              <a:endParaRPr lang="it-CH" baseline="-25000" dirty="0"/>
            </a:p>
          </p:txBody>
        </p:sp>
        <p:cxnSp>
          <p:nvCxnSpPr>
            <p:cNvPr id="28" name="Straight Arrow Connector 12"/>
            <p:cNvCxnSpPr/>
            <p:nvPr/>
          </p:nvCxnSpPr>
          <p:spPr>
            <a:xfrm flipV="1">
              <a:off x="7164288" y="4296060"/>
              <a:ext cx="0" cy="15092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r 29"/>
          <p:cNvGrpSpPr/>
          <p:nvPr/>
        </p:nvGrpSpPr>
        <p:grpSpPr>
          <a:xfrm>
            <a:off x="5477346" y="4296060"/>
            <a:ext cx="3267168" cy="1802336"/>
            <a:chOff x="5477346" y="4296060"/>
            <a:chExt cx="3267168" cy="1802336"/>
          </a:xfrm>
        </p:grpSpPr>
        <p:sp>
          <p:nvSpPr>
            <p:cNvPr id="31" name="Oval 27"/>
            <p:cNvSpPr/>
            <p:nvPr/>
          </p:nvSpPr>
          <p:spPr>
            <a:xfrm>
              <a:off x="5477346" y="4741737"/>
              <a:ext cx="1215554" cy="46526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32" name="Freeform 20"/>
            <p:cNvSpPr/>
            <p:nvPr/>
          </p:nvSpPr>
          <p:spPr>
            <a:xfrm>
              <a:off x="7172796" y="4419104"/>
              <a:ext cx="1403350" cy="1390651"/>
            </a:xfrm>
            <a:custGeom>
              <a:avLst/>
              <a:gdLst>
                <a:gd name="connsiteX0" fmla="*/ 234950 w 1098550"/>
                <a:gd name="connsiteY0" fmla="*/ 1333500 h 1333500"/>
                <a:gd name="connsiteX1" fmla="*/ 501650 w 1098550"/>
                <a:gd name="connsiteY1" fmla="*/ 1200150 h 1333500"/>
                <a:gd name="connsiteX2" fmla="*/ 717550 w 1098550"/>
                <a:gd name="connsiteY2" fmla="*/ 1009650 h 1333500"/>
                <a:gd name="connsiteX3" fmla="*/ 889000 w 1098550"/>
                <a:gd name="connsiteY3" fmla="*/ 774700 h 1333500"/>
                <a:gd name="connsiteX4" fmla="*/ 984250 w 1098550"/>
                <a:gd name="connsiteY4" fmla="*/ 539750 h 1333500"/>
                <a:gd name="connsiteX5" fmla="*/ 1073150 w 1098550"/>
                <a:gd name="connsiteY5" fmla="*/ 203200 h 1333500"/>
                <a:gd name="connsiteX6" fmla="*/ 1098550 w 1098550"/>
                <a:gd name="connsiteY6" fmla="*/ 0 h 1333500"/>
                <a:gd name="connsiteX7" fmla="*/ 615950 w 1098550"/>
                <a:gd name="connsiteY7" fmla="*/ 0 h 1333500"/>
                <a:gd name="connsiteX8" fmla="*/ 596900 w 1098550"/>
                <a:gd name="connsiteY8" fmla="*/ 146050 h 1333500"/>
                <a:gd name="connsiteX9" fmla="*/ 565150 w 1098550"/>
                <a:gd name="connsiteY9" fmla="*/ 298450 h 1333500"/>
                <a:gd name="connsiteX10" fmla="*/ 463550 w 1098550"/>
                <a:gd name="connsiteY10" fmla="*/ 469900 h 1333500"/>
                <a:gd name="connsiteX11" fmla="*/ 368300 w 1098550"/>
                <a:gd name="connsiteY11" fmla="*/ 698500 h 1333500"/>
                <a:gd name="connsiteX12" fmla="*/ 266700 w 1098550"/>
                <a:gd name="connsiteY12" fmla="*/ 933450 h 1333500"/>
                <a:gd name="connsiteX13" fmla="*/ 133350 w 1098550"/>
                <a:gd name="connsiteY13" fmla="*/ 1117600 h 1333500"/>
                <a:gd name="connsiteX14" fmla="*/ 63500 w 1098550"/>
                <a:gd name="connsiteY14" fmla="*/ 1250950 h 1333500"/>
                <a:gd name="connsiteX15" fmla="*/ 0 w 1098550"/>
                <a:gd name="connsiteY15" fmla="*/ 131445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98550" h="1333500">
                  <a:moveTo>
                    <a:pt x="234950" y="1333500"/>
                  </a:moveTo>
                  <a:lnTo>
                    <a:pt x="501650" y="1200150"/>
                  </a:lnTo>
                  <a:lnTo>
                    <a:pt x="717550" y="1009650"/>
                  </a:lnTo>
                  <a:lnTo>
                    <a:pt x="889000" y="774700"/>
                  </a:lnTo>
                  <a:lnTo>
                    <a:pt x="984250" y="539750"/>
                  </a:lnTo>
                  <a:lnTo>
                    <a:pt x="1073150" y="203200"/>
                  </a:lnTo>
                  <a:lnTo>
                    <a:pt x="1098550" y="0"/>
                  </a:lnTo>
                  <a:lnTo>
                    <a:pt x="615950" y="0"/>
                  </a:lnTo>
                  <a:lnTo>
                    <a:pt x="596900" y="146050"/>
                  </a:lnTo>
                  <a:lnTo>
                    <a:pt x="565150" y="298450"/>
                  </a:lnTo>
                  <a:lnTo>
                    <a:pt x="463550" y="469900"/>
                  </a:lnTo>
                  <a:lnTo>
                    <a:pt x="368300" y="698500"/>
                  </a:lnTo>
                  <a:lnTo>
                    <a:pt x="266700" y="933450"/>
                  </a:lnTo>
                  <a:lnTo>
                    <a:pt x="133350" y="1117600"/>
                  </a:lnTo>
                  <a:lnTo>
                    <a:pt x="63500" y="1250950"/>
                  </a:lnTo>
                  <a:lnTo>
                    <a:pt x="0" y="1314450"/>
                  </a:lnTo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635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33" name="Oval 27"/>
            <p:cNvSpPr/>
            <p:nvPr/>
          </p:nvSpPr>
          <p:spPr>
            <a:xfrm>
              <a:off x="5490046" y="5554537"/>
              <a:ext cx="1215554" cy="46526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cxnSp>
          <p:nvCxnSpPr>
            <p:cNvPr id="34" name="Straight Arrow Connector 13"/>
            <p:cNvCxnSpPr/>
            <p:nvPr/>
          </p:nvCxnSpPr>
          <p:spPr>
            <a:xfrm>
              <a:off x="7164288" y="5805264"/>
              <a:ext cx="158022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7"/>
            <p:cNvSpPr txBox="1"/>
            <p:nvPr/>
          </p:nvSpPr>
          <p:spPr>
            <a:xfrm>
              <a:off x="8068516" y="5729064"/>
              <a:ext cx="395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CH" dirty="0" smtClean="0"/>
                <a:t>c</a:t>
              </a:r>
              <a:r>
                <a:rPr lang="it-CH" baseline="-25000" dirty="0" smtClean="0"/>
                <a:t>V</a:t>
              </a:r>
              <a:endParaRPr lang="it-CH" baseline="-25000" dirty="0"/>
            </a:p>
          </p:txBody>
        </p:sp>
        <p:cxnSp>
          <p:nvCxnSpPr>
            <p:cNvPr id="36" name="Straight Arrow Connector 12"/>
            <p:cNvCxnSpPr/>
            <p:nvPr/>
          </p:nvCxnSpPr>
          <p:spPr>
            <a:xfrm flipV="1">
              <a:off x="7164288" y="4296060"/>
              <a:ext cx="0" cy="15092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16"/>
            <p:cNvSpPr txBox="1"/>
            <p:nvPr/>
          </p:nvSpPr>
          <p:spPr>
            <a:xfrm>
              <a:off x="6762327" y="4346120"/>
              <a:ext cx="395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CH" dirty="0" smtClean="0"/>
                <a:t>c</a:t>
              </a:r>
              <a:r>
                <a:rPr lang="it-CH" baseline="-25000" dirty="0" smtClean="0"/>
                <a:t>F</a:t>
              </a:r>
              <a:endParaRPr lang="it-CH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73524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51BE4-B389-4D23-B0CD-4C06F7B222B1}" type="slidenum">
              <a:rPr lang="en-US"/>
              <a:pPr/>
              <a:t>39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31994" y="-266774"/>
            <a:ext cx="1420936" cy="1534790"/>
            <a:chOff x="0" y="0"/>
            <a:chExt cx="1272" cy="1376"/>
          </a:xfrm>
        </p:grpSpPr>
        <p:sp>
          <p:nvSpPr>
            <p:cNvPr id="36865" name="Rectangle 1"/>
            <p:cNvSpPr>
              <a:spLocks/>
            </p:cNvSpPr>
            <p:nvPr/>
          </p:nvSpPr>
          <p:spPr bwMode="auto">
            <a:xfrm>
              <a:off x="0" y="0"/>
              <a:ext cx="1272" cy="1376"/>
            </a:xfrm>
            <a:prstGeom prst="rect">
              <a:avLst/>
            </a:prstGeom>
            <a:solidFill>
              <a:schemeClr val="accent1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6866" name="Picture 2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1648467">
              <a:off x="496" y="318"/>
              <a:ext cx="523" cy="543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  <a:effectLst>
              <a:outerShdw dist="50799" dir="5400000"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3686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6" y="488"/>
              <a:ext cx="1025" cy="83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pic>
        <p:nvPicPr>
          <p:cNvPr id="36869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65" y="-107156"/>
            <a:ext cx="7902773" cy="89296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36870" name="Rectangle 6"/>
          <p:cNvSpPr>
            <a:spLocks/>
          </p:cNvSpPr>
          <p:nvPr/>
        </p:nvSpPr>
        <p:spPr bwMode="auto">
          <a:xfrm>
            <a:off x="0" y="-1414"/>
            <a:ext cx="623569" cy="5386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3500" dirty="0">
                <a:latin typeface="Hand Of Sean" charset="0"/>
                <a:ea typeface="Hand Of Sean" charset="0"/>
                <a:cs typeface="Hand Of Sean" charset="0"/>
                <a:sym typeface="Hand Of Sean" charset="0"/>
              </a:rPr>
              <a:t>CP</a:t>
            </a:r>
          </a:p>
        </p:txBody>
      </p:sp>
      <p:sp>
        <p:nvSpPr>
          <p:cNvPr id="36871" name="Rectangle 7"/>
          <p:cNvSpPr>
            <a:spLocks/>
          </p:cNvSpPr>
          <p:nvPr/>
        </p:nvSpPr>
        <p:spPr bwMode="auto">
          <a:xfrm>
            <a:off x="178594" y="964406"/>
            <a:ext cx="7688461" cy="69651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21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Difficult to separate a pure CP state from an admixture of CP-even and CP-odd components</a:t>
            </a:r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047" y="2435572"/>
            <a:ext cx="4901283" cy="89296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25399" dir="5039991" algn="ctr" rotWithShape="0">
              <a:schemeClr val="bg2">
                <a:alpha val="50000"/>
              </a:schemeClr>
            </a:outerShdw>
          </a:effec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4365" y="4166816"/>
            <a:ext cx="3747120" cy="225921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6874" name="Rectangle 10"/>
          <p:cNvSpPr>
            <a:spLocks/>
          </p:cNvSpPr>
          <p:nvPr/>
        </p:nvSpPr>
        <p:spPr bwMode="auto">
          <a:xfrm>
            <a:off x="1544836" y="3375422"/>
            <a:ext cx="1348383" cy="4822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4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SM coupling </a:t>
            </a:r>
            <a:br>
              <a:rPr lang="en-US" sz="14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</a:br>
            <a:r>
              <a:rPr lang="en-US" sz="14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(CP even)</a:t>
            </a:r>
          </a:p>
        </p:txBody>
      </p:sp>
      <p:sp>
        <p:nvSpPr>
          <p:cNvPr id="36875" name="Rectangle 11"/>
          <p:cNvSpPr>
            <a:spLocks/>
          </p:cNvSpPr>
          <p:nvPr/>
        </p:nvSpPr>
        <p:spPr bwMode="auto">
          <a:xfrm>
            <a:off x="2973586" y="3487043"/>
            <a:ext cx="714375" cy="27682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4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CP even</a:t>
            </a:r>
          </a:p>
        </p:txBody>
      </p:sp>
      <p:sp>
        <p:nvSpPr>
          <p:cNvPr id="36876" name="Rectangle 12"/>
          <p:cNvSpPr>
            <a:spLocks/>
          </p:cNvSpPr>
          <p:nvPr/>
        </p:nvSpPr>
        <p:spPr bwMode="auto">
          <a:xfrm>
            <a:off x="3955852" y="3517731"/>
            <a:ext cx="594650" cy="21544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4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CP odd</a:t>
            </a:r>
          </a:p>
        </p:txBody>
      </p:sp>
      <p:sp>
        <p:nvSpPr>
          <p:cNvPr id="36877" name="Rectangle 13"/>
          <p:cNvSpPr>
            <a:spLocks/>
          </p:cNvSpPr>
          <p:nvPr/>
        </p:nvSpPr>
        <p:spPr bwMode="auto">
          <a:xfrm>
            <a:off x="5706070" y="2688328"/>
            <a:ext cx="3428824" cy="7848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The SM is given by a=1, b=c=0</a:t>
            </a:r>
            <a:b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</a:b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a can always be chosen to be real, </a:t>
            </a:r>
            <a:b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</a:b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but b and c can be complex</a:t>
            </a:r>
          </a:p>
        </p:txBody>
      </p:sp>
      <p:pic>
        <p:nvPicPr>
          <p:cNvPr id="36878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5505" y="4089797"/>
            <a:ext cx="3689077" cy="246459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6879" name="Line 15"/>
          <p:cNvSpPr>
            <a:spLocks noChangeShapeType="1"/>
          </p:cNvSpPr>
          <p:nvPr/>
        </p:nvSpPr>
        <p:spPr bwMode="auto">
          <a:xfrm rot="10800000" flipH="1">
            <a:off x="2321719" y="2964656"/>
            <a:ext cx="80367" cy="473273"/>
          </a:xfrm>
          <a:prstGeom prst="line">
            <a:avLst/>
          </a:prstGeom>
          <a:noFill/>
          <a:ln w="38100" cap="flat">
            <a:solidFill>
              <a:srgbClr val="436182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 rot="10800000">
            <a:off x="3107531" y="2964656"/>
            <a:ext cx="53578" cy="544711"/>
          </a:xfrm>
          <a:prstGeom prst="line">
            <a:avLst/>
          </a:prstGeom>
          <a:noFill/>
          <a:ln w="38100" cap="flat">
            <a:solidFill>
              <a:srgbClr val="436182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 rot="10800000">
            <a:off x="4045148" y="2946797"/>
            <a:ext cx="71438" cy="517922"/>
          </a:xfrm>
          <a:prstGeom prst="line">
            <a:avLst/>
          </a:prstGeom>
          <a:noFill/>
          <a:ln w="38100" cap="flat">
            <a:solidFill>
              <a:srgbClr val="436182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82" name="Rectangle 18"/>
          <p:cNvSpPr>
            <a:spLocks/>
          </p:cNvSpPr>
          <p:nvPr/>
        </p:nvSpPr>
        <p:spPr bwMode="auto">
          <a:xfrm>
            <a:off x="89297" y="4585395"/>
            <a:ext cx="2411016" cy="127694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buSzPct val="125000"/>
              <a:buFont typeface="Myriad Web" charset="0"/>
              <a:buChar char="•"/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7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7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m</a:t>
            </a:r>
            <a:r>
              <a:rPr lang="en-US" sz="1700" baseline="-60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Z</a:t>
            </a:r>
            <a:r>
              <a:rPr lang="en-US" sz="1700" baseline="-60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* </a:t>
            </a:r>
            <a:r>
              <a:rPr lang="en-US" sz="17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hard to distinguish a CP mixed state</a:t>
            </a:r>
          </a:p>
          <a:p>
            <a:pPr>
              <a:buSzPct val="125000"/>
              <a:buFont typeface="Myriad Web" charset="0"/>
              <a:buChar char="•"/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7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Asymmetry for the CP mixed state in angular distributions</a:t>
            </a:r>
          </a:p>
        </p:txBody>
      </p:sp>
      <p:sp>
        <p:nvSpPr>
          <p:cNvPr id="36883" name="Rectangle 19"/>
          <p:cNvSpPr>
            <a:spLocks/>
          </p:cNvSpPr>
          <p:nvPr/>
        </p:nvSpPr>
        <p:spPr bwMode="auto">
          <a:xfrm>
            <a:off x="169664" y="1933277"/>
            <a:ext cx="8786813" cy="4018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21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Profiting of the fully reconstructed kinematics of the H</a:t>
            </a:r>
            <a:r>
              <a:rPr lang="en-US" sz="2100" dirty="0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 →ZZ decay modes</a:t>
            </a:r>
          </a:p>
        </p:txBody>
      </p:sp>
      <p:sp>
        <p:nvSpPr>
          <p:cNvPr id="36884" name="Rectangle 20"/>
          <p:cNvSpPr>
            <a:spLocks/>
          </p:cNvSpPr>
          <p:nvPr/>
        </p:nvSpPr>
        <p:spPr bwMode="auto">
          <a:xfrm>
            <a:off x="6528719" y="250224"/>
            <a:ext cx="1051570" cy="1692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100" dirty="0"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arXiV:0708.0458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4434" y="4273176"/>
            <a:ext cx="2634615" cy="196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Unitarité</a:t>
            </a:r>
            <a:r>
              <a:rPr lang="en-US" dirty="0" smtClean="0"/>
              <a:t> et </a:t>
            </a:r>
            <a:r>
              <a:rPr lang="en-US" dirty="0" err="1" smtClean="0"/>
              <a:t>nécessité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nouvelle “structure”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00" y="2096264"/>
            <a:ext cx="5753100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5496" y="580618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… pas </a:t>
            </a:r>
            <a:r>
              <a:rPr lang="en-US" dirty="0" err="1" smtClean="0">
                <a:latin typeface="Arial Narrow" pitchFamily="34" charset="0"/>
              </a:rPr>
              <a:t>qu’une</a:t>
            </a:r>
            <a:r>
              <a:rPr lang="en-US" dirty="0" smtClean="0">
                <a:latin typeface="Arial Narrow" pitchFamily="34" charset="0"/>
              </a:rPr>
              <a:t> question </a:t>
            </a:r>
            <a:r>
              <a:rPr lang="en-US" dirty="0" err="1" smtClean="0">
                <a:latin typeface="Arial Narrow" pitchFamily="34" charset="0"/>
              </a:rPr>
              <a:t>d’origine</a:t>
            </a:r>
            <a:r>
              <a:rPr lang="en-US" dirty="0" smtClean="0">
                <a:latin typeface="Arial Narrow" pitchFamily="34" charset="0"/>
              </a:rPr>
              <a:t> de la masse.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12168" y="1280954"/>
            <a:ext cx="6084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 Narrow" pitchFamily="34" charset="0"/>
              </a:rPr>
              <a:t>En </a:t>
            </a:r>
            <a:r>
              <a:rPr lang="en-US" dirty="0" err="1" smtClean="0">
                <a:latin typeface="Arial Narrow" pitchFamily="34" charset="0"/>
              </a:rPr>
              <a:t>l’absence</a:t>
            </a:r>
            <a:r>
              <a:rPr lang="en-US" dirty="0" smtClean="0">
                <a:latin typeface="Arial Narrow" pitchFamily="34" charset="0"/>
              </a:rPr>
              <a:t> de “</a:t>
            </a:r>
            <a:r>
              <a:rPr lang="en-US" dirty="0" err="1" smtClean="0">
                <a:latin typeface="Arial Narrow" pitchFamily="34" charset="0"/>
              </a:rPr>
              <a:t>régulation</a:t>
            </a:r>
            <a:r>
              <a:rPr lang="en-US" dirty="0" smtClean="0">
                <a:latin typeface="Arial Narrow" pitchFamily="34" charset="0"/>
              </a:rPr>
              <a:t>” </a:t>
            </a:r>
            <a:r>
              <a:rPr lang="en-US" dirty="0" err="1" smtClean="0">
                <a:latin typeface="Arial Narrow" pitchFamily="34" charset="0"/>
              </a:rPr>
              <a:t>appropriée</a:t>
            </a:r>
            <a:r>
              <a:rPr lang="en-US" dirty="0" smtClean="0">
                <a:latin typeface="Arial Narrow" pitchFamily="34" charset="0"/>
              </a:rPr>
              <a:t>, </a:t>
            </a:r>
          </a:p>
          <a:p>
            <a:pPr algn="ctr"/>
            <a:r>
              <a:rPr lang="en-US" dirty="0" smtClean="0">
                <a:latin typeface="Arial Narrow" pitchFamily="34" charset="0"/>
              </a:rPr>
              <a:t>la </a:t>
            </a:r>
            <a:r>
              <a:rPr lang="en-US" dirty="0" err="1" smtClean="0">
                <a:latin typeface="Arial Narrow" pitchFamily="34" charset="0"/>
              </a:rPr>
              <a:t>théorie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donne</a:t>
            </a:r>
            <a:r>
              <a:rPr lang="en-US" dirty="0" smtClean="0">
                <a:latin typeface="Arial Narrow" pitchFamily="34" charset="0"/>
              </a:rPr>
              <a:t> des </a:t>
            </a:r>
            <a:r>
              <a:rPr lang="en-US" b="1" dirty="0" err="1" smtClean="0">
                <a:latin typeface="Arial Narrow" pitchFamily="34" charset="0"/>
              </a:rPr>
              <a:t>résultats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absurdes</a:t>
            </a:r>
            <a:r>
              <a:rPr lang="en-US" b="1" dirty="0" smtClean="0">
                <a:latin typeface="Arial Narrow" pitchFamily="34" charset="0"/>
              </a:rPr>
              <a:t> à </a:t>
            </a:r>
            <a:r>
              <a:rPr lang="en-US" b="1" dirty="0" err="1" smtClean="0">
                <a:latin typeface="Arial Narrow" pitchFamily="34" charset="0"/>
              </a:rPr>
              <a:t>l’échelle</a:t>
            </a:r>
            <a:r>
              <a:rPr lang="en-US" b="1" dirty="0" smtClean="0">
                <a:latin typeface="Arial Narrow" pitchFamily="34" charset="0"/>
              </a:rPr>
              <a:t> du </a:t>
            </a:r>
            <a:r>
              <a:rPr lang="en-US" b="1" dirty="0" err="1" smtClean="0">
                <a:latin typeface="Arial Narrow" pitchFamily="34" charset="0"/>
              </a:rPr>
              <a:t>TeV</a:t>
            </a:r>
            <a:r>
              <a:rPr lang="en-US" b="1" dirty="0" smtClean="0">
                <a:latin typeface="Arial Narrow" pitchFamily="34" charset="0"/>
              </a:rPr>
              <a:t> ! 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9512" y="4005064"/>
            <a:ext cx="8784976" cy="2308324"/>
          </a:xfrm>
          <a:prstGeom prst="rect">
            <a:avLst/>
          </a:prstGeom>
          <a:noFill/>
          <a:ln w="38100" cmpd="dbl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66FF"/>
                </a:solidFill>
                <a:latin typeface="Arial Narrow" pitchFamily="34" charset="0"/>
              </a:rPr>
              <a:t>Solution la plus </a:t>
            </a:r>
            <a:r>
              <a:rPr lang="en-US" sz="1800" b="1" dirty="0" err="1" smtClean="0">
                <a:solidFill>
                  <a:srgbClr val="0066FF"/>
                </a:solidFill>
                <a:latin typeface="Arial Narrow" pitchFamily="34" charset="0"/>
              </a:rPr>
              <a:t>économique</a:t>
            </a:r>
            <a:r>
              <a:rPr lang="en-US" sz="1800" b="1" dirty="0" smtClean="0">
                <a:solidFill>
                  <a:srgbClr val="0066FF"/>
                </a:solidFill>
                <a:latin typeface="Arial Narrow" pitchFamily="34" charset="0"/>
              </a:rPr>
              <a:t> </a:t>
            </a:r>
          </a:p>
          <a:p>
            <a:pPr algn="ctr"/>
            <a:r>
              <a:rPr lang="en-US" sz="1800" b="1" dirty="0" smtClean="0">
                <a:solidFill>
                  <a:srgbClr val="0066FF"/>
                </a:solidFill>
                <a:latin typeface="Arial Narrow" pitchFamily="34" charset="0"/>
              </a:rPr>
              <a:t>(pas la plus “</a:t>
            </a:r>
            <a:r>
              <a:rPr lang="en-US" sz="1800" b="1" dirty="0" err="1" smtClean="0">
                <a:solidFill>
                  <a:srgbClr val="0066FF"/>
                </a:solidFill>
                <a:latin typeface="Arial Narrow" pitchFamily="34" charset="0"/>
              </a:rPr>
              <a:t>triviale</a:t>
            </a:r>
            <a:r>
              <a:rPr lang="en-US" sz="1800" b="1" dirty="0" smtClean="0">
                <a:solidFill>
                  <a:srgbClr val="0066FF"/>
                </a:solidFill>
                <a:latin typeface="Arial Narrow" pitchFamily="34" charset="0"/>
              </a:rPr>
              <a:t>”, </a:t>
            </a:r>
            <a:r>
              <a:rPr lang="en-US" sz="1800" b="1" dirty="0" err="1" smtClean="0">
                <a:solidFill>
                  <a:srgbClr val="0066FF"/>
                </a:solidFill>
                <a:latin typeface="Arial Narrow" pitchFamily="34" charset="0"/>
              </a:rPr>
              <a:t>si</a:t>
            </a:r>
            <a:r>
              <a:rPr lang="en-US" sz="1800" b="1" dirty="0" smtClean="0">
                <a:solidFill>
                  <a:srgbClr val="0066FF"/>
                </a:solidFill>
                <a:latin typeface="Arial Narrow" pitchFamily="34" charset="0"/>
              </a:rPr>
              <a:t> sans </a:t>
            </a:r>
            <a:r>
              <a:rPr lang="en-US" sz="1800" b="1" dirty="0" err="1" smtClean="0">
                <a:solidFill>
                  <a:srgbClr val="0066FF"/>
                </a:solidFill>
                <a:latin typeface="Arial Narrow" pitchFamily="34" charset="0"/>
              </a:rPr>
              <a:t>conséquence</a:t>
            </a:r>
            <a:r>
              <a:rPr lang="en-US" sz="1800" b="1" dirty="0" smtClean="0">
                <a:solidFill>
                  <a:srgbClr val="0066FF"/>
                </a:solidFill>
                <a:latin typeface="Arial Narrow" pitchFamily="34" charset="0"/>
              </a:rPr>
              <a:t>):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latin typeface="Arial Narrow" pitchFamily="34" charset="0"/>
              </a:rPr>
              <a:t> Champ </a:t>
            </a:r>
            <a:r>
              <a:rPr lang="en-US" sz="1800" dirty="0" err="1" smtClean="0">
                <a:latin typeface="Arial Narrow" pitchFamily="34" charset="0"/>
              </a:rPr>
              <a:t>scalaire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existant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dans</a:t>
            </a:r>
            <a:r>
              <a:rPr lang="en-US" sz="1800" dirty="0" smtClean="0">
                <a:latin typeface="Arial Narrow" pitchFamily="34" charset="0"/>
              </a:rPr>
              <a:t> tout </a:t>
            </a:r>
            <a:r>
              <a:rPr lang="en-US" sz="1800" dirty="0" err="1" smtClean="0">
                <a:latin typeface="Arial Narrow" pitchFamily="34" charset="0"/>
              </a:rPr>
              <a:t>l’Univers</a:t>
            </a:r>
            <a:endParaRPr lang="en-US" sz="1800" dirty="0" smtClean="0">
              <a:latin typeface="Arial Narrow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Valeur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moyenne</a:t>
            </a:r>
            <a:r>
              <a:rPr lang="en-US" sz="1800" dirty="0" smtClean="0">
                <a:latin typeface="Arial Narrow" pitchFamily="34" charset="0"/>
              </a:rPr>
              <a:t> non-</a:t>
            </a:r>
            <a:r>
              <a:rPr lang="en-US" sz="1800" dirty="0" err="1" smtClean="0">
                <a:latin typeface="Arial Narrow" pitchFamily="34" charset="0"/>
              </a:rPr>
              <a:t>nulle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dans</a:t>
            </a:r>
            <a:r>
              <a:rPr lang="en-US" sz="1800" dirty="0" smtClean="0">
                <a:latin typeface="Arial Narrow" pitchFamily="34" charset="0"/>
              </a:rPr>
              <a:t> le vide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Responsable</a:t>
            </a:r>
            <a:r>
              <a:rPr lang="en-US" sz="1800" dirty="0" smtClean="0">
                <a:latin typeface="Arial Narrow" pitchFamily="34" charset="0"/>
              </a:rPr>
              <a:t> de la “</a:t>
            </a:r>
            <a:r>
              <a:rPr lang="en-US" sz="1800" dirty="0" err="1" smtClean="0">
                <a:latin typeface="Arial Narrow" pitchFamily="34" charset="0"/>
              </a:rPr>
              <a:t>brisue</a:t>
            </a:r>
            <a:r>
              <a:rPr lang="en-US" sz="1800" dirty="0" smtClean="0">
                <a:latin typeface="Arial Narrow" pitchFamily="34" charset="0"/>
              </a:rPr>
              <a:t> de </a:t>
            </a:r>
            <a:r>
              <a:rPr lang="en-US" sz="1800" dirty="0" err="1" smtClean="0">
                <a:latin typeface="Arial Narrow" pitchFamily="34" charset="0"/>
              </a:rPr>
              <a:t>symétrie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électro-faible</a:t>
            </a:r>
            <a:r>
              <a:rPr lang="en-US" sz="1800" dirty="0" smtClean="0">
                <a:latin typeface="Arial Narrow" pitchFamily="34" charset="0"/>
              </a:rPr>
              <a:t>”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latin typeface="Arial Narrow" pitchFamily="34" charset="0"/>
              </a:rPr>
              <a:t> W, Z + fermions </a:t>
            </a:r>
            <a:r>
              <a:rPr lang="en-US" sz="1800" dirty="0" err="1" smtClean="0">
                <a:latin typeface="Arial Narrow" pitchFamily="34" charset="0"/>
              </a:rPr>
              <a:t>élémentaires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acquièrent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une</a:t>
            </a:r>
            <a:r>
              <a:rPr lang="en-US" sz="1800" dirty="0" smtClean="0">
                <a:latin typeface="Arial Narrow" pitchFamily="34" charset="0"/>
              </a:rPr>
              <a:t> masse.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latin typeface="Arial Narrow" pitchFamily="34" charset="0"/>
              </a:rPr>
              <a:t> Un </a:t>
            </a:r>
            <a:r>
              <a:rPr lang="en-US" sz="1800" dirty="0" err="1" smtClean="0">
                <a:latin typeface="Arial Narrow" pitchFamily="34" charset="0"/>
              </a:rPr>
              <a:t>degré</a:t>
            </a:r>
            <a:r>
              <a:rPr lang="en-US" sz="1800" dirty="0" smtClean="0">
                <a:latin typeface="Arial Narrow" pitchFamily="34" charset="0"/>
              </a:rPr>
              <a:t> de </a:t>
            </a:r>
            <a:r>
              <a:rPr lang="en-US" sz="1800" dirty="0" err="1" smtClean="0">
                <a:latin typeface="Arial Narrow" pitchFamily="34" charset="0"/>
              </a:rPr>
              <a:t>liberté</a:t>
            </a:r>
            <a:r>
              <a:rPr lang="en-US" sz="1800" dirty="0" smtClean="0">
                <a:latin typeface="Arial Narrow" pitchFamily="34" charset="0"/>
              </a:rPr>
              <a:t> </a:t>
            </a:r>
            <a:r>
              <a:rPr lang="en-US" sz="1800" dirty="0" err="1" smtClean="0">
                <a:latin typeface="Arial Narrow" pitchFamily="34" charset="0"/>
              </a:rPr>
              <a:t>supplémentaire</a:t>
            </a:r>
            <a:r>
              <a:rPr lang="en-US" sz="1800" dirty="0" smtClean="0">
                <a:latin typeface="Arial Narrow" pitchFamily="34" charset="0"/>
              </a:rPr>
              <a:t> : </a:t>
            </a:r>
            <a:r>
              <a:rPr lang="en-US" sz="1800" b="1" dirty="0" smtClean="0">
                <a:latin typeface="Arial Narrow" pitchFamily="34" charset="0"/>
              </a:rPr>
              <a:t>un nouveau boson </a:t>
            </a:r>
            <a:r>
              <a:rPr lang="en-US" sz="1800" b="1" dirty="0" err="1" smtClean="0">
                <a:latin typeface="Arial Narrow" pitchFamily="34" charset="0"/>
              </a:rPr>
              <a:t>scalaire</a:t>
            </a:r>
            <a:r>
              <a:rPr lang="en-US" sz="1800" b="1" dirty="0" smtClean="0">
                <a:latin typeface="Arial Narrow" pitchFamily="34" charset="0"/>
              </a:rPr>
              <a:t> </a:t>
            </a:r>
          </a:p>
          <a:p>
            <a:r>
              <a:rPr lang="en-US" sz="1800" b="1" dirty="0" smtClean="0">
                <a:latin typeface="Arial Narrow" pitchFamily="34" charset="0"/>
              </a:rPr>
              <a:t>  (de masse </a:t>
            </a:r>
            <a:r>
              <a:rPr lang="en-US" sz="1800" b="1" dirty="0" err="1" smtClean="0">
                <a:latin typeface="Arial Narrow" pitchFamily="34" charset="0"/>
              </a:rPr>
              <a:t>inconnue</a:t>
            </a:r>
            <a:r>
              <a:rPr lang="en-US" sz="1800" b="1" dirty="0" smtClean="0">
                <a:latin typeface="Arial Narrow" pitchFamily="34" charset="0"/>
              </a:rPr>
              <a:t>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940152" y="2361074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 Narrow" pitchFamily="34" charset="0"/>
              </a:rPr>
              <a:t>Unitarité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parfaite</a:t>
            </a:r>
            <a:r>
              <a:rPr lang="en-US" dirty="0" smtClean="0">
                <a:latin typeface="Arial Narrow" pitchFamily="34" charset="0"/>
              </a:rPr>
              <a:t> </a:t>
            </a:r>
          </a:p>
          <a:p>
            <a:pPr algn="ctr"/>
            <a:r>
              <a:rPr lang="en-US" dirty="0" err="1" smtClean="0">
                <a:latin typeface="Arial Narrow" pitchFamily="34" charset="0"/>
              </a:rPr>
              <a:t>si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m</a:t>
            </a:r>
            <a:r>
              <a:rPr lang="en-US" baseline="-25000" dirty="0" err="1" smtClean="0">
                <a:latin typeface="Arial Narrow" pitchFamily="34" charset="0"/>
              </a:rPr>
              <a:t>H</a:t>
            </a:r>
            <a:r>
              <a:rPr lang="en-US" dirty="0" smtClean="0">
                <a:latin typeface="Arial Narrow" pitchFamily="34" charset="0"/>
              </a:rPr>
              <a:t>&lt;600-800 </a:t>
            </a:r>
            <a:r>
              <a:rPr lang="en-US" dirty="0" err="1" smtClean="0">
                <a:latin typeface="Arial Narrow" pitchFamily="34" charset="0"/>
              </a:rPr>
              <a:t>GeV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9319" y="3508621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 Narrow" pitchFamily="34" charset="0"/>
              </a:rPr>
              <a:t>Brout</a:t>
            </a:r>
            <a:r>
              <a:rPr lang="en-US" sz="1400" dirty="0" smtClean="0">
                <a:latin typeface="Arial Narrow" pitchFamily="34" charset="0"/>
              </a:rPr>
              <a:t>, </a:t>
            </a:r>
            <a:r>
              <a:rPr lang="en-US" sz="1400" dirty="0" err="1" smtClean="0">
                <a:latin typeface="Arial Narrow" pitchFamily="34" charset="0"/>
              </a:rPr>
              <a:t>Englert</a:t>
            </a:r>
            <a:r>
              <a:rPr lang="en-US" sz="1400" dirty="0" smtClean="0">
                <a:latin typeface="Arial Narrow" pitchFamily="34" charset="0"/>
              </a:rPr>
              <a:t>, Higgs (1964) </a:t>
            </a:r>
          </a:p>
          <a:p>
            <a:r>
              <a:rPr lang="en-US" sz="1400" dirty="0" smtClean="0">
                <a:latin typeface="Arial Narrow" pitchFamily="34" charset="0"/>
              </a:rPr>
              <a:t>(+  </a:t>
            </a:r>
            <a:r>
              <a:rPr lang="en-US" sz="1400" dirty="0" err="1" smtClean="0">
                <a:latin typeface="Arial Narrow" pitchFamily="34" charset="0"/>
              </a:rPr>
              <a:t>Guralnik</a:t>
            </a:r>
            <a:r>
              <a:rPr lang="en-US" sz="1400" dirty="0" smtClean="0">
                <a:latin typeface="Arial Narrow" pitchFamily="34" charset="0"/>
              </a:rPr>
              <a:t>, Kibble, Hagen) 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660232" y="3717033"/>
            <a:ext cx="2555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Glashow, Salam, Weinberg (1967)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17" name="Ellipse 16"/>
          <p:cNvSpPr>
            <a:spLocks noChangeAspect="1"/>
          </p:cNvSpPr>
          <p:nvPr/>
        </p:nvSpPr>
        <p:spPr bwMode="auto">
          <a:xfrm>
            <a:off x="4260556" y="1988840"/>
            <a:ext cx="4301757" cy="148336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FF225-CB0F-4BD5-B4B4-5C4E2CD3E53A}" type="slidenum">
              <a:rPr lang="en-US"/>
              <a:pPr/>
              <a:t>40</a:t>
            </a:fld>
            <a:endParaRPr lang="en-US"/>
          </a:p>
        </p:txBody>
      </p:sp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Parity</a:t>
            </a:r>
          </a:p>
        </p:txBody>
      </p:sp>
      <p:pic>
        <p:nvPicPr>
          <p:cNvPr id="3789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65" y="-107156"/>
            <a:ext cx="7563445" cy="89296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37891" name="Rectangle 3"/>
          <p:cNvSpPr>
            <a:spLocks/>
          </p:cNvSpPr>
          <p:nvPr/>
        </p:nvSpPr>
        <p:spPr bwMode="auto">
          <a:xfrm>
            <a:off x="0" y="-10344"/>
            <a:ext cx="1997342" cy="5386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3500" dirty="0">
                <a:latin typeface="Hand Of Sean" charset="0"/>
                <a:ea typeface="Hand Of Sean" charset="0"/>
                <a:cs typeface="Hand Of Sean" charset="0"/>
                <a:sym typeface="Hand Of Sean" charset="0"/>
              </a:rPr>
              <a:t>Couplings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497589" y="-29022"/>
            <a:ext cx="1777008" cy="1576090"/>
            <a:chOff x="0" y="0"/>
            <a:chExt cx="1592" cy="1412"/>
          </a:xfrm>
        </p:grpSpPr>
        <p:pic>
          <p:nvPicPr>
            <p:cNvPr id="3789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b="4849"/>
            <a:stretch>
              <a:fillRect/>
            </a:stretch>
          </p:blipFill>
          <p:spPr bwMode="auto">
            <a:xfrm>
              <a:off x="58" y="68"/>
              <a:ext cx="1428" cy="134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37893" name="Picture 5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39999">
              <a:off x="705" y="669"/>
              <a:ext cx="446" cy="426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  <a:effectLst>
              <a:outerShdw dist="50799" dir="5400000" algn="ctr" rotWithShape="0">
                <a:schemeClr val="bg2">
                  <a:alpha val="50000"/>
                </a:schemeClr>
              </a:outerShdw>
            </a:effectLst>
          </p:spPr>
        </p:pic>
      </p:grpSp>
      <p:sp>
        <p:nvSpPr>
          <p:cNvPr id="37895" name="Rectangle 7"/>
          <p:cNvSpPr>
            <a:spLocks/>
          </p:cNvSpPr>
          <p:nvPr/>
        </p:nvSpPr>
        <p:spPr bwMode="auto">
          <a:xfrm>
            <a:off x="151805" y="741164"/>
            <a:ext cx="7331273" cy="67865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24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Accurate prediction of the couplings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800" dirty="0">
                <a:solidFill>
                  <a:srgbClr val="141413"/>
                </a:solidFill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in SM and in any renormalized theory</a:t>
            </a:r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398" y="1314897"/>
            <a:ext cx="7492008" cy="125350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25399" dir="5039991" algn="ctr" rotWithShape="0">
              <a:schemeClr val="bg2">
                <a:alpha val="50000"/>
              </a:schemeClr>
            </a:outerShdw>
          </a:effectLst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4773" y="2842990"/>
            <a:ext cx="2723555" cy="40295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25399" dir="5039991" algn="ctr" rotWithShape="0">
              <a:schemeClr val="bg2">
                <a:alpha val="50000"/>
              </a:schemeClr>
            </a:outerShdw>
          </a:effectLst>
        </p:spPr>
      </p:pic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5141" y="3129855"/>
            <a:ext cx="1710035" cy="24110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25399" dir="5039991" algn="ctr" rotWithShape="0">
              <a:schemeClr val="bg2">
                <a:alpha val="50000"/>
              </a:schemeClr>
            </a:outerShdw>
          </a:effectLst>
        </p:spPr>
      </p:pic>
      <p:sp>
        <p:nvSpPr>
          <p:cNvPr id="37899" name="Rectangle 11"/>
          <p:cNvSpPr>
            <a:spLocks/>
          </p:cNvSpPr>
          <p:nvPr/>
        </p:nvSpPr>
        <p:spPr bwMode="auto">
          <a:xfrm>
            <a:off x="508992" y="3625453"/>
            <a:ext cx="4964906" cy="14466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2100" dirty="0"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Assumptions</a:t>
            </a:r>
          </a:p>
          <a:p>
            <a:pPr>
              <a:buClr>
                <a:srgbClr val="000000"/>
              </a:buClr>
              <a:buSzPct val="125000"/>
              <a:buFont typeface="Myriad Web" charset="0"/>
              <a:buChar char="•"/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800" dirty="0">
                <a:solidFill>
                  <a:srgbClr val="141413"/>
                </a:solidFill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The signals observed in the different channels originate from a single narrow resonance</a:t>
            </a:r>
            <a:endParaRPr lang="en-US" sz="1800" dirty="0">
              <a:latin typeface="Myriad Web" charset="0"/>
              <a:ea typeface="Lucida Grande" charset="0"/>
              <a:cs typeface="Lucida Grande" charset="0"/>
              <a:sym typeface="Myriad Web" charset="0"/>
            </a:endParaRPr>
          </a:p>
          <a:p>
            <a:pPr>
              <a:buClr>
                <a:srgbClr val="000000"/>
              </a:buClr>
              <a:buSzPct val="125000"/>
              <a:buFont typeface="Myriad Web" charset="0"/>
              <a:buChar char="•"/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800" dirty="0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 Z</a:t>
            </a:r>
            <a:r>
              <a:rPr lang="en-US" sz="1800" dirty="0">
                <a:solidFill>
                  <a:srgbClr val="141413"/>
                </a:solidFill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ero-width approximation for the state </a:t>
            </a:r>
          </a:p>
          <a:p>
            <a:pPr>
              <a:buClr>
                <a:srgbClr val="000000"/>
              </a:buClr>
              <a:buSzPct val="125000"/>
              <a:buFont typeface="Myriad Web" charset="0"/>
              <a:buChar char="•"/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800" dirty="0">
                <a:solidFill>
                  <a:srgbClr val="141413"/>
                </a:solidFill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CP-even state</a:t>
            </a:r>
          </a:p>
        </p:txBody>
      </p:sp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6271" y="5095503"/>
            <a:ext cx="7336855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25399" dir="5039991" algn="ctr" rotWithShape="0">
              <a:schemeClr val="bg2">
                <a:alpha val="50000"/>
              </a:schemeClr>
            </a:outerShdw>
          </a:effectLst>
        </p:spPr>
      </p:pic>
      <p:sp>
        <p:nvSpPr>
          <p:cNvPr id="37901" name="Oval 13"/>
          <p:cNvSpPr>
            <a:spLocks/>
          </p:cNvSpPr>
          <p:nvPr/>
        </p:nvSpPr>
        <p:spPr bwMode="auto">
          <a:xfrm>
            <a:off x="7706320" y="5054203"/>
            <a:ext cx="535781" cy="830461"/>
          </a:xfrm>
          <a:prstGeom prst="ellipse">
            <a:avLst/>
          </a:prstGeom>
          <a:noFill/>
          <a:ln w="38100" cap="flat">
            <a:solidFill>
              <a:srgbClr val="43618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902" name="Rectangle 14"/>
          <p:cNvSpPr>
            <a:spLocks/>
          </p:cNvSpPr>
          <p:nvPr/>
        </p:nvSpPr>
        <p:spPr bwMode="auto">
          <a:xfrm>
            <a:off x="642938" y="2495758"/>
            <a:ext cx="1038746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800" dirty="0">
                <a:solidFill>
                  <a:srgbClr val="141413"/>
                </a:solidFill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in the SM: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FF52A-35A3-4F4D-9165-3C3BFFCEBAE3}" type="slidenum">
              <a:rPr lang="en-US"/>
              <a:pPr/>
              <a:t>41</a:t>
            </a:fld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95763" y="1533674"/>
            <a:ext cx="2384227" cy="1785938"/>
            <a:chOff x="0" y="0"/>
            <a:chExt cx="2136" cy="1600"/>
          </a:xfrm>
        </p:grpSpPr>
        <p:pic>
          <p:nvPicPr>
            <p:cNvPr id="38913" name="Picture 1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267" y="-267"/>
              <a:ext cx="1601" cy="213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38914" name="Line 2"/>
            <p:cNvSpPr>
              <a:spLocks noChangeShapeType="1"/>
            </p:cNvSpPr>
            <p:nvPr/>
          </p:nvSpPr>
          <p:spPr bwMode="auto">
            <a:xfrm rot="10800000" flipH="1">
              <a:off x="345" y="1259"/>
              <a:ext cx="1677" cy="0"/>
            </a:xfrm>
            <a:prstGeom prst="line">
              <a:avLst/>
            </a:prstGeom>
            <a:noFill/>
            <a:ln w="38100" cap="flat">
              <a:solidFill>
                <a:srgbClr val="8500A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15" name="Line 3"/>
            <p:cNvSpPr>
              <a:spLocks noChangeShapeType="1"/>
            </p:cNvSpPr>
            <p:nvPr/>
          </p:nvSpPr>
          <p:spPr bwMode="auto">
            <a:xfrm rot="10800000" flipH="1">
              <a:off x="345" y="886"/>
              <a:ext cx="1677" cy="0"/>
            </a:xfrm>
            <a:prstGeom prst="line">
              <a:avLst/>
            </a:prstGeom>
            <a:noFill/>
            <a:ln w="38100" cap="flat">
              <a:solidFill>
                <a:srgbClr val="8500A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16" name="Line 4"/>
            <p:cNvSpPr>
              <a:spLocks noChangeShapeType="1"/>
            </p:cNvSpPr>
            <p:nvPr/>
          </p:nvSpPr>
          <p:spPr bwMode="auto">
            <a:xfrm>
              <a:off x="471" y="1252"/>
              <a:ext cx="0" cy="134"/>
            </a:xfrm>
            <a:prstGeom prst="line">
              <a:avLst/>
            </a:prstGeom>
            <a:noFill/>
            <a:ln w="38100" cap="flat">
              <a:solidFill>
                <a:srgbClr val="8500A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17" name="Line 5"/>
            <p:cNvSpPr>
              <a:spLocks noChangeShapeType="1"/>
            </p:cNvSpPr>
            <p:nvPr/>
          </p:nvSpPr>
          <p:spPr bwMode="auto">
            <a:xfrm>
              <a:off x="1195" y="1252"/>
              <a:ext cx="0" cy="134"/>
            </a:xfrm>
            <a:prstGeom prst="line">
              <a:avLst/>
            </a:prstGeom>
            <a:noFill/>
            <a:ln w="38100" cap="flat">
              <a:solidFill>
                <a:srgbClr val="8500A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8919" name="Rectangle 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Parity</a:t>
            </a:r>
          </a:p>
        </p:txBody>
      </p:sp>
      <p:pic>
        <p:nvPicPr>
          <p:cNvPr id="38920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5" y="-107156"/>
            <a:ext cx="7563445" cy="89296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38921" name="Rectangle 9"/>
          <p:cNvSpPr>
            <a:spLocks/>
          </p:cNvSpPr>
          <p:nvPr/>
        </p:nvSpPr>
        <p:spPr bwMode="auto">
          <a:xfrm>
            <a:off x="0" y="-10344"/>
            <a:ext cx="1997342" cy="5386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3500" dirty="0">
                <a:latin typeface="Hand Of Sean" charset="0"/>
                <a:ea typeface="Hand Of Sean" charset="0"/>
                <a:cs typeface="Hand Of Sean" charset="0"/>
                <a:sym typeface="Hand Of Sean" charset="0"/>
              </a:rPr>
              <a:t>Couplings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497589" y="-29022"/>
            <a:ext cx="1777008" cy="1576090"/>
            <a:chOff x="0" y="0"/>
            <a:chExt cx="1592" cy="1412"/>
          </a:xfrm>
        </p:grpSpPr>
        <p:pic>
          <p:nvPicPr>
            <p:cNvPr id="38922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 b="4849"/>
            <a:stretch>
              <a:fillRect/>
            </a:stretch>
          </p:blipFill>
          <p:spPr bwMode="auto">
            <a:xfrm>
              <a:off x="58" y="68"/>
              <a:ext cx="1428" cy="134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38923" name="Picture 11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39999">
              <a:off x="705" y="669"/>
              <a:ext cx="446" cy="426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  <a:effectLst>
              <a:outerShdw dist="50799" dir="5400000" algn="ctr" rotWithShape="0">
                <a:schemeClr val="bg2">
                  <a:alpha val="50000"/>
                </a:schemeClr>
              </a:outerShdw>
            </a:effectLst>
          </p:spPr>
        </p:pic>
      </p:grpSp>
      <p:sp>
        <p:nvSpPr>
          <p:cNvPr id="38925" name="Rectangle 13"/>
          <p:cNvSpPr>
            <a:spLocks/>
          </p:cNvSpPr>
          <p:nvPr/>
        </p:nvSpPr>
        <p:spPr bwMode="auto">
          <a:xfrm>
            <a:off x="151805" y="1165234"/>
            <a:ext cx="7192675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Check that </a:t>
            </a:r>
            <a:r>
              <a:rPr lang="en-US" sz="18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c</a:t>
            </a:r>
            <a:r>
              <a:rPr lang="en-US" sz="1800" baseline="-60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V</a:t>
            </a:r>
            <a:r>
              <a:rPr lang="en-US" sz="1800" baseline="-60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=</a:t>
            </a:r>
            <a:r>
              <a:rPr lang="en-US" sz="1800" baseline="-60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8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c</a:t>
            </a:r>
            <a:r>
              <a:rPr lang="en-US" sz="1800" baseline="-60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W</a:t>
            </a:r>
            <a:r>
              <a:rPr lang="en-US" sz="1800" baseline="-60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= </a:t>
            </a:r>
            <a:r>
              <a:rPr lang="en-US" sz="18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c</a:t>
            </a:r>
            <a:r>
              <a:rPr lang="en-US" sz="1800" baseline="-60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Z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using the WW and ZZ observed signal strength</a:t>
            </a:r>
          </a:p>
        </p:txBody>
      </p:sp>
      <p:sp>
        <p:nvSpPr>
          <p:cNvPr id="38926" name="Rectangle 14"/>
          <p:cNvSpPr>
            <a:spLocks/>
          </p:cNvSpPr>
          <p:nvPr/>
        </p:nvSpPr>
        <p:spPr bwMode="auto">
          <a:xfrm>
            <a:off x="561454" y="1794867"/>
            <a:ext cx="3009305" cy="91082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Result compatible with SM within the large uncertainties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endParaRPr lang="en-US" sz="2100" dirty="0">
              <a:latin typeface="Myriad Headline" charset="0"/>
              <a:ea typeface="Myriad Headline" charset="0"/>
              <a:cs typeface="Myriad Headline" charset="0"/>
              <a:sym typeface="Myriad Headline" charset="0"/>
            </a:endParaRPr>
          </a:p>
        </p:txBody>
      </p:sp>
      <p:sp>
        <p:nvSpPr>
          <p:cNvPr id="38927" name="Rectangle 15"/>
          <p:cNvSpPr>
            <a:spLocks/>
          </p:cNvSpPr>
          <p:nvPr/>
        </p:nvSpPr>
        <p:spPr bwMode="auto">
          <a:xfrm>
            <a:off x="151805" y="761881"/>
            <a:ext cx="4296048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24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Probing the custodial symmetry</a:t>
            </a:r>
          </a:p>
        </p:txBody>
      </p:sp>
      <p:pic>
        <p:nvPicPr>
          <p:cNvPr id="38928" name="Picture 1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473898" y="3566294"/>
            <a:ext cx="2750344" cy="329505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8929" name="Rectangle 17"/>
          <p:cNvSpPr>
            <a:spLocks/>
          </p:cNvSpPr>
          <p:nvPr/>
        </p:nvSpPr>
        <p:spPr bwMode="auto">
          <a:xfrm>
            <a:off x="151805" y="3384352"/>
            <a:ext cx="6366867" cy="96440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24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Scaling of fermions and bosons couplings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Introduced only two parameters </a:t>
            </a:r>
            <a:b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</a:br>
            <a:r>
              <a:rPr lang="en-US" sz="18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c</a:t>
            </a:r>
            <a:r>
              <a:rPr lang="en-US" sz="1800" baseline="-60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V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and </a:t>
            </a:r>
            <a:r>
              <a:rPr lang="en-US" sz="18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c</a:t>
            </a:r>
            <a:r>
              <a:rPr lang="en-US" sz="1800" baseline="-60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F</a:t>
            </a:r>
            <a:r>
              <a:rPr lang="en-US" sz="1800" baseline="-60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= </a:t>
            </a:r>
            <a:r>
              <a:rPr lang="en-US" sz="18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c</a:t>
            </a:r>
            <a:r>
              <a:rPr lang="en-US" sz="1800" baseline="-60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b</a:t>
            </a:r>
            <a:r>
              <a:rPr lang="en-US" sz="1800" baseline="-60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=</a:t>
            </a:r>
            <a:r>
              <a:rPr lang="en-US" sz="1800" baseline="-60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c</a:t>
            </a:r>
            <a:r>
              <a:rPr lang="en-US" sz="1800" baseline="-60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t 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= </a:t>
            </a:r>
            <a:r>
              <a:rPr lang="en-US" sz="18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c</a:t>
            </a:r>
            <a:r>
              <a:rPr lang="en-US" sz="1800" baseline="-6000" dirty="0" err="1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τ</a:t>
            </a:r>
            <a:r>
              <a:rPr lang="en-US" sz="1800" baseline="-60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</a:p>
        </p:txBody>
      </p:sp>
      <p:sp>
        <p:nvSpPr>
          <p:cNvPr id="38930" name="Rectangle 18"/>
          <p:cNvSpPr>
            <a:spLocks/>
          </p:cNvSpPr>
          <p:nvPr/>
        </p:nvSpPr>
        <p:spPr bwMode="auto">
          <a:xfrm>
            <a:off x="392906" y="4697016"/>
            <a:ext cx="3804047" cy="62507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Best fit </a:t>
            </a:r>
            <a:r>
              <a:rPr lang="en-US" sz="18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c</a:t>
            </a:r>
            <a:r>
              <a:rPr lang="en-US" sz="1800" baseline="-60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F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driven to low values by VBF </a:t>
            </a:r>
            <a:r>
              <a:rPr lang="en-US" sz="1800" dirty="0" err="1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γγ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excess and </a:t>
            </a:r>
            <a:r>
              <a:rPr lang="en-US" sz="1800" dirty="0" err="1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ττ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deficit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991195" y="5643563"/>
            <a:ext cx="3268266" cy="705445"/>
            <a:chOff x="0" y="8"/>
            <a:chExt cx="2928" cy="632"/>
          </a:xfrm>
        </p:grpSpPr>
        <p:sp>
          <p:nvSpPr>
            <p:cNvPr id="38931" name="Rectangle 19"/>
            <p:cNvSpPr>
              <a:spLocks/>
            </p:cNvSpPr>
            <p:nvPr/>
          </p:nvSpPr>
          <p:spPr bwMode="auto">
            <a:xfrm>
              <a:off x="112" y="14"/>
              <a:ext cx="2799" cy="57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2100" dirty="0">
                  <a:latin typeface="Myriad Headline" charset="0"/>
                  <a:ea typeface="Myriad Headline" charset="0"/>
                  <a:cs typeface="Myriad Headline" charset="0"/>
                  <a:sym typeface="Myriad Headline" charset="0"/>
                </a:rPr>
                <a:t>Data compatible with </a:t>
              </a:r>
              <a:br>
                <a:rPr lang="en-US" sz="2100" dirty="0">
                  <a:latin typeface="Myriad Headline" charset="0"/>
                  <a:ea typeface="Myriad Headline" charset="0"/>
                  <a:cs typeface="Myriad Headline" charset="0"/>
                  <a:sym typeface="Myriad Headline" charset="0"/>
                </a:rPr>
              </a:br>
              <a:r>
                <a:rPr lang="en-US" sz="2100" dirty="0">
                  <a:latin typeface="Myriad Headline" charset="0"/>
                  <a:ea typeface="Myriad Headline" charset="0"/>
                  <a:cs typeface="Myriad Headline" charset="0"/>
                  <a:sym typeface="Myriad Headline" charset="0"/>
                </a:rPr>
                <a:t>SM prediction at 95% C.L.</a:t>
              </a:r>
            </a:p>
          </p:txBody>
        </p:sp>
        <p:sp>
          <p:nvSpPr>
            <p:cNvPr id="38932" name="AutoShape 20"/>
            <p:cNvSpPr>
              <a:spLocks/>
            </p:cNvSpPr>
            <p:nvPr/>
          </p:nvSpPr>
          <p:spPr bwMode="auto">
            <a:xfrm>
              <a:off x="0" y="8"/>
              <a:ext cx="2928" cy="632"/>
            </a:xfrm>
            <a:prstGeom prst="roundRect">
              <a:avLst>
                <a:gd name="adj" fmla="val 18986"/>
              </a:avLst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491258" y="2634258"/>
            <a:ext cx="2165449" cy="383976"/>
            <a:chOff x="0" y="16"/>
            <a:chExt cx="1940" cy="344"/>
          </a:xfrm>
        </p:grpSpPr>
        <p:sp>
          <p:nvSpPr>
            <p:cNvPr id="38934" name="AutoShape 22"/>
            <p:cNvSpPr>
              <a:spLocks/>
            </p:cNvSpPr>
            <p:nvPr/>
          </p:nvSpPr>
          <p:spPr bwMode="auto">
            <a:xfrm>
              <a:off x="0" y="16"/>
              <a:ext cx="1848" cy="344"/>
            </a:xfrm>
            <a:prstGeom prst="roundRect">
              <a:avLst>
                <a:gd name="adj" fmla="val 34880"/>
              </a:avLst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35" name="Rectangle 23"/>
            <p:cNvSpPr>
              <a:spLocks/>
            </p:cNvSpPr>
            <p:nvPr/>
          </p:nvSpPr>
          <p:spPr bwMode="auto">
            <a:xfrm>
              <a:off x="127" y="23"/>
              <a:ext cx="1813" cy="29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2100" dirty="0">
                  <a:latin typeface="Myriad Headline" charset="0"/>
                  <a:ea typeface="Myriad Headline" charset="0"/>
                  <a:cs typeface="Myriad Headline" charset="0"/>
                  <a:sym typeface="Myriad Headline" charset="0"/>
                </a:rPr>
                <a:t>R</a:t>
              </a:r>
              <a:r>
                <a:rPr lang="en-US" sz="2100" baseline="-6000" dirty="0">
                  <a:latin typeface="Myriad Headline" charset="0"/>
                  <a:ea typeface="Myriad Headline" charset="0"/>
                  <a:cs typeface="Myriad Headline" charset="0"/>
                  <a:sym typeface="Myriad Headline" charset="0"/>
                </a:rPr>
                <a:t>W/Z</a:t>
              </a:r>
              <a:r>
                <a:rPr lang="en-US" sz="2100" dirty="0">
                  <a:latin typeface="Myriad Headline" charset="0"/>
                  <a:ea typeface="Lucida Grande" charset="0"/>
                  <a:cs typeface="Lucida Grande" charset="0"/>
                  <a:sym typeface="Myriad Headline" charset="0"/>
                </a:rPr>
                <a:t>	= 0.9</a:t>
              </a:r>
              <a:r>
                <a:rPr lang="en-US" sz="2100" baseline="32000" dirty="0">
                  <a:latin typeface="Myriad Headline" charset="0"/>
                  <a:ea typeface="Myriad Headline" charset="0"/>
                  <a:cs typeface="Myriad Headline" charset="0"/>
                  <a:sym typeface="Myriad Headline" charset="0"/>
                </a:rPr>
                <a:t>+1.1</a:t>
              </a:r>
              <a:r>
                <a:rPr lang="en-US" sz="2100" baseline="-6000" dirty="0">
                  <a:latin typeface="Myriad Headline" charset="0"/>
                  <a:ea typeface="Myriad Headline" charset="0"/>
                  <a:cs typeface="Myriad Headline" charset="0"/>
                  <a:sym typeface="Myriad Headline" charset="0"/>
                </a:rPr>
                <a:t>-0.6</a:t>
              </a:r>
            </a:p>
          </p:txBody>
        </p:sp>
      </p:grp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C2C98-57CD-4A62-9105-C087AEEC40CE}" type="slidenum">
              <a:rPr lang="en-US"/>
              <a:pPr/>
              <a:t>42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31994" y="-266774"/>
            <a:ext cx="1420936" cy="1534790"/>
            <a:chOff x="0" y="0"/>
            <a:chExt cx="1272" cy="1376"/>
          </a:xfrm>
        </p:grpSpPr>
        <p:sp>
          <p:nvSpPr>
            <p:cNvPr id="39937" name="Rectangle 1"/>
            <p:cNvSpPr>
              <a:spLocks/>
            </p:cNvSpPr>
            <p:nvPr/>
          </p:nvSpPr>
          <p:spPr bwMode="auto">
            <a:xfrm>
              <a:off x="0" y="0"/>
              <a:ext cx="1272" cy="1376"/>
            </a:xfrm>
            <a:prstGeom prst="rect">
              <a:avLst/>
            </a:prstGeom>
            <a:solidFill>
              <a:schemeClr val="accent1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9938" name="Picture 2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1648467">
              <a:off x="496" y="318"/>
              <a:ext cx="523" cy="543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  <a:effectLst>
              <a:outerShdw dist="50799" dir="5400000"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3993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6" y="488"/>
              <a:ext cx="1025" cy="83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pic>
        <p:nvPicPr>
          <p:cNvPr id="39941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65" y="-107156"/>
            <a:ext cx="7902773" cy="89296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pic>
        <p:nvPicPr>
          <p:cNvPr id="39942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05152" y="2155403"/>
            <a:ext cx="3795117" cy="395585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9943" name="Rectangle 7"/>
          <p:cNvSpPr>
            <a:spLocks/>
          </p:cNvSpPr>
          <p:nvPr/>
        </p:nvSpPr>
        <p:spPr bwMode="auto">
          <a:xfrm>
            <a:off x="0" y="-1414"/>
            <a:ext cx="1997342" cy="5386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3500" dirty="0">
                <a:latin typeface="Hand Of Sean" charset="0"/>
                <a:ea typeface="Hand Of Sean" charset="0"/>
                <a:cs typeface="Hand Of Sean" charset="0"/>
                <a:sym typeface="Hand Of Sean" charset="0"/>
              </a:rPr>
              <a:t>Couplings</a:t>
            </a:r>
          </a:p>
        </p:txBody>
      </p:sp>
      <p:sp>
        <p:nvSpPr>
          <p:cNvPr id="39944" name="Rectangle 8"/>
          <p:cNvSpPr>
            <a:spLocks/>
          </p:cNvSpPr>
          <p:nvPr/>
        </p:nvSpPr>
        <p:spPr bwMode="auto">
          <a:xfrm>
            <a:off x="151805" y="761881"/>
            <a:ext cx="2462213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24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Going from 2 to 5 </a:t>
            </a:r>
          </a:p>
        </p:txBody>
      </p:sp>
      <p:sp>
        <p:nvSpPr>
          <p:cNvPr id="39945" name="Rectangle 9"/>
          <p:cNvSpPr>
            <a:spLocks/>
          </p:cNvSpPr>
          <p:nvPr/>
        </p:nvSpPr>
        <p:spPr bwMode="auto">
          <a:xfrm>
            <a:off x="330398" y="3522761"/>
            <a:ext cx="5464969" cy="121443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2100" dirty="0">
                <a:solidFill>
                  <a:srgbClr val="141413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Probing the loop structure and invisible or undetectable decays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800" dirty="0">
                <a:solidFill>
                  <a:srgbClr val="141413"/>
                </a:solidFill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Allow new physics in loop-induced couplings to gluon and photons and assume no BSM decay modes</a:t>
            </a:r>
          </a:p>
        </p:txBody>
      </p:sp>
      <p:sp>
        <p:nvSpPr>
          <p:cNvPr id="39946" name="Rectangle 10"/>
          <p:cNvSpPr>
            <a:spLocks/>
          </p:cNvSpPr>
          <p:nvPr/>
        </p:nvSpPr>
        <p:spPr bwMode="auto">
          <a:xfrm>
            <a:off x="330399" y="1339453"/>
            <a:ext cx="8045648" cy="137517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2100" dirty="0">
                <a:solidFill>
                  <a:srgbClr val="141413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Probing the </a:t>
            </a:r>
            <a:r>
              <a:rPr lang="en-US" sz="2100" dirty="0" err="1">
                <a:solidFill>
                  <a:srgbClr val="141413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fermion</a:t>
            </a:r>
            <a:r>
              <a:rPr lang="en-US" sz="2100" dirty="0">
                <a:solidFill>
                  <a:srgbClr val="141413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 sector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800" dirty="0">
                <a:solidFill>
                  <a:srgbClr val="141413"/>
                </a:solidFill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In extension of the SM the Higgs bosons couple differently to different types of fermions</a:t>
            </a:r>
          </a:p>
          <a:p>
            <a:pPr>
              <a:buClr>
                <a:srgbClr val="436182"/>
              </a:buClr>
              <a:buSzPct val="125000"/>
              <a:buFont typeface="Myriad Headline" charset="0"/>
              <a:buChar char="•"/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 up-type fermions </a:t>
            </a:r>
            <a:r>
              <a:rPr lang="en-US" sz="1700" dirty="0" err="1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vs</a:t>
            </a: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 down-type fermions</a:t>
            </a:r>
          </a:p>
          <a:p>
            <a:pPr>
              <a:buClr>
                <a:srgbClr val="436182"/>
              </a:buClr>
              <a:buSzPct val="125000"/>
              <a:buFont typeface="Myriad Headline" charset="0"/>
              <a:buChar char="•"/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 quarks </a:t>
            </a:r>
            <a:r>
              <a:rPr lang="en-US" sz="1700" dirty="0" err="1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vs</a:t>
            </a: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 leptons</a:t>
            </a:r>
          </a:p>
        </p:txBody>
      </p:sp>
      <p:sp>
        <p:nvSpPr>
          <p:cNvPr id="39947" name="Rectangle 11"/>
          <p:cNvSpPr>
            <a:spLocks/>
          </p:cNvSpPr>
          <p:nvPr/>
        </p:nvSpPr>
        <p:spPr bwMode="auto">
          <a:xfrm>
            <a:off x="330398" y="5919535"/>
            <a:ext cx="7902804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2100" dirty="0" err="1">
                <a:solidFill>
                  <a:srgbClr val="141413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Parametrization</a:t>
            </a:r>
            <a:r>
              <a:rPr lang="en-US" sz="2100" dirty="0">
                <a:solidFill>
                  <a:srgbClr val="141413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 without assumptions on new physics contributions</a:t>
            </a:r>
          </a:p>
        </p:txBody>
      </p:sp>
      <p:sp>
        <p:nvSpPr>
          <p:cNvPr id="39948" name="Rectangle 12"/>
          <p:cNvSpPr>
            <a:spLocks/>
          </p:cNvSpPr>
          <p:nvPr/>
        </p:nvSpPr>
        <p:spPr bwMode="auto">
          <a:xfrm>
            <a:off x="6528719" y="281478"/>
            <a:ext cx="1051570" cy="16927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100" dirty="0"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arXiV:1209.0040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A8839-9B11-41B5-8EF8-8324898F9872}" type="slidenum">
              <a:rPr lang="en-US"/>
              <a:pPr/>
              <a:t>43</a:t>
            </a:fld>
            <a:endParaRPr lang="en-US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775892"/>
            <a:ext cx="3178969" cy="206387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731994" y="-266774"/>
            <a:ext cx="1420936" cy="1534790"/>
            <a:chOff x="0" y="0"/>
            <a:chExt cx="1272" cy="1376"/>
          </a:xfrm>
        </p:grpSpPr>
        <p:sp>
          <p:nvSpPr>
            <p:cNvPr id="33794" name="Rectangle 2"/>
            <p:cNvSpPr>
              <a:spLocks/>
            </p:cNvSpPr>
            <p:nvPr/>
          </p:nvSpPr>
          <p:spPr bwMode="auto">
            <a:xfrm>
              <a:off x="0" y="0"/>
              <a:ext cx="1272" cy="1376"/>
            </a:xfrm>
            <a:prstGeom prst="rect">
              <a:avLst/>
            </a:prstGeom>
            <a:solidFill>
              <a:schemeClr val="accent1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3795" name="Picture 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1648467">
              <a:off x="496" y="318"/>
              <a:ext cx="523" cy="543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  <a:effectLst>
              <a:outerShdw dist="50799" dir="5400000"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6" y="488"/>
              <a:ext cx="1025" cy="83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pic>
        <p:nvPicPr>
          <p:cNvPr id="33798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465" y="-107156"/>
            <a:ext cx="7902773" cy="89296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33799" name="Rectangle 7"/>
          <p:cNvSpPr>
            <a:spLocks/>
          </p:cNvSpPr>
          <p:nvPr/>
        </p:nvSpPr>
        <p:spPr bwMode="auto">
          <a:xfrm>
            <a:off x="0" y="-1414"/>
            <a:ext cx="899285" cy="5386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3500" dirty="0">
                <a:latin typeface="Hand Of Sean" charset="0"/>
                <a:ea typeface="Hand Of Sean" charset="0"/>
                <a:cs typeface="Hand Of Sean" charset="0"/>
                <a:sym typeface="Hand Of Sean" charset="0"/>
              </a:rPr>
              <a:t>Spin</a:t>
            </a:r>
          </a:p>
        </p:txBody>
      </p:sp>
      <p:sp>
        <p:nvSpPr>
          <p:cNvPr id="33800" name="Rectangle 8"/>
          <p:cNvSpPr>
            <a:spLocks/>
          </p:cNvSpPr>
          <p:nvPr/>
        </p:nvSpPr>
        <p:spPr bwMode="auto">
          <a:xfrm>
            <a:off x="151804" y="741164"/>
            <a:ext cx="7786688" cy="94654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24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Spin 0 vs. Spin 2:  VBF signature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VBF is expected to be the 7% of the SM production rate,  jet tagging ID will reduce the experimentally observed rate even further </a:t>
            </a:r>
          </a:p>
        </p:txBody>
      </p:sp>
      <p:sp>
        <p:nvSpPr>
          <p:cNvPr id="33801" name="Rectangle 9"/>
          <p:cNvSpPr>
            <a:spLocks/>
          </p:cNvSpPr>
          <p:nvPr/>
        </p:nvSpPr>
        <p:spPr bwMode="auto">
          <a:xfrm>
            <a:off x="151805" y="3571875"/>
            <a:ext cx="5518547" cy="189309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2100" dirty="0" err="1"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qq</a:t>
            </a:r>
            <a:r>
              <a:rPr lang="en-US" sz="2100" dirty="0" err="1">
                <a:latin typeface="Myriad Headline" charset="0"/>
                <a:ea typeface="Lucida Grande" charset="0"/>
                <a:cs typeface="Lucida Grande" charset="0"/>
                <a:sym typeface="Myriad Headline" charset="0"/>
              </a:rPr>
              <a:t>→</a:t>
            </a:r>
            <a:r>
              <a:rPr lang="en-US" sz="2100" dirty="0" err="1"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H</a:t>
            </a:r>
            <a:r>
              <a:rPr lang="en-US" sz="2100" dirty="0">
                <a:latin typeface="Myriad Headline" charset="0"/>
                <a:ea typeface="Lucida Grande" charset="0"/>
                <a:cs typeface="Lucida Grande" charset="0"/>
                <a:sym typeface="Myriad Headline" charset="0"/>
              </a:rPr>
              <a:t> →</a:t>
            </a:r>
            <a:r>
              <a:rPr lang="en-US" sz="2100" dirty="0" err="1">
                <a:latin typeface="Menlo Bold" charset="0"/>
                <a:ea typeface="Menlo Bold" charset="0"/>
                <a:cs typeface="Menlo Bold" charset="0"/>
                <a:sym typeface="Menlo Bold" charset="0"/>
              </a:rPr>
              <a:t>ɣɣ</a:t>
            </a:r>
            <a:endParaRPr lang="en-US" sz="2100" dirty="0">
              <a:latin typeface="Menlo Bold" charset="0"/>
              <a:ea typeface="Menlo Bold" charset="0"/>
              <a:cs typeface="Menlo Bold" charset="0"/>
              <a:sym typeface="Menlo Bold" charset="0"/>
            </a:endParaRP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Angle between the momentum of an initial-state electroweak boson and an outgoing photon in the rest frame of the resonance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Analogous distribution: cosine of the angle between a final-state photon and the first or second tagging jet in the rest frame of the resonance</a:t>
            </a:r>
          </a:p>
        </p:txBody>
      </p:sp>
      <p:sp>
        <p:nvSpPr>
          <p:cNvPr id="33802" name="Rectangle 10"/>
          <p:cNvSpPr>
            <a:spLocks/>
          </p:cNvSpPr>
          <p:nvPr/>
        </p:nvSpPr>
        <p:spPr bwMode="auto">
          <a:xfrm>
            <a:off x="159619" y="1973461"/>
            <a:ext cx="5188148" cy="112514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2100" dirty="0" err="1"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qq</a:t>
            </a:r>
            <a:r>
              <a:rPr lang="en-US" sz="2100" dirty="0" err="1">
                <a:latin typeface="Myriad Headline" charset="0"/>
                <a:ea typeface="Lucida Grande" charset="0"/>
                <a:cs typeface="Lucida Grande" charset="0"/>
                <a:sym typeface="Myriad Headline" charset="0"/>
              </a:rPr>
              <a:t>→</a:t>
            </a:r>
            <a:r>
              <a:rPr lang="en-US" sz="2100" dirty="0" err="1"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H</a:t>
            </a:r>
            <a:r>
              <a:rPr lang="en-US" sz="2100" dirty="0">
                <a:latin typeface="Myriad Headline" charset="0"/>
                <a:ea typeface="Lucida Grande" charset="0"/>
                <a:cs typeface="Lucida Grande" charset="0"/>
                <a:sym typeface="Myriad Headline" charset="0"/>
              </a:rPr>
              <a:t> →</a:t>
            </a:r>
            <a:r>
              <a:rPr lang="en-US" sz="2100" dirty="0"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VV</a:t>
            </a:r>
            <a:endParaRPr lang="en-US" sz="2100" dirty="0">
              <a:latin typeface="Menlo Bold" charset="0"/>
              <a:ea typeface="Monaco" charset="0"/>
              <a:cs typeface="Monaco" charset="0"/>
              <a:sym typeface="Menlo Bold" charset="0"/>
            </a:endParaRP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8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Azimuthal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angle difference of the two tagging jets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Independent of NLO corrections and Spin-2 couplings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endParaRPr lang="en-US" sz="1700" dirty="0">
              <a:solidFill>
                <a:srgbClr val="436182"/>
              </a:solidFill>
              <a:latin typeface="Myriad Headline" charset="0"/>
              <a:ea typeface="Myriad Headline" charset="0"/>
              <a:cs typeface="Myriad Headline" charset="0"/>
              <a:sym typeface="Myriad Headline" charset="0"/>
            </a:endParaRPr>
          </a:p>
        </p:txBody>
      </p:sp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1881" y="3913436"/>
            <a:ext cx="3153296" cy="218777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3804" name="Rectangle 12"/>
          <p:cNvSpPr>
            <a:spLocks/>
          </p:cNvSpPr>
          <p:nvPr/>
        </p:nvSpPr>
        <p:spPr bwMode="auto">
          <a:xfrm>
            <a:off x="6496348" y="107736"/>
            <a:ext cx="1051570" cy="50783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100" dirty="0"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arXiV:0905.4314</a:t>
            </a:r>
          </a:p>
          <a:p>
            <a:r>
              <a:rPr lang="en-US" sz="1100" dirty="0"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arXiV:1208.6002</a:t>
            </a:r>
            <a:br>
              <a:rPr lang="en-US" sz="1100" dirty="0">
                <a:latin typeface="AppleGothic" charset="0"/>
                <a:ea typeface="AppleGothic" charset="0"/>
                <a:cs typeface="AppleGothic" charset="0"/>
                <a:sym typeface="AppleGothic" charset="0"/>
              </a:rPr>
            </a:br>
            <a:endParaRPr lang="en-US" sz="1100" dirty="0">
              <a:latin typeface="AppleGothic" charset="0"/>
              <a:ea typeface="AppleGothic" charset="0"/>
              <a:cs typeface="AppleGothic" charset="0"/>
              <a:sym typeface="AppleGothic" charset="0"/>
            </a:endParaRPr>
          </a:p>
        </p:txBody>
      </p:sp>
      <p:sp>
        <p:nvSpPr>
          <p:cNvPr id="33805" name="Rectangle 13"/>
          <p:cNvSpPr>
            <a:spLocks/>
          </p:cNvSpPr>
          <p:nvPr/>
        </p:nvSpPr>
        <p:spPr bwMode="auto">
          <a:xfrm>
            <a:off x="142876" y="5900827"/>
            <a:ext cx="5024837" cy="64633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24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Spin 0 vs. Spin 2:  VH signature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‘Higgs’ + gauge boson invariant-mass distribution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  <p:graphicFrame>
        <p:nvGraphicFramePr>
          <p:cNvPr id="8" name="Group 3"/>
          <p:cNvGraphicFramePr>
            <a:graphicFrameLocks noGrp="1"/>
          </p:cNvGraphicFramePr>
          <p:nvPr/>
        </p:nvGraphicFramePr>
        <p:xfrm>
          <a:off x="179512" y="2348880"/>
          <a:ext cx="2065325" cy="4099018"/>
        </p:xfrm>
        <a:graphic>
          <a:graphicData uri="http://schemas.openxmlformats.org/drawingml/2006/table">
            <a:tbl>
              <a:tblPr/>
              <a:tblGrid>
                <a:gridCol w="900100"/>
                <a:gridCol w="1165225"/>
              </a:tblGrid>
              <a:tr h="4160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Headline" charset="0"/>
                          <a:ea typeface="Myriad Headline" charset="0"/>
                          <a:cs typeface="Myriad Headline" charset="0"/>
                          <a:sym typeface="Myriad Headline" charset="0"/>
                        </a:rPr>
                        <a:t>Process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Headline" charset="0"/>
                          <a:ea typeface="Myriad Headline" charset="0"/>
                          <a:cs typeface="Myriad Headline" charset="0"/>
                          <a:sym typeface="Myriad Headline" charset="0"/>
                        </a:rPr>
                        <a:t>Branching ratio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Lucida Grande" charset="0"/>
                          <a:cs typeface="Lucida Grande" charset="0"/>
                          <a:sym typeface="Myriad Web" charset="0"/>
                        </a:rPr>
                        <a:t>H → bb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5.77 x 10</a:t>
                      </a:r>
                      <a:r>
                        <a:rPr kumimoji="0" lang="en-US" sz="12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-1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Lucida Grande" charset="0"/>
                          <a:cs typeface="Lucida Grande" charset="0"/>
                          <a:sym typeface="Myriad Web" charset="0"/>
                        </a:rPr>
                        <a:t>H → cc</a:t>
                      </a:r>
                    </a:p>
                  </a:txBody>
                  <a:tcPr marL="57150" marR="57150" marT="57150" marB="5715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2.91 x 10</a:t>
                      </a:r>
                      <a:r>
                        <a:rPr kumimoji="0" lang="en-US" sz="12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-2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Lucida Grande" charset="0"/>
                          <a:cs typeface="Lucida Grande" charset="0"/>
                          <a:sym typeface="Myriad Web" charset="0"/>
                        </a:rPr>
                        <a:t>H →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Lucida Grande" charset="0"/>
                          <a:cs typeface="Lucida Grande" charset="0"/>
                          <a:sym typeface="Myriad Web" charset="0"/>
                        </a:rPr>
                        <a:t>ττ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Web" charset="0"/>
                        <a:ea typeface="Lucida Grande" charset="0"/>
                        <a:cs typeface="Lucida Grande" charset="0"/>
                        <a:sym typeface="Myriad Web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6.32 x 10</a:t>
                      </a:r>
                      <a:r>
                        <a:rPr kumimoji="0" lang="en-US" sz="12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-2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Lucida Grande" charset="0"/>
                          <a:cs typeface="Lucida Grande" charset="0"/>
                          <a:sym typeface="Myriad Web" charset="0"/>
                        </a:rPr>
                        <a:t>H → μμ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2.20 x 10</a:t>
                      </a:r>
                      <a:r>
                        <a:rPr kumimoji="0" lang="en-US" sz="12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-4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Lucida Grande" charset="0"/>
                          <a:cs typeface="Lucida Grande" charset="0"/>
                          <a:sym typeface="Myriad Web" charset="0"/>
                        </a:rPr>
                        <a:t>H → gg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8.57 x 10</a:t>
                      </a:r>
                      <a:r>
                        <a:rPr kumimoji="0" lang="en-US" sz="12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-2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Lucida Grande" charset="0"/>
                          <a:cs typeface="Lucida Grande" charset="0"/>
                          <a:sym typeface="Myriad Web" charset="0"/>
                        </a:rPr>
                        <a:t>H → γγ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2.28 x 10</a:t>
                      </a:r>
                      <a:r>
                        <a:rPr kumimoji="0" lang="en-US" sz="12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-3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Lucida Grande" charset="0"/>
                          <a:cs typeface="Lucida Grande" charset="0"/>
                          <a:sym typeface="Myriad Web" charset="0"/>
                        </a:rPr>
                        <a:t>H → Zγ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1.54 x 10</a:t>
                      </a:r>
                      <a:r>
                        <a:rPr kumimoji="0" lang="en-US" sz="12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-3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Lucida Grande" charset="0"/>
                          <a:cs typeface="Lucida Grande" charset="0"/>
                          <a:sym typeface="Myriad Web" charset="0"/>
                        </a:rPr>
                        <a:t>H → WW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2.15 x 10</a:t>
                      </a:r>
                      <a:r>
                        <a:rPr kumimoji="0" lang="en-US" sz="12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-1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Lucida Grande" charset="0"/>
                          <a:cs typeface="Lucida Grande" charset="0"/>
                          <a:sym typeface="Myriad Web" charset="0"/>
                        </a:rPr>
                        <a:t>H → ZZ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2.64 x 10</a:t>
                      </a:r>
                      <a:r>
                        <a:rPr kumimoji="0" lang="en-US" sz="12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-2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Lucida Grande" charset="0"/>
                          <a:cs typeface="Lucida Grande" charset="0"/>
                          <a:sym typeface="Myriad Web" charset="0"/>
                        </a:rPr>
                        <a:t>Γ</a:t>
                      </a:r>
                      <a:r>
                        <a:rPr kumimoji="0" lang="en-US" sz="12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H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 [GeV]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4.07 x 10</a:t>
                      </a:r>
                      <a:r>
                        <a:rPr kumimoji="0" lang="en-US" sz="12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-3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Group 83"/>
          <p:cNvGraphicFramePr>
            <a:graphicFrameLocks noGrp="1"/>
          </p:cNvGraphicFramePr>
          <p:nvPr/>
        </p:nvGraphicFramePr>
        <p:xfrm>
          <a:off x="2702843" y="3216126"/>
          <a:ext cx="1077069" cy="428898"/>
        </p:xfrm>
        <a:graphic>
          <a:graphicData uri="http://schemas.openxmlformats.org/drawingml/2006/table">
            <a:tbl>
              <a:tblPr/>
              <a:tblGrid>
                <a:gridCol w="1077069"/>
              </a:tblGrid>
              <a:tr h="4288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36182"/>
                          </a:solidFill>
                          <a:effectLst/>
                          <a:latin typeface="Myriad Headline" charset="0"/>
                          <a:ea typeface="Myriad Headline" charset="0"/>
                          <a:cs typeface="Myriad Headline" charset="0"/>
                          <a:sym typeface="Myriad Headline" charset="0"/>
                        </a:rPr>
                        <a:t>fermions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Group 89"/>
          <p:cNvGraphicFramePr>
            <a:graphicFrameLocks noGrp="1"/>
          </p:cNvGraphicFramePr>
          <p:nvPr/>
        </p:nvGraphicFramePr>
        <p:xfrm>
          <a:off x="2483768" y="5013176"/>
          <a:ext cx="1584176" cy="388620"/>
        </p:xfrm>
        <a:graphic>
          <a:graphicData uri="http://schemas.openxmlformats.org/drawingml/2006/table">
            <a:tbl>
              <a:tblPr/>
              <a:tblGrid>
                <a:gridCol w="1584176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36182"/>
                          </a:solidFill>
                          <a:effectLst/>
                          <a:latin typeface="Myriad Headline" charset="0"/>
                          <a:ea typeface="Myriad Headline" charset="0"/>
                          <a:cs typeface="Myriad Headline" charset="0"/>
                          <a:sym typeface="Myriad Headline" charset="0"/>
                        </a:rPr>
                        <a:t>gauge bosons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95"/>
          <p:cNvSpPr>
            <a:spLocks/>
          </p:cNvSpPr>
          <p:nvPr/>
        </p:nvSpPr>
        <p:spPr bwMode="auto">
          <a:xfrm>
            <a:off x="971600" y="1196752"/>
            <a:ext cx="2244204" cy="2308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ts val="1800"/>
              </a:lnSpc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Decay branching ratio</a:t>
            </a:r>
          </a:p>
        </p:txBody>
      </p:sp>
      <p:sp>
        <p:nvSpPr>
          <p:cNvPr id="12" name="Line 96"/>
          <p:cNvSpPr>
            <a:spLocks noChangeShapeType="1"/>
          </p:cNvSpPr>
          <p:nvPr/>
        </p:nvSpPr>
        <p:spPr bwMode="auto">
          <a:xfrm>
            <a:off x="5292080" y="1988840"/>
            <a:ext cx="0" cy="4470400"/>
          </a:xfrm>
          <a:prstGeom prst="line">
            <a:avLst/>
          </a:prstGeom>
          <a:noFill/>
          <a:ln w="127000" cap="flat">
            <a:solidFill>
              <a:srgbClr val="436182">
                <a:alpha val="51999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3" name="Group 98"/>
          <p:cNvGraphicFramePr>
            <a:graphicFrameLocks noGrp="1"/>
          </p:cNvGraphicFramePr>
          <p:nvPr/>
        </p:nvGraphicFramePr>
        <p:xfrm>
          <a:off x="6084168" y="692696"/>
          <a:ext cx="2733675" cy="2186940"/>
        </p:xfrm>
        <a:graphic>
          <a:graphicData uri="http://schemas.openxmlformats.org/drawingml/2006/table">
            <a:tbl>
              <a:tblPr/>
              <a:tblGrid>
                <a:gridCol w="892175"/>
                <a:gridCol w="1841500"/>
              </a:tblGrid>
              <a:tr h="2762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Headline" charset="0"/>
                          <a:ea typeface="Myriad Headline" charset="0"/>
                          <a:cs typeface="Myriad Headline" charset="0"/>
                          <a:sym typeface="Myriad Headline" charset="0"/>
                        </a:rPr>
                        <a:t>Process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Headline" charset="0"/>
                          <a:ea typeface="Myriad Headline" charset="0"/>
                          <a:cs typeface="Myriad Headline" charset="0"/>
                          <a:sym typeface="Myriad Headline" charset="0"/>
                        </a:rPr>
                        <a:t>Cross Section 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Headline" charset="0"/>
                          <a:ea typeface="Myriad Headline" charset="0"/>
                          <a:cs typeface="Myriad Headline" charset="0"/>
                          <a:sym typeface="Myriad Headline" charset="0"/>
                        </a:rPr>
                        <a:t>pb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Headline" charset="0"/>
                          <a:ea typeface="Myriad Headline" charset="0"/>
                          <a:cs typeface="Myriad Headline" charset="0"/>
                          <a:sym typeface="Myriad Headline" charset="0"/>
                        </a:rPr>
                        <a:t>)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5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gg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19.5 (±14%)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5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VBF</a:t>
                      </a:r>
                    </a:p>
                  </a:txBody>
                  <a:tcPr marL="57150" marR="57150" marT="57150" marB="5715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1.6 (±3%)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5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VH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0.70 (±4%)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5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ZH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0.39 (±5%)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5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ttH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Web" charset="0"/>
                          <a:ea typeface="Myriad Web" charset="0"/>
                          <a:cs typeface="Myriad Web" charset="0"/>
                          <a:sym typeface="Myriad Web" charset="0"/>
                        </a:rPr>
                        <a:t>0.13 (±17%)</a:t>
                      </a:r>
                    </a:p>
                  </a:txBody>
                  <a:tcPr marL="57150" marR="57150" marT="57150" marB="5715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43"/>
          <p:cNvSpPr>
            <a:spLocks/>
          </p:cNvSpPr>
          <p:nvPr/>
        </p:nvSpPr>
        <p:spPr bwMode="auto">
          <a:xfrm>
            <a:off x="179512" y="548680"/>
            <a:ext cx="5664200" cy="6939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800" baseline="-6000" dirty="0">
                <a:solidFill>
                  <a:schemeClr val="tx1"/>
                </a:solidFill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Production cross section at 8 </a:t>
            </a:r>
            <a:r>
              <a:rPr lang="en-US" sz="1800" dirty="0" err="1">
                <a:solidFill>
                  <a:schemeClr val="tx1"/>
                </a:solidFill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TeV</a:t>
            </a:r>
            <a:endParaRPr lang="en-US" sz="1800" dirty="0">
              <a:solidFill>
                <a:schemeClr val="tx1"/>
              </a:solidFill>
              <a:latin typeface="Myriad Web" charset="0"/>
              <a:ea typeface="Myriad Web" charset="0"/>
              <a:cs typeface="Myriad Web" charset="0"/>
              <a:sym typeface="Myriad Web" charset="0"/>
            </a:endParaRP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8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&gt;20K Higgs/</a:t>
            </a:r>
            <a:r>
              <a:rPr lang="en-US" sz="1800" dirty="0" err="1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fb</a:t>
            </a:r>
            <a:endParaRPr lang="en-US" sz="1800" dirty="0">
              <a:solidFill>
                <a:srgbClr val="436182"/>
              </a:solidFill>
              <a:latin typeface="Myriad Headline" charset="0"/>
              <a:ea typeface="Myriad Headline" charset="0"/>
              <a:cs typeface="Myriad Headline" charset="0"/>
              <a:sym typeface="Myriad Headlin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B483-EB2D-4254-BBE1-A583E816C282}" type="slidenum">
              <a:rPr lang="en-US"/>
              <a:pPr/>
              <a:t>45</a:t>
            </a:fld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497589" y="-29022"/>
            <a:ext cx="1777008" cy="1576090"/>
            <a:chOff x="0" y="0"/>
            <a:chExt cx="1592" cy="1412"/>
          </a:xfrm>
        </p:grpSpPr>
        <p:pic>
          <p:nvPicPr>
            <p:cNvPr id="4096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b="4849"/>
            <a:stretch>
              <a:fillRect/>
            </a:stretch>
          </p:blipFill>
          <p:spPr bwMode="auto">
            <a:xfrm>
              <a:off x="58" y="68"/>
              <a:ext cx="1428" cy="134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40962" name="Picture 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39999">
              <a:off x="705" y="669"/>
              <a:ext cx="446" cy="426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  <a:effectLst>
              <a:outerShdw dist="50799" dir="5400000" algn="ctr" rotWithShape="0">
                <a:schemeClr val="bg2">
                  <a:alpha val="50000"/>
                </a:schemeClr>
              </a:outerShdw>
            </a:effectLst>
          </p:spPr>
        </p:pic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745138" y="1454423"/>
            <a:ext cx="2194471" cy="1894210"/>
            <a:chOff x="0" y="0"/>
            <a:chExt cx="1966" cy="1696"/>
          </a:xfrm>
        </p:grpSpPr>
        <p:pic>
          <p:nvPicPr>
            <p:cNvPr id="40964" name="Picture 4"/>
            <p:cNvPicPr>
              <a:picLocks noChangeArrowheads="1"/>
            </p:cNvPicPr>
            <p:nvPr/>
          </p:nvPicPr>
          <p:blipFill>
            <a:blip r:embed="rId4" cstate="print"/>
            <a:srcRect l="19576" r="15872" b="2731"/>
            <a:stretch>
              <a:fillRect/>
            </a:stretch>
          </p:blipFill>
          <p:spPr bwMode="auto">
            <a:xfrm>
              <a:off x="536" y="4"/>
              <a:ext cx="1160" cy="169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40965" name="Picture 5"/>
            <p:cNvPicPr>
              <a:picLocks noChangeArrowheads="1"/>
            </p:cNvPicPr>
            <p:nvPr/>
          </p:nvPicPr>
          <p:blipFill>
            <a:blip r:embed="rId5" cstate="print"/>
            <a:srcRect l="819" r="78278" b="2731"/>
            <a:stretch>
              <a:fillRect/>
            </a:stretch>
          </p:blipFill>
          <p:spPr bwMode="auto">
            <a:xfrm>
              <a:off x="0" y="4"/>
              <a:ext cx="574" cy="1691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40966" name="Rectangle 6"/>
            <p:cNvSpPr>
              <a:spLocks/>
            </p:cNvSpPr>
            <p:nvPr/>
          </p:nvSpPr>
          <p:spPr bwMode="auto">
            <a:xfrm>
              <a:off x="1477" y="1054"/>
              <a:ext cx="214" cy="513"/>
            </a:xfrm>
            <a:prstGeom prst="rect">
              <a:avLst/>
            </a:prstGeom>
            <a:solidFill>
              <a:schemeClr val="accent1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67" name="Rectangle 7"/>
            <p:cNvSpPr>
              <a:spLocks/>
            </p:cNvSpPr>
            <p:nvPr/>
          </p:nvSpPr>
          <p:spPr bwMode="auto">
            <a:xfrm>
              <a:off x="579" y="38"/>
              <a:ext cx="1112" cy="1529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0968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 l="73360" t="61748" r="1503" b="10928"/>
            <a:stretch>
              <a:fillRect/>
            </a:stretch>
          </p:blipFill>
          <p:spPr bwMode="auto">
            <a:xfrm>
              <a:off x="1415" y="674"/>
              <a:ext cx="551" cy="299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  <a:effectLst>
              <a:outerShdw dist="63500" dir="2220001" algn="ctr" rotWithShape="0">
                <a:srgbClr val="0A2A00">
                  <a:alpha val="84999"/>
                </a:srgbClr>
              </a:outerShdw>
            </a:effectLst>
          </p:spPr>
        </p:pic>
      </p:grpSp>
      <p:sp>
        <p:nvSpPr>
          <p:cNvPr id="40970" name="Rectangle 10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Parity</a:t>
            </a:r>
          </a:p>
        </p:txBody>
      </p:sp>
      <p:pic>
        <p:nvPicPr>
          <p:cNvPr id="40971" name="Picture 11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465" y="-107156"/>
            <a:ext cx="7563445" cy="89296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40972" name="Rectangle 12"/>
          <p:cNvSpPr>
            <a:spLocks/>
          </p:cNvSpPr>
          <p:nvPr/>
        </p:nvSpPr>
        <p:spPr bwMode="auto">
          <a:xfrm>
            <a:off x="0" y="-10344"/>
            <a:ext cx="5118389" cy="5386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3500" dirty="0">
                <a:latin typeface="Hand Of Sean" charset="0"/>
                <a:ea typeface="Hand Of Sean" charset="0"/>
                <a:cs typeface="Hand Of Sean" charset="0"/>
                <a:sym typeface="Hand Of Sean" charset="0"/>
              </a:rPr>
              <a:t>More states? Composite?</a:t>
            </a:r>
          </a:p>
        </p:txBody>
      </p:sp>
      <p:sp>
        <p:nvSpPr>
          <p:cNvPr id="40973" name="Rectangle 13"/>
          <p:cNvSpPr>
            <a:spLocks/>
          </p:cNvSpPr>
          <p:nvPr/>
        </p:nvSpPr>
        <p:spPr bwMode="auto">
          <a:xfrm>
            <a:off x="750094" y="1535906"/>
            <a:ext cx="6027539" cy="155376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8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Fermiophobic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/ SM4 / Technicolor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endParaRPr lang="en-US" sz="1000" dirty="0">
              <a:latin typeface="Myriad Web" charset="0"/>
              <a:ea typeface="Lucida Grande" charset="0"/>
              <a:cs typeface="Lucida Grande" charset="0"/>
              <a:sym typeface="Myriad Web" charset="0"/>
            </a:endParaRP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MSSM charged Higgs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MSSM neutral Higgs 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Higgs doubly charged 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Higgs decaying to light pseudo-scalar particles </a:t>
            </a:r>
          </a:p>
        </p:txBody>
      </p:sp>
      <p:sp>
        <p:nvSpPr>
          <p:cNvPr id="40974" name="Rectangle 14"/>
          <p:cNvSpPr>
            <a:spLocks/>
          </p:cNvSpPr>
          <p:nvPr/>
        </p:nvSpPr>
        <p:spPr bwMode="auto">
          <a:xfrm>
            <a:off x="151805" y="741164"/>
            <a:ext cx="6750844" cy="75009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24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No evidence for any excess above backgrounds 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24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Strong constraints imposed</a:t>
            </a:r>
          </a:p>
        </p:txBody>
      </p:sp>
      <p:pic>
        <p:nvPicPr>
          <p:cNvPr id="40975" name="Picture 15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924" y="3086324"/>
            <a:ext cx="2953494" cy="2089547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40976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9199" y="3055070"/>
            <a:ext cx="2203400" cy="215205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5786438" y="4782964"/>
            <a:ext cx="2794992" cy="1833934"/>
            <a:chOff x="0" y="0"/>
            <a:chExt cx="2504" cy="1642"/>
          </a:xfrm>
        </p:grpSpPr>
        <p:sp>
          <p:nvSpPr>
            <p:cNvPr id="40977" name="Rectangle 17"/>
            <p:cNvSpPr>
              <a:spLocks/>
            </p:cNvSpPr>
            <p:nvPr/>
          </p:nvSpPr>
          <p:spPr bwMode="auto">
            <a:xfrm>
              <a:off x="339" y="0"/>
              <a:ext cx="920" cy="20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700" dirty="0">
                  <a:latin typeface="Helvetica" charset="0"/>
                  <a:cs typeface="Helvetica" charset="0"/>
                  <a:sym typeface="Helvetica" charset="0"/>
                </a:rPr>
                <a:t>CMS Preliminary</a:t>
              </a:r>
            </a:p>
          </p:txBody>
        </p:sp>
        <p:sp>
          <p:nvSpPr>
            <p:cNvPr id="40978" name="Rectangle 18"/>
            <p:cNvSpPr>
              <a:spLocks/>
            </p:cNvSpPr>
            <p:nvPr/>
          </p:nvSpPr>
          <p:spPr bwMode="auto">
            <a:xfrm>
              <a:off x="1940" y="62"/>
              <a:ext cx="544" cy="15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700" dirty="0">
                  <a:latin typeface="Helvetica" charset="0"/>
                  <a:cs typeface="Helvetica" charset="0"/>
                  <a:sym typeface="Helvetica" charset="0"/>
                </a:rPr>
                <a:t>L = 4.8 fb</a:t>
              </a:r>
              <a:r>
                <a:rPr lang="en-US" sz="700" baseline="32000" dirty="0">
                  <a:latin typeface="Helvetica" charset="0"/>
                  <a:cs typeface="Helvetica" charset="0"/>
                  <a:sym typeface="Helvetica" charset="0"/>
                </a:rPr>
                <a:t>-1</a:t>
              </a:r>
            </a:p>
          </p:txBody>
        </p:sp>
        <p:pic>
          <p:nvPicPr>
            <p:cNvPr id="40979" name="Picture 19"/>
            <p:cNvPicPr>
              <a:picLocks noChangeArrowheads="1"/>
            </p:cNvPicPr>
            <p:nvPr/>
          </p:nvPicPr>
          <p:blipFill>
            <a:blip r:embed="rId10" cstate="print"/>
            <a:srcRect l="16199" t="6134" r="2199" b="13199"/>
            <a:stretch>
              <a:fillRect/>
            </a:stretch>
          </p:blipFill>
          <p:spPr bwMode="auto">
            <a:xfrm>
              <a:off x="325" y="217"/>
              <a:ext cx="2179" cy="129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40980" name="Rectangle 20"/>
            <p:cNvSpPr>
              <a:spLocks/>
            </p:cNvSpPr>
            <p:nvPr/>
          </p:nvSpPr>
          <p:spPr bwMode="auto">
            <a:xfrm>
              <a:off x="1494" y="260"/>
              <a:ext cx="919" cy="592"/>
            </a:xfrm>
            <a:prstGeom prst="rect">
              <a:avLst/>
            </a:prstGeom>
            <a:solidFill>
              <a:schemeClr val="accent1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0981" name="Picture 21"/>
            <p:cNvPicPr>
              <a:picLocks noChangeAspect="1" noChangeArrowheads="1"/>
            </p:cNvPicPr>
            <p:nvPr/>
          </p:nvPicPr>
          <p:blipFill>
            <a:blip r:embed="rId10" cstate="print"/>
            <a:srcRect l="60399" t="18631" r="8000" b="54941"/>
            <a:stretch>
              <a:fillRect/>
            </a:stretch>
          </p:blipFill>
          <p:spPr bwMode="auto">
            <a:xfrm>
              <a:off x="1710" y="254"/>
              <a:ext cx="547" cy="481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40982" name="Rectangle 22"/>
            <p:cNvSpPr>
              <a:spLocks/>
            </p:cNvSpPr>
            <p:nvPr/>
          </p:nvSpPr>
          <p:spPr bwMode="auto">
            <a:xfrm>
              <a:off x="360" y="1472"/>
              <a:ext cx="20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700" dirty="0">
                  <a:latin typeface="Helvetica" charset="0"/>
                  <a:cs typeface="Helvetica" charset="0"/>
                  <a:sym typeface="Helvetica" charset="0"/>
                </a:rPr>
                <a:t>100</a:t>
              </a:r>
            </a:p>
          </p:txBody>
        </p:sp>
        <p:sp>
          <p:nvSpPr>
            <p:cNvPr id="40983" name="Rectangle 23"/>
            <p:cNvSpPr>
              <a:spLocks/>
            </p:cNvSpPr>
            <p:nvPr/>
          </p:nvSpPr>
          <p:spPr bwMode="auto">
            <a:xfrm>
              <a:off x="742" y="1482"/>
              <a:ext cx="20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700" dirty="0">
                  <a:latin typeface="Helvetica" charset="0"/>
                  <a:cs typeface="Helvetica" charset="0"/>
                  <a:sym typeface="Helvetica" charset="0"/>
                </a:rPr>
                <a:t>150</a:t>
              </a:r>
            </a:p>
          </p:txBody>
        </p:sp>
        <p:sp>
          <p:nvSpPr>
            <p:cNvPr id="40984" name="Rectangle 24"/>
            <p:cNvSpPr>
              <a:spLocks/>
            </p:cNvSpPr>
            <p:nvPr/>
          </p:nvSpPr>
          <p:spPr bwMode="auto">
            <a:xfrm>
              <a:off x="1121" y="1482"/>
              <a:ext cx="20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700" dirty="0">
                  <a:latin typeface="Helvetica" charset="0"/>
                  <a:cs typeface="Helvetica" charset="0"/>
                  <a:sym typeface="Helvetica" charset="0"/>
                </a:rPr>
                <a:t>200</a:t>
              </a:r>
            </a:p>
          </p:txBody>
        </p:sp>
        <p:sp>
          <p:nvSpPr>
            <p:cNvPr id="40985" name="Rectangle 25"/>
            <p:cNvSpPr>
              <a:spLocks/>
            </p:cNvSpPr>
            <p:nvPr/>
          </p:nvSpPr>
          <p:spPr bwMode="auto">
            <a:xfrm>
              <a:off x="1500" y="1482"/>
              <a:ext cx="20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700" dirty="0">
                  <a:latin typeface="Helvetica" charset="0"/>
                  <a:cs typeface="Helvetica" charset="0"/>
                  <a:sym typeface="Helvetica" charset="0"/>
                </a:rPr>
                <a:t>250</a:t>
              </a:r>
            </a:p>
          </p:txBody>
        </p:sp>
        <p:sp>
          <p:nvSpPr>
            <p:cNvPr id="40986" name="Rectangle 26"/>
            <p:cNvSpPr>
              <a:spLocks/>
            </p:cNvSpPr>
            <p:nvPr/>
          </p:nvSpPr>
          <p:spPr bwMode="auto">
            <a:xfrm>
              <a:off x="1879" y="1482"/>
              <a:ext cx="20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700" dirty="0">
                  <a:latin typeface="Helvetica" charset="0"/>
                  <a:cs typeface="Helvetica" charset="0"/>
                  <a:sym typeface="Helvetica" charset="0"/>
                </a:rPr>
                <a:t>300</a:t>
              </a:r>
            </a:p>
          </p:txBody>
        </p:sp>
        <p:sp>
          <p:nvSpPr>
            <p:cNvPr id="40987" name="Rectangle 27"/>
            <p:cNvSpPr>
              <a:spLocks/>
            </p:cNvSpPr>
            <p:nvPr/>
          </p:nvSpPr>
          <p:spPr bwMode="auto">
            <a:xfrm>
              <a:off x="2258" y="1482"/>
              <a:ext cx="20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700" dirty="0">
                  <a:latin typeface="Helvetica" charset="0"/>
                  <a:cs typeface="Helvetica" charset="0"/>
                  <a:sym typeface="Helvetica" charset="0"/>
                </a:rPr>
                <a:t>350</a:t>
              </a:r>
            </a:p>
          </p:txBody>
        </p:sp>
        <p:sp>
          <p:nvSpPr>
            <p:cNvPr id="40988" name="Rectangle 28"/>
            <p:cNvSpPr>
              <a:spLocks/>
            </p:cNvSpPr>
            <p:nvPr/>
          </p:nvSpPr>
          <p:spPr bwMode="auto">
            <a:xfrm>
              <a:off x="168" y="1301"/>
              <a:ext cx="213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700" dirty="0">
                  <a:latin typeface="Helvetica" charset="0"/>
                  <a:cs typeface="Helvetica" charset="0"/>
                  <a:sym typeface="Helvetica" charset="0"/>
                </a:rPr>
                <a:t>20</a:t>
              </a:r>
            </a:p>
          </p:txBody>
        </p:sp>
        <p:sp>
          <p:nvSpPr>
            <p:cNvPr id="40989" name="Rectangle 29"/>
            <p:cNvSpPr>
              <a:spLocks/>
            </p:cNvSpPr>
            <p:nvPr/>
          </p:nvSpPr>
          <p:spPr bwMode="auto">
            <a:xfrm>
              <a:off x="170" y="1066"/>
              <a:ext cx="214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700" dirty="0">
                  <a:latin typeface="Helvetica" charset="0"/>
                  <a:cs typeface="Helvetica" charset="0"/>
                  <a:sym typeface="Helvetica" charset="0"/>
                </a:rPr>
                <a:t>60</a:t>
              </a:r>
            </a:p>
          </p:txBody>
        </p:sp>
        <p:sp>
          <p:nvSpPr>
            <p:cNvPr id="40990" name="Rectangle 30"/>
            <p:cNvSpPr>
              <a:spLocks/>
            </p:cNvSpPr>
            <p:nvPr/>
          </p:nvSpPr>
          <p:spPr bwMode="auto">
            <a:xfrm>
              <a:off x="144" y="842"/>
              <a:ext cx="213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700" dirty="0">
                  <a:latin typeface="Helvetica" charset="0"/>
                  <a:cs typeface="Helvetica" charset="0"/>
                  <a:sym typeface="Helvetica" charset="0"/>
                </a:rPr>
                <a:t>100</a:t>
              </a:r>
            </a:p>
          </p:txBody>
        </p:sp>
        <p:sp>
          <p:nvSpPr>
            <p:cNvPr id="40991" name="Rectangle 31"/>
            <p:cNvSpPr>
              <a:spLocks/>
            </p:cNvSpPr>
            <p:nvPr/>
          </p:nvSpPr>
          <p:spPr bwMode="auto">
            <a:xfrm>
              <a:off x="144" y="607"/>
              <a:ext cx="213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700" dirty="0">
                  <a:latin typeface="Helvetica" charset="0"/>
                  <a:cs typeface="Helvetica" charset="0"/>
                  <a:sym typeface="Helvetica" charset="0"/>
                </a:rPr>
                <a:t>140</a:t>
              </a:r>
            </a:p>
          </p:txBody>
        </p:sp>
        <p:sp>
          <p:nvSpPr>
            <p:cNvPr id="40992" name="Rectangle 32"/>
            <p:cNvSpPr>
              <a:spLocks/>
            </p:cNvSpPr>
            <p:nvPr/>
          </p:nvSpPr>
          <p:spPr bwMode="auto">
            <a:xfrm>
              <a:off x="144" y="366"/>
              <a:ext cx="213" cy="16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700" dirty="0">
                  <a:latin typeface="Helvetica" charset="0"/>
                  <a:cs typeface="Helvetica" charset="0"/>
                  <a:sym typeface="Helvetica" charset="0"/>
                </a:rPr>
                <a:t>180</a:t>
              </a:r>
            </a:p>
          </p:txBody>
        </p:sp>
        <p:sp>
          <p:nvSpPr>
            <p:cNvPr id="40993" name="Rectangle 33"/>
            <p:cNvSpPr>
              <a:spLocks/>
            </p:cNvSpPr>
            <p:nvPr/>
          </p:nvSpPr>
          <p:spPr bwMode="auto">
            <a:xfrm>
              <a:off x="144" y="137"/>
              <a:ext cx="213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700" dirty="0">
                  <a:latin typeface="Helvetica" charset="0"/>
                  <a:cs typeface="Helvetica" charset="0"/>
                  <a:sym typeface="Helvetica" charset="0"/>
                </a:rPr>
                <a:t>220</a:t>
              </a:r>
            </a:p>
          </p:txBody>
        </p:sp>
        <p:sp>
          <p:nvSpPr>
            <p:cNvPr id="40994" name="AutoShape 34"/>
            <p:cNvSpPr>
              <a:spLocks/>
            </p:cNvSpPr>
            <p:nvPr/>
          </p:nvSpPr>
          <p:spPr bwMode="auto">
            <a:xfrm rot="-5400000">
              <a:off x="-40" y="217"/>
              <a:ext cx="240" cy="160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700" dirty="0" err="1">
                  <a:latin typeface="Helvetica" charset="0"/>
                  <a:cs typeface="Helvetica" charset="0"/>
                  <a:sym typeface="Helvetica" charset="0"/>
                </a:rPr>
                <a:t>tanβ</a:t>
              </a:r>
              <a:endParaRPr lang="en-US" sz="700" dirty="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0995" name="Rectangle 35"/>
            <p:cNvSpPr>
              <a:spLocks/>
            </p:cNvSpPr>
            <p:nvPr/>
          </p:nvSpPr>
          <p:spPr bwMode="auto">
            <a:xfrm>
              <a:off x="341" y="212"/>
              <a:ext cx="2141" cy="1292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0997" name="Picture 3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7326" y="5201543"/>
            <a:ext cx="2655465" cy="1410891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40998" name="Picture 3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42135" y="5255121"/>
            <a:ext cx="2528217" cy="133945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40999" name="Picture 3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00031" y="3382120"/>
            <a:ext cx="3348633" cy="161962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41000" name="Picture 40"/>
          <p:cNvPicPr>
            <a:picLocks noChangeAspect="1" noChangeArrowheads="1"/>
          </p:cNvPicPr>
          <p:nvPr/>
        </p:nvPicPr>
        <p:blipFill>
          <a:blip r:embed="rId14" cstate="print"/>
          <a:srcRect l="4846" t="1537" r="4849" b="17436"/>
          <a:stretch>
            <a:fillRect/>
          </a:stretch>
        </p:blipFill>
        <p:spPr bwMode="auto">
          <a:xfrm>
            <a:off x="442020" y="1518047"/>
            <a:ext cx="337096" cy="3571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81029-A2A5-4A08-B909-46F40FA6BB91}" type="slidenum">
              <a:rPr lang="en-US"/>
              <a:pPr/>
              <a:t>46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31994" y="-266774"/>
            <a:ext cx="1420936" cy="1534790"/>
            <a:chOff x="0" y="0"/>
            <a:chExt cx="1272" cy="1376"/>
          </a:xfrm>
        </p:grpSpPr>
        <p:sp>
          <p:nvSpPr>
            <p:cNvPr id="41985" name="Rectangle 1"/>
            <p:cNvSpPr>
              <a:spLocks/>
            </p:cNvSpPr>
            <p:nvPr/>
          </p:nvSpPr>
          <p:spPr bwMode="auto">
            <a:xfrm>
              <a:off x="0" y="0"/>
              <a:ext cx="1272" cy="1376"/>
            </a:xfrm>
            <a:prstGeom prst="rect">
              <a:avLst/>
            </a:prstGeom>
            <a:solidFill>
              <a:schemeClr val="accent1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1986" name="Picture 2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1648467">
              <a:off x="496" y="318"/>
              <a:ext cx="523" cy="543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  <a:effectLst>
              <a:outerShdw dist="50799" dir="5400000"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4198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6" y="488"/>
              <a:ext cx="1025" cy="83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pic>
        <p:nvPicPr>
          <p:cNvPr id="41989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65" y="-107156"/>
            <a:ext cx="7902773" cy="89296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41990" name="Rectangle 6"/>
          <p:cNvSpPr>
            <a:spLocks/>
          </p:cNvSpPr>
          <p:nvPr/>
        </p:nvSpPr>
        <p:spPr bwMode="auto">
          <a:xfrm>
            <a:off x="178594" y="2156520"/>
            <a:ext cx="8358188" cy="362545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buSzPct val="125000"/>
              <a:buFont typeface="Myriad Web" charset="0"/>
              <a:buChar char="•"/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The Two Higgs Doublet Models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different loop-induced couplings (top), enhanced </a:t>
            </a:r>
            <a:r>
              <a:rPr lang="en-US" sz="1700" dirty="0" err="1">
                <a:solidFill>
                  <a:srgbClr val="436182"/>
                </a:solidFill>
                <a:latin typeface="Museo 700" charset="0"/>
                <a:ea typeface="Lucida Grande" charset="0"/>
                <a:cs typeface="Lucida Grande" charset="0"/>
                <a:sym typeface="Museo 700" charset="0"/>
              </a:rPr>
              <a:t>ɣɣ</a:t>
            </a:r>
            <a:r>
              <a:rPr lang="en-US" sz="1700" dirty="0">
                <a:solidFill>
                  <a:srgbClr val="436182"/>
                </a:solidFill>
                <a:latin typeface="Museo 700" charset="0"/>
                <a:ea typeface="Museo 700" charset="0"/>
                <a:cs typeface="Museo 700" charset="0"/>
                <a:sym typeface="Museo 700" charset="0"/>
              </a:rPr>
              <a:t> </a:t>
            </a: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rate  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endParaRPr lang="en-US" sz="1700" dirty="0">
              <a:solidFill>
                <a:srgbClr val="436182"/>
              </a:solidFill>
              <a:latin typeface="Myriad Headline" charset="0"/>
              <a:ea typeface="Myriad Headline" charset="0"/>
              <a:cs typeface="Myriad Headline" charset="0"/>
              <a:sym typeface="Myriad Headline" charset="0"/>
            </a:endParaRPr>
          </a:p>
          <a:p>
            <a:pPr>
              <a:buSzPct val="125000"/>
              <a:buFont typeface="Myriad Web" charset="0"/>
              <a:buChar char="•"/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The Minimal </a:t>
            </a:r>
            <a:r>
              <a:rPr lang="en-US" sz="18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Supersymmetric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Standard Model 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enhanced </a:t>
            </a:r>
            <a:r>
              <a:rPr lang="en-US" sz="1700" dirty="0" err="1">
                <a:solidFill>
                  <a:srgbClr val="436182"/>
                </a:solidFill>
                <a:latin typeface="Museo 700" charset="0"/>
                <a:ea typeface="Lucida Grande" charset="0"/>
                <a:cs typeface="Lucida Grande" charset="0"/>
                <a:sym typeface="Museo 700" charset="0"/>
              </a:rPr>
              <a:t>ɣɣ</a:t>
            </a:r>
            <a:r>
              <a:rPr lang="en-US" sz="1700" dirty="0">
                <a:solidFill>
                  <a:srgbClr val="436182"/>
                </a:solidFill>
                <a:latin typeface="Museo 700" charset="0"/>
                <a:ea typeface="Lucida Grande" charset="0"/>
                <a:cs typeface="Lucida Grande" charset="0"/>
                <a:sym typeface="Museo 700" charset="0"/>
              </a:rPr>
              <a:t> </a:t>
            </a: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rate and/or suppression of bb (and also </a:t>
            </a:r>
            <a:r>
              <a:rPr lang="en-US" sz="1700" dirty="0" err="1">
                <a:solidFill>
                  <a:srgbClr val="436182"/>
                </a:solidFill>
                <a:latin typeface="Museo 700" charset="0"/>
                <a:ea typeface="Lucida Grande" charset="0"/>
                <a:cs typeface="Lucida Grande" charset="0"/>
                <a:sym typeface="Museo 700" charset="0"/>
              </a:rPr>
              <a:t>ττ</a:t>
            </a: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)</a:t>
            </a:r>
          </a:p>
          <a:p>
            <a:pPr>
              <a:buSzPct val="125000"/>
              <a:buFont typeface="Myriad Web" charset="0"/>
              <a:buChar char="•"/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endParaRPr lang="en-US" sz="1800" dirty="0">
              <a:latin typeface="Myriad Web" charset="0"/>
              <a:ea typeface="Lucida Grande" charset="0"/>
              <a:cs typeface="Lucida Grande" charset="0"/>
              <a:sym typeface="Myriad Web" charset="0"/>
            </a:endParaRPr>
          </a:p>
          <a:p>
            <a:pPr>
              <a:buSzPct val="125000"/>
              <a:buFont typeface="Myriad Web" charset="0"/>
              <a:buChar char="•"/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800" dirty="0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 The Next to Minimal </a:t>
            </a:r>
            <a:r>
              <a:rPr lang="en-US" sz="1800" dirty="0" err="1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Supersymmetric</a:t>
            </a:r>
            <a:r>
              <a:rPr lang="en-US" sz="1800" dirty="0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 Standard Model 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3 CP-even </a:t>
            </a:r>
            <a:r>
              <a:rPr lang="en-US" sz="1700" dirty="0" err="1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Higgses</a:t>
            </a: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 (h</a:t>
            </a:r>
            <a:r>
              <a:rPr lang="en-US" sz="1700" baseline="-60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1,2,3</a:t>
            </a: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) and two of them can be close in mass </a:t>
            </a:r>
            <a:b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</a:b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(almost degenerated) and one below the LEP limit</a:t>
            </a:r>
          </a:p>
          <a:p>
            <a:pPr>
              <a:buSzPct val="125000"/>
              <a:buFont typeface="Myriad Web" charset="0"/>
              <a:buChar char="•"/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endParaRPr lang="en-US" sz="1800" dirty="0">
              <a:latin typeface="Myriad Web" charset="0"/>
              <a:ea typeface="Lucida Grande" charset="0"/>
              <a:cs typeface="Lucida Grande" charset="0"/>
              <a:sym typeface="Myriad Web" charset="0"/>
            </a:endParaRPr>
          </a:p>
          <a:p>
            <a:pPr>
              <a:buSzPct val="125000"/>
              <a:buFont typeface="Myriad Web" charset="0"/>
              <a:buChar char="•"/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800" dirty="0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 A strongly interacting light Higgs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light and narrow Higgs-like scalar but it is a bound state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from some strong dynamics, deviations from the SM Higgs 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couplings controlled by the parameter </a:t>
            </a:r>
            <a:r>
              <a:rPr lang="en-US" sz="1700" dirty="0">
                <a:solidFill>
                  <a:srgbClr val="436182"/>
                </a:solidFill>
                <a:latin typeface="Museo 700" charset="0"/>
                <a:ea typeface="Lucida Grande" charset="0"/>
                <a:cs typeface="Lucida Grande" charset="0"/>
                <a:sym typeface="Museo 700" charset="0"/>
              </a:rPr>
              <a:t>ξ</a:t>
            </a: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 </a:t>
            </a:r>
          </a:p>
        </p:txBody>
      </p:sp>
      <p:sp>
        <p:nvSpPr>
          <p:cNvPr id="41991" name="Rectangle 7"/>
          <p:cNvSpPr>
            <a:spLocks/>
          </p:cNvSpPr>
          <p:nvPr/>
        </p:nvSpPr>
        <p:spPr bwMode="auto">
          <a:xfrm>
            <a:off x="258961" y="1084957"/>
            <a:ext cx="8358188" cy="8751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Many models has an extended Higgs sector allowing one Higgs boson SM like.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The large uncertainties in the properties measurements leave room for these models</a:t>
            </a:r>
          </a:p>
        </p:txBody>
      </p:sp>
      <p:sp>
        <p:nvSpPr>
          <p:cNvPr id="41992" name="Rectangle 8"/>
          <p:cNvSpPr>
            <a:spLocks/>
          </p:cNvSpPr>
          <p:nvPr/>
        </p:nvSpPr>
        <p:spPr bwMode="auto">
          <a:xfrm>
            <a:off x="151805" y="761881"/>
            <a:ext cx="2176878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24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Decoupling limit</a:t>
            </a:r>
          </a:p>
        </p:txBody>
      </p:sp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367" y="3595316"/>
            <a:ext cx="3366492" cy="277155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25399" dir="5039991" algn="ctr" rotWithShape="0">
              <a:schemeClr val="bg2">
                <a:alpha val="50000"/>
              </a:schemeClr>
            </a:outerShdw>
          </a:effec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679531" y="6081117"/>
            <a:ext cx="1446609" cy="473273"/>
            <a:chOff x="0" y="0"/>
            <a:chExt cx="1296" cy="424"/>
          </a:xfrm>
        </p:grpSpPr>
        <p:sp>
          <p:nvSpPr>
            <p:cNvPr id="41994" name="Rectangle 10"/>
            <p:cNvSpPr>
              <a:spLocks/>
            </p:cNvSpPr>
            <p:nvPr/>
          </p:nvSpPr>
          <p:spPr bwMode="auto">
            <a:xfrm>
              <a:off x="0" y="56"/>
              <a:ext cx="1256" cy="368"/>
            </a:xfrm>
            <a:prstGeom prst="rect">
              <a:avLst/>
            </a:prstGeom>
            <a:solidFill>
              <a:schemeClr val="accent1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199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" y="0"/>
              <a:ext cx="1224" cy="40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41997" name="Rectangle 13"/>
          <p:cNvSpPr>
            <a:spLocks/>
          </p:cNvSpPr>
          <p:nvPr/>
        </p:nvSpPr>
        <p:spPr bwMode="auto">
          <a:xfrm>
            <a:off x="6497465" y="196840"/>
            <a:ext cx="1051570" cy="33855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100" dirty="0"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arXiV:1209.0040</a:t>
            </a:r>
            <a:br>
              <a:rPr lang="en-US" sz="1100" dirty="0">
                <a:latin typeface="AppleGothic" charset="0"/>
                <a:ea typeface="AppleGothic" charset="0"/>
                <a:cs typeface="AppleGothic" charset="0"/>
                <a:sym typeface="AppleGothic" charset="0"/>
              </a:rPr>
            </a:br>
            <a:r>
              <a:rPr lang="en-US" sz="1100" dirty="0"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arXiV:1003.3251</a:t>
            </a:r>
          </a:p>
        </p:txBody>
      </p:sp>
      <p:sp>
        <p:nvSpPr>
          <p:cNvPr id="41998" name="Rectangle 14"/>
          <p:cNvSpPr>
            <a:spLocks/>
          </p:cNvSpPr>
          <p:nvPr/>
        </p:nvSpPr>
        <p:spPr bwMode="auto">
          <a:xfrm>
            <a:off x="0" y="-10344"/>
            <a:ext cx="5118389" cy="5386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3500" dirty="0">
                <a:latin typeface="Hand Of Sean" charset="0"/>
                <a:ea typeface="Hand Of Sean" charset="0"/>
                <a:cs typeface="Hand Of Sean" charset="0"/>
                <a:sym typeface="Hand Of Sean" charset="0"/>
              </a:rPr>
              <a:t>More states? Composite?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BE2E-5A28-4268-B895-546552AC5185}" type="slidenum">
              <a:rPr lang="en-US"/>
              <a:pPr/>
              <a:t>47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31994" y="-266774"/>
            <a:ext cx="1420936" cy="1534790"/>
            <a:chOff x="0" y="0"/>
            <a:chExt cx="1272" cy="1376"/>
          </a:xfrm>
        </p:grpSpPr>
        <p:sp>
          <p:nvSpPr>
            <p:cNvPr id="43009" name="Rectangle 1"/>
            <p:cNvSpPr>
              <a:spLocks/>
            </p:cNvSpPr>
            <p:nvPr/>
          </p:nvSpPr>
          <p:spPr bwMode="auto">
            <a:xfrm>
              <a:off x="0" y="0"/>
              <a:ext cx="1272" cy="1376"/>
            </a:xfrm>
            <a:prstGeom prst="rect">
              <a:avLst/>
            </a:prstGeom>
            <a:solidFill>
              <a:schemeClr val="accent1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3010" name="Picture 2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1648467">
              <a:off x="496" y="318"/>
              <a:ext cx="523" cy="543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  <a:effectLst>
              <a:outerShdw dist="50799" dir="5400000"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430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6" y="488"/>
              <a:ext cx="1025" cy="83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pic>
        <p:nvPicPr>
          <p:cNvPr id="43013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65" y="-107156"/>
            <a:ext cx="7902773" cy="89296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43014" name="Rectangle 6"/>
          <p:cNvSpPr>
            <a:spLocks/>
          </p:cNvSpPr>
          <p:nvPr/>
        </p:nvSpPr>
        <p:spPr bwMode="auto">
          <a:xfrm>
            <a:off x="0" y="-10344"/>
            <a:ext cx="2996013" cy="5386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3500" dirty="0">
                <a:latin typeface="Hand Of Sean" charset="0"/>
                <a:ea typeface="Hand Of Sean" charset="0"/>
                <a:cs typeface="Hand Of Sean" charset="0"/>
                <a:sym typeface="Hand Of Sean" charset="0"/>
              </a:rPr>
              <a:t>Self-interaction</a:t>
            </a:r>
          </a:p>
        </p:txBody>
      </p:sp>
      <p:sp>
        <p:nvSpPr>
          <p:cNvPr id="43015" name="Rectangle 7"/>
          <p:cNvSpPr>
            <a:spLocks/>
          </p:cNvSpPr>
          <p:nvPr/>
        </p:nvSpPr>
        <p:spPr bwMode="auto">
          <a:xfrm>
            <a:off x="116086" y="776883"/>
            <a:ext cx="9027914" cy="68758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24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The measurement of the Higgs potential  </a:t>
            </a:r>
            <a:r>
              <a:rPr lang="en-US" sz="1800" dirty="0">
                <a:latin typeface="Myriad Web" charset="0"/>
                <a:sym typeface="Myriad Web" charset="0"/>
              </a:rPr>
              <a:t/>
            </a:r>
            <a:br>
              <a:rPr lang="en-US" sz="1800" dirty="0">
                <a:latin typeface="Myriad Web" charset="0"/>
                <a:sym typeface="Myriad Web" charset="0"/>
              </a:rPr>
            </a:br>
            <a:r>
              <a:rPr lang="en-US" sz="1800" dirty="0">
                <a:latin typeface="Myriad Web" charset="0"/>
                <a:sym typeface="Myriad Web" charset="0"/>
              </a:rPr>
              <a:t>Essential to fully reveal the nature of the mechanism responsible for EWSB</a:t>
            </a:r>
          </a:p>
        </p:txBody>
      </p:sp>
      <p:sp>
        <p:nvSpPr>
          <p:cNvPr id="43016" name="Rectangle 8"/>
          <p:cNvSpPr>
            <a:spLocks/>
          </p:cNvSpPr>
          <p:nvPr/>
        </p:nvSpPr>
        <p:spPr bwMode="auto">
          <a:xfrm>
            <a:off x="107156" y="1540371"/>
            <a:ext cx="9144000" cy="3571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800" dirty="0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Two main components: the </a:t>
            </a:r>
            <a:r>
              <a:rPr lang="en-US" sz="1800" dirty="0" err="1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trilinear</a:t>
            </a:r>
            <a:r>
              <a:rPr lang="en-US" sz="1800" dirty="0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 coupling (</a:t>
            </a:r>
            <a:r>
              <a:rPr lang="en-US" sz="1800" dirty="0" err="1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λ</a:t>
            </a:r>
            <a:r>
              <a:rPr lang="en-US" sz="1800" baseline="-60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HHH</a:t>
            </a:r>
            <a:r>
              <a:rPr lang="en-US" sz="1800" dirty="0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) and the </a:t>
            </a:r>
            <a:r>
              <a:rPr lang="en-US" sz="1800" dirty="0" err="1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quartic</a:t>
            </a:r>
            <a:r>
              <a:rPr lang="en-US" sz="1800" dirty="0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 coupling (</a:t>
            </a:r>
            <a:r>
              <a:rPr lang="en-US" sz="1800" dirty="0" err="1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λ</a:t>
            </a:r>
            <a:r>
              <a:rPr lang="en-US" sz="1800" baseline="-60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HHHH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)</a:t>
            </a:r>
          </a:p>
        </p:txBody>
      </p:sp>
      <p:sp>
        <p:nvSpPr>
          <p:cNvPr id="43017" name="Rectangle 9"/>
          <p:cNvSpPr>
            <a:spLocks/>
          </p:cNvSpPr>
          <p:nvPr/>
        </p:nvSpPr>
        <p:spPr bwMode="auto">
          <a:xfrm>
            <a:off x="5134570" y="2661047"/>
            <a:ext cx="3937992" cy="3571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800" dirty="0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 @ 14 </a:t>
            </a:r>
            <a:r>
              <a:rPr lang="en-US" sz="1800" dirty="0" err="1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TeV</a:t>
            </a:r>
            <a:r>
              <a:rPr lang="en-US" sz="1800" dirty="0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 σ(pp → HH) = 34 </a:t>
            </a:r>
            <a:r>
              <a:rPr lang="en-US" sz="1800" dirty="0" err="1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fb</a:t>
            </a:r>
            <a:endParaRPr lang="en-US" sz="1800" dirty="0">
              <a:latin typeface="Myriad Web" charset="0"/>
              <a:ea typeface="Lucida Grande" charset="0"/>
              <a:cs typeface="Lucida Grande" charset="0"/>
              <a:sym typeface="Myriad Web" charset="0"/>
            </a:endParaRPr>
          </a:p>
        </p:txBody>
      </p:sp>
      <p:sp>
        <p:nvSpPr>
          <p:cNvPr id="43018" name="Rectangle 10"/>
          <p:cNvSpPr>
            <a:spLocks/>
          </p:cNvSpPr>
          <p:nvPr/>
        </p:nvSpPr>
        <p:spPr bwMode="auto">
          <a:xfrm>
            <a:off x="267891" y="4607719"/>
            <a:ext cx="4822031" cy="84832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800" dirty="0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The HH → </a:t>
            </a:r>
            <a:r>
              <a:rPr lang="en-US" sz="1800" dirty="0" err="1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bb</a:t>
            </a:r>
            <a:r>
              <a:rPr lang="en-US" sz="1800" dirty="0" err="1">
                <a:latin typeface="Menlo Regular" charset="0"/>
                <a:ea typeface="Menlo Regular" charset="0"/>
                <a:cs typeface="Menlo Regular" charset="0"/>
                <a:sym typeface="Menlo Regular" charset="0"/>
              </a:rPr>
              <a:t>ɣɣ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channel has a BR of 0.27%</a:t>
            </a:r>
            <a:b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</a:b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Predicted yield of ~10 events/100 fb</a:t>
            </a:r>
            <a:r>
              <a:rPr lang="en-US" sz="1700" baseline="320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−1</a:t>
            </a: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 </a:t>
            </a:r>
            <a:r>
              <a:rPr lang="en-US" sz="1700" dirty="0">
                <a:solidFill>
                  <a:srgbClr val="436182"/>
                </a:solidFill>
                <a:latin typeface="Museo 700" charset="0"/>
                <a:ea typeface="Museo 700" charset="0"/>
                <a:cs typeface="Museo 700" charset="0"/>
                <a:sym typeface="Museo 700" charset="0"/>
              </a:rPr>
              <a:t>@</a:t>
            </a: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 14 </a:t>
            </a:r>
            <a:r>
              <a:rPr lang="en-US" sz="1700" dirty="0" err="1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TeV</a:t>
            </a: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 pp 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After analysis cuts: S/B ratio ~0.7 (B is mainly </a:t>
            </a:r>
            <a:r>
              <a:rPr lang="en-US" sz="1700" dirty="0" err="1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ttH</a:t>
            </a:r>
            <a:r>
              <a:rPr lang="en-US" sz="1700" dirty="0">
                <a:solidFill>
                  <a:srgbClr val="436182"/>
                </a:solidFill>
                <a:latin typeface="Myriad Headline" charset="0"/>
                <a:ea typeface="Myriad Headline" charset="0"/>
                <a:cs typeface="Myriad Headline" charset="0"/>
                <a:sym typeface="Myriad Headline" charset="0"/>
              </a:rPr>
              <a:t>)</a:t>
            </a:r>
          </a:p>
        </p:txBody>
      </p:sp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891" y="2411016"/>
            <a:ext cx="4822031" cy="108049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25399" dir="5039991" algn="ctr" rotWithShape="0">
              <a:schemeClr val="bg2">
                <a:alpha val="50000"/>
              </a:schemeClr>
            </a:outerShdw>
          </a:effectLst>
        </p:spPr>
      </p:pic>
      <p:pic>
        <p:nvPicPr>
          <p:cNvPr id="4302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6344" y="3399979"/>
            <a:ext cx="3946922" cy="281508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25399" dir="5039991" algn="ctr" rotWithShape="0">
              <a:schemeClr val="bg2">
                <a:alpha val="50000"/>
              </a:schemeClr>
            </a:outerShdw>
          </a:effectLst>
        </p:spPr>
      </p:pic>
      <p:sp>
        <p:nvSpPr>
          <p:cNvPr id="43021" name="Rectangle 13"/>
          <p:cNvSpPr>
            <a:spLocks/>
          </p:cNvSpPr>
          <p:nvPr/>
        </p:nvSpPr>
        <p:spPr bwMode="auto">
          <a:xfrm>
            <a:off x="6554391" y="58817"/>
            <a:ext cx="1027525" cy="67710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100" dirty="0"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arXiv:0310056	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100" dirty="0"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arXiv:0211224 	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100" dirty="0"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arXiv:0204087 	</a:t>
            </a:r>
          </a:p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</a:tabLst>
            </a:pPr>
            <a:r>
              <a:rPr lang="en-US" sz="1100" dirty="0">
                <a:latin typeface="AppleGothic" charset="0"/>
                <a:ea typeface="AppleGothic" charset="0"/>
                <a:cs typeface="AppleGothic" charset="0"/>
                <a:sym typeface="AppleGothic" charset="0"/>
              </a:rPr>
              <a:t>arXiv:1206.5001</a:t>
            </a:r>
          </a:p>
        </p:txBody>
      </p:sp>
      <p:sp>
        <p:nvSpPr>
          <p:cNvPr id="43022" name="Rectangle 14"/>
          <p:cNvSpPr>
            <a:spLocks/>
          </p:cNvSpPr>
          <p:nvPr/>
        </p:nvSpPr>
        <p:spPr bwMode="auto">
          <a:xfrm>
            <a:off x="267891" y="2084992"/>
            <a:ext cx="3117841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800" dirty="0" err="1">
                <a:latin typeface="Myriad Web" charset="0"/>
                <a:ea typeface="Lucida Grande" charset="0"/>
                <a:cs typeface="Lucida Grande" charset="0"/>
                <a:sym typeface="Myriad Web" charset="0"/>
              </a:rPr>
              <a:t>λ</a:t>
            </a:r>
            <a:r>
              <a:rPr lang="en-US" sz="1800" baseline="-60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HHH</a:t>
            </a:r>
            <a:r>
              <a:rPr lang="en-US" sz="1800" baseline="-60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  <a:r>
              <a:rPr lang="en-US" sz="18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can be measured at LHC</a:t>
            </a:r>
            <a:r>
              <a:rPr lang="en-US" sz="1800" baseline="-60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 </a:t>
            </a:r>
          </a:p>
        </p:txBody>
      </p:sp>
      <p:sp>
        <p:nvSpPr>
          <p:cNvPr id="43023" name="Rectangle 15"/>
          <p:cNvSpPr>
            <a:spLocks/>
          </p:cNvSpPr>
          <p:nvPr/>
        </p:nvSpPr>
        <p:spPr bwMode="auto">
          <a:xfrm>
            <a:off x="4848820" y="6183809"/>
            <a:ext cx="4313039" cy="31253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700" dirty="0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Using shape analysis to discriminate </a:t>
            </a:r>
            <a:r>
              <a:rPr lang="en-US" sz="1700" dirty="0" err="1">
                <a:latin typeface="Myriad Web" charset="0"/>
                <a:ea typeface="Myriad Web" charset="0"/>
                <a:cs typeface="Myriad Web" charset="0"/>
                <a:sym typeface="Myriad Web" charset="0"/>
              </a:rPr>
              <a:t>scenarii</a:t>
            </a:r>
            <a:endParaRPr lang="en-US" sz="1700" dirty="0">
              <a:latin typeface="Myriad Web" charset="0"/>
              <a:ea typeface="Myriad Web" charset="0"/>
              <a:cs typeface="Myriad Web" charset="0"/>
              <a:sym typeface="Myriad Web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401411" y="4509120"/>
            <a:ext cx="4166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126:0  0:4 (stat)  0:4 (sys)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1520" y="436510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MX = 125.3 ± 0.4 (stat.)</a:t>
            </a:r>
          </a:p>
          <a:p>
            <a:r>
              <a:rPr lang="en-US" dirty="0" smtClean="0"/>
              <a:t>± 0.5 (syst.)</a:t>
            </a:r>
          </a:p>
          <a:p>
            <a:r>
              <a:rPr lang="en-US" dirty="0" smtClean="0"/>
              <a:t>= 125.3 ± 0.6 </a:t>
            </a:r>
            <a:r>
              <a:rPr lang="en-US" dirty="0" err="1" smtClean="0"/>
              <a:t>GeV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grpSp>
        <p:nvGrpSpPr>
          <p:cNvPr id="29" name="Groupe 28"/>
          <p:cNvGrpSpPr/>
          <p:nvPr/>
        </p:nvGrpSpPr>
        <p:grpSpPr>
          <a:xfrm>
            <a:off x="0" y="-3187"/>
            <a:ext cx="9144000" cy="6861187"/>
            <a:chOff x="0" y="-3187"/>
            <a:chExt cx="9144000" cy="6861187"/>
          </a:xfrm>
        </p:grpSpPr>
        <p:pic>
          <p:nvPicPr>
            <p:cNvPr id="7" name="Image 6" descr="BigBang_Image11.jpg"/>
            <p:cNvPicPr>
              <a:picLocks noChangeAspect="1"/>
            </p:cNvPicPr>
            <p:nvPr/>
          </p:nvPicPr>
          <p:blipFill>
            <a:blip r:embed="rId2" cstate="print">
              <a:lum bright="5000"/>
            </a:blip>
            <a:stretch>
              <a:fillRect/>
            </a:stretch>
          </p:blipFill>
          <p:spPr>
            <a:xfrm>
              <a:off x="0" y="-3187"/>
              <a:ext cx="9144000" cy="6861187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520700" y="1308100"/>
              <a:ext cx="160020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   ~ 10</a:t>
              </a:r>
              <a:r>
                <a:rPr lang="en-GB" baseline="30000" dirty="0" smtClean="0">
                  <a:solidFill>
                    <a:schemeClr val="bg1"/>
                  </a:solidFill>
                </a:rPr>
                <a:t>-12 </a:t>
              </a:r>
              <a:r>
                <a:rPr lang="en-GB" dirty="0" smtClean="0">
                  <a:solidFill>
                    <a:schemeClr val="bg1"/>
                  </a:solidFill>
                </a:rPr>
                <a:t>s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955800" y="1143000"/>
              <a:ext cx="96778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bg1"/>
                  </a:solidFill>
                </a:rPr>
                <a:t>~ 10</a:t>
              </a:r>
              <a:r>
                <a:rPr lang="en-GB" sz="1800" baseline="30000" dirty="0" smtClean="0">
                  <a:solidFill>
                    <a:schemeClr val="bg1"/>
                  </a:solidFill>
                </a:rPr>
                <a:t>-6 </a:t>
              </a:r>
              <a:r>
                <a:rPr lang="en-GB" sz="1800" dirty="0" err="1" smtClean="0">
                  <a:solidFill>
                    <a:schemeClr val="bg1"/>
                  </a:solidFill>
                </a:rPr>
                <a:t>s</a:t>
              </a:r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209800" y="1600200"/>
              <a:ext cx="457200" cy="22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11" name="Connecteur droit avec flèche 10"/>
            <p:cNvCxnSpPr/>
            <p:nvPr/>
          </p:nvCxnSpPr>
          <p:spPr bwMode="auto">
            <a:xfrm rot="5400000">
              <a:off x="2159794" y="1751806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2" name="ZoneTexte 11"/>
            <p:cNvSpPr txBox="1"/>
            <p:nvPr/>
          </p:nvSpPr>
          <p:spPr>
            <a:xfrm>
              <a:off x="3670300" y="482600"/>
              <a:ext cx="1012867" cy="46764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360"/>
                </a:lnSpc>
                <a:spcAft>
                  <a:spcPts val="0"/>
                </a:spcAft>
              </a:pPr>
              <a:r>
                <a:rPr lang="en-GB" sz="1800" dirty="0" smtClean="0">
                  <a:solidFill>
                    <a:schemeClr val="bg1"/>
                  </a:solidFill>
                </a:rPr>
                <a:t>380 000</a:t>
              </a:r>
            </a:p>
            <a:p>
              <a:pPr>
                <a:lnSpc>
                  <a:spcPts val="1360"/>
                </a:lnSpc>
                <a:spcAft>
                  <a:spcPts val="0"/>
                </a:spcAft>
              </a:pPr>
              <a:r>
                <a:rPr lang="en-GB" sz="1800" dirty="0" smtClean="0">
                  <a:solidFill>
                    <a:schemeClr val="bg1"/>
                  </a:solidFill>
                </a:rPr>
                <a:t>   </a:t>
              </a:r>
              <a:r>
                <a:rPr lang="en-GB" sz="1800" dirty="0" err="1" smtClean="0">
                  <a:solidFill>
                    <a:schemeClr val="bg1"/>
                  </a:solidFill>
                </a:rPr>
                <a:t>ans</a:t>
              </a:r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810000" y="1219200"/>
              <a:ext cx="6858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14" name="Connecteur droit avec flèche 13"/>
            <p:cNvCxnSpPr/>
            <p:nvPr/>
          </p:nvCxnSpPr>
          <p:spPr bwMode="auto">
            <a:xfrm rot="5400000">
              <a:off x="3886994" y="1294606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5" name="ZoneTexte 14"/>
            <p:cNvSpPr txBox="1"/>
            <p:nvPr/>
          </p:nvSpPr>
          <p:spPr>
            <a:xfrm>
              <a:off x="695511" y="660400"/>
              <a:ext cx="11713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Champ </a:t>
              </a:r>
            </a:p>
            <a:p>
              <a:r>
                <a:rPr lang="en-GB" dirty="0" smtClean="0">
                  <a:solidFill>
                    <a:schemeClr val="bg1"/>
                  </a:solidFill>
                </a:rPr>
                <a:t>de Higgs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231900" y="5257800"/>
              <a:ext cx="914400" cy="1549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257300" y="5270500"/>
              <a:ext cx="9038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rgbClr val="FFFFFF"/>
                  </a:solidFill>
                </a:rPr>
                <a:t>Plasma </a:t>
              </a:r>
            </a:p>
            <a:p>
              <a:r>
                <a:rPr lang="en-GB" sz="1800" dirty="0" smtClean="0">
                  <a:solidFill>
                    <a:srgbClr val="FFFFFF"/>
                  </a:solidFill>
                </a:rPr>
                <a:t>de</a:t>
              </a:r>
            </a:p>
            <a:p>
              <a:r>
                <a:rPr lang="en-GB" sz="1800" dirty="0" smtClean="0">
                  <a:solidFill>
                    <a:srgbClr val="FFFFFF"/>
                  </a:solidFill>
                </a:rPr>
                <a:t>Quark-</a:t>
              </a:r>
            </a:p>
            <a:p>
              <a:r>
                <a:rPr lang="en-GB" sz="1800" dirty="0" smtClean="0">
                  <a:solidFill>
                    <a:srgbClr val="FFFFFF"/>
                  </a:solidFill>
                </a:rPr>
                <a:t>Gluon</a:t>
              </a:r>
              <a:endParaRPr lang="en-GB" sz="1800" dirty="0">
                <a:solidFill>
                  <a:srgbClr val="FFFFFF"/>
                </a:solidFill>
              </a:endParaRPr>
            </a:p>
          </p:txBody>
        </p:sp>
        <p:sp>
          <p:nvSpPr>
            <p:cNvPr id="18" name="Flèche vers le bas 17"/>
            <p:cNvSpPr/>
            <p:nvPr/>
          </p:nvSpPr>
          <p:spPr bwMode="auto">
            <a:xfrm>
              <a:off x="1028700" y="1701800"/>
              <a:ext cx="266700" cy="673100"/>
            </a:xfrm>
            <a:prstGeom prst="downArrow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9" name="Flèche vers le haut 18"/>
            <p:cNvSpPr/>
            <p:nvPr/>
          </p:nvSpPr>
          <p:spPr bwMode="auto">
            <a:xfrm>
              <a:off x="1612900" y="4445000"/>
              <a:ext cx="304800" cy="800100"/>
            </a:xfrm>
            <a:prstGeom prst="upArrow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295400" y="1752600"/>
              <a:ext cx="457200" cy="4191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971800" y="1041400"/>
              <a:ext cx="5334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GB" sz="1800" smtClean="0">
                  <a:solidFill>
                    <a:schemeClr val="bg1"/>
                  </a:solidFill>
                </a:rPr>
                <a:t>1</a:t>
              </a:r>
              <a:r>
                <a:rPr lang="en-GB" sz="1800" baseline="30000" smtClean="0">
                  <a:solidFill>
                    <a:schemeClr val="bg1"/>
                  </a:solidFill>
                </a:rPr>
                <a:t> </a:t>
              </a:r>
              <a:r>
                <a:rPr lang="en-GB" sz="1800" dirty="0" err="1" smtClean="0">
                  <a:solidFill>
                    <a:schemeClr val="bg1"/>
                  </a:solidFill>
                </a:rPr>
                <a:t>s</a:t>
              </a:r>
              <a:endParaRPr lang="en-GB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Connecteur droit avec flèche 21"/>
            <p:cNvCxnSpPr/>
            <p:nvPr/>
          </p:nvCxnSpPr>
          <p:spPr bwMode="auto">
            <a:xfrm rot="5400000">
              <a:off x="2947194" y="1637506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3" name="Rectangle 22"/>
            <p:cNvSpPr/>
            <p:nvPr/>
          </p:nvSpPr>
          <p:spPr bwMode="auto">
            <a:xfrm>
              <a:off x="3200400" y="5257800"/>
              <a:ext cx="952500" cy="15621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895600" y="4724400"/>
              <a:ext cx="609600" cy="685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667000" y="4826000"/>
              <a:ext cx="1371600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GB" sz="1800" dirty="0" err="1" smtClean="0">
                  <a:solidFill>
                    <a:srgbClr val="FFFFFF"/>
                  </a:solidFill>
                </a:rPr>
                <a:t>Asymétrie</a:t>
              </a:r>
              <a:r>
                <a:rPr lang="en-GB" sz="1800" dirty="0" smtClean="0">
                  <a:solidFill>
                    <a:srgbClr val="FFFFFF"/>
                  </a:solidFill>
                </a:rPr>
                <a:t> </a:t>
              </a:r>
            </a:p>
            <a:p>
              <a:r>
                <a:rPr lang="en-GB" sz="1800" dirty="0" err="1" smtClean="0">
                  <a:solidFill>
                    <a:srgbClr val="FFFFFF"/>
                  </a:solidFill>
                </a:rPr>
                <a:t>matière</a:t>
              </a:r>
              <a:r>
                <a:rPr lang="en-GB" sz="1800" dirty="0" smtClean="0">
                  <a:solidFill>
                    <a:srgbClr val="FFFFFF"/>
                  </a:solidFill>
                </a:rPr>
                <a:t>-</a:t>
              </a:r>
            </a:p>
            <a:p>
              <a:r>
                <a:rPr lang="en-GB" sz="1800" dirty="0" err="1" smtClean="0">
                  <a:solidFill>
                    <a:srgbClr val="FFFFFF"/>
                  </a:solidFill>
                </a:rPr>
                <a:t>antimatière</a:t>
              </a:r>
              <a:endParaRPr lang="en-GB" sz="18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26" name="Flèche vers le haut 25"/>
            <p:cNvSpPr/>
            <p:nvPr/>
          </p:nvSpPr>
          <p:spPr bwMode="auto">
            <a:xfrm>
              <a:off x="3086100" y="4635500"/>
              <a:ext cx="228600" cy="279400"/>
            </a:xfrm>
            <a:prstGeom prst="upArrow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7" name="Espace réservé du numéro de diapositive 23"/>
            <p:cNvSpPr txBox="1">
              <a:spLocks/>
            </p:cNvSpPr>
            <p:nvPr/>
          </p:nvSpPr>
          <p:spPr bwMode="auto">
            <a:xfrm>
              <a:off x="6997700" y="6281738"/>
              <a:ext cx="1917700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F44072CF-7C2B-4649-8ABF-C5A89D5935BB}" type="slidenum">
                <a:rPr kumimoji="0" lang="en-US" sz="105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5</a:t>
              </a:fld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28" name="Espace réservé du pied de page 1"/>
            <p:cNvSpPr txBox="1">
              <a:spLocks/>
            </p:cNvSpPr>
            <p:nvPr/>
          </p:nvSpPr>
          <p:spPr bwMode="auto">
            <a:xfrm>
              <a:off x="3028950" y="6324600"/>
              <a:ext cx="2914650" cy="2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Y. Sirois - Ecole Polytechnique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D0_4gen_2010_dzero_lim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5725" y="31745"/>
            <a:ext cx="3355658" cy="2501265"/>
          </a:xfrm>
          <a:prstGeom prst="rect">
            <a:avLst/>
          </a:prstGeom>
        </p:spPr>
      </p:pic>
      <p:pic>
        <p:nvPicPr>
          <p:cNvPr id="19" name="Image 18" descr="D0_N06AF03_color_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711323" cy="2603246"/>
          </a:xfrm>
          <a:prstGeom prst="rect">
            <a:avLst/>
          </a:prstGeom>
        </p:spPr>
      </p:pic>
      <p:pic>
        <p:nvPicPr>
          <p:cNvPr id="18" name="Image 17" descr="CDF_cross_exclu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2157630"/>
            <a:ext cx="3643313" cy="4714875"/>
          </a:xfrm>
          <a:prstGeom prst="rect">
            <a:avLst/>
          </a:prstGeom>
        </p:spPr>
      </p:pic>
      <p:pic>
        <p:nvPicPr>
          <p:cNvPr id="17" name="Image 16" descr="ATLAS_susy1f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36293"/>
            <a:ext cx="4541145" cy="4321707"/>
          </a:xfrm>
          <a:prstGeom prst="rect">
            <a:avLst/>
          </a:prstGeom>
        </p:spPr>
      </p:pic>
      <p:pic>
        <p:nvPicPr>
          <p:cNvPr id="16" name="Image 15" descr="higgs_limit_le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0"/>
            <a:ext cx="2480310" cy="1948815"/>
          </a:xfrm>
          <a:prstGeom prst="rect">
            <a:avLst/>
          </a:prstGeom>
        </p:spPr>
      </p:pic>
      <p:pic>
        <p:nvPicPr>
          <p:cNvPr id="39" name="Image 38" descr="H1_d05-087f5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772816"/>
            <a:ext cx="2700338" cy="2971800"/>
          </a:xfrm>
          <a:prstGeom prst="rect">
            <a:avLst/>
          </a:prstGeom>
        </p:spPr>
      </p:pic>
      <p:pic>
        <p:nvPicPr>
          <p:cNvPr id="30" name="Picture 5" descr="Sato2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60000">
            <a:off x="5917549" y="260455"/>
            <a:ext cx="242093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7" descr="EPHiggs2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800000">
            <a:off x="349464" y="4256004"/>
            <a:ext cx="2595556" cy="209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 descr="D:\TAFFE\MYTHESE\PLOTS\Theorie\HSS_Sum_Aug0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200000">
            <a:off x="6188648" y="4796306"/>
            <a:ext cx="2431637" cy="1647539"/>
          </a:xfrm>
          <a:prstGeom prst="rect">
            <a:avLst/>
          </a:prstGeom>
          <a:noFill/>
        </p:spPr>
      </p:pic>
      <p:pic>
        <p:nvPicPr>
          <p:cNvPr id="35" name="Image 34" descr="CDF_CS_diag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-900000">
            <a:off x="395536" y="260648"/>
            <a:ext cx="3195638" cy="2481263"/>
          </a:xfrm>
          <a:prstGeom prst="rect">
            <a:avLst/>
          </a:prstGeom>
        </p:spPr>
      </p:pic>
      <p:pic>
        <p:nvPicPr>
          <p:cNvPr id="36" name="Image 35" descr="CDF_ExclusionLimits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-600000">
            <a:off x="3109280" y="1615954"/>
            <a:ext cx="2554605" cy="2451735"/>
          </a:xfrm>
          <a:prstGeom prst="rect">
            <a:avLst/>
          </a:prstGeom>
        </p:spPr>
      </p:pic>
      <p:pic>
        <p:nvPicPr>
          <p:cNvPr id="37" name="Image 36" descr="CMS_SUSY_2011Limits_tanb10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-1200000">
            <a:off x="5244725" y="2034579"/>
            <a:ext cx="3602439" cy="2584491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1979712" y="2492896"/>
            <a:ext cx="554461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 Narrow" pitchFamily="34" charset="0"/>
              </a:rPr>
              <a:t>Près</a:t>
            </a:r>
            <a:r>
              <a:rPr lang="en-US" b="1" dirty="0" smtClean="0">
                <a:latin typeface="Arial Narrow" pitchFamily="34" charset="0"/>
              </a:rPr>
              <a:t> de 50 </a:t>
            </a:r>
            <a:r>
              <a:rPr lang="en-US" b="1" dirty="0" err="1" smtClean="0">
                <a:latin typeface="Arial Narrow" pitchFamily="34" charset="0"/>
              </a:rPr>
              <a:t>ans</a:t>
            </a:r>
            <a:r>
              <a:rPr lang="en-US" b="1" dirty="0" smtClean="0">
                <a:latin typeface="Arial Narrow" pitchFamily="34" charset="0"/>
              </a:rPr>
              <a:t> de </a:t>
            </a:r>
            <a:r>
              <a:rPr lang="en-US" b="1" dirty="0" err="1" smtClean="0">
                <a:latin typeface="Arial Narrow" pitchFamily="34" charset="0"/>
              </a:rPr>
              <a:t>recherches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directes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b="1" dirty="0" err="1" smtClean="0">
                <a:latin typeface="Arial Narrow" pitchFamily="34" charset="0"/>
              </a:rPr>
              <a:t>infrectueuses</a:t>
            </a:r>
            <a:r>
              <a:rPr lang="en-US" b="1" dirty="0" smtClean="0">
                <a:latin typeface="Arial Narrow" pitchFamily="34" charset="0"/>
              </a:rPr>
              <a:t>, </a:t>
            </a:r>
          </a:p>
          <a:p>
            <a:pPr algn="ctr"/>
            <a:r>
              <a:rPr lang="en-US" b="1" dirty="0" smtClean="0">
                <a:latin typeface="Arial Narrow" pitchFamily="34" charset="0"/>
              </a:rPr>
              <a:t>et </a:t>
            </a:r>
            <a:r>
              <a:rPr lang="en-US" b="1" dirty="0" err="1" smtClean="0">
                <a:latin typeface="Arial Narrow" pitchFamily="34" charset="0"/>
              </a:rPr>
              <a:t>puis</a:t>
            </a:r>
            <a:r>
              <a:rPr lang="en-US" b="1" dirty="0" smtClean="0">
                <a:latin typeface="Arial Narrow" pitchFamily="34" charset="0"/>
              </a:rPr>
              <a:t>…</a:t>
            </a:r>
            <a:endParaRPr lang="en-US" b="1" dirty="0">
              <a:latin typeface="Arial Narrow" pitchFamily="34" charset="0"/>
            </a:endParaRPr>
          </a:p>
        </p:txBody>
      </p:sp>
      <p:pic>
        <p:nvPicPr>
          <p:cNvPr id="38" name="Image 37" descr="Tevatron_higgsd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900000">
            <a:off x="2642867" y="4384306"/>
            <a:ext cx="2977610" cy="2113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…LA </a:t>
            </a:r>
            <a:r>
              <a:rPr lang="en-US" dirty="0" err="1" smtClean="0"/>
              <a:t>découverte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grpSp>
        <p:nvGrpSpPr>
          <p:cNvPr id="8" name="Grouper 19"/>
          <p:cNvGrpSpPr/>
          <p:nvPr/>
        </p:nvGrpSpPr>
        <p:grpSpPr>
          <a:xfrm>
            <a:off x="467544" y="548680"/>
            <a:ext cx="8559800" cy="3329213"/>
            <a:chOff x="266700" y="3376340"/>
            <a:chExt cx="8559800" cy="3329213"/>
          </a:xfrm>
        </p:grpSpPr>
        <p:sp>
          <p:nvSpPr>
            <p:cNvPr id="9" name="ZoneTexte 8"/>
            <p:cNvSpPr txBox="1"/>
            <p:nvPr/>
          </p:nvSpPr>
          <p:spPr>
            <a:xfrm>
              <a:off x="1042062" y="4399880"/>
              <a:ext cx="62565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latin typeface="Arial"/>
                  <a:cs typeface="Arial"/>
                </a:rPr>
                <a:t>Observation of a new boson at a mass of 125 </a:t>
              </a:r>
              <a:r>
                <a:rPr lang="en-GB" b="1" dirty="0" err="1" smtClean="0">
                  <a:latin typeface="Arial"/>
                  <a:cs typeface="Arial"/>
                </a:rPr>
                <a:t>GeV</a:t>
              </a:r>
              <a:r>
                <a:rPr lang="en-GB" b="1" dirty="0" smtClean="0">
                  <a:latin typeface="Arial"/>
                  <a:cs typeface="Arial"/>
                </a:rPr>
                <a:t> </a:t>
              </a:r>
            </a:p>
            <a:p>
              <a:pPr algn="ctr"/>
              <a:r>
                <a:rPr lang="en-GB" b="1" dirty="0" smtClean="0">
                  <a:latin typeface="Arial"/>
                  <a:cs typeface="Arial"/>
                </a:rPr>
                <a:t>with the CMS experiment at the LHC</a:t>
              </a:r>
              <a:endParaRPr lang="en-GB" b="1" dirty="0">
                <a:latin typeface="Arial"/>
                <a:cs typeface="Arial"/>
              </a:endParaRPr>
            </a:p>
          </p:txBody>
        </p:sp>
        <p:pic>
          <p:nvPicPr>
            <p:cNvPr id="10" name="Image 9" descr="a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3378199"/>
              <a:ext cx="8547100" cy="1016001"/>
            </a:xfrm>
            <a:prstGeom prst="rect">
              <a:avLst/>
            </a:prstGeom>
          </p:spPr>
        </p:pic>
        <p:pic>
          <p:nvPicPr>
            <p:cNvPr id="11" name="Image 10" descr="a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59" y="5174084"/>
              <a:ext cx="8440395" cy="1099716"/>
            </a:xfrm>
            <a:prstGeom prst="rect">
              <a:avLst/>
            </a:prstGeom>
          </p:spPr>
        </p:pic>
        <p:pic>
          <p:nvPicPr>
            <p:cNvPr id="12" name="Image 11" descr="a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00" y="6235699"/>
              <a:ext cx="7486352" cy="4698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310828" y="3376340"/>
              <a:ext cx="8515672" cy="327846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 rot="16200000">
            <a:off x="-1084517" y="2096926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</a:rPr>
              <a:t> 192 citations / 2 mois</a:t>
            </a:r>
            <a:endParaRPr lang="fr-FR" sz="18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://ars.els-cdn.com/content/image/1-s2.0-S0370269312X00285-cov150h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8882" y="548680"/>
            <a:ext cx="1076325" cy="142875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3933056"/>
            <a:ext cx="2286000" cy="19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 descr="4l_atlas_fig_0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0032" y="3948648"/>
            <a:ext cx="2160270" cy="2072640"/>
          </a:xfrm>
          <a:prstGeom prst="rect">
            <a:avLst/>
          </a:prstGeom>
        </p:spPr>
      </p:pic>
      <p:pic>
        <p:nvPicPr>
          <p:cNvPr id="17" name="Image 16" descr="4l_fig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39752" y="4437112"/>
            <a:ext cx="2520000" cy="2380800"/>
          </a:xfrm>
          <a:prstGeom prst="rect">
            <a:avLst/>
          </a:prstGeom>
        </p:spPr>
      </p:pic>
      <p:pic>
        <p:nvPicPr>
          <p:cNvPr id="18" name="Image 17" descr="Hgg_atlas_fig_00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85967" y="4073796"/>
            <a:ext cx="1878521" cy="2667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…LA </a:t>
            </a:r>
            <a:r>
              <a:rPr lang="en-US" dirty="0" err="1" smtClean="0"/>
              <a:t>découverte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grpSp>
        <p:nvGrpSpPr>
          <p:cNvPr id="3" name="Grouper 19"/>
          <p:cNvGrpSpPr/>
          <p:nvPr/>
        </p:nvGrpSpPr>
        <p:grpSpPr>
          <a:xfrm>
            <a:off x="467544" y="548680"/>
            <a:ext cx="8559800" cy="3329213"/>
            <a:chOff x="266700" y="3376340"/>
            <a:chExt cx="8559800" cy="3329213"/>
          </a:xfrm>
        </p:grpSpPr>
        <p:sp>
          <p:nvSpPr>
            <p:cNvPr id="9" name="ZoneTexte 8"/>
            <p:cNvSpPr txBox="1"/>
            <p:nvPr/>
          </p:nvSpPr>
          <p:spPr>
            <a:xfrm>
              <a:off x="1042062" y="4399880"/>
              <a:ext cx="62565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latin typeface="Arial"/>
                  <a:cs typeface="Arial"/>
                </a:rPr>
                <a:t>Observation of a new boson at a mass of 125 </a:t>
              </a:r>
              <a:r>
                <a:rPr lang="en-GB" b="1" dirty="0" err="1" smtClean="0">
                  <a:latin typeface="Arial"/>
                  <a:cs typeface="Arial"/>
                </a:rPr>
                <a:t>GeV</a:t>
              </a:r>
              <a:r>
                <a:rPr lang="en-GB" b="1" dirty="0" smtClean="0">
                  <a:latin typeface="Arial"/>
                  <a:cs typeface="Arial"/>
                </a:rPr>
                <a:t> </a:t>
              </a:r>
            </a:p>
            <a:p>
              <a:pPr algn="ctr"/>
              <a:r>
                <a:rPr lang="en-GB" b="1" dirty="0" smtClean="0">
                  <a:latin typeface="Arial"/>
                  <a:cs typeface="Arial"/>
                </a:rPr>
                <a:t>with the CMS experiment at the LHC</a:t>
              </a:r>
              <a:endParaRPr lang="en-GB" b="1" dirty="0">
                <a:latin typeface="Arial"/>
                <a:cs typeface="Arial"/>
              </a:endParaRPr>
            </a:p>
          </p:txBody>
        </p:sp>
        <p:pic>
          <p:nvPicPr>
            <p:cNvPr id="10" name="Image 9" descr="a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3378199"/>
              <a:ext cx="8547100" cy="1016001"/>
            </a:xfrm>
            <a:prstGeom prst="rect">
              <a:avLst/>
            </a:prstGeom>
          </p:spPr>
        </p:pic>
        <p:pic>
          <p:nvPicPr>
            <p:cNvPr id="11" name="Image 10" descr="a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59" y="5174084"/>
              <a:ext cx="8440395" cy="1099716"/>
            </a:xfrm>
            <a:prstGeom prst="rect">
              <a:avLst/>
            </a:prstGeom>
          </p:spPr>
        </p:pic>
        <p:pic>
          <p:nvPicPr>
            <p:cNvPr id="12" name="Image 11" descr="a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00" y="6235699"/>
              <a:ext cx="7486352" cy="4698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310828" y="3376340"/>
              <a:ext cx="8515672" cy="327846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 rot="16200000">
            <a:off x="-1084517" y="2096926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</a:rPr>
              <a:t> 192 citations / 2 mois</a:t>
            </a:r>
            <a:endParaRPr lang="fr-FR" sz="18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://ars.els-cdn.com/content/image/1-s2.0-S0370269312X00285-cov150h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8882" y="548680"/>
            <a:ext cx="1076325" cy="142875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3933056"/>
            <a:ext cx="2286000" cy="19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 descr="4l_atlas_fig_0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0032" y="3948648"/>
            <a:ext cx="2160270" cy="2072640"/>
          </a:xfrm>
          <a:prstGeom prst="rect">
            <a:avLst/>
          </a:prstGeom>
        </p:spPr>
      </p:pic>
      <p:pic>
        <p:nvPicPr>
          <p:cNvPr id="17" name="Image 16" descr="4l_fig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39752" y="4437112"/>
            <a:ext cx="2520000" cy="2380800"/>
          </a:xfrm>
          <a:prstGeom prst="rect">
            <a:avLst/>
          </a:prstGeom>
        </p:spPr>
      </p:pic>
      <p:pic>
        <p:nvPicPr>
          <p:cNvPr id="18" name="Image 17" descr="Hgg_atlas_fig_00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85967" y="4073796"/>
            <a:ext cx="1878521" cy="2667572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 rot="1200000">
            <a:off x="1691680" y="1771247"/>
            <a:ext cx="6048672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</a:rPr>
              <a:t>Engagement du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pitchFamily="34" charset="0"/>
              </a:rPr>
              <a:t>laboratoire</a:t>
            </a:r>
            <a:r>
              <a:rPr lang="en-US" sz="1800" b="1" dirty="0" smtClean="0">
                <a:solidFill>
                  <a:srgbClr val="FF0000"/>
                </a:solidFill>
                <a:latin typeface="Arial Narrow" pitchFamily="34" charset="0"/>
              </a:rPr>
              <a:t> de longue date </a:t>
            </a:r>
            <a:r>
              <a:rPr lang="en-US" sz="1800" dirty="0" err="1" smtClean="0">
                <a:latin typeface="Arial Narrow" pitchFamily="34" charset="0"/>
              </a:rPr>
              <a:t>sur</a:t>
            </a:r>
            <a:r>
              <a:rPr lang="en-US" sz="1800" dirty="0" smtClean="0">
                <a:latin typeface="Arial Narrow" pitchFamily="34" charset="0"/>
              </a:rPr>
              <a:t> de multiples aspects (</a:t>
            </a:r>
            <a:r>
              <a:rPr lang="en-US" sz="1800" dirty="0" err="1" smtClean="0">
                <a:latin typeface="Arial Narrow" pitchFamily="34" charset="0"/>
              </a:rPr>
              <a:t>mécanique</a:t>
            </a:r>
            <a:r>
              <a:rPr lang="en-US" sz="1800" dirty="0" smtClean="0">
                <a:latin typeface="Arial Narrow" pitchFamily="34" charset="0"/>
              </a:rPr>
              <a:t>, </a:t>
            </a:r>
            <a:r>
              <a:rPr lang="en-US" sz="1800" dirty="0" err="1" smtClean="0">
                <a:latin typeface="Arial Narrow" pitchFamily="34" charset="0"/>
              </a:rPr>
              <a:t>électronique</a:t>
            </a:r>
            <a:r>
              <a:rPr lang="en-US" sz="1800" dirty="0" smtClean="0">
                <a:latin typeface="Arial Narrow" pitchFamily="34" charset="0"/>
              </a:rPr>
              <a:t>, computing, ECAL &amp; L1 Trigger, </a:t>
            </a:r>
            <a:r>
              <a:rPr lang="en-US" sz="1800" dirty="0" err="1" smtClean="0">
                <a:latin typeface="Arial Narrow" pitchFamily="34" charset="0"/>
              </a:rPr>
              <a:t>algorithmie</a:t>
            </a:r>
            <a:r>
              <a:rPr lang="en-US" sz="1800" dirty="0" smtClean="0">
                <a:latin typeface="Arial Narrow" pitchFamily="34" charset="0"/>
              </a:rPr>
              <a:t> [</a:t>
            </a:r>
            <a:r>
              <a:rPr lang="en-US" sz="1800" dirty="0" err="1" smtClean="0">
                <a:latin typeface="Arial Narrow" pitchFamily="34" charset="0"/>
              </a:rPr>
              <a:t>pflow</a:t>
            </a:r>
            <a:r>
              <a:rPr lang="en-US" sz="1800" dirty="0" smtClean="0">
                <a:latin typeface="Arial Narrow" pitchFamily="34" charset="0"/>
              </a:rPr>
              <a:t>, electrons], </a:t>
            </a:r>
            <a:r>
              <a:rPr lang="en-US" sz="1800" dirty="0" err="1" smtClean="0">
                <a:latin typeface="Arial Narrow" pitchFamily="34" charset="0"/>
              </a:rPr>
              <a:t>analyse</a:t>
            </a:r>
            <a:r>
              <a:rPr lang="en-US" sz="1800" dirty="0" smtClean="0">
                <a:latin typeface="Arial Narrow" pitchFamily="34" charset="0"/>
              </a:rPr>
              <a:t>  etc…) a </a:t>
            </a:r>
            <a:r>
              <a:rPr lang="en-US" sz="1800" dirty="0" err="1" smtClean="0">
                <a:latin typeface="Arial Narrow" pitchFamily="34" charset="0"/>
              </a:rPr>
              <a:t>payé</a:t>
            </a:r>
            <a:r>
              <a:rPr lang="en-US" sz="1800" dirty="0" smtClean="0">
                <a:latin typeface="Arial Narrow" pitchFamily="34" charset="0"/>
              </a:rPr>
              <a:t> !</a:t>
            </a:r>
            <a:endParaRPr lang="en-US" sz="18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Couverture</a:t>
            </a:r>
            <a:r>
              <a:rPr lang="en-US" dirty="0" smtClean="0"/>
              <a:t> </a:t>
            </a:r>
            <a:r>
              <a:rPr lang="en-US" dirty="0" err="1" smtClean="0"/>
              <a:t>presse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Congrès du LLR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FE26C-46A2-4C98-AC9D-1590F5C08311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pic>
        <p:nvPicPr>
          <p:cNvPr id="7" name="Image 6" descr="presse.pn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5" y="-27384"/>
            <a:ext cx="9144000" cy="691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hando_cms_model_new">
  <a:themeElements>
    <a:clrScheme name="och_ifa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ch_ifae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och_ifa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h_ifa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h_ifa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h_ifa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h_ifa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h_ifa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h_ifa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9257</TotalTime>
  <Words>3076</Words>
  <Application>Microsoft Office PowerPoint</Application>
  <PresentationFormat>Affichage à l'écran (4:3)</PresentationFormat>
  <Paragraphs>609</Paragraphs>
  <Slides>48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0" baseType="lpstr">
      <vt:lpstr>ochando_cms_model_new</vt:lpstr>
      <vt:lpstr>…quation</vt:lpstr>
      <vt:lpstr>Diapositive 1</vt:lpstr>
      <vt:lpstr>“The Big Picture”</vt:lpstr>
      <vt:lpstr>Unitarité et nécessité d’une nouvelle “structure”</vt:lpstr>
      <vt:lpstr>Unitarité et nécessité d’une nouvelle “structure”</vt:lpstr>
      <vt:lpstr>Diapositive 5</vt:lpstr>
      <vt:lpstr>Diapositive 6</vt:lpstr>
      <vt:lpstr>…LA découverte ?</vt:lpstr>
      <vt:lpstr>…LA découverte ?</vt:lpstr>
      <vt:lpstr>Couverture presse…</vt:lpstr>
      <vt:lpstr>Quelques définitions utiles…</vt:lpstr>
      <vt:lpstr>Qu’a-t-on découvert au juste ? </vt:lpstr>
      <vt:lpstr>Qu’a-t-on découvert au juste ? </vt:lpstr>
      <vt:lpstr>Qu’a-t-on découvert au juste ? </vt:lpstr>
      <vt:lpstr>Diapositive 14</vt:lpstr>
      <vt:lpstr>Diapositive 15</vt:lpstr>
      <vt:lpstr>Anatomie du nouveau boson</vt:lpstr>
      <vt:lpstr>Un peu de Higgsologie…</vt:lpstr>
      <vt:lpstr>Un peu de Higgsologie…</vt:lpstr>
      <vt:lpstr>[Compatibilité avec le Modèle Standard]</vt:lpstr>
      <vt:lpstr>[Compatibilité avec le Modèle Standard]</vt:lpstr>
      <vt:lpstr>[Couplages] aux fermions ?</vt:lpstr>
      <vt:lpstr>[Couplages] aux fermions ?</vt:lpstr>
      <vt:lpstr>[Couplages] aux leptons ?</vt:lpstr>
      <vt:lpstr>[Couplages] Résumé</vt:lpstr>
      <vt:lpstr>[Nombre Quantique] Spin : une approche naïve…</vt:lpstr>
      <vt:lpstr>[Nombre Quantique] Spin : 0 vs 2</vt:lpstr>
      <vt:lpstr>[Nombre Quantique] Spin : 0 vs 2</vt:lpstr>
      <vt:lpstr>[Nombre Quantique] Parité</vt:lpstr>
      <vt:lpstr>[Nombre Quantique] Parité</vt:lpstr>
      <vt:lpstr>Un boson… et après ? </vt:lpstr>
      <vt:lpstr>Un boson… et après ? </vt:lpstr>
      <vt:lpstr>Spéculations à l’échelle de Planck : Stabilité du vide</vt:lpstr>
      <vt:lpstr>Spéculations à l’échelle de Planck :  une région particulière…</vt:lpstr>
      <vt:lpstr>Spéculations à l’échelle de Planck :  une région particulière…</vt:lpstr>
      <vt:lpstr>Conclusion</vt:lpstr>
      <vt:lpstr>Diapositive 36</vt:lpstr>
      <vt:lpstr>Angles</vt:lpstr>
      <vt:lpstr>Diapositive 38</vt:lpstr>
      <vt:lpstr>Diapositive 39</vt:lpstr>
      <vt:lpstr>Parity</vt:lpstr>
      <vt:lpstr>Parity</vt:lpstr>
      <vt:lpstr>Diapositive 42</vt:lpstr>
      <vt:lpstr>Diapositive 43</vt:lpstr>
      <vt:lpstr>BR</vt:lpstr>
      <vt:lpstr>Parity</vt:lpstr>
      <vt:lpstr>Diapositive 46</vt:lpstr>
      <vt:lpstr>Diapositive 47</vt:lpstr>
      <vt:lpstr>Masse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Ochando</dc:creator>
  <cp:lastModifiedBy>Ochando</cp:lastModifiedBy>
  <cp:revision>1645</cp:revision>
  <dcterms:created xsi:type="dcterms:W3CDTF">2012-04-12T09:47:00Z</dcterms:created>
  <dcterms:modified xsi:type="dcterms:W3CDTF">2012-10-16T13:15:50Z</dcterms:modified>
</cp:coreProperties>
</file>