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0"/>
  </p:notesMasterIdLst>
  <p:sldIdLst>
    <p:sldId id="256" r:id="rId2"/>
    <p:sldId id="261" r:id="rId3"/>
    <p:sldId id="262" r:id="rId4"/>
    <p:sldId id="305" r:id="rId5"/>
    <p:sldId id="306" r:id="rId6"/>
    <p:sldId id="309" r:id="rId7"/>
    <p:sldId id="310" r:id="rId8"/>
    <p:sldId id="311" r:id="rId9"/>
    <p:sldId id="312" r:id="rId10"/>
    <p:sldId id="264" r:id="rId11"/>
    <p:sldId id="265" r:id="rId12"/>
    <p:sldId id="284" r:id="rId13"/>
    <p:sldId id="285" r:id="rId14"/>
    <p:sldId id="286" r:id="rId15"/>
    <p:sldId id="296" r:id="rId16"/>
    <p:sldId id="297" r:id="rId17"/>
    <p:sldId id="298" r:id="rId18"/>
    <p:sldId id="299" r:id="rId19"/>
    <p:sldId id="300" r:id="rId20"/>
    <p:sldId id="301" r:id="rId21"/>
    <p:sldId id="263" r:id="rId22"/>
    <p:sldId id="287" r:id="rId23"/>
    <p:sldId id="288" r:id="rId24"/>
    <p:sldId id="283" r:id="rId25"/>
    <p:sldId id="289" r:id="rId26"/>
    <p:sldId id="290" r:id="rId27"/>
    <p:sldId id="266" r:id="rId28"/>
    <p:sldId id="294" r:id="rId29"/>
    <p:sldId id="295" r:id="rId30"/>
    <p:sldId id="303" r:id="rId31"/>
    <p:sldId id="307" r:id="rId32"/>
    <p:sldId id="304" r:id="rId33"/>
    <p:sldId id="267" r:id="rId34"/>
    <p:sldId id="271" r:id="rId35"/>
    <p:sldId id="268" r:id="rId36"/>
    <p:sldId id="269" r:id="rId37"/>
    <p:sldId id="293" r:id="rId38"/>
    <p:sldId id="272" r:id="rId39"/>
    <p:sldId id="291" r:id="rId40"/>
    <p:sldId id="292" r:id="rId41"/>
    <p:sldId id="273" r:id="rId42"/>
    <p:sldId id="274" r:id="rId43"/>
    <p:sldId id="280" r:id="rId44"/>
    <p:sldId id="278" r:id="rId45"/>
    <p:sldId id="282" r:id="rId46"/>
    <p:sldId id="302" r:id="rId47"/>
    <p:sldId id="281" r:id="rId48"/>
    <p:sldId id="308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65466-0613-4323-BA7E-FC07BC3EE2F6}" type="datetimeFigureOut">
              <a:rPr lang="en-US" smtClean="0"/>
              <a:t>10/15/2012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57AAF-ACB9-4C0B-BD49-98D3815749E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1976" y="4344916"/>
            <a:ext cx="5638800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1977" y="1600201"/>
            <a:ext cx="6248400" cy="2680127"/>
          </a:xfrm>
        </p:spPr>
        <p:txBody>
          <a:bodyPr>
            <a:noAutofit/>
          </a:bodyPr>
          <a:lstStyle>
            <a:lvl1pPr>
              <a:defRPr sz="54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209328" y="6669384"/>
            <a:ext cx="9144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15/10/2012</a:t>
            </a:r>
            <a:endParaRPr lang="fr-BE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6664299"/>
            <a:ext cx="6048672" cy="238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7288" y="6664299"/>
            <a:ext cx="457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13" name="Picture 2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212400" y="-298800"/>
            <a:ext cx="1424508" cy="720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1147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8916591" y="0"/>
            <a:ext cx="228600" cy="6858000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9272" y="685800"/>
            <a:ext cx="5887983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1584" y="685800"/>
            <a:ext cx="1340994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8916591" y="0"/>
            <a:ext cx="228600" cy="6858000"/>
          </a:xfrm>
          <a:prstGeom prst="rect">
            <a:avLst/>
          </a:prstGeom>
          <a:solidFill>
            <a:schemeClr val="tx2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8486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21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9579" y="1600200"/>
            <a:ext cx="3429893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2000" y="1600200"/>
            <a:ext cx="3429893" cy="45720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38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579" y="2514600"/>
            <a:ext cx="3429893" cy="36555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579" y="1499616"/>
            <a:ext cx="3429893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2840" y="2514707"/>
            <a:ext cx="3429893" cy="365749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840" y="1499616"/>
            <a:ext cx="3429893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931" y="177801"/>
            <a:ext cx="7106469" cy="123983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89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79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3886200" y="6356352"/>
            <a:ext cx="914400" cy="365125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48239" y="6356352"/>
            <a:ext cx="2981325" cy="365125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1" y="6356352"/>
            <a:ext cx="4572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7328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82600"/>
            <a:ext cx="4648200" cy="5689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805890" y="1828800"/>
            <a:ext cx="2470710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805890" y="381000"/>
            <a:ext cx="2470710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47639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3886200" y="482600"/>
            <a:ext cx="4648200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5890" y="1828800"/>
            <a:ext cx="2470710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890" y="381000"/>
            <a:ext cx="2470710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645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96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6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-213579" y="-297693"/>
            <a:ext cx="1424508" cy="720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512" y="6669384"/>
            <a:ext cx="9144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15/10/2012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696" y="6664299"/>
            <a:ext cx="6048672" cy="238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7288" y="6664299"/>
            <a:ext cx="4572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/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600200"/>
            <a:ext cx="8784976" cy="499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512" y="177801"/>
            <a:ext cx="8784976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 smtClean="0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5188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0" orient="horz" pos="2160" userDrawn="1">
          <p15:clr>
            <a:srgbClr val="F26B43"/>
          </p15:clr>
        </p15:guide>
        <p15:guide id="0" pos="3839" userDrawn="1">
          <p15:clr>
            <a:srgbClr val="F26B43"/>
          </p15:clr>
        </p15:guide>
        <p15:guide id="0" pos="1199" userDrawn="1">
          <p15:clr>
            <a:srgbClr val="F26B43"/>
          </p15:clr>
        </p15:guide>
        <p15:guide id="1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1976" y="4344916"/>
            <a:ext cx="5638800" cy="2396452"/>
          </a:xfrm>
        </p:spPr>
        <p:txBody>
          <a:bodyPr>
            <a:noAutofit/>
          </a:bodyPr>
          <a:lstStyle/>
          <a:p>
            <a:r>
              <a:rPr lang="en-US" dirty="0" smtClean="0"/>
              <a:t>Marc </a:t>
            </a:r>
            <a:r>
              <a:rPr lang="en-US" dirty="0" err="1" smtClean="0"/>
              <a:t>Verderi</a:t>
            </a:r>
            <a:endParaRPr lang="en-US" dirty="0" smtClean="0"/>
          </a:p>
          <a:p>
            <a:r>
              <a:rPr lang="en-US" dirty="0" err="1" smtClean="0"/>
              <a:t>Congrès</a:t>
            </a:r>
            <a:r>
              <a:rPr lang="en-US" dirty="0" smtClean="0"/>
              <a:t> LLR de </a:t>
            </a:r>
            <a:r>
              <a:rPr lang="en-US" dirty="0" err="1" smtClean="0"/>
              <a:t>Branville</a:t>
            </a:r>
            <a:endParaRPr lang="en-US" dirty="0" smtClean="0"/>
          </a:p>
          <a:p>
            <a:r>
              <a:rPr lang="en-US" dirty="0" smtClean="0"/>
              <a:t>15 </a:t>
            </a:r>
            <a:r>
              <a:rPr lang="en-US" dirty="0" err="1" smtClean="0"/>
              <a:t>Octobre</a:t>
            </a:r>
            <a:r>
              <a:rPr lang="en-US" dirty="0" smtClean="0"/>
              <a:t> </a:t>
            </a:r>
            <a:r>
              <a:rPr lang="en-US" dirty="0" smtClean="0"/>
              <a:t>2012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Emprunts</a:t>
            </a:r>
            <a:r>
              <a:rPr lang="en-US" sz="1400" dirty="0" smtClean="0"/>
              <a:t> </a:t>
            </a:r>
            <a:r>
              <a:rPr lang="en-US" sz="1400" dirty="0" err="1" smtClean="0"/>
              <a:t>lourds</a:t>
            </a:r>
            <a:r>
              <a:rPr lang="en-US" sz="1400" dirty="0" smtClean="0"/>
              <a:t> de </a:t>
            </a:r>
            <a:r>
              <a:rPr lang="en-US" sz="1400" dirty="0" err="1" smtClean="0"/>
              <a:t>matériel</a:t>
            </a:r>
            <a:r>
              <a:rPr lang="en-US" sz="1400" dirty="0" smtClean="0"/>
              <a:t> à JP </a:t>
            </a:r>
            <a:r>
              <a:rPr lang="en-US" sz="1400" dirty="0" err="1" smtClean="0"/>
              <a:t>Vulliez</a:t>
            </a:r>
            <a:r>
              <a:rPr lang="en-US" sz="1400" dirty="0" smtClean="0"/>
              <a:t>, et David </a:t>
            </a:r>
            <a:r>
              <a:rPr lang="en-US" sz="1400" dirty="0" err="1" smtClean="0"/>
              <a:t>Brasse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futur</a:t>
            </a:r>
            <a:r>
              <a:rPr lang="en-US" dirty="0" smtClean="0"/>
              <a:t> du </a:t>
            </a:r>
            <a:r>
              <a:rPr lang="en-US" dirty="0" err="1" smtClean="0"/>
              <a:t>médical</a:t>
            </a:r>
            <a:r>
              <a:rPr lang="en-US" dirty="0" smtClean="0"/>
              <a:t> au </a:t>
            </a:r>
            <a:r>
              <a:rPr lang="en-US" dirty="0" err="1" smtClean="0"/>
              <a:t>laboratoire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0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10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475656" y="1600200"/>
            <a:ext cx="7560840" cy="4997152"/>
          </a:xfrm>
        </p:spPr>
        <p:txBody>
          <a:bodyPr/>
          <a:lstStyle/>
          <a:p>
            <a:r>
              <a:rPr lang="fr-FR" dirty="0" smtClean="0"/>
              <a:t>Un peu de médecine nucléaire</a:t>
            </a:r>
          </a:p>
          <a:p>
            <a:pPr lvl="1"/>
            <a:r>
              <a:rPr lang="fr-FR" dirty="0" smtClean="0"/>
              <a:t>Imagerie</a:t>
            </a:r>
          </a:p>
          <a:p>
            <a:pPr lvl="1"/>
            <a:r>
              <a:rPr lang="fr-FR" dirty="0" smtClean="0"/>
              <a:t>Traitement</a:t>
            </a:r>
          </a:p>
          <a:p>
            <a:r>
              <a:rPr lang="fr-FR" dirty="0" smtClean="0"/>
              <a:t>L’in2p3 et le GDR MI2B</a:t>
            </a:r>
          </a:p>
          <a:p>
            <a:r>
              <a:rPr lang="fr-FR" dirty="0" smtClean="0"/>
              <a:t>Et nous </a:t>
            </a:r>
            <a:r>
              <a:rPr lang="fr-FR" dirty="0" smtClean="0"/>
              <a:t>?</a:t>
            </a:r>
          </a:p>
          <a:p>
            <a:pPr lvl="1"/>
            <a:r>
              <a:rPr lang="fr-FR" dirty="0" smtClean="0"/>
              <a:t>Des pistes de réflexion</a:t>
            </a:r>
            <a:endParaRPr lang="fr-FR" dirty="0" smtClean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475656" y="177801"/>
            <a:ext cx="7344816" cy="1239837"/>
          </a:xfrm>
        </p:spPr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368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/>
            </a:pPr>
            <a:r>
              <a:rPr lang="fr-FR" dirty="0" smtClean="0"/>
              <a:t>Imagerie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 peu de médecine nucléaire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0579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79512" y="-547141"/>
            <a:ext cx="8784976" cy="1239837"/>
          </a:xfrm>
        </p:spPr>
        <p:txBody>
          <a:bodyPr>
            <a:normAutofit/>
          </a:bodyPr>
          <a:lstStyle/>
          <a:p>
            <a:r>
              <a:rPr lang="fr-FR" sz="3200" dirty="0" smtClean="0"/>
              <a:t>Exemple imagerie en « petit animal »</a:t>
            </a:r>
            <a:endParaRPr lang="fr-FR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05473"/>
            <a:ext cx="7818215" cy="589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95536" y="6228020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 smtClean="0"/>
              <a:t>David Brasse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8175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13</a:t>
            </a:fld>
            <a:endParaRPr lang="fr-BE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79512" y="177801"/>
            <a:ext cx="8784976" cy="730919"/>
          </a:xfrm>
        </p:spPr>
        <p:txBody>
          <a:bodyPr>
            <a:normAutofit/>
          </a:bodyPr>
          <a:lstStyle/>
          <a:p>
            <a:r>
              <a:rPr lang="fr-FR" sz="2800" dirty="0" smtClean="0"/>
              <a:t>Sensibilités comparées différentes techniques</a:t>
            </a:r>
            <a:endParaRPr lang="fr-F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572016" cy="55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5536" y="6165304"/>
            <a:ext cx="21602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 smtClean="0"/>
              <a:t>David Brasse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475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14</a:t>
            </a:fld>
            <a:endParaRPr lang="fr-BE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72608"/>
          </a:xfrm>
        </p:spPr>
        <p:txBody>
          <a:bodyPr>
            <a:normAutofit/>
          </a:bodyPr>
          <a:lstStyle/>
          <a:p>
            <a:r>
              <a:rPr lang="fr-FR" dirty="0" smtClean="0"/>
              <a:t>Exploration </a:t>
            </a:r>
            <a:r>
              <a:rPr lang="fr-FR" dirty="0"/>
              <a:t>non invasive de processus </a:t>
            </a:r>
            <a:r>
              <a:rPr lang="fr-FR" i="1" dirty="0"/>
              <a:t>métaboliques</a:t>
            </a:r>
            <a:r>
              <a:rPr lang="fr-FR" dirty="0"/>
              <a:t>, </a:t>
            </a:r>
            <a:r>
              <a:rPr lang="fr-FR" i="1" dirty="0" smtClean="0"/>
              <a:t>cellulaires </a:t>
            </a:r>
            <a:r>
              <a:rPr lang="fr-FR" dirty="0" smtClean="0"/>
              <a:t>et </a:t>
            </a:r>
            <a:r>
              <a:rPr lang="fr-FR" i="1" dirty="0" smtClean="0"/>
              <a:t>moléculaires </a:t>
            </a:r>
            <a:r>
              <a:rPr lang="fr-FR" dirty="0" smtClean="0"/>
              <a:t>dans </a:t>
            </a:r>
            <a:r>
              <a:rPr lang="fr-FR" dirty="0"/>
              <a:t>l’organisme</a:t>
            </a:r>
          </a:p>
          <a:p>
            <a:r>
              <a:rPr lang="fr-FR" dirty="0"/>
              <a:t>«biochimie in vivo»</a:t>
            </a:r>
          </a:p>
          <a:p>
            <a:pPr lvl="1"/>
            <a:r>
              <a:rPr lang="fr-FR" dirty="0" smtClean="0"/>
              <a:t>morphologie </a:t>
            </a:r>
            <a:r>
              <a:rPr lang="fr-FR" dirty="0"/>
              <a:t>et anatomie (+++)</a:t>
            </a:r>
          </a:p>
          <a:p>
            <a:pPr lvl="1"/>
            <a:r>
              <a:rPr lang="fr-FR" dirty="0" smtClean="0"/>
              <a:t>Utilisation </a:t>
            </a:r>
            <a:r>
              <a:rPr lang="fr-FR" dirty="0"/>
              <a:t>de </a:t>
            </a:r>
            <a:r>
              <a:rPr lang="fr-FR" dirty="0" err="1"/>
              <a:t>radiopharmaceutiques</a:t>
            </a:r>
            <a:r>
              <a:rPr lang="fr-FR" dirty="0"/>
              <a:t>= médicaments radioactifs</a:t>
            </a:r>
          </a:p>
          <a:p>
            <a:pPr lvl="1"/>
            <a:r>
              <a:rPr lang="fr-FR" dirty="0" smtClean="0"/>
              <a:t>Imagerie </a:t>
            </a:r>
            <a:r>
              <a:rPr lang="fr-FR" dirty="0"/>
              <a:t>de fait «moléculaire»</a:t>
            </a:r>
          </a:p>
          <a:p>
            <a:r>
              <a:rPr lang="fr-FR" dirty="0" smtClean="0"/>
              <a:t>Activités </a:t>
            </a:r>
            <a:r>
              <a:rPr lang="fr-FR" dirty="0"/>
              <a:t>injectées / «traces» : ne perturbe pas les phénomènes étudiés</a:t>
            </a:r>
          </a:p>
          <a:p>
            <a:r>
              <a:rPr lang="fr-FR" dirty="0" smtClean="0"/>
              <a:t>Richesse </a:t>
            </a:r>
            <a:r>
              <a:rPr lang="fr-FR" dirty="0"/>
              <a:t>liée aux cibles possibles</a:t>
            </a:r>
          </a:p>
          <a:p>
            <a:r>
              <a:rPr lang="fr-FR" dirty="0"/>
              <a:t>Outil pour étudier des phénomènes </a:t>
            </a:r>
            <a:r>
              <a:rPr lang="fr-FR" b="1" i="1" dirty="0"/>
              <a:t>physiopathologiques</a:t>
            </a:r>
            <a:endParaRPr lang="fr-FR" dirty="0"/>
          </a:p>
          <a:p>
            <a:pPr marL="0" indent="0">
              <a:buNone/>
            </a:pPr>
            <a:r>
              <a:rPr lang="fr-FR" sz="2000" dirty="0" smtClean="0"/>
              <a:t>JP </a:t>
            </a:r>
            <a:r>
              <a:rPr lang="fr-FR" sz="2000" dirty="0" err="1" smtClean="0"/>
              <a:t>Vuillez</a:t>
            </a:r>
            <a:r>
              <a:rPr lang="fr-FR" sz="2000" dirty="0" smtClean="0"/>
              <a:t>, CHU Grenoble</a:t>
            </a:r>
            <a:endParaRPr lang="fr-FR" sz="2000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259109"/>
            <a:ext cx="8784976" cy="1239837"/>
          </a:xfrm>
        </p:spPr>
        <p:txBody>
          <a:bodyPr>
            <a:normAutofit/>
          </a:bodyPr>
          <a:lstStyle/>
          <a:p>
            <a:r>
              <a:rPr lang="fr-FR" dirty="0" smtClean="0"/>
              <a:t>Atouts des techniques d’imagerie moléculaire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595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15</a:t>
            </a:fld>
            <a:endParaRPr lang="fr-B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7945"/>
            <a:ext cx="9180512" cy="689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16</a:t>
            </a:fld>
            <a:endParaRPr lang="fr-BE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"/>
            <a:ext cx="9207201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1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17</a:t>
            </a:fld>
            <a:endParaRPr lang="fr-BE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95264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6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18</a:t>
            </a:fld>
            <a:endParaRPr lang="fr-BE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213081" cy="689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94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19</a:t>
            </a:fld>
            <a:endParaRPr lang="fr-BE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" y="31732"/>
            <a:ext cx="9141148" cy="685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734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74445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669360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669360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2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006494"/>
            <a:ext cx="8784976" cy="5662866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Aux techniques médicales de diagnostique et de traitement pour lesquelles on peut adopter une approche « valorisation » de nos savoirs, de nos </a:t>
            </a:r>
            <a:r>
              <a:rPr lang="fr-FR" dirty="0" err="1" smtClean="0"/>
              <a:t>savoir-faires</a:t>
            </a:r>
            <a:r>
              <a:rPr lang="fr-FR" dirty="0" smtClean="0"/>
              <a:t>, etc.</a:t>
            </a:r>
          </a:p>
          <a:p>
            <a:r>
              <a:rPr lang="fr-FR" dirty="0" smtClean="0"/>
              <a:t>Savoirs et </a:t>
            </a:r>
            <a:r>
              <a:rPr lang="fr-FR" dirty="0" err="1" smtClean="0"/>
              <a:t>savoir-faires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Relatifs aux particules « d’assez hautes énergies » et à l’étude de ces particules</a:t>
            </a:r>
          </a:p>
          <a:p>
            <a:pPr lvl="1"/>
            <a:r>
              <a:rPr lang="fr-FR" dirty="0" smtClean="0"/>
              <a:t>Ce qui recouvre</a:t>
            </a:r>
          </a:p>
          <a:p>
            <a:pPr lvl="2"/>
            <a:r>
              <a:rPr lang="fr-FR" dirty="0" smtClean="0"/>
              <a:t>L’obtention de ces particules énergétiques</a:t>
            </a:r>
          </a:p>
          <a:p>
            <a:pPr lvl="3"/>
            <a:r>
              <a:rPr lang="fr-FR" dirty="0" smtClean="0"/>
              <a:t>avec des méthodes d’accélération et de guidage de ces particules, seules ou en faisceau</a:t>
            </a:r>
          </a:p>
          <a:p>
            <a:pPr lvl="3"/>
            <a:r>
              <a:rPr lang="fr-FR" dirty="0" smtClean="0"/>
              <a:t>avec des outillages connexes de mesure et de contrôle de ces faisceaux (position, profil, etc.)</a:t>
            </a:r>
          </a:p>
          <a:p>
            <a:pPr lvl="2"/>
            <a:r>
              <a:rPr lang="fr-FR" dirty="0" smtClean="0"/>
              <a:t>La détection de ces particules</a:t>
            </a:r>
          </a:p>
          <a:p>
            <a:pPr lvl="3"/>
            <a:r>
              <a:rPr lang="fr-FR" dirty="0" smtClean="0"/>
              <a:t>elles-mêmes ou des particules </a:t>
            </a:r>
            <a:r>
              <a:rPr lang="fr-FR" dirty="0" smtClean="0"/>
              <a:t>générées </a:t>
            </a:r>
            <a:r>
              <a:rPr lang="fr-FR" dirty="0" smtClean="0"/>
              <a:t>dans des cascades par exemple</a:t>
            </a:r>
          </a:p>
          <a:p>
            <a:pPr lvl="3"/>
            <a:r>
              <a:rPr lang="fr-FR" dirty="0" smtClean="0"/>
              <a:t>avec N techniques, liée à la trajectographie, à la calorimétrie en milieu dense ou dans l’air, etc.</a:t>
            </a:r>
          </a:p>
          <a:p>
            <a:pPr lvl="3"/>
            <a:r>
              <a:rPr lang="fr-FR" dirty="0" smtClean="0"/>
              <a:t>connaissance de la génération du signal physique (charge, lumière), sa lecture, sa numérisation</a:t>
            </a:r>
          </a:p>
          <a:p>
            <a:pPr lvl="2"/>
            <a:r>
              <a:rPr lang="fr-FR" dirty="0" smtClean="0"/>
              <a:t>L’acquisition de ces signaux de détection numérisés</a:t>
            </a:r>
          </a:p>
          <a:p>
            <a:pPr lvl="3"/>
            <a:r>
              <a:rPr lang="fr-FR" dirty="0" smtClean="0"/>
              <a:t>avec des flux de données plus ou moins massifs, à filtrer éventuellement en temps réel</a:t>
            </a:r>
          </a:p>
          <a:p>
            <a:pPr lvl="2"/>
            <a:r>
              <a:rPr lang="fr-FR" dirty="0" smtClean="0"/>
              <a:t>L’analyse de ces informations de détection</a:t>
            </a:r>
          </a:p>
          <a:p>
            <a:pPr lvl="3"/>
            <a:r>
              <a:rPr lang="fr-FR" dirty="0" smtClean="0"/>
              <a:t>avec la maitrise des effets expérimentaux de résolution, d’(in)efficacité de détection, de bruit, etc.</a:t>
            </a:r>
          </a:p>
          <a:p>
            <a:pPr lvl="2"/>
            <a:r>
              <a:rPr lang="fr-FR" dirty="0" smtClean="0"/>
              <a:t>La simulation de ces processus de détection</a:t>
            </a:r>
          </a:p>
          <a:p>
            <a:pPr lvl="3"/>
            <a:r>
              <a:rPr lang="fr-FR" dirty="0" smtClean="0"/>
              <a:t>interaction particule-matière </a:t>
            </a:r>
            <a:r>
              <a:rPr lang="fr-FR" dirty="0" smtClean="0">
                <a:sym typeface="Symbol"/>
              </a:rPr>
              <a:t> signal  simulé de détection</a:t>
            </a:r>
          </a:p>
          <a:p>
            <a:pPr lvl="3"/>
            <a:r>
              <a:rPr lang="fr-FR" dirty="0" smtClean="0">
                <a:sym typeface="Symbol"/>
              </a:rPr>
              <a:t>utilisée lors de la conception des appareillages, ou pendant leur exploitation</a:t>
            </a:r>
            <a:endParaRPr lang="fr-FR" dirty="0" smtClean="0"/>
          </a:p>
          <a:p>
            <a:pPr lvl="2"/>
            <a:r>
              <a:rPr lang="fr-FR" dirty="0" smtClean="0"/>
              <a:t>Le déploiement de moyens informatiques pour les besoins des analyses et de la simulation</a:t>
            </a:r>
          </a:p>
          <a:p>
            <a:pPr lvl="3"/>
            <a:r>
              <a:rPr lang="fr-FR" dirty="0" smtClean="0"/>
              <a:t>du simple PC, aux grilles de calcul interconnectées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31117"/>
            <a:ext cx="8784976" cy="1239837"/>
          </a:xfrm>
        </p:spPr>
        <p:txBody>
          <a:bodyPr/>
          <a:lstStyle/>
          <a:p>
            <a:r>
              <a:rPr lang="fr-FR" dirty="0" smtClean="0"/>
              <a:t>À quel « médical » s’intéresse-</a:t>
            </a:r>
            <a:r>
              <a:rPr lang="fr-FR" dirty="0" err="1" smtClean="0"/>
              <a:t>t’on</a:t>
            </a:r>
            <a:r>
              <a:rPr lang="fr-FR" dirty="0" smtClean="0"/>
              <a:t>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162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20</a:t>
            </a:fld>
            <a:endParaRPr lang="fr-BE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9526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3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02437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597352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597352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21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992468"/>
            <a:ext cx="8784976" cy="5604883"/>
          </a:xfrm>
        </p:spPr>
        <p:txBody>
          <a:bodyPr>
            <a:normAutofit/>
          </a:bodyPr>
          <a:lstStyle/>
          <a:p>
            <a:r>
              <a:rPr lang="fr-FR" sz="2000" dirty="0" smtClean="0"/>
              <a:t>Il s’agit de trouver des marqueurs aussi spécifiques que possible de l’activité cellulaire que l’on veut mettre en évidence</a:t>
            </a:r>
          </a:p>
          <a:p>
            <a:pPr lvl="1"/>
            <a:r>
              <a:rPr lang="fr-FR" sz="1600" dirty="0" smtClean="0"/>
              <a:t>Pas si simple…</a:t>
            </a:r>
          </a:p>
          <a:p>
            <a:r>
              <a:rPr lang="fr-FR" sz="2000" dirty="0" smtClean="0"/>
              <a:t>Exemple des voies </a:t>
            </a:r>
            <a:r>
              <a:rPr lang="fr-FR" sz="2000" dirty="0" smtClean="0"/>
              <a:t>de métabolisations </a:t>
            </a:r>
            <a:r>
              <a:rPr lang="fr-FR" sz="2000" dirty="0" smtClean="0"/>
              <a:t>du </a:t>
            </a:r>
            <a:r>
              <a:rPr lang="fr-FR" sz="2000" dirty="0" smtClean="0"/>
              <a:t>fluorine-18-Fluorodeoxy-glucose</a:t>
            </a:r>
            <a:r>
              <a:rPr lang="fr-FR" sz="2000" dirty="0" smtClean="0"/>
              <a:t>, </a:t>
            </a:r>
            <a:r>
              <a:rPr lang="fr-FR" sz="2000" baseline="30000" dirty="0" smtClean="0"/>
              <a:t>18</a:t>
            </a:r>
            <a:r>
              <a:rPr lang="fr-FR" sz="2000" dirty="0" smtClean="0"/>
              <a:t>F-FDG, un </a:t>
            </a:r>
            <a:r>
              <a:rPr lang="fr-FR" sz="2000" dirty="0" smtClean="0"/>
              <a:t>simili </a:t>
            </a:r>
            <a:r>
              <a:rPr lang="fr-FR" sz="2000" dirty="0" smtClean="0"/>
              <a:t>glucose, marqué au fluor 18</a:t>
            </a:r>
            <a:r>
              <a:rPr lang="fr-FR" sz="2000" dirty="0" smtClean="0"/>
              <a:t>, </a:t>
            </a:r>
            <a:r>
              <a:rPr lang="fr-FR" sz="2000" dirty="0" smtClean="0"/>
              <a:t>émetteur </a:t>
            </a:r>
            <a:r>
              <a:rPr lang="fr-FR" sz="2000" dirty="0" smtClean="0">
                <a:latin typeface="Symbol" pitchFamily="18" charset="2"/>
              </a:rPr>
              <a:t>b</a:t>
            </a:r>
            <a:r>
              <a:rPr lang="fr-FR" sz="2000" baseline="30000" dirty="0" smtClean="0">
                <a:latin typeface="Symbol" pitchFamily="18" charset="2"/>
              </a:rPr>
              <a:t>+</a:t>
            </a:r>
            <a:r>
              <a:rPr lang="fr-FR" sz="2000" dirty="0" smtClean="0"/>
              <a:t>.</a:t>
            </a:r>
          </a:p>
          <a:p>
            <a:pPr lvl="1"/>
            <a:endParaRPr lang="fr-FR" sz="1600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429930"/>
            <a:ext cx="8784976" cy="1239837"/>
          </a:xfrm>
        </p:spPr>
        <p:txBody>
          <a:bodyPr/>
          <a:lstStyle/>
          <a:p>
            <a:r>
              <a:rPr lang="fr-FR" dirty="0" smtClean="0"/>
              <a:t>Les marqueurs biologiques</a:t>
            </a:r>
            <a:endParaRPr lang="fr-FR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80928"/>
            <a:ext cx="521080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38488"/>
            <a:ext cx="1371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69577"/>
            <a:ext cx="1872208" cy="374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59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22</a:t>
            </a:fld>
            <a:endParaRPr lang="fr-BE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87424"/>
            <a:ext cx="8784976" cy="1239837"/>
          </a:xfrm>
        </p:spPr>
        <p:txBody>
          <a:bodyPr/>
          <a:lstStyle/>
          <a:p>
            <a:r>
              <a:rPr lang="fr-FR" dirty="0" smtClean="0"/>
              <a:t>IRM versus TEP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135" y="924996"/>
            <a:ext cx="6880249" cy="5528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49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23</a:t>
            </a:fld>
            <a:endParaRPr lang="fr-BE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87424"/>
            <a:ext cx="8784976" cy="1239837"/>
          </a:xfrm>
        </p:spPr>
        <p:txBody>
          <a:bodyPr/>
          <a:lstStyle/>
          <a:p>
            <a:r>
              <a:rPr lang="fr-FR" dirty="0" smtClean="0"/>
              <a:t>IRM versus TEP</a:t>
            </a:r>
            <a:endParaRPr lang="fr-F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9600"/>
            <a:ext cx="6552728" cy="546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04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24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600200"/>
            <a:ext cx="5184576" cy="4997152"/>
          </a:xfrm>
        </p:spPr>
        <p:txBody>
          <a:bodyPr/>
          <a:lstStyle/>
          <a:p>
            <a:r>
              <a:rPr lang="fr-FR" dirty="0" smtClean="0"/>
              <a:t>Cas de deux patients, après deux cures</a:t>
            </a:r>
          </a:p>
          <a:p>
            <a:pPr lvl="1"/>
            <a:r>
              <a:rPr lang="fr-FR" dirty="0" smtClean="0"/>
              <a:t>Marquage au </a:t>
            </a:r>
            <a:r>
              <a:rPr lang="fr-FR" baseline="30000" dirty="0" smtClean="0"/>
              <a:t>18</a:t>
            </a:r>
            <a:r>
              <a:rPr lang="fr-FR" dirty="0" smtClean="0"/>
              <a:t>F-FDG</a:t>
            </a:r>
          </a:p>
          <a:p>
            <a:pPr lvl="1"/>
            <a:endParaRPr lang="fr-FR" dirty="0"/>
          </a:p>
          <a:p>
            <a:r>
              <a:rPr lang="fr-FR" dirty="0" smtClean="0"/>
              <a:t>Détermination réponse précoce, en cours de traitement</a:t>
            </a:r>
            <a:r>
              <a:rPr lang="fr-FR" dirty="0"/>
              <a:t> </a:t>
            </a:r>
            <a:r>
              <a:rPr lang="fr-FR" dirty="0" smtClean="0"/>
              <a:t>= stratégie de maintenant et de demain</a:t>
            </a:r>
          </a:p>
          <a:p>
            <a:pPr lvl="1"/>
            <a:r>
              <a:rPr lang="fr-FR" dirty="0" smtClean="0"/>
              <a:t>Réponse individualisée</a:t>
            </a:r>
          </a:p>
          <a:p>
            <a:pPr lvl="1"/>
            <a:r>
              <a:rPr lang="fr-FR" dirty="0" smtClean="0"/>
              <a:t>Rapide adaptation traitement en fonction de la réponse ou non-réponse</a:t>
            </a:r>
          </a:p>
          <a:p>
            <a:pPr lvl="1"/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27384"/>
            <a:ext cx="8784976" cy="1239837"/>
          </a:xfrm>
        </p:spPr>
        <p:txBody>
          <a:bodyPr/>
          <a:lstStyle/>
          <a:p>
            <a:r>
              <a:rPr lang="fr-FR" dirty="0" smtClean="0"/>
              <a:t>Détermination réponse à traitement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76834"/>
            <a:ext cx="2808312" cy="484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540" y="1676834"/>
            <a:ext cx="771056" cy="215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22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508445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503360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503360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25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223237"/>
            <a:ext cx="8784976" cy="4997152"/>
          </a:xfrm>
        </p:spPr>
        <p:txBody>
          <a:bodyPr>
            <a:normAutofit/>
          </a:bodyPr>
          <a:lstStyle/>
          <a:p>
            <a:r>
              <a:rPr lang="fr-FR" sz="2400" dirty="0"/>
              <a:t>Choline = marqueur du renouvellement des membranes </a:t>
            </a:r>
            <a:r>
              <a:rPr lang="fr-FR" sz="2400" dirty="0" smtClean="0"/>
              <a:t>cellulaires</a:t>
            </a:r>
          </a:p>
          <a:p>
            <a:r>
              <a:rPr lang="fr-FR" sz="2400" dirty="0" smtClean="0"/>
              <a:t>Autre information sur métabolisme / FDG</a:t>
            </a:r>
            <a:endParaRPr lang="fr-FR" sz="2400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199162"/>
            <a:ext cx="8784976" cy="1239837"/>
          </a:xfrm>
        </p:spPr>
        <p:txBody>
          <a:bodyPr/>
          <a:lstStyle/>
          <a:p>
            <a:r>
              <a:rPr lang="fr-FR" dirty="0" smtClean="0"/>
              <a:t>Autre marqueur : la choline</a:t>
            </a:r>
            <a:endParaRPr lang="fr-F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553" y="2280245"/>
            <a:ext cx="581977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7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508445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503360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503360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26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007213"/>
            <a:ext cx="8784976" cy="5501208"/>
          </a:xfrm>
        </p:spPr>
        <p:txBody>
          <a:bodyPr>
            <a:normAutofit/>
          </a:bodyPr>
          <a:lstStyle/>
          <a:p>
            <a:r>
              <a:rPr lang="fr-FR" sz="2000" dirty="0" smtClean="0"/>
              <a:t>Apoptose = mort cellulaire programmée</a:t>
            </a:r>
          </a:p>
          <a:p>
            <a:pPr lvl="1"/>
            <a:r>
              <a:rPr lang="fr-FR" sz="1800" dirty="0" smtClean="0"/>
              <a:t>« suicide » cellulaire: cellule demande au système immunitaire de la supprimer</a:t>
            </a:r>
          </a:p>
          <a:p>
            <a:pPr lvl="1"/>
            <a:r>
              <a:rPr lang="fr-FR" sz="1800" dirty="0" smtClean="0"/>
              <a:t>Ce que ne « savent » plus faire les cellules cancéreuses (non traitées)</a:t>
            </a:r>
          </a:p>
          <a:p>
            <a:r>
              <a:rPr lang="fr-FR" sz="2000" dirty="0" smtClean="0"/>
              <a:t>Visualisation directe effet d’un traitement !</a:t>
            </a:r>
            <a:endParaRPr lang="fr-FR" sz="2000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48040"/>
            <a:ext cx="8784976" cy="1239837"/>
          </a:xfrm>
        </p:spPr>
        <p:txBody>
          <a:bodyPr>
            <a:normAutofit/>
          </a:bodyPr>
          <a:lstStyle/>
          <a:p>
            <a:r>
              <a:rPr lang="fr-FR" dirty="0" smtClean="0"/>
              <a:t>Marquage apoptose : réponse très précoce</a:t>
            </a:r>
            <a:endParaRPr lang="fr-F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00" y="2492896"/>
            <a:ext cx="8906396" cy="428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8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79512" y="28923"/>
            <a:ext cx="8784976" cy="1239837"/>
          </a:xfrm>
        </p:spPr>
        <p:txBody>
          <a:bodyPr/>
          <a:lstStyle/>
          <a:p>
            <a:r>
              <a:rPr lang="fr-FR" dirty="0" smtClean="0"/>
              <a:t>Combinaison morphologie et </a:t>
            </a:r>
            <a:r>
              <a:rPr lang="fr-FR" dirty="0" smtClean="0"/>
              <a:t>fonctionnelle : imagerie multimodale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512" y="6652461"/>
            <a:ext cx="914400" cy="216000"/>
          </a:xfrm>
        </p:spPr>
        <p:txBody>
          <a:bodyPr/>
          <a:lstStyle/>
          <a:p>
            <a:r>
              <a:rPr lang="en-US" dirty="0" smtClean="0"/>
              <a:t>15/10/2012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835696" y="6647376"/>
            <a:ext cx="6048672" cy="238008"/>
          </a:xfrm>
        </p:spPr>
        <p:txBody>
          <a:bodyPr/>
          <a:lstStyle/>
          <a:p>
            <a:r>
              <a:rPr lang="fr-BE" dirty="0" smtClean="0"/>
              <a:t>Marc </a:t>
            </a:r>
            <a:r>
              <a:rPr lang="fr-BE" dirty="0" err="1" smtClean="0"/>
              <a:t>Verderi</a:t>
            </a:r>
            <a:r>
              <a:rPr lang="fr-BE" dirty="0" smtClean="0"/>
              <a:t> - Congrès LLR 2012 - </a:t>
            </a:r>
            <a:r>
              <a:rPr lang="fr-BE" dirty="0" err="1" smtClean="0"/>
              <a:t>Branville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507288" y="6647376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27</a:t>
            </a:fld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76589"/>
            <a:ext cx="2841498" cy="2476881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370514"/>
            <a:ext cx="2841498" cy="2476881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048463"/>
            <a:ext cx="2841498" cy="2476881"/>
          </a:xfrm>
          <a:prstGeom prst="rect">
            <a:avLst/>
          </a:prstGeom>
        </p:spPr>
      </p:pic>
      <p:sp>
        <p:nvSpPr>
          <p:cNvPr id="13" name="Flèche droite rayée 12"/>
          <p:cNvSpPr/>
          <p:nvPr/>
        </p:nvSpPr>
        <p:spPr>
          <a:xfrm rot="7833266">
            <a:off x="6514672" y="3677899"/>
            <a:ext cx="432048" cy="1332148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458773" y="1399123"/>
            <a:ext cx="633507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dirty="0" smtClean="0"/>
              <a:t> TEP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484425" y="1370514"/>
            <a:ext cx="564578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dirty="0" smtClean="0"/>
              <a:t>IRM</a:t>
            </a:r>
          </a:p>
        </p:txBody>
      </p:sp>
      <p:sp>
        <p:nvSpPr>
          <p:cNvPr id="18" name="Flèche droite rayée 17"/>
          <p:cNvSpPr/>
          <p:nvPr/>
        </p:nvSpPr>
        <p:spPr>
          <a:xfrm rot="13766734" flipH="1">
            <a:off x="2698248" y="3677899"/>
            <a:ext cx="432048" cy="1332148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53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28</a:t>
            </a:fld>
            <a:endParaRPr lang="fr-B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" y="31064"/>
            <a:ext cx="908714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4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+mj-lt"/>
              <a:buAutoNum type="romanUcPeriod" startAt="2"/>
            </a:pPr>
            <a:r>
              <a:rPr lang="fr-FR" dirty="0" smtClean="0"/>
              <a:t>Radiothérapies</a:t>
            </a:r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Un peu de médecine nucléaire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747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018" y="1556792"/>
            <a:ext cx="2012430" cy="1589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52461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647376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647376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008112"/>
            <a:ext cx="8784976" cy="5805264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Aspect « particule » </a:t>
            </a:r>
            <a:r>
              <a:rPr lang="fr-FR" dirty="0" smtClean="0">
                <a:sym typeface="Symbol"/>
              </a:rPr>
              <a:t></a:t>
            </a:r>
            <a:r>
              <a:rPr lang="fr-FR" dirty="0" smtClean="0"/>
              <a:t> techniques de médecine nucléaire</a:t>
            </a:r>
          </a:p>
          <a:p>
            <a:pPr lvl="1"/>
            <a:r>
              <a:rPr lang="fr-FR" dirty="0" smtClean="0"/>
              <a:t>Particules servent au diagnostique ou au traitement</a:t>
            </a:r>
          </a:p>
          <a:p>
            <a:r>
              <a:rPr lang="fr-FR" dirty="0" smtClean="0"/>
              <a:t>Diagnostique:</a:t>
            </a:r>
          </a:p>
          <a:p>
            <a:pPr lvl="1"/>
            <a:r>
              <a:rPr lang="fr-FR" dirty="0" smtClean="0"/>
              <a:t>Par imagerie</a:t>
            </a:r>
          </a:p>
          <a:p>
            <a:pPr lvl="1"/>
            <a:r>
              <a:rPr lang="fr-FR" dirty="0" smtClean="0"/>
              <a:t>En utilisant des marqueurs biologiques radioactifs</a:t>
            </a:r>
          </a:p>
          <a:p>
            <a:pPr lvl="2"/>
            <a:r>
              <a:rPr lang="fr-FR" dirty="0" smtClean="0"/>
              <a:t>Ces marqueurs biologiques, plus ou moins  spécifiques des                                               activités des tissus, sont modifiés avec la substitution d’un                                                    atome par un isotope radioactif (ex </a:t>
            </a:r>
            <a:r>
              <a:rPr lang="fr-FR" baseline="30000" dirty="0" smtClean="0"/>
              <a:t>18</a:t>
            </a:r>
            <a:r>
              <a:rPr lang="fr-FR" dirty="0" smtClean="0"/>
              <a:t>F)</a:t>
            </a:r>
          </a:p>
          <a:p>
            <a:pPr lvl="3"/>
            <a:r>
              <a:rPr lang="fr-FR" dirty="0" smtClean="0"/>
              <a:t>La fixation du marqueur témoigne du métabolisme ou d’un défaut de métabolisme du tissu</a:t>
            </a:r>
          </a:p>
          <a:p>
            <a:pPr lvl="3"/>
            <a:r>
              <a:rPr lang="fr-FR" dirty="0" smtClean="0"/>
              <a:t>L’émission par l’isotope permet de faire l’imagerie de cette fixation</a:t>
            </a:r>
          </a:p>
          <a:p>
            <a:pPr lvl="2"/>
            <a:r>
              <a:rPr lang="fr-FR" dirty="0" smtClean="0"/>
              <a:t>Tomographie d'émission </a:t>
            </a:r>
            <a:r>
              <a:rPr lang="fr-FR" dirty="0" err="1" smtClean="0"/>
              <a:t>monophotonique</a:t>
            </a:r>
            <a:r>
              <a:rPr lang="fr-FR" dirty="0" smtClean="0"/>
              <a:t> ou « TEMP » (SPEC en Anglais)</a:t>
            </a:r>
          </a:p>
          <a:p>
            <a:pPr lvl="3"/>
            <a:r>
              <a:rPr lang="fr-FR" dirty="0" smtClean="0"/>
              <a:t>On injecte un ou des émetteurs </a:t>
            </a:r>
            <a:r>
              <a:rPr lang="fr-FR" dirty="0" smtClean="0">
                <a:latin typeface="Symbol" pitchFamily="18" charset="2"/>
              </a:rPr>
              <a:t>g</a:t>
            </a:r>
          </a:p>
          <a:p>
            <a:pPr lvl="2"/>
            <a:r>
              <a:rPr lang="fr-FR" dirty="0" smtClean="0"/>
              <a:t>Tomographie par émission de positons ou « TEP » (PET en Anglais)</a:t>
            </a:r>
          </a:p>
          <a:p>
            <a:pPr lvl="3"/>
            <a:r>
              <a:rPr lang="fr-FR" dirty="0" smtClean="0"/>
              <a:t>On injecte un émetteur </a:t>
            </a:r>
            <a:r>
              <a:rPr lang="fr-FR" dirty="0" smtClean="0">
                <a:latin typeface="Symbol" pitchFamily="18" charset="2"/>
              </a:rPr>
              <a:t>b</a:t>
            </a:r>
            <a:r>
              <a:rPr lang="fr-FR" baseline="30000" dirty="0" smtClean="0">
                <a:latin typeface="Symbol" pitchFamily="18" charset="2"/>
              </a:rPr>
              <a:t>+</a:t>
            </a:r>
            <a:r>
              <a:rPr lang="fr-FR" dirty="0" smtClean="0"/>
              <a:t> </a:t>
            </a:r>
            <a:r>
              <a:rPr lang="fr-FR" dirty="0" smtClean="0">
                <a:sym typeface="Symbol"/>
              </a:rPr>
              <a:t> </a:t>
            </a:r>
            <a:r>
              <a:rPr lang="fr-FR" dirty="0" smtClean="0">
                <a:latin typeface="Symbol" pitchFamily="18" charset="2"/>
                <a:sym typeface="Symbol"/>
              </a:rPr>
              <a:t>g </a:t>
            </a:r>
            <a:r>
              <a:rPr lang="fr-FR" dirty="0" err="1" smtClean="0">
                <a:latin typeface="Symbol" pitchFamily="18" charset="2"/>
                <a:sym typeface="Symbol"/>
              </a:rPr>
              <a:t>g</a:t>
            </a:r>
            <a:r>
              <a:rPr lang="fr-FR" dirty="0" smtClean="0"/>
              <a:t> et on détecte les </a:t>
            </a:r>
            <a:r>
              <a:rPr lang="fr-FR" dirty="0" smtClean="0">
                <a:latin typeface="Symbol" pitchFamily="18" charset="2"/>
              </a:rPr>
              <a:t>g</a:t>
            </a:r>
            <a:r>
              <a:rPr lang="fr-FR" dirty="0" smtClean="0"/>
              <a:t> en </a:t>
            </a:r>
            <a:r>
              <a:rPr lang="fr-FR" dirty="0" smtClean="0"/>
              <a:t>coïncidence</a:t>
            </a:r>
          </a:p>
          <a:p>
            <a:pPr lvl="1"/>
            <a:r>
              <a:rPr lang="fr-FR" dirty="0" smtClean="0"/>
              <a:t>on est dans le domaine de l’imagerie moléculaire, fonctionnelle</a:t>
            </a:r>
            <a:endParaRPr lang="fr-FR" dirty="0" smtClean="0"/>
          </a:p>
          <a:p>
            <a:r>
              <a:rPr lang="fr-FR" dirty="0" smtClean="0"/>
              <a:t>Traitement:</a:t>
            </a:r>
          </a:p>
          <a:p>
            <a:pPr lvl="1"/>
            <a:r>
              <a:rPr lang="fr-FR" dirty="0" smtClean="0"/>
              <a:t>Traitement par irradiation X, </a:t>
            </a:r>
            <a:r>
              <a:rPr lang="fr-FR" dirty="0" smtClean="0">
                <a:latin typeface="Symbol" pitchFamily="18" charset="2"/>
              </a:rPr>
              <a:t>g</a:t>
            </a:r>
          </a:p>
          <a:p>
            <a:pPr lvl="1"/>
            <a:r>
              <a:rPr lang="fr-FR" dirty="0" smtClean="0"/>
              <a:t>ou proton, ou ion, carbone notamment, c’est l’</a:t>
            </a:r>
            <a:r>
              <a:rPr lang="fr-FR" dirty="0" err="1" smtClean="0"/>
              <a:t>hadronthérapie</a:t>
            </a:r>
            <a:endParaRPr lang="fr-FR" dirty="0" smtClean="0"/>
          </a:p>
          <a:p>
            <a:pPr lvl="1"/>
            <a:r>
              <a:rPr lang="fr-FR" dirty="0" smtClean="0"/>
              <a:t>on est dans le domaine de l’oncologie.</a:t>
            </a:r>
          </a:p>
          <a:p>
            <a:pPr lvl="1"/>
            <a:endParaRPr lang="fr-FR" dirty="0" smtClean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43178"/>
            <a:ext cx="8784976" cy="1239837"/>
          </a:xfrm>
        </p:spPr>
        <p:txBody>
          <a:bodyPr/>
          <a:lstStyle/>
          <a:p>
            <a:r>
              <a:rPr lang="fr-FR" dirty="0" smtClean="0"/>
              <a:t>À quel « médical » s’intéresse-t-on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30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Radiothérapies X et gamma existent depuis longtemps</a:t>
            </a:r>
          </a:p>
          <a:p>
            <a:r>
              <a:rPr lang="fr-FR" dirty="0" err="1" smtClean="0"/>
              <a:t>Hadronthérapie</a:t>
            </a:r>
            <a:r>
              <a:rPr lang="fr-FR" dirty="0" smtClean="0"/>
              <a:t> (proton, carbone) vent en poupe</a:t>
            </a:r>
          </a:p>
          <a:p>
            <a:pPr lvl="1"/>
            <a:r>
              <a:rPr lang="fr-FR" dirty="0" smtClean="0"/>
              <a:t>Permettent de traiter des tumeurs résistantes aux autres traitements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radiothérapies</a:t>
            </a:r>
            <a:endParaRPr lang="fr-FR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544788"/>
            <a:ext cx="3763838" cy="26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477" y="3573016"/>
            <a:ext cx="4097003" cy="2609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65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31</a:t>
            </a:fld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48680"/>
            <a:ext cx="6044114" cy="5803763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2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32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Traitement cancer prostate</a:t>
            </a:r>
          </a:p>
          <a:p>
            <a:r>
              <a:rPr lang="fr-FR" dirty="0" smtClean="0"/>
              <a:t>Implantation aguilles radioactives</a:t>
            </a:r>
          </a:p>
          <a:p>
            <a:r>
              <a:rPr lang="fr-FR" dirty="0" smtClean="0"/>
              <a:t>Restent à demeure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Pas seulement par faisceau…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17810"/>
            <a:ext cx="3960440" cy="27195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3519010"/>
            <a:ext cx="3624403" cy="2718302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61" y="1556792"/>
            <a:ext cx="2808287" cy="179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56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Le GDR MI2B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Activités biomédicales à l’in2p3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298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02437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597352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597352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34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079220"/>
            <a:ext cx="8784976" cy="5662148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GDR créé en décembre 2004, renouvelé en 2006</a:t>
            </a:r>
          </a:p>
          <a:p>
            <a:r>
              <a:rPr lang="fr-FR" dirty="0"/>
              <a:t>Le but de ce groupement est de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faciliter </a:t>
            </a:r>
            <a:r>
              <a:rPr lang="fr-FR" dirty="0"/>
              <a:t>les échanges entre les équipes de recherche de l’IN2P3 travaillant à l’interface entre la Physique et les Sciences de la Vie (Biologie, Médecine, Radiothérapie</a:t>
            </a:r>
            <a:r>
              <a:rPr lang="fr-FR" dirty="0" smtClean="0"/>
              <a:t>),</a:t>
            </a:r>
          </a:p>
          <a:p>
            <a:pPr lvl="1"/>
            <a:r>
              <a:rPr lang="fr-FR" dirty="0" smtClean="0"/>
              <a:t>faire </a:t>
            </a:r>
            <a:r>
              <a:rPr lang="fr-FR" dirty="0"/>
              <a:t>émerger des projets de développement </a:t>
            </a:r>
            <a:r>
              <a:rPr lang="fr-FR" dirty="0" smtClean="0"/>
              <a:t>communs,</a:t>
            </a:r>
          </a:p>
          <a:p>
            <a:pPr lvl="1"/>
            <a:r>
              <a:rPr lang="fr-FR" dirty="0" smtClean="0"/>
              <a:t>favoriser </a:t>
            </a:r>
            <a:r>
              <a:rPr lang="fr-FR" dirty="0"/>
              <a:t>l’ouverture vers des partenaires des Sciences du Vivant</a:t>
            </a:r>
            <a:r>
              <a:rPr lang="fr-FR" dirty="0" smtClean="0"/>
              <a:t>.</a:t>
            </a:r>
          </a:p>
          <a:p>
            <a:r>
              <a:rPr lang="fr-FR" dirty="0" smtClean="0"/>
              <a:t>Objectifs:</a:t>
            </a:r>
          </a:p>
          <a:p>
            <a:pPr lvl="1"/>
            <a:r>
              <a:rPr lang="fr-FR" dirty="0"/>
              <a:t> </a:t>
            </a:r>
            <a:r>
              <a:rPr lang="fr-FR" dirty="0" smtClean="0"/>
              <a:t>Structuration </a:t>
            </a:r>
            <a:r>
              <a:rPr lang="fr-FR" dirty="0"/>
              <a:t>des activités à l’interface entre la physique et les Sciences de </a:t>
            </a:r>
            <a:r>
              <a:rPr lang="fr-FR" dirty="0" smtClean="0"/>
              <a:t>la Vie </a:t>
            </a:r>
            <a:r>
              <a:rPr lang="fr-FR" dirty="0"/>
              <a:t>et de la </a:t>
            </a:r>
            <a:r>
              <a:rPr lang="fr-FR" dirty="0" smtClean="0"/>
              <a:t>Santé</a:t>
            </a:r>
          </a:p>
          <a:p>
            <a:pPr lvl="2"/>
            <a:r>
              <a:rPr lang="fr-FR" dirty="0" smtClean="0"/>
              <a:t>notamment </a:t>
            </a:r>
            <a:r>
              <a:rPr lang="fr-FR" dirty="0"/>
              <a:t>en fédérant les efforts et les moyens pour des projets communs relativement importants. </a:t>
            </a:r>
            <a:endParaRPr lang="fr-FR" dirty="0" smtClean="0"/>
          </a:p>
          <a:p>
            <a:pPr lvl="1"/>
            <a:r>
              <a:rPr lang="fr-FR" dirty="0" smtClean="0"/>
              <a:t>Aide à </a:t>
            </a:r>
            <a:r>
              <a:rPr lang="fr-FR" dirty="0"/>
              <a:t>projets émergeants pour leur permettre de passer une première </a:t>
            </a:r>
            <a:r>
              <a:rPr lang="fr-FR" dirty="0" smtClean="0"/>
              <a:t>phase</a:t>
            </a:r>
          </a:p>
          <a:p>
            <a:pPr lvl="2"/>
            <a:r>
              <a:rPr lang="fr-FR" dirty="0" smtClean="0"/>
              <a:t>preuve </a:t>
            </a:r>
            <a:r>
              <a:rPr lang="fr-FR" dirty="0"/>
              <a:t>de concept, test de </a:t>
            </a:r>
            <a:r>
              <a:rPr lang="fr-FR" dirty="0" smtClean="0"/>
              <a:t>faisabilité dans une première phase</a:t>
            </a:r>
          </a:p>
          <a:p>
            <a:pPr lvl="2"/>
            <a:r>
              <a:rPr lang="fr-FR" dirty="0" smtClean="0"/>
              <a:t>et </a:t>
            </a:r>
            <a:r>
              <a:rPr lang="fr-FR" dirty="0"/>
              <a:t>ensuite concourir </a:t>
            </a:r>
            <a:r>
              <a:rPr lang="fr-FR" dirty="0" smtClean="0"/>
              <a:t>dans des appels </a:t>
            </a:r>
            <a:r>
              <a:rPr lang="fr-FR" dirty="0"/>
              <a:t>à projets.</a:t>
            </a:r>
            <a:endParaRPr lang="fr-FR" dirty="0" smtClean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43178"/>
            <a:ext cx="8784976" cy="1239837"/>
          </a:xfrm>
        </p:spPr>
        <p:txBody>
          <a:bodyPr/>
          <a:lstStyle/>
          <a:p>
            <a:r>
              <a:rPr lang="fr-FR" dirty="0" smtClean="0"/>
              <a:t>Présentation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848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07504" y="6669384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763688" y="6664299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35280" y="6664299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35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7504" y="1600200"/>
            <a:ext cx="8784976" cy="4997152"/>
          </a:xfrm>
        </p:spPr>
        <p:txBody>
          <a:bodyPr/>
          <a:lstStyle/>
          <a:p>
            <a:r>
              <a:rPr lang="fr-FR" dirty="0" smtClean="0"/>
              <a:t>Quatre </a:t>
            </a:r>
            <a:r>
              <a:rPr lang="fr-FR" dirty="0"/>
              <a:t>pôles scientifiques :</a:t>
            </a:r>
          </a:p>
          <a:p>
            <a:endParaRPr lang="fr-FR" dirty="0"/>
          </a:p>
          <a:p>
            <a:pPr lvl="1"/>
            <a:r>
              <a:rPr lang="fr-FR" dirty="0"/>
              <a:t>    Le pôle "imagerie"</a:t>
            </a:r>
          </a:p>
          <a:p>
            <a:pPr lvl="1"/>
            <a:r>
              <a:rPr lang="fr-FR" dirty="0"/>
              <a:t>    Le pôle "radiobiologie"</a:t>
            </a:r>
          </a:p>
          <a:p>
            <a:pPr lvl="1"/>
            <a:r>
              <a:rPr lang="fr-FR" dirty="0"/>
              <a:t>    Le pôle "thérapie"</a:t>
            </a:r>
          </a:p>
          <a:p>
            <a:pPr lvl="1"/>
            <a:r>
              <a:rPr lang="fr-FR" dirty="0"/>
              <a:t>    Le pôle "radionucléides"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07504" y="177801"/>
            <a:ext cx="8784976" cy="1239837"/>
          </a:xfrm>
        </p:spPr>
        <p:txBody>
          <a:bodyPr/>
          <a:lstStyle/>
          <a:p>
            <a:r>
              <a:rPr lang="fr-FR" dirty="0"/>
              <a:t>Les activités du GDR</a:t>
            </a:r>
          </a:p>
        </p:txBody>
      </p:sp>
    </p:spTree>
    <p:extLst>
      <p:ext uri="{BB962C8B-B14F-4D97-AF65-F5344CB8AC3E}">
        <p14:creationId xmlns:p14="http://schemas.microsoft.com/office/powerpoint/2010/main" val="33779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52461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647376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647376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36</a:t>
            </a:fld>
            <a:endParaRPr lang="fr-BE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4860033" y="1079220"/>
            <a:ext cx="4032447" cy="5518131"/>
          </a:xfrm>
        </p:spPr>
        <p:txBody>
          <a:bodyPr>
            <a:normAutofit/>
          </a:bodyPr>
          <a:lstStyle/>
          <a:p>
            <a:r>
              <a:rPr lang="fr-FR" sz="2000" dirty="0"/>
              <a:t>Pôle </a:t>
            </a:r>
            <a:r>
              <a:rPr lang="fr-FR" sz="2000" dirty="0" smtClean="0"/>
              <a:t>radiobiologie</a:t>
            </a:r>
            <a:endParaRPr lang="fr-FR" sz="2000" dirty="0"/>
          </a:p>
          <a:p>
            <a:pPr lvl="1"/>
            <a:r>
              <a:rPr lang="fr-FR" sz="1800" dirty="0" smtClean="0"/>
              <a:t>Mesures </a:t>
            </a:r>
            <a:r>
              <a:rPr lang="fr-FR" sz="1800" dirty="0"/>
              <a:t>expérimentales des effets biologiques (RBE)</a:t>
            </a:r>
          </a:p>
          <a:p>
            <a:pPr lvl="1"/>
            <a:r>
              <a:rPr lang="fr-FR" sz="1800" dirty="0" smtClean="0"/>
              <a:t>Optimisation </a:t>
            </a:r>
            <a:r>
              <a:rPr lang="fr-FR" sz="1800" dirty="0"/>
              <a:t>de plate-forme d’irradiation</a:t>
            </a:r>
          </a:p>
          <a:p>
            <a:pPr lvl="1"/>
            <a:r>
              <a:rPr lang="fr-FR" sz="1800" dirty="0" smtClean="0"/>
              <a:t>Optimisation </a:t>
            </a:r>
            <a:r>
              <a:rPr lang="fr-FR" sz="1800" dirty="0"/>
              <a:t>de l’acquisition de données </a:t>
            </a:r>
            <a:r>
              <a:rPr lang="fr-FR" sz="1800" dirty="0" err="1"/>
              <a:t>radiobiologiques</a:t>
            </a:r>
            <a:endParaRPr lang="fr-FR" sz="1800" dirty="0"/>
          </a:p>
          <a:p>
            <a:pPr lvl="1"/>
            <a:r>
              <a:rPr lang="fr-FR" sz="1800" dirty="0"/>
              <a:t> </a:t>
            </a:r>
            <a:r>
              <a:rPr lang="fr-FR" sz="1800" dirty="0" smtClean="0"/>
              <a:t>Simulation </a:t>
            </a:r>
            <a:r>
              <a:rPr lang="fr-FR" sz="1800" dirty="0"/>
              <a:t>et </a:t>
            </a:r>
            <a:r>
              <a:rPr lang="fr-FR" sz="1800" dirty="0" smtClean="0"/>
              <a:t>modélisation</a:t>
            </a:r>
          </a:p>
          <a:p>
            <a:pPr lvl="1"/>
            <a:endParaRPr lang="fr-FR" sz="1800" dirty="0"/>
          </a:p>
          <a:p>
            <a:pPr lvl="1"/>
            <a:endParaRPr lang="fr-FR" sz="1800" dirty="0" smtClean="0"/>
          </a:p>
          <a:p>
            <a:pPr lvl="1"/>
            <a:endParaRPr lang="fr-FR" sz="1800" dirty="0" smtClean="0"/>
          </a:p>
          <a:p>
            <a:r>
              <a:rPr lang="fr-FR" sz="2000" dirty="0"/>
              <a:t>Pôle </a:t>
            </a:r>
            <a:r>
              <a:rPr lang="fr-FR" sz="2000" dirty="0" smtClean="0"/>
              <a:t>radionucléides</a:t>
            </a:r>
            <a:endParaRPr lang="fr-FR" sz="2000" dirty="0"/>
          </a:p>
          <a:p>
            <a:pPr lvl="1"/>
            <a:r>
              <a:rPr lang="fr-FR" sz="1800" dirty="0" smtClean="0"/>
              <a:t>Production </a:t>
            </a:r>
            <a:r>
              <a:rPr lang="fr-FR" sz="1800" dirty="0"/>
              <a:t>d’isotopes pour la thérapie</a:t>
            </a:r>
          </a:p>
          <a:p>
            <a:pPr lvl="1"/>
            <a:r>
              <a:rPr lang="fr-FR" sz="1800" dirty="0" smtClean="0"/>
              <a:t>Production </a:t>
            </a:r>
            <a:r>
              <a:rPr lang="fr-FR" sz="1800" dirty="0"/>
              <a:t>d’isotopes pour l’imagerie 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85643" y="1079220"/>
            <a:ext cx="4414349" cy="5518131"/>
          </a:xfrm>
        </p:spPr>
        <p:txBody>
          <a:bodyPr>
            <a:noAutofit/>
          </a:bodyPr>
          <a:lstStyle/>
          <a:p>
            <a:r>
              <a:rPr lang="fr-FR" sz="2000" dirty="0"/>
              <a:t>Pôle </a:t>
            </a:r>
            <a:r>
              <a:rPr lang="fr-FR" sz="2000" dirty="0" smtClean="0"/>
              <a:t>imagerie</a:t>
            </a:r>
            <a:endParaRPr lang="fr-FR" sz="2000" dirty="0"/>
          </a:p>
          <a:p>
            <a:pPr lvl="1"/>
            <a:r>
              <a:rPr lang="fr-FR" sz="1800" dirty="0" smtClean="0"/>
              <a:t>R&amp;D </a:t>
            </a:r>
            <a:r>
              <a:rPr lang="fr-FR" sz="1800" dirty="0"/>
              <a:t>Imagerie clinique</a:t>
            </a:r>
          </a:p>
          <a:p>
            <a:pPr lvl="1"/>
            <a:r>
              <a:rPr lang="fr-FR" sz="1800" dirty="0" smtClean="0"/>
              <a:t>Imagerie </a:t>
            </a:r>
            <a:r>
              <a:rPr lang="fr-FR" sz="1800" dirty="0" err="1"/>
              <a:t>per-opératoire</a:t>
            </a:r>
            <a:endParaRPr lang="fr-FR" sz="1800" dirty="0"/>
          </a:p>
          <a:p>
            <a:pPr lvl="1"/>
            <a:r>
              <a:rPr lang="fr-FR" sz="1800" dirty="0" smtClean="0"/>
              <a:t>Imagerie </a:t>
            </a:r>
            <a:r>
              <a:rPr lang="fr-FR" sz="1800" dirty="0" err="1"/>
              <a:t>pré-clinique</a:t>
            </a:r>
            <a:endParaRPr lang="fr-FR" sz="1800" dirty="0"/>
          </a:p>
          <a:p>
            <a:pPr lvl="1"/>
            <a:r>
              <a:rPr lang="fr-FR" sz="1800" dirty="0" smtClean="0"/>
              <a:t>Modélisation </a:t>
            </a:r>
            <a:r>
              <a:rPr lang="fr-FR" sz="1800" dirty="0"/>
              <a:t>et calcul</a:t>
            </a:r>
          </a:p>
          <a:p>
            <a:pPr lvl="1"/>
            <a:r>
              <a:rPr lang="fr-FR" sz="1800" dirty="0" smtClean="0"/>
              <a:t>Quantification </a:t>
            </a:r>
            <a:r>
              <a:rPr lang="fr-FR" sz="1800" dirty="0"/>
              <a:t>en imagerie</a:t>
            </a:r>
          </a:p>
          <a:p>
            <a:pPr lvl="1"/>
            <a:r>
              <a:rPr lang="fr-FR" sz="1800" dirty="0" smtClean="0"/>
              <a:t>Imagerie </a:t>
            </a:r>
            <a:r>
              <a:rPr lang="fr-FR" sz="1800" dirty="0"/>
              <a:t>chimique</a:t>
            </a:r>
          </a:p>
          <a:p>
            <a:pPr lvl="1"/>
            <a:r>
              <a:rPr lang="fr-FR" sz="1800" dirty="0" smtClean="0"/>
              <a:t>Imagerie </a:t>
            </a:r>
            <a:r>
              <a:rPr lang="fr-FR" sz="1800" dirty="0"/>
              <a:t>par </a:t>
            </a:r>
            <a:r>
              <a:rPr lang="fr-FR" sz="1800" dirty="0" smtClean="0"/>
              <a:t>proton</a:t>
            </a:r>
          </a:p>
          <a:p>
            <a:pPr marL="365760" lvl="1" indent="0">
              <a:buNone/>
            </a:pPr>
            <a:endParaRPr lang="fr-FR" sz="1800" dirty="0" smtClean="0"/>
          </a:p>
          <a:p>
            <a:pPr marL="365760" lvl="1" indent="0">
              <a:buNone/>
            </a:pPr>
            <a:endParaRPr lang="fr-FR" sz="1800" dirty="0" smtClean="0"/>
          </a:p>
          <a:p>
            <a:r>
              <a:rPr lang="fr-FR" sz="2000" dirty="0"/>
              <a:t>Pôle </a:t>
            </a:r>
            <a:r>
              <a:rPr lang="fr-FR" sz="2000" dirty="0" smtClean="0"/>
              <a:t>thérapie</a:t>
            </a:r>
            <a:endParaRPr lang="fr-FR" sz="2000" dirty="0"/>
          </a:p>
          <a:p>
            <a:pPr lvl="1"/>
            <a:r>
              <a:rPr lang="fr-FR" sz="1800" dirty="0" smtClean="0"/>
              <a:t>Contrôle </a:t>
            </a:r>
            <a:r>
              <a:rPr lang="fr-FR" sz="1800" dirty="0"/>
              <a:t>de dose en </a:t>
            </a:r>
            <a:r>
              <a:rPr lang="fr-FR" sz="1800" dirty="0" err="1"/>
              <a:t>hadronthérapie</a:t>
            </a:r>
            <a:endParaRPr lang="fr-FR" sz="1800" dirty="0"/>
          </a:p>
          <a:p>
            <a:pPr lvl="1"/>
            <a:r>
              <a:rPr lang="fr-FR" sz="1800" dirty="0" smtClean="0"/>
              <a:t>Contrôle </a:t>
            </a:r>
            <a:r>
              <a:rPr lang="fr-FR" sz="1800" dirty="0"/>
              <a:t>de faisceau en </a:t>
            </a:r>
            <a:r>
              <a:rPr lang="fr-FR" sz="1800" dirty="0" err="1"/>
              <a:t>hadronthérapie</a:t>
            </a:r>
            <a:r>
              <a:rPr lang="fr-FR" sz="1800" dirty="0"/>
              <a:t> et radiothérapie</a:t>
            </a:r>
          </a:p>
          <a:p>
            <a:pPr lvl="1"/>
            <a:r>
              <a:rPr lang="fr-FR" sz="1800" dirty="0" smtClean="0"/>
              <a:t>Données </a:t>
            </a:r>
            <a:r>
              <a:rPr lang="fr-FR" sz="1800" dirty="0"/>
              <a:t>et modèles </a:t>
            </a:r>
            <a:r>
              <a:rPr lang="fr-FR" sz="1800" dirty="0" smtClean="0"/>
              <a:t>physiques </a:t>
            </a:r>
            <a:r>
              <a:rPr lang="fr-FR" sz="1800" dirty="0"/>
              <a:t>pour les TPS en </a:t>
            </a:r>
            <a:r>
              <a:rPr lang="fr-FR" sz="1800" dirty="0" err="1"/>
              <a:t>hadronthérapie</a:t>
            </a:r>
            <a:r>
              <a:rPr lang="fr-FR" sz="1800" dirty="0"/>
              <a:t> 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79512" y="-343178"/>
            <a:ext cx="8784976" cy="1239837"/>
          </a:xfrm>
        </p:spPr>
        <p:txBody>
          <a:bodyPr/>
          <a:lstStyle/>
          <a:p>
            <a:r>
              <a:rPr lang="fr-FR" dirty="0" smtClean="0"/>
              <a:t>Plus en détails…</a:t>
            </a:r>
            <a:endParaRPr lang="fr-F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483" y="1052736"/>
            <a:ext cx="1965573" cy="1812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46" y="3501008"/>
            <a:ext cx="102077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444208" y="3746604"/>
            <a:ext cx="20882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sz="1400" dirty="0" smtClean="0"/>
              <a:t>Simulation irradiation cellule simple, CENBG</a:t>
            </a:r>
            <a:endParaRPr lang="fr-FR" sz="1400" dirty="0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67" y="3068960"/>
            <a:ext cx="1530473" cy="149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avec flèche 9"/>
          <p:cNvCxnSpPr/>
          <p:nvPr/>
        </p:nvCxnSpPr>
        <p:spPr>
          <a:xfrm>
            <a:off x="3110483" y="2564904"/>
            <a:ext cx="453405" cy="504056"/>
          </a:xfrm>
          <a:prstGeom prst="straightConnector1">
            <a:avLst/>
          </a:prstGeom>
          <a:ln w="127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29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37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528192"/>
            <a:ext cx="8784976" cy="4997152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sz="2000" dirty="0" smtClean="0"/>
              <a:t>Représente une vingtaine de FTE permanents, et autant de </a:t>
            </a:r>
            <a:r>
              <a:rPr lang="fr-FR" sz="2000" dirty="0" err="1" smtClean="0"/>
              <a:t>postdocs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187101"/>
            <a:ext cx="8784976" cy="1239837"/>
          </a:xfrm>
        </p:spPr>
        <p:txBody>
          <a:bodyPr/>
          <a:lstStyle/>
          <a:p>
            <a:r>
              <a:rPr lang="fr-FR" dirty="0"/>
              <a:t>Les membres du GDR MI2B</a:t>
            </a:r>
          </a:p>
        </p:txBody>
      </p:sp>
      <p:graphicFrame>
        <p:nvGraphicFramePr>
          <p:cNvPr id="7" name="Espace réservé du contenu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311334"/>
              </p:ext>
            </p:extLst>
          </p:nvPr>
        </p:nvGraphicFramePr>
        <p:xfrm>
          <a:off x="467542" y="1196753"/>
          <a:ext cx="7848874" cy="4482309"/>
        </p:xfrm>
        <a:graphic>
          <a:graphicData uri="http://schemas.openxmlformats.org/drawingml/2006/table">
            <a:tbl>
              <a:tblPr/>
              <a:tblGrid>
                <a:gridCol w="1415372"/>
                <a:gridCol w="4304994"/>
                <a:gridCol w="2128508"/>
              </a:tblGrid>
              <a:tr h="384965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LPC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Laboratoire de Physique Corpusculaire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Clermont-Ferrand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965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LPC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Laboratoire de Physique Corpusculaire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Caen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143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IPNL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Institut de physique nucléaire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Villeurbanne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737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IMNC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Imagerie et modélisation en neurobiologie et cancérologie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Orsay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737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CENBG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Centre d’études nucléaires de Bordeaux Gradignan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Bordeaux - Gradignan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4965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IPHC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Institut pluridisciplinaire Hubert Curien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Strasbourg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737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CPPM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Centre de physique des particules de Marseille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Marseille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5944">
                <a:tc>
                  <a:txBody>
                    <a:bodyPr/>
                    <a:lstStyle/>
                    <a:p>
                      <a:pPr algn="l"/>
                      <a:r>
                        <a:rPr lang="fr-FR" dirty="0" err="1"/>
                        <a:t>Subatech</a:t>
                      </a:r>
                      <a:endParaRPr lang="fr-FR" dirty="0"/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Laboratoire de physique subatomique et des technologies associées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/>
                        <a:t>Nantes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77376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LPSC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Laboratoire de physique subatomique et de cosmologie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800" dirty="0"/>
                        <a:t>Grenoble</a:t>
                      </a:r>
                    </a:p>
                  </a:txBody>
                  <a:tcPr marL="48519" marR="48519" marT="24259" marB="2425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7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Et nous ?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578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44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52461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647376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647376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4</a:t>
            </a:fld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23" y="1340768"/>
            <a:ext cx="7057554" cy="4997450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84976" cy="1239837"/>
          </a:xfrm>
        </p:spPr>
        <p:txBody>
          <a:bodyPr/>
          <a:lstStyle/>
          <a:p>
            <a:r>
              <a:rPr lang="fr-FR" dirty="0" smtClean="0"/>
              <a:t>Des ressemblances, des différences…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58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4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74445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669360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669360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41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079220"/>
            <a:ext cx="8784976" cy="5374115"/>
          </a:xfrm>
        </p:spPr>
        <p:txBody>
          <a:bodyPr>
            <a:normAutofit/>
          </a:bodyPr>
          <a:lstStyle/>
          <a:p>
            <a:r>
              <a:rPr lang="fr-FR" sz="2000" dirty="0" smtClean="0"/>
              <a:t>LLR a développé profileurs de faisceau</a:t>
            </a:r>
          </a:p>
          <a:p>
            <a:pPr lvl="1"/>
            <a:r>
              <a:rPr lang="fr-FR" sz="1800" dirty="0" smtClean="0"/>
              <a:t>hodoscope à fibres</a:t>
            </a:r>
          </a:p>
          <a:p>
            <a:pPr lvl="1"/>
            <a:r>
              <a:rPr lang="fr-FR" sz="1800" dirty="0"/>
              <a:t>d</a:t>
            </a:r>
            <a:r>
              <a:rPr lang="fr-FR" sz="1800" dirty="0" smtClean="0"/>
              <a:t>éveloppés par Maurice, PP et </a:t>
            </a:r>
            <a:r>
              <a:rPr lang="fr-FR" sz="1800" dirty="0" err="1" smtClean="0"/>
              <a:t>Akli</a:t>
            </a:r>
            <a:r>
              <a:rPr lang="fr-FR" sz="1800" dirty="0" smtClean="0"/>
              <a:t>.</a:t>
            </a:r>
            <a:endParaRPr lang="fr-FR" sz="1800" dirty="0"/>
          </a:p>
          <a:p>
            <a:r>
              <a:rPr lang="fr-FR" sz="2000" dirty="0" smtClean="0"/>
              <a:t>Pour les centres de</a:t>
            </a:r>
          </a:p>
          <a:p>
            <a:pPr lvl="1"/>
            <a:r>
              <a:rPr lang="fr-FR" sz="1800" dirty="0" smtClean="0"/>
              <a:t>CNAO (Pavie, Italie)</a:t>
            </a:r>
          </a:p>
          <a:p>
            <a:pPr lvl="1"/>
            <a:r>
              <a:rPr lang="fr-FR" sz="1800" dirty="0" err="1" smtClean="0"/>
              <a:t>MedAustron</a:t>
            </a:r>
            <a:r>
              <a:rPr lang="fr-FR" sz="1800" dirty="0"/>
              <a:t> (Wiener </a:t>
            </a:r>
            <a:r>
              <a:rPr lang="fr-FR" sz="1800" dirty="0" smtClean="0"/>
              <a:t>Neustadt,                                                                                 Autriche), démarrage 2015</a:t>
            </a:r>
          </a:p>
          <a:p>
            <a:r>
              <a:rPr lang="fr-FR" sz="2000" dirty="0" smtClean="0"/>
              <a:t>Série (23) CNAO fabriquée au labo</a:t>
            </a:r>
          </a:p>
          <a:p>
            <a:r>
              <a:rPr lang="fr-FR" sz="2000" dirty="0"/>
              <a:t>S</a:t>
            </a:r>
            <a:r>
              <a:rPr lang="fr-FR" sz="2000" dirty="0" smtClean="0"/>
              <a:t>érie (36) pour </a:t>
            </a:r>
            <a:r>
              <a:rPr lang="fr-FR" sz="2000" dirty="0" err="1" smtClean="0"/>
              <a:t>MedAutron</a:t>
            </a:r>
            <a:r>
              <a:rPr lang="fr-FR" sz="2000" dirty="0" smtClean="0"/>
              <a:t>                                                                                                  fabriquée sous l’égide de                                                                      THAMIS/Quattrocento</a:t>
            </a:r>
          </a:p>
          <a:p>
            <a:pPr lvl="1"/>
            <a:r>
              <a:rPr lang="fr-FR" sz="1800" dirty="0" smtClean="0"/>
              <a:t>Après transfert technologie</a:t>
            </a:r>
          </a:p>
          <a:p>
            <a:pPr lvl="1"/>
            <a:r>
              <a:rPr lang="fr-FR" sz="1800" dirty="0" smtClean="0"/>
              <a:t>Fabrication sous-traitée chez AXE</a:t>
            </a:r>
          </a:p>
          <a:p>
            <a:r>
              <a:rPr lang="fr-FR" sz="2400" dirty="0" smtClean="0"/>
              <a:t>Le LLR assure la calibration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43178"/>
            <a:ext cx="8784976" cy="1239837"/>
          </a:xfrm>
        </p:spPr>
        <p:txBody>
          <a:bodyPr/>
          <a:lstStyle/>
          <a:p>
            <a:r>
              <a:rPr lang="fr-FR" dirty="0" smtClean="0"/>
              <a:t>Hodoscopes CNAO et </a:t>
            </a:r>
            <a:r>
              <a:rPr lang="fr-FR" dirty="0" err="1" smtClean="0"/>
              <a:t>MedAustron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38" y="1124744"/>
            <a:ext cx="3312368" cy="2307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862" y="3501008"/>
            <a:ext cx="4900634" cy="302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02437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597352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597352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42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890958"/>
            <a:ext cx="8784976" cy="5778402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Demande réflexion à ce stade…</a:t>
            </a:r>
          </a:p>
          <a:p>
            <a:r>
              <a:rPr lang="fr-FR" dirty="0" smtClean="0"/>
              <a:t>Mais des options (vue personnelle)</a:t>
            </a:r>
          </a:p>
          <a:p>
            <a:r>
              <a:rPr lang="fr-FR" dirty="0" smtClean="0"/>
              <a:t>En allant du faisceau, passant par le patient, et allant à la mesure…</a:t>
            </a:r>
          </a:p>
          <a:p>
            <a:r>
              <a:rPr lang="fr-FR" dirty="0" smtClean="0"/>
              <a:t>Hodoscopes:</a:t>
            </a:r>
          </a:p>
          <a:p>
            <a:pPr lvl="1"/>
            <a:r>
              <a:rPr lang="fr-FR" dirty="0"/>
              <a:t>Inclure mesure fluence</a:t>
            </a:r>
          </a:p>
          <a:p>
            <a:pPr lvl="2"/>
            <a:r>
              <a:rPr lang="fr-FR" dirty="0"/>
              <a:t>Pour « mesurer » la dose effectivement délivrée au patient par le faisceau</a:t>
            </a:r>
          </a:p>
          <a:p>
            <a:pPr lvl="2"/>
            <a:r>
              <a:rPr lang="fr-FR" dirty="0"/>
              <a:t>Demande « générique »</a:t>
            </a:r>
          </a:p>
          <a:p>
            <a:pPr lvl="1"/>
            <a:r>
              <a:rPr lang="fr-FR" dirty="0" smtClean="0"/>
              <a:t>Par ailleurs, un premier contact avec IBA</a:t>
            </a:r>
          </a:p>
          <a:p>
            <a:pPr lvl="2"/>
            <a:r>
              <a:rPr lang="fr-FR" dirty="0" smtClean="0"/>
              <a:t>Intéressés par hodoscopes</a:t>
            </a:r>
          </a:p>
          <a:p>
            <a:pPr lvl="2"/>
            <a:r>
              <a:rPr lang="fr-FR" dirty="0" smtClean="0"/>
              <a:t>Mais restants à demeure, dans le faisceau</a:t>
            </a:r>
          </a:p>
          <a:p>
            <a:pPr lvl="3"/>
            <a:r>
              <a:rPr lang="fr-FR" dirty="0" smtClean="0"/>
              <a:t>Environ 1.5 m avant le patient, divergence acceptable</a:t>
            </a:r>
          </a:p>
          <a:p>
            <a:pPr lvl="3"/>
            <a:r>
              <a:rPr lang="fr-FR" dirty="0" smtClean="0"/>
              <a:t>Problème tenue aux radiations</a:t>
            </a:r>
          </a:p>
          <a:p>
            <a:pPr lvl="4"/>
            <a:r>
              <a:rPr lang="fr-FR" dirty="0" smtClean="0"/>
              <a:t>Fibres (plastiques) « jaunissent »</a:t>
            </a:r>
          </a:p>
          <a:p>
            <a:pPr lvl="2"/>
            <a:r>
              <a:rPr lang="fr-FR" dirty="0" smtClean="0"/>
              <a:t>Nouer contact pour étude conjointe ?</a:t>
            </a:r>
          </a:p>
          <a:p>
            <a:pPr lvl="3"/>
            <a:r>
              <a:rPr lang="fr-FR" dirty="0" smtClean="0"/>
              <a:t>Autre scintillateur ?</a:t>
            </a:r>
          </a:p>
          <a:p>
            <a:pPr lvl="4"/>
            <a:r>
              <a:rPr lang="fr-FR" dirty="0" smtClean="0"/>
              <a:t>Par exemple fibres LYSO ?</a:t>
            </a:r>
          </a:p>
          <a:p>
            <a:pPr lvl="3"/>
            <a:r>
              <a:rPr lang="fr-FR" dirty="0" smtClean="0"/>
              <a:t>Revue de leur système de lecture ?</a:t>
            </a:r>
          </a:p>
          <a:p>
            <a:pPr lvl="2"/>
            <a:r>
              <a:rPr lang="fr-FR" dirty="0" smtClean="0"/>
              <a:t>A suivre</a:t>
            </a:r>
          </a:p>
          <a:p>
            <a:pPr marL="1463040" lvl="4" indent="0">
              <a:buNone/>
            </a:pPr>
            <a:endParaRPr lang="fr-FR" dirty="0" smtClean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403125"/>
            <a:ext cx="8784976" cy="1239837"/>
          </a:xfrm>
        </p:spPr>
        <p:txBody>
          <a:bodyPr/>
          <a:lstStyle/>
          <a:p>
            <a:r>
              <a:rPr lang="fr-FR" dirty="0" smtClean="0"/>
              <a:t>Et maintenant, après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959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02437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597352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597352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43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890958"/>
            <a:ext cx="5184576" cy="5967042"/>
          </a:xfrm>
        </p:spPr>
        <p:txBody>
          <a:bodyPr>
            <a:normAutofit lnSpcReduction="10000"/>
          </a:bodyPr>
          <a:lstStyle/>
          <a:p>
            <a:pPr lvl="1"/>
            <a:r>
              <a:rPr lang="fr-FR" dirty="0" err="1" smtClean="0"/>
              <a:t>Hadronthérapie</a:t>
            </a:r>
            <a:r>
              <a:rPr lang="fr-FR" dirty="0" smtClean="0"/>
              <a:t>:</a:t>
            </a:r>
          </a:p>
          <a:p>
            <a:pPr lvl="2"/>
            <a:r>
              <a:rPr lang="fr-FR" dirty="0" smtClean="0"/>
              <a:t>Processus de fragmentation mal connus</a:t>
            </a:r>
          </a:p>
          <a:p>
            <a:pPr lvl="2"/>
            <a:r>
              <a:rPr lang="fr-FR" dirty="0" smtClean="0"/>
              <a:t>Efforts en cours pour les mesurer (et les modéliser, IRFU/</a:t>
            </a:r>
            <a:r>
              <a:rPr lang="fr-FR" dirty="0" err="1" smtClean="0"/>
              <a:t>Liege</a:t>
            </a:r>
            <a:r>
              <a:rPr lang="fr-FR" dirty="0" smtClean="0"/>
              <a:t>/Geant4)</a:t>
            </a:r>
          </a:p>
          <a:p>
            <a:pPr lvl="4"/>
            <a:r>
              <a:rPr lang="fr-FR" dirty="0" smtClean="0"/>
              <a:t>Exemple: expérience FIRST @ GSI</a:t>
            </a:r>
          </a:p>
          <a:p>
            <a:pPr lvl="5"/>
            <a:r>
              <a:rPr lang="fr-FR" dirty="0" err="1" smtClean="0"/>
              <a:t>Hadronthérapie</a:t>
            </a:r>
            <a:r>
              <a:rPr lang="fr-FR" dirty="0" smtClean="0"/>
              <a:t>, mais intérêt ESA et NASA pour vols habités</a:t>
            </a:r>
          </a:p>
          <a:p>
            <a:pPr lvl="4"/>
            <a:r>
              <a:rPr lang="fr-FR" dirty="0" smtClean="0"/>
              <a:t>Réactions « biologiques » considérées, </a:t>
            </a:r>
            <a:r>
              <a:rPr lang="fr-FR" baseline="30000" dirty="0" smtClean="0"/>
              <a:t>12</a:t>
            </a:r>
            <a:r>
              <a:rPr lang="fr-FR" dirty="0" smtClean="0"/>
              <a:t>C – </a:t>
            </a:r>
            <a:r>
              <a:rPr lang="fr-FR" baseline="30000" dirty="0" smtClean="0"/>
              <a:t>12</a:t>
            </a:r>
            <a:r>
              <a:rPr lang="fr-FR" dirty="0" smtClean="0"/>
              <a:t>C pour commencer (400 MeV/A)</a:t>
            </a:r>
          </a:p>
          <a:p>
            <a:pPr lvl="4"/>
            <a:r>
              <a:rPr lang="fr-FR" dirty="0" smtClean="0"/>
              <a:t>Un premier </a:t>
            </a:r>
            <a:r>
              <a:rPr lang="fr-FR" dirty="0" err="1" smtClean="0"/>
              <a:t>run</a:t>
            </a:r>
            <a:r>
              <a:rPr lang="fr-FR" dirty="0" smtClean="0"/>
              <a:t> en aout 2011, mais insatisfaisant (</a:t>
            </a:r>
            <a:r>
              <a:rPr lang="fr-FR" dirty="0" err="1" smtClean="0"/>
              <a:t>pb</a:t>
            </a:r>
            <a:r>
              <a:rPr lang="fr-FR" dirty="0" smtClean="0"/>
              <a:t> technique)</a:t>
            </a:r>
          </a:p>
          <a:p>
            <a:pPr lvl="5"/>
            <a:r>
              <a:rPr lang="fr-FR" dirty="0" smtClean="0"/>
              <a:t>Plan pour un autre </a:t>
            </a:r>
            <a:r>
              <a:rPr lang="fr-FR" dirty="0" err="1" smtClean="0"/>
              <a:t>run</a:t>
            </a:r>
            <a:endParaRPr lang="fr-FR" dirty="0" smtClean="0"/>
          </a:p>
          <a:p>
            <a:pPr lvl="4"/>
            <a:r>
              <a:rPr lang="fr-FR" dirty="0" smtClean="0"/>
              <a:t>Opportunité ?</a:t>
            </a:r>
          </a:p>
          <a:p>
            <a:pPr lvl="5"/>
            <a:r>
              <a:rPr lang="fr-FR" dirty="0" err="1" smtClean="0"/>
              <a:t>Detecteur</a:t>
            </a:r>
            <a:r>
              <a:rPr lang="fr-FR" dirty="0" smtClean="0"/>
              <a:t>, </a:t>
            </a:r>
            <a:r>
              <a:rPr lang="fr-FR" dirty="0" err="1" smtClean="0"/>
              <a:t>beam</a:t>
            </a:r>
            <a:r>
              <a:rPr lang="fr-FR" dirty="0" smtClean="0"/>
              <a:t> test, analyse</a:t>
            </a:r>
          </a:p>
          <a:p>
            <a:pPr lvl="4"/>
            <a:r>
              <a:rPr lang="fr-FR" dirty="0" smtClean="0"/>
              <a:t>Aussi au GANIL, mais plus basse énergie.</a:t>
            </a:r>
          </a:p>
          <a:p>
            <a:pPr lvl="2"/>
            <a:r>
              <a:rPr lang="fr-FR" dirty="0" smtClean="0"/>
              <a:t>Dans le long terme: normaliser les différentes données (imaginer une « ISO » des données carbone)  ?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403125"/>
            <a:ext cx="8784976" cy="1239837"/>
          </a:xfrm>
        </p:spPr>
        <p:txBody>
          <a:bodyPr/>
          <a:lstStyle/>
          <a:p>
            <a:r>
              <a:rPr lang="fr-FR" dirty="0" smtClean="0"/>
              <a:t>Et maintenant, après ?</a:t>
            </a:r>
            <a:endParaRPr lang="fr-F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48806"/>
            <a:ext cx="349885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6516216" y="1124744"/>
            <a:ext cx="1871663" cy="1800225"/>
            <a:chOff x="4740" y="2160"/>
            <a:chExt cx="1179" cy="1134"/>
          </a:xfrm>
        </p:grpSpPr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>
              <a:off x="4740" y="2160"/>
              <a:ext cx="1179" cy="1134"/>
            </a:xfrm>
            <a:prstGeom prst="wedgeRoundRectCallout">
              <a:avLst>
                <a:gd name="adj1" fmla="val 38390"/>
                <a:gd name="adj2" fmla="val 151420"/>
                <a:gd name="adj3" fmla="val 16667"/>
              </a:avLst>
            </a:prstGeom>
            <a:solidFill>
              <a:srgbClr val="009999"/>
            </a:solidFill>
            <a:ln w="9525">
              <a:solidFill>
                <a:srgbClr val="336666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0" u="none" strike="noStrike" kern="0" cap="none" spc="0" normalizeH="0" baseline="0" noProof="1" smtClean="0">
                <a:ln>
                  <a:noFill/>
                </a:ln>
                <a:solidFill>
                  <a:srgbClr val="336666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4770" y="2296"/>
              <a:ext cx="990" cy="366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Dose </a:t>
              </a:r>
              <a:r>
                <a:rPr kumimoji="0" lang="it-IT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over </a:t>
              </a:r>
              <a:r>
                <a:rPr kumimoji="0" lang="it-IT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 </a:t>
              </a:r>
              <a:r>
                <a:rPr kumimoji="0" lang="it-IT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the</a:t>
              </a:r>
              <a:r>
                <a:rPr kumimoji="0" lang="it-IT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 Bragg</a:t>
              </a:r>
              <a:r>
                <a:rPr kumimoji="0" lang="it-IT" sz="16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 Peak</a:t>
              </a:r>
              <a:r>
                <a:rPr kumimoji="0" lang="it-IT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336666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 :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4866" y="2659"/>
              <a:ext cx="684" cy="21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p </a:t>
              </a:r>
              <a:r>
                <a:rPr kumimoji="0" lang="fr-FR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  <a:sym typeface="Symbol" pitchFamily="18" charset="2"/>
                </a:rPr>
                <a:t>~ 1-2 %</a:t>
              </a:r>
              <a:endParaRPr kumimoji="0" lang="fr-FR" sz="1600" b="1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4834" y="2885"/>
              <a:ext cx="714" cy="21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C </a:t>
              </a:r>
              <a:r>
                <a:rPr kumimoji="0" lang="fr-FR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  <a:sym typeface="Symbol" pitchFamily="18" charset="2"/>
                </a:rPr>
                <a:t>~ 15 %</a:t>
              </a:r>
              <a:r>
                <a:rPr kumimoji="0" lang="fr-FR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336666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  <a:sym typeface="Symbol" pitchFamily="18" charset="2"/>
                </a:rPr>
                <a:t>       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866" y="3067"/>
              <a:ext cx="743" cy="212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500">
                  <a:solidFill>
                    <a:schemeClr val="tx2"/>
                  </a:solidFill>
                  <a:latin typeface="Verdana" pitchFamily="34" charset="0"/>
                  <a:ea typeface="MS PGothic" pitchFamily="34" charset="-128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</a:rPr>
                <a:t>Ne </a:t>
              </a:r>
              <a:r>
                <a:rPr kumimoji="0" lang="fr-FR" sz="16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MS PGothic" pitchFamily="34" charset="-128"/>
                  <a:sym typeface="Symbol" pitchFamily="18" charset="2"/>
                </a:rPr>
                <a:t>~ 30 %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4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580453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575368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575368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44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034974"/>
            <a:ext cx="4752528" cy="5490369"/>
          </a:xfrm>
        </p:spPr>
        <p:txBody>
          <a:bodyPr>
            <a:normAutofit/>
          </a:bodyPr>
          <a:lstStyle/>
          <a:p>
            <a:pPr lvl="1"/>
            <a:r>
              <a:rPr lang="fr-FR" dirty="0" smtClean="0"/>
              <a:t>Dosimétrie en ligne pendant </a:t>
            </a:r>
            <a:r>
              <a:rPr lang="fr-FR" dirty="0" err="1" smtClean="0"/>
              <a:t>hadronthérapie</a:t>
            </a:r>
            <a:endParaRPr lang="fr-FR" dirty="0" smtClean="0"/>
          </a:p>
          <a:p>
            <a:pPr lvl="2"/>
            <a:r>
              <a:rPr lang="fr-FR" dirty="0" smtClean="0"/>
              <a:t>Interactions nucléaires (</a:t>
            </a:r>
            <a:r>
              <a:rPr lang="fr-FR" dirty="0" err="1" smtClean="0"/>
              <a:t>indésirées</a:t>
            </a:r>
            <a:r>
              <a:rPr lang="fr-FR" dirty="0" smtClean="0"/>
              <a:t>) peuvent produire des émetteurs </a:t>
            </a:r>
            <a:r>
              <a:rPr lang="fr-FR" dirty="0" smtClean="0">
                <a:latin typeface="Symbol" pitchFamily="18" charset="2"/>
              </a:rPr>
              <a:t>b</a:t>
            </a:r>
            <a:r>
              <a:rPr lang="fr-FR" baseline="30000" dirty="0" smtClean="0">
                <a:latin typeface="Symbol" pitchFamily="18" charset="2"/>
              </a:rPr>
              <a:t>+</a:t>
            </a:r>
          </a:p>
          <a:p>
            <a:pPr lvl="2"/>
            <a:r>
              <a:rPr lang="fr-FR" dirty="0" smtClean="0"/>
              <a:t>Imagerie de ces </a:t>
            </a:r>
            <a:r>
              <a:rPr lang="fr-FR" dirty="0" smtClean="0">
                <a:latin typeface="Symbol" pitchFamily="18" charset="2"/>
              </a:rPr>
              <a:t>b</a:t>
            </a:r>
            <a:r>
              <a:rPr lang="fr-FR" baseline="30000" dirty="0" smtClean="0">
                <a:latin typeface="Symbol" pitchFamily="18" charset="2"/>
              </a:rPr>
              <a:t>+</a:t>
            </a:r>
            <a:r>
              <a:rPr lang="fr-FR" dirty="0" smtClean="0"/>
              <a:t> par TEP permet dosimétrie</a:t>
            </a:r>
          </a:p>
          <a:p>
            <a:pPr lvl="3"/>
            <a:r>
              <a:rPr lang="fr-FR" dirty="0" smtClean="0"/>
              <a:t>Dose elle-même</a:t>
            </a:r>
          </a:p>
          <a:p>
            <a:pPr lvl="3"/>
            <a:r>
              <a:rPr lang="fr-FR" dirty="0" smtClean="0"/>
              <a:t>Position de cette dose</a:t>
            </a:r>
          </a:p>
          <a:p>
            <a:pPr lvl="2"/>
            <a:r>
              <a:rPr lang="fr-FR" dirty="0" smtClean="0"/>
              <a:t>Etude par plusieurs groupes</a:t>
            </a:r>
          </a:p>
          <a:p>
            <a:pPr lvl="3"/>
            <a:r>
              <a:rPr lang="fr-FR" dirty="0" smtClean="0"/>
              <a:t>Utilisé par GSI (?)</a:t>
            </a:r>
          </a:p>
          <a:p>
            <a:pPr marL="1097280" lvl="3" indent="0">
              <a:buNone/>
            </a:pPr>
            <a:endParaRPr lang="fr-FR" dirty="0" smtClean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31117"/>
            <a:ext cx="8784976" cy="1239837"/>
          </a:xfrm>
        </p:spPr>
        <p:txBody>
          <a:bodyPr/>
          <a:lstStyle/>
          <a:p>
            <a:r>
              <a:rPr lang="fr-FR" dirty="0" smtClean="0"/>
              <a:t>Et maintenant, après ?</a:t>
            </a:r>
            <a:endParaRPr lang="fr-F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99097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87" y="2015920"/>
            <a:ext cx="2504617" cy="177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space réservé du contenu 4"/>
          <p:cNvSpPr txBox="1">
            <a:spLocks/>
          </p:cNvSpPr>
          <p:nvPr/>
        </p:nvSpPr>
        <p:spPr>
          <a:xfrm>
            <a:off x="179511" y="4653136"/>
            <a:ext cx="8743503" cy="18722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fr-FR" dirty="0" smtClean="0"/>
              <a:t>Etudié aussi à Orsay par collaboration GATE</a:t>
            </a:r>
          </a:p>
          <a:p>
            <a:pPr lvl="3"/>
            <a:r>
              <a:rPr lang="fr-FR" dirty="0" smtClean="0"/>
              <a:t>GATE = collaboration et nom surcouche logiciel au-dessus de Geant4 pour application biomédical</a:t>
            </a:r>
          </a:p>
          <a:p>
            <a:pPr lvl="3"/>
            <a:r>
              <a:rPr lang="fr-FR" dirty="0" smtClean="0"/>
              <a:t>Outil pour simuler développements instrumentaux, etc.</a:t>
            </a:r>
          </a:p>
          <a:p>
            <a:pPr lvl="4"/>
            <a:r>
              <a:rPr lang="fr-FR" dirty="0" smtClean="0"/>
              <a:t>(pas encore utilisable en « traitement planning »</a:t>
            </a:r>
          </a:p>
          <a:p>
            <a:pPr lvl="4"/>
            <a:r>
              <a:rPr lang="fr-FR" dirty="0"/>
              <a:t>m</a:t>
            </a:r>
            <a:r>
              <a:rPr lang="fr-FR" dirty="0" smtClean="0"/>
              <a:t>ais envisagé)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276442" y="1952457"/>
            <a:ext cx="654346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Dose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76442" y="2135439"/>
            <a:ext cx="396262" cy="3693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fr-FR" baseline="30000" dirty="0" smtClean="0">
                <a:solidFill>
                  <a:schemeClr val="bg1"/>
                </a:solidFill>
                <a:latin typeface="Symbol" pitchFamily="18" charset="2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2174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52461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647376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647376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45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962966"/>
            <a:ext cx="8712968" cy="5706394"/>
          </a:xfrm>
        </p:spPr>
        <p:txBody>
          <a:bodyPr>
            <a:normAutofit/>
          </a:bodyPr>
          <a:lstStyle/>
          <a:p>
            <a:pPr lvl="2"/>
            <a:r>
              <a:rPr lang="fr-FR" dirty="0" smtClean="0"/>
              <a:t>Groupe QIM, IMNC</a:t>
            </a:r>
          </a:p>
          <a:p>
            <a:pPr lvl="3"/>
            <a:r>
              <a:rPr lang="fr-FR" dirty="0" smtClean="0"/>
              <a:t>« Quantification </a:t>
            </a:r>
            <a:r>
              <a:rPr lang="fr-FR" dirty="0"/>
              <a:t>en </a:t>
            </a:r>
            <a:r>
              <a:rPr lang="fr-FR" dirty="0" smtClean="0"/>
              <a:t>imagerie »</a:t>
            </a:r>
          </a:p>
          <a:p>
            <a:pPr lvl="3"/>
            <a:r>
              <a:rPr lang="fr-FR" dirty="0" smtClean="0"/>
              <a:t>Approche quantitative « image </a:t>
            </a:r>
            <a:r>
              <a:rPr lang="fr-FR" dirty="0" smtClean="0">
                <a:sym typeface="Symbol"/>
              </a:rPr>
              <a:t></a:t>
            </a:r>
            <a:r>
              <a:rPr lang="fr-FR" dirty="0" smtClean="0"/>
              <a:t> mesure »</a:t>
            </a:r>
          </a:p>
          <a:p>
            <a:pPr lvl="3"/>
            <a:endParaRPr lang="fr-FR" dirty="0"/>
          </a:p>
          <a:p>
            <a:pPr lvl="3"/>
            <a:endParaRPr lang="fr-FR" dirty="0" smtClean="0"/>
          </a:p>
          <a:p>
            <a:pPr lvl="3"/>
            <a:endParaRPr lang="fr-FR" dirty="0"/>
          </a:p>
          <a:p>
            <a:pPr lvl="3"/>
            <a:endParaRPr lang="fr-FR" dirty="0" smtClean="0"/>
          </a:p>
          <a:p>
            <a:pPr lvl="3"/>
            <a:endParaRPr lang="fr-FR" dirty="0"/>
          </a:p>
          <a:p>
            <a:pPr lvl="3"/>
            <a:endParaRPr lang="fr-FR" dirty="0" smtClean="0"/>
          </a:p>
          <a:p>
            <a:pPr lvl="3"/>
            <a:endParaRPr lang="fr-FR" dirty="0"/>
          </a:p>
          <a:p>
            <a:pPr lvl="3"/>
            <a:endParaRPr lang="fr-FR" dirty="0" smtClean="0"/>
          </a:p>
          <a:p>
            <a:pPr lvl="3"/>
            <a:endParaRPr lang="fr-FR" dirty="0"/>
          </a:p>
          <a:p>
            <a:pPr lvl="3"/>
            <a:endParaRPr lang="fr-FR" dirty="0" smtClean="0"/>
          </a:p>
          <a:p>
            <a:pPr lvl="3"/>
            <a:endParaRPr lang="fr-FR" dirty="0"/>
          </a:p>
          <a:p>
            <a:pPr lvl="3"/>
            <a:endParaRPr lang="fr-FR" dirty="0" smtClean="0"/>
          </a:p>
          <a:p>
            <a:pPr lvl="3"/>
            <a:endParaRPr lang="fr-FR" dirty="0"/>
          </a:p>
          <a:p>
            <a:pPr lvl="3"/>
            <a:r>
              <a:rPr lang="fr-FR" dirty="0" smtClean="0"/>
              <a:t>Groupe très en lien avec médecins</a:t>
            </a:r>
          </a:p>
          <a:p>
            <a:pPr lvl="3"/>
            <a:endParaRPr lang="fr-FR" dirty="0" smtClean="0"/>
          </a:p>
          <a:p>
            <a:pPr lvl="3"/>
            <a:endParaRPr lang="fr-FR" dirty="0"/>
          </a:p>
          <a:p>
            <a:pPr lvl="3"/>
            <a:endParaRPr lang="fr-FR" dirty="0" smtClean="0"/>
          </a:p>
          <a:p>
            <a:pPr lvl="3"/>
            <a:endParaRPr lang="fr-FR" dirty="0" smtClean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403125"/>
            <a:ext cx="8784976" cy="1239837"/>
          </a:xfrm>
        </p:spPr>
        <p:txBody>
          <a:bodyPr/>
          <a:lstStyle/>
          <a:p>
            <a:r>
              <a:rPr lang="fr-FR" dirty="0" smtClean="0"/>
              <a:t>Et maintenant, après ?</a:t>
            </a:r>
            <a:endParaRPr lang="fr-F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" y="2064392"/>
            <a:ext cx="4641156" cy="345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56" y="2735132"/>
            <a:ext cx="4569148" cy="343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7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580453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575368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575368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46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034974"/>
            <a:ext cx="6480720" cy="5490369"/>
          </a:xfrm>
        </p:spPr>
        <p:txBody>
          <a:bodyPr>
            <a:normAutofit/>
          </a:bodyPr>
          <a:lstStyle/>
          <a:p>
            <a:pPr lvl="2"/>
            <a:r>
              <a:rPr lang="fr-FR" dirty="0" smtClean="0"/>
              <a:t>Lecture innovante ?</a:t>
            </a:r>
          </a:p>
          <a:p>
            <a:pPr lvl="3"/>
            <a:r>
              <a:rPr lang="fr-FR" dirty="0" smtClean="0"/>
              <a:t>Exemple: télescope Compton pour monitoring de dose en ligne.</a:t>
            </a:r>
          </a:p>
          <a:p>
            <a:pPr lvl="3"/>
            <a:r>
              <a:rPr lang="fr-FR" dirty="0" err="1" smtClean="0"/>
              <a:t>Instituto</a:t>
            </a:r>
            <a:r>
              <a:rPr lang="fr-FR" dirty="0" smtClean="0"/>
              <a:t> </a:t>
            </a:r>
            <a:r>
              <a:rPr lang="fr-FR" dirty="0"/>
              <a:t>de </a:t>
            </a:r>
            <a:r>
              <a:rPr lang="fr-FR" dirty="0" err="1"/>
              <a:t>Física</a:t>
            </a:r>
            <a:r>
              <a:rPr lang="fr-FR" dirty="0"/>
              <a:t> </a:t>
            </a:r>
            <a:r>
              <a:rPr lang="fr-FR" dirty="0" err="1"/>
              <a:t>Corpuscular</a:t>
            </a:r>
            <a:r>
              <a:rPr lang="fr-FR" dirty="0"/>
              <a:t> - IFIC (CSIC-UV), Valencia, </a:t>
            </a:r>
            <a:r>
              <a:rPr lang="fr-FR" dirty="0" smtClean="0"/>
              <a:t>Spain et LAL (C. de la Taille)</a:t>
            </a:r>
          </a:p>
          <a:p>
            <a:pPr lvl="4"/>
            <a:r>
              <a:rPr lang="fr-FR" dirty="0" smtClean="0"/>
              <a:t>Vise TEMP: </a:t>
            </a:r>
            <a:r>
              <a:rPr lang="fr-FR" dirty="0" err="1" smtClean="0"/>
              <a:t>c.a.d</a:t>
            </a:r>
            <a:r>
              <a:rPr lang="fr-FR" dirty="0" smtClean="0"/>
              <a:t>.</a:t>
            </a:r>
            <a:r>
              <a:rPr lang="fr-FR" dirty="0" smtClean="0"/>
              <a:t> </a:t>
            </a:r>
            <a:r>
              <a:rPr lang="fr-FR" dirty="0" smtClean="0"/>
              <a:t>gammas simples</a:t>
            </a:r>
          </a:p>
          <a:p>
            <a:pPr lvl="4"/>
            <a:r>
              <a:rPr lang="fr-FR" dirty="0" smtClean="0"/>
              <a:t>Mesurer  point d’impact du photon dans cristal</a:t>
            </a:r>
          </a:p>
          <a:p>
            <a:pPr lvl="4"/>
            <a:r>
              <a:rPr lang="fr-FR" dirty="0" smtClean="0"/>
              <a:t>Grand cristal, mais lecture </a:t>
            </a:r>
            <a:r>
              <a:rPr lang="fr-FR" dirty="0" smtClean="0"/>
              <a:t>segmentée</a:t>
            </a:r>
            <a:endParaRPr lang="fr-FR" dirty="0"/>
          </a:p>
          <a:p>
            <a:pPr lvl="4"/>
            <a:r>
              <a:rPr lang="fr-FR" dirty="0" smtClean="0"/>
              <a:t>Et ca marche !</a:t>
            </a:r>
          </a:p>
          <a:p>
            <a:pPr lvl="5"/>
            <a:r>
              <a:rPr lang="fr-FR" dirty="0" smtClean="0"/>
              <a:t>Résolution ~</a:t>
            </a:r>
            <a:r>
              <a:rPr lang="fr-FR" dirty="0" smtClean="0"/>
              <a:t>mm</a:t>
            </a:r>
          </a:p>
          <a:p>
            <a:pPr lvl="5"/>
            <a:endParaRPr lang="fr-FR" dirty="0"/>
          </a:p>
          <a:p>
            <a:pPr lvl="5"/>
            <a:endParaRPr lang="fr-FR" dirty="0" smtClean="0"/>
          </a:p>
          <a:p>
            <a:pPr lvl="5"/>
            <a:endParaRPr lang="fr-FR" dirty="0"/>
          </a:p>
          <a:p>
            <a:pPr lvl="5"/>
            <a:endParaRPr lang="fr-FR" dirty="0" smtClean="0"/>
          </a:p>
          <a:p>
            <a:pPr lvl="5"/>
            <a:endParaRPr lang="fr-FR" dirty="0"/>
          </a:p>
          <a:p>
            <a:pPr lvl="2"/>
            <a:r>
              <a:rPr lang="fr-FR" dirty="0" smtClean="0"/>
              <a:t>Lecture très innovante ?</a:t>
            </a:r>
          </a:p>
          <a:p>
            <a:pPr lvl="3"/>
            <a:r>
              <a:rPr lang="fr-FR" dirty="0" smtClean="0"/>
              <a:t>PM « nanotube » de carbone : premiers résultats !</a:t>
            </a:r>
            <a:endParaRPr lang="fr-FR" dirty="0" smtClean="0"/>
          </a:p>
          <a:p>
            <a:pPr lvl="4"/>
            <a:endParaRPr lang="fr-FR" dirty="0"/>
          </a:p>
          <a:p>
            <a:pPr lvl="4"/>
            <a:endParaRPr lang="fr-FR" dirty="0" smtClean="0"/>
          </a:p>
          <a:p>
            <a:pPr lvl="4"/>
            <a:endParaRPr lang="fr-FR" dirty="0"/>
          </a:p>
          <a:p>
            <a:pPr lvl="4"/>
            <a:endParaRPr lang="fr-FR" dirty="0" smtClean="0"/>
          </a:p>
          <a:p>
            <a:pPr lvl="4"/>
            <a:endParaRPr lang="fr-FR" dirty="0"/>
          </a:p>
          <a:p>
            <a:pPr lvl="4"/>
            <a:endParaRPr lang="fr-FR" dirty="0" smtClean="0"/>
          </a:p>
          <a:p>
            <a:pPr lvl="3"/>
            <a:endParaRPr lang="fr-FR" dirty="0" smtClean="0"/>
          </a:p>
          <a:p>
            <a:pPr lvl="2"/>
            <a:endParaRPr lang="fr-FR" dirty="0" smtClean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331117"/>
            <a:ext cx="8784976" cy="1239837"/>
          </a:xfrm>
        </p:spPr>
        <p:txBody>
          <a:bodyPr/>
          <a:lstStyle/>
          <a:p>
            <a:r>
              <a:rPr lang="fr-FR" dirty="0" smtClean="0"/>
              <a:t>Et maintenant, après ?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844824"/>
            <a:ext cx="2216228" cy="453650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34" y="707589"/>
            <a:ext cx="1584176" cy="108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50170"/>
          <a:stretch/>
        </p:blipFill>
        <p:spPr bwMode="auto">
          <a:xfrm>
            <a:off x="3995936" y="3820980"/>
            <a:ext cx="1943009" cy="191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3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47</a:t>
            </a:fld>
            <a:endParaRPr lang="fr-BE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Idées très </a:t>
            </a:r>
            <a:r>
              <a:rPr lang="fr-FR" dirty="0" smtClean="0"/>
              <a:t>préliminaires à ce jour</a:t>
            </a:r>
            <a:endParaRPr lang="fr-FR" dirty="0" smtClean="0"/>
          </a:p>
          <a:p>
            <a:r>
              <a:rPr lang="fr-FR" dirty="0" smtClean="0"/>
              <a:t>Pour avancer:</a:t>
            </a:r>
          </a:p>
          <a:p>
            <a:pPr lvl="1"/>
            <a:r>
              <a:rPr lang="fr-FR" dirty="0" smtClean="0"/>
              <a:t>Se « promener », prendre des contacts</a:t>
            </a:r>
          </a:p>
          <a:p>
            <a:pPr lvl="1"/>
            <a:r>
              <a:rPr lang="fr-FR" dirty="0" smtClean="0"/>
              <a:t>Rencontrer les </a:t>
            </a:r>
            <a:r>
              <a:rPr lang="fr-FR" dirty="0" smtClean="0"/>
              <a:t>groupes</a:t>
            </a:r>
          </a:p>
          <a:p>
            <a:pPr lvl="1"/>
            <a:r>
              <a:rPr lang="fr-FR" dirty="0" smtClean="0"/>
              <a:t>Se rendre en hôpital</a:t>
            </a:r>
          </a:p>
          <a:p>
            <a:pPr lvl="1"/>
            <a:r>
              <a:rPr lang="fr-FR" dirty="0" smtClean="0"/>
              <a:t>En bref: se former à une « culture » du médical</a:t>
            </a:r>
            <a:endParaRPr lang="fr-FR" dirty="0" smtClean="0"/>
          </a:p>
          <a:p>
            <a:pPr lvl="1"/>
            <a:r>
              <a:rPr lang="fr-FR" dirty="0" smtClean="0"/>
              <a:t>Sonder, motiver </a:t>
            </a:r>
            <a:r>
              <a:rPr lang="fr-FR" dirty="0" smtClean="0"/>
              <a:t>les intérêts au LLR</a:t>
            </a:r>
          </a:p>
          <a:p>
            <a:r>
              <a:rPr lang="fr-FR" dirty="0" smtClean="0"/>
              <a:t>Difficile </a:t>
            </a:r>
            <a:r>
              <a:rPr lang="fr-FR" dirty="0" smtClean="0"/>
              <a:t>encore de parler « du » futur</a:t>
            </a:r>
          </a:p>
          <a:p>
            <a:r>
              <a:rPr lang="fr-FR" dirty="0" smtClean="0"/>
              <a:t>Mais nombreuses possibilités</a:t>
            </a:r>
          </a:p>
          <a:p>
            <a:pPr lvl="1"/>
            <a:r>
              <a:rPr lang="fr-FR" dirty="0" smtClean="0"/>
              <a:t>On doit pouvoir arriver à </a:t>
            </a:r>
            <a:r>
              <a:rPr lang="fr-FR" dirty="0" smtClean="0"/>
              <a:t>« un » </a:t>
            </a:r>
            <a:r>
              <a:rPr lang="fr-FR" dirty="0" smtClean="0"/>
              <a:t>futur</a:t>
            </a:r>
            <a:endParaRPr lang="fr-FR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avancer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974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Merci !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1035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9512" y="6652461"/>
            <a:ext cx="914400" cy="216000"/>
          </a:xfrm>
        </p:spPr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835696" y="6647376"/>
            <a:ext cx="6048672" cy="238008"/>
          </a:xfrm>
        </p:spPr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07288" y="6647376"/>
            <a:ext cx="457200" cy="216000"/>
          </a:xfrm>
        </p:spPr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23" y="1340768"/>
            <a:ext cx="7057554" cy="4997450"/>
          </a:xfr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784976" cy="1239837"/>
          </a:xfrm>
        </p:spPr>
        <p:txBody>
          <a:bodyPr/>
          <a:lstStyle/>
          <a:p>
            <a:r>
              <a:rPr lang="fr-FR" dirty="0" smtClean="0"/>
              <a:t>Des ressemblances, des différences…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" y="1339200"/>
            <a:ext cx="7056636" cy="49968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24488"/>
            <a:ext cx="7056636" cy="499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6</a:t>
            </a:fld>
            <a:endParaRPr lang="fr-BE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899592" y="1600200"/>
            <a:ext cx="3429893" cy="4572000"/>
          </a:xfrm>
        </p:spPr>
        <p:txBody>
          <a:bodyPr/>
          <a:lstStyle/>
          <a:p>
            <a:r>
              <a:rPr lang="fr-FR" dirty="0" smtClean="0"/>
              <a:t>Pourtant système TEP a des problèmes de géométrie non projective…</a:t>
            </a: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ressemblances, des différences…</a:t>
            </a:r>
            <a:endParaRPr lang="fr-F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65" y="1628800"/>
            <a:ext cx="4154983" cy="418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e 11"/>
          <p:cNvSpPr/>
          <p:nvPr/>
        </p:nvSpPr>
        <p:spPr>
          <a:xfrm rot="304728">
            <a:off x="7150837" y="1461957"/>
            <a:ext cx="720080" cy="46085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56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7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ressemblances, des différences…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9" y="2607841"/>
            <a:ext cx="6175375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0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8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ressemblances, des différences…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9" y="2607841"/>
            <a:ext cx="6175375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78" y="2231966"/>
            <a:ext cx="3961010" cy="170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15/10/2012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Marc Verderi - Congrès LLR 2012 - Branville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9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Simulation:</a:t>
            </a:r>
          </a:p>
          <a:p>
            <a:pPr lvl="1"/>
            <a:r>
              <a:rPr lang="fr-FR" dirty="0" smtClean="0"/>
              <a:t>Nombre de volumes : une simulation ATLAS / patient</a:t>
            </a:r>
          </a:p>
          <a:p>
            <a:r>
              <a:rPr lang="fr-FR" dirty="0" smtClean="0"/>
              <a:t>Mouvements:</a:t>
            </a:r>
          </a:p>
          <a:p>
            <a:pPr lvl="1"/>
            <a:r>
              <a:rPr lang="fr-FR" dirty="0" smtClean="0"/>
              <a:t>Nos détecteurs ne respirent pas</a:t>
            </a:r>
          </a:p>
          <a:p>
            <a:pPr lvl="1"/>
            <a:r>
              <a:rPr lang="fr-FR" dirty="0" smtClean="0"/>
              <a:t>Mais la prise en compte des mouvements est obligatoire dans la « prise de données » en médical</a:t>
            </a:r>
          </a:p>
          <a:p>
            <a:pPr lvl="1"/>
            <a:r>
              <a:rPr lang="fr-FR" dirty="0" smtClean="0"/>
              <a:t>Et aussi dans la simulation</a:t>
            </a:r>
          </a:p>
          <a:p>
            <a:pPr marL="365760" lvl="1" indent="0">
              <a:buNone/>
            </a:pPr>
            <a:endParaRPr lang="fr-FR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ressemblances, des différences…</a:t>
            </a:r>
          </a:p>
        </p:txBody>
      </p:sp>
    </p:spTree>
    <p:extLst>
      <p:ext uri="{BB962C8B-B14F-4D97-AF65-F5344CB8AC3E}">
        <p14:creationId xmlns:p14="http://schemas.microsoft.com/office/powerpoint/2010/main" val="281604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346053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tx2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Pharmacy design template" id="{31B17BDC-8AFF-47FE-B8AB-2C77A3BDA084}" vid="{8178D3CA-D80E-49E3-B1D5-0DCCF7151C3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Pharmacie-2</Template>
  <TotalTime>1142</TotalTime>
  <Words>1562</Words>
  <Application>Microsoft Office PowerPoint</Application>
  <PresentationFormat>Affichage à l'écran (4:3)</PresentationFormat>
  <Paragraphs>451</Paragraphs>
  <Slides>48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TS103460537</vt:lpstr>
      <vt:lpstr>Le futur du médical au laboratoire</vt:lpstr>
      <vt:lpstr>À quel « médical » s’intéresse-t’on ?</vt:lpstr>
      <vt:lpstr>À quel « médical » s’intéresse-t-on ?</vt:lpstr>
      <vt:lpstr>Des ressemblances, des différences…</vt:lpstr>
      <vt:lpstr>Des ressemblances, des différences…</vt:lpstr>
      <vt:lpstr>Des ressemblances, des différences…</vt:lpstr>
      <vt:lpstr>Des ressemblances, des différences…</vt:lpstr>
      <vt:lpstr>Des ressemblances, des différences…</vt:lpstr>
      <vt:lpstr>Des ressemblances, des différences…</vt:lpstr>
      <vt:lpstr>Plan</vt:lpstr>
      <vt:lpstr>Un peu de médecine nucléaire</vt:lpstr>
      <vt:lpstr>Exemple imagerie en « petit animal »</vt:lpstr>
      <vt:lpstr>Sensibilités comparées différentes techniques</vt:lpstr>
      <vt:lpstr>Atouts des techniques d’imagerie moléculaire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marqueurs biologiques</vt:lpstr>
      <vt:lpstr>IRM versus TEP</vt:lpstr>
      <vt:lpstr>IRM versus TEP</vt:lpstr>
      <vt:lpstr>Détermination réponse à traitement</vt:lpstr>
      <vt:lpstr>Autre marqueur : la choline</vt:lpstr>
      <vt:lpstr>Marquage apoptose : réponse très précoce</vt:lpstr>
      <vt:lpstr>Combinaison morphologie et fonctionnelle : imagerie multimodale</vt:lpstr>
      <vt:lpstr>Présentation PowerPoint</vt:lpstr>
      <vt:lpstr>Un peu de médecine nucléaire</vt:lpstr>
      <vt:lpstr>Les radiothérapies</vt:lpstr>
      <vt:lpstr>Présentation PowerPoint</vt:lpstr>
      <vt:lpstr>Pas seulement par faisceau…</vt:lpstr>
      <vt:lpstr>Activités biomédicales à l’in2p3</vt:lpstr>
      <vt:lpstr>Présentation</vt:lpstr>
      <vt:lpstr>Les activités du GDR</vt:lpstr>
      <vt:lpstr>Plus en détails…</vt:lpstr>
      <vt:lpstr>Les membres du GDR MI2B</vt:lpstr>
      <vt:lpstr>Et nous ?</vt:lpstr>
      <vt:lpstr>Présentation PowerPoint</vt:lpstr>
      <vt:lpstr>Présentation PowerPoint</vt:lpstr>
      <vt:lpstr>Hodoscopes CNAO et MedAustron</vt:lpstr>
      <vt:lpstr>Et maintenant, après ?</vt:lpstr>
      <vt:lpstr>Et maintenant, après ?</vt:lpstr>
      <vt:lpstr>Et maintenant, après ?</vt:lpstr>
      <vt:lpstr>Et maintenant, après ?</vt:lpstr>
      <vt:lpstr>Et maintenant, après ?</vt:lpstr>
      <vt:lpstr>Comment avancer ?</vt:lpstr>
      <vt:lpstr>Merci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futur du médical au LLR</dc:title>
  <dc:creator>verderi</dc:creator>
  <cp:lastModifiedBy>verderi</cp:lastModifiedBy>
  <cp:revision>117</cp:revision>
  <dcterms:created xsi:type="dcterms:W3CDTF">2012-10-12T09:12:11Z</dcterms:created>
  <dcterms:modified xsi:type="dcterms:W3CDTF">2012-10-15T13:56:29Z</dcterms:modified>
</cp:coreProperties>
</file>