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tags/tag14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tags/tag12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tags/tag17.xml" ContentType="application/vnd.openxmlformats-officedocument.presentationml.tags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tags/tag15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tags/tag13.xml" ContentType="application/vnd.openxmlformats-officedocument.presentationml.tags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70" r:id="rId2"/>
    <p:sldId id="279" r:id="rId3"/>
    <p:sldId id="284" r:id="rId4"/>
    <p:sldId id="282" r:id="rId5"/>
    <p:sldId id="278" r:id="rId6"/>
    <p:sldId id="277" r:id="rId7"/>
    <p:sldId id="271" r:id="rId8"/>
    <p:sldId id="272" r:id="rId9"/>
    <p:sldId id="275" r:id="rId10"/>
    <p:sldId id="276" r:id="rId11"/>
    <p:sldId id="287" r:id="rId12"/>
    <p:sldId id="285" r:id="rId13"/>
    <p:sldId id="286" r:id="rId14"/>
    <p:sldId id="289" r:id="rId15"/>
    <p:sldId id="290" r:id="rId16"/>
    <p:sldId id="291" r:id="rId17"/>
    <p:sldId id="292" r:id="rId18"/>
    <p:sldId id="293" r:id="rId19"/>
    <p:sldId id="296" r:id="rId20"/>
    <p:sldId id="295" r:id="rId21"/>
    <p:sldId id="294" r:id="rId22"/>
    <p:sldId id="297" r:id="rId23"/>
    <p:sldId id="288" r:id="rId24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66"/>
    <a:srgbClr val="FF0000"/>
    <a:srgbClr val="CEE1BD"/>
    <a:srgbClr val="C3E9B5"/>
    <a:srgbClr val="D92F01"/>
    <a:srgbClr val="CF2D01"/>
    <a:srgbClr val="EBF1DE"/>
    <a:srgbClr val="CFD7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680" y="-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F7B4C1B-9D62-426E-B12B-0432B5437CF7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168D92-9472-4DB7-96D4-16228C5B723A}" type="slidenum">
              <a:rPr lang="fr-FR"/>
              <a:pPr/>
              <a:t>1</a:t>
            </a:fld>
            <a:endParaRPr lang="fr-FR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CD43C2-1E62-44F0-AF14-9D5C0B2E4827}" type="slidenum">
              <a:rPr lang="fr-FR"/>
              <a:pPr/>
              <a:t>10</a:t>
            </a:fld>
            <a:endParaRPr lang="fr-FR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0A3F0B-679E-41E5-A792-BEAC8208E7DF}" type="slidenum">
              <a:rPr lang="fr-FR"/>
              <a:pPr/>
              <a:t>11</a:t>
            </a:fld>
            <a:endParaRPr lang="fr-FR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D10D59-8804-4BCF-8C43-65A071740D57}" type="slidenum">
              <a:rPr lang="fr-FR"/>
              <a:pPr/>
              <a:t>12</a:t>
            </a:fld>
            <a:endParaRPr lang="fr-FR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1C64B9-4F8F-4EE7-AB1D-EE6A2F87DEEB}" type="slidenum">
              <a:rPr lang="fr-FR"/>
              <a:pPr/>
              <a:t>13</a:t>
            </a:fld>
            <a:endParaRPr lang="fr-FR"/>
          </a:p>
        </p:txBody>
      </p:sp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0A3F0B-679E-41E5-A792-BEAC8208E7DF}" type="slidenum">
              <a:rPr lang="fr-FR"/>
              <a:pPr/>
              <a:t>14</a:t>
            </a:fld>
            <a:endParaRPr lang="fr-FR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0A3F0B-679E-41E5-A792-BEAC8208E7DF}" type="slidenum">
              <a:rPr lang="fr-FR"/>
              <a:pPr/>
              <a:t>15</a:t>
            </a:fld>
            <a:endParaRPr lang="fr-FR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0A3F0B-679E-41E5-A792-BEAC8208E7DF}" type="slidenum">
              <a:rPr lang="fr-FR"/>
              <a:pPr/>
              <a:t>16</a:t>
            </a:fld>
            <a:endParaRPr lang="fr-FR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0A3F0B-679E-41E5-A792-BEAC8208E7DF}" type="slidenum">
              <a:rPr lang="fr-FR"/>
              <a:pPr/>
              <a:t>17</a:t>
            </a:fld>
            <a:endParaRPr lang="fr-FR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0A3F0B-679E-41E5-A792-BEAC8208E7DF}" type="slidenum">
              <a:rPr lang="fr-FR"/>
              <a:pPr/>
              <a:t>18</a:t>
            </a:fld>
            <a:endParaRPr lang="fr-FR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0A3F0B-679E-41E5-A792-BEAC8208E7DF}" type="slidenum">
              <a:rPr lang="fr-FR"/>
              <a:pPr/>
              <a:t>19</a:t>
            </a:fld>
            <a:endParaRPr lang="fr-FR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F2873B-C47E-4D91-BA72-FB3E0991DAE1}" type="slidenum">
              <a:rPr lang="fr-FR"/>
              <a:pPr/>
              <a:t>2</a:t>
            </a:fld>
            <a:endParaRPr lang="fr-FR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0A3F0B-679E-41E5-A792-BEAC8208E7DF}" type="slidenum">
              <a:rPr lang="fr-FR"/>
              <a:pPr/>
              <a:t>20</a:t>
            </a:fld>
            <a:endParaRPr lang="fr-FR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0A3F0B-679E-41E5-A792-BEAC8208E7DF}" type="slidenum">
              <a:rPr lang="fr-FR"/>
              <a:pPr/>
              <a:t>21</a:t>
            </a:fld>
            <a:endParaRPr lang="fr-FR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0A3F0B-679E-41E5-A792-BEAC8208E7DF}" type="slidenum">
              <a:rPr lang="fr-FR"/>
              <a:pPr/>
              <a:t>22</a:t>
            </a:fld>
            <a:endParaRPr lang="fr-FR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1C64B9-4F8F-4EE7-AB1D-EE6A2F87DEEB}" type="slidenum">
              <a:rPr lang="fr-FR"/>
              <a:pPr/>
              <a:t>23</a:t>
            </a:fld>
            <a:endParaRPr lang="fr-FR"/>
          </a:p>
        </p:txBody>
      </p:sp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DFAFE0-38C8-488F-8F26-3E8C5F504D91}" type="slidenum">
              <a:rPr lang="fr-FR"/>
              <a:pPr/>
              <a:t>3</a:t>
            </a:fld>
            <a:endParaRPr lang="fr-FR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1451E6-2D29-47D1-BBB4-FE7B8FDC94A1}" type="slidenum">
              <a:rPr lang="fr-FR"/>
              <a:pPr/>
              <a:t>4</a:t>
            </a:fld>
            <a:endParaRPr lang="fr-FR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9DC12C-871B-4548-869C-BDEFD4BC817E}" type="slidenum">
              <a:rPr lang="fr-FR"/>
              <a:pPr/>
              <a:t>5</a:t>
            </a:fld>
            <a:endParaRPr lang="fr-FR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0A3F0B-679E-41E5-A792-BEAC8208E7DF}" type="slidenum">
              <a:rPr lang="fr-FR"/>
              <a:pPr/>
              <a:t>6</a:t>
            </a:fld>
            <a:endParaRPr lang="fr-FR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913E15-53D4-44AF-A9BE-FBE4EC2BC941}" type="slidenum">
              <a:rPr lang="fr-FR"/>
              <a:pPr/>
              <a:t>7</a:t>
            </a:fld>
            <a:endParaRPr lang="fr-FR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2AF927-D59B-4E09-A917-1C056AE2179F}" type="slidenum">
              <a:rPr lang="fr-FR"/>
              <a:pPr/>
              <a:t>8</a:t>
            </a:fld>
            <a:endParaRPr lang="fr-FR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CC26AC-386C-4D72-A4AF-3A5AA03B1FD8}" type="slidenum">
              <a:rPr lang="fr-FR"/>
              <a:pPr/>
              <a:t>9</a:t>
            </a:fld>
            <a:endParaRPr lang="fr-FR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168035-D507-4105-8E82-61B1B1685629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1D1CD9-CE5C-4047-BCAE-0F2ABC0E197E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4FB4F5-8D2B-4179-965B-EC54CF8A5986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6C057E-A7A6-4EE3-A11C-24CADD547652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F57FF5-50AD-42A4-8B88-DD258A86C877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52BD8A-45DC-4533-A06D-5C9ACD68DA7F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55AFB3-7BE3-4B47-B819-0ACEBDD60CE1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4A125B-3B5F-48A8-A957-4CF965DF12FF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F16FD2-BBF5-4673-939B-12A132695949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AA53-4879-4ABF-A1AD-57866D8598A5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43C009-A48E-476B-AB1C-3D3810E1AAF4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llr.in2p3.fr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0C28EEE-CB02-4C9E-A60D-558BEBD2EEDA}" type="slidenum">
              <a:rPr lang="fr-FR"/>
              <a:pPr/>
              <a:t>‹N°›</a:t>
            </a:fld>
            <a:endParaRPr lang="fr-FR"/>
          </a:p>
        </p:txBody>
      </p:sp>
      <p:pic>
        <p:nvPicPr>
          <p:cNvPr id="1032" name="Picture 8" descr="logo_X"/>
          <p:cNvPicPr>
            <a:picLocks noChangeAspect="1" noChangeArrowheads="1"/>
          </p:cNvPicPr>
          <p:nvPr userDrawn="1"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72450" y="188913"/>
            <a:ext cx="863600" cy="708025"/>
          </a:xfrm>
          <a:prstGeom prst="rect">
            <a:avLst/>
          </a:prstGeom>
          <a:noFill/>
        </p:spPr>
      </p:pic>
      <p:pic>
        <p:nvPicPr>
          <p:cNvPr id="1033" name="Picture 9" descr="Laboratoire Leprince-Ringuet">
            <a:hlinkClick r:id="rId14"/>
          </p:cNvPr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23850" y="5876925"/>
            <a:ext cx="1485900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Text Box 10"/>
          <p:cNvSpPr txBox="1">
            <a:spLocks noChangeArrowheads="1"/>
          </p:cNvSpPr>
          <p:nvPr userDrawn="1"/>
        </p:nvSpPr>
        <p:spPr bwMode="auto">
          <a:xfrm>
            <a:off x="2627313" y="6070600"/>
            <a:ext cx="4743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000" b="1">
                <a:solidFill>
                  <a:srgbClr val="D92F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LABORATOIRE LEPRINCE-RINGUET</a:t>
            </a:r>
          </a:p>
        </p:txBody>
      </p:sp>
      <p:pic>
        <p:nvPicPr>
          <p:cNvPr id="1036" name="Picture 12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07950" y="260350"/>
            <a:ext cx="1584325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fr.wikipedia.org/wiki/Fonctionnaire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fr.wikipedia.org/wiki/D%C3%A9penses_publiques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" Type="http://schemas.openxmlformats.org/officeDocument/2006/relationships/tags" Target="../tags/tag3.xml"/><Relationship Id="rId21" Type="http://schemas.openxmlformats.org/officeDocument/2006/relationships/notesSlide" Target="../notesSlides/notesSlide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8F8F0-43AF-413C-9DD2-319C09921637}" type="slidenum">
              <a:rPr lang="fr-FR"/>
              <a:pPr/>
              <a:t>1</a:t>
            </a:fld>
            <a:endParaRPr lang="fr-FR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2275" y="333375"/>
            <a:ext cx="6119813" cy="1152525"/>
          </a:xfrm>
        </p:spPr>
        <p:txBody>
          <a:bodyPr/>
          <a:lstStyle/>
          <a:p>
            <a:r>
              <a:rPr lang="fr-FR" sz="4000">
                <a:solidFill>
                  <a:srgbClr val="FF0000"/>
                </a:solidFill>
                <a:latin typeface="Comic Sans MS" pitchFamily="66" charset="0"/>
              </a:rPr>
              <a:t>Plan</a:t>
            </a:r>
          </a:p>
        </p:txBody>
      </p:sp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735013" y="61134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55334" name="Text Box 38"/>
          <p:cNvSpPr txBox="1">
            <a:spLocks noChangeArrowheads="1"/>
          </p:cNvSpPr>
          <p:nvPr/>
        </p:nvSpPr>
        <p:spPr bwMode="auto">
          <a:xfrm>
            <a:off x="827088" y="1988840"/>
            <a:ext cx="65532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fr-FR" sz="3200" dirty="0">
                <a:latin typeface="Comic Sans MS" pitchFamily="66" charset="0"/>
              </a:rPr>
              <a:t> </a:t>
            </a:r>
            <a:r>
              <a:rPr lang="fr-FR" sz="3200" dirty="0" smtClean="0">
                <a:latin typeface="Comic Sans MS" pitchFamily="66" charset="0"/>
              </a:rPr>
              <a:t>l’environnement du LLR</a:t>
            </a:r>
          </a:p>
          <a:p>
            <a:pPr>
              <a:buFontTx/>
              <a:buChar char="-"/>
            </a:pPr>
            <a:endParaRPr lang="fr-FR" sz="3200" dirty="0" smtClean="0"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fr-FR" sz="3200" dirty="0" smtClean="0">
                <a:latin typeface="Comic Sans MS" pitchFamily="66" charset="0"/>
              </a:rPr>
              <a:t> le service administratif du LLR</a:t>
            </a:r>
            <a:endParaRPr lang="fr-FR" sz="3200" dirty="0">
              <a:latin typeface="Comic Sans MS" pitchFamily="66" charset="0"/>
            </a:endParaRPr>
          </a:p>
          <a:p>
            <a:pPr>
              <a:buFontTx/>
              <a:buChar char="-"/>
            </a:pPr>
            <a:endParaRPr lang="fr-FR" sz="3200" dirty="0"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fr-FR" sz="3200" dirty="0">
                <a:latin typeface="Comic Sans MS" pitchFamily="66" charset="0"/>
              </a:rPr>
              <a:t> </a:t>
            </a:r>
            <a:r>
              <a:rPr lang="fr-FR" sz="3200" dirty="0" smtClean="0">
                <a:latin typeface="Comic Sans MS" pitchFamily="66" charset="0"/>
              </a:rPr>
              <a:t>l’évolution des  métiers « administratifs » </a:t>
            </a:r>
            <a:endParaRPr lang="fr-FR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D52B3-7599-4CEF-9B4E-54A44E60A4CE}" type="slidenum">
              <a:rPr lang="fr-FR"/>
              <a:pPr/>
              <a:t>10</a:t>
            </a:fld>
            <a:endParaRPr lang="fr-FR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2275" y="333375"/>
            <a:ext cx="6481763" cy="1152525"/>
          </a:xfrm>
        </p:spPr>
        <p:txBody>
          <a:bodyPr/>
          <a:lstStyle/>
          <a:p>
            <a:r>
              <a:rPr lang="fr-FR" sz="4000">
                <a:solidFill>
                  <a:srgbClr val="FF0000"/>
                </a:solidFill>
                <a:latin typeface="Comic Sans MS" pitchFamily="66" charset="0"/>
              </a:rPr>
              <a:t>La communication</a:t>
            </a:r>
          </a:p>
        </p:txBody>
      </p:sp>
      <p:sp>
        <p:nvSpPr>
          <p:cNvPr id="102403" name="Text Box 3"/>
          <p:cNvSpPr txBox="1">
            <a:spLocks noChangeArrowheads="1"/>
          </p:cNvSpPr>
          <p:nvPr/>
        </p:nvSpPr>
        <p:spPr bwMode="auto">
          <a:xfrm>
            <a:off x="950913" y="5608638"/>
            <a:ext cx="5492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735013" y="61134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102405" name="Text Box 5"/>
          <p:cNvSpPr txBox="1">
            <a:spLocks noChangeArrowheads="1"/>
          </p:cNvSpPr>
          <p:nvPr/>
        </p:nvSpPr>
        <p:spPr bwMode="auto">
          <a:xfrm>
            <a:off x="900113" y="1556792"/>
            <a:ext cx="7343775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fr-FR" sz="2400" dirty="0" smtClean="0">
                <a:latin typeface="Comic Sans MS" pitchFamily="66" charset="0"/>
              </a:rPr>
              <a:t> </a:t>
            </a:r>
            <a:r>
              <a:rPr lang="fr-FR" sz="2400" dirty="0">
                <a:latin typeface="Comic Sans MS" pitchFamily="66" charset="0"/>
              </a:rPr>
              <a:t>Réalisation des </a:t>
            </a:r>
            <a:r>
              <a:rPr lang="fr-FR" sz="2400" dirty="0" smtClean="0">
                <a:solidFill>
                  <a:srgbClr val="0000FF"/>
                </a:solidFill>
                <a:latin typeface="Comic Sans MS" pitchFamily="66" charset="0"/>
              </a:rPr>
              <a:t>posters, affiches, plaquettes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fr-FR" sz="24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fr-FR" sz="2400" dirty="0" smtClean="0">
                <a:latin typeface="Comic Sans MS" pitchFamily="66" charset="0"/>
              </a:rPr>
              <a:t>Mise a jour du </a:t>
            </a:r>
            <a:r>
              <a:rPr lang="fr-FR" sz="2400" dirty="0" smtClean="0">
                <a:solidFill>
                  <a:srgbClr val="0000FF"/>
                </a:solidFill>
                <a:latin typeface="Comic Sans MS" pitchFamily="66" charset="0"/>
              </a:rPr>
              <a:t>site web</a:t>
            </a:r>
            <a:endParaRPr lang="fr-FR" sz="2400" dirty="0">
              <a:solidFill>
                <a:srgbClr val="0000FF"/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fr-FR" sz="2400" dirty="0" smtClean="0">
                <a:latin typeface="Comic Sans MS" pitchFamily="66" charset="0"/>
              </a:rPr>
              <a:t>Support </a:t>
            </a:r>
            <a:r>
              <a:rPr lang="fr-FR" sz="2400" dirty="0">
                <a:solidFill>
                  <a:srgbClr val="0000FF"/>
                </a:solidFill>
                <a:latin typeface="Comic Sans MS" pitchFamily="66" charset="0"/>
              </a:rPr>
              <a:t>logistique et organisationnel</a:t>
            </a:r>
            <a:r>
              <a:rPr lang="fr-FR" sz="2400" dirty="0">
                <a:latin typeface="Comic Sans MS" pitchFamily="66" charset="0"/>
              </a:rPr>
              <a:t> de tous les évènements de communication pour tous </a:t>
            </a:r>
            <a:r>
              <a:rPr lang="fr-FR" sz="2400" dirty="0" smtClean="0">
                <a:latin typeface="Comic Sans MS" pitchFamily="66" charset="0"/>
              </a:rPr>
              <a:t>publics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fr-FR" sz="2400" dirty="0" smtClean="0">
                <a:latin typeface="Comic Sans MS" pitchFamily="66" charset="0"/>
              </a:rPr>
              <a:t> Soutien à la </a:t>
            </a:r>
            <a:r>
              <a:rPr lang="fr-FR" sz="2400" dirty="0" smtClean="0">
                <a:solidFill>
                  <a:srgbClr val="0000FF"/>
                </a:solidFill>
                <a:latin typeface="Comic Sans MS" pitchFamily="66" charset="0"/>
              </a:rPr>
              <a:t>rédaction du rapport d’activité </a:t>
            </a:r>
            <a:r>
              <a:rPr lang="fr-FR" sz="2400" dirty="0" smtClean="0">
                <a:latin typeface="Comic Sans MS" pitchFamily="66" charset="0"/>
              </a:rPr>
              <a:t>du laboratoire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endParaRPr lang="fr-FR" sz="2400" dirty="0">
              <a:latin typeface="Comic Sans MS" pitchFamily="66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è"/>
            </a:pPr>
            <a:r>
              <a:rPr lang="fr-FR" sz="2400" dirty="0">
                <a:latin typeface="Comic Sans MS" pitchFamily="66" charset="0"/>
              </a:rPr>
              <a:t> </a:t>
            </a:r>
            <a:r>
              <a:rPr lang="fr-FR" sz="2400" i="1" dirty="0">
                <a:latin typeface="Comic Sans MS" pitchFamily="66" charset="0"/>
              </a:rPr>
              <a:t>en </a:t>
            </a:r>
            <a:r>
              <a:rPr lang="fr-FR" sz="2400" i="1" dirty="0" smtClean="0">
                <a:latin typeface="Comic Sans MS" pitchFamily="66" charset="0"/>
              </a:rPr>
              <a:t>2012 : l’inauguration de la salle E. Paré, la nuit des 2 infinis, séminaire de physique…</a:t>
            </a:r>
            <a:endParaRPr lang="fr-FR" sz="2400" i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D001-080E-45F6-9DE1-44C5BB86A5CA}" type="slidenum">
              <a:rPr lang="fr-FR"/>
              <a:pPr/>
              <a:t>11</a:t>
            </a:fld>
            <a:endParaRPr lang="fr-FR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2275" y="333375"/>
            <a:ext cx="6481763" cy="1152525"/>
          </a:xfrm>
        </p:spPr>
        <p:txBody>
          <a:bodyPr/>
          <a:lstStyle/>
          <a:p>
            <a:r>
              <a:rPr lang="fr-FR" sz="4000" dirty="0" smtClean="0">
                <a:solidFill>
                  <a:srgbClr val="FF0000"/>
                </a:solidFill>
                <a:latin typeface="Comic Sans MS" pitchFamily="66" charset="0"/>
              </a:rPr>
              <a:t>Assistante de direction</a:t>
            </a:r>
            <a:endParaRPr lang="fr-FR" sz="4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4452" name="Text Box 4"/>
          <p:cNvSpPr txBox="1">
            <a:spLocks noChangeArrowheads="1"/>
          </p:cNvSpPr>
          <p:nvPr/>
        </p:nvSpPr>
        <p:spPr bwMode="auto">
          <a:xfrm>
            <a:off x="735013" y="61134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104453" name="Text Box 5"/>
          <p:cNvSpPr txBox="1">
            <a:spLocks noChangeArrowheads="1"/>
          </p:cNvSpPr>
          <p:nvPr/>
        </p:nvSpPr>
        <p:spPr bwMode="auto">
          <a:xfrm>
            <a:off x="900113" y="1628800"/>
            <a:ext cx="7343775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fr-FR" sz="2400" dirty="0">
                <a:latin typeface="Comic Sans MS" pitchFamily="66" charset="0"/>
              </a:rPr>
              <a:t> </a:t>
            </a:r>
            <a:r>
              <a:rPr lang="fr-FR" sz="2400" dirty="0" smtClean="0">
                <a:solidFill>
                  <a:srgbClr val="0000FF"/>
                </a:solidFill>
                <a:latin typeface="Comic Sans MS" pitchFamily="66" charset="0"/>
              </a:rPr>
              <a:t>Interface </a:t>
            </a:r>
            <a:r>
              <a:rPr lang="fr-FR" sz="2400" dirty="0" smtClean="0">
                <a:latin typeface="Comic Sans MS" pitchFamily="66" charset="0"/>
              </a:rPr>
              <a:t>entre les agents et la direction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fr-FR" sz="2400" dirty="0">
                <a:latin typeface="Comic Sans MS" pitchFamily="66" charset="0"/>
              </a:rPr>
              <a:t> </a:t>
            </a:r>
            <a:r>
              <a:rPr lang="fr-FR" sz="2400" dirty="0" smtClean="0">
                <a:latin typeface="Comic Sans MS" pitchFamily="66" charset="0"/>
              </a:rPr>
              <a:t>Rédaction des </a:t>
            </a:r>
            <a:r>
              <a:rPr lang="fr-FR" sz="2400" dirty="0" smtClean="0">
                <a:solidFill>
                  <a:srgbClr val="0000FF"/>
                </a:solidFill>
                <a:latin typeface="Comic Sans MS" pitchFamily="66" charset="0"/>
              </a:rPr>
              <a:t>compte rendus </a:t>
            </a:r>
            <a:r>
              <a:rPr lang="fr-FR" sz="2400" dirty="0" smtClean="0">
                <a:latin typeface="Comic Sans MS" pitchFamily="66" charset="0"/>
              </a:rPr>
              <a:t>des différentes réunions : responsables groupes et services, conseil de laboratoire, comité de direction</a:t>
            </a:r>
            <a:endParaRPr lang="fr-FR" sz="2400" dirty="0">
              <a:latin typeface="Comic Sans MS" pitchFamily="66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fr-FR" sz="2400" dirty="0" smtClean="0">
                <a:latin typeface="Comic Sans MS" pitchFamily="66" charset="0"/>
              </a:rPr>
              <a:t> Correspondante </a:t>
            </a:r>
            <a:r>
              <a:rPr lang="fr-FR" sz="2400" dirty="0" smtClean="0">
                <a:solidFill>
                  <a:srgbClr val="0000FF"/>
                </a:solidFill>
                <a:latin typeface="Comic Sans MS" pitchFamily="66" charset="0"/>
              </a:rPr>
              <a:t>formation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fr-FR" sz="24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fr-FR" sz="2400" dirty="0" smtClean="0">
                <a:latin typeface="Comic Sans MS" pitchFamily="66" charset="0"/>
              </a:rPr>
              <a:t>Soutien au suivi des </a:t>
            </a:r>
            <a:r>
              <a:rPr lang="fr-FR" sz="2400" dirty="0" smtClean="0">
                <a:solidFill>
                  <a:srgbClr val="0000FF"/>
                </a:solidFill>
                <a:latin typeface="Comic Sans MS" pitchFamily="66" charset="0"/>
              </a:rPr>
              <a:t>contrats de recherche</a:t>
            </a:r>
            <a:endParaRPr lang="fr-FR" sz="2400" dirty="0">
              <a:latin typeface="Comic Sans MS" pitchFamily="66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endParaRPr lang="fr-FR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E5CAF-0AC7-47E8-B1A3-09DA98124182}" type="slidenum">
              <a:rPr lang="fr-FR"/>
              <a:pPr/>
              <a:t>12</a:t>
            </a:fld>
            <a:endParaRPr lang="fr-FR"/>
          </a:p>
        </p:txBody>
      </p:sp>
      <p:sp>
        <p:nvSpPr>
          <p:cNvPr id="120863" name="Oval 31"/>
          <p:cNvSpPr>
            <a:spLocks noChangeArrowheads="1"/>
          </p:cNvSpPr>
          <p:nvPr/>
        </p:nvSpPr>
        <p:spPr bwMode="auto">
          <a:xfrm>
            <a:off x="3563938" y="1341438"/>
            <a:ext cx="5365750" cy="1223962"/>
          </a:xfrm>
          <a:prstGeom prst="ellipse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3500000" scaled="1"/>
            <a:tileRect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fr-FR" b="1"/>
          </a:p>
        </p:txBody>
      </p:sp>
      <p:sp>
        <p:nvSpPr>
          <p:cNvPr id="120860" name="AutoShape 28"/>
          <p:cNvSpPr>
            <a:spLocks noChangeArrowheads="1"/>
          </p:cNvSpPr>
          <p:nvPr/>
        </p:nvSpPr>
        <p:spPr bwMode="auto">
          <a:xfrm>
            <a:off x="251520" y="3068960"/>
            <a:ext cx="8496944" cy="2808164"/>
          </a:xfrm>
          <a:prstGeom prst="flowChartTerminator">
            <a:avLst/>
          </a:prstGeom>
          <a:gradFill flip="none" rotWithShape="1">
            <a:gsLst>
              <a:gs pos="0">
                <a:srgbClr val="FF0066">
                  <a:tint val="66000"/>
                  <a:satMod val="160000"/>
                </a:srgbClr>
              </a:gs>
              <a:gs pos="50000">
                <a:srgbClr val="FF0066">
                  <a:tint val="44500"/>
                  <a:satMod val="160000"/>
                </a:srgbClr>
              </a:gs>
              <a:gs pos="100000">
                <a:srgbClr val="FF0066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fr-FR"/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2275" y="333375"/>
            <a:ext cx="6481763" cy="1152525"/>
          </a:xfrm>
        </p:spPr>
        <p:txBody>
          <a:bodyPr/>
          <a:lstStyle/>
          <a:p>
            <a:r>
              <a:rPr lang="fr-FR" sz="4000" dirty="0" smtClean="0">
                <a:solidFill>
                  <a:srgbClr val="FF0000"/>
                </a:solidFill>
                <a:latin typeface="Comic Sans MS" pitchFamily="66" charset="0"/>
              </a:rPr>
              <a:t>Interface avec :</a:t>
            </a:r>
            <a:endParaRPr lang="fr-FR" sz="4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0835" name="Text Box 3"/>
          <p:cNvSpPr txBox="1">
            <a:spLocks noChangeArrowheads="1"/>
          </p:cNvSpPr>
          <p:nvPr/>
        </p:nvSpPr>
        <p:spPr bwMode="auto">
          <a:xfrm>
            <a:off x="950913" y="5608638"/>
            <a:ext cx="5492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20836" name="Text Box 4"/>
          <p:cNvSpPr txBox="1">
            <a:spLocks noChangeArrowheads="1"/>
          </p:cNvSpPr>
          <p:nvPr/>
        </p:nvSpPr>
        <p:spPr bwMode="auto">
          <a:xfrm>
            <a:off x="735013" y="61134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120838" name="AutoShape 6"/>
          <p:cNvSpPr>
            <a:spLocks noChangeArrowheads="1"/>
          </p:cNvSpPr>
          <p:nvPr/>
        </p:nvSpPr>
        <p:spPr bwMode="auto">
          <a:xfrm>
            <a:off x="3492500" y="3357563"/>
            <a:ext cx="1655763" cy="649287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dirty="0">
                <a:solidFill>
                  <a:srgbClr val="FF0066"/>
                </a:solidFill>
                <a:latin typeface="Comic Sans MS" pitchFamily="66" charset="0"/>
              </a:rPr>
              <a:t>RA</a:t>
            </a:r>
          </a:p>
        </p:txBody>
      </p:sp>
      <p:sp>
        <p:nvSpPr>
          <p:cNvPr id="120840" name="AutoShape 8"/>
          <p:cNvSpPr>
            <a:spLocks noChangeArrowheads="1"/>
          </p:cNvSpPr>
          <p:nvPr/>
        </p:nvSpPr>
        <p:spPr bwMode="auto">
          <a:xfrm>
            <a:off x="4070350" y="1700213"/>
            <a:ext cx="1871663" cy="504825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>
                <a:latin typeface="Comic Sans MS" pitchFamily="66" charset="0"/>
              </a:rPr>
              <a:t>IN2P3</a:t>
            </a:r>
          </a:p>
        </p:txBody>
      </p:sp>
      <p:sp>
        <p:nvSpPr>
          <p:cNvPr id="120842" name="AutoShape 10"/>
          <p:cNvSpPr>
            <a:spLocks noChangeArrowheads="1"/>
          </p:cNvSpPr>
          <p:nvPr/>
        </p:nvSpPr>
        <p:spPr bwMode="auto">
          <a:xfrm>
            <a:off x="6013450" y="1700213"/>
            <a:ext cx="1871663" cy="504825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>
                <a:latin typeface="Comic Sans MS" pitchFamily="66" charset="0"/>
              </a:rPr>
              <a:t>DR05</a:t>
            </a:r>
          </a:p>
        </p:txBody>
      </p:sp>
      <p:sp>
        <p:nvSpPr>
          <p:cNvPr id="120845" name="AutoShape 13"/>
          <p:cNvSpPr>
            <a:spLocks noChangeArrowheads="1"/>
          </p:cNvSpPr>
          <p:nvPr/>
        </p:nvSpPr>
        <p:spPr bwMode="auto">
          <a:xfrm>
            <a:off x="324073" y="3933825"/>
            <a:ext cx="1871663" cy="504825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dirty="0">
                <a:latin typeface="Comic Sans MS" pitchFamily="66" charset="0"/>
              </a:rPr>
              <a:t>Secrétariat</a:t>
            </a:r>
          </a:p>
        </p:txBody>
      </p:sp>
      <p:sp>
        <p:nvSpPr>
          <p:cNvPr id="120846" name="AutoShape 14"/>
          <p:cNvSpPr>
            <a:spLocks noChangeArrowheads="1"/>
          </p:cNvSpPr>
          <p:nvPr/>
        </p:nvSpPr>
        <p:spPr bwMode="auto">
          <a:xfrm>
            <a:off x="2411413" y="5301208"/>
            <a:ext cx="1871662" cy="504825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dirty="0">
                <a:latin typeface="Comic Sans MS" pitchFamily="66" charset="0"/>
              </a:rPr>
              <a:t>Mission</a:t>
            </a:r>
          </a:p>
        </p:txBody>
      </p:sp>
      <p:sp>
        <p:nvSpPr>
          <p:cNvPr id="120847" name="AutoShape 15"/>
          <p:cNvSpPr>
            <a:spLocks noChangeArrowheads="1"/>
          </p:cNvSpPr>
          <p:nvPr/>
        </p:nvSpPr>
        <p:spPr bwMode="auto">
          <a:xfrm>
            <a:off x="4427538" y="5301208"/>
            <a:ext cx="1871662" cy="504825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>
                <a:latin typeface="Comic Sans MS" pitchFamily="66" charset="0"/>
              </a:rPr>
              <a:t>Budget</a:t>
            </a:r>
          </a:p>
        </p:txBody>
      </p:sp>
      <p:sp>
        <p:nvSpPr>
          <p:cNvPr id="120848" name="AutoShape 16"/>
          <p:cNvSpPr>
            <a:spLocks noChangeArrowheads="1"/>
          </p:cNvSpPr>
          <p:nvPr/>
        </p:nvSpPr>
        <p:spPr bwMode="auto">
          <a:xfrm>
            <a:off x="6300192" y="4725144"/>
            <a:ext cx="1871663" cy="504825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dirty="0">
                <a:latin typeface="Comic Sans MS" pitchFamily="66" charset="0"/>
              </a:rPr>
              <a:t>Communication</a:t>
            </a:r>
          </a:p>
        </p:txBody>
      </p:sp>
      <p:sp>
        <p:nvSpPr>
          <p:cNvPr id="120849" name="AutoShape 17"/>
          <p:cNvSpPr>
            <a:spLocks noChangeArrowheads="1"/>
          </p:cNvSpPr>
          <p:nvPr/>
        </p:nvSpPr>
        <p:spPr bwMode="auto">
          <a:xfrm>
            <a:off x="612105" y="4725144"/>
            <a:ext cx="1871663" cy="504825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dirty="0">
                <a:latin typeface="Comic Sans MS" pitchFamily="66" charset="0"/>
              </a:rPr>
              <a:t>RH</a:t>
            </a:r>
          </a:p>
        </p:txBody>
      </p:sp>
      <p:sp>
        <p:nvSpPr>
          <p:cNvPr id="120850" name="AutoShape 18"/>
          <p:cNvSpPr>
            <a:spLocks noChangeArrowheads="1"/>
          </p:cNvSpPr>
          <p:nvPr/>
        </p:nvSpPr>
        <p:spPr bwMode="auto">
          <a:xfrm>
            <a:off x="6516216" y="3933056"/>
            <a:ext cx="1871662" cy="504825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dirty="0" smtClean="0">
                <a:latin typeface="Comic Sans MS" pitchFamily="66" charset="0"/>
              </a:rPr>
              <a:t>Assistante</a:t>
            </a:r>
          </a:p>
          <a:p>
            <a:pPr algn="ctr"/>
            <a:r>
              <a:rPr lang="fr-FR" dirty="0" smtClean="0">
                <a:latin typeface="Comic Sans MS" pitchFamily="66" charset="0"/>
              </a:rPr>
              <a:t>direction</a:t>
            </a:r>
            <a:endParaRPr lang="fr-FR" dirty="0">
              <a:latin typeface="Comic Sans MS" pitchFamily="66" charset="0"/>
            </a:endParaRPr>
          </a:p>
        </p:txBody>
      </p:sp>
      <p:sp>
        <p:nvSpPr>
          <p:cNvPr id="120852" name="AutoShape 20"/>
          <p:cNvSpPr>
            <a:spLocks noChangeArrowheads="1"/>
          </p:cNvSpPr>
          <p:nvPr/>
        </p:nvSpPr>
        <p:spPr bwMode="auto">
          <a:xfrm rot="-970659">
            <a:off x="2339975" y="3716338"/>
            <a:ext cx="863600" cy="4318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20853" name="AutoShape 21"/>
          <p:cNvSpPr>
            <a:spLocks noChangeArrowheads="1"/>
          </p:cNvSpPr>
          <p:nvPr/>
        </p:nvSpPr>
        <p:spPr bwMode="auto">
          <a:xfrm rot="-3026840">
            <a:off x="3276600" y="4581525"/>
            <a:ext cx="863600" cy="4318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20854" name="AutoShape 22"/>
          <p:cNvSpPr>
            <a:spLocks noChangeArrowheads="1"/>
          </p:cNvSpPr>
          <p:nvPr/>
        </p:nvSpPr>
        <p:spPr bwMode="auto">
          <a:xfrm rot="1979312">
            <a:off x="2700338" y="2781300"/>
            <a:ext cx="863600" cy="4318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20855" name="AutoShape 23"/>
          <p:cNvSpPr>
            <a:spLocks noChangeArrowheads="1"/>
          </p:cNvSpPr>
          <p:nvPr/>
        </p:nvSpPr>
        <p:spPr bwMode="auto">
          <a:xfrm rot="-6998974">
            <a:off x="4356100" y="4508500"/>
            <a:ext cx="863600" cy="4318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20856" name="AutoShape 24"/>
          <p:cNvSpPr>
            <a:spLocks noChangeArrowheads="1"/>
          </p:cNvSpPr>
          <p:nvPr/>
        </p:nvSpPr>
        <p:spPr bwMode="auto">
          <a:xfrm rot="13037635">
            <a:off x="5219700" y="4365625"/>
            <a:ext cx="863600" cy="4318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20857" name="AutoShape 25"/>
          <p:cNvSpPr>
            <a:spLocks noChangeArrowheads="1"/>
          </p:cNvSpPr>
          <p:nvPr/>
        </p:nvSpPr>
        <p:spPr bwMode="auto">
          <a:xfrm rot="11548273">
            <a:off x="5435600" y="3789363"/>
            <a:ext cx="863600" cy="4318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20858" name="AutoShape 26"/>
          <p:cNvSpPr>
            <a:spLocks noChangeArrowheads="1"/>
          </p:cNvSpPr>
          <p:nvPr/>
        </p:nvSpPr>
        <p:spPr bwMode="auto">
          <a:xfrm rot="8284693">
            <a:off x="4932363" y="2708275"/>
            <a:ext cx="863600" cy="4318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20859" name="AutoShape 27"/>
          <p:cNvSpPr>
            <a:spLocks noChangeArrowheads="1"/>
          </p:cNvSpPr>
          <p:nvPr/>
        </p:nvSpPr>
        <p:spPr bwMode="auto">
          <a:xfrm rot="-2258255">
            <a:off x="2627313" y="4221163"/>
            <a:ext cx="863600" cy="4318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20862" name="Text Box 30"/>
          <p:cNvSpPr txBox="1">
            <a:spLocks noChangeArrowheads="1"/>
          </p:cNvSpPr>
          <p:nvPr/>
        </p:nvSpPr>
        <p:spPr bwMode="auto">
          <a:xfrm>
            <a:off x="6443663" y="3068638"/>
            <a:ext cx="14366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solidFill>
                  <a:schemeClr val="hlink"/>
                </a:solidFill>
                <a:latin typeface="Comic Sans MS" pitchFamily="66" charset="0"/>
              </a:rPr>
              <a:t>Laboratoire</a:t>
            </a:r>
          </a:p>
        </p:txBody>
      </p:sp>
      <p:sp>
        <p:nvSpPr>
          <p:cNvPr id="120864" name="Text Box 32"/>
          <p:cNvSpPr txBox="1">
            <a:spLocks noChangeArrowheads="1"/>
          </p:cNvSpPr>
          <p:nvPr/>
        </p:nvSpPr>
        <p:spPr bwMode="auto">
          <a:xfrm>
            <a:off x="7878763" y="1700213"/>
            <a:ext cx="1014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400">
                <a:latin typeface="Comic Sans MS" pitchFamily="66" charset="0"/>
              </a:rPr>
              <a:t>CNRS</a:t>
            </a:r>
          </a:p>
        </p:txBody>
      </p:sp>
      <p:sp>
        <p:nvSpPr>
          <p:cNvPr id="120865" name="Oval 33"/>
          <p:cNvSpPr>
            <a:spLocks noChangeArrowheads="1"/>
          </p:cNvSpPr>
          <p:nvPr/>
        </p:nvSpPr>
        <p:spPr bwMode="auto">
          <a:xfrm>
            <a:off x="323850" y="1412875"/>
            <a:ext cx="2952750" cy="1223963"/>
          </a:xfrm>
          <a:prstGeom prst="ellipse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13500000" scaled="1"/>
            <a:tileRect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fr-FR" b="1"/>
          </a:p>
        </p:txBody>
      </p:sp>
      <p:sp>
        <p:nvSpPr>
          <p:cNvPr id="120866" name="Text Box 34"/>
          <p:cNvSpPr txBox="1">
            <a:spLocks noChangeArrowheads="1"/>
          </p:cNvSpPr>
          <p:nvPr/>
        </p:nvSpPr>
        <p:spPr bwMode="auto">
          <a:xfrm>
            <a:off x="900113" y="1557338"/>
            <a:ext cx="18208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400">
                <a:latin typeface="Comic Sans MS" pitchFamily="66" charset="0"/>
              </a:rPr>
              <a:t>Autres </a:t>
            </a:r>
          </a:p>
          <a:p>
            <a:r>
              <a:rPr lang="fr-FR" sz="2400">
                <a:latin typeface="Comic Sans MS" pitchFamily="66" charset="0"/>
              </a:rPr>
              <a:t>partenaires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3AC71-5472-4235-9D61-48BB37060F75}" type="slidenum">
              <a:rPr lang="fr-FR"/>
              <a:pPr/>
              <a:t>13</a:t>
            </a:fld>
            <a:endParaRPr lang="fr-FR"/>
          </a:p>
        </p:txBody>
      </p:sp>
      <p:sp>
        <p:nvSpPr>
          <p:cNvPr id="122883" name="Text Box 3"/>
          <p:cNvSpPr txBox="1">
            <a:spLocks noChangeArrowheads="1"/>
          </p:cNvSpPr>
          <p:nvPr/>
        </p:nvSpPr>
        <p:spPr bwMode="auto">
          <a:xfrm>
            <a:off x="950913" y="5608638"/>
            <a:ext cx="5492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22884" name="Text Box 4"/>
          <p:cNvSpPr txBox="1">
            <a:spLocks noChangeArrowheads="1"/>
          </p:cNvSpPr>
          <p:nvPr/>
        </p:nvSpPr>
        <p:spPr bwMode="auto">
          <a:xfrm>
            <a:off x="735013" y="61134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122885" name="Text Box 5"/>
          <p:cNvSpPr txBox="1">
            <a:spLocks noChangeArrowheads="1"/>
          </p:cNvSpPr>
          <p:nvPr/>
        </p:nvSpPr>
        <p:spPr bwMode="auto">
          <a:xfrm>
            <a:off x="899592" y="1916832"/>
            <a:ext cx="7848872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fr-FR" sz="4000" b="1" dirty="0" smtClean="0">
                <a:solidFill>
                  <a:srgbClr val="0000FF"/>
                </a:solidFill>
                <a:latin typeface="Comic Sans MS" pitchFamily="66" charset="0"/>
              </a:rPr>
              <a:t>1) Nouvelles règlementations 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fr-FR" sz="4000" b="1" dirty="0" smtClean="0">
                <a:solidFill>
                  <a:srgbClr val="0000FF"/>
                </a:solidFill>
                <a:latin typeface="Comic Sans MS" pitchFamily="66" charset="0"/>
              </a:rPr>
              <a:t>2) Nouveaux outils de gestion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fr-FR" sz="4000" b="1" dirty="0" smtClean="0">
                <a:solidFill>
                  <a:srgbClr val="0000FF"/>
                </a:solidFill>
                <a:latin typeface="Comic Sans MS" pitchFamily="66" charset="0"/>
              </a:rPr>
              <a:t>3) Nouveaux « Guichets » </a:t>
            </a:r>
          </a:p>
          <a:p>
            <a:pPr algn="ctr">
              <a:spcBef>
                <a:spcPct val="50000"/>
              </a:spcBef>
              <a:buFont typeface="Wingdings" pitchFamily="2" charset="2"/>
              <a:buNone/>
            </a:pPr>
            <a:endParaRPr lang="fr-FR" sz="4000" b="1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2275" y="333375"/>
            <a:ext cx="6481763" cy="1152525"/>
          </a:xfrm>
        </p:spPr>
        <p:txBody>
          <a:bodyPr/>
          <a:lstStyle/>
          <a:p>
            <a:r>
              <a:rPr lang="fr-FR" sz="4000" dirty="0" smtClean="0">
                <a:solidFill>
                  <a:srgbClr val="FF0000"/>
                </a:solidFill>
                <a:latin typeface="Comic Sans MS" pitchFamily="66" charset="0"/>
              </a:rPr>
              <a:t>Les évolutions</a:t>
            </a:r>
            <a:endParaRPr lang="fr-FR" sz="4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D001-080E-45F6-9DE1-44C5BB86A5CA}" type="slidenum">
              <a:rPr lang="fr-FR"/>
              <a:pPr/>
              <a:t>14</a:t>
            </a:fld>
            <a:endParaRPr lang="fr-FR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62645" y="333375"/>
            <a:ext cx="6481763" cy="1152525"/>
          </a:xfrm>
        </p:spPr>
        <p:txBody>
          <a:bodyPr/>
          <a:lstStyle/>
          <a:p>
            <a:r>
              <a:rPr lang="fr-FR" sz="4000" dirty="0" smtClean="0">
                <a:solidFill>
                  <a:srgbClr val="FF0000"/>
                </a:solidFill>
                <a:latin typeface="Comic Sans MS" pitchFamily="66" charset="0"/>
              </a:rPr>
              <a:t>Nouvelles règlementations </a:t>
            </a:r>
            <a:endParaRPr lang="fr-FR" sz="4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4451" name="Text Box 3"/>
          <p:cNvSpPr txBox="1">
            <a:spLocks noChangeArrowheads="1"/>
          </p:cNvSpPr>
          <p:nvPr/>
        </p:nvSpPr>
        <p:spPr bwMode="auto">
          <a:xfrm>
            <a:off x="950913" y="5608638"/>
            <a:ext cx="5492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04452" name="Text Box 4"/>
          <p:cNvSpPr txBox="1">
            <a:spLocks noChangeArrowheads="1"/>
          </p:cNvSpPr>
          <p:nvPr/>
        </p:nvSpPr>
        <p:spPr bwMode="auto">
          <a:xfrm>
            <a:off x="735013" y="61134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104453" name="Text Box 5"/>
          <p:cNvSpPr txBox="1">
            <a:spLocks noChangeArrowheads="1"/>
          </p:cNvSpPr>
          <p:nvPr/>
        </p:nvSpPr>
        <p:spPr bwMode="auto">
          <a:xfrm>
            <a:off x="900113" y="1196752"/>
            <a:ext cx="7343775" cy="49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fr-FR" sz="2400" dirty="0">
                <a:latin typeface="Comic Sans MS" pitchFamily="66" charset="0"/>
              </a:rPr>
              <a:t> </a:t>
            </a:r>
            <a:r>
              <a:rPr lang="fr-FR" sz="2400" dirty="0">
                <a:solidFill>
                  <a:srgbClr val="0000FF"/>
                </a:solidFill>
                <a:latin typeface="Comic Sans MS" pitchFamily="66" charset="0"/>
              </a:rPr>
              <a:t>Accueil</a:t>
            </a:r>
            <a:r>
              <a:rPr lang="fr-FR" sz="2400" dirty="0">
                <a:latin typeface="Comic Sans MS" pitchFamily="66" charset="0"/>
              </a:rPr>
              <a:t> </a:t>
            </a:r>
            <a:r>
              <a:rPr lang="fr-FR" sz="2400" dirty="0" smtClean="0">
                <a:latin typeface="Comic Sans MS" pitchFamily="66" charset="0"/>
              </a:rPr>
              <a:t>: </a:t>
            </a:r>
          </a:p>
          <a:p>
            <a:pPr lvl="1">
              <a:spcBef>
                <a:spcPct val="50000"/>
              </a:spcBef>
              <a:buFont typeface="Arial" pitchFamily="34" charset="0"/>
              <a:buChar char="•"/>
            </a:pPr>
            <a:r>
              <a:rPr lang="fr-FR" sz="2400" i="1" dirty="0" smtClean="0">
                <a:latin typeface="Comic Sans MS" pitchFamily="66" charset="0"/>
              </a:rPr>
              <a:t> </a:t>
            </a:r>
            <a:r>
              <a:rPr lang="fr-FR" sz="2000" i="1" dirty="0" smtClean="0">
                <a:latin typeface="Comic Sans MS" pitchFamily="66" charset="0"/>
              </a:rPr>
              <a:t>Badge : FICE</a:t>
            </a:r>
          </a:p>
          <a:p>
            <a:pPr lvl="1">
              <a:spcBef>
                <a:spcPct val="50000"/>
              </a:spcBef>
              <a:buFont typeface="Arial" pitchFamily="34" charset="0"/>
              <a:buChar char="•"/>
            </a:pPr>
            <a:r>
              <a:rPr lang="fr-FR" sz="2000" i="1" dirty="0" smtClean="0">
                <a:latin typeface="Comic Sans MS" pitchFamily="66" charset="0"/>
              </a:rPr>
              <a:t> Titre </a:t>
            </a:r>
            <a:r>
              <a:rPr lang="fr-FR" sz="2000" i="1" dirty="0">
                <a:latin typeface="Comic Sans MS" pitchFamily="66" charset="0"/>
              </a:rPr>
              <a:t>de </a:t>
            </a:r>
            <a:r>
              <a:rPr lang="fr-FR" sz="2000" i="1" dirty="0" smtClean="0">
                <a:latin typeface="Comic Sans MS" pitchFamily="66" charset="0"/>
              </a:rPr>
              <a:t>séjour / visa</a:t>
            </a:r>
            <a:endParaRPr lang="fr-FR" sz="2000" dirty="0">
              <a:solidFill>
                <a:srgbClr val="0000FF"/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fr-FR" sz="2400" dirty="0" smtClean="0">
                <a:latin typeface="Comic Sans MS" pitchFamily="66" charset="0"/>
              </a:rPr>
              <a:t> Suite à l’audit par la CE, des règles strictes de </a:t>
            </a:r>
            <a:r>
              <a:rPr lang="fr-FR" sz="2400" dirty="0" smtClean="0">
                <a:solidFill>
                  <a:srgbClr val="0000FF"/>
                </a:solidFill>
                <a:latin typeface="Comic Sans MS" pitchFamily="66" charset="0"/>
              </a:rPr>
              <a:t>justifications des contrats </a:t>
            </a:r>
            <a:r>
              <a:rPr lang="fr-FR" sz="2400" dirty="0" smtClean="0">
                <a:latin typeface="Comic Sans MS" pitchFamily="66" charset="0"/>
              </a:rPr>
              <a:t>européens</a:t>
            </a:r>
          </a:p>
          <a:p>
            <a:pPr lvl="1">
              <a:spcBef>
                <a:spcPct val="50000"/>
              </a:spcBef>
              <a:buFont typeface="Arial" pitchFamily="34" charset="0"/>
              <a:buChar char="•"/>
            </a:pPr>
            <a:r>
              <a:rPr lang="fr-FR" sz="2000" dirty="0" smtClean="0">
                <a:latin typeface="Comic Sans MS" pitchFamily="66" charset="0"/>
              </a:rPr>
              <a:t> Ligne budgétaire spécifique</a:t>
            </a:r>
          </a:p>
          <a:p>
            <a:pPr lvl="1">
              <a:spcBef>
                <a:spcPct val="50000"/>
              </a:spcBef>
              <a:buFont typeface="Arial" pitchFamily="34" charset="0"/>
              <a:buChar char="•"/>
            </a:pPr>
            <a:r>
              <a:rPr lang="fr-FR" sz="2000" dirty="0" smtClean="0">
                <a:latin typeface="Comic Sans MS" pitchFamily="66" charset="0"/>
              </a:rPr>
              <a:t> Veille de dépenses éligibles dans le contrat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fr-FR" sz="2400" dirty="0" smtClean="0">
                <a:latin typeface="Comic Sans MS" pitchFamily="66" charset="0"/>
              </a:rPr>
              <a:t> Suivi des contrats de recherche : règles différentes en fonction des « financeurs »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fr-FR" sz="2400" dirty="0" smtClean="0">
                <a:latin typeface="Comic Sans MS" pitchFamily="66" charset="0"/>
              </a:rPr>
              <a:t> Dispositif </a:t>
            </a:r>
            <a:r>
              <a:rPr lang="fr-FR" sz="2400" dirty="0" smtClean="0">
                <a:solidFill>
                  <a:srgbClr val="0000FF"/>
                </a:solidFill>
                <a:latin typeface="Comic Sans MS" pitchFamily="66" charset="0"/>
              </a:rPr>
              <a:t>d’audit interne</a:t>
            </a:r>
            <a:r>
              <a:rPr lang="fr-FR" sz="2400" dirty="0" smtClean="0">
                <a:latin typeface="Comic Sans MS" pitchFamily="66" charset="0"/>
              </a:rPr>
              <a:t> depuis 2007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D001-080E-45F6-9DE1-44C5BB86A5CA}" type="slidenum">
              <a:rPr lang="fr-FR"/>
              <a:pPr/>
              <a:t>15</a:t>
            </a:fld>
            <a:endParaRPr lang="fr-FR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62645" y="333375"/>
            <a:ext cx="6481763" cy="1152525"/>
          </a:xfrm>
        </p:spPr>
        <p:txBody>
          <a:bodyPr/>
          <a:lstStyle/>
          <a:p>
            <a:r>
              <a:rPr lang="fr-FR" sz="4000" dirty="0" smtClean="0">
                <a:solidFill>
                  <a:srgbClr val="FF0000"/>
                </a:solidFill>
                <a:latin typeface="Comic Sans MS" pitchFamily="66" charset="0"/>
              </a:rPr>
              <a:t>Nouvelles règlementations </a:t>
            </a:r>
            <a:endParaRPr lang="fr-FR" sz="4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4451" name="Text Box 3"/>
          <p:cNvSpPr txBox="1">
            <a:spLocks noChangeArrowheads="1"/>
          </p:cNvSpPr>
          <p:nvPr/>
        </p:nvSpPr>
        <p:spPr bwMode="auto">
          <a:xfrm>
            <a:off x="950913" y="5608638"/>
            <a:ext cx="5492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04452" name="Text Box 4"/>
          <p:cNvSpPr txBox="1">
            <a:spLocks noChangeArrowheads="1"/>
          </p:cNvSpPr>
          <p:nvPr/>
        </p:nvSpPr>
        <p:spPr bwMode="auto">
          <a:xfrm>
            <a:off x="735013" y="61134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104453" name="Text Box 5"/>
          <p:cNvSpPr txBox="1">
            <a:spLocks noChangeArrowheads="1"/>
          </p:cNvSpPr>
          <p:nvPr/>
        </p:nvSpPr>
        <p:spPr bwMode="auto">
          <a:xfrm>
            <a:off x="900113" y="1412777"/>
            <a:ext cx="7343775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fr-FR" sz="2400" dirty="0" smtClean="0">
                <a:solidFill>
                  <a:srgbClr val="0000FF"/>
                </a:solidFill>
                <a:latin typeface="Comic Sans MS" pitchFamily="66" charset="0"/>
              </a:rPr>
              <a:t> loi Sauvadet </a:t>
            </a:r>
            <a:r>
              <a:rPr lang="fr-FR" sz="2400" dirty="0" smtClean="0">
                <a:latin typeface="Comic Sans MS" pitchFamily="66" charset="0"/>
              </a:rPr>
              <a:t>du 12/03/2012 contre la précarisation des contractuels</a:t>
            </a:r>
          </a:p>
          <a:p>
            <a:pPr>
              <a:spcBef>
                <a:spcPct val="50000"/>
              </a:spcBef>
            </a:pPr>
            <a:r>
              <a:rPr lang="fr-FR" sz="2400" u="sng" dirty="0" smtClean="0">
                <a:latin typeface="Comic Sans MS" pitchFamily="66" charset="0"/>
              </a:rPr>
              <a:t>2 dispositifs possibles </a:t>
            </a:r>
            <a:r>
              <a:rPr lang="fr-FR" sz="2400" dirty="0" smtClean="0">
                <a:latin typeface="Comic Sans MS" pitchFamily="66" charset="0"/>
              </a:rPr>
              <a:t>:</a:t>
            </a:r>
            <a:br>
              <a:rPr lang="fr-FR" sz="2400" dirty="0" smtClean="0">
                <a:latin typeface="Comic Sans MS" pitchFamily="66" charset="0"/>
              </a:rPr>
            </a:br>
            <a:r>
              <a:rPr lang="fr-FR" sz="2400" dirty="0" smtClean="0">
                <a:latin typeface="Comic Sans MS" pitchFamily="66" charset="0"/>
              </a:rPr>
              <a:t>1) accès à la </a:t>
            </a:r>
            <a:r>
              <a:rPr lang="fr-FR" sz="2400" dirty="0" smtClean="0">
                <a:solidFill>
                  <a:srgbClr val="FF0000"/>
                </a:solidFill>
                <a:latin typeface="Comic Sans MS" pitchFamily="66" charset="0"/>
              </a:rPr>
              <a:t>titularisation</a:t>
            </a:r>
            <a:r>
              <a:rPr lang="fr-FR" sz="2400" dirty="0" smtClean="0">
                <a:latin typeface="Comic Sans MS" pitchFamily="66" charset="0"/>
              </a:rPr>
              <a:t> par voie de recrutement réservé :</a:t>
            </a:r>
          </a:p>
          <a:p>
            <a:pPr lvl="2">
              <a:spcBef>
                <a:spcPct val="50000"/>
              </a:spcBef>
              <a:buFont typeface="Wingdings" pitchFamily="2" charset="2"/>
              <a:buChar char="ü"/>
            </a:pPr>
            <a:r>
              <a:rPr lang="fr-FR" sz="2400" dirty="0" smtClean="0">
                <a:solidFill>
                  <a:srgbClr val="FF0000"/>
                </a:solidFill>
                <a:latin typeface="Comic Sans MS" pitchFamily="66" charset="0"/>
              </a:rPr>
              <a:t>Bénéficiaire</a:t>
            </a:r>
            <a:r>
              <a:rPr lang="fr-FR" sz="2400" dirty="0" smtClean="0">
                <a:latin typeface="Comic Sans MS" pitchFamily="66" charset="0"/>
              </a:rPr>
              <a:t>  ?</a:t>
            </a:r>
            <a:br>
              <a:rPr lang="fr-FR" sz="2400" dirty="0" smtClean="0">
                <a:latin typeface="Comic Sans MS" pitchFamily="66" charset="0"/>
              </a:rPr>
            </a:br>
            <a:r>
              <a:rPr lang="fr-FR" sz="2400" dirty="0" smtClean="0">
                <a:latin typeface="Comic Sans MS" pitchFamily="66" charset="0"/>
              </a:rPr>
              <a:t>- Agent en fonction au 31/03/12, </a:t>
            </a:r>
            <a:br>
              <a:rPr lang="fr-FR" sz="2400" dirty="0" smtClean="0">
                <a:latin typeface="Comic Sans MS" pitchFamily="66" charset="0"/>
              </a:rPr>
            </a:br>
            <a:r>
              <a:rPr lang="fr-FR" sz="2400" dirty="0" smtClean="0">
                <a:latin typeface="Comic Sans MS" pitchFamily="66" charset="0"/>
              </a:rPr>
              <a:t>- Justifiant de </a:t>
            </a:r>
            <a:r>
              <a:rPr lang="fr-FR" sz="2400" u="sng" dirty="0" smtClean="0">
                <a:latin typeface="Comic Sans MS" pitchFamily="66" charset="0"/>
              </a:rPr>
              <a:t>4 ans </a:t>
            </a:r>
            <a:r>
              <a:rPr lang="fr-FR" sz="2400" dirty="0" smtClean="0">
                <a:latin typeface="Comic Sans MS" pitchFamily="66" charset="0"/>
              </a:rPr>
              <a:t>auprès d’un </a:t>
            </a:r>
            <a:r>
              <a:rPr lang="fr-FR" sz="2400" u="sng" dirty="0" smtClean="0">
                <a:latin typeface="Comic Sans MS" pitchFamily="66" charset="0"/>
              </a:rPr>
              <a:t>même employeur</a:t>
            </a:r>
            <a:r>
              <a:rPr lang="fr-FR" sz="2400" dirty="0" smtClean="0">
                <a:latin typeface="Comic Sans MS" pitchFamily="66" charset="0"/>
              </a:rPr>
              <a:t/>
            </a:r>
            <a:br>
              <a:rPr lang="fr-FR" sz="2400" dirty="0" smtClean="0">
                <a:latin typeface="Comic Sans MS" pitchFamily="66" charset="0"/>
              </a:rPr>
            </a:br>
            <a:r>
              <a:rPr lang="fr-FR" sz="2400" dirty="0" smtClean="0">
                <a:latin typeface="Comic Sans MS" pitchFamily="66" charset="0"/>
              </a:rPr>
              <a:t>- Formation doctorale exclue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D001-080E-45F6-9DE1-44C5BB86A5CA}" type="slidenum">
              <a:rPr lang="fr-FR"/>
              <a:pPr/>
              <a:t>16</a:t>
            </a:fld>
            <a:endParaRPr lang="fr-FR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62645" y="333375"/>
            <a:ext cx="6481763" cy="1152525"/>
          </a:xfrm>
        </p:spPr>
        <p:txBody>
          <a:bodyPr/>
          <a:lstStyle/>
          <a:p>
            <a:r>
              <a:rPr lang="fr-FR" sz="4000" dirty="0" smtClean="0">
                <a:solidFill>
                  <a:srgbClr val="FF0000"/>
                </a:solidFill>
                <a:latin typeface="Comic Sans MS" pitchFamily="66" charset="0"/>
              </a:rPr>
              <a:t>Nouvelles règlementations </a:t>
            </a:r>
            <a:endParaRPr lang="fr-FR" sz="4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4451" name="Text Box 3"/>
          <p:cNvSpPr txBox="1">
            <a:spLocks noChangeArrowheads="1"/>
          </p:cNvSpPr>
          <p:nvPr/>
        </p:nvSpPr>
        <p:spPr bwMode="auto">
          <a:xfrm>
            <a:off x="950913" y="5608638"/>
            <a:ext cx="5492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04452" name="Text Box 4"/>
          <p:cNvSpPr txBox="1">
            <a:spLocks noChangeArrowheads="1"/>
          </p:cNvSpPr>
          <p:nvPr/>
        </p:nvSpPr>
        <p:spPr bwMode="auto">
          <a:xfrm>
            <a:off x="735013" y="61134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104453" name="Text Box 5"/>
          <p:cNvSpPr txBox="1">
            <a:spLocks noChangeArrowheads="1"/>
          </p:cNvSpPr>
          <p:nvPr/>
        </p:nvSpPr>
        <p:spPr bwMode="auto">
          <a:xfrm>
            <a:off x="900113" y="1412777"/>
            <a:ext cx="7343775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fr-FR" sz="2400" dirty="0" smtClean="0">
                <a:solidFill>
                  <a:srgbClr val="0000FF"/>
                </a:solidFill>
                <a:latin typeface="Comic Sans MS" pitchFamily="66" charset="0"/>
              </a:rPr>
              <a:t> loi Sauvadet </a:t>
            </a:r>
            <a:r>
              <a:rPr lang="fr-FR" sz="2400" dirty="0" smtClean="0">
                <a:latin typeface="Comic Sans MS" pitchFamily="66" charset="0"/>
              </a:rPr>
              <a:t/>
            </a:r>
            <a:br>
              <a:rPr lang="fr-FR" sz="2400" dirty="0" smtClean="0">
                <a:latin typeface="Comic Sans MS" pitchFamily="66" charset="0"/>
              </a:rPr>
            </a:br>
            <a:r>
              <a:rPr lang="fr-FR" sz="2400" dirty="0" smtClean="0">
                <a:latin typeface="Comic Sans MS" pitchFamily="66" charset="0"/>
              </a:rPr>
              <a:t>2)  La </a:t>
            </a:r>
            <a:r>
              <a:rPr lang="fr-FR" sz="2400" dirty="0" err="1" smtClean="0">
                <a:solidFill>
                  <a:srgbClr val="FF0000"/>
                </a:solidFill>
                <a:latin typeface="Comic Sans MS" pitchFamily="66" charset="0"/>
              </a:rPr>
              <a:t>CDIsation</a:t>
            </a:r>
            <a:r>
              <a:rPr lang="fr-FR" sz="2400" dirty="0" smtClean="0">
                <a:latin typeface="Comic Sans MS" pitchFamily="66" charset="0"/>
              </a:rPr>
              <a:t> :</a:t>
            </a:r>
          </a:p>
          <a:p>
            <a:pPr lvl="2">
              <a:spcBef>
                <a:spcPct val="50000"/>
              </a:spcBef>
              <a:buFont typeface="Wingdings" pitchFamily="2" charset="2"/>
              <a:buChar char="ü"/>
            </a:pPr>
            <a:r>
              <a:rPr lang="fr-FR" sz="2400" dirty="0" smtClean="0">
                <a:solidFill>
                  <a:srgbClr val="FF0000"/>
                </a:solidFill>
                <a:latin typeface="Comic Sans MS" pitchFamily="66" charset="0"/>
              </a:rPr>
              <a:t>Bénéficiaire</a:t>
            </a:r>
            <a:r>
              <a:rPr lang="fr-FR" sz="2400" dirty="0" smtClean="0">
                <a:latin typeface="Comic Sans MS" pitchFamily="66" charset="0"/>
              </a:rPr>
              <a:t>  ?</a:t>
            </a:r>
            <a:br>
              <a:rPr lang="fr-FR" sz="2400" dirty="0" smtClean="0">
                <a:latin typeface="Comic Sans MS" pitchFamily="66" charset="0"/>
              </a:rPr>
            </a:br>
            <a:r>
              <a:rPr lang="fr-FR" sz="2400" dirty="0" smtClean="0">
                <a:latin typeface="Comic Sans MS" pitchFamily="66" charset="0"/>
              </a:rPr>
              <a:t>- Agent en fonction au 12/03/12, </a:t>
            </a:r>
            <a:br>
              <a:rPr lang="fr-FR" sz="2400" dirty="0" smtClean="0">
                <a:latin typeface="Comic Sans MS" pitchFamily="66" charset="0"/>
              </a:rPr>
            </a:br>
            <a:r>
              <a:rPr lang="fr-FR" sz="2400" dirty="0" smtClean="0">
                <a:latin typeface="Comic Sans MS" pitchFamily="66" charset="0"/>
              </a:rPr>
              <a:t>- Justifiant de </a:t>
            </a:r>
            <a:r>
              <a:rPr lang="fr-FR" sz="2400" u="sng" dirty="0" smtClean="0">
                <a:latin typeface="Comic Sans MS" pitchFamily="66" charset="0"/>
              </a:rPr>
              <a:t>6 ans auprès d’un même employeur</a:t>
            </a:r>
            <a:r>
              <a:rPr lang="fr-FR" sz="2400" dirty="0" smtClean="0">
                <a:latin typeface="Comic Sans MS" pitchFamily="66" charset="0"/>
              </a:rPr>
              <a:t> sur les 8 dernières années</a:t>
            </a:r>
            <a:br>
              <a:rPr lang="fr-FR" sz="2400" dirty="0" smtClean="0">
                <a:latin typeface="Comic Sans MS" pitchFamily="66" charset="0"/>
              </a:rPr>
            </a:br>
            <a:r>
              <a:rPr lang="fr-FR" sz="2400" dirty="0" smtClean="0">
                <a:latin typeface="Comic Sans MS" pitchFamily="66" charset="0"/>
              </a:rPr>
              <a:t>- Formation doctorale exclue</a:t>
            </a:r>
          </a:p>
          <a:p>
            <a:pPr lvl="2">
              <a:spcBef>
                <a:spcPct val="50000"/>
              </a:spcBef>
            </a:pPr>
            <a:endParaRPr lang="fr-FR" sz="2400" dirty="0" smtClean="0">
              <a:latin typeface="Comic Sans MS" pitchFamily="66" charset="0"/>
            </a:endParaRPr>
          </a:p>
          <a:p>
            <a:pPr lvl="2">
              <a:spcBef>
                <a:spcPct val="50000"/>
              </a:spcBef>
            </a:pPr>
            <a:r>
              <a:rPr lang="fr-FR" sz="2000" u="sng" dirty="0" smtClean="0">
                <a:latin typeface="Comic Sans MS" pitchFamily="66" charset="0"/>
              </a:rPr>
              <a:t>Exception</a:t>
            </a:r>
            <a:r>
              <a:rPr lang="fr-FR" sz="2000" dirty="0" smtClean="0">
                <a:latin typeface="Comic Sans MS" pitchFamily="66" charset="0"/>
              </a:rPr>
              <a:t> pour les + de 55 ans : 3 ans sur les 4 dernières années</a:t>
            </a:r>
            <a:r>
              <a:rPr lang="fr-FR" sz="2400" dirty="0" smtClean="0">
                <a:latin typeface="Comic Sans MS" pitchFamily="66" charset="0"/>
              </a:rPr>
              <a:t/>
            </a:r>
            <a:br>
              <a:rPr lang="fr-FR" sz="2400" dirty="0" smtClean="0">
                <a:latin typeface="Comic Sans MS" pitchFamily="66" charset="0"/>
              </a:rPr>
            </a:br>
            <a:endParaRPr lang="fr-FR" sz="24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D001-080E-45F6-9DE1-44C5BB86A5CA}" type="slidenum">
              <a:rPr lang="fr-FR"/>
              <a:pPr/>
              <a:t>17</a:t>
            </a:fld>
            <a:endParaRPr lang="fr-FR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62645" y="333375"/>
            <a:ext cx="6481763" cy="1152525"/>
          </a:xfrm>
        </p:spPr>
        <p:txBody>
          <a:bodyPr/>
          <a:lstStyle/>
          <a:p>
            <a:r>
              <a:rPr lang="fr-FR" sz="4000" dirty="0" smtClean="0">
                <a:solidFill>
                  <a:srgbClr val="FF0000"/>
                </a:solidFill>
                <a:latin typeface="Comic Sans MS" pitchFamily="66" charset="0"/>
              </a:rPr>
              <a:t>Nouveaux outils de gestion</a:t>
            </a:r>
            <a:endParaRPr lang="fr-FR" sz="4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4451" name="Text Box 3"/>
          <p:cNvSpPr txBox="1">
            <a:spLocks noChangeArrowheads="1"/>
          </p:cNvSpPr>
          <p:nvPr/>
        </p:nvSpPr>
        <p:spPr bwMode="auto">
          <a:xfrm>
            <a:off x="950913" y="5608638"/>
            <a:ext cx="5492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04452" name="Text Box 4"/>
          <p:cNvSpPr txBox="1">
            <a:spLocks noChangeArrowheads="1"/>
          </p:cNvSpPr>
          <p:nvPr/>
        </p:nvSpPr>
        <p:spPr bwMode="auto">
          <a:xfrm>
            <a:off x="735013" y="61134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104453" name="Text Box 5"/>
          <p:cNvSpPr txBox="1">
            <a:spLocks noChangeArrowheads="1"/>
          </p:cNvSpPr>
          <p:nvPr/>
        </p:nvSpPr>
        <p:spPr bwMode="auto">
          <a:xfrm>
            <a:off x="900113" y="1548656"/>
            <a:ext cx="7343775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400" dirty="0">
                <a:latin typeface="Comic Sans MS" pitchFamily="66" charset="0"/>
              </a:rPr>
              <a:t> </a:t>
            </a:r>
            <a:r>
              <a:rPr lang="fr-FR" sz="2400" dirty="0" smtClean="0">
                <a:latin typeface="Comic Sans MS" pitchFamily="66" charset="0"/>
              </a:rPr>
              <a:t>en raison de la </a:t>
            </a:r>
            <a:r>
              <a:rPr lang="fr-FR" sz="2400" dirty="0" smtClean="0">
                <a:solidFill>
                  <a:srgbClr val="0000FF"/>
                </a:solidFill>
                <a:latin typeface="Comic Sans MS" pitchFamily="66" charset="0"/>
              </a:rPr>
              <a:t>RGPP </a:t>
            </a:r>
            <a:r>
              <a:rPr lang="fr-FR" sz="2400" dirty="0" smtClean="0">
                <a:latin typeface="Comic Sans MS" pitchFamily="66" charset="0"/>
              </a:rPr>
              <a:t>dont les objectifs sont :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400" dirty="0" smtClean="0"/>
              <a:t>Mieux adapter les administrations aux besoins des usagers ;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400" dirty="0" smtClean="0"/>
              <a:t>Valoriser le travail des </a:t>
            </a:r>
            <a:r>
              <a:rPr lang="fr-FR" sz="2400" dirty="0" smtClean="0">
                <a:hlinkClick r:id="rId3" tooltip="Fonctionnaire"/>
              </a:rPr>
              <a:t>fonctionnaires</a:t>
            </a:r>
            <a:r>
              <a:rPr lang="fr-FR" sz="2400" dirty="0" smtClean="0"/>
              <a:t> ;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400" dirty="0" smtClean="0"/>
              <a:t>Réduire les </a:t>
            </a:r>
            <a:r>
              <a:rPr lang="fr-FR" sz="2400" dirty="0" smtClean="0">
                <a:hlinkClick r:id="rId4" tooltip="Dépenses publiques"/>
              </a:rPr>
              <a:t>dépenses publiques</a:t>
            </a:r>
            <a:r>
              <a:rPr lang="fr-FR" sz="2400" dirty="0" smtClean="0"/>
              <a:t> pour revenir à l’équilibre budgétaire et gagner des marges de manœuvre.</a:t>
            </a:r>
            <a:endParaRPr lang="fr-FR" sz="2400" dirty="0" smtClean="0">
              <a:latin typeface="Comic Sans MS" pitchFamily="66" charset="0"/>
            </a:endParaRPr>
          </a:p>
          <a:p>
            <a:pPr lvl="1">
              <a:spcBef>
                <a:spcPct val="50000"/>
              </a:spcBef>
              <a:buFont typeface="Arial" pitchFamily="34" charset="0"/>
              <a:buChar char="•"/>
            </a:pPr>
            <a:r>
              <a:rPr lang="fr-FR" sz="2400" dirty="0" smtClean="0">
                <a:latin typeface="Comic Sans MS" pitchFamily="66" charset="0"/>
              </a:rPr>
              <a:t>  </a:t>
            </a:r>
            <a:r>
              <a:rPr lang="fr-FR" sz="2000" dirty="0" smtClean="0">
                <a:solidFill>
                  <a:srgbClr val="0000FF"/>
                </a:solidFill>
                <a:latin typeface="Comic Sans MS" pitchFamily="66" charset="0"/>
              </a:rPr>
              <a:t>DGG</a:t>
            </a:r>
            <a:r>
              <a:rPr lang="fr-FR" sz="2000" dirty="0" smtClean="0">
                <a:latin typeface="Comic Sans MS" pitchFamily="66" charset="0"/>
              </a:rPr>
              <a:t> : délégation globale de gestion</a:t>
            </a:r>
          </a:p>
          <a:p>
            <a:pPr lvl="1">
              <a:spcBef>
                <a:spcPct val="50000"/>
              </a:spcBef>
              <a:buFont typeface="Arial" pitchFamily="34" charset="0"/>
              <a:buChar char="•"/>
            </a:pPr>
            <a:r>
              <a:rPr lang="fr-FR" sz="2000" dirty="0" smtClean="0">
                <a:latin typeface="Comic Sans MS" pitchFamily="66" charset="0"/>
              </a:rPr>
              <a:t> </a:t>
            </a:r>
            <a:r>
              <a:rPr lang="fr-FR" sz="2000" dirty="0" err="1" smtClean="0">
                <a:solidFill>
                  <a:srgbClr val="0000FF"/>
                </a:solidFill>
                <a:latin typeface="Comic Sans MS" pitchFamily="66" charset="0"/>
              </a:rPr>
              <a:t>Geslab</a:t>
            </a:r>
            <a:r>
              <a:rPr lang="fr-FR" sz="2000" dirty="0" smtClean="0">
                <a:latin typeface="Comic Sans MS" pitchFamily="66" charset="0"/>
              </a:rPr>
              <a:t> : finances // </a:t>
            </a:r>
            <a:r>
              <a:rPr lang="fr-FR" sz="2000" dirty="0" err="1" smtClean="0">
                <a:latin typeface="Comic Sans MS" pitchFamily="66" charset="0"/>
              </a:rPr>
              <a:t>Sirepa</a:t>
            </a:r>
            <a:endParaRPr lang="fr-FR" sz="2000" dirty="0" smtClean="0">
              <a:latin typeface="Comic Sans MS" pitchFamily="66" charset="0"/>
            </a:endParaRPr>
          </a:p>
          <a:p>
            <a:pPr lvl="1">
              <a:spcBef>
                <a:spcPct val="50000"/>
              </a:spcBef>
              <a:buFont typeface="Arial" pitchFamily="34" charset="0"/>
              <a:buChar char="•"/>
            </a:pPr>
            <a:r>
              <a:rPr lang="fr-FR" sz="2000" dirty="0" smtClean="0">
                <a:latin typeface="Comic Sans MS" pitchFamily="66" charset="0"/>
              </a:rPr>
              <a:t> </a:t>
            </a:r>
            <a:r>
              <a:rPr lang="fr-FR" sz="2000" dirty="0" smtClean="0">
                <a:solidFill>
                  <a:srgbClr val="0000FF"/>
                </a:solidFill>
                <a:latin typeface="Comic Sans MS" pitchFamily="66" charset="0"/>
              </a:rPr>
              <a:t>CAPLAB</a:t>
            </a:r>
            <a:r>
              <a:rPr lang="fr-FR" sz="2000" dirty="0" smtClean="0">
                <a:latin typeface="Comic Sans MS" pitchFamily="66" charset="0"/>
              </a:rPr>
              <a:t> : RH</a:t>
            </a:r>
          </a:p>
          <a:p>
            <a:pPr lvl="1">
              <a:spcBef>
                <a:spcPct val="50000"/>
              </a:spcBef>
            </a:pPr>
            <a:r>
              <a:rPr lang="fr-FR" sz="2000" dirty="0" smtClean="0">
                <a:latin typeface="Comic Sans MS" pitchFamily="66" charset="0"/>
                <a:sym typeface="Wingdings" pitchFamily="2" charset="2"/>
              </a:rPr>
              <a:t> nouveau portail </a:t>
            </a:r>
            <a:r>
              <a:rPr lang="fr-FR" sz="2000" dirty="0" smtClean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SIMBAD</a:t>
            </a:r>
            <a:r>
              <a:rPr lang="fr-FR" sz="2000" dirty="0" smtClean="0">
                <a:latin typeface="Comic Sans MS" pitchFamily="66" charset="0"/>
                <a:sym typeface="Wingdings" pitchFamily="2" charset="2"/>
              </a:rPr>
              <a:t> !!!</a:t>
            </a:r>
            <a:endParaRPr lang="fr-FR" sz="20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D001-080E-45F6-9DE1-44C5BB86A5CA}" type="slidenum">
              <a:rPr lang="fr-FR"/>
              <a:pPr/>
              <a:t>18</a:t>
            </a:fld>
            <a:endParaRPr lang="fr-FR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62645" y="333375"/>
            <a:ext cx="6481763" cy="1152525"/>
          </a:xfrm>
        </p:spPr>
        <p:txBody>
          <a:bodyPr/>
          <a:lstStyle/>
          <a:p>
            <a:r>
              <a:rPr lang="fr-FR" sz="4000" dirty="0" smtClean="0">
                <a:solidFill>
                  <a:srgbClr val="FF0000"/>
                </a:solidFill>
                <a:latin typeface="Comic Sans MS" pitchFamily="66" charset="0"/>
              </a:rPr>
              <a:t>Nouveaux « guichets »</a:t>
            </a:r>
            <a:endParaRPr lang="fr-FR" sz="4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4451" name="Text Box 3"/>
          <p:cNvSpPr txBox="1">
            <a:spLocks noChangeArrowheads="1"/>
          </p:cNvSpPr>
          <p:nvPr/>
        </p:nvSpPr>
        <p:spPr bwMode="auto">
          <a:xfrm>
            <a:off x="950913" y="5608638"/>
            <a:ext cx="5492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04452" name="Text Box 4"/>
          <p:cNvSpPr txBox="1">
            <a:spLocks noChangeArrowheads="1"/>
          </p:cNvSpPr>
          <p:nvPr/>
        </p:nvSpPr>
        <p:spPr bwMode="auto">
          <a:xfrm>
            <a:off x="735013" y="61134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104453" name="Text Box 5"/>
          <p:cNvSpPr txBox="1">
            <a:spLocks noChangeArrowheads="1"/>
          </p:cNvSpPr>
          <p:nvPr/>
        </p:nvSpPr>
        <p:spPr bwMode="auto">
          <a:xfrm>
            <a:off x="900113" y="1412777"/>
            <a:ext cx="7343775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fr-FR" sz="24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fr-FR" sz="2400" dirty="0" smtClean="0">
                <a:latin typeface="Comic Sans MS" pitchFamily="66" charset="0"/>
              </a:rPr>
              <a:t>au LLR en 2012 :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fr-FR" sz="2400" dirty="0" smtClean="0">
                <a:solidFill>
                  <a:srgbClr val="0000FF"/>
                </a:solidFill>
                <a:latin typeface="Comic Sans MS" pitchFamily="66" charset="0"/>
              </a:rPr>
              <a:t> 4 projets européens </a:t>
            </a:r>
            <a:r>
              <a:rPr lang="fr-FR" sz="2400" dirty="0" smtClean="0">
                <a:latin typeface="Comic Sans MS" pitchFamily="66" charset="0"/>
              </a:rPr>
              <a:t>: CTA-PP, AIDA, HP3 et l’ERC soit 1,5 M€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fr-FR" sz="2400" dirty="0" smtClean="0">
                <a:solidFill>
                  <a:srgbClr val="0000FF"/>
                </a:solidFill>
                <a:latin typeface="Comic Sans MS" pitchFamily="66" charset="0"/>
              </a:rPr>
              <a:t> 2 bourses Marie Curie</a:t>
            </a:r>
            <a:r>
              <a:rPr lang="fr-FR" sz="2400" dirty="0" smtClean="0">
                <a:latin typeface="Comic Sans MS" pitchFamily="66" charset="0"/>
              </a:rPr>
              <a:t> : 280k€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fr-FR" sz="2400" dirty="0" smtClean="0">
                <a:solidFill>
                  <a:srgbClr val="0000FF"/>
                </a:solidFill>
                <a:latin typeface="Comic Sans MS" pitchFamily="66" charset="0"/>
              </a:rPr>
              <a:t> 1 ANR Blanc </a:t>
            </a:r>
            <a:r>
              <a:rPr lang="fr-FR" sz="2400" dirty="0" smtClean="0">
                <a:latin typeface="Comic Sans MS" pitchFamily="66" charset="0"/>
              </a:rPr>
              <a:t>: </a:t>
            </a:r>
            <a:r>
              <a:rPr lang="fr-FR" sz="2400" dirty="0" err="1" smtClean="0">
                <a:latin typeface="Comic Sans MS" pitchFamily="66" charset="0"/>
              </a:rPr>
              <a:t>Caliimax</a:t>
            </a:r>
            <a:r>
              <a:rPr lang="fr-FR" sz="2400" dirty="0" smtClean="0">
                <a:latin typeface="Comic Sans MS" pitchFamily="66" charset="0"/>
              </a:rPr>
              <a:t> = 180k€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fr-FR" sz="2400" dirty="0" smtClean="0">
                <a:solidFill>
                  <a:srgbClr val="0000FF"/>
                </a:solidFill>
                <a:latin typeface="Comic Sans MS" pitchFamily="66" charset="0"/>
              </a:rPr>
              <a:t> Investissement d’avenir avec le </a:t>
            </a:r>
            <a:r>
              <a:rPr lang="fr-FR" sz="2400" dirty="0" err="1" smtClean="0">
                <a:solidFill>
                  <a:srgbClr val="0000FF"/>
                </a:solidFill>
                <a:latin typeface="Comic Sans MS" pitchFamily="66" charset="0"/>
              </a:rPr>
              <a:t>labex</a:t>
            </a:r>
            <a:r>
              <a:rPr lang="fr-FR" sz="2400" dirty="0" smtClean="0">
                <a:solidFill>
                  <a:srgbClr val="0000FF"/>
                </a:solidFill>
                <a:latin typeface="Comic Sans MS" pitchFamily="66" charset="0"/>
              </a:rPr>
              <a:t> P2IO </a:t>
            </a:r>
            <a:r>
              <a:rPr lang="fr-FR" sz="2400" dirty="0" smtClean="0">
                <a:latin typeface="Comic Sans MS" pitchFamily="66" charset="0"/>
              </a:rPr>
              <a:t>où nous avons 2 </a:t>
            </a:r>
            <a:r>
              <a:rPr lang="fr-FR" sz="2400" dirty="0" smtClean="0">
                <a:latin typeface="Comic Sans MS" pitchFamily="66" charset="0"/>
              </a:rPr>
              <a:t>projets </a:t>
            </a:r>
            <a:r>
              <a:rPr lang="fr-FR" sz="2400" dirty="0" smtClean="0">
                <a:latin typeface="Comic Sans MS" pitchFamily="66" charset="0"/>
              </a:rPr>
              <a:t>retenus pour la R&amp;D : </a:t>
            </a:r>
            <a:r>
              <a:rPr lang="fr-FR" sz="2400" dirty="0" err="1" smtClean="0">
                <a:latin typeface="Comic Sans MS" pitchFamily="66" charset="0"/>
              </a:rPr>
              <a:t>Harpo</a:t>
            </a:r>
            <a:r>
              <a:rPr lang="fr-FR" sz="2400" dirty="0" smtClean="0">
                <a:latin typeface="Comic Sans MS" pitchFamily="66" charset="0"/>
              </a:rPr>
              <a:t> et </a:t>
            </a:r>
            <a:r>
              <a:rPr lang="fr-FR" sz="2400" dirty="0" err="1" smtClean="0">
                <a:latin typeface="Comic Sans MS" pitchFamily="66" charset="0"/>
              </a:rPr>
              <a:t>GridcL</a:t>
            </a:r>
            <a:r>
              <a:rPr lang="fr-FR" sz="2400" dirty="0" smtClean="0">
                <a:latin typeface="Comic Sans MS" pitchFamily="66" charset="0"/>
              </a:rPr>
              <a:t> (100k€)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fr-FR" sz="2400" dirty="0" smtClean="0">
                <a:solidFill>
                  <a:srgbClr val="0000FF"/>
                </a:solidFill>
                <a:latin typeface="Comic Sans MS" pitchFamily="66" charset="0"/>
              </a:rPr>
              <a:t>1 région ile de France </a:t>
            </a:r>
            <a:r>
              <a:rPr lang="fr-FR" sz="2400" dirty="0" smtClean="0">
                <a:latin typeface="Comic Sans MS" pitchFamily="66" charset="0"/>
              </a:rPr>
              <a:t>: GATE = 75k€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D001-080E-45F6-9DE1-44C5BB86A5CA}" type="slidenum">
              <a:rPr lang="fr-FR"/>
              <a:pPr/>
              <a:t>19</a:t>
            </a:fld>
            <a:endParaRPr lang="fr-FR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62645" y="333375"/>
            <a:ext cx="6481763" cy="1152525"/>
          </a:xfrm>
        </p:spPr>
        <p:txBody>
          <a:bodyPr/>
          <a:lstStyle/>
          <a:p>
            <a:r>
              <a:rPr lang="fr-FR" sz="4000" dirty="0" smtClean="0">
                <a:solidFill>
                  <a:srgbClr val="FF0000"/>
                </a:solidFill>
                <a:latin typeface="Comic Sans MS" pitchFamily="66" charset="0"/>
              </a:rPr>
              <a:t>Nouveaux « guichets »</a:t>
            </a:r>
            <a:endParaRPr lang="fr-FR" sz="4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4451" name="Text Box 3"/>
          <p:cNvSpPr txBox="1">
            <a:spLocks noChangeArrowheads="1"/>
          </p:cNvSpPr>
          <p:nvPr/>
        </p:nvSpPr>
        <p:spPr bwMode="auto">
          <a:xfrm>
            <a:off x="950913" y="5608638"/>
            <a:ext cx="5492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04452" name="Text Box 4"/>
          <p:cNvSpPr txBox="1">
            <a:spLocks noChangeArrowheads="1"/>
          </p:cNvSpPr>
          <p:nvPr/>
        </p:nvSpPr>
        <p:spPr bwMode="auto">
          <a:xfrm>
            <a:off x="735013" y="61134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104453" name="Text Box 5"/>
          <p:cNvSpPr txBox="1">
            <a:spLocks noChangeArrowheads="1"/>
          </p:cNvSpPr>
          <p:nvPr/>
        </p:nvSpPr>
        <p:spPr bwMode="auto">
          <a:xfrm>
            <a:off x="900113" y="1268760"/>
            <a:ext cx="7343775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fr-FR" sz="22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fr-FR" sz="2200" dirty="0" smtClean="0">
                <a:latin typeface="Comic Sans MS" pitchFamily="66" charset="0"/>
              </a:rPr>
              <a:t>au </a:t>
            </a:r>
            <a:r>
              <a:rPr lang="fr-FR" sz="2200" u="sng" dirty="0" smtClean="0">
                <a:latin typeface="Comic Sans MS" pitchFamily="66" charset="0"/>
              </a:rPr>
              <a:t>LLR en 2013 </a:t>
            </a:r>
            <a:r>
              <a:rPr lang="fr-FR" sz="2200" dirty="0" smtClean="0">
                <a:latin typeface="Comic Sans MS" pitchFamily="66" charset="0"/>
              </a:rPr>
              <a:t>: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fr-FR" sz="24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fr-FR" sz="2200" dirty="0" smtClean="0">
                <a:solidFill>
                  <a:srgbClr val="FF0000"/>
                </a:solidFill>
                <a:latin typeface="Comic Sans MS" pitchFamily="66" charset="0"/>
              </a:rPr>
              <a:t>+1</a:t>
            </a:r>
            <a:r>
              <a:rPr lang="fr-FR" sz="2200" dirty="0" smtClean="0">
                <a:solidFill>
                  <a:srgbClr val="0000FF"/>
                </a:solidFill>
                <a:latin typeface="Comic Sans MS" pitchFamily="66" charset="0"/>
              </a:rPr>
              <a:t> projet européen </a:t>
            </a:r>
            <a:r>
              <a:rPr lang="fr-FR" sz="2200" dirty="0" smtClean="0">
                <a:latin typeface="Comic Sans MS" pitchFamily="66" charset="0"/>
              </a:rPr>
              <a:t>: </a:t>
            </a:r>
            <a:r>
              <a:rPr lang="fr-FR" sz="2200" dirty="0" smtClean="0">
                <a:solidFill>
                  <a:srgbClr val="FF0000"/>
                </a:solidFill>
                <a:latin typeface="Comic Sans MS" pitchFamily="66" charset="0"/>
              </a:rPr>
              <a:t>EuCARD2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fr-FR" sz="22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fr-FR" sz="2200" dirty="0" smtClean="0">
                <a:solidFill>
                  <a:srgbClr val="FF0000"/>
                </a:solidFill>
                <a:latin typeface="Comic Sans MS" pitchFamily="66" charset="0"/>
              </a:rPr>
              <a:t>+ 1 </a:t>
            </a:r>
            <a:r>
              <a:rPr lang="fr-FR" sz="2200" dirty="0" smtClean="0">
                <a:solidFill>
                  <a:srgbClr val="0000FF"/>
                </a:solidFill>
                <a:latin typeface="Comic Sans MS" pitchFamily="66" charset="0"/>
              </a:rPr>
              <a:t>bourse </a:t>
            </a:r>
            <a:r>
              <a:rPr lang="fr-FR" sz="2200" dirty="0" smtClean="0">
                <a:latin typeface="Comic Sans MS" pitchFamily="66" charset="0"/>
              </a:rPr>
              <a:t>Marie Curie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fr-FR" sz="22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fr-FR" sz="2200" dirty="0" smtClean="0">
                <a:solidFill>
                  <a:srgbClr val="FF0000"/>
                </a:solidFill>
                <a:latin typeface="Comic Sans MS" pitchFamily="66" charset="0"/>
              </a:rPr>
              <a:t>+2 </a:t>
            </a:r>
            <a:r>
              <a:rPr lang="fr-FR" sz="2200" dirty="0" smtClean="0">
                <a:latin typeface="Comic Sans MS" pitchFamily="66" charset="0"/>
              </a:rPr>
              <a:t>projets retenus dans P2IO </a:t>
            </a:r>
            <a:r>
              <a:rPr lang="fr-FR" sz="2200" dirty="0" smtClean="0">
                <a:solidFill>
                  <a:srgbClr val="0000FF"/>
                </a:solidFill>
                <a:latin typeface="Comic Sans MS" pitchFamily="66" charset="0"/>
              </a:rPr>
              <a:t>: </a:t>
            </a:r>
            <a:r>
              <a:rPr lang="fr-FR" sz="2200" dirty="0" err="1" smtClean="0">
                <a:solidFill>
                  <a:srgbClr val="0000FF"/>
                </a:solidFill>
                <a:latin typeface="Comic Sans MS" pitchFamily="66" charset="0"/>
              </a:rPr>
              <a:t>Captinov</a:t>
            </a:r>
            <a:r>
              <a:rPr lang="fr-FR" sz="22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fr-FR" sz="2200" dirty="0" smtClean="0">
                <a:solidFill>
                  <a:srgbClr val="0000FF"/>
                </a:solidFill>
                <a:latin typeface="Comic Sans MS" pitchFamily="66" charset="0"/>
              </a:rPr>
              <a:t>et </a:t>
            </a:r>
            <a:r>
              <a:rPr lang="fr-FR" sz="2200" dirty="0" err="1" smtClean="0">
                <a:solidFill>
                  <a:srgbClr val="0000FF"/>
                </a:solidFill>
                <a:latin typeface="Comic Sans MS" pitchFamily="66" charset="0"/>
              </a:rPr>
              <a:t>virtual</a:t>
            </a:r>
            <a:r>
              <a:rPr lang="fr-FR" sz="2200" dirty="0" smtClean="0">
                <a:solidFill>
                  <a:srgbClr val="0000FF"/>
                </a:solidFill>
                <a:latin typeface="Comic Sans MS" pitchFamily="66" charset="0"/>
              </a:rPr>
              <a:t> data</a:t>
            </a:r>
            <a:endParaRPr lang="fr-FR" sz="2200" dirty="0" smtClean="0">
              <a:latin typeface="Comic Sans MS" pitchFamily="66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fr-FR" sz="2200" dirty="0" smtClean="0">
                <a:solidFill>
                  <a:srgbClr val="FF0000"/>
                </a:solidFill>
                <a:latin typeface="Comic Sans MS" pitchFamily="66" charset="0"/>
              </a:rPr>
              <a:t>+1</a:t>
            </a:r>
            <a:r>
              <a:rPr lang="fr-FR" sz="2200" dirty="0" smtClean="0">
                <a:solidFill>
                  <a:srgbClr val="0000FF"/>
                </a:solidFill>
                <a:latin typeface="Comic Sans MS" pitchFamily="66" charset="0"/>
              </a:rPr>
              <a:t> région ile de France </a:t>
            </a:r>
            <a:r>
              <a:rPr lang="fr-FR" sz="2200" dirty="0" smtClean="0">
                <a:latin typeface="Comic Sans MS" pitchFamily="66" charset="0"/>
              </a:rPr>
              <a:t>: </a:t>
            </a:r>
            <a:r>
              <a:rPr lang="fr-FR" sz="2200" dirty="0" err="1" smtClean="0">
                <a:latin typeface="Comic Sans MS" pitchFamily="66" charset="0"/>
              </a:rPr>
              <a:t>Captinov</a:t>
            </a:r>
            <a:endParaRPr lang="fr-FR" sz="2200" dirty="0" smtClean="0">
              <a:latin typeface="Comic Sans MS" pitchFamily="66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fr-FR" sz="2200" dirty="0" smtClean="0">
                <a:solidFill>
                  <a:srgbClr val="FF0000"/>
                </a:solidFill>
                <a:latin typeface="Comic Sans MS" pitchFamily="66" charset="0"/>
              </a:rPr>
              <a:t>+ </a:t>
            </a:r>
            <a:r>
              <a:rPr lang="fr-FR" sz="2200" dirty="0" smtClean="0">
                <a:latin typeface="Comic Sans MS" pitchFamily="66" charset="0"/>
              </a:rPr>
              <a:t>ERC : « </a:t>
            </a:r>
            <a:r>
              <a:rPr lang="fr-FR" sz="2200" dirty="0" err="1" smtClean="0">
                <a:solidFill>
                  <a:srgbClr val="0000FF"/>
                </a:solidFill>
                <a:latin typeface="Comic Sans MS" pitchFamily="66" charset="0"/>
              </a:rPr>
              <a:t>starting</a:t>
            </a:r>
            <a:r>
              <a:rPr lang="fr-FR" sz="2200" dirty="0" smtClean="0">
                <a:latin typeface="Comic Sans MS" pitchFamily="66" charset="0"/>
              </a:rPr>
              <a:t> » </a:t>
            </a:r>
            <a:r>
              <a:rPr lang="fr-FR" sz="2200" u="sng" dirty="0" smtClean="0">
                <a:latin typeface="Comic Sans MS" pitchFamily="66" charset="0"/>
              </a:rPr>
              <a:t>17/10/12</a:t>
            </a:r>
            <a:r>
              <a:rPr lang="fr-FR" sz="2200" dirty="0" smtClean="0">
                <a:latin typeface="Comic Sans MS" pitchFamily="66" charset="0"/>
              </a:rPr>
              <a:t>, « </a:t>
            </a:r>
            <a:r>
              <a:rPr lang="fr-FR" sz="2200" dirty="0" err="1" smtClean="0">
                <a:solidFill>
                  <a:srgbClr val="0000FF"/>
                </a:solidFill>
                <a:latin typeface="Comic Sans MS" pitchFamily="66" charset="0"/>
              </a:rPr>
              <a:t>advanced</a:t>
            </a:r>
            <a:r>
              <a:rPr lang="fr-FR" sz="2200" dirty="0" smtClean="0">
                <a:latin typeface="Comic Sans MS" pitchFamily="66" charset="0"/>
              </a:rPr>
              <a:t> » </a:t>
            </a:r>
            <a:r>
              <a:rPr lang="fr-FR" sz="2200" u="sng" dirty="0" smtClean="0">
                <a:latin typeface="Comic Sans MS" pitchFamily="66" charset="0"/>
              </a:rPr>
              <a:t>22/11/12</a:t>
            </a:r>
            <a:r>
              <a:rPr lang="fr-FR" sz="2200" dirty="0" smtClean="0">
                <a:latin typeface="Comic Sans MS" pitchFamily="66" charset="0"/>
              </a:rPr>
              <a:t>, « </a:t>
            </a:r>
            <a:r>
              <a:rPr lang="fr-FR" sz="2200" dirty="0" err="1" smtClean="0">
                <a:solidFill>
                  <a:srgbClr val="0000FF"/>
                </a:solidFill>
                <a:latin typeface="Comic Sans MS" pitchFamily="66" charset="0"/>
              </a:rPr>
              <a:t>synergy</a:t>
            </a:r>
            <a:r>
              <a:rPr lang="fr-FR" sz="22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fr-FR" sz="2200" dirty="0" err="1" smtClean="0">
                <a:solidFill>
                  <a:srgbClr val="0000FF"/>
                </a:solidFill>
                <a:latin typeface="Comic Sans MS" pitchFamily="66" charset="0"/>
              </a:rPr>
              <a:t>grant</a:t>
            </a:r>
            <a:r>
              <a:rPr lang="fr-FR" sz="2200" dirty="0" smtClean="0">
                <a:latin typeface="Comic Sans MS" pitchFamily="66" charset="0"/>
              </a:rPr>
              <a:t> » </a:t>
            </a:r>
            <a:r>
              <a:rPr lang="fr-FR" sz="2200" u="sng" dirty="0" smtClean="0">
                <a:latin typeface="Comic Sans MS" pitchFamily="66" charset="0"/>
              </a:rPr>
              <a:t>10/01/13</a:t>
            </a:r>
            <a:r>
              <a:rPr lang="fr-FR" sz="2200" dirty="0" smtClean="0">
                <a:latin typeface="Comic Sans MS" pitchFamily="66" charset="0"/>
              </a:rPr>
              <a:t> ?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fr-FR" sz="2200" dirty="0" smtClean="0">
                <a:solidFill>
                  <a:srgbClr val="FF0000"/>
                </a:solidFill>
                <a:latin typeface="Comic Sans MS" pitchFamily="66" charset="0"/>
              </a:rPr>
              <a:t>+ </a:t>
            </a:r>
            <a:r>
              <a:rPr lang="fr-FR" sz="2200" dirty="0" smtClean="0">
                <a:latin typeface="Comic Sans MS" pitchFamily="66" charset="0"/>
              </a:rPr>
              <a:t>ANR Blanc </a:t>
            </a:r>
            <a:r>
              <a:rPr lang="fr-FR" sz="2200" u="sng" dirty="0" smtClean="0">
                <a:latin typeface="Comic Sans MS" pitchFamily="66" charset="0"/>
              </a:rPr>
              <a:t>13/12/12</a:t>
            </a:r>
            <a:r>
              <a:rPr lang="fr-FR" sz="2200" dirty="0" smtClean="0">
                <a:latin typeface="Comic Sans MS" pitchFamily="66" charset="0"/>
              </a:rPr>
              <a:t> </a:t>
            </a:r>
            <a:r>
              <a:rPr lang="fr-FR" sz="2200" dirty="0" smtClean="0">
                <a:latin typeface="Comic Sans MS" pitchFamily="66" charset="0"/>
              </a:rPr>
              <a:t>ou JCJC ?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fr-FR" sz="2200" dirty="0" err="1" smtClean="0">
                <a:solidFill>
                  <a:srgbClr val="0000FF"/>
                </a:solidFill>
                <a:latin typeface="Comic Sans MS" pitchFamily="66" charset="0"/>
              </a:rPr>
              <a:t>Feder</a:t>
            </a:r>
            <a:r>
              <a:rPr lang="fr-FR" sz="2200" dirty="0" smtClean="0">
                <a:latin typeface="Comic Sans MS" pitchFamily="66" charset="0"/>
              </a:rPr>
              <a:t> ? </a:t>
            </a:r>
            <a:r>
              <a:rPr lang="fr-FR" sz="2200" dirty="0" err="1" smtClean="0">
                <a:latin typeface="Comic Sans MS" pitchFamily="66" charset="0"/>
              </a:rPr>
              <a:t>Cf</a:t>
            </a:r>
            <a:r>
              <a:rPr lang="fr-FR" sz="2200" dirty="0" smtClean="0">
                <a:latin typeface="Comic Sans MS" pitchFamily="66" charset="0"/>
              </a:rPr>
              <a:t> IN2P3 &amp; DR05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7F98E-E9CF-4CC9-BC56-7A3612A159C0}" type="slidenum">
              <a:rPr lang="fr-FR"/>
              <a:pPr/>
              <a:t>2</a:t>
            </a:fld>
            <a:endParaRPr lang="fr-FR"/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2275" y="333375"/>
            <a:ext cx="6481763" cy="1152525"/>
          </a:xfrm>
        </p:spPr>
        <p:txBody>
          <a:bodyPr/>
          <a:lstStyle/>
          <a:p>
            <a:r>
              <a:rPr lang="fr-FR" sz="4000" dirty="0" smtClean="0">
                <a:solidFill>
                  <a:srgbClr val="FF0000"/>
                </a:solidFill>
                <a:latin typeface="Comic Sans MS" pitchFamily="66" charset="0"/>
              </a:rPr>
              <a:t>tutelles</a:t>
            </a:r>
            <a:endParaRPr lang="fr-FR" sz="4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8547" name="Text Box 3"/>
          <p:cNvSpPr txBox="1">
            <a:spLocks noChangeArrowheads="1"/>
          </p:cNvSpPr>
          <p:nvPr/>
        </p:nvSpPr>
        <p:spPr bwMode="auto">
          <a:xfrm>
            <a:off x="735013" y="61134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108548" name="Text Box 4"/>
          <p:cNvSpPr txBox="1">
            <a:spLocks noChangeArrowheads="1"/>
          </p:cNvSpPr>
          <p:nvPr/>
        </p:nvSpPr>
        <p:spPr bwMode="auto">
          <a:xfrm>
            <a:off x="827088" y="1124744"/>
            <a:ext cx="76327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latin typeface="Comic Sans MS" pitchFamily="66" charset="0"/>
              </a:rPr>
              <a:t>CNRS</a:t>
            </a:r>
            <a:r>
              <a:rPr lang="fr-FR" sz="2400" dirty="0" smtClean="0">
                <a:latin typeface="Comic Sans MS" pitchFamily="66" charset="0"/>
              </a:rPr>
              <a:t>:</a:t>
            </a:r>
            <a:endParaRPr lang="fr-FR" sz="2400" dirty="0">
              <a:latin typeface="Comic Sans MS" pitchFamily="66" charset="0"/>
            </a:endParaRPr>
          </a:p>
          <a:p>
            <a:r>
              <a:rPr lang="fr-FR" sz="2400" dirty="0">
                <a:latin typeface="Comic Sans MS" pitchFamily="66" charset="0"/>
              </a:rPr>
              <a:t>- </a:t>
            </a:r>
            <a:r>
              <a:rPr lang="fr-FR" sz="2400" dirty="0">
                <a:solidFill>
                  <a:srgbClr val="3333FF"/>
                </a:solidFill>
                <a:latin typeface="Comic Sans MS" pitchFamily="66" charset="0"/>
              </a:rPr>
              <a:t>34 000 pers</a:t>
            </a:r>
            <a:r>
              <a:rPr lang="fr-FR" sz="2400" dirty="0">
                <a:latin typeface="Comic Sans MS" pitchFamily="66" charset="0"/>
              </a:rPr>
              <a:t> : dont 11 000 chercheurs, 14 000 IT et 9 000 non permanents</a:t>
            </a:r>
          </a:p>
          <a:p>
            <a:r>
              <a:rPr lang="fr-FR" sz="2400" dirty="0">
                <a:latin typeface="Comic Sans MS" pitchFamily="66" charset="0"/>
              </a:rPr>
              <a:t>- </a:t>
            </a:r>
            <a:r>
              <a:rPr lang="fr-FR" sz="2400" dirty="0">
                <a:solidFill>
                  <a:srgbClr val="3333FF"/>
                </a:solidFill>
                <a:latin typeface="Comic Sans MS" pitchFamily="66" charset="0"/>
              </a:rPr>
              <a:t>1 100</a:t>
            </a:r>
            <a:r>
              <a:rPr lang="fr-FR" sz="2400" dirty="0">
                <a:latin typeface="Comic Sans MS" pitchFamily="66" charset="0"/>
              </a:rPr>
              <a:t> unités</a:t>
            </a:r>
          </a:p>
          <a:p>
            <a:r>
              <a:rPr lang="fr-FR" sz="2400" dirty="0">
                <a:latin typeface="Comic Sans MS" pitchFamily="66" charset="0"/>
              </a:rPr>
              <a:t>- Budget 2011 = </a:t>
            </a:r>
            <a:r>
              <a:rPr lang="fr-FR" sz="2400" dirty="0">
                <a:solidFill>
                  <a:srgbClr val="3333FF"/>
                </a:solidFill>
                <a:latin typeface="Comic Sans MS" pitchFamily="66" charset="0"/>
              </a:rPr>
              <a:t>3 Md €</a:t>
            </a:r>
          </a:p>
          <a:p>
            <a:r>
              <a:rPr lang="fr-FR" sz="2400" dirty="0">
                <a:latin typeface="Comic Sans MS" pitchFamily="66" charset="0"/>
              </a:rPr>
              <a:t>Dont 80% budget pour </a:t>
            </a:r>
            <a:r>
              <a:rPr lang="fr-FR" sz="2400" dirty="0" smtClean="0">
                <a:latin typeface="Comic Sans MS" pitchFamily="66" charset="0"/>
              </a:rPr>
              <a:t>salaires</a:t>
            </a:r>
            <a:endParaRPr lang="fr-FR" sz="2400" dirty="0">
              <a:latin typeface="Comic Sans MS" pitchFamily="66" charset="0"/>
            </a:endParaRPr>
          </a:p>
          <a:p>
            <a:r>
              <a:rPr lang="fr-FR" sz="2400" dirty="0">
                <a:solidFill>
                  <a:srgbClr val="FF0000"/>
                </a:solidFill>
                <a:latin typeface="Comic Sans MS" pitchFamily="66" charset="0"/>
              </a:rPr>
              <a:t>L’IN2P3</a:t>
            </a:r>
          </a:p>
          <a:p>
            <a:pPr>
              <a:buFontTx/>
              <a:buChar char="-"/>
            </a:pPr>
            <a:r>
              <a:rPr lang="fr-FR" sz="2400" dirty="0">
                <a:latin typeface="Comic Sans MS" pitchFamily="66" charset="0"/>
              </a:rPr>
              <a:t> </a:t>
            </a:r>
            <a:r>
              <a:rPr lang="fr-FR" sz="2400" dirty="0">
                <a:solidFill>
                  <a:srgbClr val="3333FF"/>
                </a:solidFill>
                <a:latin typeface="Comic Sans MS" pitchFamily="66" charset="0"/>
              </a:rPr>
              <a:t>2500 pers</a:t>
            </a:r>
            <a:r>
              <a:rPr lang="fr-FR" sz="2400" dirty="0">
                <a:latin typeface="Comic Sans MS" pitchFamily="66" charset="0"/>
              </a:rPr>
              <a:t> dont </a:t>
            </a:r>
            <a:r>
              <a:rPr lang="fr-FR" sz="2400" dirty="0" smtClean="0">
                <a:latin typeface="Comic Sans MS" pitchFamily="66" charset="0"/>
              </a:rPr>
              <a:t>1000 </a:t>
            </a:r>
            <a:r>
              <a:rPr lang="fr-FR" sz="2400" dirty="0">
                <a:latin typeface="Comic Sans MS" pitchFamily="66" charset="0"/>
              </a:rPr>
              <a:t>chercheurs et </a:t>
            </a:r>
            <a:r>
              <a:rPr lang="fr-FR" sz="2400" dirty="0" smtClean="0">
                <a:latin typeface="Comic Sans MS" pitchFamily="66" charset="0"/>
              </a:rPr>
              <a:t>1500 </a:t>
            </a:r>
            <a:r>
              <a:rPr lang="fr-FR" sz="2400" dirty="0">
                <a:latin typeface="Comic Sans MS" pitchFamily="66" charset="0"/>
              </a:rPr>
              <a:t>IT</a:t>
            </a:r>
          </a:p>
          <a:p>
            <a:pPr>
              <a:buFontTx/>
              <a:buChar char="-"/>
            </a:pPr>
            <a:r>
              <a:rPr lang="fr-FR" sz="2400" dirty="0">
                <a:latin typeface="Comic Sans MS" pitchFamily="66" charset="0"/>
              </a:rPr>
              <a:t> </a:t>
            </a:r>
            <a:r>
              <a:rPr lang="fr-FR" sz="2400" dirty="0">
                <a:solidFill>
                  <a:srgbClr val="3333FF"/>
                </a:solidFill>
                <a:latin typeface="Comic Sans MS" pitchFamily="66" charset="0"/>
              </a:rPr>
              <a:t>20</a:t>
            </a:r>
            <a:r>
              <a:rPr lang="fr-FR" sz="2400" dirty="0">
                <a:latin typeface="Comic Sans MS" pitchFamily="66" charset="0"/>
              </a:rPr>
              <a:t> labos</a:t>
            </a:r>
          </a:p>
          <a:p>
            <a:pPr>
              <a:buFontTx/>
              <a:buChar char="-"/>
            </a:pPr>
            <a:r>
              <a:rPr lang="fr-FR" sz="2400" dirty="0">
                <a:latin typeface="Comic Sans MS" pitchFamily="66" charset="0"/>
              </a:rPr>
              <a:t> </a:t>
            </a:r>
            <a:r>
              <a:rPr lang="fr-FR" sz="2400" dirty="0">
                <a:solidFill>
                  <a:srgbClr val="3333FF"/>
                </a:solidFill>
                <a:latin typeface="Comic Sans MS" pitchFamily="66" charset="0"/>
              </a:rPr>
              <a:t>46</a:t>
            </a:r>
            <a:r>
              <a:rPr lang="fr-FR" sz="2400" dirty="0">
                <a:latin typeface="Comic Sans MS" pitchFamily="66" charset="0"/>
              </a:rPr>
              <a:t> </a:t>
            </a:r>
            <a:r>
              <a:rPr lang="fr-FR" sz="2400" dirty="0">
                <a:solidFill>
                  <a:srgbClr val="3333FF"/>
                </a:solidFill>
                <a:latin typeface="Comic Sans MS" pitchFamily="66" charset="0"/>
              </a:rPr>
              <a:t>M€</a:t>
            </a:r>
            <a:r>
              <a:rPr lang="fr-FR" sz="2400" dirty="0">
                <a:latin typeface="Comic Sans MS" pitchFamily="66" charset="0"/>
              </a:rPr>
              <a:t> </a:t>
            </a:r>
            <a:endParaRPr lang="fr-FR" sz="2400" dirty="0" smtClean="0">
              <a:latin typeface="Comic Sans MS" pitchFamily="66" charset="0"/>
            </a:endParaRPr>
          </a:p>
          <a:p>
            <a:r>
              <a:rPr lang="fr-FR" sz="2400" dirty="0" smtClean="0">
                <a:solidFill>
                  <a:srgbClr val="FF0000"/>
                </a:solidFill>
                <a:latin typeface="Comic Sans MS" pitchFamily="66" charset="0"/>
              </a:rPr>
              <a:t>L’école polytechnique</a:t>
            </a:r>
          </a:p>
          <a:p>
            <a:r>
              <a:rPr lang="fr-FR" sz="2400" dirty="0" smtClean="0">
                <a:latin typeface="Comic Sans MS" pitchFamily="66" charset="0"/>
              </a:rPr>
              <a:t>- </a:t>
            </a:r>
            <a:r>
              <a:rPr lang="fr-FR" sz="2400" dirty="0" smtClean="0">
                <a:solidFill>
                  <a:srgbClr val="0000FF"/>
                </a:solidFill>
                <a:latin typeface="Comic Sans MS" pitchFamily="66" charset="0"/>
              </a:rPr>
              <a:t>22</a:t>
            </a:r>
            <a:r>
              <a:rPr lang="fr-FR" sz="2400" dirty="0" smtClean="0">
                <a:latin typeface="Comic Sans MS" pitchFamily="66" charset="0"/>
              </a:rPr>
              <a:t> labos </a:t>
            </a:r>
          </a:p>
          <a:p>
            <a:r>
              <a:rPr lang="fr-FR" sz="2400" dirty="0" smtClean="0">
                <a:latin typeface="Comic Sans MS" pitchFamily="66" charset="0"/>
              </a:rPr>
              <a:t>- </a:t>
            </a:r>
            <a:r>
              <a:rPr lang="fr-FR" sz="2400" dirty="0" smtClean="0">
                <a:solidFill>
                  <a:srgbClr val="0000FF"/>
                </a:solidFill>
                <a:latin typeface="Comic Sans MS" pitchFamily="66" charset="0"/>
              </a:rPr>
              <a:t>1600</a:t>
            </a:r>
            <a:r>
              <a:rPr lang="fr-FR" sz="2400" dirty="0" smtClean="0">
                <a:latin typeface="Comic Sans MS" pitchFamily="66" charset="0"/>
              </a:rPr>
              <a:t> personnes dont 640 chercheurs</a:t>
            </a:r>
            <a:endParaRPr lang="fr-FR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D001-080E-45F6-9DE1-44C5BB86A5CA}" type="slidenum">
              <a:rPr lang="fr-FR"/>
              <a:pPr/>
              <a:t>20</a:t>
            </a:fld>
            <a:endParaRPr lang="fr-FR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62645" y="333375"/>
            <a:ext cx="6481763" cy="1152525"/>
          </a:xfrm>
        </p:spPr>
        <p:txBody>
          <a:bodyPr/>
          <a:lstStyle/>
          <a:p>
            <a:r>
              <a:rPr lang="fr-FR" sz="4000" dirty="0" smtClean="0">
                <a:solidFill>
                  <a:srgbClr val="FF0000"/>
                </a:solidFill>
                <a:latin typeface="Comic Sans MS" pitchFamily="66" charset="0"/>
              </a:rPr>
              <a:t>Nouveaux « guichets »</a:t>
            </a:r>
            <a:endParaRPr lang="fr-FR" sz="4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4451" name="Text Box 3"/>
          <p:cNvSpPr txBox="1">
            <a:spLocks noChangeArrowheads="1"/>
          </p:cNvSpPr>
          <p:nvPr/>
        </p:nvSpPr>
        <p:spPr bwMode="auto">
          <a:xfrm>
            <a:off x="950913" y="5608638"/>
            <a:ext cx="5492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04452" name="Text Box 4"/>
          <p:cNvSpPr txBox="1">
            <a:spLocks noChangeArrowheads="1"/>
          </p:cNvSpPr>
          <p:nvPr/>
        </p:nvSpPr>
        <p:spPr bwMode="auto">
          <a:xfrm>
            <a:off x="735013" y="61134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104453" name="Text Box 5"/>
          <p:cNvSpPr txBox="1">
            <a:spLocks noChangeArrowheads="1"/>
          </p:cNvSpPr>
          <p:nvPr/>
        </p:nvSpPr>
        <p:spPr bwMode="auto">
          <a:xfrm>
            <a:off x="900113" y="1412777"/>
            <a:ext cx="734377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 dirty="0">
                <a:latin typeface="Comic Sans MS" pitchFamily="66" charset="0"/>
              </a:rPr>
              <a:t>C</a:t>
            </a:r>
            <a:r>
              <a:rPr lang="fr-FR" sz="2400" dirty="0" smtClean="0">
                <a:latin typeface="Comic Sans MS" pitchFamily="66" charset="0"/>
              </a:rPr>
              <a:t>onséquences du financement sur projet :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fr-FR" sz="2400" dirty="0" smtClean="0">
                <a:latin typeface="Comic Sans MS" pitchFamily="66" charset="0"/>
              </a:rPr>
              <a:t> difficulté de pilotage d’une politique scientifique global !</a:t>
            </a:r>
          </a:p>
          <a:p>
            <a:pPr lvl="1">
              <a:spcBef>
                <a:spcPct val="50000"/>
              </a:spcBef>
              <a:buFont typeface="Arial" pitchFamily="34" charset="0"/>
              <a:buChar char="•"/>
            </a:pPr>
            <a:r>
              <a:rPr lang="fr-FR" sz="2400" dirty="0" smtClean="0">
                <a:latin typeface="Comic Sans MS" pitchFamily="66" charset="0"/>
              </a:rPr>
              <a:t> Pas de fongibilité (budget fléché)</a:t>
            </a:r>
          </a:p>
          <a:p>
            <a:pPr lvl="1">
              <a:spcBef>
                <a:spcPct val="50000"/>
              </a:spcBef>
              <a:buFont typeface="Arial" pitchFamily="34" charset="0"/>
              <a:buChar char="•"/>
            </a:pPr>
            <a:r>
              <a:rPr lang="fr-FR" sz="2400" dirty="0" smtClean="0">
                <a:latin typeface="Comic Sans MS" pitchFamily="66" charset="0"/>
              </a:rPr>
              <a:t> Pas garanti sur la durée totale du projet</a:t>
            </a:r>
          </a:p>
          <a:p>
            <a:pPr lvl="1">
              <a:spcBef>
                <a:spcPct val="50000"/>
              </a:spcBef>
              <a:buFont typeface="Arial" pitchFamily="34" charset="0"/>
              <a:buChar char="•"/>
            </a:pPr>
            <a:r>
              <a:rPr lang="fr-FR" sz="2400" dirty="0" smtClean="0">
                <a:latin typeface="Comic Sans MS" pitchFamily="66" charset="0"/>
              </a:rPr>
              <a:t> Ne tient pas compte du coût réel du projet</a:t>
            </a:r>
          </a:p>
          <a:p>
            <a:pPr lvl="1">
              <a:spcBef>
                <a:spcPct val="50000"/>
              </a:spcBef>
            </a:pPr>
            <a:endParaRPr lang="fr-FR" sz="2400" dirty="0" smtClean="0">
              <a:latin typeface="Comic Sans MS" pitchFamily="66" charset="0"/>
            </a:endParaRPr>
          </a:p>
          <a:p>
            <a:pPr lvl="1">
              <a:spcBef>
                <a:spcPct val="50000"/>
              </a:spcBef>
              <a:buFont typeface="Wingdings" pitchFamily="2" charset="2"/>
              <a:buChar char="Ø"/>
            </a:pPr>
            <a:r>
              <a:rPr lang="fr-FR" sz="2400" dirty="0" smtClean="0">
                <a:latin typeface="Comic Sans MS" pitchFamily="66" charset="0"/>
              </a:rPr>
              <a:t>  Mais permet de lancer une recherche « innovante » 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D001-080E-45F6-9DE1-44C5BB86A5CA}" type="slidenum">
              <a:rPr lang="fr-FR"/>
              <a:pPr/>
              <a:t>21</a:t>
            </a:fld>
            <a:endParaRPr lang="fr-FR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62645" y="333375"/>
            <a:ext cx="6481763" cy="1152525"/>
          </a:xfrm>
        </p:spPr>
        <p:txBody>
          <a:bodyPr/>
          <a:lstStyle/>
          <a:p>
            <a:r>
              <a:rPr lang="fr-FR" sz="4000" dirty="0" smtClean="0">
                <a:solidFill>
                  <a:srgbClr val="0000FF"/>
                </a:solidFill>
                <a:latin typeface="Comic Sans MS" pitchFamily="66" charset="0"/>
              </a:rPr>
              <a:t>Recommandations</a:t>
            </a:r>
            <a:r>
              <a:rPr lang="fr-FR" sz="4000" dirty="0" smtClean="0">
                <a:latin typeface="Comic Sans MS" pitchFamily="66" charset="0"/>
              </a:rPr>
              <a:t> :</a:t>
            </a:r>
            <a:endParaRPr lang="fr-FR" sz="4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4451" name="Text Box 3"/>
          <p:cNvSpPr txBox="1">
            <a:spLocks noChangeArrowheads="1"/>
          </p:cNvSpPr>
          <p:nvPr/>
        </p:nvSpPr>
        <p:spPr bwMode="auto">
          <a:xfrm>
            <a:off x="950913" y="5608638"/>
            <a:ext cx="5492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04452" name="Text Box 4"/>
          <p:cNvSpPr txBox="1">
            <a:spLocks noChangeArrowheads="1"/>
          </p:cNvSpPr>
          <p:nvPr/>
        </p:nvSpPr>
        <p:spPr bwMode="auto">
          <a:xfrm>
            <a:off x="735013" y="61134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104453" name="Text Box 5"/>
          <p:cNvSpPr txBox="1">
            <a:spLocks noChangeArrowheads="1"/>
          </p:cNvSpPr>
          <p:nvPr/>
        </p:nvSpPr>
        <p:spPr bwMode="auto">
          <a:xfrm>
            <a:off x="900113" y="1452840"/>
            <a:ext cx="7343775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fr-FR" sz="2400" dirty="0">
                <a:latin typeface="Comic Sans MS" pitchFamily="66" charset="0"/>
              </a:rPr>
              <a:t> </a:t>
            </a:r>
            <a:r>
              <a:rPr lang="fr-FR" sz="2400" dirty="0" smtClean="0">
                <a:latin typeface="Comic Sans MS" pitchFamily="66" charset="0"/>
              </a:rPr>
              <a:t>Discussions avec l’ANR pour accord sur le calcul des coûts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fr-FR" sz="2400" dirty="0" smtClean="0">
                <a:latin typeface="Comic Sans MS" pitchFamily="66" charset="0"/>
              </a:rPr>
              <a:t> Participer aux comités ou groupe de réflexion pour faire apparaitre nos thématiques de recherche dans les appels à projets de l’EU, ANR ou région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fr-FR" sz="2400" dirty="0" smtClean="0">
                <a:latin typeface="Comic Sans MS" pitchFamily="66" charset="0"/>
              </a:rPr>
              <a:t> Fonds structurels : mettre notre empreinte en région ile de France: afficher notre priorité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D001-080E-45F6-9DE1-44C5BB86A5CA}" type="slidenum">
              <a:rPr lang="fr-FR"/>
              <a:pPr/>
              <a:t>22</a:t>
            </a:fld>
            <a:endParaRPr lang="fr-FR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62645" y="333375"/>
            <a:ext cx="6481763" cy="1152525"/>
          </a:xfrm>
        </p:spPr>
        <p:txBody>
          <a:bodyPr/>
          <a:lstStyle/>
          <a:p>
            <a:r>
              <a:rPr lang="fr-FR" sz="4000" dirty="0" smtClean="0">
                <a:solidFill>
                  <a:srgbClr val="0000FF"/>
                </a:solidFill>
                <a:latin typeface="Comic Sans MS" pitchFamily="66" charset="0"/>
              </a:rPr>
              <a:t>Conclusions sur évolution </a:t>
            </a:r>
            <a:r>
              <a:rPr lang="fr-FR" sz="4000" dirty="0" smtClean="0">
                <a:latin typeface="Comic Sans MS" pitchFamily="66" charset="0"/>
              </a:rPr>
              <a:t>:</a:t>
            </a:r>
            <a:endParaRPr lang="fr-FR" sz="4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4451" name="Text Box 3"/>
          <p:cNvSpPr txBox="1">
            <a:spLocks noChangeArrowheads="1"/>
          </p:cNvSpPr>
          <p:nvPr/>
        </p:nvSpPr>
        <p:spPr bwMode="auto">
          <a:xfrm>
            <a:off x="950913" y="5608638"/>
            <a:ext cx="5492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04452" name="Text Box 4"/>
          <p:cNvSpPr txBox="1">
            <a:spLocks noChangeArrowheads="1"/>
          </p:cNvSpPr>
          <p:nvPr/>
        </p:nvSpPr>
        <p:spPr bwMode="auto">
          <a:xfrm>
            <a:off x="735013" y="61134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104453" name="Text Box 5"/>
          <p:cNvSpPr txBox="1">
            <a:spLocks noChangeArrowheads="1"/>
          </p:cNvSpPr>
          <p:nvPr/>
        </p:nvSpPr>
        <p:spPr bwMode="auto">
          <a:xfrm>
            <a:off x="900113" y="1452840"/>
            <a:ext cx="7343775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fr-FR" sz="2400" dirty="0">
                <a:latin typeface="Comic Sans MS" pitchFamily="66" charset="0"/>
              </a:rPr>
              <a:t> </a:t>
            </a:r>
            <a:r>
              <a:rPr lang="fr-FR" sz="2400" dirty="0" smtClean="0">
                <a:latin typeface="Comic Sans MS" pitchFamily="66" charset="0"/>
              </a:rPr>
              <a:t>Développement de </a:t>
            </a:r>
            <a:r>
              <a:rPr lang="fr-FR" sz="2400" dirty="0" smtClean="0">
                <a:solidFill>
                  <a:srgbClr val="0000FF"/>
                </a:solidFill>
                <a:latin typeface="Comic Sans MS" pitchFamily="66" charset="0"/>
              </a:rPr>
              <a:t>l’éventail des compétences </a:t>
            </a:r>
            <a:r>
              <a:rPr lang="fr-FR" sz="2400" dirty="0" smtClean="0">
                <a:latin typeface="Comic Sans MS" pitchFamily="66" charset="0"/>
              </a:rPr>
              <a:t>: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fr-FR" sz="2400" dirty="0" smtClean="0">
                <a:latin typeface="Comic Sans MS" pitchFamily="66" charset="0"/>
              </a:rPr>
              <a:t> Juriste ? Expert en projet européen ?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fr-FR" sz="2400" dirty="0" smtClean="0">
                <a:latin typeface="Comic Sans MS" pitchFamily="66" charset="0"/>
              </a:rPr>
              <a:t> « </a:t>
            </a:r>
            <a:r>
              <a:rPr lang="fr-FR" sz="2400" dirty="0" err="1" smtClean="0">
                <a:latin typeface="Comic Sans MS" pitchFamily="66" charset="0"/>
              </a:rPr>
              <a:t>Valorisateur</a:t>
            </a:r>
            <a:r>
              <a:rPr lang="fr-FR" sz="2400" dirty="0" smtClean="0">
                <a:latin typeface="Comic Sans MS" pitchFamily="66" charset="0"/>
              </a:rPr>
              <a:t> » ? Transfert technologique ?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fr-FR" sz="2400" dirty="0" smtClean="0">
                <a:latin typeface="Comic Sans MS" pitchFamily="66" charset="0"/>
              </a:rPr>
              <a:t> </a:t>
            </a:r>
            <a:r>
              <a:rPr lang="fr-FR" sz="2400" dirty="0" smtClean="0">
                <a:solidFill>
                  <a:srgbClr val="0000FF"/>
                </a:solidFill>
                <a:latin typeface="Comic Sans MS" pitchFamily="66" charset="0"/>
              </a:rPr>
              <a:t>Adaptation aux nouveaux outils </a:t>
            </a:r>
            <a:r>
              <a:rPr lang="fr-FR" sz="2400" dirty="0" smtClean="0">
                <a:latin typeface="Comic Sans MS" pitchFamily="66" charset="0"/>
              </a:rPr>
              <a:t>: formations nécessaires, accompagnement aux changements des outils 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fr-FR" sz="2400" dirty="0" smtClean="0">
                <a:latin typeface="Comic Sans MS" pitchFamily="66" charset="0"/>
              </a:rPr>
              <a:t> </a:t>
            </a:r>
            <a:r>
              <a:rPr lang="fr-FR" sz="2400" dirty="0" smtClean="0">
                <a:solidFill>
                  <a:srgbClr val="0000FF"/>
                </a:solidFill>
                <a:latin typeface="Comic Sans MS" pitchFamily="66" charset="0"/>
              </a:rPr>
              <a:t>Actualisation de la règlementation </a:t>
            </a:r>
            <a:r>
              <a:rPr lang="fr-FR" sz="2400" dirty="0" smtClean="0">
                <a:latin typeface="Comic Sans MS" pitchFamily="66" charset="0"/>
              </a:rPr>
              <a:t>et appropriation de la mise en place de ces lois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3AC71-5472-4235-9D61-48BB37060F75}" type="slidenum">
              <a:rPr lang="fr-FR"/>
              <a:pPr/>
              <a:t>23</a:t>
            </a:fld>
            <a:endParaRPr lang="fr-FR"/>
          </a:p>
        </p:txBody>
      </p:sp>
      <p:sp>
        <p:nvSpPr>
          <p:cNvPr id="122883" name="Text Box 3"/>
          <p:cNvSpPr txBox="1">
            <a:spLocks noChangeArrowheads="1"/>
          </p:cNvSpPr>
          <p:nvPr/>
        </p:nvSpPr>
        <p:spPr bwMode="auto">
          <a:xfrm>
            <a:off x="950913" y="5608638"/>
            <a:ext cx="5492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22884" name="Text Box 4"/>
          <p:cNvSpPr txBox="1">
            <a:spLocks noChangeArrowheads="1"/>
          </p:cNvSpPr>
          <p:nvPr/>
        </p:nvSpPr>
        <p:spPr bwMode="auto">
          <a:xfrm>
            <a:off x="735013" y="61134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122885" name="Text Box 5"/>
          <p:cNvSpPr txBox="1">
            <a:spLocks noChangeArrowheads="1"/>
          </p:cNvSpPr>
          <p:nvPr/>
        </p:nvSpPr>
        <p:spPr bwMode="auto">
          <a:xfrm>
            <a:off x="900113" y="3065463"/>
            <a:ext cx="73437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fr-FR" sz="3200" b="1">
                <a:solidFill>
                  <a:srgbClr val="0000FF"/>
                </a:solidFill>
                <a:latin typeface="Comic Sans MS" pitchFamily="66" charset="0"/>
              </a:rPr>
              <a:t> Merci de votre attention 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à coins arrondis 26"/>
          <p:cNvSpPr/>
          <p:nvPr/>
        </p:nvSpPr>
        <p:spPr>
          <a:xfrm>
            <a:off x="6948264" y="908720"/>
            <a:ext cx="1944216" cy="20162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C066-1DA5-4A32-B90F-BDE143341528}" type="slidenum">
              <a:rPr lang="fr-FR"/>
              <a:pPr/>
              <a:t>3</a:t>
            </a:fld>
            <a:endParaRPr lang="fr-FR"/>
          </a:p>
        </p:txBody>
      </p:sp>
      <p:sp>
        <p:nvSpPr>
          <p:cNvPr id="118812" name="Oval 28"/>
          <p:cNvSpPr>
            <a:spLocks noChangeArrowheads="1"/>
          </p:cNvSpPr>
          <p:nvPr/>
        </p:nvSpPr>
        <p:spPr bwMode="auto">
          <a:xfrm>
            <a:off x="4427538" y="3429000"/>
            <a:ext cx="4716462" cy="2305050"/>
          </a:xfrm>
          <a:prstGeom prst="ellipse">
            <a:avLst/>
          </a:prstGeom>
          <a:solidFill>
            <a:srgbClr val="EBF1DE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8811" name="Oval 27"/>
          <p:cNvSpPr>
            <a:spLocks noChangeArrowheads="1"/>
          </p:cNvSpPr>
          <p:nvPr/>
        </p:nvSpPr>
        <p:spPr bwMode="auto">
          <a:xfrm>
            <a:off x="0" y="3429000"/>
            <a:ext cx="4391025" cy="2376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2275" y="-26988"/>
            <a:ext cx="6481763" cy="1152526"/>
          </a:xfrm>
        </p:spPr>
        <p:txBody>
          <a:bodyPr/>
          <a:lstStyle/>
          <a:p>
            <a:r>
              <a:rPr lang="fr-FR" sz="4000" dirty="0">
                <a:solidFill>
                  <a:srgbClr val="FF0000"/>
                </a:solidFill>
                <a:latin typeface="Comic Sans MS" pitchFamily="66" charset="0"/>
              </a:rPr>
              <a:t>Le LLR</a:t>
            </a:r>
          </a:p>
        </p:txBody>
      </p:sp>
      <p:sp>
        <p:nvSpPr>
          <p:cNvPr id="118787" name="Text Box 3"/>
          <p:cNvSpPr txBox="1">
            <a:spLocks noChangeArrowheads="1"/>
          </p:cNvSpPr>
          <p:nvPr/>
        </p:nvSpPr>
        <p:spPr bwMode="auto">
          <a:xfrm>
            <a:off x="735013" y="61134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118789" name="AutoShape 4"/>
          <p:cNvSpPr>
            <a:spLocks noChangeArrowheads="1"/>
          </p:cNvSpPr>
          <p:nvPr>
            <p:custDataLst>
              <p:tags r:id="rId1"/>
            </p:custDataLst>
          </p:nvPr>
        </p:nvSpPr>
        <p:spPr bwMode="black">
          <a:xfrm>
            <a:off x="4897438" y="2133600"/>
            <a:ext cx="2184400" cy="473075"/>
          </a:xfrm>
          <a:prstGeom prst="flowChartAlternateProcess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 defTabSz="912813"/>
            <a:r>
              <a:rPr lang="fr-FR" sz="1100" b="1" dirty="0"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Responsable </a:t>
            </a:r>
            <a:r>
              <a:rPr lang="fr-FR" sz="1100" b="1" dirty="0" smtClean="0"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Administrative </a:t>
            </a:r>
            <a:endParaRPr lang="fr-FR" sz="1100" dirty="0">
              <a:latin typeface="Comic Sans MS" pitchFamily="66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8792" name="Line 85"/>
          <p:cNvSpPr>
            <a:spLocks noChangeShapeType="1"/>
          </p:cNvSpPr>
          <p:nvPr>
            <p:custDataLst>
              <p:tags r:id="rId2"/>
            </p:custDataLst>
          </p:nvPr>
        </p:nvSpPr>
        <p:spPr bwMode="black">
          <a:xfrm flipH="1">
            <a:off x="4211638" y="1700213"/>
            <a:ext cx="22225" cy="15843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/>
          <a:lstStyle/>
          <a:p>
            <a:endParaRPr lang="fr-FR"/>
          </a:p>
        </p:txBody>
      </p:sp>
      <p:sp>
        <p:nvSpPr>
          <p:cNvPr id="118793" name="AutoShape 18"/>
          <p:cNvSpPr>
            <a:spLocks noChangeArrowheads="1"/>
          </p:cNvSpPr>
          <p:nvPr>
            <p:custDataLst>
              <p:tags r:id="rId3"/>
            </p:custDataLst>
          </p:nvPr>
        </p:nvSpPr>
        <p:spPr bwMode="black">
          <a:xfrm>
            <a:off x="4932363" y="3933825"/>
            <a:ext cx="1800225" cy="487363"/>
          </a:xfrm>
          <a:prstGeom prst="flowChartAlternateProcess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ctr" defTabSz="912813"/>
            <a:r>
              <a:rPr lang="fr-FR" sz="1100" b="1"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Administratif</a:t>
            </a:r>
          </a:p>
        </p:txBody>
      </p:sp>
      <p:sp>
        <p:nvSpPr>
          <p:cNvPr id="118794" name="AutoShape 19"/>
          <p:cNvSpPr>
            <a:spLocks noChangeArrowheads="1"/>
          </p:cNvSpPr>
          <p:nvPr>
            <p:custDataLst>
              <p:tags r:id="rId4"/>
            </p:custDataLst>
          </p:nvPr>
        </p:nvSpPr>
        <p:spPr bwMode="black">
          <a:xfrm>
            <a:off x="6877050" y="3933825"/>
            <a:ext cx="1800225" cy="527050"/>
          </a:xfrm>
          <a:prstGeom prst="flowChartAlternateProcess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ctr" defTabSz="912813"/>
            <a:r>
              <a:rPr lang="fr-FR" sz="1100" b="1"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Électronique</a:t>
            </a:r>
          </a:p>
        </p:txBody>
      </p:sp>
      <p:sp>
        <p:nvSpPr>
          <p:cNvPr id="118795" name="AutoShape 20"/>
          <p:cNvSpPr>
            <a:spLocks noChangeArrowheads="1"/>
          </p:cNvSpPr>
          <p:nvPr>
            <p:custDataLst>
              <p:tags r:id="rId5"/>
            </p:custDataLst>
          </p:nvPr>
        </p:nvSpPr>
        <p:spPr bwMode="black">
          <a:xfrm>
            <a:off x="4932363" y="4508500"/>
            <a:ext cx="1728787" cy="514350"/>
          </a:xfrm>
          <a:prstGeom prst="flowChartAlternateProcess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ctr" defTabSz="912813"/>
            <a:r>
              <a:rPr lang="fr-FR" sz="1100" b="1"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Informatique</a:t>
            </a:r>
          </a:p>
        </p:txBody>
      </p:sp>
      <p:sp>
        <p:nvSpPr>
          <p:cNvPr id="118796" name="AutoShape 33"/>
          <p:cNvSpPr>
            <a:spLocks noChangeArrowheads="1"/>
          </p:cNvSpPr>
          <p:nvPr>
            <p:custDataLst>
              <p:tags r:id="rId6"/>
            </p:custDataLst>
          </p:nvPr>
        </p:nvSpPr>
        <p:spPr bwMode="black">
          <a:xfrm>
            <a:off x="468313" y="3908425"/>
            <a:ext cx="1676400" cy="457200"/>
          </a:xfrm>
          <a:prstGeom prst="flowChartAlternateProcess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ctr" defTabSz="912813"/>
            <a:r>
              <a:rPr lang="fr-FR" sz="1100" b="1"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Le modèle Standard </a:t>
            </a:r>
          </a:p>
          <a:p>
            <a:pPr algn="ctr" defTabSz="912813"/>
            <a:r>
              <a:rPr lang="fr-FR" sz="1100" b="1"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et au-delà</a:t>
            </a:r>
          </a:p>
        </p:txBody>
      </p:sp>
      <p:sp>
        <p:nvSpPr>
          <p:cNvPr id="118797" name="AutoShape 34"/>
          <p:cNvSpPr>
            <a:spLocks noChangeArrowheads="1"/>
          </p:cNvSpPr>
          <p:nvPr>
            <p:custDataLst>
              <p:tags r:id="rId7"/>
            </p:custDataLst>
          </p:nvPr>
        </p:nvSpPr>
        <p:spPr bwMode="black">
          <a:xfrm>
            <a:off x="395288" y="4581525"/>
            <a:ext cx="1676400" cy="457200"/>
          </a:xfrm>
          <a:prstGeom prst="flowChartAlternateProcess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ctr" defTabSz="912813"/>
            <a:r>
              <a:rPr lang="fr-FR" sz="1100" b="1"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La matière </a:t>
            </a:r>
          </a:p>
          <a:p>
            <a:pPr algn="ctr" defTabSz="912813"/>
            <a:r>
              <a:rPr lang="fr-FR" sz="1100" b="1"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hadronique</a:t>
            </a:r>
          </a:p>
        </p:txBody>
      </p:sp>
      <p:sp>
        <p:nvSpPr>
          <p:cNvPr id="118798" name="AutoShape 35"/>
          <p:cNvSpPr>
            <a:spLocks noChangeArrowheads="1"/>
          </p:cNvSpPr>
          <p:nvPr>
            <p:custDataLst>
              <p:tags r:id="rId8"/>
            </p:custDataLst>
          </p:nvPr>
        </p:nvSpPr>
        <p:spPr bwMode="black">
          <a:xfrm>
            <a:off x="1403350" y="5229225"/>
            <a:ext cx="1676400" cy="457200"/>
          </a:xfrm>
          <a:prstGeom prst="flowChartAlternateProcess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ctr" defTabSz="912813"/>
            <a:r>
              <a:rPr lang="fr-FR" sz="1100" b="1"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Les</a:t>
            </a:r>
            <a:r>
              <a:rPr lang="fr-FR" sz="11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fr-FR" sz="1100" b="1"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astroparticules</a:t>
            </a:r>
          </a:p>
        </p:txBody>
      </p:sp>
      <p:sp>
        <p:nvSpPr>
          <p:cNvPr id="118799" name="AutoShape 36"/>
          <p:cNvSpPr>
            <a:spLocks noChangeArrowheads="1"/>
          </p:cNvSpPr>
          <p:nvPr>
            <p:custDataLst>
              <p:tags r:id="rId9"/>
            </p:custDataLst>
          </p:nvPr>
        </p:nvSpPr>
        <p:spPr bwMode="black">
          <a:xfrm>
            <a:off x="2484438" y="4508500"/>
            <a:ext cx="1676400" cy="457200"/>
          </a:xfrm>
          <a:prstGeom prst="flowChartAlternateProcess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ctr" defTabSz="912813"/>
            <a:r>
              <a:rPr lang="fr-FR" sz="1100" b="1"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Instrumentation &amp;</a:t>
            </a:r>
          </a:p>
          <a:p>
            <a:pPr algn="ctr" defTabSz="912813"/>
            <a:r>
              <a:rPr lang="fr-FR" sz="1100" b="1"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Technologie</a:t>
            </a:r>
          </a:p>
        </p:txBody>
      </p:sp>
      <p:sp>
        <p:nvSpPr>
          <p:cNvPr id="118800" name="AutoShape 57"/>
          <p:cNvSpPr>
            <a:spLocks noChangeArrowheads="1"/>
          </p:cNvSpPr>
          <p:nvPr>
            <p:custDataLst>
              <p:tags r:id="rId10"/>
            </p:custDataLst>
          </p:nvPr>
        </p:nvSpPr>
        <p:spPr bwMode="black">
          <a:xfrm>
            <a:off x="2268538" y="3933825"/>
            <a:ext cx="1676400" cy="457200"/>
          </a:xfrm>
          <a:prstGeom prst="flowChartAlternateProcess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ctr" defTabSz="912813"/>
            <a:r>
              <a:rPr lang="fr-FR" sz="1100" b="1"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Physique des Neutrinos</a:t>
            </a:r>
          </a:p>
        </p:txBody>
      </p:sp>
      <p:sp>
        <p:nvSpPr>
          <p:cNvPr id="10275" name="AutoShape 4"/>
          <p:cNvSpPr>
            <a:spLocks noChangeArrowheads="1"/>
          </p:cNvSpPr>
          <p:nvPr>
            <p:custDataLst>
              <p:tags r:id="rId11"/>
            </p:custDataLst>
          </p:nvPr>
        </p:nvSpPr>
        <p:spPr bwMode="black">
          <a:xfrm>
            <a:off x="2819400" y="1196975"/>
            <a:ext cx="2735263" cy="503238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35996" tIns="0" rIns="35996" bIns="0" anchor="ctr"/>
          <a:lstStyle/>
          <a:p>
            <a:pPr algn="ctr" defTabSz="912813">
              <a:lnSpc>
                <a:spcPct val="150000"/>
              </a:lnSpc>
            </a:pPr>
            <a:r>
              <a:rPr lang="fr-FR" sz="1400" b="1"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DIRECTION</a:t>
            </a:r>
            <a:endParaRPr lang="fr-FR" sz="1200">
              <a:latin typeface="Comic Sans MS" pitchFamily="66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276" name="AutoShape 15"/>
          <p:cNvSpPr>
            <a:spLocks noChangeArrowheads="1"/>
          </p:cNvSpPr>
          <p:nvPr>
            <p:custDataLst>
              <p:tags r:id="rId12"/>
            </p:custDataLst>
          </p:nvPr>
        </p:nvSpPr>
        <p:spPr bwMode="black">
          <a:xfrm>
            <a:off x="6443663" y="2997200"/>
            <a:ext cx="2465387" cy="576263"/>
          </a:xfrm>
          <a:prstGeom prst="flowChartAlternateProcess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ctr" defTabSz="912813"/>
            <a:r>
              <a:rPr lang="fr-FR" sz="1100" b="1"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Les Services Techniques</a:t>
            </a:r>
            <a:endParaRPr lang="fr-FR" sz="1100">
              <a:latin typeface="Comic Sans MS" pitchFamily="66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8804" name="AutoShape 14"/>
          <p:cNvSpPr>
            <a:spLocks noChangeArrowheads="1"/>
          </p:cNvSpPr>
          <p:nvPr>
            <p:custDataLst>
              <p:tags r:id="rId13"/>
            </p:custDataLst>
          </p:nvPr>
        </p:nvSpPr>
        <p:spPr bwMode="black">
          <a:xfrm>
            <a:off x="250825" y="3068638"/>
            <a:ext cx="1676400" cy="457200"/>
          </a:xfrm>
          <a:prstGeom prst="flowChartAlternateProcess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ctr" defTabSz="912813"/>
            <a:r>
              <a:rPr lang="fr-FR" sz="1200" b="1"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La Physique</a:t>
            </a:r>
          </a:p>
        </p:txBody>
      </p:sp>
      <p:sp>
        <p:nvSpPr>
          <p:cNvPr id="118805" name="AutoShape 4"/>
          <p:cNvSpPr>
            <a:spLocks noChangeArrowheads="1"/>
          </p:cNvSpPr>
          <p:nvPr>
            <p:custDataLst>
              <p:tags r:id="rId14"/>
            </p:custDataLst>
          </p:nvPr>
        </p:nvSpPr>
        <p:spPr bwMode="black">
          <a:xfrm>
            <a:off x="6084888" y="5157788"/>
            <a:ext cx="1584325" cy="415925"/>
          </a:xfrm>
          <a:prstGeom prst="flowChartAlternateProcess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 defTabSz="912813"/>
            <a:r>
              <a:rPr lang="fr-FR" sz="1100" b="1"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Qualité &amp; Système</a:t>
            </a:r>
            <a:endParaRPr lang="fr-FR" sz="1100">
              <a:latin typeface="Comic Sans MS" pitchFamily="66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8806" name="AutoShape 4"/>
          <p:cNvSpPr>
            <a:spLocks noChangeArrowheads="1"/>
          </p:cNvSpPr>
          <p:nvPr>
            <p:custDataLst>
              <p:tags r:id="rId15"/>
            </p:custDataLst>
          </p:nvPr>
        </p:nvSpPr>
        <p:spPr bwMode="black">
          <a:xfrm>
            <a:off x="1258888" y="2182813"/>
            <a:ext cx="2308225" cy="454025"/>
          </a:xfrm>
          <a:prstGeom prst="flowChartAlternateProcess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 defTabSz="912813"/>
            <a:r>
              <a:rPr lang="fr-FR" sz="1100" b="1"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Responsable Technique</a:t>
            </a:r>
            <a:endParaRPr lang="fr-FR" sz="1100">
              <a:latin typeface="Comic Sans MS" pitchFamily="66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8807" name="AutoShape 20"/>
          <p:cNvSpPr>
            <a:spLocks noChangeArrowheads="1"/>
          </p:cNvSpPr>
          <p:nvPr>
            <p:custDataLst>
              <p:tags r:id="rId16"/>
            </p:custDataLst>
          </p:nvPr>
        </p:nvSpPr>
        <p:spPr bwMode="black">
          <a:xfrm>
            <a:off x="6877050" y="4581525"/>
            <a:ext cx="1763713" cy="514350"/>
          </a:xfrm>
          <a:prstGeom prst="flowChartAlternateProcess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ctr" defTabSz="912813"/>
            <a:r>
              <a:rPr lang="fr-FR" sz="1100" b="1"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Mécanique</a:t>
            </a:r>
          </a:p>
        </p:txBody>
      </p:sp>
      <p:cxnSp>
        <p:nvCxnSpPr>
          <p:cNvPr id="47" name="Connecteur droit 46"/>
          <p:cNvCxnSpPr>
            <a:endCxn id="28677" idx="0"/>
          </p:cNvCxnSpPr>
          <p:nvPr>
            <p:custDataLst>
              <p:tags r:id="rId17"/>
            </p:custDataLst>
          </p:nvPr>
        </p:nvCxnSpPr>
        <p:spPr>
          <a:xfrm>
            <a:off x="1954213" y="3284538"/>
            <a:ext cx="446563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Connecteur droit 46"/>
          <p:cNvCxnSpPr>
            <a:endCxn id="28677" idx="0"/>
          </p:cNvCxnSpPr>
          <p:nvPr>
            <p:custDataLst>
              <p:tags r:id="rId18"/>
            </p:custDataLst>
          </p:nvPr>
        </p:nvCxnSpPr>
        <p:spPr>
          <a:xfrm>
            <a:off x="3563938" y="2420938"/>
            <a:ext cx="6731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cteur droit 46"/>
          <p:cNvCxnSpPr>
            <a:endCxn id="28677" idx="0"/>
          </p:cNvCxnSpPr>
          <p:nvPr>
            <p:custDataLst>
              <p:tags r:id="rId19"/>
            </p:custDataLst>
          </p:nvPr>
        </p:nvCxnSpPr>
        <p:spPr>
          <a:xfrm>
            <a:off x="4211638" y="2420938"/>
            <a:ext cx="6731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813" name="Rectangle 29"/>
          <p:cNvSpPr>
            <a:spLocks noChangeArrowheads="1"/>
          </p:cNvSpPr>
          <p:nvPr/>
        </p:nvSpPr>
        <p:spPr bwMode="auto">
          <a:xfrm>
            <a:off x="6659563" y="908720"/>
            <a:ext cx="230505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/>
            <a:r>
              <a:rPr lang="fr-FR" i="1" dirty="0" smtClean="0">
                <a:latin typeface="Comic Sans MS" pitchFamily="66" charset="0"/>
              </a:rPr>
              <a:t>27 </a:t>
            </a:r>
            <a:r>
              <a:rPr lang="fr-FR" i="1" dirty="0">
                <a:latin typeface="Comic Sans MS" pitchFamily="66" charset="0"/>
              </a:rPr>
              <a:t>chercheurs</a:t>
            </a:r>
          </a:p>
          <a:p>
            <a:pPr lvl="1"/>
            <a:r>
              <a:rPr lang="fr-FR" i="1" dirty="0" smtClean="0">
                <a:latin typeface="Comic Sans MS" pitchFamily="66" charset="0"/>
              </a:rPr>
              <a:t>45 </a:t>
            </a:r>
            <a:r>
              <a:rPr lang="fr-FR" i="1" dirty="0">
                <a:latin typeface="Comic Sans MS" pitchFamily="66" charset="0"/>
              </a:rPr>
              <a:t>IT permanents</a:t>
            </a:r>
          </a:p>
          <a:p>
            <a:pPr lvl="1"/>
            <a:r>
              <a:rPr lang="fr-FR" i="1" dirty="0" smtClean="0">
                <a:latin typeface="Comic Sans MS" pitchFamily="66" charset="0"/>
              </a:rPr>
              <a:t>27 non permanents</a:t>
            </a:r>
          </a:p>
          <a:p>
            <a:pPr lvl="1"/>
            <a:r>
              <a:rPr lang="fr-FR" i="1" dirty="0" smtClean="0">
                <a:latin typeface="Comic Sans MS" pitchFamily="66" charset="0"/>
              </a:rPr>
              <a:t>Soit </a:t>
            </a:r>
            <a:r>
              <a:rPr lang="fr-FR" i="1" u="sng" dirty="0" smtClean="0">
                <a:latin typeface="Comic Sans MS" pitchFamily="66" charset="0"/>
              </a:rPr>
              <a:t>105 personnes</a:t>
            </a:r>
            <a:endParaRPr lang="fr-FR" i="1" u="sng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6D20C-C091-4CD5-91DF-1EC83B9B9588}" type="slidenum">
              <a:rPr lang="fr-FR"/>
              <a:pPr/>
              <a:t>4</a:t>
            </a:fld>
            <a:endParaRPr lang="fr-FR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2275" y="333375"/>
            <a:ext cx="6481763" cy="1152525"/>
          </a:xfrm>
        </p:spPr>
        <p:txBody>
          <a:bodyPr/>
          <a:lstStyle/>
          <a:p>
            <a:r>
              <a:rPr lang="fr-FR" sz="4000">
                <a:solidFill>
                  <a:srgbClr val="FF0000"/>
                </a:solidFill>
                <a:latin typeface="Comic Sans MS" pitchFamily="66" charset="0"/>
              </a:rPr>
              <a:t>Le service administratif</a:t>
            </a:r>
          </a:p>
        </p:txBody>
      </p:sp>
      <p:sp>
        <p:nvSpPr>
          <p:cNvPr id="114691" name="Text Box 3"/>
          <p:cNvSpPr txBox="1">
            <a:spLocks noChangeArrowheads="1"/>
          </p:cNvSpPr>
          <p:nvPr/>
        </p:nvSpPr>
        <p:spPr bwMode="auto">
          <a:xfrm>
            <a:off x="735013" y="61134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827088" y="1412875"/>
            <a:ext cx="7632700" cy="4124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FR" sz="2800" dirty="0" smtClean="0">
                <a:solidFill>
                  <a:srgbClr val="0000FF"/>
                </a:solidFill>
                <a:latin typeface="Comic Sans MS" pitchFamily="66" charset="0"/>
              </a:rPr>
              <a:t>Mission de fonction support à la recherche</a:t>
            </a:r>
            <a:endParaRPr lang="fr-FR" sz="1400" dirty="0">
              <a:solidFill>
                <a:srgbClr val="0000FF"/>
              </a:solidFill>
              <a:latin typeface="Comic Sans MS" pitchFamily="66" charset="0"/>
            </a:endParaRPr>
          </a:p>
          <a:p>
            <a:r>
              <a:rPr lang="fr-FR" sz="2400" dirty="0" smtClean="0">
                <a:latin typeface="Comic Sans MS" pitchFamily="66" charset="0"/>
              </a:rPr>
              <a:t>soit </a:t>
            </a:r>
            <a:r>
              <a:rPr lang="fr-FR" sz="2400" dirty="0">
                <a:solidFill>
                  <a:srgbClr val="FF0000"/>
                </a:solidFill>
                <a:latin typeface="Comic Sans MS" pitchFamily="66" charset="0"/>
              </a:rPr>
              <a:t>Accompagner </a:t>
            </a:r>
            <a:r>
              <a:rPr lang="fr-FR" sz="2400" dirty="0" smtClean="0">
                <a:solidFill>
                  <a:srgbClr val="FF0000"/>
                </a:solidFill>
                <a:latin typeface="Comic Sans MS" pitchFamily="66" charset="0"/>
              </a:rPr>
              <a:t>les chercheurs </a:t>
            </a:r>
            <a:r>
              <a:rPr lang="fr-FR" sz="2400" dirty="0" smtClean="0">
                <a:latin typeface="Comic Sans MS" pitchFamily="66" charset="0"/>
              </a:rPr>
              <a:t>dans </a:t>
            </a:r>
            <a:r>
              <a:rPr lang="fr-FR" sz="2400" dirty="0">
                <a:latin typeface="Comic Sans MS" pitchFamily="66" charset="0"/>
              </a:rPr>
              <a:t>le labyrinthe de </a:t>
            </a:r>
            <a:r>
              <a:rPr lang="fr-FR" sz="2400" dirty="0" smtClean="0">
                <a:latin typeface="Comic Sans MS" pitchFamily="66" charset="0"/>
              </a:rPr>
              <a:t>la règlementation…</a:t>
            </a:r>
            <a:endParaRPr lang="fr-FR" sz="2400" dirty="0">
              <a:latin typeface="Comic Sans MS" pitchFamily="66" charset="0"/>
            </a:endParaRPr>
          </a:p>
          <a:p>
            <a:endParaRPr lang="fr-FR" sz="2400" dirty="0">
              <a:latin typeface="Comic Sans MS" pitchFamily="66" charset="0"/>
            </a:endParaRPr>
          </a:p>
          <a:p>
            <a:r>
              <a:rPr lang="fr-FR" sz="2400" dirty="0">
                <a:latin typeface="Comic Sans MS" pitchFamily="66" charset="0"/>
              </a:rPr>
              <a:t> </a:t>
            </a:r>
            <a:r>
              <a:rPr lang="fr-FR" sz="2400" dirty="0" smtClean="0">
                <a:latin typeface="Comic Sans MS" pitchFamily="66" charset="0"/>
              </a:rPr>
              <a:t>                   </a:t>
            </a:r>
            <a:r>
              <a:rPr lang="fr-FR" sz="2400" dirty="0" smtClean="0">
                <a:solidFill>
                  <a:srgbClr val="0000FF"/>
                </a:solidFill>
                <a:latin typeface="Comic Sans MS" pitchFamily="66" charset="0"/>
              </a:rPr>
              <a:t>Simplifier </a:t>
            </a:r>
            <a:r>
              <a:rPr lang="fr-FR" sz="2400" dirty="0">
                <a:solidFill>
                  <a:srgbClr val="0000FF"/>
                </a:solidFill>
                <a:latin typeface="Comic Sans MS" pitchFamily="66" charset="0"/>
              </a:rPr>
              <a:t>les </a:t>
            </a:r>
            <a:r>
              <a:rPr lang="fr-FR" sz="2400" dirty="0" smtClean="0">
                <a:solidFill>
                  <a:srgbClr val="0000FF"/>
                </a:solidFill>
                <a:latin typeface="Comic Sans MS" pitchFamily="66" charset="0"/>
              </a:rPr>
              <a:t>procédures !!</a:t>
            </a:r>
            <a:endParaRPr lang="fr-FR" sz="2400" dirty="0">
              <a:solidFill>
                <a:srgbClr val="0000FF"/>
              </a:solidFill>
              <a:latin typeface="Comic Sans MS" pitchFamily="66" charset="0"/>
            </a:endParaRPr>
          </a:p>
          <a:p>
            <a:pPr>
              <a:buFontTx/>
              <a:buChar char="-"/>
            </a:pPr>
            <a:endParaRPr lang="fr-FR" sz="2400" dirty="0">
              <a:solidFill>
                <a:srgbClr val="0000FF"/>
              </a:solidFill>
              <a:latin typeface="Comic Sans MS" pitchFamily="66" charset="0"/>
            </a:endParaRPr>
          </a:p>
          <a:p>
            <a:pPr>
              <a:buFontTx/>
              <a:buChar char="-"/>
            </a:pPr>
            <a:endParaRPr lang="fr-FR" sz="2400" dirty="0">
              <a:solidFill>
                <a:srgbClr val="0000FF"/>
              </a:solidFill>
              <a:latin typeface="Comic Sans MS" pitchFamily="66" charset="0"/>
            </a:endParaRPr>
          </a:p>
          <a:p>
            <a:pPr>
              <a:buFontTx/>
              <a:buChar char="-"/>
            </a:pPr>
            <a:endParaRPr lang="fr-FR" sz="2400" dirty="0">
              <a:latin typeface="Comic Sans MS" pitchFamily="66" charset="0"/>
            </a:endParaRPr>
          </a:p>
          <a:p>
            <a:pPr>
              <a:buFontTx/>
              <a:buChar char="-"/>
            </a:pPr>
            <a:endParaRPr lang="fr-FR" sz="2400" dirty="0"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fr-FR" dirty="0"/>
              <a:t> </a:t>
            </a:r>
          </a:p>
          <a:p>
            <a:pPr>
              <a:buFontTx/>
              <a:buChar char="-"/>
            </a:pPr>
            <a:endParaRPr lang="fr-FR" sz="2400" dirty="0">
              <a:latin typeface="Comic Sans MS" pitchFamily="66" charset="0"/>
            </a:endParaRPr>
          </a:p>
        </p:txBody>
      </p:sp>
      <p:pic>
        <p:nvPicPr>
          <p:cNvPr id="11469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6163" y="3356645"/>
            <a:ext cx="1979613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4695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3412207"/>
            <a:ext cx="2381250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4696" name="AutoShape 8"/>
          <p:cNvSpPr>
            <a:spLocks noChangeArrowheads="1"/>
          </p:cNvSpPr>
          <p:nvPr/>
        </p:nvSpPr>
        <p:spPr bwMode="auto">
          <a:xfrm>
            <a:off x="3492500" y="4365625"/>
            <a:ext cx="2447925" cy="503238"/>
          </a:xfrm>
          <a:prstGeom prst="rightArrow">
            <a:avLst>
              <a:gd name="adj1" fmla="val 50000"/>
              <a:gd name="adj2" fmla="val 12160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4697" name="Text Box 9"/>
          <p:cNvSpPr txBox="1">
            <a:spLocks noChangeArrowheads="1"/>
          </p:cNvSpPr>
          <p:nvPr/>
        </p:nvSpPr>
        <p:spPr bwMode="auto">
          <a:xfrm>
            <a:off x="7308850" y="5070475"/>
            <a:ext cx="1584325" cy="228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900">
                <a:solidFill>
                  <a:schemeClr val="bg1"/>
                </a:solidFill>
              </a:rPr>
              <a:t>avec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F4EDF-A68B-4C1E-83DC-DDDBC127C179}" type="slidenum">
              <a:rPr lang="fr-FR"/>
              <a:pPr/>
              <a:t>5</a:t>
            </a:fld>
            <a:endParaRPr lang="fr-FR"/>
          </a:p>
        </p:txBody>
      </p:sp>
      <p:sp>
        <p:nvSpPr>
          <p:cNvPr id="106498" name="Oval 2"/>
          <p:cNvSpPr>
            <a:spLocks noChangeArrowheads="1"/>
          </p:cNvSpPr>
          <p:nvPr/>
        </p:nvSpPr>
        <p:spPr bwMode="auto">
          <a:xfrm>
            <a:off x="179389" y="1268413"/>
            <a:ext cx="8569076" cy="4824412"/>
          </a:xfrm>
          <a:prstGeom prst="ellipse">
            <a:avLst/>
          </a:prstGeom>
          <a:solidFill>
            <a:srgbClr val="C3E9B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692275" y="333375"/>
            <a:ext cx="6481763" cy="1152525"/>
          </a:xfrm>
        </p:spPr>
        <p:txBody>
          <a:bodyPr/>
          <a:lstStyle/>
          <a:p>
            <a:r>
              <a:rPr lang="fr-FR" sz="4000">
                <a:solidFill>
                  <a:srgbClr val="FF0000"/>
                </a:solidFill>
                <a:latin typeface="Comic Sans MS" pitchFamily="66" charset="0"/>
              </a:rPr>
              <a:t>Le service administratif</a:t>
            </a:r>
          </a:p>
        </p:txBody>
      </p:sp>
      <p:sp>
        <p:nvSpPr>
          <p:cNvPr id="106500" name="Text Box 4"/>
          <p:cNvSpPr txBox="1">
            <a:spLocks noChangeArrowheads="1"/>
          </p:cNvSpPr>
          <p:nvPr/>
        </p:nvSpPr>
        <p:spPr bwMode="auto">
          <a:xfrm>
            <a:off x="735013" y="61134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106501" name="AutoShape 5"/>
          <p:cNvSpPr>
            <a:spLocks noChangeArrowheads="1"/>
          </p:cNvSpPr>
          <p:nvPr/>
        </p:nvSpPr>
        <p:spPr bwMode="auto">
          <a:xfrm>
            <a:off x="5364163" y="2563813"/>
            <a:ext cx="1223962" cy="576262"/>
          </a:xfrm>
          <a:prstGeom prst="curvedDownArrow">
            <a:avLst>
              <a:gd name="adj1" fmla="val 42479"/>
              <a:gd name="adj2" fmla="val 84959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06502" name="AutoShape 6"/>
          <p:cNvSpPr>
            <a:spLocks noChangeArrowheads="1"/>
          </p:cNvSpPr>
          <p:nvPr/>
        </p:nvSpPr>
        <p:spPr bwMode="auto">
          <a:xfrm>
            <a:off x="5076825" y="4867275"/>
            <a:ext cx="1368425" cy="649288"/>
          </a:xfrm>
          <a:prstGeom prst="curvedUpArrow">
            <a:avLst>
              <a:gd name="adj1" fmla="val 42152"/>
              <a:gd name="adj2" fmla="val 84303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06503" name="AutoShape 7"/>
          <p:cNvSpPr>
            <a:spLocks noChangeArrowheads="1"/>
          </p:cNvSpPr>
          <p:nvPr/>
        </p:nvSpPr>
        <p:spPr bwMode="auto">
          <a:xfrm rot="10179638">
            <a:off x="1476375" y="2635250"/>
            <a:ext cx="1368425" cy="649288"/>
          </a:xfrm>
          <a:prstGeom prst="curvedUpArrow">
            <a:avLst>
              <a:gd name="adj1" fmla="val 42152"/>
              <a:gd name="adj2" fmla="val 84303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06504" name="AutoShape 8"/>
          <p:cNvSpPr>
            <a:spLocks noChangeArrowheads="1"/>
          </p:cNvSpPr>
          <p:nvPr/>
        </p:nvSpPr>
        <p:spPr bwMode="auto">
          <a:xfrm rot="10264124">
            <a:off x="2771775" y="4795838"/>
            <a:ext cx="1223963" cy="576262"/>
          </a:xfrm>
          <a:prstGeom prst="curvedDownArrow">
            <a:avLst>
              <a:gd name="adj1" fmla="val 42479"/>
              <a:gd name="adj2" fmla="val 84959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06505" name="AutoShape 9"/>
          <p:cNvSpPr>
            <a:spLocks noChangeArrowheads="1"/>
          </p:cNvSpPr>
          <p:nvPr/>
        </p:nvSpPr>
        <p:spPr bwMode="auto">
          <a:xfrm>
            <a:off x="2843213" y="3140075"/>
            <a:ext cx="3168650" cy="1511300"/>
          </a:xfrm>
          <a:prstGeom prst="wave">
            <a:avLst>
              <a:gd name="adj1" fmla="val 13005"/>
              <a:gd name="adj2" fmla="val 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400">
                <a:solidFill>
                  <a:srgbClr val="3333FF"/>
                </a:solidFill>
                <a:latin typeface="Comic Sans MS" pitchFamily="66" charset="0"/>
              </a:rPr>
              <a:t>Service administratif</a:t>
            </a:r>
          </a:p>
        </p:txBody>
      </p:sp>
      <p:sp>
        <p:nvSpPr>
          <p:cNvPr id="106506" name="Text Box 10"/>
          <p:cNvSpPr txBox="1">
            <a:spLocks noChangeArrowheads="1"/>
          </p:cNvSpPr>
          <p:nvPr/>
        </p:nvSpPr>
        <p:spPr bwMode="auto">
          <a:xfrm>
            <a:off x="3995738" y="2492375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>
                <a:solidFill>
                  <a:srgbClr val="3333FF"/>
                </a:solidFill>
                <a:latin typeface="Comic Sans MS" pitchFamily="66" charset="0"/>
              </a:rPr>
              <a:t>Budget</a:t>
            </a:r>
          </a:p>
        </p:txBody>
      </p:sp>
      <p:sp>
        <p:nvSpPr>
          <p:cNvPr id="106507" name="Text Box 11"/>
          <p:cNvSpPr txBox="1">
            <a:spLocks noChangeArrowheads="1"/>
          </p:cNvSpPr>
          <p:nvPr/>
        </p:nvSpPr>
        <p:spPr bwMode="auto">
          <a:xfrm>
            <a:off x="6299200" y="3211513"/>
            <a:ext cx="19446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 dirty="0">
                <a:solidFill>
                  <a:srgbClr val="3333FF"/>
                </a:solidFill>
                <a:latin typeface="Comic Sans MS" pitchFamily="66" charset="0"/>
              </a:rPr>
              <a:t>Ressources humaines</a:t>
            </a:r>
          </a:p>
        </p:txBody>
      </p:sp>
      <p:sp>
        <p:nvSpPr>
          <p:cNvPr id="106508" name="Text Box 12"/>
          <p:cNvSpPr txBox="1">
            <a:spLocks noChangeArrowheads="1"/>
          </p:cNvSpPr>
          <p:nvPr/>
        </p:nvSpPr>
        <p:spPr bwMode="auto">
          <a:xfrm>
            <a:off x="6011863" y="4364038"/>
            <a:ext cx="1512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>
                <a:solidFill>
                  <a:srgbClr val="3333FF"/>
                </a:solidFill>
                <a:latin typeface="Comic Sans MS" pitchFamily="66" charset="0"/>
              </a:rPr>
              <a:t>Missions</a:t>
            </a:r>
          </a:p>
        </p:txBody>
      </p:sp>
      <p:sp>
        <p:nvSpPr>
          <p:cNvPr id="106509" name="Text Box 13"/>
          <p:cNvSpPr txBox="1">
            <a:spLocks noChangeArrowheads="1"/>
          </p:cNvSpPr>
          <p:nvPr/>
        </p:nvSpPr>
        <p:spPr bwMode="auto">
          <a:xfrm>
            <a:off x="755650" y="4435475"/>
            <a:ext cx="2303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>
                <a:solidFill>
                  <a:srgbClr val="3333FF"/>
                </a:solidFill>
                <a:latin typeface="Comic Sans MS" pitchFamily="66" charset="0"/>
              </a:rPr>
              <a:t>Communication</a:t>
            </a:r>
          </a:p>
        </p:txBody>
      </p:sp>
      <p:sp>
        <p:nvSpPr>
          <p:cNvPr id="106510" name="Text Box 14"/>
          <p:cNvSpPr txBox="1">
            <a:spLocks noChangeArrowheads="1"/>
          </p:cNvSpPr>
          <p:nvPr/>
        </p:nvSpPr>
        <p:spPr bwMode="auto">
          <a:xfrm>
            <a:off x="755650" y="3571875"/>
            <a:ext cx="2017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>
                <a:solidFill>
                  <a:srgbClr val="3333FF"/>
                </a:solidFill>
                <a:latin typeface="Comic Sans MS" pitchFamily="66" charset="0"/>
              </a:rPr>
              <a:t>Secrétariat</a:t>
            </a:r>
          </a:p>
        </p:txBody>
      </p:sp>
      <p:sp>
        <p:nvSpPr>
          <p:cNvPr id="106511" name="AutoShape 15"/>
          <p:cNvSpPr>
            <a:spLocks noChangeArrowheads="1"/>
          </p:cNvSpPr>
          <p:nvPr/>
        </p:nvSpPr>
        <p:spPr bwMode="auto">
          <a:xfrm rot="12853713">
            <a:off x="3419475" y="2058988"/>
            <a:ext cx="504825" cy="936625"/>
          </a:xfrm>
          <a:prstGeom prst="curvedLeftArrow">
            <a:avLst>
              <a:gd name="adj1" fmla="val 37107"/>
              <a:gd name="adj2" fmla="val 74214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06512" name="Text Box 16"/>
          <p:cNvSpPr txBox="1">
            <a:spLocks noChangeArrowheads="1"/>
          </p:cNvSpPr>
          <p:nvPr/>
        </p:nvSpPr>
        <p:spPr bwMode="auto">
          <a:xfrm>
            <a:off x="3635375" y="1325563"/>
            <a:ext cx="21463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>
                <a:solidFill>
                  <a:schemeClr val="hlink"/>
                </a:solidFill>
                <a:latin typeface="Comic Sans MS" pitchFamily="66" charset="0"/>
              </a:rPr>
              <a:t>Laboratoire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D001-080E-45F6-9DE1-44C5BB86A5CA}" type="slidenum">
              <a:rPr lang="fr-FR"/>
              <a:pPr/>
              <a:t>6</a:t>
            </a:fld>
            <a:endParaRPr lang="fr-FR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2275" y="333375"/>
            <a:ext cx="6481763" cy="1152525"/>
          </a:xfrm>
        </p:spPr>
        <p:txBody>
          <a:bodyPr/>
          <a:lstStyle/>
          <a:p>
            <a:r>
              <a:rPr lang="fr-FR" sz="4000">
                <a:solidFill>
                  <a:srgbClr val="FF0000"/>
                </a:solidFill>
                <a:latin typeface="Comic Sans MS" pitchFamily="66" charset="0"/>
              </a:rPr>
              <a:t>Le secrétariat</a:t>
            </a:r>
          </a:p>
        </p:txBody>
      </p:sp>
      <p:sp>
        <p:nvSpPr>
          <p:cNvPr id="104451" name="Text Box 3"/>
          <p:cNvSpPr txBox="1">
            <a:spLocks noChangeArrowheads="1"/>
          </p:cNvSpPr>
          <p:nvPr/>
        </p:nvSpPr>
        <p:spPr bwMode="auto">
          <a:xfrm>
            <a:off x="950913" y="5608638"/>
            <a:ext cx="5492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04452" name="Text Box 4"/>
          <p:cNvSpPr txBox="1">
            <a:spLocks noChangeArrowheads="1"/>
          </p:cNvSpPr>
          <p:nvPr/>
        </p:nvSpPr>
        <p:spPr bwMode="auto">
          <a:xfrm>
            <a:off x="735013" y="61134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104453" name="Text Box 5"/>
          <p:cNvSpPr txBox="1">
            <a:spLocks noChangeArrowheads="1"/>
          </p:cNvSpPr>
          <p:nvPr/>
        </p:nvSpPr>
        <p:spPr bwMode="auto">
          <a:xfrm>
            <a:off x="900113" y="1797050"/>
            <a:ext cx="7343775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fr-FR" sz="2400" dirty="0">
                <a:solidFill>
                  <a:srgbClr val="0000FF"/>
                </a:solidFill>
                <a:latin typeface="Comic Sans MS" pitchFamily="66" charset="0"/>
              </a:rPr>
              <a:t> Accueil </a:t>
            </a:r>
            <a:r>
              <a:rPr lang="fr-FR" sz="2400" dirty="0">
                <a:latin typeface="Comic Sans MS" pitchFamily="66" charset="0"/>
              </a:rPr>
              <a:t>des nouveaux entrants : </a:t>
            </a:r>
            <a:r>
              <a:rPr lang="fr-FR" sz="2400" i="1" dirty="0">
                <a:latin typeface="Comic Sans MS" pitchFamily="66" charset="0"/>
              </a:rPr>
              <a:t>badge, contrat de travail, règlement intérieur, cahier de laboratoire…et Aide auprès des préfectures pour l’obtention des </a:t>
            </a:r>
            <a:r>
              <a:rPr lang="fr-FR" sz="2400" i="1" u="sng" dirty="0">
                <a:latin typeface="Comic Sans MS" pitchFamily="66" charset="0"/>
              </a:rPr>
              <a:t>titres de séjour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fr-FR" sz="2400" dirty="0">
                <a:latin typeface="Comic Sans MS" pitchFamily="66" charset="0"/>
              </a:rPr>
              <a:t> Elaboration, réception et distribution du </a:t>
            </a:r>
            <a:r>
              <a:rPr lang="fr-FR" sz="2400" dirty="0">
                <a:solidFill>
                  <a:srgbClr val="0000FF"/>
                </a:solidFill>
                <a:latin typeface="Comic Sans MS" pitchFamily="66" charset="0"/>
              </a:rPr>
              <a:t>courrier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fr-FR" sz="2400" dirty="0">
                <a:latin typeface="Comic Sans MS" pitchFamily="66" charset="0"/>
              </a:rPr>
              <a:t>Gestion des </a:t>
            </a:r>
            <a:r>
              <a:rPr lang="fr-FR" sz="2400" dirty="0">
                <a:solidFill>
                  <a:srgbClr val="0000FF"/>
                </a:solidFill>
                <a:latin typeface="Comic Sans MS" pitchFamily="66" charset="0"/>
              </a:rPr>
              <a:t>stocks de fournitures</a:t>
            </a:r>
            <a:r>
              <a:rPr lang="fr-FR" sz="2400" dirty="0">
                <a:latin typeface="Comic Sans MS" pitchFamily="66" charset="0"/>
              </a:rPr>
              <a:t> </a:t>
            </a:r>
            <a:r>
              <a:rPr lang="fr-FR" sz="2400" dirty="0" smtClean="0">
                <a:latin typeface="Comic Sans MS" pitchFamily="66" charset="0"/>
              </a:rPr>
              <a:t>de bureau</a:t>
            </a:r>
            <a:endParaRPr lang="fr-FR" sz="2400" dirty="0">
              <a:latin typeface="Comic Sans MS" pitchFamily="66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fr-FR" sz="2400" dirty="0">
                <a:latin typeface="Comic Sans MS" pitchFamily="66" charset="0"/>
              </a:rPr>
              <a:t> Secrétariat </a:t>
            </a:r>
            <a:r>
              <a:rPr lang="fr-FR" sz="2400" dirty="0" smtClean="0">
                <a:latin typeface="Comic Sans MS" pitchFamily="66" charset="0"/>
              </a:rPr>
              <a:t>du </a:t>
            </a:r>
            <a:r>
              <a:rPr lang="fr-FR" sz="2400" dirty="0" smtClean="0">
                <a:solidFill>
                  <a:srgbClr val="0000FF"/>
                </a:solidFill>
                <a:latin typeface="Comic Sans MS" pitchFamily="66" charset="0"/>
              </a:rPr>
              <a:t>Master PHE </a:t>
            </a:r>
            <a:endParaRPr lang="fr-FR" sz="2400" dirty="0">
              <a:solidFill>
                <a:srgbClr val="0000FF"/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endParaRPr lang="fr-FR" sz="2400" dirty="0">
              <a:latin typeface="Comic Sans MS" pitchFamily="66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endParaRPr lang="fr-FR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0CA9A-27D3-40DA-98DA-B64B9F18CB08}" type="slidenum">
              <a:rPr lang="fr-FR"/>
              <a:pPr/>
              <a:t>7</a:t>
            </a:fld>
            <a:endParaRPr lang="fr-FR"/>
          </a:p>
        </p:txBody>
      </p:sp>
      <p:sp>
        <p:nvSpPr>
          <p:cNvPr id="921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2275" y="333375"/>
            <a:ext cx="6481763" cy="1152525"/>
          </a:xfrm>
        </p:spPr>
        <p:txBody>
          <a:bodyPr/>
          <a:lstStyle/>
          <a:p>
            <a:r>
              <a:rPr lang="fr-FR" sz="4000">
                <a:solidFill>
                  <a:srgbClr val="FF0000"/>
                </a:solidFill>
                <a:latin typeface="Comic Sans MS" pitchFamily="66" charset="0"/>
              </a:rPr>
              <a:t>Les ressources humaines</a:t>
            </a:r>
          </a:p>
        </p:txBody>
      </p:sp>
      <p:sp>
        <p:nvSpPr>
          <p:cNvPr id="92163" name="Text Box 3"/>
          <p:cNvSpPr txBox="1">
            <a:spLocks noChangeArrowheads="1"/>
          </p:cNvSpPr>
          <p:nvPr/>
        </p:nvSpPr>
        <p:spPr bwMode="auto">
          <a:xfrm>
            <a:off x="950913" y="5608638"/>
            <a:ext cx="5492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92164" name="Text Box 4"/>
          <p:cNvSpPr txBox="1">
            <a:spLocks noChangeArrowheads="1"/>
          </p:cNvSpPr>
          <p:nvPr/>
        </p:nvSpPr>
        <p:spPr bwMode="auto">
          <a:xfrm>
            <a:off x="735013" y="61134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92178" name="Text Box 18"/>
          <p:cNvSpPr txBox="1">
            <a:spLocks noChangeArrowheads="1"/>
          </p:cNvSpPr>
          <p:nvPr/>
        </p:nvSpPr>
        <p:spPr bwMode="auto">
          <a:xfrm>
            <a:off x="900113" y="1268760"/>
            <a:ext cx="7129462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fr-FR" sz="2400" u="sng" dirty="0">
                <a:latin typeface="Comic Sans MS" pitchFamily="66" charset="0"/>
              </a:rPr>
              <a:t> Gestion du personnel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fr-FR" sz="2400" dirty="0">
                <a:latin typeface="Comic Sans MS" pitchFamily="66" charset="0"/>
              </a:rPr>
              <a:t> </a:t>
            </a:r>
            <a:r>
              <a:rPr lang="fr-FR" sz="2400" dirty="0" smtClean="0">
                <a:latin typeface="Comic Sans MS" pitchFamily="66" charset="0"/>
              </a:rPr>
              <a:t>Accompagnement des agents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fr-FR" sz="2400" dirty="0" smtClean="0">
                <a:latin typeface="Comic Sans MS" pitchFamily="66" charset="0"/>
              </a:rPr>
              <a:t>Contrat de travail ou convention de stage, </a:t>
            </a:r>
            <a:br>
              <a:rPr lang="fr-FR" sz="2400" dirty="0" smtClean="0">
                <a:latin typeface="Comic Sans MS" pitchFamily="66" charset="0"/>
              </a:rPr>
            </a:br>
            <a:r>
              <a:rPr lang="fr-FR" sz="2400" dirty="0" smtClean="0">
                <a:latin typeface="Comic Sans MS" pitchFamily="66" charset="0"/>
              </a:rPr>
              <a:t> reconstitution de carrière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fr-FR" sz="2400" dirty="0">
                <a:latin typeface="Comic Sans MS" pitchFamily="66" charset="0"/>
              </a:rPr>
              <a:t> </a:t>
            </a:r>
            <a:r>
              <a:rPr lang="fr-FR" sz="2400" dirty="0" smtClean="0">
                <a:latin typeface="Comic Sans MS" pitchFamily="66" charset="0"/>
              </a:rPr>
              <a:t>Rémunération, gratification</a:t>
            </a:r>
            <a:endParaRPr lang="fr-FR" sz="2400" dirty="0">
              <a:latin typeface="Comic Sans MS" pitchFamily="66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fr-FR" sz="2400" dirty="0">
                <a:latin typeface="Comic Sans MS" pitchFamily="66" charset="0"/>
              </a:rPr>
              <a:t>Suivi des congés annuels 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fr-FR" sz="2400" dirty="0">
                <a:latin typeface="Comic Sans MS" pitchFamily="66" charset="0"/>
              </a:rPr>
              <a:t> Élaboration et suivi du compte épargne </a:t>
            </a:r>
            <a:r>
              <a:rPr lang="fr-FR" sz="2400" dirty="0" smtClean="0">
                <a:latin typeface="Comic Sans MS" pitchFamily="66" charset="0"/>
              </a:rPr>
              <a:t>temps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fr-FR" sz="2400" dirty="0" smtClean="0">
                <a:latin typeface="Comic Sans MS" pitchFamily="66" charset="0"/>
              </a:rPr>
              <a:t> Demande d’éméritat, départ à la retraite</a:t>
            </a:r>
            <a:endParaRPr lang="fr-FR" sz="2400" dirty="0">
              <a:latin typeface="Comic Sans MS" pitchFamily="66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à"/>
            </a:pPr>
            <a:r>
              <a:rPr lang="fr-FR" sz="2400" dirty="0">
                <a:latin typeface="Comic Sans MS" pitchFamily="66" charset="0"/>
              </a:rPr>
              <a:t> </a:t>
            </a:r>
            <a:r>
              <a:rPr lang="fr-FR" sz="2000" i="1" dirty="0" smtClean="0">
                <a:latin typeface="Comic Sans MS" pitchFamily="66" charset="0"/>
              </a:rPr>
              <a:t>Au LLR, 36 contrats de travail et convention de 	stage en 2012</a:t>
            </a:r>
            <a:endParaRPr lang="fr-FR" sz="2000" i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4B4EA-B3C5-4A75-88DF-36E61190EF1A}" type="slidenum">
              <a:rPr lang="fr-FR"/>
              <a:pPr/>
              <a:t>8</a:t>
            </a:fld>
            <a:endParaRPr lang="fr-FR"/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2275" y="333375"/>
            <a:ext cx="6481763" cy="1152525"/>
          </a:xfrm>
        </p:spPr>
        <p:txBody>
          <a:bodyPr/>
          <a:lstStyle/>
          <a:p>
            <a:r>
              <a:rPr lang="fr-FR" sz="4000">
                <a:solidFill>
                  <a:srgbClr val="FF0000"/>
                </a:solidFill>
                <a:latin typeface="Comic Sans MS" pitchFamily="66" charset="0"/>
              </a:rPr>
              <a:t>Le budget</a:t>
            </a:r>
          </a:p>
        </p:txBody>
      </p:sp>
      <p:sp>
        <p:nvSpPr>
          <p:cNvPr id="94211" name="Text Box 3"/>
          <p:cNvSpPr txBox="1">
            <a:spLocks noChangeArrowheads="1"/>
          </p:cNvSpPr>
          <p:nvPr/>
        </p:nvSpPr>
        <p:spPr bwMode="auto">
          <a:xfrm>
            <a:off x="950913" y="5608638"/>
            <a:ext cx="5492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94212" name="Text Box 4"/>
          <p:cNvSpPr txBox="1">
            <a:spLocks noChangeArrowheads="1"/>
          </p:cNvSpPr>
          <p:nvPr/>
        </p:nvSpPr>
        <p:spPr bwMode="auto">
          <a:xfrm>
            <a:off x="735013" y="61134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94213" name="Text Box 5"/>
          <p:cNvSpPr txBox="1">
            <a:spLocks noChangeArrowheads="1"/>
          </p:cNvSpPr>
          <p:nvPr/>
        </p:nvSpPr>
        <p:spPr bwMode="auto">
          <a:xfrm>
            <a:off x="900113" y="1340768"/>
            <a:ext cx="7704137" cy="4501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fr-FR" sz="2100" dirty="0">
                <a:latin typeface="Comic Sans MS" pitchFamily="66" charset="0"/>
              </a:rPr>
              <a:t> </a:t>
            </a:r>
            <a:r>
              <a:rPr lang="fr-FR" sz="2100" dirty="0" smtClean="0">
                <a:latin typeface="Comic Sans MS" pitchFamily="66" charset="0"/>
              </a:rPr>
              <a:t> Recettes et dépenses : </a:t>
            </a:r>
            <a:r>
              <a:rPr lang="fr-FR" sz="2100" dirty="0" smtClean="0">
                <a:solidFill>
                  <a:srgbClr val="0000FF"/>
                </a:solidFill>
                <a:latin typeface="Comic Sans MS" pitchFamily="66" charset="0"/>
              </a:rPr>
              <a:t>Commandes </a:t>
            </a:r>
            <a:r>
              <a:rPr lang="fr-FR" sz="2100" dirty="0">
                <a:solidFill>
                  <a:srgbClr val="0000FF"/>
                </a:solidFill>
                <a:latin typeface="Comic Sans MS" pitchFamily="66" charset="0"/>
              </a:rPr>
              <a:t>et </a:t>
            </a:r>
            <a:r>
              <a:rPr lang="fr-FR" sz="2100" dirty="0" smtClean="0">
                <a:solidFill>
                  <a:srgbClr val="0000FF"/>
                </a:solidFill>
                <a:latin typeface="Comic Sans MS" pitchFamily="66" charset="0"/>
              </a:rPr>
              <a:t>factures </a:t>
            </a:r>
            <a:endParaRPr lang="fr-FR" sz="2100" dirty="0" smtClean="0">
              <a:latin typeface="Comic Sans MS" pitchFamily="66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fr-FR" sz="2100" dirty="0" smtClean="0">
                <a:solidFill>
                  <a:srgbClr val="0000FF"/>
                </a:solidFill>
                <a:latin typeface="Comic Sans MS" pitchFamily="66" charset="0"/>
              </a:rPr>
              <a:t>  Suivi </a:t>
            </a:r>
            <a:r>
              <a:rPr lang="fr-FR" sz="2100" dirty="0">
                <a:solidFill>
                  <a:srgbClr val="0000FF"/>
                </a:solidFill>
                <a:latin typeface="Comic Sans MS" pitchFamily="66" charset="0"/>
              </a:rPr>
              <a:t>des budgets </a:t>
            </a:r>
            <a:r>
              <a:rPr lang="fr-FR" sz="2100" dirty="0">
                <a:latin typeface="Comic Sans MS" pitchFamily="66" charset="0"/>
              </a:rPr>
              <a:t>accordés et élaboration des bilans financiers</a:t>
            </a:r>
          </a:p>
          <a:p>
            <a:pPr lvl="1">
              <a:spcBef>
                <a:spcPct val="50000"/>
              </a:spcBef>
              <a:buFont typeface="Wingdings" pitchFamily="2" charset="2"/>
              <a:buChar char="ü"/>
            </a:pPr>
            <a:r>
              <a:rPr lang="fr-FR" sz="2100" dirty="0">
                <a:latin typeface="Comic Sans MS" pitchFamily="66" charset="0"/>
              </a:rPr>
              <a:t> </a:t>
            </a:r>
            <a:r>
              <a:rPr lang="fr-FR" sz="2100" dirty="0" smtClean="0">
                <a:solidFill>
                  <a:srgbClr val="FF0066"/>
                </a:solidFill>
                <a:latin typeface="Comic Sans MS" pitchFamily="66" charset="0"/>
              </a:rPr>
              <a:t>Subvention d’état</a:t>
            </a:r>
          </a:p>
          <a:p>
            <a:pPr lvl="1">
              <a:spcBef>
                <a:spcPct val="50000"/>
              </a:spcBef>
              <a:buFont typeface="Wingdings" pitchFamily="2" charset="2"/>
              <a:buChar char="ü"/>
            </a:pPr>
            <a:r>
              <a:rPr lang="fr-FR" sz="2100" dirty="0" smtClean="0">
                <a:latin typeface="Comic Sans MS" pitchFamily="66" charset="0"/>
              </a:rPr>
              <a:t> </a:t>
            </a:r>
            <a:r>
              <a:rPr lang="fr-FR" sz="2100" dirty="0" smtClean="0">
                <a:solidFill>
                  <a:srgbClr val="FF0066"/>
                </a:solidFill>
                <a:latin typeface="Comic Sans MS" pitchFamily="66" charset="0"/>
              </a:rPr>
              <a:t>Contrat </a:t>
            </a:r>
            <a:r>
              <a:rPr lang="fr-FR" sz="2100" dirty="0">
                <a:solidFill>
                  <a:srgbClr val="FF0066"/>
                </a:solidFill>
                <a:latin typeface="Comic Sans MS" pitchFamily="66" charset="0"/>
              </a:rPr>
              <a:t>de recherche </a:t>
            </a:r>
            <a:endParaRPr lang="fr-FR" sz="2100" dirty="0">
              <a:latin typeface="Comic Sans MS" pitchFamily="66" charset="0"/>
            </a:endParaRPr>
          </a:p>
          <a:p>
            <a:pPr lvl="1">
              <a:spcBef>
                <a:spcPct val="50000"/>
              </a:spcBef>
              <a:buFont typeface="Wingdings" pitchFamily="2" charset="2"/>
              <a:buNone/>
            </a:pPr>
            <a:endParaRPr lang="fr-FR" sz="2000" i="1" dirty="0" smtClean="0">
              <a:latin typeface="Comic Sans MS" pitchFamily="66" charset="0"/>
            </a:endParaRPr>
          </a:p>
          <a:p>
            <a:pPr lvl="1">
              <a:spcBef>
                <a:spcPct val="50000"/>
              </a:spcBef>
              <a:buFont typeface="Wingdings" pitchFamily="2" charset="2"/>
              <a:buNone/>
            </a:pPr>
            <a:r>
              <a:rPr lang="fr-FR" sz="2000" i="1" dirty="0" smtClean="0">
                <a:latin typeface="Comic Sans MS" pitchFamily="66" charset="0"/>
              </a:rPr>
              <a:t>Pour 2012 </a:t>
            </a:r>
            <a:r>
              <a:rPr lang="fr-FR" sz="2000" i="1" dirty="0">
                <a:latin typeface="Comic Sans MS" pitchFamily="66" charset="0"/>
              </a:rPr>
              <a:t>au LLR : </a:t>
            </a:r>
            <a:r>
              <a:rPr lang="fr-FR" sz="2000" i="1" dirty="0" smtClean="0">
                <a:latin typeface="Comic Sans MS" pitchFamily="66" charset="0"/>
              </a:rPr>
              <a:t>1061 bons de commandes = 807 k€ , </a:t>
            </a:r>
            <a:endParaRPr lang="fr-FR" sz="2000" i="1" dirty="0">
              <a:latin typeface="Comic Sans MS" pitchFamily="66" charset="0"/>
            </a:endParaRPr>
          </a:p>
          <a:p>
            <a:pPr lvl="1">
              <a:spcBef>
                <a:spcPct val="50000"/>
              </a:spcBef>
              <a:buFont typeface="Wingdings" pitchFamily="2" charset="2"/>
              <a:buChar char="è"/>
            </a:pPr>
            <a:r>
              <a:rPr lang="fr-FR" sz="2000" i="1" dirty="0">
                <a:latin typeface="Comic Sans MS" pitchFamily="66" charset="0"/>
              </a:rPr>
              <a:t>6</a:t>
            </a:r>
            <a:r>
              <a:rPr lang="fr-FR" sz="2000" i="1" dirty="0" smtClean="0">
                <a:latin typeface="Comic Sans MS" pitchFamily="66" charset="0"/>
              </a:rPr>
              <a:t> </a:t>
            </a:r>
            <a:r>
              <a:rPr lang="fr-FR" sz="2000" i="1" dirty="0">
                <a:latin typeface="Comic Sans MS" pitchFamily="66" charset="0"/>
              </a:rPr>
              <a:t>projets européens dont 1 ERC, </a:t>
            </a:r>
            <a:endParaRPr lang="fr-FR" sz="2000" i="1" dirty="0" smtClean="0">
              <a:latin typeface="Comic Sans MS" pitchFamily="66" charset="0"/>
            </a:endParaRPr>
          </a:p>
          <a:p>
            <a:pPr lvl="1">
              <a:spcBef>
                <a:spcPct val="50000"/>
              </a:spcBef>
              <a:buFont typeface="Wingdings" pitchFamily="2" charset="2"/>
              <a:buChar char="è"/>
            </a:pPr>
            <a:r>
              <a:rPr lang="fr-FR" sz="2000" i="1" dirty="0" smtClean="0">
                <a:latin typeface="Comic Sans MS" pitchFamily="66" charset="0"/>
              </a:rPr>
              <a:t>1 </a:t>
            </a:r>
            <a:r>
              <a:rPr lang="fr-FR" sz="2000" i="1" dirty="0">
                <a:latin typeface="Comic Sans MS" pitchFamily="66" charset="0"/>
              </a:rPr>
              <a:t>ANR </a:t>
            </a:r>
            <a:r>
              <a:rPr lang="fr-FR" sz="2000" i="1" dirty="0" smtClean="0">
                <a:latin typeface="Comic Sans MS" pitchFamily="66" charset="0"/>
              </a:rPr>
              <a:t> et </a:t>
            </a:r>
            <a:r>
              <a:rPr lang="fr-FR" sz="2000" i="1" dirty="0" err="1" smtClean="0">
                <a:latin typeface="Comic Sans MS" pitchFamily="66" charset="0"/>
              </a:rPr>
              <a:t>labex</a:t>
            </a:r>
            <a:r>
              <a:rPr lang="fr-FR" sz="2000" i="1" dirty="0" smtClean="0">
                <a:latin typeface="Comic Sans MS" pitchFamily="66" charset="0"/>
              </a:rPr>
              <a:t> P2IO</a:t>
            </a:r>
          </a:p>
          <a:p>
            <a:pPr lvl="1">
              <a:spcBef>
                <a:spcPct val="50000"/>
              </a:spcBef>
              <a:buFont typeface="Wingdings" pitchFamily="2" charset="2"/>
              <a:buChar char="è"/>
            </a:pPr>
            <a:r>
              <a:rPr lang="fr-FR" sz="2000" i="1" dirty="0" smtClean="0">
                <a:latin typeface="Comic Sans MS" pitchFamily="66" charset="0"/>
              </a:rPr>
              <a:t>et </a:t>
            </a:r>
            <a:r>
              <a:rPr lang="fr-FR" sz="2000" i="1" dirty="0">
                <a:latin typeface="Comic Sans MS" pitchFamily="66" charset="0"/>
              </a:rPr>
              <a:t>1 </a:t>
            </a:r>
            <a:r>
              <a:rPr lang="fr-FR" sz="2000" i="1" dirty="0" smtClean="0">
                <a:latin typeface="Comic Sans MS" pitchFamily="66" charset="0"/>
              </a:rPr>
              <a:t>régional</a:t>
            </a:r>
            <a:endParaRPr lang="fr-FR" sz="2000" i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8EC6D-9BE8-45B8-9911-74A072921FBA}" type="slidenum">
              <a:rPr lang="fr-FR"/>
              <a:pPr/>
              <a:t>9</a:t>
            </a:fld>
            <a:endParaRPr lang="fr-FR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2275" y="333375"/>
            <a:ext cx="6481763" cy="1152525"/>
          </a:xfrm>
        </p:spPr>
        <p:txBody>
          <a:bodyPr/>
          <a:lstStyle/>
          <a:p>
            <a:r>
              <a:rPr lang="fr-FR" sz="4000">
                <a:solidFill>
                  <a:srgbClr val="FF0000"/>
                </a:solidFill>
                <a:latin typeface="Comic Sans MS" pitchFamily="66" charset="0"/>
              </a:rPr>
              <a:t>Les missions</a:t>
            </a:r>
          </a:p>
        </p:txBody>
      </p:sp>
      <p:sp>
        <p:nvSpPr>
          <p:cNvPr id="100356" name="Text Box 4"/>
          <p:cNvSpPr txBox="1">
            <a:spLocks noChangeArrowheads="1"/>
          </p:cNvSpPr>
          <p:nvPr/>
        </p:nvSpPr>
        <p:spPr bwMode="auto">
          <a:xfrm>
            <a:off x="735013" y="61134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100357" name="Text Box 5"/>
          <p:cNvSpPr txBox="1">
            <a:spLocks noChangeArrowheads="1"/>
          </p:cNvSpPr>
          <p:nvPr/>
        </p:nvSpPr>
        <p:spPr bwMode="auto">
          <a:xfrm>
            <a:off x="900113" y="1719263"/>
            <a:ext cx="7343775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fr-FR" sz="2400" dirty="0">
                <a:latin typeface="Comic Sans MS" pitchFamily="66" charset="0"/>
              </a:rPr>
              <a:t> Réalise les </a:t>
            </a:r>
            <a:r>
              <a:rPr lang="fr-FR" sz="2400" dirty="0">
                <a:solidFill>
                  <a:srgbClr val="0000FF"/>
                </a:solidFill>
                <a:latin typeface="Comic Sans MS" pitchFamily="66" charset="0"/>
              </a:rPr>
              <a:t>ordres de </a:t>
            </a:r>
            <a:r>
              <a:rPr lang="fr-FR" sz="2400" dirty="0" smtClean="0">
                <a:solidFill>
                  <a:srgbClr val="0000FF"/>
                </a:solidFill>
                <a:latin typeface="Comic Sans MS" pitchFamily="66" charset="0"/>
              </a:rPr>
              <a:t>missions et les états de frais</a:t>
            </a:r>
            <a:endParaRPr lang="fr-FR" sz="2400" dirty="0">
              <a:solidFill>
                <a:srgbClr val="0000FF"/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fr-FR" sz="2400" dirty="0">
                <a:latin typeface="Comic Sans MS" pitchFamily="66" charset="0"/>
              </a:rPr>
              <a:t> </a:t>
            </a:r>
            <a:r>
              <a:rPr lang="fr-FR" sz="2400" dirty="0" smtClean="0">
                <a:latin typeface="Comic Sans MS" pitchFamily="66" charset="0"/>
              </a:rPr>
              <a:t>Achats des </a:t>
            </a:r>
            <a:r>
              <a:rPr lang="fr-FR" sz="2400" dirty="0">
                <a:solidFill>
                  <a:srgbClr val="0000FF"/>
                </a:solidFill>
                <a:latin typeface="Comic Sans MS" pitchFamily="66" charset="0"/>
              </a:rPr>
              <a:t>billets</a:t>
            </a:r>
            <a:r>
              <a:rPr lang="fr-FR" sz="2400" dirty="0">
                <a:latin typeface="Comic Sans MS" pitchFamily="66" charset="0"/>
              </a:rPr>
              <a:t> </a:t>
            </a:r>
            <a:r>
              <a:rPr lang="fr-FR" sz="2400" dirty="0" smtClean="0">
                <a:latin typeface="Comic Sans MS" pitchFamily="66" charset="0"/>
              </a:rPr>
              <a:t>sur </a:t>
            </a:r>
            <a:r>
              <a:rPr lang="fr-FR" sz="2400" dirty="0">
                <a:latin typeface="Comic Sans MS" pitchFamily="66" charset="0"/>
              </a:rPr>
              <a:t>le portail SIMBAD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fr-FR" sz="2400" dirty="0">
                <a:latin typeface="Comic Sans MS" pitchFamily="66" charset="0"/>
              </a:rPr>
              <a:t> </a:t>
            </a:r>
            <a:r>
              <a:rPr lang="fr-FR" sz="2400" dirty="0">
                <a:solidFill>
                  <a:srgbClr val="0000FF"/>
                </a:solidFill>
                <a:latin typeface="Comic Sans MS" pitchFamily="66" charset="0"/>
              </a:rPr>
              <a:t>Inscriptions aux colloques</a:t>
            </a:r>
            <a:r>
              <a:rPr lang="fr-FR" sz="2400" dirty="0">
                <a:latin typeface="Comic Sans MS" pitchFamily="66" charset="0"/>
              </a:rPr>
              <a:t> via une carte achat 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fr-FR" sz="2400" dirty="0">
                <a:latin typeface="Comic Sans MS" pitchFamily="66" charset="0"/>
              </a:rPr>
              <a:t> Carte affaire 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endParaRPr lang="fr-FR" sz="2400" dirty="0">
              <a:latin typeface="Comic Sans MS" pitchFamily="66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è"/>
            </a:pPr>
            <a:r>
              <a:rPr lang="fr-FR" sz="2400" dirty="0">
                <a:latin typeface="Comic Sans MS" pitchFamily="66" charset="0"/>
              </a:rPr>
              <a:t> </a:t>
            </a:r>
            <a:r>
              <a:rPr lang="fr-FR" sz="2400" dirty="0" smtClean="0">
                <a:latin typeface="Comic Sans MS" pitchFamily="66" charset="0"/>
                <a:cs typeface="Lucida Bright" pitchFamily="18" charset="0"/>
              </a:rPr>
              <a:t>520 OM en 2012 pour 368 k€</a:t>
            </a:r>
            <a:endParaRPr lang="fr-FR" sz="2400" i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9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8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8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5"/>
</p:tagLst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4284</TotalTime>
  <Words>872</Words>
  <Application>Microsoft Office PowerPoint</Application>
  <PresentationFormat>Affichage à l'écran (4:3)</PresentationFormat>
  <Paragraphs>231</Paragraphs>
  <Slides>23</Slides>
  <Notes>23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Modèle par défaut</vt:lpstr>
      <vt:lpstr>Plan</vt:lpstr>
      <vt:lpstr>tutelles</vt:lpstr>
      <vt:lpstr>Le LLR</vt:lpstr>
      <vt:lpstr>Le service administratif</vt:lpstr>
      <vt:lpstr>Le service administratif</vt:lpstr>
      <vt:lpstr>Le secrétariat</vt:lpstr>
      <vt:lpstr>Les ressources humaines</vt:lpstr>
      <vt:lpstr>Le budget</vt:lpstr>
      <vt:lpstr>Les missions</vt:lpstr>
      <vt:lpstr>La communication</vt:lpstr>
      <vt:lpstr>Assistante de direction</vt:lpstr>
      <vt:lpstr>Interface avec :</vt:lpstr>
      <vt:lpstr>Les évolutions</vt:lpstr>
      <vt:lpstr>Nouvelles règlementations </vt:lpstr>
      <vt:lpstr>Nouvelles règlementations </vt:lpstr>
      <vt:lpstr>Nouvelles règlementations </vt:lpstr>
      <vt:lpstr>Nouveaux outils de gestion</vt:lpstr>
      <vt:lpstr>Nouveaux « guichets »</vt:lpstr>
      <vt:lpstr>Nouveaux « guichets »</vt:lpstr>
      <vt:lpstr>Nouveaux « guichets »</vt:lpstr>
      <vt:lpstr>Recommandations :</vt:lpstr>
      <vt:lpstr>Conclusions sur évolution :</vt:lpstr>
      <vt:lpstr>Diapositive 23</vt:lpstr>
    </vt:vector>
  </TitlesOfParts>
  <Company>LLR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Mise en place d’un colloque</dc:title>
  <dc:creator>bizat</dc:creator>
  <cp:lastModifiedBy>Bizat</cp:lastModifiedBy>
  <cp:revision>57</cp:revision>
  <dcterms:created xsi:type="dcterms:W3CDTF">2010-01-11T14:26:58Z</dcterms:created>
  <dcterms:modified xsi:type="dcterms:W3CDTF">2012-10-16T15:01:40Z</dcterms:modified>
</cp:coreProperties>
</file>