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2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45"/>
  </p:notesMasterIdLst>
  <p:sldIdLst>
    <p:sldId id="256" r:id="rId3"/>
    <p:sldId id="390" r:id="rId4"/>
    <p:sldId id="257" r:id="rId5"/>
    <p:sldId id="397" r:id="rId6"/>
    <p:sldId id="284" r:id="rId7"/>
    <p:sldId id="352" r:id="rId8"/>
    <p:sldId id="287" r:id="rId9"/>
    <p:sldId id="309" r:id="rId10"/>
    <p:sldId id="288" r:id="rId11"/>
    <p:sldId id="289" r:id="rId12"/>
    <p:sldId id="296" r:id="rId13"/>
    <p:sldId id="394" r:id="rId14"/>
    <p:sldId id="290" r:id="rId15"/>
    <p:sldId id="292" r:id="rId16"/>
    <p:sldId id="293" r:id="rId17"/>
    <p:sldId id="294" r:id="rId18"/>
    <p:sldId id="322" r:id="rId19"/>
    <p:sldId id="388" r:id="rId20"/>
    <p:sldId id="391" r:id="rId21"/>
    <p:sldId id="393" r:id="rId22"/>
    <p:sldId id="295" r:id="rId23"/>
    <p:sldId id="373" r:id="rId24"/>
    <p:sldId id="374" r:id="rId25"/>
    <p:sldId id="398" r:id="rId26"/>
    <p:sldId id="399" r:id="rId27"/>
    <p:sldId id="375" r:id="rId28"/>
    <p:sldId id="372" r:id="rId29"/>
    <p:sldId id="401" r:id="rId30"/>
    <p:sldId id="376" r:id="rId31"/>
    <p:sldId id="378" r:id="rId32"/>
    <p:sldId id="379" r:id="rId33"/>
    <p:sldId id="400" r:id="rId34"/>
    <p:sldId id="377" r:id="rId35"/>
    <p:sldId id="411" r:id="rId36"/>
    <p:sldId id="380" r:id="rId37"/>
    <p:sldId id="381" r:id="rId38"/>
    <p:sldId id="413" r:id="rId39"/>
    <p:sldId id="418" r:id="rId40"/>
    <p:sldId id="419" r:id="rId41"/>
    <p:sldId id="405" r:id="rId42"/>
    <p:sldId id="412" r:id="rId43"/>
    <p:sldId id="306" r:id="rId4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4" autoAdjust="0"/>
    <p:restoredTop sz="94606" autoAdjust="0"/>
  </p:normalViewPr>
  <p:slideViewPr>
    <p:cSldViewPr snapToGrid="0">
      <p:cViewPr varScale="1">
        <p:scale>
          <a:sx n="115" d="100"/>
          <a:sy n="115" d="100"/>
        </p:scale>
        <p:origin x="-99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image" Target="../media/image22.wmf"/><Relationship Id="rId3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B715E-F0DA-4EB0-8D2E-78A1B9583F16}" type="datetimeFigureOut">
              <a:rPr kumimoji="1" lang="ja-JP" altLang="en-US" smtClean="0"/>
              <a:pPr/>
              <a:t>12/02/22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8BEE0-611C-4CE3-925E-F3EDD7CB6A4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1108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B23949-804F-4E02-899C-D5CDBFD8EB20}" type="slidenum">
              <a:rPr lang="en-US" altLang="ja-JP">
                <a:solidFill>
                  <a:prstClr val="white"/>
                </a:solidFill>
              </a:rPr>
              <a:pPr/>
              <a:t>8</a:t>
            </a:fld>
            <a:endParaRPr lang="en-US" altLang="ja-JP">
              <a:solidFill>
                <a:prstClr val="white"/>
              </a:solidFill>
            </a:endParaRPr>
          </a:p>
        </p:txBody>
      </p:sp>
      <p:sp>
        <p:nvSpPr>
          <p:cNvPr id="873474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85" fontAlgn="base">
              <a:spcBef>
                <a:spcPct val="0"/>
              </a:spcBef>
              <a:spcAft>
                <a:spcPct val="0"/>
              </a:spcAft>
            </a:pPr>
            <a:fld id="{F3672C28-E1F0-4E5A-B58C-CD5385F9F2AF}" type="slidenum">
              <a:rPr kumimoji="0" lang="en-US" altLang="ja-JP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914485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kumimoji="0" lang="en-US" altLang="ja-JP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08733-A226-4185-A8AF-B69DC254948A}" type="datetime1">
              <a:rPr kumimoji="1" lang="ja-JP" altLang="en-US" smtClean="0"/>
              <a:pPr/>
              <a:t>12/02/22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1296-299B-4447-B76C-311D5D5EADA3}" type="datetime1">
              <a:rPr kumimoji="1" lang="ja-JP" altLang="en-US" smtClean="0"/>
              <a:pPr/>
              <a:t>12/02/22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F20B-EC58-4D21-BF05-2CCD0E9CB1CF}" type="datetime1">
              <a:rPr kumimoji="1" lang="ja-JP" altLang="en-US" smtClean="0"/>
              <a:pPr/>
              <a:t>12/02/22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7EB0CB-3FE8-443D-A658-8BD79DB1243A}" type="datetime1">
              <a:rPr lang="ja-JP" altLang="en-US" smtClean="0">
                <a:solidFill>
                  <a:srgbClr val="FFFFFF"/>
                </a:solidFill>
              </a:rPr>
              <a:pPr/>
              <a:t>12/02/22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- p. </a:t>
            </a:r>
            <a:fld id="{52234408-B211-4E1A-91DB-DCBBEBFE380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r>
              <a:rPr lang="en-US" altLang="ja-JP">
                <a:solidFill>
                  <a:srgbClr val="000000"/>
                </a:solidFill>
              </a:rPr>
              <a:t>/33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125591-3FDD-4939-9D15-5B66C2FD4B9E}" type="datetime1">
              <a:rPr lang="ja-JP" altLang="en-US" smtClean="0">
                <a:solidFill>
                  <a:srgbClr val="FFFFFF"/>
                </a:solidFill>
              </a:rPr>
              <a:pPr/>
              <a:t>12/02/22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- p. </a:t>
            </a:r>
            <a:fld id="{3E2B1998-DADA-41A9-8FDA-5C9FD59411E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r>
              <a:rPr lang="en-US" altLang="ja-JP">
                <a:solidFill>
                  <a:srgbClr val="000000"/>
                </a:solidFill>
              </a:rPr>
              <a:t>/33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04AE0F-CF43-48EE-9B6D-005F57DE8029}" type="datetime1">
              <a:rPr lang="ja-JP" altLang="en-US" smtClean="0">
                <a:solidFill>
                  <a:srgbClr val="FFFFFF"/>
                </a:solidFill>
              </a:rPr>
              <a:pPr/>
              <a:t>12/02/22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- p. </a:t>
            </a:r>
            <a:fld id="{61219C7D-7FA4-4FAF-AB83-1C5E16CE9DB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r>
              <a:rPr lang="en-US" altLang="ja-JP">
                <a:solidFill>
                  <a:srgbClr val="000000"/>
                </a:solidFill>
              </a:rPr>
              <a:t>/33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CA70B0-8B71-4625-ABFF-48B3D07A0CBA}" type="datetime1">
              <a:rPr lang="ja-JP" altLang="en-US" smtClean="0">
                <a:solidFill>
                  <a:srgbClr val="FFFFFF"/>
                </a:solidFill>
              </a:rPr>
              <a:pPr/>
              <a:t>12/02/22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- p. </a:t>
            </a:r>
            <a:fld id="{ECD8E48C-E8C6-4CE6-BAC0-CAC5879D46A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r>
              <a:rPr lang="en-US" altLang="ja-JP">
                <a:solidFill>
                  <a:srgbClr val="000000"/>
                </a:solidFill>
              </a:rPr>
              <a:t>/33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ADF867-9F90-44DD-A2A2-797538DFB57E}" type="datetime1">
              <a:rPr lang="ja-JP" altLang="en-US" smtClean="0">
                <a:solidFill>
                  <a:srgbClr val="FFFFFF"/>
                </a:solidFill>
              </a:rPr>
              <a:pPr/>
              <a:t>12/02/22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- p. </a:t>
            </a:r>
            <a:fld id="{16438B91-2C54-4C04-AE81-6784DF8920A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r>
              <a:rPr lang="en-US" altLang="ja-JP">
                <a:solidFill>
                  <a:srgbClr val="000000"/>
                </a:solidFill>
              </a:rPr>
              <a:t>/33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E95B28-D4DE-4322-933D-20EEA66E6FD9}" type="datetime1">
              <a:rPr lang="ja-JP" altLang="en-US" smtClean="0">
                <a:solidFill>
                  <a:srgbClr val="FFFFFF"/>
                </a:solidFill>
              </a:rPr>
              <a:pPr/>
              <a:t>12/02/22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- p. </a:t>
            </a:r>
            <a:fld id="{350BE587-2F48-4CEB-A7CD-B620C29A9E2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r>
              <a:rPr lang="en-US" altLang="ja-JP">
                <a:solidFill>
                  <a:srgbClr val="000000"/>
                </a:solidFill>
              </a:rPr>
              <a:t>/33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B88853-49AA-448B-8710-2342C8372158}" type="datetime1">
              <a:rPr lang="ja-JP" altLang="en-US" smtClean="0">
                <a:solidFill>
                  <a:srgbClr val="FFFFFF"/>
                </a:solidFill>
              </a:rPr>
              <a:pPr/>
              <a:t>12/02/22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- p. </a:t>
            </a:r>
            <a:fld id="{31F5C6A0-8158-4024-B51A-77897311EC4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r>
              <a:rPr lang="en-US" altLang="ja-JP">
                <a:solidFill>
                  <a:srgbClr val="000000"/>
                </a:solidFill>
              </a:rPr>
              <a:t>/33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76BB01-BA04-4019-B14C-4B3FF3B63022}" type="datetime1">
              <a:rPr lang="ja-JP" altLang="en-US" smtClean="0">
                <a:solidFill>
                  <a:srgbClr val="FFFFFF"/>
                </a:solidFill>
              </a:rPr>
              <a:pPr/>
              <a:t>12/02/22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- p. </a:t>
            </a:r>
            <a:fld id="{719324C6-4D6F-4BEB-AF24-F3FA7F8815F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r>
              <a:rPr lang="en-US" altLang="ja-JP">
                <a:solidFill>
                  <a:srgbClr val="000000"/>
                </a:solidFill>
              </a:rPr>
              <a:t>/33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EA74-177D-467B-80A4-8DB059B4AF7E}" type="datetime1">
              <a:rPr kumimoji="1" lang="ja-JP" altLang="en-US" smtClean="0"/>
              <a:pPr/>
              <a:t>12/02/22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89305E-DD05-4D7B-A230-BB37E174269E}" type="datetime1">
              <a:rPr lang="ja-JP" altLang="en-US" smtClean="0">
                <a:solidFill>
                  <a:srgbClr val="FFFFFF"/>
                </a:solidFill>
              </a:rPr>
              <a:pPr/>
              <a:t>12/02/22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- p. </a:t>
            </a:r>
            <a:fld id="{4D231739-F312-41AD-BCBB-1C78F0BF60E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r>
              <a:rPr lang="en-US" altLang="ja-JP">
                <a:solidFill>
                  <a:srgbClr val="000000"/>
                </a:solidFill>
              </a:rPr>
              <a:t>/33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EA02F1-4AC9-424E-9B9E-6CDE0EA2083C}" type="datetime1">
              <a:rPr lang="ja-JP" altLang="en-US" smtClean="0">
                <a:solidFill>
                  <a:srgbClr val="FFFFFF"/>
                </a:solidFill>
              </a:rPr>
              <a:pPr/>
              <a:t>12/02/22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- p. </a:t>
            </a:r>
            <a:fld id="{150881AA-AEBF-4C75-9DB7-64E5A9FC3C7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r>
              <a:rPr lang="en-US" altLang="ja-JP">
                <a:solidFill>
                  <a:srgbClr val="000000"/>
                </a:solidFill>
              </a:rPr>
              <a:t>/33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10350" y="65088"/>
            <a:ext cx="2076450" cy="598487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81000" y="65088"/>
            <a:ext cx="6076950" cy="598487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47F59B-A6A7-417D-9A13-F0F07C2A2CCE}" type="datetime1">
              <a:rPr lang="ja-JP" altLang="en-US" smtClean="0">
                <a:solidFill>
                  <a:srgbClr val="FFFFFF"/>
                </a:solidFill>
              </a:rPr>
              <a:pPr/>
              <a:t>12/02/22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- p. </a:t>
            </a:r>
            <a:fld id="{622840A0-C5C4-49C9-BFC4-2A1DB1DF50C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r>
              <a:rPr lang="en-US" altLang="ja-JP">
                <a:solidFill>
                  <a:srgbClr val="000000"/>
                </a:solidFill>
              </a:rPr>
              <a:t>/33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66EA-BEF0-4C9E-8A39-EFB9AFAC2DF2}" type="datetime1">
              <a:rPr kumimoji="1" lang="ja-JP" altLang="en-US" smtClean="0"/>
              <a:pPr/>
              <a:t>12/02/22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AA5F-65B0-4B31-8E88-BB339C42B650}" type="datetime1">
              <a:rPr kumimoji="1" lang="ja-JP" altLang="en-US" smtClean="0"/>
              <a:pPr/>
              <a:t>12/02/22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4FFBB-174C-41AC-92C1-CA7E8F8E1032}" type="datetime1">
              <a:rPr kumimoji="1" lang="ja-JP" altLang="en-US" smtClean="0"/>
              <a:pPr/>
              <a:t>12/02/22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5406-7188-464B-803F-AD83F7E170A2}" type="datetime1">
              <a:rPr kumimoji="1" lang="ja-JP" altLang="en-US" smtClean="0"/>
              <a:pPr/>
              <a:t>12/02/22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B642-8FAB-40B7-A077-27D2AC2152E5}" type="datetime1">
              <a:rPr kumimoji="1" lang="ja-JP" altLang="en-US" smtClean="0"/>
              <a:pPr/>
              <a:t>12/02/22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7154D-8BB5-467E-8CAB-E89FE4C94A54}" type="datetime1">
              <a:rPr kumimoji="1" lang="ja-JP" altLang="en-US" smtClean="0"/>
              <a:pPr/>
              <a:t>12/02/22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C4F14-CE36-4AD1-9996-9BDE4DD6AA94}" type="datetime1">
              <a:rPr kumimoji="1" lang="ja-JP" altLang="en-US" smtClean="0"/>
              <a:pPr/>
              <a:t>12/02/22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78E9D-6279-45B2-8709-62C389D87336}" type="datetime1">
              <a:rPr kumimoji="1" lang="ja-JP" altLang="en-US" smtClean="0"/>
              <a:pPr/>
              <a:t>12/02/22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9AD82-A2A7-48CC-ADE6-956731C16D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9E2FF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5088"/>
            <a:ext cx="822960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838200"/>
            <a:ext cx="8229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381750"/>
            <a:ext cx="137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ea typeface="ＭＳ Ｐゴシック" pitchFamily="50" charset="-128"/>
              </a:defRPr>
            </a:lvl1pPr>
          </a:lstStyle>
          <a:p>
            <a:pPr fontAlgn="base">
              <a:spcAft>
                <a:spcPct val="0"/>
              </a:spcAft>
            </a:pPr>
            <a:fld id="{704DD596-14CE-4C35-9D76-ABFE2E8F03CD}" type="datetime1">
              <a:rPr kumimoji="0" lang="ja-JP" alt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</a:pPr>
              <a:t>12/02/22</a:t>
            </a:fld>
            <a:endParaRPr kumimoji="0" lang="en-US" altLang="ja-JP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90600" y="6553200"/>
            <a:ext cx="716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ea typeface="ＭＳ Ｐゴシック" pitchFamily="50" charset="-128"/>
              </a:defRPr>
            </a:lvl1pPr>
          </a:lstStyle>
          <a:p>
            <a:pPr fontAlgn="base">
              <a:spcAft>
                <a:spcPct val="0"/>
              </a:spcAft>
            </a:pPr>
            <a:endParaRPr kumimoji="0" lang="en-US" altLang="ja-JP" sz="1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ea typeface="ＭＳ Ｐゴシック" pitchFamily="50" charset="-128"/>
              </a:defRPr>
            </a:lvl1pPr>
          </a:lstStyle>
          <a:p>
            <a:pPr fontAlgn="base">
              <a:spcAft>
                <a:spcPct val="0"/>
              </a:spcAft>
            </a:pPr>
            <a:r>
              <a:rPr kumimoji="0" lang="en-US" altLang="ja-JP">
                <a:solidFill>
                  <a:srgbClr val="000000"/>
                </a:solidFill>
              </a:rPr>
              <a:t>- p. </a:t>
            </a:r>
            <a:fld id="{06EDB1D7-BCFD-4B71-901E-1BE6EB734FC8}" type="slidenum">
              <a:rPr kumimoji="0" lang="en-US" altLang="ja-JP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r>
              <a:rPr kumimoji="0" lang="en-US" altLang="ja-JP">
                <a:solidFill>
                  <a:srgbClr val="000000"/>
                </a:solidFill>
              </a:rPr>
              <a:t>/33</a:t>
            </a:r>
          </a:p>
        </p:txBody>
      </p:sp>
      <p:pic>
        <p:nvPicPr>
          <p:cNvPr id="1051" name="Picture 27" descr="bu-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502400"/>
            <a:ext cx="790575" cy="355600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FF0000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9.w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3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gif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30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30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jpg"/><Relationship Id="rId5" Type="http://schemas.openxmlformats.org/officeDocument/2006/relationships/image" Target="../media/image69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jpeg"/><Relationship Id="rId6" Type="http://schemas.openxmlformats.org/officeDocument/2006/relationships/image" Target="../media/image74.jpe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0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gif"/><Relationship Id="rId3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0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23.wmf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" Type="http://schemas.openxmlformats.org/officeDocument/2006/relationships/vmlDrawing" Target="../drawings/vmlDrawing2.vml"/><Relationship Id="rId2" Type="http://schemas.openxmlformats.org/officeDocument/2006/relationships/tags" Target="../tags/tag1.xml"/><Relationship Id="rId3" Type="http://schemas.openxmlformats.org/officeDocument/2006/relationships/tags" Target="../tags/tag2.xml"/><Relationship Id="rId4" Type="http://schemas.openxmlformats.org/officeDocument/2006/relationships/tags" Target="../tags/tag3.xml"/><Relationship Id="rId5" Type="http://schemas.openxmlformats.org/officeDocument/2006/relationships/slideLayout" Target="../slideLayouts/slideLayout18.xml"/><Relationship Id="rId6" Type="http://schemas.openxmlformats.org/officeDocument/2006/relationships/notesSlide" Target="../notesSlides/notesSlide1.xml"/><Relationship Id="rId7" Type="http://schemas.openxmlformats.org/officeDocument/2006/relationships/oleObject" Target="../embeddings/oleObject3.bin"/><Relationship Id="rId8" Type="http://schemas.openxmlformats.org/officeDocument/2006/relationships/image" Target="../media/image21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2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200" dirty="0"/>
              <a:t>Development of Silicon-strip tracker for </a:t>
            </a:r>
            <a:r>
              <a:rPr lang="en-US" altLang="ja-JP" sz="3200" dirty="0" err="1"/>
              <a:t>muon</a:t>
            </a:r>
            <a:r>
              <a:rPr lang="en-US" altLang="ja-JP" sz="3200" dirty="0"/>
              <a:t> g-2 and EDM </a:t>
            </a:r>
            <a:br>
              <a:rPr lang="en-US" altLang="ja-JP" sz="3200" dirty="0"/>
            </a:br>
            <a:r>
              <a:rPr lang="en-US" altLang="ja-JP" sz="3200" dirty="0"/>
              <a:t>measurements at J-PARC </a:t>
            </a:r>
            <a:endParaRPr kumimoji="1" lang="ja-JP" altLang="en-US" sz="32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151993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 smtClean="0"/>
              <a:t>LPNHE, Paris</a:t>
            </a:r>
          </a:p>
          <a:p>
            <a:r>
              <a:rPr lang="en-US" altLang="ja-JP" sz="2400" dirty="0" smtClean="0"/>
              <a:t>February 22, 2012</a:t>
            </a:r>
          </a:p>
          <a:p>
            <a:endParaRPr lang="en-US" altLang="ja-JP" sz="2400" dirty="0" smtClean="0"/>
          </a:p>
          <a:p>
            <a:r>
              <a:rPr kumimoji="1" lang="en-US" altLang="ja-JP" sz="2400" dirty="0" smtClean="0"/>
              <a:t>Tsutomu Mibe (KEK)</a:t>
            </a:r>
            <a:endParaRPr lang="en-US" altLang="ja-JP" sz="2400" dirty="0" smtClean="0"/>
          </a:p>
          <a:p>
            <a:r>
              <a:rPr kumimoji="1" lang="en-US" altLang="ja-JP" sz="2400" dirty="0" smtClean="0"/>
              <a:t>for the J-PARC </a:t>
            </a:r>
            <a:r>
              <a:rPr kumimoji="1" lang="en-US" altLang="ja-JP" sz="2400" dirty="0" err="1" smtClean="0"/>
              <a:t>muon</a:t>
            </a:r>
            <a:r>
              <a:rPr kumimoji="1" lang="en-US" altLang="ja-JP" sz="2400" dirty="0" smtClean="0"/>
              <a:t> g-2/EDM collaboration</a:t>
            </a:r>
            <a:endParaRPr kumimoji="1" lang="ja-JP" altLang="en-US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971" y="688367"/>
            <a:ext cx="1022037" cy="114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pPr algn="ctr"/>
            <a:r>
              <a:rPr lang="en-US" altLang="ja-JP" sz="4000" dirty="0" smtClean="0"/>
              <a:t>Our approach (cont’)</a:t>
            </a:r>
            <a:endParaRPr kumimoji="1" lang="ja-JP" altLang="en-US" sz="4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974904" y="6356350"/>
            <a:ext cx="2133600" cy="365125"/>
          </a:xfrm>
        </p:spPr>
        <p:txBody>
          <a:bodyPr/>
          <a:lstStyle/>
          <a:p>
            <a:fld id="{2850734B-037B-40E1-BB01-0159C3D315B1}" type="slidenum">
              <a:rPr kumimoji="1" lang="ja-JP" altLang="en-US" smtClean="0"/>
              <a:pPr/>
              <a:t>10</a:t>
            </a:fld>
            <a:endParaRPr kumimoji="1" lang="ja-JP" altLang="en-US" dirty="0"/>
          </a:p>
        </p:txBody>
      </p:sp>
      <p:graphicFrame>
        <p:nvGraphicFramePr>
          <p:cNvPr id="2050" name="コンテンツ プレースホルダ 4"/>
          <p:cNvGraphicFramePr>
            <a:graphicFrameLocks noChangeAspect="1"/>
          </p:cNvGraphicFramePr>
          <p:nvPr/>
        </p:nvGraphicFramePr>
        <p:xfrm>
          <a:off x="1475656" y="1847993"/>
          <a:ext cx="6429420" cy="1004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7" name="数式" r:id="rId3" imgW="3251160" imgH="507960" progId="Equation.3">
                  <p:embed/>
                </p:oleObj>
              </mc:Choice>
              <mc:Fallback>
                <p:oleObj name="数式" r:id="rId3" imgW="3251160" imgH="507960" progId="Equation.3">
                  <p:embed/>
                  <p:pic>
                    <p:nvPicPr>
                      <p:cNvPr id="0" name="コンテンツ プレースホルダ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847993"/>
                        <a:ext cx="6429420" cy="10049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テキスト ボックス 58"/>
          <p:cNvSpPr txBox="1"/>
          <p:nvPr/>
        </p:nvSpPr>
        <p:spPr>
          <a:xfrm>
            <a:off x="642910" y="1181385"/>
            <a:ext cx="5552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Zero Focusing Electric field (E = 0 )</a:t>
            </a:r>
            <a:endParaRPr kumimoji="1" lang="ja-JP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940069" y="5359577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sym typeface="Wingdings" pitchFamily="2" charset="2"/>
              </a:rPr>
              <a:t>U</a:t>
            </a:r>
            <a:r>
              <a:rPr kumimoji="1" lang="en-US" altLang="ja-JP" sz="2400" b="1" dirty="0" smtClean="0">
                <a:solidFill>
                  <a:srgbClr val="FF0000"/>
                </a:solidFill>
                <a:sym typeface="Wingdings" pitchFamily="2" charset="2"/>
              </a:rPr>
              <a:t>ltra-cold </a:t>
            </a:r>
            <a:r>
              <a:rPr kumimoji="1" lang="en-US" altLang="ja-JP" sz="2400" b="1" dirty="0" err="1" smtClean="0">
                <a:solidFill>
                  <a:srgbClr val="FF0000"/>
                </a:solidFill>
                <a:sym typeface="Wingdings" pitchFamily="2" charset="2"/>
              </a:rPr>
              <a:t>muon</a:t>
            </a:r>
            <a:r>
              <a:rPr kumimoji="1" lang="en-US" altLang="ja-JP" sz="2400" b="1" dirty="0" smtClean="0">
                <a:solidFill>
                  <a:srgbClr val="FF0000"/>
                </a:solidFill>
                <a:sym typeface="Wingdings" pitchFamily="2" charset="2"/>
              </a:rPr>
              <a:t> beam</a:t>
            </a:r>
            <a:r>
              <a:rPr lang="ja-JP" altLang="en-US" sz="24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en-US" altLang="ja-JP" sz="2400" b="1" dirty="0" err="1" smtClean="0">
                <a:solidFill>
                  <a:srgbClr val="FF0000"/>
                </a:solidFill>
                <a:sym typeface="Wingdings" pitchFamily="2" charset="2"/>
              </a:rPr>
              <a:t>p</a:t>
            </a:r>
            <a:r>
              <a:rPr lang="en-US" altLang="ja-JP" sz="2400" b="1" baseline="-25000" dirty="0" err="1" smtClean="0">
                <a:solidFill>
                  <a:srgbClr val="FF0000"/>
                </a:solidFill>
                <a:sym typeface="Wingdings" pitchFamily="2" charset="2"/>
              </a:rPr>
              <a:t>T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 pitchFamily="2" charset="2"/>
              </a:rPr>
              <a:t>/p &lt; 10</a:t>
            </a:r>
            <a:r>
              <a:rPr lang="en-US" altLang="ja-JP" sz="2400" b="1" baseline="30000" dirty="0" smtClean="0">
                <a:solidFill>
                  <a:srgbClr val="FF0000"/>
                </a:solidFill>
                <a:sym typeface="Wingdings" pitchFamily="2" charset="2"/>
              </a:rPr>
              <a:t>-5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 pitchFamily="2" charset="2"/>
              </a:rPr>
              <a:t>) </a:t>
            </a:r>
            <a:r>
              <a:rPr lang="en-US" altLang="ja-JP" sz="2400" b="1" dirty="0" smtClean="0">
                <a:sym typeface="Wingdings" pitchFamily="2" charset="2"/>
              </a:rPr>
              <a:t>by utilizing the laser resonant ionization of </a:t>
            </a:r>
            <a:r>
              <a:rPr lang="en-US" altLang="ja-JP" sz="2400" b="1" dirty="0" err="1" smtClean="0">
                <a:sym typeface="Wingdings" pitchFamily="2" charset="2"/>
              </a:rPr>
              <a:t>muonium</a:t>
            </a:r>
            <a:r>
              <a:rPr lang="en-US" altLang="ja-JP" sz="2400" b="1" dirty="0" smtClean="0">
                <a:sym typeface="Wingdings" pitchFamily="2" charset="2"/>
              </a:rPr>
              <a:t> makes it possible to realize such experimental condition.</a:t>
            </a:r>
            <a:endParaRPr kumimoji="1" lang="ja-JP" altLang="en-US" sz="2400" b="1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259632" y="4829090"/>
            <a:ext cx="70978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Equations of spin motion is as simple as at the magic momentum</a:t>
            </a:r>
            <a:endParaRPr kumimoji="1" lang="ja-JP" altLang="en-US" dirty="0"/>
          </a:p>
        </p:txBody>
      </p:sp>
      <p:graphicFrame>
        <p:nvGraphicFramePr>
          <p:cNvPr id="3080" name="コンテンツ プレースホルダ 4"/>
          <p:cNvGraphicFramePr>
            <a:graphicFrameLocks noChangeAspect="1"/>
          </p:cNvGraphicFramePr>
          <p:nvPr/>
        </p:nvGraphicFramePr>
        <p:xfrm>
          <a:off x="3147988" y="3717032"/>
          <a:ext cx="32242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8" name="数式" r:id="rId5" imgW="1612800" imgH="431640" progId="Equation.3">
                  <p:embed/>
                </p:oleObj>
              </mc:Choice>
              <mc:Fallback>
                <p:oleObj name="数式" r:id="rId5" imgW="161280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7988" y="3717032"/>
                        <a:ext cx="322421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下矢印 31"/>
          <p:cNvSpPr/>
          <p:nvPr/>
        </p:nvSpPr>
        <p:spPr>
          <a:xfrm>
            <a:off x="3923928" y="2924944"/>
            <a:ext cx="1728192" cy="720080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7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/>
          <a:lstStyle/>
          <a:p>
            <a:r>
              <a:rPr lang="en-US" altLang="ja-JP" smtClean="0"/>
              <a:t>BNL, FNAL, and J-PARC</a:t>
            </a:r>
            <a:endParaRPr lang="ja-JP" altLang="en-US" smtClean="0"/>
          </a:p>
        </p:txBody>
      </p:sp>
      <p:sp>
        <p:nvSpPr>
          <p:cNvPr id="43012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2D802F-A968-4116-BC9C-244A30BBE2E4}" type="slidenum">
              <a:rPr lang="en-US" altLang="ja-JP"/>
              <a:pPr/>
              <a:t>11</a:t>
            </a:fld>
            <a:endParaRPr lang="en-US" altLang="ja-JP"/>
          </a:p>
        </p:txBody>
      </p:sp>
      <p:pic>
        <p:nvPicPr>
          <p:cNvPr id="4" name="図 3" descr="スクリーンショット 2012-02-21 17.35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7518"/>
            <a:ext cx="9144000" cy="3521838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7064594" y="1825776"/>
            <a:ext cx="2079406" cy="339072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5113" y="0"/>
            <a:ext cx="8229600" cy="806174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/>
              <a:t>J-PARC (Japan Particle Accelerator Complex)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pic>
        <p:nvPicPr>
          <p:cNvPr id="8" name="コンテンツ プレースホルダー 7" descr="スクリーンショット 2012-02-22 13.29.0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" r="317"/>
          <a:stretch/>
        </p:blipFill>
        <p:spPr>
          <a:xfrm>
            <a:off x="249472" y="731837"/>
            <a:ext cx="6951198" cy="6126163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2177210" y="5420627"/>
            <a:ext cx="992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Mt. Fuji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041896" y="4393644"/>
            <a:ext cx="767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Tokyo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25202" y="3482141"/>
            <a:ext cx="57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KEK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94242" y="2776972"/>
            <a:ext cx="89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J-PARC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3" name="図 12" descr="スクリーンショット 2012-02-22 13.31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726" y="3889697"/>
            <a:ext cx="3679273" cy="2968303"/>
          </a:xfrm>
          <a:prstGeom prst="rect">
            <a:avLst/>
          </a:prstGeom>
        </p:spPr>
      </p:pic>
      <p:sp>
        <p:nvSpPr>
          <p:cNvPr id="14" name="円/楕円 13"/>
          <p:cNvSpPr/>
          <p:nvPr/>
        </p:nvSpPr>
        <p:spPr>
          <a:xfrm>
            <a:off x="6051824" y="3070087"/>
            <a:ext cx="132523" cy="13252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5088837" y="3774657"/>
            <a:ext cx="101592" cy="10159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616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3photo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Freeform 4"/>
          <p:cNvSpPr>
            <a:spLocks/>
          </p:cNvSpPr>
          <p:nvPr/>
        </p:nvSpPr>
        <p:spPr bwMode="auto">
          <a:xfrm>
            <a:off x="1638300" y="2692400"/>
            <a:ext cx="5245100" cy="387350"/>
          </a:xfrm>
          <a:custGeom>
            <a:avLst/>
            <a:gdLst>
              <a:gd name="T0" fmla="*/ 2147483647 w 3894"/>
              <a:gd name="T1" fmla="*/ 2147483647 h 408"/>
              <a:gd name="T2" fmla="*/ 2147483647 w 3894"/>
              <a:gd name="T3" fmla="*/ 2147483647 h 408"/>
              <a:gd name="T4" fmla="*/ 2147483647 w 3894"/>
              <a:gd name="T5" fmla="*/ 2147483647 h 408"/>
              <a:gd name="T6" fmla="*/ 2147483647 w 3894"/>
              <a:gd name="T7" fmla="*/ 2147483647 h 408"/>
              <a:gd name="T8" fmla="*/ 2147483647 w 3894"/>
              <a:gd name="T9" fmla="*/ 2147483647 h 408"/>
              <a:gd name="T10" fmla="*/ 2147483647 w 3894"/>
              <a:gd name="T11" fmla="*/ 2147483647 h 408"/>
              <a:gd name="T12" fmla="*/ 0 w 3894"/>
              <a:gd name="T13" fmla="*/ 2147483647 h 4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94"/>
              <a:gd name="T22" fmla="*/ 0 h 408"/>
              <a:gd name="T23" fmla="*/ 3894 w 3894"/>
              <a:gd name="T24" fmla="*/ 408 h 4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94" h="408">
                <a:moveTo>
                  <a:pt x="3894" y="408"/>
                </a:moveTo>
                <a:cubicBezTo>
                  <a:pt x="3865" y="368"/>
                  <a:pt x="3789" y="232"/>
                  <a:pt x="3723" y="170"/>
                </a:cubicBezTo>
                <a:cubicBezTo>
                  <a:pt x="3657" y="108"/>
                  <a:pt x="3609" y="62"/>
                  <a:pt x="3496" y="34"/>
                </a:cubicBezTo>
                <a:cubicBezTo>
                  <a:pt x="3383" y="6"/>
                  <a:pt x="3238" y="6"/>
                  <a:pt x="3042" y="3"/>
                </a:cubicBezTo>
                <a:cubicBezTo>
                  <a:pt x="2846" y="0"/>
                  <a:pt x="2574" y="4"/>
                  <a:pt x="2319" y="13"/>
                </a:cubicBezTo>
                <a:cubicBezTo>
                  <a:pt x="2064" y="22"/>
                  <a:pt x="1895" y="43"/>
                  <a:pt x="1509" y="60"/>
                </a:cubicBezTo>
                <a:cubicBezTo>
                  <a:pt x="1123" y="77"/>
                  <a:pt x="314" y="105"/>
                  <a:pt x="0" y="117"/>
                </a:cubicBezTo>
              </a:path>
            </a:pathLst>
          </a:cu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>
              <a:latin typeface="Franklin Gothic Book" pitchFamily="-109" charset="0"/>
              <a:ea typeface="HGｺﾞｼｯｸE" pitchFamily="49" charset="-12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36688" y="1865313"/>
            <a:ext cx="5799137" cy="3900487"/>
            <a:chOff x="905" y="1175"/>
            <a:chExt cx="3653" cy="2457"/>
          </a:xfrm>
        </p:grpSpPr>
        <p:sp>
          <p:nvSpPr>
            <p:cNvPr id="22546" name="Freeform 7"/>
            <p:cNvSpPr>
              <a:spLocks/>
            </p:cNvSpPr>
            <p:nvPr/>
          </p:nvSpPr>
          <p:spPr bwMode="auto">
            <a:xfrm>
              <a:off x="2436" y="1272"/>
              <a:ext cx="1008" cy="344"/>
            </a:xfrm>
            <a:custGeom>
              <a:avLst/>
              <a:gdLst>
                <a:gd name="T0" fmla="*/ 15 w 1257"/>
                <a:gd name="T1" fmla="*/ 0 h 342"/>
                <a:gd name="T2" fmla="*/ 0 w 1257"/>
                <a:gd name="T3" fmla="*/ 382 h 342"/>
                <a:gd name="T4" fmla="*/ 0 60000 65536"/>
                <a:gd name="T5" fmla="*/ 0 60000 65536"/>
                <a:gd name="T6" fmla="*/ 0 w 1257"/>
                <a:gd name="T7" fmla="*/ 0 h 342"/>
                <a:gd name="T8" fmla="*/ 1257 w 1257"/>
                <a:gd name="T9" fmla="*/ 342 h 3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57" h="342">
                  <a:moveTo>
                    <a:pt x="1257" y="0"/>
                  </a:moveTo>
                  <a:lnTo>
                    <a:pt x="0" y="342"/>
                  </a:lnTo>
                </a:path>
              </a:pathLst>
            </a:cu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22547" name="Line 8"/>
            <p:cNvSpPr>
              <a:spLocks noChangeShapeType="1"/>
            </p:cNvSpPr>
            <p:nvPr/>
          </p:nvSpPr>
          <p:spPr bwMode="auto">
            <a:xfrm>
              <a:off x="1928" y="3040"/>
              <a:ext cx="1936" cy="592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48" name="Freeform 9"/>
            <p:cNvSpPr>
              <a:spLocks/>
            </p:cNvSpPr>
            <p:nvPr/>
          </p:nvSpPr>
          <p:spPr bwMode="auto">
            <a:xfrm rot="600000">
              <a:off x="3059" y="1175"/>
              <a:ext cx="400" cy="958"/>
            </a:xfrm>
            <a:custGeom>
              <a:avLst/>
              <a:gdLst>
                <a:gd name="T0" fmla="*/ 1 w 578"/>
                <a:gd name="T1" fmla="*/ 0 h 1033"/>
                <a:gd name="T2" fmla="*/ 1 w 578"/>
                <a:gd name="T3" fmla="*/ 22 h 1033"/>
                <a:gd name="T4" fmla="*/ 1 w 578"/>
                <a:gd name="T5" fmla="*/ 114 h 1033"/>
                <a:gd name="T6" fmla="*/ 1 w 578"/>
                <a:gd name="T7" fmla="*/ 155 h 1033"/>
                <a:gd name="T8" fmla="*/ 1 w 578"/>
                <a:gd name="T9" fmla="*/ 211 h 1033"/>
                <a:gd name="T10" fmla="*/ 1 w 578"/>
                <a:gd name="T11" fmla="*/ 230 h 10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8"/>
                <a:gd name="T19" fmla="*/ 0 h 1033"/>
                <a:gd name="T20" fmla="*/ 578 w 578"/>
                <a:gd name="T21" fmla="*/ 1033 h 10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8" h="1033">
                  <a:moveTo>
                    <a:pt x="578" y="0"/>
                  </a:moveTo>
                  <a:cubicBezTo>
                    <a:pt x="551" y="16"/>
                    <a:pt x="503" y="13"/>
                    <a:pt x="416" y="99"/>
                  </a:cubicBezTo>
                  <a:cubicBezTo>
                    <a:pt x="329" y="185"/>
                    <a:pt x="118" y="414"/>
                    <a:pt x="59" y="514"/>
                  </a:cubicBezTo>
                  <a:cubicBezTo>
                    <a:pt x="0" y="614"/>
                    <a:pt x="51" y="626"/>
                    <a:pt x="64" y="699"/>
                  </a:cubicBezTo>
                  <a:cubicBezTo>
                    <a:pt x="77" y="772"/>
                    <a:pt x="120" y="896"/>
                    <a:pt x="136" y="952"/>
                  </a:cubicBezTo>
                  <a:cubicBezTo>
                    <a:pt x="152" y="1008"/>
                    <a:pt x="154" y="1016"/>
                    <a:pt x="159" y="1033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22549" name="Freeform 13"/>
            <p:cNvSpPr>
              <a:spLocks/>
            </p:cNvSpPr>
            <p:nvPr/>
          </p:nvSpPr>
          <p:spPr bwMode="auto">
            <a:xfrm rot="180000">
              <a:off x="905" y="1473"/>
              <a:ext cx="3653" cy="1786"/>
            </a:xfrm>
            <a:custGeom>
              <a:avLst/>
              <a:gdLst>
                <a:gd name="T0" fmla="*/ 6 w 4569"/>
                <a:gd name="T1" fmla="*/ 218 h 1972"/>
                <a:gd name="T2" fmla="*/ 7 w 4569"/>
                <a:gd name="T3" fmla="*/ 225 h 1972"/>
                <a:gd name="T4" fmla="*/ 22 w 4569"/>
                <a:gd name="T5" fmla="*/ 262 h 1972"/>
                <a:gd name="T6" fmla="*/ 34 w 4569"/>
                <a:gd name="T7" fmla="*/ 272 h 1972"/>
                <a:gd name="T8" fmla="*/ 42 w 4569"/>
                <a:gd name="T9" fmla="*/ 259 h 1972"/>
                <a:gd name="T10" fmla="*/ 49 w 4569"/>
                <a:gd name="T11" fmla="*/ 225 h 1972"/>
                <a:gd name="T12" fmla="*/ 53 w 4569"/>
                <a:gd name="T13" fmla="*/ 170 h 1972"/>
                <a:gd name="T14" fmla="*/ 50 w 4569"/>
                <a:gd name="T15" fmla="*/ 76 h 1972"/>
                <a:gd name="T16" fmla="*/ 46 w 4569"/>
                <a:gd name="T17" fmla="*/ 31 h 1972"/>
                <a:gd name="T18" fmla="*/ 40 w 4569"/>
                <a:gd name="T19" fmla="*/ 6 h 1972"/>
                <a:gd name="T20" fmla="*/ 34 w 4569"/>
                <a:gd name="T21" fmla="*/ 5 h 1972"/>
                <a:gd name="T22" fmla="*/ 26 w 4569"/>
                <a:gd name="T23" fmla="*/ 12 h 1972"/>
                <a:gd name="T24" fmla="*/ 11 w 4569"/>
                <a:gd name="T25" fmla="*/ 61 h 1972"/>
                <a:gd name="T26" fmla="*/ 6 w 4569"/>
                <a:gd name="T27" fmla="*/ 82 h 1972"/>
                <a:gd name="T28" fmla="*/ 6 w 4569"/>
                <a:gd name="T29" fmla="*/ 82 h 1972"/>
                <a:gd name="T30" fmla="*/ 2 w 4569"/>
                <a:gd name="T31" fmla="*/ 109 h 1972"/>
                <a:gd name="T32" fmla="*/ 2 w 4569"/>
                <a:gd name="T33" fmla="*/ 133 h 1972"/>
                <a:gd name="T34" fmla="*/ 2 w 4569"/>
                <a:gd name="T35" fmla="*/ 172 h 1972"/>
                <a:gd name="T36" fmla="*/ 3 w 4569"/>
                <a:gd name="T37" fmla="*/ 198 h 1972"/>
                <a:gd name="T38" fmla="*/ 6 w 4569"/>
                <a:gd name="T39" fmla="*/ 218 h 19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569"/>
                <a:gd name="T61" fmla="*/ 0 h 1972"/>
                <a:gd name="T62" fmla="*/ 4569 w 4569"/>
                <a:gd name="T63" fmla="*/ 1972 h 197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569" h="1972">
                  <a:moveTo>
                    <a:pt x="520" y="1580"/>
                  </a:moveTo>
                  <a:cubicBezTo>
                    <a:pt x="452" y="1568"/>
                    <a:pt x="375" y="1573"/>
                    <a:pt x="611" y="1627"/>
                  </a:cubicBezTo>
                  <a:cubicBezTo>
                    <a:pt x="847" y="1681"/>
                    <a:pt x="1539" y="1849"/>
                    <a:pt x="1934" y="1906"/>
                  </a:cubicBezTo>
                  <a:cubicBezTo>
                    <a:pt x="2329" y="1963"/>
                    <a:pt x="2685" y="1972"/>
                    <a:pt x="2981" y="1968"/>
                  </a:cubicBezTo>
                  <a:cubicBezTo>
                    <a:pt x="3277" y="1964"/>
                    <a:pt x="3492" y="1937"/>
                    <a:pt x="3709" y="1882"/>
                  </a:cubicBezTo>
                  <a:cubicBezTo>
                    <a:pt x="3926" y="1827"/>
                    <a:pt x="4139" y="1742"/>
                    <a:pt x="4281" y="1635"/>
                  </a:cubicBezTo>
                  <a:cubicBezTo>
                    <a:pt x="4423" y="1528"/>
                    <a:pt x="4553" y="1420"/>
                    <a:pt x="4561" y="1240"/>
                  </a:cubicBezTo>
                  <a:cubicBezTo>
                    <a:pt x="4569" y="1060"/>
                    <a:pt x="4422" y="724"/>
                    <a:pt x="4331" y="556"/>
                  </a:cubicBezTo>
                  <a:cubicBezTo>
                    <a:pt x="4240" y="388"/>
                    <a:pt x="4157" y="316"/>
                    <a:pt x="4013" y="230"/>
                  </a:cubicBezTo>
                  <a:cubicBezTo>
                    <a:pt x="3869" y="145"/>
                    <a:pt x="3651" y="82"/>
                    <a:pt x="3469" y="45"/>
                  </a:cubicBezTo>
                  <a:cubicBezTo>
                    <a:pt x="3287" y="8"/>
                    <a:pt x="3119" y="0"/>
                    <a:pt x="2919" y="7"/>
                  </a:cubicBezTo>
                  <a:cubicBezTo>
                    <a:pt x="2719" y="14"/>
                    <a:pt x="2597" y="15"/>
                    <a:pt x="2267" y="88"/>
                  </a:cubicBezTo>
                  <a:cubicBezTo>
                    <a:pt x="1937" y="161"/>
                    <a:pt x="1232" y="359"/>
                    <a:pt x="939" y="445"/>
                  </a:cubicBezTo>
                  <a:cubicBezTo>
                    <a:pt x="646" y="531"/>
                    <a:pt x="581" y="576"/>
                    <a:pt x="506" y="602"/>
                  </a:cubicBezTo>
                  <a:cubicBezTo>
                    <a:pt x="431" y="628"/>
                    <a:pt x="544" y="572"/>
                    <a:pt x="491" y="602"/>
                  </a:cubicBezTo>
                  <a:cubicBezTo>
                    <a:pt x="438" y="632"/>
                    <a:pt x="261" y="721"/>
                    <a:pt x="187" y="783"/>
                  </a:cubicBezTo>
                  <a:cubicBezTo>
                    <a:pt x="113" y="845"/>
                    <a:pt x="69" y="895"/>
                    <a:pt x="44" y="973"/>
                  </a:cubicBezTo>
                  <a:cubicBezTo>
                    <a:pt x="19" y="1051"/>
                    <a:pt x="0" y="1171"/>
                    <a:pt x="34" y="1249"/>
                  </a:cubicBezTo>
                  <a:cubicBezTo>
                    <a:pt x="68" y="1327"/>
                    <a:pt x="175" y="1385"/>
                    <a:pt x="248" y="1440"/>
                  </a:cubicBezTo>
                  <a:cubicBezTo>
                    <a:pt x="321" y="1495"/>
                    <a:pt x="403" y="1537"/>
                    <a:pt x="475" y="1580"/>
                  </a:cubicBezTo>
                </a:path>
              </a:pathLst>
            </a:cu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Franklin Gothic Book" pitchFamily="-109" charset="0"/>
                <a:ea typeface="HGｺﾞｼｯｸE" pitchFamily="49" charset="-128"/>
              </a:endParaRPr>
            </a:p>
          </p:txBody>
        </p:sp>
      </p:grpSp>
      <p:sp>
        <p:nvSpPr>
          <p:cNvPr id="22533" name="Text Box 15"/>
          <p:cNvSpPr txBox="1">
            <a:spLocks noChangeArrowheads="1"/>
          </p:cNvSpPr>
          <p:nvPr/>
        </p:nvSpPr>
        <p:spPr bwMode="auto">
          <a:xfrm>
            <a:off x="228600" y="6324600"/>
            <a:ext cx="3240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1" rIns="91400" bIns="4570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>
                <a:solidFill>
                  <a:schemeClr val="bg1"/>
                </a:solidFill>
              </a:rPr>
              <a:t>Bird’s eye photo in Feb. 2008</a:t>
            </a:r>
            <a:endParaRPr lang="en-US" altLang="ja-JP">
              <a:solidFill>
                <a:schemeClr val="bg1"/>
              </a:solidFill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13163" y="292100"/>
            <a:ext cx="2027237" cy="1722438"/>
            <a:chOff x="2339" y="184"/>
            <a:chExt cx="1277" cy="1085"/>
          </a:xfrm>
        </p:grpSpPr>
        <p:sp>
          <p:nvSpPr>
            <p:cNvPr id="22543" name="Line 17"/>
            <p:cNvSpPr>
              <a:spLocks noChangeShapeType="1"/>
            </p:cNvSpPr>
            <p:nvPr/>
          </p:nvSpPr>
          <p:spPr bwMode="auto">
            <a:xfrm flipV="1">
              <a:off x="2339" y="969"/>
              <a:ext cx="778" cy="53"/>
            </a:xfrm>
            <a:prstGeom prst="lin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44" name="Line 18"/>
            <p:cNvSpPr>
              <a:spLocks noChangeShapeType="1"/>
            </p:cNvSpPr>
            <p:nvPr/>
          </p:nvSpPr>
          <p:spPr bwMode="auto">
            <a:xfrm flipH="1">
              <a:off x="2339" y="184"/>
              <a:ext cx="37" cy="838"/>
            </a:xfrm>
            <a:prstGeom prst="lin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45" name="Oval 21"/>
            <p:cNvSpPr>
              <a:spLocks noChangeArrowheads="1"/>
            </p:cNvSpPr>
            <p:nvPr/>
          </p:nvSpPr>
          <p:spPr bwMode="auto">
            <a:xfrm>
              <a:off x="2944" y="952"/>
              <a:ext cx="672" cy="317"/>
            </a:xfrm>
            <a:prstGeom prst="ellips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Franklin Gothic Book" pitchFamily="-109" charset="0"/>
                <a:ea typeface="HGｺﾞｼｯｸE" pitchFamily="49" charset="-128"/>
              </a:endParaRPr>
            </a:p>
          </p:txBody>
        </p:sp>
      </p:grpSp>
      <p:sp>
        <p:nvSpPr>
          <p:cNvPr id="27" name="正方形/長方形 26"/>
          <p:cNvSpPr/>
          <p:nvPr/>
        </p:nvSpPr>
        <p:spPr>
          <a:xfrm>
            <a:off x="152400" y="152400"/>
            <a:ext cx="3200399" cy="830997"/>
          </a:xfrm>
          <a:prstGeom prst="rect">
            <a:avLst/>
          </a:prstGeom>
          <a:solidFill>
            <a:schemeClr val="accent2">
              <a:alpha val="53000"/>
            </a:schemeClr>
          </a:solidFill>
          <a:effectLst>
            <a:outerShdw blurRad="50800" dist="38100" dir="18900000" algn="tr" rotWithShape="0">
              <a:srgbClr val="000000">
                <a:alpha val="43000"/>
              </a:srgbClr>
            </a:outerShdw>
          </a:effectLst>
          <a:scene3d>
            <a:camera prst="perspectiveFront" fov="27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J-PARC Facility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(KEK/JAEA)</a:t>
            </a:r>
            <a:endParaRPr lang="ja-JP" altLang="en-US" sz="2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752600" y="3723382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Material</a:t>
            </a:r>
            <a:r>
              <a:rPr lang="en-US" altLang="ja-JP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ea typeface="+mn-ea"/>
              </a:rPr>
              <a:t> 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and 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4620000" sx="112000" sy="112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Life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 Science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Facility</a:t>
            </a:r>
            <a:endParaRPr lang="ja-JP" alt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-1219200" y="1742182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Neutrino Beam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To </a:t>
            </a: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Kamioka</a:t>
            </a:r>
            <a:endParaRPr lang="en-US" altLang="ja-JP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-609600" y="4648200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399999" lon="0" rev="20580000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Main Ring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(30 GeV </a:t>
            </a:r>
            <a:r>
              <a:rPr lang="ja-JP" altLang="en-US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sym typeface="Wingdings"/>
              </a:rPr>
              <a:t>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sym typeface="Wingdings"/>
              </a:rPr>
              <a:t> 50 GeV)</a:t>
            </a:r>
            <a:endParaRPr lang="en-US" altLang="ja-JP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477000" y="5628382"/>
            <a:ext cx="23622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399999" lon="0" rev="20699999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Hadron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 Hall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3352800" y="381000"/>
            <a:ext cx="2438400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LINAC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5334000" y="1284982"/>
            <a:ext cx="32004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3 GeV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Synchrotron</a:t>
            </a:r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14</a:t>
            </a:fld>
            <a:endParaRPr lang="en-US" altLang="ja-JP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0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6" name="テキスト ボックス 25"/>
          <p:cNvSpPr txBox="1"/>
          <p:nvPr/>
        </p:nvSpPr>
        <p:spPr>
          <a:xfrm>
            <a:off x="3886200" y="5646003"/>
            <a:ext cx="5194577" cy="830997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New </a:t>
            </a:r>
            <a:r>
              <a:rPr lang="en-US" altLang="ja-JP" sz="2400" dirty="0" err="1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</a:t>
            </a: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g-2/EDM Experiment at</a:t>
            </a:r>
          </a:p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J-PARC with Ultra-Cold </a:t>
            </a:r>
            <a:r>
              <a:rPr lang="en-US" altLang="ja-JP" sz="2400" dirty="0" err="1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</a:t>
            </a: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chemeClr val="accent1">
                    <a:lumMod val="75000"/>
                    <a:alpha val="75000"/>
                  </a:scheme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6200" y="2724090"/>
            <a:ext cx="189487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695860" y="3733800"/>
            <a:ext cx="27999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LINAC (300 MeV/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c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5" name="正方形/長方形 34"/>
          <p:cNvSpPr/>
          <p:nvPr/>
        </p:nvSpPr>
        <p:spPr>
          <a:xfrm rot="20496691">
            <a:off x="7770001" y="4018245"/>
            <a:ext cx="111120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  <a:endParaRPr lang="en-US" altLang="ja-JP" sz="2000" b="1" dirty="0" smtClean="0">
              <a:ln>
                <a:solidFill>
                  <a:schemeClr val="tx1"/>
                </a:solidFill>
                <a:prstDash val="solid"/>
              </a:ln>
              <a:solidFill>
                <a:srgbClr val="7030A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algn="ctr">
              <a:defRPr/>
            </a:pPr>
            <a:r>
              <a:rPr lang="en-US" altLang="ja-JP" sz="2000" b="1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solidFill>
                <a:srgbClr val="7030A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15</a:t>
            </a:fld>
            <a:endParaRPr lang="en-US" altLang="ja-JP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0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6" name="図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4185311"/>
            <a:ext cx="3517900" cy="2556057"/>
          </a:xfrm>
          <a:prstGeom prst="rect">
            <a:avLst/>
          </a:prstGeom>
          <a:effectLst>
            <a:glow rad="101600">
              <a:schemeClr val="accent1">
                <a:alpha val="75000"/>
              </a:schemeClr>
            </a:glow>
          </a:effectLst>
        </p:spPr>
      </p:pic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127571" y="4372819"/>
            <a:ext cx="3425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Resonant Laser Ionization of Muonium (~10</a:t>
            </a:r>
            <a:r>
              <a:rPr lang="en-US" altLang="ja-JP" sz="1400" baseline="30000" dirty="0">
                <a:solidFill>
                  <a:srgbClr val="FFFFFF"/>
                </a:solidFill>
              </a:rPr>
              <a:t>6</a:t>
            </a:r>
            <a:r>
              <a:rPr lang="en-US" altLang="ja-JP" sz="1400" dirty="0">
                <a:solidFill>
                  <a:srgbClr val="FFFFFF"/>
                </a:solidFill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altLang="ja-JP" sz="1400" baseline="30000" dirty="0">
                <a:solidFill>
                  <a:srgbClr val="FFFFFF"/>
                </a:solidFill>
              </a:rPr>
              <a:t>+</a:t>
            </a:r>
            <a:r>
              <a:rPr lang="en-US" altLang="ja-JP" sz="1400" dirty="0">
                <a:solidFill>
                  <a:srgbClr val="FFFFFF"/>
                </a:solidFill>
              </a:rPr>
              <a:t>/s)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00" y="1295400"/>
            <a:ext cx="12522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Graphite target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 (20 mm)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773113"/>
            <a:ext cx="1513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3 GeV proton beam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 ( 333 </a:t>
            </a:r>
            <a:r>
              <a:rPr lang="en-US" altLang="ja-JP" sz="1200" dirty="0" err="1">
                <a:solidFill>
                  <a:schemeClr val="bg1"/>
                </a:solidFill>
              </a:rPr>
              <a:t>uA</a:t>
            </a:r>
            <a:r>
              <a:rPr lang="en-US" altLang="ja-JP" sz="1200" dirty="0">
                <a:solidFill>
                  <a:schemeClr val="bg1"/>
                </a:solidFill>
              </a:rPr>
              <a:t>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00" y="1828800"/>
            <a:ext cx="15921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Surface muon beam 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(28 MeV/c, 4x10</a:t>
            </a:r>
            <a:r>
              <a:rPr lang="en-US" altLang="ja-JP" sz="1200" baseline="30000">
                <a:solidFill>
                  <a:srgbClr val="FFFFFF"/>
                </a:solidFill>
              </a:rPr>
              <a:t>8</a:t>
            </a:r>
            <a:r>
              <a:rPr lang="en-US" altLang="ja-JP" sz="1200">
                <a:solidFill>
                  <a:srgbClr val="FFFFFF"/>
                </a:solidFill>
              </a:rPr>
              <a:t>/s)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0" y="2438400"/>
            <a:ext cx="2177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886200" y="5646003"/>
            <a:ext cx="5194577" cy="830997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New </a:t>
            </a:r>
            <a:r>
              <a:rPr lang="en-US" altLang="ja-JP" sz="2400" dirty="0" err="1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</a:t>
            </a: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g-2/EDM Experiment at</a:t>
            </a:r>
          </a:p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J-PARC with Ultra-Cold </a:t>
            </a:r>
            <a:r>
              <a:rPr lang="en-US" altLang="ja-JP" sz="2400" dirty="0" err="1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</a:t>
            </a: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chemeClr val="accent1">
                    <a:lumMod val="75000"/>
                    <a:alpha val="75000"/>
                  </a:scheme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6200" y="2724090"/>
            <a:ext cx="189487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695860" y="3733800"/>
            <a:ext cx="27999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LINAC (300 MeV/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c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01" y="4018245"/>
            <a:ext cx="111120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  <a:endParaRPr lang="en-US" altLang="ja-JP" sz="2000" b="1" dirty="0" smtClean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algn="ctr">
              <a:defRPr/>
            </a:pPr>
            <a:r>
              <a:rPr lang="en-US" altLang="ja-JP" sz="2000" b="1" dirty="0" smtClean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 rot="10800000" flipV="1">
            <a:off x="0" y="3140968"/>
            <a:ext cx="3059832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rot="16200000" flipH="1">
            <a:off x="3023828" y="3609020"/>
            <a:ext cx="93610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16</a:t>
            </a:fld>
            <a:endParaRPr lang="en-US" altLang="ja-JP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0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6" name="図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4185311"/>
            <a:ext cx="3517900" cy="2556057"/>
          </a:xfrm>
          <a:prstGeom prst="rect">
            <a:avLst/>
          </a:prstGeom>
          <a:effectLst>
            <a:glow rad="101600">
              <a:schemeClr val="accent1">
                <a:alpha val="75000"/>
              </a:schemeClr>
            </a:glow>
          </a:effectLst>
        </p:spPr>
      </p:pic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127571" y="4372819"/>
            <a:ext cx="3425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Resonant Laser Ionization of Muonium (~10</a:t>
            </a:r>
            <a:r>
              <a:rPr lang="en-US" altLang="ja-JP" sz="1400" baseline="30000" dirty="0">
                <a:solidFill>
                  <a:srgbClr val="FFFFFF"/>
                </a:solidFill>
              </a:rPr>
              <a:t>6</a:t>
            </a:r>
            <a:r>
              <a:rPr lang="en-US" altLang="ja-JP" sz="1400" dirty="0">
                <a:solidFill>
                  <a:srgbClr val="FFFFFF"/>
                </a:solidFill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altLang="ja-JP" sz="1400" baseline="30000" dirty="0">
                <a:solidFill>
                  <a:srgbClr val="FFFFFF"/>
                </a:solidFill>
              </a:rPr>
              <a:t>+</a:t>
            </a:r>
            <a:r>
              <a:rPr lang="en-US" altLang="ja-JP" sz="1400" dirty="0">
                <a:solidFill>
                  <a:srgbClr val="FFFFFF"/>
                </a:solidFill>
              </a:rPr>
              <a:t>/s)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00" y="1295400"/>
            <a:ext cx="12522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Graphite target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 (20 mm)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773113"/>
            <a:ext cx="1513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3 GeV proton beam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 ( 333 </a:t>
            </a:r>
            <a:r>
              <a:rPr lang="en-US" altLang="ja-JP" sz="1200" dirty="0" err="1">
                <a:solidFill>
                  <a:schemeClr val="bg1"/>
                </a:solidFill>
              </a:rPr>
              <a:t>uA</a:t>
            </a:r>
            <a:r>
              <a:rPr lang="en-US" altLang="ja-JP" sz="1200" dirty="0">
                <a:solidFill>
                  <a:schemeClr val="bg1"/>
                </a:solidFill>
              </a:rPr>
              <a:t>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00" y="1828800"/>
            <a:ext cx="15921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Surface muon beam 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(28 MeV/c, 4x10</a:t>
            </a:r>
            <a:r>
              <a:rPr lang="en-US" altLang="ja-JP" sz="1200" baseline="30000">
                <a:solidFill>
                  <a:srgbClr val="FFFFFF"/>
                </a:solidFill>
              </a:rPr>
              <a:t>8</a:t>
            </a:r>
            <a:r>
              <a:rPr lang="en-US" altLang="ja-JP" sz="1200">
                <a:solidFill>
                  <a:srgbClr val="FFFFFF"/>
                </a:solidFill>
              </a:rPr>
              <a:t>/s)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0" y="2438400"/>
            <a:ext cx="2177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4190" y="48690"/>
            <a:ext cx="3579809" cy="3075510"/>
          </a:xfrm>
          <a:prstGeom prst="rect">
            <a:avLst/>
          </a:prstGeom>
          <a:effectLst>
            <a:glow rad="101600">
              <a:schemeClr val="accent1">
                <a:alpha val="75000"/>
              </a:schemeClr>
            </a:glow>
          </a:effectLst>
        </p:spPr>
      </p:pic>
      <p:sp>
        <p:nvSpPr>
          <p:cNvPr id="26" name="テキスト ボックス 25"/>
          <p:cNvSpPr txBox="1"/>
          <p:nvPr/>
        </p:nvSpPr>
        <p:spPr>
          <a:xfrm>
            <a:off x="3886200" y="5646003"/>
            <a:ext cx="5194577" cy="830997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New </a:t>
            </a:r>
            <a:r>
              <a:rPr lang="en-US" altLang="ja-JP" sz="2400" dirty="0" err="1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</a:t>
            </a: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g-2/EDM Experiment at</a:t>
            </a:r>
          </a:p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J-PARC with Ultra-Cold </a:t>
            </a:r>
            <a:r>
              <a:rPr lang="en-US" altLang="ja-JP" sz="2400" dirty="0" err="1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</a:t>
            </a: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chemeClr val="accent1">
                    <a:lumMod val="75000"/>
                    <a:alpha val="75000"/>
                  </a:scheme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7" name="テキスト ボックス 26"/>
          <p:cNvSpPr txBox="1">
            <a:spLocks noChangeArrowheads="1"/>
          </p:cNvSpPr>
          <p:nvPr/>
        </p:nvSpPr>
        <p:spPr bwMode="auto">
          <a:xfrm>
            <a:off x="4336961" y="1514340"/>
            <a:ext cx="11860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Silicon Tracker</a:t>
            </a:r>
          </a:p>
        </p:txBody>
      </p:sp>
      <p:sp>
        <p:nvSpPr>
          <p:cNvPr id="28" name="右矢印 27"/>
          <p:cNvSpPr>
            <a:spLocks noChangeArrowheads="1"/>
          </p:cNvSpPr>
          <p:nvPr/>
        </p:nvSpPr>
        <p:spPr bwMode="auto">
          <a:xfrm>
            <a:off x="5827713" y="1458913"/>
            <a:ext cx="1106487" cy="369887"/>
          </a:xfrm>
          <a:prstGeom prst="rightArrow">
            <a:avLst>
              <a:gd name="adj1" fmla="val 50000"/>
              <a:gd name="adj2" fmla="val 49954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6553200" y="2068513"/>
            <a:ext cx="1774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FF"/>
                </a:solidFill>
              </a:rPr>
              <a:t>66 cm diameter</a:t>
            </a:r>
          </a:p>
        </p:txBody>
      </p:sp>
      <p:grpSp>
        <p:nvGrpSpPr>
          <p:cNvPr id="2" name="図形グループ 32"/>
          <p:cNvGrpSpPr>
            <a:grpSpLocks/>
          </p:cNvGrpSpPr>
          <p:nvPr/>
        </p:nvGrpSpPr>
        <p:grpSpPr bwMode="auto">
          <a:xfrm>
            <a:off x="7085013" y="1665288"/>
            <a:ext cx="688975" cy="479425"/>
            <a:chOff x="7085012" y="1665526"/>
            <a:chExt cx="688976" cy="479742"/>
          </a:xfrm>
        </p:grpSpPr>
        <p:cxnSp>
          <p:nvCxnSpPr>
            <p:cNvPr id="29" name="直線コネクタ 28"/>
            <p:cNvCxnSpPr>
              <a:cxnSpLocks noChangeShapeType="1"/>
            </p:cNvCxnSpPr>
            <p:nvPr/>
          </p:nvCxnSpPr>
          <p:spPr bwMode="auto">
            <a:xfrm rot="5400000">
              <a:off x="6851372" y="1899166"/>
              <a:ext cx="468868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" name="直線コネクタ 29"/>
            <p:cNvCxnSpPr>
              <a:cxnSpLocks noChangeShapeType="1"/>
            </p:cNvCxnSpPr>
            <p:nvPr/>
          </p:nvCxnSpPr>
          <p:spPr bwMode="auto">
            <a:xfrm rot="5400000">
              <a:off x="7538760" y="1910040"/>
              <a:ext cx="468868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2" name="直線矢印コネクタ 31"/>
            <p:cNvCxnSpPr>
              <a:cxnSpLocks noChangeShapeType="1"/>
            </p:cNvCxnSpPr>
            <p:nvPr/>
          </p:nvCxnSpPr>
          <p:spPr bwMode="auto">
            <a:xfrm>
              <a:off x="7085012" y="1979612"/>
              <a:ext cx="687388" cy="1588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31" name="正方形/長方形 30"/>
          <p:cNvSpPr/>
          <p:nvPr/>
        </p:nvSpPr>
        <p:spPr>
          <a:xfrm>
            <a:off x="76200" y="2724090"/>
            <a:ext cx="189487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695860" y="3733800"/>
            <a:ext cx="27999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LINAC (300 MeV/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c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01" y="4018245"/>
            <a:ext cx="111120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  <a:endParaRPr lang="en-US" altLang="ja-JP" sz="2000" b="1" dirty="0" smtClean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algn="ctr">
              <a:defRPr/>
            </a:pPr>
            <a:r>
              <a:rPr lang="en-US" altLang="ja-JP" sz="2000" b="1" dirty="0" smtClean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 rot="10800000">
            <a:off x="5508104" y="3140968"/>
            <a:ext cx="1944216" cy="122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rot="5400000" flipH="1" flipV="1">
            <a:off x="8154144" y="3807296"/>
            <a:ext cx="1800200" cy="179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5564188" y="2943225"/>
            <a:ext cx="2628861" cy="523220"/>
          </a:xfrm>
          <a:prstGeom prst="rect">
            <a:avLst/>
          </a:prstGeom>
          <a:solidFill>
            <a:schemeClr val="tx1">
              <a:alpha val="7294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Super Precision Magnetic Field</a:t>
            </a:r>
          </a:p>
          <a:p>
            <a:r>
              <a:rPr lang="en-US" altLang="ja-JP" sz="1400" dirty="0">
                <a:solidFill>
                  <a:srgbClr val="FFFFFF"/>
                </a:solidFill>
              </a:rPr>
              <a:t>(3T, ~1ppm local precision)</a:t>
            </a:r>
            <a:endParaRPr lang="ja-JP" alt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1"/>
          <p:cNvSpPr>
            <a:spLocks noGrp="1"/>
          </p:cNvSpPr>
          <p:nvPr>
            <p:ph type="title"/>
          </p:nvPr>
        </p:nvSpPr>
        <p:spPr>
          <a:xfrm>
            <a:off x="446156" y="-1"/>
            <a:ext cx="8229600" cy="100495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3600" dirty="0" smtClean="0"/>
              <a:t>Injection, storage, and positron detection</a:t>
            </a:r>
            <a:endParaRPr lang="ja-JP" altLang="en-US" sz="36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944C0-027C-4D66-AA93-1C500A9A143B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  <p:pic>
        <p:nvPicPr>
          <p:cNvPr id="4100" name="図 15" descr="g2structure-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2470" y="965415"/>
            <a:ext cx="8624441" cy="5847961"/>
          </a:xfrm>
          <a:noFill/>
        </p:spPr>
      </p:pic>
      <p:sp>
        <p:nvSpPr>
          <p:cNvPr id="4102" name="テキスト ボックス 5"/>
          <p:cNvSpPr txBox="1">
            <a:spLocks noChangeArrowheads="1"/>
          </p:cNvSpPr>
          <p:nvPr/>
        </p:nvSpPr>
        <p:spPr bwMode="auto">
          <a:xfrm>
            <a:off x="5791597" y="1052736"/>
            <a:ext cx="30620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err="1" smtClean="0"/>
              <a:t>Muon</a:t>
            </a:r>
            <a:r>
              <a:rPr lang="en-US" altLang="ja-JP" dirty="0" smtClean="0"/>
              <a:t> beam is injected here</a:t>
            </a:r>
            <a:endParaRPr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11214" y="1986455"/>
            <a:ext cx="1491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Magnet coil (3T)</a:t>
            </a:r>
            <a:endParaRPr kumimoji="1"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62099" y="3421119"/>
            <a:ext cx="875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detector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26223" y="3226678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kicker</a:t>
            </a:r>
            <a:endParaRPr kumimoji="1" lang="ja-JP" altLang="en-US" sz="1400" dirty="0"/>
          </a:p>
        </p:txBody>
      </p:sp>
      <p:sp>
        <p:nvSpPr>
          <p:cNvPr id="2" name="円/楕円 1"/>
          <p:cNvSpPr/>
          <p:nvPr/>
        </p:nvSpPr>
        <p:spPr>
          <a:xfrm>
            <a:off x="5040751" y="2316945"/>
            <a:ext cx="91526" cy="9153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4070350" y="3856562"/>
            <a:ext cx="71963" cy="7408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 flipH="1" flipV="1">
            <a:off x="4044951" y="3854451"/>
            <a:ext cx="52914" cy="46562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 flipH="1" flipV="1">
            <a:off x="4054476" y="3911601"/>
            <a:ext cx="47624" cy="45719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5583676" y="1199345"/>
            <a:ext cx="91526" cy="9153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0294" y="1590373"/>
            <a:ext cx="233596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549" y="1702934"/>
            <a:ext cx="1275973" cy="114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 descr="C:\Users\ingo\OPERA\Nov2010\2d_plots\kick_wal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435" y="1871870"/>
            <a:ext cx="1366818" cy="926922"/>
          </a:xfrm>
          <a:prstGeom prst="rect">
            <a:avLst/>
          </a:prstGeom>
          <a:noFill/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4149080"/>
            <a:ext cx="256479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グループ化 8"/>
          <p:cNvGrpSpPr>
            <a:grpSpLocks/>
          </p:cNvGrpSpPr>
          <p:nvPr/>
        </p:nvGrpSpPr>
        <p:grpSpPr bwMode="auto">
          <a:xfrm>
            <a:off x="3300867" y="4428436"/>
            <a:ext cx="2969661" cy="2429565"/>
            <a:chOff x="5031342" y="4296470"/>
            <a:chExt cx="2969677" cy="2429101"/>
          </a:xfrm>
        </p:grpSpPr>
        <p:pic>
          <p:nvPicPr>
            <p:cNvPr id="40" name="Picture 2" descr="C:\Users\ingo\ZX90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31342" y="4296470"/>
              <a:ext cx="2531097" cy="2429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テキスト ボックス 12"/>
            <p:cNvSpPr txBox="1">
              <a:spLocks noChangeArrowheads="1"/>
            </p:cNvSpPr>
            <p:nvPr/>
          </p:nvSpPr>
          <p:spPr bwMode="auto">
            <a:xfrm>
              <a:off x="7286644" y="6429396"/>
              <a:ext cx="71437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>
                  <a:latin typeface="Calibri" pitchFamily="34" charset="0"/>
                </a:rPr>
                <a:t>mm</a:t>
              </a:r>
              <a:endParaRPr lang="ja-JP" altLang="en-US" sz="1200">
                <a:latin typeface="Calibri" pitchFamily="34" charset="0"/>
              </a:endParaRPr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6283745" y="1524004"/>
            <a:ext cx="176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Spiral injection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05574" y="1358353"/>
            <a:ext cx="2676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Anti</a:t>
            </a:r>
            <a:r>
              <a:rPr kumimoji="1" lang="en-US" altLang="ja-JP" sz="1600" dirty="0" smtClean="0"/>
              <a:t>-Helmholtz-type kicker</a:t>
            </a:r>
          </a:p>
          <a:p>
            <a:r>
              <a:rPr kumimoji="1" lang="en-US" altLang="ja-JP" sz="1600" dirty="0" smtClean="0"/>
              <a:t>(Pulse kick to stop spiral) </a:t>
            </a:r>
            <a:endParaRPr kumimoji="1"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61651" y="4152350"/>
            <a:ext cx="201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</a:rPr>
              <a:t>Positron tracker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grpSp>
        <p:nvGrpSpPr>
          <p:cNvPr id="49" name="図形グループ 48"/>
          <p:cNvGrpSpPr/>
          <p:nvPr/>
        </p:nvGrpSpPr>
        <p:grpSpPr>
          <a:xfrm>
            <a:off x="386521" y="2540000"/>
            <a:ext cx="419352" cy="2222428"/>
            <a:chOff x="386521" y="2540000"/>
            <a:chExt cx="419352" cy="2222428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386521" y="25400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ν</a:t>
              </a:r>
              <a:endParaRPr kumimoji="1" lang="ja-JP" altLang="en-US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505791" y="439309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ν</a:t>
              </a:r>
              <a:endParaRPr kumimoji="1" lang="ja-JP" altLang="en-US" dirty="0"/>
            </a:p>
          </p:txBody>
        </p:sp>
        <p:cxnSp>
          <p:nvCxnSpPr>
            <p:cNvPr id="18" name="直線コネクタ 17"/>
            <p:cNvCxnSpPr>
              <a:stCxn id="43" idx="0"/>
              <a:endCxn id="43" idx="0"/>
            </p:cNvCxnSpPr>
            <p:nvPr/>
          </p:nvCxnSpPr>
          <p:spPr>
            <a:xfrm>
              <a:off x="655832" y="4393096"/>
              <a:ext cx="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563218" y="4461565"/>
              <a:ext cx="165652" cy="0"/>
            </a:xfrm>
            <a:prstGeom prst="line">
              <a:avLst/>
            </a:prstGeom>
            <a:ln w="190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テキスト ボックス 49"/>
          <p:cNvSpPr txBox="1"/>
          <p:nvPr/>
        </p:nvSpPr>
        <p:spPr>
          <a:xfrm>
            <a:off x="4660344" y="3832092"/>
            <a:ext cx="460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e</a:t>
            </a:r>
            <a:r>
              <a:rPr kumimoji="1" lang="en-US" altLang="ja-JP" sz="2400" baseline="30000" dirty="0" smtClean="0"/>
              <a:t>+</a:t>
            </a:r>
            <a:endParaRPr kumimoji="1" lang="ja-JP" altLang="en-US" sz="2400" baseline="300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960784" y="938700"/>
            <a:ext cx="2744188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i="1" dirty="0" err="1" smtClean="0"/>
              <a:t>Muon</a:t>
            </a:r>
            <a:r>
              <a:rPr kumimoji="1" lang="en-US" altLang="ja-JP" sz="2000" i="1" dirty="0" smtClean="0"/>
              <a:t> storage magnet</a:t>
            </a:r>
            <a:endParaRPr kumimoji="1" lang="ja-JP" altLang="en-US" sz="20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046 L -0.05938 0.16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6 C -0.05573 0.01829 -0.11145 0.03658 -0.11302 0.04677 C -0.11458 0.05695 -0.00989 0.05556 -0.0092 0.06158 C -0.0085 0.0676 -0.10885 0.07778 -0.1092 0.08265 C -0.10955 0.08751 -0.01145 0.08728 -0.01111 0.09121 C -0.01076 0.09515 -0.10729 0.10163 -0.10746 0.10603 C -0.10764 0.11042 -0.01198 0.11343 -0.01198 0.11714 C -0.01198 0.12084 -0.10746 0.12501 -0.10746 0.12825 C -0.10746 0.13149 -0.01198 0.13311 -0.01198 0.13704 C -0.01198 0.14098 -0.10764 0.14746 -0.10746 0.15186 C -0.10729 0.15626 -0.01111 0.16089 -0.01111 0.16413 C -0.01111 0.16737 -0.10746 0.16899 -0.10746 0.17153 C -0.10746 0.17408 -0.01128 0.17755 -0.01111 0.1801 C -0.01093 0.18265 -0.10659 0.18519 -0.10642 0.18751 C -0.10625 0.18982 -0.01007 0.19098 -0.01024 0.19376 C -0.01041 0.19653 -0.10729 0.20116 -0.10746 0.20371 C -0.10764 0.20626 -0.01145 0.20649 -0.01111 0.20857 C -0.01076 0.21066 -0.1059 0.2139 -0.10555 0.21598 C -0.1052 0.21806 -0.0092 0.222 -0.0092 0.22084 C -0.0092 0.21968 -0.10573 0.22316 -0.10555 0.22339 C -0.10538 0.22362 -0.00764 0.22246 -0.00833 0.22223 C -0.00902 0.222 -0.11024 0.22246 -0.11024 0.22223 C -0.11024 0.222 -0.00868 0.22316 -0.00833 0.22339 C -0.00798 0.22362 -0.10816 0.22339 -0.10833 0.22339 C -0.1085 0.22339 -0.0092 0.22339 -0.0092 0.22339 C -0.0092 0.22339 -0.10833 0.22339 -0.10833 0.22339 C -0.10833 0.22339 -0.0092 0.22339 -0.0092 0.22339 C -0.0092 0.22339 -0.10833 0.22339 -0.10833 0.22339 C -0.10833 0.22339 -0.00902 0.22339 -0.0092 0.22339 C -0.00937 0.22339 -0.10955 0.22339 -0.1092 0.22339 C -0.10885 0.22339 -0.00746 0.22339 -0.00746 0.22339 C -0.00746 0.22339 -0.10885 0.22339 -0.1092 0.22339 C -0.10955 0.22339 -0.00937 0.22362 -0.0092 0.22339 C -0.00902 0.22316 -0.10816 0.22246 -0.10833 0.22223 C -0.1085 0.222 -0.01024 0.22223 -0.01024 0.22223 C -0.01024 0.22223 -0.05937 0.22223 -0.10833 0.22223 " pathEditMode="relative" ptsTypes="aaaaaaaaaaaaaaaaaaaaaaaaaaaaaaaaaaaA">
                                      <p:cBhvr>
                                        <p:cTn id="35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02135 0.01551 C 0.02569 0.01875 0.03229 0.02014 0.03941 0.02014 C 0.04774 0.02014 0.05416 0.01875 0.0585 0.01551 L 0.08055 3.33333E-6 " pathEditMode="relative" rAng="0" ptsTypes="FffFF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" y="99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0.00139 L -0.37483 -0.14144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-715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35799 0.0997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9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6" grpId="0" animBg="1"/>
      <p:bldP spid="6" grpId="1" animBg="1"/>
      <p:bldP spid="23" grpId="0" animBg="1"/>
      <p:bldP spid="23" grpId="1" animBg="1"/>
      <p:bldP spid="27" grpId="0" animBg="1"/>
      <p:bldP spid="27" grpId="1" animBg="1"/>
      <p:bldP spid="28" grpId="1" animBg="1"/>
      <p:bldP spid="28" grpId="2" animBg="1"/>
      <p:bldP spid="28" grpId="3" animBg="1"/>
      <p:bldP spid="7" grpId="0"/>
      <p:bldP spid="11" grpId="0"/>
      <p:bldP spid="12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12372"/>
          </a:xfrm>
        </p:spPr>
        <p:txBody>
          <a:bodyPr>
            <a:normAutofit fontScale="90000"/>
          </a:bodyPr>
          <a:lstStyle/>
          <a:p>
            <a:r>
              <a:rPr lang="en-US" altLang="ja-JP" sz="3600" dirty="0" smtClean="0"/>
              <a:t>The </a:t>
            </a:r>
            <a:r>
              <a:rPr lang="en-US" altLang="ja-JP" sz="3600" dirty="0" err="1" smtClean="0"/>
              <a:t>muon</a:t>
            </a:r>
            <a:r>
              <a:rPr lang="en-US" altLang="ja-JP" sz="3600" dirty="0" smtClean="0"/>
              <a:t> storage </a:t>
            </a:r>
            <a:r>
              <a:rPr kumimoji="1" lang="en-US" altLang="ja-JP" sz="3600" dirty="0" smtClean="0"/>
              <a:t>magnet</a:t>
            </a:r>
            <a:endParaRPr kumimoji="1" lang="ja-JP" altLang="en-US" sz="3600" dirty="0"/>
          </a:p>
        </p:txBody>
      </p:sp>
      <p:pic>
        <p:nvPicPr>
          <p:cNvPr id="5" name="コンテンツ プレースホルダー 4" descr="スクリーンショット 2012-02-21 18.46.17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" t="244" r="-780" b="-244"/>
          <a:stretch/>
        </p:blipFill>
        <p:spPr>
          <a:xfrm>
            <a:off x="541131" y="613730"/>
            <a:ext cx="6990520" cy="6255313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25918" y="2937564"/>
            <a:ext cx="8981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/>
              <a:t>Super-conducting coils</a:t>
            </a:r>
            <a:endParaRPr kumimoji="1" lang="ja-JP" altLang="en-US" sz="11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9876" y="2061551"/>
            <a:ext cx="8611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Cryogenics</a:t>
            </a:r>
            <a:endParaRPr kumimoji="1" lang="ja-JP" altLang="en-US" sz="11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55053" y="4242770"/>
            <a:ext cx="1179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e+ tracker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22785" y="1623385"/>
            <a:ext cx="1376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Magnet iron yoke</a:t>
            </a:r>
            <a:endParaRPr kumimoji="1" lang="ja-JP" altLang="en-US" sz="1200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7461480" y="1440210"/>
            <a:ext cx="0" cy="44113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5400000">
            <a:off x="7133928" y="3387484"/>
            <a:ext cx="91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3600 mm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4551348"/>
            <a:ext cx="17236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/>
              <a:t>• Storage </a:t>
            </a:r>
            <a:r>
              <a:rPr lang="en-US" altLang="ja-JP" sz="1100" dirty="0"/>
              <a:t>region </a:t>
            </a:r>
          </a:p>
          <a:p>
            <a:r>
              <a:rPr lang="en-US" altLang="ja-JP" sz="1100" dirty="0" smtClean="0"/>
              <a:t> – </a:t>
            </a:r>
            <a:r>
              <a:rPr lang="en-US" altLang="ja-JP" sz="1100" dirty="0" err="1" smtClean="0"/>
              <a:t>B</a:t>
            </a:r>
            <a:r>
              <a:rPr lang="en-US" altLang="ja-JP" sz="1100" baseline="-25000" dirty="0" err="1" smtClean="0"/>
              <a:t>z</a:t>
            </a:r>
            <a:r>
              <a:rPr lang="en-US" altLang="ja-JP" sz="1100" dirty="0" smtClean="0"/>
              <a:t> </a:t>
            </a:r>
            <a:r>
              <a:rPr lang="en-US" altLang="ja-JP" sz="1100" dirty="0"/>
              <a:t>=</a:t>
            </a:r>
            <a:r>
              <a:rPr lang="en-US" altLang="ja-JP" sz="1100" dirty="0" smtClean="0"/>
              <a:t>3T </a:t>
            </a:r>
            <a:endParaRPr lang="en-US" altLang="ja-JP" sz="1100" dirty="0"/>
          </a:p>
          <a:p>
            <a:r>
              <a:rPr lang="en-US" altLang="ja-JP" sz="1100" dirty="0" smtClean="0"/>
              <a:t> – Local Uniformity </a:t>
            </a:r>
            <a:r>
              <a:rPr lang="en-US" altLang="ja-JP" sz="1100" dirty="0"/>
              <a:t>&lt; 1 ppm </a:t>
            </a:r>
            <a:r>
              <a:rPr lang="en-US" altLang="ja-JP" sz="1100" dirty="0" smtClean="0"/>
              <a:t>in storage</a:t>
            </a:r>
            <a:endParaRPr lang="en-US" altLang="ja-JP" sz="1100" dirty="0"/>
          </a:p>
          <a:p>
            <a:r>
              <a:rPr lang="en-US" altLang="ja-JP" sz="1100" dirty="0" smtClean="0"/>
              <a:t>Region</a:t>
            </a:r>
          </a:p>
          <a:p>
            <a:endParaRPr lang="en-US" altLang="ja-JP" sz="1100" dirty="0" smtClean="0"/>
          </a:p>
          <a:p>
            <a:r>
              <a:rPr lang="en-US" altLang="ja-JP" sz="1100" dirty="0" smtClean="0"/>
              <a:t>• </a:t>
            </a:r>
            <a:r>
              <a:rPr lang="en-US" altLang="ja-JP" sz="1100" dirty="0"/>
              <a:t>Injection </a:t>
            </a:r>
            <a:r>
              <a:rPr lang="en-US" altLang="ja-JP" sz="1100" dirty="0" smtClean="0"/>
              <a:t>field</a:t>
            </a:r>
            <a:endParaRPr lang="en-US" altLang="ja-JP" sz="1100" dirty="0"/>
          </a:p>
          <a:p>
            <a:r>
              <a:rPr lang="en-US" altLang="ja-JP" sz="1100" dirty="0" smtClean="0"/>
              <a:t> – </a:t>
            </a:r>
            <a:r>
              <a:rPr lang="en-US" altLang="ja-JP" sz="1100" dirty="0"/>
              <a:t>B</a:t>
            </a:r>
            <a:r>
              <a:rPr lang="en-US" altLang="ja-JP" sz="1100" baseline="-25000" dirty="0"/>
              <a:t>r</a:t>
            </a:r>
            <a:r>
              <a:rPr lang="en-US" altLang="ja-JP" sz="1100" dirty="0"/>
              <a:t> × </a:t>
            </a:r>
            <a:r>
              <a:rPr lang="en-US" altLang="ja-JP" sz="1100" dirty="0" err="1"/>
              <a:t>B</a:t>
            </a:r>
            <a:r>
              <a:rPr lang="en-US" altLang="ja-JP" sz="1100" baseline="-25000" dirty="0" err="1"/>
              <a:t>z</a:t>
            </a:r>
            <a:r>
              <a:rPr lang="en-US" altLang="ja-JP" sz="1100" dirty="0"/>
              <a:t> &gt; 0 </a:t>
            </a:r>
            <a:endParaRPr lang="en-US" altLang="ja-JP" sz="1100" dirty="0" smtClean="0"/>
          </a:p>
          <a:p>
            <a:endParaRPr lang="en-US" altLang="ja-JP" sz="1100" dirty="0"/>
          </a:p>
          <a:p>
            <a:r>
              <a:rPr lang="en-US" altLang="ja-JP" sz="1100" dirty="0" smtClean="0"/>
              <a:t>• Very-weak magnetic focusing field </a:t>
            </a:r>
            <a:endParaRPr lang="en-US" altLang="ja-JP" sz="1100" dirty="0"/>
          </a:p>
          <a:p>
            <a:r>
              <a:rPr lang="en-US" altLang="ja-JP" sz="1100" dirty="0" smtClean="0"/>
              <a:t>– B</a:t>
            </a:r>
            <a:r>
              <a:rPr lang="en-US" altLang="ja-JP" sz="1100" baseline="-25000" dirty="0" smtClean="0"/>
              <a:t>r</a:t>
            </a:r>
            <a:r>
              <a:rPr lang="en-US" altLang="ja-JP" sz="1100" dirty="0" smtClean="0"/>
              <a:t> </a:t>
            </a:r>
            <a:r>
              <a:rPr lang="en-US" altLang="ja-JP" sz="1100" dirty="0"/>
              <a:t>= −n </a:t>
            </a:r>
            <a:r>
              <a:rPr lang="en-US" altLang="ja-JP" sz="1100" dirty="0" smtClean="0"/>
              <a:t>B</a:t>
            </a:r>
            <a:r>
              <a:rPr lang="en-US" altLang="ja-JP" sz="1100" baseline="-25000" dirty="0" smtClean="0"/>
              <a:t>0z</a:t>
            </a:r>
            <a:r>
              <a:rPr lang="en-US" altLang="ja-JP" sz="1100" dirty="0" smtClean="0"/>
              <a:t>/</a:t>
            </a:r>
            <a:r>
              <a:rPr lang="en-US" altLang="ja-JP" sz="1100" dirty="0" err="1" smtClean="0"/>
              <a:t>R</a:t>
            </a:r>
            <a:r>
              <a:rPr lang="en-US" altLang="ja-JP" sz="1100" baseline="-25000" dirty="0" err="1" smtClean="0"/>
              <a:t>z</a:t>
            </a:r>
            <a:endParaRPr kumimoji="1" lang="ja-JP" altLang="en-US" sz="11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450141" y="826777"/>
            <a:ext cx="16938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In collaboration with a Japanese private company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8853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スクリーンショット 2012-02-21 21.54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802" y="1751204"/>
            <a:ext cx="3724953" cy="286497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8862"/>
            <a:ext cx="8229600" cy="792949"/>
          </a:xfrm>
        </p:spPr>
        <p:txBody>
          <a:bodyPr>
            <a:normAutofit/>
          </a:bodyPr>
          <a:lstStyle/>
          <a:p>
            <a:r>
              <a:rPr lang="en-US" altLang="ja-JP" dirty="0" err="1">
                <a:latin typeface="Symbol" pitchFamily="18" charset="2"/>
              </a:rPr>
              <a:t>m</a:t>
            </a:r>
            <a:r>
              <a:rPr lang="en-US" altLang="ja-JP" dirty="0" err="1">
                <a:sym typeface="Wingdings" pitchFamily="2" charset="2"/>
              </a:rPr>
              <a:t></a:t>
            </a:r>
            <a:r>
              <a:rPr lang="en-US" altLang="ja-JP" dirty="0" err="1"/>
              <a:t>e</a:t>
            </a:r>
            <a:r>
              <a:rPr lang="en-US" altLang="ja-JP" baseline="30000" dirty="0" err="1"/>
              <a:t>+</a:t>
            </a:r>
            <a:r>
              <a:rPr lang="en-US" altLang="ja-JP" dirty="0" err="1">
                <a:latin typeface="Symbol" pitchFamily="18" charset="2"/>
              </a:rPr>
              <a:t>nn</a:t>
            </a:r>
            <a:r>
              <a:rPr lang="en-US" altLang="ja-JP" dirty="0"/>
              <a:t> decay </a:t>
            </a:r>
            <a:r>
              <a:rPr lang="en-US" altLang="ja-JP" dirty="0" smtClean="0"/>
              <a:t>kinematics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7130" y="5212513"/>
            <a:ext cx="8635999" cy="1490869"/>
          </a:xfrm>
        </p:spPr>
        <p:txBody>
          <a:bodyPr>
            <a:noAutofit/>
          </a:bodyPr>
          <a:lstStyle/>
          <a:p>
            <a:r>
              <a:rPr lang="en-US" altLang="ja-JP" sz="1800" dirty="0" smtClean="0"/>
              <a:t>The e</a:t>
            </a:r>
            <a:r>
              <a:rPr lang="en-US" altLang="ja-JP" sz="1800" dirty="0"/>
              <a:t>+ angular distribution is subject to the V-A structure of weak interaction.</a:t>
            </a:r>
          </a:p>
          <a:p>
            <a:r>
              <a:rPr lang="en-US" altLang="ja-JP" sz="1800" dirty="0" smtClean="0"/>
              <a:t>High </a:t>
            </a:r>
            <a:r>
              <a:rPr lang="en-US" altLang="ja-JP" sz="1800" dirty="0"/>
              <a:t>energy positron tends to be emitted into the direction of </a:t>
            </a:r>
            <a:r>
              <a:rPr lang="en-US" altLang="ja-JP" sz="1800" dirty="0" err="1"/>
              <a:t>muon</a:t>
            </a:r>
            <a:r>
              <a:rPr lang="en-US" altLang="ja-JP" sz="1800" dirty="0"/>
              <a:t> spin.</a:t>
            </a:r>
            <a:endParaRPr lang="ja-JP" altLang="en-US" sz="1800" dirty="0"/>
          </a:p>
          <a:p>
            <a:r>
              <a:rPr kumimoji="1" lang="en-US" altLang="ja-JP" sz="1800" dirty="0" smtClean="0"/>
              <a:t>The optimum </a:t>
            </a:r>
            <a:r>
              <a:rPr lang="en-US" altLang="ja-JP" sz="1800" dirty="0" smtClean="0"/>
              <a:t>e</a:t>
            </a:r>
            <a:r>
              <a:rPr lang="en-US" altLang="ja-JP" sz="1800" baseline="30000" dirty="0" smtClean="0"/>
              <a:t>+</a:t>
            </a:r>
            <a:r>
              <a:rPr lang="en-US" altLang="ja-JP" sz="1800" dirty="0" smtClean="0"/>
              <a:t> </a:t>
            </a:r>
            <a:r>
              <a:rPr kumimoji="1" lang="en-US" altLang="ja-JP" sz="1800" dirty="0" smtClean="0"/>
              <a:t>momentum threshold is around 200 M</a:t>
            </a:r>
            <a:r>
              <a:rPr kumimoji="1" lang="en-US" altLang="ja-JP" sz="1600" dirty="0" smtClean="0"/>
              <a:t>eV/c.</a:t>
            </a:r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3064082" y="287682"/>
            <a:ext cx="173421" cy="0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7560575" y="2772120"/>
            <a:ext cx="0" cy="589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993590" y="2363872"/>
            <a:ext cx="127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200 MeV/c</a:t>
            </a:r>
            <a:endParaRPr kumimoji="1" lang="ja-JP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1479819" y="2860255"/>
            <a:ext cx="441739" cy="46382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>
            <a:off x="1656514" y="2981734"/>
            <a:ext cx="662609" cy="220869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523992" y="2473733"/>
            <a:ext cx="391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dirty="0" smtClean="0"/>
              <a:t>μ</a:t>
            </a:r>
            <a:r>
              <a:rPr kumimoji="1" lang="en-US" altLang="ja-JP" baseline="30000" dirty="0" smtClean="0"/>
              <a:t>+</a:t>
            </a:r>
            <a:endParaRPr kumimoji="1" lang="ja-JP" altLang="en-US" baseline="300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319124" y="2871298"/>
            <a:ext cx="59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</a:t>
            </a:r>
            <a:r>
              <a:rPr kumimoji="1" lang="en-US" altLang="ja-JP" dirty="0" smtClean="0"/>
              <a:t>pin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103219" y="3600167"/>
            <a:ext cx="17147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V-A favored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V-A suppressed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1678610" y="3776864"/>
            <a:ext cx="62947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円/楕円 23"/>
          <p:cNvSpPr/>
          <p:nvPr/>
        </p:nvSpPr>
        <p:spPr>
          <a:xfrm>
            <a:off x="2283785" y="3666428"/>
            <a:ext cx="212044" cy="207617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241828" y="3313039"/>
            <a:ext cx="414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e</a:t>
            </a:r>
            <a:r>
              <a:rPr kumimoji="1" lang="en-US" altLang="ja-JP" sz="2000" baseline="30000" dirty="0" smtClean="0"/>
              <a:t>+</a:t>
            </a:r>
            <a:endParaRPr kumimoji="1" lang="ja-JP" altLang="en-US" sz="2000" baseline="30000" dirty="0"/>
          </a:p>
        </p:txBody>
      </p:sp>
      <p:cxnSp>
        <p:nvCxnSpPr>
          <p:cNvPr id="26" name="直線矢印コネクタ 25"/>
          <p:cNvCxnSpPr/>
          <p:nvPr/>
        </p:nvCxnSpPr>
        <p:spPr>
          <a:xfrm flipH="1">
            <a:off x="1035881" y="4536635"/>
            <a:ext cx="62947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7" name="円/楕円 26"/>
          <p:cNvSpPr/>
          <p:nvPr/>
        </p:nvSpPr>
        <p:spPr>
          <a:xfrm>
            <a:off x="834882" y="4437242"/>
            <a:ext cx="212044" cy="207617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84092" y="4083850"/>
            <a:ext cx="414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e</a:t>
            </a:r>
            <a:r>
              <a:rPr kumimoji="1" lang="en-US" altLang="ja-JP" sz="2000" baseline="30000" dirty="0" smtClean="0"/>
              <a:t>+</a:t>
            </a:r>
            <a:endParaRPr kumimoji="1" lang="ja-JP" altLang="en-US" sz="2000" baseline="30000" dirty="0"/>
          </a:p>
        </p:txBody>
      </p:sp>
      <p:sp>
        <p:nvSpPr>
          <p:cNvPr id="30" name="右矢印 29"/>
          <p:cNvSpPr/>
          <p:nvPr/>
        </p:nvSpPr>
        <p:spPr>
          <a:xfrm>
            <a:off x="2383174" y="3699558"/>
            <a:ext cx="388739" cy="15460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右矢印 30"/>
          <p:cNvSpPr/>
          <p:nvPr/>
        </p:nvSpPr>
        <p:spPr>
          <a:xfrm>
            <a:off x="602967" y="4470384"/>
            <a:ext cx="388739" cy="15460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40523" y="2153472"/>
            <a:ext cx="402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Positron emission in </a:t>
            </a:r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rest frame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766963" y="3787909"/>
            <a:ext cx="1093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p         spin</a:t>
            </a:r>
            <a:endParaRPr kumimoji="1" lang="ja-JP" altLang="en-US" sz="1400" dirty="0"/>
          </a:p>
        </p:txBody>
      </p:sp>
      <p:sp>
        <p:nvSpPr>
          <p:cNvPr id="34" name="円/楕円 33"/>
          <p:cNvSpPr/>
          <p:nvPr/>
        </p:nvSpPr>
        <p:spPr>
          <a:xfrm>
            <a:off x="837090" y="3666425"/>
            <a:ext cx="178912" cy="16344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912186" y="3741521"/>
            <a:ext cx="178912" cy="16344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矢印コネクタ 35"/>
          <p:cNvCxnSpPr/>
          <p:nvPr/>
        </p:nvCxnSpPr>
        <p:spPr>
          <a:xfrm flipH="1">
            <a:off x="1046921" y="3774655"/>
            <a:ext cx="62947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629478" y="3368255"/>
            <a:ext cx="51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νν</a:t>
            </a:r>
            <a:endParaRPr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28871" y="3202601"/>
            <a:ext cx="346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−</a:t>
            </a:r>
            <a:endParaRPr kumimoji="1" lang="ja-JP" altLang="en-US" sz="2400" dirty="0"/>
          </a:p>
        </p:txBody>
      </p:sp>
      <p:sp>
        <p:nvSpPr>
          <p:cNvPr id="39" name="円/楕円 38"/>
          <p:cNvSpPr/>
          <p:nvPr/>
        </p:nvSpPr>
        <p:spPr>
          <a:xfrm flipH="1">
            <a:off x="2259490" y="4415171"/>
            <a:ext cx="178912" cy="16344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/>
        </p:nvSpPr>
        <p:spPr>
          <a:xfrm flipH="1">
            <a:off x="2334586" y="4490267"/>
            <a:ext cx="178912" cy="16344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" name="直線矢印コネクタ 40"/>
          <p:cNvCxnSpPr/>
          <p:nvPr/>
        </p:nvCxnSpPr>
        <p:spPr>
          <a:xfrm>
            <a:off x="1674190" y="4534446"/>
            <a:ext cx="62947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 flipH="1">
            <a:off x="2372137" y="4227440"/>
            <a:ext cx="51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νν</a:t>
            </a:r>
            <a:endParaRPr lang="ja-JP" altLang="en-US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471530" y="4072827"/>
            <a:ext cx="346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−</a:t>
            </a:r>
            <a:endParaRPr kumimoji="1" lang="ja-JP" altLang="en-US" sz="24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124174" y="1369391"/>
            <a:ext cx="3890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N(p&gt;p</a:t>
            </a:r>
            <a:r>
              <a:rPr kumimoji="1" lang="en-US" altLang="ja-JP" sz="1600" baseline="-25000" dirty="0" smtClean="0"/>
              <a:t>(threshold)</a:t>
            </a:r>
            <a:r>
              <a:rPr kumimoji="1" lang="en-US" altLang="ja-JP" sz="1600" dirty="0" smtClean="0"/>
              <a:t>) = N (1 + A  s</a:t>
            </a:r>
            <a:r>
              <a:rPr kumimoji="1" lang="ja-JP" altLang="en-US" sz="1600" dirty="0" smtClean="0"/>
              <a:t>・</a:t>
            </a:r>
            <a:r>
              <a:rPr kumimoji="1" lang="en-US" altLang="ja-JP" sz="1600" dirty="0" smtClean="0"/>
              <a:t>p /(|s||p|)</a:t>
            </a:r>
            <a:endParaRPr kumimoji="1" lang="ja-JP" altLang="en-US" sz="16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388090" y="126999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→</a:t>
            </a:r>
            <a:r>
              <a:rPr lang="ja-JP" altLang="en-US" sz="1400" dirty="0" smtClean="0"/>
              <a:t>　</a:t>
            </a:r>
            <a:r>
              <a:rPr lang="en-US" altLang="ja-JP" sz="1400" dirty="0" smtClean="0"/>
              <a:t>→</a:t>
            </a:r>
            <a:endParaRPr kumimoji="1" lang="ja-JP" altLang="en-US" sz="14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969575" y="1071217"/>
            <a:ext cx="1988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Laboratory frame</a:t>
            </a:r>
            <a:endParaRPr kumimoji="1" lang="ja-JP" altLang="en-US" dirty="0"/>
          </a:p>
        </p:txBody>
      </p:sp>
      <p:grpSp>
        <p:nvGrpSpPr>
          <p:cNvPr id="63" name="図形グループ 62"/>
          <p:cNvGrpSpPr/>
          <p:nvPr/>
        </p:nvGrpSpPr>
        <p:grpSpPr>
          <a:xfrm>
            <a:off x="1203740" y="949740"/>
            <a:ext cx="2413442" cy="1033768"/>
            <a:chOff x="541131" y="3953565"/>
            <a:chExt cx="2413442" cy="1033768"/>
          </a:xfrm>
        </p:grpSpPr>
        <p:cxnSp>
          <p:nvCxnSpPr>
            <p:cNvPr id="50" name="直線コネクタ 49"/>
            <p:cNvCxnSpPr/>
            <p:nvPr/>
          </p:nvCxnSpPr>
          <p:spPr>
            <a:xfrm>
              <a:off x="806174" y="4218609"/>
              <a:ext cx="1645478" cy="331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>
              <a:off x="1510748" y="4227446"/>
              <a:ext cx="421861" cy="454989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 flipV="1">
              <a:off x="1939237" y="4494700"/>
              <a:ext cx="457200" cy="1722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>
              <a:off x="1925985" y="4669187"/>
              <a:ext cx="457200" cy="1722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テキスト ボックス 57"/>
            <p:cNvSpPr txBox="1"/>
            <p:nvPr/>
          </p:nvSpPr>
          <p:spPr>
            <a:xfrm>
              <a:off x="541131" y="3997740"/>
              <a:ext cx="3914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l-GR" altLang="ja-JP" dirty="0" smtClean="0"/>
                <a:t>μ</a:t>
              </a:r>
              <a:r>
                <a:rPr kumimoji="1" lang="en-US" altLang="ja-JP" baseline="30000" dirty="0" smtClean="0"/>
                <a:t>+</a:t>
              </a:r>
              <a:endParaRPr kumimoji="1" lang="ja-JP" altLang="en-US" baseline="30000" dirty="0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1300922" y="4371009"/>
              <a:ext cx="539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W</a:t>
              </a:r>
              <a:r>
                <a:rPr kumimoji="1" lang="en-US" altLang="ja-JP" baseline="30000" dirty="0" smtClean="0"/>
                <a:t>+</a:t>
              </a:r>
              <a:r>
                <a:rPr kumimoji="1" lang="en-US" altLang="ja-JP" baseline="-25000" dirty="0" smtClean="0"/>
                <a:t>L</a:t>
              </a:r>
              <a:endParaRPr kumimoji="1" lang="ja-JP" altLang="en-US" baseline="-25000" dirty="0"/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2473740" y="4064003"/>
              <a:ext cx="48083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altLang="ja-JP" dirty="0" smtClean="0"/>
                <a:t>ν</a:t>
              </a:r>
              <a:r>
                <a:rPr lang="en-US" altLang="ja-JP" baseline="-25000" dirty="0" smtClean="0"/>
                <a:t>R</a:t>
              </a:r>
            </a:p>
            <a:p>
              <a:r>
                <a:rPr kumimoji="1" lang="en-US" altLang="ja-JP" dirty="0" err="1" smtClean="0"/>
                <a:t>e</a:t>
              </a:r>
              <a:r>
                <a:rPr kumimoji="1" lang="en-US" altLang="ja-JP" baseline="30000" dirty="0" err="1" smtClean="0"/>
                <a:t>+</a:t>
              </a:r>
              <a:r>
                <a:rPr kumimoji="1" lang="en-US" altLang="ja-JP" baseline="-25000" dirty="0" err="1" smtClean="0"/>
                <a:t>R</a:t>
              </a:r>
              <a:endParaRPr kumimoji="1" lang="en-US" altLang="ja-JP" baseline="-25000" dirty="0" smtClean="0"/>
            </a:p>
            <a:p>
              <a:r>
                <a:rPr lang="en-US" altLang="ja-JP" dirty="0" err="1" smtClean="0"/>
                <a:t>ν</a:t>
              </a:r>
              <a:r>
                <a:rPr lang="en-US" altLang="ja-JP" baseline="-25000" dirty="0" err="1" smtClean="0"/>
                <a:t>L</a:t>
              </a:r>
              <a:endParaRPr kumimoji="1" lang="ja-JP" altLang="en-US" baseline="-25000" dirty="0"/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2473739" y="3953565"/>
              <a:ext cx="305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−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43094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Quantum loop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pic>
        <p:nvPicPr>
          <p:cNvPr id="4" name="図 3" descr="スクリーンショット 2012-02-21 19.17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9" y="3750450"/>
            <a:ext cx="6134100" cy="2082800"/>
          </a:xfrm>
          <a:prstGeom prst="rect">
            <a:avLst/>
          </a:prstGeom>
        </p:spPr>
      </p:pic>
      <p:pic>
        <p:nvPicPr>
          <p:cNvPr id="5" name="図 4" descr="スクリーンショット 2012-02-21 19.18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630" y="3720633"/>
            <a:ext cx="1370744" cy="207368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067601" y="5846579"/>
            <a:ext cx="445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From Lepton Moments (World Scientific, 2010)</a:t>
            </a:r>
            <a:endParaRPr kumimoji="1" lang="ja-JP" altLang="en-US" sz="1600" dirty="0"/>
          </a:p>
        </p:txBody>
      </p:sp>
      <p:pic>
        <p:nvPicPr>
          <p:cNvPr id="7" name="図 6" descr="スクリーンショット 2012-02-22 12.56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319" y="1607590"/>
            <a:ext cx="1705942" cy="181864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73652" y="2341217"/>
            <a:ext cx="2255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 Schwinger term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393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261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Expected time spectrum of </a:t>
            </a:r>
            <a:r>
              <a:rPr lang="en-US" altLang="ja-JP" sz="3200" dirty="0" err="1" smtClean="0">
                <a:latin typeface="Symbol" pitchFamily="18" charset="2"/>
              </a:rPr>
              <a:t>m</a:t>
            </a:r>
            <a:r>
              <a:rPr lang="en-US" altLang="ja-JP" sz="3200" dirty="0" err="1" smtClean="0">
                <a:sym typeface="Wingdings" pitchFamily="2" charset="2"/>
              </a:rPr>
              <a:t></a:t>
            </a:r>
            <a:r>
              <a:rPr lang="en-US" altLang="ja-JP" sz="3200" dirty="0" err="1" smtClean="0"/>
              <a:t>e</a:t>
            </a:r>
            <a:r>
              <a:rPr lang="en-US" altLang="ja-JP" sz="3200" baseline="30000" dirty="0" err="1" smtClean="0"/>
              <a:t>+</a:t>
            </a:r>
            <a:r>
              <a:rPr lang="en-US" altLang="ja-JP" sz="3200" dirty="0" err="1" smtClean="0">
                <a:latin typeface="Symbol" pitchFamily="18" charset="2"/>
              </a:rPr>
              <a:t>nn</a:t>
            </a:r>
            <a:r>
              <a:rPr lang="en-US" altLang="ja-JP" sz="3200" dirty="0" smtClean="0"/>
              <a:t> decay </a:t>
            </a:r>
            <a:endParaRPr kumimoji="1" lang="ja-JP" altLang="en-US" sz="3200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167" y="2366366"/>
            <a:ext cx="6398789" cy="450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05497" y="2283050"/>
            <a:ext cx="41457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7021615" y="328534"/>
            <a:ext cx="173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599133" y="826357"/>
            <a:ext cx="8148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Muon</a:t>
            </a:r>
            <a:r>
              <a:rPr lang="en-US" altLang="ja-JP" dirty="0" smtClean="0"/>
              <a:t> spin </a:t>
            </a:r>
            <a:r>
              <a:rPr lang="en-US" altLang="ja-JP" dirty="0" err="1" smtClean="0"/>
              <a:t>precesses</a:t>
            </a:r>
            <a:r>
              <a:rPr lang="en-US" altLang="ja-JP" dirty="0" smtClean="0"/>
              <a:t> with time.</a:t>
            </a:r>
          </a:p>
          <a:p>
            <a:r>
              <a:rPr lang="en-US" altLang="ja-JP" dirty="0" smtClean="0">
                <a:sym typeface="Wingdings"/>
              </a:rPr>
              <a:t>                </a:t>
            </a:r>
            <a:r>
              <a:rPr lang="en-US" altLang="ja-JP" dirty="0" smtClean="0"/>
              <a:t>number </a:t>
            </a:r>
            <a:r>
              <a:rPr lang="en-US" altLang="ja-JP" dirty="0"/>
              <a:t>of high energy e</a:t>
            </a:r>
            <a:r>
              <a:rPr lang="en-US" altLang="ja-JP" baseline="30000" dirty="0" smtClean="0"/>
              <a:t>+</a:t>
            </a:r>
            <a:r>
              <a:rPr lang="en-US" altLang="ja-JP" dirty="0"/>
              <a:t> </a:t>
            </a:r>
            <a:r>
              <a:rPr lang="en-US" altLang="ja-JP" dirty="0" smtClean="0"/>
              <a:t>changes with time by the frequency :</a:t>
            </a:r>
            <a:endParaRPr lang="en-US" altLang="ja-JP" dirty="0"/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3276209" y="3919816"/>
            <a:ext cx="346841" cy="47296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3249399" y="3459478"/>
            <a:ext cx="40267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  <a:latin typeface="Symbol" pitchFamily="18" charset="2"/>
              </a:rPr>
              <a:t>w</a:t>
            </a:r>
            <a:endParaRPr kumimoji="1" lang="ja-JP" altLang="en-US" sz="2400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18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283831"/>
              </p:ext>
            </p:extLst>
          </p:nvPr>
        </p:nvGraphicFramePr>
        <p:xfrm>
          <a:off x="2784738" y="1548293"/>
          <a:ext cx="32242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43" name="数式" r:id="rId4" imgW="1612800" imgH="431640" progId="Equation.3">
                  <p:embed/>
                </p:oleObj>
              </mc:Choice>
              <mc:Fallback>
                <p:oleObj name="数式" r:id="rId4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4738" y="1548293"/>
                        <a:ext cx="322421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584169" y="6504604"/>
            <a:ext cx="442843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1600" dirty="0" smtClean="0"/>
              <a:t>e</a:t>
            </a:r>
            <a:r>
              <a:rPr lang="en-US" altLang="ja-JP" sz="1600" baseline="30000" dirty="0" smtClean="0"/>
              <a:t>+</a:t>
            </a:r>
            <a:r>
              <a:rPr lang="en-US" altLang="ja-JP" sz="1600" dirty="0" smtClean="0"/>
              <a:t> decay time (sec)</a:t>
            </a:r>
            <a:endParaRPr kumimoji="1"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09304" y="2705651"/>
            <a:ext cx="1527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p&gt;200 MeV/c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85817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10"/>
          <p:cNvGrpSpPr>
            <a:grpSpLocks/>
          </p:cNvGrpSpPr>
          <p:nvPr/>
        </p:nvGrpSpPr>
        <p:grpSpPr bwMode="auto">
          <a:xfrm>
            <a:off x="1009229" y="2041241"/>
            <a:ext cx="6656366" cy="4524748"/>
            <a:chOff x="0" y="3694113"/>
            <a:chExt cx="4559300" cy="3163887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694113"/>
              <a:ext cx="4559300" cy="3163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正方形/長方形 6"/>
            <p:cNvSpPr/>
            <p:nvPr/>
          </p:nvSpPr>
          <p:spPr>
            <a:xfrm>
              <a:off x="762558" y="3969663"/>
              <a:ext cx="2286000" cy="457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>
              <a:defPPr>
                <a:defRPr lang="ja-JP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ja-JP" b="1" i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algn="ctr">
                <a:defRPr/>
              </a:pPr>
              <a:r>
                <a:rPr lang="en-US" altLang="ja-JP" b="1" i="1" dirty="0" err="1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</a:t>
              </a:r>
              <a:r>
                <a:rPr lang="en-US" altLang="ja-JP" baseline="-25000" dirty="0" err="1" smtClean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US" altLang="ja-JP" dirty="0">
                  <a:solidFill>
                    <a:srgbClr val="000000"/>
                  </a:solidFill>
                  <a:cs typeface="ＭＳ Ｐゴシック" charset="-128"/>
                </a:rPr>
                <a:t>=2E-20 </a:t>
              </a:r>
              <a:r>
                <a:rPr lang="en-US" altLang="ja-JP" i="1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ja-JP" altLang="en-US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・</a:t>
              </a:r>
              <a:r>
                <a:rPr lang="en-US" altLang="ja-JP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cm</a:t>
              </a:r>
              <a:endParaRPr lang="ja-JP" alt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7257367" y="1474231"/>
            <a:ext cx="1167983" cy="7030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16496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Expected time spectrum of </a:t>
            </a:r>
            <a:r>
              <a:rPr lang="en-US" altLang="ja-JP" sz="3200" dirty="0" err="1" smtClean="0">
                <a:latin typeface="Symbol" pitchFamily="18" charset="2"/>
              </a:rPr>
              <a:t>m</a:t>
            </a:r>
            <a:r>
              <a:rPr lang="en-US" altLang="ja-JP" sz="3200" dirty="0" err="1" smtClean="0">
                <a:sym typeface="Wingdings" pitchFamily="2" charset="2"/>
              </a:rPr>
              <a:t></a:t>
            </a:r>
            <a:r>
              <a:rPr lang="en-US" altLang="ja-JP" sz="3200" dirty="0" err="1" smtClean="0"/>
              <a:t>e</a:t>
            </a:r>
            <a:r>
              <a:rPr lang="en-US" altLang="ja-JP" sz="3200" baseline="30000" dirty="0" err="1" smtClean="0"/>
              <a:t>+</a:t>
            </a:r>
            <a:r>
              <a:rPr lang="en-US" altLang="ja-JP" sz="3200" dirty="0" err="1" smtClean="0">
                <a:latin typeface="Symbol" pitchFamily="18" charset="2"/>
              </a:rPr>
              <a:t>nn</a:t>
            </a:r>
            <a:r>
              <a:rPr lang="en-US" altLang="ja-JP" sz="3200" dirty="0" smtClean="0"/>
              <a:t> decay </a:t>
            </a:r>
            <a:endParaRPr kumimoji="1" lang="ja-JP" altLang="en-US" sz="32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293601" y="3179281"/>
            <a:ext cx="206498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Up-down asymmetry</a:t>
            </a:r>
            <a:endParaRPr kumimoji="1" lang="ja-JP" altLang="en-US" sz="1600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7021912" y="328588"/>
            <a:ext cx="173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4720209" y="6240486"/>
            <a:ext cx="222214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e+ decay time (sec)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49070" y="799888"/>
            <a:ext cx="6417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EDM tilts the precession axis.</a:t>
            </a:r>
          </a:p>
          <a:p>
            <a:pPr marL="285750" indent="-285750">
              <a:buFont typeface="Wingdings" charset="0"/>
              <a:buChar char="à"/>
            </a:pPr>
            <a:r>
              <a:rPr lang="en-US" altLang="ja-JP" dirty="0" smtClean="0">
                <a:sym typeface="Wingdings"/>
              </a:rPr>
              <a:t>This yields an up-down decay asymmetry in number of e+ </a:t>
            </a:r>
          </a:p>
          <a:p>
            <a:r>
              <a:rPr lang="en-US" altLang="ja-JP" dirty="0" smtClean="0">
                <a:sym typeface="Wingdings"/>
              </a:rPr>
              <a:t>    (oscillates with the same frequency </a:t>
            </a:r>
            <a:r>
              <a:rPr lang="en-US" altLang="ja-JP" dirty="0" err="1" smtClean="0">
                <a:sym typeface="Wingdings"/>
              </a:rPr>
              <a:t>ω</a:t>
            </a:r>
            <a:r>
              <a:rPr lang="en-US" altLang="ja-JP" dirty="0" smtClean="0">
                <a:sym typeface="Wingdings"/>
              </a:rPr>
              <a:t>) </a:t>
            </a:r>
          </a:p>
        </p:txBody>
      </p:sp>
      <p:cxnSp>
        <p:nvCxnSpPr>
          <p:cNvPr id="28" name="直線矢印コネクタ 27"/>
          <p:cNvCxnSpPr/>
          <p:nvPr/>
        </p:nvCxnSpPr>
        <p:spPr>
          <a:xfrm flipH="1">
            <a:off x="7155311" y="3787635"/>
            <a:ext cx="11338" cy="87319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 rot="16200000">
            <a:off x="7058473" y="3910695"/>
            <a:ext cx="869149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∝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EDM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2460701" y="3662876"/>
            <a:ext cx="379151" cy="17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443521" y="3064519"/>
            <a:ext cx="40267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  <a:latin typeface="Symbol" pitchFamily="18" charset="2"/>
              </a:rPr>
              <a:t>w</a:t>
            </a:r>
            <a:endParaRPr kumimoji="1" lang="ja-JP" altLang="en-US" sz="2400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27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045998"/>
              </p:ext>
            </p:extLst>
          </p:nvPr>
        </p:nvGraphicFramePr>
        <p:xfrm>
          <a:off x="5336156" y="1355514"/>
          <a:ext cx="32242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63" name="数式" r:id="rId4" imgW="1612800" imgH="431640" progId="Equation.3">
                  <p:embed/>
                </p:oleObj>
              </mc:Choice>
              <mc:Fallback>
                <p:oleObj name="数式" r:id="rId4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6156" y="1355514"/>
                        <a:ext cx="322421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テキスト ボックス 28"/>
          <p:cNvSpPr txBox="1"/>
          <p:nvPr/>
        </p:nvSpPr>
        <p:spPr>
          <a:xfrm>
            <a:off x="1954695" y="2352259"/>
            <a:ext cx="1527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p&gt;200 MeV/c</a:t>
            </a:r>
            <a:endParaRPr kumimoji="1" lang="ja-JP" alt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Requirements to the e+ tracker</a:t>
            </a:r>
            <a:endParaRPr lang="ja-JP" altLang="en-US" dirty="0" smtClean="0"/>
          </a:p>
        </p:txBody>
      </p:sp>
      <p:sp>
        <p:nvSpPr>
          <p:cNvPr id="54276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92D21-2142-418B-BA1B-18926ED76A32}" type="slidenum">
              <a:rPr lang="en-US" altLang="ja-JP"/>
              <a:pPr>
                <a:defRPr/>
              </a:pPr>
              <a:t>22</a:t>
            </a:fld>
            <a:endParaRPr lang="en-US" altLang="ja-JP"/>
          </a:p>
        </p:txBody>
      </p:sp>
      <p:sp>
        <p:nvSpPr>
          <p:cNvPr id="35" name="コンテンツ プレースホルダ 2"/>
          <p:cNvSpPr>
            <a:spLocks noGrp="1"/>
          </p:cNvSpPr>
          <p:nvPr>
            <p:ph idx="1"/>
          </p:nvPr>
        </p:nvSpPr>
        <p:spPr>
          <a:xfrm>
            <a:off x="755576" y="908720"/>
            <a:ext cx="7992888" cy="564976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altLang="ja-JP" sz="2400" b="1" dirty="0" smtClean="0"/>
              <a:t>Detector should be efficient for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altLang="ja-JP" sz="2000" dirty="0" smtClean="0"/>
              <a:t>Positron track with </a:t>
            </a:r>
            <a:r>
              <a:rPr lang="en-US" altLang="ja-JP" sz="2000" dirty="0" smtClean="0">
                <a:solidFill>
                  <a:srgbClr val="FF0000"/>
                </a:solidFill>
              </a:rPr>
              <a:t>p = 200 - 300 </a:t>
            </a:r>
            <a:r>
              <a:rPr lang="en-US" altLang="ja-JP" sz="2000" dirty="0" err="1" smtClean="0">
                <a:solidFill>
                  <a:srgbClr val="FF0000"/>
                </a:solidFill>
              </a:rPr>
              <a:t>MeV</a:t>
            </a:r>
            <a:r>
              <a:rPr lang="en-US" altLang="ja-JP" sz="2000" dirty="0" smtClean="0">
                <a:solidFill>
                  <a:srgbClr val="FF0000"/>
                </a:solidFill>
              </a:rPr>
              <a:t>/c</a:t>
            </a:r>
            <a:r>
              <a:rPr lang="en-US" altLang="ja-JP" sz="2000" dirty="0" smtClean="0"/>
              <a:t>  in </a:t>
            </a:r>
            <a:r>
              <a:rPr lang="en-US" altLang="ja-JP" sz="2000" dirty="0" smtClean="0">
                <a:solidFill>
                  <a:srgbClr val="FF0000"/>
                </a:solidFill>
              </a:rPr>
              <a:t>3T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solenoidal</a:t>
            </a:r>
            <a:r>
              <a:rPr lang="en-US" altLang="ja-JP" sz="2000" dirty="0" smtClean="0"/>
              <a:t>  B-field</a:t>
            </a:r>
          </a:p>
          <a:p>
            <a:pPr lvl="1">
              <a:buFont typeface="Wingdings" pitchFamily="2" charset="2"/>
              <a:buChar char="n"/>
              <a:defRPr/>
            </a:pPr>
            <a:r>
              <a:rPr lang="en-US" altLang="ja-JP" sz="2000" dirty="0" smtClean="0"/>
              <a:t>with a radial vertex resolution of </a:t>
            </a:r>
            <a:r>
              <a:rPr lang="en-US" altLang="ja-JP" sz="20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altLang="ja-JP" sz="2000" dirty="0" smtClean="0">
                <a:solidFill>
                  <a:srgbClr val="FF0000"/>
                </a:solidFill>
              </a:rPr>
              <a:t>=1 mm</a:t>
            </a:r>
            <a:r>
              <a:rPr lang="en-US" altLang="ja-JP" sz="2000" dirty="0" smtClean="0"/>
              <a:t>.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endParaRPr lang="en-US" altLang="ja-JP" sz="2000" dirty="0" smtClean="0"/>
          </a:p>
          <a:p>
            <a:pPr>
              <a:buFont typeface="Wingdings" pitchFamily="2" charset="2"/>
              <a:buChar char="n"/>
            </a:pPr>
            <a:r>
              <a:rPr lang="en-US" altLang="ja-JP" sz="2400" b="1" dirty="0" smtClean="0"/>
              <a:t>Immune to early-to-late effect</a:t>
            </a:r>
          </a:p>
          <a:p>
            <a:pPr lvl="1">
              <a:buFont typeface="Wingdings" pitchFamily="2" charset="2"/>
              <a:buChar char="n"/>
            </a:pPr>
            <a:r>
              <a:rPr lang="en-US" altLang="ja-JP" sz="2000" dirty="0" smtClean="0"/>
              <a:t>The decay positron rate changes by two orders of magnitude.</a:t>
            </a:r>
          </a:p>
          <a:p>
            <a:pPr lvl="1">
              <a:buFont typeface="Wingdings" pitchFamily="2" charset="2"/>
              <a:buChar char="n"/>
            </a:pPr>
            <a:r>
              <a:rPr lang="en-US" altLang="ja-JP" sz="2000" dirty="0" smtClean="0">
                <a:solidFill>
                  <a:srgbClr val="FF0000"/>
                </a:solidFill>
              </a:rPr>
              <a:t>1.6 MHz/strip </a:t>
            </a:r>
            <a:r>
              <a:rPr lang="en-US" altLang="ja-JP" sz="2000" dirty="0" smtClean="0">
                <a:solidFill>
                  <a:srgbClr val="FF0000"/>
                </a:solidFill>
                <a:sym typeface="Wingdings" pitchFamily="2" charset="2"/>
              </a:rPr>
              <a:t> 10kHz</a:t>
            </a:r>
            <a:r>
              <a:rPr lang="en-US" altLang="ja-JP" sz="2000" dirty="0" smtClean="0">
                <a:solidFill>
                  <a:srgbClr val="FF0000"/>
                </a:solidFill>
              </a:rPr>
              <a:t>/strip </a:t>
            </a:r>
            <a:r>
              <a:rPr lang="en-US" altLang="ja-JP" sz="2000" dirty="0" smtClean="0"/>
              <a:t>for 200 um </a:t>
            </a:r>
            <a:r>
              <a:rPr lang="en-US" altLang="ja-JP" sz="2000" dirty="0" err="1" smtClean="0"/>
              <a:t>pich</a:t>
            </a:r>
            <a:r>
              <a:rPr lang="en-US" altLang="ja-JP" sz="2000" dirty="0" smtClean="0"/>
              <a:t> Silicon strip.</a:t>
            </a:r>
          </a:p>
          <a:p>
            <a:pPr lvl="1">
              <a:buFont typeface="Wingdings" pitchFamily="2" charset="2"/>
              <a:buChar char="n"/>
            </a:pPr>
            <a:r>
              <a:rPr lang="en-US" altLang="ja-JP" sz="2000" dirty="0" smtClean="0"/>
              <a:t>The positron detector must be stable over the measurements.</a:t>
            </a:r>
            <a:endParaRPr lang="en-US" altLang="ja-JP" sz="2400" dirty="0" smtClean="0"/>
          </a:p>
          <a:p>
            <a:pPr eaLnBrk="1" hangingPunct="1">
              <a:buFont typeface="Wingdings" pitchFamily="2" charset="2"/>
              <a:buChar char="n"/>
              <a:defRPr/>
            </a:pPr>
            <a:endParaRPr lang="en-US" altLang="ja-JP" sz="2400" b="1" dirty="0" smtClean="0"/>
          </a:p>
          <a:p>
            <a:pPr>
              <a:buFont typeface="Wingdings" pitchFamily="2" charset="2"/>
              <a:buChar char="n"/>
              <a:defRPr/>
            </a:pPr>
            <a:r>
              <a:rPr lang="en-US" altLang="ja-JP" sz="2400" b="1" dirty="0" smtClean="0"/>
              <a:t>Zero E-field (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&lt;&lt;10</a:t>
            </a:r>
            <a:r>
              <a:rPr lang="en-US" altLang="ja-JP" sz="2400" b="1" baseline="30000" dirty="0" smtClean="0">
                <a:solidFill>
                  <a:srgbClr val="FF0000"/>
                </a:solidFill>
              </a:rPr>
              <a:t>-2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V/cm</a:t>
            </a:r>
            <a:r>
              <a:rPr lang="en-US" altLang="ja-JP" sz="2400" b="1" dirty="0" smtClean="0"/>
              <a:t>) at </a:t>
            </a:r>
            <a:r>
              <a:rPr lang="en-US" altLang="ja-JP" sz="2400" b="1" dirty="0" err="1" smtClean="0"/>
              <a:t>muon</a:t>
            </a:r>
            <a:r>
              <a:rPr lang="en-US" altLang="ja-JP" sz="2400" b="1" dirty="0" smtClean="0"/>
              <a:t> storage area</a:t>
            </a:r>
          </a:p>
          <a:p>
            <a:pPr>
              <a:buFont typeface="Wingdings" pitchFamily="2" charset="2"/>
              <a:buChar char="n"/>
              <a:defRPr/>
            </a:pPr>
            <a:endParaRPr lang="en-US" altLang="ja-JP" sz="2400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n"/>
              <a:defRPr/>
            </a:pPr>
            <a:r>
              <a:rPr lang="en-US" altLang="ja-JP" sz="2400" b="1" dirty="0" smtClean="0"/>
              <a:t>Not spoil the precision B-field (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&lt;10ppm</a:t>
            </a:r>
            <a:r>
              <a:rPr lang="en-US" altLang="ja-JP" sz="2400" b="1" dirty="0" smtClean="0"/>
              <a:t>) at </a:t>
            </a:r>
            <a:r>
              <a:rPr lang="en-US" altLang="ja-JP" sz="2400" b="1" dirty="0" err="1" smtClean="0"/>
              <a:t>muon</a:t>
            </a:r>
            <a:r>
              <a:rPr lang="en-US" altLang="ja-JP" sz="2400" b="1" dirty="0" smtClean="0"/>
              <a:t> storage area</a:t>
            </a:r>
          </a:p>
          <a:p>
            <a:pPr>
              <a:buFont typeface="Wingdings" pitchFamily="2" charset="2"/>
              <a:buChar char="n"/>
              <a:defRPr/>
            </a:pPr>
            <a:endParaRPr lang="en-US" altLang="ja-JP" sz="2400" b="1" dirty="0"/>
          </a:p>
          <a:p>
            <a:pPr>
              <a:buFont typeface="Wingdings" pitchFamily="2" charset="2"/>
              <a:buChar char="n"/>
              <a:defRPr/>
            </a:pPr>
            <a:r>
              <a:rPr lang="en-US" altLang="ja-JP" sz="2400" b="1" dirty="0" smtClean="0"/>
              <a:t>Efficient readout in compatible with the J-PARC beam pulse structure</a:t>
            </a:r>
          </a:p>
          <a:p>
            <a:pPr>
              <a:buFont typeface="Wingdings" pitchFamily="2" charset="2"/>
              <a:buChar char="n"/>
              <a:defRPr/>
            </a:pPr>
            <a:endParaRPr lang="en-US" altLang="ja-JP" sz="2400" b="1" dirty="0"/>
          </a:p>
          <a:p>
            <a:pPr>
              <a:buFont typeface="Wingdings" pitchFamily="2" charset="2"/>
              <a:buChar char="n"/>
              <a:defRPr/>
            </a:pPr>
            <a:endParaRPr lang="en-US" altLang="ja-JP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42583229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28133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Detector design concept</a:t>
            </a:r>
            <a:endParaRPr kumimoji="1" lang="ja-JP" altLang="en-US" dirty="0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D239B-FBAD-4084-899B-E264DFFDAFD0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pic>
        <p:nvPicPr>
          <p:cNvPr id="7" name="図 6" descr="スクリーンショット 2012-02-22 16.58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48" y="2786300"/>
            <a:ext cx="5930348" cy="392637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413561" y="773040"/>
            <a:ext cx="6626089" cy="1754327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Tracking planes consists of silicon-strip vanes.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Silicon sensors :</a:t>
            </a:r>
          </a:p>
          <a:p>
            <a:pPr algn="ctr"/>
            <a:r>
              <a:rPr lang="en-US" altLang="ja-JP" dirty="0"/>
              <a:t> 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high granularity</a:t>
            </a:r>
          </a:p>
          <a:p>
            <a:pPr algn="ctr"/>
            <a:r>
              <a:rPr kumimoji="1" lang="en-US" altLang="ja-JP" dirty="0" smtClean="0"/>
              <a:t>  reasonably </a:t>
            </a:r>
            <a:r>
              <a:rPr lang="en-US" altLang="ja-JP" dirty="0" smtClean="0"/>
              <a:t>fast signal</a:t>
            </a:r>
          </a:p>
          <a:p>
            <a:pPr algn="ctr"/>
            <a:r>
              <a:rPr lang="en-US" altLang="ja-JP" dirty="0" smtClean="0"/>
              <a:t>  good stability expected</a:t>
            </a:r>
          </a:p>
        </p:txBody>
      </p:sp>
    </p:spTree>
    <p:extLst>
      <p:ext uri="{BB962C8B-B14F-4D97-AF65-F5344CB8AC3E}">
        <p14:creationId xmlns:p14="http://schemas.microsoft.com/office/powerpoint/2010/main" val="121334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886" y="839299"/>
            <a:ext cx="8232635" cy="528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28133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The Silicon vane</a:t>
            </a:r>
            <a:endParaRPr kumimoji="1" lang="ja-JP" altLang="en-US" sz="3600" dirty="0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D239B-FBAD-4084-899B-E264DFFDAFD0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20208" y="5719471"/>
            <a:ext cx="7734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T. </a:t>
            </a:r>
            <a:r>
              <a:rPr kumimoji="1" lang="en-US" altLang="ja-JP" sz="1100" dirty="0" err="1" smtClean="0"/>
              <a:t>Kohriki</a:t>
            </a:r>
            <a:endParaRPr kumimoji="1" lang="en-US" altLang="ja-JP" sz="110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866349" y="6427305"/>
            <a:ext cx="6325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Detector modules will be placed in vacuum environment (P&lt;0.1Pa)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402149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28133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Design parameters</a:t>
            </a:r>
            <a:endParaRPr kumimoji="1" lang="ja-JP" altLang="en-US" sz="3600" dirty="0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D239B-FBAD-4084-899B-E264DFFDAFD0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595916"/>
              </p:ext>
            </p:extLst>
          </p:nvPr>
        </p:nvGraphicFramePr>
        <p:xfrm>
          <a:off x="298175" y="1236869"/>
          <a:ext cx="8702258" cy="5023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0884"/>
                <a:gridCol w="5391374"/>
              </a:tblGrid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Item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Specifications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800" dirty="0" err="1" smtClean="0"/>
                        <a:t>Fiducial</a:t>
                      </a:r>
                      <a:r>
                        <a:rPr kumimoji="1" lang="en-US" altLang="ja-JP" sz="1800" baseline="0" dirty="0" smtClean="0"/>
                        <a:t> volume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240mm (radial) x 400 mm (axial)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Number of</a:t>
                      </a:r>
                      <a:r>
                        <a:rPr kumimoji="1" lang="en-US" altLang="ja-JP" sz="1800" baseline="0" dirty="0" smtClean="0"/>
                        <a:t> vane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aseline="0" dirty="0" smtClean="0"/>
                        <a:t>48 </a:t>
                      </a:r>
                      <a:r>
                        <a:rPr kumimoji="1" lang="en-US" altLang="ja-JP" sz="1800" baseline="-25000" dirty="0" smtClean="0"/>
                        <a:t>(still subject for optimization)</a:t>
                      </a:r>
                    </a:p>
                  </a:txBody>
                  <a:tcPr/>
                </a:tc>
              </a:tr>
              <a:tr h="75098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Sensor technology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Double-</a:t>
                      </a:r>
                      <a:r>
                        <a:rPr kumimoji="1" lang="en-US" altLang="ja-JP" sz="1800" baseline="0" dirty="0" smtClean="0"/>
                        <a:t> </a:t>
                      </a:r>
                      <a:r>
                        <a:rPr kumimoji="1" lang="en-US" altLang="ja-JP" sz="1800" dirty="0" smtClean="0"/>
                        <a:t>or single-sided</a:t>
                      </a:r>
                      <a:r>
                        <a:rPr kumimoji="1" lang="en-US" altLang="ja-JP" sz="1800" baseline="0" dirty="0" smtClean="0"/>
                        <a:t> Silicon strip sensor</a:t>
                      </a:r>
                    </a:p>
                  </a:txBody>
                  <a:tcPr/>
                </a:tc>
              </a:tr>
              <a:tr h="75098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Strip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0" dirty="0" smtClean="0"/>
                        <a:t>axial-strip : 188</a:t>
                      </a:r>
                      <a:r>
                        <a:rPr kumimoji="1" lang="en-US" altLang="ja-JP" sz="1800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1800" baseline="0" dirty="0" smtClean="0"/>
                        <a:t>m pitch, 72mm long , 384 </a:t>
                      </a:r>
                      <a:r>
                        <a:rPr kumimoji="1" lang="en-US" altLang="ja-JP" sz="1800" baseline="0" dirty="0" err="1" smtClean="0"/>
                        <a:t>ch</a:t>
                      </a:r>
                      <a:endParaRPr kumimoji="1" lang="en-US" altLang="ja-JP" sz="18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0" dirty="0" smtClean="0"/>
                        <a:t>radial-strip: 255</a:t>
                      </a:r>
                      <a:r>
                        <a:rPr kumimoji="1" lang="en-US" altLang="ja-JP" sz="1800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1800" baseline="0" dirty="0" smtClean="0"/>
                        <a:t>m pitch, 98mm long, 384 </a:t>
                      </a:r>
                      <a:r>
                        <a:rPr kumimoji="1" lang="en-US" altLang="ja-JP" sz="1800" baseline="0" dirty="0" err="1" smtClean="0"/>
                        <a:t>ch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Sensor dimension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74 mm x 98 mm x 0.32mm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Number of sensor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576</a:t>
                      </a:r>
                      <a:r>
                        <a:rPr kumimoji="1" lang="en-US" altLang="ja-JP" sz="1800" baseline="0" dirty="0" smtClean="0"/>
                        <a:t> ( 12 sensors per vane)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Number</a:t>
                      </a:r>
                      <a:r>
                        <a:rPr kumimoji="1" lang="en-US" altLang="ja-JP" sz="1800" baseline="0" dirty="0" smtClean="0"/>
                        <a:t> of channel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442,368 </a:t>
                      </a:r>
                      <a:r>
                        <a:rPr kumimoji="1" lang="en-US" altLang="ja-JP" sz="1800" dirty="0" err="1" smtClean="0"/>
                        <a:t>ch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800" baseline="0" dirty="0" smtClean="0"/>
                        <a:t>Time measurement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Period</a:t>
                      </a:r>
                      <a:r>
                        <a:rPr kumimoji="1" lang="en-US" altLang="ja-JP" sz="1800" baseline="0" dirty="0" smtClean="0"/>
                        <a:t> : 33</a:t>
                      </a:r>
                      <a:r>
                        <a:rPr kumimoji="1" lang="en-US" altLang="ja-JP" sz="1800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1800" baseline="0" dirty="0" smtClean="0"/>
                        <a:t>s, Sampling time : 5ns</a:t>
                      </a:r>
                      <a:endParaRPr kumimoji="1" lang="ja-JP" alt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9339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Raw occupancy and hit distributions</a:t>
            </a:r>
            <a:endParaRPr kumimoji="1"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9333" y="846667"/>
            <a:ext cx="4216400" cy="3056465"/>
          </a:xfrm>
        </p:spPr>
        <p:txBody>
          <a:bodyPr>
            <a:noAutofit/>
          </a:bodyPr>
          <a:lstStyle/>
          <a:p>
            <a:r>
              <a:rPr lang="en-US" altLang="ja-JP" sz="1600" dirty="0" smtClean="0"/>
              <a:t>A GEANT4 simulation has been carried out to evaluate positrons hits as well as background hits.</a:t>
            </a:r>
          </a:p>
          <a:p>
            <a:pPr lvl="1"/>
            <a:r>
              <a:rPr lang="en-US" altLang="ja-JP" sz="1200" dirty="0" smtClean="0"/>
              <a:t>BG consists of EM processes: such as </a:t>
            </a:r>
            <a:r>
              <a:rPr lang="en-US" altLang="ja-JP" sz="1200" dirty="0" err="1" smtClean="0"/>
              <a:t>bremsstrahlung</a:t>
            </a:r>
            <a:r>
              <a:rPr lang="en-US" altLang="ja-JP" sz="1200" dirty="0" smtClean="0"/>
              <a:t>, annihilation, pair creation etc...</a:t>
            </a:r>
          </a:p>
          <a:p>
            <a:r>
              <a:rPr kumimoji="1" lang="en-US" altLang="ja-JP" sz="1600" dirty="0" smtClean="0"/>
              <a:t>Occupancy i</a:t>
            </a:r>
            <a:r>
              <a:rPr lang="en-US" altLang="ja-JP" sz="1600" dirty="0" smtClean="0"/>
              <a:t>s less than 0.5% per 5ns time stamp (5 hits/strip/spill).</a:t>
            </a:r>
          </a:p>
          <a:p>
            <a:r>
              <a:rPr lang="en-US" altLang="ja-JP" sz="1600" dirty="0" smtClean="0"/>
              <a:t>Positron tracks at the beginning:</a:t>
            </a:r>
          </a:p>
          <a:p>
            <a:pPr lvl="1"/>
            <a:r>
              <a:rPr lang="en-US" altLang="ja-JP" sz="1200" dirty="0" smtClean="0"/>
              <a:t>15 signal e+ tracks with p&gt;200 </a:t>
            </a:r>
            <a:r>
              <a:rPr lang="en-US" altLang="ja-JP" sz="1200" dirty="0" err="1" smtClean="0"/>
              <a:t>MeV</a:t>
            </a:r>
            <a:r>
              <a:rPr lang="en-US" altLang="ja-JP" sz="1200" dirty="0" smtClean="0"/>
              <a:t> at first 5ns</a:t>
            </a:r>
          </a:p>
          <a:p>
            <a:pPr lvl="1"/>
            <a:r>
              <a:rPr lang="en-US" altLang="ja-JP" sz="1200" dirty="0" smtClean="0"/>
              <a:t>30 BG e+ tracks with p&lt;200 </a:t>
            </a:r>
            <a:r>
              <a:rPr lang="en-US" altLang="ja-JP" sz="1200" dirty="0" err="1" smtClean="0"/>
              <a:t>MeV</a:t>
            </a:r>
            <a:r>
              <a:rPr lang="en-US" altLang="ja-JP" sz="1200" dirty="0" smtClean="0"/>
              <a:t> at first 5ns</a:t>
            </a:r>
          </a:p>
          <a:p>
            <a:pPr lvl="1"/>
            <a:r>
              <a:rPr lang="en-US" altLang="ja-JP" sz="1200" dirty="0" smtClean="0"/>
              <a:t>Strong hit correlations in </a:t>
            </a:r>
            <a:r>
              <a:rPr lang="en-US" altLang="ja-JP" sz="1200" dirty="0" err="1" smtClean="0">
                <a:latin typeface="Symbol" pitchFamily="18" charset="2"/>
              </a:rPr>
              <a:t>f</a:t>
            </a:r>
            <a:r>
              <a:rPr lang="en-US" altLang="ja-JP" sz="1200" dirty="0" err="1" smtClean="0"/>
              <a:t>Z</a:t>
            </a:r>
            <a:r>
              <a:rPr lang="en-US" altLang="ja-JP" sz="1200" dirty="0" smtClean="0"/>
              <a:t> plane and XY plane.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8717" y="925734"/>
            <a:ext cx="4165683" cy="272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253" y="3904469"/>
            <a:ext cx="2667941" cy="267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7799" y="4038848"/>
            <a:ext cx="220055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05064"/>
            <a:ext cx="3168352" cy="2295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線矢印コネクタ 8"/>
          <p:cNvCxnSpPr/>
          <p:nvPr/>
        </p:nvCxnSpPr>
        <p:spPr>
          <a:xfrm flipV="1">
            <a:off x="2026396" y="4783667"/>
            <a:ext cx="115671" cy="48763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2034863" y="5254370"/>
            <a:ext cx="437404" cy="29976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>
            <a:off x="1617133" y="5254370"/>
            <a:ext cx="409262" cy="29129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2142062" y="4580456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</a:rPr>
              <a:t>z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404533" y="5249343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</a:rPr>
              <a:t>y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413926" y="526626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</a:rPr>
              <a:t>x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28" name="円弧 27"/>
          <p:cNvSpPr/>
          <p:nvPr/>
        </p:nvSpPr>
        <p:spPr>
          <a:xfrm rot="9227808">
            <a:off x="1811864" y="5147723"/>
            <a:ext cx="372533" cy="364067"/>
          </a:xfrm>
          <a:prstGeom prst="arc">
            <a:avLst/>
          </a:prstGeom>
          <a:ln w="1905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820310" y="5427162"/>
            <a:ext cx="304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  <a:latin typeface="Symbol" pitchFamily="18" charset="2"/>
              </a:rPr>
              <a:t>f</a:t>
            </a:r>
            <a:endParaRPr kumimoji="1" lang="ja-JP" altLang="en-US" dirty="0">
              <a:solidFill>
                <a:srgbClr val="FFC000"/>
              </a:solidFill>
              <a:latin typeface="Symbol" pitchFamily="18" charset="2"/>
            </a:endParaRPr>
          </a:p>
        </p:txBody>
      </p:sp>
      <p:sp>
        <p:nvSpPr>
          <p:cNvPr id="30" name="スライド番号プレースホル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F9AC-B775-4FC9-A1BF-7938D7A5D7F5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138348" y="1075267"/>
            <a:ext cx="2210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G4 simulation</a:t>
            </a:r>
          </a:p>
          <a:p>
            <a:r>
              <a:rPr lang="en-US" altLang="ja-JP" sz="1400" dirty="0" smtClean="0"/>
              <a:t>1 spill (40000 </a:t>
            </a:r>
            <a:r>
              <a:rPr lang="en-US" altLang="ja-JP" sz="1400" dirty="0" err="1" smtClean="0"/>
              <a:t>muon</a:t>
            </a:r>
            <a:r>
              <a:rPr lang="en-US" altLang="ja-JP" sz="1400" dirty="0" smtClean="0"/>
              <a:t> decays)</a:t>
            </a:r>
            <a:endParaRPr kumimoji="1" lang="ja-JP" altLang="en-US" sz="14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267214" y="3708398"/>
            <a:ext cx="1632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G4 simulation</a:t>
            </a:r>
          </a:p>
          <a:p>
            <a:r>
              <a:rPr lang="en-US" altLang="ja-JP" sz="1400" dirty="0" smtClean="0"/>
              <a:t>first 5ns time stamp</a:t>
            </a:r>
            <a:endParaRPr kumimoji="1" lang="en-US" altLang="ja-JP" sz="1400" dirty="0" smtClean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080933" y="6203204"/>
            <a:ext cx="2118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rgbClr val="FF0000"/>
                </a:solidFill>
              </a:rPr>
              <a:t>・　</a:t>
            </a:r>
            <a:r>
              <a:rPr lang="en-US" altLang="ja-JP" sz="1400" dirty="0" smtClean="0">
                <a:solidFill>
                  <a:srgbClr val="FF0000"/>
                </a:solidFill>
              </a:rPr>
              <a:t>signal e+ (p&gt;200MeV/c)</a:t>
            </a:r>
          </a:p>
          <a:p>
            <a:r>
              <a:rPr lang="ja-JP" altLang="en-US" sz="1400" dirty="0" smtClean="0">
                <a:solidFill>
                  <a:srgbClr val="0033CC"/>
                </a:solidFill>
              </a:rPr>
              <a:t>・　</a:t>
            </a:r>
            <a:r>
              <a:rPr lang="en-US" altLang="ja-JP" sz="1400" dirty="0" smtClean="0">
                <a:solidFill>
                  <a:srgbClr val="0033CC"/>
                </a:solidFill>
              </a:rPr>
              <a:t>BG e+ (p&lt;200MeV/c)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222992" y="0"/>
            <a:ext cx="921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K. Ueno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9652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Time evolution of track hits</a:t>
            </a:r>
            <a:endParaRPr kumimoji="1" lang="ja-JP" altLang="en-US" dirty="0"/>
          </a:p>
        </p:txBody>
      </p:sp>
      <p:pic>
        <p:nvPicPr>
          <p:cNvPr id="4" name="図 3" descr="tmp4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8504" y="980728"/>
            <a:ext cx="7620000" cy="588645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155110" y="1018331"/>
            <a:ext cx="176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By </a:t>
            </a:r>
            <a:r>
              <a:rPr lang="en-US" altLang="ja-JP" dirty="0" err="1" smtClean="0"/>
              <a:t>Kazuki</a:t>
            </a:r>
            <a:r>
              <a:rPr lang="en-US" altLang="ja-JP" dirty="0" smtClean="0"/>
              <a:t> Ueno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204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97942"/>
            <a:ext cx="8229600" cy="774492"/>
          </a:xfrm>
        </p:spPr>
        <p:txBody>
          <a:bodyPr/>
          <a:lstStyle/>
          <a:p>
            <a:r>
              <a:rPr kumimoji="1" lang="en-US" altLang="ja-JP" dirty="0" smtClean="0"/>
              <a:t>Event gallery</a:t>
            </a:r>
            <a:endParaRPr kumimoji="1" lang="ja-JP" altLang="en-US" dirty="0"/>
          </a:p>
        </p:txBody>
      </p:sp>
      <p:pic>
        <p:nvPicPr>
          <p:cNvPr id="5" name="コンテンツ プレースホルダー 4" descr="スクリーンショット 2012-02-22 17.37.5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81" r="-14081"/>
          <a:stretch>
            <a:fillRect/>
          </a:stretch>
        </p:blipFill>
        <p:spPr>
          <a:xfrm>
            <a:off x="3642242" y="2389615"/>
            <a:ext cx="5845422" cy="3214757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pic>
        <p:nvPicPr>
          <p:cNvPr id="6" name="図 5" descr="スクリーンショット 2012-02-22 17.38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20" y="2404682"/>
            <a:ext cx="4108174" cy="296777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473302" y="1893772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Typical e+ track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26484" y="1891563"/>
            <a:ext cx="3645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 typical event in 5ns time stamp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63481" y="965298"/>
            <a:ext cx="7865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A 3D MC event display has been developed with ROOT/EVE framework by </a:t>
            </a:r>
            <a:r>
              <a:rPr lang="en-US" altLang="ja-JP" dirty="0" err="1" smtClean="0"/>
              <a:t>Wilfrid</a:t>
            </a:r>
            <a:r>
              <a:rPr lang="en-US" altLang="ja-JP" dirty="0" smtClean="0"/>
              <a:t> Da Silva and Frederic </a:t>
            </a:r>
            <a:r>
              <a:rPr lang="en-US" altLang="ja-JP" dirty="0" err="1" smtClean="0"/>
              <a:t>Kapusta</a:t>
            </a:r>
            <a:r>
              <a:rPr lang="en-US" altLang="ja-JP" dirty="0" smtClean="0"/>
              <a:t>. 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2173" y="5599044"/>
            <a:ext cx="10478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Positron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Electron</a:t>
            </a:r>
          </a:p>
          <a:p>
            <a:r>
              <a:rPr kumimoji="1" lang="en-US" altLang="ja-JP" dirty="0" smtClean="0">
                <a:solidFill>
                  <a:srgbClr val="008000"/>
                </a:solidFill>
              </a:rPr>
              <a:t>Photon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00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778933"/>
          </a:xfrm>
        </p:spPr>
        <p:txBody>
          <a:bodyPr/>
          <a:lstStyle/>
          <a:p>
            <a:r>
              <a:rPr kumimoji="1" lang="en-US" altLang="ja-JP" dirty="0" smtClean="0"/>
              <a:t>Track reconstruction</a:t>
            </a:r>
            <a:endParaRPr kumimoji="1" lang="ja-JP" altLang="en-US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half" idx="1"/>
          </p:nvPr>
        </p:nvSpPr>
        <p:spPr>
          <a:xfrm>
            <a:off x="186771" y="1182952"/>
            <a:ext cx="4233478" cy="5133182"/>
          </a:xfrm>
        </p:spPr>
        <p:txBody>
          <a:bodyPr>
            <a:noAutofit/>
          </a:bodyPr>
          <a:lstStyle/>
          <a:p>
            <a:r>
              <a:rPr kumimoji="1" lang="en-US" altLang="ja-JP" sz="2000" dirty="0" smtClean="0"/>
              <a:t>Track finding</a:t>
            </a:r>
          </a:p>
          <a:p>
            <a:pPr lvl="1"/>
            <a:r>
              <a:rPr lang="en-US" altLang="ja-JP" sz="1800" dirty="0" smtClean="0"/>
              <a:t>Initial search with Hough transformation algorithm in </a:t>
            </a:r>
            <a:r>
              <a:rPr lang="en-US" altLang="ja-JP" sz="1800" dirty="0" err="1" smtClean="0">
                <a:latin typeface="Symbol" charset="2"/>
                <a:cs typeface="Symbol" charset="2"/>
              </a:rPr>
              <a:t>f</a:t>
            </a:r>
            <a:r>
              <a:rPr lang="en-US" altLang="ja-JP" sz="1800" dirty="0" err="1" smtClean="0"/>
              <a:t>z</a:t>
            </a:r>
            <a:r>
              <a:rPr lang="en-US" altLang="ja-JP" sz="1800" dirty="0" smtClean="0"/>
              <a:t> plane</a:t>
            </a:r>
          </a:p>
          <a:p>
            <a:pPr lvl="1"/>
            <a:r>
              <a:rPr lang="en-US" altLang="ja-JP" sz="1800" dirty="0" smtClean="0"/>
              <a:t>Track finding efficiency for a s</a:t>
            </a:r>
            <a:r>
              <a:rPr kumimoji="1" lang="en-US" altLang="ja-JP" sz="1800" dirty="0" smtClean="0"/>
              <a:t>ingle-track is &gt;90%.</a:t>
            </a:r>
          </a:p>
          <a:p>
            <a:pPr lvl="1"/>
            <a:endParaRPr kumimoji="1" lang="en-US" altLang="ja-JP" sz="1800" dirty="0" smtClean="0"/>
          </a:p>
          <a:p>
            <a:r>
              <a:rPr lang="en-US" altLang="ja-JP" sz="2000" dirty="0" smtClean="0"/>
              <a:t>Track fitting</a:t>
            </a:r>
          </a:p>
          <a:p>
            <a:pPr lvl="1"/>
            <a:r>
              <a:rPr kumimoji="1" lang="en-US" altLang="ja-JP" sz="1800" dirty="0" smtClean="0"/>
              <a:t>Fitter with GENFIT (track fitting tool kit with Karman filter) is being developed by W. Da Silva and F. </a:t>
            </a:r>
            <a:r>
              <a:rPr kumimoji="1" lang="en-US" altLang="ja-JP" sz="1800" dirty="0" err="1" smtClean="0"/>
              <a:t>Kapusta</a:t>
            </a:r>
            <a:r>
              <a:rPr kumimoji="1" lang="en-US" altLang="ja-JP" sz="1800" dirty="0" smtClean="0"/>
              <a:t>.</a:t>
            </a:r>
          </a:p>
          <a:p>
            <a:pPr lvl="1"/>
            <a:endParaRPr kumimoji="1" lang="en-US" altLang="ja-JP" sz="1800" dirty="0" smtClean="0"/>
          </a:p>
          <a:p>
            <a:r>
              <a:rPr kumimoji="1" lang="en-US" altLang="ja-JP" sz="2000" dirty="0" smtClean="0"/>
              <a:t>Evaluation of multi-track reconstruction is the nex</a:t>
            </a:r>
            <a:r>
              <a:rPr lang="en-US" altLang="ja-JP" sz="2000" dirty="0" smtClean="0"/>
              <a:t>t step.</a:t>
            </a:r>
            <a:endParaRPr kumimoji="1" lang="en-US" altLang="ja-JP" sz="2000" dirty="0" smtClean="0"/>
          </a:p>
          <a:p>
            <a:endParaRPr kumimoji="1" lang="ja-JP" altLang="en-US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00808"/>
            <a:ext cx="4038600" cy="204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7850" y="3903463"/>
            <a:ext cx="3719298" cy="253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F9AC-B775-4FC9-A1BF-7938D7A5D7F5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58266" y="1286933"/>
            <a:ext cx="2916584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single track finding efficiency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92133" y="3750733"/>
            <a:ext cx="3156232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600" dirty="0" smtClean="0"/>
              <a:t>tr</a:t>
            </a:r>
            <a:r>
              <a:rPr kumimoji="1" lang="en-US" altLang="ja-JP" sz="1600" dirty="0" smtClean="0"/>
              <a:t>ack momentum reconstruction</a:t>
            </a:r>
            <a:endParaRPr kumimoji="1" lang="ja-JP" altLang="en-US" sz="1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42666" y="2887133"/>
            <a:ext cx="1881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G4 </a:t>
            </a:r>
            <a:r>
              <a:rPr lang="en-US" altLang="ja-JP" sz="1600" dirty="0" smtClean="0"/>
              <a:t>simulation</a:t>
            </a:r>
          </a:p>
          <a:p>
            <a:r>
              <a:rPr lang="en-US" altLang="ja-JP" sz="1600" dirty="0" smtClean="0"/>
              <a:t>Track finder (Hough)</a:t>
            </a:r>
            <a:endParaRPr kumimoji="1"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78133" y="5207000"/>
            <a:ext cx="1336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G4 </a:t>
            </a:r>
            <a:r>
              <a:rPr lang="en-US" altLang="ja-JP" sz="1600" dirty="0" smtClean="0"/>
              <a:t>simulation</a:t>
            </a:r>
          </a:p>
          <a:p>
            <a:r>
              <a:rPr lang="en-US" altLang="ja-JP" sz="1600" dirty="0" smtClean="0"/>
              <a:t>GENFIT</a:t>
            </a:r>
            <a:endParaRPr kumimoji="1"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911717" y="0"/>
            <a:ext cx="1232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K. Ueno</a:t>
            </a:r>
          </a:p>
          <a:p>
            <a:r>
              <a:rPr lang="en-US" altLang="ja-JP" dirty="0" smtClean="0"/>
              <a:t>W. Da Silva</a:t>
            </a:r>
          </a:p>
          <a:p>
            <a:r>
              <a:rPr kumimoji="1" lang="en-US" altLang="ja-JP" dirty="0" smtClean="0"/>
              <a:t>F. </a:t>
            </a:r>
            <a:r>
              <a:rPr kumimoji="1" lang="en-US" altLang="ja-JP" dirty="0" err="1" smtClean="0"/>
              <a:t>Kapusta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2997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Particle dipole moments</a:t>
            </a:r>
            <a:endParaRPr kumimoji="1" lang="ja-JP" altLang="en-US" sz="3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4985" y="1559080"/>
            <a:ext cx="5197252" cy="76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744" y="3093438"/>
            <a:ext cx="2448272" cy="854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5059458"/>
            <a:ext cx="3662189" cy="79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5066912"/>
            <a:ext cx="172819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971600" y="3936062"/>
            <a:ext cx="770435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Magnetic dipole moment</a:t>
            </a:r>
          </a:p>
          <a:p>
            <a:r>
              <a:rPr lang="ja-JP" altLang="en-US" dirty="0"/>
              <a:t>　</a:t>
            </a:r>
            <a:r>
              <a:rPr lang="en-US" altLang="ja-JP" dirty="0" smtClean="0"/>
              <a:t>g = 2 from Dirac equation</a:t>
            </a:r>
            <a:r>
              <a:rPr kumimoji="1" lang="en-US" altLang="ja-JP" dirty="0" smtClean="0"/>
              <a:t>, in general g≠2 due to </a:t>
            </a:r>
            <a:r>
              <a:rPr kumimoji="1" lang="en-US" altLang="ja-JP" dirty="0" smtClean="0">
                <a:solidFill>
                  <a:srgbClr val="FF0000"/>
                </a:solidFill>
              </a:rPr>
              <a:t>quantum-loop effects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347864" y="53456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＝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788024" y="532890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＋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00192" y="533819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＋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540878" y="5338198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＋　</a:t>
            </a:r>
            <a:r>
              <a:rPr kumimoji="1" lang="en-US" altLang="ja-JP" dirty="0" smtClean="0"/>
              <a:t>…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71600" y="980728"/>
            <a:ext cx="450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Hamiltonian of spin 1/2 particle includes</a:t>
            </a:r>
            <a:endParaRPr kumimoji="1" lang="ja-JP" altLang="en-US" dirty="0"/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9995" y="2406032"/>
            <a:ext cx="246091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スライド番号プレースホルダ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993392" y="2724912"/>
            <a:ext cx="2739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Magnetic dipole moment</a:t>
            </a:r>
          </a:p>
          <a:p>
            <a:endParaRPr lang="en-US" altLang="ja-JP" dirty="0" smtClean="0"/>
          </a:p>
          <a:p>
            <a:r>
              <a:rPr kumimoji="1" lang="en-US" altLang="ja-JP" dirty="0" smtClean="0"/>
              <a:t>Electric dipole moment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322576" y="6126480"/>
            <a:ext cx="4907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/>
              <a:t>a</a:t>
            </a:r>
            <a:r>
              <a:rPr kumimoji="1" lang="en-US" altLang="ja-JP" sz="2400" dirty="0" smtClean="0"/>
              <a:t>  “anomalous magnetic moment”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602223" y="5397388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 smtClean="0">
                <a:latin typeface="Symbol" pitchFamily="18" charset="2"/>
              </a:rPr>
              <a:t>m</a:t>
            </a:r>
            <a:endParaRPr kumimoji="1" lang="ja-JP" altLang="en-US" sz="1400" i="1" dirty="0">
              <a:latin typeface="Symbol" pitchFamily="18" charset="2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866644" y="5363671"/>
            <a:ext cx="243978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>
                <a:latin typeface="Symbol" pitchFamily="18" charset="2"/>
              </a:rPr>
              <a:t>m</a:t>
            </a:r>
            <a:endParaRPr kumimoji="1" lang="ja-JP" altLang="en-US" sz="800" dirty="0">
              <a:latin typeface="Symbol" pitchFamily="18" charset="2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240942" y="5427059"/>
            <a:ext cx="243978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>
                <a:latin typeface="Symbol" pitchFamily="18" charset="2"/>
              </a:rPr>
              <a:t>m</a:t>
            </a:r>
            <a:endParaRPr kumimoji="1" lang="ja-JP" altLang="en-US" sz="800" dirty="0">
              <a:latin typeface="Symbol" pitchFamily="18" charset="2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401434" y="5239594"/>
            <a:ext cx="243978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>
                <a:latin typeface="Symbol" pitchFamily="18" charset="2"/>
              </a:rPr>
              <a:t>m</a:t>
            </a:r>
            <a:endParaRPr kumimoji="1" lang="ja-JP" altLang="en-US" sz="800" dirty="0">
              <a:latin typeface="Symbol" pitchFamily="18" charset="2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736620" y="5466171"/>
            <a:ext cx="243978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>
                <a:latin typeface="Symbol" pitchFamily="18" charset="2"/>
              </a:rPr>
              <a:t>m</a:t>
            </a:r>
            <a:endParaRPr kumimoji="1" lang="ja-JP" altLang="en-US" sz="800" dirty="0">
              <a:latin typeface="Symbol" pitchFamily="18" charset="2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897112" y="5278706"/>
            <a:ext cx="243978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>
                <a:latin typeface="Symbol" pitchFamily="18" charset="2"/>
              </a:rPr>
              <a:t>m</a:t>
            </a:r>
            <a:endParaRPr kumimoji="1" lang="ja-JP" altLang="en-US" sz="800" dirty="0"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24" grpId="0"/>
      <p:bldP spid="18" grpId="0"/>
      <p:bldP spid="19" grpId="0" animBg="1"/>
      <p:bldP spid="23" grpId="0" animBg="1"/>
      <p:bldP spid="25" grpId="0" animBg="1"/>
      <p:bldP spid="26" grpId="0" animBg="1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8733" y="0"/>
            <a:ext cx="8229600" cy="829733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Readout electronics and DAQ</a:t>
            </a:r>
            <a:endParaRPr kumimoji="1" lang="ja-JP" altLang="en-US" sz="4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0865" y="3132667"/>
            <a:ext cx="4747697" cy="3158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コンテンツ プレースホルダ 5"/>
          <p:cNvSpPr>
            <a:spLocks noGrp="1"/>
          </p:cNvSpPr>
          <p:nvPr>
            <p:ph sz="half" idx="2"/>
          </p:nvPr>
        </p:nvSpPr>
        <p:spPr>
          <a:xfrm>
            <a:off x="5064907" y="1399576"/>
            <a:ext cx="3928534" cy="2542945"/>
          </a:xfrm>
        </p:spPr>
        <p:txBody>
          <a:bodyPr>
            <a:noAutofit/>
          </a:bodyPr>
          <a:lstStyle/>
          <a:p>
            <a:r>
              <a:rPr lang="en-US" altLang="ja-JP" sz="1800" dirty="0" smtClean="0"/>
              <a:t>Readout electronics and DAQ are designed to match the time structure of the J-PARC beam.</a:t>
            </a:r>
          </a:p>
          <a:p>
            <a:endParaRPr lang="en-US" altLang="ja-JP" sz="1800" dirty="0" smtClean="0"/>
          </a:p>
          <a:p>
            <a:r>
              <a:rPr kumimoji="1" lang="en-US" altLang="ja-JP" sz="1800" dirty="0" smtClean="0"/>
              <a:t>Signals in Silicon sensors are </a:t>
            </a:r>
            <a:r>
              <a:rPr lang="en-US" altLang="ja-JP" sz="1800" dirty="0" smtClean="0"/>
              <a:t>amplified and </a:t>
            </a:r>
            <a:r>
              <a:rPr kumimoji="1" lang="en-US" altLang="ja-JP" sz="1800" dirty="0" smtClean="0"/>
              <a:t>digitized at Front end, then transmitted to the backend readout boards.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F9AC-B775-4FC9-A1BF-7938D7A5D7F5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995" y="985005"/>
            <a:ext cx="4774749" cy="170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5467" y="4030134"/>
            <a:ext cx="3759200" cy="220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8043349" y="24904"/>
            <a:ext cx="11176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O. Sasaki</a:t>
            </a:r>
          </a:p>
          <a:p>
            <a:r>
              <a:rPr lang="en-US" altLang="ja-JP" sz="1600" dirty="0" smtClean="0"/>
              <a:t>M. Tanaka</a:t>
            </a:r>
          </a:p>
          <a:p>
            <a:r>
              <a:rPr kumimoji="1" lang="en-US" altLang="ja-JP" sz="1600" dirty="0" smtClean="0"/>
              <a:t>T. Uchida</a:t>
            </a:r>
          </a:p>
          <a:p>
            <a:r>
              <a:rPr lang="en-US" altLang="ja-JP" sz="1600" dirty="0" smtClean="0"/>
              <a:t>J.F. </a:t>
            </a:r>
            <a:r>
              <a:rPr lang="en-US" altLang="ja-JP" sz="1600" dirty="0" err="1" smtClean="0"/>
              <a:t>Genat</a:t>
            </a:r>
            <a:endParaRPr kumimoji="1" lang="en-US" altLang="ja-JP" sz="1600" dirty="0" smtClean="0"/>
          </a:p>
        </p:txBody>
      </p:sp>
    </p:spTree>
    <p:extLst>
      <p:ext uri="{BB962C8B-B14F-4D97-AF65-F5344CB8AC3E}">
        <p14:creationId xmlns:p14="http://schemas.microsoft.com/office/powerpoint/2010/main" val="136622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65666" y="0"/>
            <a:ext cx="8229600" cy="973667"/>
          </a:xfrm>
        </p:spPr>
        <p:txBody>
          <a:bodyPr/>
          <a:lstStyle/>
          <a:p>
            <a:r>
              <a:rPr kumimoji="1" lang="en-US" altLang="ja-JP" dirty="0" smtClean="0"/>
              <a:t>Front-end ASIC</a:t>
            </a:r>
            <a:endParaRPr kumimoji="1" lang="ja-JP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1273" y="3637037"/>
            <a:ext cx="3225510" cy="3090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コンテンツ プレースホルダー 5" descr="スクリーンショット 2011-11-25 15.42.09.pn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26" r="-9926"/>
          <a:stretch>
            <a:fillRect/>
          </a:stretch>
        </p:blipFill>
        <p:spPr>
          <a:xfrm>
            <a:off x="-296334" y="3818551"/>
            <a:ext cx="5099330" cy="2804434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2774273" y="4127707"/>
            <a:ext cx="1623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Preamplifier output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91207" y="4974704"/>
            <a:ext cx="123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Shaper output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820882" y="5851376"/>
            <a:ext cx="1599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Comparator output</a:t>
            </a:r>
            <a:endParaRPr kumimoji="1" lang="ja-JP" altLang="en-US" sz="1400" dirty="0"/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F9AC-B775-4FC9-A1BF-7938D7A5D7F5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844" y="997961"/>
            <a:ext cx="3465117" cy="186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385" y="990600"/>
            <a:ext cx="4217258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コンテンツ プレースホルダ 5"/>
          <p:cNvSpPr txBox="1">
            <a:spLocks/>
          </p:cNvSpPr>
          <p:nvPr/>
        </p:nvSpPr>
        <p:spPr>
          <a:xfrm>
            <a:off x="4555067" y="2890447"/>
            <a:ext cx="4588933" cy="908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altLang="ja-JP" sz="1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ja-JP" sz="1400" dirty="0" smtClean="0"/>
              <a:t>Analog and digital part of the ASIC has been designed </a:t>
            </a:r>
            <a:r>
              <a:rPr lang="en-US" altLang="ja-JP" sz="1400" dirty="0" smtClean="0"/>
              <a:t>in </a:t>
            </a:r>
            <a:r>
              <a:rPr lang="en-US" altLang="ja-JP" sz="1400" dirty="0" smtClean="0"/>
              <a:t>JFY2011.</a:t>
            </a: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4152" y="3324980"/>
            <a:ext cx="2193704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Simulated pulse shape in ASD</a:t>
            </a:r>
            <a:endParaRPr kumimoji="1" lang="ja-JP" altLang="en-US" sz="12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918476" y="3"/>
            <a:ext cx="2225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M. </a:t>
            </a:r>
            <a:r>
              <a:rPr kumimoji="1" lang="en-US" altLang="ja-JP" dirty="0" err="1" smtClean="0"/>
              <a:t>Tanaka,</a:t>
            </a:r>
            <a:r>
              <a:rPr lang="en-US" altLang="ja-JP" dirty="0" err="1" smtClean="0"/>
              <a:t>T</a:t>
            </a:r>
            <a:r>
              <a:rPr lang="en-US" altLang="ja-JP" dirty="0" smtClean="0"/>
              <a:t>. Uchida</a:t>
            </a:r>
          </a:p>
          <a:p>
            <a:r>
              <a:rPr lang="en-US" altLang="ja-JP" dirty="0" smtClean="0"/>
              <a:t>M. </a:t>
            </a:r>
            <a:r>
              <a:rPr lang="en-US" altLang="ja-JP" dirty="0" err="1" smtClean="0"/>
              <a:t>Ikeno,</a:t>
            </a:r>
            <a:r>
              <a:rPr kumimoji="1" lang="en-US" altLang="ja-JP" dirty="0" err="1" smtClean="0"/>
              <a:t>O</a:t>
            </a:r>
            <a:r>
              <a:rPr kumimoji="1" lang="en-US" altLang="ja-JP" dirty="0" smtClean="0"/>
              <a:t>. Sasaki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9062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8733" y="0"/>
            <a:ext cx="8229600" cy="829733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High precision clock</a:t>
            </a:r>
            <a:endParaRPr kumimoji="1" lang="ja-JP" altLang="en-US" sz="4000" dirty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half" idx="2"/>
          </p:nvPr>
        </p:nvSpPr>
        <p:spPr>
          <a:xfrm>
            <a:off x="320261" y="880533"/>
            <a:ext cx="8629006" cy="1096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1800" dirty="0" smtClean="0"/>
              <a:t>The system clock utilizes the high precision </a:t>
            </a:r>
            <a:r>
              <a:rPr lang="en-US" altLang="ja-JP" sz="1800" dirty="0" err="1" smtClean="0"/>
              <a:t>Rb</a:t>
            </a:r>
            <a:r>
              <a:rPr lang="en-US" altLang="ja-JP" sz="1800" dirty="0" smtClean="0"/>
              <a:t> frequency standard with remote calibration from the national frequency standard NMIJ as well as GPS to realize frequency stability of </a:t>
            </a:r>
            <a:r>
              <a:rPr lang="en-US" altLang="ja-JP" sz="1800" dirty="0" err="1" smtClean="0">
                <a:latin typeface="Symbol" pitchFamily="18" charset="2"/>
              </a:rPr>
              <a:t>D</a:t>
            </a:r>
            <a:r>
              <a:rPr lang="en-US" altLang="ja-JP" sz="1800" dirty="0" err="1" smtClean="0"/>
              <a:t>f</a:t>
            </a:r>
            <a:r>
              <a:rPr lang="en-US" altLang="ja-JP" sz="1800" dirty="0" smtClean="0"/>
              <a:t>/f </a:t>
            </a:r>
            <a:r>
              <a:rPr lang="en-US" altLang="ja-JP" sz="1800" dirty="0" smtClean="0"/>
              <a:t>&lt;5 x 10</a:t>
            </a:r>
            <a:r>
              <a:rPr lang="en-US" altLang="ja-JP" sz="1800" baseline="30000" dirty="0" smtClean="0"/>
              <a:t>-9</a:t>
            </a:r>
            <a:r>
              <a:rPr lang="en-US" altLang="ja-JP" sz="1800" dirty="0" smtClean="0"/>
              <a:t>/</a:t>
            </a:r>
            <a:r>
              <a:rPr lang="en-US" altLang="ja-JP" sz="1800" dirty="0" smtClean="0"/>
              <a:t>s.</a:t>
            </a:r>
            <a:endParaRPr kumimoji="1" lang="ja-JP" altLang="en-US" sz="1800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F9AC-B775-4FC9-A1BF-7938D7A5D7F5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pic>
        <p:nvPicPr>
          <p:cNvPr id="7" name="図 6" descr="スクリーンショット 2012-02-22 17.52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03" y="1910520"/>
            <a:ext cx="8004551" cy="4075045"/>
          </a:xfrm>
          <a:prstGeom prst="rect">
            <a:avLst/>
          </a:prstGeom>
        </p:spPr>
      </p:pic>
      <p:pic>
        <p:nvPicPr>
          <p:cNvPr id="12" name="コンテンツ プレースホルダー 4" descr="スクリーンショット 2012-01-19 18.30.13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29" b="-6729"/>
          <a:stretch>
            <a:fillRect/>
          </a:stretch>
        </p:blipFill>
        <p:spPr>
          <a:xfrm>
            <a:off x="6056245" y="3114261"/>
            <a:ext cx="795550" cy="891554"/>
          </a:xfrm>
        </p:spPr>
      </p:pic>
      <p:pic>
        <p:nvPicPr>
          <p:cNvPr id="13" name="コンテンツ プレースホルダー 6" descr="IMAG07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0" b="16490"/>
          <a:stretch>
            <a:fillRect/>
          </a:stretch>
        </p:blipFill>
        <p:spPr>
          <a:xfrm>
            <a:off x="975745" y="4318586"/>
            <a:ext cx="2083298" cy="2334703"/>
          </a:xfrm>
          <a:prstGeom prst="rect">
            <a:avLst/>
          </a:prstGeom>
        </p:spPr>
      </p:pic>
      <p:pic>
        <p:nvPicPr>
          <p:cNvPr id="14" name="コンテンツ プレースホルダー 9" descr="IMAG078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8" t="3780" r="2268" b="330"/>
          <a:stretch/>
        </p:blipFill>
        <p:spPr>
          <a:xfrm>
            <a:off x="1896461" y="5941392"/>
            <a:ext cx="1404794" cy="80558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126424" y="4340087"/>
            <a:ext cx="1775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GPS antenna at KEK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380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7" y="0"/>
            <a:ext cx="8229600" cy="908720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R&amp;Ds for early-to-late effects</a:t>
            </a:r>
            <a:endParaRPr kumimoji="1"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07504" y="1052736"/>
            <a:ext cx="4752528" cy="1872208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000" dirty="0" smtClean="0"/>
              <a:t>A silicon-sensor test system with IR laser was built.</a:t>
            </a:r>
          </a:p>
          <a:p>
            <a:r>
              <a:rPr lang="en-US" altLang="ja-JP" sz="2000" dirty="0" smtClean="0"/>
              <a:t>The IR laser could be pulsed at repetition rate as high as 80MHz with an asynchronous external trigger.</a:t>
            </a:r>
          </a:p>
          <a:p>
            <a:r>
              <a:rPr lang="en-US" altLang="ja-JP" sz="2000" dirty="0" smtClean="0"/>
              <a:t>Systematic studies on early-to-late effects are in progress.</a:t>
            </a:r>
          </a:p>
          <a:p>
            <a:pPr lvl="1"/>
            <a:endParaRPr lang="en-US" altLang="ja-JP" sz="1600" dirty="0" smtClean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D239B-FBAD-4084-899B-E264DFFDAFD0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068960"/>
            <a:ext cx="3886572" cy="338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097113"/>
            <a:ext cx="4307335" cy="335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1482660" y="3025105"/>
            <a:ext cx="929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FF0000"/>
                </a:solidFill>
              </a:rPr>
              <a:t>f</a:t>
            </a:r>
            <a:r>
              <a:rPr lang="en-US" altLang="ja-JP" sz="1200" baseline="-25000" dirty="0" smtClean="0">
                <a:solidFill>
                  <a:srgbClr val="FF0000"/>
                </a:solidFill>
              </a:rPr>
              <a:t>max</a:t>
            </a:r>
            <a:r>
              <a:rPr lang="en-US" altLang="ja-JP" sz="1200" dirty="0" smtClean="0">
                <a:solidFill>
                  <a:srgbClr val="FF0000"/>
                </a:solidFill>
              </a:rPr>
              <a:t>=80MHz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8014" y="4841645"/>
            <a:ext cx="1771079" cy="133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mibe\Pictures\Cyber-shot-g-2\20110215\DSC017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196752"/>
            <a:ext cx="2064229" cy="1548172"/>
          </a:xfrm>
          <a:prstGeom prst="rect">
            <a:avLst/>
          </a:prstGeom>
          <a:noFill/>
        </p:spPr>
      </p:pic>
      <p:pic>
        <p:nvPicPr>
          <p:cNvPr id="10" name="コンテンツ プレースホルダ 4" descr="DSC018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1196752"/>
            <a:ext cx="2016224" cy="151216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2915" y="4824879"/>
            <a:ext cx="1997885" cy="203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7362793" y="0"/>
            <a:ext cx="1781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T. </a:t>
            </a:r>
            <a:r>
              <a:rPr kumimoji="1" lang="en-US" altLang="ja-JP" sz="1400" dirty="0" err="1" smtClean="0"/>
              <a:t>Kakurai</a:t>
            </a:r>
            <a:r>
              <a:rPr kumimoji="1" lang="en-US" altLang="ja-JP" sz="1400" dirty="0" smtClean="0"/>
              <a:t>, T. </a:t>
            </a:r>
            <a:r>
              <a:rPr kumimoji="1" lang="en-US" altLang="ja-JP" sz="1400" dirty="0" err="1" smtClean="0"/>
              <a:t>Mibe</a:t>
            </a:r>
            <a:r>
              <a:rPr kumimoji="1" lang="en-US" altLang="ja-JP" sz="1400" dirty="0" smtClean="0"/>
              <a:t>,</a:t>
            </a:r>
          </a:p>
          <a:p>
            <a:r>
              <a:rPr kumimoji="1" lang="en-US" altLang="ja-JP" sz="1400" dirty="0" smtClean="0"/>
              <a:t>O. Sasaki</a:t>
            </a:r>
            <a:r>
              <a:rPr lang="en-US" altLang="ja-JP" sz="1400" dirty="0" smtClean="0"/>
              <a:t>, T. </a:t>
            </a:r>
            <a:r>
              <a:rPr lang="en-US" altLang="ja-JP" sz="1400" dirty="0" err="1" smtClean="0"/>
              <a:t>Kohriki</a:t>
            </a:r>
            <a:endParaRPr kumimoji="1" lang="en-US" altLang="ja-JP" sz="1400" dirty="0" smtClean="0"/>
          </a:p>
        </p:txBody>
      </p:sp>
    </p:spTree>
    <p:extLst>
      <p:ext uri="{BB962C8B-B14F-4D97-AF65-F5344CB8AC3E}">
        <p14:creationId xmlns:p14="http://schemas.microsoft.com/office/powerpoint/2010/main" val="1110843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 smtClean="0"/>
              <a:t>Timing resolution and rate dependence</a:t>
            </a:r>
            <a:endParaRPr kumimoji="1" lang="ja-JP" altLang="en-US" sz="3600" dirty="0"/>
          </a:p>
        </p:txBody>
      </p:sp>
      <p:pic>
        <p:nvPicPr>
          <p:cNvPr id="8" name="コンテンツ プレースホルダー 7" descr="スクリーンショット 2012-02-22 18.25.21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04" b="-6604"/>
          <a:stretch>
            <a:fillRect/>
          </a:stretch>
        </p:blipFill>
        <p:spPr/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  <p:pic>
        <p:nvPicPr>
          <p:cNvPr id="12" name="コンテンツ プレースホルダー 11" descr="スクリーンショット 2012-02-22 18.26.18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7" b="-3237"/>
          <a:stretch>
            <a:fillRect/>
          </a:stretch>
        </p:blipFill>
        <p:spPr>
          <a:xfrm>
            <a:off x="4703417" y="1732723"/>
            <a:ext cx="3893433" cy="4363278"/>
          </a:xfrm>
        </p:spPr>
      </p:pic>
      <p:sp>
        <p:nvSpPr>
          <p:cNvPr id="13" name="正方形/長方形 12"/>
          <p:cNvSpPr/>
          <p:nvPr/>
        </p:nvSpPr>
        <p:spPr>
          <a:xfrm>
            <a:off x="5190435" y="3025913"/>
            <a:ext cx="3324087" cy="43069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07284" y="2765491"/>
            <a:ext cx="1559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2">
                    <a:lumMod val="50000"/>
                  </a:schemeClr>
                </a:solidFill>
              </a:rPr>
              <a:t>Requirement (&lt;10%)</a:t>
            </a:r>
            <a:endParaRPr kumimoji="1" lang="ja-JP" alt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004500" y="1837116"/>
            <a:ext cx="109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T. </a:t>
            </a:r>
            <a:r>
              <a:rPr kumimoji="1" lang="en-US" altLang="ja-JP" sz="1600" dirty="0" err="1" smtClean="0"/>
              <a:t>Kakurai</a:t>
            </a:r>
            <a:endParaRPr kumimoji="1" lang="en-US" altLang="ja-JP" sz="1600" dirty="0" smtClean="0"/>
          </a:p>
        </p:txBody>
      </p:sp>
    </p:spTree>
    <p:extLst>
      <p:ext uri="{BB962C8B-B14F-4D97-AF65-F5344CB8AC3E}">
        <p14:creationId xmlns:p14="http://schemas.microsoft.com/office/powerpoint/2010/main" val="4230039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1209302" y="3536603"/>
            <a:ext cx="2515786" cy="14953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2827" y="3879534"/>
            <a:ext cx="2386536" cy="9656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テキスト ボックス 8"/>
          <p:cNvSpPr txBox="1"/>
          <p:nvPr/>
        </p:nvSpPr>
        <p:spPr>
          <a:xfrm>
            <a:off x="1695678" y="3536603"/>
            <a:ext cx="162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</a:rPr>
              <a:t>NMR controller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18" name="コンテンツ プレースホルダ 7" descr="DSC023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281709" y="1910979"/>
            <a:ext cx="5137746" cy="385330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145942" y="1192560"/>
            <a:ext cx="3474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FF00"/>
                </a:solidFill>
              </a:rPr>
              <a:t>1.6T super-conducting</a:t>
            </a:r>
          </a:p>
          <a:p>
            <a:r>
              <a:rPr kumimoji="1" lang="en-US" altLang="ja-JP" sz="2800" dirty="0" smtClean="0">
                <a:solidFill>
                  <a:srgbClr val="FFFF00"/>
                </a:solidFill>
              </a:rPr>
              <a:t>solenoid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13" name="四角形吹き出し 12"/>
          <p:cNvSpPr/>
          <p:nvPr/>
        </p:nvSpPr>
        <p:spPr>
          <a:xfrm>
            <a:off x="1209302" y="1268760"/>
            <a:ext cx="2515786" cy="2134464"/>
          </a:xfrm>
          <a:prstGeom prst="wedgeRectCallout">
            <a:avLst>
              <a:gd name="adj1" fmla="val 119905"/>
              <a:gd name="adj2" fmla="val 6558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3127" y="1372188"/>
            <a:ext cx="2213112" cy="19093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テキスト ボックス 9"/>
          <p:cNvSpPr txBox="1"/>
          <p:nvPr/>
        </p:nvSpPr>
        <p:spPr>
          <a:xfrm>
            <a:off x="2422934" y="1862851"/>
            <a:ext cx="1024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B050"/>
                </a:solidFill>
              </a:rPr>
              <a:t>NMR probe</a:t>
            </a:r>
            <a:endParaRPr kumimoji="1" lang="ja-JP" altLang="en-US" sz="1400" dirty="0">
              <a:solidFill>
                <a:srgbClr val="00B050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2341320" y="2113478"/>
            <a:ext cx="171450" cy="333409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2169870" y="1742037"/>
            <a:ext cx="361950" cy="66675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2451509" y="1516974"/>
            <a:ext cx="1124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Test material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6" name="タイトル 15"/>
          <p:cNvSpPr>
            <a:spLocks noGrp="1"/>
          </p:cNvSpPr>
          <p:nvPr>
            <p:ph type="title"/>
          </p:nvPr>
        </p:nvSpPr>
        <p:spPr>
          <a:xfrm>
            <a:off x="467544" y="116632"/>
            <a:ext cx="6953493" cy="1143000"/>
          </a:xfrm>
        </p:spPr>
        <p:txBody>
          <a:bodyPr>
            <a:noAutofit/>
          </a:bodyPr>
          <a:lstStyle/>
          <a:p>
            <a:r>
              <a:rPr lang="en-US" altLang="ja-JP" sz="3600" dirty="0" smtClean="0"/>
              <a:t>Effect of detector components in the precision B-field</a:t>
            </a:r>
            <a:endParaRPr kumimoji="1" lang="ja-JP" altLang="en-US" sz="3600" dirty="0"/>
          </a:p>
        </p:txBody>
      </p:sp>
      <p:sp>
        <p:nvSpPr>
          <p:cNvPr id="20" name="コンテンツ プレースホルダー 12"/>
          <p:cNvSpPr txBox="1">
            <a:spLocks/>
          </p:cNvSpPr>
          <p:nvPr/>
        </p:nvSpPr>
        <p:spPr>
          <a:xfrm>
            <a:off x="467544" y="5085184"/>
            <a:ext cx="3312368" cy="144563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B-field in the vicinity of material and detector components were measured by NMR probe.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スライド番号プレースホル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F9AC-B775-4FC9-A1BF-7938D7A5D7F5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120114" y="0"/>
            <a:ext cx="2023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K. Sasaki, T. </a:t>
            </a:r>
            <a:r>
              <a:rPr kumimoji="1" lang="en-US" altLang="ja-JP" dirty="0" err="1" smtClean="0"/>
              <a:t>Kakurai</a:t>
            </a:r>
            <a:endParaRPr kumimoji="1" lang="en-US" altLang="ja-JP" dirty="0" smtClean="0"/>
          </a:p>
          <a:p>
            <a:r>
              <a:rPr lang="en-US" altLang="ja-JP" dirty="0" smtClean="0"/>
              <a:t>T. </a:t>
            </a:r>
            <a:r>
              <a:rPr lang="en-US" altLang="ja-JP" dirty="0" err="1" smtClean="0"/>
              <a:t>Mibe</a:t>
            </a:r>
            <a:r>
              <a:rPr lang="en-US" altLang="ja-JP" dirty="0" smtClean="0"/>
              <a:t>, O. Sasaki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5319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Materials and components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15AE-EF20-D84D-A532-53E837A7DBE2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06078" y="2682467"/>
            <a:ext cx="3679965" cy="200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4174" y="1844039"/>
            <a:ext cx="1673894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0441" y="1780509"/>
            <a:ext cx="1487804" cy="219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1780508"/>
            <a:ext cx="862340" cy="219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5127757" y="4316813"/>
            <a:ext cx="1627779" cy="107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3389694" y="3690123"/>
            <a:ext cx="1484630" cy="218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1325" y="4034841"/>
            <a:ext cx="1414083" cy="175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2849056" y="1502702"/>
            <a:ext cx="1879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PCB board (G10+Cu, 10 layer)</a:t>
            </a:r>
            <a:endParaRPr kumimoji="1" lang="ja-JP" altLang="en-US" sz="11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28097" y="1502702"/>
            <a:ext cx="1353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Optical transceiver</a:t>
            </a:r>
            <a:endParaRPr kumimoji="1" lang="ja-JP" altLang="en-US" sz="1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78097" y="1502702"/>
            <a:ext cx="1260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Voltage regulator</a:t>
            </a:r>
            <a:endParaRPr kumimoji="1" lang="ja-JP" altLang="en-US" sz="1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40442" y="5789351"/>
            <a:ext cx="1456168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en-US" altLang="ja-JP" sz="1200" dirty="0" smtClean="0"/>
              <a:t>Registers, capacitors</a:t>
            </a:r>
            <a:endParaRPr kumimoji="1" lang="ja-JP" altLang="en-US" sz="12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374171" y="5789351"/>
            <a:ext cx="97828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en-US" altLang="ja-JP" sz="1200" dirty="0" smtClean="0"/>
              <a:t>FPGA/PROM</a:t>
            </a:r>
            <a:endParaRPr kumimoji="1" lang="ja-JP" altLang="en-US" sz="12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711325" y="5789351"/>
            <a:ext cx="174233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en-US" altLang="ja-JP" sz="1200" dirty="0" smtClean="0"/>
              <a:t>Solder (wi</a:t>
            </a:r>
            <a:r>
              <a:rPr lang="en-US" altLang="ja-JP" sz="1200" dirty="0" smtClean="0"/>
              <a:t>th </a:t>
            </a:r>
            <a:r>
              <a:rPr kumimoji="1" lang="en-US" altLang="ja-JP" sz="1200" dirty="0" err="1" smtClean="0"/>
              <a:t>Pb</a:t>
            </a:r>
            <a:r>
              <a:rPr kumimoji="1" lang="en-US" altLang="ja-JP" sz="1200" dirty="0" smtClean="0"/>
              <a:t>, </a:t>
            </a:r>
            <a:r>
              <a:rPr kumimoji="1" lang="en-US" altLang="ja-JP" sz="1200" dirty="0" err="1" smtClean="0"/>
              <a:t>Pb</a:t>
            </a:r>
            <a:r>
              <a:rPr kumimoji="1" lang="en-US" altLang="ja-JP" sz="1200" dirty="0" smtClean="0"/>
              <a:t>-free) </a:t>
            </a:r>
            <a:endParaRPr kumimoji="1" lang="ja-JP" altLang="en-US" sz="1200" dirty="0"/>
          </a:p>
        </p:txBody>
      </p:sp>
      <p:sp>
        <p:nvSpPr>
          <p:cNvPr id="18" name="テキスト ボックス 17"/>
          <p:cNvSpPr txBox="1"/>
          <p:nvPr/>
        </p:nvSpPr>
        <p:spPr>
          <a:xfrm rot="16200000">
            <a:off x="-355107" y="3900873"/>
            <a:ext cx="1624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 10 x 1Gbps optical link</a:t>
            </a:r>
            <a:endParaRPr kumimoji="1" lang="ja-JP" altLang="en-US" sz="1200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27333" y="2714711"/>
            <a:ext cx="2116667" cy="109695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86419" y="5512069"/>
            <a:ext cx="217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PHENIX trigger board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99475" y="3813202"/>
            <a:ext cx="22445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Belle-II data transmission test board</a:t>
            </a:r>
            <a:endParaRPr kumimoji="1" lang="ja-JP" altLang="en-US" sz="11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1484784"/>
            <a:ext cx="2016224" cy="155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テキスト ボックス 21"/>
          <p:cNvSpPr txBox="1"/>
          <p:nvPr/>
        </p:nvSpPr>
        <p:spPr>
          <a:xfrm>
            <a:off x="179512" y="1196752"/>
            <a:ext cx="673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metals</a:t>
            </a:r>
            <a:endParaRPr kumimoji="1" lang="ja-JP" altLang="en-US" sz="1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120114" y="0"/>
            <a:ext cx="2023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K. Sasaki, T. </a:t>
            </a:r>
            <a:r>
              <a:rPr kumimoji="1" lang="en-US" altLang="ja-JP" dirty="0" err="1" smtClean="0"/>
              <a:t>Kakurai</a:t>
            </a:r>
            <a:endParaRPr kumimoji="1" lang="en-US" altLang="ja-JP" dirty="0" smtClean="0"/>
          </a:p>
          <a:p>
            <a:r>
              <a:rPr lang="en-US" altLang="ja-JP" dirty="0" smtClean="0"/>
              <a:t>T. </a:t>
            </a:r>
            <a:r>
              <a:rPr lang="en-US" altLang="ja-JP" dirty="0" err="1" smtClean="0"/>
              <a:t>Mibe</a:t>
            </a:r>
            <a:r>
              <a:rPr lang="en-US" altLang="ja-JP" dirty="0" smtClean="0"/>
              <a:t>, O. Sasaki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7040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Comparison with calculation (Ti)</a:t>
            </a:r>
            <a:endParaRPr kumimoji="1" lang="ja-JP" altLang="en-US" dirty="0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5DB-1895-7542-BF67-20EFC40EAE47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18" name="コンテンツ プレースホルダー 17" descr="comp_deltaB_Ti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16" r="-36516"/>
          <a:stretch>
            <a:fillRect/>
          </a:stretch>
        </p:blipFill>
        <p:spPr/>
      </p:pic>
      <p:sp>
        <p:nvSpPr>
          <p:cNvPr id="5" name="テキスト ボックス 4"/>
          <p:cNvSpPr txBox="1"/>
          <p:nvPr/>
        </p:nvSpPr>
        <p:spPr>
          <a:xfrm>
            <a:off x="6381948" y="4727431"/>
            <a:ext cx="23284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0000FF"/>
                </a:solidFill>
                <a:sym typeface="Wingdings"/>
              </a:rPr>
              <a:t> </a:t>
            </a:r>
            <a:r>
              <a:rPr lang="en-US" altLang="ja-JP" sz="3200" dirty="0" smtClean="0">
                <a:solidFill>
                  <a:srgbClr val="0000FF"/>
                </a:solidFill>
              </a:rPr>
              <a:t>CRC value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55411" y="6235518"/>
            <a:ext cx="623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Calculated curve (</a:t>
            </a:r>
            <a:r>
              <a:rPr lang="ja-JP" altLang="en-US" dirty="0" smtClean="0">
                <a:solidFill>
                  <a:srgbClr val="0000FF"/>
                </a:solidFill>
              </a:rPr>
              <a:t>ー</a:t>
            </a:r>
            <a:r>
              <a:rPr lang="en-US" altLang="ja-JP" dirty="0" smtClean="0"/>
              <a:t>) with </a:t>
            </a:r>
            <a:r>
              <a:rPr lang="en-US" altLang="ja-JP" dirty="0"/>
              <a:t>expected μ/μ</a:t>
            </a:r>
            <a:r>
              <a:rPr lang="en-US" altLang="ja-JP" baseline="-25000" dirty="0"/>
              <a:t>0</a:t>
            </a:r>
            <a:r>
              <a:rPr lang="en-US" altLang="ja-JP" dirty="0"/>
              <a:t> </a:t>
            </a:r>
            <a:r>
              <a:rPr lang="en-US" altLang="ja-JP" dirty="0" smtClean="0"/>
              <a:t>value agrees with data.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158583" y="5750181"/>
            <a:ext cx="1065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x (mm)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5264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Comparison with </a:t>
            </a:r>
            <a:r>
              <a:rPr lang="en-US" altLang="ja-JP" dirty="0"/>
              <a:t>calculation </a:t>
            </a:r>
            <a:r>
              <a:rPr lang="en-US" altLang="ja-JP" dirty="0" smtClean="0"/>
              <a:t>(optical module)</a:t>
            </a:r>
            <a:endParaRPr kumimoji="1"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5DB-1895-7542-BF67-20EFC40EAE47}" type="slidenum">
              <a:rPr kumimoji="1" lang="ja-JP" altLang="en-US" smtClean="0"/>
              <a:t>38</a:t>
            </a:fld>
            <a:endParaRPr kumimoji="1" lang="ja-JP" altLang="en-US"/>
          </a:p>
        </p:txBody>
      </p:sp>
      <p:pic>
        <p:nvPicPr>
          <p:cNvPr id="4" name="コンテンツ プレースホルダー 3" descr="comp_deltaB_opticalmodul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16" r="-36516"/>
          <a:stretch>
            <a:fillRect/>
          </a:stretch>
        </p:blipFill>
        <p:spPr/>
      </p:pic>
      <p:pic>
        <p:nvPicPr>
          <p:cNvPr id="6" name="図 5" descr="スクリーンショット 2012-01-31 18.41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511" y="1417638"/>
            <a:ext cx="1663289" cy="167983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760433" y="6396028"/>
            <a:ext cx="5456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Best estimate </a:t>
            </a:r>
            <a:r>
              <a:rPr lang="en-US" altLang="ja-JP" sz="2000" dirty="0" smtClean="0"/>
              <a:t>μ</a:t>
            </a:r>
            <a:r>
              <a:rPr lang="en-US" altLang="ja-JP" sz="2000" dirty="0"/>
              <a:t>/μ</a:t>
            </a:r>
            <a:r>
              <a:rPr lang="en-US" altLang="ja-JP" sz="2000" baseline="-25000" dirty="0"/>
              <a:t>0 </a:t>
            </a:r>
            <a:r>
              <a:rPr lang="en-US" altLang="ja-JP" sz="2000" dirty="0"/>
              <a:t>-1 = </a:t>
            </a:r>
            <a:r>
              <a:rPr lang="en-US" altLang="ja-JP" sz="2000" dirty="0" smtClean="0"/>
              <a:t>(9,000 +/- 750 ) E</a:t>
            </a:r>
            <a:r>
              <a:rPr lang="en-US" altLang="ja-JP" sz="2000" dirty="0"/>
              <a:t>-6</a:t>
            </a:r>
            <a:r>
              <a:rPr lang="en-US" altLang="ja-JP" sz="2000" dirty="0" smtClean="0"/>
              <a:t>.</a:t>
            </a:r>
            <a:endParaRPr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50254" y="5858825"/>
            <a:ext cx="7601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Calculated curve </a:t>
            </a:r>
            <a:r>
              <a:rPr lang="en-US" altLang="ja-JP" dirty="0"/>
              <a:t> (</a:t>
            </a:r>
            <a:r>
              <a:rPr lang="ja-JP" altLang="en-US" dirty="0">
                <a:solidFill>
                  <a:srgbClr val="0000FF"/>
                </a:solidFill>
              </a:rPr>
              <a:t>ー</a:t>
            </a:r>
            <a:r>
              <a:rPr lang="en-US" altLang="ja-JP" dirty="0"/>
              <a:t>) </a:t>
            </a:r>
            <a:r>
              <a:rPr lang="en-US" altLang="ja-JP" dirty="0" smtClean="0"/>
              <a:t> with μ</a:t>
            </a:r>
            <a:r>
              <a:rPr lang="en-US" altLang="ja-JP" dirty="0"/>
              <a:t>/μ</a:t>
            </a:r>
            <a:r>
              <a:rPr lang="en-US" altLang="ja-JP" baseline="-25000" dirty="0"/>
              <a:t>0</a:t>
            </a:r>
            <a:r>
              <a:rPr lang="en-US" altLang="ja-JP" dirty="0"/>
              <a:t> </a:t>
            </a:r>
            <a:r>
              <a:rPr lang="en-US" altLang="ja-JP" dirty="0" smtClean="0"/>
              <a:t>=1.009 best describes the data.</a:t>
            </a:r>
          </a:p>
          <a:p>
            <a:r>
              <a:rPr lang="en-US" altLang="ja-JP" dirty="0" smtClean="0"/>
              <a:t>Not very good agreement with data, maybe due to ambiguity of source volume</a:t>
            </a:r>
          </a:p>
        </p:txBody>
      </p:sp>
    </p:spTree>
    <p:extLst>
      <p:ext uri="{BB962C8B-B14F-4D97-AF65-F5344CB8AC3E}">
        <p14:creationId xmlns:p14="http://schemas.microsoft.com/office/powerpoint/2010/main" val="2813545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ΔB/B contour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5DB-1895-7542-BF67-20EFC40EAE47}" type="slidenum">
              <a:rPr kumimoji="1" lang="ja-JP" altLang="en-US" smtClean="0"/>
              <a:t>39</a:t>
            </a:fld>
            <a:endParaRPr kumimoji="1" lang="ja-JP" altLang="en-US"/>
          </a:p>
        </p:txBody>
      </p:sp>
      <p:pic>
        <p:nvPicPr>
          <p:cNvPr id="7" name="コンテンツ プレースホルダー 6" descr="cont_opticalmodul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16" r="-36516"/>
          <a:stretch>
            <a:fillRect/>
          </a:stretch>
        </p:blipFill>
        <p:spPr/>
      </p:pic>
      <p:cxnSp>
        <p:nvCxnSpPr>
          <p:cNvPr id="8" name="直線矢印コネクタ 7"/>
          <p:cNvCxnSpPr/>
          <p:nvPr/>
        </p:nvCxnSpPr>
        <p:spPr>
          <a:xfrm>
            <a:off x="1515281" y="4552886"/>
            <a:ext cx="1154500" cy="27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14924" y="4310500"/>
            <a:ext cx="107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+100ppm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1515281" y="3795446"/>
            <a:ext cx="1154500" cy="27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514924" y="3553060"/>
            <a:ext cx="96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+10ppm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1500850" y="2394144"/>
            <a:ext cx="1154500" cy="27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29355" y="2151758"/>
            <a:ext cx="89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+ 1ppm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3660711" y="2156088"/>
            <a:ext cx="1154500" cy="27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2660354" y="1913702"/>
            <a:ext cx="10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+0.1ppm</a:t>
            </a:r>
            <a:endParaRPr kumimoji="1" lang="ja-JP" altLang="en-US" dirty="0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4014327" y="2708693"/>
            <a:ext cx="1154500" cy="27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3525972" y="2336424"/>
            <a:ext cx="84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+0ppm</a:t>
            </a:r>
            <a:endParaRPr kumimoji="1" lang="ja-JP" altLang="en-US" dirty="0"/>
          </a:p>
        </p:txBody>
      </p:sp>
      <p:cxnSp>
        <p:nvCxnSpPr>
          <p:cNvPr id="18" name="直線矢印コネクタ 17"/>
          <p:cNvCxnSpPr/>
          <p:nvPr/>
        </p:nvCxnSpPr>
        <p:spPr>
          <a:xfrm flipH="1" flipV="1">
            <a:off x="6284855" y="2725487"/>
            <a:ext cx="569163" cy="4346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825156" y="2946592"/>
            <a:ext cx="974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-0.1</a:t>
            </a:r>
            <a:r>
              <a:rPr kumimoji="1" lang="en-US" altLang="ja-JP" dirty="0" smtClean="0"/>
              <a:t>ppm</a:t>
            </a:r>
            <a:endParaRPr kumimoji="1" lang="ja-JP" altLang="en-US" dirty="0"/>
          </a:p>
        </p:txBody>
      </p:sp>
      <p:cxnSp>
        <p:nvCxnSpPr>
          <p:cNvPr id="20" name="直線矢印コネクタ 19"/>
          <p:cNvCxnSpPr/>
          <p:nvPr/>
        </p:nvCxnSpPr>
        <p:spPr>
          <a:xfrm flipH="1" flipV="1">
            <a:off x="5715692" y="5709194"/>
            <a:ext cx="569163" cy="4346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6284855" y="5941497"/>
            <a:ext cx="79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-1</a:t>
            </a:r>
            <a:r>
              <a:rPr kumimoji="1" lang="en-US" altLang="ja-JP" dirty="0" smtClean="0"/>
              <a:t>ppm</a:t>
            </a:r>
            <a:endParaRPr kumimoji="1" lang="ja-JP" altLang="en-US" dirty="0"/>
          </a:p>
        </p:txBody>
      </p:sp>
      <p:cxnSp>
        <p:nvCxnSpPr>
          <p:cNvPr id="22" name="直線矢印コネクタ 21"/>
          <p:cNvCxnSpPr/>
          <p:nvPr/>
        </p:nvCxnSpPr>
        <p:spPr>
          <a:xfrm flipH="1" flipV="1">
            <a:off x="3929716" y="5665904"/>
            <a:ext cx="677180" cy="5615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4710690" y="6051201"/>
            <a:ext cx="91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-10</a:t>
            </a:r>
            <a:r>
              <a:rPr kumimoji="1" lang="en-US" altLang="ja-JP" dirty="0" smtClean="0"/>
              <a:t>ppm</a:t>
            </a:r>
            <a:endParaRPr kumimoji="1" lang="ja-JP" altLang="en-US" dirty="0"/>
          </a:p>
        </p:txBody>
      </p:sp>
      <p:cxnSp>
        <p:nvCxnSpPr>
          <p:cNvPr id="24" name="直線矢印コネクタ 23"/>
          <p:cNvCxnSpPr>
            <a:stCxn id="25" idx="1"/>
          </p:cNvCxnSpPr>
          <p:nvPr/>
        </p:nvCxnSpPr>
        <p:spPr>
          <a:xfrm flipH="1" flipV="1">
            <a:off x="3098491" y="5680333"/>
            <a:ext cx="698660" cy="8094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3797151" y="6305138"/>
            <a:ext cx="1033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-100</a:t>
            </a:r>
            <a:r>
              <a:rPr kumimoji="1" lang="en-US" altLang="ja-JP" dirty="0" smtClean="0"/>
              <a:t>ppm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2930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5113" y="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More loops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pic>
        <p:nvPicPr>
          <p:cNvPr id="8" name="図 7" descr="スクリーンショット 2012-02-22 16.37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57" y="2694602"/>
            <a:ext cx="7074671" cy="3749995"/>
          </a:xfrm>
          <a:prstGeom prst="rect">
            <a:avLst/>
          </a:prstGeom>
        </p:spPr>
      </p:pic>
      <p:pic>
        <p:nvPicPr>
          <p:cNvPr id="9" name="図 8" descr="スクリーンショット 2012-02-22 16.28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66" y="1096863"/>
            <a:ext cx="5687392" cy="151133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808870" y="6405218"/>
            <a:ext cx="2359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D. </a:t>
            </a:r>
            <a:r>
              <a:rPr lang="en-US" altLang="ja-JP" dirty="0" smtClean="0"/>
              <a:t>Nomura (PhiPsi11)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7527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右矢印 39"/>
          <p:cNvSpPr/>
          <p:nvPr/>
        </p:nvSpPr>
        <p:spPr>
          <a:xfrm rot="16200000">
            <a:off x="5760132" y="3032956"/>
            <a:ext cx="2016224" cy="5040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74" name="タイトル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Core R&amp;D tasks</a:t>
            </a:r>
            <a:endParaRPr lang="ja-JP" altLang="en-US" dirty="0" smtClean="0"/>
          </a:p>
        </p:txBody>
      </p:sp>
      <p:sp>
        <p:nvSpPr>
          <p:cNvPr id="54276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92D21-2142-418B-BA1B-18926ED76A32}" type="slidenum">
              <a:rPr lang="en-US" altLang="ja-JP"/>
              <a:pPr>
                <a:defRPr/>
              </a:pPr>
              <a:t>40</a:t>
            </a:fld>
            <a:endParaRPr lang="en-US" altLang="ja-JP"/>
          </a:p>
        </p:txBody>
      </p:sp>
      <p:sp>
        <p:nvSpPr>
          <p:cNvPr id="19" name="右矢印 18"/>
          <p:cNvSpPr/>
          <p:nvPr/>
        </p:nvSpPr>
        <p:spPr>
          <a:xfrm>
            <a:off x="4716016" y="1340768"/>
            <a:ext cx="86409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652120" y="1281534"/>
            <a:ext cx="338437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GEANT4 simulation, toy MC</a:t>
            </a:r>
          </a:p>
          <a:p>
            <a:r>
              <a:rPr kumimoji="1" lang="en-US" altLang="ja-JP" dirty="0" smtClean="0"/>
              <a:t>Track finding studies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652120" y="3214717"/>
            <a:ext cx="256444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sym typeface="Wingdings" pitchFamily="2" charset="2"/>
              </a:rPr>
              <a:t>DSSD sensor evaluation</a:t>
            </a:r>
          </a:p>
          <a:p>
            <a:r>
              <a:rPr lang="en-US" altLang="ja-JP" dirty="0">
                <a:sym typeface="Wingdings" pitchFamily="2" charset="2"/>
              </a:rPr>
              <a:t> </a:t>
            </a:r>
            <a:endParaRPr kumimoji="1" lang="ja-JP" altLang="en-US" dirty="0"/>
          </a:p>
        </p:txBody>
      </p:sp>
      <p:sp>
        <p:nvSpPr>
          <p:cNvPr id="23" name="右矢印 22"/>
          <p:cNvSpPr/>
          <p:nvPr/>
        </p:nvSpPr>
        <p:spPr>
          <a:xfrm rot="18159174">
            <a:off x="4537279" y="2252282"/>
            <a:ext cx="107249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右矢印 23"/>
          <p:cNvSpPr/>
          <p:nvPr/>
        </p:nvSpPr>
        <p:spPr>
          <a:xfrm>
            <a:off x="4716016" y="3284984"/>
            <a:ext cx="864096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右矢印 25"/>
          <p:cNvSpPr/>
          <p:nvPr/>
        </p:nvSpPr>
        <p:spPr>
          <a:xfrm>
            <a:off x="5004048" y="4365104"/>
            <a:ext cx="576064" cy="57606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中かっこ 26"/>
          <p:cNvSpPr/>
          <p:nvPr/>
        </p:nvSpPr>
        <p:spPr>
          <a:xfrm>
            <a:off x="4572000" y="4221088"/>
            <a:ext cx="360040" cy="1512168"/>
          </a:xfrm>
          <a:prstGeom prst="rightBrace">
            <a:avLst>
              <a:gd name="adj1" fmla="val 8333"/>
              <a:gd name="adj2" fmla="val 26964"/>
            </a:avLst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652120" y="4365104"/>
            <a:ext cx="331236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E-field calculation model</a:t>
            </a:r>
            <a:endParaRPr lang="en-US" altLang="ja-JP" dirty="0"/>
          </a:p>
          <a:p>
            <a:r>
              <a:rPr lang="en-US" altLang="ja-JP" dirty="0" smtClean="0"/>
              <a:t>B</a:t>
            </a:r>
            <a:r>
              <a:rPr kumimoji="1" lang="en-US" altLang="ja-JP" dirty="0" smtClean="0"/>
              <a:t>-field measurements by NMR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652120" y="5877272"/>
            <a:ext cx="241093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>
                <a:sym typeface="Wingdings" pitchFamily="2" charset="2"/>
              </a:rPr>
              <a:t>Front-end electronics</a:t>
            </a:r>
            <a:r>
              <a:rPr kumimoji="1" lang="en-US" altLang="ja-JP" dirty="0" smtClean="0">
                <a:sym typeface="Wingdings" pitchFamily="2" charset="2"/>
              </a:rPr>
              <a:t> </a:t>
            </a:r>
          </a:p>
          <a:p>
            <a:endParaRPr kumimoji="1" lang="en-US" altLang="ja-JP" dirty="0" smtClean="0">
              <a:sym typeface="Wingdings" pitchFamily="2" charset="2"/>
            </a:endParaRPr>
          </a:p>
        </p:txBody>
      </p:sp>
      <p:sp>
        <p:nvSpPr>
          <p:cNvPr id="35" name="コンテンツ プレースホルダ 2"/>
          <p:cNvSpPr>
            <a:spLocks noGrp="1"/>
          </p:cNvSpPr>
          <p:nvPr>
            <p:ph idx="1"/>
          </p:nvPr>
        </p:nvSpPr>
        <p:spPr>
          <a:xfrm>
            <a:off x="107504" y="908720"/>
            <a:ext cx="4700016" cy="5649768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altLang="ja-JP" sz="2400" b="1" dirty="0" smtClean="0"/>
              <a:t>Detector should be efficient for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altLang="ja-JP" sz="2000" dirty="0" smtClean="0"/>
              <a:t>Positron track with </a:t>
            </a:r>
            <a:r>
              <a:rPr lang="en-US" altLang="ja-JP" sz="2000" dirty="0" smtClean="0">
                <a:solidFill>
                  <a:srgbClr val="FF0000"/>
                </a:solidFill>
              </a:rPr>
              <a:t>p = 200 - 300 </a:t>
            </a:r>
            <a:r>
              <a:rPr lang="en-US" altLang="ja-JP" sz="2000" dirty="0" err="1" smtClean="0">
                <a:solidFill>
                  <a:srgbClr val="FF0000"/>
                </a:solidFill>
              </a:rPr>
              <a:t>MeV</a:t>
            </a:r>
            <a:r>
              <a:rPr lang="en-US" altLang="ja-JP" sz="2000" dirty="0" smtClean="0">
                <a:solidFill>
                  <a:srgbClr val="FF0000"/>
                </a:solidFill>
              </a:rPr>
              <a:t>/c</a:t>
            </a:r>
            <a:r>
              <a:rPr lang="en-US" altLang="ja-JP" sz="2000" dirty="0" smtClean="0"/>
              <a:t>  in </a:t>
            </a:r>
            <a:r>
              <a:rPr lang="en-US" altLang="ja-JP" sz="2000" dirty="0" smtClean="0">
                <a:solidFill>
                  <a:srgbClr val="FF0000"/>
                </a:solidFill>
              </a:rPr>
              <a:t>3T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solenoidal</a:t>
            </a:r>
            <a:r>
              <a:rPr lang="en-US" altLang="ja-JP" sz="2000" dirty="0" smtClean="0"/>
              <a:t>  B-field</a:t>
            </a:r>
          </a:p>
          <a:p>
            <a:pPr lvl="1">
              <a:buFont typeface="Wingdings" pitchFamily="2" charset="2"/>
              <a:buChar char="n"/>
              <a:defRPr/>
            </a:pPr>
            <a:r>
              <a:rPr lang="en-US" altLang="ja-JP" sz="2000" dirty="0" smtClean="0"/>
              <a:t>with a radial vertex resolution of </a:t>
            </a:r>
            <a:r>
              <a:rPr lang="en-US" altLang="ja-JP" sz="20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altLang="ja-JP" sz="2000" dirty="0" smtClean="0">
                <a:solidFill>
                  <a:srgbClr val="FF0000"/>
                </a:solidFill>
              </a:rPr>
              <a:t>=1 mm</a:t>
            </a:r>
            <a:r>
              <a:rPr lang="en-US" altLang="ja-JP" sz="2000" dirty="0" smtClean="0"/>
              <a:t> (if very-weak focusing is applied).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endParaRPr lang="en-US" altLang="ja-JP" sz="2000" dirty="0" smtClean="0"/>
          </a:p>
          <a:p>
            <a:pPr>
              <a:buFont typeface="Wingdings" pitchFamily="2" charset="2"/>
              <a:buChar char="n"/>
            </a:pPr>
            <a:r>
              <a:rPr lang="en-US" altLang="ja-JP" sz="2400" b="1" dirty="0" smtClean="0"/>
              <a:t>Immune to early-to-late effect</a:t>
            </a:r>
          </a:p>
          <a:p>
            <a:pPr lvl="1">
              <a:buFont typeface="Wingdings" pitchFamily="2" charset="2"/>
              <a:buChar char="n"/>
            </a:pPr>
            <a:r>
              <a:rPr lang="en-US" altLang="ja-JP" sz="2000" dirty="0" smtClean="0"/>
              <a:t>The decay positron rate changes by two orders of magnitude.</a:t>
            </a:r>
          </a:p>
          <a:p>
            <a:pPr lvl="1">
              <a:buFont typeface="Wingdings" pitchFamily="2" charset="2"/>
              <a:buChar char="n"/>
            </a:pPr>
            <a:r>
              <a:rPr lang="en-US" altLang="ja-JP" sz="2000" dirty="0" smtClean="0">
                <a:solidFill>
                  <a:srgbClr val="FF0000"/>
                </a:solidFill>
              </a:rPr>
              <a:t>1.6 MHz/strip </a:t>
            </a:r>
            <a:r>
              <a:rPr lang="en-US" altLang="ja-JP" sz="2000" dirty="0" smtClean="0">
                <a:solidFill>
                  <a:srgbClr val="FF0000"/>
                </a:solidFill>
                <a:sym typeface="Wingdings" pitchFamily="2" charset="2"/>
              </a:rPr>
              <a:t> 10kHz</a:t>
            </a:r>
            <a:r>
              <a:rPr lang="en-US" altLang="ja-JP" sz="2000" dirty="0" smtClean="0">
                <a:solidFill>
                  <a:srgbClr val="FF0000"/>
                </a:solidFill>
              </a:rPr>
              <a:t>/strip </a:t>
            </a:r>
            <a:r>
              <a:rPr lang="en-US" altLang="ja-JP" sz="2000" dirty="0" smtClean="0"/>
              <a:t>for 200 um </a:t>
            </a:r>
            <a:r>
              <a:rPr lang="en-US" altLang="ja-JP" sz="2000" dirty="0" err="1" smtClean="0"/>
              <a:t>pich</a:t>
            </a:r>
            <a:r>
              <a:rPr lang="en-US" altLang="ja-JP" sz="2000" dirty="0" smtClean="0"/>
              <a:t> Silicon strip.</a:t>
            </a:r>
          </a:p>
          <a:p>
            <a:pPr lvl="1">
              <a:buFont typeface="Wingdings" pitchFamily="2" charset="2"/>
              <a:buChar char="n"/>
            </a:pPr>
            <a:r>
              <a:rPr lang="en-US" altLang="ja-JP" sz="2000" dirty="0" smtClean="0"/>
              <a:t>The positron detector must be stable over the measurements.</a:t>
            </a:r>
            <a:endParaRPr lang="en-US" altLang="ja-JP" sz="2400" dirty="0" smtClean="0"/>
          </a:p>
          <a:p>
            <a:pPr eaLnBrk="1" hangingPunct="1">
              <a:buFont typeface="Wingdings" pitchFamily="2" charset="2"/>
              <a:buChar char="n"/>
              <a:defRPr/>
            </a:pPr>
            <a:endParaRPr lang="en-US" altLang="ja-JP" sz="2400" b="1" dirty="0" smtClean="0"/>
          </a:p>
          <a:p>
            <a:pPr>
              <a:buFont typeface="Wingdings" pitchFamily="2" charset="2"/>
              <a:buChar char="n"/>
              <a:defRPr/>
            </a:pPr>
            <a:r>
              <a:rPr lang="en-US" altLang="ja-JP" sz="2400" b="1" dirty="0" smtClean="0"/>
              <a:t>Zero E-field (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&lt;&lt;10</a:t>
            </a:r>
            <a:r>
              <a:rPr lang="en-US" altLang="ja-JP" sz="2400" b="1" baseline="30000" dirty="0" smtClean="0">
                <a:solidFill>
                  <a:srgbClr val="FF0000"/>
                </a:solidFill>
              </a:rPr>
              <a:t>-2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V/cm</a:t>
            </a:r>
            <a:r>
              <a:rPr lang="en-US" altLang="ja-JP" sz="2400" b="1" dirty="0" smtClean="0"/>
              <a:t>) at </a:t>
            </a:r>
            <a:r>
              <a:rPr lang="en-US" altLang="ja-JP" sz="2400" b="1" dirty="0" err="1" smtClean="0"/>
              <a:t>muon</a:t>
            </a:r>
            <a:r>
              <a:rPr lang="en-US" altLang="ja-JP" sz="2400" b="1" dirty="0" smtClean="0"/>
              <a:t> storage area</a:t>
            </a:r>
          </a:p>
          <a:p>
            <a:pPr>
              <a:buFont typeface="Wingdings" pitchFamily="2" charset="2"/>
              <a:buChar char="n"/>
              <a:defRPr/>
            </a:pPr>
            <a:endParaRPr lang="en-US" altLang="ja-JP" sz="2400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n"/>
              <a:defRPr/>
            </a:pPr>
            <a:r>
              <a:rPr lang="en-US" altLang="ja-JP" sz="2400" b="1" dirty="0" smtClean="0"/>
              <a:t>Not spoil the precision B-field (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&lt;&lt;0.1ppm</a:t>
            </a:r>
            <a:r>
              <a:rPr lang="en-US" altLang="ja-JP" sz="2400" b="1" dirty="0" smtClean="0"/>
              <a:t>) at </a:t>
            </a:r>
            <a:r>
              <a:rPr lang="en-US" altLang="ja-JP" sz="2400" b="1" dirty="0" err="1" smtClean="0"/>
              <a:t>muon</a:t>
            </a:r>
            <a:r>
              <a:rPr lang="en-US" altLang="ja-JP" sz="2400" b="1" dirty="0" smtClean="0"/>
              <a:t> storage area</a:t>
            </a:r>
          </a:p>
          <a:p>
            <a:pPr>
              <a:buFont typeface="Wingdings" pitchFamily="2" charset="2"/>
              <a:buChar char="n"/>
              <a:defRPr/>
            </a:pPr>
            <a:endParaRPr lang="en-US" altLang="ja-JP" sz="2400" b="1" dirty="0"/>
          </a:p>
          <a:p>
            <a:pPr>
              <a:buFont typeface="Wingdings" pitchFamily="2" charset="2"/>
              <a:buChar char="n"/>
              <a:defRPr/>
            </a:pPr>
            <a:r>
              <a:rPr lang="en-US" altLang="ja-JP" sz="2400" b="1" dirty="0" smtClean="0"/>
              <a:t>Efficient readout in compatible with the J-PARC beam pulse structure</a:t>
            </a:r>
          </a:p>
          <a:p>
            <a:pPr>
              <a:buFont typeface="Wingdings" pitchFamily="2" charset="2"/>
              <a:buChar char="n"/>
              <a:defRPr/>
            </a:pPr>
            <a:endParaRPr lang="en-US" altLang="ja-JP" sz="2400" b="1" dirty="0"/>
          </a:p>
          <a:p>
            <a:pPr>
              <a:buFont typeface="Wingdings" pitchFamily="2" charset="2"/>
              <a:buChar char="n"/>
              <a:defRPr/>
            </a:pPr>
            <a:endParaRPr lang="en-US" altLang="ja-JP" sz="2400" b="1" dirty="0" smtClean="0"/>
          </a:p>
        </p:txBody>
      </p:sp>
      <p:sp>
        <p:nvSpPr>
          <p:cNvPr id="36" name="右矢印 35"/>
          <p:cNvSpPr/>
          <p:nvPr/>
        </p:nvSpPr>
        <p:spPr>
          <a:xfrm>
            <a:off x="4644008" y="5949280"/>
            <a:ext cx="864096" cy="50405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右矢印 37"/>
          <p:cNvSpPr/>
          <p:nvPr/>
        </p:nvSpPr>
        <p:spPr>
          <a:xfrm rot="16200000">
            <a:off x="6912260" y="2456892"/>
            <a:ext cx="864096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596336" y="2564904"/>
            <a:ext cx="103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feedback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99872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32" grpId="0" animBg="1"/>
      <p:bldP spid="33" grpId="0" animBg="1"/>
      <p:bldP spid="36" grpId="0" animBg="1"/>
      <p:bldP spid="38" grpId="0" animBg="1"/>
      <p:bldP spid="3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Projected schedule</a:t>
            </a:r>
            <a:endParaRPr kumimoji="1" lang="ja-JP" altLang="en-US" dirty="0"/>
          </a:p>
        </p:txBody>
      </p:sp>
      <p:pic>
        <p:nvPicPr>
          <p:cNvPr id="5" name="コンテンツ プレースホルダー 4" descr="スクリーンショット 2012-02-22 18.20.0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61" b="-14061"/>
          <a:stretch>
            <a:fillRect/>
          </a:stretch>
        </p:blipFill>
        <p:spPr/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22782" y="1590261"/>
            <a:ext cx="62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Now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1998868" y="1932609"/>
            <a:ext cx="11043" cy="25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1744869" y="5864086"/>
            <a:ext cx="1585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CDR submitted</a:t>
            </a:r>
          </a:p>
          <a:p>
            <a:r>
              <a:rPr kumimoji="1" lang="en-US" altLang="ja-JP" sz="1400" dirty="0" smtClean="0"/>
              <a:t>Stage-1 </a:t>
            </a:r>
            <a:r>
              <a:rPr lang="en-US" altLang="ja-JP" sz="1400" dirty="0" smtClean="0"/>
              <a:t>approved</a:t>
            </a:r>
            <a:endParaRPr kumimoji="1" lang="ja-JP" altLang="en-US" sz="1400" dirty="0"/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2009916" y="5565913"/>
            <a:ext cx="0" cy="2981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V="1">
            <a:off x="3863011" y="5596834"/>
            <a:ext cx="0" cy="2981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3597965" y="5883964"/>
            <a:ext cx="151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T</a:t>
            </a:r>
            <a:r>
              <a:rPr kumimoji="1" lang="en-US" altLang="ja-JP" sz="1400" dirty="0" smtClean="0"/>
              <a:t>DR </a:t>
            </a:r>
            <a:r>
              <a:rPr kumimoji="1" lang="en-US" altLang="ja-JP" sz="1400" dirty="0" err="1" smtClean="0"/>
              <a:t>submmision</a:t>
            </a:r>
            <a:endParaRPr kumimoji="1" lang="en-US" altLang="ja-JP" sz="1400" dirty="0" smtClean="0"/>
          </a:p>
          <a:p>
            <a:r>
              <a:rPr kumimoji="1" lang="en-US" altLang="ja-JP" sz="1400" dirty="0" smtClean="0"/>
              <a:t>Stage-2 request?</a:t>
            </a:r>
          </a:p>
        </p:txBody>
      </p:sp>
    </p:spTree>
    <p:extLst>
      <p:ext uri="{BB962C8B-B14F-4D97-AF65-F5344CB8AC3E}">
        <p14:creationId xmlns:p14="http://schemas.microsoft.com/office/powerpoint/2010/main" val="195802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070" y="108986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51520" y="1347304"/>
            <a:ext cx="8686800" cy="5053496"/>
          </a:xfrm>
        </p:spPr>
        <p:txBody>
          <a:bodyPr>
            <a:normAutofit fontScale="92500"/>
          </a:bodyPr>
          <a:lstStyle/>
          <a:p>
            <a:r>
              <a:rPr lang="en-US" altLang="ja-JP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new </a:t>
            </a:r>
            <a:r>
              <a:rPr lang="en-US" altLang="ja-JP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muon</a:t>
            </a:r>
            <a:r>
              <a:rPr lang="en-US" altLang="ja-JP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g-2/EDM experiment at J-PARC:</a:t>
            </a:r>
          </a:p>
          <a:p>
            <a:pPr lvl="1"/>
            <a:r>
              <a:rPr lang="en-US" altLang="ja-JP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Off magic </a:t>
            </a:r>
            <a:r>
              <a:rPr lang="en-US" altLang="ja-JP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momentum + compact g-2 ring</a:t>
            </a:r>
            <a:endParaRPr lang="en-US" altLang="ja-JP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en-US" altLang="ja-JP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Complementary to FNAL g-2</a:t>
            </a:r>
          </a:p>
          <a:p>
            <a:pPr lvl="1"/>
            <a:r>
              <a:rPr lang="en-US" altLang="ja-JP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Start </a:t>
            </a:r>
            <a:r>
              <a:rPr lang="en-US" altLang="ja-JP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2016</a:t>
            </a:r>
          </a:p>
          <a:p>
            <a:pPr lvl="1"/>
            <a:endParaRPr lang="en-US" altLang="ja-JP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altLang="ja-JP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Silicon tracker for g-2</a:t>
            </a:r>
          </a:p>
          <a:p>
            <a:pPr lvl="1"/>
            <a:r>
              <a:rPr kumimoji="1" lang="en-US" altLang="ja-JP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kumimoji="1" lang="en-US" altLang="ja-JP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tracker for incoming low energy positrons</a:t>
            </a:r>
          </a:p>
          <a:p>
            <a:pPr lvl="1"/>
            <a:r>
              <a:rPr kumimoji="1" lang="en-US" altLang="ja-JP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Stringent requirements on early-to-late effect, E-field and B-field</a:t>
            </a:r>
          </a:p>
          <a:p>
            <a:pPr lvl="1"/>
            <a:r>
              <a:rPr kumimoji="1" lang="en-US" altLang="ja-JP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Conceptual design </a:t>
            </a:r>
            <a:r>
              <a:rPr kumimoji="1" lang="en-US" altLang="ja-JP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 been developed. </a:t>
            </a:r>
            <a:endParaRPr lang="en-US" altLang="ja-JP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altLang="ja-JP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altLang="ja-JP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LPNHE group has made significant contribution in the detector design.</a:t>
            </a:r>
          </a:p>
          <a:p>
            <a:r>
              <a:rPr lang="en-US" altLang="ja-JP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Looking forward to continuous (possibly larger) contribution from LPNHE and other French group in the future.</a:t>
            </a:r>
            <a:endParaRPr lang="en-US" altLang="ja-JP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0734B-037B-40E1-BB01-0159C3D315B1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6033"/>
            <a:ext cx="8229600" cy="718898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Anomalous magnetic moment : g-2</a:t>
            </a:r>
            <a:endParaRPr kumimoji="1" lang="ja-JP" altLang="en-US" dirty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>
          <a:xfrm>
            <a:off x="512077" y="731520"/>
            <a:ext cx="8631923" cy="4956048"/>
          </a:xfrm>
        </p:spPr>
        <p:txBody>
          <a:bodyPr>
            <a:noAutofit/>
          </a:bodyPr>
          <a:lstStyle/>
          <a:p>
            <a:r>
              <a:rPr lang="en-US" altLang="ja-JP" sz="1800" dirty="0" smtClean="0"/>
              <a:t>Standard model can predict g-2 with ultra high precision</a:t>
            </a:r>
          </a:p>
          <a:p>
            <a:endParaRPr lang="en-US" altLang="ja-JP" sz="1800" dirty="0" smtClean="0"/>
          </a:p>
          <a:p>
            <a:endParaRPr lang="en-US" altLang="ja-JP" sz="1800" dirty="0" smtClean="0"/>
          </a:p>
          <a:p>
            <a:endParaRPr lang="en-US" altLang="ja-JP" sz="1800" dirty="0" smtClean="0"/>
          </a:p>
          <a:p>
            <a:endParaRPr lang="en-US" altLang="ja-JP" sz="1800" dirty="0" smtClean="0"/>
          </a:p>
          <a:p>
            <a:endParaRPr lang="en-US" altLang="ja-JP" sz="1800" dirty="0" smtClean="0"/>
          </a:p>
          <a:p>
            <a:pPr>
              <a:buNone/>
            </a:pPr>
            <a:endParaRPr lang="en-US" altLang="ja-JP" sz="1800" dirty="0" smtClean="0"/>
          </a:p>
          <a:p>
            <a:r>
              <a:rPr lang="en-US" altLang="ja-JP" sz="1800" dirty="0" smtClean="0"/>
              <a:t>Useful in searching for new particles and/or interactions</a:t>
            </a:r>
          </a:p>
          <a:p>
            <a:pPr lvl="1"/>
            <a:endParaRPr lang="en-US" altLang="ja-JP" sz="1600" dirty="0" smtClean="0"/>
          </a:p>
          <a:p>
            <a:pPr lvl="1"/>
            <a:endParaRPr lang="en-US" altLang="ja-JP" sz="1600" dirty="0" smtClean="0"/>
          </a:p>
          <a:p>
            <a:pPr lvl="1"/>
            <a:endParaRPr lang="en-US" altLang="ja-JP" sz="1600" dirty="0" smtClean="0"/>
          </a:p>
          <a:p>
            <a:pPr lvl="1"/>
            <a:endParaRPr lang="en-US" altLang="ja-JP" sz="1600" dirty="0" smtClean="0"/>
          </a:p>
          <a:p>
            <a:pPr lvl="1"/>
            <a:endParaRPr lang="en-US" altLang="ja-JP" sz="1600" dirty="0" smtClean="0"/>
          </a:p>
          <a:p>
            <a:pPr lvl="1"/>
            <a:endParaRPr lang="en-US" altLang="ja-JP" sz="1600" dirty="0" smtClean="0"/>
          </a:p>
          <a:p>
            <a:r>
              <a:rPr lang="en-US" altLang="ja-JP" sz="2000" dirty="0" smtClean="0"/>
              <a:t>Experiment has reached the sensitivity to see such effects...</a:t>
            </a:r>
          </a:p>
        </p:txBody>
      </p:sp>
      <p:pic>
        <p:nvPicPr>
          <p:cNvPr id="5" name="Picture 27" descr="susy_ls_pptv2"/>
          <p:cNvPicPr>
            <a:picLocks noChangeAspect="1" noChangeArrowheads="1"/>
          </p:cNvPicPr>
          <p:nvPr/>
        </p:nvPicPr>
        <p:blipFill>
          <a:blip r:embed="rId2" cstate="print"/>
          <a:srcRect t="3311" r="2751"/>
          <a:stretch>
            <a:fillRect/>
          </a:stretch>
        </p:blipFill>
        <p:spPr>
          <a:xfrm>
            <a:off x="1431024" y="3510184"/>
            <a:ext cx="3473629" cy="1512168"/>
          </a:xfrm>
          <a:prstGeom prst="rect">
            <a:avLst/>
          </a:prstGeom>
          <a:noFill/>
          <a:ln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0100" y="3931920"/>
            <a:ext cx="3626693" cy="58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5927584" y="1736240"/>
            <a:ext cx="1083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0.24ppb</a:t>
            </a:r>
          </a:p>
          <a:p>
            <a:r>
              <a:rPr kumimoji="1" lang="en-US" altLang="ja-JP" dirty="0" smtClean="0"/>
              <a:t>0.54ppm</a:t>
            </a:r>
            <a:endParaRPr kumimoji="1" lang="ja-JP" altLang="en-US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3048" y="1123600"/>
            <a:ext cx="475297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7295736" y="1195608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Symbol" pitchFamily="18" charset="2"/>
              </a:rPr>
              <a:t>D</a:t>
            </a:r>
            <a:r>
              <a:rPr kumimoji="1" lang="en-US" altLang="ja-JP" dirty="0" err="1" smtClean="0"/>
              <a:t>a</a:t>
            </a:r>
            <a:r>
              <a:rPr kumimoji="1" lang="en-US" altLang="ja-JP" baseline="-25000" dirty="0" err="1" smtClean="0"/>
              <a:t>l</a:t>
            </a:r>
            <a:r>
              <a:rPr kumimoji="1" lang="en-US" altLang="ja-JP" dirty="0" smtClean="0"/>
              <a:t>(SM)/</a:t>
            </a:r>
            <a:r>
              <a:rPr lang="en-US" altLang="ja-JP" dirty="0"/>
              <a:t>a</a:t>
            </a:r>
            <a:r>
              <a:rPr lang="en-US" altLang="ja-JP" baseline="-25000" dirty="0"/>
              <a:t>l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363913" y="1737981"/>
            <a:ext cx="1083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4.5 ppb</a:t>
            </a:r>
          </a:p>
          <a:p>
            <a:r>
              <a:rPr kumimoji="1" lang="en-US" altLang="ja-JP" dirty="0" smtClean="0"/>
              <a:t>0.41ppm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855576" y="1195608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Symbol" pitchFamily="18" charset="2"/>
              </a:rPr>
              <a:t>D</a:t>
            </a:r>
            <a:r>
              <a:rPr kumimoji="1" lang="en-US" altLang="ja-JP" dirty="0" err="1" smtClean="0"/>
              <a:t>a</a:t>
            </a:r>
            <a:r>
              <a:rPr kumimoji="1" lang="en-US" altLang="ja-JP" baseline="-25000" dirty="0" err="1" smtClean="0"/>
              <a:t>l</a:t>
            </a:r>
            <a:r>
              <a:rPr kumimoji="1" lang="en-US" altLang="ja-JP" dirty="0" smtClean="0"/>
              <a:t>(exp)/</a:t>
            </a:r>
            <a:r>
              <a:rPr lang="en-US" altLang="ja-JP" dirty="0"/>
              <a:t>a</a:t>
            </a:r>
            <a:r>
              <a:rPr lang="en-US" altLang="ja-JP" baseline="-25000" dirty="0"/>
              <a:t>l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/>
        </p:nvCxnSpPr>
        <p:spPr>
          <a:xfrm flipV="1">
            <a:off x="1044896" y="1177843"/>
            <a:ext cx="7554733" cy="43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1034564" y="1678954"/>
            <a:ext cx="7554733" cy="43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1062978" y="2900737"/>
            <a:ext cx="7554733" cy="43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>
          <a:xfrm>
            <a:off x="6553200" y="6155182"/>
            <a:ext cx="2133600" cy="365125"/>
          </a:xfrm>
        </p:spPr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6606512" y="5955024"/>
            <a:ext cx="1872208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969696"/>
            </a:solidFill>
            <a:miter lim="800000"/>
            <a:headEnd/>
            <a:tailEnd/>
          </a:ln>
          <a:effectLst>
            <a:outerShdw blurRad="76200" dist="38100" dir="2700000">
              <a:srgbClr val="000000">
                <a:alpha val="10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kumimoji="0" lang="en-US" sz="1000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ＭＳ Ｐゴシック" charset="-128"/>
              </a:rPr>
              <a:t>DHMZ, Tau 2010 workshop</a:t>
            </a:r>
            <a:endParaRPr kumimoji="0" lang="en-US" sz="1000" kern="0" dirty="0">
              <a:solidFill>
                <a:prstClr val="black">
                  <a:lumMod val="75000"/>
                  <a:lumOff val="25000"/>
                </a:prstClr>
              </a:solidFill>
              <a:latin typeface="Arial" charset="0"/>
              <a:ea typeface="ＭＳ Ｐゴシック" charset="-128"/>
            </a:endParaRPr>
          </a:p>
        </p:txBody>
      </p:sp>
      <p:graphicFrame>
        <p:nvGraphicFramePr>
          <p:cNvPr id="21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867136"/>
              </p:ext>
            </p:extLst>
          </p:nvPr>
        </p:nvGraphicFramePr>
        <p:xfrm>
          <a:off x="655000" y="5468112"/>
          <a:ext cx="7272808" cy="1280160"/>
        </p:xfrm>
        <a:graphic>
          <a:graphicData uri="http://schemas.openxmlformats.org/drawingml/2006/table">
            <a:tbl>
              <a:tblPr/>
              <a:tblGrid>
                <a:gridCol w="2935524"/>
                <a:gridCol w="436872"/>
                <a:gridCol w="3900412"/>
              </a:tblGrid>
              <a:tr h="36220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</a:t>
                      </a:r>
                      <a:r>
                        <a:rPr kumimoji="0" lang="en-US" sz="2400" b="1" i="1" u="none" strike="noStrike" cap="none" normalizeH="0" baseline="-25000" dirty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 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exp 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–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</a:t>
                      </a:r>
                      <a:r>
                        <a:rPr kumimoji="0" lang="en-US" sz="2400" b="1" i="1" u="none" strike="noStrike" cap="none" normalizeH="0" baseline="-25000" dirty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 </a:t>
                      </a:r>
                      <a:r>
                        <a:rPr kumimoji="0" 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SM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rgbClr val="18579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marL="38100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=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18579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18579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marL="38100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(261 ± 80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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10</a:t>
                      </a:r>
                      <a:r>
                        <a:rPr kumimoji="0" 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–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11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(259 ± 81</a:t>
                      </a:r>
                      <a:r>
                        <a:rPr kumimoji="0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 </a:t>
                      </a:r>
                      <a:r>
                        <a:rPr kumimoji="0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</a:t>
                      </a:r>
                      <a:r>
                        <a:rPr kumimoji="0" lang="en-US" altLang="ja-JP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10</a:t>
                      </a:r>
                      <a:r>
                        <a:rPr kumimoji="0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altLang="ja-JP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–11</a:t>
                      </a:r>
                    </a:p>
                  </a:txBody>
                  <a:tcPr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066">
                <a:tc gridSpan="3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 3" charset="2"/>
                        </a:rPr>
                        <a:t>  3.3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”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 3" charset="2"/>
                        </a:rPr>
                        <a:t>standard deviations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8579B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 3" charset="2"/>
                        </a:rPr>
                        <a:t>“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8579B"/>
                        </a:solidFill>
                        <a:effectLst/>
                        <a:latin typeface="Arial"/>
                        <a:ea typeface="Arial" charset="0"/>
                        <a:cs typeface="Arial"/>
                        <a:sym typeface="Wingdings 3" charset="2"/>
                      </a:endParaRPr>
                    </a:p>
                  </a:txBody>
                  <a:tcPr marL="38100" marR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6606512" y="5594984"/>
            <a:ext cx="1872208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969696"/>
            </a:solidFill>
            <a:miter lim="800000"/>
            <a:headEnd/>
            <a:tailEnd/>
          </a:ln>
          <a:effectLst>
            <a:outerShdw blurRad="76200" dist="38100" dir="2700000">
              <a:srgbClr val="000000">
                <a:alpha val="10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kumimoji="0" lang="en-US" sz="1000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ＭＳ Ｐゴシック" charset="-128"/>
              </a:rPr>
              <a:t>HLMNT11</a:t>
            </a:r>
            <a:endParaRPr kumimoji="0" lang="en-US" sz="1000" kern="0" dirty="0">
              <a:solidFill>
                <a:prstClr val="black">
                  <a:lumMod val="75000"/>
                  <a:lumOff val="25000"/>
                </a:prstClr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Hunting for SUSY (or other BSM) signature </a:t>
            </a:r>
            <a:endParaRPr kumimoji="1" lang="ja-JP" altLang="en-US" sz="36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pic>
        <p:nvPicPr>
          <p:cNvPr id="16794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0296" y="1706046"/>
            <a:ext cx="3760305" cy="375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2868" y="5400229"/>
            <a:ext cx="3573324" cy="67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7315198" y="3558216"/>
            <a:ext cx="826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~J-PARC</a:t>
            </a:r>
            <a:endParaRPr kumimoji="1"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77872" y="1550506"/>
            <a:ext cx="1623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FNAL g-2 proposal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52379" y="5930906"/>
            <a:ext cx="7483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g-2 measurement is complementar</a:t>
            </a:r>
            <a:r>
              <a:rPr lang="en-US" altLang="ja-JP" sz="2400" dirty="0" smtClean="0"/>
              <a:t>y to </a:t>
            </a:r>
            <a:r>
              <a:rPr kumimoji="1" lang="en-US" altLang="ja-JP" sz="2400" dirty="0" smtClean="0"/>
              <a:t>LHC and </a:t>
            </a:r>
            <a:r>
              <a:rPr kumimoji="1" lang="en-US" altLang="ja-JP" sz="2400" dirty="0" err="1" smtClean="0"/>
              <a:t>cLFV</a:t>
            </a:r>
            <a:endParaRPr kumimoji="1" lang="ja-JP" altLang="en-US" sz="2400" dirty="0"/>
          </a:p>
        </p:txBody>
      </p:sp>
      <p:pic>
        <p:nvPicPr>
          <p:cNvPr id="2" name="図 1" descr="スクリーンショット 2012-02-22 15.45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73" y="1656520"/>
            <a:ext cx="3857386" cy="3722039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40521" y="6367190"/>
            <a:ext cx="775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More on physics discussions at </a:t>
            </a:r>
            <a:r>
              <a:rPr kumimoji="1" lang="en-US" altLang="ja-JP" dirty="0" err="1" smtClean="0"/>
              <a:t>Naohito’s</a:t>
            </a:r>
            <a:r>
              <a:rPr kumimoji="1" lang="en-US" altLang="ja-JP" dirty="0" smtClean="0"/>
              <a:t> seminar at LAL/</a:t>
            </a:r>
            <a:r>
              <a:rPr kumimoji="1" lang="en-US" altLang="ja-JP" dirty="0" err="1" smtClean="0"/>
              <a:t>Orsay</a:t>
            </a:r>
            <a:r>
              <a:rPr kumimoji="1" lang="en-US" altLang="ja-JP" dirty="0" smtClean="0"/>
              <a:t> tomorrow.</a:t>
            </a:r>
            <a:endParaRPr kumimoji="1" lang="ja-JP" alt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200" dirty="0" err="1" smtClean="0"/>
              <a:t>Muon</a:t>
            </a:r>
            <a:r>
              <a:rPr lang="en-US" altLang="ja-JP" sz="3200" dirty="0" smtClean="0"/>
              <a:t> anomalous spin precession</a:t>
            </a:r>
            <a:br>
              <a:rPr lang="en-US" altLang="ja-JP" sz="3200" dirty="0" smtClean="0"/>
            </a:br>
            <a:r>
              <a:rPr lang="en-US" altLang="ja-JP" sz="3200" dirty="0" smtClean="0"/>
              <a:t>in B and E-field</a:t>
            </a:r>
            <a:endParaRPr kumimoji="1"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24725" y="1285860"/>
            <a:ext cx="8704993" cy="5286412"/>
          </a:xfrm>
        </p:spPr>
        <p:txBody>
          <a:bodyPr>
            <a:normAutofit/>
          </a:bodyPr>
          <a:lstStyle/>
          <a:p>
            <a:r>
              <a:rPr kumimoji="1" lang="en-US" altLang="ja-JP" sz="2000" dirty="0" err="1" smtClean="0"/>
              <a:t>Muon</a:t>
            </a:r>
            <a:r>
              <a:rPr kumimoji="1" lang="en-US" altLang="ja-JP" sz="2000" dirty="0" smtClean="0"/>
              <a:t> spin rotates </a:t>
            </a:r>
            <a:r>
              <a:rPr kumimoji="1" lang="en-US" altLang="ja-JP" sz="2000" dirty="0" smtClean="0">
                <a:solidFill>
                  <a:schemeClr val="bg2">
                    <a:lumMod val="50000"/>
                  </a:schemeClr>
                </a:solidFill>
              </a:rPr>
              <a:t>“ahead” </a:t>
            </a:r>
            <a:r>
              <a:rPr kumimoji="1" lang="en-US" altLang="ja-JP" sz="2000" dirty="0" smtClean="0"/>
              <a:t>of momentum due to g-2 &gt;0.</a:t>
            </a:r>
          </a:p>
          <a:p>
            <a:r>
              <a:rPr kumimoji="1" lang="en-US" altLang="ja-JP" sz="2000" dirty="0" smtClean="0"/>
              <a:t>Precession frequency</a:t>
            </a:r>
          </a:p>
          <a:p>
            <a:endParaRPr kumimoji="1" lang="en-US" altLang="ja-JP" sz="2000" dirty="0" smtClean="0"/>
          </a:p>
          <a:p>
            <a:endParaRPr lang="en-US" altLang="ja-JP" sz="2000" dirty="0" smtClean="0"/>
          </a:p>
          <a:p>
            <a:pPr>
              <a:buNone/>
            </a:pPr>
            <a:endParaRPr lang="en-US" altLang="ja-JP" sz="2000" dirty="0" smtClean="0"/>
          </a:p>
          <a:p>
            <a:r>
              <a:rPr lang="en-US" altLang="ja-JP" sz="2000" dirty="0" smtClean="0"/>
              <a:t>BNL E821</a:t>
            </a:r>
          </a:p>
          <a:p>
            <a:pPr lvl="1"/>
            <a:r>
              <a:rPr kumimoji="1" lang="en-US" altLang="ja-JP" sz="1600" dirty="0" smtClean="0"/>
              <a:t>Focusing </a:t>
            </a:r>
            <a:r>
              <a:rPr kumimoji="1" lang="en-US" altLang="ja-JP" sz="1600" b="1" dirty="0" smtClean="0">
                <a:solidFill>
                  <a:srgbClr val="FF0000"/>
                </a:solidFill>
              </a:rPr>
              <a:t>electric field</a:t>
            </a:r>
            <a:r>
              <a:rPr kumimoji="1" lang="en-US" altLang="ja-JP" sz="1600" dirty="0" smtClean="0"/>
              <a:t> to confine </a:t>
            </a:r>
            <a:r>
              <a:rPr kumimoji="1" lang="en-US" altLang="ja-JP" sz="1600" dirty="0" err="1" smtClean="0"/>
              <a:t>muons</a:t>
            </a:r>
            <a:r>
              <a:rPr kumimoji="1" lang="en-US" altLang="ja-JP" sz="1600" dirty="0" smtClean="0"/>
              <a:t>.</a:t>
            </a:r>
            <a:endParaRPr kumimoji="1" lang="en-US" altLang="ja-JP" sz="2000" dirty="0" smtClean="0"/>
          </a:p>
          <a:p>
            <a:pPr lvl="1"/>
            <a:r>
              <a:rPr kumimoji="1" lang="en-US" altLang="ja-JP" sz="1600" dirty="0" smtClean="0"/>
              <a:t>At the </a:t>
            </a:r>
            <a:r>
              <a:rPr kumimoji="1" lang="en-US" altLang="ja-JP" sz="1600" b="1" dirty="0" smtClean="0">
                <a:solidFill>
                  <a:srgbClr val="FF0000"/>
                </a:solidFill>
              </a:rPr>
              <a:t>magic momentum</a:t>
            </a:r>
          </a:p>
          <a:p>
            <a:pPr lvl="1">
              <a:buNone/>
            </a:pPr>
            <a:r>
              <a:rPr lang="en-US" altLang="ja-JP" sz="1800" dirty="0" smtClean="0">
                <a:latin typeface="Symbol" pitchFamily="18" charset="2"/>
              </a:rPr>
              <a:t>       g</a:t>
            </a:r>
            <a:r>
              <a:rPr lang="en-US" altLang="ja-JP" sz="1800" dirty="0" smtClean="0"/>
              <a:t> = 29.3, p = 3.094 GeV/c  </a:t>
            </a:r>
            <a:r>
              <a:rPr lang="en-US" altLang="ja-JP" sz="1800" dirty="0" smtClean="0">
                <a:sym typeface="Wingdings" pitchFamily="2" charset="2"/>
              </a:rPr>
              <a:t></a:t>
            </a:r>
            <a:r>
              <a:rPr lang="en-US" altLang="ja-JP" sz="1800" dirty="0">
                <a:sym typeface="Wingdings" pitchFamily="2" charset="2"/>
              </a:rPr>
              <a:t> </a:t>
            </a:r>
            <a:r>
              <a:rPr lang="en-US" altLang="ja-JP" sz="1800" dirty="0" smtClean="0">
                <a:sym typeface="Wingdings" pitchFamily="2" charset="2"/>
              </a:rPr>
              <a:t>(</a:t>
            </a:r>
            <a:r>
              <a:rPr lang="en-US" altLang="ja-JP" sz="1800" dirty="0" smtClean="0"/>
              <a:t>a</a:t>
            </a:r>
            <a:r>
              <a:rPr lang="en-US" altLang="ja-JP" sz="1800" baseline="-25000" dirty="0" smtClean="0">
                <a:latin typeface="Symbol" pitchFamily="18" charset="2"/>
              </a:rPr>
              <a:t>m </a:t>
            </a:r>
            <a:r>
              <a:rPr kumimoji="1" lang="en-US" altLang="ja-JP" sz="1800" dirty="0" smtClean="0"/>
              <a:t>-1/(</a:t>
            </a:r>
            <a:r>
              <a:rPr kumimoji="1" lang="en-US" altLang="ja-JP" sz="1800" dirty="0" smtClean="0">
                <a:latin typeface="Symbol" pitchFamily="18" charset="2"/>
              </a:rPr>
              <a:t>g</a:t>
            </a:r>
            <a:r>
              <a:rPr kumimoji="1" lang="en-US" altLang="ja-JP" sz="1800" baseline="30000" dirty="0" smtClean="0"/>
              <a:t>2</a:t>
            </a:r>
            <a:r>
              <a:rPr kumimoji="1" lang="en-US" altLang="ja-JP" sz="1800" dirty="0" smtClean="0"/>
              <a:t>-1) ) = 0</a:t>
            </a:r>
            <a:endParaRPr lang="en-US" altLang="ja-JP" sz="1800" dirty="0" smtClean="0"/>
          </a:p>
          <a:p>
            <a:endParaRPr kumimoji="1" lang="en-US" altLang="ja-JP" sz="2000" dirty="0" smtClean="0"/>
          </a:p>
          <a:p>
            <a:pPr>
              <a:buNone/>
            </a:pPr>
            <a:endParaRPr kumimoji="1" lang="en-US" altLang="ja-JP" sz="2000" dirty="0" smtClean="0"/>
          </a:p>
          <a:p>
            <a:endParaRPr lang="en-US" altLang="ja-JP" sz="2000" dirty="0" smtClean="0"/>
          </a:p>
          <a:p>
            <a:endParaRPr kumimoji="1" lang="ja-JP" altLang="en-US" sz="2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0734B-037B-40E1-BB01-0159C3D315B1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graphicFrame>
        <p:nvGraphicFramePr>
          <p:cNvPr id="2050" name="コンテンツ プレースホルダ 4"/>
          <p:cNvGraphicFramePr>
            <a:graphicFrameLocks noChangeAspect="1"/>
          </p:cNvGraphicFramePr>
          <p:nvPr/>
        </p:nvGraphicFramePr>
        <p:xfrm>
          <a:off x="880343" y="2184152"/>
          <a:ext cx="520382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1" name="数式" r:id="rId3" imgW="3251160" imgH="507960" progId="Equation.3">
                  <p:embed/>
                </p:oleObj>
              </mc:Choice>
              <mc:Fallback>
                <p:oleObj name="数式" r:id="rId3" imgW="3251160" imgH="507960" progId="Equation.3">
                  <p:embed/>
                  <p:pic>
                    <p:nvPicPr>
                      <p:cNvPr id="0" name="コンテンツ プレースホルダ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0343" y="2184152"/>
                        <a:ext cx="5203825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コンテンツ プレースホルダ 4"/>
          <p:cNvGraphicFramePr>
            <a:graphicFrameLocks noChangeAspect="1"/>
          </p:cNvGraphicFramePr>
          <p:nvPr/>
        </p:nvGraphicFramePr>
        <p:xfrm>
          <a:off x="806450" y="4714875"/>
          <a:ext cx="520382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2" name="数式" r:id="rId5" imgW="3251160" imgH="507960" progId="Equation.3">
                  <p:embed/>
                </p:oleObj>
              </mc:Choice>
              <mc:Fallback>
                <p:oleObj name="数式" r:id="rId5" imgW="3251160" imgH="5079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450" y="4714875"/>
                        <a:ext cx="5203825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直線コネクタ 11"/>
          <p:cNvCxnSpPr/>
          <p:nvPr/>
        </p:nvCxnSpPr>
        <p:spPr>
          <a:xfrm rot="10800000" flipV="1">
            <a:off x="4427984" y="4797152"/>
            <a:ext cx="144016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rot="10800000" flipV="1">
            <a:off x="2411760" y="4797152"/>
            <a:ext cx="1925406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4644008" y="5589240"/>
            <a:ext cx="3643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Safely be neglected with current upper limit on EDM</a:t>
            </a:r>
            <a:endParaRPr kumimoji="1" lang="ja-JP" altLang="en-US" sz="1600" dirty="0"/>
          </a:p>
        </p:txBody>
      </p:sp>
      <p:pic>
        <p:nvPicPr>
          <p:cNvPr id="10" name="Picture 14" descr="spin_prec_ls_ppt"/>
          <p:cNvPicPr>
            <a:picLocks noChangeAspect="1" noChangeArrowheads="1"/>
          </p:cNvPicPr>
          <p:nvPr/>
        </p:nvPicPr>
        <p:blipFill>
          <a:blip r:embed="rId6" cstate="print"/>
          <a:srcRect t="1578" r="48622" b="1578"/>
          <a:stretch>
            <a:fillRect/>
          </a:stretch>
        </p:blipFill>
        <p:spPr bwMode="auto">
          <a:xfrm>
            <a:off x="6228184" y="1844824"/>
            <a:ext cx="2741365" cy="295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テキスト ボックス 16"/>
          <p:cNvSpPr txBox="1"/>
          <p:nvPr/>
        </p:nvSpPr>
        <p:spPr>
          <a:xfrm>
            <a:off x="1476506" y="6283710"/>
            <a:ext cx="5533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Continuation of the experiment at FNAL is planned.</a:t>
            </a:r>
            <a:endParaRPr kumimoji="1" lang="ja-JP" alt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>
                <a:solidFill>
                  <a:srgbClr val="000000"/>
                </a:solidFill>
              </a:rPr>
              <a:t>- p. </a:t>
            </a:r>
            <a:fld id="{3AD90BC7-DAF2-4605-80CF-C5E8539C9267}" type="slidenum">
              <a:rPr lang="en-US" altLang="ja-JP">
                <a:solidFill>
                  <a:srgbClr val="000000"/>
                </a:solidFill>
              </a:rPr>
              <a:pPr/>
              <a:t>8</a:t>
            </a:fld>
            <a:r>
              <a:rPr lang="en-US" altLang="ja-JP">
                <a:solidFill>
                  <a:srgbClr val="000000"/>
                </a:solidFill>
              </a:rPr>
              <a:t>/33</a:t>
            </a:r>
          </a:p>
        </p:txBody>
      </p:sp>
      <p:sp>
        <p:nvSpPr>
          <p:cNvPr id="872450" name="Footer Placeholder 5"/>
          <p:cNvSpPr txBox="1">
            <a:spLocks noGrp="1"/>
          </p:cNvSpPr>
          <p:nvPr/>
        </p:nvSpPr>
        <p:spPr bwMode="auto">
          <a:xfrm>
            <a:off x="990600" y="6599238"/>
            <a:ext cx="71628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000" b="1">
                <a:solidFill>
                  <a:srgbClr val="000000"/>
                </a:solidFill>
                <a:ea typeface="ＭＳ Ｐゴシック" pitchFamily="50" charset="-128"/>
              </a:rPr>
              <a:t>B. L.  Roberts,  Fermilab , 3 September 2008</a:t>
            </a:r>
            <a:r>
              <a:rPr kumimoji="0" lang="en-US" altLang="ja-JP" sz="1400">
                <a:solidFill>
                  <a:srgbClr val="000000"/>
                </a:solidFill>
                <a:ea typeface="ＭＳ Ｐゴシック" pitchFamily="50" charset="-128"/>
              </a:rPr>
              <a:t> </a:t>
            </a:r>
          </a:p>
        </p:txBody>
      </p:sp>
      <p:sp>
        <p:nvSpPr>
          <p:cNvPr id="872451" name="Slide Number Placeholder 6"/>
          <p:cNvSpPr txBox="1">
            <a:spLocks noGrp="1"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>
                <a:solidFill>
                  <a:srgbClr val="000000"/>
                </a:solidFill>
                <a:ea typeface="ＭＳ Ｐゴシック" pitchFamily="50" charset="-128"/>
              </a:rPr>
              <a:t>- p. </a:t>
            </a:r>
            <a:fld id="{590C9C55-4470-4A99-9DA7-E29C57F26F62}" type="slidenum">
              <a:rPr kumimoji="0" lang="en-US" altLang="ja-JP" sz="1400">
                <a:solidFill>
                  <a:srgbClr val="000000"/>
                </a:solidFill>
                <a:ea typeface="ＭＳ Ｐゴシック" pitchFamily="50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r>
              <a:rPr kumimoji="0" lang="en-US" altLang="ja-JP" sz="1400">
                <a:solidFill>
                  <a:srgbClr val="000000"/>
                </a:solidFill>
                <a:ea typeface="ＭＳ Ｐゴシック" pitchFamily="50" charset="-128"/>
              </a:rPr>
              <a:t>/68</a:t>
            </a:r>
          </a:p>
        </p:txBody>
      </p:sp>
      <p:sp>
        <p:nvSpPr>
          <p:cNvPr id="87245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kumimoji="0" lang="ja-JP" altLang="ja-JP" sz="2000" b="1" dirty="0">
              <a:solidFill>
                <a:srgbClr val="FF33CC"/>
              </a:solidFill>
            </a:endParaRPr>
          </a:p>
        </p:txBody>
      </p:sp>
      <p:sp>
        <p:nvSpPr>
          <p:cNvPr id="872453" name="AutoShape 3"/>
          <p:cNvSpPr>
            <a:spLocks noChangeArrowheads="1"/>
          </p:cNvSpPr>
          <p:nvPr/>
        </p:nvSpPr>
        <p:spPr bwMode="auto">
          <a:xfrm>
            <a:off x="4645025" y="2490788"/>
            <a:ext cx="4110038" cy="4148137"/>
          </a:xfrm>
          <a:custGeom>
            <a:avLst/>
            <a:gdLst>
              <a:gd name="T0" fmla="*/ 391028064 w 21600"/>
              <a:gd name="T1" fmla="*/ 0 h 21600"/>
              <a:gd name="T2" fmla="*/ 114520500 w 21600"/>
              <a:gd name="T3" fmla="*/ 116653486 h 21600"/>
              <a:gd name="T4" fmla="*/ 0 w 21600"/>
              <a:gd name="T5" fmla="*/ 398311220 h 21600"/>
              <a:gd name="T6" fmla="*/ 114520500 w 21600"/>
              <a:gd name="T7" fmla="*/ 679968762 h 21600"/>
              <a:gd name="T8" fmla="*/ 391028064 w 21600"/>
              <a:gd name="T9" fmla="*/ 796622249 h 21600"/>
              <a:gd name="T10" fmla="*/ 667535627 w 21600"/>
              <a:gd name="T11" fmla="*/ 679968762 h 21600"/>
              <a:gd name="T12" fmla="*/ 782056128 w 21600"/>
              <a:gd name="T13" fmla="*/ 398311220 h 21600"/>
              <a:gd name="T14" fmla="*/ 667535627 w 21600"/>
              <a:gd name="T15" fmla="*/ 11665348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20" y="10800"/>
                </a:moveTo>
                <a:cubicBezTo>
                  <a:pt x="1320" y="16036"/>
                  <a:pt x="5564" y="20280"/>
                  <a:pt x="10800" y="20280"/>
                </a:cubicBezTo>
                <a:cubicBezTo>
                  <a:pt x="16036" y="20280"/>
                  <a:pt x="20280" y="16036"/>
                  <a:pt x="20280" y="10800"/>
                </a:cubicBezTo>
                <a:cubicBezTo>
                  <a:pt x="20280" y="5564"/>
                  <a:pt x="16036" y="1320"/>
                  <a:pt x="10800" y="1320"/>
                </a:cubicBezTo>
                <a:cubicBezTo>
                  <a:pt x="5564" y="1320"/>
                  <a:pt x="1320" y="5564"/>
                  <a:pt x="1320" y="10800"/>
                </a:cubicBezTo>
                <a:close/>
              </a:path>
            </a:pathLst>
          </a:custGeom>
          <a:noFill/>
          <a:ln w="1905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kumimoji="0" lang="ja-JP" altLang="ja-JP" sz="2000" b="1">
              <a:solidFill>
                <a:srgbClr val="FF33CC"/>
              </a:solidFill>
            </a:endParaRPr>
          </a:p>
        </p:txBody>
      </p:sp>
      <p:sp>
        <p:nvSpPr>
          <p:cNvPr id="500740" name="Oval 4"/>
          <p:cNvSpPr>
            <a:spLocks noChangeArrowheads="1"/>
          </p:cNvSpPr>
          <p:nvPr/>
        </p:nvSpPr>
        <p:spPr bwMode="auto">
          <a:xfrm>
            <a:off x="4759325" y="2490788"/>
            <a:ext cx="3916363" cy="3878262"/>
          </a:xfrm>
          <a:prstGeom prst="ellipse">
            <a:avLst/>
          </a:prstGeom>
          <a:noFill/>
          <a:ln w="25400">
            <a:solidFill>
              <a:srgbClr val="FF66CC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FFFFFF"/>
              </a:solidFill>
              <a:ea typeface="ＭＳ Ｐゴシック" pitchFamily="50" charset="-128"/>
            </a:endParaRPr>
          </a:p>
        </p:txBody>
      </p:sp>
      <p:sp>
        <p:nvSpPr>
          <p:cNvPr id="872455" name="Rectangle 5" descr="Light upward diagonal"/>
          <p:cNvSpPr>
            <a:spLocks noChangeArrowheads="1"/>
          </p:cNvSpPr>
          <p:nvPr/>
        </p:nvSpPr>
        <p:spPr bwMode="auto">
          <a:xfrm>
            <a:off x="5715000" y="2438400"/>
            <a:ext cx="1152525" cy="115888"/>
          </a:xfrm>
          <a:prstGeom prst="rect">
            <a:avLst/>
          </a:prstGeom>
          <a:pattFill prst="ltUpDiag">
            <a:fgClr>
              <a:srgbClr val="00FF00"/>
            </a:fgClr>
            <a:bgClr>
              <a:schemeClr val="tx1"/>
            </a:bgClr>
          </a:pattFill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FF33CC"/>
              </a:solidFill>
              <a:ea typeface="ＭＳ Ｐゴシック" pitchFamily="50" charset="-128"/>
            </a:endParaRPr>
          </a:p>
        </p:txBody>
      </p:sp>
      <p:sp>
        <p:nvSpPr>
          <p:cNvPr id="500742" name="Line 6"/>
          <p:cNvSpPr>
            <a:spLocks noChangeShapeType="1"/>
          </p:cNvSpPr>
          <p:nvPr/>
        </p:nvSpPr>
        <p:spPr bwMode="auto">
          <a:xfrm>
            <a:off x="5715000" y="2514600"/>
            <a:ext cx="1112838" cy="0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0" lang="ja-JP" altLang="en-US" sz="2000" b="1">
              <a:solidFill>
                <a:srgbClr val="000000"/>
              </a:solidFill>
            </a:endParaRPr>
          </a:p>
        </p:txBody>
      </p:sp>
      <p:sp>
        <p:nvSpPr>
          <p:cNvPr id="872457" name="Text Box 7"/>
          <p:cNvSpPr txBox="1">
            <a:spLocks noChangeArrowheads="1"/>
          </p:cNvSpPr>
          <p:nvPr/>
        </p:nvSpPr>
        <p:spPr bwMode="auto">
          <a:xfrm>
            <a:off x="5715000" y="2057400"/>
            <a:ext cx="1114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 b="1">
                <a:solidFill>
                  <a:srgbClr val="00FF00"/>
                </a:solidFill>
                <a:ea typeface="ＭＳ Ｐゴシック" pitchFamily="50" charset="-128"/>
              </a:rPr>
              <a:t>Inflector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718300" y="4025900"/>
            <a:ext cx="1651000" cy="1027113"/>
            <a:chOff x="4232" y="2536"/>
            <a:chExt cx="1040" cy="647"/>
          </a:xfrm>
        </p:grpSpPr>
        <p:sp>
          <p:nvSpPr>
            <p:cNvPr id="872459" name="Rectangle 9"/>
            <p:cNvSpPr>
              <a:spLocks noChangeArrowheads="1"/>
            </p:cNvSpPr>
            <p:nvPr/>
          </p:nvSpPr>
          <p:spPr bwMode="auto">
            <a:xfrm>
              <a:off x="4813" y="2730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>
                <a:solidFill>
                  <a:srgbClr val="FF33CC"/>
                </a:solidFill>
                <a:ea typeface="ＭＳ Ｐゴシック" pitchFamily="50" charset="-128"/>
              </a:endParaRPr>
            </a:p>
          </p:txBody>
        </p:sp>
        <p:sp>
          <p:nvSpPr>
            <p:cNvPr id="872460" name="Rectangle 10"/>
            <p:cNvSpPr>
              <a:spLocks noChangeArrowheads="1"/>
            </p:cNvSpPr>
            <p:nvPr/>
          </p:nvSpPr>
          <p:spPr bwMode="auto">
            <a:xfrm rot="645551">
              <a:off x="4813" y="2924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>
                <a:solidFill>
                  <a:srgbClr val="FF33CC"/>
                </a:solidFill>
                <a:ea typeface="ＭＳ Ｐゴシック" pitchFamily="50" charset="-128"/>
              </a:endParaRPr>
            </a:p>
          </p:txBody>
        </p:sp>
        <p:sp>
          <p:nvSpPr>
            <p:cNvPr id="872461" name="Rectangle 11"/>
            <p:cNvSpPr>
              <a:spLocks noChangeArrowheads="1"/>
            </p:cNvSpPr>
            <p:nvPr/>
          </p:nvSpPr>
          <p:spPr bwMode="auto">
            <a:xfrm rot="-926560">
              <a:off x="4789" y="2536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>
                <a:solidFill>
                  <a:srgbClr val="FF33CC"/>
                </a:solidFill>
                <a:ea typeface="ＭＳ Ｐゴシック" pitchFamily="50" charset="-128"/>
              </a:endParaRPr>
            </a:p>
          </p:txBody>
        </p:sp>
        <p:sp>
          <p:nvSpPr>
            <p:cNvPr id="872462" name="Text Box 12"/>
            <p:cNvSpPr txBox="1">
              <a:spLocks noChangeArrowheads="1"/>
            </p:cNvSpPr>
            <p:nvPr/>
          </p:nvSpPr>
          <p:spPr bwMode="auto">
            <a:xfrm>
              <a:off x="4232" y="2779"/>
              <a:ext cx="66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>
                  <a:solidFill>
                    <a:srgbClr val="FFFF00"/>
                  </a:solidFill>
                  <a:ea typeface="ＭＳ Ｐゴシック" pitchFamily="50" charset="-128"/>
                </a:rPr>
                <a:t>Kicker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>
                  <a:solidFill>
                    <a:srgbClr val="FFFF00"/>
                  </a:solidFill>
                  <a:ea typeface="ＭＳ Ｐゴシック" pitchFamily="50" charset="-128"/>
                </a:rPr>
                <a:t>Modules</a:t>
              </a:r>
            </a:p>
          </p:txBody>
        </p:sp>
      </p:grpSp>
      <p:sp>
        <p:nvSpPr>
          <p:cNvPr id="500749" name="Arc 13"/>
          <p:cNvSpPr>
            <a:spLocks/>
          </p:cNvSpPr>
          <p:nvPr/>
        </p:nvSpPr>
        <p:spPr bwMode="auto">
          <a:xfrm>
            <a:off x="6794500" y="2516188"/>
            <a:ext cx="1884363" cy="2003425"/>
          </a:xfrm>
          <a:custGeom>
            <a:avLst/>
            <a:gdLst>
              <a:gd name="T0" fmla="*/ 0 w 22075"/>
              <a:gd name="T1" fmla="*/ 41933 h 21882"/>
              <a:gd name="T2" fmla="*/ 160838129 w 22075"/>
              <a:gd name="T3" fmla="*/ 183425269 h 21882"/>
              <a:gd name="T4" fmla="*/ 3461167 w 22075"/>
              <a:gd name="T5" fmla="*/ 181061388 h 21882"/>
              <a:gd name="T6" fmla="*/ 0 60000 65536"/>
              <a:gd name="T7" fmla="*/ 0 60000 65536"/>
              <a:gd name="T8" fmla="*/ 0 60000 65536"/>
              <a:gd name="T9" fmla="*/ 0 w 22075"/>
              <a:gd name="T10" fmla="*/ 0 h 21882"/>
              <a:gd name="T11" fmla="*/ 22075 w 22075"/>
              <a:gd name="T12" fmla="*/ 21882 h 218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75" h="21882" fill="none" extrusionOk="0">
                <a:moveTo>
                  <a:pt x="0" y="5"/>
                </a:moveTo>
                <a:cubicBezTo>
                  <a:pt x="158" y="1"/>
                  <a:pt x="316" y="-1"/>
                  <a:pt x="475" y="-1"/>
                </a:cubicBezTo>
                <a:cubicBezTo>
                  <a:pt x="12404" y="0"/>
                  <a:pt x="22075" y="9670"/>
                  <a:pt x="22075" y="21600"/>
                </a:cubicBezTo>
                <a:cubicBezTo>
                  <a:pt x="22075" y="21694"/>
                  <a:pt x="22074" y="21788"/>
                  <a:pt x="22073" y="21882"/>
                </a:cubicBezTo>
              </a:path>
              <a:path w="22075" h="21882" stroke="0" extrusionOk="0">
                <a:moveTo>
                  <a:pt x="0" y="5"/>
                </a:moveTo>
                <a:cubicBezTo>
                  <a:pt x="158" y="1"/>
                  <a:pt x="316" y="-1"/>
                  <a:pt x="475" y="-1"/>
                </a:cubicBezTo>
                <a:cubicBezTo>
                  <a:pt x="12404" y="0"/>
                  <a:pt x="22075" y="9670"/>
                  <a:pt x="22075" y="21600"/>
                </a:cubicBezTo>
                <a:cubicBezTo>
                  <a:pt x="22075" y="21694"/>
                  <a:pt x="22074" y="21788"/>
                  <a:pt x="22073" y="21882"/>
                </a:cubicBezTo>
                <a:lnTo>
                  <a:pt x="475" y="21600"/>
                </a:lnTo>
                <a:close/>
              </a:path>
            </a:pathLst>
          </a:custGeom>
          <a:noFill/>
          <a:ln w="28575">
            <a:solidFill>
              <a:srgbClr val="FF66CC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kumimoji="0" lang="ja-JP" altLang="ja-JP" sz="2000" b="1">
              <a:solidFill>
                <a:srgbClr val="FF33CC"/>
              </a:solidFill>
            </a:endParaRPr>
          </a:p>
        </p:txBody>
      </p:sp>
      <p:sp>
        <p:nvSpPr>
          <p:cNvPr id="500750" name="Arc 14"/>
          <p:cNvSpPr>
            <a:spLocks/>
          </p:cNvSpPr>
          <p:nvPr/>
        </p:nvSpPr>
        <p:spPr bwMode="auto">
          <a:xfrm flipV="1">
            <a:off x="4759325" y="2605088"/>
            <a:ext cx="3917950" cy="3916362"/>
          </a:xfrm>
          <a:custGeom>
            <a:avLst/>
            <a:gdLst>
              <a:gd name="T0" fmla="*/ 209727954 w 43200"/>
              <a:gd name="T1" fmla="*/ 352126181 h 43200"/>
              <a:gd name="T2" fmla="*/ 355076825 w 43200"/>
              <a:gd name="T3" fmla="*/ 187071921 h 43200"/>
              <a:gd name="T4" fmla="*/ 177665882 w 43200"/>
              <a:gd name="T5" fmla="*/ 177521890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5498" y="42845"/>
                </a:moveTo>
                <a:cubicBezTo>
                  <a:pt x="24212" y="43081"/>
                  <a:pt x="22907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987"/>
                  <a:pt x="43189" y="22375"/>
                  <a:pt x="43168" y="22761"/>
                </a:cubicBezTo>
              </a:path>
              <a:path w="43200" h="43200" stroke="0" extrusionOk="0">
                <a:moveTo>
                  <a:pt x="25498" y="42845"/>
                </a:moveTo>
                <a:cubicBezTo>
                  <a:pt x="24212" y="43081"/>
                  <a:pt x="22907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987"/>
                  <a:pt x="43189" y="22375"/>
                  <a:pt x="43168" y="22761"/>
                </a:cubicBezTo>
                <a:lnTo>
                  <a:pt x="21600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</p:spPr>
        <p:txBody>
          <a:bodyPr rot="10800000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FF3300"/>
              </a:solidFill>
              <a:ea typeface="ＭＳ Ｐゴシック" pitchFamily="50" charset="-128"/>
            </a:endParaRPr>
          </a:p>
        </p:txBody>
      </p:sp>
      <p:sp>
        <p:nvSpPr>
          <p:cNvPr id="872465" name="Text Box 15"/>
          <p:cNvSpPr txBox="1">
            <a:spLocks noChangeArrowheads="1"/>
          </p:cNvSpPr>
          <p:nvPr/>
        </p:nvSpPr>
        <p:spPr bwMode="auto">
          <a:xfrm>
            <a:off x="4876800" y="4419600"/>
            <a:ext cx="1036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>
                <a:solidFill>
                  <a:srgbClr val="3333FF"/>
                </a:solidFill>
                <a:ea typeface="ＭＳ Ｐゴシック" pitchFamily="50" charset="-128"/>
              </a:rPr>
              <a:t>Storage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>
                <a:solidFill>
                  <a:srgbClr val="3333FF"/>
                </a:solidFill>
                <a:ea typeface="ＭＳ Ｐゴシック" pitchFamily="50" charset="-128"/>
              </a:rPr>
              <a:t>ring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065713" y="3552825"/>
            <a:ext cx="2030412" cy="404813"/>
            <a:chOff x="3216" y="2246"/>
            <a:chExt cx="1279" cy="255"/>
          </a:xfrm>
        </p:grpSpPr>
        <p:sp>
          <p:nvSpPr>
            <p:cNvPr id="872467" name="Line 17"/>
            <p:cNvSpPr>
              <a:spLocks noChangeShapeType="1"/>
            </p:cNvSpPr>
            <p:nvPr/>
          </p:nvSpPr>
          <p:spPr bwMode="auto">
            <a:xfrm>
              <a:off x="3216" y="2246"/>
              <a:ext cx="338" cy="16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872468" name="Text Box 18"/>
            <p:cNvSpPr txBox="1">
              <a:spLocks noChangeArrowheads="1"/>
            </p:cNvSpPr>
            <p:nvPr/>
          </p:nvSpPr>
          <p:spPr bwMode="auto">
            <a:xfrm>
              <a:off x="3555" y="2270"/>
              <a:ext cx="9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>
                  <a:solidFill>
                    <a:srgbClr val="FF0066"/>
                  </a:solidFill>
                  <a:ea typeface="ＭＳ Ｐゴシック" pitchFamily="50" charset="-128"/>
                </a:rPr>
                <a:t>Central  orbit</a:t>
              </a:r>
            </a:p>
          </p:txBody>
        </p:sp>
      </p:grpSp>
      <p:sp>
        <p:nvSpPr>
          <p:cNvPr id="500755" name="Line 19"/>
          <p:cNvSpPr>
            <a:spLocks noChangeShapeType="1"/>
          </p:cNvSpPr>
          <p:nvPr/>
        </p:nvSpPr>
        <p:spPr bwMode="auto">
          <a:xfrm flipV="1">
            <a:off x="7200900" y="2951163"/>
            <a:ext cx="746125" cy="477837"/>
          </a:xfrm>
          <a:prstGeom prst="line">
            <a:avLst/>
          </a:prstGeom>
          <a:noFill/>
          <a:ln w="9525">
            <a:solidFill>
              <a:srgbClr val="FF66CC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0" lang="ja-JP" altLang="en-US" sz="2000" b="1">
              <a:solidFill>
                <a:srgbClr val="000000"/>
              </a:solidFill>
            </a:endParaRPr>
          </a:p>
        </p:txBody>
      </p:sp>
      <p:sp>
        <p:nvSpPr>
          <p:cNvPr id="500756" name="Text Box 20"/>
          <p:cNvSpPr txBox="1">
            <a:spLocks noChangeArrowheads="1"/>
          </p:cNvSpPr>
          <p:nvPr/>
        </p:nvSpPr>
        <p:spPr bwMode="auto">
          <a:xfrm>
            <a:off x="5689600" y="3276600"/>
            <a:ext cx="154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>
                <a:solidFill>
                  <a:srgbClr val="FF66CC"/>
                </a:solidFill>
                <a:ea typeface="ＭＳ Ｐゴシック" pitchFamily="50" charset="-128"/>
              </a:rPr>
              <a:t>Injection orbit</a:t>
            </a:r>
          </a:p>
        </p:txBody>
      </p:sp>
      <p:sp>
        <p:nvSpPr>
          <p:cNvPr id="500757" name="Line 21"/>
          <p:cNvSpPr>
            <a:spLocks noChangeShapeType="1"/>
          </p:cNvSpPr>
          <p:nvPr/>
        </p:nvSpPr>
        <p:spPr bwMode="auto">
          <a:xfrm>
            <a:off x="4729163" y="2490788"/>
            <a:ext cx="960437" cy="0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0" lang="ja-JP" altLang="en-US" sz="2000" b="1">
              <a:solidFill>
                <a:srgbClr val="000000"/>
              </a:solidFill>
            </a:endParaRPr>
          </a:p>
        </p:txBody>
      </p:sp>
      <p:sp>
        <p:nvSpPr>
          <p:cNvPr id="500758" name="Line 22"/>
          <p:cNvSpPr>
            <a:spLocks noChangeShapeType="1"/>
          </p:cNvSpPr>
          <p:nvPr/>
        </p:nvSpPr>
        <p:spPr bwMode="auto">
          <a:xfrm>
            <a:off x="2417763" y="2490788"/>
            <a:ext cx="2265362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0" lang="ja-JP" altLang="en-US" sz="2000" b="1">
              <a:solidFill>
                <a:srgbClr val="000000"/>
              </a:solidFill>
            </a:endParaRP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514600" y="1066800"/>
            <a:ext cx="2130425" cy="1768475"/>
            <a:chOff x="1584" y="701"/>
            <a:chExt cx="1342" cy="1114"/>
          </a:xfrm>
        </p:grpSpPr>
        <p:sp>
          <p:nvSpPr>
            <p:cNvPr id="872474" name="Line 25"/>
            <p:cNvSpPr>
              <a:spLocks noChangeShapeType="1"/>
            </p:cNvSpPr>
            <p:nvPr/>
          </p:nvSpPr>
          <p:spPr bwMode="auto">
            <a:xfrm>
              <a:off x="2781" y="1375"/>
              <a:ext cx="145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872475" name="Text Box 26"/>
            <p:cNvSpPr txBox="1">
              <a:spLocks noChangeArrowheads="1"/>
            </p:cNvSpPr>
            <p:nvPr/>
          </p:nvSpPr>
          <p:spPr bwMode="auto">
            <a:xfrm>
              <a:off x="1584" y="1248"/>
              <a:ext cx="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2400" b="1">
                  <a:solidFill>
                    <a:srgbClr val="00FF00"/>
                  </a:solidFill>
                  <a:ea typeface="ＭＳ Ｐゴシック" pitchFamily="50" charset="-128"/>
                </a:rPr>
                <a:t>Pions</a:t>
              </a:r>
              <a:endParaRPr kumimoji="0" lang="en-US" altLang="zh-CN" sz="2000" b="1">
                <a:solidFill>
                  <a:srgbClr val="00FF00"/>
                </a:solidFill>
                <a:ea typeface="ＭＳ Ｐゴシック" pitchFamily="50" charset="-128"/>
              </a:endParaRPr>
            </a:p>
          </p:txBody>
        </p:sp>
        <p:graphicFrame>
          <p:nvGraphicFramePr>
            <p:cNvPr id="872476" name="Object 28"/>
            <p:cNvGraphicFramePr>
              <a:graphicFrameLocks noChangeAspect="1"/>
            </p:cNvGraphicFramePr>
            <p:nvPr/>
          </p:nvGraphicFramePr>
          <p:xfrm>
            <a:off x="2491" y="701"/>
            <a:ext cx="318" cy="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93" name="Equation" r:id="rId7" imgW="215640" imgH="228600" progId="Equation.3">
                    <p:embed/>
                  </p:oleObj>
                </mc:Choice>
                <mc:Fallback>
                  <p:oleObj name="Equation" r:id="rId7" imgW="215640" imgH="22860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1" y="701"/>
                          <a:ext cx="318" cy="3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72477" name="Text Box 28"/>
            <p:cNvSpPr txBox="1">
              <a:spLocks noChangeArrowheads="1"/>
            </p:cNvSpPr>
            <p:nvPr/>
          </p:nvSpPr>
          <p:spPr bwMode="auto">
            <a:xfrm>
              <a:off x="1728" y="1584"/>
              <a:ext cx="8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b="1">
                  <a:solidFill>
                    <a:srgbClr val="66FF33"/>
                  </a:solidFill>
                  <a:ea typeface="ＭＳ Ｐゴシック" pitchFamily="50" charset="-128"/>
                </a:rPr>
                <a:t>p=3.1GeV/c</a:t>
              </a:r>
            </a:p>
          </p:txBody>
        </p:sp>
      </p:grpSp>
      <p:sp>
        <p:nvSpPr>
          <p:cNvPr id="872478" name="Text Box 29"/>
          <p:cNvSpPr txBox="1">
            <a:spLocks noChangeArrowheads="1"/>
          </p:cNvSpPr>
          <p:nvPr/>
        </p:nvSpPr>
        <p:spPr bwMode="auto">
          <a:xfrm>
            <a:off x="533400" y="0"/>
            <a:ext cx="8385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3600" b="1" dirty="0" smtClean="0">
                <a:solidFill>
                  <a:srgbClr val="FF9933"/>
                </a:solidFill>
                <a:latin typeface="SimSun" pitchFamily="2" charset="-122"/>
                <a:ea typeface="ＭＳ Ｐゴシック" pitchFamily="50" charset="-128"/>
              </a:rPr>
              <a:t>BNL E821 Experimental </a:t>
            </a:r>
            <a:r>
              <a:rPr kumimoji="0" lang="en-US" altLang="zh-CN" sz="3600" b="1" dirty="0">
                <a:solidFill>
                  <a:srgbClr val="FF9933"/>
                </a:solidFill>
                <a:latin typeface="SimSun" pitchFamily="2" charset="-122"/>
                <a:ea typeface="ＭＳ Ｐゴシック" pitchFamily="50" charset="-128"/>
              </a:rPr>
              <a:t>Technique</a:t>
            </a: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4572000" y="2449513"/>
            <a:ext cx="4225925" cy="4214812"/>
            <a:chOff x="2880" y="1543"/>
            <a:chExt cx="2662" cy="2655"/>
          </a:xfrm>
        </p:grpSpPr>
        <p:grpSp>
          <p:nvGrpSpPr>
            <p:cNvPr id="10" name="Group 31"/>
            <p:cNvGrpSpPr>
              <a:grpSpLocks/>
            </p:cNvGrpSpPr>
            <p:nvPr/>
          </p:nvGrpSpPr>
          <p:grpSpPr bwMode="auto">
            <a:xfrm>
              <a:off x="4176" y="1543"/>
              <a:ext cx="1255" cy="1750"/>
              <a:chOff x="4176" y="1543"/>
              <a:chExt cx="1255" cy="1750"/>
            </a:xfrm>
          </p:grpSpPr>
          <p:sp>
            <p:nvSpPr>
              <p:cNvPr id="872481" name="Arc 32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23 w 19202"/>
                  <a:gd name="T1" fmla="*/ 0 h 20486"/>
                  <a:gd name="T2" fmla="*/ 64 w 19202"/>
                  <a:gd name="T3" fmla="*/ 57 h 20486"/>
                  <a:gd name="T4" fmla="*/ 0 w 19202"/>
                  <a:gd name="T5" fmla="*/ 111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ja-JP">
                  <a:solidFill>
                    <a:srgbClr val="FFFFFF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872482" name="Arc 33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28 w 17863"/>
                  <a:gd name="T1" fmla="*/ 0 h 19967"/>
                  <a:gd name="T2" fmla="*/ 60 w 17863"/>
                  <a:gd name="T3" fmla="*/ 42 h 19967"/>
                  <a:gd name="T4" fmla="*/ 0 w 17863"/>
                  <a:gd name="T5" fmla="*/ 108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ja-JP">
                  <a:solidFill>
                    <a:srgbClr val="FFFFFF"/>
                  </a:solidFill>
                  <a:ea typeface="ＭＳ Ｐゴシック" pitchFamily="50" charset="-128"/>
                </a:endParaRPr>
              </a:p>
            </p:txBody>
          </p:sp>
        </p:grpSp>
        <p:grpSp>
          <p:nvGrpSpPr>
            <p:cNvPr id="11" name="Group 34"/>
            <p:cNvGrpSpPr>
              <a:grpSpLocks/>
            </p:cNvGrpSpPr>
            <p:nvPr/>
          </p:nvGrpSpPr>
          <p:grpSpPr bwMode="auto">
            <a:xfrm rot="5400000">
              <a:off x="4039" y="2585"/>
              <a:ext cx="1255" cy="1750"/>
              <a:chOff x="4176" y="1543"/>
              <a:chExt cx="1255" cy="1750"/>
            </a:xfrm>
          </p:grpSpPr>
          <p:sp>
            <p:nvSpPr>
              <p:cNvPr id="872484" name="Arc 35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23 w 19202"/>
                  <a:gd name="T1" fmla="*/ 0 h 20486"/>
                  <a:gd name="T2" fmla="*/ 64 w 19202"/>
                  <a:gd name="T3" fmla="*/ 57 h 20486"/>
                  <a:gd name="T4" fmla="*/ 0 w 19202"/>
                  <a:gd name="T5" fmla="*/ 111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ja-JP">
                  <a:solidFill>
                    <a:srgbClr val="FFFFFF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872485" name="Arc 36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28 w 17863"/>
                  <a:gd name="T1" fmla="*/ 0 h 19967"/>
                  <a:gd name="T2" fmla="*/ 60 w 17863"/>
                  <a:gd name="T3" fmla="*/ 42 h 19967"/>
                  <a:gd name="T4" fmla="*/ 0 w 17863"/>
                  <a:gd name="T5" fmla="*/ 108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ja-JP">
                  <a:solidFill>
                    <a:srgbClr val="FFFFFF"/>
                  </a:solidFill>
                  <a:ea typeface="ＭＳ Ｐゴシック" pitchFamily="50" charset="-128"/>
                </a:endParaRPr>
              </a:p>
            </p:txBody>
          </p:sp>
        </p:grpSp>
        <p:grpSp>
          <p:nvGrpSpPr>
            <p:cNvPr id="12" name="Group 37"/>
            <p:cNvGrpSpPr>
              <a:grpSpLocks/>
            </p:cNvGrpSpPr>
            <p:nvPr/>
          </p:nvGrpSpPr>
          <p:grpSpPr bwMode="auto">
            <a:xfrm rot="10800000">
              <a:off x="3024" y="2448"/>
              <a:ext cx="1255" cy="1750"/>
              <a:chOff x="4176" y="1543"/>
              <a:chExt cx="1255" cy="1750"/>
            </a:xfrm>
          </p:grpSpPr>
          <p:sp>
            <p:nvSpPr>
              <p:cNvPr id="872487" name="Arc 38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23 w 19202"/>
                  <a:gd name="T1" fmla="*/ 0 h 20486"/>
                  <a:gd name="T2" fmla="*/ 64 w 19202"/>
                  <a:gd name="T3" fmla="*/ 57 h 20486"/>
                  <a:gd name="T4" fmla="*/ 0 w 19202"/>
                  <a:gd name="T5" fmla="*/ 111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ja-JP">
                  <a:solidFill>
                    <a:srgbClr val="FFFFFF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872488" name="Arc 39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28 w 17863"/>
                  <a:gd name="T1" fmla="*/ 0 h 19967"/>
                  <a:gd name="T2" fmla="*/ 60 w 17863"/>
                  <a:gd name="T3" fmla="*/ 42 h 19967"/>
                  <a:gd name="T4" fmla="*/ 0 w 17863"/>
                  <a:gd name="T5" fmla="*/ 108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ja-JP">
                  <a:solidFill>
                    <a:srgbClr val="FFFFFF"/>
                  </a:solidFill>
                  <a:ea typeface="ＭＳ Ｐゴシック" pitchFamily="50" charset="-128"/>
                </a:endParaRPr>
              </a:p>
            </p:txBody>
          </p:sp>
        </p:grpSp>
        <p:grpSp>
          <p:nvGrpSpPr>
            <p:cNvPr id="13" name="Group 40"/>
            <p:cNvGrpSpPr>
              <a:grpSpLocks/>
            </p:cNvGrpSpPr>
            <p:nvPr/>
          </p:nvGrpSpPr>
          <p:grpSpPr bwMode="auto">
            <a:xfrm rot="-5652832">
              <a:off x="3127" y="1433"/>
              <a:ext cx="1255" cy="1750"/>
              <a:chOff x="4176" y="1543"/>
              <a:chExt cx="1255" cy="1750"/>
            </a:xfrm>
          </p:grpSpPr>
          <p:sp>
            <p:nvSpPr>
              <p:cNvPr id="872490" name="Arc 41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23 w 19202"/>
                  <a:gd name="T1" fmla="*/ 0 h 20486"/>
                  <a:gd name="T2" fmla="*/ 64 w 19202"/>
                  <a:gd name="T3" fmla="*/ 57 h 20486"/>
                  <a:gd name="T4" fmla="*/ 0 w 19202"/>
                  <a:gd name="T5" fmla="*/ 111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ja-JP">
                  <a:solidFill>
                    <a:srgbClr val="FFFFFF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872491" name="Arc 42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28 w 17863"/>
                  <a:gd name="T1" fmla="*/ 0 h 19967"/>
                  <a:gd name="T2" fmla="*/ 60 w 17863"/>
                  <a:gd name="T3" fmla="*/ 42 h 19967"/>
                  <a:gd name="T4" fmla="*/ 0 w 17863"/>
                  <a:gd name="T5" fmla="*/ 108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ja-JP">
                  <a:solidFill>
                    <a:srgbClr val="FFFFFF"/>
                  </a:solidFill>
                  <a:ea typeface="ＭＳ Ｐゴシック" pitchFamily="50" charset="-128"/>
                </a:endParaRPr>
              </a:p>
            </p:txBody>
          </p:sp>
        </p:grpSp>
      </p:grpSp>
      <p:sp>
        <p:nvSpPr>
          <p:cNvPr id="872492" name="AutoShape 43"/>
          <p:cNvSpPr>
            <a:spLocks noChangeArrowheads="1"/>
          </p:cNvSpPr>
          <p:nvPr/>
        </p:nvSpPr>
        <p:spPr bwMode="auto">
          <a:xfrm>
            <a:off x="7162800" y="2590800"/>
            <a:ext cx="230188" cy="230188"/>
          </a:xfrm>
          <a:prstGeom prst="flowChartSummingJunction">
            <a:avLst/>
          </a:prstGeom>
          <a:noFill/>
          <a:ln w="317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kumimoji="0" lang="ja-JP" altLang="ja-JP" sz="2000" b="1">
              <a:solidFill>
                <a:srgbClr val="FF33CC"/>
              </a:solidFill>
            </a:endParaRPr>
          </a:p>
        </p:txBody>
      </p:sp>
      <p:graphicFrame>
        <p:nvGraphicFramePr>
          <p:cNvPr id="872493" name="Object 45"/>
          <p:cNvGraphicFramePr>
            <a:graphicFrameLocks noChangeAspect="1"/>
          </p:cNvGraphicFramePr>
          <p:nvPr/>
        </p:nvGraphicFramePr>
        <p:xfrm>
          <a:off x="6934200" y="2667000"/>
          <a:ext cx="261938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4" name="Equation" r:id="rId9" imgW="139680" imgH="203040" progId="Equation.3">
                  <p:embed/>
                </p:oleObj>
              </mc:Choice>
              <mc:Fallback>
                <p:oleObj name="Equation" r:id="rId9" imgW="13968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2667000"/>
                        <a:ext cx="261938" cy="325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0781" name="Text Box 45"/>
          <p:cNvSpPr txBox="1">
            <a:spLocks noChangeArrowheads="1"/>
          </p:cNvSpPr>
          <p:nvPr/>
        </p:nvSpPr>
        <p:spPr bwMode="auto">
          <a:xfrm>
            <a:off x="117475" y="335280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zh-CN" sz="2000">
                <a:solidFill>
                  <a:srgbClr val="FFFFFF"/>
                </a:solidFill>
                <a:ea typeface="ＭＳ Ｐゴシック" pitchFamily="50" charset="-128"/>
              </a:rPr>
              <a:t> </a:t>
            </a:r>
            <a:r>
              <a:rPr kumimoji="0" lang="en-US" altLang="zh-CN" sz="2000" b="1">
                <a:solidFill>
                  <a:srgbClr val="FF85FF"/>
                </a:solidFill>
                <a:ea typeface="ＭＳ Ｐゴシック" pitchFamily="50" charset="-128"/>
              </a:rPr>
              <a:t>Muon polarization</a:t>
            </a:r>
            <a:endParaRPr kumimoji="0" lang="el-GR" altLang="zh-CN" sz="2000">
              <a:solidFill>
                <a:srgbClr val="99FF66"/>
              </a:solidFill>
              <a:ea typeface="ＭＳ Ｐゴシック" pitchFamily="50" charset="-128"/>
            </a:endParaRPr>
          </a:p>
        </p:txBody>
      </p: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4953000" y="4419600"/>
            <a:ext cx="2044700" cy="1295400"/>
            <a:chOff x="3120" y="2784"/>
            <a:chExt cx="1288" cy="816"/>
          </a:xfrm>
        </p:grpSpPr>
        <p:sp>
          <p:nvSpPr>
            <p:cNvPr id="872496" name="Line 47"/>
            <p:cNvSpPr>
              <a:spLocks noChangeShapeType="1"/>
            </p:cNvSpPr>
            <p:nvPr/>
          </p:nvSpPr>
          <p:spPr bwMode="auto">
            <a:xfrm flipH="1">
              <a:off x="3168" y="2784"/>
              <a:ext cx="1008" cy="67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872497" name="Text Box 48"/>
            <p:cNvSpPr txBox="1">
              <a:spLocks noChangeArrowheads="1"/>
            </p:cNvSpPr>
            <p:nvPr/>
          </p:nvSpPr>
          <p:spPr bwMode="auto">
            <a:xfrm>
              <a:off x="3552" y="3120"/>
              <a:ext cx="8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>
                  <a:solidFill>
                    <a:srgbClr val="3333FF"/>
                  </a:solidFill>
                  <a:ea typeface="ＭＳ Ｐゴシック" pitchFamily="50" charset="-128"/>
                </a:rPr>
                <a:t>R=711.2cm</a:t>
              </a:r>
            </a:p>
          </p:txBody>
        </p:sp>
        <p:sp>
          <p:nvSpPr>
            <p:cNvPr id="872498" name="Line 49"/>
            <p:cNvSpPr>
              <a:spLocks noChangeShapeType="1"/>
            </p:cNvSpPr>
            <p:nvPr/>
          </p:nvSpPr>
          <p:spPr bwMode="auto">
            <a:xfrm flipH="1">
              <a:off x="3120" y="3504"/>
              <a:ext cx="144" cy="9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872499" name="Text Box 50"/>
            <p:cNvSpPr txBox="1">
              <a:spLocks noChangeArrowheads="1"/>
            </p:cNvSpPr>
            <p:nvPr/>
          </p:nvSpPr>
          <p:spPr bwMode="auto">
            <a:xfrm>
              <a:off x="3264" y="3360"/>
              <a:ext cx="5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>
                  <a:solidFill>
                    <a:srgbClr val="3333FF"/>
                  </a:solidFill>
                  <a:ea typeface="ＭＳ Ｐゴシック" pitchFamily="50" charset="-128"/>
                </a:rPr>
                <a:t>d=9cm</a:t>
              </a:r>
              <a:endParaRPr kumimoji="0" lang="el-GR" altLang="zh-CN">
                <a:solidFill>
                  <a:srgbClr val="3333FF"/>
                </a:solidFill>
                <a:ea typeface="ＭＳ Ｐゴシック" pitchFamily="50" charset="-128"/>
              </a:endParaRPr>
            </a:p>
          </p:txBody>
        </p:sp>
      </p:grpSp>
      <p:sp>
        <p:nvSpPr>
          <p:cNvPr id="872500" name="Text Box 51"/>
          <p:cNvSpPr txBox="1">
            <a:spLocks noChangeArrowheads="1"/>
          </p:cNvSpPr>
          <p:nvPr/>
        </p:nvSpPr>
        <p:spPr bwMode="auto">
          <a:xfrm>
            <a:off x="6629400" y="2895600"/>
            <a:ext cx="839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1600" b="1">
                <a:solidFill>
                  <a:srgbClr val="FF9933"/>
                </a:solidFill>
                <a:ea typeface="ＭＳ Ｐゴシック" pitchFamily="50" charset="-128"/>
              </a:rPr>
              <a:t>(1.45T)</a:t>
            </a:r>
          </a:p>
        </p:txBody>
      </p:sp>
      <p:grpSp>
        <p:nvGrpSpPr>
          <p:cNvPr id="15" name="Group 52"/>
          <p:cNvGrpSpPr>
            <a:grpSpLocks/>
          </p:cNvGrpSpPr>
          <p:nvPr/>
        </p:nvGrpSpPr>
        <p:grpSpPr bwMode="auto">
          <a:xfrm>
            <a:off x="3124200" y="5486400"/>
            <a:ext cx="2943225" cy="1068388"/>
            <a:chOff x="1946" y="3455"/>
            <a:chExt cx="1854" cy="673"/>
          </a:xfrm>
        </p:grpSpPr>
        <p:sp>
          <p:nvSpPr>
            <p:cNvPr id="872502" name="Line 53"/>
            <p:cNvSpPr>
              <a:spLocks noChangeShapeType="1"/>
            </p:cNvSpPr>
            <p:nvPr/>
          </p:nvSpPr>
          <p:spPr bwMode="auto">
            <a:xfrm flipV="1">
              <a:off x="2945" y="3808"/>
              <a:ext cx="295" cy="144"/>
            </a:xfrm>
            <a:prstGeom prst="line">
              <a:avLst/>
            </a:prstGeom>
            <a:noFill/>
            <a:ln w="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872503" name="Text Box 54"/>
            <p:cNvSpPr txBox="1">
              <a:spLocks noChangeArrowheads="1"/>
            </p:cNvSpPr>
            <p:nvPr/>
          </p:nvSpPr>
          <p:spPr bwMode="auto">
            <a:xfrm>
              <a:off x="1946" y="3897"/>
              <a:ext cx="15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b="1">
                  <a:solidFill>
                    <a:srgbClr val="99FF66"/>
                  </a:solidFill>
                  <a:ea typeface="ＭＳ Ｐゴシック" pitchFamily="50" charset="-128"/>
                </a:rPr>
                <a:t>Electric Quadrupoles</a:t>
              </a:r>
            </a:p>
          </p:txBody>
        </p:sp>
        <p:sp>
          <p:nvSpPr>
            <p:cNvPr id="872504" name="Line 55"/>
            <p:cNvSpPr>
              <a:spLocks noChangeShapeType="1"/>
            </p:cNvSpPr>
            <p:nvPr/>
          </p:nvSpPr>
          <p:spPr bwMode="auto">
            <a:xfrm flipV="1">
              <a:off x="3485" y="3776"/>
              <a:ext cx="164" cy="21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>
                <a:solidFill>
                  <a:srgbClr val="000000"/>
                </a:solidFill>
              </a:endParaRPr>
            </a:p>
          </p:txBody>
        </p:sp>
        <p:graphicFrame>
          <p:nvGraphicFramePr>
            <p:cNvPr id="872505" name="Object 57"/>
            <p:cNvGraphicFramePr>
              <a:graphicFrameLocks noChangeAspect="1"/>
            </p:cNvGraphicFramePr>
            <p:nvPr/>
          </p:nvGraphicFramePr>
          <p:xfrm>
            <a:off x="3631" y="3455"/>
            <a:ext cx="169" cy="5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95" name="Equation" r:id="rId11" imgW="203040" imgH="444240" progId="Equation.3">
                    <p:embed/>
                  </p:oleObj>
                </mc:Choice>
                <mc:Fallback>
                  <p:oleObj name="Equation" r:id="rId11" imgW="203040" imgH="44424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1" y="3455"/>
                          <a:ext cx="169" cy="5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00793" name="Picture 5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" y="5486400"/>
            <a:ext cx="3625850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58"/>
          <p:cNvGrpSpPr>
            <a:grpSpLocks/>
          </p:cNvGrpSpPr>
          <p:nvPr/>
        </p:nvGrpSpPr>
        <p:grpSpPr bwMode="auto">
          <a:xfrm>
            <a:off x="4953000" y="2819400"/>
            <a:ext cx="3505200" cy="3514725"/>
            <a:chOff x="3120" y="1776"/>
            <a:chExt cx="2208" cy="2214"/>
          </a:xfrm>
        </p:grpSpPr>
        <p:sp>
          <p:nvSpPr>
            <p:cNvPr id="872508" name="Rectangle 59"/>
            <p:cNvSpPr>
              <a:spLocks noChangeArrowheads="1"/>
            </p:cNvSpPr>
            <p:nvPr/>
          </p:nvSpPr>
          <p:spPr bwMode="auto">
            <a:xfrm>
              <a:off x="3120" y="278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09" name="Rectangle 60"/>
            <p:cNvSpPr>
              <a:spLocks noChangeArrowheads="1"/>
            </p:cNvSpPr>
            <p:nvPr/>
          </p:nvSpPr>
          <p:spPr bwMode="auto">
            <a:xfrm>
              <a:off x="4128" y="1776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10" name="Rectangle 61"/>
            <p:cNvSpPr>
              <a:spLocks noChangeArrowheads="1"/>
            </p:cNvSpPr>
            <p:nvPr/>
          </p:nvSpPr>
          <p:spPr bwMode="auto">
            <a:xfrm>
              <a:off x="5184" y="2832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11" name="Rectangle 62"/>
            <p:cNvSpPr>
              <a:spLocks noChangeArrowheads="1"/>
            </p:cNvSpPr>
            <p:nvPr/>
          </p:nvSpPr>
          <p:spPr bwMode="auto">
            <a:xfrm>
              <a:off x="5136" y="254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12" name="Rectangle 63"/>
            <p:cNvSpPr>
              <a:spLocks noChangeArrowheads="1"/>
            </p:cNvSpPr>
            <p:nvPr/>
          </p:nvSpPr>
          <p:spPr bwMode="auto">
            <a:xfrm>
              <a:off x="4704" y="3707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13" name="Rectangle 64"/>
            <p:cNvSpPr>
              <a:spLocks noChangeArrowheads="1"/>
            </p:cNvSpPr>
            <p:nvPr/>
          </p:nvSpPr>
          <p:spPr bwMode="auto">
            <a:xfrm>
              <a:off x="5149" y="3088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14" name="Rectangle 65"/>
            <p:cNvSpPr>
              <a:spLocks noChangeArrowheads="1"/>
            </p:cNvSpPr>
            <p:nvPr/>
          </p:nvSpPr>
          <p:spPr bwMode="auto">
            <a:xfrm>
              <a:off x="4848" y="206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15" name="Rectangle 66"/>
            <p:cNvSpPr>
              <a:spLocks noChangeArrowheads="1"/>
            </p:cNvSpPr>
            <p:nvPr/>
          </p:nvSpPr>
          <p:spPr bwMode="auto">
            <a:xfrm>
              <a:off x="3273" y="2342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16" name="Rectangle 67"/>
            <p:cNvSpPr>
              <a:spLocks noChangeArrowheads="1"/>
            </p:cNvSpPr>
            <p:nvPr/>
          </p:nvSpPr>
          <p:spPr bwMode="auto">
            <a:xfrm>
              <a:off x="3168" y="254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17" name="Rectangle 68"/>
            <p:cNvSpPr>
              <a:spLocks noChangeArrowheads="1"/>
            </p:cNvSpPr>
            <p:nvPr/>
          </p:nvSpPr>
          <p:spPr bwMode="auto">
            <a:xfrm>
              <a:off x="3408" y="2112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18" name="Rectangle 69"/>
            <p:cNvSpPr>
              <a:spLocks noChangeArrowheads="1"/>
            </p:cNvSpPr>
            <p:nvPr/>
          </p:nvSpPr>
          <p:spPr bwMode="auto">
            <a:xfrm>
              <a:off x="3620" y="196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19" name="Rectangle 70"/>
            <p:cNvSpPr>
              <a:spLocks noChangeArrowheads="1"/>
            </p:cNvSpPr>
            <p:nvPr/>
          </p:nvSpPr>
          <p:spPr bwMode="auto">
            <a:xfrm>
              <a:off x="3849" y="1819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20" name="Rectangle 71"/>
            <p:cNvSpPr>
              <a:spLocks noChangeArrowheads="1"/>
            </p:cNvSpPr>
            <p:nvPr/>
          </p:nvSpPr>
          <p:spPr bwMode="auto">
            <a:xfrm>
              <a:off x="4368" y="182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21" name="Rectangle 72"/>
            <p:cNvSpPr>
              <a:spLocks noChangeArrowheads="1"/>
            </p:cNvSpPr>
            <p:nvPr/>
          </p:nvSpPr>
          <p:spPr bwMode="auto">
            <a:xfrm>
              <a:off x="4608" y="1920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22" name="Rectangle 73"/>
            <p:cNvSpPr>
              <a:spLocks noChangeArrowheads="1"/>
            </p:cNvSpPr>
            <p:nvPr/>
          </p:nvSpPr>
          <p:spPr bwMode="auto">
            <a:xfrm>
              <a:off x="5003" y="2265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23" name="Rectangle 74"/>
            <p:cNvSpPr>
              <a:spLocks noChangeArrowheads="1"/>
            </p:cNvSpPr>
            <p:nvPr/>
          </p:nvSpPr>
          <p:spPr bwMode="auto">
            <a:xfrm>
              <a:off x="5037" y="3327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24" name="Rectangle 75"/>
            <p:cNvSpPr>
              <a:spLocks noChangeArrowheads="1"/>
            </p:cNvSpPr>
            <p:nvPr/>
          </p:nvSpPr>
          <p:spPr bwMode="auto">
            <a:xfrm>
              <a:off x="4885" y="3529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25" name="Rectangle 76"/>
            <p:cNvSpPr>
              <a:spLocks noChangeArrowheads="1"/>
            </p:cNvSpPr>
            <p:nvPr/>
          </p:nvSpPr>
          <p:spPr bwMode="auto">
            <a:xfrm>
              <a:off x="4450" y="379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26" name="Rectangle 77"/>
            <p:cNvSpPr>
              <a:spLocks noChangeArrowheads="1"/>
            </p:cNvSpPr>
            <p:nvPr/>
          </p:nvSpPr>
          <p:spPr bwMode="auto">
            <a:xfrm>
              <a:off x="4147" y="3846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27" name="Rectangle 78"/>
            <p:cNvSpPr>
              <a:spLocks noChangeArrowheads="1"/>
            </p:cNvSpPr>
            <p:nvPr/>
          </p:nvSpPr>
          <p:spPr bwMode="auto">
            <a:xfrm>
              <a:off x="3870" y="3783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28" name="Rectangle 79"/>
            <p:cNvSpPr>
              <a:spLocks noChangeArrowheads="1"/>
            </p:cNvSpPr>
            <p:nvPr/>
          </p:nvSpPr>
          <p:spPr bwMode="auto">
            <a:xfrm>
              <a:off x="3648" y="3648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29" name="Rectangle 80"/>
            <p:cNvSpPr>
              <a:spLocks noChangeArrowheads="1"/>
            </p:cNvSpPr>
            <p:nvPr/>
          </p:nvSpPr>
          <p:spPr bwMode="auto">
            <a:xfrm>
              <a:off x="3430" y="3447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30" name="Rectangle 81"/>
            <p:cNvSpPr>
              <a:spLocks noChangeArrowheads="1"/>
            </p:cNvSpPr>
            <p:nvPr/>
          </p:nvSpPr>
          <p:spPr bwMode="auto">
            <a:xfrm>
              <a:off x="3242" y="3236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31" name="Rectangle 82"/>
            <p:cNvSpPr>
              <a:spLocks noChangeArrowheads="1"/>
            </p:cNvSpPr>
            <p:nvPr/>
          </p:nvSpPr>
          <p:spPr bwMode="auto">
            <a:xfrm>
              <a:off x="3133" y="3001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</p:grpSp>
      <p:sp>
        <p:nvSpPr>
          <p:cNvPr id="500820" name="Text Box 84"/>
          <p:cNvSpPr txBox="1">
            <a:spLocks noChangeArrowheads="1"/>
          </p:cNvSpPr>
          <p:nvPr/>
        </p:nvSpPr>
        <p:spPr bwMode="auto">
          <a:xfrm>
            <a:off x="7086600" y="974725"/>
            <a:ext cx="1905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sz="2000" b="1">
                <a:solidFill>
                  <a:srgbClr val="FFFFFF"/>
                </a:solidFill>
                <a:ea typeface="ＭＳ Ｐゴシック" pitchFamily="50" charset="-128"/>
              </a:rPr>
              <a:t>x</a:t>
            </a:r>
            <a:r>
              <a:rPr kumimoji="0" lang="en-US" altLang="ja-JP" sz="2000" b="1" baseline="-25000">
                <a:solidFill>
                  <a:srgbClr val="FFFFFF"/>
                </a:solidFill>
                <a:ea typeface="ＭＳ Ｐゴシック" pitchFamily="50" charset="-128"/>
              </a:rPr>
              <a:t>c</a:t>
            </a:r>
            <a:r>
              <a:rPr kumimoji="0" lang="en-US" altLang="ja-JP" sz="2000" b="1">
                <a:solidFill>
                  <a:srgbClr val="FFFFFF"/>
                </a:solidFill>
                <a:ea typeface="ＭＳ Ｐゴシック" pitchFamily="50" charset="-128"/>
              </a:rPr>
              <a:t> ≈ 77 mm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sz="2000" b="1">
                <a:solidFill>
                  <a:srgbClr val="FFFFFF"/>
                </a:solidFill>
                <a:latin typeface="Symbol" pitchFamily="18" charset="2"/>
                <a:ea typeface="ＭＳ Ｐゴシック" pitchFamily="50" charset="-128"/>
              </a:rPr>
              <a:t>b</a:t>
            </a:r>
            <a:r>
              <a:rPr kumimoji="0" lang="en-US" altLang="ja-JP" sz="2000" b="1">
                <a:solidFill>
                  <a:srgbClr val="FFFFFF"/>
                </a:solidFill>
                <a:ea typeface="ＭＳ Ｐゴシック" pitchFamily="50" charset="-128"/>
              </a:rPr>
              <a:t> ≈ 10 mrad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sz="2000" b="1">
                <a:solidFill>
                  <a:srgbClr val="FFFFFF"/>
                </a:solidFill>
                <a:latin typeface="cmmi8" pitchFamily="34" charset="0"/>
                <a:ea typeface="ＭＳ Ｐゴシック" pitchFamily="50" charset="-128"/>
              </a:rPr>
              <a:t>B</a:t>
            </a:r>
            <a:r>
              <a:rPr kumimoji="0" lang="en-US" altLang="ja-JP" sz="2000" b="1">
                <a:solidFill>
                  <a:srgbClr val="FFFFFF"/>
                </a:solidFill>
                <a:ea typeface="ＭＳ Ｐゴシック" pitchFamily="50" charset="-128"/>
              </a:rPr>
              <a:t>·</a:t>
            </a:r>
            <a:r>
              <a:rPr kumimoji="0" lang="en-US" altLang="ja-JP" sz="2000" b="1">
                <a:solidFill>
                  <a:srgbClr val="FFFFFF"/>
                </a:solidFill>
                <a:latin typeface="cmmi8" pitchFamily="34" charset="0"/>
                <a:ea typeface="ＭＳ Ｐゴシック" pitchFamily="50" charset="-128"/>
              </a:rPr>
              <a:t>dl</a:t>
            </a:r>
            <a:r>
              <a:rPr kumimoji="0" lang="en-US" altLang="ja-JP" sz="2000" b="1">
                <a:solidFill>
                  <a:srgbClr val="FFFFFF"/>
                </a:solidFill>
                <a:ea typeface="ＭＳ Ｐゴシック" pitchFamily="50" charset="-128"/>
              </a:rPr>
              <a:t> ≈ 0.1 Tm</a:t>
            </a:r>
          </a:p>
        </p:txBody>
      </p:sp>
      <p:grpSp>
        <p:nvGrpSpPr>
          <p:cNvPr id="17" name="Group 85"/>
          <p:cNvGrpSpPr>
            <a:grpSpLocks/>
          </p:cNvGrpSpPr>
          <p:nvPr/>
        </p:nvGrpSpPr>
        <p:grpSpPr bwMode="auto">
          <a:xfrm>
            <a:off x="8229600" y="4419600"/>
            <a:ext cx="838200" cy="2347913"/>
            <a:chOff x="5184" y="2784"/>
            <a:chExt cx="528" cy="1479"/>
          </a:xfrm>
        </p:grpSpPr>
        <p:grpSp>
          <p:nvGrpSpPr>
            <p:cNvPr id="18" name="Group 86"/>
            <p:cNvGrpSpPr>
              <a:grpSpLocks/>
            </p:cNvGrpSpPr>
            <p:nvPr/>
          </p:nvGrpSpPr>
          <p:grpSpPr bwMode="auto">
            <a:xfrm>
              <a:off x="5364" y="2784"/>
              <a:ext cx="348" cy="1479"/>
              <a:chOff x="5364" y="2784"/>
              <a:chExt cx="348" cy="1479"/>
            </a:xfrm>
          </p:grpSpPr>
          <p:sp>
            <p:nvSpPr>
              <p:cNvPr id="872535" name="Line 87"/>
              <p:cNvSpPr>
                <a:spLocks noChangeShapeType="1"/>
              </p:cNvSpPr>
              <p:nvPr/>
            </p:nvSpPr>
            <p:spPr bwMode="auto">
              <a:xfrm flipH="1">
                <a:off x="5376" y="2784"/>
                <a:ext cx="96" cy="1296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endParaRPr kumimoji="0" lang="ja-JP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72536" name="Line 88"/>
              <p:cNvSpPr>
                <a:spLocks noChangeShapeType="1"/>
              </p:cNvSpPr>
              <p:nvPr/>
            </p:nvSpPr>
            <p:spPr bwMode="auto">
              <a:xfrm>
                <a:off x="5472" y="2800"/>
                <a:ext cx="144" cy="128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endParaRPr kumimoji="0" lang="ja-JP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72537" name="Line 89"/>
              <p:cNvSpPr>
                <a:spLocks noChangeShapeType="1"/>
              </p:cNvSpPr>
              <p:nvPr/>
            </p:nvSpPr>
            <p:spPr bwMode="auto">
              <a:xfrm flipV="1">
                <a:off x="5364" y="4062"/>
                <a:ext cx="252" cy="1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endParaRPr kumimoji="0" lang="ja-JP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72538" name="Text Box 90"/>
              <p:cNvSpPr txBox="1">
                <a:spLocks noChangeArrowheads="1"/>
              </p:cNvSpPr>
              <p:nvPr/>
            </p:nvSpPr>
            <p:spPr bwMode="auto">
              <a:xfrm>
                <a:off x="5376" y="4032"/>
                <a:ext cx="2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kumimoji="0" lang="en-US" altLang="ja-JP" b="1">
                    <a:solidFill>
                      <a:srgbClr val="FFFF00"/>
                    </a:solidFill>
                    <a:ea typeface="ＭＳ Ｐゴシック" pitchFamily="50" charset="-128"/>
                  </a:rPr>
                  <a:t>x</a:t>
                </a:r>
                <a:r>
                  <a:rPr kumimoji="0" lang="en-US" altLang="ja-JP" b="1" baseline="-25000">
                    <a:solidFill>
                      <a:srgbClr val="FFFF00"/>
                    </a:solidFill>
                    <a:ea typeface="ＭＳ Ｐゴシック" pitchFamily="50" charset="-128"/>
                  </a:rPr>
                  <a:t>c</a:t>
                </a:r>
              </a:p>
            </p:txBody>
          </p:sp>
          <p:sp>
            <p:nvSpPr>
              <p:cNvPr id="872539" name="Text Box 91"/>
              <p:cNvSpPr txBox="1">
                <a:spLocks noChangeArrowheads="1"/>
              </p:cNvSpPr>
              <p:nvPr/>
            </p:nvSpPr>
            <p:spPr bwMode="auto">
              <a:xfrm>
                <a:off x="5568" y="3408"/>
                <a:ext cx="14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kumimoji="0" lang="en-US" altLang="ja-JP" sz="1600" b="1">
                    <a:solidFill>
                      <a:srgbClr val="FF0000"/>
                    </a:solidFill>
                    <a:ea typeface="ＭＳ Ｐゴシック" pitchFamily="50" charset="-128"/>
                  </a:rPr>
                  <a:t>R</a:t>
                </a:r>
              </a:p>
            </p:txBody>
          </p:sp>
        </p:grpSp>
        <p:sp>
          <p:nvSpPr>
            <p:cNvPr id="872540" name="Text Box 92"/>
            <p:cNvSpPr txBox="1">
              <a:spLocks noChangeArrowheads="1"/>
            </p:cNvSpPr>
            <p:nvPr/>
          </p:nvSpPr>
          <p:spPr bwMode="auto">
            <a:xfrm>
              <a:off x="5184" y="3744"/>
              <a:ext cx="1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US" altLang="ja-JP" sz="1600" b="1">
                  <a:solidFill>
                    <a:srgbClr val="FF33CC"/>
                  </a:solidFill>
                  <a:ea typeface="ＭＳ Ｐゴシック" pitchFamily="50" charset="-128"/>
                </a:rPr>
                <a:t>R</a:t>
              </a:r>
            </a:p>
          </p:txBody>
        </p:sp>
        <p:sp>
          <p:nvSpPr>
            <p:cNvPr id="872541" name="Text Box 93"/>
            <p:cNvSpPr txBox="1">
              <a:spLocks noChangeArrowheads="1"/>
            </p:cNvSpPr>
            <p:nvPr/>
          </p:nvSpPr>
          <p:spPr bwMode="auto">
            <a:xfrm>
              <a:off x="5312" y="3688"/>
              <a:ext cx="38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US" altLang="ja-JP" sz="2000" b="1">
                  <a:solidFill>
                    <a:srgbClr val="FFFFFF"/>
                  </a:solidFill>
                  <a:latin typeface="Symbol" pitchFamily="18" charset="2"/>
                  <a:ea typeface="ＭＳ Ｐゴシック" pitchFamily="50" charset="-128"/>
                </a:rPr>
                <a:t>b</a:t>
              </a:r>
            </a:p>
          </p:txBody>
        </p:sp>
      </p:grpSp>
      <p:grpSp>
        <p:nvGrpSpPr>
          <p:cNvPr id="19" name="Group 94"/>
          <p:cNvGrpSpPr>
            <a:grpSpLocks/>
          </p:cNvGrpSpPr>
          <p:nvPr/>
        </p:nvGrpSpPr>
        <p:grpSpPr bwMode="auto">
          <a:xfrm>
            <a:off x="0" y="1066800"/>
            <a:ext cx="2560638" cy="2225675"/>
            <a:chOff x="0" y="672"/>
            <a:chExt cx="1613" cy="1402"/>
          </a:xfrm>
        </p:grpSpPr>
        <p:sp>
          <p:nvSpPr>
            <p:cNvPr id="872543" name="Text Box 95"/>
            <p:cNvSpPr txBox="1">
              <a:spLocks noChangeArrowheads="1"/>
            </p:cNvSpPr>
            <p:nvPr/>
          </p:nvSpPr>
          <p:spPr bwMode="auto">
            <a:xfrm>
              <a:off x="1008" y="1824"/>
              <a:ext cx="6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2000" b="1">
                  <a:solidFill>
                    <a:srgbClr val="FFFFCC"/>
                  </a:solidFill>
                  <a:ea typeface="ＭＳ Ｐゴシック" pitchFamily="50" charset="-128"/>
                </a:rPr>
                <a:t>Target</a:t>
              </a:r>
            </a:p>
          </p:txBody>
        </p:sp>
        <p:sp>
          <p:nvSpPr>
            <p:cNvPr id="872544" name="Rectangle 96" descr="30%"/>
            <p:cNvSpPr>
              <a:spLocks noChangeArrowheads="1"/>
            </p:cNvSpPr>
            <p:nvPr/>
          </p:nvSpPr>
          <p:spPr bwMode="auto">
            <a:xfrm>
              <a:off x="1208" y="1351"/>
              <a:ext cx="266" cy="435"/>
            </a:xfrm>
            <a:prstGeom prst="rect">
              <a:avLst/>
            </a:prstGeom>
            <a:pattFill prst="pct30">
              <a:fgClr>
                <a:schemeClr val="bg1"/>
              </a:fgClr>
              <a:bgClr>
                <a:schemeClr val="tx1"/>
              </a:bgClr>
            </a:pattFill>
            <a:ln w="158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  <p:sp>
          <p:nvSpPr>
            <p:cNvPr id="872545" name="Line 97"/>
            <p:cNvSpPr>
              <a:spLocks noChangeShapeType="1"/>
            </p:cNvSpPr>
            <p:nvPr/>
          </p:nvSpPr>
          <p:spPr bwMode="auto">
            <a:xfrm>
              <a:off x="603" y="1569"/>
              <a:ext cx="557" cy="0"/>
            </a:xfrm>
            <a:prstGeom prst="line">
              <a:avLst/>
            </a:prstGeom>
            <a:noFill/>
            <a:ln w="76200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872546" name="Text Box 98"/>
            <p:cNvSpPr txBox="1">
              <a:spLocks noChangeArrowheads="1"/>
            </p:cNvSpPr>
            <p:nvPr/>
          </p:nvSpPr>
          <p:spPr bwMode="auto">
            <a:xfrm>
              <a:off x="0" y="1584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n-US" altLang="zh-CN" b="1">
                <a:solidFill>
                  <a:srgbClr val="FFFFFF"/>
                </a:solidFill>
                <a:ea typeface="ＭＳ Ｐゴシック" pitchFamily="50" charset="-128"/>
              </a:endParaRPr>
            </a:p>
          </p:txBody>
        </p:sp>
        <p:sp>
          <p:nvSpPr>
            <p:cNvPr id="872547" name="Text Box 99"/>
            <p:cNvSpPr txBox="1">
              <a:spLocks noChangeArrowheads="1"/>
            </p:cNvSpPr>
            <p:nvPr/>
          </p:nvSpPr>
          <p:spPr bwMode="auto">
            <a:xfrm>
              <a:off x="48" y="672"/>
              <a:ext cx="1392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US" altLang="ja-JP" sz="2000" b="1">
                  <a:solidFill>
                    <a:srgbClr val="FFFFFF"/>
                  </a:solidFill>
                  <a:ea typeface="ＭＳ Ｐゴシック" pitchFamily="50" charset="-128"/>
                </a:rPr>
                <a:t>25ns bunch of       </a:t>
              </a:r>
              <a:r>
                <a:rPr kumimoji="0" lang="en-US" altLang="ja-JP" sz="2000" b="1">
                  <a:solidFill>
                    <a:srgbClr val="FFFFFF"/>
                  </a:solidFill>
                  <a:latin typeface="SimSun" pitchFamily="2" charset="-122"/>
                  <a:ea typeface="SimSun" pitchFamily="2" charset="-122"/>
                </a:rPr>
                <a:t>≥ </a:t>
              </a:r>
              <a:r>
                <a:rPr kumimoji="0" lang="en-US" altLang="ja-JP" sz="2000" b="1">
                  <a:solidFill>
                    <a:srgbClr val="FFFFFF"/>
                  </a:solidFill>
                  <a:ea typeface="ＭＳ Ｐゴシック" pitchFamily="50" charset="-128"/>
                </a:rPr>
                <a:t>1 X 10</a:t>
              </a:r>
              <a:r>
                <a:rPr kumimoji="0" lang="en-US" altLang="ja-JP" sz="2000" b="1" baseline="30000">
                  <a:solidFill>
                    <a:srgbClr val="FFFFFF"/>
                  </a:solidFill>
                  <a:ea typeface="ＭＳ Ｐゴシック" pitchFamily="50" charset="-128"/>
                </a:rPr>
                <a:t>12</a:t>
              </a:r>
              <a:r>
                <a:rPr kumimoji="0" lang="en-US" altLang="ja-JP" sz="2000" b="1">
                  <a:solidFill>
                    <a:srgbClr val="FFFFFF"/>
                  </a:solidFill>
                  <a:ea typeface="ＭＳ Ｐゴシック" pitchFamily="50" charset="-128"/>
                </a:rPr>
                <a:t> protons</a:t>
              </a:r>
            </a:p>
          </p:txBody>
        </p:sp>
        <p:sp>
          <p:nvSpPr>
            <p:cNvPr id="872548" name="Freeform 100"/>
            <p:cNvSpPr>
              <a:spLocks/>
            </p:cNvSpPr>
            <p:nvPr/>
          </p:nvSpPr>
          <p:spPr bwMode="auto">
            <a:xfrm>
              <a:off x="96" y="1440"/>
              <a:ext cx="576" cy="312"/>
            </a:xfrm>
            <a:custGeom>
              <a:avLst/>
              <a:gdLst>
                <a:gd name="T0" fmla="*/ 0 w 576"/>
                <a:gd name="T1" fmla="*/ 312 h 312"/>
                <a:gd name="T2" fmla="*/ 144 w 576"/>
                <a:gd name="T3" fmla="*/ 264 h 312"/>
                <a:gd name="T4" fmla="*/ 192 w 576"/>
                <a:gd name="T5" fmla="*/ 168 h 312"/>
                <a:gd name="T6" fmla="*/ 240 w 576"/>
                <a:gd name="T7" fmla="*/ 24 h 312"/>
                <a:gd name="T8" fmla="*/ 336 w 576"/>
                <a:gd name="T9" fmla="*/ 24 h 312"/>
                <a:gd name="T10" fmla="*/ 384 w 576"/>
                <a:gd name="T11" fmla="*/ 120 h 312"/>
                <a:gd name="T12" fmla="*/ 432 w 576"/>
                <a:gd name="T13" fmla="*/ 216 h 312"/>
                <a:gd name="T14" fmla="*/ 480 w 576"/>
                <a:gd name="T15" fmla="*/ 264 h 312"/>
                <a:gd name="T16" fmla="*/ 576 w 576"/>
                <a:gd name="T17" fmla="*/ 312 h 3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6"/>
                <a:gd name="T28" fmla="*/ 0 h 312"/>
                <a:gd name="T29" fmla="*/ 576 w 576"/>
                <a:gd name="T30" fmla="*/ 312 h 3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6" h="312">
                  <a:moveTo>
                    <a:pt x="0" y="312"/>
                  </a:moveTo>
                  <a:cubicBezTo>
                    <a:pt x="56" y="300"/>
                    <a:pt x="112" y="288"/>
                    <a:pt x="144" y="264"/>
                  </a:cubicBezTo>
                  <a:cubicBezTo>
                    <a:pt x="176" y="240"/>
                    <a:pt x="176" y="208"/>
                    <a:pt x="192" y="168"/>
                  </a:cubicBezTo>
                  <a:cubicBezTo>
                    <a:pt x="208" y="128"/>
                    <a:pt x="216" y="48"/>
                    <a:pt x="240" y="24"/>
                  </a:cubicBezTo>
                  <a:cubicBezTo>
                    <a:pt x="264" y="0"/>
                    <a:pt x="312" y="8"/>
                    <a:pt x="336" y="24"/>
                  </a:cubicBezTo>
                  <a:cubicBezTo>
                    <a:pt x="360" y="40"/>
                    <a:pt x="368" y="88"/>
                    <a:pt x="384" y="120"/>
                  </a:cubicBezTo>
                  <a:cubicBezTo>
                    <a:pt x="400" y="152"/>
                    <a:pt x="416" y="192"/>
                    <a:pt x="432" y="216"/>
                  </a:cubicBezTo>
                  <a:cubicBezTo>
                    <a:pt x="448" y="240"/>
                    <a:pt x="456" y="248"/>
                    <a:pt x="480" y="264"/>
                  </a:cubicBezTo>
                  <a:cubicBezTo>
                    <a:pt x="504" y="280"/>
                    <a:pt x="560" y="304"/>
                    <a:pt x="576" y="3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kumimoji="0" lang="ja-JP" altLang="ja-JP" sz="2000" b="1">
                <a:solidFill>
                  <a:srgbClr val="FF33CC"/>
                </a:solidFill>
              </a:endParaRPr>
            </a:p>
          </p:txBody>
        </p:sp>
      </p:grpSp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152400" y="411480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zh-CN" sz="2000" b="1">
                <a:solidFill>
                  <a:srgbClr val="FF0066"/>
                </a:solidFill>
                <a:ea typeface="ＭＳ Ｐゴシック" pitchFamily="50" charset="-128"/>
              </a:rPr>
              <a:t>injection &amp; kicking</a:t>
            </a:r>
            <a:endParaRPr kumimoji="0" lang="el-GR" altLang="zh-CN" sz="2000">
              <a:solidFill>
                <a:srgbClr val="99FF66"/>
              </a:solidFill>
              <a:ea typeface="ＭＳ Ｐゴシック" pitchFamily="50" charset="-128"/>
            </a:endParaRPr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152400" y="3733800"/>
            <a:ext cx="2487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zh-CN" sz="2000" b="1">
                <a:solidFill>
                  <a:srgbClr val="3333FF"/>
                </a:solidFill>
                <a:ea typeface="ＭＳ Ｐゴシック" pitchFamily="50" charset="-128"/>
              </a:rPr>
              <a:t>Muon storage ring</a:t>
            </a:r>
            <a:endParaRPr kumimoji="0" lang="el-GR" altLang="zh-CN" sz="2000">
              <a:solidFill>
                <a:srgbClr val="99FF66"/>
              </a:solidFill>
              <a:ea typeface="ＭＳ Ｐゴシック" pitchFamily="50" charset="-128"/>
            </a:endParaRPr>
          </a:p>
        </p:txBody>
      </p:sp>
      <p:sp>
        <p:nvSpPr>
          <p:cNvPr id="8" name="Text Box 45"/>
          <p:cNvSpPr txBox="1">
            <a:spLocks noChangeArrowheads="1"/>
          </p:cNvSpPr>
          <p:nvPr/>
        </p:nvSpPr>
        <p:spPr bwMode="auto">
          <a:xfrm>
            <a:off x="53975" y="4572000"/>
            <a:ext cx="4289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zh-CN" sz="2000">
                <a:solidFill>
                  <a:srgbClr val="FFFFFF"/>
                </a:solidFill>
                <a:ea typeface="ＭＳ Ｐゴシック" pitchFamily="50" charset="-128"/>
              </a:rPr>
              <a:t> </a:t>
            </a:r>
            <a:r>
              <a:rPr kumimoji="0" lang="en-US" altLang="zh-CN" sz="2000" b="1">
                <a:solidFill>
                  <a:srgbClr val="99FF66"/>
                </a:solidFill>
                <a:ea typeface="ＭＳ Ｐゴシック" pitchFamily="50" charset="-128"/>
              </a:rPr>
              <a:t>focus with  Electric Quadrupoles</a:t>
            </a:r>
            <a:endParaRPr kumimoji="0" lang="el-GR" altLang="zh-CN" sz="2000">
              <a:solidFill>
                <a:srgbClr val="99FF66"/>
              </a:solidFill>
              <a:ea typeface="ＭＳ Ｐゴシック" pitchFamily="50" charset="-128"/>
            </a:endParaRPr>
          </a:p>
        </p:txBody>
      </p:sp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76200" y="5029200"/>
            <a:ext cx="3260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zh-CN" sz="2000" b="1">
                <a:solidFill>
                  <a:srgbClr val="4BFFFF"/>
                </a:solidFill>
                <a:ea typeface="ＭＳ Ｐゴシック" pitchFamily="50" charset="-128"/>
              </a:rPr>
              <a:t>24 electron calorimeters</a:t>
            </a:r>
            <a:r>
              <a:rPr kumimoji="0" lang="en-US" altLang="zh-CN" sz="2000">
                <a:solidFill>
                  <a:srgbClr val="FFFFFF"/>
                </a:solidFill>
                <a:ea typeface="ＭＳ Ｐゴシック" pitchFamily="50" charset="-128"/>
              </a:rPr>
              <a:t> </a:t>
            </a:r>
            <a:endParaRPr kumimoji="0" lang="el-GR" altLang="zh-CN" sz="2000">
              <a:solidFill>
                <a:srgbClr val="99FF66"/>
              </a:solidFill>
              <a:ea typeface="ＭＳ Ｐゴシック" pitchFamily="50" charset="-128"/>
            </a:endParaRPr>
          </a:p>
        </p:txBody>
      </p:sp>
      <p:sp>
        <p:nvSpPr>
          <p:cNvPr id="872553" name="Rectangle 105"/>
          <p:cNvSpPr>
            <a:spLocks noChangeArrowheads="1"/>
          </p:cNvSpPr>
          <p:nvPr/>
        </p:nvSpPr>
        <p:spPr bwMode="auto">
          <a:xfrm>
            <a:off x="3581400" y="914400"/>
            <a:ext cx="1066800" cy="914400"/>
          </a:xfrm>
          <a:prstGeom prst="rect">
            <a:avLst/>
          </a:prstGeom>
          <a:solidFill>
            <a:schemeClr val="bg1"/>
          </a:solidFill>
          <a:ln w="44450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0" lang="ja-JP" altLang="en-US" sz="2000" b="1">
              <a:solidFill>
                <a:srgbClr val="000000"/>
              </a:solidFill>
            </a:endParaRPr>
          </a:p>
        </p:txBody>
      </p:sp>
      <p:pic>
        <p:nvPicPr>
          <p:cNvPr id="872554" name="Picture 106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1963738"/>
            <a:ext cx="533400" cy="246062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</p:pic>
      <p:sp>
        <p:nvSpPr>
          <p:cNvPr id="872555" name="Rectangle 107"/>
          <p:cNvSpPr>
            <a:spLocks noChangeArrowheads="1"/>
          </p:cNvSpPr>
          <p:nvPr/>
        </p:nvSpPr>
        <p:spPr bwMode="auto">
          <a:xfrm>
            <a:off x="2514600" y="1752600"/>
            <a:ext cx="1066800" cy="609600"/>
          </a:xfrm>
          <a:prstGeom prst="rect">
            <a:avLst/>
          </a:prstGeom>
          <a:solidFill>
            <a:schemeClr val="bg1"/>
          </a:solidFill>
          <a:ln w="4445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0" lang="ja-JP" altLang="en-US" sz="2000" b="1">
              <a:solidFill>
                <a:srgbClr val="000000"/>
              </a:solidFill>
            </a:endParaRPr>
          </a:p>
        </p:txBody>
      </p:sp>
      <p:sp>
        <p:nvSpPr>
          <p:cNvPr id="872556" name="Rectangle 108"/>
          <p:cNvSpPr>
            <a:spLocks noChangeArrowheads="1"/>
          </p:cNvSpPr>
          <p:nvPr/>
        </p:nvSpPr>
        <p:spPr bwMode="auto">
          <a:xfrm>
            <a:off x="4343400" y="1676400"/>
            <a:ext cx="304800" cy="609600"/>
          </a:xfrm>
          <a:prstGeom prst="rect">
            <a:avLst/>
          </a:prstGeom>
          <a:solidFill>
            <a:schemeClr val="bg1"/>
          </a:solidFill>
          <a:ln w="4445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0" lang="ja-JP" altLang="en-US" sz="2000" b="1">
              <a:solidFill>
                <a:srgbClr val="000000"/>
              </a:solidFill>
            </a:endParaRPr>
          </a:p>
        </p:txBody>
      </p:sp>
      <p:pic>
        <p:nvPicPr>
          <p:cNvPr id="872557" name="Picture 109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1897063"/>
            <a:ext cx="1371600" cy="388937"/>
          </a:xfrm>
          <a:prstGeom prst="rect">
            <a:avLst/>
          </a:prstGeom>
          <a:noFill/>
          <a:ln w="44450" algn="in">
            <a:noFill/>
            <a:miter lim="800000"/>
            <a:headEnd/>
            <a:tailEnd/>
          </a:ln>
          <a:effectLst/>
        </p:spPr>
      </p:pic>
      <p:sp>
        <p:nvSpPr>
          <p:cNvPr id="112" name="テキスト ボックス 111"/>
          <p:cNvSpPr txBox="1"/>
          <p:nvPr/>
        </p:nvSpPr>
        <p:spPr>
          <a:xfrm>
            <a:off x="0" y="6577607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Slide from Lee Roberts</a:t>
            </a:r>
            <a:endParaRPr kumimoji="1" lang="ja-JP" altLang="en-US" sz="1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0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7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0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0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0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00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71138E-6 L -0.00122 0.02081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5007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100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07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8" dur="1000"/>
                                        <p:tgtEl>
                                          <p:spTgt spid="50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740" grpId="0" animBg="1"/>
      <p:bldP spid="500740" grpId="1" animBg="1"/>
      <p:bldP spid="500742" grpId="0" animBg="1"/>
      <p:bldP spid="500749" grpId="0" animBg="1"/>
      <p:bldP spid="500750" grpId="0" animBg="1"/>
      <p:bldP spid="500755" grpId="0" animBg="1"/>
      <p:bldP spid="500756" grpId="0"/>
      <p:bldP spid="500757" grpId="0" animBg="1"/>
      <p:bldP spid="500758" grpId="0" animBg="1"/>
      <p:bldP spid="500820" grpId="0"/>
      <p:bldP spid="5008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158" y="908720"/>
            <a:ext cx="6663114" cy="594928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kumimoji="1" lang="en-US" altLang="ja-JP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Compact storage ring</a:t>
            </a:r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r>
              <a:rPr lang="en-US" altLang="ja-JP" dirty="0" smtClean="0"/>
              <a:t>Suited for precision control of B-field</a:t>
            </a:r>
          </a:p>
          <a:p>
            <a:pPr lvl="2"/>
            <a:r>
              <a:rPr lang="en-US" altLang="ja-JP" dirty="0" smtClean="0"/>
              <a:t>Example : MRI magnet , 1ppm local uniformity </a:t>
            </a:r>
          </a:p>
          <a:p>
            <a:pPr>
              <a:buNone/>
            </a:pP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u="sng" dirty="0" smtClean="0"/>
              <a:t>Completely different systematics than the BNL E821 or FNAL</a:t>
            </a:r>
          </a:p>
        </p:txBody>
      </p:sp>
      <p:pic>
        <p:nvPicPr>
          <p:cNvPr id="13" name="図 12" descr="ピクチャ 7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2708920"/>
            <a:ext cx="191255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712968" cy="936104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Our approach</a:t>
            </a:r>
            <a:endParaRPr kumimoji="1" lang="ja-JP" altLang="en-US" sz="4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0734B-037B-40E1-BB01-0159C3D315B1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3618" y="4664169"/>
            <a:ext cx="1872208" cy="155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8900" dir="234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左右矢印 9"/>
          <p:cNvSpPr/>
          <p:nvPr/>
        </p:nvSpPr>
        <p:spPr>
          <a:xfrm>
            <a:off x="6876256" y="2280298"/>
            <a:ext cx="1139014" cy="428622"/>
          </a:xfrm>
          <a:prstGeom prst="left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bg1"/>
                </a:solidFill>
              </a:rPr>
              <a:t>70 </a:t>
            </a:r>
            <a:r>
              <a:rPr lang="en-US" altLang="ja-JP" dirty="0">
                <a:solidFill>
                  <a:schemeClr val="bg1"/>
                </a:solidFill>
              </a:rPr>
              <a:t>cm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021729" y="5960313"/>
            <a:ext cx="870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Hitachi co.</a:t>
            </a:r>
            <a:endParaRPr kumimoji="1" lang="ja-JP" altLang="en-US" sz="1200" dirty="0"/>
          </a:p>
        </p:txBody>
      </p:sp>
      <p:pic>
        <p:nvPicPr>
          <p:cNvPr id="14" name="Picture 3" descr="g2magnet2"/>
          <p:cNvPicPr>
            <a:picLocks noChangeAspect="1" noChangeArrowheads="1"/>
          </p:cNvPicPr>
          <p:nvPr/>
        </p:nvPicPr>
        <p:blipFill>
          <a:blip r:embed="rId4" cstate="print"/>
          <a:srcRect t="13074" r="644"/>
          <a:stretch>
            <a:fillRect/>
          </a:stretch>
        </p:blipFill>
        <p:spPr bwMode="auto">
          <a:xfrm>
            <a:off x="1331640" y="1722735"/>
            <a:ext cx="3727351" cy="249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左右矢印 14"/>
          <p:cNvSpPr/>
          <p:nvPr/>
        </p:nvSpPr>
        <p:spPr>
          <a:xfrm>
            <a:off x="1687729" y="3022305"/>
            <a:ext cx="2867206" cy="428622"/>
          </a:xfrm>
          <a:prstGeom prst="left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bg1"/>
                </a:solidFill>
              </a:rPr>
              <a:t>14m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00858" y="1340768"/>
            <a:ext cx="2378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BNL E821 / FNAL g-2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782813" y="1340768"/>
            <a:ext cx="1282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J-PARC g-2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034655" y="4171007"/>
            <a:ext cx="267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P= 3.1 GeV/c , B=1.45 T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265272" y="4139788"/>
            <a:ext cx="255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P= 0.3 GeV/c , B=3.0 T</a:t>
            </a:r>
            <a:endParaRPr kumimoji="1" lang="ja-JP" altLang="en-US" dirty="0"/>
          </a:p>
        </p:txBody>
      </p:sp>
      <p:sp>
        <p:nvSpPr>
          <p:cNvPr id="20" name="ストライプ矢印 19"/>
          <p:cNvSpPr/>
          <p:nvPr/>
        </p:nvSpPr>
        <p:spPr>
          <a:xfrm>
            <a:off x="5203007" y="3068960"/>
            <a:ext cx="864096" cy="576064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textcolor{cyan}{&#10;$$\vec \omega_a \ = \   - \ {e \over m} &#10; a_{\mu} \vec B &#10;$$}&#10;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11"/>
  <p:tag name="BOXHEIGHT" val="680"/>
  <p:tag name="BOXFONT" val="10"/>
  <p:tag name="BOXWRAP" val="False"/>
  <p:tag name="WORKAROUNDTRANSPARENCYBUG" val="False"/>
  <p:tag name="ALLOWFONTSUBSTITUTION" val="False"/>
  <p:tag name="BITMAPFORMAT" val="png256"/>
  <p:tag name="ORIGWIDTH" val="156"/>
  <p:tag name="PICTUREFILESIZE" val="123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green}{$\pi^-$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6"/>
  <p:tag name="PICTUREFILESIZE" val="20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magenta}{$$\rightarrow  \mu^- \bar \nu_\mu $$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4"/>
  <p:tag name="PICTUREFILESIZE" val="5557"/>
</p:tagLst>
</file>

<file path=ppt/theme/theme1.xml><?xml version="1.0" encoding="utf-8"?>
<a:theme xmlns:a="http://schemas.openxmlformats.org/drawingml/2006/main" name="Office テーマ">
  <a:themeElements>
    <a:clrScheme name="ビジネス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キュート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FF0000"/>
      </a:hlink>
      <a:folHlink>
        <a:srgbClr val="3333FF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4450" cap="flat" cmpd="sng" algn="ctr">
          <a:solidFill>
            <a:srgbClr val="0000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4450" cap="flat" cmpd="sng" algn="ctr">
          <a:solidFill>
            <a:srgbClr val="0000FF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FF0000"/>
        </a:hlink>
        <a:folHlink>
          <a:srgbClr val="3333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8633</TotalTime>
  <Words>2485</Words>
  <Application>Microsoft Macintosh PowerPoint</Application>
  <PresentationFormat>画面に合わせる (4:3)</PresentationFormat>
  <Paragraphs>520</Paragraphs>
  <Slides>42</Slides>
  <Notes>2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42</vt:i4>
      </vt:variant>
    </vt:vector>
  </HeadingPairs>
  <TitlesOfParts>
    <vt:vector size="46" baseType="lpstr">
      <vt:lpstr>Office テーマ</vt:lpstr>
      <vt:lpstr>1_Default Design</vt:lpstr>
      <vt:lpstr>数式</vt:lpstr>
      <vt:lpstr>Equation</vt:lpstr>
      <vt:lpstr>Development of Silicon-strip tracker for muon g-2 and EDM  measurements at J-PARC </vt:lpstr>
      <vt:lpstr>Quantum loop</vt:lpstr>
      <vt:lpstr>Particle dipole moments</vt:lpstr>
      <vt:lpstr>More loops</vt:lpstr>
      <vt:lpstr>Anomalous magnetic moment : g-2</vt:lpstr>
      <vt:lpstr>Hunting for SUSY (or other BSM) signature </vt:lpstr>
      <vt:lpstr>Muon anomalous spin precession in B and E-field</vt:lpstr>
      <vt:lpstr>PowerPoint プレゼンテーション</vt:lpstr>
      <vt:lpstr>Our approach</vt:lpstr>
      <vt:lpstr>Our approach (cont’)</vt:lpstr>
      <vt:lpstr>BNL, FNAL, and J-PARC</vt:lpstr>
      <vt:lpstr>J-PARC (Japan Particle Accelerator Complex)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Injection, storage, and positron detection</vt:lpstr>
      <vt:lpstr>The muon storage magnet</vt:lpstr>
      <vt:lpstr>me+nn decay kinematics</vt:lpstr>
      <vt:lpstr>Expected time spectrum of me+nn decay </vt:lpstr>
      <vt:lpstr>Expected time spectrum of me+nn decay </vt:lpstr>
      <vt:lpstr>Requirements to the e+ tracker</vt:lpstr>
      <vt:lpstr>Detector design concept</vt:lpstr>
      <vt:lpstr>The Silicon vane</vt:lpstr>
      <vt:lpstr>Design parameters</vt:lpstr>
      <vt:lpstr>Raw occupancy and hit distributions</vt:lpstr>
      <vt:lpstr>Time evolution of track hits</vt:lpstr>
      <vt:lpstr>Event gallery</vt:lpstr>
      <vt:lpstr>Track reconstruction</vt:lpstr>
      <vt:lpstr>Readout electronics and DAQ</vt:lpstr>
      <vt:lpstr>Front-end ASIC</vt:lpstr>
      <vt:lpstr>High precision clock</vt:lpstr>
      <vt:lpstr>R&amp;Ds for early-to-late effects</vt:lpstr>
      <vt:lpstr>Timing resolution and rate dependence</vt:lpstr>
      <vt:lpstr>Effect of detector components in the precision B-field</vt:lpstr>
      <vt:lpstr>Materials and components</vt:lpstr>
      <vt:lpstr>Comparison with calculation (Ti)</vt:lpstr>
      <vt:lpstr>Comparison with calculation (optical module)</vt:lpstr>
      <vt:lpstr>ΔB/B contour</vt:lpstr>
      <vt:lpstr>Core R&amp;D tasks</vt:lpstr>
      <vt:lpstr>Projected schedule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J-PARCにおけるミュオン異常磁気能率・電気双極子能率の精密測定</dc:title>
  <dc:creator>mibe</dc:creator>
  <cp:lastModifiedBy>三部 勉</cp:lastModifiedBy>
  <cp:revision>149</cp:revision>
  <dcterms:created xsi:type="dcterms:W3CDTF">2011-01-11T00:13:47Z</dcterms:created>
  <dcterms:modified xsi:type="dcterms:W3CDTF">2012-02-22T15:36:52Z</dcterms:modified>
</cp:coreProperties>
</file>