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4" r:id="rId13"/>
    <p:sldId id="275" r:id="rId14"/>
    <p:sldId id="276" r:id="rId15"/>
    <p:sldId id="277" r:id="rId16"/>
    <p:sldId id="279" r:id="rId17"/>
    <p:sldId id="280" r:id="rId18"/>
    <p:sldId id="272" r:id="rId19"/>
    <p:sldId id="273" r:id="rId20"/>
    <p:sldId id="270" r:id="rId21"/>
    <p:sldId id="271" r:id="rId22"/>
    <p:sldId id="278" r:id="rId23"/>
  </p:sldIdLst>
  <p:sldSz cx="9144000" cy="6858000" type="screen4x3"/>
  <p:notesSz cx="6888163" cy="9623425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669900"/>
    <a:srgbClr val="D8D8D8"/>
    <a:srgbClr val="777777"/>
    <a:srgbClr val="F29000"/>
    <a:srgbClr val="CC0099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 autoAdjust="0"/>
    <p:restoredTop sz="94658" autoAdjust="0"/>
  </p:normalViewPr>
  <p:slideViewPr>
    <p:cSldViewPr snapToGrid="0">
      <p:cViewPr varScale="1">
        <p:scale>
          <a:sx n="78" d="100"/>
          <a:sy n="78" d="100"/>
        </p:scale>
        <p:origin x="-9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1812" y="-78"/>
      </p:cViewPr>
      <p:guideLst>
        <p:guide orient="horz" pos="3031"/>
        <p:guide pos="216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effectLst/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effectLst/>
                <a:latin typeface="Times New Roman" pitchFamily="18" charset="0"/>
              </a:defRPr>
            </a:lvl1pPr>
          </a:lstStyle>
          <a:p>
            <a:fld id="{AAC24C3D-86FB-4672-88BB-D342CD1F46FD}" type="datetime1">
              <a:rPr lang="fr-FR"/>
              <a:pPr/>
              <a:t>30/09/2008</a:t>
            </a:fld>
            <a:endParaRPr lang="fr-FR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effectLst/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effectLst/>
                <a:latin typeface="Times New Roman" pitchFamily="18" charset="0"/>
              </a:defRPr>
            </a:lvl1pPr>
          </a:lstStyle>
          <a:p>
            <a:fld id="{776C93CC-1B8C-4D89-A1AB-F30021492762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effectLst/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effectLst/>
                <a:latin typeface="Times New Roman" pitchFamily="18" charset="0"/>
              </a:defRPr>
            </a:lvl1pPr>
          </a:lstStyle>
          <a:p>
            <a:fld id="{7668118E-1893-4658-A8C6-756DC3A7F2A1}" type="datetime1">
              <a:rPr lang="fr-FR"/>
              <a:pPr/>
              <a:t>30/09/2008</a:t>
            </a:fld>
            <a:endParaRPr lang="fr-FR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8225" y="722313"/>
            <a:ext cx="4811713" cy="3608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570413"/>
            <a:ext cx="5049837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effectLst/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effectLst/>
                <a:latin typeface="Times New Roman" pitchFamily="18" charset="0"/>
              </a:defRPr>
            </a:lvl1pPr>
          </a:lstStyle>
          <a:p>
            <a:fld id="{F9BE2E2E-433B-4C6A-B9EB-D60AC3EC1889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3F0F9C8-C4B9-402A-8F7A-FE2357EC9F74}" type="datetime1">
              <a:rPr lang="fr-FR"/>
              <a:pPr/>
              <a:t>30/09/2008</a:t>
            </a:fld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9F1B75-2C89-4BF3-B68C-824AB0E145AE}" type="slidenum">
              <a:rPr lang="fr-FR"/>
              <a:pPr/>
              <a:t>1</a:t>
            </a:fld>
            <a:endParaRPr lang="fr-FR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4853B15-02CB-4E5E-8D3F-C48523744746}" type="datetime1">
              <a:rPr lang="fr-FR" smtClean="0"/>
              <a:pPr/>
              <a:t>30/09/2008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39C613-5D58-43C0-8892-F3CCD6EF7E31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668118E-1893-4658-A8C6-756DC3A7F2A1}" type="datetime1">
              <a:rPr lang="fr-FR" smtClean="0"/>
              <a:pPr/>
              <a:t>30/09/2008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BE2E2E-433B-4C6A-B9EB-D60AC3EC1889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3F0BD4-AA0A-49A7-B42A-76DAEC8572C0}" type="slidenum">
              <a:rPr lang="fr-FR"/>
              <a:pPr/>
              <a:t>12</a:t>
            </a:fld>
            <a:endParaRPr lang="fr-FR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3903292" y="9142254"/>
            <a:ext cx="2984871" cy="4811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862" tIns="48288" rIns="92862" bIns="48288" anchor="b"/>
          <a:lstStyle/>
          <a:p>
            <a:pPr algn="r">
              <a:tabLst>
                <a:tab pos="0" algn="l"/>
                <a:tab pos="943478" algn="l"/>
                <a:tab pos="1886956" algn="l"/>
                <a:tab pos="2830434" algn="l"/>
                <a:tab pos="3773912" algn="l"/>
                <a:tab pos="4717390" algn="l"/>
                <a:tab pos="5660868" algn="l"/>
                <a:tab pos="6604345" algn="l"/>
                <a:tab pos="7547823" algn="l"/>
                <a:tab pos="8491301" algn="l"/>
                <a:tab pos="9434779" algn="l"/>
                <a:tab pos="10378257" algn="l"/>
              </a:tabLst>
            </a:pPr>
            <a:fld id="{3EFD66B4-24C3-461B-BA29-A1338F30EBBE}" type="slidenum">
              <a:rPr lang="fr-FR" sz="1200">
                <a:solidFill>
                  <a:srgbClr val="000000"/>
                </a:solidFill>
                <a:ea typeface="MS Gothic" charset="0"/>
                <a:cs typeface="MS Gothic" charset="0"/>
              </a:rPr>
              <a:pPr algn="r">
                <a:tabLst>
                  <a:tab pos="0" algn="l"/>
                  <a:tab pos="943478" algn="l"/>
                  <a:tab pos="1886956" algn="l"/>
                  <a:tab pos="2830434" algn="l"/>
                  <a:tab pos="3773912" algn="l"/>
                  <a:tab pos="4717390" algn="l"/>
                  <a:tab pos="5660868" algn="l"/>
                  <a:tab pos="6604345" algn="l"/>
                  <a:tab pos="7547823" algn="l"/>
                  <a:tab pos="8491301" algn="l"/>
                  <a:tab pos="9434779" algn="l"/>
                  <a:tab pos="10378257" algn="l"/>
                </a:tabLst>
              </a:pPr>
              <a:t>12</a:t>
            </a:fld>
            <a:endParaRPr lang="fr-FR" sz="1200" dirty="0">
              <a:solidFill>
                <a:srgbClr val="000000"/>
              </a:solidFill>
              <a:ea typeface="MS Gothic" charset="0"/>
              <a:cs typeface="MS Gothic" charset="0"/>
            </a:endParaRP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9142254"/>
            <a:ext cx="2984871" cy="4811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862" tIns="48288" rIns="92862" bIns="48288" anchor="b"/>
          <a:lstStyle/>
          <a:p>
            <a:pPr>
              <a:tabLst>
                <a:tab pos="0" algn="l"/>
                <a:tab pos="943478" algn="l"/>
                <a:tab pos="1886956" algn="l"/>
                <a:tab pos="2830434" algn="l"/>
                <a:tab pos="3773912" algn="l"/>
                <a:tab pos="4717390" algn="l"/>
                <a:tab pos="5660868" algn="l"/>
                <a:tab pos="6604345" algn="l"/>
                <a:tab pos="7547823" algn="l"/>
                <a:tab pos="8491301" algn="l"/>
                <a:tab pos="9434779" algn="l"/>
                <a:tab pos="10378257" algn="l"/>
              </a:tabLst>
            </a:pPr>
            <a:endParaRPr lang="fr-FR" sz="1200" dirty="0">
              <a:solidFill>
                <a:srgbClr val="000000"/>
              </a:solidFill>
              <a:ea typeface="MS Gothic" charset="0"/>
              <a:cs typeface="MS Gothic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0"/>
            <a:ext cx="2984871" cy="4811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862" tIns="48288" rIns="92862" bIns="48288"/>
          <a:lstStyle/>
          <a:p>
            <a:pPr>
              <a:tabLst>
                <a:tab pos="0" algn="l"/>
                <a:tab pos="943478" algn="l"/>
                <a:tab pos="1886956" algn="l"/>
                <a:tab pos="2830434" algn="l"/>
                <a:tab pos="3773912" algn="l"/>
                <a:tab pos="4717390" algn="l"/>
                <a:tab pos="5660868" algn="l"/>
                <a:tab pos="6604345" algn="l"/>
                <a:tab pos="7547823" algn="l"/>
                <a:tab pos="8491301" algn="l"/>
                <a:tab pos="9434779" algn="l"/>
                <a:tab pos="10378257" algn="l"/>
              </a:tabLst>
            </a:pPr>
            <a:endParaRPr lang="fr-FR" sz="1200" dirty="0">
              <a:solidFill>
                <a:srgbClr val="000000"/>
              </a:solidFill>
              <a:ea typeface="MS Gothic" charset="0"/>
              <a:cs typeface="MS Gothic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903292" y="0"/>
            <a:ext cx="2984871" cy="4811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862" tIns="48288" rIns="92862" bIns="48288"/>
          <a:lstStyle/>
          <a:p>
            <a:pPr algn="r">
              <a:tabLst>
                <a:tab pos="0" algn="l"/>
                <a:tab pos="943478" algn="l"/>
                <a:tab pos="1886956" algn="l"/>
                <a:tab pos="2830434" algn="l"/>
                <a:tab pos="3773912" algn="l"/>
                <a:tab pos="4717390" algn="l"/>
                <a:tab pos="5660868" algn="l"/>
                <a:tab pos="6604345" algn="l"/>
                <a:tab pos="7547823" algn="l"/>
                <a:tab pos="8491301" algn="l"/>
                <a:tab pos="9434779" algn="l"/>
                <a:tab pos="10378257" algn="l"/>
              </a:tabLst>
            </a:pPr>
            <a:endParaRPr lang="fr-FR" sz="1200" dirty="0">
              <a:solidFill>
                <a:srgbClr val="000000"/>
              </a:solidFill>
              <a:ea typeface="MS Gothic" charset="0"/>
              <a:cs typeface="MS Gothic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148027" y="721757"/>
            <a:ext cx="4592109" cy="36087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348" tIns="47174" rIns="94348" bIns="47174" anchor="ctr"/>
          <a:lstStyle/>
          <a:p>
            <a:endParaRPr lang="fr-FR"/>
          </a:p>
        </p:txBody>
      </p:sp>
      <p:sp>
        <p:nvSpPr>
          <p:cNvPr id="29702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8422" y="4571127"/>
            <a:ext cx="5051320" cy="434056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668118E-1893-4658-A8C6-756DC3A7F2A1}" type="datetime1">
              <a:rPr lang="fr-FR" smtClean="0"/>
              <a:pPr/>
              <a:t>30/09/2008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BE2E2E-433B-4C6A-B9EB-D60AC3EC1889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4853B15-02CB-4E5E-8D3F-C48523744746}" type="datetime1">
              <a:rPr lang="fr-FR" smtClean="0"/>
              <a:pPr/>
              <a:t>30/09/2008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39C613-5D58-43C0-8892-F3CCD6EF7E31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668118E-1893-4658-A8C6-756DC3A7F2A1}" type="datetime1">
              <a:rPr lang="fr-FR" smtClean="0"/>
              <a:pPr/>
              <a:t>30/09/2008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BE2E2E-433B-4C6A-B9EB-D60AC3EC1889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668118E-1893-4658-A8C6-756DC3A7F2A1}" type="datetime1">
              <a:rPr lang="fr-FR" smtClean="0"/>
              <a:pPr/>
              <a:t>30/09/2008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BE2E2E-433B-4C6A-B9EB-D60AC3EC1889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668118E-1893-4658-A8C6-756DC3A7F2A1}" type="datetime1">
              <a:rPr lang="fr-FR" smtClean="0"/>
              <a:pPr/>
              <a:t>30/09/2008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BE2E2E-433B-4C6A-B9EB-D60AC3EC1889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668118E-1893-4658-A8C6-756DC3A7F2A1}" type="datetime1">
              <a:rPr lang="fr-FR" smtClean="0"/>
              <a:pPr/>
              <a:t>30/09/2008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BE2E2E-433B-4C6A-B9EB-D60AC3EC1889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668118E-1893-4658-A8C6-756DC3A7F2A1}" type="datetime1">
              <a:rPr lang="fr-FR" smtClean="0"/>
              <a:pPr/>
              <a:t>30/09/2008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BE2E2E-433B-4C6A-B9EB-D60AC3EC1889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4853B15-02CB-4E5E-8D3F-C48523744746}" type="datetime1">
              <a:rPr lang="fr-FR" smtClean="0"/>
              <a:pPr/>
              <a:t>30/09/2008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39C613-5D58-43C0-8892-F3CCD6EF7E31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668118E-1893-4658-A8C6-756DC3A7F2A1}" type="datetime1">
              <a:rPr lang="fr-FR" smtClean="0"/>
              <a:pPr/>
              <a:t>30/09/2008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BE2E2E-433B-4C6A-B9EB-D60AC3EC1889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668118E-1893-4658-A8C6-756DC3A7F2A1}" type="datetime1">
              <a:rPr lang="fr-FR" smtClean="0"/>
              <a:pPr/>
              <a:t>30/09/2008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BE2E2E-433B-4C6A-B9EB-D60AC3EC1889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668118E-1893-4658-A8C6-756DC3A7F2A1}" type="datetime1">
              <a:rPr lang="fr-FR" smtClean="0"/>
              <a:pPr/>
              <a:t>30/09/2008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BE2E2E-433B-4C6A-B9EB-D60AC3EC1889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4853B15-02CB-4E5E-8D3F-C48523744746}" type="datetime1">
              <a:rPr lang="fr-FR" smtClean="0"/>
              <a:pPr/>
              <a:t>30/09/2008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39C613-5D58-43C0-8892-F3CCD6EF7E31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668118E-1893-4658-A8C6-756DC3A7F2A1}" type="datetime1">
              <a:rPr lang="fr-FR" smtClean="0"/>
              <a:pPr/>
              <a:t>30/09/2008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BE2E2E-433B-4C6A-B9EB-D60AC3EC1889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668118E-1893-4658-A8C6-756DC3A7F2A1}" type="datetime1">
              <a:rPr lang="fr-FR" smtClean="0"/>
              <a:pPr/>
              <a:t>30/09/2008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BE2E2E-433B-4C6A-B9EB-D60AC3EC1889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668118E-1893-4658-A8C6-756DC3A7F2A1}" type="datetime1">
              <a:rPr lang="fr-FR" smtClean="0"/>
              <a:pPr/>
              <a:t>30/09/2008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BE2E2E-433B-4C6A-B9EB-D60AC3EC1889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4853B15-02CB-4E5E-8D3F-C48523744746}" type="datetime1">
              <a:rPr lang="fr-FR" smtClean="0"/>
              <a:pPr/>
              <a:t>30/09/2008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39C613-5D58-43C0-8892-F3CCD6EF7E31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4853B15-02CB-4E5E-8D3F-C48523744746}" type="datetime1">
              <a:rPr lang="fr-FR" smtClean="0"/>
              <a:pPr/>
              <a:t>30/09/2008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39C613-5D58-43C0-8892-F3CCD6EF7E31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4853B15-02CB-4E5E-8D3F-C48523744746}" type="datetime1">
              <a:rPr lang="fr-FR" smtClean="0"/>
              <a:pPr/>
              <a:t>30/09/2008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39C613-5D58-43C0-8892-F3CCD6EF7E31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8" name="Picture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2743200" y="3810000"/>
            <a:ext cx="5867400" cy="1066800"/>
          </a:xfr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rPr lang="en-US"/>
              <a:t>Modifiez le titre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029200"/>
            <a:ext cx="4419600" cy="990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rgbClr val="D8D8D8"/>
                </a:solidFill>
              </a:defRPr>
            </a:lvl1pPr>
          </a:lstStyle>
          <a:p>
            <a:r>
              <a:rPr lang="en-US"/>
              <a:t>Cliquez pour modifier le style des sous-titres du masque</a:t>
            </a:r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dt" sz="half" idx="2"/>
          </p:nvPr>
        </p:nvSpPr>
        <p:spPr>
          <a:xfrm>
            <a:off x="152400" y="3581400"/>
            <a:ext cx="2187575" cy="423863"/>
          </a:xfrm>
        </p:spPr>
        <p:txBody>
          <a:bodyPr/>
          <a:lstStyle>
            <a:lvl1pPr algn="l">
              <a:defRPr sz="1400" b="0">
                <a:solidFill>
                  <a:srgbClr val="000000"/>
                </a:solidFill>
              </a:defRPr>
            </a:lvl1pPr>
          </a:lstStyle>
          <a:p>
            <a:r>
              <a:rPr lang="fr-FR" smtClean="0"/>
              <a:t>Jeudi 2 octobre 2008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Jeudi 2 octobre 2008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57D83-FB91-4443-ACD0-7FE765ED4537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114550" cy="5562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191250" cy="5562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Jeudi 2 octobre 2008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EA6E7-93CB-4EFE-A73C-BAC56CE22E63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Jeudi 2 octobre 2008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89238-3E09-4ACF-A4FC-CE1A6906134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Jeudi 2 octobre 2008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846C2-1041-4B55-BB3F-1E698A58BF5B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Jeudi 2 octobre 2008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132C3-8523-4D0D-84D2-B752B73500F7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Jeudi 2 octobre 2008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6D9C0-7AAC-4288-8157-0E6B4A61B1B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Jeudi 2 octobre 2008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1FB06-B54D-4266-95E2-7B3C5EB59022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Jeudi 2 octobre 2008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0BDFC-E35F-4471-B579-1226DB8109F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Jeudi 2 octobre 2008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DE0AD-69C1-4FE4-8D80-8834274358A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Jeudi 2 octobre 2008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F2D7E-4821-4EB2-88B2-9CA00F3B538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3" name="Picture 3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9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59475" y="6604000"/>
            <a:ext cx="2117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r-FR" smtClean="0"/>
              <a:t>Jeudi 2 octobre 2008</a:t>
            </a:r>
            <a:endParaRPr lang="fr-FR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553200"/>
            <a:ext cx="419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913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effectLst/>
              </a:defRPr>
            </a:lvl1pPr>
          </a:lstStyle>
          <a:p>
            <a:fld id="{C10AB33D-4FB8-4A5D-94DA-0CA1CCC29EC5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Jeudi 2 octobre 2008</a:t>
            </a:r>
            <a:endParaRPr lang="fr-FR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45902" y="3860800"/>
            <a:ext cx="5305592" cy="914400"/>
          </a:xfrm>
        </p:spPr>
        <p:txBody>
          <a:bodyPr/>
          <a:lstStyle/>
          <a:p>
            <a:r>
              <a:rPr lang="fr-FR" dirty="0" smtClean="0"/>
              <a:t>Évolution </a:t>
            </a:r>
            <a:r>
              <a:rPr lang="fr-FR" dirty="0"/>
              <a:t>du CC-IN2P3</a:t>
            </a:r>
            <a:endParaRPr lang="fr-FR" sz="2800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79054" y="4663998"/>
            <a:ext cx="4740690" cy="798018"/>
          </a:xfrm>
        </p:spPr>
        <p:txBody>
          <a:bodyPr/>
          <a:lstStyle/>
          <a:p>
            <a:pPr algn="ctr"/>
            <a:r>
              <a:rPr lang="fr-FR" sz="2400" dirty="0" smtClean="0"/>
              <a:t>Journées Informatiques de l’IN2P3 et de l’</a:t>
            </a:r>
            <a:r>
              <a:rPr lang="fr-FR" sz="2400" dirty="0" err="1" smtClean="0"/>
              <a:t>Irfu</a:t>
            </a:r>
            <a:endParaRPr lang="fr-FR" sz="2400" dirty="0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5940425" y="5661025"/>
            <a:ext cx="792163" cy="1196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39945" name="Picture 9" descr="CC_retouch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797425"/>
            <a:ext cx="3240088" cy="177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Stockage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Jeudi 2 octobre 2008</a:t>
            </a:r>
            <a:endParaRPr lang="fr-FR"/>
          </a:p>
        </p:txBody>
      </p:sp>
      <p:pic>
        <p:nvPicPr>
          <p:cNvPr id="7170" name="Imag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586" t="906" r="693" b="6438"/>
          <a:stretch>
            <a:fillRect/>
          </a:stretch>
        </p:blipFill>
        <p:spPr bwMode="auto">
          <a:xfrm>
            <a:off x="0" y="961912"/>
            <a:ext cx="4595751" cy="340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Imag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9" t="1459" r="1028" b="2454"/>
          <a:stretch>
            <a:fillRect/>
          </a:stretch>
        </p:blipFill>
        <p:spPr bwMode="auto">
          <a:xfrm>
            <a:off x="4117718" y="3123210"/>
            <a:ext cx="5026281" cy="349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230368" y="2023872"/>
            <a:ext cx="2694432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Situation en juin 2008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Stockage de masse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Jeudi 2 octobre 2008</a:t>
            </a:r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0458" y="1413510"/>
            <a:ext cx="31813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" y="1425702"/>
            <a:ext cx="31813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lèche droite 6"/>
          <p:cNvSpPr/>
          <p:nvPr/>
        </p:nvSpPr>
        <p:spPr bwMode="auto">
          <a:xfrm>
            <a:off x="3730752" y="1633728"/>
            <a:ext cx="1267968" cy="48768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316224" y="2609088"/>
            <a:ext cx="242620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2 bibliothèques robotisées SL8500 installées </a:t>
            </a:r>
          </a:p>
          <a:p>
            <a:r>
              <a:rPr lang="fr-FR" sz="1800" dirty="0" smtClean="0"/>
              <a:t>1 autre à la fin de l’année</a:t>
            </a:r>
            <a:endParaRPr lang="fr-FR" sz="1800" dirty="0"/>
          </a:p>
        </p:txBody>
      </p:sp>
      <p:sp>
        <p:nvSpPr>
          <p:cNvPr id="9" name="ZoneTexte 8"/>
          <p:cNvSpPr txBox="1"/>
          <p:nvPr/>
        </p:nvSpPr>
        <p:spPr>
          <a:xfrm>
            <a:off x="3218688" y="4608576"/>
            <a:ext cx="26822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Essentiellement T10000</a:t>
            </a:r>
          </a:p>
          <a:p>
            <a:r>
              <a:rPr lang="fr-FR" sz="1800" dirty="0" smtClean="0"/>
              <a:t>+ LTO4</a:t>
            </a:r>
            <a:endParaRPr lang="fr-FR" sz="1800" dirty="0"/>
          </a:p>
        </p:txBody>
      </p:sp>
      <p:sp>
        <p:nvSpPr>
          <p:cNvPr id="10" name="Rectangle 9"/>
          <p:cNvSpPr/>
          <p:nvPr/>
        </p:nvSpPr>
        <p:spPr>
          <a:xfrm>
            <a:off x="6173399" y="6142833"/>
            <a:ext cx="26933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b="1" dirty="0" smtClean="0"/>
              <a:t>© CC-IN2P3 / CNRS / f. de </a:t>
            </a:r>
            <a:r>
              <a:rPr lang="nl-NL" sz="1200" b="1" dirty="0" err="1" smtClean="0"/>
              <a:t>Stefanis</a:t>
            </a:r>
            <a:endParaRPr lang="fr-FR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352800" y="5839968"/>
            <a:ext cx="2316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T10000B </a:t>
            </a:r>
            <a:r>
              <a:rPr lang="fr-FR" dirty="0" smtClean="0">
                <a:sym typeface="Wingdings" pitchFamily="2" charset="2"/>
              </a:rPr>
              <a:t> 1 To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0" y="6222081"/>
            <a:ext cx="26933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b="1" dirty="0" smtClean="0"/>
              <a:t>© CC-IN2P3 / CNRS / f. de </a:t>
            </a:r>
            <a:r>
              <a:rPr lang="nl-NL" sz="1200" b="1" dirty="0" err="1" smtClean="0"/>
              <a:t>Stefanis</a:t>
            </a:r>
            <a:endParaRPr lang="fr-FR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609725" y="4016502"/>
            <a:ext cx="1397000" cy="727075"/>
            <a:chOff x="1014" y="2292"/>
            <a:chExt cx="880" cy="45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273" y="2292"/>
              <a:ext cx="620" cy="443"/>
              <a:chOff x="1273" y="2292"/>
              <a:chExt cx="620" cy="443"/>
            </a:xfrm>
          </p:grpSpPr>
          <p:sp>
            <p:nvSpPr>
              <p:cNvPr id="15363" name="Line 3"/>
              <p:cNvSpPr>
                <a:spLocks noChangeShapeType="1"/>
              </p:cNvSpPr>
              <p:nvPr/>
            </p:nvSpPr>
            <p:spPr bwMode="auto">
              <a:xfrm flipV="1">
                <a:off x="1296" y="2359"/>
                <a:ext cx="528" cy="134"/>
              </a:xfrm>
              <a:prstGeom prst="line">
                <a:avLst/>
              </a:prstGeom>
              <a:noFill/>
              <a:ln w="540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64" name="Line 4"/>
              <p:cNvSpPr>
                <a:spLocks noChangeShapeType="1"/>
              </p:cNvSpPr>
              <p:nvPr/>
            </p:nvSpPr>
            <p:spPr bwMode="auto">
              <a:xfrm flipV="1">
                <a:off x="1587" y="2351"/>
                <a:ext cx="240" cy="386"/>
              </a:xfrm>
              <a:prstGeom prst="line">
                <a:avLst/>
              </a:prstGeom>
              <a:noFill/>
              <a:ln w="540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65" name="Line 5"/>
              <p:cNvSpPr>
                <a:spLocks noChangeShapeType="1"/>
              </p:cNvSpPr>
              <p:nvPr/>
            </p:nvSpPr>
            <p:spPr bwMode="auto">
              <a:xfrm flipV="1">
                <a:off x="1273" y="2291"/>
                <a:ext cx="528" cy="134"/>
              </a:xfrm>
              <a:prstGeom prst="line">
                <a:avLst/>
              </a:prstGeom>
              <a:noFill/>
              <a:ln w="540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 flipV="1">
                <a:off x="1655" y="2351"/>
                <a:ext cx="240" cy="386"/>
              </a:xfrm>
              <a:prstGeom prst="line">
                <a:avLst/>
              </a:prstGeom>
              <a:noFill/>
              <a:ln w="540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5367" name="Text Box 7"/>
            <p:cNvSpPr txBox="1">
              <a:spLocks noChangeArrowheads="1"/>
            </p:cNvSpPr>
            <p:nvPr/>
          </p:nvSpPr>
          <p:spPr bwMode="auto">
            <a:xfrm>
              <a:off x="1014" y="2569"/>
              <a:ext cx="635" cy="1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2440" tIns="41400" rIns="82440" bIns="41400" anchor="ctr">
              <a:spAutoFit/>
            </a:bodyPr>
            <a:lstStyle/>
            <a:p>
              <a:pPr algn="ctr" eaLnBrk="0" hangingPunct="0">
                <a:lnSpc>
                  <a:spcPct val="93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400" b="1">
                  <a:solidFill>
                    <a:srgbClr val="000000"/>
                  </a:solidFill>
                  <a:latin typeface="Arial" charset="0"/>
                  <a:ea typeface="MS Gothic" charset="0"/>
                  <a:cs typeface="MS Gothic" charset="0"/>
                </a:rPr>
                <a:t>4x 10Gb/s</a:t>
              </a:r>
            </a:p>
          </p:txBody>
        </p:sp>
      </p:grpSp>
      <p:sp>
        <p:nvSpPr>
          <p:cNvPr id="15368" name="Line 8"/>
          <p:cNvSpPr>
            <a:spLocks noChangeShapeType="1"/>
          </p:cNvSpPr>
          <p:nvPr/>
        </p:nvSpPr>
        <p:spPr bwMode="auto">
          <a:xfrm flipV="1">
            <a:off x="1376363" y="4338765"/>
            <a:ext cx="304800" cy="6889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2097088" y="3773615"/>
            <a:ext cx="762000" cy="193675"/>
          </a:xfrm>
          <a:prstGeom prst="line">
            <a:avLst/>
          </a:prstGeom>
          <a:noFill/>
          <a:ln w="540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V="1">
            <a:off x="2814638" y="4181602"/>
            <a:ext cx="381000" cy="612775"/>
          </a:xfrm>
          <a:prstGeom prst="line">
            <a:avLst/>
          </a:prstGeom>
          <a:noFill/>
          <a:ln w="540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H="1">
            <a:off x="4679950" y="4951540"/>
            <a:ext cx="793750" cy="3571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H="1">
            <a:off x="4716463" y="4988052"/>
            <a:ext cx="793750" cy="3571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 flipH="1">
            <a:off x="4643438" y="4807077"/>
            <a:ext cx="793750" cy="3571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 flipH="1">
            <a:off x="4679950" y="4843590"/>
            <a:ext cx="793750" cy="3571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 flipH="1">
            <a:off x="4608513" y="4734052"/>
            <a:ext cx="793750" cy="3571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H="1">
            <a:off x="4572000" y="4697540"/>
            <a:ext cx="793750" cy="3571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H="1" flipV="1">
            <a:off x="3198813" y="6015165"/>
            <a:ext cx="155575" cy="3841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flipH="1" flipV="1">
            <a:off x="3579813" y="5938965"/>
            <a:ext cx="460375" cy="4603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 flipH="1">
            <a:off x="7694613" y="5407152"/>
            <a:ext cx="460375" cy="685800"/>
          </a:xfrm>
          <a:prstGeom prst="line">
            <a:avLst/>
          </a:prstGeom>
          <a:noFill/>
          <a:ln w="540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5943600" y="5102352"/>
            <a:ext cx="1143000" cy="914400"/>
          </a:xfrm>
          <a:prstGeom prst="line">
            <a:avLst/>
          </a:prstGeom>
          <a:noFill/>
          <a:ln w="540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6019800" y="4873752"/>
            <a:ext cx="1981200" cy="304800"/>
          </a:xfrm>
          <a:prstGeom prst="line">
            <a:avLst/>
          </a:prstGeom>
          <a:noFill/>
          <a:ln w="540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>
            <a:off x="5562600" y="4187952"/>
            <a:ext cx="1588" cy="304800"/>
          </a:xfrm>
          <a:prstGeom prst="line">
            <a:avLst/>
          </a:prstGeom>
          <a:noFill/>
          <a:ln w="540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 flipH="1" flipV="1">
            <a:off x="2970213" y="5176965"/>
            <a:ext cx="231775" cy="536575"/>
          </a:xfrm>
          <a:prstGeom prst="line">
            <a:avLst/>
          </a:prstGeom>
          <a:noFill/>
          <a:ln w="540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 flipH="1" flipV="1">
            <a:off x="2894013" y="5253165"/>
            <a:ext cx="231775" cy="536575"/>
          </a:xfrm>
          <a:prstGeom prst="line">
            <a:avLst/>
          </a:prstGeom>
          <a:noFill/>
          <a:ln w="540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>
            <a:off x="5867400" y="3959352"/>
            <a:ext cx="1447800" cy="1588"/>
          </a:xfrm>
          <a:prstGeom prst="line">
            <a:avLst/>
          </a:prstGeom>
          <a:noFill/>
          <a:ln w="540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 flipV="1">
            <a:off x="7573963" y="2205165"/>
            <a:ext cx="655637" cy="16033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>
            <a:off x="609600" y="5178552"/>
            <a:ext cx="457200" cy="762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>
            <a:off x="609600" y="5102352"/>
            <a:ext cx="457200" cy="762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>
            <a:off x="762000" y="5026152"/>
            <a:ext cx="381000" cy="762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 flipV="1">
            <a:off x="1447800" y="4338765"/>
            <a:ext cx="304800" cy="6889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391" name="Rectangle 31"/>
          <p:cNvSpPr>
            <a:spLocks noChangeArrowheads="1"/>
          </p:cNvSpPr>
          <p:nvPr/>
        </p:nvSpPr>
        <p:spPr bwMode="auto">
          <a:xfrm>
            <a:off x="228600" y="5102352"/>
            <a:ext cx="457200" cy="152400"/>
          </a:xfrm>
          <a:prstGeom prst="rect">
            <a:avLst/>
          </a:prstGeom>
          <a:solidFill>
            <a:srgbClr val="0099CC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5392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5026152"/>
            <a:ext cx="914400" cy="468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393" name="Rectangle 33"/>
          <p:cNvSpPr>
            <a:spLocks noChangeArrowheads="1"/>
          </p:cNvSpPr>
          <p:nvPr/>
        </p:nvSpPr>
        <p:spPr bwMode="auto">
          <a:xfrm>
            <a:off x="304800" y="5026152"/>
            <a:ext cx="457200" cy="152400"/>
          </a:xfrm>
          <a:prstGeom prst="rect">
            <a:avLst/>
          </a:prstGeom>
          <a:solidFill>
            <a:srgbClr val="0099CC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394" name="Rectangle 34"/>
          <p:cNvSpPr>
            <a:spLocks noChangeArrowheads="1"/>
          </p:cNvSpPr>
          <p:nvPr/>
        </p:nvSpPr>
        <p:spPr bwMode="auto">
          <a:xfrm>
            <a:off x="381000" y="4949952"/>
            <a:ext cx="457200" cy="152400"/>
          </a:xfrm>
          <a:prstGeom prst="rect">
            <a:avLst/>
          </a:prstGeom>
          <a:solidFill>
            <a:srgbClr val="0099CC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 flipH="1">
            <a:off x="227013" y="4187952"/>
            <a:ext cx="1298575" cy="3048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396" name="Line 36"/>
          <p:cNvSpPr>
            <a:spLocks noChangeShapeType="1"/>
          </p:cNvSpPr>
          <p:nvPr/>
        </p:nvSpPr>
        <p:spPr bwMode="auto">
          <a:xfrm flipH="1" flipV="1">
            <a:off x="684213" y="3729165"/>
            <a:ext cx="841375" cy="3079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397" name="Line 37"/>
          <p:cNvSpPr>
            <a:spLocks noChangeShapeType="1"/>
          </p:cNvSpPr>
          <p:nvPr/>
        </p:nvSpPr>
        <p:spPr bwMode="auto">
          <a:xfrm flipV="1">
            <a:off x="2133600" y="3881565"/>
            <a:ext cx="762000" cy="193675"/>
          </a:xfrm>
          <a:prstGeom prst="line">
            <a:avLst/>
          </a:prstGeom>
          <a:noFill/>
          <a:ln w="540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3124200" y="4111752"/>
            <a:ext cx="1370013" cy="1065213"/>
            <a:chOff x="1968" y="2352"/>
            <a:chExt cx="863" cy="671"/>
          </a:xfrm>
        </p:grpSpPr>
        <p:sp>
          <p:nvSpPr>
            <p:cNvPr id="15399" name="Line 39"/>
            <p:cNvSpPr>
              <a:spLocks noChangeShapeType="1"/>
            </p:cNvSpPr>
            <p:nvPr/>
          </p:nvSpPr>
          <p:spPr bwMode="auto">
            <a:xfrm flipH="1" flipV="1">
              <a:off x="2159" y="2399"/>
              <a:ext cx="530" cy="53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ffectLst>
              <a:outerShdw dist="36147" dir="2700000" algn="ctr" rotWithShape="0">
                <a:srgbClr val="5490A8"/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15400" name="Line 40"/>
            <p:cNvSpPr>
              <a:spLocks noChangeShapeType="1"/>
            </p:cNvSpPr>
            <p:nvPr/>
          </p:nvSpPr>
          <p:spPr bwMode="auto">
            <a:xfrm flipH="1" flipV="1">
              <a:off x="2255" y="2351"/>
              <a:ext cx="578" cy="578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ffectLst>
              <a:outerShdw dist="36147" dir="2700000" algn="ctr" rotWithShape="0">
                <a:srgbClr val="5490A8"/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15401" name="Line 41"/>
            <p:cNvSpPr>
              <a:spLocks noChangeShapeType="1"/>
            </p:cNvSpPr>
            <p:nvPr/>
          </p:nvSpPr>
          <p:spPr bwMode="auto">
            <a:xfrm flipH="1" flipV="1">
              <a:off x="2255" y="2399"/>
              <a:ext cx="530" cy="53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ffectLst>
              <a:outerShdw dist="36147" dir="2700000" algn="ctr" rotWithShape="0">
                <a:srgbClr val="5490A8"/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15402" name="Line 42"/>
            <p:cNvSpPr>
              <a:spLocks noChangeShapeType="1"/>
            </p:cNvSpPr>
            <p:nvPr/>
          </p:nvSpPr>
          <p:spPr bwMode="auto">
            <a:xfrm flipH="1" flipV="1">
              <a:off x="2063" y="2447"/>
              <a:ext cx="530" cy="53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ffectLst>
              <a:outerShdw dist="36147" dir="2700000" algn="ctr" rotWithShape="0">
                <a:srgbClr val="5490A8"/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15403" name="Line 43"/>
            <p:cNvSpPr>
              <a:spLocks noChangeShapeType="1"/>
            </p:cNvSpPr>
            <p:nvPr/>
          </p:nvSpPr>
          <p:spPr bwMode="auto">
            <a:xfrm flipH="1" flipV="1">
              <a:off x="1967" y="2399"/>
              <a:ext cx="626" cy="626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ffectLst>
              <a:outerShdw dist="36147" dir="2700000" algn="ctr" rotWithShape="0">
                <a:srgbClr val="5490A8"/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15404" name="Line 44"/>
            <p:cNvSpPr>
              <a:spLocks noChangeShapeType="1"/>
            </p:cNvSpPr>
            <p:nvPr/>
          </p:nvSpPr>
          <p:spPr bwMode="auto">
            <a:xfrm flipH="1" flipV="1">
              <a:off x="2159" y="2447"/>
              <a:ext cx="530" cy="53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ffectLst>
              <a:outerShdw dist="36147" dir="2700000" algn="ctr" rotWithShape="0">
                <a:srgbClr val="5490A8"/>
              </a:outerShdw>
            </a:effec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3962400" y="5102352"/>
            <a:ext cx="760413" cy="303213"/>
            <a:chOff x="2496" y="2976"/>
            <a:chExt cx="479" cy="191"/>
          </a:xfrm>
        </p:grpSpPr>
        <p:sp>
          <p:nvSpPr>
            <p:cNvPr id="15406" name="Rectangle 46"/>
            <p:cNvSpPr>
              <a:spLocks noChangeArrowheads="1"/>
            </p:cNvSpPr>
            <p:nvPr/>
          </p:nvSpPr>
          <p:spPr bwMode="auto">
            <a:xfrm>
              <a:off x="2496" y="2976"/>
              <a:ext cx="288" cy="96"/>
            </a:xfrm>
            <a:prstGeom prst="rect">
              <a:avLst/>
            </a:prstGeom>
            <a:solidFill>
              <a:srgbClr val="0099CC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407" name="Rectangle 47"/>
            <p:cNvSpPr>
              <a:spLocks noChangeArrowheads="1"/>
            </p:cNvSpPr>
            <p:nvPr/>
          </p:nvSpPr>
          <p:spPr bwMode="auto">
            <a:xfrm>
              <a:off x="2592" y="3024"/>
              <a:ext cx="288" cy="96"/>
            </a:xfrm>
            <a:prstGeom prst="rect">
              <a:avLst/>
            </a:prstGeom>
            <a:solidFill>
              <a:srgbClr val="0099CC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408" name="Rectangle 48"/>
            <p:cNvSpPr>
              <a:spLocks noChangeArrowheads="1"/>
            </p:cNvSpPr>
            <p:nvPr/>
          </p:nvSpPr>
          <p:spPr bwMode="auto">
            <a:xfrm>
              <a:off x="2688" y="3072"/>
              <a:ext cx="288" cy="96"/>
            </a:xfrm>
            <a:prstGeom prst="rect">
              <a:avLst/>
            </a:prstGeom>
            <a:solidFill>
              <a:srgbClr val="0099CC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5409" name="Line 49"/>
          <p:cNvSpPr>
            <a:spLocks noChangeShapeType="1"/>
          </p:cNvSpPr>
          <p:nvPr/>
        </p:nvSpPr>
        <p:spPr bwMode="auto">
          <a:xfrm flipV="1">
            <a:off x="2743200" y="4110165"/>
            <a:ext cx="381000" cy="612775"/>
          </a:xfrm>
          <a:prstGeom prst="line">
            <a:avLst/>
          </a:prstGeom>
          <a:noFill/>
          <a:ln w="540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410" name="Line 50"/>
          <p:cNvSpPr>
            <a:spLocks noChangeShapeType="1"/>
          </p:cNvSpPr>
          <p:nvPr/>
        </p:nvSpPr>
        <p:spPr bwMode="auto">
          <a:xfrm flipH="1" flipV="1">
            <a:off x="3046413" y="5862765"/>
            <a:ext cx="155575" cy="3841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411" name="Line 51"/>
          <p:cNvSpPr>
            <a:spLocks noChangeShapeType="1"/>
          </p:cNvSpPr>
          <p:nvPr/>
        </p:nvSpPr>
        <p:spPr bwMode="auto">
          <a:xfrm flipH="1" flipV="1">
            <a:off x="3351213" y="5862765"/>
            <a:ext cx="460375" cy="4603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412" name="Line 52"/>
          <p:cNvSpPr>
            <a:spLocks noChangeShapeType="1"/>
          </p:cNvSpPr>
          <p:nvPr/>
        </p:nvSpPr>
        <p:spPr bwMode="auto">
          <a:xfrm flipH="1">
            <a:off x="3275013" y="2359152"/>
            <a:ext cx="688975" cy="12192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413" name="Line 53"/>
          <p:cNvSpPr>
            <a:spLocks noChangeShapeType="1"/>
          </p:cNvSpPr>
          <p:nvPr/>
        </p:nvSpPr>
        <p:spPr bwMode="auto">
          <a:xfrm flipH="1">
            <a:off x="5637213" y="2435352"/>
            <a:ext cx="384175" cy="1219200"/>
          </a:xfrm>
          <a:prstGeom prst="line">
            <a:avLst/>
          </a:prstGeom>
          <a:noFill/>
          <a:ln w="540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414" name="Line 54"/>
          <p:cNvSpPr>
            <a:spLocks noChangeShapeType="1"/>
          </p:cNvSpPr>
          <p:nvPr/>
        </p:nvSpPr>
        <p:spPr bwMode="auto">
          <a:xfrm>
            <a:off x="3505200" y="3959352"/>
            <a:ext cx="1784350" cy="1588"/>
          </a:xfrm>
          <a:prstGeom prst="line">
            <a:avLst/>
          </a:prstGeom>
          <a:noFill/>
          <a:ln w="540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415" name="Line 55"/>
          <p:cNvSpPr>
            <a:spLocks noChangeShapeType="1"/>
          </p:cNvSpPr>
          <p:nvPr/>
        </p:nvSpPr>
        <p:spPr bwMode="auto">
          <a:xfrm>
            <a:off x="914400" y="2968752"/>
            <a:ext cx="1981200" cy="7620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416" name="Line 56"/>
          <p:cNvSpPr>
            <a:spLocks noChangeShapeType="1"/>
          </p:cNvSpPr>
          <p:nvPr/>
        </p:nvSpPr>
        <p:spPr bwMode="auto">
          <a:xfrm>
            <a:off x="914400" y="2206752"/>
            <a:ext cx="2133600" cy="15240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417" name="Line 57"/>
          <p:cNvSpPr>
            <a:spLocks noChangeShapeType="1"/>
          </p:cNvSpPr>
          <p:nvPr/>
        </p:nvSpPr>
        <p:spPr bwMode="auto">
          <a:xfrm>
            <a:off x="2743200" y="2587752"/>
            <a:ext cx="304800" cy="10668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418" name="AutoShape 58"/>
          <p:cNvSpPr>
            <a:spLocks noChangeArrowheads="1"/>
          </p:cNvSpPr>
          <p:nvPr/>
        </p:nvSpPr>
        <p:spPr bwMode="auto">
          <a:xfrm>
            <a:off x="457200" y="2663952"/>
            <a:ext cx="533400" cy="533400"/>
          </a:xfrm>
          <a:prstGeom prst="octagon">
            <a:avLst>
              <a:gd name="adj" fmla="val 23148"/>
            </a:avLst>
          </a:prstGeom>
          <a:solidFill>
            <a:srgbClr val="0099CC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419" name="AutoShape 59"/>
          <p:cNvSpPr>
            <a:spLocks noChangeArrowheads="1"/>
          </p:cNvSpPr>
          <p:nvPr/>
        </p:nvSpPr>
        <p:spPr bwMode="auto">
          <a:xfrm>
            <a:off x="762000" y="1901952"/>
            <a:ext cx="533400" cy="533400"/>
          </a:xfrm>
          <a:prstGeom prst="can">
            <a:avLst>
              <a:gd name="adj" fmla="val 50000"/>
            </a:avLst>
          </a:prstGeom>
          <a:solidFill>
            <a:srgbClr val="0099CC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1600200" y="2206752"/>
            <a:ext cx="1598613" cy="542925"/>
            <a:chOff x="1008" y="1152"/>
            <a:chExt cx="1007" cy="342"/>
          </a:xfrm>
        </p:grpSpPr>
        <p:sp>
          <p:nvSpPr>
            <p:cNvPr id="15421" name="Rectangle 61"/>
            <p:cNvSpPr>
              <a:spLocks noChangeArrowheads="1"/>
            </p:cNvSpPr>
            <p:nvPr/>
          </p:nvSpPr>
          <p:spPr bwMode="auto">
            <a:xfrm>
              <a:off x="1008" y="1248"/>
              <a:ext cx="288" cy="96"/>
            </a:xfrm>
            <a:prstGeom prst="rect">
              <a:avLst/>
            </a:prstGeom>
            <a:solidFill>
              <a:srgbClr val="0099CC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7" name="Group 62"/>
            <p:cNvGrpSpPr>
              <a:grpSpLocks/>
            </p:cNvGrpSpPr>
            <p:nvPr/>
          </p:nvGrpSpPr>
          <p:grpSpPr bwMode="auto">
            <a:xfrm>
              <a:off x="1056" y="1152"/>
              <a:ext cx="959" cy="342"/>
              <a:chOff x="1056" y="1152"/>
              <a:chExt cx="959" cy="342"/>
            </a:xfrm>
          </p:grpSpPr>
          <p:sp>
            <p:nvSpPr>
              <p:cNvPr id="15423" name="Line 63"/>
              <p:cNvSpPr>
                <a:spLocks noChangeShapeType="1"/>
              </p:cNvSpPr>
              <p:nvPr/>
            </p:nvSpPr>
            <p:spPr bwMode="auto">
              <a:xfrm>
                <a:off x="1248" y="1296"/>
                <a:ext cx="220" cy="48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424" name="Line 64"/>
              <p:cNvSpPr>
                <a:spLocks noChangeShapeType="1"/>
              </p:cNvSpPr>
              <p:nvPr/>
            </p:nvSpPr>
            <p:spPr bwMode="auto">
              <a:xfrm>
                <a:off x="1248" y="1248"/>
                <a:ext cx="220" cy="48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425" name="Line 65"/>
              <p:cNvSpPr>
                <a:spLocks noChangeShapeType="1"/>
              </p:cNvSpPr>
              <p:nvPr/>
            </p:nvSpPr>
            <p:spPr bwMode="auto">
              <a:xfrm>
                <a:off x="1344" y="1200"/>
                <a:ext cx="218" cy="48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pic>
            <p:nvPicPr>
              <p:cNvPr id="15426" name="Picture 6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40" y="1200"/>
                <a:ext cx="576" cy="29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15427" name="Rectangle 67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288" cy="96"/>
              </a:xfrm>
              <a:prstGeom prst="rect">
                <a:avLst/>
              </a:prstGeom>
              <a:solidFill>
                <a:srgbClr val="0099CC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428" name="Rectangle 68"/>
              <p:cNvSpPr>
                <a:spLocks noChangeArrowheads="1"/>
              </p:cNvSpPr>
              <p:nvPr/>
            </p:nvSpPr>
            <p:spPr bwMode="auto">
              <a:xfrm>
                <a:off x="1104" y="1152"/>
                <a:ext cx="288" cy="96"/>
              </a:xfrm>
              <a:prstGeom prst="rect">
                <a:avLst/>
              </a:prstGeom>
              <a:solidFill>
                <a:srgbClr val="0099CC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pic>
        <p:nvPicPr>
          <p:cNvPr id="15429" name="Picture 6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3578352"/>
            <a:ext cx="838200" cy="73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430" name="Picture 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721352"/>
            <a:ext cx="838200" cy="73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431" name="AutoShape 71"/>
          <p:cNvSpPr>
            <a:spLocks noChangeArrowheads="1"/>
          </p:cNvSpPr>
          <p:nvPr/>
        </p:nvSpPr>
        <p:spPr bwMode="auto">
          <a:xfrm>
            <a:off x="2895600" y="6245352"/>
            <a:ext cx="533400" cy="533400"/>
          </a:xfrm>
          <a:prstGeom prst="can">
            <a:avLst>
              <a:gd name="adj" fmla="val 50000"/>
            </a:avLst>
          </a:prstGeom>
          <a:solidFill>
            <a:srgbClr val="0099CC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432" name="AutoShape 72"/>
          <p:cNvSpPr>
            <a:spLocks noChangeArrowheads="1"/>
          </p:cNvSpPr>
          <p:nvPr/>
        </p:nvSpPr>
        <p:spPr bwMode="auto">
          <a:xfrm>
            <a:off x="3733800" y="6245352"/>
            <a:ext cx="533400" cy="533400"/>
          </a:xfrm>
          <a:prstGeom prst="octagon">
            <a:avLst>
              <a:gd name="adj" fmla="val 23148"/>
            </a:avLst>
          </a:prstGeom>
          <a:solidFill>
            <a:srgbClr val="0099CC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5433" name="Picture 7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578352"/>
            <a:ext cx="838200" cy="73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434" name="Picture 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730752"/>
            <a:ext cx="838200" cy="73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435" name="AutoShape 75"/>
          <p:cNvSpPr>
            <a:spLocks noChangeArrowheads="1"/>
          </p:cNvSpPr>
          <p:nvPr/>
        </p:nvSpPr>
        <p:spPr bwMode="auto">
          <a:xfrm>
            <a:off x="228600" y="4187952"/>
            <a:ext cx="533400" cy="533400"/>
          </a:xfrm>
          <a:prstGeom prst="can">
            <a:avLst>
              <a:gd name="adj" fmla="val 50000"/>
            </a:avLst>
          </a:prstGeom>
          <a:solidFill>
            <a:srgbClr val="0099CC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436" name="AutoShape 76"/>
          <p:cNvSpPr>
            <a:spLocks noChangeArrowheads="1"/>
          </p:cNvSpPr>
          <p:nvPr/>
        </p:nvSpPr>
        <p:spPr bwMode="auto">
          <a:xfrm>
            <a:off x="228600" y="3425952"/>
            <a:ext cx="533400" cy="533400"/>
          </a:xfrm>
          <a:prstGeom prst="octagon">
            <a:avLst>
              <a:gd name="adj" fmla="val 23148"/>
            </a:avLst>
          </a:prstGeom>
          <a:solidFill>
            <a:srgbClr val="0099CC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8" name="Group 77"/>
          <p:cNvGrpSpPr>
            <a:grpSpLocks/>
          </p:cNvGrpSpPr>
          <p:nvPr/>
        </p:nvGrpSpPr>
        <p:grpSpPr bwMode="auto">
          <a:xfrm>
            <a:off x="3409950" y="1825752"/>
            <a:ext cx="1643063" cy="684213"/>
            <a:chOff x="2148" y="912"/>
            <a:chExt cx="1035" cy="431"/>
          </a:xfrm>
        </p:grpSpPr>
        <p:sp>
          <p:nvSpPr>
            <p:cNvPr id="15438" name="Oval 78"/>
            <p:cNvSpPr>
              <a:spLocks noChangeArrowheads="1"/>
            </p:cNvSpPr>
            <p:nvPr/>
          </p:nvSpPr>
          <p:spPr bwMode="auto">
            <a:xfrm>
              <a:off x="2184" y="912"/>
              <a:ext cx="912" cy="432"/>
            </a:xfrm>
            <a:prstGeom prst="ellipse">
              <a:avLst/>
            </a:prstGeom>
            <a:solidFill>
              <a:srgbClr val="3366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439" name="Text Box 79"/>
            <p:cNvSpPr txBox="1">
              <a:spLocks noChangeArrowheads="1"/>
            </p:cNvSpPr>
            <p:nvPr/>
          </p:nvSpPr>
          <p:spPr bwMode="auto">
            <a:xfrm>
              <a:off x="2148" y="1010"/>
              <a:ext cx="1036" cy="1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2440" tIns="41400" rIns="82440" bIns="41400" anchor="ctr">
              <a:spAutoFit/>
            </a:bodyPr>
            <a:lstStyle/>
            <a:p>
              <a:pPr algn="ctr" eaLnBrk="0" hangingPunct="0">
                <a:lnSpc>
                  <a:spcPct val="93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400" b="1">
                  <a:solidFill>
                    <a:srgbClr val="000000"/>
                  </a:solidFill>
                  <a:latin typeface="Arial" charset="0"/>
                  <a:ea typeface="MS Gothic" charset="0"/>
                  <a:cs typeface="MS Gothic" charset="0"/>
                </a:rPr>
                <a:t> Internal Services</a:t>
              </a:r>
            </a:p>
          </p:txBody>
        </p:sp>
      </p:grpSp>
      <p:grpSp>
        <p:nvGrpSpPr>
          <p:cNvPr id="9" name="Group 80"/>
          <p:cNvGrpSpPr>
            <a:grpSpLocks/>
          </p:cNvGrpSpPr>
          <p:nvPr/>
        </p:nvGrpSpPr>
        <p:grpSpPr bwMode="auto">
          <a:xfrm>
            <a:off x="5254625" y="1825752"/>
            <a:ext cx="1651000" cy="684213"/>
            <a:chOff x="3310" y="912"/>
            <a:chExt cx="1040" cy="431"/>
          </a:xfrm>
        </p:grpSpPr>
        <p:sp>
          <p:nvSpPr>
            <p:cNvPr id="15441" name="Oval 81"/>
            <p:cNvSpPr>
              <a:spLocks noChangeArrowheads="1"/>
            </p:cNvSpPr>
            <p:nvPr/>
          </p:nvSpPr>
          <p:spPr bwMode="auto">
            <a:xfrm>
              <a:off x="3346" y="912"/>
              <a:ext cx="912" cy="432"/>
            </a:xfrm>
            <a:prstGeom prst="ellipse">
              <a:avLst/>
            </a:prstGeom>
            <a:solidFill>
              <a:srgbClr val="3366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442" name="Text Box 82"/>
            <p:cNvSpPr txBox="1">
              <a:spLocks noChangeArrowheads="1"/>
            </p:cNvSpPr>
            <p:nvPr/>
          </p:nvSpPr>
          <p:spPr bwMode="auto">
            <a:xfrm>
              <a:off x="3310" y="1010"/>
              <a:ext cx="1041" cy="1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2440" tIns="41400" rIns="82440" bIns="41400" anchor="ctr">
              <a:spAutoFit/>
            </a:bodyPr>
            <a:lstStyle/>
            <a:p>
              <a:pPr algn="ctr" eaLnBrk="0" hangingPunct="0">
                <a:lnSpc>
                  <a:spcPct val="93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400" b="1">
                  <a:solidFill>
                    <a:srgbClr val="000000"/>
                  </a:solidFill>
                  <a:latin typeface="Arial" charset="0"/>
                  <a:ea typeface="MS Gothic" charset="0"/>
                  <a:cs typeface="MS Gothic" charset="0"/>
                </a:rPr>
                <a:t>External Services</a:t>
              </a:r>
            </a:p>
          </p:txBody>
        </p:sp>
      </p:grpSp>
      <p:sp>
        <p:nvSpPr>
          <p:cNvPr id="15443" name="Text Box 83"/>
          <p:cNvSpPr txBox="1">
            <a:spLocks noChangeArrowheads="1"/>
          </p:cNvSpPr>
          <p:nvPr/>
        </p:nvSpPr>
        <p:spPr bwMode="auto">
          <a:xfrm>
            <a:off x="3838575" y="3667252"/>
            <a:ext cx="760413" cy="28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440" tIns="41400" rIns="82440" bIns="41400" anchor="ctr">
            <a:spAutoFit/>
          </a:bodyPr>
          <a:lstStyle/>
          <a:p>
            <a:pPr algn="ctr" eaLnBrk="0" hangingPunct="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10Gb/s</a:t>
            </a:r>
          </a:p>
        </p:txBody>
      </p:sp>
      <p:sp>
        <p:nvSpPr>
          <p:cNvPr id="15444" name="Text Box 84"/>
          <p:cNvSpPr txBox="1">
            <a:spLocks noChangeArrowheads="1"/>
          </p:cNvSpPr>
          <p:nvPr/>
        </p:nvSpPr>
        <p:spPr bwMode="auto">
          <a:xfrm>
            <a:off x="1855788" y="1830515"/>
            <a:ext cx="871537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440" tIns="41400" rIns="82440" bIns="41400" anchor="ctr">
            <a:spAutoFit/>
          </a:bodyPr>
          <a:lstStyle/>
          <a:p>
            <a:pPr algn="ctr" eaLnBrk="0" hangingPunct="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100Mb/s</a:t>
            </a:r>
          </a:p>
        </p:txBody>
      </p:sp>
      <p:sp>
        <p:nvSpPr>
          <p:cNvPr id="15445" name="Text Box 85"/>
          <p:cNvSpPr txBox="1">
            <a:spLocks noChangeArrowheads="1"/>
          </p:cNvSpPr>
          <p:nvPr/>
        </p:nvSpPr>
        <p:spPr bwMode="auto">
          <a:xfrm>
            <a:off x="4418013" y="3287840"/>
            <a:ext cx="1176337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440" tIns="41400" rIns="82440" bIns="41400" anchor="ctr">
            <a:spAutoFit/>
          </a:bodyPr>
          <a:lstStyle/>
          <a:p>
            <a:pPr algn="ctr" eaLnBrk="0" hangingPunct="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CISCO 6500</a:t>
            </a:r>
          </a:p>
        </p:txBody>
      </p:sp>
      <p:sp>
        <p:nvSpPr>
          <p:cNvPr id="15446" name="Text Box 86"/>
          <p:cNvSpPr txBox="1">
            <a:spLocks noChangeArrowheads="1"/>
          </p:cNvSpPr>
          <p:nvPr/>
        </p:nvSpPr>
        <p:spPr bwMode="auto">
          <a:xfrm>
            <a:off x="1323975" y="2895727"/>
            <a:ext cx="660400" cy="28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440" tIns="41400" rIns="82440" bIns="41400" anchor="ctr">
            <a:spAutoFit/>
          </a:bodyPr>
          <a:lstStyle/>
          <a:p>
            <a:pPr algn="ctr" eaLnBrk="0" hangingPunct="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1Gb/s</a:t>
            </a:r>
          </a:p>
        </p:txBody>
      </p:sp>
      <p:sp>
        <p:nvSpPr>
          <p:cNvPr id="15448" name="Rectangle 88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5791200" cy="609600"/>
          </a:xfrm>
          <a:ln/>
        </p:spPr>
        <p:txBody>
          <a:bodyPr lIns="90000" tIns="46800" rIns="90000" bIns="46800" anchor="t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 smtClean="0"/>
              <a:t>Évolution du réseau interne (1)</a:t>
            </a:r>
            <a:endParaRPr lang="fr-FR" dirty="0"/>
          </a:p>
        </p:txBody>
      </p:sp>
      <p:pic>
        <p:nvPicPr>
          <p:cNvPr id="15449" name="Picture 8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34275" y="1916240"/>
            <a:ext cx="1533525" cy="290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450" name="Picture 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5700840"/>
            <a:ext cx="914400" cy="468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451" name="Picture 9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4797552"/>
            <a:ext cx="838200" cy="779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452" name="Text Box 92"/>
          <p:cNvSpPr txBox="1">
            <a:spLocks noChangeArrowheads="1"/>
          </p:cNvSpPr>
          <p:nvPr/>
        </p:nvSpPr>
        <p:spPr bwMode="auto">
          <a:xfrm>
            <a:off x="7038975" y="4648327"/>
            <a:ext cx="760413" cy="28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440" tIns="41400" rIns="82440" bIns="41400" anchor="ctr">
            <a:spAutoFit/>
          </a:bodyPr>
          <a:lstStyle/>
          <a:p>
            <a:pPr algn="ctr" eaLnBrk="0" hangingPunct="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10Gb/s</a:t>
            </a:r>
          </a:p>
        </p:txBody>
      </p:sp>
      <p:pic>
        <p:nvPicPr>
          <p:cNvPr id="15453" name="Picture 9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5940552"/>
            <a:ext cx="1295400" cy="636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10" name="Group 94"/>
          <p:cNvGrpSpPr>
            <a:grpSpLocks/>
          </p:cNvGrpSpPr>
          <p:nvPr/>
        </p:nvGrpSpPr>
        <p:grpSpPr bwMode="auto">
          <a:xfrm>
            <a:off x="1808163" y="5418265"/>
            <a:ext cx="711200" cy="893762"/>
            <a:chOff x="1139" y="3175"/>
            <a:chExt cx="448" cy="563"/>
          </a:xfrm>
        </p:grpSpPr>
        <p:sp>
          <p:nvSpPr>
            <p:cNvPr id="15455" name="Line 95"/>
            <p:cNvSpPr>
              <a:spLocks noChangeShapeType="1"/>
            </p:cNvSpPr>
            <p:nvPr/>
          </p:nvSpPr>
          <p:spPr bwMode="auto">
            <a:xfrm flipV="1">
              <a:off x="1379" y="3173"/>
              <a:ext cx="209" cy="326"/>
            </a:xfrm>
            <a:prstGeom prst="line">
              <a:avLst/>
            </a:prstGeom>
            <a:noFill/>
            <a:ln w="540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5456" name="AutoShape 96"/>
            <p:cNvSpPr>
              <a:spLocks noChangeArrowheads="1"/>
            </p:cNvSpPr>
            <p:nvPr/>
          </p:nvSpPr>
          <p:spPr bwMode="auto">
            <a:xfrm>
              <a:off x="1139" y="3403"/>
              <a:ext cx="336" cy="336"/>
            </a:xfrm>
            <a:prstGeom prst="can">
              <a:avLst>
                <a:gd name="adj" fmla="val 50000"/>
              </a:avLst>
            </a:prstGeom>
            <a:solidFill>
              <a:srgbClr val="0099CC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5457" name="Line 97"/>
          <p:cNvSpPr>
            <a:spLocks noChangeShapeType="1"/>
          </p:cNvSpPr>
          <p:nvPr/>
        </p:nvSpPr>
        <p:spPr bwMode="auto">
          <a:xfrm flipV="1">
            <a:off x="7467600" y="2205165"/>
            <a:ext cx="685800" cy="16795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15458" name="Picture 9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3806952"/>
            <a:ext cx="457200" cy="234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11" name="Group 99"/>
          <p:cNvGrpSpPr>
            <a:grpSpLocks/>
          </p:cNvGrpSpPr>
          <p:nvPr/>
        </p:nvGrpSpPr>
        <p:grpSpPr bwMode="auto">
          <a:xfrm>
            <a:off x="7556500" y="3425952"/>
            <a:ext cx="1509713" cy="1065213"/>
            <a:chOff x="4760" y="1920"/>
            <a:chExt cx="951" cy="671"/>
          </a:xfrm>
        </p:grpSpPr>
        <p:pic>
          <p:nvPicPr>
            <p:cNvPr id="15460" name="Picture 10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60" y="1920"/>
              <a:ext cx="952" cy="6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5461" name="Text Box 101"/>
            <p:cNvSpPr txBox="1">
              <a:spLocks noChangeArrowheads="1"/>
            </p:cNvSpPr>
            <p:nvPr/>
          </p:nvSpPr>
          <p:spPr bwMode="auto">
            <a:xfrm>
              <a:off x="4880" y="2197"/>
              <a:ext cx="642" cy="1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2440" tIns="41400" rIns="82440" bIns="41400" anchor="ctr">
              <a:spAutoFit/>
            </a:bodyPr>
            <a:lstStyle/>
            <a:p>
              <a:pPr algn="ctr" eaLnBrk="0" hangingPunct="0">
                <a:lnSpc>
                  <a:spcPct val="93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400" b="1">
                  <a:solidFill>
                    <a:srgbClr val="000000"/>
                  </a:solidFill>
                  <a:latin typeface="Arial" charset="0"/>
                  <a:ea typeface="MS Gothic" charset="0"/>
                  <a:cs typeface="MS Gothic" charset="0"/>
                </a:rPr>
                <a:t>RENATER</a:t>
              </a:r>
            </a:p>
          </p:txBody>
        </p:sp>
      </p:grpSp>
      <p:pic>
        <p:nvPicPr>
          <p:cNvPr id="15462" name="Picture 1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4492752"/>
            <a:ext cx="838200" cy="73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12" name="Group 103"/>
          <p:cNvGrpSpPr>
            <a:grpSpLocks/>
          </p:cNvGrpSpPr>
          <p:nvPr/>
        </p:nvGrpSpPr>
        <p:grpSpPr bwMode="auto">
          <a:xfrm>
            <a:off x="4191000" y="5026152"/>
            <a:ext cx="760413" cy="303213"/>
            <a:chOff x="2640" y="2928"/>
            <a:chExt cx="479" cy="191"/>
          </a:xfrm>
        </p:grpSpPr>
        <p:sp>
          <p:nvSpPr>
            <p:cNvPr id="15464" name="Rectangle 104"/>
            <p:cNvSpPr>
              <a:spLocks noChangeArrowheads="1"/>
            </p:cNvSpPr>
            <p:nvPr/>
          </p:nvSpPr>
          <p:spPr bwMode="auto">
            <a:xfrm>
              <a:off x="2640" y="2928"/>
              <a:ext cx="288" cy="96"/>
            </a:xfrm>
            <a:prstGeom prst="rect">
              <a:avLst/>
            </a:prstGeom>
            <a:solidFill>
              <a:srgbClr val="0099CC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465" name="Rectangle 105"/>
            <p:cNvSpPr>
              <a:spLocks noChangeArrowheads="1"/>
            </p:cNvSpPr>
            <p:nvPr/>
          </p:nvSpPr>
          <p:spPr bwMode="auto">
            <a:xfrm>
              <a:off x="2736" y="2976"/>
              <a:ext cx="288" cy="96"/>
            </a:xfrm>
            <a:prstGeom prst="rect">
              <a:avLst/>
            </a:prstGeom>
            <a:solidFill>
              <a:srgbClr val="0099CC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466" name="Rectangle 106"/>
            <p:cNvSpPr>
              <a:spLocks noChangeArrowheads="1"/>
            </p:cNvSpPr>
            <p:nvPr/>
          </p:nvSpPr>
          <p:spPr bwMode="auto">
            <a:xfrm>
              <a:off x="2832" y="3024"/>
              <a:ext cx="288" cy="96"/>
            </a:xfrm>
            <a:prstGeom prst="rect">
              <a:avLst/>
            </a:prstGeom>
            <a:solidFill>
              <a:srgbClr val="0099CC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5467" name="Line 107"/>
          <p:cNvSpPr>
            <a:spLocks noChangeShapeType="1"/>
          </p:cNvSpPr>
          <p:nvPr/>
        </p:nvSpPr>
        <p:spPr bwMode="auto">
          <a:xfrm flipV="1">
            <a:off x="6011863" y="1779715"/>
            <a:ext cx="1331912" cy="4683125"/>
          </a:xfrm>
          <a:prstGeom prst="line">
            <a:avLst/>
          </a:prstGeom>
          <a:noFill/>
          <a:ln w="720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0" name="ZoneTexte 109"/>
          <p:cNvSpPr txBox="1"/>
          <p:nvPr/>
        </p:nvSpPr>
        <p:spPr>
          <a:xfrm>
            <a:off x="195072" y="1207008"/>
            <a:ext cx="4340352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&gt; 800 k€ d’investissement en 2008</a:t>
            </a:r>
            <a:endParaRPr lang="fr-FR" dirty="0"/>
          </a:p>
        </p:txBody>
      </p:sp>
      <p:sp>
        <p:nvSpPr>
          <p:cNvPr id="111" name="ZoneTexte 110"/>
          <p:cNvSpPr txBox="1"/>
          <p:nvPr/>
        </p:nvSpPr>
        <p:spPr>
          <a:xfrm>
            <a:off x="48768" y="6388608"/>
            <a:ext cx="2377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© </a:t>
            </a:r>
            <a:r>
              <a:rPr lang="fr-FR" dirty="0" err="1" smtClean="0"/>
              <a:t>Jérome</a:t>
            </a:r>
            <a:r>
              <a:rPr lang="fr-FR" dirty="0" smtClean="0"/>
              <a:t> Bernier</a:t>
            </a:r>
            <a:endParaRPr lang="fr-FR" dirty="0"/>
          </a:p>
        </p:txBody>
      </p:sp>
      <p:sp>
        <p:nvSpPr>
          <p:cNvPr id="112" name="Espace réservé de la date 1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Jeudi 2 octobre 2008</a:t>
            </a:r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Évolution du réseau interne (2)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Jeudi 2 octobre 2008</a:t>
            </a:r>
            <a:endParaRPr lang="fr-FR"/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803720" y="4007104"/>
            <a:ext cx="1509712" cy="1784350"/>
            <a:chOff x="4377" y="2624"/>
            <a:chExt cx="951" cy="1124"/>
          </a:xfrm>
        </p:grpSpPr>
        <p:sp>
          <p:nvSpPr>
            <p:cNvPr id="8" name="Line 2"/>
            <p:cNvSpPr>
              <a:spLocks noChangeShapeType="1"/>
            </p:cNvSpPr>
            <p:nvPr/>
          </p:nvSpPr>
          <p:spPr bwMode="auto">
            <a:xfrm>
              <a:off x="4876" y="2624"/>
              <a:ext cx="454" cy="1125"/>
            </a:xfrm>
            <a:prstGeom prst="line">
              <a:avLst/>
            </a:prstGeom>
            <a:noFill/>
            <a:ln w="1260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4377" y="3131"/>
              <a:ext cx="869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>
                  <a:solidFill>
                    <a:srgbClr val="000000"/>
                  </a:solidFill>
                  <a:ea typeface="MS Gothic" charset="0"/>
                  <a:cs typeface="MS Gothic" charset="0"/>
                </a:rPr>
                <a:t>10Gb/s</a:t>
              </a:r>
            </a:p>
          </p:txBody>
        </p:sp>
      </p:grpSp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407" y="2179892"/>
            <a:ext cx="2046288" cy="2090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4118229" y="3989705"/>
            <a:ext cx="1438275" cy="1812925"/>
            <a:chOff x="4422" y="2590"/>
            <a:chExt cx="906" cy="1142"/>
          </a:xfrm>
        </p:grpSpPr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4876" y="2590"/>
              <a:ext cx="454" cy="1125"/>
            </a:xfrm>
            <a:prstGeom prst="line">
              <a:avLst/>
            </a:prstGeom>
            <a:noFill/>
            <a:ln w="1260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4422" y="3460"/>
              <a:ext cx="869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>
                  <a:solidFill>
                    <a:srgbClr val="000000"/>
                  </a:solidFill>
                  <a:ea typeface="MS Gothic" charset="0"/>
                  <a:cs typeface="MS Gothic" charset="0"/>
                </a:rPr>
                <a:t>10Gb/s</a:t>
              </a:r>
            </a:p>
          </p:txBody>
        </p:sp>
      </p:grpSp>
      <p:pic>
        <p:nvPicPr>
          <p:cNvPr id="27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9454" y="2254568"/>
            <a:ext cx="1231900" cy="2519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8" name="ZoneTexte 27"/>
          <p:cNvSpPr txBox="1"/>
          <p:nvPr/>
        </p:nvSpPr>
        <p:spPr>
          <a:xfrm>
            <a:off x="5364480" y="2145792"/>
            <a:ext cx="3425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Worker</a:t>
            </a:r>
            <a:r>
              <a:rPr lang="fr-FR" dirty="0" smtClean="0"/>
              <a:t> </a:t>
            </a:r>
            <a:r>
              <a:rPr lang="fr-FR" dirty="0" err="1" smtClean="0"/>
              <a:t>nodes</a:t>
            </a:r>
            <a:r>
              <a:rPr lang="fr-FR" dirty="0" smtClean="0"/>
              <a:t> connectés en </a:t>
            </a:r>
            <a:r>
              <a:rPr lang="fr-FR" dirty="0" err="1" smtClean="0"/>
              <a:t>Gbit</a:t>
            </a:r>
            <a:r>
              <a:rPr lang="fr-FR" dirty="0" smtClean="0"/>
              <a:t> </a:t>
            </a:r>
            <a:r>
              <a:rPr lang="fr-FR" dirty="0" err="1" smtClean="0"/>
              <a:t>ethernet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585216" y="1414272"/>
            <a:ext cx="146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Stockage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3755136" y="1426464"/>
            <a:ext cx="975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CPU</a:t>
            </a: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Puissance électrique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Jeudi 2 octobre 2008</a:t>
            </a:r>
            <a:endParaRPr lang="fr-FR"/>
          </a:p>
        </p:txBody>
      </p:sp>
      <p:pic>
        <p:nvPicPr>
          <p:cNvPr id="67586" name="Imag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30" t="14437" r="8141" b="2014"/>
          <a:stretch>
            <a:fillRect/>
          </a:stretch>
        </p:blipFill>
        <p:spPr bwMode="auto">
          <a:xfrm>
            <a:off x="0" y="1365663"/>
            <a:ext cx="7362702" cy="441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7006441" y="1769423"/>
            <a:ext cx="1876302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Limite de disjonction du CC</a:t>
            </a:r>
            <a:endParaRPr lang="fr-FR" dirty="0"/>
          </a:p>
        </p:txBody>
      </p:sp>
      <p:cxnSp>
        <p:nvCxnSpPr>
          <p:cNvPr id="8" name="Connecteur droit avec flèche 7"/>
          <p:cNvCxnSpPr>
            <a:stCxn id="6" idx="1"/>
          </p:cNvCxnSpPr>
          <p:nvPr/>
        </p:nvCxnSpPr>
        <p:spPr bwMode="auto">
          <a:xfrm rot="10800000">
            <a:off x="5818909" y="1995055"/>
            <a:ext cx="1187532" cy="282201"/>
          </a:xfrm>
          <a:prstGeom prst="straightConnector1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ZoneTexte 8"/>
          <p:cNvSpPr txBox="1"/>
          <p:nvPr/>
        </p:nvSpPr>
        <p:spPr>
          <a:xfrm>
            <a:off x="6994566" y="3135086"/>
            <a:ext cx="1971304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Marge de sécurité (200 kW)</a:t>
            </a:r>
            <a:endParaRPr lang="fr-FR" dirty="0"/>
          </a:p>
        </p:txBody>
      </p:sp>
      <p:cxnSp>
        <p:nvCxnSpPr>
          <p:cNvPr id="11" name="Connecteur droit avec flèche 10"/>
          <p:cNvCxnSpPr>
            <a:stCxn id="9" idx="1"/>
          </p:cNvCxnSpPr>
          <p:nvPr/>
        </p:nvCxnSpPr>
        <p:spPr bwMode="auto">
          <a:xfrm rot="10800000">
            <a:off x="5652662" y="2280068"/>
            <a:ext cx="1341905" cy="136285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Infrastructure du CC-IN2P3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Jeudi 2 octobre 2008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95072" y="1426464"/>
            <a:ext cx="8193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Nous utilisons maintenant 1.5 MW de puissance électrique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Installation d’un transfo de chantier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Location d’un groupe froid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413248" y="2145792"/>
            <a:ext cx="2657856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/>
              <a:t>Passage de l’été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46304" y="2816352"/>
            <a:ext cx="820521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2009: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Pérennisation de ces solutions provisoires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Test de racks refroidis à l’eau (appel d’offre lancé)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Hébergement de </a:t>
            </a:r>
            <a:r>
              <a:rPr lang="fr-FR" dirty="0" err="1" smtClean="0"/>
              <a:t>workers</a:t>
            </a:r>
            <a:r>
              <a:rPr lang="fr-FR" dirty="0" smtClean="0"/>
              <a:t> à l’extérieur du CC (CINES + ????)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31648" y="4669536"/>
            <a:ext cx="86685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è"/>
            </a:pPr>
            <a:r>
              <a:rPr lang="fr-FR" dirty="0" smtClean="0">
                <a:sym typeface="Wingdings" pitchFamily="2" charset="2"/>
              </a:rPr>
              <a:t>La solution: n</a:t>
            </a:r>
            <a:r>
              <a:rPr lang="fr-FR" dirty="0" smtClean="0"/>
              <a:t>ouveau bâtiment</a:t>
            </a:r>
          </a:p>
          <a:p>
            <a:r>
              <a:rPr lang="fr-FR" dirty="0" smtClean="0"/>
              <a:t>"La" solution mais retard de plus d’un an en raison des difficultés pour obtenir le terrain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901184" y="5961888"/>
            <a:ext cx="3767328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Situation réellement très difficile</a:t>
            </a:r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Développements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Jeudi 2 octobre 2008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0688" y="1511808"/>
            <a:ext cx="87172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Suite à une  réorganisation interne:</a:t>
            </a:r>
          </a:p>
          <a:p>
            <a:r>
              <a:rPr lang="fr-FR" dirty="0" smtClean="0"/>
              <a:t>Création d’une équipe de développement (13 personnes)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Développement liés à la Grille (CIC Portal par exemple)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Outil d’interopérabilité JSAGA (</a:t>
            </a:r>
            <a:r>
              <a:rPr lang="fr-FR" dirty="0" err="1" smtClean="0"/>
              <a:t>cf</a:t>
            </a:r>
            <a:r>
              <a:rPr lang="fr-FR" dirty="0" smtClean="0"/>
              <a:t> talk de Sylvain Reynaud)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Système de batch BQS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Système d’Information du CC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…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41376" y="5023104"/>
            <a:ext cx="7973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/>
              <a:t>Au passage on notera la fusion de l’équipe grille dans les autres équipes: Opération – Infrastructure – Développement</a:t>
            </a: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Plateforme d’analyse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Jeudi 2 octobre 2008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41376" y="1609344"/>
            <a:ext cx="826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Historiquement le CC-IN2P3 a fortement développé la capacité et la fiabilité de sa plateforme de production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38912" y="2499360"/>
            <a:ext cx="782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L’analyse des données du LHC va être un enjeu critique pour les équipes IN2P3 / </a:t>
            </a:r>
            <a:r>
              <a:rPr lang="fr-FR" dirty="0" err="1" smtClean="0"/>
              <a:t>Irfu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51104" y="3364992"/>
            <a:ext cx="82905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Réflexion en cours pour mettre en place une plateforme d’analyse performante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dirty="0" smtClean="0"/>
              <a:t>Filtrage rapide des données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dirty="0" smtClean="0"/>
              <a:t>Analyse interactive</a:t>
            </a:r>
          </a:p>
          <a:p>
            <a:r>
              <a:rPr lang="fr-FR" dirty="0" smtClean="0"/>
              <a:t>Contrainte de ne pas interférer avec la production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218688" y="5705856"/>
            <a:ext cx="4913376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Ce développement est une priorité forte  du CC-IN2P3</a:t>
            </a:r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Ouverture du CC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Jeudi 2 octobre 2008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04800" y="1572768"/>
            <a:ext cx="8449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CC consacre une (petite) partie de ses ressources pour des activités d’ouverture en dehors de la physique corpusculaire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16992" y="2316480"/>
            <a:ext cx="8375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Stratégie d’ouverture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 Université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 Région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 Grands projets nationaux où le CC peut avoir un impact fort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 Asie - en liaison avec les Laboratoire Internationaux Associés (Chine, Japon, Corée, Vietnam)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82624" y="4998720"/>
            <a:ext cx="664464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Historiquement rôle important dans le domaine de la bio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29184" y="5474208"/>
            <a:ext cx="84734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Récemment: TGE ADONIS – Archivage pérenne des données SHS</a:t>
            </a:r>
          </a:p>
          <a:p>
            <a:r>
              <a:rPr lang="fr-FR" dirty="0" smtClean="0"/>
              <a:t>Mise en place et tests d’une plateforme </a:t>
            </a:r>
            <a:r>
              <a:rPr lang="fr-FR" dirty="0" err="1" smtClean="0"/>
              <a:t>Fedora</a:t>
            </a:r>
            <a:endParaRPr lang="fr-FR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2889504" y="3194304"/>
            <a:ext cx="4035552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ym typeface="Wingdings" pitchFamily="2" charset="2"/>
              </a:rPr>
              <a:t> Création d’une grille régionale</a:t>
            </a:r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Recherche en informatique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Jeudi 2 octobre 2008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29184" y="1987296"/>
            <a:ext cx="8314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CR1 recruté par la section 07 du Comité National et affecté au CC-IN2P3 </a:t>
            </a:r>
            <a:r>
              <a:rPr lang="fr-FR" dirty="0" smtClean="0">
                <a:sym typeface="Wingdings" pitchFamily="2" charset="2"/>
              </a:rPr>
              <a:t> </a:t>
            </a:r>
            <a:r>
              <a:rPr lang="fr-FR" i="1" dirty="0" smtClean="0">
                <a:sym typeface="Wingdings" pitchFamily="2" charset="2"/>
              </a:rPr>
              <a:t>Frédéric Suter</a:t>
            </a:r>
            <a:endParaRPr lang="fr-FR" dirty="0" smtClean="0"/>
          </a:p>
          <a:p>
            <a:r>
              <a:rPr lang="fr-FR" dirty="0" smtClean="0"/>
              <a:t>Pont entre les grilles de recherches et les grilles de production</a:t>
            </a:r>
          </a:p>
          <a:p>
            <a:r>
              <a:rPr lang="fr-FR" dirty="0" smtClean="0"/>
              <a:t>Collaboration avec le LIP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65632" y="4096512"/>
            <a:ext cx="725424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A terme on vise une équipe de recherche de 3 à 5 personnes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CPU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Jeudi 2 octobre 2008</a:t>
            </a: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4224" y="1239253"/>
            <a:ext cx="8590547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smtClean="0"/>
              <a:t>Ferme de calcul:</a:t>
            </a:r>
          </a:p>
          <a:p>
            <a:pPr lvl="1">
              <a:buFont typeface="Wingdings" pitchFamily="2" charset="2"/>
              <a:buChar char="q"/>
            </a:pPr>
            <a:r>
              <a:rPr lang="fr-FR" smtClean="0"/>
              <a:t> 265 IBM dual CPU – dual core Operon -</a:t>
            </a:r>
            <a:r>
              <a:rPr lang="fr-FR" smtClean="0">
                <a:solidFill>
                  <a:srgbClr val="FF0000"/>
                </a:solidFill>
              </a:rPr>
              <a:t>1.2 MSpecHEP</a:t>
            </a:r>
          </a:p>
          <a:p>
            <a:pPr lvl="1">
              <a:buFont typeface="Wingdings" pitchFamily="2" charset="2"/>
              <a:buChar char="q"/>
            </a:pPr>
            <a:r>
              <a:rPr lang="fr-FR" sz="1800" smtClean="0"/>
              <a:t> 479 DELL dual CPU / quad core INTEL 5345 @ 2.33 GHz – </a:t>
            </a:r>
            <a:r>
              <a:rPr lang="fr-FR" sz="1800" smtClean="0">
                <a:solidFill>
                  <a:srgbClr val="FF0000"/>
                </a:solidFill>
              </a:rPr>
              <a:t>6.3 MSpecHEP</a:t>
            </a:r>
          </a:p>
          <a:p>
            <a:pPr lvl="1">
              <a:buFont typeface="Wingdings" pitchFamily="2" charset="2"/>
              <a:buChar char="q"/>
            </a:pPr>
            <a:r>
              <a:rPr lang="fr-FR" sz="1800" smtClean="0"/>
              <a:t> 401 DELL dual CPU / quad core INTEL 5450 @ 3.0 GHz – </a:t>
            </a:r>
            <a:r>
              <a:rPr lang="fr-FR" sz="1800" smtClean="0">
                <a:solidFill>
                  <a:srgbClr val="FF0000"/>
                </a:solidFill>
              </a:rPr>
              <a:t>6.5 MSpecHEP</a:t>
            </a:r>
          </a:p>
          <a:p>
            <a:r>
              <a:rPr lang="fr-FR" sz="1800" smtClean="0"/>
              <a:t>Total power available: ~</a:t>
            </a:r>
            <a:r>
              <a:rPr lang="fr-FR" sz="1800" smtClean="0">
                <a:solidFill>
                  <a:srgbClr val="FF0000"/>
                </a:solidFill>
              </a:rPr>
              <a:t>14 MSpecHEP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310743" y="1104405"/>
            <a:ext cx="1282535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mtClean="0"/>
              <a:t>Top 500</a:t>
            </a:r>
            <a:endParaRPr lang="fr-FR"/>
          </a:p>
        </p:txBody>
      </p:sp>
      <p:cxnSp>
        <p:nvCxnSpPr>
          <p:cNvPr id="11" name="Connecteur droit avec flèche 10"/>
          <p:cNvCxnSpPr>
            <a:stCxn id="9" idx="1"/>
          </p:cNvCxnSpPr>
          <p:nvPr/>
        </p:nvCxnSpPr>
        <p:spPr bwMode="auto">
          <a:xfrm rot="10800000" flipV="1">
            <a:off x="2268191" y="1304459"/>
            <a:ext cx="2042552" cy="464961"/>
          </a:xfrm>
          <a:prstGeom prst="straightConnector1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Connecteur droit avec flèche 12"/>
          <p:cNvCxnSpPr>
            <a:stCxn id="9" idx="1"/>
          </p:cNvCxnSpPr>
          <p:nvPr/>
        </p:nvCxnSpPr>
        <p:spPr bwMode="auto">
          <a:xfrm rot="10800000" flipV="1">
            <a:off x="1864429" y="1304459"/>
            <a:ext cx="2446315" cy="892475"/>
          </a:xfrm>
          <a:prstGeom prst="straightConnector1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ZoneTexte 19"/>
          <p:cNvSpPr txBox="1"/>
          <p:nvPr/>
        </p:nvSpPr>
        <p:spPr>
          <a:xfrm>
            <a:off x="6450023" y="3503222"/>
            <a:ext cx="1733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8100 </a:t>
            </a:r>
            <a:r>
              <a:rPr lang="fr-FR" dirty="0" err="1" smtClean="0"/>
              <a:t>cores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6426745" y="4180114"/>
            <a:ext cx="2636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Durée de vie des </a:t>
            </a:r>
            <a:r>
              <a:rPr lang="fr-FR" dirty="0" err="1" smtClean="0"/>
              <a:t>workers</a:t>
            </a:r>
            <a:r>
              <a:rPr lang="fr-FR" dirty="0" smtClean="0"/>
              <a:t> &lt; 3 ans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6402680" y="5296395"/>
            <a:ext cx="2683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système de batch BQS passe à l’échelle sans problème</a:t>
            </a:r>
            <a:endParaRPr lang="fr-FR" dirty="0"/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3"/>
          <a:srcRect l="2126" t="15206" r="2190"/>
          <a:stretch>
            <a:fillRect/>
          </a:stretch>
        </p:blipFill>
        <p:spPr bwMode="auto">
          <a:xfrm>
            <a:off x="0" y="3332747"/>
            <a:ext cx="6208785" cy="336884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Mutualisation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Jeudi 2 octobre 2008</a:t>
            </a: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43840" y="1682496"/>
            <a:ext cx="8497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L’une des missions de base du CC-IN2P3 est de fournir des moyens informatiques mutualisés pour la communauté IN2P3 / </a:t>
            </a:r>
            <a:r>
              <a:rPr lang="fr-FR" dirty="0" err="1" smtClean="0"/>
              <a:t>Irfu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68224" y="2657856"/>
            <a:ext cx="70591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Négociation de l’achat de licences 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 GPFS (licences + maintenance)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 NI </a:t>
            </a:r>
            <a:r>
              <a:rPr lang="fr-FR" dirty="0" err="1" smtClean="0"/>
              <a:t>LabView</a:t>
            </a:r>
            <a:r>
              <a:rPr lang="fr-FR" dirty="0" smtClean="0"/>
              <a:t> (licences)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 AXALANT (EDMS) (licences)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77952" y="4962144"/>
            <a:ext cx="2901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Outils collaboratifs: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dirty="0" err="1" smtClean="0"/>
              <a:t>Indico</a:t>
            </a:r>
            <a:endParaRPr lang="fr-FR" dirty="0" smtClean="0"/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 …..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852672" y="4876800"/>
            <a:ext cx="4840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Mise à disposition de logiciels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Compilateurs, </a:t>
            </a:r>
            <a:r>
              <a:rPr lang="fr-FR" dirty="0" err="1" smtClean="0"/>
              <a:t>Matlab</a:t>
            </a:r>
            <a:r>
              <a:rPr lang="fr-FR" dirty="0" smtClean="0"/>
              <a:t>, </a:t>
            </a:r>
            <a:r>
              <a:rPr lang="fr-FR" dirty="0" err="1" smtClean="0"/>
              <a:t>etc</a:t>
            </a:r>
            <a:r>
              <a:rPr lang="fr-FR" dirty="0" smtClean="0"/>
              <a:t>…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CADENCE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Backup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Jeudi 2 octobre 2008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90144" y="2901696"/>
            <a:ext cx="75468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Actuellement 7 labos utilisent ce backup centralisé</a:t>
            </a:r>
          </a:p>
          <a:p>
            <a:r>
              <a:rPr lang="fr-FR" dirty="0" smtClean="0"/>
              <a:t>CENBG – CSNSM – IPHC – IPNL – IPNO – LPCC – LPSC</a:t>
            </a:r>
          </a:p>
          <a:p>
            <a:r>
              <a:rPr lang="fr-FR" dirty="0" smtClean="0"/>
              <a:t>~100 millions de fichiers – 47 To </a:t>
            </a:r>
          </a:p>
          <a:p>
            <a:r>
              <a:rPr lang="fr-FR" dirty="0" smtClean="0"/>
              <a:t>De 60 à 150 Go transférés au CC chaque jour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780032" y="5193792"/>
            <a:ext cx="6376416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Ce système est bien sûr généralisable à d’autres labos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92608" y="2023872"/>
            <a:ext cx="8583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Déploiement d’un backup centralisé pour les labos qui le souhaitent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Jeudi 2 octobre 2008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58496" y="1328928"/>
            <a:ext cx="8217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mission première du CC-IN2P3 est de servir les groupes de recherche de l’IN2P3 et de l’</a:t>
            </a:r>
            <a:r>
              <a:rPr lang="fr-FR" dirty="0" err="1" smtClean="0"/>
              <a:t>Irfu</a:t>
            </a:r>
            <a:endParaRPr lang="fr-FR" dirty="0" smtClean="0"/>
          </a:p>
          <a:p>
            <a:r>
              <a:rPr lang="fr-FR" dirty="0" smtClean="0"/>
              <a:t>Très forte priorité sur le LHC : ~80% des ressources</a:t>
            </a:r>
          </a:p>
          <a:p>
            <a:r>
              <a:rPr lang="fr-FR" dirty="0" smtClean="0"/>
              <a:t>… mais: ressources importantes et garanties pour les autres </a:t>
            </a:r>
            <a:r>
              <a:rPr lang="fr-FR" dirty="0" smtClean="0"/>
              <a:t>projets</a:t>
            </a:r>
            <a:endParaRPr lang="fr-FR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2438400" y="3791712"/>
            <a:ext cx="381609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/>
              <a:t>Grille régionale Rhône-Alpes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58240" y="4523232"/>
            <a:ext cx="6352032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Ambition de devenir l’opérateur de la future grille nationale de production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51104" y="5437632"/>
            <a:ext cx="8132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mutualisation des ressources et de certains services au niveau de l’IN2P3 / </a:t>
            </a:r>
            <a:r>
              <a:rPr lang="fr-FR" dirty="0" err="1" smtClean="0"/>
              <a:t>Irfu</a:t>
            </a:r>
            <a:r>
              <a:rPr lang="fr-FR" dirty="0" smtClean="0"/>
              <a:t> est une nécessité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38912" y="3133344"/>
            <a:ext cx="5474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Ouverture "contrôlée" du CC-IN2P3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CPU (2)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Jeudi 2 octobre 2008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68135" y="1292060"/>
            <a:ext cx="36694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Disponibilité de la ferme: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 2007: 83.9 %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 2008: 93.1 %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325092" y="1660039"/>
            <a:ext cx="2883203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Problèmes électriques et travaux d’infrastructure</a:t>
            </a:r>
            <a:endParaRPr lang="fr-FR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523451" y="2748338"/>
            <a:ext cx="2636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CPU consommé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68035" y="3114496"/>
            <a:ext cx="2422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CPU disponible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 bwMode="auto">
          <a:xfrm flipV="1">
            <a:off x="368135" y="3140224"/>
            <a:ext cx="2796170" cy="1"/>
          </a:xfrm>
          <a:prstGeom prst="lin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ZoneTexte 11"/>
          <p:cNvSpPr txBox="1"/>
          <p:nvPr/>
        </p:nvSpPr>
        <p:spPr>
          <a:xfrm>
            <a:off x="3610099" y="2415834"/>
            <a:ext cx="1971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2006: 82%</a:t>
            </a:r>
          </a:p>
          <a:p>
            <a:r>
              <a:rPr lang="fr-FR" smtClean="0"/>
              <a:t>2007: 66%</a:t>
            </a:r>
          </a:p>
          <a:p>
            <a:r>
              <a:rPr lang="fr-FR" smtClean="0"/>
              <a:t>2008: 61% </a:t>
            </a:r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075713" y="1822062"/>
            <a:ext cx="3681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smtClean="0">
                <a:latin typeface="Arial Narrow" pitchFamily="34" charset="0"/>
              </a:rPr>
              <a:t>{</a:t>
            </a:r>
            <a:endParaRPr lang="fr-FR" sz="13800">
              <a:latin typeface="Arial Narrow" pitchFamily="34" charset="0"/>
            </a:endParaRPr>
          </a:p>
        </p:txBody>
      </p:sp>
      <p:sp>
        <p:nvSpPr>
          <p:cNvPr id="16" name="Flèche gauche 15"/>
          <p:cNvSpPr/>
          <p:nvPr/>
        </p:nvSpPr>
        <p:spPr bwMode="auto">
          <a:xfrm>
            <a:off x="2778825" y="1755045"/>
            <a:ext cx="427512" cy="391886"/>
          </a:xfrm>
          <a:prstGeom prst="leftArrow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115634" y="2562414"/>
            <a:ext cx="28358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Coexistence de 3 OS:</a:t>
            </a:r>
          </a:p>
          <a:p>
            <a:r>
              <a:rPr lang="fr-FR" dirty="0" smtClean="0"/>
              <a:t>SL3 – SL4 32 bits – SL4 64 bits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156411" y="4018544"/>
            <a:ext cx="88071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Augmentation impressionnante de la puissance CPU dans un laps de temps très court</a:t>
            </a:r>
          </a:p>
          <a:p>
            <a:pPr>
              <a:buFont typeface="Wingdings" pitchFamily="2" charset="2"/>
              <a:buChar char="è"/>
            </a:pPr>
            <a:r>
              <a:rPr lang="fr-FR" dirty="0" smtClean="0"/>
              <a:t>Les expériences LHC n’étaient pas complètement prêtes à l’utiliser</a:t>
            </a:r>
          </a:p>
          <a:p>
            <a:pPr>
              <a:buFont typeface="Wingdings" pitchFamily="2" charset="2"/>
              <a:buChar char="è"/>
            </a:pPr>
            <a:r>
              <a:rPr lang="fr-FR" dirty="0" smtClean="0"/>
              <a:t> Stockage  / I/O / Réseau / Software / Transfert de données… doivent être parfaitement au point et parfaitement équilibrés pour utiliser efficacement le CPU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Jeudi 2 octobre 2008</a:t>
            </a:r>
            <a:endParaRPr lang="fr-FR"/>
          </a:p>
        </p:txBody>
      </p:sp>
      <p:pic>
        <p:nvPicPr>
          <p:cNvPr id="210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310"/>
            <a:ext cx="9144000" cy="664359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8409" y="48128"/>
            <a:ext cx="7972928" cy="854242"/>
          </a:xfrm>
        </p:spPr>
        <p:txBody>
          <a:bodyPr/>
          <a:lstStyle/>
          <a:p>
            <a:r>
              <a:rPr lang="fr-FR" sz="2400" dirty="0" smtClean="0"/>
              <a:t>Les expériences non-LHC bénéficient aussi de l’augmentation de puissance CPU</a:t>
            </a:r>
            <a:endParaRPr lang="fr-FR" sz="24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Jeudi 2 octobre 2008</a:t>
            </a:r>
            <a:endParaRPr lang="fr-FR"/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3"/>
          <a:srcRect l="2053" t="12616" r="1744" b="4257"/>
          <a:stretch>
            <a:fillRect/>
          </a:stretch>
        </p:blipFill>
        <p:spPr bwMode="auto">
          <a:xfrm>
            <a:off x="0" y="1058766"/>
            <a:ext cx="5177209" cy="279132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211971" name="Picture 3"/>
          <p:cNvPicPr>
            <a:picLocks noChangeAspect="1" noChangeArrowheads="1"/>
          </p:cNvPicPr>
          <p:nvPr/>
        </p:nvPicPr>
        <p:blipFill>
          <a:blip r:embed="rId4"/>
          <a:srcRect l="2450" t="11640" r="4176" b="2992"/>
          <a:stretch>
            <a:fillRect/>
          </a:stretch>
        </p:blipFill>
        <p:spPr bwMode="auto">
          <a:xfrm>
            <a:off x="3705727" y="3596730"/>
            <a:ext cx="5438273" cy="32612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1203158" y="1576137"/>
            <a:ext cx="541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D0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884821" y="4102768"/>
            <a:ext cx="938463" cy="40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BaBar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LHC / Total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Jeudi 2 octobre 2008</a:t>
            </a:r>
            <a:endParaRPr lang="fr-FR"/>
          </a:p>
        </p:txBody>
      </p:sp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096" y="1046747"/>
            <a:ext cx="7575581" cy="53365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Utilisation de la Grille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Jeudi 2 octobre 2008</a:t>
            </a:r>
            <a:endParaRPr lang="fr-FR"/>
          </a:p>
        </p:txBody>
      </p:sp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3"/>
          <a:srcRect l="2234" t="14891" r="4230" b="4487"/>
          <a:stretch>
            <a:fillRect/>
          </a:stretch>
        </p:blipFill>
        <p:spPr bwMode="auto">
          <a:xfrm>
            <a:off x="204536" y="1600200"/>
            <a:ext cx="8679266" cy="405464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Stockage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Jeudi 2 octobre 2008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54222" y="1205818"/>
            <a:ext cx="88213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effectLst/>
              </a:rPr>
              <a:t>4 systèmes principaux:</a:t>
            </a:r>
          </a:p>
          <a:p>
            <a:pPr lvl="1">
              <a:buFont typeface="Wingdings" pitchFamily="2" charset="2"/>
              <a:buChar char="q"/>
            </a:pPr>
            <a:r>
              <a:rPr lang="fr-FR" sz="2400" dirty="0" smtClean="0">
                <a:effectLst/>
              </a:rPr>
              <a:t> IBM DS8300: 250 </a:t>
            </a:r>
            <a:r>
              <a:rPr lang="fr-FR" sz="2400" dirty="0" err="1" smtClean="0">
                <a:effectLst/>
              </a:rPr>
              <a:t>TBytes</a:t>
            </a:r>
            <a:r>
              <a:rPr lang="fr-FR" sz="2400" dirty="0" smtClean="0">
                <a:effectLst/>
              </a:rPr>
              <a:t> – Système SAN haute performance / haute disponibilité : AFS + beaucoup d’autres services</a:t>
            </a:r>
          </a:p>
          <a:p>
            <a:pPr lvl="1">
              <a:buFont typeface="Wingdings" pitchFamily="2" charset="2"/>
              <a:buChar char="q"/>
            </a:pPr>
            <a:r>
              <a:rPr lang="fr-FR" sz="2400" dirty="0" smtClean="0">
                <a:effectLst/>
              </a:rPr>
              <a:t> SUN X4500 (</a:t>
            </a:r>
            <a:r>
              <a:rPr lang="fr-FR" sz="2400" dirty="0" err="1" smtClean="0">
                <a:effectLst/>
              </a:rPr>
              <a:t>Thumpers</a:t>
            </a:r>
            <a:r>
              <a:rPr lang="fr-FR" sz="2400" dirty="0" smtClean="0">
                <a:effectLst/>
              </a:rPr>
              <a:t>) : 2.3 Po – DAS: </a:t>
            </a:r>
            <a:r>
              <a:rPr lang="fr-FR" sz="2400" dirty="0" err="1" smtClean="0">
                <a:effectLst/>
              </a:rPr>
              <a:t>dcache</a:t>
            </a:r>
            <a:r>
              <a:rPr lang="fr-FR" sz="2400" dirty="0" smtClean="0">
                <a:effectLst/>
              </a:rPr>
              <a:t>, </a:t>
            </a:r>
            <a:r>
              <a:rPr lang="fr-FR" sz="2400" dirty="0" err="1" smtClean="0">
                <a:effectLst/>
              </a:rPr>
              <a:t>xrootd</a:t>
            </a:r>
            <a:endParaRPr lang="fr-FR" sz="2400" dirty="0" smtClean="0">
              <a:effectLst/>
            </a:endParaRPr>
          </a:p>
          <a:p>
            <a:pPr lvl="2">
              <a:buFont typeface="Wingdings" pitchFamily="2" charset="2"/>
              <a:buChar char="q"/>
            </a:pPr>
            <a:r>
              <a:rPr lang="fr-FR" sz="2400" dirty="0">
                <a:effectLst/>
              </a:rPr>
              <a:t> </a:t>
            </a:r>
            <a:r>
              <a:rPr lang="fr-FR" sz="2400" dirty="0" smtClean="0">
                <a:effectLst/>
              </a:rPr>
              <a:t>+ 3.2 Po livrés il y a 2 semaines</a:t>
            </a:r>
          </a:p>
          <a:p>
            <a:pPr lvl="1">
              <a:buFont typeface="Wingdings" pitchFamily="2" charset="2"/>
              <a:buChar char="q"/>
            </a:pPr>
            <a:r>
              <a:rPr lang="fr-FR" sz="2400" dirty="0" smtClean="0">
                <a:effectLst/>
              </a:rPr>
              <a:t> IBM / DDN DCS9550</a:t>
            </a:r>
          </a:p>
          <a:p>
            <a:pPr lvl="2">
              <a:buFont typeface="Wingdings" pitchFamily="2" charset="2"/>
              <a:buChar char="Ø"/>
            </a:pPr>
            <a:r>
              <a:rPr lang="fr-FR" sz="2400" dirty="0" smtClean="0">
                <a:effectLst/>
              </a:rPr>
              <a:t> 640 </a:t>
            </a:r>
            <a:r>
              <a:rPr lang="fr-FR" sz="2400" dirty="0" err="1" smtClean="0">
                <a:effectLst/>
              </a:rPr>
              <a:t>Tbytes</a:t>
            </a:r>
            <a:r>
              <a:rPr lang="fr-FR" sz="2400" dirty="0" smtClean="0">
                <a:effectLst/>
              </a:rPr>
              <a:t> : GPFS </a:t>
            </a:r>
          </a:p>
          <a:p>
            <a:pPr lvl="2">
              <a:buFont typeface="Wingdings" pitchFamily="2" charset="2"/>
              <a:buChar char="Ø"/>
            </a:pPr>
            <a:r>
              <a:rPr lang="fr-FR" sz="2400" dirty="0" smtClean="0">
                <a:effectLst/>
              </a:rPr>
              <a:t> 480 </a:t>
            </a:r>
            <a:r>
              <a:rPr lang="fr-FR" sz="2400" dirty="0" err="1" smtClean="0">
                <a:effectLst/>
              </a:rPr>
              <a:t>Tbytes</a:t>
            </a:r>
            <a:r>
              <a:rPr lang="fr-FR" sz="2400" dirty="0" smtClean="0">
                <a:effectLst/>
              </a:rPr>
              <a:t> : Cache HPSS</a:t>
            </a:r>
          </a:p>
          <a:p>
            <a:pPr lvl="1">
              <a:buFont typeface="Wingdings" pitchFamily="2" charset="2"/>
              <a:buChar char="q"/>
            </a:pPr>
            <a:r>
              <a:rPr lang="fr-FR" sz="2400" dirty="0" smtClean="0">
                <a:effectLst/>
              </a:rPr>
              <a:t> PILLAR </a:t>
            </a:r>
            <a:r>
              <a:rPr lang="fr-FR" sz="2400" dirty="0" err="1" smtClean="0">
                <a:effectLst/>
              </a:rPr>
              <a:t>Axiom</a:t>
            </a:r>
            <a:r>
              <a:rPr lang="fr-FR" sz="2400" dirty="0" smtClean="0">
                <a:effectLst/>
              </a:rPr>
              <a:t>: 42 </a:t>
            </a:r>
            <a:r>
              <a:rPr lang="fr-FR" sz="2400" dirty="0" err="1" smtClean="0">
                <a:effectLst/>
              </a:rPr>
              <a:t>Tbyte</a:t>
            </a:r>
            <a:r>
              <a:rPr lang="fr-FR" sz="2400" dirty="0" smtClean="0">
                <a:effectLst/>
              </a:rPr>
              <a:t> – Base Oracle pour OPERA</a:t>
            </a:r>
            <a:endParaRPr lang="fr-FR" sz="24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4926" y="3667125"/>
            <a:ext cx="3064002" cy="204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246551" y="5447889"/>
            <a:ext cx="26933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b="1" dirty="0" smtClean="0">
                <a:solidFill>
                  <a:schemeClr val="bg1"/>
                </a:solidFill>
              </a:rPr>
              <a:t>© CC-IN2P3 / CNRS / f. de </a:t>
            </a:r>
            <a:r>
              <a:rPr lang="nl-NL" sz="1200" b="1" dirty="0" err="1" smtClean="0">
                <a:solidFill>
                  <a:schemeClr val="bg1"/>
                </a:solidFill>
              </a:rPr>
              <a:t>Stefanis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Protocoles supportés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100" smtClean="0"/>
              <a:t>Jeudi 2 octobre 2008</a:t>
            </a:r>
            <a:endParaRPr lang="fr-FR" sz="1100"/>
          </a:p>
        </p:txBody>
      </p:sp>
      <p:sp>
        <p:nvSpPr>
          <p:cNvPr id="5" name="ZoneTexte 4"/>
          <p:cNvSpPr txBox="1"/>
          <p:nvPr/>
        </p:nvSpPr>
        <p:spPr>
          <a:xfrm>
            <a:off x="142504" y="1246909"/>
            <a:ext cx="799209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u="sng" dirty="0" err="1" smtClean="0">
                <a:solidFill>
                  <a:schemeClr val="accent6"/>
                </a:solidFill>
              </a:rPr>
              <a:t>dcache</a:t>
            </a:r>
            <a:r>
              <a:rPr lang="fr-FR" sz="1800" b="1" u="sng" dirty="0" smtClean="0">
                <a:solidFill>
                  <a:schemeClr val="accent6"/>
                </a:solidFill>
              </a:rPr>
              <a:t>:</a:t>
            </a:r>
            <a:r>
              <a:rPr lang="fr-FR" sz="1800" dirty="0" smtClean="0"/>
              <a:t> A destination des SE - EGEE</a:t>
            </a:r>
          </a:p>
          <a:p>
            <a:r>
              <a:rPr lang="fr-FR" sz="1800" dirty="0" smtClean="0"/>
              <a:t>LHC : (1053 TB)</a:t>
            </a:r>
          </a:p>
          <a:p>
            <a:r>
              <a:rPr lang="fr-FR" sz="1800" dirty="0" smtClean="0"/>
              <a:t>ILC: 20 TB</a:t>
            </a:r>
          </a:p>
          <a:p>
            <a:r>
              <a:rPr lang="fr-FR" sz="1800" dirty="0" smtClean="0"/>
              <a:t>PHENIX: 28 TB - VIRGO: 2 TB – </a:t>
            </a:r>
            <a:r>
              <a:rPr lang="fr-FR" sz="1800" dirty="0" err="1" smtClean="0"/>
              <a:t>Latice</a:t>
            </a:r>
            <a:r>
              <a:rPr lang="fr-FR" sz="1800" dirty="0" smtClean="0"/>
              <a:t> QCD: 2 TB – </a:t>
            </a:r>
            <a:r>
              <a:rPr lang="fr-FR" sz="1800" dirty="0" err="1" smtClean="0"/>
              <a:t>Biomed</a:t>
            </a:r>
            <a:r>
              <a:rPr lang="fr-FR" sz="1800" dirty="0" smtClean="0"/>
              <a:t>: 2 TB </a:t>
            </a:r>
            <a:endParaRPr lang="fr-FR" sz="1800" dirty="0"/>
          </a:p>
        </p:txBody>
      </p:sp>
      <p:sp>
        <p:nvSpPr>
          <p:cNvPr id="6" name="ZoneTexte 5"/>
          <p:cNvSpPr txBox="1"/>
          <p:nvPr/>
        </p:nvSpPr>
        <p:spPr>
          <a:xfrm>
            <a:off x="249381" y="2885706"/>
            <a:ext cx="77070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u="sng" dirty="0" err="1" smtClean="0">
                <a:solidFill>
                  <a:schemeClr val="accent6"/>
                </a:solidFill>
              </a:rPr>
              <a:t>xrootd</a:t>
            </a:r>
            <a:r>
              <a:rPr lang="fr-FR" sz="1800" b="1" u="sng" dirty="0" smtClean="0">
                <a:solidFill>
                  <a:schemeClr val="accent6"/>
                </a:solidFill>
              </a:rPr>
              <a:t>:</a:t>
            </a:r>
          </a:p>
          <a:p>
            <a:r>
              <a:rPr lang="fr-FR" sz="1800" dirty="0" smtClean="0"/>
              <a:t>Total: 347 TB partagés entre BaBar – D0 – INDRA – ANTARES  </a:t>
            </a:r>
            <a:endParaRPr lang="fr-FR" sz="1800" dirty="0"/>
          </a:p>
        </p:txBody>
      </p:sp>
      <p:sp>
        <p:nvSpPr>
          <p:cNvPr id="7" name="ZoneTexte 6"/>
          <p:cNvSpPr txBox="1"/>
          <p:nvPr/>
        </p:nvSpPr>
        <p:spPr>
          <a:xfrm>
            <a:off x="237504" y="3776354"/>
            <a:ext cx="85621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u="sng" dirty="0" smtClean="0">
                <a:solidFill>
                  <a:schemeClr val="accent6"/>
                </a:solidFill>
              </a:rPr>
              <a:t>SRB: </a:t>
            </a:r>
            <a:r>
              <a:rPr lang="fr-FR" sz="1800" dirty="0" smtClean="0"/>
              <a:t>The Storage Resource Broker</a:t>
            </a:r>
          </a:p>
          <a:p>
            <a:r>
              <a:rPr lang="fr-FR" sz="1800" dirty="0" smtClean="0"/>
              <a:t>Total 146 TB partagés entre BaBar – Auger – plusieurs groupes de biologie</a:t>
            </a:r>
            <a:endParaRPr lang="fr-FR" sz="1800" dirty="0"/>
          </a:p>
        </p:txBody>
      </p:sp>
      <p:sp>
        <p:nvSpPr>
          <p:cNvPr id="8" name="ZoneTexte 7"/>
          <p:cNvSpPr txBox="1"/>
          <p:nvPr/>
        </p:nvSpPr>
        <p:spPr>
          <a:xfrm>
            <a:off x="237507" y="4678880"/>
            <a:ext cx="85858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u="sng" dirty="0" smtClean="0">
                <a:solidFill>
                  <a:schemeClr val="accent6"/>
                </a:solidFill>
              </a:rPr>
              <a:t>GPFS</a:t>
            </a:r>
            <a:r>
              <a:rPr lang="fr-FR" sz="1800" dirty="0" smtClean="0"/>
              <a:t> Espace utilisateur orienté analyse</a:t>
            </a:r>
          </a:p>
          <a:p>
            <a:r>
              <a:rPr lang="fr-FR" sz="1800" dirty="0" smtClean="0"/>
              <a:t>Total 280 TB utilisés par toutes les expériences</a:t>
            </a:r>
          </a:p>
          <a:p>
            <a:r>
              <a:rPr lang="fr-FR" sz="1800" dirty="0" smtClean="0"/>
              <a:t>Principaux utilisateurs: Supernovae, Planck, Auger, BaBar, HESS, PHENIX, COMPASS, D0 and INTEGRAL</a:t>
            </a:r>
            <a:endParaRPr lang="fr-FR" sz="1800" dirty="0"/>
          </a:p>
        </p:txBody>
      </p:sp>
      <p:sp>
        <p:nvSpPr>
          <p:cNvPr id="9" name="ZoneTexte 8"/>
          <p:cNvSpPr txBox="1"/>
          <p:nvPr/>
        </p:nvSpPr>
        <p:spPr>
          <a:xfrm>
            <a:off x="2461360" y="6081117"/>
            <a:ext cx="637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+AFS pour les homes et les softs des expériences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C_120906C">
  <a:themeElements>
    <a:clrScheme name="PowerPointC_120906C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PowerPointC_120906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owerPointC_120906C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C_120906C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C_120906C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C_120906C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C_120906C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C_120906C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PowerPointC_120906C</Template>
  <TotalTime>2846</TotalTime>
  <Words>1224</Words>
  <Application>Microsoft PowerPoint</Application>
  <PresentationFormat>Affichage à l'écran (4:3)</PresentationFormat>
  <Paragraphs>225</Paragraphs>
  <Slides>22</Slides>
  <Notes>22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PowerPointC_120906C</vt:lpstr>
      <vt:lpstr>Évolution du CC-IN2P3</vt:lpstr>
      <vt:lpstr>CPU</vt:lpstr>
      <vt:lpstr>CPU (2)</vt:lpstr>
      <vt:lpstr>Diapositive 4</vt:lpstr>
      <vt:lpstr>Les expériences non-LHC bénéficient aussi de l’augmentation de puissance CPU</vt:lpstr>
      <vt:lpstr>LHC / Total</vt:lpstr>
      <vt:lpstr>Utilisation de la Grille</vt:lpstr>
      <vt:lpstr>Stockage</vt:lpstr>
      <vt:lpstr>Protocoles supportés</vt:lpstr>
      <vt:lpstr>Stockage</vt:lpstr>
      <vt:lpstr>Stockage de masse</vt:lpstr>
      <vt:lpstr>Évolution du réseau interne (1)</vt:lpstr>
      <vt:lpstr>Évolution du réseau interne (2)</vt:lpstr>
      <vt:lpstr>Puissance électrique</vt:lpstr>
      <vt:lpstr>Infrastructure du CC-IN2P3</vt:lpstr>
      <vt:lpstr>Développements</vt:lpstr>
      <vt:lpstr>Plateforme d’analyse</vt:lpstr>
      <vt:lpstr>Ouverture du CC</vt:lpstr>
      <vt:lpstr>Recherche en informatique</vt:lpstr>
      <vt:lpstr>Mutualisation</vt:lpstr>
      <vt:lpstr>Backup</vt:lpstr>
      <vt:lpstr>Conclusion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CC-IN2P3</dc:title>
  <dc:creator>Dominique BOUTIGNY</dc:creator>
  <cp:lastModifiedBy>Dominique BOUTIGNY</cp:lastModifiedBy>
  <cp:revision>149</cp:revision>
  <cp:lastPrinted>1904-01-01T00:00:00Z</cp:lastPrinted>
  <dcterms:created xsi:type="dcterms:W3CDTF">2006-10-22T21:02:04Z</dcterms:created>
  <dcterms:modified xsi:type="dcterms:W3CDTF">2008-09-30T12:13:10Z</dcterms:modified>
</cp:coreProperties>
</file>