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1"/>
  </p:sldMasterIdLst>
  <p:notesMasterIdLst>
    <p:notesMasterId r:id="rId34"/>
  </p:notesMasterIdLst>
  <p:handoutMasterIdLst>
    <p:handoutMasterId r:id="rId35"/>
  </p:handoutMasterIdLst>
  <p:sldIdLst>
    <p:sldId id="256" r:id="rId2"/>
    <p:sldId id="290" r:id="rId3"/>
    <p:sldId id="294" r:id="rId4"/>
    <p:sldId id="295" r:id="rId5"/>
    <p:sldId id="296" r:id="rId6"/>
    <p:sldId id="291" r:id="rId7"/>
    <p:sldId id="292" r:id="rId8"/>
    <p:sldId id="275" r:id="rId9"/>
    <p:sldId id="258" r:id="rId10"/>
    <p:sldId id="293" r:id="rId11"/>
    <p:sldId id="259" r:id="rId12"/>
    <p:sldId id="262" r:id="rId13"/>
    <p:sldId id="263" r:id="rId14"/>
    <p:sldId id="267" r:id="rId15"/>
    <p:sldId id="268" r:id="rId16"/>
    <p:sldId id="272" r:id="rId17"/>
    <p:sldId id="273" r:id="rId18"/>
    <p:sldId id="274" r:id="rId19"/>
    <p:sldId id="276" r:id="rId20"/>
    <p:sldId id="277" r:id="rId21"/>
    <p:sldId id="278" r:id="rId22"/>
    <p:sldId id="280" r:id="rId23"/>
    <p:sldId id="281" r:id="rId24"/>
    <p:sldId id="282" r:id="rId25"/>
    <p:sldId id="283" r:id="rId26"/>
    <p:sldId id="284" r:id="rId27"/>
    <p:sldId id="285" r:id="rId28"/>
    <p:sldId id="286" r:id="rId29"/>
    <p:sldId id="287" r:id="rId30"/>
    <p:sldId id="288" r:id="rId31"/>
    <p:sldId id="297" r:id="rId32"/>
    <p:sldId id="29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77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4D678E-A7FE-BF4E-81C3-C822A8E29D9B}" type="datetimeFigureOut">
              <a:rPr lang="en-US" smtClean="0"/>
              <a:t>18/01/2012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4BA4E0-E597-2D4A-B0C3-21DCEF917F90}" type="slidenum">
              <a:rPr lang="en-US" smtClean="0"/>
              <a:t>‹#›</a:t>
            </a:fld>
            <a:endParaRPr lang="en-US"/>
          </a:p>
        </p:txBody>
      </p:sp>
    </p:spTree>
    <p:extLst>
      <p:ext uri="{BB962C8B-B14F-4D97-AF65-F5344CB8AC3E}">
        <p14:creationId xmlns:p14="http://schemas.microsoft.com/office/powerpoint/2010/main" val="3309860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6F75FF-2332-5741-A0A8-158B0A6FAC52}" type="datetimeFigureOut">
              <a:rPr lang="en-US" smtClean="0"/>
              <a:t>18/01/2012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19E016-76FB-8A40-982C-50B098DD69FB}" type="slidenum">
              <a:rPr lang="en-US" smtClean="0"/>
              <a:t>‹#›</a:t>
            </a:fld>
            <a:endParaRPr lang="en-US"/>
          </a:p>
        </p:txBody>
      </p:sp>
    </p:spTree>
    <p:extLst>
      <p:ext uri="{BB962C8B-B14F-4D97-AF65-F5344CB8AC3E}">
        <p14:creationId xmlns:p14="http://schemas.microsoft.com/office/powerpoint/2010/main" val="21753824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idea</a:t>
            </a:r>
            <a:r>
              <a:rPr lang="en-US" baseline="0" dirty="0" smtClean="0"/>
              <a:t> is that the design should better be done in a way that would ensure compatibility to the existing code, but much more flexible than the existing approaches with respect to future possibilities for parallel processing. What is today the “single stack” approach can easily be designed based on the fact that processing a primary should be independent of another. That is, if we want to split the initial stack in chunks processed by different machines (in a PROOF-like environment) this would work. At the limit, the framework should be thread safe with respect to splitting the stack and spawning several stack/step managers to take advantage of </a:t>
            </a:r>
            <a:r>
              <a:rPr lang="en-US" baseline="0" smtClean="0"/>
              <a:t>future architectures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D5DA920-B039-E646-8ECB-34EE87A9A6E2}"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E871953-9007-DC4E-B3AA-52E4429E7FB9}" type="slidenum">
              <a:rPr lang="fr-FR" smtClean="0"/>
              <a:t>20</a:t>
            </a:fld>
            <a:endParaRPr lang="fr-FR"/>
          </a:p>
        </p:txBody>
      </p:sp>
    </p:spTree>
    <p:extLst>
      <p:ext uri="{BB962C8B-B14F-4D97-AF65-F5344CB8AC3E}">
        <p14:creationId xmlns:p14="http://schemas.microsoft.com/office/powerpoint/2010/main" val="420287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2E871953-9007-DC4E-B3AA-52E4429E7FB9}" type="slidenum">
              <a:rPr lang="fr-FR" smtClean="0"/>
              <a:t>25</a:t>
            </a:fld>
            <a:endParaRPr lang="fr-FR"/>
          </a:p>
        </p:txBody>
      </p:sp>
    </p:spTree>
    <p:extLst>
      <p:ext uri="{BB962C8B-B14F-4D97-AF65-F5344CB8AC3E}">
        <p14:creationId xmlns:p14="http://schemas.microsoft.com/office/powerpoint/2010/main" val="2445415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pPr algn="r"/>
            <a:fld id="{F7886C9C-DC18-4195-8FD5-A50AA931D419}" type="slidenum">
              <a:rPr lang="en-US" smtClean="0"/>
              <a:pPr algn="r"/>
              <a:t>‹#›</a:t>
            </a:fld>
            <a:endParaRPr lang="en-US" dirty="0"/>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05CB8A13-9567-7F48-A366-A20931500DF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CB8A13-9567-7F48-A366-A20931500DF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B8A13-9567-7F48-A366-A20931500DF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B8A13-9567-7F48-A366-A20931500DF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CB8A13-9567-7F48-A366-A20931500DF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CB8A13-9567-7F48-A366-A20931500D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05CB8A13-9567-7F48-A366-A20931500D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Lst>
  <p:hf hdr="0" ftr="0" dt="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optimisation</a:t>
            </a:r>
            <a:r>
              <a:rPr lang="en-US" dirty="0" smtClean="0"/>
              <a:t> of ALICE code</a:t>
            </a:r>
            <a:endParaRPr lang="en-US" dirty="0"/>
          </a:p>
        </p:txBody>
      </p:sp>
      <p:sp>
        <p:nvSpPr>
          <p:cNvPr id="3" name="Subtitle 2"/>
          <p:cNvSpPr>
            <a:spLocks noGrp="1"/>
          </p:cNvSpPr>
          <p:nvPr>
            <p:ph type="subTitle" idx="1"/>
          </p:nvPr>
        </p:nvSpPr>
        <p:spPr/>
        <p:txBody>
          <a:bodyPr/>
          <a:lstStyle/>
          <a:p>
            <a:r>
              <a:rPr lang="en-US" dirty="0" smtClean="0"/>
              <a:t>Federico Carminati</a:t>
            </a:r>
          </a:p>
          <a:p>
            <a:r>
              <a:rPr lang="en-US" dirty="0" smtClean="0"/>
              <a:t>January 19, 2012</a:t>
            </a:r>
            <a:endParaRPr lang="en-US" dirty="0"/>
          </a:p>
        </p:txBody>
      </p:sp>
      <p:sp>
        <p:nvSpPr>
          <p:cNvPr id="4" name="Slide Number Placeholder 3"/>
          <p:cNvSpPr>
            <a:spLocks noGrp="1"/>
          </p:cNvSpPr>
          <p:nvPr>
            <p:ph type="sldNum" sz="quarter" idx="12"/>
          </p:nvPr>
        </p:nvSpPr>
        <p:spPr/>
        <p:txBody>
          <a:bodyPr/>
          <a:lstStyle/>
          <a:p>
            <a:pPr algn="r"/>
            <a:fld id="{F7886C9C-DC18-4195-8FD5-A50AA931D419}" type="slidenum">
              <a:rPr lang="en-US" smtClean="0"/>
              <a:pPr algn="r"/>
              <a:t>1</a:t>
            </a:fld>
            <a:endParaRPr lang="en-US" dirty="0"/>
          </a:p>
        </p:txBody>
      </p:sp>
    </p:spTree>
    <p:extLst>
      <p:ext uri="{BB962C8B-B14F-4D97-AF65-F5344CB8AC3E}">
        <p14:creationId xmlns:p14="http://schemas.microsoft.com/office/powerpoint/2010/main" val="55334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4" name="Slide Number Placeholder 3"/>
          <p:cNvSpPr>
            <a:spLocks noGrp="1"/>
          </p:cNvSpPr>
          <p:nvPr>
            <p:ph type="sldNum" sz="quarter" idx="12"/>
          </p:nvPr>
        </p:nvSpPr>
        <p:spPr/>
        <p:txBody>
          <a:bodyPr/>
          <a:lstStyle/>
          <a:p>
            <a:fld id="{05CB8A13-9567-7F48-A366-A20931500DFA}" type="slidenum">
              <a:rPr lang="en-US" smtClean="0"/>
              <a:t>10</a:t>
            </a:fld>
            <a:endParaRPr lang="en-US"/>
          </a:p>
        </p:txBody>
      </p:sp>
      <p:cxnSp>
        <p:nvCxnSpPr>
          <p:cNvPr id="6" name="Straight Connector 5"/>
          <p:cNvCxnSpPr/>
          <p:nvPr/>
        </p:nvCxnSpPr>
        <p:spPr>
          <a:xfrm>
            <a:off x="779463" y="3602868"/>
            <a:ext cx="770022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79463" y="3417253"/>
            <a:ext cx="0" cy="37123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46206" y="3417253"/>
            <a:ext cx="0" cy="37123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479692" y="3417253"/>
            <a:ext cx="0" cy="37123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19385" y="3019618"/>
            <a:ext cx="668873" cy="369332"/>
          </a:xfrm>
          <a:prstGeom prst="rect">
            <a:avLst/>
          </a:prstGeom>
          <a:noFill/>
        </p:spPr>
        <p:txBody>
          <a:bodyPr wrap="none" rtlCol="0">
            <a:spAutoFit/>
          </a:bodyPr>
          <a:lstStyle/>
          <a:p>
            <a:r>
              <a:rPr lang="en-US" dirty="0" smtClean="0"/>
              <a:t>2012</a:t>
            </a:r>
            <a:endParaRPr lang="en-US" dirty="0"/>
          </a:p>
        </p:txBody>
      </p:sp>
      <p:cxnSp>
        <p:nvCxnSpPr>
          <p:cNvPr id="12" name="Straight Connector 11"/>
          <p:cNvCxnSpPr/>
          <p:nvPr/>
        </p:nvCxnSpPr>
        <p:spPr>
          <a:xfrm>
            <a:off x="5912949" y="3417253"/>
            <a:ext cx="0" cy="37123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196862" y="3019618"/>
            <a:ext cx="668873" cy="369332"/>
          </a:xfrm>
          <a:prstGeom prst="rect">
            <a:avLst/>
          </a:prstGeom>
          <a:noFill/>
        </p:spPr>
        <p:txBody>
          <a:bodyPr wrap="none" rtlCol="0">
            <a:spAutoFit/>
          </a:bodyPr>
          <a:lstStyle/>
          <a:p>
            <a:r>
              <a:rPr lang="en-US" dirty="0" smtClean="0"/>
              <a:t>2013</a:t>
            </a:r>
            <a:endParaRPr lang="en-US" dirty="0"/>
          </a:p>
        </p:txBody>
      </p:sp>
      <p:sp>
        <p:nvSpPr>
          <p:cNvPr id="15" name="TextBox 14"/>
          <p:cNvSpPr txBox="1"/>
          <p:nvPr/>
        </p:nvSpPr>
        <p:spPr>
          <a:xfrm>
            <a:off x="6899033" y="3044963"/>
            <a:ext cx="668873" cy="369332"/>
          </a:xfrm>
          <a:prstGeom prst="rect">
            <a:avLst/>
          </a:prstGeom>
          <a:noFill/>
        </p:spPr>
        <p:txBody>
          <a:bodyPr wrap="none" rtlCol="0">
            <a:spAutoFit/>
          </a:bodyPr>
          <a:lstStyle/>
          <a:p>
            <a:r>
              <a:rPr lang="en-US" dirty="0" smtClean="0"/>
              <a:t>2014</a:t>
            </a:r>
            <a:endParaRPr lang="en-US" dirty="0"/>
          </a:p>
        </p:txBody>
      </p:sp>
      <p:grpSp>
        <p:nvGrpSpPr>
          <p:cNvPr id="37" name="Group 36"/>
          <p:cNvGrpSpPr/>
          <p:nvPr/>
        </p:nvGrpSpPr>
        <p:grpSpPr>
          <a:xfrm>
            <a:off x="732692" y="3602869"/>
            <a:ext cx="1406769" cy="1527515"/>
            <a:chOff x="732692" y="2586893"/>
            <a:chExt cx="1406769" cy="1527515"/>
          </a:xfrm>
        </p:grpSpPr>
        <p:cxnSp>
          <p:nvCxnSpPr>
            <p:cNvPr id="17" name="Straight Arrow Connector 16"/>
            <p:cNvCxnSpPr/>
            <p:nvPr/>
          </p:nvCxnSpPr>
          <p:spPr>
            <a:xfrm flipV="1">
              <a:off x="1436077" y="2586893"/>
              <a:ext cx="283308" cy="8714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32692" y="3468077"/>
              <a:ext cx="1406769" cy="646331"/>
            </a:xfrm>
            <a:prstGeom prst="rect">
              <a:avLst/>
            </a:prstGeom>
            <a:noFill/>
          </p:spPr>
          <p:txBody>
            <a:bodyPr wrap="square" rtlCol="0">
              <a:spAutoFit/>
            </a:bodyPr>
            <a:lstStyle/>
            <a:p>
              <a:r>
                <a:rPr lang="en-US" dirty="0" smtClean="0"/>
                <a:t>May 2012</a:t>
              </a:r>
            </a:p>
            <a:p>
              <a:r>
                <a:rPr lang="en-US" dirty="0" smtClean="0"/>
                <a:t>Kick-off </a:t>
              </a:r>
              <a:endParaRPr lang="en-US" dirty="0"/>
            </a:p>
          </p:txBody>
        </p:sp>
      </p:grpSp>
      <p:grpSp>
        <p:nvGrpSpPr>
          <p:cNvPr id="38" name="Group 37"/>
          <p:cNvGrpSpPr/>
          <p:nvPr/>
        </p:nvGrpSpPr>
        <p:grpSpPr>
          <a:xfrm>
            <a:off x="2359513" y="3612636"/>
            <a:ext cx="1406769" cy="2551332"/>
            <a:chOff x="2359513" y="2596660"/>
            <a:chExt cx="1406769" cy="2551332"/>
          </a:xfrm>
        </p:grpSpPr>
        <p:cxnSp>
          <p:nvCxnSpPr>
            <p:cNvPr id="24" name="Straight Arrow Connector 23"/>
            <p:cNvCxnSpPr/>
            <p:nvPr/>
          </p:nvCxnSpPr>
          <p:spPr>
            <a:xfrm flipV="1">
              <a:off x="3062898" y="2596660"/>
              <a:ext cx="283308" cy="1895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359513" y="4501661"/>
              <a:ext cx="1406769" cy="646331"/>
            </a:xfrm>
            <a:prstGeom prst="rect">
              <a:avLst/>
            </a:prstGeom>
            <a:noFill/>
          </p:spPr>
          <p:txBody>
            <a:bodyPr wrap="square" rtlCol="0">
              <a:spAutoFit/>
            </a:bodyPr>
            <a:lstStyle/>
            <a:p>
              <a:r>
                <a:rPr lang="en-US" dirty="0" smtClean="0"/>
                <a:t>Jan2013</a:t>
              </a:r>
            </a:p>
            <a:p>
              <a:r>
                <a:rPr lang="en-US" dirty="0" smtClean="0"/>
                <a:t>Work starts</a:t>
              </a:r>
              <a:endParaRPr lang="en-US" dirty="0"/>
            </a:p>
          </p:txBody>
        </p:sp>
      </p:grpSp>
      <p:grpSp>
        <p:nvGrpSpPr>
          <p:cNvPr id="39" name="Group 38"/>
          <p:cNvGrpSpPr/>
          <p:nvPr/>
        </p:nvGrpSpPr>
        <p:grpSpPr>
          <a:xfrm>
            <a:off x="3655434" y="3602869"/>
            <a:ext cx="1864181" cy="1706822"/>
            <a:chOff x="3655434" y="2586893"/>
            <a:chExt cx="1864181" cy="1706822"/>
          </a:xfrm>
        </p:grpSpPr>
        <p:cxnSp>
          <p:nvCxnSpPr>
            <p:cNvPr id="27" name="Straight Arrow Connector 26"/>
            <p:cNvCxnSpPr/>
            <p:nvPr/>
          </p:nvCxnSpPr>
          <p:spPr>
            <a:xfrm flipV="1">
              <a:off x="4587631" y="2586893"/>
              <a:ext cx="0" cy="7834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655434" y="3370385"/>
              <a:ext cx="1864181" cy="923330"/>
            </a:xfrm>
            <a:prstGeom prst="rect">
              <a:avLst/>
            </a:prstGeom>
            <a:noFill/>
          </p:spPr>
          <p:txBody>
            <a:bodyPr wrap="square" rtlCol="0">
              <a:spAutoFit/>
            </a:bodyPr>
            <a:lstStyle/>
            <a:p>
              <a:r>
                <a:rPr lang="en-US" dirty="0" smtClean="0"/>
                <a:t>June 2013</a:t>
              </a:r>
            </a:p>
            <a:p>
              <a:r>
                <a:rPr lang="en-US" dirty="0" smtClean="0"/>
                <a:t>Mid term review phase I</a:t>
              </a:r>
              <a:endParaRPr lang="en-US" dirty="0"/>
            </a:p>
          </p:txBody>
        </p:sp>
      </p:grpSp>
      <p:grpSp>
        <p:nvGrpSpPr>
          <p:cNvPr id="40" name="Group 39"/>
          <p:cNvGrpSpPr/>
          <p:nvPr/>
        </p:nvGrpSpPr>
        <p:grpSpPr>
          <a:xfrm>
            <a:off x="5038847" y="3612636"/>
            <a:ext cx="1406769" cy="2561100"/>
            <a:chOff x="5038847" y="2596660"/>
            <a:chExt cx="1406769" cy="2561100"/>
          </a:xfrm>
        </p:grpSpPr>
        <p:cxnSp>
          <p:nvCxnSpPr>
            <p:cNvPr id="30" name="Straight Arrow Connector 29"/>
            <p:cNvCxnSpPr/>
            <p:nvPr/>
          </p:nvCxnSpPr>
          <p:spPr>
            <a:xfrm flipV="1">
              <a:off x="5742232" y="2596660"/>
              <a:ext cx="170717" cy="1905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5038847" y="4511429"/>
              <a:ext cx="1406769" cy="646331"/>
            </a:xfrm>
            <a:prstGeom prst="rect">
              <a:avLst/>
            </a:prstGeom>
            <a:noFill/>
          </p:spPr>
          <p:txBody>
            <a:bodyPr wrap="square" rtlCol="0">
              <a:spAutoFit/>
            </a:bodyPr>
            <a:lstStyle/>
            <a:p>
              <a:r>
                <a:rPr lang="en-US" dirty="0" smtClean="0"/>
                <a:t>Dec 2013</a:t>
              </a:r>
              <a:br>
                <a:rPr lang="en-US" dirty="0" smtClean="0"/>
              </a:br>
              <a:r>
                <a:rPr lang="en-US" dirty="0" smtClean="0"/>
                <a:t>End phase I</a:t>
              </a:r>
              <a:endParaRPr lang="en-US" dirty="0"/>
            </a:p>
          </p:txBody>
        </p:sp>
      </p:grpSp>
      <p:grpSp>
        <p:nvGrpSpPr>
          <p:cNvPr id="41" name="Group 40"/>
          <p:cNvGrpSpPr/>
          <p:nvPr/>
        </p:nvGrpSpPr>
        <p:grpSpPr>
          <a:xfrm>
            <a:off x="6259911" y="3602868"/>
            <a:ext cx="1864181" cy="1706822"/>
            <a:chOff x="6259911" y="2586892"/>
            <a:chExt cx="1864181" cy="1706822"/>
          </a:xfrm>
        </p:grpSpPr>
        <p:cxnSp>
          <p:nvCxnSpPr>
            <p:cNvPr id="33" name="Straight Arrow Connector 32"/>
            <p:cNvCxnSpPr/>
            <p:nvPr/>
          </p:nvCxnSpPr>
          <p:spPr>
            <a:xfrm flipV="1">
              <a:off x="7192108" y="2586892"/>
              <a:ext cx="0" cy="7834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259911" y="3370384"/>
              <a:ext cx="1864181" cy="923330"/>
            </a:xfrm>
            <a:prstGeom prst="rect">
              <a:avLst/>
            </a:prstGeom>
            <a:noFill/>
          </p:spPr>
          <p:txBody>
            <a:bodyPr wrap="square" rtlCol="0">
              <a:spAutoFit/>
            </a:bodyPr>
            <a:lstStyle/>
            <a:p>
              <a:r>
                <a:rPr lang="en-US" dirty="0" smtClean="0"/>
                <a:t>June 2014</a:t>
              </a:r>
            </a:p>
            <a:p>
              <a:r>
                <a:rPr lang="en-US" dirty="0" smtClean="0"/>
                <a:t>Mid term review</a:t>
              </a:r>
            </a:p>
            <a:p>
              <a:r>
                <a:rPr lang="en-US" dirty="0" smtClean="0"/>
                <a:t>Phase II</a:t>
              </a:r>
              <a:endParaRPr lang="en-US" dirty="0"/>
            </a:p>
          </p:txBody>
        </p:sp>
      </p:grpSp>
      <p:grpSp>
        <p:nvGrpSpPr>
          <p:cNvPr id="42" name="Group 41"/>
          <p:cNvGrpSpPr/>
          <p:nvPr/>
        </p:nvGrpSpPr>
        <p:grpSpPr>
          <a:xfrm>
            <a:off x="7502768" y="3602868"/>
            <a:ext cx="1517283" cy="2561100"/>
            <a:chOff x="7502768" y="2586892"/>
            <a:chExt cx="1517283" cy="2561100"/>
          </a:xfrm>
        </p:grpSpPr>
        <p:cxnSp>
          <p:nvCxnSpPr>
            <p:cNvPr id="35" name="Straight Arrow Connector 34"/>
            <p:cNvCxnSpPr/>
            <p:nvPr/>
          </p:nvCxnSpPr>
          <p:spPr>
            <a:xfrm flipV="1">
              <a:off x="8277591" y="2586892"/>
              <a:ext cx="170717" cy="1905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502768" y="4501661"/>
              <a:ext cx="1517283" cy="646331"/>
            </a:xfrm>
            <a:prstGeom prst="rect">
              <a:avLst/>
            </a:prstGeom>
            <a:noFill/>
          </p:spPr>
          <p:txBody>
            <a:bodyPr wrap="square" rtlCol="0">
              <a:spAutoFit/>
            </a:bodyPr>
            <a:lstStyle/>
            <a:p>
              <a:r>
                <a:rPr lang="en-US" dirty="0" smtClean="0"/>
                <a:t>Dec 2014</a:t>
              </a:r>
              <a:br>
                <a:rPr lang="en-US" dirty="0" smtClean="0"/>
              </a:br>
              <a:r>
                <a:rPr lang="en-US" dirty="0" smtClean="0"/>
                <a:t>End phase II</a:t>
              </a:r>
              <a:endParaRPr lang="en-US" dirty="0"/>
            </a:p>
          </p:txBody>
        </p:sp>
      </p:grpSp>
      <p:grpSp>
        <p:nvGrpSpPr>
          <p:cNvPr id="49" name="Group 48"/>
          <p:cNvGrpSpPr/>
          <p:nvPr/>
        </p:nvGrpSpPr>
        <p:grpSpPr>
          <a:xfrm>
            <a:off x="-154250" y="1944077"/>
            <a:ext cx="3477875" cy="1626189"/>
            <a:chOff x="-154250" y="1944077"/>
            <a:chExt cx="3477875" cy="1626189"/>
          </a:xfrm>
        </p:grpSpPr>
        <p:sp>
          <p:nvSpPr>
            <p:cNvPr id="43" name="TextBox 42"/>
            <p:cNvSpPr txBox="1"/>
            <p:nvPr/>
          </p:nvSpPr>
          <p:spPr>
            <a:xfrm rot="16200000">
              <a:off x="1059384" y="1306025"/>
              <a:ext cx="1050607" cy="3477875"/>
            </a:xfrm>
            <a:prstGeom prst="rect">
              <a:avLst/>
            </a:prstGeom>
            <a:noFill/>
          </p:spPr>
          <p:txBody>
            <a:bodyPr wrap="square" rtlCol="0">
              <a:spAutoFit/>
            </a:bodyPr>
            <a:lstStyle/>
            <a:p>
              <a:r>
                <a:rPr lang="en-US" sz="22000" dirty="0" smtClean="0">
                  <a:latin typeface="Baskerville"/>
                  <a:cs typeface="Baskerville"/>
                </a:rPr>
                <a:t>}</a:t>
              </a:r>
              <a:endParaRPr lang="en-US" sz="22000" dirty="0">
                <a:latin typeface="Baskerville"/>
                <a:cs typeface="Baskerville"/>
              </a:endParaRPr>
            </a:p>
          </p:txBody>
        </p:sp>
        <p:sp>
          <p:nvSpPr>
            <p:cNvPr id="46" name="TextBox 45"/>
            <p:cNvSpPr txBox="1"/>
            <p:nvPr/>
          </p:nvSpPr>
          <p:spPr>
            <a:xfrm>
              <a:off x="1729154" y="1944077"/>
              <a:ext cx="713154" cy="369332"/>
            </a:xfrm>
            <a:prstGeom prst="rect">
              <a:avLst/>
            </a:prstGeom>
            <a:noFill/>
          </p:spPr>
          <p:txBody>
            <a:bodyPr wrap="square" rtlCol="0">
              <a:spAutoFit/>
            </a:bodyPr>
            <a:lstStyle/>
            <a:p>
              <a:r>
                <a:rPr lang="en-US" dirty="0" smtClean="0"/>
                <a:t>R&amp;D</a:t>
              </a:r>
              <a:endParaRPr lang="en-US" dirty="0"/>
            </a:p>
          </p:txBody>
        </p:sp>
      </p:grpSp>
      <p:grpSp>
        <p:nvGrpSpPr>
          <p:cNvPr id="50" name="Group 49"/>
          <p:cNvGrpSpPr/>
          <p:nvPr/>
        </p:nvGrpSpPr>
        <p:grpSpPr>
          <a:xfrm>
            <a:off x="2409079" y="1969477"/>
            <a:ext cx="3477875" cy="1600788"/>
            <a:chOff x="2409079" y="1969477"/>
            <a:chExt cx="3477875" cy="1600788"/>
          </a:xfrm>
        </p:grpSpPr>
        <p:sp>
          <p:nvSpPr>
            <p:cNvPr id="44" name="TextBox 43"/>
            <p:cNvSpPr txBox="1"/>
            <p:nvPr/>
          </p:nvSpPr>
          <p:spPr>
            <a:xfrm rot="16200000">
              <a:off x="3622713" y="1306024"/>
              <a:ext cx="1050607" cy="3477875"/>
            </a:xfrm>
            <a:prstGeom prst="rect">
              <a:avLst/>
            </a:prstGeom>
            <a:noFill/>
          </p:spPr>
          <p:txBody>
            <a:bodyPr wrap="square" rtlCol="0">
              <a:spAutoFit/>
            </a:bodyPr>
            <a:lstStyle/>
            <a:p>
              <a:r>
                <a:rPr lang="en-US" sz="22000" dirty="0" smtClean="0">
                  <a:latin typeface="Baskerville"/>
                  <a:cs typeface="Baskerville"/>
                </a:rPr>
                <a:t>}</a:t>
              </a:r>
              <a:endParaRPr lang="en-US" sz="22000" dirty="0">
                <a:latin typeface="Baskerville"/>
                <a:cs typeface="Baskerville"/>
              </a:endParaRPr>
            </a:p>
          </p:txBody>
        </p:sp>
        <p:sp>
          <p:nvSpPr>
            <p:cNvPr id="47" name="TextBox 46"/>
            <p:cNvSpPr txBox="1"/>
            <p:nvPr/>
          </p:nvSpPr>
          <p:spPr>
            <a:xfrm>
              <a:off x="4064000" y="1969477"/>
              <a:ext cx="1144952" cy="369332"/>
            </a:xfrm>
            <a:prstGeom prst="rect">
              <a:avLst/>
            </a:prstGeom>
            <a:noFill/>
          </p:spPr>
          <p:txBody>
            <a:bodyPr wrap="square" rtlCol="0">
              <a:spAutoFit/>
            </a:bodyPr>
            <a:lstStyle/>
            <a:p>
              <a:r>
                <a:rPr lang="en-US" dirty="0" smtClean="0"/>
                <a:t>Phase I</a:t>
              </a:r>
              <a:endParaRPr lang="en-US" dirty="0"/>
            </a:p>
          </p:txBody>
        </p:sp>
      </p:grpSp>
      <p:grpSp>
        <p:nvGrpSpPr>
          <p:cNvPr id="51" name="Group 50"/>
          <p:cNvGrpSpPr/>
          <p:nvPr/>
        </p:nvGrpSpPr>
        <p:grpSpPr>
          <a:xfrm>
            <a:off x="4994022" y="1969477"/>
            <a:ext cx="3477875" cy="1604084"/>
            <a:chOff x="4994022" y="1969477"/>
            <a:chExt cx="3477875" cy="1604084"/>
          </a:xfrm>
        </p:grpSpPr>
        <p:sp>
          <p:nvSpPr>
            <p:cNvPr id="45" name="TextBox 44"/>
            <p:cNvSpPr txBox="1"/>
            <p:nvPr/>
          </p:nvSpPr>
          <p:spPr>
            <a:xfrm rot="16200000">
              <a:off x="6207656" y="1309320"/>
              <a:ext cx="1050607" cy="3477875"/>
            </a:xfrm>
            <a:prstGeom prst="rect">
              <a:avLst/>
            </a:prstGeom>
            <a:noFill/>
          </p:spPr>
          <p:txBody>
            <a:bodyPr wrap="square" rtlCol="0">
              <a:spAutoFit/>
            </a:bodyPr>
            <a:lstStyle/>
            <a:p>
              <a:r>
                <a:rPr lang="en-US" sz="22000" dirty="0" smtClean="0">
                  <a:latin typeface="Baskerville"/>
                  <a:cs typeface="Baskerville"/>
                </a:rPr>
                <a:t>}</a:t>
              </a:r>
              <a:endParaRPr lang="en-US" sz="22000" dirty="0">
                <a:latin typeface="Baskerville"/>
                <a:cs typeface="Baskerville"/>
              </a:endParaRPr>
            </a:p>
          </p:txBody>
        </p:sp>
        <p:sp>
          <p:nvSpPr>
            <p:cNvPr id="48" name="TextBox 47"/>
            <p:cNvSpPr txBox="1"/>
            <p:nvPr/>
          </p:nvSpPr>
          <p:spPr>
            <a:xfrm>
              <a:off x="6697785" y="1969477"/>
              <a:ext cx="1144952" cy="369332"/>
            </a:xfrm>
            <a:prstGeom prst="rect">
              <a:avLst/>
            </a:prstGeom>
            <a:noFill/>
          </p:spPr>
          <p:txBody>
            <a:bodyPr wrap="square" rtlCol="0">
              <a:spAutoFit/>
            </a:bodyPr>
            <a:lstStyle/>
            <a:p>
              <a:r>
                <a:rPr lang="en-US" dirty="0" smtClean="0"/>
                <a:t>Phase II</a:t>
              </a:r>
              <a:endParaRPr lang="en-US" dirty="0"/>
            </a:p>
          </p:txBody>
        </p:sp>
      </p:grpSp>
    </p:spTree>
    <p:extLst>
      <p:ext uri="{BB962C8B-B14F-4D97-AF65-F5344CB8AC3E}">
        <p14:creationId xmlns:p14="http://schemas.microsoft.com/office/powerpoint/2010/main" val="685653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p:tgtEl>
                                          <p:spTgt spid="49"/>
                                        </p:tgtEl>
                                        <p:attrNameLst>
                                          <p:attrName>ppt_y</p:attrName>
                                        </p:attrNameLst>
                                      </p:cBhvr>
                                      <p:tavLst>
                                        <p:tav tm="0">
                                          <p:val>
                                            <p:strVal val="#ppt_y-#ppt_h*1.125000"/>
                                          </p:val>
                                        </p:tav>
                                        <p:tav tm="100000">
                                          <p:val>
                                            <p:strVal val="#ppt_y"/>
                                          </p:val>
                                        </p:tav>
                                      </p:tavLst>
                                    </p:anim>
                                    <p:animEffect transition="in" filter="wipe(down)">
                                      <p:cBhvr>
                                        <p:cTn id="32" dur="500"/>
                                        <p:tgtEl>
                                          <p:spTgt spid="4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p:tgtEl>
                                          <p:spTgt spid="50"/>
                                        </p:tgtEl>
                                        <p:attrNameLst>
                                          <p:attrName>ppt_y</p:attrName>
                                        </p:attrNameLst>
                                      </p:cBhvr>
                                      <p:tavLst>
                                        <p:tav tm="0">
                                          <p:val>
                                            <p:strVal val="#ppt_y-#ppt_h*1.125000"/>
                                          </p:val>
                                        </p:tav>
                                        <p:tav tm="100000">
                                          <p:val>
                                            <p:strVal val="#ppt_y"/>
                                          </p:val>
                                        </p:tav>
                                      </p:tavLst>
                                    </p:anim>
                                    <p:animEffect transition="in" filter="wipe(down)">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p:tgtEl>
                                          <p:spTgt spid="51"/>
                                        </p:tgtEl>
                                        <p:attrNameLst>
                                          <p:attrName>ppt_y</p:attrName>
                                        </p:attrNameLst>
                                      </p:cBhvr>
                                      <p:tavLst>
                                        <p:tav tm="0">
                                          <p:val>
                                            <p:strVal val="#ppt_y-#ppt_h*1.125000"/>
                                          </p:val>
                                        </p:tav>
                                        <p:tav tm="100000">
                                          <p:val>
                                            <p:strVal val="#ppt_y"/>
                                          </p:val>
                                        </p:tav>
                                      </p:tavLst>
                                    </p:anim>
                                    <p:animEffect transition="in" filter="wipe(down)">
                                      <p:cBhvr>
                                        <p:cTn id="4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example – Simulation</a:t>
            </a:r>
            <a:endParaRPr lang="fr-FR" dirty="0"/>
          </a:p>
        </p:txBody>
      </p:sp>
      <p:sp>
        <p:nvSpPr>
          <p:cNvPr id="3" name="Content Placeholder 2"/>
          <p:cNvSpPr>
            <a:spLocks noGrp="1"/>
          </p:cNvSpPr>
          <p:nvPr>
            <p:ph idx="1"/>
          </p:nvPr>
        </p:nvSpPr>
        <p:spPr/>
        <p:txBody>
          <a:bodyPr>
            <a:normAutofit fontScale="92500"/>
          </a:bodyPr>
          <a:lstStyle/>
          <a:p>
            <a:r>
              <a:rPr lang="en-GB" dirty="0" smtClean="0"/>
              <a:t>The LHC experiments use extensively G4 as main simulation engine. They have invested in validation procedures. Any new project must be coherent with their framework.</a:t>
            </a:r>
          </a:p>
          <a:p>
            <a:r>
              <a:rPr lang="en-GB" dirty="0" smtClean="0"/>
              <a:t>One of the reasons why the experiments develop their own fast MC solution </a:t>
            </a:r>
            <a:r>
              <a:rPr lang="en-GB" dirty="0"/>
              <a:t>i</a:t>
            </a:r>
            <a:r>
              <a:rPr lang="en-GB" dirty="0" smtClean="0"/>
              <a:t>s the fact that a full simulation  </a:t>
            </a:r>
            <a:r>
              <a:rPr lang="en-GB" dirty="0"/>
              <a:t>i</a:t>
            </a:r>
            <a:r>
              <a:rPr lang="en-GB" dirty="0" smtClean="0"/>
              <a:t>s too slow for several physics analysis. These fast MCs are not in the G4 framework (different control, different geometries, </a:t>
            </a:r>
            <a:r>
              <a:rPr lang="en-GB" dirty="0" err="1" smtClean="0"/>
              <a:t>etc</a:t>
            </a:r>
            <a:r>
              <a:rPr lang="en-GB" dirty="0" smtClean="0"/>
              <a:t>), but becoming coherent with the experiments frameworks.</a:t>
            </a:r>
          </a:p>
          <a:p>
            <a:r>
              <a:rPr lang="en-GB" dirty="0" smtClean="0"/>
              <a:t>Giving the amount of good work with the G4 physics, it is unthinkable to not capitalize on this work.</a:t>
            </a:r>
            <a:endParaRPr lang="en-GB" dirty="0"/>
          </a:p>
        </p:txBody>
      </p:sp>
      <p:sp>
        <p:nvSpPr>
          <p:cNvPr id="6" name="Slide Number Placeholder 5"/>
          <p:cNvSpPr>
            <a:spLocks noGrp="1"/>
          </p:cNvSpPr>
          <p:nvPr>
            <p:ph type="sldNum" sz="quarter" idx="12"/>
          </p:nvPr>
        </p:nvSpPr>
        <p:spPr/>
        <p:txBody>
          <a:bodyPr/>
          <a:lstStyle/>
          <a:p>
            <a:fld id="{D7E63A33-8271-4DD0-9C48-789913D7C115}" type="slidenum">
              <a:rPr lang="en-US" smtClean="0"/>
              <a:pPr/>
              <a:t>11</a:t>
            </a:fld>
            <a:endParaRPr lang="en-US"/>
          </a:p>
        </p:txBody>
      </p:sp>
    </p:spTree>
    <p:extLst>
      <p:ext uri="{BB962C8B-B14F-4D97-AF65-F5344CB8AC3E}">
        <p14:creationId xmlns:p14="http://schemas.microsoft.com/office/powerpoint/2010/main" val="10068365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loop and stacking</a:t>
            </a:r>
            <a:endParaRPr lang="en-US" dirty="0"/>
          </a:p>
        </p:txBody>
      </p:sp>
      <p:sp>
        <p:nvSpPr>
          <p:cNvPr id="5" name="Slide Number Placeholder 4"/>
          <p:cNvSpPr>
            <a:spLocks noGrp="1"/>
          </p:cNvSpPr>
          <p:nvPr>
            <p:ph type="sldNum" sz="quarter" idx="12"/>
          </p:nvPr>
        </p:nvSpPr>
        <p:spPr/>
        <p:txBody>
          <a:bodyPr/>
          <a:lstStyle/>
          <a:p>
            <a:fld id="{D7E63A33-8271-4DD0-9C48-789913D7C115}" type="slidenum">
              <a:rPr lang="en-US" smtClean="0"/>
              <a:pPr/>
              <a:t>12</a:t>
            </a:fld>
            <a:endParaRPr lang="en-US"/>
          </a:p>
        </p:txBody>
      </p:sp>
      <p:grpSp>
        <p:nvGrpSpPr>
          <p:cNvPr id="14" name="Group 13"/>
          <p:cNvGrpSpPr/>
          <p:nvPr/>
        </p:nvGrpSpPr>
        <p:grpSpPr>
          <a:xfrm>
            <a:off x="1714500" y="2556161"/>
            <a:ext cx="446809" cy="2473039"/>
            <a:chOff x="1714500" y="2556161"/>
            <a:chExt cx="446809" cy="2473039"/>
          </a:xfrm>
        </p:grpSpPr>
        <p:sp>
          <p:nvSpPr>
            <p:cNvPr id="6" name="Rectangle 5"/>
            <p:cNvSpPr/>
            <p:nvPr/>
          </p:nvSpPr>
          <p:spPr>
            <a:xfrm>
              <a:off x="1714500" y="2556162"/>
              <a:ext cx="446809" cy="2473038"/>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714500" y="2556161"/>
              <a:ext cx="446809" cy="187036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Rounded Rectangle 7"/>
          <p:cNvSpPr/>
          <p:nvPr/>
        </p:nvSpPr>
        <p:spPr>
          <a:xfrm>
            <a:off x="1330036" y="5403273"/>
            <a:ext cx="1787237" cy="6442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User application</a:t>
            </a:r>
            <a:endParaRPr lang="en-US" dirty="0"/>
          </a:p>
        </p:txBody>
      </p:sp>
      <p:cxnSp>
        <p:nvCxnSpPr>
          <p:cNvPr id="10" name="Elbow Connector 9"/>
          <p:cNvCxnSpPr>
            <a:stCxn id="8" idx="1"/>
            <a:endCxn id="7" idx="1"/>
          </p:cNvCxnSpPr>
          <p:nvPr/>
        </p:nvCxnSpPr>
        <p:spPr>
          <a:xfrm rot="10800000" flipH="1">
            <a:off x="1330036" y="3491345"/>
            <a:ext cx="384464" cy="2234047"/>
          </a:xfrm>
          <a:prstGeom prst="bentConnector3">
            <a:avLst>
              <a:gd name="adj1" fmla="val -59459"/>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65018" y="2556162"/>
            <a:ext cx="1341582" cy="646331"/>
          </a:xfrm>
          <a:prstGeom prst="rect">
            <a:avLst/>
          </a:prstGeom>
          <a:noFill/>
        </p:spPr>
        <p:txBody>
          <a:bodyPr wrap="square" rtlCol="0">
            <a:spAutoFit/>
          </a:bodyPr>
          <a:lstStyle/>
          <a:p>
            <a:r>
              <a:rPr lang="en-US" dirty="0" smtClean="0"/>
              <a:t>Push primaries</a:t>
            </a:r>
            <a:endParaRPr lang="en-US" dirty="0"/>
          </a:p>
        </p:txBody>
      </p:sp>
      <p:sp>
        <p:nvSpPr>
          <p:cNvPr id="12" name="TextBox 11"/>
          <p:cNvSpPr txBox="1"/>
          <p:nvPr/>
        </p:nvSpPr>
        <p:spPr>
          <a:xfrm>
            <a:off x="1472078" y="2065637"/>
            <a:ext cx="796570" cy="369332"/>
          </a:xfrm>
          <a:prstGeom prst="rect">
            <a:avLst/>
          </a:prstGeom>
          <a:noFill/>
        </p:spPr>
        <p:txBody>
          <a:bodyPr wrap="square" rtlCol="0">
            <a:spAutoFit/>
          </a:bodyPr>
          <a:lstStyle/>
          <a:p>
            <a:r>
              <a:rPr lang="en-US" dirty="0" smtClean="0"/>
              <a:t>Stack</a:t>
            </a:r>
            <a:endParaRPr lang="en-US" dirty="0"/>
          </a:p>
        </p:txBody>
      </p:sp>
      <p:sp>
        <p:nvSpPr>
          <p:cNvPr id="15" name="Rectangle 14"/>
          <p:cNvSpPr/>
          <p:nvPr/>
        </p:nvSpPr>
        <p:spPr>
          <a:xfrm>
            <a:off x="2877480" y="2434969"/>
            <a:ext cx="1542913" cy="646331"/>
          </a:xfrm>
          <a:prstGeom prst="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Stack manager</a:t>
            </a:r>
            <a:endParaRPr lang="en-US" dirty="0">
              <a:solidFill>
                <a:schemeClr val="bg1"/>
              </a:solidFill>
            </a:endParaRPr>
          </a:p>
        </p:txBody>
      </p:sp>
      <p:cxnSp>
        <p:nvCxnSpPr>
          <p:cNvPr id="18" name="Straight Arrow Connector 17"/>
          <p:cNvCxnSpPr>
            <a:endCxn id="15" idx="1"/>
          </p:cNvCxnSpPr>
          <p:nvPr/>
        </p:nvCxnSpPr>
        <p:spPr>
          <a:xfrm flipV="1">
            <a:off x="2161309" y="2758135"/>
            <a:ext cx="716171" cy="1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ounded Rectangle 22"/>
          <p:cNvSpPr/>
          <p:nvPr/>
        </p:nvSpPr>
        <p:spPr>
          <a:xfrm>
            <a:off x="5373094" y="3526507"/>
            <a:ext cx="1424538" cy="646331"/>
          </a:xfrm>
          <a:prstGeom prst="roundRect">
            <a:avLst/>
          </a:prstGeom>
          <a:solidFill>
            <a:srgbClr val="DA775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Current transporter</a:t>
            </a:r>
            <a:endParaRPr lang="en-US" dirty="0">
              <a:solidFill>
                <a:srgbClr val="002060"/>
              </a:solidFill>
            </a:endParaRPr>
          </a:p>
        </p:txBody>
      </p:sp>
      <p:cxnSp>
        <p:nvCxnSpPr>
          <p:cNvPr id="25" name="Straight Arrow Connector 24"/>
          <p:cNvCxnSpPr>
            <a:stCxn id="15" idx="3"/>
            <a:endCxn id="96" idx="1"/>
          </p:cNvCxnSpPr>
          <p:nvPr/>
        </p:nvCxnSpPr>
        <p:spPr>
          <a:xfrm>
            <a:off x="4420393" y="2758135"/>
            <a:ext cx="941207" cy="17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3" idx="3"/>
            <a:endCxn id="79" idx="2"/>
          </p:cNvCxnSpPr>
          <p:nvPr/>
        </p:nvCxnSpPr>
        <p:spPr>
          <a:xfrm>
            <a:off x="6797632" y="3849673"/>
            <a:ext cx="310527" cy="667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2877481" y="1752994"/>
            <a:ext cx="1624941" cy="646331"/>
          </a:xfrm>
          <a:prstGeom prst="rect">
            <a:avLst/>
          </a:prstGeom>
          <a:noFill/>
        </p:spPr>
        <p:txBody>
          <a:bodyPr wrap="square" rtlCol="0">
            <a:spAutoFit/>
          </a:bodyPr>
          <a:lstStyle/>
          <a:p>
            <a:r>
              <a:rPr lang="en-US" dirty="0" smtClean="0"/>
              <a:t>Loop over particles</a:t>
            </a:r>
            <a:endParaRPr lang="en-US" dirty="0"/>
          </a:p>
        </p:txBody>
      </p:sp>
      <p:sp>
        <p:nvSpPr>
          <p:cNvPr id="79" name="Oval 78"/>
          <p:cNvSpPr/>
          <p:nvPr/>
        </p:nvSpPr>
        <p:spPr>
          <a:xfrm>
            <a:off x="7108159" y="3519650"/>
            <a:ext cx="1778731" cy="793630"/>
          </a:xfrm>
          <a:prstGeom prst="ellipse">
            <a:avLst/>
          </a:prstGeom>
          <a:solidFill>
            <a:srgbClr val="01FFF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solidFill>
                  <a:schemeClr val="tx1"/>
                </a:solidFill>
              </a:rPr>
              <a:t>Geometry</a:t>
            </a:r>
            <a:r>
              <a:rPr lang="fr-FR" dirty="0" smtClean="0">
                <a:solidFill>
                  <a:schemeClr val="tx1"/>
                </a:solidFill>
              </a:rPr>
              <a:t> </a:t>
            </a:r>
            <a:r>
              <a:rPr lang="fr-FR" dirty="0" err="1" smtClean="0">
                <a:solidFill>
                  <a:schemeClr val="tx1"/>
                </a:solidFill>
              </a:rPr>
              <a:t>navigator</a:t>
            </a:r>
            <a:endParaRPr lang="en-US" dirty="0">
              <a:solidFill>
                <a:schemeClr val="tx1"/>
              </a:solidFill>
            </a:endParaRPr>
          </a:p>
        </p:txBody>
      </p:sp>
      <p:sp>
        <p:nvSpPr>
          <p:cNvPr id="87" name="Oval 86"/>
          <p:cNvSpPr/>
          <p:nvPr/>
        </p:nvSpPr>
        <p:spPr>
          <a:xfrm>
            <a:off x="7090918" y="2399325"/>
            <a:ext cx="1778731" cy="793630"/>
          </a:xfrm>
          <a:prstGeom prst="ellipse">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bg1"/>
                </a:solidFill>
              </a:rPr>
              <a:t>Field</a:t>
            </a:r>
            <a:endParaRPr lang="en-US" dirty="0">
              <a:solidFill>
                <a:schemeClr val="bg1"/>
              </a:solidFill>
            </a:endParaRPr>
          </a:p>
        </p:txBody>
      </p:sp>
      <p:cxnSp>
        <p:nvCxnSpPr>
          <p:cNvPr id="88" name="Straight Arrow Connector 87"/>
          <p:cNvCxnSpPr>
            <a:stCxn id="23" idx="3"/>
            <a:endCxn id="87" idx="3"/>
          </p:cNvCxnSpPr>
          <p:nvPr/>
        </p:nvCxnSpPr>
        <p:spPr>
          <a:xfrm flipV="1">
            <a:off x="6797632" y="3076731"/>
            <a:ext cx="553775" cy="7729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6" name="Rounded Rectangle 95"/>
          <p:cNvSpPr/>
          <p:nvPr/>
        </p:nvSpPr>
        <p:spPr>
          <a:xfrm>
            <a:off x="5361600" y="2436763"/>
            <a:ext cx="1547200" cy="646331"/>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Virtual transporter</a:t>
            </a:r>
            <a:endParaRPr lang="en-US" dirty="0">
              <a:solidFill>
                <a:srgbClr val="002060"/>
              </a:solidFill>
            </a:endParaRPr>
          </a:p>
        </p:txBody>
      </p:sp>
      <p:cxnSp>
        <p:nvCxnSpPr>
          <p:cNvPr id="101" name="Straight Arrow Connector 100"/>
          <p:cNvCxnSpPr>
            <a:stCxn id="23" idx="0"/>
            <a:endCxn id="96" idx="2"/>
          </p:cNvCxnSpPr>
          <p:nvPr/>
        </p:nvCxnSpPr>
        <p:spPr>
          <a:xfrm flipV="1">
            <a:off x="6085363" y="3083094"/>
            <a:ext cx="49837" cy="443413"/>
          </a:xfrm>
          <a:prstGeom prst="straightConnector1">
            <a:avLst/>
          </a:prstGeom>
          <a:ln w="47625">
            <a:solidFill>
              <a:schemeClr val="tx1">
                <a:lumMod val="65000"/>
                <a:lumOff val="3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02" name="Oval 101"/>
          <p:cNvSpPr/>
          <p:nvPr/>
        </p:nvSpPr>
        <p:spPr>
          <a:xfrm>
            <a:off x="7108159" y="4660535"/>
            <a:ext cx="1896141" cy="793630"/>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smtClean="0">
                <a:solidFill>
                  <a:schemeClr val="bg1"/>
                </a:solidFill>
              </a:rPr>
              <a:t>Physics</a:t>
            </a:r>
            <a:r>
              <a:rPr lang="fr-FR" dirty="0" smtClean="0">
                <a:solidFill>
                  <a:schemeClr val="bg1"/>
                </a:solidFill>
              </a:rPr>
              <a:t> </a:t>
            </a:r>
            <a:r>
              <a:rPr lang="fr-FR" dirty="0" err="1" smtClean="0">
                <a:solidFill>
                  <a:schemeClr val="bg1"/>
                </a:solidFill>
              </a:rPr>
              <a:t>processes</a:t>
            </a:r>
            <a:endParaRPr lang="en-US" dirty="0">
              <a:solidFill>
                <a:schemeClr val="bg1"/>
              </a:solidFill>
            </a:endParaRPr>
          </a:p>
        </p:txBody>
      </p:sp>
      <p:cxnSp>
        <p:nvCxnSpPr>
          <p:cNvPr id="103" name="Straight Arrow Connector 102"/>
          <p:cNvCxnSpPr>
            <a:endCxn id="102" idx="1"/>
          </p:cNvCxnSpPr>
          <p:nvPr/>
        </p:nvCxnSpPr>
        <p:spPr>
          <a:xfrm>
            <a:off x="6797632" y="3849673"/>
            <a:ext cx="588210" cy="9270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2188952" y="3838568"/>
            <a:ext cx="1544848" cy="646331"/>
          </a:xfrm>
          <a:prstGeom prst="rect">
            <a:avLst/>
          </a:prstGeom>
          <a:noFill/>
        </p:spPr>
        <p:txBody>
          <a:bodyPr wrap="square" rtlCol="0">
            <a:spAutoFit/>
          </a:bodyPr>
          <a:lstStyle/>
          <a:p>
            <a:r>
              <a:rPr lang="en-US" dirty="0" smtClean="0"/>
              <a:t>Push </a:t>
            </a:r>
            <a:r>
              <a:rPr lang="en-US" dirty="0" err="1" smtClean="0"/>
              <a:t>secondaries</a:t>
            </a:r>
            <a:endParaRPr lang="en-US" dirty="0"/>
          </a:p>
        </p:txBody>
      </p:sp>
      <p:sp>
        <p:nvSpPr>
          <p:cNvPr id="119" name="Rounded Rectangle 118"/>
          <p:cNvSpPr/>
          <p:nvPr/>
        </p:nvSpPr>
        <p:spPr>
          <a:xfrm>
            <a:off x="4502422" y="4731279"/>
            <a:ext cx="1424538" cy="646331"/>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Step manager</a:t>
            </a:r>
            <a:endParaRPr lang="en-US" dirty="0">
              <a:solidFill>
                <a:srgbClr val="002060"/>
              </a:solidFill>
            </a:endParaRPr>
          </a:p>
        </p:txBody>
      </p:sp>
      <p:cxnSp>
        <p:nvCxnSpPr>
          <p:cNvPr id="121" name="Straight Arrow Connector 120"/>
          <p:cNvCxnSpPr>
            <a:stCxn id="119" idx="3"/>
            <a:endCxn id="102" idx="2"/>
          </p:cNvCxnSpPr>
          <p:nvPr/>
        </p:nvCxnSpPr>
        <p:spPr>
          <a:xfrm>
            <a:off x="5926960" y="5054445"/>
            <a:ext cx="1181199" cy="290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5726466" y="5332170"/>
            <a:ext cx="2037308" cy="646331"/>
          </a:xfrm>
          <a:prstGeom prst="rect">
            <a:avLst/>
          </a:prstGeom>
          <a:noFill/>
        </p:spPr>
        <p:txBody>
          <a:bodyPr wrap="square" rtlCol="0">
            <a:spAutoFit/>
          </a:bodyPr>
          <a:lstStyle/>
          <a:p>
            <a:r>
              <a:rPr lang="en-US" dirty="0" smtClean="0"/>
              <a:t>Step actions for selected process</a:t>
            </a:r>
            <a:endParaRPr lang="en-US" dirty="0"/>
          </a:p>
        </p:txBody>
      </p:sp>
      <p:cxnSp>
        <p:nvCxnSpPr>
          <p:cNvPr id="124" name="Straight Arrow Connector 123"/>
          <p:cNvCxnSpPr>
            <a:stCxn id="23" idx="2"/>
            <a:endCxn id="119" idx="0"/>
          </p:cNvCxnSpPr>
          <p:nvPr/>
        </p:nvCxnSpPr>
        <p:spPr>
          <a:xfrm rot="5400000">
            <a:off x="5370807" y="4016722"/>
            <a:ext cx="558441" cy="8706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8" name="Elbow Connector 127"/>
          <p:cNvCxnSpPr>
            <a:stCxn id="119" idx="1"/>
          </p:cNvCxnSpPr>
          <p:nvPr/>
        </p:nvCxnSpPr>
        <p:spPr>
          <a:xfrm rot="10800000">
            <a:off x="2161310" y="4731279"/>
            <a:ext cx="2341113" cy="323166"/>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Elbow Connector 130"/>
          <p:cNvCxnSpPr>
            <a:stCxn id="119" idx="2"/>
            <a:endCxn id="139" idx="3"/>
          </p:cNvCxnSpPr>
          <p:nvPr/>
        </p:nvCxnSpPr>
        <p:spPr>
          <a:xfrm rot="5400000">
            <a:off x="4412023" y="5218410"/>
            <a:ext cx="643469" cy="961869"/>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39" name="Rectangle 138"/>
          <p:cNvSpPr/>
          <p:nvPr/>
        </p:nvSpPr>
        <p:spPr>
          <a:xfrm>
            <a:off x="2915747" y="5885465"/>
            <a:ext cx="1337075" cy="271227"/>
          </a:xfrm>
          <a:prstGeom prst="rect">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dirty="0" smtClean="0"/>
              <a:t>User </a:t>
            </a:r>
            <a:r>
              <a:rPr lang="fr-FR" sz="1200" dirty="0" err="1" smtClean="0"/>
              <a:t>step</a:t>
            </a:r>
            <a:r>
              <a:rPr lang="fr-FR" sz="1200" dirty="0" smtClean="0"/>
              <a:t> actions</a:t>
            </a:r>
            <a:endParaRPr lang="en-US" sz="1200" dirty="0"/>
          </a:p>
        </p:txBody>
      </p:sp>
      <p:sp>
        <p:nvSpPr>
          <p:cNvPr id="34" name="Rounded Rectangle 33"/>
          <p:cNvSpPr/>
          <p:nvPr/>
        </p:nvSpPr>
        <p:spPr>
          <a:xfrm>
            <a:off x="5214690" y="3666949"/>
            <a:ext cx="1582941" cy="646331"/>
          </a:xfrm>
          <a:prstGeom prst="roundRect">
            <a:avLst/>
          </a:prstGeom>
          <a:solidFill>
            <a:srgbClr val="DA775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Current transporter</a:t>
            </a:r>
            <a:endParaRPr lang="en-US" dirty="0">
              <a:solidFill>
                <a:srgbClr val="002060"/>
              </a:solidFill>
            </a:endParaRPr>
          </a:p>
        </p:txBody>
      </p:sp>
    </p:spTree>
    <p:extLst>
      <p:ext uri="{BB962C8B-B14F-4D97-AF65-F5344CB8AC3E}">
        <p14:creationId xmlns:p14="http://schemas.microsoft.com/office/powerpoint/2010/main" val="10844802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Fast</a:t>
            </a:r>
            <a:r>
              <a:rPr lang="fr-FR" dirty="0" smtClean="0"/>
              <a:t> and Full </a:t>
            </a:r>
            <a:r>
              <a:rPr lang="fr-FR" dirty="0" err="1" smtClean="0"/>
              <a:t>MonteCarlo</a:t>
            </a:r>
            <a:endParaRPr lang="fr-FR" dirty="0"/>
          </a:p>
        </p:txBody>
      </p:sp>
      <p:sp>
        <p:nvSpPr>
          <p:cNvPr id="6" name="Content Placeholder 5"/>
          <p:cNvSpPr>
            <a:spLocks noGrp="1"/>
          </p:cNvSpPr>
          <p:nvPr>
            <p:ph idx="1"/>
          </p:nvPr>
        </p:nvSpPr>
        <p:spPr/>
        <p:txBody>
          <a:bodyPr/>
          <a:lstStyle/>
          <a:p>
            <a:r>
              <a:rPr lang="fr-FR" dirty="0" err="1" smtClean="0"/>
              <a:t>We</a:t>
            </a:r>
            <a:r>
              <a:rPr lang="fr-FR" dirty="0" smtClean="0"/>
              <a:t> </a:t>
            </a:r>
            <a:r>
              <a:rPr lang="fr-FR" dirty="0" err="1" smtClean="0"/>
              <a:t>would</a:t>
            </a:r>
            <a:r>
              <a:rPr lang="fr-FR" dirty="0" smtClean="0"/>
              <a:t> </a:t>
            </a:r>
            <a:r>
              <a:rPr lang="fr-FR" dirty="0" err="1" smtClean="0"/>
              <a:t>like</a:t>
            </a:r>
            <a:r>
              <a:rPr lang="fr-FR" dirty="0" smtClean="0"/>
              <a:t> an architecture (via the abstract </a:t>
            </a:r>
            <a:r>
              <a:rPr lang="fr-FR" dirty="0" err="1" smtClean="0"/>
              <a:t>transporters</a:t>
            </a:r>
            <a:r>
              <a:rPr lang="fr-FR" dirty="0" smtClean="0"/>
              <a:t>) </a:t>
            </a:r>
            <a:r>
              <a:rPr lang="fr-FR" dirty="0" err="1" smtClean="0"/>
              <a:t>where</a:t>
            </a:r>
            <a:r>
              <a:rPr lang="fr-FR" dirty="0" smtClean="0"/>
              <a:t> </a:t>
            </a:r>
            <a:r>
              <a:rPr lang="fr-FR" dirty="0" err="1" smtClean="0"/>
              <a:t>fast</a:t>
            </a:r>
            <a:r>
              <a:rPr lang="fr-FR" dirty="0" smtClean="0"/>
              <a:t> and full MC </a:t>
            </a:r>
            <a:r>
              <a:rPr lang="fr-FR" dirty="0" err="1" smtClean="0"/>
              <a:t>can</a:t>
            </a:r>
            <a:r>
              <a:rPr lang="fr-FR" dirty="0" smtClean="0"/>
              <a:t> </a:t>
            </a:r>
            <a:r>
              <a:rPr lang="fr-FR" dirty="0" err="1" smtClean="0"/>
              <a:t>be</a:t>
            </a:r>
            <a:r>
              <a:rPr lang="fr-FR" dirty="0" smtClean="0"/>
              <a:t> </a:t>
            </a:r>
            <a:r>
              <a:rPr lang="fr-FR" dirty="0" err="1" smtClean="0"/>
              <a:t>run</a:t>
            </a:r>
            <a:r>
              <a:rPr lang="fr-FR" dirty="0" smtClean="0"/>
              <a:t> </a:t>
            </a:r>
            <a:r>
              <a:rPr lang="fr-FR" dirty="0" err="1" smtClean="0"/>
              <a:t>together</a:t>
            </a:r>
            <a:r>
              <a:rPr lang="fr-FR" dirty="0" smtClean="0"/>
              <a:t>.</a:t>
            </a:r>
          </a:p>
          <a:p>
            <a:r>
              <a:rPr lang="fr-FR" dirty="0" smtClean="0"/>
              <a:t>To </a:t>
            </a:r>
            <a:r>
              <a:rPr lang="fr-FR" dirty="0" err="1" smtClean="0"/>
              <a:t>make</a:t>
            </a:r>
            <a:r>
              <a:rPr lang="fr-FR" dirty="0" smtClean="0"/>
              <a:t> </a:t>
            </a:r>
            <a:r>
              <a:rPr lang="fr-FR" dirty="0" err="1" smtClean="0"/>
              <a:t>it</a:t>
            </a:r>
            <a:r>
              <a:rPr lang="fr-FR" dirty="0" smtClean="0"/>
              <a:t> possible one must have a </a:t>
            </a:r>
            <a:r>
              <a:rPr lang="fr-FR" dirty="0" err="1" smtClean="0"/>
              <a:t>separate</a:t>
            </a:r>
            <a:r>
              <a:rPr lang="fr-FR" dirty="0" smtClean="0"/>
              <a:t> </a:t>
            </a:r>
            <a:r>
              <a:rPr lang="fr-FR" dirty="0" err="1" smtClean="0"/>
              <a:t>particle</a:t>
            </a:r>
            <a:r>
              <a:rPr lang="fr-FR" dirty="0" smtClean="0"/>
              <a:t> </a:t>
            </a:r>
            <a:r>
              <a:rPr lang="fr-FR" dirty="0" err="1" smtClean="0"/>
              <a:t>stack</a:t>
            </a:r>
            <a:r>
              <a:rPr lang="fr-FR" dirty="0" smtClean="0"/>
              <a:t>.</a:t>
            </a:r>
          </a:p>
          <a:p>
            <a:r>
              <a:rPr lang="fr-FR" dirty="0" err="1" smtClean="0"/>
              <a:t>However</a:t>
            </a:r>
            <a:r>
              <a:rPr lang="fr-FR" dirty="0" smtClean="0"/>
              <a:t>, </a:t>
            </a:r>
            <a:r>
              <a:rPr lang="fr-FR" dirty="0" err="1" smtClean="0"/>
              <a:t>it</a:t>
            </a:r>
            <a:r>
              <a:rPr lang="fr-FR" dirty="0" smtClean="0"/>
              <a:t> </a:t>
            </a:r>
            <a:r>
              <a:rPr lang="fr-FR" dirty="0" err="1" smtClean="0"/>
              <a:t>was</a:t>
            </a:r>
            <a:r>
              <a:rPr lang="fr-FR" dirty="0" smtClean="0"/>
              <a:t> </a:t>
            </a:r>
            <a:r>
              <a:rPr lang="fr-FR" dirty="0" err="1" smtClean="0"/>
              <a:t>clear</a:t>
            </a:r>
            <a:r>
              <a:rPr lang="fr-FR" dirty="0" smtClean="0"/>
              <a:t> </a:t>
            </a:r>
            <a:r>
              <a:rPr lang="fr-FR" dirty="0" err="1" smtClean="0"/>
              <a:t>from</a:t>
            </a:r>
            <a:r>
              <a:rPr lang="fr-FR" dirty="0" smtClean="0"/>
              <a:t> the </a:t>
            </a:r>
            <a:r>
              <a:rPr lang="fr-FR" dirty="0" err="1" smtClean="0"/>
              <a:t>very</a:t>
            </a:r>
            <a:r>
              <a:rPr lang="fr-FR" dirty="0" smtClean="0"/>
              <a:t> </a:t>
            </a:r>
            <a:r>
              <a:rPr lang="fr-FR" dirty="0" err="1" smtClean="0"/>
              <a:t>beginning</a:t>
            </a:r>
            <a:r>
              <a:rPr lang="fr-FR" dirty="0" smtClean="0"/>
              <a:t> in </a:t>
            </a:r>
            <a:r>
              <a:rPr lang="fr-FR" dirty="0" err="1" smtClean="0"/>
              <a:t>January</a:t>
            </a:r>
            <a:r>
              <a:rPr lang="fr-FR" dirty="0" smtClean="0"/>
              <a:t> </a:t>
            </a:r>
            <a:r>
              <a:rPr lang="fr-FR" dirty="0" err="1" smtClean="0"/>
              <a:t>that</a:t>
            </a:r>
            <a:r>
              <a:rPr lang="fr-FR" dirty="0" smtClean="0"/>
              <a:t> the </a:t>
            </a:r>
            <a:r>
              <a:rPr lang="fr-FR" dirty="0" err="1" smtClean="0"/>
              <a:t>particle</a:t>
            </a:r>
            <a:r>
              <a:rPr lang="fr-FR" dirty="0" smtClean="0"/>
              <a:t> </a:t>
            </a:r>
            <a:r>
              <a:rPr lang="fr-FR" dirty="0" err="1" smtClean="0"/>
              <a:t>stack</a:t>
            </a:r>
            <a:r>
              <a:rPr lang="fr-FR" dirty="0" smtClean="0"/>
              <a:t> </a:t>
            </a:r>
            <a:r>
              <a:rPr lang="fr-FR" dirty="0" err="1" smtClean="0"/>
              <a:t>depends</a:t>
            </a:r>
            <a:r>
              <a:rPr lang="fr-FR" dirty="0" smtClean="0"/>
              <a:t> </a:t>
            </a:r>
            <a:r>
              <a:rPr lang="fr-FR" dirty="0" err="1" smtClean="0"/>
              <a:t>strongly</a:t>
            </a:r>
            <a:r>
              <a:rPr lang="fr-FR" dirty="0" smtClean="0"/>
              <a:t> on the </a:t>
            </a:r>
            <a:r>
              <a:rPr lang="fr-FR" dirty="0" err="1" smtClean="0"/>
              <a:t>constraints</a:t>
            </a:r>
            <a:r>
              <a:rPr lang="fr-FR" dirty="0" smtClean="0"/>
              <a:t> of </a:t>
            </a:r>
            <a:r>
              <a:rPr lang="fr-FR" dirty="0" err="1" smtClean="0"/>
              <a:t>parrallelism</a:t>
            </a:r>
            <a:r>
              <a:rPr lang="fr-FR" dirty="0" smtClean="0"/>
              <a:t>. Multiple threads </a:t>
            </a:r>
            <a:r>
              <a:rPr lang="fr-FR" dirty="0" err="1" smtClean="0"/>
              <a:t>cannot</a:t>
            </a:r>
            <a:r>
              <a:rPr lang="fr-FR" dirty="0" smtClean="0"/>
              <a:t> update </a:t>
            </a:r>
            <a:r>
              <a:rPr lang="fr-FR" dirty="0" err="1" smtClean="0"/>
              <a:t>efficiently</a:t>
            </a:r>
            <a:r>
              <a:rPr lang="fr-FR" dirty="0" smtClean="0"/>
              <a:t> a </a:t>
            </a:r>
            <a:r>
              <a:rPr lang="fr-FR" dirty="0" err="1" smtClean="0"/>
              <a:t>tree</a:t>
            </a:r>
            <a:r>
              <a:rPr lang="fr-FR" dirty="0" smtClean="0"/>
              <a:t> data structure.</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13</a:t>
            </a:fld>
            <a:endParaRPr kumimoji="0" lang="en-US"/>
          </a:p>
        </p:txBody>
      </p:sp>
    </p:spTree>
    <p:extLst>
      <p:ext uri="{BB962C8B-B14F-4D97-AF65-F5344CB8AC3E}">
        <p14:creationId xmlns:p14="http://schemas.microsoft.com/office/powerpoint/2010/main" val="26084612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Conventional</a:t>
            </a:r>
            <a:r>
              <a:rPr lang="fr-FR" dirty="0"/>
              <a:t> Transport</a:t>
            </a:r>
          </a:p>
        </p:txBody>
      </p:sp>
      <p:sp>
        <p:nvSpPr>
          <p:cNvPr id="6" name="Content Placeholder 5"/>
          <p:cNvSpPr>
            <a:spLocks noGrp="1"/>
          </p:cNvSpPr>
          <p:nvPr>
            <p:ph idx="1"/>
          </p:nvPr>
        </p:nvSpPr>
        <p:spPr/>
        <p:txBody>
          <a:bodyPr/>
          <a:lstStyle/>
          <a:p>
            <a:r>
              <a:rPr lang="fr-FR" dirty="0" err="1" smtClean="0"/>
              <a:t>At</a:t>
            </a:r>
            <a:r>
              <a:rPr lang="fr-FR" dirty="0" smtClean="0"/>
              <a:t> </a:t>
            </a:r>
            <a:r>
              <a:rPr lang="fr-FR" dirty="0" err="1" smtClean="0"/>
              <a:t>each</a:t>
            </a:r>
            <a:r>
              <a:rPr lang="fr-FR" dirty="0" smtClean="0"/>
              <a:t> </a:t>
            </a:r>
            <a:r>
              <a:rPr lang="fr-FR" dirty="0" err="1" smtClean="0"/>
              <a:t>step</a:t>
            </a:r>
            <a:r>
              <a:rPr lang="fr-FR" dirty="0" smtClean="0"/>
              <a:t>, the </a:t>
            </a:r>
            <a:r>
              <a:rPr lang="fr-FR" dirty="0" err="1" smtClean="0"/>
              <a:t>navigator</a:t>
            </a:r>
            <a:r>
              <a:rPr lang="fr-FR" dirty="0" smtClean="0"/>
              <a:t> *</a:t>
            </a:r>
            <a:r>
              <a:rPr lang="fr-FR" dirty="0" err="1" smtClean="0"/>
              <a:t>nav</a:t>
            </a:r>
            <a:r>
              <a:rPr lang="fr-FR" dirty="0" smtClean="0"/>
              <a:t> has the state of the </a:t>
            </a:r>
            <a:r>
              <a:rPr lang="fr-FR" dirty="0" err="1" smtClean="0"/>
              <a:t>particle</a:t>
            </a:r>
            <a:r>
              <a:rPr lang="fr-FR" dirty="0" smtClean="0"/>
              <a:t> </a:t>
            </a:r>
            <a:r>
              <a:rPr lang="fr-FR" dirty="0" err="1" smtClean="0"/>
              <a:t>x,y,z,px,py,pz</a:t>
            </a:r>
            <a:r>
              <a:rPr lang="fr-FR" dirty="0" smtClean="0"/>
              <a:t>, the volume instance volume*, etc.</a:t>
            </a:r>
          </a:p>
          <a:p>
            <a:r>
              <a:rPr lang="fr-FR" dirty="0" err="1" smtClean="0"/>
              <a:t>We</a:t>
            </a:r>
            <a:r>
              <a:rPr lang="fr-FR" dirty="0" smtClean="0"/>
              <a:t> </a:t>
            </a:r>
            <a:r>
              <a:rPr lang="fr-FR" dirty="0" err="1" smtClean="0"/>
              <a:t>compute</a:t>
            </a:r>
            <a:r>
              <a:rPr lang="fr-FR" dirty="0" smtClean="0"/>
              <a:t> the distance to the </a:t>
            </a:r>
            <a:r>
              <a:rPr lang="fr-FR" dirty="0" err="1" smtClean="0"/>
              <a:t>next</a:t>
            </a:r>
            <a:r>
              <a:rPr lang="fr-FR" dirty="0" smtClean="0"/>
              <a:t> </a:t>
            </a:r>
            <a:r>
              <a:rPr lang="fr-FR" dirty="0" err="1" smtClean="0"/>
              <a:t>boundary</a:t>
            </a:r>
            <a:r>
              <a:rPr lang="fr-FR" dirty="0" smtClean="0"/>
              <a:t> </a:t>
            </a:r>
            <a:r>
              <a:rPr lang="fr-FR" dirty="0" err="1" smtClean="0"/>
              <a:t>with</a:t>
            </a:r>
            <a:r>
              <a:rPr lang="fr-FR" dirty="0" smtClean="0"/>
              <a:t> </a:t>
            </a:r>
            <a:r>
              <a:rPr lang="fr-FR" dirty="0" err="1" smtClean="0"/>
              <a:t>something</a:t>
            </a:r>
            <a:r>
              <a:rPr lang="fr-FR" dirty="0" smtClean="0"/>
              <a:t> </a:t>
            </a:r>
            <a:r>
              <a:rPr lang="fr-FR" dirty="0" err="1" smtClean="0"/>
              <a:t>like</a:t>
            </a:r>
            <a:endParaRPr lang="fr-FR" dirty="0" smtClean="0"/>
          </a:p>
          <a:p>
            <a:pPr lvl="1"/>
            <a:r>
              <a:rPr lang="en-US" dirty="0" smtClean="0">
                <a:solidFill>
                  <a:srgbClr val="0000FF"/>
                </a:solidFill>
              </a:rPr>
              <a:t>D</a:t>
            </a:r>
            <a:r>
              <a:rPr lang="fr-FR" dirty="0" err="1" smtClean="0">
                <a:solidFill>
                  <a:srgbClr val="0000FF"/>
                </a:solidFill>
              </a:rPr>
              <a:t>ist</a:t>
            </a:r>
            <a:r>
              <a:rPr lang="fr-FR" dirty="0" smtClean="0">
                <a:solidFill>
                  <a:srgbClr val="0000FF"/>
                </a:solidFill>
              </a:rPr>
              <a:t> = </a:t>
            </a:r>
            <a:r>
              <a:rPr lang="fr-FR" dirty="0" err="1" smtClean="0">
                <a:solidFill>
                  <a:srgbClr val="0000FF"/>
                </a:solidFill>
              </a:rPr>
              <a:t>nav</a:t>
            </a:r>
            <a:r>
              <a:rPr lang="fr-FR" dirty="0" smtClean="0">
                <a:solidFill>
                  <a:srgbClr val="0000FF"/>
                </a:solidFill>
              </a:rPr>
              <a:t>-&gt;</a:t>
            </a:r>
            <a:r>
              <a:rPr lang="fr-FR" dirty="0" err="1" smtClean="0">
                <a:solidFill>
                  <a:srgbClr val="0000FF"/>
                </a:solidFill>
              </a:rPr>
              <a:t>DistoOut</a:t>
            </a:r>
            <a:r>
              <a:rPr lang="fr-FR" dirty="0" smtClean="0">
                <a:solidFill>
                  <a:srgbClr val="0000FF"/>
                </a:solidFill>
              </a:rPr>
              <a:t>(</a:t>
            </a:r>
            <a:r>
              <a:rPr lang="fr-FR" dirty="0" err="1" smtClean="0">
                <a:solidFill>
                  <a:srgbClr val="C00000"/>
                </a:solidFill>
              </a:rPr>
              <a:t>volume,</a:t>
            </a:r>
            <a:r>
              <a:rPr lang="fr-FR" dirty="0" err="1" smtClean="0">
                <a:solidFill>
                  <a:schemeClr val="accent6"/>
                </a:solidFill>
              </a:rPr>
              <a:t>x,y,z,px,py,pz</a:t>
            </a:r>
            <a:r>
              <a:rPr lang="fr-FR" dirty="0" smtClean="0">
                <a:solidFill>
                  <a:srgbClr val="0000FF"/>
                </a:solidFill>
              </a:rPr>
              <a:t>)</a:t>
            </a:r>
          </a:p>
          <a:p>
            <a:r>
              <a:rPr lang="en-US" dirty="0" smtClean="0"/>
              <a:t>O</a:t>
            </a:r>
            <a:r>
              <a:rPr lang="fr-FR" dirty="0" smtClean="0"/>
              <a:t>r the distance to one </a:t>
            </a:r>
            <a:r>
              <a:rPr lang="fr-FR" dirty="0" err="1" smtClean="0"/>
              <a:t>physics</a:t>
            </a:r>
            <a:r>
              <a:rPr lang="fr-FR" dirty="0" smtClean="0"/>
              <a:t> </a:t>
            </a:r>
            <a:r>
              <a:rPr lang="fr-FR" dirty="0" err="1" smtClean="0"/>
              <a:t>process</a:t>
            </a:r>
            <a:r>
              <a:rPr lang="fr-FR" dirty="0" smtClean="0"/>
              <a:t> </a:t>
            </a:r>
            <a:r>
              <a:rPr lang="fr-FR" dirty="0" err="1" smtClean="0"/>
              <a:t>with</a:t>
            </a:r>
            <a:r>
              <a:rPr lang="fr-FR" dirty="0" smtClean="0"/>
              <a:t>, </a:t>
            </a:r>
            <a:r>
              <a:rPr lang="fr-FR" dirty="0" err="1" smtClean="0"/>
              <a:t>eg</a:t>
            </a:r>
            <a:endParaRPr lang="fr-FR" dirty="0" smtClean="0"/>
          </a:p>
          <a:p>
            <a:pPr lvl="1"/>
            <a:r>
              <a:rPr lang="en-US" dirty="0" smtClean="0">
                <a:solidFill>
                  <a:srgbClr val="0000FF"/>
                </a:solidFill>
              </a:rPr>
              <a:t>D</a:t>
            </a:r>
            <a:r>
              <a:rPr lang="fr-FR" dirty="0" err="1" smtClean="0">
                <a:solidFill>
                  <a:srgbClr val="0000FF"/>
                </a:solidFill>
              </a:rPr>
              <a:t>istp</a:t>
            </a:r>
            <a:r>
              <a:rPr lang="fr-FR" dirty="0" smtClean="0">
                <a:solidFill>
                  <a:srgbClr val="0000FF"/>
                </a:solidFill>
              </a:rPr>
              <a:t> = </a:t>
            </a:r>
            <a:r>
              <a:rPr lang="fr-FR" dirty="0" err="1" smtClean="0">
                <a:solidFill>
                  <a:srgbClr val="0000FF"/>
                </a:solidFill>
              </a:rPr>
              <a:t>nav</a:t>
            </a:r>
            <a:r>
              <a:rPr lang="fr-FR" dirty="0" smtClean="0">
                <a:solidFill>
                  <a:srgbClr val="0000FF"/>
                </a:solidFill>
              </a:rPr>
              <a:t>-&gt;</a:t>
            </a:r>
            <a:r>
              <a:rPr lang="fr-FR" dirty="0" err="1" smtClean="0">
                <a:solidFill>
                  <a:srgbClr val="0000FF"/>
                </a:solidFill>
              </a:rPr>
              <a:t>DistPhotoEffect</a:t>
            </a:r>
            <a:r>
              <a:rPr lang="fr-FR" dirty="0" smtClean="0">
                <a:solidFill>
                  <a:srgbClr val="0000FF"/>
                </a:solidFill>
              </a:rPr>
              <a:t>(</a:t>
            </a:r>
            <a:r>
              <a:rPr lang="fr-FR" dirty="0" err="1" smtClean="0">
                <a:solidFill>
                  <a:srgbClr val="C00000"/>
                </a:solidFill>
              </a:rPr>
              <a:t>volume,x,y,z,px,py,pz</a:t>
            </a:r>
            <a:r>
              <a:rPr lang="fr-FR" dirty="0" smtClean="0">
                <a:solidFill>
                  <a:srgbClr val="0000FF"/>
                </a:solidFill>
              </a:rPr>
              <a:t>)</a:t>
            </a:r>
            <a:endParaRPr lang="fr-FR" dirty="0">
              <a:solidFill>
                <a:srgbClr val="0000FF"/>
              </a:solidFill>
            </a:endParaRPr>
          </a:p>
        </p:txBody>
      </p:sp>
      <p:sp>
        <p:nvSpPr>
          <p:cNvPr id="5" name="Slide Number Placeholder 4"/>
          <p:cNvSpPr>
            <a:spLocks noGrp="1"/>
          </p:cNvSpPr>
          <p:nvPr>
            <p:ph type="sldNum" sz="quarter" idx="12"/>
          </p:nvPr>
        </p:nvSpPr>
        <p:spPr/>
        <p:txBody>
          <a:bodyPr/>
          <a:lstStyle/>
          <a:p>
            <a:fld id="{6294C92D-0306-4E69-9CD3-20855E849650}" type="slidenum">
              <a:rPr kumimoji="0" lang="en-US" smtClean="0"/>
              <a:t>14</a:t>
            </a:fld>
            <a:endParaRPr kumimoji="0" lang="en-US"/>
          </a:p>
        </p:txBody>
      </p:sp>
    </p:spTree>
    <p:extLst>
      <p:ext uri="{BB962C8B-B14F-4D97-AF65-F5344CB8AC3E}">
        <p14:creationId xmlns:p14="http://schemas.microsoft.com/office/powerpoint/2010/main" val="24291783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5" name="Slide Number Placeholder 4"/>
          <p:cNvSpPr>
            <a:spLocks noGrp="1"/>
          </p:cNvSpPr>
          <p:nvPr>
            <p:ph type="sldNum" sz="quarter" idx="12"/>
          </p:nvPr>
        </p:nvSpPr>
        <p:spPr/>
        <p:txBody>
          <a:bodyPr/>
          <a:lstStyle/>
          <a:p>
            <a:fld id="{6294C92D-0306-4E69-9CD3-20855E849650}" type="slidenum">
              <a:rPr kumimoji="0" lang="en-US" smtClean="0"/>
              <a:t>15</a:t>
            </a:fld>
            <a:endParaRPr kumimoji="0" lang="en-US"/>
          </a:p>
        </p:txBody>
      </p:sp>
      <p:pic>
        <p:nvPicPr>
          <p:cNvPr id="6" name="Picture 5"/>
          <p:cNvPicPr>
            <a:picLocks noChangeAspect="1"/>
          </p:cNvPicPr>
          <p:nvPr/>
        </p:nvPicPr>
        <p:blipFill>
          <a:blip r:embed="rId2"/>
          <a:stretch>
            <a:fillRect/>
          </a:stretch>
        </p:blipFill>
        <p:spPr>
          <a:xfrm>
            <a:off x="901700" y="762000"/>
            <a:ext cx="7327900" cy="5334000"/>
          </a:xfrm>
          <a:prstGeom prst="rect">
            <a:avLst/>
          </a:prstGeom>
        </p:spPr>
      </p:pic>
    </p:spTree>
    <p:extLst>
      <p:ext uri="{BB962C8B-B14F-4D97-AF65-F5344CB8AC3E}">
        <p14:creationId xmlns:p14="http://schemas.microsoft.com/office/powerpoint/2010/main" val="4269719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Current</a:t>
            </a:r>
            <a:r>
              <a:rPr lang="fr-FR" dirty="0" smtClean="0"/>
              <a:t> Situation</a:t>
            </a:r>
            <a:endParaRPr lang="fr-FR" dirty="0"/>
          </a:p>
        </p:txBody>
      </p:sp>
      <p:sp>
        <p:nvSpPr>
          <p:cNvPr id="6" name="Content Placeholder 5"/>
          <p:cNvSpPr>
            <a:spLocks noGrp="1"/>
          </p:cNvSpPr>
          <p:nvPr>
            <p:ph idx="1"/>
          </p:nvPr>
        </p:nvSpPr>
        <p:spPr/>
        <p:txBody>
          <a:bodyPr>
            <a:normAutofit fontScale="92500"/>
          </a:bodyPr>
          <a:lstStyle/>
          <a:p>
            <a:r>
              <a:rPr lang="fr-FR" dirty="0" err="1" smtClean="0"/>
              <a:t>We</a:t>
            </a:r>
            <a:r>
              <a:rPr lang="fr-FR" dirty="0" smtClean="0"/>
              <a:t> </a:t>
            </a:r>
            <a:r>
              <a:rPr lang="fr-FR" dirty="0" err="1" smtClean="0"/>
              <a:t>run</a:t>
            </a:r>
            <a:r>
              <a:rPr lang="fr-FR" dirty="0" smtClean="0"/>
              <a:t> jobs in </a:t>
            </a:r>
            <a:r>
              <a:rPr lang="fr-FR" dirty="0" err="1" smtClean="0"/>
              <a:t>parallel</a:t>
            </a:r>
            <a:r>
              <a:rPr lang="fr-FR" dirty="0" smtClean="0"/>
              <a:t>, one per </a:t>
            </a:r>
            <a:r>
              <a:rPr lang="fr-FR" dirty="0" err="1" smtClean="0"/>
              <a:t>core</a:t>
            </a:r>
            <a:r>
              <a:rPr lang="fr-FR" dirty="0" smtClean="0"/>
              <a:t>.</a:t>
            </a:r>
          </a:p>
          <a:p>
            <a:r>
              <a:rPr lang="fr-FR" dirty="0" err="1" smtClean="0"/>
              <a:t>Nothing</a:t>
            </a:r>
            <a:r>
              <a:rPr lang="fr-FR" dirty="0" smtClean="0"/>
              <a:t> </a:t>
            </a:r>
            <a:r>
              <a:rPr lang="fr-FR" dirty="0" err="1" smtClean="0"/>
              <a:t>wrong</a:t>
            </a:r>
            <a:r>
              <a:rPr lang="fr-FR" dirty="0" smtClean="0"/>
              <a:t> </a:t>
            </a:r>
            <a:r>
              <a:rPr lang="fr-FR" dirty="0" err="1" smtClean="0"/>
              <a:t>with</a:t>
            </a:r>
            <a:r>
              <a:rPr lang="fr-FR" dirty="0" smtClean="0"/>
              <a:t> </a:t>
            </a:r>
            <a:r>
              <a:rPr lang="fr-FR" dirty="0" err="1" smtClean="0"/>
              <a:t>that</a:t>
            </a:r>
            <a:r>
              <a:rPr lang="fr-FR" dirty="0" smtClean="0"/>
              <a:t> </a:t>
            </a:r>
            <a:r>
              <a:rPr lang="fr-FR" dirty="0" err="1" smtClean="0"/>
              <a:t>except</a:t>
            </a:r>
            <a:r>
              <a:rPr lang="fr-FR" dirty="0" smtClean="0"/>
              <a:t> </a:t>
            </a:r>
            <a:r>
              <a:rPr lang="fr-FR" dirty="0" err="1" smtClean="0"/>
              <a:t>that</a:t>
            </a:r>
            <a:r>
              <a:rPr lang="fr-FR" dirty="0" smtClean="0"/>
              <a:t> </a:t>
            </a:r>
            <a:r>
              <a:rPr lang="fr-FR" dirty="0" err="1" smtClean="0"/>
              <a:t>it</a:t>
            </a:r>
            <a:r>
              <a:rPr lang="fr-FR" dirty="0" smtClean="0"/>
              <a:t> </a:t>
            </a:r>
            <a:r>
              <a:rPr lang="fr-FR" dirty="0" err="1" smtClean="0"/>
              <a:t>does</a:t>
            </a:r>
            <a:r>
              <a:rPr lang="fr-FR" dirty="0" smtClean="0"/>
              <a:t> not </a:t>
            </a:r>
            <a:r>
              <a:rPr lang="fr-FR" dirty="0" err="1" smtClean="0"/>
              <a:t>scale</a:t>
            </a:r>
            <a:r>
              <a:rPr lang="fr-FR" dirty="0" smtClean="0"/>
              <a:t> in case of </a:t>
            </a:r>
            <a:r>
              <a:rPr lang="fr-FR" dirty="0" err="1" smtClean="0"/>
              <a:t>many</a:t>
            </a:r>
            <a:r>
              <a:rPr lang="fr-FR" dirty="0" smtClean="0"/>
              <a:t> </a:t>
            </a:r>
            <a:r>
              <a:rPr lang="fr-FR" dirty="0" err="1" smtClean="0"/>
              <a:t>cores</a:t>
            </a:r>
            <a:r>
              <a:rPr lang="fr-FR" dirty="0" smtClean="0"/>
              <a:t> </a:t>
            </a:r>
            <a:r>
              <a:rPr lang="fr-FR" dirty="0" err="1" smtClean="0"/>
              <a:t>because</a:t>
            </a:r>
            <a:r>
              <a:rPr lang="fr-FR" dirty="0" smtClean="0"/>
              <a:t> </a:t>
            </a:r>
            <a:r>
              <a:rPr lang="fr-FR" dirty="0" err="1" smtClean="0"/>
              <a:t>it</a:t>
            </a:r>
            <a:r>
              <a:rPr lang="fr-FR" dirty="0" smtClean="0"/>
              <a:t> </a:t>
            </a:r>
            <a:r>
              <a:rPr lang="fr-FR" dirty="0" err="1" smtClean="0"/>
              <a:t>requires</a:t>
            </a:r>
            <a:r>
              <a:rPr lang="fr-FR" dirty="0" smtClean="0"/>
              <a:t> </a:t>
            </a:r>
            <a:r>
              <a:rPr lang="fr-FR" dirty="0" err="1" smtClean="0"/>
              <a:t>too</a:t>
            </a:r>
            <a:r>
              <a:rPr lang="fr-FR" dirty="0" smtClean="0"/>
              <a:t> </a:t>
            </a:r>
            <a:r>
              <a:rPr lang="fr-FR" dirty="0" err="1" smtClean="0"/>
              <a:t>much</a:t>
            </a:r>
            <a:r>
              <a:rPr lang="fr-FR" dirty="0" smtClean="0"/>
              <a:t> </a:t>
            </a:r>
            <a:r>
              <a:rPr lang="fr-FR" dirty="0" err="1" smtClean="0"/>
              <a:t>memory</a:t>
            </a:r>
            <a:r>
              <a:rPr lang="fr-FR" dirty="0" smtClean="0"/>
              <a:t>.</a:t>
            </a:r>
          </a:p>
          <a:p>
            <a:r>
              <a:rPr lang="fr-FR" dirty="0" smtClean="0"/>
              <a:t>A </a:t>
            </a:r>
            <a:r>
              <a:rPr lang="fr-FR" dirty="0" err="1" smtClean="0"/>
              <a:t>multithreaded</a:t>
            </a:r>
            <a:r>
              <a:rPr lang="fr-FR" dirty="0" smtClean="0"/>
              <a:t> version </a:t>
            </a:r>
            <a:r>
              <a:rPr lang="fr-FR" dirty="0" err="1" smtClean="0"/>
              <a:t>may</a:t>
            </a:r>
            <a:r>
              <a:rPr lang="fr-FR" dirty="0" smtClean="0"/>
              <a:t> </a:t>
            </a:r>
            <a:r>
              <a:rPr lang="fr-FR" dirty="0" err="1" smtClean="0"/>
              <a:t>reduce</a:t>
            </a:r>
            <a:r>
              <a:rPr lang="fr-FR" dirty="0" smtClean="0"/>
              <a:t> (</a:t>
            </a:r>
            <a:r>
              <a:rPr lang="fr-FR" dirty="0" err="1" smtClean="0"/>
              <a:t>say</a:t>
            </a:r>
            <a:r>
              <a:rPr lang="fr-FR" dirty="0" smtClean="0"/>
              <a:t> by a factor 2 or 3) the </a:t>
            </a:r>
            <a:r>
              <a:rPr lang="fr-FR" dirty="0" err="1" smtClean="0"/>
              <a:t>amount</a:t>
            </a:r>
            <a:r>
              <a:rPr lang="fr-FR" dirty="0" smtClean="0"/>
              <a:t> of </a:t>
            </a:r>
            <a:r>
              <a:rPr lang="fr-FR" dirty="0" err="1" smtClean="0"/>
              <a:t>required</a:t>
            </a:r>
            <a:r>
              <a:rPr lang="fr-FR" dirty="0" smtClean="0"/>
              <a:t> </a:t>
            </a:r>
            <a:r>
              <a:rPr lang="fr-FR" dirty="0" err="1" smtClean="0"/>
              <a:t>memory</a:t>
            </a:r>
            <a:r>
              <a:rPr lang="fr-FR" dirty="0" smtClean="0"/>
              <a:t>, but </a:t>
            </a:r>
            <a:r>
              <a:rPr lang="fr-FR" dirty="0" err="1" smtClean="0"/>
              <a:t>also</a:t>
            </a:r>
            <a:r>
              <a:rPr lang="fr-FR" dirty="0" smtClean="0"/>
              <a:t> </a:t>
            </a:r>
            <a:r>
              <a:rPr lang="fr-FR" dirty="0" err="1" smtClean="0"/>
              <a:t>at</a:t>
            </a:r>
            <a:r>
              <a:rPr lang="fr-FR" dirty="0" smtClean="0"/>
              <a:t> the </a:t>
            </a:r>
            <a:r>
              <a:rPr lang="fr-FR" dirty="0" err="1" smtClean="0"/>
              <a:t>expense</a:t>
            </a:r>
            <a:r>
              <a:rPr lang="fr-FR" dirty="0" smtClean="0"/>
              <a:t> of performance.</a:t>
            </a:r>
          </a:p>
          <a:p>
            <a:r>
              <a:rPr lang="fr-FR" dirty="0" smtClean="0"/>
              <a:t>A </a:t>
            </a:r>
            <a:r>
              <a:rPr lang="fr-FR" dirty="0" err="1" smtClean="0"/>
              <a:t>multithreaded</a:t>
            </a:r>
            <a:r>
              <a:rPr lang="fr-FR" dirty="0" smtClean="0"/>
              <a:t> version </a:t>
            </a:r>
            <a:r>
              <a:rPr lang="fr-FR" dirty="0" err="1" smtClean="0"/>
              <a:t>does</a:t>
            </a:r>
            <a:r>
              <a:rPr lang="fr-FR" dirty="0" smtClean="0"/>
              <a:t> not fit </a:t>
            </a:r>
            <a:r>
              <a:rPr lang="fr-FR" dirty="0" err="1" smtClean="0"/>
              <a:t>well</a:t>
            </a:r>
            <a:r>
              <a:rPr lang="fr-FR" dirty="0" smtClean="0"/>
              <a:t> </a:t>
            </a:r>
            <a:r>
              <a:rPr lang="fr-FR" dirty="0" err="1" smtClean="0"/>
              <a:t>with</a:t>
            </a:r>
            <a:r>
              <a:rPr lang="fr-FR" dirty="0" smtClean="0"/>
              <a:t> a </a:t>
            </a:r>
            <a:r>
              <a:rPr lang="fr-FR" dirty="0" err="1" smtClean="0"/>
              <a:t>hierarchy</a:t>
            </a:r>
            <a:r>
              <a:rPr lang="fr-FR" dirty="0" smtClean="0"/>
              <a:t> of processors.</a:t>
            </a:r>
          </a:p>
          <a:p>
            <a:r>
              <a:rPr lang="fr-FR" dirty="0" smtClean="0"/>
              <a:t>So, </a:t>
            </a:r>
            <a:r>
              <a:rPr lang="fr-FR" dirty="0" err="1" smtClean="0"/>
              <a:t>we</a:t>
            </a:r>
            <a:r>
              <a:rPr lang="fr-FR" dirty="0" smtClean="0"/>
              <a:t> have a </a:t>
            </a:r>
            <a:r>
              <a:rPr lang="fr-FR" dirty="0" err="1" smtClean="0"/>
              <a:t>problem</a:t>
            </a:r>
            <a:r>
              <a:rPr lang="fr-FR" dirty="0" smtClean="0"/>
              <a:t>, in </a:t>
            </a:r>
            <a:r>
              <a:rPr lang="fr-FR" dirty="0" err="1" smtClean="0"/>
              <a:t>particular</a:t>
            </a:r>
            <a:r>
              <a:rPr lang="fr-FR" dirty="0" smtClean="0"/>
              <a:t> </a:t>
            </a:r>
            <a:r>
              <a:rPr lang="fr-FR" dirty="0" err="1" smtClean="0"/>
              <a:t>with</a:t>
            </a:r>
            <a:r>
              <a:rPr lang="fr-FR" dirty="0" smtClean="0"/>
              <a:t> the </a:t>
            </a:r>
            <a:r>
              <a:rPr lang="fr-FR" dirty="0" err="1" smtClean="0"/>
              <a:t>way</a:t>
            </a:r>
            <a:r>
              <a:rPr lang="fr-FR" dirty="0" smtClean="0"/>
              <a:t> </a:t>
            </a:r>
            <a:r>
              <a:rPr lang="fr-FR" dirty="0" err="1" smtClean="0"/>
              <a:t>we</a:t>
            </a:r>
            <a:r>
              <a:rPr lang="fr-FR" dirty="0" smtClean="0"/>
              <a:t> have </a:t>
            </a:r>
            <a:r>
              <a:rPr lang="fr-FR" dirty="0" err="1" smtClean="0"/>
              <a:t>designed</a:t>
            </a:r>
            <a:r>
              <a:rPr lang="fr-FR" dirty="0" smtClean="0"/>
              <a:t> </a:t>
            </a:r>
            <a:r>
              <a:rPr lang="fr-FR" dirty="0" err="1" smtClean="0"/>
              <a:t>some</a:t>
            </a:r>
            <a:r>
              <a:rPr lang="fr-FR" dirty="0" smtClean="0"/>
              <a:t> data structures, </a:t>
            </a:r>
            <a:r>
              <a:rPr lang="fr-FR" dirty="0" err="1" smtClean="0"/>
              <a:t>eg</a:t>
            </a:r>
            <a:r>
              <a:rPr lang="fr-FR" dirty="0" smtClean="0"/>
              <a:t> </a:t>
            </a:r>
            <a:r>
              <a:rPr lang="fr-FR" dirty="0" err="1" smtClean="0"/>
              <a:t>HepMC</a:t>
            </a:r>
            <a:r>
              <a:rPr lang="fr-FR" dirty="0" smtClean="0"/>
              <a:t>.</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16</a:t>
            </a:fld>
            <a:endParaRPr kumimoji="0" lang="en-US"/>
          </a:p>
        </p:txBody>
      </p:sp>
    </p:spTree>
    <p:extLst>
      <p:ext uri="{BB962C8B-B14F-4D97-AF65-F5344CB8AC3E}">
        <p14:creationId xmlns:p14="http://schemas.microsoft.com/office/powerpoint/2010/main" val="20866334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9275" y="107576"/>
            <a:ext cx="8042276" cy="844924"/>
          </a:xfrm>
        </p:spPr>
        <p:txBody>
          <a:bodyPr/>
          <a:lstStyle/>
          <a:p>
            <a:r>
              <a:rPr lang="fr-FR" dirty="0" smtClean="0"/>
              <a:t>Can </a:t>
            </a:r>
            <a:r>
              <a:rPr lang="fr-FR" dirty="0" err="1" smtClean="0"/>
              <a:t>we</a:t>
            </a:r>
            <a:r>
              <a:rPr lang="fr-FR" dirty="0" smtClean="0"/>
              <a:t> </a:t>
            </a:r>
            <a:r>
              <a:rPr lang="fr-FR" dirty="0" err="1" smtClean="0"/>
              <a:t>make</a:t>
            </a:r>
            <a:r>
              <a:rPr lang="fr-FR" dirty="0" smtClean="0"/>
              <a:t> </a:t>
            </a:r>
            <a:r>
              <a:rPr lang="fr-FR" dirty="0" err="1" smtClean="0"/>
              <a:t>progress</a:t>
            </a:r>
            <a:r>
              <a:rPr lang="fr-FR" dirty="0" smtClean="0"/>
              <a:t>?</a:t>
            </a:r>
            <a:endParaRPr lang="fr-FR" dirty="0"/>
          </a:p>
        </p:txBody>
      </p:sp>
      <p:sp>
        <p:nvSpPr>
          <p:cNvPr id="7" name="Content Placeholder 6"/>
          <p:cNvSpPr>
            <a:spLocks noGrp="1"/>
          </p:cNvSpPr>
          <p:nvPr>
            <p:ph idx="1"/>
          </p:nvPr>
        </p:nvSpPr>
        <p:spPr/>
        <p:txBody>
          <a:bodyPr/>
          <a:lstStyle/>
          <a:p>
            <a:r>
              <a:rPr lang="fr-FR" dirty="0" err="1" smtClean="0"/>
              <a:t>We</a:t>
            </a:r>
            <a:r>
              <a:rPr lang="fr-FR" dirty="0" smtClean="0"/>
              <a:t> </a:t>
            </a:r>
            <a:r>
              <a:rPr lang="fr-FR" dirty="0" err="1" smtClean="0"/>
              <a:t>need</a:t>
            </a:r>
            <a:r>
              <a:rPr lang="fr-FR" dirty="0" smtClean="0"/>
              <a:t> data structures </a:t>
            </a:r>
            <a:r>
              <a:rPr lang="fr-FR" dirty="0" err="1" smtClean="0"/>
              <a:t>with</a:t>
            </a:r>
            <a:r>
              <a:rPr lang="fr-FR" dirty="0" smtClean="0"/>
              <a:t> </a:t>
            </a:r>
            <a:r>
              <a:rPr lang="fr-FR" dirty="0" err="1" smtClean="0"/>
              <a:t>internal</a:t>
            </a:r>
            <a:r>
              <a:rPr lang="fr-FR" dirty="0" smtClean="0"/>
              <a:t> relations </a:t>
            </a:r>
            <a:r>
              <a:rPr lang="fr-FR" dirty="0" err="1" smtClean="0"/>
              <a:t>only</a:t>
            </a:r>
            <a:r>
              <a:rPr lang="fr-FR" dirty="0" smtClean="0"/>
              <a:t>. This </a:t>
            </a:r>
            <a:r>
              <a:rPr lang="fr-FR" dirty="0" err="1" smtClean="0"/>
              <a:t>can</a:t>
            </a:r>
            <a:r>
              <a:rPr lang="fr-FR" dirty="0" smtClean="0"/>
              <a:t> </a:t>
            </a:r>
            <a:r>
              <a:rPr lang="fr-FR" dirty="0" err="1" smtClean="0"/>
              <a:t>be</a:t>
            </a:r>
            <a:r>
              <a:rPr lang="fr-FR" dirty="0" smtClean="0"/>
              <a:t> </a:t>
            </a:r>
            <a:r>
              <a:rPr lang="fr-FR" dirty="0" err="1" smtClean="0"/>
              <a:t>implemented</a:t>
            </a:r>
            <a:r>
              <a:rPr lang="fr-FR" dirty="0" smtClean="0"/>
              <a:t> by </a:t>
            </a:r>
            <a:r>
              <a:rPr lang="fr-FR" dirty="0" err="1" smtClean="0"/>
              <a:t>using</a:t>
            </a:r>
            <a:r>
              <a:rPr lang="fr-FR" dirty="0" smtClean="0"/>
              <a:t> pools and indices.</a:t>
            </a:r>
          </a:p>
          <a:p>
            <a:r>
              <a:rPr lang="fr-FR" dirty="0" err="1" smtClean="0"/>
              <a:t>When</a:t>
            </a:r>
            <a:r>
              <a:rPr lang="fr-FR" dirty="0" smtClean="0"/>
              <a:t> looping on collections, one must </a:t>
            </a:r>
            <a:r>
              <a:rPr lang="fr-FR" dirty="0" err="1" smtClean="0"/>
              <a:t>avoid</a:t>
            </a:r>
            <a:r>
              <a:rPr lang="fr-FR" dirty="0" smtClean="0"/>
              <a:t> the navigation in large </a:t>
            </a:r>
            <a:r>
              <a:rPr lang="fr-FR" dirty="0" err="1" smtClean="0"/>
              <a:t>memory</a:t>
            </a:r>
            <a:r>
              <a:rPr lang="fr-FR" dirty="0" smtClean="0"/>
              <a:t> areas </a:t>
            </a:r>
            <a:r>
              <a:rPr lang="fr-FR" dirty="0" err="1" smtClean="0"/>
              <a:t>killing</a:t>
            </a:r>
            <a:r>
              <a:rPr lang="fr-FR" dirty="0" smtClean="0"/>
              <a:t> the cache.</a:t>
            </a:r>
          </a:p>
          <a:p>
            <a:r>
              <a:rPr lang="fr-FR" dirty="0" err="1" smtClean="0"/>
              <a:t>We</a:t>
            </a:r>
            <a:r>
              <a:rPr lang="fr-FR" dirty="0" smtClean="0"/>
              <a:t> must </a:t>
            </a:r>
            <a:r>
              <a:rPr lang="fr-FR" dirty="0" err="1" smtClean="0"/>
              <a:t>generate</a:t>
            </a:r>
            <a:r>
              <a:rPr lang="fr-FR" dirty="0" smtClean="0"/>
              <a:t> </a:t>
            </a:r>
            <a:r>
              <a:rPr lang="fr-FR" dirty="0" err="1" smtClean="0"/>
              <a:t>vectors</a:t>
            </a:r>
            <a:r>
              <a:rPr lang="fr-FR" dirty="0" smtClean="0"/>
              <a:t> of </a:t>
            </a:r>
            <a:r>
              <a:rPr lang="fr-FR" dirty="0" err="1" smtClean="0"/>
              <a:t>reasonable</a:t>
            </a:r>
            <a:r>
              <a:rPr lang="fr-FR" dirty="0" smtClean="0"/>
              <a:t> size </a:t>
            </a:r>
            <a:r>
              <a:rPr lang="fr-FR" dirty="0" err="1" smtClean="0"/>
              <a:t>well</a:t>
            </a:r>
            <a:r>
              <a:rPr lang="fr-FR" dirty="0" smtClean="0"/>
              <a:t> </a:t>
            </a:r>
            <a:r>
              <a:rPr lang="fr-FR" dirty="0" err="1" smtClean="0"/>
              <a:t>matched</a:t>
            </a:r>
            <a:r>
              <a:rPr lang="fr-FR" dirty="0" smtClean="0"/>
              <a:t> to the </a:t>
            </a:r>
            <a:r>
              <a:rPr lang="fr-FR" dirty="0" err="1" smtClean="0"/>
              <a:t>degree</a:t>
            </a:r>
            <a:r>
              <a:rPr lang="fr-FR" dirty="0" smtClean="0"/>
              <a:t> of </a:t>
            </a:r>
            <a:r>
              <a:rPr lang="fr-FR" dirty="0" err="1" smtClean="0"/>
              <a:t>parallelism</a:t>
            </a:r>
            <a:r>
              <a:rPr lang="fr-FR" dirty="0" smtClean="0"/>
              <a:t> of the hardware and the </a:t>
            </a:r>
            <a:r>
              <a:rPr lang="fr-FR" dirty="0" err="1" smtClean="0"/>
              <a:t>amount</a:t>
            </a:r>
            <a:r>
              <a:rPr lang="fr-FR" dirty="0" smtClean="0"/>
              <a:t> of </a:t>
            </a:r>
            <a:r>
              <a:rPr lang="fr-FR" dirty="0" err="1" smtClean="0"/>
              <a:t>memory</a:t>
            </a:r>
            <a:r>
              <a:rPr lang="fr-FR" dirty="0" smtClean="0"/>
              <a:t>.</a:t>
            </a:r>
          </a:p>
          <a:p>
            <a:r>
              <a:rPr lang="fr-FR" dirty="0" err="1" smtClean="0"/>
              <a:t>We</a:t>
            </a:r>
            <a:r>
              <a:rPr lang="fr-FR" dirty="0" smtClean="0"/>
              <a:t> must </a:t>
            </a:r>
            <a:r>
              <a:rPr lang="fr-FR" dirty="0" err="1" smtClean="0"/>
              <a:t>find</a:t>
            </a:r>
            <a:r>
              <a:rPr lang="fr-FR" dirty="0" smtClean="0"/>
              <a:t> a system to </a:t>
            </a:r>
            <a:r>
              <a:rPr lang="fr-FR" dirty="0" err="1" smtClean="0"/>
              <a:t>avoid</a:t>
            </a:r>
            <a:r>
              <a:rPr lang="fr-FR" dirty="0" smtClean="0"/>
              <a:t> the </a:t>
            </a:r>
            <a:r>
              <a:rPr lang="fr-FR" dirty="0" err="1" smtClean="0"/>
              <a:t>tail</a:t>
            </a:r>
            <a:r>
              <a:rPr lang="fr-FR" dirty="0" smtClean="0"/>
              <a:t> </a:t>
            </a:r>
            <a:r>
              <a:rPr lang="fr-FR" dirty="0" err="1" smtClean="0"/>
              <a:t>effects</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17</a:t>
            </a:fld>
            <a:endParaRPr kumimoji="0" lang="en-US"/>
          </a:p>
        </p:txBody>
      </p:sp>
    </p:spTree>
    <p:extLst>
      <p:ext uri="{BB962C8B-B14F-4D97-AF65-F5344CB8AC3E}">
        <p14:creationId xmlns:p14="http://schemas.microsoft.com/office/powerpoint/2010/main" val="14981469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86154"/>
          </a:xfrm>
        </p:spPr>
        <p:txBody>
          <a:bodyPr/>
          <a:lstStyle/>
          <a:p>
            <a:r>
              <a:rPr lang="fr-FR" dirty="0" err="1"/>
              <a:t>t</a:t>
            </a:r>
            <a:r>
              <a:rPr lang="fr-FR" dirty="0" err="1" smtClean="0"/>
              <a:t>ails</a:t>
            </a:r>
            <a:r>
              <a:rPr lang="fr-FR" dirty="0" smtClean="0"/>
              <a:t>, </a:t>
            </a:r>
            <a:r>
              <a:rPr lang="fr-FR" dirty="0" err="1" smtClean="0"/>
              <a:t>tails</a:t>
            </a:r>
            <a:r>
              <a:rPr lang="fr-FR" dirty="0" smtClean="0"/>
              <a:t>, </a:t>
            </a:r>
            <a:r>
              <a:rPr lang="fr-FR" dirty="0" err="1" smtClean="0"/>
              <a:t>tails</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18</a:t>
            </a:fld>
            <a:endParaRPr kumimoji="0" lang="en-US"/>
          </a:p>
        </p:txBody>
      </p:sp>
      <p:pic>
        <p:nvPicPr>
          <p:cNvPr id="6" name="Picture 5"/>
          <p:cNvPicPr>
            <a:picLocks noChangeAspect="1"/>
          </p:cNvPicPr>
          <p:nvPr/>
        </p:nvPicPr>
        <p:blipFill>
          <a:blip r:embed="rId2"/>
          <a:stretch>
            <a:fillRect/>
          </a:stretch>
        </p:blipFill>
        <p:spPr>
          <a:xfrm>
            <a:off x="707094" y="1117461"/>
            <a:ext cx="7884457" cy="5442368"/>
          </a:xfrm>
          <a:prstGeom prst="rect">
            <a:avLst/>
          </a:prstGeom>
        </p:spPr>
      </p:pic>
    </p:spTree>
    <p:extLst>
      <p:ext uri="{BB962C8B-B14F-4D97-AF65-F5344CB8AC3E}">
        <p14:creationId xmlns:p14="http://schemas.microsoft.com/office/powerpoint/2010/main" val="236927979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35000"/>
          </a:xfrm>
        </p:spPr>
        <p:txBody>
          <a:bodyPr/>
          <a:lstStyle/>
          <a:p>
            <a:r>
              <a:rPr lang="fr-FR" dirty="0" err="1" smtClean="0"/>
              <a:t>Tails</a:t>
            </a:r>
            <a:r>
              <a:rPr lang="fr-FR" dirty="0" smtClean="0"/>
              <a:t> </a:t>
            </a:r>
            <a:r>
              <a:rPr lang="fr-FR" dirty="0" err="1" smtClean="0"/>
              <a:t>again</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19</a:t>
            </a:fld>
            <a:endParaRPr kumimoji="0" lang="en-US"/>
          </a:p>
        </p:txBody>
      </p:sp>
      <p:pic>
        <p:nvPicPr>
          <p:cNvPr id="6" name="Picture 5"/>
          <p:cNvPicPr>
            <a:picLocks noChangeAspect="1"/>
          </p:cNvPicPr>
          <p:nvPr/>
        </p:nvPicPr>
        <p:blipFill>
          <a:blip r:embed="rId2"/>
          <a:stretch>
            <a:fillRect/>
          </a:stretch>
        </p:blipFill>
        <p:spPr>
          <a:xfrm>
            <a:off x="549275" y="1196990"/>
            <a:ext cx="7658100" cy="5262835"/>
          </a:xfrm>
          <a:prstGeom prst="rect">
            <a:avLst/>
          </a:prstGeom>
        </p:spPr>
      </p:pic>
      <p:sp>
        <p:nvSpPr>
          <p:cNvPr id="7" name="Rounded Rectangular Callout 6"/>
          <p:cNvSpPr/>
          <p:nvPr/>
        </p:nvSpPr>
        <p:spPr>
          <a:xfrm>
            <a:off x="1739899" y="1196990"/>
            <a:ext cx="3365500" cy="1165210"/>
          </a:xfrm>
          <a:prstGeom prst="wedgeRoundRectCallout">
            <a:avLst>
              <a:gd name="adj1" fmla="val -34795"/>
              <a:gd name="adj2" fmla="val 8974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A killer if one has to </a:t>
            </a:r>
            <a:r>
              <a:rPr lang="fr-FR" dirty="0" err="1" smtClean="0"/>
              <a:t>wait</a:t>
            </a:r>
            <a:r>
              <a:rPr lang="fr-FR" dirty="0" smtClean="0"/>
              <a:t> the end of col(i) </a:t>
            </a:r>
            <a:r>
              <a:rPr lang="fr-FR" dirty="0" err="1" smtClean="0"/>
              <a:t>before</a:t>
            </a:r>
            <a:r>
              <a:rPr lang="fr-FR" dirty="0" smtClean="0"/>
              <a:t> </a:t>
            </a:r>
            <a:r>
              <a:rPr lang="fr-FR" dirty="0" err="1" smtClean="0"/>
              <a:t>processing</a:t>
            </a:r>
            <a:r>
              <a:rPr lang="fr-FR" dirty="0" smtClean="0"/>
              <a:t> col(i+1)</a:t>
            </a:r>
            <a:endParaRPr lang="fr-FR" dirty="0"/>
          </a:p>
        </p:txBody>
      </p:sp>
      <p:cxnSp>
        <p:nvCxnSpPr>
          <p:cNvPr id="9" name="Straight Connector 8"/>
          <p:cNvCxnSpPr/>
          <p:nvPr/>
        </p:nvCxnSpPr>
        <p:spPr>
          <a:xfrm>
            <a:off x="1295400" y="3314700"/>
            <a:ext cx="6375400"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ounded Rectangular Callout 9"/>
          <p:cNvSpPr/>
          <p:nvPr/>
        </p:nvSpPr>
        <p:spPr>
          <a:xfrm>
            <a:off x="5854700" y="1485900"/>
            <a:ext cx="2352675" cy="1016000"/>
          </a:xfrm>
          <a:prstGeom prst="wedgeRoundRectCallout">
            <a:avLst>
              <a:gd name="adj1" fmla="val -13815"/>
              <a:gd name="adj2" fmla="val 12500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err="1" smtClean="0"/>
              <a:t>Average</a:t>
            </a:r>
            <a:r>
              <a:rPr lang="fr-FR" dirty="0" smtClean="0"/>
              <a:t> </a:t>
            </a:r>
            <a:r>
              <a:rPr lang="fr-FR" dirty="0" err="1" smtClean="0"/>
              <a:t>number</a:t>
            </a:r>
            <a:r>
              <a:rPr lang="fr-FR" dirty="0" smtClean="0"/>
              <a:t> of </a:t>
            </a:r>
            <a:r>
              <a:rPr lang="fr-FR" dirty="0" err="1" smtClean="0"/>
              <a:t>objects</a:t>
            </a:r>
            <a:r>
              <a:rPr lang="fr-FR" dirty="0" smtClean="0"/>
              <a:t> in </a:t>
            </a:r>
            <a:r>
              <a:rPr lang="fr-FR" dirty="0" err="1" smtClean="0"/>
              <a:t>memory</a:t>
            </a:r>
            <a:endParaRPr lang="fr-FR" dirty="0"/>
          </a:p>
        </p:txBody>
      </p:sp>
    </p:spTree>
    <p:extLst>
      <p:ext uri="{BB962C8B-B14F-4D97-AF65-F5344CB8AC3E}">
        <p14:creationId xmlns:p14="http://schemas.microsoft.com/office/powerpoint/2010/main" val="25989741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p:txBody>
          <a:bodyPr/>
          <a:lstStyle/>
          <a:p>
            <a:r>
              <a:rPr lang="en-US" dirty="0" smtClean="0"/>
              <a:t>The HEP code </a:t>
            </a:r>
          </a:p>
          <a:p>
            <a:pPr lvl="1"/>
            <a:r>
              <a:rPr lang="en-US" dirty="0" smtClean="0"/>
              <a:t>An embarrassing parallelism</a:t>
            </a:r>
          </a:p>
          <a:p>
            <a:pPr lvl="1"/>
            <a:r>
              <a:rPr lang="en-US" dirty="0" smtClean="0"/>
              <a:t>An inextricable mix of branches / integer / float / double</a:t>
            </a:r>
          </a:p>
          <a:p>
            <a:pPr lvl="1"/>
            <a:r>
              <a:rPr lang="en-US" dirty="0" smtClean="0"/>
              <a:t>A “flat” timing distribution – no “hot spots”</a:t>
            </a:r>
          </a:p>
          <a:p>
            <a:r>
              <a:rPr lang="en-US" dirty="0" smtClean="0"/>
              <a:t>We always got away with clock rate, now it is not possible any more</a:t>
            </a:r>
          </a:p>
          <a:p>
            <a:pPr lvl="1"/>
            <a:r>
              <a:rPr lang="en-US" dirty="0" smtClean="0"/>
              <a:t>Parallelism is there to stay</a:t>
            </a:r>
          </a:p>
          <a:p>
            <a:r>
              <a:rPr lang="en-US" dirty="0" smtClean="0"/>
              <a:t>We cannot claim that we are resource-hungry and then exploit ~10%-50% of the hardware</a:t>
            </a:r>
          </a:p>
          <a:p>
            <a:pPr lvl="1"/>
            <a:r>
              <a:rPr lang="en-US" dirty="0" smtClean="0"/>
              <a:t>Just think what it means in terms of money</a:t>
            </a:r>
            <a:endParaRPr lang="en-US" dirty="0"/>
          </a:p>
        </p:txBody>
      </p:sp>
      <p:sp>
        <p:nvSpPr>
          <p:cNvPr id="4" name="Slide Number Placeholder 3"/>
          <p:cNvSpPr>
            <a:spLocks noGrp="1"/>
          </p:cNvSpPr>
          <p:nvPr>
            <p:ph type="sldNum" sz="quarter" idx="12"/>
          </p:nvPr>
        </p:nvSpPr>
        <p:spPr/>
        <p:txBody>
          <a:bodyPr/>
          <a:lstStyle/>
          <a:p>
            <a:fld id="{05CB8A13-9567-7F48-A366-A20931500DFA}" type="slidenum">
              <a:rPr lang="en-US" smtClean="0"/>
              <a:t>2</a:t>
            </a:fld>
            <a:endParaRPr lang="en-US"/>
          </a:p>
        </p:txBody>
      </p:sp>
    </p:spTree>
    <p:extLst>
      <p:ext uri="{BB962C8B-B14F-4D97-AF65-F5344CB8AC3E}">
        <p14:creationId xmlns:p14="http://schemas.microsoft.com/office/powerpoint/2010/main" val="304752845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04862" y="192242"/>
            <a:ext cx="8042276" cy="880202"/>
          </a:xfrm>
        </p:spPr>
        <p:txBody>
          <a:bodyPr/>
          <a:lstStyle/>
          <a:p>
            <a:r>
              <a:rPr lang="fr-FR" dirty="0" smtClean="0"/>
              <a:t>New Transport </a:t>
            </a:r>
            <a:r>
              <a:rPr lang="fr-FR" dirty="0" err="1" smtClean="0"/>
              <a:t>Scheme</a:t>
            </a:r>
            <a:endParaRPr lang="fr-FR" dirty="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20</a:t>
            </a:fld>
            <a:endParaRPr kumimoji="0" lang="en-US"/>
          </a:p>
        </p:txBody>
      </p:sp>
      <p:sp>
        <p:nvSpPr>
          <p:cNvPr id="8" name="Donut 7"/>
          <p:cNvSpPr/>
          <p:nvPr/>
        </p:nvSpPr>
        <p:spPr>
          <a:xfrm>
            <a:off x="4484510" y="3880555"/>
            <a:ext cx="620889" cy="649111"/>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9" name="Donut 8"/>
          <p:cNvSpPr/>
          <p:nvPr/>
        </p:nvSpPr>
        <p:spPr>
          <a:xfrm>
            <a:off x="2864556" y="2243666"/>
            <a:ext cx="3894666" cy="3824111"/>
          </a:xfrm>
          <a:prstGeom prst="don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o</a:t>
            </a:r>
            <a:endParaRPr lang="fr-FR" dirty="0">
              <a:solidFill>
                <a:schemeClr val="tx1"/>
              </a:solidFill>
            </a:endParaRPr>
          </a:p>
        </p:txBody>
      </p:sp>
      <p:sp>
        <p:nvSpPr>
          <p:cNvPr id="10" name="Frame 9"/>
          <p:cNvSpPr/>
          <p:nvPr/>
        </p:nvSpPr>
        <p:spPr>
          <a:xfrm>
            <a:off x="1890889" y="1340556"/>
            <a:ext cx="5872545" cy="5517444"/>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solidFill>
                  <a:schemeClr val="tx1"/>
                </a:solidFill>
              </a:rPr>
              <a:t>o</a:t>
            </a:r>
            <a:endParaRPr lang="fr-FR" dirty="0">
              <a:solidFill>
                <a:schemeClr val="tx1"/>
              </a:solidFill>
            </a:endParaRPr>
          </a:p>
        </p:txBody>
      </p:sp>
      <p:sp>
        <p:nvSpPr>
          <p:cNvPr id="11" name="Freeform 10"/>
          <p:cNvSpPr/>
          <p:nvPr/>
        </p:nvSpPr>
        <p:spPr>
          <a:xfrm>
            <a:off x="4826000" y="3019750"/>
            <a:ext cx="3485444" cy="1227694"/>
          </a:xfrm>
          <a:custGeom>
            <a:avLst/>
            <a:gdLst>
              <a:gd name="connsiteX0" fmla="*/ 0 w 3485444"/>
              <a:gd name="connsiteY0" fmla="*/ 1227694 h 1227694"/>
              <a:gd name="connsiteX1" fmla="*/ 56444 w 3485444"/>
              <a:gd name="connsiteY1" fmla="*/ 1157139 h 1227694"/>
              <a:gd name="connsiteX2" fmla="*/ 84667 w 3485444"/>
              <a:gd name="connsiteY2" fmla="*/ 1114806 h 1227694"/>
              <a:gd name="connsiteX3" fmla="*/ 112889 w 3485444"/>
              <a:gd name="connsiteY3" fmla="*/ 1086583 h 1227694"/>
              <a:gd name="connsiteX4" fmla="*/ 141111 w 3485444"/>
              <a:gd name="connsiteY4" fmla="*/ 1044250 h 1227694"/>
              <a:gd name="connsiteX5" fmla="*/ 183444 w 3485444"/>
              <a:gd name="connsiteY5" fmla="*/ 1016028 h 1227694"/>
              <a:gd name="connsiteX6" fmla="*/ 211667 w 3485444"/>
              <a:gd name="connsiteY6" fmla="*/ 987806 h 1227694"/>
              <a:gd name="connsiteX7" fmla="*/ 268111 w 3485444"/>
              <a:gd name="connsiteY7" fmla="*/ 931361 h 1227694"/>
              <a:gd name="connsiteX8" fmla="*/ 324556 w 3485444"/>
              <a:gd name="connsiteY8" fmla="*/ 860806 h 1227694"/>
              <a:gd name="connsiteX9" fmla="*/ 366889 w 3485444"/>
              <a:gd name="connsiteY9" fmla="*/ 846694 h 1227694"/>
              <a:gd name="connsiteX10" fmla="*/ 409222 w 3485444"/>
              <a:gd name="connsiteY10" fmla="*/ 818472 h 1227694"/>
              <a:gd name="connsiteX11" fmla="*/ 437444 w 3485444"/>
              <a:gd name="connsiteY11" fmla="*/ 776139 h 1227694"/>
              <a:gd name="connsiteX12" fmla="*/ 479778 w 3485444"/>
              <a:gd name="connsiteY12" fmla="*/ 762028 h 1227694"/>
              <a:gd name="connsiteX13" fmla="*/ 550333 w 3485444"/>
              <a:gd name="connsiteY13" fmla="*/ 733806 h 1227694"/>
              <a:gd name="connsiteX14" fmla="*/ 592667 w 3485444"/>
              <a:gd name="connsiteY14" fmla="*/ 719694 h 1227694"/>
              <a:gd name="connsiteX15" fmla="*/ 733778 w 3485444"/>
              <a:gd name="connsiteY15" fmla="*/ 635028 h 1227694"/>
              <a:gd name="connsiteX16" fmla="*/ 790222 w 3485444"/>
              <a:gd name="connsiteY16" fmla="*/ 620917 h 1227694"/>
              <a:gd name="connsiteX17" fmla="*/ 903111 w 3485444"/>
              <a:gd name="connsiteY17" fmla="*/ 578583 h 1227694"/>
              <a:gd name="connsiteX18" fmla="*/ 987778 w 3485444"/>
              <a:gd name="connsiteY18" fmla="*/ 550361 h 1227694"/>
              <a:gd name="connsiteX19" fmla="*/ 1072444 w 3485444"/>
              <a:gd name="connsiteY19" fmla="*/ 508028 h 1227694"/>
              <a:gd name="connsiteX20" fmla="*/ 1114778 w 3485444"/>
              <a:gd name="connsiteY20" fmla="*/ 479806 h 1227694"/>
              <a:gd name="connsiteX21" fmla="*/ 1241778 w 3485444"/>
              <a:gd name="connsiteY21" fmla="*/ 437472 h 1227694"/>
              <a:gd name="connsiteX22" fmla="*/ 1284111 w 3485444"/>
              <a:gd name="connsiteY22" fmla="*/ 423361 h 1227694"/>
              <a:gd name="connsiteX23" fmla="*/ 1326444 w 3485444"/>
              <a:gd name="connsiteY23" fmla="*/ 409250 h 1227694"/>
              <a:gd name="connsiteX24" fmla="*/ 1495778 w 3485444"/>
              <a:gd name="connsiteY24" fmla="*/ 395139 h 1227694"/>
              <a:gd name="connsiteX25" fmla="*/ 1594556 w 3485444"/>
              <a:gd name="connsiteY25" fmla="*/ 352806 h 1227694"/>
              <a:gd name="connsiteX26" fmla="*/ 1679222 w 3485444"/>
              <a:gd name="connsiteY26" fmla="*/ 324583 h 1227694"/>
              <a:gd name="connsiteX27" fmla="*/ 1721556 w 3485444"/>
              <a:gd name="connsiteY27" fmla="*/ 296361 h 1227694"/>
              <a:gd name="connsiteX28" fmla="*/ 1820333 w 3485444"/>
              <a:gd name="connsiteY28" fmla="*/ 282250 h 1227694"/>
              <a:gd name="connsiteX29" fmla="*/ 1933222 w 3485444"/>
              <a:gd name="connsiteY29" fmla="*/ 225806 h 1227694"/>
              <a:gd name="connsiteX30" fmla="*/ 2046111 w 3485444"/>
              <a:gd name="connsiteY30" fmla="*/ 211694 h 1227694"/>
              <a:gd name="connsiteX31" fmla="*/ 2102556 w 3485444"/>
              <a:gd name="connsiteY31" fmla="*/ 197583 h 1227694"/>
              <a:gd name="connsiteX32" fmla="*/ 2201333 w 3485444"/>
              <a:gd name="connsiteY32" fmla="*/ 183472 h 1227694"/>
              <a:gd name="connsiteX33" fmla="*/ 2469444 w 3485444"/>
              <a:gd name="connsiteY33" fmla="*/ 155250 h 1227694"/>
              <a:gd name="connsiteX34" fmla="*/ 2596444 w 3485444"/>
              <a:gd name="connsiteY34" fmla="*/ 141139 h 1227694"/>
              <a:gd name="connsiteX35" fmla="*/ 2695222 w 3485444"/>
              <a:gd name="connsiteY35" fmla="*/ 112917 h 1227694"/>
              <a:gd name="connsiteX36" fmla="*/ 2779889 w 3485444"/>
              <a:gd name="connsiteY36" fmla="*/ 84694 h 1227694"/>
              <a:gd name="connsiteX37" fmla="*/ 2906889 w 3485444"/>
              <a:gd name="connsiteY37" fmla="*/ 70583 h 1227694"/>
              <a:gd name="connsiteX38" fmla="*/ 2977444 w 3485444"/>
              <a:gd name="connsiteY38" fmla="*/ 56472 h 1227694"/>
              <a:gd name="connsiteX39" fmla="*/ 3048000 w 3485444"/>
              <a:gd name="connsiteY39" fmla="*/ 28250 h 1227694"/>
              <a:gd name="connsiteX40" fmla="*/ 3358444 w 3485444"/>
              <a:gd name="connsiteY40" fmla="*/ 14139 h 1227694"/>
              <a:gd name="connsiteX41" fmla="*/ 3485444 w 3485444"/>
              <a:gd name="connsiteY41" fmla="*/ 28 h 122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485444" h="1227694">
                <a:moveTo>
                  <a:pt x="0" y="1227694"/>
                </a:moveTo>
                <a:cubicBezTo>
                  <a:pt x="18815" y="1204176"/>
                  <a:pt x="38373" y="1181233"/>
                  <a:pt x="56444" y="1157139"/>
                </a:cubicBezTo>
                <a:cubicBezTo>
                  <a:pt x="66620" y="1143571"/>
                  <a:pt x="74072" y="1128049"/>
                  <a:pt x="84667" y="1114806"/>
                </a:cubicBezTo>
                <a:cubicBezTo>
                  <a:pt x="92978" y="1104417"/>
                  <a:pt x="104578" y="1096972"/>
                  <a:pt x="112889" y="1086583"/>
                </a:cubicBezTo>
                <a:cubicBezTo>
                  <a:pt x="123483" y="1073340"/>
                  <a:pt x="129119" y="1056242"/>
                  <a:pt x="141111" y="1044250"/>
                </a:cubicBezTo>
                <a:cubicBezTo>
                  <a:pt x="153103" y="1032258"/>
                  <a:pt x="170201" y="1026622"/>
                  <a:pt x="183444" y="1016028"/>
                </a:cubicBezTo>
                <a:cubicBezTo>
                  <a:pt x="193833" y="1007717"/>
                  <a:pt x="202259" y="997213"/>
                  <a:pt x="211667" y="987806"/>
                </a:cubicBezTo>
                <a:cubicBezTo>
                  <a:pt x="242454" y="895441"/>
                  <a:pt x="199694" y="986095"/>
                  <a:pt x="268111" y="931361"/>
                </a:cubicBezTo>
                <a:cubicBezTo>
                  <a:pt x="325803" y="885207"/>
                  <a:pt x="267011" y="895333"/>
                  <a:pt x="324556" y="860806"/>
                </a:cubicBezTo>
                <a:cubicBezTo>
                  <a:pt x="337311" y="853153"/>
                  <a:pt x="353585" y="853346"/>
                  <a:pt x="366889" y="846694"/>
                </a:cubicBezTo>
                <a:cubicBezTo>
                  <a:pt x="382058" y="839109"/>
                  <a:pt x="395111" y="827879"/>
                  <a:pt x="409222" y="818472"/>
                </a:cubicBezTo>
                <a:cubicBezTo>
                  <a:pt x="418629" y="804361"/>
                  <a:pt x="424201" y="786733"/>
                  <a:pt x="437444" y="776139"/>
                </a:cubicBezTo>
                <a:cubicBezTo>
                  <a:pt x="449059" y="766847"/>
                  <a:pt x="465850" y="767251"/>
                  <a:pt x="479778" y="762028"/>
                </a:cubicBezTo>
                <a:cubicBezTo>
                  <a:pt x="503495" y="753134"/>
                  <a:pt x="526616" y="742700"/>
                  <a:pt x="550333" y="733806"/>
                </a:cubicBezTo>
                <a:cubicBezTo>
                  <a:pt x="564261" y="728583"/>
                  <a:pt x="579664" y="726918"/>
                  <a:pt x="592667" y="719694"/>
                </a:cubicBezTo>
                <a:cubicBezTo>
                  <a:pt x="660837" y="681821"/>
                  <a:pt x="668081" y="659664"/>
                  <a:pt x="733778" y="635028"/>
                </a:cubicBezTo>
                <a:cubicBezTo>
                  <a:pt x="751937" y="628218"/>
                  <a:pt x="771574" y="626245"/>
                  <a:pt x="790222" y="620917"/>
                </a:cubicBezTo>
                <a:cubicBezTo>
                  <a:pt x="839162" y="606934"/>
                  <a:pt x="848417" y="598472"/>
                  <a:pt x="903111" y="578583"/>
                </a:cubicBezTo>
                <a:cubicBezTo>
                  <a:pt x="931069" y="568416"/>
                  <a:pt x="987778" y="550361"/>
                  <a:pt x="987778" y="550361"/>
                </a:cubicBezTo>
                <a:cubicBezTo>
                  <a:pt x="1109094" y="469484"/>
                  <a:pt x="955604" y="566447"/>
                  <a:pt x="1072444" y="508028"/>
                </a:cubicBezTo>
                <a:cubicBezTo>
                  <a:pt x="1087613" y="500444"/>
                  <a:pt x="1099280" y="486694"/>
                  <a:pt x="1114778" y="479806"/>
                </a:cubicBezTo>
                <a:cubicBezTo>
                  <a:pt x="1114797" y="479798"/>
                  <a:pt x="1220602" y="444531"/>
                  <a:pt x="1241778" y="437472"/>
                </a:cubicBezTo>
                <a:lnTo>
                  <a:pt x="1284111" y="423361"/>
                </a:lnTo>
                <a:cubicBezTo>
                  <a:pt x="1298222" y="418657"/>
                  <a:pt x="1311621" y="410485"/>
                  <a:pt x="1326444" y="409250"/>
                </a:cubicBezTo>
                <a:lnTo>
                  <a:pt x="1495778" y="395139"/>
                </a:lnTo>
                <a:cubicBezTo>
                  <a:pt x="1632032" y="349721"/>
                  <a:pt x="1420204" y="422548"/>
                  <a:pt x="1594556" y="352806"/>
                </a:cubicBezTo>
                <a:cubicBezTo>
                  <a:pt x="1622177" y="341758"/>
                  <a:pt x="1654469" y="341084"/>
                  <a:pt x="1679222" y="324583"/>
                </a:cubicBezTo>
                <a:cubicBezTo>
                  <a:pt x="1693333" y="315176"/>
                  <a:pt x="1705312" y="301234"/>
                  <a:pt x="1721556" y="296361"/>
                </a:cubicBezTo>
                <a:cubicBezTo>
                  <a:pt x="1753413" y="286804"/>
                  <a:pt x="1787407" y="286954"/>
                  <a:pt x="1820333" y="282250"/>
                </a:cubicBezTo>
                <a:cubicBezTo>
                  <a:pt x="1861309" y="254933"/>
                  <a:pt x="1880426" y="237990"/>
                  <a:pt x="1933222" y="225806"/>
                </a:cubicBezTo>
                <a:cubicBezTo>
                  <a:pt x="1970173" y="217279"/>
                  <a:pt x="2008704" y="217929"/>
                  <a:pt x="2046111" y="211694"/>
                </a:cubicBezTo>
                <a:cubicBezTo>
                  <a:pt x="2065241" y="208506"/>
                  <a:pt x="2083475" y="201052"/>
                  <a:pt x="2102556" y="197583"/>
                </a:cubicBezTo>
                <a:cubicBezTo>
                  <a:pt x="2135279" y="191633"/>
                  <a:pt x="2168365" y="187868"/>
                  <a:pt x="2201333" y="183472"/>
                </a:cubicBezTo>
                <a:cubicBezTo>
                  <a:pt x="2363080" y="161906"/>
                  <a:pt x="2280147" y="174180"/>
                  <a:pt x="2469444" y="155250"/>
                </a:cubicBezTo>
                <a:cubicBezTo>
                  <a:pt x="2511826" y="151012"/>
                  <a:pt x="2554111" y="145843"/>
                  <a:pt x="2596444" y="141139"/>
                </a:cubicBezTo>
                <a:cubicBezTo>
                  <a:pt x="2738755" y="93703"/>
                  <a:pt x="2517984" y="166089"/>
                  <a:pt x="2695222" y="112917"/>
                </a:cubicBezTo>
                <a:cubicBezTo>
                  <a:pt x="2723716" y="104369"/>
                  <a:pt x="2750322" y="87979"/>
                  <a:pt x="2779889" y="84694"/>
                </a:cubicBezTo>
                <a:cubicBezTo>
                  <a:pt x="2822222" y="79990"/>
                  <a:pt x="2864723" y="76607"/>
                  <a:pt x="2906889" y="70583"/>
                </a:cubicBezTo>
                <a:cubicBezTo>
                  <a:pt x="2930632" y="67191"/>
                  <a:pt x="2954471" y="63364"/>
                  <a:pt x="2977444" y="56472"/>
                </a:cubicBezTo>
                <a:cubicBezTo>
                  <a:pt x="3001706" y="49193"/>
                  <a:pt x="3022825" y="31047"/>
                  <a:pt x="3048000" y="28250"/>
                </a:cubicBezTo>
                <a:cubicBezTo>
                  <a:pt x="3150955" y="16811"/>
                  <a:pt x="3254963" y="18843"/>
                  <a:pt x="3358444" y="14139"/>
                </a:cubicBezTo>
                <a:cubicBezTo>
                  <a:pt x="3466535" y="-1302"/>
                  <a:pt x="3423962" y="28"/>
                  <a:pt x="3485444" y="2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2" name="Freeform 11"/>
          <p:cNvSpPr/>
          <p:nvPr/>
        </p:nvSpPr>
        <p:spPr>
          <a:xfrm>
            <a:off x="2284589" y="1072444"/>
            <a:ext cx="2568222" cy="3175000"/>
          </a:xfrm>
          <a:custGeom>
            <a:avLst/>
            <a:gdLst>
              <a:gd name="connsiteX0" fmla="*/ 2568222 w 2568222"/>
              <a:gd name="connsiteY0" fmla="*/ 3175000 h 3175000"/>
              <a:gd name="connsiteX1" fmla="*/ 2497667 w 2568222"/>
              <a:gd name="connsiteY1" fmla="*/ 2963334 h 3175000"/>
              <a:gd name="connsiteX2" fmla="*/ 2483555 w 2568222"/>
              <a:gd name="connsiteY2" fmla="*/ 2921000 h 3175000"/>
              <a:gd name="connsiteX3" fmla="*/ 2469444 w 2568222"/>
              <a:gd name="connsiteY3" fmla="*/ 2864556 h 3175000"/>
              <a:gd name="connsiteX4" fmla="*/ 2427111 w 2568222"/>
              <a:gd name="connsiteY4" fmla="*/ 2822222 h 3175000"/>
              <a:gd name="connsiteX5" fmla="*/ 2370667 w 2568222"/>
              <a:gd name="connsiteY5" fmla="*/ 2765778 h 3175000"/>
              <a:gd name="connsiteX6" fmla="*/ 2356555 w 2568222"/>
              <a:gd name="connsiteY6" fmla="*/ 2723445 h 3175000"/>
              <a:gd name="connsiteX7" fmla="*/ 2286000 w 2568222"/>
              <a:gd name="connsiteY7" fmla="*/ 2596445 h 3175000"/>
              <a:gd name="connsiteX8" fmla="*/ 2243667 w 2568222"/>
              <a:gd name="connsiteY8" fmla="*/ 2483556 h 3175000"/>
              <a:gd name="connsiteX9" fmla="*/ 2173111 w 2568222"/>
              <a:gd name="connsiteY9" fmla="*/ 2384778 h 3175000"/>
              <a:gd name="connsiteX10" fmla="*/ 2159000 w 2568222"/>
              <a:gd name="connsiteY10" fmla="*/ 2342445 h 3175000"/>
              <a:gd name="connsiteX11" fmla="*/ 2130778 w 2568222"/>
              <a:gd name="connsiteY11" fmla="*/ 2314222 h 3175000"/>
              <a:gd name="connsiteX12" fmla="*/ 2102555 w 2568222"/>
              <a:gd name="connsiteY12" fmla="*/ 2271889 h 3175000"/>
              <a:gd name="connsiteX13" fmla="*/ 2060222 w 2568222"/>
              <a:gd name="connsiteY13" fmla="*/ 2187222 h 3175000"/>
              <a:gd name="connsiteX14" fmla="*/ 2032000 w 2568222"/>
              <a:gd name="connsiteY14" fmla="*/ 2130778 h 3175000"/>
              <a:gd name="connsiteX15" fmla="*/ 1947333 w 2568222"/>
              <a:gd name="connsiteY15" fmla="*/ 2046111 h 3175000"/>
              <a:gd name="connsiteX16" fmla="*/ 1876778 w 2568222"/>
              <a:gd name="connsiteY16" fmla="*/ 1975556 h 3175000"/>
              <a:gd name="connsiteX17" fmla="*/ 1806222 w 2568222"/>
              <a:gd name="connsiteY17" fmla="*/ 1876778 h 3175000"/>
              <a:gd name="connsiteX18" fmla="*/ 1778000 w 2568222"/>
              <a:gd name="connsiteY18" fmla="*/ 1834445 h 3175000"/>
              <a:gd name="connsiteX19" fmla="*/ 1707444 w 2568222"/>
              <a:gd name="connsiteY19" fmla="*/ 1749778 h 3175000"/>
              <a:gd name="connsiteX20" fmla="*/ 1636889 w 2568222"/>
              <a:gd name="connsiteY20" fmla="*/ 1636889 h 3175000"/>
              <a:gd name="connsiteX21" fmla="*/ 1566333 w 2568222"/>
              <a:gd name="connsiteY21" fmla="*/ 1566334 h 3175000"/>
              <a:gd name="connsiteX22" fmla="*/ 1467555 w 2568222"/>
              <a:gd name="connsiteY22" fmla="*/ 1439334 h 3175000"/>
              <a:gd name="connsiteX23" fmla="*/ 1397000 w 2568222"/>
              <a:gd name="connsiteY23" fmla="*/ 1326445 h 3175000"/>
              <a:gd name="connsiteX24" fmla="*/ 1298222 w 2568222"/>
              <a:gd name="connsiteY24" fmla="*/ 1199445 h 3175000"/>
              <a:gd name="connsiteX25" fmla="*/ 1284111 w 2568222"/>
              <a:gd name="connsiteY25" fmla="*/ 1143000 h 3175000"/>
              <a:gd name="connsiteX26" fmla="*/ 1241778 w 2568222"/>
              <a:gd name="connsiteY26" fmla="*/ 1114778 h 3175000"/>
              <a:gd name="connsiteX27" fmla="*/ 1213555 w 2568222"/>
              <a:gd name="connsiteY27" fmla="*/ 1086556 h 3175000"/>
              <a:gd name="connsiteX28" fmla="*/ 1157111 w 2568222"/>
              <a:gd name="connsiteY28" fmla="*/ 1044222 h 3175000"/>
              <a:gd name="connsiteX29" fmla="*/ 1128889 w 2568222"/>
              <a:gd name="connsiteY29" fmla="*/ 1001889 h 3175000"/>
              <a:gd name="connsiteX30" fmla="*/ 1030111 w 2568222"/>
              <a:gd name="connsiteY30" fmla="*/ 903111 h 3175000"/>
              <a:gd name="connsiteX31" fmla="*/ 973667 w 2568222"/>
              <a:gd name="connsiteY31" fmla="*/ 818445 h 3175000"/>
              <a:gd name="connsiteX32" fmla="*/ 945444 w 2568222"/>
              <a:gd name="connsiteY32" fmla="*/ 776111 h 3175000"/>
              <a:gd name="connsiteX33" fmla="*/ 903111 w 2568222"/>
              <a:gd name="connsiteY33" fmla="*/ 747889 h 3175000"/>
              <a:gd name="connsiteX34" fmla="*/ 832555 w 2568222"/>
              <a:gd name="connsiteY34" fmla="*/ 663222 h 3175000"/>
              <a:gd name="connsiteX35" fmla="*/ 790222 w 2568222"/>
              <a:gd name="connsiteY35" fmla="*/ 635000 h 3175000"/>
              <a:gd name="connsiteX36" fmla="*/ 705555 w 2568222"/>
              <a:gd name="connsiteY36" fmla="*/ 522111 h 3175000"/>
              <a:gd name="connsiteX37" fmla="*/ 663222 w 2568222"/>
              <a:gd name="connsiteY37" fmla="*/ 493889 h 3175000"/>
              <a:gd name="connsiteX38" fmla="*/ 606778 w 2568222"/>
              <a:gd name="connsiteY38" fmla="*/ 451556 h 3175000"/>
              <a:gd name="connsiteX39" fmla="*/ 564444 w 2568222"/>
              <a:gd name="connsiteY39" fmla="*/ 423334 h 3175000"/>
              <a:gd name="connsiteX40" fmla="*/ 465667 w 2568222"/>
              <a:gd name="connsiteY40" fmla="*/ 338667 h 3175000"/>
              <a:gd name="connsiteX41" fmla="*/ 282222 w 2568222"/>
              <a:gd name="connsiteY41" fmla="*/ 197556 h 3175000"/>
              <a:gd name="connsiteX42" fmla="*/ 155222 w 2568222"/>
              <a:gd name="connsiteY42" fmla="*/ 112889 h 3175000"/>
              <a:gd name="connsiteX43" fmla="*/ 14111 w 2568222"/>
              <a:gd name="connsiteY43" fmla="*/ 14111 h 3175000"/>
              <a:gd name="connsiteX44" fmla="*/ 0 w 2568222"/>
              <a:gd name="connsiteY44" fmla="*/ 0 h 317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68222" h="3175000">
                <a:moveTo>
                  <a:pt x="2568222" y="3175000"/>
                </a:moveTo>
                <a:lnTo>
                  <a:pt x="2497667" y="2963334"/>
                </a:lnTo>
                <a:cubicBezTo>
                  <a:pt x="2492963" y="2949223"/>
                  <a:pt x="2487163" y="2935431"/>
                  <a:pt x="2483555" y="2921000"/>
                </a:cubicBezTo>
                <a:cubicBezTo>
                  <a:pt x="2478851" y="2902185"/>
                  <a:pt x="2479066" y="2881395"/>
                  <a:pt x="2469444" y="2864556"/>
                </a:cubicBezTo>
                <a:cubicBezTo>
                  <a:pt x="2459543" y="2847229"/>
                  <a:pt x="2441222" y="2836333"/>
                  <a:pt x="2427111" y="2822222"/>
                </a:cubicBezTo>
                <a:cubicBezTo>
                  <a:pt x="2389482" y="2709336"/>
                  <a:pt x="2445925" y="2841035"/>
                  <a:pt x="2370667" y="2765778"/>
                </a:cubicBezTo>
                <a:cubicBezTo>
                  <a:pt x="2360149" y="2755260"/>
                  <a:pt x="2361778" y="2737372"/>
                  <a:pt x="2356555" y="2723445"/>
                </a:cubicBezTo>
                <a:cubicBezTo>
                  <a:pt x="2324216" y="2637210"/>
                  <a:pt x="2339244" y="2667437"/>
                  <a:pt x="2286000" y="2596445"/>
                </a:cubicBezTo>
                <a:cubicBezTo>
                  <a:pt x="2255450" y="2474242"/>
                  <a:pt x="2292859" y="2606535"/>
                  <a:pt x="2243667" y="2483556"/>
                </a:cubicBezTo>
                <a:cubicBezTo>
                  <a:pt x="2203142" y="2382245"/>
                  <a:pt x="2247465" y="2409563"/>
                  <a:pt x="2173111" y="2384778"/>
                </a:cubicBezTo>
                <a:cubicBezTo>
                  <a:pt x="2168407" y="2370667"/>
                  <a:pt x="2166653" y="2355200"/>
                  <a:pt x="2159000" y="2342445"/>
                </a:cubicBezTo>
                <a:cubicBezTo>
                  <a:pt x="2152155" y="2331037"/>
                  <a:pt x="2139089" y="2324611"/>
                  <a:pt x="2130778" y="2314222"/>
                </a:cubicBezTo>
                <a:cubicBezTo>
                  <a:pt x="2120183" y="2300979"/>
                  <a:pt x="2111963" y="2286000"/>
                  <a:pt x="2102555" y="2271889"/>
                </a:cubicBezTo>
                <a:cubicBezTo>
                  <a:pt x="2076684" y="2194275"/>
                  <a:pt x="2103989" y="2263815"/>
                  <a:pt x="2060222" y="2187222"/>
                </a:cubicBezTo>
                <a:cubicBezTo>
                  <a:pt x="2049786" y="2168958"/>
                  <a:pt x="2045141" y="2147204"/>
                  <a:pt x="2032000" y="2130778"/>
                </a:cubicBezTo>
                <a:cubicBezTo>
                  <a:pt x="2007067" y="2099612"/>
                  <a:pt x="1969472" y="2079320"/>
                  <a:pt x="1947333" y="2046111"/>
                </a:cubicBezTo>
                <a:cubicBezTo>
                  <a:pt x="1909704" y="1989667"/>
                  <a:pt x="1933222" y="2013185"/>
                  <a:pt x="1876778" y="1975556"/>
                </a:cubicBezTo>
                <a:cubicBezTo>
                  <a:pt x="1810261" y="1875782"/>
                  <a:pt x="1893743" y="1999307"/>
                  <a:pt x="1806222" y="1876778"/>
                </a:cubicBezTo>
                <a:cubicBezTo>
                  <a:pt x="1796365" y="1862978"/>
                  <a:pt x="1788594" y="1847688"/>
                  <a:pt x="1778000" y="1834445"/>
                </a:cubicBezTo>
                <a:cubicBezTo>
                  <a:pt x="1707276" y="1746038"/>
                  <a:pt x="1803497" y="1893856"/>
                  <a:pt x="1707444" y="1749778"/>
                </a:cubicBezTo>
                <a:cubicBezTo>
                  <a:pt x="1702801" y="1742814"/>
                  <a:pt x="1651624" y="1653729"/>
                  <a:pt x="1636889" y="1636889"/>
                </a:cubicBezTo>
                <a:cubicBezTo>
                  <a:pt x="1614987" y="1611858"/>
                  <a:pt x="1587979" y="1591587"/>
                  <a:pt x="1566333" y="1566334"/>
                </a:cubicBezTo>
                <a:cubicBezTo>
                  <a:pt x="1531431" y="1525615"/>
                  <a:pt x="1467555" y="1439334"/>
                  <a:pt x="1467555" y="1439334"/>
                </a:cubicBezTo>
                <a:cubicBezTo>
                  <a:pt x="1441423" y="1360936"/>
                  <a:pt x="1467792" y="1423784"/>
                  <a:pt x="1397000" y="1326445"/>
                </a:cubicBezTo>
                <a:cubicBezTo>
                  <a:pt x="1306981" y="1202670"/>
                  <a:pt x="1377779" y="1279002"/>
                  <a:pt x="1298222" y="1199445"/>
                </a:cubicBezTo>
                <a:cubicBezTo>
                  <a:pt x="1293518" y="1180630"/>
                  <a:pt x="1294869" y="1159137"/>
                  <a:pt x="1284111" y="1143000"/>
                </a:cubicBezTo>
                <a:cubicBezTo>
                  <a:pt x="1274704" y="1128889"/>
                  <a:pt x="1255021" y="1125372"/>
                  <a:pt x="1241778" y="1114778"/>
                </a:cubicBezTo>
                <a:cubicBezTo>
                  <a:pt x="1231389" y="1106467"/>
                  <a:pt x="1223776" y="1095073"/>
                  <a:pt x="1213555" y="1086556"/>
                </a:cubicBezTo>
                <a:cubicBezTo>
                  <a:pt x="1195488" y="1071500"/>
                  <a:pt x="1173741" y="1060852"/>
                  <a:pt x="1157111" y="1044222"/>
                </a:cubicBezTo>
                <a:cubicBezTo>
                  <a:pt x="1145119" y="1032230"/>
                  <a:pt x="1140234" y="1014495"/>
                  <a:pt x="1128889" y="1001889"/>
                </a:cubicBezTo>
                <a:cubicBezTo>
                  <a:pt x="1097739" y="967278"/>
                  <a:pt x="1055940" y="941855"/>
                  <a:pt x="1030111" y="903111"/>
                </a:cubicBezTo>
                <a:lnTo>
                  <a:pt x="973667" y="818445"/>
                </a:lnTo>
                <a:cubicBezTo>
                  <a:pt x="964259" y="804334"/>
                  <a:pt x="959555" y="785519"/>
                  <a:pt x="945444" y="776111"/>
                </a:cubicBezTo>
                <a:lnTo>
                  <a:pt x="903111" y="747889"/>
                </a:lnTo>
                <a:cubicBezTo>
                  <a:pt x="875361" y="706264"/>
                  <a:pt x="873300" y="697176"/>
                  <a:pt x="832555" y="663222"/>
                </a:cubicBezTo>
                <a:cubicBezTo>
                  <a:pt x="819527" y="652365"/>
                  <a:pt x="804333" y="644407"/>
                  <a:pt x="790222" y="635000"/>
                </a:cubicBezTo>
                <a:cubicBezTo>
                  <a:pt x="764426" y="596305"/>
                  <a:pt x="742846" y="551944"/>
                  <a:pt x="705555" y="522111"/>
                </a:cubicBezTo>
                <a:cubicBezTo>
                  <a:pt x="692312" y="511517"/>
                  <a:pt x="677022" y="503746"/>
                  <a:pt x="663222" y="493889"/>
                </a:cubicBezTo>
                <a:cubicBezTo>
                  <a:pt x="644084" y="480219"/>
                  <a:pt x="625916" y="465226"/>
                  <a:pt x="606778" y="451556"/>
                </a:cubicBezTo>
                <a:cubicBezTo>
                  <a:pt x="592977" y="441699"/>
                  <a:pt x="577321" y="434371"/>
                  <a:pt x="564444" y="423334"/>
                </a:cubicBezTo>
                <a:cubicBezTo>
                  <a:pt x="444676" y="320675"/>
                  <a:pt x="562857" y="403460"/>
                  <a:pt x="465667" y="338667"/>
                </a:cubicBezTo>
                <a:cubicBezTo>
                  <a:pt x="402672" y="244178"/>
                  <a:pt x="454472" y="309519"/>
                  <a:pt x="282222" y="197556"/>
                </a:cubicBezTo>
                <a:cubicBezTo>
                  <a:pt x="239563" y="169828"/>
                  <a:pt x="197555" y="141111"/>
                  <a:pt x="155222" y="112889"/>
                </a:cubicBezTo>
                <a:cubicBezTo>
                  <a:pt x="96175" y="73524"/>
                  <a:pt x="66357" y="55909"/>
                  <a:pt x="14111" y="14111"/>
                </a:cubicBezTo>
                <a:cubicBezTo>
                  <a:pt x="8917" y="9955"/>
                  <a:pt x="4704" y="4704"/>
                  <a:pt x="0"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cxnSp>
        <p:nvCxnSpPr>
          <p:cNvPr id="14" name="Straight Connector 13"/>
          <p:cNvCxnSpPr>
            <a:stCxn id="11" idx="0"/>
          </p:cNvCxnSpPr>
          <p:nvPr/>
        </p:nvCxnSpPr>
        <p:spPr>
          <a:xfrm flipH="1">
            <a:off x="1185333" y="4247444"/>
            <a:ext cx="3640667" cy="1665112"/>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546348" y="1155890"/>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grpSp>
        <p:nvGrpSpPr>
          <p:cNvPr id="75" name="Group 74"/>
          <p:cNvGrpSpPr/>
          <p:nvPr/>
        </p:nvGrpSpPr>
        <p:grpSpPr>
          <a:xfrm>
            <a:off x="1756833" y="4457104"/>
            <a:ext cx="2333977" cy="1321236"/>
            <a:chOff x="1756833" y="4457104"/>
            <a:chExt cx="2333977" cy="1321236"/>
          </a:xfrm>
        </p:grpSpPr>
        <p:sp>
          <p:nvSpPr>
            <p:cNvPr id="36" name="TextBox 35"/>
            <p:cNvSpPr txBox="1"/>
            <p:nvPr/>
          </p:nvSpPr>
          <p:spPr>
            <a:xfrm>
              <a:off x="3822698" y="4457104"/>
              <a:ext cx="268112" cy="369332"/>
            </a:xfrm>
            <a:prstGeom prst="rect">
              <a:avLst/>
            </a:prstGeom>
            <a:noFill/>
          </p:spPr>
          <p:txBody>
            <a:bodyPr wrap="square" rtlCol="0">
              <a:spAutoFit/>
            </a:bodyPr>
            <a:lstStyle/>
            <a:p>
              <a:r>
                <a:rPr lang="fr-FR" dirty="0" smtClean="0">
                  <a:solidFill>
                    <a:srgbClr val="628D04"/>
                  </a:solidFill>
                </a:rPr>
                <a:t>o</a:t>
              </a:r>
              <a:endParaRPr lang="fr-FR" dirty="0">
                <a:solidFill>
                  <a:srgbClr val="628D04"/>
                </a:solidFill>
              </a:endParaRPr>
            </a:p>
          </p:txBody>
        </p:sp>
        <p:sp>
          <p:nvSpPr>
            <p:cNvPr id="38" name="TextBox 37"/>
            <p:cNvSpPr txBox="1"/>
            <p:nvPr/>
          </p:nvSpPr>
          <p:spPr>
            <a:xfrm>
              <a:off x="2970386" y="4851240"/>
              <a:ext cx="268112" cy="369332"/>
            </a:xfrm>
            <a:prstGeom prst="rect">
              <a:avLst/>
            </a:prstGeom>
            <a:noFill/>
          </p:spPr>
          <p:txBody>
            <a:bodyPr wrap="square" rtlCol="0">
              <a:spAutoFit/>
            </a:bodyPr>
            <a:lstStyle/>
            <a:p>
              <a:r>
                <a:rPr lang="fr-FR" dirty="0" smtClean="0">
                  <a:solidFill>
                    <a:srgbClr val="628D04"/>
                  </a:solidFill>
                </a:rPr>
                <a:t>o</a:t>
              </a:r>
              <a:endParaRPr lang="fr-FR" dirty="0">
                <a:solidFill>
                  <a:srgbClr val="628D04"/>
                </a:solidFill>
              </a:endParaRPr>
            </a:p>
          </p:txBody>
        </p:sp>
        <p:sp>
          <p:nvSpPr>
            <p:cNvPr id="39" name="TextBox 38"/>
            <p:cNvSpPr txBox="1"/>
            <p:nvPr/>
          </p:nvSpPr>
          <p:spPr>
            <a:xfrm>
              <a:off x="2457448" y="5098454"/>
              <a:ext cx="268112" cy="369332"/>
            </a:xfrm>
            <a:prstGeom prst="rect">
              <a:avLst/>
            </a:prstGeom>
            <a:noFill/>
          </p:spPr>
          <p:txBody>
            <a:bodyPr wrap="square" rtlCol="0">
              <a:spAutoFit/>
            </a:bodyPr>
            <a:lstStyle/>
            <a:p>
              <a:r>
                <a:rPr lang="fr-FR" dirty="0" smtClean="0">
                  <a:solidFill>
                    <a:srgbClr val="628D04"/>
                  </a:solidFill>
                </a:rPr>
                <a:t>o</a:t>
              </a:r>
              <a:endParaRPr lang="fr-FR" dirty="0">
                <a:solidFill>
                  <a:srgbClr val="628D04"/>
                </a:solidFill>
              </a:endParaRPr>
            </a:p>
          </p:txBody>
        </p:sp>
        <p:sp>
          <p:nvSpPr>
            <p:cNvPr id="40" name="TextBox 39"/>
            <p:cNvSpPr txBox="1"/>
            <p:nvPr/>
          </p:nvSpPr>
          <p:spPr>
            <a:xfrm>
              <a:off x="1756833" y="5409008"/>
              <a:ext cx="268112" cy="369332"/>
            </a:xfrm>
            <a:prstGeom prst="rect">
              <a:avLst/>
            </a:prstGeom>
            <a:noFill/>
          </p:spPr>
          <p:txBody>
            <a:bodyPr wrap="square" rtlCol="0">
              <a:spAutoFit/>
            </a:bodyPr>
            <a:lstStyle/>
            <a:p>
              <a:r>
                <a:rPr lang="fr-FR" dirty="0" smtClean="0">
                  <a:solidFill>
                    <a:srgbClr val="628D04"/>
                  </a:solidFill>
                </a:rPr>
                <a:t>o</a:t>
              </a:r>
              <a:endParaRPr lang="fr-FR" dirty="0">
                <a:solidFill>
                  <a:srgbClr val="628D04"/>
                </a:solidFill>
              </a:endParaRPr>
            </a:p>
          </p:txBody>
        </p:sp>
      </p:grpSp>
      <p:grpSp>
        <p:nvGrpSpPr>
          <p:cNvPr id="73" name="Group 72"/>
          <p:cNvGrpSpPr/>
          <p:nvPr/>
        </p:nvGrpSpPr>
        <p:grpSpPr>
          <a:xfrm>
            <a:off x="4901509" y="2901434"/>
            <a:ext cx="2995981" cy="1257110"/>
            <a:chOff x="4901509" y="2901434"/>
            <a:chExt cx="2995981" cy="1257110"/>
          </a:xfrm>
        </p:grpSpPr>
        <p:sp>
          <p:nvSpPr>
            <p:cNvPr id="16" name="TextBox 15"/>
            <p:cNvSpPr txBox="1"/>
            <p:nvPr/>
          </p:nvSpPr>
          <p:spPr>
            <a:xfrm>
              <a:off x="4901509" y="3789212"/>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26" name="TextBox 25"/>
            <p:cNvSpPr txBox="1"/>
            <p:nvPr/>
          </p:nvSpPr>
          <p:spPr>
            <a:xfrm>
              <a:off x="6425509" y="3086100"/>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27" name="TextBox 26"/>
            <p:cNvSpPr txBox="1"/>
            <p:nvPr/>
          </p:nvSpPr>
          <p:spPr>
            <a:xfrm>
              <a:off x="5495779" y="3430842"/>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28" name="TextBox 27"/>
            <p:cNvSpPr txBox="1"/>
            <p:nvPr/>
          </p:nvSpPr>
          <p:spPr>
            <a:xfrm>
              <a:off x="7629378" y="2901434"/>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29" name="TextBox 28"/>
            <p:cNvSpPr txBox="1"/>
            <p:nvPr/>
          </p:nvSpPr>
          <p:spPr>
            <a:xfrm>
              <a:off x="6939859" y="2945288"/>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43" name="TextBox 42"/>
            <p:cNvSpPr txBox="1"/>
            <p:nvPr/>
          </p:nvSpPr>
          <p:spPr>
            <a:xfrm>
              <a:off x="5978379" y="3246176"/>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44" name="TextBox 43"/>
            <p:cNvSpPr txBox="1"/>
            <p:nvPr/>
          </p:nvSpPr>
          <p:spPr>
            <a:xfrm>
              <a:off x="5169621" y="3583242"/>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45" name="TextBox 44"/>
            <p:cNvSpPr txBox="1"/>
            <p:nvPr/>
          </p:nvSpPr>
          <p:spPr>
            <a:xfrm>
              <a:off x="7342027" y="2948162"/>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56" name="TextBox 55"/>
            <p:cNvSpPr txBox="1"/>
            <p:nvPr/>
          </p:nvSpPr>
          <p:spPr>
            <a:xfrm>
              <a:off x="6246491" y="3144790"/>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57" name="TextBox 56"/>
            <p:cNvSpPr txBox="1"/>
            <p:nvPr/>
          </p:nvSpPr>
          <p:spPr>
            <a:xfrm>
              <a:off x="5746458" y="3329456"/>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58" name="TextBox 57"/>
            <p:cNvSpPr txBox="1"/>
            <p:nvPr/>
          </p:nvSpPr>
          <p:spPr>
            <a:xfrm>
              <a:off x="6130779" y="3213910"/>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59" name="TextBox 58"/>
            <p:cNvSpPr txBox="1"/>
            <p:nvPr/>
          </p:nvSpPr>
          <p:spPr>
            <a:xfrm>
              <a:off x="5361723" y="3507994"/>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60" name="TextBox 59"/>
            <p:cNvSpPr txBox="1"/>
            <p:nvPr/>
          </p:nvSpPr>
          <p:spPr>
            <a:xfrm>
              <a:off x="5035565" y="3692660"/>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61" name="TextBox 60"/>
            <p:cNvSpPr txBox="1"/>
            <p:nvPr/>
          </p:nvSpPr>
          <p:spPr>
            <a:xfrm>
              <a:off x="7159479" y="2965982"/>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grpSp>
      <p:sp>
        <p:nvSpPr>
          <p:cNvPr id="62" name="TextBox 61"/>
          <p:cNvSpPr txBox="1"/>
          <p:nvPr/>
        </p:nvSpPr>
        <p:spPr>
          <a:xfrm>
            <a:off x="4767453" y="3908860"/>
            <a:ext cx="268112" cy="369332"/>
          </a:xfrm>
          <a:prstGeom prst="rect">
            <a:avLst/>
          </a:prstGeom>
          <a:noFill/>
        </p:spPr>
        <p:txBody>
          <a:bodyPr wrap="square" rtlCol="0">
            <a:spAutoFit/>
          </a:bodyPr>
          <a:lstStyle/>
          <a:p>
            <a:r>
              <a:rPr lang="fr-FR" dirty="0" smtClean="0">
                <a:solidFill>
                  <a:srgbClr val="FF0000"/>
                </a:solidFill>
              </a:rPr>
              <a:t>o</a:t>
            </a:r>
            <a:endParaRPr lang="fr-FR" dirty="0">
              <a:solidFill>
                <a:srgbClr val="FF0000"/>
              </a:solidFill>
            </a:endParaRPr>
          </a:p>
        </p:txBody>
      </p:sp>
      <p:sp>
        <p:nvSpPr>
          <p:cNvPr id="67" name="TextBox 66"/>
          <p:cNvSpPr txBox="1"/>
          <p:nvPr/>
        </p:nvSpPr>
        <p:spPr>
          <a:xfrm>
            <a:off x="8311444" y="2965982"/>
            <a:ext cx="577062" cy="369332"/>
          </a:xfrm>
          <a:prstGeom prst="rect">
            <a:avLst/>
          </a:prstGeom>
          <a:noFill/>
        </p:spPr>
        <p:txBody>
          <a:bodyPr wrap="square" rtlCol="0">
            <a:spAutoFit/>
          </a:bodyPr>
          <a:lstStyle/>
          <a:p>
            <a:r>
              <a:rPr lang="fr-FR" dirty="0" smtClean="0">
                <a:solidFill>
                  <a:schemeClr val="accent6"/>
                </a:solidFill>
              </a:rPr>
              <a:t>T1</a:t>
            </a:r>
            <a:endParaRPr lang="fr-FR" dirty="0">
              <a:solidFill>
                <a:schemeClr val="accent6"/>
              </a:solidFill>
            </a:endParaRPr>
          </a:p>
        </p:txBody>
      </p:sp>
      <p:sp>
        <p:nvSpPr>
          <p:cNvPr id="68" name="TextBox 67"/>
          <p:cNvSpPr txBox="1"/>
          <p:nvPr/>
        </p:nvSpPr>
        <p:spPr>
          <a:xfrm>
            <a:off x="704144" y="5883111"/>
            <a:ext cx="577062" cy="369332"/>
          </a:xfrm>
          <a:prstGeom prst="rect">
            <a:avLst/>
          </a:prstGeom>
          <a:noFill/>
        </p:spPr>
        <p:txBody>
          <a:bodyPr wrap="square" rtlCol="0">
            <a:spAutoFit/>
          </a:bodyPr>
          <a:lstStyle/>
          <a:p>
            <a:r>
              <a:rPr lang="fr-FR" dirty="0" smtClean="0">
                <a:solidFill>
                  <a:schemeClr val="accent6"/>
                </a:solidFill>
              </a:rPr>
              <a:t>T3</a:t>
            </a:r>
            <a:endParaRPr lang="fr-FR" dirty="0">
              <a:solidFill>
                <a:schemeClr val="accent6"/>
              </a:solidFill>
            </a:endParaRPr>
          </a:p>
        </p:txBody>
      </p:sp>
      <p:sp>
        <p:nvSpPr>
          <p:cNvPr id="69" name="TextBox 68"/>
          <p:cNvSpPr txBox="1"/>
          <p:nvPr/>
        </p:nvSpPr>
        <p:spPr>
          <a:xfrm>
            <a:off x="1880386" y="1072444"/>
            <a:ext cx="577062" cy="369332"/>
          </a:xfrm>
          <a:prstGeom prst="rect">
            <a:avLst/>
          </a:prstGeom>
          <a:noFill/>
        </p:spPr>
        <p:txBody>
          <a:bodyPr wrap="square" rtlCol="0">
            <a:spAutoFit/>
          </a:bodyPr>
          <a:lstStyle/>
          <a:p>
            <a:r>
              <a:rPr lang="fr-FR" dirty="0" smtClean="0">
                <a:solidFill>
                  <a:schemeClr val="accent6"/>
                </a:solidFill>
              </a:rPr>
              <a:t>T2</a:t>
            </a:r>
            <a:endParaRPr lang="fr-FR" dirty="0">
              <a:solidFill>
                <a:schemeClr val="accent6"/>
              </a:solidFill>
            </a:endParaRPr>
          </a:p>
        </p:txBody>
      </p:sp>
      <p:grpSp>
        <p:nvGrpSpPr>
          <p:cNvPr id="74" name="Group 73"/>
          <p:cNvGrpSpPr/>
          <p:nvPr/>
        </p:nvGrpSpPr>
        <p:grpSpPr>
          <a:xfrm>
            <a:off x="2725560" y="1341072"/>
            <a:ext cx="2175949" cy="3194348"/>
            <a:chOff x="2725560" y="1341072"/>
            <a:chExt cx="2175949" cy="3194348"/>
          </a:xfrm>
        </p:grpSpPr>
        <p:sp>
          <p:nvSpPr>
            <p:cNvPr id="30" name="TextBox 29"/>
            <p:cNvSpPr txBox="1"/>
            <p:nvPr/>
          </p:nvSpPr>
          <p:spPr>
            <a:xfrm>
              <a:off x="4216398" y="3129954"/>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32" name="TextBox 31"/>
            <p:cNvSpPr txBox="1"/>
            <p:nvPr/>
          </p:nvSpPr>
          <p:spPr>
            <a:xfrm>
              <a:off x="3238498" y="1830022"/>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33" name="TextBox 32"/>
            <p:cNvSpPr txBox="1"/>
            <p:nvPr/>
          </p:nvSpPr>
          <p:spPr>
            <a:xfrm>
              <a:off x="3632198" y="2342824"/>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34" name="TextBox 33"/>
            <p:cNvSpPr txBox="1"/>
            <p:nvPr/>
          </p:nvSpPr>
          <p:spPr>
            <a:xfrm>
              <a:off x="4633397" y="3878112"/>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35" name="TextBox 34"/>
            <p:cNvSpPr txBox="1"/>
            <p:nvPr/>
          </p:nvSpPr>
          <p:spPr>
            <a:xfrm>
              <a:off x="4557888" y="3695889"/>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41" name="TextBox 40"/>
            <p:cNvSpPr txBox="1"/>
            <p:nvPr/>
          </p:nvSpPr>
          <p:spPr>
            <a:xfrm>
              <a:off x="4557888" y="4093526"/>
              <a:ext cx="268112" cy="369332"/>
            </a:xfrm>
            <a:prstGeom prst="rect">
              <a:avLst/>
            </a:prstGeom>
            <a:noFill/>
          </p:spPr>
          <p:txBody>
            <a:bodyPr wrap="square" rtlCol="0">
              <a:spAutoFit/>
            </a:bodyPr>
            <a:lstStyle/>
            <a:p>
              <a:r>
                <a:rPr lang="fr-FR" dirty="0" smtClean="0">
                  <a:solidFill>
                    <a:srgbClr val="628D04"/>
                  </a:solidFill>
                </a:rPr>
                <a:t>o</a:t>
              </a:r>
              <a:endParaRPr lang="fr-FR" dirty="0">
                <a:solidFill>
                  <a:srgbClr val="628D04"/>
                </a:solidFill>
              </a:endParaRPr>
            </a:p>
          </p:txBody>
        </p:sp>
        <p:sp>
          <p:nvSpPr>
            <p:cNvPr id="42" name="TextBox 41"/>
            <p:cNvSpPr txBox="1"/>
            <p:nvPr/>
          </p:nvSpPr>
          <p:spPr>
            <a:xfrm>
              <a:off x="4423832" y="4166088"/>
              <a:ext cx="268112" cy="369332"/>
            </a:xfrm>
            <a:prstGeom prst="rect">
              <a:avLst/>
            </a:prstGeom>
            <a:noFill/>
          </p:spPr>
          <p:txBody>
            <a:bodyPr wrap="square" rtlCol="0">
              <a:spAutoFit/>
            </a:bodyPr>
            <a:lstStyle/>
            <a:p>
              <a:r>
                <a:rPr lang="fr-FR" dirty="0" smtClean="0">
                  <a:solidFill>
                    <a:srgbClr val="628D04"/>
                  </a:solidFill>
                </a:rPr>
                <a:t>o</a:t>
              </a:r>
              <a:endParaRPr lang="fr-FR" dirty="0">
                <a:solidFill>
                  <a:srgbClr val="628D04"/>
                </a:solidFill>
              </a:endParaRPr>
            </a:p>
          </p:txBody>
        </p:sp>
        <p:sp>
          <p:nvSpPr>
            <p:cNvPr id="46" name="TextBox 45"/>
            <p:cNvSpPr txBox="1"/>
            <p:nvPr/>
          </p:nvSpPr>
          <p:spPr>
            <a:xfrm>
              <a:off x="3802236" y="2532618"/>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47" name="TextBox 46"/>
            <p:cNvSpPr txBox="1"/>
            <p:nvPr/>
          </p:nvSpPr>
          <p:spPr>
            <a:xfrm>
              <a:off x="4056236" y="2876844"/>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48" name="TextBox 47"/>
            <p:cNvSpPr txBox="1"/>
            <p:nvPr/>
          </p:nvSpPr>
          <p:spPr>
            <a:xfrm>
              <a:off x="4423832" y="3398576"/>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49" name="TextBox 48"/>
            <p:cNvSpPr txBox="1"/>
            <p:nvPr/>
          </p:nvSpPr>
          <p:spPr>
            <a:xfrm>
              <a:off x="3498142" y="2158158"/>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50" name="TextBox 49"/>
            <p:cNvSpPr txBox="1"/>
            <p:nvPr/>
          </p:nvSpPr>
          <p:spPr>
            <a:xfrm>
              <a:off x="3956754" y="2760622"/>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51" name="TextBox 50"/>
            <p:cNvSpPr txBox="1"/>
            <p:nvPr/>
          </p:nvSpPr>
          <p:spPr>
            <a:xfrm>
              <a:off x="3892548" y="2692178"/>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52" name="TextBox 51"/>
            <p:cNvSpPr txBox="1"/>
            <p:nvPr/>
          </p:nvSpPr>
          <p:spPr>
            <a:xfrm>
              <a:off x="3745792" y="2456854"/>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53" name="TextBox 52"/>
            <p:cNvSpPr txBox="1"/>
            <p:nvPr/>
          </p:nvSpPr>
          <p:spPr>
            <a:xfrm>
              <a:off x="4344823" y="3251930"/>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54" name="TextBox 53"/>
            <p:cNvSpPr txBox="1"/>
            <p:nvPr/>
          </p:nvSpPr>
          <p:spPr>
            <a:xfrm>
              <a:off x="2956274" y="1525222"/>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55" name="TextBox 54"/>
            <p:cNvSpPr txBox="1"/>
            <p:nvPr/>
          </p:nvSpPr>
          <p:spPr>
            <a:xfrm>
              <a:off x="2814460" y="1341072"/>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63" name="Freeform 62"/>
            <p:cNvSpPr/>
            <p:nvPr/>
          </p:nvSpPr>
          <p:spPr>
            <a:xfrm>
              <a:off x="3149600" y="1993900"/>
              <a:ext cx="1092200" cy="990600"/>
            </a:xfrm>
            <a:custGeom>
              <a:avLst/>
              <a:gdLst>
                <a:gd name="connsiteX0" fmla="*/ 977900 w 1092200"/>
                <a:gd name="connsiteY0" fmla="*/ 990600 h 990600"/>
                <a:gd name="connsiteX1" fmla="*/ 1003300 w 1092200"/>
                <a:gd name="connsiteY1" fmla="*/ 850900 h 990600"/>
                <a:gd name="connsiteX2" fmla="*/ 1028700 w 1092200"/>
                <a:gd name="connsiteY2" fmla="*/ 774700 h 990600"/>
                <a:gd name="connsiteX3" fmla="*/ 1041400 w 1092200"/>
                <a:gd name="connsiteY3" fmla="*/ 736600 h 990600"/>
                <a:gd name="connsiteX4" fmla="*/ 1066800 w 1092200"/>
                <a:gd name="connsiteY4" fmla="*/ 622300 h 990600"/>
                <a:gd name="connsiteX5" fmla="*/ 1079500 w 1092200"/>
                <a:gd name="connsiteY5" fmla="*/ 584200 h 990600"/>
                <a:gd name="connsiteX6" fmla="*/ 1092200 w 1092200"/>
                <a:gd name="connsiteY6" fmla="*/ 508000 h 990600"/>
                <a:gd name="connsiteX7" fmla="*/ 1054100 w 1092200"/>
                <a:gd name="connsiteY7" fmla="*/ 292100 h 990600"/>
                <a:gd name="connsiteX8" fmla="*/ 1016000 w 1092200"/>
                <a:gd name="connsiteY8" fmla="*/ 215900 h 990600"/>
                <a:gd name="connsiteX9" fmla="*/ 927100 w 1092200"/>
                <a:gd name="connsiteY9" fmla="*/ 165100 h 990600"/>
                <a:gd name="connsiteX10" fmla="*/ 850900 w 1092200"/>
                <a:gd name="connsiteY10" fmla="*/ 88900 h 990600"/>
                <a:gd name="connsiteX11" fmla="*/ 812800 w 1092200"/>
                <a:gd name="connsiteY11" fmla="*/ 76200 h 990600"/>
                <a:gd name="connsiteX12" fmla="*/ 774700 w 1092200"/>
                <a:gd name="connsiteY12" fmla="*/ 50800 h 990600"/>
                <a:gd name="connsiteX13" fmla="*/ 698500 w 1092200"/>
                <a:gd name="connsiteY13" fmla="*/ 25400 h 990600"/>
                <a:gd name="connsiteX14" fmla="*/ 660400 w 1092200"/>
                <a:gd name="connsiteY14" fmla="*/ 12700 h 990600"/>
                <a:gd name="connsiteX15" fmla="*/ 558800 w 1092200"/>
                <a:gd name="connsiteY15" fmla="*/ 0 h 990600"/>
                <a:gd name="connsiteX16" fmla="*/ 215900 w 1092200"/>
                <a:gd name="connsiteY16" fmla="*/ 12700 h 990600"/>
                <a:gd name="connsiteX17" fmla="*/ 139700 w 1092200"/>
                <a:gd name="connsiteY17" fmla="*/ 38100 h 990600"/>
                <a:gd name="connsiteX18" fmla="*/ 101600 w 1092200"/>
                <a:gd name="connsiteY18" fmla="*/ 63500 h 990600"/>
                <a:gd name="connsiteX19" fmla="*/ 25400 w 1092200"/>
                <a:gd name="connsiteY19" fmla="*/ 215900 h 990600"/>
                <a:gd name="connsiteX20" fmla="*/ 12700 w 1092200"/>
                <a:gd name="connsiteY20" fmla="*/ 254000 h 990600"/>
                <a:gd name="connsiteX21" fmla="*/ 0 w 1092200"/>
                <a:gd name="connsiteY21" fmla="*/ 292100 h 990600"/>
                <a:gd name="connsiteX22" fmla="*/ 12700 w 1092200"/>
                <a:gd name="connsiteY22" fmla="*/ 558800 h 990600"/>
                <a:gd name="connsiteX23" fmla="*/ 25400 w 1092200"/>
                <a:gd name="connsiteY23" fmla="*/ 596900 h 990600"/>
                <a:gd name="connsiteX24" fmla="*/ 50800 w 1092200"/>
                <a:gd name="connsiteY24" fmla="*/ 635000 h 990600"/>
                <a:gd name="connsiteX25" fmla="*/ 63500 w 1092200"/>
                <a:gd name="connsiteY25" fmla="*/ 6604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990600">
                  <a:moveTo>
                    <a:pt x="977900" y="990600"/>
                  </a:moveTo>
                  <a:cubicBezTo>
                    <a:pt x="986845" y="927988"/>
                    <a:pt x="986969" y="905337"/>
                    <a:pt x="1003300" y="850900"/>
                  </a:cubicBezTo>
                  <a:cubicBezTo>
                    <a:pt x="1010993" y="825255"/>
                    <a:pt x="1020233" y="800100"/>
                    <a:pt x="1028700" y="774700"/>
                  </a:cubicBezTo>
                  <a:cubicBezTo>
                    <a:pt x="1032933" y="762000"/>
                    <a:pt x="1038775" y="749727"/>
                    <a:pt x="1041400" y="736600"/>
                  </a:cubicBezTo>
                  <a:cubicBezTo>
                    <a:pt x="1050130" y="692952"/>
                    <a:pt x="1054843" y="664149"/>
                    <a:pt x="1066800" y="622300"/>
                  </a:cubicBezTo>
                  <a:cubicBezTo>
                    <a:pt x="1070478" y="609428"/>
                    <a:pt x="1076596" y="597268"/>
                    <a:pt x="1079500" y="584200"/>
                  </a:cubicBezTo>
                  <a:cubicBezTo>
                    <a:pt x="1085086" y="559063"/>
                    <a:pt x="1087967" y="533400"/>
                    <a:pt x="1092200" y="508000"/>
                  </a:cubicBezTo>
                  <a:cubicBezTo>
                    <a:pt x="1081995" y="416158"/>
                    <a:pt x="1083015" y="378844"/>
                    <a:pt x="1054100" y="292100"/>
                  </a:cubicBezTo>
                  <a:cubicBezTo>
                    <a:pt x="1043771" y="261112"/>
                    <a:pt x="1040619" y="240519"/>
                    <a:pt x="1016000" y="215900"/>
                  </a:cubicBezTo>
                  <a:cubicBezTo>
                    <a:pt x="998049" y="197949"/>
                    <a:pt x="947022" y="175061"/>
                    <a:pt x="927100" y="165100"/>
                  </a:cubicBezTo>
                  <a:cubicBezTo>
                    <a:pt x="898697" y="122495"/>
                    <a:pt x="901793" y="117982"/>
                    <a:pt x="850900" y="88900"/>
                  </a:cubicBezTo>
                  <a:cubicBezTo>
                    <a:pt x="839277" y="82258"/>
                    <a:pt x="824774" y="82187"/>
                    <a:pt x="812800" y="76200"/>
                  </a:cubicBezTo>
                  <a:cubicBezTo>
                    <a:pt x="799148" y="69374"/>
                    <a:pt x="788648" y="56999"/>
                    <a:pt x="774700" y="50800"/>
                  </a:cubicBezTo>
                  <a:cubicBezTo>
                    <a:pt x="750234" y="39926"/>
                    <a:pt x="723900" y="33867"/>
                    <a:pt x="698500" y="25400"/>
                  </a:cubicBezTo>
                  <a:cubicBezTo>
                    <a:pt x="685800" y="21167"/>
                    <a:pt x="673684" y="14360"/>
                    <a:pt x="660400" y="12700"/>
                  </a:cubicBezTo>
                  <a:lnTo>
                    <a:pt x="558800" y="0"/>
                  </a:lnTo>
                  <a:cubicBezTo>
                    <a:pt x="444500" y="4233"/>
                    <a:pt x="329809" y="2345"/>
                    <a:pt x="215900" y="12700"/>
                  </a:cubicBezTo>
                  <a:cubicBezTo>
                    <a:pt x="189236" y="15124"/>
                    <a:pt x="161977" y="23248"/>
                    <a:pt x="139700" y="38100"/>
                  </a:cubicBezTo>
                  <a:lnTo>
                    <a:pt x="101600" y="63500"/>
                  </a:lnTo>
                  <a:cubicBezTo>
                    <a:pt x="35948" y="161977"/>
                    <a:pt x="60453" y="110740"/>
                    <a:pt x="25400" y="215900"/>
                  </a:cubicBezTo>
                  <a:lnTo>
                    <a:pt x="12700" y="254000"/>
                  </a:lnTo>
                  <a:lnTo>
                    <a:pt x="0" y="292100"/>
                  </a:lnTo>
                  <a:cubicBezTo>
                    <a:pt x="4233" y="381000"/>
                    <a:pt x="5309" y="470107"/>
                    <a:pt x="12700" y="558800"/>
                  </a:cubicBezTo>
                  <a:cubicBezTo>
                    <a:pt x="13812" y="572141"/>
                    <a:pt x="19413" y="584926"/>
                    <a:pt x="25400" y="596900"/>
                  </a:cubicBezTo>
                  <a:cubicBezTo>
                    <a:pt x="32226" y="610552"/>
                    <a:pt x="42947" y="621912"/>
                    <a:pt x="50800" y="635000"/>
                  </a:cubicBezTo>
                  <a:cubicBezTo>
                    <a:pt x="55670" y="643117"/>
                    <a:pt x="59267" y="651933"/>
                    <a:pt x="63500" y="66040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64" name="TextBox 63"/>
            <p:cNvSpPr txBox="1"/>
            <p:nvPr/>
          </p:nvSpPr>
          <p:spPr>
            <a:xfrm>
              <a:off x="3740146" y="1830022"/>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65" name="TextBox 64"/>
            <p:cNvSpPr txBox="1"/>
            <p:nvPr/>
          </p:nvSpPr>
          <p:spPr>
            <a:xfrm>
              <a:off x="4082342" y="2158158"/>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66" name="TextBox 65"/>
            <p:cNvSpPr txBox="1"/>
            <p:nvPr/>
          </p:nvSpPr>
          <p:spPr>
            <a:xfrm>
              <a:off x="3082570" y="2456854"/>
              <a:ext cx="268112" cy="369332"/>
            </a:xfrm>
            <a:prstGeom prst="rect">
              <a:avLst/>
            </a:prstGeom>
            <a:noFill/>
          </p:spPr>
          <p:txBody>
            <a:bodyPr wrap="square" rtlCol="0">
              <a:spAutoFit/>
            </a:bodyPr>
            <a:lstStyle/>
            <a:p>
              <a:r>
                <a:rPr lang="fr-FR" dirty="0" smtClean="0">
                  <a:solidFill>
                    <a:srgbClr val="660066"/>
                  </a:solidFill>
                </a:rPr>
                <a:t>o</a:t>
              </a:r>
              <a:endParaRPr lang="fr-FR" dirty="0">
                <a:solidFill>
                  <a:srgbClr val="660066"/>
                </a:solidFill>
              </a:endParaRPr>
            </a:p>
          </p:txBody>
        </p:sp>
        <p:sp>
          <p:nvSpPr>
            <p:cNvPr id="70" name="TextBox 69"/>
            <p:cNvSpPr txBox="1"/>
            <p:nvPr/>
          </p:nvSpPr>
          <p:spPr>
            <a:xfrm>
              <a:off x="2725560" y="2615168"/>
              <a:ext cx="577062" cy="369332"/>
            </a:xfrm>
            <a:prstGeom prst="rect">
              <a:avLst/>
            </a:prstGeom>
            <a:noFill/>
          </p:spPr>
          <p:txBody>
            <a:bodyPr wrap="square" rtlCol="0">
              <a:spAutoFit/>
            </a:bodyPr>
            <a:lstStyle/>
            <a:p>
              <a:r>
                <a:rPr lang="fr-FR" dirty="0" smtClean="0">
                  <a:solidFill>
                    <a:schemeClr val="accent6"/>
                  </a:solidFill>
                </a:rPr>
                <a:t>T4</a:t>
              </a:r>
              <a:endParaRPr lang="fr-FR" dirty="0">
                <a:solidFill>
                  <a:schemeClr val="accent6"/>
                </a:solidFill>
              </a:endParaRPr>
            </a:p>
          </p:txBody>
        </p:sp>
      </p:grpSp>
      <p:sp>
        <p:nvSpPr>
          <p:cNvPr id="71" name="Rounded Rectangular Callout 70"/>
          <p:cNvSpPr/>
          <p:nvPr/>
        </p:nvSpPr>
        <p:spPr>
          <a:xfrm>
            <a:off x="-59476" y="1187744"/>
            <a:ext cx="2873936" cy="2780004"/>
          </a:xfrm>
          <a:prstGeom prst="wedgeRoundRectCallout">
            <a:avLst>
              <a:gd name="adj1" fmla="val 93620"/>
              <a:gd name="adj2" fmla="val 1945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All particles in the same volume type are transported in parallel.</a:t>
            </a:r>
          </a:p>
          <a:p>
            <a:pPr algn="ctr"/>
            <a:r>
              <a:rPr lang="en-US" dirty="0" smtClean="0"/>
              <a:t>Particles entering new volumes or generated are accumulated in the volume basket.</a:t>
            </a:r>
            <a:endParaRPr lang="fr-FR" dirty="0"/>
          </a:p>
        </p:txBody>
      </p:sp>
      <p:sp>
        <p:nvSpPr>
          <p:cNvPr id="72" name="Rounded Rectangular Callout 71"/>
          <p:cNvSpPr/>
          <p:nvPr/>
        </p:nvSpPr>
        <p:spPr>
          <a:xfrm>
            <a:off x="14127" y="4095046"/>
            <a:ext cx="2373903" cy="1382890"/>
          </a:xfrm>
          <a:prstGeom prst="wedgeRoundRectCallout">
            <a:avLst>
              <a:gd name="adj1" fmla="val -18158"/>
              <a:gd name="adj2" fmla="val 4596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E</a:t>
            </a:r>
            <a:r>
              <a:rPr lang="fr-FR" dirty="0" smtClean="0"/>
              <a:t>vents for </a:t>
            </a:r>
            <a:r>
              <a:rPr lang="fr-FR" dirty="0" err="1" smtClean="0"/>
              <a:t>which</a:t>
            </a:r>
            <a:r>
              <a:rPr lang="fr-FR" dirty="0" smtClean="0"/>
              <a:t> all hits are </a:t>
            </a:r>
            <a:r>
              <a:rPr lang="fr-FR" dirty="0" err="1" smtClean="0"/>
              <a:t>available</a:t>
            </a:r>
            <a:r>
              <a:rPr lang="fr-FR" dirty="0" smtClean="0"/>
              <a:t> are </a:t>
            </a:r>
            <a:r>
              <a:rPr lang="fr-FR" dirty="0" err="1" smtClean="0"/>
              <a:t>digitized</a:t>
            </a:r>
            <a:r>
              <a:rPr lang="fr-FR" dirty="0" smtClean="0"/>
              <a:t> in </a:t>
            </a:r>
            <a:r>
              <a:rPr lang="fr-FR" dirty="0" err="1" smtClean="0"/>
              <a:t>parallel</a:t>
            </a:r>
            <a:endParaRPr lang="fr-FR" dirty="0"/>
          </a:p>
        </p:txBody>
      </p:sp>
    </p:spTree>
    <p:extLst>
      <p:ext uri="{BB962C8B-B14F-4D97-AF65-F5344CB8AC3E}">
        <p14:creationId xmlns:p14="http://schemas.microsoft.com/office/powerpoint/2010/main" val="5533497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Generations</a:t>
            </a:r>
            <a:r>
              <a:rPr lang="fr-FR" dirty="0" smtClean="0"/>
              <a:t> of baskets</a:t>
            </a:r>
            <a:endParaRPr lang="fr-FR" dirty="0"/>
          </a:p>
        </p:txBody>
      </p:sp>
      <p:sp>
        <p:nvSpPr>
          <p:cNvPr id="6" name="Content Placeholder 5"/>
          <p:cNvSpPr>
            <a:spLocks noGrp="1"/>
          </p:cNvSpPr>
          <p:nvPr>
            <p:ph idx="1"/>
          </p:nvPr>
        </p:nvSpPr>
        <p:spPr/>
        <p:txBody>
          <a:bodyPr/>
          <a:lstStyle/>
          <a:p>
            <a:r>
              <a:rPr lang="fr-FR" dirty="0" err="1" smtClean="0"/>
              <a:t>When</a:t>
            </a:r>
            <a:r>
              <a:rPr lang="fr-FR" dirty="0" smtClean="0"/>
              <a:t> a </a:t>
            </a:r>
            <a:r>
              <a:rPr lang="fr-FR" dirty="0" err="1" smtClean="0"/>
              <a:t>particle</a:t>
            </a:r>
            <a:r>
              <a:rPr lang="fr-FR" dirty="0" smtClean="0"/>
              <a:t> </a:t>
            </a:r>
            <a:r>
              <a:rPr lang="fr-FR" dirty="0" err="1" smtClean="0"/>
              <a:t>enters</a:t>
            </a:r>
            <a:r>
              <a:rPr lang="fr-FR" dirty="0" smtClean="0"/>
              <a:t> a volume or </a:t>
            </a:r>
            <a:r>
              <a:rPr lang="fr-FR" dirty="0" err="1" smtClean="0"/>
              <a:t>is</a:t>
            </a:r>
            <a:r>
              <a:rPr lang="fr-FR" dirty="0" smtClean="0"/>
              <a:t> </a:t>
            </a:r>
            <a:r>
              <a:rPr lang="fr-FR" dirty="0" err="1" smtClean="0"/>
              <a:t>generated</a:t>
            </a:r>
            <a:r>
              <a:rPr lang="fr-FR" dirty="0" smtClean="0"/>
              <a:t>, </a:t>
            </a:r>
            <a:r>
              <a:rPr lang="fr-FR" dirty="0" err="1" smtClean="0"/>
              <a:t>it</a:t>
            </a:r>
            <a:r>
              <a:rPr lang="fr-FR" dirty="0" smtClean="0"/>
              <a:t> </a:t>
            </a:r>
            <a:r>
              <a:rPr lang="fr-FR" dirty="0" err="1" smtClean="0"/>
              <a:t>is</a:t>
            </a:r>
            <a:r>
              <a:rPr lang="fr-FR" dirty="0" smtClean="0"/>
              <a:t> </a:t>
            </a:r>
            <a:r>
              <a:rPr lang="fr-FR" dirty="0" err="1" smtClean="0"/>
              <a:t>added</a:t>
            </a:r>
            <a:r>
              <a:rPr lang="fr-FR" dirty="0" smtClean="0"/>
              <a:t> to the basket of </a:t>
            </a:r>
            <a:r>
              <a:rPr lang="fr-FR" dirty="0" err="1" smtClean="0"/>
              <a:t>particles</a:t>
            </a:r>
            <a:r>
              <a:rPr lang="fr-FR" dirty="0" smtClean="0"/>
              <a:t> for the volume type.</a:t>
            </a:r>
          </a:p>
          <a:p>
            <a:r>
              <a:rPr lang="fr-FR" dirty="0" smtClean="0"/>
              <a:t>The </a:t>
            </a:r>
            <a:r>
              <a:rPr lang="fr-FR" dirty="0" err="1" smtClean="0"/>
              <a:t>navigator</a:t>
            </a:r>
            <a:r>
              <a:rPr lang="fr-FR" dirty="0" smtClean="0"/>
              <a:t> selects the basket </a:t>
            </a:r>
            <a:r>
              <a:rPr lang="fr-FR" dirty="0" err="1" smtClean="0"/>
              <a:t>with</a:t>
            </a:r>
            <a:r>
              <a:rPr lang="fr-FR" dirty="0" smtClean="0"/>
              <a:t> the </a:t>
            </a:r>
            <a:r>
              <a:rPr lang="fr-FR" dirty="0" err="1" smtClean="0"/>
              <a:t>highest</a:t>
            </a:r>
            <a:r>
              <a:rPr lang="fr-FR" dirty="0" smtClean="0"/>
              <a:t> score (</a:t>
            </a:r>
            <a:r>
              <a:rPr lang="fr-FR" dirty="0" err="1" smtClean="0"/>
              <a:t>with</a:t>
            </a:r>
            <a:r>
              <a:rPr lang="fr-FR" dirty="0" smtClean="0"/>
              <a:t> a </a:t>
            </a:r>
            <a:r>
              <a:rPr lang="fr-FR" dirty="0" err="1" smtClean="0"/>
              <a:t>high</a:t>
            </a:r>
            <a:r>
              <a:rPr lang="fr-FR" dirty="0" smtClean="0"/>
              <a:t> and </a:t>
            </a:r>
            <a:r>
              <a:rPr lang="fr-FR" dirty="0" err="1" smtClean="0"/>
              <a:t>low</a:t>
            </a:r>
            <a:r>
              <a:rPr lang="fr-FR" dirty="0" smtClean="0"/>
              <a:t> water mark </a:t>
            </a:r>
            <a:r>
              <a:rPr lang="fr-FR" dirty="0" err="1" smtClean="0"/>
              <a:t>algorithm</a:t>
            </a:r>
            <a:r>
              <a:rPr lang="fr-FR" dirty="0" smtClean="0"/>
              <a:t>).</a:t>
            </a:r>
          </a:p>
          <a:p>
            <a:r>
              <a:rPr lang="fr-FR" dirty="0" smtClean="0"/>
              <a:t>The user has the control on the water marks, but the </a:t>
            </a:r>
            <a:r>
              <a:rPr lang="fr-FR" dirty="0" err="1" smtClean="0"/>
              <a:t>idea</a:t>
            </a:r>
            <a:r>
              <a:rPr lang="fr-FR" dirty="0" smtClean="0"/>
              <a:t> </a:t>
            </a:r>
            <a:r>
              <a:rPr lang="fr-FR" dirty="0" err="1" smtClean="0"/>
              <a:t>that</a:t>
            </a:r>
            <a:r>
              <a:rPr lang="fr-FR" dirty="0" smtClean="0"/>
              <a:t> </a:t>
            </a:r>
            <a:r>
              <a:rPr lang="fr-FR" dirty="0" err="1" smtClean="0"/>
              <a:t>this</a:t>
            </a:r>
            <a:r>
              <a:rPr lang="fr-FR" dirty="0" smtClean="0"/>
              <a:t> </a:t>
            </a:r>
            <a:r>
              <a:rPr lang="fr-FR" dirty="0" err="1" smtClean="0"/>
              <a:t>should</a:t>
            </a:r>
            <a:r>
              <a:rPr lang="fr-FR" dirty="0" smtClean="0"/>
              <a:t> </a:t>
            </a:r>
            <a:r>
              <a:rPr lang="fr-FR" dirty="0" err="1" smtClean="0"/>
              <a:t>be</a:t>
            </a:r>
            <a:r>
              <a:rPr lang="fr-FR" dirty="0" smtClean="0"/>
              <a:t> </a:t>
            </a:r>
            <a:r>
              <a:rPr lang="fr-FR" dirty="0" err="1" smtClean="0"/>
              <a:t>automatic</a:t>
            </a:r>
            <a:r>
              <a:rPr lang="fr-FR" dirty="0" smtClean="0"/>
              <a:t> in </a:t>
            </a:r>
            <a:r>
              <a:rPr lang="fr-FR" dirty="0" err="1" smtClean="0"/>
              <a:t>function</a:t>
            </a:r>
            <a:r>
              <a:rPr lang="fr-FR" dirty="0" smtClean="0"/>
              <a:t> of the </a:t>
            </a:r>
            <a:r>
              <a:rPr lang="fr-FR" dirty="0" err="1" smtClean="0"/>
              <a:t>number</a:t>
            </a:r>
            <a:r>
              <a:rPr lang="fr-FR" dirty="0" smtClean="0"/>
              <a:t> of processors and the total </a:t>
            </a:r>
            <a:r>
              <a:rPr lang="fr-FR" dirty="0" err="1" smtClean="0"/>
              <a:t>amount</a:t>
            </a:r>
            <a:r>
              <a:rPr lang="fr-FR" dirty="0" smtClean="0"/>
              <a:t> of </a:t>
            </a:r>
            <a:r>
              <a:rPr lang="fr-FR" dirty="0" err="1" smtClean="0"/>
              <a:t>memory</a:t>
            </a:r>
            <a:r>
              <a:rPr lang="fr-FR" dirty="0" smtClean="0"/>
              <a:t> </a:t>
            </a:r>
            <a:r>
              <a:rPr lang="fr-FR" dirty="0" err="1" smtClean="0"/>
              <a:t>available</a:t>
            </a:r>
            <a:r>
              <a:rPr lang="fr-FR" dirty="0" smtClean="0"/>
              <a:t>. (</a:t>
            </a:r>
            <a:r>
              <a:rPr lang="fr-FR" dirty="0" err="1" smtClean="0"/>
              <a:t>see</a:t>
            </a:r>
            <a:r>
              <a:rPr lang="fr-FR" dirty="0" smtClean="0"/>
              <a:t> interactive </a:t>
            </a:r>
            <a:r>
              <a:rPr lang="fr-FR" dirty="0" err="1" smtClean="0"/>
              <a:t>demo</a:t>
            </a:r>
            <a:r>
              <a:rPr lang="fr-FR" dirty="0" smtClean="0"/>
              <a:t>)</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21</a:t>
            </a:fld>
            <a:endParaRPr kumimoji="0" lang="en-US"/>
          </a:p>
        </p:txBody>
      </p:sp>
    </p:spTree>
    <p:extLst>
      <p:ext uri="{BB962C8B-B14F-4D97-AF65-F5344CB8AC3E}">
        <p14:creationId xmlns:p14="http://schemas.microsoft.com/office/powerpoint/2010/main" val="19901829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New </a:t>
            </a:r>
            <a:r>
              <a:rPr lang="fr-FR" dirty="0"/>
              <a:t>Transport</a:t>
            </a:r>
          </a:p>
        </p:txBody>
      </p:sp>
      <p:sp>
        <p:nvSpPr>
          <p:cNvPr id="6" name="Content Placeholder 5"/>
          <p:cNvSpPr>
            <a:spLocks noGrp="1"/>
          </p:cNvSpPr>
          <p:nvPr>
            <p:ph idx="1"/>
          </p:nvPr>
        </p:nvSpPr>
        <p:spPr/>
        <p:txBody>
          <a:bodyPr/>
          <a:lstStyle/>
          <a:p>
            <a:r>
              <a:rPr lang="fr-FR" dirty="0" err="1" smtClean="0"/>
              <a:t>At</a:t>
            </a:r>
            <a:r>
              <a:rPr lang="fr-FR" dirty="0" smtClean="0"/>
              <a:t> </a:t>
            </a:r>
            <a:r>
              <a:rPr lang="fr-FR" dirty="0" err="1" smtClean="0"/>
              <a:t>each</a:t>
            </a:r>
            <a:r>
              <a:rPr lang="fr-FR" dirty="0" smtClean="0"/>
              <a:t> </a:t>
            </a:r>
            <a:r>
              <a:rPr lang="fr-FR" dirty="0" err="1" smtClean="0"/>
              <a:t>step</a:t>
            </a:r>
            <a:r>
              <a:rPr lang="fr-FR" dirty="0" smtClean="0"/>
              <a:t>, the </a:t>
            </a:r>
            <a:r>
              <a:rPr lang="fr-FR" dirty="0" err="1" smtClean="0"/>
              <a:t>navigator</a:t>
            </a:r>
            <a:r>
              <a:rPr lang="fr-FR" dirty="0" smtClean="0"/>
              <a:t> *</a:t>
            </a:r>
            <a:r>
              <a:rPr lang="fr-FR" dirty="0" err="1" smtClean="0"/>
              <a:t>nav</a:t>
            </a:r>
            <a:r>
              <a:rPr lang="fr-FR" dirty="0" smtClean="0"/>
              <a:t> has the state of the </a:t>
            </a:r>
            <a:r>
              <a:rPr lang="fr-FR" dirty="0" err="1" smtClean="0"/>
              <a:t>particles</a:t>
            </a:r>
            <a:r>
              <a:rPr lang="fr-FR" dirty="0" smtClean="0"/>
              <a:t> *x,*y,*z,*px,*</a:t>
            </a:r>
            <a:r>
              <a:rPr lang="fr-FR" dirty="0" err="1" smtClean="0"/>
              <a:t>py</a:t>
            </a:r>
            <a:r>
              <a:rPr lang="fr-FR" dirty="0" smtClean="0"/>
              <a:t>,*pz, the volume instances volume**, etc.</a:t>
            </a:r>
          </a:p>
          <a:p>
            <a:r>
              <a:rPr lang="fr-FR" dirty="0" err="1" smtClean="0"/>
              <a:t>We</a:t>
            </a:r>
            <a:r>
              <a:rPr lang="fr-FR" dirty="0" smtClean="0"/>
              <a:t> </a:t>
            </a:r>
            <a:r>
              <a:rPr lang="fr-FR" dirty="0" err="1" smtClean="0"/>
              <a:t>compute</a:t>
            </a:r>
            <a:r>
              <a:rPr lang="fr-FR" dirty="0" smtClean="0"/>
              <a:t> the distances (</a:t>
            </a:r>
            <a:r>
              <a:rPr lang="fr-FR" dirty="0" err="1" smtClean="0"/>
              <a:t>array</a:t>
            </a:r>
            <a:r>
              <a:rPr lang="fr-FR" dirty="0" smtClean="0"/>
              <a:t> *</a:t>
            </a:r>
            <a:r>
              <a:rPr lang="fr-FR" dirty="0" err="1" smtClean="0"/>
              <a:t>Dist</a:t>
            </a:r>
            <a:r>
              <a:rPr lang="fr-FR" dirty="0" smtClean="0"/>
              <a:t>) to the </a:t>
            </a:r>
            <a:r>
              <a:rPr lang="fr-FR" dirty="0" err="1" smtClean="0"/>
              <a:t>next</a:t>
            </a:r>
            <a:r>
              <a:rPr lang="fr-FR" dirty="0" smtClean="0"/>
              <a:t> </a:t>
            </a:r>
            <a:r>
              <a:rPr lang="fr-FR" dirty="0" err="1" smtClean="0"/>
              <a:t>boundaries</a:t>
            </a:r>
            <a:r>
              <a:rPr lang="fr-FR" dirty="0" smtClean="0"/>
              <a:t> </a:t>
            </a:r>
            <a:r>
              <a:rPr lang="fr-FR" dirty="0" err="1" smtClean="0"/>
              <a:t>with</a:t>
            </a:r>
            <a:r>
              <a:rPr lang="fr-FR" dirty="0" smtClean="0"/>
              <a:t> </a:t>
            </a:r>
            <a:r>
              <a:rPr lang="fr-FR" dirty="0" err="1" smtClean="0"/>
              <a:t>something</a:t>
            </a:r>
            <a:r>
              <a:rPr lang="fr-FR" dirty="0" smtClean="0"/>
              <a:t> </a:t>
            </a:r>
            <a:r>
              <a:rPr lang="fr-FR" dirty="0" err="1" smtClean="0"/>
              <a:t>like</a:t>
            </a:r>
            <a:endParaRPr lang="fr-FR" dirty="0" smtClean="0"/>
          </a:p>
          <a:p>
            <a:pPr lvl="1"/>
            <a:r>
              <a:rPr lang="fr-FR" dirty="0" err="1" smtClean="0">
                <a:solidFill>
                  <a:srgbClr val="0000FF"/>
                </a:solidFill>
              </a:rPr>
              <a:t>nav</a:t>
            </a:r>
            <a:r>
              <a:rPr lang="fr-FR" dirty="0" smtClean="0">
                <a:solidFill>
                  <a:srgbClr val="0000FF"/>
                </a:solidFill>
              </a:rPr>
              <a:t>-&gt;</a:t>
            </a:r>
            <a:r>
              <a:rPr lang="fr-FR" dirty="0" err="1" smtClean="0">
                <a:solidFill>
                  <a:srgbClr val="0000FF"/>
                </a:solidFill>
              </a:rPr>
              <a:t>DistoOut</a:t>
            </a:r>
            <a:r>
              <a:rPr lang="fr-FR" dirty="0" smtClean="0">
                <a:solidFill>
                  <a:srgbClr val="0000FF"/>
                </a:solidFill>
              </a:rPr>
              <a:t>(</a:t>
            </a:r>
            <a:r>
              <a:rPr lang="fr-FR" dirty="0" err="1" smtClean="0">
                <a:solidFill>
                  <a:srgbClr val="C00000"/>
                </a:solidFill>
              </a:rPr>
              <a:t>volume,</a:t>
            </a:r>
            <a:r>
              <a:rPr lang="fr-FR" dirty="0" err="1" smtClean="0">
                <a:solidFill>
                  <a:schemeClr val="accent6"/>
                </a:solidFill>
              </a:rPr>
              <a:t>x,y,z,px,py,pz,Dist</a:t>
            </a:r>
            <a:r>
              <a:rPr lang="fr-FR" dirty="0" smtClean="0">
                <a:solidFill>
                  <a:srgbClr val="0000FF"/>
                </a:solidFill>
              </a:rPr>
              <a:t>)</a:t>
            </a:r>
          </a:p>
          <a:p>
            <a:r>
              <a:rPr lang="en-US" dirty="0" smtClean="0"/>
              <a:t>O</a:t>
            </a:r>
            <a:r>
              <a:rPr lang="fr-FR" dirty="0" smtClean="0"/>
              <a:t>r the distances to one </a:t>
            </a:r>
            <a:r>
              <a:rPr lang="fr-FR" dirty="0" err="1" smtClean="0"/>
              <a:t>physics</a:t>
            </a:r>
            <a:r>
              <a:rPr lang="fr-FR" dirty="0" smtClean="0"/>
              <a:t> </a:t>
            </a:r>
            <a:r>
              <a:rPr lang="fr-FR" dirty="0" err="1" smtClean="0"/>
              <a:t>process</a:t>
            </a:r>
            <a:r>
              <a:rPr lang="fr-FR" dirty="0" smtClean="0"/>
              <a:t> </a:t>
            </a:r>
            <a:r>
              <a:rPr lang="fr-FR" dirty="0" err="1" smtClean="0"/>
              <a:t>with</a:t>
            </a:r>
            <a:r>
              <a:rPr lang="fr-FR" dirty="0" smtClean="0"/>
              <a:t>, </a:t>
            </a:r>
            <a:r>
              <a:rPr lang="fr-FR" dirty="0" err="1" smtClean="0"/>
              <a:t>eg</a:t>
            </a:r>
            <a:endParaRPr lang="fr-FR" dirty="0" smtClean="0"/>
          </a:p>
          <a:p>
            <a:pPr lvl="1"/>
            <a:r>
              <a:rPr lang="fr-FR" dirty="0" err="1" smtClean="0">
                <a:solidFill>
                  <a:srgbClr val="0000FF"/>
                </a:solidFill>
              </a:rPr>
              <a:t>nav</a:t>
            </a:r>
            <a:r>
              <a:rPr lang="fr-FR" dirty="0" smtClean="0">
                <a:solidFill>
                  <a:srgbClr val="0000FF"/>
                </a:solidFill>
              </a:rPr>
              <a:t>-&gt;</a:t>
            </a:r>
            <a:r>
              <a:rPr lang="fr-FR" dirty="0" err="1" smtClean="0">
                <a:solidFill>
                  <a:srgbClr val="0000FF"/>
                </a:solidFill>
              </a:rPr>
              <a:t>DistPhotoEffect</a:t>
            </a:r>
            <a:r>
              <a:rPr lang="fr-FR" dirty="0" smtClean="0">
                <a:solidFill>
                  <a:srgbClr val="0000FF"/>
                </a:solidFill>
              </a:rPr>
              <a:t>(</a:t>
            </a:r>
            <a:r>
              <a:rPr lang="fr-FR" dirty="0" err="1" smtClean="0">
                <a:solidFill>
                  <a:srgbClr val="C00000"/>
                </a:solidFill>
              </a:rPr>
              <a:t>volume,x,y,z,px,py,pz,DispP</a:t>
            </a:r>
            <a:r>
              <a:rPr lang="fr-FR" dirty="0" smtClean="0">
                <a:solidFill>
                  <a:srgbClr val="0000FF"/>
                </a:solidFill>
              </a:rPr>
              <a:t>)</a:t>
            </a:r>
            <a:endParaRPr lang="fr-FR" dirty="0">
              <a:solidFill>
                <a:srgbClr val="0000FF"/>
              </a:solidFill>
            </a:endParaRPr>
          </a:p>
        </p:txBody>
      </p:sp>
      <p:sp>
        <p:nvSpPr>
          <p:cNvPr id="5" name="Slide Number Placeholder 4"/>
          <p:cNvSpPr>
            <a:spLocks noGrp="1"/>
          </p:cNvSpPr>
          <p:nvPr>
            <p:ph type="sldNum" sz="quarter" idx="12"/>
          </p:nvPr>
        </p:nvSpPr>
        <p:spPr/>
        <p:txBody>
          <a:bodyPr/>
          <a:lstStyle/>
          <a:p>
            <a:fld id="{6294C92D-0306-4E69-9CD3-20855E849650}" type="slidenum">
              <a:rPr kumimoji="0" lang="en-US" smtClean="0"/>
              <a:t>22</a:t>
            </a:fld>
            <a:endParaRPr kumimoji="0" lang="en-US"/>
          </a:p>
        </p:txBody>
      </p:sp>
    </p:spTree>
    <p:extLst>
      <p:ext uri="{BB962C8B-B14F-4D97-AF65-F5344CB8AC3E}">
        <p14:creationId xmlns:p14="http://schemas.microsoft.com/office/powerpoint/2010/main" val="22585480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New Transport</a:t>
            </a:r>
            <a:endParaRPr lang="fr-FR" dirty="0"/>
          </a:p>
        </p:txBody>
      </p:sp>
      <p:sp>
        <p:nvSpPr>
          <p:cNvPr id="3" name="Content Placeholder 2"/>
          <p:cNvSpPr>
            <a:spLocks noGrp="1"/>
          </p:cNvSpPr>
          <p:nvPr>
            <p:ph idx="1"/>
          </p:nvPr>
        </p:nvSpPr>
        <p:spPr>
          <a:xfrm>
            <a:off x="549275" y="1600201"/>
            <a:ext cx="8042276" cy="2400299"/>
          </a:xfrm>
        </p:spPr>
        <p:txBody>
          <a:bodyPr>
            <a:normAutofit/>
          </a:bodyPr>
          <a:lstStyle/>
          <a:p>
            <a:r>
              <a:rPr lang="fr-FR" dirty="0" smtClean="0"/>
              <a:t>The new  transport system </a:t>
            </a:r>
            <a:r>
              <a:rPr lang="fr-FR" dirty="0" err="1" smtClean="0"/>
              <a:t>implies</a:t>
            </a:r>
            <a:r>
              <a:rPr lang="fr-FR" dirty="0" smtClean="0"/>
              <a:t> </a:t>
            </a:r>
            <a:r>
              <a:rPr lang="fr-FR" dirty="0" err="1" smtClean="0"/>
              <a:t>many</a:t>
            </a:r>
            <a:r>
              <a:rPr lang="fr-FR" dirty="0" smtClean="0"/>
              <a:t> changes in the </a:t>
            </a:r>
            <a:r>
              <a:rPr lang="fr-FR" dirty="0" err="1" smtClean="0"/>
              <a:t>geometry</a:t>
            </a:r>
            <a:r>
              <a:rPr lang="fr-FR" dirty="0" smtClean="0"/>
              <a:t> and </a:t>
            </a:r>
            <a:r>
              <a:rPr lang="fr-FR" dirty="0" err="1" smtClean="0"/>
              <a:t>physics</a:t>
            </a:r>
            <a:r>
              <a:rPr lang="fr-FR" dirty="0" smtClean="0"/>
              <a:t> classes. </a:t>
            </a:r>
            <a:r>
              <a:rPr lang="fr-FR" dirty="0" err="1" smtClean="0"/>
              <a:t>These</a:t>
            </a:r>
            <a:r>
              <a:rPr lang="fr-FR" dirty="0" smtClean="0"/>
              <a:t> classes must </a:t>
            </a:r>
            <a:r>
              <a:rPr lang="fr-FR" dirty="0" err="1" smtClean="0"/>
              <a:t>be</a:t>
            </a:r>
            <a:r>
              <a:rPr lang="fr-FR" dirty="0" smtClean="0"/>
              <a:t> </a:t>
            </a:r>
            <a:r>
              <a:rPr lang="fr-FR" dirty="0" err="1" smtClean="0"/>
              <a:t>vectorized</a:t>
            </a:r>
            <a:r>
              <a:rPr lang="fr-FR" dirty="0" smtClean="0"/>
              <a:t> (a lot of </a:t>
            </a:r>
            <a:r>
              <a:rPr lang="fr-FR" dirty="0" err="1" smtClean="0"/>
              <a:t>work</a:t>
            </a:r>
            <a:r>
              <a:rPr lang="fr-FR" dirty="0" smtClean="0"/>
              <a:t>!).</a:t>
            </a:r>
          </a:p>
          <a:p>
            <a:r>
              <a:rPr lang="fr-FR" dirty="0" err="1" smtClean="0"/>
              <a:t>Meanwhile</a:t>
            </a:r>
            <a:r>
              <a:rPr lang="fr-FR" dirty="0" smtClean="0"/>
              <a:t> </a:t>
            </a:r>
            <a:r>
              <a:rPr lang="fr-FR" dirty="0" err="1" smtClean="0"/>
              <a:t>we</a:t>
            </a:r>
            <a:r>
              <a:rPr lang="fr-FR" dirty="0" smtClean="0"/>
              <a:t> </a:t>
            </a:r>
            <a:r>
              <a:rPr lang="fr-FR" dirty="0" err="1" smtClean="0"/>
              <a:t>can</a:t>
            </a:r>
            <a:r>
              <a:rPr lang="fr-FR" dirty="0" smtClean="0"/>
              <a:t> survive and test the </a:t>
            </a:r>
            <a:r>
              <a:rPr lang="fr-FR" dirty="0" err="1" smtClean="0"/>
              <a:t>principle</a:t>
            </a:r>
            <a:r>
              <a:rPr lang="fr-FR" dirty="0" smtClean="0"/>
              <a:t> by </a:t>
            </a:r>
            <a:r>
              <a:rPr lang="fr-FR" dirty="0" err="1" smtClean="0"/>
              <a:t>implementing</a:t>
            </a:r>
            <a:r>
              <a:rPr lang="fr-FR" dirty="0" smtClean="0"/>
              <a:t> a bridge </a:t>
            </a:r>
            <a:r>
              <a:rPr lang="fr-FR" dirty="0" err="1" smtClean="0"/>
              <a:t>function</a:t>
            </a:r>
            <a:r>
              <a:rPr lang="fr-FR" dirty="0" smtClean="0"/>
              <a:t> </a:t>
            </a:r>
            <a:r>
              <a:rPr lang="fr-FR" dirty="0" err="1" smtClean="0"/>
              <a:t>like</a:t>
            </a:r>
            <a:endParaRPr lang="fr-FR" dirty="0" smtClean="0"/>
          </a:p>
        </p:txBody>
      </p:sp>
      <p:sp>
        <p:nvSpPr>
          <p:cNvPr id="6" name="Slide Number Placeholder 5"/>
          <p:cNvSpPr>
            <a:spLocks noGrp="1"/>
          </p:cNvSpPr>
          <p:nvPr>
            <p:ph type="sldNum" sz="quarter" idx="12"/>
          </p:nvPr>
        </p:nvSpPr>
        <p:spPr/>
        <p:txBody>
          <a:bodyPr/>
          <a:lstStyle/>
          <a:p>
            <a:fld id="{6294C92D-0306-4E69-9CD3-20855E849650}" type="slidenum">
              <a:rPr kumimoji="0" lang="en-US" smtClean="0"/>
              <a:t>23</a:t>
            </a:fld>
            <a:endParaRPr kumimoji="0" lang="en-US"/>
          </a:p>
        </p:txBody>
      </p:sp>
      <p:sp>
        <p:nvSpPr>
          <p:cNvPr id="7" name="TextBox 6"/>
          <p:cNvSpPr txBox="1"/>
          <p:nvPr/>
        </p:nvSpPr>
        <p:spPr>
          <a:xfrm>
            <a:off x="1382058" y="4025900"/>
            <a:ext cx="7012642" cy="1754327"/>
          </a:xfrm>
          <a:prstGeom prst="rect">
            <a:avLst/>
          </a:prstGeom>
          <a:solidFill>
            <a:schemeClr val="accent4">
              <a:lumMod val="40000"/>
              <a:lumOff val="60000"/>
            </a:schemeClr>
          </a:solidFill>
        </p:spPr>
        <p:txBody>
          <a:bodyPr wrap="square" rtlCol="0">
            <a:spAutoFit/>
          </a:bodyPr>
          <a:lstStyle/>
          <a:p>
            <a:r>
              <a:rPr lang="fr-FR" dirty="0" err="1"/>
              <a:t>MyNavigator</a:t>
            </a:r>
            <a:r>
              <a:rPr lang="fr-FR" dirty="0"/>
              <a:t>::</a:t>
            </a:r>
            <a:r>
              <a:rPr lang="fr-FR" dirty="0" err="1"/>
              <a:t>DisttoOut</a:t>
            </a:r>
            <a:r>
              <a:rPr lang="fr-FR" dirty="0"/>
              <a:t>(</a:t>
            </a:r>
            <a:r>
              <a:rPr lang="fr-FR" dirty="0" err="1"/>
              <a:t>int</a:t>
            </a:r>
            <a:r>
              <a:rPr lang="fr-FR" dirty="0"/>
              <a:t> n, </a:t>
            </a:r>
            <a:r>
              <a:rPr lang="fr-FR" dirty="0" err="1"/>
              <a:t>TGeoVolume</a:t>
            </a:r>
            <a:r>
              <a:rPr lang="fr-FR" dirty="0"/>
              <a:t> **vol, double *x,..) </a:t>
            </a:r>
            <a:endParaRPr lang="fr-FR" dirty="0" smtClean="0"/>
          </a:p>
          <a:p>
            <a:r>
              <a:rPr lang="fr-FR" dirty="0" smtClean="0"/>
              <a:t>{</a:t>
            </a:r>
            <a:endParaRPr lang="fr-FR" dirty="0"/>
          </a:p>
          <a:p>
            <a:r>
              <a:rPr lang="en-US" dirty="0" smtClean="0"/>
              <a:t>   f</a:t>
            </a:r>
            <a:r>
              <a:rPr lang="fr-FR" dirty="0" smtClean="0"/>
              <a:t>or </a:t>
            </a:r>
            <a:r>
              <a:rPr lang="fr-FR" dirty="0" err="1"/>
              <a:t>int</a:t>
            </a:r>
            <a:r>
              <a:rPr lang="fr-FR" dirty="0"/>
              <a:t> i=0;i&lt;</a:t>
            </a:r>
            <a:r>
              <a:rPr lang="fr-FR" dirty="0" err="1"/>
              <a:t>n;i</a:t>
            </a:r>
            <a:r>
              <a:rPr lang="fr-FR" dirty="0"/>
              <a:t>++</a:t>
            </a:r>
            <a:r>
              <a:rPr lang="fr-FR" dirty="0" smtClean="0"/>
              <a:t>)  </a:t>
            </a:r>
            <a:r>
              <a:rPr lang="fr-FR" dirty="0"/>
              <a:t>{</a:t>
            </a:r>
          </a:p>
          <a:p>
            <a:r>
              <a:rPr lang="fr-FR" dirty="0" smtClean="0"/>
              <a:t>      </a:t>
            </a:r>
            <a:r>
              <a:rPr lang="fr-FR" dirty="0" err="1" smtClean="0"/>
              <a:t>Dist</a:t>
            </a:r>
            <a:r>
              <a:rPr lang="fr-FR" dirty="0"/>
              <a:t>[i] = </a:t>
            </a:r>
            <a:r>
              <a:rPr lang="fr-FR" dirty="0" err="1"/>
              <a:t>DisttoOutOld</a:t>
            </a:r>
            <a:r>
              <a:rPr lang="fr-FR" dirty="0"/>
              <a:t>(vol[i],x[i],</a:t>
            </a:r>
            <a:r>
              <a:rPr lang="en-US" dirty="0"/>
              <a:t>…</a:t>
            </a:r>
            <a:r>
              <a:rPr lang="en-US" dirty="0" smtClean="0"/>
              <a:t>);</a:t>
            </a:r>
          </a:p>
          <a:p>
            <a:r>
              <a:rPr lang="en-US" dirty="0"/>
              <a:t> </a:t>
            </a:r>
            <a:r>
              <a:rPr lang="en-US" dirty="0" smtClean="0"/>
              <a:t>  }</a:t>
            </a:r>
            <a:endParaRPr lang="fr-FR" dirty="0"/>
          </a:p>
          <a:p>
            <a:r>
              <a:rPr lang="fr-FR" dirty="0" smtClean="0"/>
              <a:t> }</a:t>
            </a:r>
            <a:endParaRPr lang="fr-FR" dirty="0"/>
          </a:p>
        </p:txBody>
      </p:sp>
    </p:spTree>
    <p:extLst>
      <p:ext uri="{BB962C8B-B14F-4D97-AF65-F5344CB8AC3E}">
        <p14:creationId xmlns:p14="http://schemas.microsoft.com/office/powerpoint/2010/main" val="5621210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635000"/>
          </a:xfrm>
        </p:spPr>
        <p:txBody>
          <a:bodyPr/>
          <a:lstStyle/>
          <a:p>
            <a:r>
              <a:rPr lang="fr-FR" dirty="0" smtClean="0"/>
              <a:t>A </a:t>
            </a:r>
            <a:r>
              <a:rPr lang="fr-FR" dirty="0" err="1" smtClean="0"/>
              <a:t>better</a:t>
            </a:r>
            <a:r>
              <a:rPr lang="fr-FR" dirty="0" smtClean="0"/>
              <a:t> solution</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24</a:t>
            </a:fld>
            <a:endParaRPr kumimoji="0" lang="en-US"/>
          </a:p>
        </p:txBody>
      </p:sp>
      <p:pic>
        <p:nvPicPr>
          <p:cNvPr id="6" name="Picture 5"/>
          <p:cNvPicPr>
            <a:picLocks noChangeAspect="1"/>
          </p:cNvPicPr>
          <p:nvPr/>
        </p:nvPicPr>
        <p:blipFill>
          <a:blip r:embed="rId2"/>
          <a:stretch>
            <a:fillRect/>
          </a:stretch>
        </p:blipFill>
        <p:spPr>
          <a:xfrm>
            <a:off x="549275" y="1161023"/>
            <a:ext cx="7683635" cy="5283200"/>
          </a:xfrm>
          <a:prstGeom prst="rect">
            <a:avLst/>
          </a:prstGeom>
        </p:spPr>
      </p:pic>
      <p:sp>
        <p:nvSpPr>
          <p:cNvPr id="7" name="Rounded Rectangular Callout 6"/>
          <p:cNvSpPr/>
          <p:nvPr/>
        </p:nvSpPr>
        <p:spPr>
          <a:xfrm>
            <a:off x="1447800" y="1161023"/>
            <a:ext cx="1841500" cy="845577"/>
          </a:xfrm>
          <a:prstGeom prst="wedgeRoundRectCallout">
            <a:avLst>
              <a:gd name="adj1" fmla="val -17385"/>
              <a:gd name="adj2" fmla="val 98546"/>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t>Pipeline of </a:t>
            </a:r>
            <a:r>
              <a:rPr lang="fr-FR" dirty="0" err="1" smtClean="0"/>
              <a:t>objects</a:t>
            </a:r>
            <a:endParaRPr lang="fr-FR" dirty="0"/>
          </a:p>
        </p:txBody>
      </p:sp>
      <p:cxnSp>
        <p:nvCxnSpPr>
          <p:cNvPr id="9" name="Straight Arrow Connector 8"/>
          <p:cNvCxnSpPr/>
          <p:nvPr/>
        </p:nvCxnSpPr>
        <p:spPr>
          <a:xfrm>
            <a:off x="4432300" y="1689100"/>
            <a:ext cx="25400" cy="42164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0" name="Rounded Rectangular Callout 9"/>
          <p:cNvSpPr/>
          <p:nvPr/>
        </p:nvSpPr>
        <p:spPr>
          <a:xfrm>
            <a:off x="5105399" y="1016000"/>
            <a:ext cx="3783107" cy="1397000"/>
          </a:xfrm>
          <a:prstGeom prst="wedgeRoundRectCallout">
            <a:avLst>
              <a:gd name="adj1" fmla="val -64426"/>
              <a:gd name="adj2" fmla="val 4834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err="1" smtClean="0"/>
              <a:t>Checkpoint</a:t>
            </a:r>
            <a:endParaRPr lang="fr-FR" dirty="0" smtClean="0"/>
          </a:p>
          <a:p>
            <a:pPr algn="ctr"/>
            <a:r>
              <a:rPr lang="en-US" dirty="0" smtClean="0"/>
              <a:t>S</a:t>
            </a:r>
            <a:r>
              <a:rPr lang="fr-FR" dirty="0" err="1" smtClean="0"/>
              <a:t>ynchronization</a:t>
            </a:r>
            <a:r>
              <a:rPr lang="fr-FR" dirty="0" smtClean="0"/>
              <a:t>.</a:t>
            </a:r>
          </a:p>
          <a:p>
            <a:pPr algn="ctr"/>
            <a:r>
              <a:rPr lang="en-US" dirty="0" smtClean="0"/>
              <a:t>O</a:t>
            </a:r>
            <a:r>
              <a:rPr lang="fr-FR" dirty="0" err="1" smtClean="0"/>
              <a:t>nly</a:t>
            </a:r>
            <a:r>
              <a:rPr lang="fr-FR" dirty="0" smtClean="0"/>
              <a:t> 1 « gap » </a:t>
            </a:r>
            <a:r>
              <a:rPr lang="fr-FR" dirty="0" err="1" smtClean="0"/>
              <a:t>every</a:t>
            </a:r>
            <a:r>
              <a:rPr lang="fr-FR" dirty="0" smtClean="0"/>
              <a:t> N </a:t>
            </a:r>
            <a:r>
              <a:rPr lang="fr-FR" dirty="0" err="1" smtClean="0"/>
              <a:t>events</a:t>
            </a:r>
            <a:endParaRPr lang="fr-FR" dirty="0"/>
          </a:p>
        </p:txBody>
      </p:sp>
      <p:sp>
        <p:nvSpPr>
          <p:cNvPr id="8" name="Rounded Rectangular Callout 7"/>
          <p:cNvSpPr/>
          <p:nvPr/>
        </p:nvSpPr>
        <p:spPr>
          <a:xfrm>
            <a:off x="7478806" y="3200400"/>
            <a:ext cx="1779494" cy="1841500"/>
          </a:xfrm>
          <a:prstGeom prst="wedgeRoundRectCallout">
            <a:avLst>
              <a:gd name="adj1" fmla="val -81496"/>
              <a:gd name="adj2" fmla="val 6403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T</a:t>
            </a:r>
            <a:r>
              <a:rPr lang="fr-FR" dirty="0" err="1" smtClean="0"/>
              <a:t>his</a:t>
            </a:r>
            <a:r>
              <a:rPr lang="fr-FR" dirty="0" smtClean="0"/>
              <a:t> type of solution </a:t>
            </a:r>
            <a:r>
              <a:rPr lang="fr-FR" dirty="0" err="1" smtClean="0"/>
              <a:t>required</a:t>
            </a:r>
            <a:r>
              <a:rPr lang="fr-FR" dirty="0" smtClean="0"/>
              <a:t> </a:t>
            </a:r>
            <a:r>
              <a:rPr lang="fr-FR" dirty="0" err="1" smtClean="0"/>
              <a:t>anyhow</a:t>
            </a:r>
            <a:r>
              <a:rPr lang="fr-FR" dirty="0" smtClean="0"/>
              <a:t> for pile-up </a:t>
            </a:r>
            <a:r>
              <a:rPr lang="fr-FR" dirty="0" err="1" smtClean="0"/>
              <a:t>studies</a:t>
            </a:r>
            <a:endParaRPr lang="fr-FR" dirty="0"/>
          </a:p>
        </p:txBody>
      </p:sp>
    </p:spTree>
    <p:extLst>
      <p:ext uri="{BB962C8B-B14F-4D97-AF65-F5344CB8AC3E}">
        <p14:creationId xmlns:p14="http://schemas.microsoft.com/office/powerpoint/2010/main" val="3241717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586154"/>
          </a:xfrm>
        </p:spPr>
        <p:txBody>
          <a:bodyPr/>
          <a:lstStyle/>
          <a:p>
            <a:r>
              <a:rPr lang="en-US" dirty="0" smtClean="0"/>
              <a:t>A</a:t>
            </a:r>
            <a:r>
              <a:rPr lang="fr-FR" dirty="0" smtClean="0"/>
              <a:t> </a:t>
            </a:r>
            <a:r>
              <a:rPr lang="fr-FR" dirty="0" err="1" smtClean="0"/>
              <a:t>better</a:t>
            </a:r>
            <a:r>
              <a:rPr lang="fr-FR" dirty="0" smtClean="0"/>
              <a:t> </a:t>
            </a:r>
            <a:r>
              <a:rPr lang="fr-FR" dirty="0" err="1" smtClean="0"/>
              <a:t>better</a:t>
            </a:r>
            <a:r>
              <a:rPr lang="fr-FR" dirty="0" smtClean="0"/>
              <a:t> solution</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25</a:t>
            </a:fld>
            <a:endParaRPr kumimoji="0" lang="en-US"/>
          </a:p>
        </p:txBody>
      </p:sp>
      <p:pic>
        <p:nvPicPr>
          <p:cNvPr id="6" name="Picture 5"/>
          <p:cNvPicPr>
            <a:picLocks noChangeAspect="1"/>
          </p:cNvPicPr>
          <p:nvPr/>
        </p:nvPicPr>
        <p:blipFill>
          <a:blip r:embed="rId3"/>
          <a:stretch>
            <a:fillRect/>
          </a:stretch>
        </p:blipFill>
        <p:spPr>
          <a:xfrm>
            <a:off x="431800" y="1088892"/>
            <a:ext cx="7670800" cy="5299207"/>
          </a:xfrm>
          <a:prstGeom prst="rect">
            <a:avLst/>
          </a:prstGeom>
        </p:spPr>
      </p:pic>
      <p:cxnSp>
        <p:nvCxnSpPr>
          <p:cNvPr id="7" name="Straight Arrow Connector 6"/>
          <p:cNvCxnSpPr/>
          <p:nvPr/>
        </p:nvCxnSpPr>
        <p:spPr>
          <a:xfrm>
            <a:off x="4483100" y="1600200"/>
            <a:ext cx="25400" cy="42164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895600" y="1600200"/>
            <a:ext cx="25400" cy="421640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921000" y="1088892"/>
            <a:ext cx="1612900" cy="369332"/>
          </a:xfrm>
          <a:prstGeom prst="rect">
            <a:avLst/>
          </a:prstGeom>
          <a:noFill/>
        </p:spPr>
        <p:txBody>
          <a:bodyPr wrap="square" rtlCol="0">
            <a:spAutoFit/>
          </a:bodyPr>
          <a:lstStyle/>
          <a:p>
            <a:r>
              <a:rPr lang="fr-FR" dirty="0" err="1" smtClean="0"/>
              <a:t>checkpoints</a:t>
            </a:r>
            <a:endParaRPr lang="fr-FR" dirty="0"/>
          </a:p>
        </p:txBody>
      </p:sp>
      <p:cxnSp>
        <p:nvCxnSpPr>
          <p:cNvPr id="12" name="Straight Arrow Connector 11"/>
          <p:cNvCxnSpPr/>
          <p:nvPr/>
        </p:nvCxnSpPr>
        <p:spPr>
          <a:xfrm flipH="1">
            <a:off x="2921000" y="1458224"/>
            <a:ext cx="787400" cy="548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0" idx="2"/>
          </p:cNvCxnSpPr>
          <p:nvPr/>
        </p:nvCxnSpPr>
        <p:spPr>
          <a:xfrm>
            <a:off x="3727450" y="1458224"/>
            <a:ext cx="755650" cy="548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ounded Rectangular Callout 14"/>
          <p:cNvSpPr/>
          <p:nvPr/>
        </p:nvSpPr>
        <p:spPr>
          <a:xfrm>
            <a:off x="6197600" y="1088892"/>
            <a:ext cx="2857500" cy="2263908"/>
          </a:xfrm>
          <a:prstGeom prst="wedgeRoundRectCallout">
            <a:avLst>
              <a:gd name="adj1" fmla="val -127500"/>
              <a:gd name="adj2" fmla="val 10537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a:t>
            </a:r>
            <a:r>
              <a:rPr lang="fr-FR" dirty="0" err="1" smtClean="0"/>
              <a:t>t</a:t>
            </a:r>
            <a:r>
              <a:rPr lang="fr-FR" dirty="0" smtClean="0"/>
              <a:t> </a:t>
            </a:r>
            <a:r>
              <a:rPr lang="fr-FR" dirty="0" err="1" smtClean="0"/>
              <a:t>each</a:t>
            </a:r>
            <a:r>
              <a:rPr lang="fr-FR" dirty="0" smtClean="0"/>
              <a:t> </a:t>
            </a:r>
            <a:r>
              <a:rPr lang="fr-FR" dirty="0" err="1" smtClean="0"/>
              <a:t>checkpoint</a:t>
            </a:r>
            <a:r>
              <a:rPr lang="fr-FR" dirty="0" smtClean="0"/>
              <a:t> </a:t>
            </a:r>
            <a:r>
              <a:rPr lang="fr-FR" dirty="0" err="1" smtClean="0"/>
              <a:t>we</a:t>
            </a:r>
            <a:r>
              <a:rPr lang="fr-FR" dirty="0" smtClean="0"/>
              <a:t> have to </a:t>
            </a:r>
            <a:r>
              <a:rPr lang="fr-FR" dirty="0" err="1" smtClean="0"/>
              <a:t>keep</a:t>
            </a:r>
            <a:r>
              <a:rPr lang="fr-FR" dirty="0" smtClean="0"/>
              <a:t> the non </a:t>
            </a:r>
            <a:r>
              <a:rPr lang="fr-FR" dirty="0" err="1" smtClean="0"/>
              <a:t>finished</a:t>
            </a:r>
            <a:r>
              <a:rPr lang="fr-FR" dirty="0" smtClean="0"/>
              <a:t> </a:t>
            </a:r>
            <a:r>
              <a:rPr lang="fr-FR" dirty="0" err="1" smtClean="0"/>
              <a:t>objects</a:t>
            </a:r>
            <a:r>
              <a:rPr lang="fr-FR" dirty="0" smtClean="0"/>
              <a:t>/</a:t>
            </a:r>
            <a:r>
              <a:rPr lang="fr-FR" dirty="0" err="1" smtClean="0"/>
              <a:t>events</a:t>
            </a:r>
            <a:r>
              <a:rPr lang="fr-FR" dirty="0" smtClean="0"/>
              <a:t>.</a:t>
            </a:r>
          </a:p>
          <a:p>
            <a:pPr algn="ctr"/>
            <a:r>
              <a:rPr lang="fr-FR" dirty="0" err="1" smtClean="0"/>
              <a:t>We</a:t>
            </a:r>
            <a:r>
              <a:rPr lang="fr-FR" dirty="0" smtClean="0"/>
              <a:t> </a:t>
            </a:r>
            <a:r>
              <a:rPr lang="fr-FR" dirty="0" err="1" smtClean="0"/>
              <a:t>can</a:t>
            </a:r>
            <a:r>
              <a:rPr lang="fr-FR" dirty="0" smtClean="0"/>
              <a:t> </a:t>
            </a:r>
            <a:r>
              <a:rPr lang="fr-FR" dirty="0" err="1" smtClean="0"/>
              <a:t>now</a:t>
            </a:r>
            <a:r>
              <a:rPr lang="fr-FR" dirty="0" smtClean="0"/>
              <a:t> </a:t>
            </a:r>
            <a:r>
              <a:rPr lang="fr-FR" dirty="0" err="1" smtClean="0"/>
              <a:t>digitize</a:t>
            </a:r>
            <a:r>
              <a:rPr lang="fr-FR" dirty="0" smtClean="0"/>
              <a:t> </a:t>
            </a:r>
            <a:r>
              <a:rPr lang="fr-FR" dirty="0" err="1" smtClean="0"/>
              <a:t>with</a:t>
            </a:r>
            <a:r>
              <a:rPr lang="fr-FR" dirty="0" smtClean="0"/>
              <a:t> </a:t>
            </a:r>
            <a:r>
              <a:rPr lang="fr-FR" dirty="0" err="1" smtClean="0"/>
              <a:t>parallelism</a:t>
            </a:r>
            <a:r>
              <a:rPr lang="fr-FR" dirty="0" smtClean="0"/>
              <a:t> on </a:t>
            </a:r>
            <a:r>
              <a:rPr lang="fr-FR" dirty="0" err="1" smtClean="0"/>
              <a:t>events</a:t>
            </a:r>
            <a:r>
              <a:rPr lang="fr-FR" dirty="0" smtClean="0"/>
              <a:t>, </a:t>
            </a:r>
            <a:r>
              <a:rPr lang="fr-FR" dirty="0" err="1" smtClean="0"/>
              <a:t>clear</a:t>
            </a:r>
            <a:r>
              <a:rPr lang="fr-FR" dirty="0" smtClean="0"/>
              <a:t> and </a:t>
            </a:r>
            <a:r>
              <a:rPr lang="fr-FR" dirty="0" err="1" smtClean="0"/>
              <a:t>reuse</a:t>
            </a:r>
            <a:r>
              <a:rPr lang="fr-FR" dirty="0" smtClean="0"/>
              <a:t> the slots.</a:t>
            </a:r>
            <a:endParaRPr lang="fr-FR" dirty="0"/>
          </a:p>
        </p:txBody>
      </p:sp>
    </p:spTree>
    <p:extLst>
      <p:ext uri="{BB962C8B-B14F-4D97-AF65-F5344CB8AC3E}">
        <p14:creationId xmlns:p14="http://schemas.microsoft.com/office/powerpoint/2010/main" val="8571108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5" name="Slide Number Placeholder 4"/>
          <p:cNvSpPr>
            <a:spLocks noGrp="1"/>
          </p:cNvSpPr>
          <p:nvPr>
            <p:ph type="sldNum" sz="quarter" idx="12"/>
          </p:nvPr>
        </p:nvSpPr>
        <p:spPr/>
        <p:txBody>
          <a:bodyPr/>
          <a:lstStyle/>
          <a:p>
            <a:fld id="{6294C92D-0306-4E69-9CD3-20855E849650}" type="slidenum">
              <a:rPr kumimoji="0" lang="en-US" smtClean="0"/>
              <a:t>26</a:t>
            </a:fld>
            <a:endParaRPr kumimoji="0" lang="en-US"/>
          </a:p>
        </p:txBody>
      </p:sp>
      <p:pic>
        <p:nvPicPr>
          <p:cNvPr id="6" name="Picture 5"/>
          <p:cNvPicPr>
            <a:picLocks noChangeAspect="1"/>
          </p:cNvPicPr>
          <p:nvPr/>
        </p:nvPicPr>
        <p:blipFill>
          <a:blip r:embed="rId2"/>
          <a:stretch>
            <a:fillRect/>
          </a:stretch>
        </p:blipFill>
        <p:spPr>
          <a:xfrm>
            <a:off x="0" y="1444532"/>
            <a:ext cx="9144000" cy="4946179"/>
          </a:xfrm>
          <a:prstGeom prst="rect">
            <a:avLst/>
          </a:prstGeom>
        </p:spPr>
      </p:pic>
    </p:spTree>
    <p:extLst>
      <p:ext uri="{BB962C8B-B14F-4D97-AF65-F5344CB8AC3E}">
        <p14:creationId xmlns:p14="http://schemas.microsoft.com/office/powerpoint/2010/main" val="33469667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5" name="Slide Number Placeholder 4"/>
          <p:cNvSpPr>
            <a:spLocks noGrp="1"/>
          </p:cNvSpPr>
          <p:nvPr>
            <p:ph type="sldNum" sz="quarter" idx="12"/>
          </p:nvPr>
        </p:nvSpPr>
        <p:spPr/>
        <p:txBody>
          <a:bodyPr/>
          <a:lstStyle/>
          <a:p>
            <a:fld id="{6294C92D-0306-4E69-9CD3-20855E849650}" type="slidenum">
              <a:rPr kumimoji="0" lang="en-US" smtClean="0"/>
              <a:t>27</a:t>
            </a:fld>
            <a:endParaRPr kumimoji="0" lang="en-US"/>
          </a:p>
        </p:txBody>
      </p:sp>
      <p:pic>
        <p:nvPicPr>
          <p:cNvPr id="6" name="Picture 5"/>
          <p:cNvPicPr>
            <a:picLocks noChangeAspect="1"/>
          </p:cNvPicPr>
          <p:nvPr/>
        </p:nvPicPr>
        <p:blipFill>
          <a:blip r:embed="rId2"/>
          <a:stretch>
            <a:fillRect/>
          </a:stretch>
        </p:blipFill>
        <p:spPr>
          <a:xfrm>
            <a:off x="127000" y="1387954"/>
            <a:ext cx="9144000" cy="4887714"/>
          </a:xfrm>
          <a:prstGeom prst="rect">
            <a:avLst/>
          </a:prstGeom>
        </p:spPr>
      </p:pic>
    </p:spTree>
    <p:extLst>
      <p:ext uri="{BB962C8B-B14F-4D97-AF65-F5344CB8AC3E}">
        <p14:creationId xmlns:p14="http://schemas.microsoft.com/office/powerpoint/2010/main" val="39399567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9275" y="107576"/>
            <a:ext cx="8042276" cy="641724"/>
          </a:xfrm>
        </p:spPr>
        <p:txBody>
          <a:bodyPr/>
          <a:lstStyle/>
          <a:p>
            <a:r>
              <a:rPr lang="fr-FR" sz="4000" dirty="0" err="1" smtClean="0"/>
              <a:t>Vectorizing</a:t>
            </a:r>
            <a:r>
              <a:rPr lang="fr-FR" sz="4000" dirty="0" smtClean="0"/>
              <a:t> the </a:t>
            </a:r>
            <a:r>
              <a:rPr lang="fr-FR" sz="4000" dirty="0" err="1" smtClean="0"/>
              <a:t>geometry</a:t>
            </a:r>
            <a:r>
              <a:rPr lang="fr-FR" sz="4000" dirty="0" smtClean="0"/>
              <a:t> (ex1)</a:t>
            </a:r>
            <a:endParaRPr lang="fr-FR" sz="4000"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28</a:t>
            </a:fld>
            <a:endParaRPr kumimoji="0" lang="en-US"/>
          </a:p>
        </p:txBody>
      </p:sp>
      <p:sp>
        <p:nvSpPr>
          <p:cNvPr id="2" name="TextBox 1"/>
          <p:cNvSpPr txBox="1"/>
          <p:nvPr/>
        </p:nvSpPr>
        <p:spPr>
          <a:xfrm>
            <a:off x="264458" y="1349140"/>
            <a:ext cx="7378700" cy="5109090"/>
          </a:xfrm>
          <a:prstGeom prst="rect">
            <a:avLst/>
          </a:prstGeom>
          <a:solidFill>
            <a:schemeClr val="accent4">
              <a:lumMod val="40000"/>
              <a:lumOff val="60000"/>
            </a:schemeClr>
          </a:solidFill>
        </p:spPr>
        <p:txBody>
          <a:bodyPr wrap="square" rtlCol="0">
            <a:spAutoFit/>
          </a:bodyPr>
          <a:lstStyle/>
          <a:p>
            <a:r>
              <a:rPr lang="en-US" sz="1400" dirty="0" err="1">
                <a:latin typeface="Courier"/>
                <a:cs typeface="Courier"/>
              </a:rPr>
              <a:t>Double_t</a:t>
            </a:r>
            <a:r>
              <a:rPr lang="en-US" sz="1400" dirty="0">
                <a:latin typeface="Courier"/>
                <a:cs typeface="Courier"/>
              </a:rPr>
              <a:t> </a:t>
            </a:r>
            <a:r>
              <a:rPr lang="en-US" sz="1400" dirty="0" err="1">
                <a:latin typeface="Courier"/>
                <a:cs typeface="Courier"/>
              </a:rPr>
              <a:t>TGeoPara</a:t>
            </a:r>
            <a:r>
              <a:rPr lang="en-US" sz="1400" dirty="0">
                <a:latin typeface="Courier"/>
                <a:cs typeface="Courier"/>
              </a:rPr>
              <a:t>::Safety(</a:t>
            </a:r>
            <a:r>
              <a:rPr lang="en-US" sz="1400" dirty="0" err="1">
                <a:latin typeface="Courier"/>
                <a:cs typeface="Courier"/>
              </a:rPr>
              <a:t>Double_t</a:t>
            </a:r>
            <a:r>
              <a:rPr lang="en-US" sz="1400" dirty="0">
                <a:latin typeface="Courier"/>
                <a:cs typeface="Courier"/>
              </a:rPr>
              <a:t> *point, </a:t>
            </a:r>
            <a:r>
              <a:rPr lang="en-US" sz="1400" dirty="0" err="1">
                <a:latin typeface="Courier"/>
                <a:cs typeface="Courier"/>
              </a:rPr>
              <a:t>Bool_t</a:t>
            </a:r>
            <a:r>
              <a:rPr lang="en-US" sz="1400" dirty="0">
                <a:latin typeface="Courier"/>
                <a:cs typeface="Courier"/>
              </a:rPr>
              <a:t> in) </a:t>
            </a:r>
            <a:r>
              <a:rPr lang="en-US" sz="1400" dirty="0" err="1">
                <a:latin typeface="Courier"/>
                <a:cs typeface="Courier"/>
              </a:rPr>
              <a:t>const</a:t>
            </a:r>
            <a:endParaRPr lang="en-US" sz="1400" dirty="0">
              <a:latin typeface="Courier"/>
              <a:cs typeface="Courier"/>
            </a:endParaRPr>
          </a:p>
          <a:p>
            <a:r>
              <a:rPr lang="en-US" sz="1400" dirty="0">
                <a:latin typeface="Courier"/>
                <a:cs typeface="Courier"/>
              </a:rPr>
              <a:t>{</a:t>
            </a:r>
          </a:p>
          <a:p>
            <a:r>
              <a:rPr lang="en-US" sz="1400" dirty="0" smtClean="0">
                <a:latin typeface="Courier"/>
                <a:cs typeface="Courier"/>
              </a:rPr>
              <a:t>   </a:t>
            </a:r>
            <a:r>
              <a:rPr lang="en-US" sz="1400" dirty="0" smtClean="0">
                <a:solidFill>
                  <a:schemeClr val="accent1">
                    <a:lumMod val="75000"/>
                  </a:schemeClr>
                </a:solidFill>
                <a:latin typeface="Courier"/>
                <a:cs typeface="Courier"/>
              </a:rPr>
              <a:t>/</a:t>
            </a:r>
            <a:r>
              <a:rPr lang="en-US" sz="1400" dirty="0">
                <a:solidFill>
                  <a:schemeClr val="accent1">
                    <a:lumMod val="75000"/>
                  </a:schemeClr>
                </a:solidFill>
                <a:latin typeface="Courier"/>
                <a:cs typeface="Courier"/>
              </a:rPr>
              <a:t>/ computes the closest distance from given point to this </a:t>
            </a:r>
            <a:r>
              <a:rPr lang="en-US" sz="1400" dirty="0" smtClean="0">
                <a:solidFill>
                  <a:schemeClr val="accent1">
                    <a:lumMod val="75000"/>
                  </a:schemeClr>
                </a:solidFill>
                <a:latin typeface="Courier"/>
                <a:cs typeface="Courier"/>
              </a:rPr>
              <a:t>shape. </a:t>
            </a:r>
          </a:p>
          <a:p>
            <a:r>
              <a:rPr lang="en-US" sz="1400" dirty="0">
                <a:solidFill>
                  <a:schemeClr val="accent1">
                    <a:lumMod val="75000"/>
                  </a:schemeClr>
                </a:solidFill>
                <a:latin typeface="Courier"/>
                <a:cs typeface="Courier"/>
              </a:rPr>
              <a:t> </a:t>
            </a:r>
            <a:r>
              <a:rPr lang="en-US" sz="1400" dirty="0" smtClean="0">
                <a:solidFill>
                  <a:schemeClr val="accent1">
                    <a:lumMod val="75000"/>
                  </a:schemeClr>
                </a:solidFill>
                <a:latin typeface="Courier"/>
                <a:cs typeface="Courier"/>
              </a:rPr>
              <a:t>  </a:t>
            </a:r>
            <a:r>
              <a:rPr lang="en-US" sz="1400" dirty="0" err="1" smtClean="0">
                <a:latin typeface="Courier"/>
                <a:cs typeface="Courier"/>
              </a:rPr>
              <a:t>Double_t</a:t>
            </a:r>
            <a:r>
              <a:rPr lang="en-US" sz="1400" dirty="0" smtClean="0">
                <a:latin typeface="Courier"/>
                <a:cs typeface="Courier"/>
              </a:rPr>
              <a:t> </a:t>
            </a:r>
            <a:r>
              <a:rPr lang="en-US" sz="1400" dirty="0" err="1">
                <a:latin typeface="Courier"/>
                <a:cs typeface="Courier"/>
              </a:rPr>
              <a:t>saf</a:t>
            </a:r>
            <a:r>
              <a:rPr lang="en-US" sz="1400" dirty="0">
                <a:latin typeface="Courier"/>
                <a:cs typeface="Courier"/>
              </a:rPr>
              <a:t>[3];</a:t>
            </a:r>
          </a:p>
          <a:p>
            <a:r>
              <a:rPr lang="en-US" sz="1400" dirty="0">
                <a:latin typeface="Courier"/>
                <a:cs typeface="Courier"/>
              </a:rPr>
              <a:t>   </a:t>
            </a:r>
            <a:r>
              <a:rPr lang="en-US" sz="1400" dirty="0">
                <a:solidFill>
                  <a:srgbClr val="215D77"/>
                </a:solidFill>
                <a:latin typeface="Courier"/>
                <a:cs typeface="Courier"/>
              </a:rPr>
              <a:t>// distance from point to higher Z face</a:t>
            </a:r>
          </a:p>
          <a:p>
            <a:r>
              <a:rPr lang="en-US" sz="1400" dirty="0">
                <a:latin typeface="Courier"/>
                <a:cs typeface="Courier"/>
              </a:rPr>
              <a:t>   </a:t>
            </a:r>
            <a:r>
              <a:rPr lang="en-US" sz="1400" dirty="0" err="1">
                <a:latin typeface="Courier"/>
                <a:cs typeface="Courier"/>
              </a:rPr>
              <a:t>saf</a:t>
            </a:r>
            <a:r>
              <a:rPr lang="en-US" sz="1400" dirty="0">
                <a:latin typeface="Courier"/>
                <a:cs typeface="Courier"/>
              </a:rPr>
              <a:t>[0] = </a:t>
            </a:r>
            <a:r>
              <a:rPr lang="en-US" sz="1400" dirty="0" err="1">
                <a:latin typeface="Courier"/>
                <a:cs typeface="Courier"/>
              </a:rPr>
              <a:t>fZ-TMath</a:t>
            </a:r>
            <a:r>
              <a:rPr lang="en-US" sz="1400" dirty="0">
                <a:latin typeface="Courier"/>
                <a:cs typeface="Courier"/>
              </a:rPr>
              <a:t>::Abs(point[2]); // Z</a:t>
            </a:r>
          </a:p>
          <a:p>
            <a:endParaRPr lang="en-US" sz="1400" dirty="0">
              <a:latin typeface="Courier"/>
              <a:cs typeface="Courier"/>
            </a:endParaRPr>
          </a:p>
          <a:p>
            <a:r>
              <a:rPr lang="en-US" sz="1400" dirty="0">
                <a:latin typeface="Courier"/>
                <a:cs typeface="Courier"/>
              </a:rPr>
              <a:t>   </a:t>
            </a:r>
            <a:r>
              <a:rPr lang="en-US" sz="1400" dirty="0" err="1">
                <a:latin typeface="Courier"/>
                <a:cs typeface="Courier"/>
              </a:rPr>
              <a:t>Double_t</a:t>
            </a:r>
            <a:r>
              <a:rPr lang="en-US" sz="1400" dirty="0">
                <a:latin typeface="Courier"/>
                <a:cs typeface="Courier"/>
              </a:rPr>
              <a:t> </a:t>
            </a:r>
            <a:r>
              <a:rPr lang="en-US" sz="1400" dirty="0" err="1">
                <a:latin typeface="Courier"/>
                <a:cs typeface="Courier"/>
              </a:rPr>
              <a:t>yt</a:t>
            </a:r>
            <a:r>
              <a:rPr lang="en-US" sz="1400" dirty="0">
                <a:latin typeface="Courier"/>
                <a:cs typeface="Courier"/>
              </a:rPr>
              <a:t> = point[1]-</a:t>
            </a:r>
            <a:r>
              <a:rPr lang="en-US" sz="1400" dirty="0" err="1">
                <a:latin typeface="Courier"/>
                <a:cs typeface="Courier"/>
              </a:rPr>
              <a:t>fTyz</a:t>
            </a:r>
            <a:r>
              <a:rPr lang="en-US" sz="1400" dirty="0">
                <a:latin typeface="Courier"/>
                <a:cs typeface="Courier"/>
              </a:rPr>
              <a:t>*point[2];      </a:t>
            </a:r>
          </a:p>
          <a:p>
            <a:r>
              <a:rPr lang="de-DE" sz="1400" dirty="0">
                <a:latin typeface="Courier"/>
                <a:cs typeface="Courier"/>
              </a:rPr>
              <a:t>   </a:t>
            </a:r>
            <a:r>
              <a:rPr lang="de-DE" sz="1400" dirty="0" err="1">
                <a:latin typeface="Courier"/>
                <a:cs typeface="Courier"/>
              </a:rPr>
              <a:t>saf</a:t>
            </a:r>
            <a:r>
              <a:rPr lang="de-DE" sz="1400" dirty="0">
                <a:latin typeface="Courier"/>
                <a:cs typeface="Courier"/>
              </a:rPr>
              <a:t>[1] = </a:t>
            </a:r>
            <a:r>
              <a:rPr lang="de-DE" sz="1400" dirty="0" err="1">
                <a:latin typeface="Courier"/>
                <a:cs typeface="Courier"/>
              </a:rPr>
              <a:t>fY-TMath</a:t>
            </a:r>
            <a:r>
              <a:rPr lang="de-DE" sz="1400" dirty="0">
                <a:latin typeface="Courier"/>
                <a:cs typeface="Courier"/>
              </a:rPr>
              <a:t>::</a:t>
            </a:r>
            <a:r>
              <a:rPr lang="de-DE" sz="1400" dirty="0" err="1">
                <a:latin typeface="Courier"/>
                <a:cs typeface="Courier"/>
              </a:rPr>
              <a:t>Abs</a:t>
            </a:r>
            <a:r>
              <a:rPr lang="de-DE" sz="1400" dirty="0">
                <a:latin typeface="Courier"/>
                <a:cs typeface="Courier"/>
              </a:rPr>
              <a:t>(</a:t>
            </a:r>
            <a:r>
              <a:rPr lang="de-DE" sz="1400" dirty="0" err="1">
                <a:latin typeface="Courier"/>
                <a:cs typeface="Courier"/>
              </a:rPr>
              <a:t>yt</a:t>
            </a:r>
            <a:r>
              <a:rPr lang="de-DE" sz="1400" dirty="0">
                <a:latin typeface="Courier"/>
                <a:cs typeface="Courier"/>
              </a:rPr>
              <a:t>);       // Y</a:t>
            </a:r>
          </a:p>
          <a:p>
            <a:r>
              <a:rPr lang="en-US" sz="1400" dirty="0">
                <a:latin typeface="Courier"/>
                <a:cs typeface="Courier"/>
              </a:rPr>
              <a:t>   </a:t>
            </a:r>
            <a:r>
              <a:rPr lang="en-US" sz="1400" dirty="0">
                <a:solidFill>
                  <a:srgbClr val="215D77"/>
                </a:solidFill>
                <a:latin typeface="Courier"/>
                <a:cs typeface="Courier"/>
              </a:rPr>
              <a:t>// </a:t>
            </a:r>
            <a:r>
              <a:rPr lang="en-US" sz="1400" dirty="0" err="1">
                <a:solidFill>
                  <a:srgbClr val="215D77"/>
                </a:solidFill>
                <a:latin typeface="Courier"/>
                <a:cs typeface="Courier"/>
              </a:rPr>
              <a:t>cos</a:t>
            </a:r>
            <a:r>
              <a:rPr lang="en-US" sz="1400" dirty="0">
                <a:solidFill>
                  <a:srgbClr val="215D77"/>
                </a:solidFill>
                <a:latin typeface="Courier"/>
                <a:cs typeface="Courier"/>
              </a:rPr>
              <a:t> of angle YZ</a:t>
            </a:r>
          </a:p>
          <a:p>
            <a:r>
              <a:rPr lang="en-US" sz="1400" dirty="0">
                <a:latin typeface="Courier"/>
                <a:cs typeface="Courier"/>
              </a:rPr>
              <a:t>   </a:t>
            </a:r>
            <a:r>
              <a:rPr lang="en-US" sz="1400" dirty="0" err="1">
                <a:solidFill>
                  <a:srgbClr val="C00000"/>
                </a:solidFill>
                <a:latin typeface="Courier"/>
                <a:cs typeface="Courier"/>
              </a:rPr>
              <a:t>Double_t</a:t>
            </a:r>
            <a:r>
              <a:rPr lang="en-US" sz="1400" dirty="0">
                <a:solidFill>
                  <a:srgbClr val="C00000"/>
                </a:solidFill>
                <a:latin typeface="Courier"/>
                <a:cs typeface="Courier"/>
              </a:rPr>
              <a:t> </a:t>
            </a:r>
            <a:r>
              <a:rPr lang="en-US" sz="1400" dirty="0" err="1">
                <a:solidFill>
                  <a:srgbClr val="C00000"/>
                </a:solidFill>
                <a:latin typeface="Courier"/>
                <a:cs typeface="Courier"/>
              </a:rPr>
              <a:t>cty</a:t>
            </a:r>
            <a:r>
              <a:rPr lang="en-US" sz="1400" dirty="0">
                <a:solidFill>
                  <a:srgbClr val="C00000"/>
                </a:solidFill>
                <a:latin typeface="Courier"/>
                <a:cs typeface="Courier"/>
              </a:rPr>
              <a:t> = 1.0/</a:t>
            </a:r>
            <a:r>
              <a:rPr lang="en-US" sz="1400" dirty="0" err="1">
                <a:solidFill>
                  <a:srgbClr val="C00000"/>
                </a:solidFill>
                <a:latin typeface="Courier"/>
                <a:cs typeface="Courier"/>
              </a:rPr>
              <a:t>TMath</a:t>
            </a:r>
            <a:r>
              <a:rPr lang="en-US" sz="1400" dirty="0">
                <a:solidFill>
                  <a:srgbClr val="C00000"/>
                </a:solidFill>
                <a:latin typeface="Courier"/>
                <a:cs typeface="Courier"/>
              </a:rPr>
              <a:t>::</a:t>
            </a:r>
            <a:r>
              <a:rPr lang="en-US" sz="1400" dirty="0" err="1">
                <a:solidFill>
                  <a:srgbClr val="C00000"/>
                </a:solidFill>
                <a:latin typeface="Courier"/>
                <a:cs typeface="Courier"/>
              </a:rPr>
              <a:t>Sqrt</a:t>
            </a:r>
            <a:r>
              <a:rPr lang="en-US" sz="1400" dirty="0">
                <a:solidFill>
                  <a:srgbClr val="C00000"/>
                </a:solidFill>
                <a:latin typeface="Courier"/>
                <a:cs typeface="Courier"/>
              </a:rPr>
              <a:t>(1.0+fTyz*</a:t>
            </a:r>
            <a:r>
              <a:rPr lang="en-US" sz="1400" dirty="0" err="1">
                <a:solidFill>
                  <a:srgbClr val="C00000"/>
                </a:solidFill>
                <a:latin typeface="Courier"/>
                <a:cs typeface="Courier"/>
              </a:rPr>
              <a:t>fTyz</a:t>
            </a:r>
            <a:r>
              <a:rPr lang="en-US" sz="1400" dirty="0">
                <a:solidFill>
                  <a:srgbClr val="C00000"/>
                </a:solidFill>
                <a:latin typeface="Courier"/>
                <a:cs typeface="Courier"/>
              </a:rPr>
              <a:t>);</a:t>
            </a:r>
          </a:p>
          <a:p>
            <a:endParaRPr lang="en-US" sz="1400" dirty="0">
              <a:latin typeface="Courier"/>
              <a:cs typeface="Courier"/>
            </a:endParaRPr>
          </a:p>
          <a:p>
            <a:r>
              <a:rPr lang="en-US" sz="1400" dirty="0">
                <a:latin typeface="Courier"/>
                <a:cs typeface="Courier"/>
              </a:rPr>
              <a:t>   </a:t>
            </a:r>
            <a:r>
              <a:rPr lang="en-US" sz="1400" dirty="0" err="1">
                <a:latin typeface="Courier"/>
                <a:cs typeface="Courier"/>
              </a:rPr>
              <a:t>Double_t</a:t>
            </a:r>
            <a:r>
              <a:rPr lang="en-US" sz="1400" dirty="0">
                <a:latin typeface="Courier"/>
                <a:cs typeface="Courier"/>
              </a:rPr>
              <a:t> </a:t>
            </a:r>
            <a:r>
              <a:rPr lang="en-US" sz="1400" dirty="0" err="1">
                <a:latin typeface="Courier"/>
                <a:cs typeface="Courier"/>
              </a:rPr>
              <a:t>xt</a:t>
            </a:r>
            <a:r>
              <a:rPr lang="en-US" sz="1400" dirty="0">
                <a:latin typeface="Courier"/>
                <a:cs typeface="Courier"/>
              </a:rPr>
              <a:t> = point[0]-</a:t>
            </a:r>
            <a:r>
              <a:rPr lang="en-US" sz="1400" dirty="0" err="1">
                <a:latin typeface="Courier"/>
                <a:cs typeface="Courier"/>
              </a:rPr>
              <a:t>fTxz</a:t>
            </a:r>
            <a:r>
              <a:rPr lang="en-US" sz="1400" dirty="0">
                <a:latin typeface="Courier"/>
                <a:cs typeface="Courier"/>
              </a:rPr>
              <a:t>*point[2]-</a:t>
            </a:r>
            <a:r>
              <a:rPr lang="en-US" sz="1400" dirty="0" err="1">
                <a:latin typeface="Courier"/>
                <a:cs typeface="Courier"/>
              </a:rPr>
              <a:t>fTxy</a:t>
            </a:r>
            <a:r>
              <a:rPr lang="en-US" sz="1400" dirty="0">
                <a:latin typeface="Courier"/>
                <a:cs typeface="Courier"/>
              </a:rPr>
              <a:t>*</a:t>
            </a:r>
            <a:r>
              <a:rPr lang="en-US" sz="1400" dirty="0" err="1">
                <a:latin typeface="Courier"/>
                <a:cs typeface="Courier"/>
              </a:rPr>
              <a:t>yt</a:t>
            </a:r>
            <a:r>
              <a:rPr lang="en-US" sz="1400" dirty="0">
                <a:latin typeface="Courier"/>
                <a:cs typeface="Courier"/>
              </a:rPr>
              <a:t>;      </a:t>
            </a:r>
          </a:p>
          <a:p>
            <a:r>
              <a:rPr lang="de-DE" sz="1400" dirty="0">
                <a:latin typeface="Courier"/>
                <a:cs typeface="Courier"/>
              </a:rPr>
              <a:t>   </a:t>
            </a:r>
            <a:r>
              <a:rPr lang="de-DE" sz="1400" dirty="0" err="1">
                <a:latin typeface="Courier"/>
                <a:cs typeface="Courier"/>
              </a:rPr>
              <a:t>saf</a:t>
            </a:r>
            <a:r>
              <a:rPr lang="de-DE" sz="1400" dirty="0">
                <a:latin typeface="Courier"/>
                <a:cs typeface="Courier"/>
              </a:rPr>
              <a:t>[2] = </a:t>
            </a:r>
            <a:r>
              <a:rPr lang="de-DE" sz="1400" dirty="0" err="1">
                <a:latin typeface="Courier"/>
                <a:cs typeface="Courier"/>
              </a:rPr>
              <a:t>fX-TMath</a:t>
            </a:r>
            <a:r>
              <a:rPr lang="de-DE" sz="1400" dirty="0">
                <a:latin typeface="Courier"/>
                <a:cs typeface="Courier"/>
              </a:rPr>
              <a:t>::</a:t>
            </a:r>
            <a:r>
              <a:rPr lang="de-DE" sz="1400" dirty="0" err="1">
                <a:latin typeface="Courier"/>
                <a:cs typeface="Courier"/>
              </a:rPr>
              <a:t>Abs</a:t>
            </a:r>
            <a:r>
              <a:rPr lang="de-DE" sz="1400" dirty="0">
                <a:latin typeface="Courier"/>
                <a:cs typeface="Courier"/>
              </a:rPr>
              <a:t>(</a:t>
            </a:r>
            <a:r>
              <a:rPr lang="de-DE" sz="1400" dirty="0" err="1">
                <a:latin typeface="Courier"/>
                <a:cs typeface="Courier"/>
              </a:rPr>
              <a:t>xt</a:t>
            </a:r>
            <a:r>
              <a:rPr lang="de-DE" sz="1400" dirty="0">
                <a:latin typeface="Courier"/>
                <a:cs typeface="Courier"/>
              </a:rPr>
              <a:t>);       // X</a:t>
            </a:r>
          </a:p>
          <a:p>
            <a:r>
              <a:rPr lang="en-US" sz="1400" dirty="0">
                <a:latin typeface="Courier"/>
                <a:cs typeface="Courier"/>
              </a:rPr>
              <a:t>   </a:t>
            </a:r>
            <a:r>
              <a:rPr lang="en-US" sz="1400" dirty="0">
                <a:solidFill>
                  <a:srgbClr val="215D77"/>
                </a:solidFill>
                <a:latin typeface="Courier"/>
                <a:cs typeface="Courier"/>
              </a:rPr>
              <a:t>// </a:t>
            </a:r>
            <a:r>
              <a:rPr lang="en-US" sz="1400" dirty="0" err="1">
                <a:solidFill>
                  <a:srgbClr val="215D77"/>
                </a:solidFill>
                <a:latin typeface="Courier"/>
                <a:cs typeface="Courier"/>
              </a:rPr>
              <a:t>cos</a:t>
            </a:r>
            <a:r>
              <a:rPr lang="en-US" sz="1400" dirty="0">
                <a:solidFill>
                  <a:srgbClr val="215D77"/>
                </a:solidFill>
                <a:latin typeface="Courier"/>
                <a:cs typeface="Courier"/>
              </a:rPr>
              <a:t> of angle XZ</a:t>
            </a:r>
          </a:p>
          <a:p>
            <a:r>
              <a:rPr lang="en-US" sz="1400" dirty="0">
                <a:latin typeface="Courier"/>
                <a:cs typeface="Courier"/>
              </a:rPr>
              <a:t>   </a:t>
            </a:r>
            <a:r>
              <a:rPr lang="en-US" sz="1400" dirty="0" err="1">
                <a:solidFill>
                  <a:srgbClr val="C00000"/>
                </a:solidFill>
                <a:latin typeface="Courier"/>
                <a:cs typeface="Courier"/>
              </a:rPr>
              <a:t>Double_t</a:t>
            </a:r>
            <a:r>
              <a:rPr lang="en-US" sz="1400" dirty="0">
                <a:solidFill>
                  <a:srgbClr val="C00000"/>
                </a:solidFill>
                <a:latin typeface="Courier"/>
                <a:cs typeface="Courier"/>
              </a:rPr>
              <a:t> </a:t>
            </a:r>
            <a:r>
              <a:rPr lang="en-US" sz="1400" dirty="0" err="1">
                <a:solidFill>
                  <a:srgbClr val="C00000"/>
                </a:solidFill>
                <a:latin typeface="Courier"/>
                <a:cs typeface="Courier"/>
              </a:rPr>
              <a:t>ctx</a:t>
            </a:r>
            <a:r>
              <a:rPr lang="en-US" sz="1400" dirty="0">
                <a:solidFill>
                  <a:srgbClr val="C00000"/>
                </a:solidFill>
                <a:latin typeface="Courier"/>
                <a:cs typeface="Courier"/>
              </a:rPr>
              <a:t> = 1.0/</a:t>
            </a:r>
            <a:r>
              <a:rPr lang="en-US" sz="1400" dirty="0" err="1">
                <a:solidFill>
                  <a:srgbClr val="C00000"/>
                </a:solidFill>
                <a:latin typeface="Courier"/>
                <a:cs typeface="Courier"/>
              </a:rPr>
              <a:t>TMath</a:t>
            </a:r>
            <a:r>
              <a:rPr lang="en-US" sz="1400" dirty="0">
                <a:solidFill>
                  <a:srgbClr val="C00000"/>
                </a:solidFill>
                <a:latin typeface="Courier"/>
                <a:cs typeface="Courier"/>
              </a:rPr>
              <a:t>::</a:t>
            </a:r>
            <a:r>
              <a:rPr lang="en-US" sz="1400" dirty="0" err="1">
                <a:solidFill>
                  <a:srgbClr val="C00000"/>
                </a:solidFill>
                <a:latin typeface="Courier"/>
                <a:cs typeface="Courier"/>
              </a:rPr>
              <a:t>Sqrt</a:t>
            </a:r>
            <a:r>
              <a:rPr lang="en-US" sz="1400" dirty="0">
                <a:solidFill>
                  <a:srgbClr val="C00000"/>
                </a:solidFill>
                <a:latin typeface="Courier"/>
                <a:cs typeface="Courier"/>
              </a:rPr>
              <a:t>(1.0+fTxy*</a:t>
            </a:r>
            <a:r>
              <a:rPr lang="en-US" sz="1400" dirty="0" err="1">
                <a:solidFill>
                  <a:srgbClr val="C00000"/>
                </a:solidFill>
                <a:latin typeface="Courier"/>
                <a:cs typeface="Courier"/>
              </a:rPr>
              <a:t>fTxy+fTxz</a:t>
            </a:r>
            <a:r>
              <a:rPr lang="en-US" sz="1400" dirty="0">
                <a:solidFill>
                  <a:srgbClr val="C00000"/>
                </a:solidFill>
                <a:latin typeface="Courier"/>
                <a:cs typeface="Courier"/>
              </a:rPr>
              <a:t>*</a:t>
            </a:r>
            <a:r>
              <a:rPr lang="en-US" sz="1400" dirty="0" err="1">
                <a:solidFill>
                  <a:srgbClr val="C00000"/>
                </a:solidFill>
                <a:latin typeface="Courier"/>
                <a:cs typeface="Courier"/>
              </a:rPr>
              <a:t>fTxz</a:t>
            </a:r>
            <a:r>
              <a:rPr lang="en-US" sz="1400" dirty="0">
                <a:solidFill>
                  <a:srgbClr val="C00000"/>
                </a:solidFill>
                <a:latin typeface="Courier"/>
                <a:cs typeface="Courier"/>
              </a:rPr>
              <a:t>);</a:t>
            </a:r>
          </a:p>
          <a:p>
            <a:r>
              <a:rPr lang="en-US" sz="1400" dirty="0">
                <a:latin typeface="Courier"/>
                <a:cs typeface="Courier"/>
              </a:rPr>
              <a:t>   </a:t>
            </a:r>
            <a:r>
              <a:rPr lang="en-US" sz="1400" dirty="0" err="1">
                <a:latin typeface="Courier"/>
                <a:cs typeface="Courier"/>
              </a:rPr>
              <a:t>saf</a:t>
            </a:r>
            <a:r>
              <a:rPr lang="en-US" sz="1400" dirty="0">
                <a:latin typeface="Courier"/>
                <a:cs typeface="Courier"/>
              </a:rPr>
              <a:t>[2] *= </a:t>
            </a:r>
            <a:r>
              <a:rPr lang="en-US" sz="1400" dirty="0" err="1">
                <a:latin typeface="Courier"/>
                <a:cs typeface="Courier"/>
              </a:rPr>
              <a:t>ctx</a:t>
            </a:r>
            <a:r>
              <a:rPr lang="en-US" sz="1400" dirty="0">
                <a:latin typeface="Courier"/>
                <a:cs typeface="Courier"/>
              </a:rPr>
              <a:t>;</a:t>
            </a:r>
          </a:p>
          <a:p>
            <a:r>
              <a:rPr lang="en-US" sz="1400" dirty="0">
                <a:latin typeface="Courier"/>
                <a:cs typeface="Courier"/>
              </a:rPr>
              <a:t>   </a:t>
            </a:r>
            <a:r>
              <a:rPr lang="en-US" sz="1400" dirty="0" err="1">
                <a:latin typeface="Courier"/>
                <a:cs typeface="Courier"/>
              </a:rPr>
              <a:t>saf</a:t>
            </a:r>
            <a:r>
              <a:rPr lang="en-US" sz="1400" dirty="0">
                <a:latin typeface="Courier"/>
                <a:cs typeface="Courier"/>
              </a:rPr>
              <a:t>[1] *= </a:t>
            </a:r>
            <a:r>
              <a:rPr lang="en-US" sz="1400" dirty="0" err="1">
                <a:latin typeface="Courier"/>
                <a:cs typeface="Courier"/>
              </a:rPr>
              <a:t>cty</a:t>
            </a:r>
            <a:r>
              <a:rPr lang="en-US" sz="1400" dirty="0">
                <a:latin typeface="Courier"/>
                <a:cs typeface="Courier"/>
              </a:rPr>
              <a:t>;</a:t>
            </a:r>
          </a:p>
          <a:p>
            <a:r>
              <a:rPr lang="en-US" sz="1400" dirty="0">
                <a:latin typeface="Courier"/>
                <a:cs typeface="Courier"/>
              </a:rPr>
              <a:t>   if (in) return </a:t>
            </a:r>
            <a:r>
              <a:rPr lang="en-US" sz="1400" dirty="0" err="1">
                <a:latin typeface="Courier"/>
                <a:cs typeface="Courier"/>
              </a:rPr>
              <a:t>saf</a:t>
            </a:r>
            <a:r>
              <a:rPr lang="en-US" sz="1400" dirty="0">
                <a:latin typeface="Courier"/>
                <a:cs typeface="Courier"/>
              </a:rPr>
              <a:t>[</a:t>
            </a:r>
            <a:r>
              <a:rPr lang="en-US" sz="1400" dirty="0" err="1">
                <a:latin typeface="Courier"/>
                <a:cs typeface="Courier"/>
              </a:rPr>
              <a:t>TMath</a:t>
            </a:r>
            <a:r>
              <a:rPr lang="en-US" sz="1400" dirty="0">
                <a:latin typeface="Courier"/>
                <a:cs typeface="Courier"/>
              </a:rPr>
              <a:t>::</a:t>
            </a:r>
            <a:r>
              <a:rPr lang="en-US" sz="1400" dirty="0" err="1">
                <a:latin typeface="Courier"/>
                <a:cs typeface="Courier"/>
              </a:rPr>
              <a:t>LocMin</a:t>
            </a:r>
            <a:r>
              <a:rPr lang="en-US" sz="1400" dirty="0">
                <a:latin typeface="Courier"/>
                <a:cs typeface="Courier"/>
              </a:rPr>
              <a:t>(3,saf)];</a:t>
            </a:r>
          </a:p>
          <a:p>
            <a:r>
              <a:rPr lang="da-DK" sz="1400" dirty="0">
                <a:latin typeface="Courier"/>
                <a:cs typeface="Courier"/>
              </a:rPr>
              <a:t>   for (</a:t>
            </a:r>
            <a:r>
              <a:rPr lang="da-DK" sz="1400" dirty="0" err="1">
                <a:latin typeface="Courier"/>
                <a:cs typeface="Courier"/>
              </a:rPr>
              <a:t>Int_t</a:t>
            </a:r>
            <a:r>
              <a:rPr lang="da-DK" sz="1400" dirty="0">
                <a:latin typeface="Courier"/>
                <a:cs typeface="Courier"/>
              </a:rPr>
              <a:t> i=0; i&lt;3; i++) </a:t>
            </a:r>
            <a:r>
              <a:rPr lang="da-DK" sz="1400" dirty="0" err="1">
                <a:latin typeface="Courier"/>
                <a:cs typeface="Courier"/>
              </a:rPr>
              <a:t>saf</a:t>
            </a:r>
            <a:r>
              <a:rPr lang="da-DK" sz="1400" dirty="0">
                <a:latin typeface="Courier"/>
                <a:cs typeface="Courier"/>
              </a:rPr>
              <a:t>[i]=-</a:t>
            </a:r>
            <a:r>
              <a:rPr lang="da-DK" sz="1400" dirty="0" err="1">
                <a:latin typeface="Courier"/>
                <a:cs typeface="Courier"/>
              </a:rPr>
              <a:t>saf</a:t>
            </a:r>
            <a:r>
              <a:rPr lang="da-DK" sz="1400" dirty="0">
                <a:latin typeface="Courier"/>
                <a:cs typeface="Courier"/>
              </a:rPr>
              <a:t>[i];</a:t>
            </a:r>
          </a:p>
          <a:p>
            <a:r>
              <a:rPr lang="en-US" sz="1400" dirty="0">
                <a:latin typeface="Courier"/>
                <a:cs typeface="Courier"/>
              </a:rPr>
              <a:t>   return </a:t>
            </a:r>
            <a:r>
              <a:rPr lang="en-US" sz="1400" dirty="0" err="1">
                <a:latin typeface="Courier"/>
                <a:cs typeface="Courier"/>
              </a:rPr>
              <a:t>saf</a:t>
            </a:r>
            <a:r>
              <a:rPr lang="en-US" sz="1400" dirty="0">
                <a:latin typeface="Courier"/>
                <a:cs typeface="Courier"/>
              </a:rPr>
              <a:t>[</a:t>
            </a:r>
            <a:r>
              <a:rPr lang="en-US" sz="1400" dirty="0" err="1">
                <a:latin typeface="Courier"/>
                <a:cs typeface="Courier"/>
              </a:rPr>
              <a:t>TMath</a:t>
            </a:r>
            <a:r>
              <a:rPr lang="en-US" sz="1400" dirty="0">
                <a:latin typeface="Courier"/>
                <a:cs typeface="Courier"/>
              </a:rPr>
              <a:t>::</a:t>
            </a:r>
            <a:r>
              <a:rPr lang="en-US" sz="1400" dirty="0" err="1">
                <a:latin typeface="Courier"/>
                <a:cs typeface="Courier"/>
              </a:rPr>
              <a:t>LocMax</a:t>
            </a:r>
            <a:r>
              <a:rPr lang="en-US" sz="1400" dirty="0">
                <a:latin typeface="Courier"/>
                <a:cs typeface="Courier"/>
              </a:rPr>
              <a:t>(3,saf)];</a:t>
            </a:r>
          </a:p>
          <a:p>
            <a:r>
              <a:rPr lang="en-US" sz="1400" dirty="0">
                <a:latin typeface="Courier"/>
                <a:cs typeface="Courier"/>
              </a:rPr>
              <a:t>}</a:t>
            </a:r>
          </a:p>
          <a:p>
            <a:endParaRPr lang="fr-FR" dirty="0"/>
          </a:p>
        </p:txBody>
      </p:sp>
      <p:sp>
        <p:nvSpPr>
          <p:cNvPr id="8" name="Rounded Rectangular Callout 7"/>
          <p:cNvSpPr/>
          <p:nvPr/>
        </p:nvSpPr>
        <p:spPr>
          <a:xfrm>
            <a:off x="6502400" y="2438400"/>
            <a:ext cx="2552700" cy="2273300"/>
          </a:xfrm>
          <a:prstGeom prst="wedgeRoundRectCallout">
            <a:avLst>
              <a:gd name="adj1" fmla="val -80037"/>
              <a:gd name="adj2" fmla="val 4574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H</a:t>
            </a:r>
            <a:r>
              <a:rPr lang="fr-FR" dirty="0" err="1" smtClean="0"/>
              <a:t>uge</a:t>
            </a:r>
            <a:r>
              <a:rPr lang="fr-FR" dirty="0" smtClean="0"/>
              <a:t> performance gain </a:t>
            </a:r>
            <a:r>
              <a:rPr lang="fr-FR" dirty="0" err="1" smtClean="0"/>
              <a:t>expected</a:t>
            </a:r>
            <a:r>
              <a:rPr lang="fr-FR" dirty="0" smtClean="0"/>
              <a:t> in </a:t>
            </a:r>
            <a:r>
              <a:rPr lang="fr-FR" dirty="0" err="1" smtClean="0"/>
              <a:t>this</a:t>
            </a:r>
            <a:r>
              <a:rPr lang="fr-FR" dirty="0" smtClean="0"/>
              <a:t> type of code </a:t>
            </a:r>
            <a:r>
              <a:rPr lang="fr-FR" dirty="0" err="1" smtClean="0"/>
              <a:t>where</a:t>
            </a:r>
            <a:r>
              <a:rPr lang="fr-FR" dirty="0" smtClean="0"/>
              <a:t> </a:t>
            </a:r>
            <a:r>
              <a:rPr lang="fr-FR" dirty="0" err="1" smtClean="0"/>
              <a:t>shape</a:t>
            </a:r>
            <a:r>
              <a:rPr lang="fr-FR" dirty="0" smtClean="0"/>
              <a:t> constants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a:t>
            </a:r>
            <a:r>
              <a:rPr lang="fr-FR" dirty="0" err="1" smtClean="0"/>
              <a:t>outside</a:t>
            </a:r>
            <a:r>
              <a:rPr lang="fr-FR" dirty="0" smtClean="0"/>
              <a:t> the </a:t>
            </a:r>
            <a:r>
              <a:rPr lang="fr-FR" dirty="0" err="1" smtClean="0"/>
              <a:t>loop</a:t>
            </a:r>
            <a:endParaRPr lang="fr-FR" dirty="0"/>
          </a:p>
        </p:txBody>
      </p:sp>
    </p:spTree>
    <p:extLst>
      <p:ext uri="{BB962C8B-B14F-4D97-AF65-F5344CB8AC3E}">
        <p14:creationId xmlns:p14="http://schemas.microsoft.com/office/powerpoint/2010/main" val="38917578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9275" y="107576"/>
            <a:ext cx="8042276" cy="641724"/>
          </a:xfrm>
        </p:spPr>
        <p:txBody>
          <a:bodyPr/>
          <a:lstStyle/>
          <a:p>
            <a:r>
              <a:rPr lang="fr-FR" sz="4000" dirty="0" err="1" smtClean="0"/>
              <a:t>Vectorizing</a:t>
            </a:r>
            <a:r>
              <a:rPr lang="fr-FR" sz="4000" dirty="0" smtClean="0"/>
              <a:t> the </a:t>
            </a:r>
            <a:r>
              <a:rPr lang="fr-FR" sz="4000" dirty="0" err="1" smtClean="0"/>
              <a:t>geometry</a:t>
            </a:r>
            <a:r>
              <a:rPr lang="fr-FR" sz="4000" dirty="0" smtClean="0"/>
              <a:t> (ex2)</a:t>
            </a:r>
            <a:endParaRPr lang="fr-FR" sz="4000"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29</a:t>
            </a:fld>
            <a:endParaRPr kumimoji="0" lang="en-US"/>
          </a:p>
        </p:txBody>
      </p:sp>
      <p:sp>
        <p:nvSpPr>
          <p:cNvPr id="2" name="TextBox 1"/>
          <p:cNvSpPr txBox="1"/>
          <p:nvPr/>
        </p:nvSpPr>
        <p:spPr>
          <a:xfrm>
            <a:off x="264458" y="942740"/>
            <a:ext cx="7378700" cy="5801586"/>
          </a:xfrm>
          <a:prstGeom prst="rect">
            <a:avLst/>
          </a:prstGeom>
          <a:solidFill>
            <a:schemeClr val="accent4">
              <a:lumMod val="40000"/>
              <a:lumOff val="60000"/>
            </a:schemeClr>
          </a:solidFill>
        </p:spPr>
        <p:txBody>
          <a:bodyPr wrap="square" rtlCol="0">
            <a:spAutoFit/>
          </a:bodyPr>
          <a:lstStyle/>
          <a:p>
            <a:r>
              <a:rPr lang="en-US" sz="700" dirty="0" smtClean="0"/>
              <a:t>G4double </a:t>
            </a:r>
            <a:r>
              <a:rPr lang="en-US" sz="700" dirty="0"/>
              <a:t>G4Cons::</a:t>
            </a:r>
            <a:r>
              <a:rPr lang="en-US" sz="700" dirty="0" err="1"/>
              <a:t>DistanceToIn</a:t>
            </a:r>
            <a:r>
              <a:rPr lang="en-US" sz="700" dirty="0"/>
              <a:t>( </a:t>
            </a:r>
            <a:r>
              <a:rPr lang="en-US" sz="700" dirty="0" err="1"/>
              <a:t>const</a:t>
            </a:r>
            <a:r>
              <a:rPr lang="en-US" sz="700" dirty="0"/>
              <a:t> G4ThreeVector&amp; p,</a:t>
            </a:r>
          </a:p>
          <a:p>
            <a:r>
              <a:rPr lang="en-US" sz="700" dirty="0"/>
              <a:t>                               </a:t>
            </a:r>
            <a:r>
              <a:rPr lang="en-US" sz="700" dirty="0" err="1"/>
              <a:t>const</a:t>
            </a:r>
            <a:r>
              <a:rPr lang="en-US" sz="700" dirty="0"/>
              <a:t> G4ThreeVector&amp; v   ) </a:t>
            </a:r>
            <a:r>
              <a:rPr lang="en-US" sz="700" dirty="0" err="1"/>
              <a:t>const</a:t>
            </a:r>
            <a:endParaRPr lang="en-US" sz="700" dirty="0"/>
          </a:p>
          <a:p>
            <a:r>
              <a:rPr lang="en-US" sz="700" dirty="0"/>
              <a:t>{</a:t>
            </a:r>
          </a:p>
          <a:p>
            <a:r>
              <a:rPr lang="en-US" sz="700" dirty="0"/>
              <a:t>  G4double </a:t>
            </a:r>
            <a:r>
              <a:rPr lang="en-US" sz="700" dirty="0" err="1"/>
              <a:t>snxt</a:t>
            </a:r>
            <a:r>
              <a:rPr lang="en-US" sz="700" dirty="0"/>
              <a:t> = </a:t>
            </a:r>
            <a:r>
              <a:rPr lang="en-US" sz="700" dirty="0" err="1"/>
              <a:t>kInfinity</a:t>
            </a:r>
            <a:r>
              <a:rPr lang="en-US" sz="700" dirty="0"/>
              <a:t> ;      // </a:t>
            </a:r>
            <a:r>
              <a:rPr lang="en-US" sz="700" dirty="0" err="1"/>
              <a:t>snxt</a:t>
            </a:r>
            <a:r>
              <a:rPr lang="en-US" sz="700" dirty="0"/>
              <a:t> = default return value</a:t>
            </a:r>
          </a:p>
          <a:p>
            <a:r>
              <a:rPr lang="fr-FR" sz="700" dirty="0"/>
              <a:t>  </a:t>
            </a:r>
            <a:r>
              <a:rPr lang="fr-FR" sz="700" dirty="0" err="1"/>
              <a:t>const</a:t>
            </a:r>
            <a:r>
              <a:rPr lang="fr-FR" sz="700" dirty="0"/>
              <a:t> G4double </a:t>
            </a:r>
            <a:r>
              <a:rPr lang="fr-FR" sz="700" dirty="0" err="1"/>
              <a:t>dRmax</a:t>
            </a:r>
            <a:r>
              <a:rPr lang="fr-FR" sz="700" dirty="0"/>
              <a:t> = 100*</a:t>
            </a:r>
            <a:r>
              <a:rPr lang="fr-FR" sz="700" dirty="0" err="1"/>
              <a:t>std</a:t>
            </a:r>
            <a:r>
              <a:rPr lang="fr-FR" sz="700" dirty="0"/>
              <a:t>::min(fRmax1,fRmax2);</a:t>
            </a:r>
          </a:p>
          <a:p>
            <a:r>
              <a:rPr lang="en-US" sz="700" dirty="0"/>
              <a:t>  static </a:t>
            </a:r>
            <a:r>
              <a:rPr lang="en-US" sz="700" dirty="0" err="1"/>
              <a:t>const</a:t>
            </a:r>
            <a:r>
              <a:rPr lang="en-US" sz="700" dirty="0"/>
              <a:t> G4double </a:t>
            </a:r>
            <a:r>
              <a:rPr lang="en-US" sz="700" dirty="0" err="1"/>
              <a:t>halfCarTolerance</a:t>
            </a:r>
            <a:r>
              <a:rPr lang="en-US" sz="700" dirty="0"/>
              <a:t>=</a:t>
            </a:r>
            <a:r>
              <a:rPr lang="en-US" sz="700" dirty="0" err="1"/>
              <a:t>kCarTolerance</a:t>
            </a:r>
            <a:r>
              <a:rPr lang="en-US" sz="700" dirty="0"/>
              <a:t>*0.5;</a:t>
            </a:r>
          </a:p>
          <a:p>
            <a:r>
              <a:rPr lang="en-US" sz="700" dirty="0"/>
              <a:t>  static </a:t>
            </a:r>
            <a:r>
              <a:rPr lang="en-US" sz="700" dirty="0" err="1"/>
              <a:t>const</a:t>
            </a:r>
            <a:r>
              <a:rPr lang="en-US" sz="700" dirty="0"/>
              <a:t> G4double </a:t>
            </a:r>
            <a:r>
              <a:rPr lang="en-US" sz="700" dirty="0" err="1"/>
              <a:t>halfRadTolerance</a:t>
            </a:r>
            <a:r>
              <a:rPr lang="en-US" sz="700" dirty="0"/>
              <a:t>=</a:t>
            </a:r>
            <a:r>
              <a:rPr lang="en-US" sz="700" dirty="0" err="1"/>
              <a:t>kRadTolerance</a:t>
            </a:r>
            <a:r>
              <a:rPr lang="en-US" sz="700" dirty="0"/>
              <a:t>*0.5;</a:t>
            </a:r>
          </a:p>
          <a:p>
            <a:endParaRPr lang="en-US" sz="700" dirty="0"/>
          </a:p>
          <a:p>
            <a:r>
              <a:rPr lang="en-US" sz="700" dirty="0"/>
              <a:t>  G4double </a:t>
            </a:r>
            <a:r>
              <a:rPr lang="en-US" sz="700" dirty="0" err="1"/>
              <a:t>tanRMax,secRMax,rMaxAv,rMaxOAv</a:t>
            </a:r>
            <a:r>
              <a:rPr lang="en-US" sz="700" dirty="0"/>
              <a:t> ;  // Data for cones</a:t>
            </a:r>
          </a:p>
          <a:p>
            <a:r>
              <a:rPr lang="en-US" sz="700" dirty="0"/>
              <a:t>  G4double </a:t>
            </a:r>
            <a:r>
              <a:rPr lang="en-US" sz="700" dirty="0" err="1"/>
              <a:t>tanRMin,secRMin,rMinAv,rMinOAv</a:t>
            </a:r>
            <a:r>
              <a:rPr lang="en-US" sz="700" dirty="0"/>
              <a:t> ;</a:t>
            </a:r>
          </a:p>
          <a:p>
            <a:r>
              <a:rPr lang="en-US" sz="700" dirty="0"/>
              <a:t>  G4double </a:t>
            </a:r>
            <a:r>
              <a:rPr lang="en-US" sz="700" dirty="0" err="1"/>
              <a:t>rout,rin</a:t>
            </a:r>
            <a:r>
              <a:rPr lang="en-US" sz="700" dirty="0"/>
              <a:t> ;</a:t>
            </a:r>
          </a:p>
          <a:p>
            <a:endParaRPr lang="en-US" sz="700" dirty="0"/>
          </a:p>
          <a:p>
            <a:r>
              <a:rPr lang="ro-RO" sz="700" dirty="0"/>
              <a:t>  G4double tolORMin,tolORMin2,tolIRMin,tolIRMin2 ; // `generous' radii squared</a:t>
            </a:r>
          </a:p>
          <a:p>
            <a:r>
              <a:rPr lang="en-US" sz="700" dirty="0"/>
              <a:t>  G4double tolORMax2,tolIRMax,tolIRMax2 ;</a:t>
            </a:r>
          </a:p>
          <a:p>
            <a:r>
              <a:rPr lang="pl-PL" sz="700" dirty="0"/>
              <a:t>  G4double </a:t>
            </a:r>
            <a:r>
              <a:rPr lang="pl-PL" sz="700" dirty="0" err="1"/>
              <a:t>tolODz,tolIDz</a:t>
            </a:r>
            <a:r>
              <a:rPr lang="pl-PL" sz="700" dirty="0"/>
              <a:t> ;</a:t>
            </a:r>
          </a:p>
          <a:p>
            <a:endParaRPr lang="en-US" sz="700" dirty="0"/>
          </a:p>
          <a:p>
            <a:r>
              <a:rPr lang="en-US" sz="700" dirty="0"/>
              <a:t>  G4double </a:t>
            </a:r>
            <a:r>
              <a:rPr lang="en-US" sz="700" dirty="0" err="1"/>
              <a:t>Dist,s,xi,yi,zi,ri</a:t>
            </a:r>
            <a:r>
              <a:rPr lang="en-US" sz="700" dirty="0"/>
              <a:t>=0.,risec,rhoi2,cosPsi ; // Intersection point </a:t>
            </a:r>
            <a:r>
              <a:rPr lang="en-US" sz="700" dirty="0" err="1"/>
              <a:t>vars</a:t>
            </a:r>
            <a:endParaRPr lang="en-US" sz="700" dirty="0"/>
          </a:p>
          <a:p>
            <a:endParaRPr lang="en-US" sz="700" dirty="0"/>
          </a:p>
          <a:p>
            <a:r>
              <a:rPr lang="en-US" sz="700" dirty="0"/>
              <a:t>  G4double t1,t2,t3,b,c,d ;    // Quadratic solver variables </a:t>
            </a:r>
          </a:p>
          <a:p>
            <a:r>
              <a:rPr lang="en-US" sz="700" dirty="0"/>
              <a:t>  G4double nt1,nt2,nt3 ;</a:t>
            </a:r>
          </a:p>
          <a:p>
            <a:r>
              <a:rPr lang="en-US" sz="700" dirty="0"/>
              <a:t>  G4double Comp ;</a:t>
            </a:r>
          </a:p>
          <a:p>
            <a:endParaRPr lang="en-US" sz="700" dirty="0"/>
          </a:p>
          <a:p>
            <a:r>
              <a:rPr lang="en-US" sz="700" dirty="0"/>
              <a:t>  G4ThreeVector Normal;</a:t>
            </a:r>
          </a:p>
          <a:p>
            <a:endParaRPr lang="en-US" sz="700" dirty="0"/>
          </a:p>
          <a:p>
            <a:r>
              <a:rPr lang="hu-HU" sz="700" dirty="0"/>
              <a:t>  // Cone Precalcs</a:t>
            </a:r>
          </a:p>
          <a:p>
            <a:endParaRPr lang="en-US" sz="700" dirty="0"/>
          </a:p>
          <a:p>
            <a:r>
              <a:rPr lang="pl-PL" sz="700" dirty="0"/>
              <a:t>  </a:t>
            </a:r>
            <a:r>
              <a:rPr lang="pl-PL" sz="700" dirty="0" err="1"/>
              <a:t>tanRMin</a:t>
            </a:r>
            <a:r>
              <a:rPr lang="pl-PL" sz="700" dirty="0"/>
              <a:t> = (fRmin2 - fRmin1)*0.5/</a:t>
            </a:r>
            <a:r>
              <a:rPr lang="pl-PL" sz="700" dirty="0" err="1"/>
              <a:t>fDz</a:t>
            </a:r>
            <a:r>
              <a:rPr lang="pl-PL" sz="700" dirty="0"/>
              <a:t> ;</a:t>
            </a:r>
          </a:p>
          <a:p>
            <a:r>
              <a:rPr lang="fr-FR" sz="700" dirty="0"/>
              <a:t>  </a:t>
            </a:r>
            <a:r>
              <a:rPr lang="fr-FR" sz="700" dirty="0" err="1"/>
              <a:t>secRMin</a:t>
            </a:r>
            <a:r>
              <a:rPr lang="fr-FR" sz="700" dirty="0"/>
              <a:t> = </a:t>
            </a:r>
            <a:r>
              <a:rPr lang="fr-FR" sz="700" dirty="0" err="1"/>
              <a:t>std</a:t>
            </a:r>
            <a:r>
              <a:rPr lang="fr-FR" sz="700" dirty="0"/>
              <a:t>::</a:t>
            </a:r>
            <a:r>
              <a:rPr lang="fr-FR" sz="700" dirty="0" err="1"/>
              <a:t>sqrt</a:t>
            </a:r>
            <a:r>
              <a:rPr lang="fr-FR" sz="700" dirty="0"/>
              <a:t>(1.0 + </a:t>
            </a:r>
            <a:r>
              <a:rPr lang="fr-FR" sz="700" dirty="0" err="1"/>
              <a:t>tanRMin</a:t>
            </a:r>
            <a:r>
              <a:rPr lang="fr-FR" sz="700" dirty="0"/>
              <a:t>*</a:t>
            </a:r>
            <a:r>
              <a:rPr lang="fr-FR" sz="700" dirty="0" err="1"/>
              <a:t>tanRMin</a:t>
            </a:r>
            <a:r>
              <a:rPr lang="fr-FR" sz="700" dirty="0"/>
              <a:t>) ;</a:t>
            </a:r>
          </a:p>
          <a:p>
            <a:r>
              <a:rPr lang="en-US" sz="700" dirty="0"/>
              <a:t>  </a:t>
            </a:r>
            <a:r>
              <a:rPr lang="en-US" sz="700" dirty="0" err="1"/>
              <a:t>rMinAv</a:t>
            </a:r>
            <a:r>
              <a:rPr lang="en-US" sz="700" dirty="0"/>
              <a:t>  = (fRmin1 + fRmin2)*0.5 ;</a:t>
            </a:r>
          </a:p>
          <a:p>
            <a:endParaRPr lang="en-US" sz="700" dirty="0"/>
          </a:p>
          <a:p>
            <a:r>
              <a:rPr lang="en-US" sz="700" dirty="0"/>
              <a:t>  if (</a:t>
            </a:r>
            <a:r>
              <a:rPr lang="en-US" sz="700" dirty="0" err="1"/>
              <a:t>rMinAv</a:t>
            </a:r>
            <a:r>
              <a:rPr lang="en-US" sz="700" dirty="0"/>
              <a:t> &gt; </a:t>
            </a:r>
            <a:r>
              <a:rPr lang="en-US" sz="700" dirty="0" err="1"/>
              <a:t>halfRadTolerance</a:t>
            </a:r>
            <a:r>
              <a:rPr lang="en-US" sz="700" dirty="0"/>
              <a:t>)</a:t>
            </a:r>
          </a:p>
          <a:p>
            <a:r>
              <a:rPr lang="en-US" sz="700" dirty="0"/>
              <a:t>  {</a:t>
            </a:r>
          </a:p>
          <a:p>
            <a:r>
              <a:rPr lang="fr-FR" sz="700" dirty="0"/>
              <a:t>    </a:t>
            </a:r>
            <a:r>
              <a:rPr lang="fr-FR" sz="700" dirty="0" err="1"/>
              <a:t>rMinOAv</a:t>
            </a:r>
            <a:r>
              <a:rPr lang="fr-FR" sz="700" dirty="0"/>
              <a:t> = </a:t>
            </a:r>
            <a:r>
              <a:rPr lang="fr-FR" sz="700" dirty="0" err="1"/>
              <a:t>rMinAv</a:t>
            </a:r>
            <a:r>
              <a:rPr lang="fr-FR" sz="700" dirty="0"/>
              <a:t> - </a:t>
            </a:r>
            <a:r>
              <a:rPr lang="fr-FR" sz="700" dirty="0" err="1"/>
              <a:t>halfRadTolerance</a:t>
            </a:r>
            <a:r>
              <a:rPr lang="fr-FR" sz="700" dirty="0"/>
              <a:t> ;</a:t>
            </a:r>
          </a:p>
          <a:p>
            <a:r>
              <a:rPr lang="en-US" sz="700" dirty="0"/>
              <a:t>  }</a:t>
            </a:r>
          </a:p>
          <a:p>
            <a:r>
              <a:rPr lang="hu-HU" sz="700" dirty="0"/>
              <a:t>  else</a:t>
            </a:r>
          </a:p>
          <a:p>
            <a:r>
              <a:rPr lang="en-US" sz="700" dirty="0"/>
              <a:t>  {</a:t>
            </a:r>
          </a:p>
          <a:p>
            <a:r>
              <a:rPr lang="en-US" sz="700" dirty="0"/>
              <a:t>    </a:t>
            </a:r>
            <a:r>
              <a:rPr lang="en-US" sz="700" dirty="0" err="1"/>
              <a:t>rMinOAv</a:t>
            </a:r>
            <a:r>
              <a:rPr lang="en-US" sz="700" dirty="0"/>
              <a:t> = 0.0 ;</a:t>
            </a:r>
          </a:p>
          <a:p>
            <a:r>
              <a:rPr lang="en-US" sz="700" dirty="0"/>
              <a:t>  }  </a:t>
            </a:r>
          </a:p>
          <a:p>
            <a:r>
              <a:rPr lang="pl-PL" sz="700" dirty="0"/>
              <a:t>  </a:t>
            </a:r>
            <a:r>
              <a:rPr lang="pl-PL" sz="700" dirty="0" err="1"/>
              <a:t>tanRMax</a:t>
            </a:r>
            <a:r>
              <a:rPr lang="pl-PL" sz="700" dirty="0"/>
              <a:t> = (fRmax2 - fRmax1)*0.5/</a:t>
            </a:r>
            <a:r>
              <a:rPr lang="pl-PL" sz="700" dirty="0" err="1"/>
              <a:t>fDz</a:t>
            </a:r>
            <a:r>
              <a:rPr lang="pl-PL" sz="700" dirty="0"/>
              <a:t> ;</a:t>
            </a:r>
          </a:p>
          <a:p>
            <a:r>
              <a:rPr lang="fr-FR" sz="700" dirty="0"/>
              <a:t>  </a:t>
            </a:r>
            <a:r>
              <a:rPr lang="fr-FR" sz="700" dirty="0" err="1"/>
              <a:t>secRMax</a:t>
            </a:r>
            <a:r>
              <a:rPr lang="fr-FR" sz="700" dirty="0"/>
              <a:t> = </a:t>
            </a:r>
            <a:r>
              <a:rPr lang="fr-FR" sz="700" dirty="0" err="1"/>
              <a:t>std</a:t>
            </a:r>
            <a:r>
              <a:rPr lang="fr-FR" sz="700" dirty="0"/>
              <a:t>::</a:t>
            </a:r>
            <a:r>
              <a:rPr lang="fr-FR" sz="700" dirty="0" err="1"/>
              <a:t>sqrt</a:t>
            </a:r>
            <a:r>
              <a:rPr lang="fr-FR" sz="700" dirty="0"/>
              <a:t>(1.0 + </a:t>
            </a:r>
            <a:r>
              <a:rPr lang="fr-FR" sz="700" dirty="0" err="1"/>
              <a:t>tanRMax</a:t>
            </a:r>
            <a:r>
              <a:rPr lang="fr-FR" sz="700" dirty="0"/>
              <a:t>*</a:t>
            </a:r>
            <a:r>
              <a:rPr lang="fr-FR" sz="700" dirty="0" err="1"/>
              <a:t>tanRMax</a:t>
            </a:r>
            <a:r>
              <a:rPr lang="fr-FR" sz="700" dirty="0"/>
              <a:t>) ;</a:t>
            </a:r>
          </a:p>
          <a:p>
            <a:r>
              <a:rPr lang="en-US" sz="700" dirty="0"/>
              <a:t>  </a:t>
            </a:r>
            <a:r>
              <a:rPr lang="en-US" sz="700" dirty="0" err="1"/>
              <a:t>rMaxAv</a:t>
            </a:r>
            <a:r>
              <a:rPr lang="en-US" sz="700" dirty="0"/>
              <a:t>  = (fRmax1 + fRmax2)*0.5 ;</a:t>
            </a:r>
          </a:p>
          <a:p>
            <a:r>
              <a:rPr lang="fr-FR" sz="700" dirty="0"/>
              <a:t>  </a:t>
            </a:r>
            <a:r>
              <a:rPr lang="fr-FR" sz="700" dirty="0" err="1"/>
              <a:t>rMaxOAv</a:t>
            </a:r>
            <a:r>
              <a:rPr lang="fr-FR" sz="700" dirty="0"/>
              <a:t> = </a:t>
            </a:r>
            <a:r>
              <a:rPr lang="fr-FR" sz="700" dirty="0" err="1"/>
              <a:t>rMaxAv</a:t>
            </a:r>
            <a:r>
              <a:rPr lang="fr-FR" sz="700" dirty="0"/>
              <a:t> + </a:t>
            </a:r>
            <a:r>
              <a:rPr lang="fr-FR" sz="700" dirty="0" err="1"/>
              <a:t>halfRadTolerance</a:t>
            </a:r>
            <a:r>
              <a:rPr lang="fr-FR" sz="700" dirty="0"/>
              <a:t> ;</a:t>
            </a:r>
          </a:p>
          <a:p>
            <a:r>
              <a:rPr lang="en-US" sz="700" dirty="0"/>
              <a:t>   </a:t>
            </a:r>
          </a:p>
          <a:p>
            <a:r>
              <a:rPr lang="en-US" sz="700" dirty="0"/>
              <a:t>  // Intersection with z-surfaces</a:t>
            </a:r>
          </a:p>
          <a:p>
            <a:endParaRPr lang="en-US" sz="700" dirty="0"/>
          </a:p>
          <a:p>
            <a:r>
              <a:rPr lang="pl-PL" sz="700" dirty="0"/>
              <a:t>  </a:t>
            </a:r>
            <a:r>
              <a:rPr lang="pl-PL" sz="700" dirty="0" err="1"/>
              <a:t>tolIDz</a:t>
            </a:r>
            <a:r>
              <a:rPr lang="pl-PL" sz="700" dirty="0"/>
              <a:t> = </a:t>
            </a:r>
            <a:r>
              <a:rPr lang="pl-PL" sz="700" dirty="0" err="1"/>
              <a:t>fDz</a:t>
            </a:r>
            <a:r>
              <a:rPr lang="pl-PL" sz="700" dirty="0"/>
              <a:t> - </a:t>
            </a:r>
            <a:r>
              <a:rPr lang="pl-PL" sz="700" dirty="0" err="1"/>
              <a:t>halfCarTolerance</a:t>
            </a:r>
            <a:r>
              <a:rPr lang="pl-PL" sz="700" dirty="0"/>
              <a:t> ;</a:t>
            </a:r>
          </a:p>
          <a:p>
            <a:r>
              <a:rPr lang="pl-PL" sz="700" dirty="0"/>
              <a:t>  </a:t>
            </a:r>
            <a:r>
              <a:rPr lang="pl-PL" sz="700" dirty="0" err="1"/>
              <a:t>tolODz</a:t>
            </a:r>
            <a:r>
              <a:rPr lang="pl-PL" sz="700" dirty="0"/>
              <a:t> = </a:t>
            </a:r>
            <a:r>
              <a:rPr lang="pl-PL" sz="700" dirty="0" err="1"/>
              <a:t>fDz</a:t>
            </a:r>
            <a:r>
              <a:rPr lang="pl-PL" sz="700" dirty="0"/>
              <a:t> + </a:t>
            </a:r>
            <a:r>
              <a:rPr lang="pl-PL" sz="700" dirty="0" err="1"/>
              <a:t>halfCarTolerance</a:t>
            </a:r>
            <a:r>
              <a:rPr lang="pl-PL" sz="700" dirty="0"/>
              <a:t> ;</a:t>
            </a:r>
          </a:p>
          <a:p>
            <a:endParaRPr lang="en-US" sz="1200" dirty="0" smtClean="0"/>
          </a:p>
          <a:p>
            <a:r>
              <a:rPr lang="en-US" sz="1200" dirty="0" smtClean="0"/>
              <a:t>……  //here starts the real algorithm</a:t>
            </a:r>
            <a:endParaRPr lang="en-US" sz="1200" dirty="0"/>
          </a:p>
          <a:p>
            <a:endParaRPr lang="fr-FR" dirty="0"/>
          </a:p>
        </p:txBody>
      </p:sp>
      <p:sp>
        <p:nvSpPr>
          <p:cNvPr id="8" name="Rounded Rectangular Callout 7"/>
          <p:cNvSpPr/>
          <p:nvPr/>
        </p:nvSpPr>
        <p:spPr>
          <a:xfrm>
            <a:off x="6335806" y="4170923"/>
            <a:ext cx="2552700" cy="2273300"/>
          </a:xfrm>
          <a:prstGeom prst="wedgeRoundRectCallout">
            <a:avLst>
              <a:gd name="adj1" fmla="val -128793"/>
              <a:gd name="adj2" fmla="val 1047"/>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H</a:t>
            </a:r>
            <a:r>
              <a:rPr lang="fr-FR" dirty="0" err="1" smtClean="0"/>
              <a:t>uge</a:t>
            </a:r>
            <a:r>
              <a:rPr lang="fr-FR" dirty="0" smtClean="0"/>
              <a:t> performance gain </a:t>
            </a:r>
            <a:r>
              <a:rPr lang="fr-FR" dirty="0" err="1" smtClean="0"/>
              <a:t>expected</a:t>
            </a:r>
            <a:r>
              <a:rPr lang="fr-FR" dirty="0" smtClean="0"/>
              <a:t> in </a:t>
            </a:r>
            <a:r>
              <a:rPr lang="fr-FR" dirty="0" err="1" smtClean="0"/>
              <a:t>this</a:t>
            </a:r>
            <a:r>
              <a:rPr lang="fr-FR" dirty="0" smtClean="0"/>
              <a:t> type of code </a:t>
            </a:r>
            <a:r>
              <a:rPr lang="fr-FR" dirty="0" err="1" smtClean="0"/>
              <a:t>where</a:t>
            </a:r>
            <a:r>
              <a:rPr lang="fr-FR" dirty="0" smtClean="0"/>
              <a:t> </a:t>
            </a:r>
            <a:r>
              <a:rPr lang="fr-FR" dirty="0" err="1" smtClean="0"/>
              <a:t>shape</a:t>
            </a:r>
            <a:r>
              <a:rPr lang="fr-FR" dirty="0" smtClean="0"/>
              <a:t> constants </a:t>
            </a:r>
            <a:r>
              <a:rPr lang="fr-FR" dirty="0" err="1" smtClean="0"/>
              <a:t>can</a:t>
            </a:r>
            <a:r>
              <a:rPr lang="fr-FR" dirty="0" smtClean="0"/>
              <a:t> </a:t>
            </a:r>
            <a:r>
              <a:rPr lang="fr-FR" dirty="0" err="1" smtClean="0"/>
              <a:t>be</a:t>
            </a:r>
            <a:r>
              <a:rPr lang="fr-FR" dirty="0" smtClean="0"/>
              <a:t> </a:t>
            </a:r>
            <a:r>
              <a:rPr lang="fr-FR" dirty="0" err="1" smtClean="0"/>
              <a:t>computed</a:t>
            </a:r>
            <a:r>
              <a:rPr lang="fr-FR" dirty="0" smtClean="0"/>
              <a:t> </a:t>
            </a:r>
            <a:r>
              <a:rPr lang="fr-FR" dirty="0" err="1" smtClean="0"/>
              <a:t>outside</a:t>
            </a:r>
            <a:r>
              <a:rPr lang="fr-FR" dirty="0" smtClean="0"/>
              <a:t> the </a:t>
            </a:r>
            <a:r>
              <a:rPr lang="fr-FR" dirty="0" err="1" smtClean="0"/>
              <a:t>loop</a:t>
            </a:r>
            <a:endParaRPr lang="fr-FR" dirty="0"/>
          </a:p>
        </p:txBody>
      </p:sp>
      <p:sp>
        <p:nvSpPr>
          <p:cNvPr id="7" name="Right Brace 6"/>
          <p:cNvSpPr/>
          <p:nvPr/>
        </p:nvSpPr>
        <p:spPr>
          <a:xfrm>
            <a:off x="3505200" y="1270000"/>
            <a:ext cx="1333500" cy="4673600"/>
          </a:xfrm>
          <a:prstGeom prst="rightBrace">
            <a:avLst>
              <a:gd name="adj1" fmla="val 8333"/>
              <a:gd name="adj2" fmla="val 4972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Rounded Rectangular Callout 8"/>
          <p:cNvSpPr/>
          <p:nvPr/>
        </p:nvSpPr>
        <p:spPr>
          <a:xfrm>
            <a:off x="5207000" y="1524000"/>
            <a:ext cx="2019300" cy="1308100"/>
          </a:xfrm>
          <a:prstGeom prst="wedgeRoundRectCallout">
            <a:avLst>
              <a:gd name="adj1" fmla="val -86242"/>
              <a:gd name="adj2" fmla="val 7512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a:t>
            </a:r>
            <a:r>
              <a:rPr lang="fr-FR" dirty="0" err="1" smtClean="0"/>
              <a:t>ll</a:t>
            </a:r>
            <a:r>
              <a:rPr lang="fr-FR" dirty="0" smtClean="0"/>
              <a:t> </a:t>
            </a:r>
            <a:r>
              <a:rPr lang="fr-FR" dirty="0" err="1" smtClean="0"/>
              <a:t>these</a:t>
            </a:r>
            <a:r>
              <a:rPr lang="fr-FR" dirty="0" smtClean="0"/>
              <a:t> </a:t>
            </a:r>
            <a:r>
              <a:rPr lang="fr-FR" dirty="0" err="1" smtClean="0"/>
              <a:t>statements</a:t>
            </a:r>
            <a:r>
              <a:rPr lang="fr-FR" dirty="0" smtClean="0"/>
              <a:t>  are </a:t>
            </a:r>
            <a:r>
              <a:rPr lang="fr-FR" dirty="0" err="1" smtClean="0"/>
              <a:t>independent</a:t>
            </a:r>
            <a:r>
              <a:rPr lang="fr-FR" dirty="0" smtClean="0"/>
              <a:t> of the </a:t>
            </a:r>
            <a:r>
              <a:rPr lang="fr-FR" dirty="0" err="1" smtClean="0"/>
              <a:t>particle</a:t>
            </a:r>
            <a:r>
              <a:rPr lang="fr-FR" dirty="0" smtClean="0"/>
              <a:t> !!!</a:t>
            </a:r>
            <a:endParaRPr lang="fr-FR" dirty="0"/>
          </a:p>
        </p:txBody>
      </p:sp>
    </p:spTree>
    <p:extLst>
      <p:ext uri="{BB962C8B-B14F-4D97-AF65-F5344CB8AC3E}">
        <p14:creationId xmlns:p14="http://schemas.microsoft.com/office/powerpoint/2010/main" val="3448981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54424"/>
          </a:xfrm>
        </p:spPr>
        <p:txBody>
          <a:bodyPr/>
          <a:lstStyle/>
          <a:p>
            <a:r>
              <a:rPr lang="fr-FR" dirty="0" err="1" smtClean="0"/>
              <a:t>parallelism</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3</a:t>
            </a:fld>
            <a:endParaRPr kumimoji="0" lang="en-US"/>
          </a:p>
        </p:txBody>
      </p:sp>
      <p:pic>
        <p:nvPicPr>
          <p:cNvPr id="6" name="Picture 5"/>
          <p:cNvPicPr>
            <a:picLocks noChangeAspect="1"/>
          </p:cNvPicPr>
          <p:nvPr/>
        </p:nvPicPr>
        <p:blipFill>
          <a:blip r:embed="rId2"/>
          <a:stretch>
            <a:fillRect/>
          </a:stretch>
        </p:blipFill>
        <p:spPr>
          <a:xfrm>
            <a:off x="0" y="896815"/>
            <a:ext cx="9144000" cy="5961185"/>
          </a:xfrm>
          <a:prstGeom prst="rect">
            <a:avLst/>
          </a:prstGeom>
        </p:spPr>
      </p:pic>
      <p:sp>
        <p:nvSpPr>
          <p:cNvPr id="7" name="Rounded Rectangular Callout 6"/>
          <p:cNvSpPr/>
          <p:nvPr/>
        </p:nvSpPr>
        <p:spPr>
          <a:xfrm>
            <a:off x="6985000" y="503115"/>
            <a:ext cx="1903506" cy="1249485"/>
          </a:xfrm>
          <a:prstGeom prst="wedgeRoundRectCallout">
            <a:avLst>
              <a:gd name="adj1" fmla="val -28839"/>
              <a:gd name="adj2" fmla="val 7266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err="1" smtClean="0"/>
              <a:t>From</a:t>
            </a:r>
            <a:r>
              <a:rPr lang="fr-FR" dirty="0" smtClean="0"/>
              <a:t> a </a:t>
            </a:r>
            <a:r>
              <a:rPr lang="fr-FR" dirty="0" err="1" smtClean="0"/>
              <a:t>recent</a:t>
            </a:r>
            <a:r>
              <a:rPr lang="fr-FR" dirty="0" smtClean="0"/>
              <a:t> talk by Intel</a:t>
            </a:r>
            <a:endParaRPr lang="fr-FR" dirty="0"/>
          </a:p>
        </p:txBody>
      </p:sp>
    </p:spTree>
    <p:extLst>
      <p:ext uri="{BB962C8B-B14F-4D97-AF65-F5344CB8AC3E}">
        <p14:creationId xmlns:p14="http://schemas.microsoft.com/office/powerpoint/2010/main" val="16111975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dirty="0" err="1" smtClean="0"/>
              <a:t>Vectorizing</a:t>
            </a:r>
            <a:r>
              <a:rPr lang="fr-FR" dirty="0" smtClean="0"/>
              <a:t> the </a:t>
            </a:r>
            <a:r>
              <a:rPr lang="fr-FR" dirty="0" err="1" smtClean="0"/>
              <a:t>Physics</a:t>
            </a:r>
            <a:endParaRPr lang="fr-FR" dirty="0"/>
          </a:p>
        </p:txBody>
      </p:sp>
      <p:sp>
        <p:nvSpPr>
          <p:cNvPr id="7" name="Content Placeholder 6"/>
          <p:cNvSpPr>
            <a:spLocks noGrp="1"/>
          </p:cNvSpPr>
          <p:nvPr>
            <p:ph idx="1"/>
          </p:nvPr>
        </p:nvSpPr>
        <p:spPr/>
        <p:txBody>
          <a:bodyPr/>
          <a:lstStyle/>
          <a:p>
            <a:r>
              <a:rPr lang="fr-FR" dirty="0" smtClean="0"/>
              <a:t>This </a:t>
            </a:r>
            <a:r>
              <a:rPr lang="fr-FR" dirty="0" err="1" smtClean="0"/>
              <a:t>is</a:t>
            </a:r>
            <a:r>
              <a:rPr lang="fr-FR" dirty="0" smtClean="0"/>
              <a:t> </a:t>
            </a:r>
            <a:r>
              <a:rPr lang="fr-FR" dirty="0" err="1" smtClean="0"/>
              <a:t>going</a:t>
            </a:r>
            <a:r>
              <a:rPr lang="fr-FR" dirty="0" smtClean="0"/>
              <a:t> to </a:t>
            </a:r>
            <a:r>
              <a:rPr lang="fr-FR" dirty="0" err="1" smtClean="0"/>
              <a:t>be</a:t>
            </a:r>
            <a:r>
              <a:rPr lang="fr-FR" dirty="0" smtClean="0"/>
              <a:t> more </a:t>
            </a:r>
            <a:r>
              <a:rPr lang="fr-FR" dirty="0" err="1" smtClean="0"/>
              <a:t>difficult</a:t>
            </a:r>
            <a:r>
              <a:rPr lang="fr-FR" dirty="0" smtClean="0"/>
              <a:t> </a:t>
            </a:r>
            <a:r>
              <a:rPr lang="fr-FR" dirty="0" err="1" smtClean="0"/>
              <a:t>when</a:t>
            </a:r>
            <a:r>
              <a:rPr lang="fr-FR" dirty="0" smtClean="0"/>
              <a:t> </a:t>
            </a:r>
            <a:r>
              <a:rPr lang="fr-FR" dirty="0" err="1" smtClean="0"/>
              <a:t>extracting</a:t>
            </a:r>
            <a:r>
              <a:rPr lang="fr-FR" dirty="0" smtClean="0"/>
              <a:t> the </a:t>
            </a:r>
            <a:r>
              <a:rPr lang="fr-FR" dirty="0" err="1" smtClean="0"/>
              <a:t>physics</a:t>
            </a:r>
            <a:r>
              <a:rPr lang="fr-FR" dirty="0" smtClean="0"/>
              <a:t> classes </a:t>
            </a:r>
            <a:r>
              <a:rPr lang="fr-FR" dirty="0" err="1" smtClean="0"/>
              <a:t>from</a:t>
            </a:r>
            <a:r>
              <a:rPr lang="fr-FR" dirty="0" smtClean="0"/>
              <a:t> G4. </a:t>
            </a:r>
            <a:r>
              <a:rPr lang="fr-FR" dirty="0" err="1" smtClean="0"/>
              <a:t>However</a:t>
            </a:r>
            <a:r>
              <a:rPr lang="fr-FR" dirty="0" smtClean="0"/>
              <a:t> important gains are </a:t>
            </a:r>
            <a:r>
              <a:rPr lang="fr-FR" dirty="0" err="1" smtClean="0"/>
              <a:t>expected</a:t>
            </a:r>
            <a:r>
              <a:rPr lang="fr-FR" dirty="0" smtClean="0"/>
              <a:t> in the </a:t>
            </a:r>
            <a:r>
              <a:rPr lang="fr-FR" dirty="0" err="1" smtClean="0"/>
              <a:t>functions</a:t>
            </a:r>
            <a:r>
              <a:rPr lang="fr-FR" dirty="0" smtClean="0"/>
              <a:t> </a:t>
            </a:r>
            <a:r>
              <a:rPr lang="fr-FR" dirty="0" err="1" smtClean="0"/>
              <a:t>computing</a:t>
            </a:r>
            <a:r>
              <a:rPr lang="fr-FR" dirty="0" smtClean="0"/>
              <a:t> the distance to the </a:t>
            </a:r>
            <a:r>
              <a:rPr lang="fr-FR" dirty="0" err="1" smtClean="0"/>
              <a:t>next</a:t>
            </a:r>
            <a:r>
              <a:rPr lang="fr-FR" dirty="0" smtClean="0"/>
              <a:t> interaction point for </a:t>
            </a:r>
            <a:r>
              <a:rPr lang="fr-FR" dirty="0" err="1" smtClean="0"/>
              <a:t>each</a:t>
            </a:r>
            <a:r>
              <a:rPr lang="fr-FR" dirty="0" smtClean="0"/>
              <a:t> </a:t>
            </a:r>
            <a:r>
              <a:rPr lang="fr-FR" dirty="0" err="1" smtClean="0"/>
              <a:t>process</a:t>
            </a:r>
            <a:r>
              <a:rPr lang="fr-FR" dirty="0" smtClean="0"/>
              <a:t>.</a:t>
            </a:r>
          </a:p>
          <a:p>
            <a:r>
              <a:rPr lang="fr-FR" dirty="0" smtClean="0"/>
              <a:t>There </a:t>
            </a:r>
            <a:r>
              <a:rPr lang="fr-FR" dirty="0" err="1" smtClean="0"/>
              <a:t>is</a:t>
            </a:r>
            <a:r>
              <a:rPr lang="fr-FR" dirty="0" smtClean="0"/>
              <a:t> a </a:t>
            </a:r>
            <a:r>
              <a:rPr lang="fr-FR" dirty="0" err="1" smtClean="0"/>
              <a:t>diversity</a:t>
            </a:r>
            <a:r>
              <a:rPr lang="fr-FR" dirty="0" smtClean="0"/>
              <a:t> of interfaces and </a:t>
            </a:r>
            <a:r>
              <a:rPr lang="fr-FR" dirty="0" err="1" smtClean="0"/>
              <a:t>we</a:t>
            </a:r>
            <a:r>
              <a:rPr lang="fr-FR" dirty="0" smtClean="0"/>
              <a:t> have </a:t>
            </a:r>
            <a:r>
              <a:rPr lang="fr-FR" dirty="0" err="1" smtClean="0"/>
              <a:t>now</a:t>
            </a:r>
            <a:r>
              <a:rPr lang="fr-FR" dirty="0" smtClean="0"/>
              <a:t> </a:t>
            </a:r>
            <a:r>
              <a:rPr lang="fr-FR" dirty="0" err="1" smtClean="0"/>
              <a:t>sub</a:t>
            </a:r>
            <a:r>
              <a:rPr lang="fr-FR" dirty="0" smtClean="0"/>
              <a:t>-branches per </a:t>
            </a:r>
            <a:r>
              <a:rPr lang="fr-FR" dirty="0" err="1" smtClean="0"/>
              <a:t>particle</a:t>
            </a:r>
            <a:r>
              <a:rPr lang="fr-FR" dirty="0" smtClean="0"/>
              <a:t> type.</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30</a:t>
            </a:fld>
            <a:endParaRPr kumimoji="0" lang="en-US"/>
          </a:p>
        </p:txBody>
      </p:sp>
    </p:spTree>
    <p:extLst>
      <p:ext uri="{BB962C8B-B14F-4D97-AF65-F5344CB8AC3E}">
        <p14:creationId xmlns:p14="http://schemas.microsoft.com/office/powerpoint/2010/main" val="26848899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 ahead</a:t>
            </a:r>
            <a:br>
              <a:rPr lang="en-US" dirty="0" smtClean="0"/>
            </a:br>
            <a:r>
              <a:rPr lang="en-US" dirty="0" smtClean="0"/>
              <a:t>(no timing yet)</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Continue exploring all concurrency opportunities</a:t>
            </a:r>
          </a:p>
          <a:p>
            <a:r>
              <a:rPr lang="en-US" dirty="0" smtClean="0"/>
              <a:t>Develop “virtual transporter” to include a full and fast option</a:t>
            </a:r>
          </a:p>
          <a:p>
            <a:r>
              <a:rPr lang="en-US" dirty="0" smtClean="0"/>
              <a:t>Introduce embryonic physics processes (</a:t>
            </a:r>
            <a:r>
              <a:rPr lang="en-US" dirty="0" err="1" smtClean="0"/>
              <a:t>em</a:t>
            </a:r>
            <a:r>
              <a:rPr lang="en-US" dirty="0" smtClean="0"/>
              <a:t>) to simulate shower development</a:t>
            </a:r>
          </a:p>
          <a:p>
            <a:r>
              <a:rPr lang="en-US" dirty="0" smtClean="0"/>
              <a:t>Evaluate the prototype on parallel architectures</a:t>
            </a:r>
          </a:p>
          <a:p>
            <a:r>
              <a:rPr lang="en-US" dirty="0" smtClean="0"/>
              <a:t>Evaluate different “parallel” languages (</a:t>
            </a:r>
            <a:r>
              <a:rPr lang="en-US" dirty="0" err="1" smtClean="0"/>
              <a:t>OpenMP</a:t>
            </a:r>
            <a:r>
              <a:rPr lang="en-US" dirty="0" smtClean="0"/>
              <a:t>, CUDA, </a:t>
            </a:r>
            <a:r>
              <a:rPr lang="en-US" dirty="0" err="1" smtClean="0"/>
              <a:t>OpenCL</a:t>
            </a:r>
            <a:r>
              <a:rPr lang="en-US" dirty="0" smtClean="0"/>
              <a:t>…)</a:t>
            </a:r>
          </a:p>
          <a:p>
            <a:r>
              <a:rPr lang="en-US" dirty="0" smtClean="0"/>
              <a:t>Cooperate with experiments</a:t>
            </a:r>
          </a:p>
          <a:p>
            <a:pPr lvl="1"/>
            <a:r>
              <a:rPr lang="en-US" dirty="0" smtClean="0"/>
              <a:t>For instance </a:t>
            </a:r>
            <a:r>
              <a:rPr lang="en-US" smtClean="0"/>
              <a:t>with ATLAS </a:t>
            </a:r>
            <a:r>
              <a:rPr lang="en-US" dirty="0"/>
              <a:t>ISF (Integrated Simulation Framework) to put together the fast and full MC.</a:t>
            </a:r>
            <a:endParaRPr lang="en-US" dirty="0" smtClean="0"/>
          </a:p>
        </p:txBody>
      </p:sp>
    </p:spTree>
    <p:extLst>
      <p:ext uri="{BB962C8B-B14F-4D97-AF65-F5344CB8AC3E}">
        <p14:creationId xmlns:p14="http://schemas.microsoft.com/office/powerpoint/2010/main" val="22978556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5CB8A13-9567-7F48-A366-A20931500DFA}" type="slidenum">
              <a:rPr lang="en-US" smtClean="0"/>
              <a:t>32</a:t>
            </a:fld>
            <a:endParaRPr lang="en-US"/>
          </a:p>
        </p:txBody>
      </p:sp>
    </p:spTree>
    <p:extLst>
      <p:ext uri="{BB962C8B-B14F-4D97-AF65-F5344CB8AC3E}">
        <p14:creationId xmlns:p14="http://schemas.microsoft.com/office/powerpoint/2010/main" val="36869166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56024"/>
          </a:xfrm>
        </p:spPr>
        <p:txBody>
          <a:bodyPr/>
          <a:lstStyle/>
          <a:p>
            <a:r>
              <a:rPr lang="fr-FR" dirty="0" smtClean="0"/>
              <a:t>If </a:t>
            </a:r>
            <a:r>
              <a:rPr lang="fr-FR" dirty="0" err="1" smtClean="0"/>
              <a:t>you</a:t>
            </a:r>
            <a:r>
              <a:rPr lang="fr-FR" dirty="0" smtClean="0"/>
              <a:t> trust Intel</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4</a:t>
            </a:fld>
            <a:endParaRPr kumimoji="0" lang="en-US"/>
          </a:p>
        </p:txBody>
      </p:sp>
      <p:pic>
        <p:nvPicPr>
          <p:cNvPr id="6" name="Picture 5"/>
          <p:cNvPicPr>
            <a:picLocks noChangeAspect="1"/>
          </p:cNvPicPr>
          <p:nvPr/>
        </p:nvPicPr>
        <p:blipFill>
          <a:blip r:embed="rId2"/>
          <a:stretch>
            <a:fillRect/>
          </a:stretch>
        </p:blipFill>
        <p:spPr>
          <a:xfrm>
            <a:off x="0" y="1168400"/>
            <a:ext cx="9144000" cy="5211379"/>
          </a:xfrm>
          <a:prstGeom prst="rect">
            <a:avLst/>
          </a:prstGeom>
        </p:spPr>
      </p:pic>
    </p:spTree>
    <p:extLst>
      <p:ext uri="{BB962C8B-B14F-4D97-AF65-F5344CB8AC3E}">
        <p14:creationId xmlns:p14="http://schemas.microsoft.com/office/powerpoint/2010/main" val="241746130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44924"/>
          </a:xfrm>
        </p:spPr>
        <p:txBody>
          <a:bodyPr/>
          <a:lstStyle/>
          <a:p>
            <a:r>
              <a:rPr lang="fr-FR" dirty="0" smtClean="0"/>
              <a:t>If </a:t>
            </a:r>
            <a:r>
              <a:rPr lang="fr-FR" dirty="0" err="1" smtClean="0"/>
              <a:t>you</a:t>
            </a:r>
            <a:r>
              <a:rPr lang="fr-FR" dirty="0" smtClean="0"/>
              <a:t> trust Intel 2</a:t>
            </a:r>
            <a:endParaRPr lang="fr-FR" dirty="0"/>
          </a:p>
        </p:txBody>
      </p:sp>
      <p:sp>
        <p:nvSpPr>
          <p:cNvPr id="5" name="Slide Number Placeholder 4"/>
          <p:cNvSpPr>
            <a:spLocks noGrp="1"/>
          </p:cNvSpPr>
          <p:nvPr>
            <p:ph type="sldNum" sz="quarter" idx="12"/>
          </p:nvPr>
        </p:nvSpPr>
        <p:spPr/>
        <p:txBody>
          <a:bodyPr/>
          <a:lstStyle/>
          <a:p>
            <a:fld id="{6294C92D-0306-4E69-9CD3-20855E849650}" type="slidenum">
              <a:rPr kumimoji="0" lang="en-US" smtClean="0"/>
              <a:t>5</a:t>
            </a:fld>
            <a:endParaRPr kumimoji="0" lang="en-US"/>
          </a:p>
        </p:txBody>
      </p:sp>
      <p:pic>
        <p:nvPicPr>
          <p:cNvPr id="6" name="Picture 5"/>
          <p:cNvPicPr>
            <a:picLocks noChangeAspect="1"/>
          </p:cNvPicPr>
          <p:nvPr/>
        </p:nvPicPr>
        <p:blipFill>
          <a:blip r:embed="rId2"/>
          <a:stretch>
            <a:fillRect/>
          </a:stretch>
        </p:blipFill>
        <p:spPr>
          <a:xfrm>
            <a:off x="0" y="952500"/>
            <a:ext cx="9144000" cy="5362783"/>
          </a:xfrm>
          <a:prstGeom prst="rect">
            <a:avLst/>
          </a:prstGeom>
        </p:spPr>
      </p:pic>
    </p:spTree>
    <p:extLst>
      <p:ext uri="{BB962C8B-B14F-4D97-AF65-F5344CB8AC3E}">
        <p14:creationId xmlns:p14="http://schemas.microsoft.com/office/powerpoint/2010/main" val="36542314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is so difficult?</a:t>
            </a:r>
            <a:endParaRPr lang="en-US" dirty="0"/>
          </a:p>
        </p:txBody>
      </p:sp>
      <p:sp>
        <p:nvSpPr>
          <p:cNvPr id="3" name="Content Placeholder 2"/>
          <p:cNvSpPr>
            <a:spLocks noGrp="1"/>
          </p:cNvSpPr>
          <p:nvPr>
            <p:ph idx="1"/>
          </p:nvPr>
        </p:nvSpPr>
        <p:spPr/>
        <p:txBody>
          <a:bodyPr/>
          <a:lstStyle/>
          <a:p>
            <a:r>
              <a:rPr lang="en-US" dirty="0" smtClean="0"/>
              <a:t>No clear kernel</a:t>
            </a:r>
          </a:p>
          <a:p>
            <a:r>
              <a:rPr lang="en-US" dirty="0" smtClean="0"/>
              <a:t>C++ code generation / </a:t>
            </a:r>
            <a:r>
              <a:rPr lang="en-US" dirty="0" err="1" smtClean="0"/>
              <a:t>optimisation</a:t>
            </a:r>
            <a:r>
              <a:rPr lang="en-US" dirty="0" smtClean="0"/>
              <a:t> not well understood</a:t>
            </a:r>
          </a:p>
          <a:p>
            <a:r>
              <a:rPr lang="en-US" dirty="0" smtClean="0"/>
              <a:t>Most of the technology is coming out now</a:t>
            </a:r>
          </a:p>
          <a:p>
            <a:pPr lvl="1"/>
            <a:r>
              <a:rPr lang="en-US" dirty="0" smtClean="0"/>
              <a:t>Lack of standards</a:t>
            </a:r>
          </a:p>
          <a:p>
            <a:pPr lvl="1"/>
            <a:r>
              <a:rPr lang="en-US" dirty="0" smtClean="0"/>
              <a:t>Technological risk</a:t>
            </a:r>
          </a:p>
          <a:p>
            <a:r>
              <a:rPr lang="en-US" dirty="0" smtClean="0"/>
              <a:t>Non professional coders</a:t>
            </a:r>
          </a:p>
          <a:p>
            <a:r>
              <a:rPr lang="en-US" dirty="0" smtClean="0"/>
              <a:t>Fast evolving code</a:t>
            </a:r>
          </a:p>
          <a:p>
            <a:r>
              <a:rPr lang="en-US" dirty="0" smtClean="0"/>
              <a:t>No control on hardware acquisition</a:t>
            </a:r>
          </a:p>
        </p:txBody>
      </p:sp>
      <p:sp>
        <p:nvSpPr>
          <p:cNvPr id="4" name="Slide Number Placeholder 3"/>
          <p:cNvSpPr>
            <a:spLocks noGrp="1"/>
          </p:cNvSpPr>
          <p:nvPr>
            <p:ph type="sldNum" sz="quarter" idx="12"/>
          </p:nvPr>
        </p:nvSpPr>
        <p:spPr/>
        <p:txBody>
          <a:bodyPr/>
          <a:lstStyle/>
          <a:p>
            <a:fld id="{05CB8A13-9567-7F48-A366-A20931500DFA}" type="slidenum">
              <a:rPr lang="en-US" smtClean="0"/>
              <a:t>6</a:t>
            </a:fld>
            <a:endParaRPr lang="en-US"/>
          </a:p>
        </p:txBody>
      </p:sp>
    </p:spTree>
    <p:extLst>
      <p:ext uri="{BB962C8B-B14F-4D97-AF65-F5344CB8AC3E}">
        <p14:creationId xmlns:p14="http://schemas.microsoft.com/office/powerpoint/2010/main" val="33587038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it is so difficult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err="1" smtClean="0"/>
              <a:t>Amdhal</a:t>
            </a:r>
            <a:r>
              <a:rPr lang="en-US" dirty="0" smtClean="0"/>
              <a:t> law sets stringent limits to the results that can be achieved</a:t>
            </a:r>
          </a:p>
          <a:p>
            <a:pPr lvl="1"/>
            <a:r>
              <a:rPr lang="en-US" dirty="0" smtClean="0"/>
              <a:t>No “low level” </a:t>
            </a:r>
            <a:r>
              <a:rPr lang="en-US" dirty="0" err="1" smtClean="0"/>
              <a:t>optimisation</a:t>
            </a:r>
            <a:r>
              <a:rPr lang="en-US" dirty="0"/>
              <a:t> </a:t>
            </a:r>
            <a:r>
              <a:rPr lang="en-US" dirty="0" smtClean="0"/>
              <a:t>alone will yield results</a:t>
            </a:r>
          </a:p>
          <a:p>
            <a:r>
              <a:rPr lang="en-US" dirty="0" smtClean="0"/>
              <a:t>Heterogeneous parallelism forces multi-level </a:t>
            </a:r>
            <a:r>
              <a:rPr lang="en-US" dirty="0" err="1" smtClean="0"/>
              <a:t>parallelisation</a:t>
            </a:r>
            <a:endParaRPr lang="en-US" dirty="0" smtClean="0"/>
          </a:p>
          <a:p>
            <a:r>
              <a:rPr lang="en-US" dirty="0" smtClean="0"/>
              <a:t>Essentially the code (all of it!) will have to be re-written</a:t>
            </a:r>
          </a:p>
          <a:p>
            <a:endParaRPr lang="en-US" dirty="0"/>
          </a:p>
        </p:txBody>
      </p:sp>
      <p:sp>
        <p:nvSpPr>
          <p:cNvPr id="4" name="Slide Number Placeholder 3"/>
          <p:cNvSpPr>
            <a:spLocks noGrp="1"/>
          </p:cNvSpPr>
          <p:nvPr>
            <p:ph type="sldNum" sz="quarter" idx="12"/>
          </p:nvPr>
        </p:nvSpPr>
        <p:spPr/>
        <p:txBody>
          <a:bodyPr/>
          <a:lstStyle/>
          <a:p>
            <a:fld id="{05CB8A13-9567-7F48-A366-A20931500DFA}" type="slidenum">
              <a:rPr lang="en-US" smtClean="0"/>
              <a:t>7</a:t>
            </a:fld>
            <a:endParaRPr lang="en-US"/>
          </a:p>
        </p:txBody>
      </p:sp>
    </p:spTree>
    <p:extLst>
      <p:ext uri="{BB962C8B-B14F-4D97-AF65-F5344CB8AC3E}">
        <p14:creationId xmlns:p14="http://schemas.microsoft.com/office/powerpoint/2010/main" val="699172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294C92D-0306-4E69-9CD3-20855E849650}" type="slidenum">
              <a:rPr kumimoji="0" lang="en-US" smtClean="0"/>
              <a:t>8</a:t>
            </a:fld>
            <a:endParaRPr kumimoji="0" lang="en-US"/>
          </a:p>
        </p:txBody>
      </p:sp>
      <p:pic>
        <p:nvPicPr>
          <p:cNvPr id="6" name="Picture 5"/>
          <p:cNvPicPr>
            <a:picLocks noChangeAspect="1"/>
          </p:cNvPicPr>
          <p:nvPr/>
        </p:nvPicPr>
        <p:blipFill>
          <a:blip r:embed="rId2"/>
          <a:stretch>
            <a:fillRect/>
          </a:stretch>
        </p:blipFill>
        <p:spPr>
          <a:xfrm>
            <a:off x="293079" y="709266"/>
            <a:ext cx="8371254" cy="5666133"/>
          </a:xfrm>
          <a:prstGeom prst="rect">
            <a:avLst/>
          </a:prstGeom>
        </p:spPr>
      </p:pic>
    </p:spTree>
    <p:extLst>
      <p:ext uri="{BB962C8B-B14F-4D97-AF65-F5344CB8AC3E}">
        <p14:creationId xmlns:p14="http://schemas.microsoft.com/office/powerpoint/2010/main" val="11847585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ALICE strategy (unauthorised)</a:t>
            </a:r>
            <a:endParaRPr lang="en-GB" dirty="0"/>
          </a:p>
        </p:txBody>
      </p:sp>
      <p:sp>
        <p:nvSpPr>
          <p:cNvPr id="3" name="Content Placeholder 2"/>
          <p:cNvSpPr>
            <a:spLocks noGrp="1"/>
          </p:cNvSpPr>
          <p:nvPr>
            <p:ph idx="1"/>
          </p:nvPr>
        </p:nvSpPr>
        <p:spPr/>
        <p:txBody>
          <a:bodyPr>
            <a:normAutofit fontScale="92500"/>
          </a:bodyPr>
          <a:lstStyle/>
          <a:p>
            <a:r>
              <a:rPr lang="en-GB" dirty="0" smtClean="0"/>
              <a:t>Use the LSD-1 to essentially re-write </a:t>
            </a:r>
            <a:r>
              <a:rPr lang="en-GB" dirty="0" err="1" smtClean="0"/>
              <a:t>AliRoot</a:t>
            </a:r>
            <a:endParaRPr lang="en-GB" dirty="0" smtClean="0"/>
          </a:p>
          <a:p>
            <a:r>
              <a:rPr lang="en-GB" dirty="0" smtClean="0"/>
              <a:t>Use the LSD-2 to expand the parallelism to the Grid</a:t>
            </a:r>
          </a:p>
          <a:p>
            <a:pPr lvl="1"/>
            <a:r>
              <a:rPr lang="en-GB" dirty="0" smtClean="0"/>
              <a:t>Hopefully the major thrust will be on </a:t>
            </a:r>
            <a:r>
              <a:rPr lang="en-GB" dirty="0" err="1" smtClean="0"/>
              <a:t>MiddleWare</a:t>
            </a:r>
            <a:endParaRPr lang="en-GB" dirty="0" smtClean="0"/>
          </a:p>
          <a:p>
            <a:r>
              <a:rPr lang="en-GB" dirty="0" smtClean="0"/>
              <a:t>Refactor the code in order to expose the maximum of parallelism present at each level</a:t>
            </a:r>
          </a:p>
          <a:p>
            <a:r>
              <a:rPr lang="en-GB" dirty="0" smtClean="0"/>
              <a:t>Keep the code in C++ (no CUDA, </a:t>
            </a:r>
            <a:r>
              <a:rPr lang="en-GB" dirty="0" err="1" smtClean="0"/>
              <a:t>OpenCL</a:t>
            </a:r>
            <a:r>
              <a:rPr lang="en-GB" dirty="0"/>
              <a:t> </a:t>
            </a:r>
            <a:r>
              <a:rPr lang="en-GB" dirty="0" smtClean="0"/>
              <a:t>etc.)</a:t>
            </a:r>
          </a:p>
          <a:p>
            <a:r>
              <a:rPr lang="en-GB" dirty="0" smtClean="0"/>
              <a:t>Explore the possible use of #pragma’s (</a:t>
            </a:r>
            <a:r>
              <a:rPr lang="en-GB" dirty="0" err="1" smtClean="0"/>
              <a:t>OpenMP</a:t>
            </a:r>
            <a:r>
              <a:rPr lang="en-GB" dirty="0" smtClean="0"/>
              <a:t>, </a:t>
            </a:r>
            <a:r>
              <a:rPr lang="en-GB" dirty="0" err="1" smtClean="0"/>
              <a:t>OpenACC</a:t>
            </a:r>
            <a:r>
              <a:rPr lang="en-GB" dirty="0" smtClean="0"/>
              <a:t>)</a:t>
            </a:r>
          </a:p>
          <a:p>
            <a:r>
              <a:rPr lang="en-GB" dirty="0" smtClean="0"/>
              <a:t>Experiment on all hardware at hand (</a:t>
            </a:r>
            <a:r>
              <a:rPr lang="en-GB" dirty="0" err="1" smtClean="0"/>
              <a:t>OpenLab</a:t>
            </a:r>
            <a:r>
              <a:rPr lang="en-GB" dirty="0" smtClean="0"/>
              <a:t>, but not only)</a:t>
            </a:r>
            <a:endParaRPr lang="en-GB" dirty="0" smtClean="0"/>
          </a:p>
        </p:txBody>
      </p:sp>
      <p:sp>
        <p:nvSpPr>
          <p:cNvPr id="6" name="Slide Number Placeholder 5"/>
          <p:cNvSpPr>
            <a:spLocks noGrp="1"/>
          </p:cNvSpPr>
          <p:nvPr>
            <p:ph type="sldNum" sz="quarter" idx="12"/>
          </p:nvPr>
        </p:nvSpPr>
        <p:spPr/>
        <p:txBody>
          <a:bodyPr/>
          <a:lstStyle/>
          <a:p>
            <a:fld id="{6294C92D-0306-4E69-9CD3-20855E849650}" type="slidenum">
              <a:rPr kumimoji="0" lang="en-GB" smtClean="0"/>
              <a:t>9</a:t>
            </a:fld>
            <a:endParaRPr kumimoji="0" lang="en-GB"/>
          </a:p>
        </p:txBody>
      </p:sp>
    </p:spTree>
    <p:extLst>
      <p:ext uri="{BB962C8B-B14F-4D97-AF65-F5344CB8AC3E}">
        <p14:creationId xmlns:p14="http://schemas.microsoft.com/office/powerpoint/2010/main" val="26998740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60</TotalTime>
  <Words>2264</Words>
  <Application>Microsoft Macintosh PowerPoint</Application>
  <PresentationFormat>On-screen Show (4:3)</PresentationFormat>
  <Paragraphs>305</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Revolution</vt:lpstr>
      <vt:lpstr>The optimisation of ALICE code</vt:lpstr>
      <vt:lpstr>Rationale</vt:lpstr>
      <vt:lpstr>parallelism</vt:lpstr>
      <vt:lpstr>If you trust Intel</vt:lpstr>
      <vt:lpstr>If you trust Intel 2</vt:lpstr>
      <vt:lpstr>Why it is so difficult?</vt:lpstr>
      <vt:lpstr>Why it is so difficult (cont)?</vt:lpstr>
      <vt:lpstr>PowerPoint Presentation</vt:lpstr>
      <vt:lpstr>ALICE strategy (unauthorised)</vt:lpstr>
      <vt:lpstr>Timeline</vt:lpstr>
      <vt:lpstr>One example – Simulation</vt:lpstr>
      <vt:lpstr>Event loop and stacking</vt:lpstr>
      <vt:lpstr>Fast and Full MonteCarlo</vt:lpstr>
      <vt:lpstr>Conventional Transport</vt:lpstr>
      <vt:lpstr>PowerPoint Presentation</vt:lpstr>
      <vt:lpstr>Current Situation</vt:lpstr>
      <vt:lpstr>Can we make progress?</vt:lpstr>
      <vt:lpstr>tails, tails, tails</vt:lpstr>
      <vt:lpstr>Tails again</vt:lpstr>
      <vt:lpstr>New Transport Scheme</vt:lpstr>
      <vt:lpstr>Generations of baskets</vt:lpstr>
      <vt:lpstr>New Transport</vt:lpstr>
      <vt:lpstr>New Transport</vt:lpstr>
      <vt:lpstr>A better solution</vt:lpstr>
      <vt:lpstr>A better better solution</vt:lpstr>
      <vt:lpstr>PowerPoint Presentation</vt:lpstr>
      <vt:lpstr>PowerPoint Presentation</vt:lpstr>
      <vt:lpstr>Vectorizing the geometry (ex1)</vt:lpstr>
      <vt:lpstr>Vectorizing the geometry (ex2)</vt:lpstr>
      <vt:lpstr>Vectorizing the Physics</vt:lpstr>
      <vt:lpstr>Plan ahead (no timing yet)</vt:lpstr>
      <vt:lpstr>PowerPoint Presentation</vt:lpstr>
    </vt:vector>
  </TitlesOfParts>
  <Company>European Organization for Nuclear Research CERN 1211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optimisation of ALICE code</dc:title>
  <dc:creator>Federico Carminati</dc:creator>
  <cp:lastModifiedBy>Federico Carminati</cp:lastModifiedBy>
  <cp:revision>24</cp:revision>
  <dcterms:created xsi:type="dcterms:W3CDTF">2012-01-18T19:20:38Z</dcterms:created>
  <dcterms:modified xsi:type="dcterms:W3CDTF">2012-01-18T20:21:34Z</dcterms:modified>
</cp:coreProperties>
</file>