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62" r:id="rId5"/>
    <p:sldId id="313" r:id="rId6"/>
    <p:sldId id="284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274" r:id="rId18"/>
    <p:sldId id="277" r:id="rId19"/>
    <p:sldId id="279" r:id="rId20"/>
    <p:sldId id="280" r:id="rId21"/>
    <p:sldId id="282" r:id="rId22"/>
    <p:sldId id="314" r:id="rId23"/>
    <p:sldId id="312" r:id="rId24"/>
    <p:sldId id="283" r:id="rId25"/>
  </p:sldIdLst>
  <p:sldSz cx="9144000" cy="6858000" type="screen4x3"/>
  <p:notesSz cx="6858000" cy="91440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0099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 autoAdjust="0"/>
    <p:restoredTop sz="94576" autoAdjust="0"/>
  </p:normalViewPr>
  <p:slideViewPr>
    <p:cSldViewPr>
      <p:cViewPr varScale="1">
        <p:scale>
          <a:sx n="73" d="100"/>
          <a:sy n="73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2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4CDC64-2E78-40F0-96DB-171E90112150}" type="datetimeFigureOut">
              <a:rPr lang="es-ES"/>
              <a:pPr>
                <a:defRPr/>
              </a:pPr>
              <a:t>11/01/2012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CA485DD-F348-4823-9E89-DF87BDD5CA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43F758-37B3-4A28-AE17-4CEBA352216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D4889-D20C-4746-8E16-74B21ECE791C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629C5-D7AD-4E73-9847-272EBCB9DD88}" type="slidenum">
              <a:rPr lang="en-US"/>
              <a:pPr/>
              <a:t>2</a:t>
            </a:fld>
            <a:endParaRPr lang="en-US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B64A-14CD-4EF4-9924-E284BFC07D3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1457-A258-40E7-87A2-00AA4F2C4A0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18313" y="71438"/>
            <a:ext cx="2222500" cy="61325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7638" y="71438"/>
            <a:ext cx="6518275" cy="61325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7793-03A0-42E4-9EEE-AFD172F078C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7263" y="71438"/>
            <a:ext cx="7862887" cy="11096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47638" y="1263650"/>
            <a:ext cx="4370387" cy="4940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0425" y="1263650"/>
            <a:ext cx="4370388" cy="4940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FE04B-BF21-4398-83A5-686B3C34C8C0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7263" y="71438"/>
            <a:ext cx="7862887" cy="11096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47638" y="1263650"/>
            <a:ext cx="8893175" cy="2393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7638" y="3810000"/>
            <a:ext cx="8893175" cy="2393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6AC02-8AD4-4818-A6D5-CFF164BFB4C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7263" y="71438"/>
            <a:ext cx="7862887" cy="11096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147638" y="1263650"/>
            <a:ext cx="8893175" cy="49403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C717-6F1D-43EF-88C1-9530BA52FF3C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7263" y="71438"/>
            <a:ext cx="7862887" cy="110966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47638" y="1263650"/>
            <a:ext cx="4370387" cy="4940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70425" y="1263650"/>
            <a:ext cx="4370388" cy="2393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70425" y="3810000"/>
            <a:ext cx="4370388" cy="2393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CF3F-A56B-4CB3-9AC9-7D331B3B72C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29503-D1DE-41B7-AACD-F482DC10D335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18B4B-50B0-4E69-B769-BE9768D575B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7638" y="1263650"/>
            <a:ext cx="43703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0425" y="1263650"/>
            <a:ext cx="43703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C54F-2110-4913-8697-CBD143C9B9F4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28704-8406-4AAF-A6DC-5A7020801A7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5B38-BAA7-4247-BAC9-0B54002A533F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DC71D-128E-44C8-A217-CEDBB993CA57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3A537-6D70-45CE-A92E-E35092D5CBC6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E6500-55E2-4D23-9AC2-1D5410208BA2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7313" y="0"/>
            <a:ext cx="6516687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83363"/>
            <a:ext cx="190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r>
              <a:rPr lang="de-DE"/>
              <a:t>2012.01.12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6463" y="6583363"/>
            <a:ext cx="5305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de-DE"/>
              <a:t>EMC BWE Proto18 - Orsay Meeting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8488" y="6581775"/>
            <a:ext cx="925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122EEAD-2837-4098-A9EC-94A7942BE679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7638" y="1263650"/>
            <a:ext cx="8893175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1" smtClean="0"/>
              <a:t>Textmasterformate durch Klicken bearbeiten</a:t>
            </a:r>
          </a:p>
          <a:p>
            <a:pPr lvl="1"/>
            <a:r>
              <a:rPr lang="es-ES" noProof="1" smtClean="0"/>
              <a:t>Zweite Ebene</a:t>
            </a:r>
          </a:p>
          <a:p>
            <a:pPr lvl="2"/>
            <a:r>
              <a:rPr lang="es-ES" noProof="1" smtClean="0"/>
              <a:t>Dritte Ebene</a:t>
            </a:r>
          </a:p>
          <a:p>
            <a:pPr lvl="3"/>
            <a:r>
              <a:rPr lang="es-ES" noProof="1" smtClean="0"/>
              <a:t>Vierte Ebene</a:t>
            </a:r>
          </a:p>
          <a:p>
            <a:pPr lvl="4"/>
            <a:r>
              <a:rPr lang="es-ES" noProof="1" smtClean="0"/>
              <a:t>Fünfte Ebene</a:t>
            </a: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333375"/>
            <a:ext cx="2411413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6" name="Picture 9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627313" y="0"/>
            <a:ext cx="6516687" cy="1127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057" name="Picture 10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7950" y="333375"/>
            <a:ext cx="2411413" cy="571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57263" y="71438"/>
            <a:ext cx="7862887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6.jpeg"/><Relationship Id="rId4" Type="http://schemas.openxmlformats.org/officeDocument/2006/relationships/hyperlink" Target="https://www.distrelec.de/ishop/StaticHTML/welcome/picV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3075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307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4B563B-9364-43B9-859D-82FC7BFDE944}" type="slidenum">
              <a:rPr lang="de-DE"/>
              <a:pPr/>
              <a:t>1</a:t>
            </a:fld>
            <a:endParaRPr lang="de-DE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PANDA EMC BWE Proto18</a:t>
            </a:r>
          </a:p>
        </p:txBody>
      </p:sp>
      <p:sp>
        <p:nvSpPr>
          <p:cNvPr id="3078" name="Text Box 3"/>
          <p:cNvSpPr txBox="1">
            <a:spLocks noChangeArrowheads="1"/>
          </p:cNvSpPr>
          <p:nvPr/>
        </p:nvSpPr>
        <p:spPr bwMode="auto">
          <a:xfrm>
            <a:off x="539750" y="436562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9" name="Picture 4" descr="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773238"/>
            <a:ext cx="75977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539750" y="5516563"/>
            <a:ext cx="8207375" cy="6667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i="1"/>
              <a:t>Mikel Catania Goikoetxea, Javier Navarro Medrano, David Rodríguez Piñeiro, Yue Ma, Frank Maas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2133600"/>
            <a:ext cx="3014663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1268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1269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4C47EC-D33E-4962-BEA0-D68BD3148729}" type="slidenum">
              <a:rPr lang="de-DE"/>
              <a:pPr/>
              <a:t>10</a:t>
            </a:fld>
            <a:endParaRPr lang="de-DE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Detector: Assembly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27088" y="-1714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400" b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250825" y="1196975"/>
            <a:ext cx="82804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200"/>
              <a:t>Crystal located into the alveoli and patch-panels connected to the preamplifiers with small flexible wires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200"/>
              <a:t>Alveoli glued to the aluminum Insert</a:t>
            </a:r>
          </a:p>
        </p:txBody>
      </p:sp>
      <p:pic>
        <p:nvPicPr>
          <p:cNvPr id="11273" name="Picture 7" descr="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636838"/>
            <a:ext cx="30956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284663" y="5229225"/>
            <a:ext cx="3887787" cy="769938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/>
              <a:t>Connection wires located into these spaces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250825" y="6021388"/>
            <a:ext cx="3097213" cy="4000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CF Stoppers for crystals</a:t>
            </a:r>
          </a:p>
        </p:txBody>
      </p:sp>
      <p:sp>
        <p:nvSpPr>
          <p:cNvPr id="11276" name="AutoShape 14"/>
          <p:cNvSpPr>
            <a:spLocks noChangeArrowheads="1"/>
          </p:cNvSpPr>
          <p:nvPr/>
        </p:nvSpPr>
        <p:spPr bwMode="auto">
          <a:xfrm>
            <a:off x="7021513" y="2455863"/>
            <a:ext cx="574675" cy="244792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127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636838"/>
            <a:ext cx="15922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8" name="Oval 16"/>
          <p:cNvSpPr>
            <a:spLocks noChangeArrowheads="1"/>
          </p:cNvSpPr>
          <p:nvPr/>
        </p:nvSpPr>
        <p:spPr bwMode="auto">
          <a:xfrm>
            <a:off x="2124075" y="3860800"/>
            <a:ext cx="862013" cy="86201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79" name="Oval 17"/>
          <p:cNvSpPr>
            <a:spLocks noChangeArrowheads="1"/>
          </p:cNvSpPr>
          <p:nvPr/>
        </p:nvSpPr>
        <p:spPr bwMode="auto">
          <a:xfrm>
            <a:off x="3276600" y="5013325"/>
            <a:ext cx="862013" cy="862013"/>
          </a:xfrm>
          <a:prstGeom prst="ellips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1280" name="Line 19"/>
          <p:cNvSpPr>
            <a:spLocks noChangeShapeType="1"/>
          </p:cNvSpPr>
          <p:nvPr/>
        </p:nvSpPr>
        <p:spPr bwMode="auto">
          <a:xfrm flipV="1">
            <a:off x="2124075" y="5732463"/>
            <a:ext cx="1008063" cy="2174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281" name="Line 20"/>
          <p:cNvSpPr>
            <a:spLocks noChangeShapeType="1"/>
          </p:cNvSpPr>
          <p:nvPr/>
        </p:nvSpPr>
        <p:spPr bwMode="auto">
          <a:xfrm flipV="1">
            <a:off x="900113" y="4652963"/>
            <a:ext cx="1223962" cy="10080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282" name="Line 13"/>
          <p:cNvSpPr>
            <a:spLocks noChangeShapeType="1"/>
          </p:cNvSpPr>
          <p:nvPr/>
        </p:nvSpPr>
        <p:spPr bwMode="auto">
          <a:xfrm>
            <a:off x="5830888" y="2854325"/>
            <a:ext cx="1368425" cy="36036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1283" name="Line 13"/>
          <p:cNvSpPr>
            <a:spLocks noChangeShapeType="1"/>
          </p:cNvSpPr>
          <p:nvPr/>
        </p:nvSpPr>
        <p:spPr bwMode="auto">
          <a:xfrm>
            <a:off x="5413375" y="4121150"/>
            <a:ext cx="1822450" cy="244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229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5AFACD-9E12-408A-863F-C3D05DC29816}" type="slidenum">
              <a:rPr lang="de-DE"/>
              <a:pPr/>
              <a:t>11</a:t>
            </a:fld>
            <a:endParaRPr lang="de-DE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Mechanical Structure: MP1</a:t>
            </a:r>
          </a:p>
        </p:txBody>
      </p:sp>
      <p:pic>
        <p:nvPicPr>
          <p:cNvPr id="12294" name="Picture 5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1268413"/>
            <a:ext cx="4768850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467544" y="3716338"/>
            <a:ext cx="2520279" cy="430887"/>
          </a:xfrm>
          <a:prstGeom prst="rect">
            <a:avLst/>
          </a:prstGeom>
          <a:solidFill>
            <a:srgbClr val="99CC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 dirty="0"/>
              <a:t>5x Holes for wires</a:t>
            </a: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683568" y="5301208"/>
            <a:ext cx="1944216" cy="430887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/>
              <a:t>2 x Holes N2</a:t>
            </a:r>
          </a:p>
        </p:txBody>
      </p:sp>
      <p:sp>
        <p:nvSpPr>
          <p:cNvPr id="12297" name="Line 8"/>
          <p:cNvSpPr>
            <a:spLocks noChangeShapeType="1"/>
          </p:cNvSpPr>
          <p:nvPr/>
        </p:nvSpPr>
        <p:spPr bwMode="auto">
          <a:xfrm flipV="1">
            <a:off x="3059113" y="2420938"/>
            <a:ext cx="2520950" cy="13684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298" name="Line 9"/>
          <p:cNvSpPr>
            <a:spLocks noChangeShapeType="1"/>
          </p:cNvSpPr>
          <p:nvPr/>
        </p:nvSpPr>
        <p:spPr bwMode="auto">
          <a:xfrm flipV="1">
            <a:off x="3132138" y="3644900"/>
            <a:ext cx="935037" cy="2889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H="1" flipV="1">
            <a:off x="5148064" y="3573016"/>
            <a:ext cx="1655961" cy="136887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 flipV="1">
            <a:off x="2868613" y="5300663"/>
            <a:ext cx="766762" cy="22860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301" name="Text Box 12"/>
          <p:cNvSpPr txBox="1">
            <a:spLocks noChangeArrowheads="1"/>
          </p:cNvSpPr>
          <p:nvPr/>
        </p:nvSpPr>
        <p:spPr bwMode="auto">
          <a:xfrm>
            <a:off x="6948488" y="4797425"/>
            <a:ext cx="2016125" cy="1108075"/>
          </a:xfrm>
          <a:prstGeom prst="rect">
            <a:avLst/>
          </a:prstGeom>
          <a:solidFill>
            <a:srgbClr val="FF505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/>
              <a:t>2x Holes for the supporting feet</a:t>
            </a:r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 flipV="1">
            <a:off x="2757488" y="2636838"/>
            <a:ext cx="3182937" cy="2671762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303" name="Line 14"/>
          <p:cNvSpPr>
            <a:spLocks noChangeShapeType="1"/>
          </p:cNvSpPr>
          <p:nvPr/>
        </p:nvSpPr>
        <p:spPr bwMode="auto">
          <a:xfrm flipH="1" flipV="1">
            <a:off x="5004047" y="5013175"/>
            <a:ext cx="1799977" cy="216049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304" name="Rectangle 15"/>
          <p:cNvSpPr>
            <a:spLocks noChangeArrowheads="1"/>
          </p:cNvSpPr>
          <p:nvPr/>
        </p:nvSpPr>
        <p:spPr bwMode="auto">
          <a:xfrm>
            <a:off x="363538" y="1479550"/>
            <a:ext cx="4364037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sz="2400" b="1"/>
              <a:t>Mounting</a:t>
            </a:r>
            <a:r>
              <a:rPr lang="en-US" sz="2000" b="1"/>
              <a:t> </a:t>
            </a:r>
            <a:r>
              <a:rPr lang="en-US" sz="2400" b="1"/>
              <a:t>Plate 1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Aluminum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15 mm thick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“Cold Plate”</a:t>
            </a:r>
          </a:p>
          <a:p>
            <a:pPr lvl="1" algn="l" eaLnBrk="1" hangingPunct="1">
              <a:spcBef>
                <a:spcPct val="20000"/>
              </a:spcBef>
            </a:pPr>
            <a:endParaRPr lang="en-US"/>
          </a:p>
          <a:p>
            <a:pPr lvl="1" algn="l" eaLnBrk="1" hangingPunct="1">
              <a:spcBef>
                <a:spcPct val="20000"/>
              </a:spcBef>
            </a:pPr>
            <a:endParaRPr lang="en-US"/>
          </a:p>
          <a:p>
            <a:pPr algn="l" eaLnBrk="1" hangingPunct="1">
              <a:spcBef>
                <a:spcPct val="20000"/>
              </a:spcBef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3315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331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3615FC-F64F-4F01-896E-2EC51508CB30}" type="slidenum">
              <a:rPr lang="de-DE"/>
              <a:pPr/>
              <a:t>12</a:t>
            </a:fld>
            <a:endParaRPr lang="de-DE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Mechanical Structure: </a:t>
            </a:r>
            <a:br>
              <a:rPr lang="en-US" u="sng" dirty="0" smtClean="0"/>
            </a:br>
            <a:r>
              <a:rPr lang="en-US" u="sng" dirty="0" smtClean="0"/>
              <a:t>Supporting Feet</a:t>
            </a:r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-180975" y="1341438"/>
            <a:ext cx="5113338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 Glass Fiber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/>
              <a:t> From 14 to 23 mm diameter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endParaRPr lang="en-US"/>
          </a:p>
          <a:p>
            <a:pPr lvl="1" algn="l" eaLnBrk="1" hangingPunct="1">
              <a:spcBef>
                <a:spcPct val="20000"/>
              </a:spcBef>
            </a:pPr>
            <a:endParaRPr lang="en-US"/>
          </a:p>
          <a:p>
            <a:pPr lvl="1" algn="l" eaLnBrk="1" hangingPunct="1">
              <a:spcBef>
                <a:spcPct val="20000"/>
              </a:spcBef>
            </a:pPr>
            <a:endParaRPr lang="en-US"/>
          </a:p>
          <a:p>
            <a:pPr algn="l" eaLnBrk="1" hangingPunct="1">
              <a:spcBef>
                <a:spcPct val="20000"/>
              </a:spcBef>
            </a:pPr>
            <a:endParaRPr lang="en-US" sz="2000"/>
          </a:p>
        </p:txBody>
      </p:sp>
      <p:pic>
        <p:nvPicPr>
          <p:cNvPr id="13319" name="Picture 8" descr="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479147"/>
            <a:ext cx="3059832" cy="13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250825" y="4508500"/>
            <a:ext cx="5473700" cy="1570038"/>
          </a:xfrm>
          <a:prstGeom prst="rect">
            <a:avLst/>
          </a:prstGeom>
          <a:solidFill>
            <a:srgbClr val="FFFF99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1"/>
              <a:t> Max. Stress: 114 MPa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1"/>
              <a:t> Security Coefficient &gt; 4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400" b="1"/>
              <a:t>Max. Displacement: 0,07 mm</a:t>
            </a:r>
          </a:p>
        </p:txBody>
      </p:sp>
      <p:sp>
        <p:nvSpPr>
          <p:cNvPr id="13321" name="Text Box 13"/>
          <p:cNvSpPr txBox="1">
            <a:spLocks noChangeArrowheads="1"/>
          </p:cNvSpPr>
          <p:nvPr/>
        </p:nvSpPr>
        <p:spPr bwMode="auto">
          <a:xfrm>
            <a:off x="251520" y="2780928"/>
            <a:ext cx="5832475" cy="15684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 algn="l">
              <a:buFont typeface="Arial" charset="0"/>
              <a:buChar char="•"/>
            </a:pPr>
            <a:r>
              <a:rPr lang="en-US" sz="2400"/>
              <a:t>Tensile Yield Point, </a:t>
            </a:r>
            <a:r>
              <a:rPr lang="en-US" sz="2400" i="1"/>
              <a:t>σ</a:t>
            </a:r>
            <a:r>
              <a:rPr lang="en-US" sz="2400" i="1" baseline="-25000"/>
              <a:t>radial </a:t>
            </a:r>
            <a:r>
              <a:rPr lang="en-US" sz="2400"/>
              <a:t>= 250 MPa</a:t>
            </a:r>
          </a:p>
          <a:p>
            <a:pPr algn="l">
              <a:buFontTx/>
              <a:buChar char="•"/>
            </a:pPr>
            <a:r>
              <a:rPr lang="en-US" sz="2400"/>
              <a:t> Young´s modulus, </a:t>
            </a:r>
            <a:r>
              <a:rPr lang="en-US" sz="2400" i="1"/>
              <a:t>E</a:t>
            </a:r>
            <a:r>
              <a:rPr lang="en-US" sz="2400" i="1" baseline="-25000"/>
              <a:t>radial</a:t>
            </a:r>
            <a:r>
              <a:rPr lang="en-US" sz="2400"/>
              <a:t> = 25 GPa</a:t>
            </a:r>
          </a:p>
          <a:p>
            <a:pPr algn="l">
              <a:buFontTx/>
              <a:buChar char="•"/>
            </a:pPr>
            <a:r>
              <a:rPr lang="en-US" sz="2400"/>
              <a:t> Thermal conductivity, </a:t>
            </a:r>
            <a:r>
              <a:rPr lang="en-US" sz="2400" i="1"/>
              <a:t>λ</a:t>
            </a:r>
            <a:r>
              <a:rPr lang="en-US" sz="2400"/>
              <a:t> = 0, 3 W/mK</a:t>
            </a:r>
          </a:p>
          <a:p>
            <a:pPr algn="l">
              <a:buFontTx/>
              <a:buChar char="•"/>
            </a:pPr>
            <a:r>
              <a:rPr lang="en-US" sz="2400"/>
              <a:t> Thermal linear expansion, 1,2 x 10</a:t>
            </a:r>
            <a:r>
              <a:rPr lang="en-US" sz="2400" baseline="30000"/>
              <a:t>-5</a:t>
            </a:r>
            <a:r>
              <a:rPr lang="en-US" sz="2400"/>
              <a:t> 1/T</a:t>
            </a:r>
          </a:p>
        </p:txBody>
      </p:sp>
      <p:pic>
        <p:nvPicPr>
          <p:cNvPr id="13322" name="Picture 10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2855" y="5301208"/>
            <a:ext cx="3201145" cy="108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Rectangle 4"/>
          <p:cNvSpPr>
            <a:spLocks noChangeArrowheads="1"/>
          </p:cNvSpPr>
          <p:nvPr/>
        </p:nvSpPr>
        <p:spPr bwMode="auto">
          <a:xfrm>
            <a:off x="3995738" y="1341438"/>
            <a:ext cx="51482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100 mm long</a:t>
            </a:r>
          </a:p>
          <a:p>
            <a:pPr lvl="1" algn="l"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sz="2400" dirty="0"/>
              <a:t> Conical surfaces to </a:t>
            </a:r>
            <a:r>
              <a:rPr lang="en-US" sz="2400" dirty="0" smtClean="0"/>
              <a:t>support MP1 and hold in MP2</a:t>
            </a:r>
            <a:endParaRPr lang="en-US" sz="2400" dirty="0"/>
          </a:p>
          <a:p>
            <a:pPr lvl="1" algn="l" eaLnBrk="1" hangingPunct="1">
              <a:spcBef>
                <a:spcPct val="20000"/>
              </a:spcBef>
            </a:pPr>
            <a:endParaRPr lang="en-US" dirty="0"/>
          </a:p>
          <a:p>
            <a:pPr lvl="1" algn="l" eaLnBrk="1" hangingPunct="1">
              <a:spcBef>
                <a:spcPct val="20000"/>
              </a:spcBef>
            </a:pPr>
            <a:endParaRPr lang="en-US" dirty="0"/>
          </a:p>
          <a:p>
            <a:pPr lvl="1" algn="l" eaLnBrk="1" hangingPunct="1">
              <a:spcBef>
                <a:spcPct val="20000"/>
              </a:spcBef>
            </a:pPr>
            <a:endParaRPr lang="en-US" dirty="0"/>
          </a:p>
          <a:p>
            <a:pPr algn="l" eaLnBrk="1" hangingPunct="1">
              <a:spcBef>
                <a:spcPct val="20000"/>
              </a:spcBef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433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434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AF860-964C-4C43-AF0F-84CC179B21AC}" type="slidenum">
              <a:rPr lang="de-DE"/>
              <a:pPr/>
              <a:t>13</a:t>
            </a:fld>
            <a:endParaRPr lang="de-DE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Mechanical Structure: Feet</a:t>
            </a:r>
          </a:p>
        </p:txBody>
      </p:sp>
      <p:pic>
        <p:nvPicPr>
          <p:cNvPr id="14342" name="Picture 5" descr="100_04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933825"/>
            <a:ext cx="3395662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100_04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196975"/>
            <a:ext cx="20494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484313"/>
            <a:ext cx="52736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5" name="Group 8"/>
          <p:cNvGrpSpPr>
            <a:grpSpLocks/>
          </p:cNvGrpSpPr>
          <p:nvPr/>
        </p:nvGrpSpPr>
        <p:grpSpPr bwMode="auto">
          <a:xfrm>
            <a:off x="250825" y="3500438"/>
            <a:ext cx="5237163" cy="3128962"/>
            <a:chOff x="158" y="2205"/>
            <a:chExt cx="3299" cy="1971"/>
          </a:xfrm>
        </p:grpSpPr>
        <p:pic>
          <p:nvPicPr>
            <p:cNvPr id="14346" name="Picture 9" descr="1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5" y="2478"/>
              <a:ext cx="3072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7" name="Text Box 10"/>
            <p:cNvSpPr txBox="1">
              <a:spLocks noChangeArrowheads="1"/>
            </p:cNvSpPr>
            <p:nvPr/>
          </p:nvSpPr>
          <p:spPr bwMode="auto">
            <a:xfrm>
              <a:off x="158" y="2205"/>
              <a:ext cx="1996" cy="485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2200"/>
                <a:t>Aluminum caps bolted with 4 screws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5363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/>
              <a:t>EMC BWE Proto18 - Orsay Meeting</a:t>
            </a:r>
          </a:p>
        </p:txBody>
      </p:sp>
      <p:sp>
        <p:nvSpPr>
          <p:cNvPr id="1536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C663B0-BD7E-42DC-92AD-93606AB1F431}" type="slidenum">
              <a:rPr lang="de-DE"/>
              <a:pPr/>
              <a:t>14</a:t>
            </a:fld>
            <a:endParaRPr lang="de-DE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Mechanical Structure</a:t>
            </a:r>
          </a:p>
        </p:txBody>
      </p:sp>
      <p:pic>
        <p:nvPicPr>
          <p:cNvPr id="15366" name="Picture 5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341438"/>
            <a:ext cx="576103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9363"/>
            <a:ext cx="4318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39750" y="4437063"/>
            <a:ext cx="4032250" cy="156966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/>
              <a:t>The aluminum Inserts are bolted with 2 screws and positioned </a:t>
            </a:r>
            <a:r>
              <a:rPr lang="en-US" sz="2400" dirty="0" smtClean="0"/>
              <a:t>by 2 </a:t>
            </a:r>
            <a:r>
              <a:rPr lang="en-US" sz="2400" dirty="0"/>
              <a:t>pins each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6387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638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25018-8A3E-4747-B58E-F28533A1C8C7}" type="slidenum">
              <a:rPr lang="de-DE"/>
              <a:pPr/>
              <a:t>15</a:t>
            </a:fld>
            <a:endParaRPr lang="de-DE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Mechanical Structure: MP2</a:t>
            </a:r>
          </a:p>
        </p:txBody>
      </p:sp>
      <p:grpSp>
        <p:nvGrpSpPr>
          <p:cNvPr id="16390" name="Group 4"/>
          <p:cNvGrpSpPr>
            <a:grpSpLocks/>
          </p:cNvGrpSpPr>
          <p:nvPr/>
        </p:nvGrpSpPr>
        <p:grpSpPr bwMode="auto">
          <a:xfrm>
            <a:off x="250825" y="1341438"/>
            <a:ext cx="8605838" cy="5354637"/>
            <a:chOff x="158" y="799"/>
            <a:chExt cx="5421" cy="3373"/>
          </a:xfrm>
        </p:grpSpPr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158" y="799"/>
              <a:ext cx="5421" cy="3373"/>
              <a:chOff x="158" y="799"/>
              <a:chExt cx="5421" cy="3373"/>
            </a:xfrm>
          </p:grpSpPr>
          <p:pic>
            <p:nvPicPr>
              <p:cNvPr id="16394" name="Picture 6" descr="21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606" y="2432"/>
                <a:ext cx="1973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5" name="Picture 7" descr="2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8" y="2840"/>
                <a:ext cx="2223" cy="1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396" name="Picture 8" descr="2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05" y="799"/>
                <a:ext cx="1471" cy="15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397" name="Text Box 9"/>
              <p:cNvSpPr txBox="1">
                <a:spLocks noChangeArrowheads="1"/>
              </p:cNvSpPr>
              <p:nvPr/>
            </p:nvSpPr>
            <p:spPr bwMode="auto">
              <a:xfrm>
                <a:off x="2699" y="845"/>
                <a:ext cx="1405" cy="249"/>
              </a:xfrm>
              <a:prstGeom prst="rect">
                <a:avLst/>
              </a:prstGeom>
              <a:solidFill>
                <a:srgbClr val="00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10 x Cooling holes</a:t>
                </a:r>
              </a:p>
            </p:txBody>
          </p:sp>
          <p:sp>
            <p:nvSpPr>
              <p:cNvPr id="16398" name="Line 10"/>
              <p:cNvSpPr>
                <a:spLocks noChangeShapeType="1"/>
              </p:cNvSpPr>
              <p:nvPr/>
            </p:nvSpPr>
            <p:spPr bwMode="auto">
              <a:xfrm>
                <a:off x="4195" y="1026"/>
                <a:ext cx="590" cy="181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399" name="Line 11"/>
              <p:cNvSpPr>
                <a:spLocks noChangeShapeType="1"/>
              </p:cNvSpPr>
              <p:nvPr/>
            </p:nvSpPr>
            <p:spPr bwMode="auto">
              <a:xfrm>
                <a:off x="3787" y="1525"/>
                <a:ext cx="590" cy="136"/>
              </a:xfrm>
              <a:prstGeom prst="line">
                <a:avLst/>
              </a:prstGeom>
              <a:noFill/>
              <a:ln w="38100">
                <a:solidFill>
                  <a:srgbClr val="9933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pic>
            <p:nvPicPr>
              <p:cNvPr id="16400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381" y="2704"/>
                <a:ext cx="1126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1" name="Text Box 13"/>
              <p:cNvSpPr txBox="1">
                <a:spLocks noChangeArrowheads="1"/>
              </p:cNvSpPr>
              <p:nvPr/>
            </p:nvSpPr>
            <p:spPr bwMode="auto">
              <a:xfrm>
                <a:off x="2471" y="2114"/>
                <a:ext cx="1633" cy="249"/>
              </a:xfrm>
              <a:prstGeom prst="rect">
                <a:avLst/>
              </a:prstGeom>
              <a:solidFill>
                <a:srgbClr val="99CC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2 x Aluminum Lockers</a:t>
                </a:r>
              </a:p>
            </p:txBody>
          </p:sp>
          <p:sp>
            <p:nvSpPr>
              <p:cNvPr id="16402" name="Text Box 14"/>
              <p:cNvSpPr txBox="1">
                <a:spLocks noChangeArrowheads="1"/>
              </p:cNvSpPr>
              <p:nvPr/>
            </p:nvSpPr>
            <p:spPr bwMode="auto">
              <a:xfrm>
                <a:off x="2608" y="1253"/>
                <a:ext cx="1044" cy="249"/>
              </a:xfrm>
              <a:prstGeom prst="rect">
                <a:avLst/>
              </a:prstGeom>
              <a:solidFill>
                <a:srgbClr val="CC99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o-ring groove</a:t>
                </a:r>
              </a:p>
            </p:txBody>
          </p:sp>
        </p:grpSp>
        <p:sp>
          <p:nvSpPr>
            <p:cNvPr id="16393" name="Line 15"/>
            <p:cNvSpPr>
              <a:spLocks noChangeShapeType="1"/>
            </p:cNvSpPr>
            <p:nvPr/>
          </p:nvSpPr>
          <p:spPr bwMode="auto">
            <a:xfrm>
              <a:off x="3469" y="3022"/>
              <a:ext cx="455" cy="22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179388" y="1268413"/>
            <a:ext cx="3919537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l" eaLnBrk="1" hangingPunct="1">
              <a:spcBef>
                <a:spcPct val="20000"/>
              </a:spcBef>
            </a:pPr>
            <a:r>
              <a:rPr lang="en-US" sz="2400" b="1"/>
              <a:t>Mounting Plate 2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Aluminum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25 mm thick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Same drilled holes as in MP2 (N</a:t>
            </a:r>
            <a:r>
              <a:rPr lang="en-US" sz="2400" baseline="-25000"/>
              <a:t>2</a:t>
            </a:r>
            <a:r>
              <a:rPr lang="en-US" sz="2400"/>
              <a:t>, feet, wires)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Groove for o-ring sealing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400"/>
              <a:t>“Warm Plate”</a:t>
            </a:r>
          </a:p>
          <a:p>
            <a:pPr lvl="1" algn="l" eaLnBrk="1" hangingPunct="1">
              <a:spcBef>
                <a:spcPct val="20000"/>
              </a:spcBef>
            </a:pPr>
            <a:endParaRPr lang="en-US"/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741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741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0DD88-4FFF-49B6-8730-4A76B571546A}" type="slidenum">
              <a:rPr lang="de-DE"/>
              <a:pPr/>
              <a:t>16</a:t>
            </a:fld>
            <a:endParaRPr lang="de-DE"/>
          </a:p>
        </p:txBody>
      </p:sp>
      <p:grpSp>
        <p:nvGrpSpPr>
          <p:cNvPr id="17413" name="Group 24"/>
          <p:cNvGrpSpPr>
            <a:grpSpLocks/>
          </p:cNvGrpSpPr>
          <p:nvPr/>
        </p:nvGrpSpPr>
        <p:grpSpPr bwMode="auto">
          <a:xfrm>
            <a:off x="1476375" y="4221163"/>
            <a:ext cx="3240088" cy="2636837"/>
            <a:chOff x="113" y="1797"/>
            <a:chExt cx="1880" cy="1666"/>
          </a:xfrm>
        </p:grpSpPr>
        <p:pic>
          <p:nvPicPr>
            <p:cNvPr id="17427" name="Picture 25" descr="6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3" y="1797"/>
              <a:ext cx="1880" cy="130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7428" name="Text Box 26"/>
            <p:cNvSpPr txBox="1">
              <a:spLocks noChangeArrowheads="1"/>
            </p:cNvSpPr>
            <p:nvPr/>
          </p:nvSpPr>
          <p:spPr bwMode="auto">
            <a:xfrm>
              <a:off x="1565" y="2795"/>
              <a:ext cx="181" cy="2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/>
                <a:t>4</a:t>
              </a:r>
            </a:p>
          </p:txBody>
        </p:sp>
        <p:sp>
          <p:nvSpPr>
            <p:cNvPr id="17429" name="Text Box 27"/>
            <p:cNvSpPr txBox="1">
              <a:spLocks noChangeArrowheads="1"/>
            </p:cNvSpPr>
            <p:nvPr/>
          </p:nvSpPr>
          <p:spPr bwMode="auto">
            <a:xfrm>
              <a:off x="295" y="3249"/>
              <a:ext cx="272" cy="2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/>
                <a:t>5</a:t>
              </a:r>
            </a:p>
          </p:txBody>
        </p:sp>
        <p:sp>
          <p:nvSpPr>
            <p:cNvPr id="17430" name="Line 28"/>
            <p:cNvSpPr>
              <a:spLocks noChangeShapeType="1"/>
            </p:cNvSpPr>
            <p:nvPr/>
          </p:nvSpPr>
          <p:spPr bwMode="auto">
            <a:xfrm flipH="1" flipV="1">
              <a:off x="1292" y="2541"/>
              <a:ext cx="288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31" name="Line 29"/>
            <p:cNvSpPr>
              <a:spLocks noChangeShapeType="1"/>
            </p:cNvSpPr>
            <p:nvPr/>
          </p:nvSpPr>
          <p:spPr bwMode="auto">
            <a:xfrm flipV="1">
              <a:off x="412" y="304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Cooling System: Circuits</a:t>
            </a:r>
          </a:p>
        </p:txBody>
      </p:sp>
      <p:sp>
        <p:nvSpPr>
          <p:cNvPr id="17415" name="Rectangle 22"/>
          <p:cNvSpPr>
            <a:spLocks noChangeArrowheads="1"/>
          </p:cNvSpPr>
          <p:nvPr/>
        </p:nvSpPr>
        <p:spPr bwMode="auto">
          <a:xfrm>
            <a:off x="107950" y="1196975"/>
            <a:ext cx="6264275" cy="2592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200" dirty="0" smtClean="0"/>
              <a:t>Aluminum </a:t>
            </a:r>
            <a:r>
              <a:rPr lang="en-US" sz="2200" dirty="0"/>
              <a:t>Shell (divided in 3 parts because of the shrinkage) bolted to the MP1 to distribute cooling power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200" dirty="0" smtClean="0"/>
              <a:t>PU </a:t>
            </a:r>
            <a:r>
              <a:rPr lang="en-US" sz="2200" dirty="0"/>
              <a:t>Cooling pipe (internal diameter: 4mm, external diameter: 6mm)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200" dirty="0" smtClean="0"/>
              <a:t>PVDF 90º </a:t>
            </a:r>
            <a:r>
              <a:rPr lang="en-US" sz="2200" dirty="0"/>
              <a:t>elbows</a:t>
            </a:r>
          </a:p>
          <a:p>
            <a:pPr lvl="1" algn="l" eaLnBrk="1" hangingPunct="1">
              <a:spcBef>
                <a:spcPct val="20000"/>
              </a:spcBef>
              <a:buFontTx/>
              <a:buChar char="–"/>
            </a:pPr>
            <a:r>
              <a:rPr lang="en-US" sz="2200" dirty="0"/>
              <a:t>5 different circuits commanded by an external manifold: ability to study different cooling configurations</a:t>
            </a:r>
          </a:p>
        </p:txBody>
      </p:sp>
      <p:grpSp>
        <p:nvGrpSpPr>
          <p:cNvPr id="17416" name="Group 30"/>
          <p:cNvGrpSpPr>
            <a:grpSpLocks/>
          </p:cNvGrpSpPr>
          <p:nvPr/>
        </p:nvGrpSpPr>
        <p:grpSpPr bwMode="auto">
          <a:xfrm>
            <a:off x="4859338" y="4292600"/>
            <a:ext cx="4103687" cy="2160588"/>
            <a:chOff x="2064" y="1480"/>
            <a:chExt cx="2449" cy="1357"/>
          </a:xfrm>
        </p:grpSpPr>
        <p:pic>
          <p:nvPicPr>
            <p:cNvPr id="17420" name="Picture 31" descr="6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09" y="1480"/>
              <a:ext cx="1949" cy="1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1" name="Text Box 32"/>
            <p:cNvSpPr txBox="1">
              <a:spLocks noChangeArrowheads="1"/>
            </p:cNvSpPr>
            <p:nvPr/>
          </p:nvSpPr>
          <p:spPr bwMode="auto">
            <a:xfrm>
              <a:off x="3913" y="2208"/>
              <a:ext cx="181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17422" name="Text Box 33"/>
            <p:cNvSpPr txBox="1">
              <a:spLocks noChangeArrowheads="1"/>
            </p:cNvSpPr>
            <p:nvPr/>
          </p:nvSpPr>
          <p:spPr bwMode="auto">
            <a:xfrm>
              <a:off x="4286" y="170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17423" name="Text Box 34"/>
            <p:cNvSpPr txBox="1">
              <a:spLocks noChangeArrowheads="1"/>
            </p:cNvSpPr>
            <p:nvPr/>
          </p:nvSpPr>
          <p:spPr bwMode="auto">
            <a:xfrm>
              <a:off x="2064" y="1661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/>
                <a:t>3</a:t>
              </a:r>
            </a:p>
          </p:txBody>
        </p:sp>
        <p:sp>
          <p:nvSpPr>
            <p:cNvPr id="17424" name="Line 35"/>
            <p:cNvSpPr>
              <a:spLocks noChangeShapeType="1"/>
            </p:cNvSpPr>
            <p:nvPr/>
          </p:nvSpPr>
          <p:spPr bwMode="auto">
            <a:xfrm flipH="1">
              <a:off x="3416" y="2320"/>
              <a:ext cx="528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25" name="Line 36"/>
            <p:cNvSpPr>
              <a:spLocks noChangeShapeType="1"/>
            </p:cNvSpPr>
            <p:nvPr/>
          </p:nvSpPr>
          <p:spPr bwMode="auto">
            <a:xfrm flipH="1">
              <a:off x="3440" y="1858"/>
              <a:ext cx="840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7426" name="Line 37"/>
            <p:cNvSpPr>
              <a:spLocks noChangeShapeType="1"/>
            </p:cNvSpPr>
            <p:nvPr/>
          </p:nvSpPr>
          <p:spPr bwMode="auto">
            <a:xfrm>
              <a:off x="2200" y="1888"/>
              <a:ext cx="181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17417" name="Group 38"/>
          <p:cNvGrpSpPr>
            <a:grpSpLocks/>
          </p:cNvGrpSpPr>
          <p:nvPr/>
        </p:nvGrpSpPr>
        <p:grpSpPr bwMode="auto">
          <a:xfrm>
            <a:off x="5940425" y="1412875"/>
            <a:ext cx="3024188" cy="2808288"/>
            <a:chOff x="3470" y="890"/>
            <a:chExt cx="2136" cy="1974"/>
          </a:xfrm>
        </p:grpSpPr>
        <p:pic>
          <p:nvPicPr>
            <p:cNvPr id="17418" name="Picture 39" descr="100_05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70" y="1434"/>
              <a:ext cx="1905" cy="1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05" y="890"/>
              <a:ext cx="1501" cy="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8435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8436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9F6CAF-D698-4A31-83E1-6AAE599F7B6A}" type="slidenum">
              <a:rPr lang="de-DE"/>
              <a:pPr/>
              <a:t>17</a:t>
            </a:fld>
            <a:endParaRPr lang="de-DE"/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Insulation System: Elements</a:t>
            </a:r>
          </a:p>
        </p:txBody>
      </p:sp>
      <p:pic>
        <p:nvPicPr>
          <p:cNvPr id="18438" name="Picture 36" descr="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2708275"/>
            <a:ext cx="4862512" cy="373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7" descr="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149725"/>
            <a:ext cx="3478212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39"/>
          <p:cNvSpPr>
            <a:spLocks noChangeShapeType="1"/>
          </p:cNvSpPr>
          <p:nvPr/>
        </p:nvSpPr>
        <p:spPr bwMode="auto">
          <a:xfrm flipH="1">
            <a:off x="7308850" y="3284538"/>
            <a:ext cx="863600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1" name="Line 40"/>
          <p:cNvSpPr>
            <a:spLocks noChangeShapeType="1"/>
          </p:cNvSpPr>
          <p:nvPr/>
        </p:nvSpPr>
        <p:spPr bwMode="auto">
          <a:xfrm flipV="1">
            <a:off x="4427538" y="5229225"/>
            <a:ext cx="71437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2" name="Line 41"/>
          <p:cNvSpPr>
            <a:spLocks noChangeShapeType="1"/>
          </p:cNvSpPr>
          <p:nvPr/>
        </p:nvSpPr>
        <p:spPr bwMode="auto">
          <a:xfrm>
            <a:off x="3203575" y="4075113"/>
            <a:ext cx="1655763" cy="11541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3" name="Text Box 42"/>
          <p:cNvSpPr txBox="1">
            <a:spLocks noChangeArrowheads="1"/>
          </p:cNvSpPr>
          <p:nvPr/>
        </p:nvSpPr>
        <p:spPr bwMode="auto">
          <a:xfrm>
            <a:off x="7164388" y="2852738"/>
            <a:ext cx="1655762" cy="808037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/>
              <a:t>Al Cover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/>
              <a:t>(2 mm </a:t>
            </a:r>
            <a:r>
              <a:rPr lang="en-US" dirty="0" smtClean="0"/>
              <a:t>thick)</a:t>
            </a:r>
            <a:endParaRPr lang="en-US" dirty="0"/>
          </a:p>
        </p:txBody>
      </p:sp>
      <p:sp>
        <p:nvSpPr>
          <p:cNvPr id="18444" name="Text Box 43"/>
          <p:cNvSpPr txBox="1">
            <a:spLocks noChangeArrowheads="1"/>
          </p:cNvSpPr>
          <p:nvPr/>
        </p:nvSpPr>
        <p:spPr bwMode="auto">
          <a:xfrm>
            <a:off x="4067175" y="5949950"/>
            <a:ext cx="1223963" cy="395288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O-ring</a:t>
            </a:r>
          </a:p>
        </p:txBody>
      </p:sp>
      <p:sp>
        <p:nvSpPr>
          <p:cNvPr id="18445" name="Text Box 44"/>
          <p:cNvSpPr txBox="1">
            <a:spLocks noChangeArrowheads="1"/>
          </p:cNvSpPr>
          <p:nvPr/>
        </p:nvSpPr>
        <p:spPr bwMode="auto">
          <a:xfrm>
            <a:off x="250825" y="3284538"/>
            <a:ext cx="2808288" cy="808037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VIP double box  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(16 panels 10mm thick ) </a:t>
            </a:r>
          </a:p>
        </p:txBody>
      </p:sp>
      <p:pic>
        <p:nvPicPr>
          <p:cNvPr id="18446" name="Picture 45" descr="VI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1341438"/>
            <a:ext cx="187325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Line 46"/>
          <p:cNvSpPr>
            <a:spLocks noChangeShapeType="1"/>
          </p:cNvSpPr>
          <p:nvPr/>
        </p:nvSpPr>
        <p:spPr bwMode="auto">
          <a:xfrm>
            <a:off x="5580063" y="1628775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48" name="Rectangle 48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412875"/>
            <a:ext cx="4679950" cy="1444625"/>
          </a:xfrm>
          <a:noFill/>
        </p:spPr>
        <p:txBody>
          <a:bodyPr/>
          <a:lstStyle/>
          <a:p>
            <a:pPr marL="0" indent="0" eaLnBrk="1" hangingPunct="1">
              <a:buFontTx/>
              <a:buChar char="•"/>
            </a:pPr>
            <a:r>
              <a:rPr lang="en-US" sz="1800" smtClean="0"/>
              <a:t> Vacuum Insulation Panel (</a:t>
            </a:r>
            <a:r>
              <a:rPr lang="el-GR" sz="1800" smtClean="0"/>
              <a:t>λ</a:t>
            </a:r>
            <a:r>
              <a:rPr lang="en-US" sz="1800" smtClean="0"/>
              <a:t>: 0,008 W/mK)</a:t>
            </a:r>
          </a:p>
          <a:p>
            <a:pPr marL="0" indent="0" eaLnBrk="1" hangingPunct="1">
              <a:buFontTx/>
              <a:buChar char="•"/>
            </a:pPr>
            <a:r>
              <a:rPr lang="en-US" sz="1800" smtClean="0"/>
              <a:t> Styrofoam (</a:t>
            </a:r>
            <a:r>
              <a:rPr lang="el-GR" sz="1800" smtClean="0"/>
              <a:t>λ</a:t>
            </a:r>
            <a:r>
              <a:rPr lang="en-US" sz="1800" smtClean="0"/>
              <a:t>: 0,03 W/mK)</a:t>
            </a:r>
          </a:p>
          <a:p>
            <a:pPr marL="0" indent="0" eaLnBrk="1" hangingPunct="1">
              <a:buFontTx/>
              <a:buChar char="•"/>
            </a:pPr>
            <a:r>
              <a:rPr lang="en-US" sz="1800" smtClean="0"/>
              <a:t> Insulation tubes around the cooling pipes</a:t>
            </a:r>
          </a:p>
        </p:txBody>
      </p:sp>
      <p:sp>
        <p:nvSpPr>
          <p:cNvPr id="18449" name="Line 47"/>
          <p:cNvSpPr>
            <a:spLocks noChangeShapeType="1"/>
          </p:cNvSpPr>
          <p:nvPr/>
        </p:nvSpPr>
        <p:spPr bwMode="auto">
          <a:xfrm>
            <a:off x="3851275" y="2924175"/>
            <a:ext cx="18732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8450" name="Text Box 38"/>
          <p:cNvSpPr txBox="1">
            <a:spLocks noChangeArrowheads="1"/>
          </p:cNvSpPr>
          <p:nvPr/>
        </p:nvSpPr>
        <p:spPr bwMode="auto">
          <a:xfrm>
            <a:off x="1763713" y="2420938"/>
            <a:ext cx="2016125" cy="66992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Styrofoam blocks (6-7 mm thick)</a:t>
            </a:r>
          </a:p>
        </p:txBody>
      </p:sp>
      <p:sp>
        <p:nvSpPr>
          <p:cNvPr id="18451" name="Line 50"/>
          <p:cNvSpPr>
            <a:spLocks noChangeShapeType="1"/>
          </p:cNvSpPr>
          <p:nvPr/>
        </p:nvSpPr>
        <p:spPr bwMode="auto">
          <a:xfrm>
            <a:off x="755650" y="4221163"/>
            <a:ext cx="215900" cy="4333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9459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9460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DF9C90-D97F-4329-A5C5-A20684748D62}" type="slidenum">
              <a:rPr lang="de-DE"/>
              <a:pPr/>
              <a:t>18</a:t>
            </a:fld>
            <a:endParaRPr lang="de-DE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Insulation System: Backside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266825"/>
            <a:ext cx="8675687" cy="1830388"/>
          </a:xfrm>
          <a:noFill/>
        </p:spPr>
        <p:txBody>
          <a:bodyPr/>
          <a:lstStyle/>
          <a:p>
            <a:pPr marL="0" indent="0" eaLnBrk="1" hangingPunct="1"/>
            <a:r>
              <a:rPr lang="en-US" sz="2400" b="1" dirty="0" smtClean="0"/>
              <a:t>Back Insulation</a:t>
            </a:r>
          </a:p>
          <a:p>
            <a:pPr marL="457200" lvl="1" indent="0" eaLnBrk="1" hangingPunct="1">
              <a:buFontTx/>
              <a:buChar char="–"/>
            </a:pPr>
            <a:r>
              <a:rPr lang="en-US" sz="2400" dirty="0" smtClean="0"/>
              <a:t>Styrofoam 50 mm thick block. Drilled for wire evacuation, Feet, back cooling pipes and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pipes (coincident holes with MPs)</a:t>
            </a:r>
          </a:p>
          <a:p>
            <a:pPr marL="457200" lvl="1" indent="0" eaLnBrk="1" hangingPunct="1">
              <a:buFontTx/>
              <a:buChar char="–"/>
            </a:pPr>
            <a:r>
              <a:rPr lang="en-US" sz="2400" dirty="0" smtClean="0"/>
              <a:t>Channels for back cooling pipes</a:t>
            </a:r>
          </a:p>
        </p:txBody>
      </p:sp>
      <p:pic>
        <p:nvPicPr>
          <p:cNvPr id="19463" name="Picture 4" descr="Back_Insul_Coolin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3284984"/>
            <a:ext cx="5004891" cy="3217761"/>
          </a:xfrm>
          <a:noFill/>
        </p:spPr>
      </p:pic>
      <p:pic>
        <p:nvPicPr>
          <p:cNvPr id="19464" name="Picture 5" descr="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398" y="3284984"/>
            <a:ext cx="381460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20483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20484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51B7C4-C76C-4A3C-916E-AC379CCE7A54}" type="slidenum">
              <a:rPr lang="de-DE"/>
              <a:pPr/>
              <a:t>19</a:t>
            </a:fld>
            <a:endParaRPr lang="de-DE"/>
          </a:p>
        </p:txBody>
      </p:sp>
      <p:pic>
        <p:nvPicPr>
          <p:cNvPr id="20485" name="Picture 5" descr="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3767138"/>
            <a:ext cx="5040313" cy="309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500438"/>
            <a:ext cx="3671888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Wire Evacuation</a:t>
            </a:r>
          </a:p>
        </p:txBody>
      </p:sp>
      <p:sp>
        <p:nvSpPr>
          <p:cNvPr id="204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052513"/>
            <a:ext cx="5503863" cy="2520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b="1" dirty="0" smtClean="0"/>
              <a:t>Current status: 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200" dirty="0" smtClean="0"/>
              <a:t>3 wires going out per preamplifier (signal, high voltage, power supply)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200" dirty="0" smtClean="0"/>
              <a:t>Working in reducing the quantity of wires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200" dirty="0" smtClean="0"/>
              <a:t>Study sealing, checking the possible entrance of water-air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endParaRPr lang="en-US" sz="2000" dirty="0" smtClean="0"/>
          </a:p>
        </p:txBody>
      </p:sp>
      <p:sp>
        <p:nvSpPr>
          <p:cNvPr id="20489" name="Text Box 4"/>
          <p:cNvSpPr txBox="1">
            <a:spLocks noChangeArrowheads="1"/>
          </p:cNvSpPr>
          <p:nvPr/>
        </p:nvSpPr>
        <p:spPr bwMode="auto">
          <a:xfrm>
            <a:off x="6011863" y="1700213"/>
            <a:ext cx="2736850" cy="14478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/>
              <a:t>Shrinking tubes for wire evacuation. Using black silicone for the sealing</a:t>
            </a:r>
          </a:p>
        </p:txBody>
      </p:sp>
      <p:pic>
        <p:nvPicPr>
          <p:cNvPr id="20490" name="Picture 6" descr="t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49725"/>
            <a:ext cx="172878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Line 8"/>
          <p:cNvSpPr>
            <a:spLocks noChangeShapeType="1"/>
          </p:cNvSpPr>
          <p:nvPr/>
        </p:nvSpPr>
        <p:spPr bwMode="auto">
          <a:xfrm flipV="1">
            <a:off x="1258888" y="4149725"/>
            <a:ext cx="165735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0492" name="Text Box 9"/>
          <p:cNvSpPr txBox="1">
            <a:spLocks noChangeArrowheads="1"/>
          </p:cNvSpPr>
          <p:nvPr/>
        </p:nvSpPr>
        <p:spPr bwMode="auto">
          <a:xfrm>
            <a:off x="2484438" y="3500438"/>
            <a:ext cx="4247802" cy="400110"/>
          </a:xfrm>
          <a:prstGeom prst="rect">
            <a:avLst/>
          </a:prstGeom>
          <a:solidFill>
            <a:srgbClr val="FF99CC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 smtClean="0"/>
              <a:t>Tight </a:t>
            </a:r>
            <a:r>
              <a:rPr lang="en-US" sz="2000" dirty="0"/>
              <a:t>tubes after heat 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409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410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CD8FB1-FDAD-477A-8C8F-2F35586B330D}" type="slidenum">
              <a:rPr lang="de-DE"/>
              <a:pPr/>
              <a:t>2</a:t>
            </a:fld>
            <a:endParaRPr lang="de-DE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Proto18 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3970337" cy="4852987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2600" dirty="0" smtClean="0">
                <a:solidFill>
                  <a:schemeClr val="accent6"/>
                </a:solidFill>
              </a:rPr>
              <a:t>Proto18: 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Motivation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Configuration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Sections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>
                <a:solidFill>
                  <a:schemeClr val="accent6"/>
                </a:solidFill>
              </a:rPr>
              <a:t>Detector: 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Crystal Group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Preamplifiers Location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Assembly</a:t>
            </a:r>
          </a:p>
          <a:p>
            <a:pPr eaLnBrk="1" hangingPunct="1">
              <a:buFontTx/>
              <a:buChar char="•"/>
              <a:defRPr/>
            </a:pPr>
            <a:r>
              <a:rPr lang="en-US" sz="2600" dirty="0" smtClean="0">
                <a:solidFill>
                  <a:schemeClr val="accent6"/>
                </a:solidFill>
              </a:rPr>
              <a:t>Mechanical Structure: 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MP1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Feet</a:t>
            </a:r>
          </a:p>
          <a:p>
            <a:pPr lvl="1" eaLnBrk="1" hangingPunct="1">
              <a:buFontTx/>
              <a:buChar char="–"/>
              <a:defRPr/>
            </a:pPr>
            <a:r>
              <a:rPr lang="en-US" dirty="0" smtClean="0"/>
              <a:t>MP2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00563" y="1341438"/>
            <a:ext cx="4103687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Cooling System: 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dirty="0"/>
              <a:t>Circuits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dirty="0"/>
              <a:t>Chiller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Insulation System: 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dirty="0"/>
              <a:t>Elements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dirty="0"/>
              <a:t>Backside</a:t>
            </a:r>
          </a:p>
          <a:p>
            <a:pPr marL="742950" lvl="1" indent="-285750" algn="l" eaLnBrk="1" hangingPunct="1">
              <a:spcBef>
                <a:spcPct val="20000"/>
              </a:spcBef>
              <a:buFontTx/>
              <a:buChar char="–"/>
              <a:defRPr/>
            </a:pPr>
            <a:r>
              <a:rPr lang="en-US" sz="2000" dirty="0"/>
              <a:t>N2 flow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Wire Evacuation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Sensors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Support System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Proto18 Tests</a:t>
            </a:r>
          </a:p>
          <a:p>
            <a:pPr marL="342900" indent="-342900"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2600" dirty="0">
                <a:solidFill>
                  <a:schemeClr val="accent6"/>
                </a:solidFill>
                <a:latin typeface="+mn-lt"/>
              </a:rPr>
              <a:t>Proto18: Future Tasks</a:t>
            </a:r>
          </a:p>
          <a:p>
            <a:pPr marL="342900" indent="-342900" algn="l" eaLnBrk="1" hangingPunct="1">
              <a:spcBef>
                <a:spcPct val="20000"/>
              </a:spcBef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21507" name="6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21508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432D7C-70E7-4B11-A40D-573C4A0A857C}" type="slidenum">
              <a:rPr lang="de-DE"/>
              <a:pPr/>
              <a:t>20</a:t>
            </a:fld>
            <a:endParaRPr lang="de-DE"/>
          </a:p>
        </p:txBody>
      </p:sp>
      <p:pic>
        <p:nvPicPr>
          <p:cNvPr id="21509" name="Picture 8" descr="ThermalSens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4941888"/>
            <a:ext cx="2401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6732588" y="2924175"/>
            <a:ext cx="2087562" cy="163195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/>
              <a:t>2 measurement positions in order to check the crystal gradient</a:t>
            </a:r>
            <a:endParaRPr lang="de-DE" sz="2000"/>
          </a:p>
        </p:txBody>
      </p:sp>
      <p:sp>
        <p:nvSpPr>
          <p:cNvPr id="21511" name="Line 16"/>
          <p:cNvSpPr>
            <a:spLocks noChangeShapeType="1"/>
          </p:cNvSpPr>
          <p:nvPr/>
        </p:nvSpPr>
        <p:spPr bwMode="auto">
          <a:xfrm flipH="1">
            <a:off x="6516688" y="4652963"/>
            <a:ext cx="21590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1512" name="Line 18"/>
          <p:cNvSpPr>
            <a:spLocks noChangeShapeType="1"/>
          </p:cNvSpPr>
          <p:nvPr/>
        </p:nvSpPr>
        <p:spPr bwMode="auto">
          <a:xfrm>
            <a:off x="7812088" y="4868863"/>
            <a:ext cx="144462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Sensors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179388" y="1125538"/>
            <a:ext cx="6048375" cy="3246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/>
              <a:t>Thermal sensors</a:t>
            </a:r>
          </a:p>
          <a:p>
            <a:pPr lvl="1" algn="l" eaLnBrk="1" hangingPunct="1">
              <a:spcBef>
                <a:spcPct val="50000"/>
              </a:spcBef>
              <a:buFont typeface="Arial" charset="0"/>
              <a:buChar char="–"/>
            </a:pPr>
            <a:r>
              <a:rPr lang="en-US" sz="2200"/>
              <a:t>Design from Bochum</a:t>
            </a:r>
          </a:p>
          <a:p>
            <a:pPr lvl="1" algn="l" eaLnBrk="1" hangingPunct="1">
              <a:spcBef>
                <a:spcPct val="50000"/>
              </a:spcBef>
              <a:buFont typeface="Arial" charset="0"/>
              <a:buChar char="–"/>
            </a:pPr>
            <a:r>
              <a:rPr lang="de-DE" sz="2200"/>
              <a:t>Built by our group at GSI</a:t>
            </a:r>
            <a:endParaRPr lang="en-US" sz="2200"/>
          </a:p>
          <a:p>
            <a:pPr lvl="1" algn="l" eaLnBrk="1" hangingPunct="1">
              <a:spcBef>
                <a:spcPct val="50000"/>
              </a:spcBef>
              <a:buFont typeface="Arial" charset="0"/>
              <a:buChar char="–"/>
            </a:pPr>
            <a:r>
              <a:rPr lang="en-US" sz="2200"/>
              <a:t>Sensors in several positions to monitor temperatures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Covering most possible number of crystals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/>
              <a:t>Some also around the prototype, inside</a:t>
            </a:r>
          </a:p>
        </p:txBody>
      </p:sp>
      <p:pic>
        <p:nvPicPr>
          <p:cNvPr id="21515" name="Picture 15" descr="ThermalBoch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1484313"/>
            <a:ext cx="1943100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6" name="Text Box 19"/>
          <p:cNvSpPr txBox="1">
            <a:spLocks noChangeArrowheads="1"/>
          </p:cNvSpPr>
          <p:nvPr/>
        </p:nvSpPr>
        <p:spPr bwMode="auto">
          <a:xfrm>
            <a:off x="395288" y="4292600"/>
            <a:ext cx="3960812" cy="2154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b="1"/>
              <a:t>Humidity sensors</a:t>
            </a:r>
          </a:p>
          <a:p>
            <a:pPr lvl="1" algn="l" eaLnBrk="1" hangingPunct="1">
              <a:spcBef>
                <a:spcPct val="50000"/>
              </a:spcBef>
              <a:buFont typeface="Arial" charset="0"/>
              <a:buChar char="–"/>
            </a:pPr>
            <a:r>
              <a:rPr lang="en-US" sz="2200"/>
              <a:t>To monitor the relative humidity inside</a:t>
            </a:r>
          </a:p>
          <a:p>
            <a:pPr lvl="1" algn="l" eaLnBrk="1" hangingPunct="1">
              <a:spcBef>
                <a:spcPct val="50000"/>
              </a:spcBef>
              <a:buFont typeface="Arial" charset="0"/>
              <a:buChar char="–"/>
            </a:pPr>
            <a:r>
              <a:rPr lang="en-US" sz="2200"/>
              <a:t>4 sensors: 2 in the front, 2 inside Inserts</a:t>
            </a:r>
            <a:endParaRPr lang="de-DE" sz="2200"/>
          </a:p>
        </p:txBody>
      </p:sp>
      <p:pic>
        <p:nvPicPr>
          <p:cNvPr id="21517" name="Picture 21" descr="i_240584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5229225"/>
            <a:ext cx="20161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Line 22"/>
          <p:cNvSpPr>
            <a:spLocks noChangeShapeType="1"/>
          </p:cNvSpPr>
          <p:nvPr/>
        </p:nvSpPr>
        <p:spPr bwMode="auto">
          <a:xfrm>
            <a:off x="3492500" y="1844675"/>
            <a:ext cx="31670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22531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22532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8879D8C-59CD-4C3A-BFDC-C3407C95570E}" type="slidenum">
              <a:rPr lang="de-DE"/>
              <a:pPr/>
              <a:t>21</a:t>
            </a:fld>
            <a:endParaRPr lang="de-D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Support System</a:t>
            </a:r>
          </a:p>
        </p:txBody>
      </p:sp>
      <p:grpSp>
        <p:nvGrpSpPr>
          <p:cNvPr id="22534" name="Group 3"/>
          <p:cNvGrpSpPr>
            <a:grpSpLocks/>
          </p:cNvGrpSpPr>
          <p:nvPr/>
        </p:nvGrpSpPr>
        <p:grpSpPr bwMode="auto">
          <a:xfrm>
            <a:off x="468313" y="1557338"/>
            <a:ext cx="7775575" cy="4586287"/>
            <a:chOff x="295" y="981"/>
            <a:chExt cx="4898" cy="2889"/>
          </a:xfrm>
        </p:grpSpPr>
        <p:pic>
          <p:nvPicPr>
            <p:cNvPr id="22536" name="Picture 4" descr="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" y="1117"/>
              <a:ext cx="2734" cy="2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Line 5"/>
            <p:cNvSpPr>
              <a:spLocks noChangeShapeType="1"/>
            </p:cNvSpPr>
            <p:nvPr/>
          </p:nvSpPr>
          <p:spPr bwMode="auto">
            <a:xfrm>
              <a:off x="2018" y="1162"/>
              <a:ext cx="590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38" name="Line 6"/>
            <p:cNvSpPr>
              <a:spLocks noChangeShapeType="1"/>
            </p:cNvSpPr>
            <p:nvPr/>
          </p:nvSpPr>
          <p:spPr bwMode="auto">
            <a:xfrm flipH="1">
              <a:off x="4059" y="1389"/>
              <a:ext cx="499" cy="1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39" name="Line 7"/>
            <p:cNvSpPr>
              <a:spLocks noChangeShapeType="1"/>
            </p:cNvSpPr>
            <p:nvPr/>
          </p:nvSpPr>
          <p:spPr bwMode="auto">
            <a:xfrm flipH="1" flipV="1">
              <a:off x="4150" y="2115"/>
              <a:ext cx="227" cy="2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0" name="Line 8"/>
            <p:cNvSpPr>
              <a:spLocks noChangeShapeType="1"/>
            </p:cNvSpPr>
            <p:nvPr/>
          </p:nvSpPr>
          <p:spPr bwMode="auto">
            <a:xfrm>
              <a:off x="1247" y="2931"/>
              <a:ext cx="544" cy="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 flipH="1" flipV="1">
              <a:off x="3651" y="2251"/>
              <a:ext cx="363" cy="1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22542" name="Text Box 10"/>
            <p:cNvSpPr txBox="1">
              <a:spLocks noChangeArrowheads="1"/>
            </p:cNvSpPr>
            <p:nvPr/>
          </p:nvSpPr>
          <p:spPr bwMode="auto">
            <a:xfrm>
              <a:off x="4422" y="1026"/>
              <a:ext cx="771" cy="48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Worm Drive</a:t>
              </a:r>
            </a:p>
          </p:txBody>
        </p:sp>
        <p:sp>
          <p:nvSpPr>
            <p:cNvPr id="22543" name="Text Box 11"/>
            <p:cNvSpPr txBox="1">
              <a:spLocks noChangeArrowheads="1"/>
            </p:cNvSpPr>
            <p:nvPr/>
          </p:nvSpPr>
          <p:spPr bwMode="auto">
            <a:xfrm>
              <a:off x="4105" y="3385"/>
              <a:ext cx="907" cy="48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Bevel Gearbox</a:t>
              </a:r>
            </a:p>
          </p:txBody>
        </p:sp>
        <p:sp>
          <p:nvSpPr>
            <p:cNvPr id="22544" name="Text Box 12"/>
            <p:cNvSpPr txBox="1">
              <a:spLocks noChangeArrowheads="1"/>
            </p:cNvSpPr>
            <p:nvPr/>
          </p:nvSpPr>
          <p:spPr bwMode="auto">
            <a:xfrm>
              <a:off x="4422" y="2341"/>
              <a:ext cx="771" cy="48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Hand Crank</a:t>
              </a:r>
            </a:p>
          </p:txBody>
        </p:sp>
        <p:sp>
          <p:nvSpPr>
            <p:cNvPr id="22545" name="Text Box 13"/>
            <p:cNvSpPr txBox="1">
              <a:spLocks noChangeArrowheads="1"/>
            </p:cNvSpPr>
            <p:nvPr/>
          </p:nvSpPr>
          <p:spPr bwMode="auto">
            <a:xfrm>
              <a:off x="1338" y="981"/>
              <a:ext cx="771" cy="485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Ball Bearing</a:t>
              </a:r>
            </a:p>
          </p:txBody>
        </p:sp>
        <p:sp>
          <p:nvSpPr>
            <p:cNvPr id="22546" name="Text Box 14"/>
            <p:cNvSpPr txBox="1">
              <a:spLocks noChangeArrowheads="1"/>
            </p:cNvSpPr>
            <p:nvPr/>
          </p:nvSpPr>
          <p:spPr bwMode="auto">
            <a:xfrm>
              <a:off x="295" y="2659"/>
              <a:ext cx="1088" cy="698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200"/>
                <a:t>Aluminum Profiles Structure</a:t>
              </a:r>
            </a:p>
          </p:txBody>
        </p:sp>
      </p:grpSp>
      <p:sp>
        <p:nvSpPr>
          <p:cNvPr id="22535" name="Text Box 15"/>
          <p:cNvSpPr txBox="1">
            <a:spLocks noChangeArrowheads="1"/>
          </p:cNvSpPr>
          <p:nvPr/>
        </p:nvSpPr>
        <p:spPr bwMode="auto">
          <a:xfrm>
            <a:off x="395288" y="2492375"/>
            <a:ext cx="2087562" cy="1570038"/>
          </a:xfrm>
          <a:prstGeom prst="rect">
            <a:avLst/>
          </a:prstGeom>
          <a:solidFill>
            <a:schemeClr val="accent1"/>
          </a:solidFill>
          <a:ln w="412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/>
              <a:t>Vertical position for cosmic rays testing</a:t>
            </a:r>
            <a:endParaRPr lang="de-DE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23555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23556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BA9609-E10C-4903-9B20-5C6956E787D5}" type="slidenum">
              <a:rPr lang="de-DE"/>
              <a:pPr/>
              <a:t>22</a:t>
            </a:fld>
            <a:endParaRPr lang="de-DE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Support System</a:t>
            </a:r>
          </a:p>
        </p:txBody>
      </p:sp>
      <p:pic>
        <p:nvPicPr>
          <p:cNvPr id="23558" name="Picture 5" descr="2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43663" y="1557338"/>
            <a:ext cx="2157412" cy="2136775"/>
          </a:xfrm>
          <a:noFill/>
        </p:spPr>
      </p:pic>
      <p:pic>
        <p:nvPicPr>
          <p:cNvPr id="23559" name="Picture 6" descr="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37322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7" descr="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149725"/>
            <a:ext cx="2476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 descr="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789363"/>
            <a:ext cx="18589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 descr="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412875"/>
            <a:ext cx="197961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Line 10"/>
          <p:cNvSpPr>
            <a:spLocks noChangeShapeType="1"/>
          </p:cNvSpPr>
          <p:nvPr/>
        </p:nvSpPr>
        <p:spPr bwMode="auto">
          <a:xfrm flipV="1">
            <a:off x="3276600" y="2924175"/>
            <a:ext cx="1008063" cy="576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3132138" y="4078288"/>
            <a:ext cx="1152525" cy="646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3565" name="Text Box 24"/>
          <p:cNvSpPr txBox="1">
            <a:spLocks noChangeArrowheads="1"/>
          </p:cNvSpPr>
          <p:nvPr/>
        </p:nvSpPr>
        <p:spPr bwMode="auto">
          <a:xfrm>
            <a:off x="2627313" y="1412875"/>
            <a:ext cx="1655762" cy="43021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/>
              <a:t>Worm Drive</a:t>
            </a:r>
          </a:p>
        </p:txBody>
      </p:sp>
      <p:sp>
        <p:nvSpPr>
          <p:cNvPr id="23566" name="Text Box 25"/>
          <p:cNvSpPr txBox="1">
            <a:spLocks noChangeArrowheads="1"/>
          </p:cNvSpPr>
          <p:nvPr/>
        </p:nvSpPr>
        <p:spPr bwMode="auto">
          <a:xfrm>
            <a:off x="2195513" y="5589588"/>
            <a:ext cx="1655762" cy="768350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/>
              <a:t>Bevel Gearbox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2457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2458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462D7F-80E0-425C-B3A7-DF81B54B32C5}" type="slidenum">
              <a:rPr lang="de-DE"/>
              <a:pPr/>
              <a:t>23</a:t>
            </a:fld>
            <a:endParaRPr lang="de-DE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Proto18 Tests</a:t>
            </a:r>
          </a:p>
        </p:txBody>
      </p:sp>
      <p:pic>
        <p:nvPicPr>
          <p:cNvPr id="24582" name="Picture 5" descr="100_0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357563"/>
            <a:ext cx="179863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4" descr="100_05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341438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100_045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341438"/>
            <a:ext cx="2828925" cy="212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0" descr="100_04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5963" y="3716338"/>
            <a:ext cx="318770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7" descr="100_04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3429000"/>
            <a:ext cx="3405187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8" descr="VIP test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5463" y="1268413"/>
            <a:ext cx="226853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1" descr="VIP model-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625" y="1700213"/>
            <a:ext cx="175895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468313" y="3068638"/>
            <a:ext cx="1655762" cy="43021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/>
              <a:t>Load Test</a:t>
            </a:r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3492500" y="3284538"/>
            <a:ext cx="1944688" cy="43021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/>
              <a:t>Mounting Test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724525" y="1268413"/>
            <a:ext cx="1944688" cy="430212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/>
              <a:t>VIP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25603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25604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8E9CD9D-9C37-4DFC-A31F-087D5BDE2571}" type="slidenum">
              <a:rPr lang="de-DE"/>
              <a:pPr/>
              <a:t>24</a:t>
            </a:fld>
            <a:endParaRPr lang="de-DE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PROTO18: Future Tasks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7638" y="1263650"/>
            <a:ext cx="4640262" cy="4940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Mechanical design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Insert design in two parts due to machining restraints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Arrange Cover, Mounting Plate designs and o-ring size with Vacuum and Mechanical Workshops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Check spaces in the front, to test front cooling too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Cooling &amp; Insulation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Define 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circuit system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Chiller Selection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Define additional cooling circuits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Electronics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Patch Panels wire selection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Reduction of preamplifier number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endParaRPr lang="en-US" sz="2000" dirty="0" smtClean="0"/>
          </a:p>
        </p:txBody>
      </p:sp>
      <p:sp>
        <p:nvSpPr>
          <p:cNvPr id="2560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76775" y="1263650"/>
            <a:ext cx="4364038" cy="4940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000" b="1" dirty="0" smtClean="0"/>
              <a:t>Support &amp; Alignment System</a:t>
            </a:r>
            <a:endParaRPr lang="en-US" sz="20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Design the Support Profile Structure 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2000" dirty="0" smtClean="0"/>
              <a:t>Define alignment system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endParaRPr lang="en-US" sz="1800" dirty="0" smtClean="0"/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de-DE" sz="2000" b="1" dirty="0" smtClean="0"/>
              <a:t>Load Test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de-DE" sz="2000" dirty="0" smtClean="0"/>
              <a:t>Check crystals </a:t>
            </a:r>
            <a:r>
              <a:rPr lang="de-DE" sz="2000" dirty="0" smtClean="0"/>
              <a:t>deflection using Dial Indicators</a:t>
            </a:r>
            <a:endParaRPr lang="de-DE" sz="2000" dirty="0" smtClean="0"/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endParaRPr lang="de-DE" sz="1800" dirty="0" smtClean="0"/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de-DE" sz="2000" b="1" dirty="0" smtClean="0"/>
              <a:t>VIP Test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de-DE" sz="2000" dirty="0" smtClean="0"/>
              <a:t>Check VIP efficiency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de-DE" sz="2000" dirty="0" smtClean="0"/>
              <a:t>Check VIP joints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endParaRPr lang="de-DE" sz="2000" dirty="0" smtClean="0"/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de-DE" sz="2000" b="1" dirty="0" smtClean="0"/>
              <a:t>Mounting test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de-DE" sz="2000" dirty="0" smtClean="0"/>
              <a:t>Continue the </a:t>
            </a:r>
            <a:r>
              <a:rPr lang="de-DE" sz="2000" dirty="0" smtClean="0"/>
              <a:t>improvement </a:t>
            </a:r>
            <a:r>
              <a:rPr lang="de-DE" sz="2000" dirty="0" smtClean="0"/>
              <a:t>(tools design…)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5123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5124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C7D4AD-1517-430D-B5B3-B3F61E938506}" type="slidenum">
              <a:rPr lang="de-DE"/>
              <a:pPr/>
              <a:t>3</a:t>
            </a:fld>
            <a:endParaRPr lang="de-DE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Proto18 Motivation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6825"/>
            <a:ext cx="4475163" cy="48593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First Prototype for PANDA EMC BWE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1900" dirty="0" smtClean="0"/>
              <a:t>Obtain information for the EMC BWE final design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18 PbWO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Crystals 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Closest working conditions to PANDA BWE EMC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1900" dirty="0" smtClean="0"/>
              <a:t> Temperature of -</a:t>
            </a:r>
            <a:r>
              <a:rPr lang="en-US" sz="1900" dirty="0" smtClean="0"/>
              <a:t>25°C </a:t>
            </a:r>
            <a:r>
              <a:rPr lang="en-US" sz="1900" dirty="0" smtClean="0"/>
              <a:t>in Crystals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1900" dirty="0" smtClean="0"/>
              <a:t>All devices held from the backside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1900" dirty="0" smtClean="0"/>
              <a:t>All system circuits get out from the backside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1900" dirty="0" smtClean="0"/>
              <a:t>Minimize insulators</a:t>
            </a:r>
          </a:p>
          <a:p>
            <a:pPr marL="457200" lvl="1" indent="0" eaLnBrk="1" hangingPunct="1">
              <a:lnSpc>
                <a:spcPct val="90000"/>
              </a:lnSpc>
              <a:buFontTx/>
              <a:buChar char="–"/>
            </a:pPr>
            <a:r>
              <a:rPr lang="en-US" sz="1900" dirty="0" smtClean="0"/>
              <a:t>Avoid cooling in the front due to budget material </a:t>
            </a:r>
          </a:p>
          <a:p>
            <a:pPr marL="0" indent="0" eaLnBrk="1" hangingPunct="1">
              <a:lnSpc>
                <a:spcPct val="90000"/>
              </a:lnSpc>
              <a:buFontTx/>
              <a:buChar char="•"/>
            </a:pPr>
            <a:r>
              <a:rPr lang="en-US" sz="2400" dirty="0" smtClean="0"/>
              <a:t>Test different cooling configurations</a:t>
            </a:r>
          </a:p>
          <a:p>
            <a:pPr marL="457200" lvl="1" indent="0" eaLnBrk="1" hangingPunct="1">
              <a:lnSpc>
                <a:spcPct val="90000"/>
              </a:lnSpc>
            </a:pPr>
            <a:endParaRPr lang="en-US" sz="1400" dirty="0" smtClean="0"/>
          </a:p>
          <a:p>
            <a:pPr marL="457200" lvl="1" indent="0" eaLnBrk="1" hangingPunct="1">
              <a:lnSpc>
                <a:spcPct val="90000"/>
              </a:lnSpc>
            </a:pPr>
            <a:endParaRPr lang="en-US" sz="1400" dirty="0" smtClean="0"/>
          </a:p>
          <a:p>
            <a:pPr marL="457200" lvl="1" indent="0" eaLnBrk="1" hangingPunct="1">
              <a:lnSpc>
                <a:spcPct val="90000"/>
              </a:lnSpc>
            </a:pPr>
            <a:endParaRPr lang="en-US" sz="14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1400" dirty="0" smtClean="0"/>
          </a:p>
          <a:p>
            <a:pPr marL="0" indent="0" eaLnBrk="1" hangingPunct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539750" y="436562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5128" name="Picture 5" descr="03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420938"/>
            <a:ext cx="3748087" cy="2709862"/>
          </a:xfrm>
          <a:noFill/>
        </p:spPr>
      </p:pic>
      <p:sp>
        <p:nvSpPr>
          <p:cNvPr id="5129" name="Text Box 6"/>
          <p:cNvSpPr txBox="1">
            <a:spLocks noChangeArrowheads="1"/>
          </p:cNvSpPr>
          <p:nvPr/>
        </p:nvSpPr>
        <p:spPr bwMode="auto">
          <a:xfrm>
            <a:off x="4427538" y="1628775"/>
            <a:ext cx="3529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Cooling &amp; Wires: over back side</a:t>
            </a:r>
          </a:p>
        </p:txBody>
      </p:sp>
      <p:sp>
        <p:nvSpPr>
          <p:cNvPr id="5130" name="Line 7"/>
          <p:cNvSpPr>
            <a:spLocks noChangeShapeType="1"/>
          </p:cNvSpPr>
          <p:nvPr/>
        </p:nvSpPr>
        <p:spPr bwMode="auto">
          <a:xfrm>
            <a:off x="5364163" y="2060575"/>
            <a:ext cx="287337" cy="86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5131" name="Text Box 8"/>
          <p:cNvSpPr txBox="1">
            <a:spLocks noChangeArrowheads="1"/>
          </p:cNvSpPr>
          <p:nvPr/>
        </p:nvSpPr>
        <p:spPr bwMode="auto">
          <a:xfrm>
            <a:off x="4427538" y="5805488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rgbClr val="CC0000"/>
                </a:solidFill>
              </a:rPr>
              <a:t>Cantilever: overhanging structure </a:t>
            </a:r>
          </a:p>
        </p:txBody>
      </p:sp>
      <p:sp>
        <p:nvSpPr>
          <p:cNvPr id="5132" name="Line 9"/>
          <p:cNvSpPr>
            <a:spLocks noChangeShapeType="1"/>
          </p:cNvSpPr>
          <p:nvPr/>
        </p:nvSpPr>
        <p:spPr bwMode="auto">
          <a:xfrm flipV="1">
            <a:off x="5148263" y="4005263"/>
            <a:ext cx="215900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6147" name="5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6148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755527-27CD-48C5-B20D-16AA8A5FE12A}" type="slidenum">
              <a:rPr lang="de-DE"/>
              <a:pPr/>
              <a:t>4</a:t>
            </a:fld>
            <a:endParaRPr lang="de-DE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PROTO18 Configuration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125538"/>
            <a:ext cx="8426450" cy="195262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</a:pPr>
            <a:endParaRPr lang="en-US" sz="1800" smtClean="0"/>
          </a:p>
          <a:p>
            <a:pPr marL="0" indent="0" eaLnBrk="1" hangingPunct="1">
              <a:spcBef>
                <a:spcPct val="0"/>
              </a:spcBef>
              <a:buFontTx/>
              <a:buChar char="•"/>
            </a:pPr>
            <a:r>
              <a:rPr lang="en-US" sz="2400" smtClean="0"/>
              <a:t> 18 PbWO</a:t>
            </a:r>
            <a:r>
              <a:rPr lang="en-US" sz="2400" baseline="-25000" smtClean="0"/>
              <a:t>4</a:t>
            </a:r>
            <a:r>
              <a:rPr lang="en-US" sz="2400" smtClean="0"/>
              <a:t> Crystals divided in two groups: 16 and 2   crystals in each one</a:t>
            </a:r>
          </a:p>
          <a:p>
            <a:pPr marL="0" indent="0" eaLnBrk="1" hangingPunct="1">
              <a:spcBef>
                <a:spcPct val="0"/>
              </a:spcBef>
              <a:buFontTx/>
              <a:buChar char="•"/>
            </a:pPr>
            <a:endParaRPr lang="en-US" sz="2400" smtClean="0"/>
          </a:p>
          <a:p>
            <a:pPr marL="0" indent="0" eaLnBrk="1" hangingPunct="1">
              <a:spcBef>
                <a:spcPct val="0"/>
              </a:spcBef>
              <a:buFontTx/>
              <a:buChar char="•"/>
            </a:pPr>
            <a:r>
              <a:rPr lang="en-US" sz="2400" smtClean="0"/>
              <a:t> 20 Crystals available</a:t>
            </a:r>
          </a:p>
          <a:p>
            <a:pPr marL="0" indent="0" eaLnBrk="1" hangingPunct="1">
              <a:spcBef>
                <a:spcPct val="0"/>
              </a:spcBef>
            </a:pPr>
            <a:endParaRPr lang="en-US" sz="1400" smtClean="0">
              <a:solidFill>
                <a:schemeClr val="folHlink"/>
              </a:solidFill>
            </a:endParaRPr>
          </a:p>
        </p:txBody>
      </p:sp>
      <p:sp>
        <p:nvSpPr>
          <p:cNvPr id="6151" name="Text Box 4"/>
          <p:cNvSpPr txBox="1">
            <a:spLocks noChangeArrowheads="1"/>
          </p:cNvSpPr>
          <p:nvPr/>
        </p:nvSpPr>
        <p:spPr bwMode="auto">
          <a:xfrm>
            <a:off x="539750" y="4365625"/>
            <a:ext cx="2303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6152" name="Picture 5" descr="05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3213100"/>
            <a:ext cx="3151187" cy="3198813"/>
          </a:xfrm>
          <a:noFill/>
        </p:spPr>
      </p:pic>
      <p:sp>
        <p:nvSpPr>
          <p:cNvPr id="6153" name="Oval 6"/>
          <p:cNvSpPr>
            <a:spLocks noChangeArrowheads="1"/>
          </p:cNvSpPr>
          <p:nvPr/>
        </p:nvSpPr>
        <p:spPr bwMode="auto">
          <a:xfrm>
            <a:off x="1692275" y="3068638"/>
            <a:ext cx="1016000" cy="1028700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>
            <a:off x="2987675" y="3716338"/>
            <a:ext cx="2952750" cy="865187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grpSp>
        <p:nvGrpSpPr>
          <p:cNvPr id="6155" name="Group 8"/>
          <p:cNvGrpSpPr>
            <a:grpSpLocks/>
          </p:cNvGrpSpPr>
          <p:nvPr/>
        </p:nvGrpSpPr>
        <p:grpSpPr bwMode="auto">
          <a:xfrm>
            <a:off x="6156325" y="3789363"/>
            <a:ext cx="1733550" cy="2052637"/>
            <a:chOff x="3787" y="2523"/>
            <a:chExt cx="1092" cy="1293"/>
          </a:xfrm>
        </p:grpSpPr>
        <p:pic>
          <p:nvPicPr>
            <p:cNvPr id="6156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87" y="2523"/>
              <a:ext cx="1092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7" name="Rectangle 10"/>
            <p:cNvSpPr>
              <a:spLocks noChangeArrowheads="1"/>
            </p:cNvSpPr>
            <p:nvPr/>
          </p:nvSpPr>
          <p:spPr bwMode="auto">
            <a:xfrm>
              <a:off x="3833" y="2795"/>
              <a:ext cx="952" cy="953"/>
            </a:xfrm>
            <a:prstGeom prst="rect">
              <a:avLst/>
            </a:prstGeom>
            <a:noFill/>
            <a:ln w="381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58" name="Rectangle 11"/>
            <p:cNvSpPr>
              <a:spLocks noChangeArrowheads="1"/>
            </p:cNvSpPr>
            <p:nvPr/>
          </p:nvSpPr>
          <p:spPr bwMode="auto">
            <a:xfrm>
              <a:off x="4312" y="2552"/>
              <a:ext cx="488" cy="2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03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04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BC01D5-AB2E-4A11-B96A-5B3EC9AFD158}" type="slidenum">
              <a:rPr lang="de-DE"/>
              <a:pPr/>
              <a:t>5</a:t>
            </a:fld>
            <a:endParaRPr lang="de-DE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Proto18: Sections</a:t>
            </a:r>
          </a:p>
        </p:txBody>
      </p:sp>
      <p:graphicFrame>
        <p:nvGraphicFramePr>
          <p:cNvPr id="1026" name="Organization Chart 5"/>
          <p:cNvGraphicFramePr>
            <a:graphicFrameLocks noChangeAspect="1"/>
          </p:cNvGraphicFramePr>
          <p:nvPr>
            <p:ph idx="1"/>
          </p:nvPr>
        </p:nvGraphicFramePr>
        <p:xfrm>
          <a:off x="147638" y="1263650"/>
          <a:ext cx="8893175" cy="49403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1042" name="Picture 18" descr="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724400"/>
            <a:ext cx="1914525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388" y="4868863"/>
            <a:ext cx="1792287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1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437063"/>
            <a:ext cx="1779588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2" descr="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4437063"/>
            <a:ext cx="16922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3"/>
          <p:cNvSpPr txBox="1">
            <a:spLocks noChangeArrowheads="1"/>
          </p:cNvSpPr>
          <p:nvPr/>
        </p:nvSpPr>
        <p:spPr bwMode="auto">
          <a:xfrm>
            <a:off x="1566863" y="2847975"/>
            <a:ext cx="1511300" cy="43021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/>
              <a:t>Detectors</a:t>
            </a:r>
          </a:p>
        </p:txBody>
      </p:sp>
      <p:sp>
        <p:nvSpPr>
          <p:cNvPr id="1047" name="Text Box 24"/>
          <p:cNvSpPr txBox="1">
            <a:spLocks noChangeArrowheads="1"/>
          </p:cNvSpPr>
          <p:nvPr/>
        </p:nvSpPr>
        <p:spPr bwMode="auto">
          <a:xfrm>
            <a:off x="406400" y="3846513"/>
            <a:ext cx="1511300" cy="4302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/>
              <a:t>Crystals</a:t>
            </a:r>
          </a:p>
        </p:txBody>
      </p:sp>
      <p:sp>
        <p:nvSpPr>
          <p:cNvPr id="1048" name="Text Box 25"/>
          <p:cNvSpPr txBox="1">
            <a:spLocks noChangeArrowheads="1"/>
          </p:cNvSpPr>
          <p:nvPr/>
        </p:nvSpPr>
        <p:spPr bwMode="auto">
          <a:xfrm>
            <a:off x="2627313" y="3789363"/>
            <a:ext cx="1728787" cy="430212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/>
              <a:t>Electronics</a:t>
            </a:r>
          </a:p>
        </p:txBody>
      </p:sp>
      <p:sp>
        <p:nvSpPr>
          <p:cNvPr id="1049" name="Text Box 28"/>
          <p:cNvSpPr txBox="1">
            <a:spLocks noChangeArrowheads="1"/>
          </p:cNvSpPr>
          <p:nvPr/>
        </p:nvSpPr>
        <p:spPr bwMode="auto">
          <a:xfrm>
            <a:off x="4859338" y="3716338"/>
            <a:ext cx="1800225" cy="7699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/>
              <a:t>Mechanical</a:t>
            </a:r>
            <a:r>
              <a:rPr lang="en-US" b="1"/>
              <a:t> </a:t>
            </a:r>
            <a:r>
              <a:rPr lang="en-US" sz="2200" b="1"/>
              <a:t>Structure</a:t>
            </a:r>
          </a:p>
        </p:txBody>
      </p:sp>
      <p:sp>
        <p:nvSpPr>
          <p:cNvPr id="1050" name="Text Box 29"/>
          <p:cNvSpPr txBox="1">
            <a:spLocks noChangeArrowheads="1"/>
          </p:cNvSpPr>
          <p:nvPr/>
        </p:nvSpPr>
        <p:spPr bwMode="auto">
          <a:xfrm>
            <a:off x="7164388" y="3716338"/>
            <a:ext cx="1714500" cy="769937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/>
              <a:t>Cooling &amp; Insulation</a:t>
            </a:r>
          </a:p>
        </p:txBody>
      </p:sp>
      <p:sp>
        <p:nvSpPr>
          <p:cNvPr id="1051" name="Line 30"/>
          <p:cNvSpPr>
            <a:spLocks noChangeShapeType="1"/>
          </p:cNvSpPr>
          <p:nvPr/>
        </p:nvSpPr>
        <p:spPr bwMode="auto">
          <a:xfrm flipH="1">
            <a:off x="1187450" y="3357563"/>
            <a:ext cx="288925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052" name="Line 32"/>
          <p:cNvSpPr>
            <a:spLocks noChangeShapeType="1"/>
          </p:cNvSpPr>
          <p:nvPr/>
        </p:nvSpPr>
        <p:spPr bwMode="auto">
          <a:xfrm>
            <a:off x="3132138" y="3357563"/>
            <a:ext cx="307975" cy="374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717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717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8564F5-985B-4BB4-BA84-8E93034CABC0}" type="slidenum">
              <a:rPr lang="de-DE"/>
              <a:pPr/>
              <a:t>6</a:t>
            </a:fld>
            <a:endParaRPr lang="de-DE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Detector: Crystal Group</a:t>
            </a:r>
          </a:p>
        </p:txBody>
      </p:sp>
      <p:pic>
        <p:nvPicPr>
          <p:cNvPr id="7174" name="Picture 4" descr="APD Group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557338"/>
            <a:ext cx="8140700" cy="4298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8195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819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85DFFE-F6F3-44EA-9922-CB843921D7DB}" type="slidenum">
              <a:rPr lang="de-DE"/>
              <a:pPr/>
              <a:t>7</a:t>
            </a:fld>
            <a:endParaRPr lang="de-DE"/>
          </a:p>
        </p:txBody>
      </p:sp>
      <p:pic>
        <p:nvPicPr>
          <p:cNvPr id="8197" name="Picture 23" descr="Caps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16113"/>
            <a:ext cx="1944687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Detector: Crystal Group</a:t>
            </a:r>
          </a:p>
        </p:txBody>
      </p:sp>
      <p:pic>
        <p:nvPicPr>
          <p:cNvPr id="8199" name="Picture 6" descr="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357563"/>
            <a:ext cx="4032250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7" descr="4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573463"/>
            <a:ext cx="20621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827088" y="1412875"/>
            <a:ext cx="1584325" cy="461963"/>
          </a:xfrm>
          <a:prstGeom prst="rect">
            <a:avLst/>
          </a:prstGeom>
          <a:solidFill>
            <a:srgbClr val="FF99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Al Frame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3276600" y="1412875"/>
            <a:ext cx="2087563" cy="461963"/>
          </a:xfrm>
          <a:prstGeom prst="rect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Patch Panel</a:t>
            </a:r>
          </a:p>
        </p:txBody>
      </p:sp>
      <p:sp>
        <p:nvSpPr>
          <p:cNvPr id="8203" name="Text Box 10"/>
          <p:cNvSpPr txBox="1">
            <a:spLocks noChangeArrowheads="1"/>
          </p:cNvSpPr>
          <p:nvPr/>
        </p:nvSpPr>
        <p:spPr bwMode="auto">
          <a:xfrm>
            <a:off x="6156325" y="1412875"/>
            <a:ext cx="2232025" cy="461963"/>
          </a:xfrm>
          <a:prstGeom prst="rect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PVC Capsule</a:t>
            </a: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3302000" y="3262313"/>
            <a:ext cx="3027363" cy="1685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250825" y="3789363"/>
            <a:ext cx="1946275" cy="25844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/>
              <a:t>Hole for optic fiber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Dimensions adjusted to crystal (24,4x24,4mm)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Space to apply optical glue</a:t>
            </a:r>
          </a:p>
        </p:txBody>
      </p:sp>
      <p:pic>
        <p:nvPicPr>
          <p:cNvPr id="820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1916113"/>
            <a:ext cx="206851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Line 17"/>
          <p:cNvSpPr>
            <a:spLocks noChangeShapeType="1"/>
          </p:cNvSpPr>
          <p:nvPr/>
        </p:nvSpPr>
        <p:spPr bwMode="auto">
          <a:xfrm>
            <a:off x="7019925" y="4724400"/>
            <a:ext cx="687388" cy="8794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08" name="Text Box 18"/>
          <p:cNvSpPr txBox="1">
            <a:spLocks noChangeArrowheads="1"/>
          </p:cNvSpPr>
          <p:nvPr/>
        </p:nvSpPr>
        <p:spPr bwMode="auto">
          <a:xfrm>
            <a:off x="6443663" y="5657850"/>
            <a:ext cx="2376487" cy="92392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/>
              <a:t>Active part of the APDs centered in the crystal section</a:t>
            </a:r>
          </a:p>
        </p:txBody>
      </p:sp>
      <p:pic>
        <p:nvPicPr>
          <p:cNvPr id="8209" name="Picture 22" descr="Fra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1916113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Line 20"/>
          <p:cNvSpPr>
            <a:spLocks noChangeShapeType="1"/>
          </p:cNvSpPr>
          <p:nvPr/>
        </p:nvSpPr>
        <p:spPr bwMode="auto">
          <a:xfrm flipH="1">
            <a:off x="900113" y="3222625"/>
            <a:ext cx="266700" cy="4937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1" name="Line 12"/>
          <p:cNvSpPr>
            <a:spLocks noChangeShapeType="1"/>
          </p:cNvSpPr>
          <p:nvPr/>
        </p:nvSpPr>
        <p:spPr bwMode="auto">
          <a:xfrm flipH="1">
            <a:off x="2916238" y="3500438"/>
            <a:ext cx="1316037" cy="865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2" name="Text Box 24"/>
          <p:cNvSpPr txBox="1">
            <a:spLocks noChangeArrowheads="1"/>
          </p:cNvSpPr>
          <p:nvPr/>
        </p:nvSpPr>
        <p:spPr bwMode="auto">
          <a:xfrm>
            <a:off x="3419475" y="5589588"/>
            <a:ext cx="2519363" cy="101600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000"/>
              <a:t>Patch Panel wires to connect with Preamplifiers</a:t>
            </a:r>
          </a:p>
        </p:txBody>
      </p:sp>
      <p:sp>
        <p:nvSpPr>
          <p:cNvPr id="8213" name="Line 11"/>
          <p:cNvSpPr>
            <a:spLocks noChangeShapeType="1"/>
          </p:cNvSpPr>
          <p:nvPr/>
        </p:nvSpPr>
        <p:spPr bwMode="auto">
          <a:xfrm>
            <a:off x="2124075" y="3500438"/>
            <a:ext cx="431701" cy="6486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4" name="Line 25"/>
          <p:cNvSpPr>
            <a:spLocks noChangeShapeType="1"/>
          </p:cNvSpPr>
          <p:nvPr/>
        </p:nvSpPr>
        <p:spPr bwMode="auto">
          <a:xfrm flipH="1" flipV="1">
            <a:off x="2555874" y="5229224"/>
            <a:ext cx="791989" cy="1008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8215" name="AutoShape 26"/>
          <p:cNvSpPr>
            <a:spLocks noChangeArrowheads="1"/>
          </p:cNvSpPr>
          <p:nvPr/>
        </p:nvSpPr>
        <p:spPr bwMode="auto">
          <a:xfrm>
            <a:off x="2268538" y="4652963"/>
            <a:ext cx="647700" cy="10080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9219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922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A727F4-354B-4F20-888D-6D294EFA73FA}" type="slidenum">
              <a:rPr lang="de-DE"/>
              <a:pPr/>
              <a:t>8</a:t>
            </a:fld>
            <a:endParaRPr lang="de-DE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smtClean="0"/>
              <a:t>Detector: Electronics</a:t>
            </a:r>
          </a:p>
        </p:txBody>
      </p:sp>
      <p:sp>
        <p:nvSpPr>
          <p:cNvPr id="9222" name="Text Box 13"/>
          <p:cNvSpPr txBox="1">
            <a:spLocks noChangeArrowheads="1"/>
          </p:cNvSpPr>
          <p:nvPr/>
        </p:nvSpPr>
        <p:spPr bwMode="auto">
          <a:xfrm>
            <a:off x="1042988" y="1341438"/>
            <a:ext cx="2016125" cy="434975"/>
          </a:xfrm>
          <a:prstGeom prst="rect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4 x PVC Tray</a:t>
            </a:r>
          </a:p>
        </p:txBody>
      </p:sp>
      <p:pic>
        <p:nvPicPr>
          <p:cNvPr id="9223" name="Picture 14" descr="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3789363"/>
            <a:ext cx="273685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5"/>
          <p:cNvSpPr txBox="1">
            <a:spLocks noChangeArrowheads="1"/>
          </p:cNvSpPr>
          <p:nvPr/>
        </p:nvSpPr>
        <p:spPr bwMode="auto">
          <a:xfrm>
            <a:off x="971550" y="3573463"/>
            <a:ext cx="1584325" cy="434975"/>
          </a:xfrm>
          <a:prstGeom prst="rect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Al Insert</a:t>
            </a:r>
          </a:p>
        </p:txBody>
      </p:sp>
      <p:sp>
        <p:nvSpPr>
          <p:cNvPr id="9225" name="Text Box 16"/>
          <p:cNvSpPr txBox="1">
            <a:spLocks noChangeArrowheads="1"/>
          </p:cNvSpPr>
          <p:nvPr/>
        </p:nvSpPr>
        <p:spPr bwMode="auto">
          <a:xfrm>
            <a:off x="395288" y="4508500"/>
            <a:ext cx="1873250" cy="16160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200"/>
              <a:t>Grooves for trays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200"/>
              <a:t>Holes for N</a:t>
            </a:r>
            <a:r>
              <a:rPr lang="en-US" sz="2200" baseline="-25000"/>
              <a:t>2</a:t>
            </a:r>
            <a:r>
              <a:rPr lang="en-US" sz="2200"/>
              <a:t> circulation</a:t>
            </a: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4859338" y="1412875"/>
            <a:ext cx="3673475" cy="434975"/>
          </a:xfrm>
          <a:prstGeom prst="rect">
            <a:avLst/>
          </a:prstGeom>
          <a:solidFill>
            <a:srgbClr val="FF99CC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/>
              <a:t>8 Preamplifiers per tray</a:t>
            </a:r>
          </a:p>
        </p:txBody>
      </p:sp>
      <p:pic>
        <p:nvPicPr>
          <p:cNvPr id="9227" name="Picture 19" descr="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2978150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0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3573463"/>
            <a:ext cx="334803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21" descr="Tray_with_pream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989138"/>
            <a:ext cx="2519363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e-DE"/>
              <a:t>2012.01.12</a:t>
            </a:r>
          </a:p>
        </p:txBody>
      </p:sp>
      <p:sp>
        <p:nvSpPr>
          <p:cNvPr id="10243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/>
              <a:t>EMC BWE Proto18 - Orsay Meeting</a:t>
            </a:r>
          </a:p>
        </p:txBody>
      </p:sp>
      <p:sp>
        <p:nvSpPr>
          <p:cNvPr id="1024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9FDC5E-9F43-4325-B31B-22C910102614}" type="slidenum">
              <a:rPr lang="de-DE"/>
              <a:pPr/>
              <a:t>9</a:t>
            </a:fld>
            <a:endParaRPr lang="de-DE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/>
              <a:t>Detector: Electronics</a:t>
            </a: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419100" y="1268413"/>
            <a:ext cx="8329613" cy="4710112"/>
            <a:chOff x="264" y="799"/>
            <a:chExt cx="5247" cy="2967"/>
          </a:xfrm>
        </p:grpSpPr>
        <p:sp>
          <p:nvSpPr>
            <p:cNvPr id="10247" name="Text Box 5"/>
            <p:cNvSpPr txBox="1">
              <a:spLocks noChangeArrowheads="1"/>
            </p:cNvSpPr>
            <p:nvPr/>
          </p:nvSpPr>
          <p:spPr bwMode="auto">
            <a:xfrm>
              <a:off x="930" y="845"/>
              <a:ext cx="998" cy="274"/>
            </a:xfrm>
            <a:prstGeom prst="rect">
              <a:avLst/>
            </a:prstGeom>
            <a:solidFill>
              <a:srgbClr val="FF99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PVC Tray</a:t>
              </a:r>
            </a:p>
          </p:txBody>
        </p:sp>
        <p:sp>
          <p:nvSpPr>
            <p:cNvPr id="10248" name="Text Box 6"/>
            <p:cNvSpPr txBox="1">
              <a:spLocks noChangeArrowheads="1"/>
            </p:cNvSpPr>
            <p:nvPr/>
          </p:nvSpPr>
          <p:spPr bwMode="auto">
            <a:xfrm>
              <a:off x="930" y="2387"/>
              <a:ext cx="998" cy="274"/>
            </a:xfrm>
            <a:prstGeom prst="rect">
              <a:avLst/>
            </a:prstGeom>
            <a:solidFill>
              <a:srgbClr val="FF99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Al Insert</a:t>
              </a:r>
            </a:p>
          </p:txBody>
        </p:sp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3016" y="799"/>
              <a:ext cx="2495" cy="274"/>
            </a:xfrm>
            <a:prstGeom prst="rect">
              <a:avLst/>
            </a:prstGeom>
            <a:solidFill>
              <a:srgbClr val="FF99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000" b="1"/>
                <a:t>4 Preamplifiers in a tray</a:t>
              </a:r>
            </a:p>
          </p:txBody>
        </p:sp>
        <p:pic>
          <p:nvPicPr>
            <p:cNvPr id="10250" name="Picture 8" descr="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3" y="1162"/>
              <a:ext cx="1406" cy="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9" descr="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4" y="2723"/>
              <a:ext cx="2387" cy="1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0" descr="5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15" y="1207"/>
              <a:ext cx="1612" cy="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3" name="Picture 11" descr="5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40" y="2675"/>
              <a:ext cx="2091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I-Zukunft">
  <a:themeElements>
    <a:clrScheme name="GSI-Zukun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-Zukun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Zukun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1050</Words>
  <Application>Microsoft Office PowerPoint</Application>
  <PresentationFormat>Presentación en pantalla (4:3)</PresentationFormat>
  <Paragraphs>273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8" baseType="lpstr">
      <vt:lpstr>Arial</vt:lpstr>
      <vt:lpstr>Times</vt:lpstr>
      <vt:lpstr>Wingdings</vt:lpstr>
      <vt:lpstr>GSI-Zukunft</vt:lpstr>
      <vt:lpstr>PANDA EMC BWE Proto18</vt:lpstr>
      <vt:lpstr>Proto18 Summary</vt:lpstr>
      <vt:lpstr>Proto18 Motivation</vt:lpstr>
      <vt:lpstr>PROTO18 Configuration</vt:lpstr>
      <vt:lpstr>Proto18: Sections</vt:lpstr>
      <vt:lpstr>Detector: Crystal Group</vt:lpstr>
      <vt:lpstr>Detector: Crystal Group</vt:lpstr>
      <vt:lpstr>Detector: Electronics</vt:lpstr>
      <vt:lpstr>Detector: Electronics</vt:lpstr>
      <vt:lpstr>Detector: Assembly</vt:lpstr>
      <vt:lpstr>Mechanical Structure: MP1</vt:lpstr>
      <vt:lpstr>Mechanical Structure:  Supporting Feet</vt:lpstr>
      <vt:lpstr>Mechanical Structure: Feet</vt:lpstr>
      <vt:lpstr>Mechanical Structure</vt:lpstr>
      <vt:lpstr>Mechanical Structure: MP2</vt:lpstr>
      <vt:lpstr>Cooling System: Circuits</vt:lpstr>
      <vt:lpstr>Insulation System: Elements</vt:lpstr>
      <vt:lpstr>Insulation System: Backside</vt:lpstr>
      <vt:lpstr>Wire Evacuation</vt:lpstr>
      <vt:lpstr>Sensors</vt:lpstr>
      <vt:lpstr>Support System</vt:lpstr>
      <vt:lpstr>Support System</vt:lpstr>
      <vt:lpstr>Proto18 Tests</vt:lpstr>
      <vt:lpstr>PROTO18: Future Tasks</vt:lpstr>
    </vt:vector>
  </TitlesOfParts>
  <Company>GSI Darmstadt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szahnr</dc:creator>
  <cp:lastModifiedBy>Txapu</cp:lastModifiedBy>
  <cp:revision>102</cp:revision>
  <dcterms:created xsi:type="dcterms:W3CDTF">2010-01-19T17:07:21Z</dcterms:created>
  <dcterms:modified xsi:type="dcterms:W3CDTF">2012-01-11T14:01:56Z</dcterms:modified>
</cp:coreProperties>
</file>