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97675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CC00"/>
    <a:srgbClr val="66FF33"/>
    <a:srgbClr val="FF33CC"/>
    <a:srgbClr val="FF3399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347B4-4EF3-42B8-8ABA-9421AF3F15A5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ADF5E-CEBA-447A-A1CF-7863470DA6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9E072-436D-448A-BAC5-372B446475C8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0B0B-14EB-40A4-BA8E-6717227542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56B1-F0D2-492C-891E-A68D341AE001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CE36A-11DB-41A7-9891-8115F00898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4EB7-009A-48AB-8E45-E7072A26840F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DF1A-2AA8-4C94-8598-DA667470BF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54DD-0D64-4C56-B428-8986607BA5D2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9E28F-5493-4249-B4AE-01C0C15C3A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1502-44ED-4527-81F0-3F01489F1BB2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7876-0A0F-488D-BBDD-EB446C0462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57881-6648-4CA8-A802-D066451D60D4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CEB3C-C2C4-470D-AEC4-67AA1FCF5E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BADD-CADC-412F-BD5B-AAB55F76B37D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9995-2DAB-401E-BEB5-FD45036751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9A134-64C5-4FEF-BC7E-F9B3EEB79D7F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03BE-BCFF-4F16-9E27-C8C998707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9429-CB96-4C1E-8229-91D6887F9451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3E3E9-DA9A-466D-B6F1-05EF749E9A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A4BE-5B89-4E4E-A86B-59629EE38A6B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8EE4-C0E7-4F72-8234-82192337C7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F9365F-E519-4500-B039-22888C7BD58D}" type="datetimeFigureOut">
              <a:rPr lang="fr-FR"/>
              <a:pPr>
                <a:defRPr/>
              </a:pPr>
              <a:t>12/01/2012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F1A8E5-4788-49FA-A5E2-B8C0330FD5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Round table discussion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eaLnBrk="1" hangingPunct="1"/>
            <a:r>
              <a:rPr lang="fr-FR" smtClean="0"/>
              <a:t>Subjects to discuss</a:t>
            </a:r>
          </a:p>
        </p:txBody>
      </p:sp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/>
            <a:r>
              <a:rPr lang="fr-FR" smtClean="0"/>
              <a:t>Heavy leptons</a:t>
            </a:r>
          </a:p>
          <a:p>
            <a:pPr lvl="1" eaLnBrk="1" hangingPunct="1"/>
            <a:r>
              <a:rPr lang="fr-FR" smtClean="0"/>
              <a:t> </a:t>
            </a:r>
            <a:r>
              <a:rPr lang="fr-FR" smtClean="0">
                <a:latin typeface="Symbol" pitchFamily="18" charset="2"/>
              </a:rPr>
              <a:t>t</a:t>
            </a:r>
            <a:r>
              <a:rPr lang="fr-FR" baseline="30000" smtClean="0">
                <a:latin typeface="Symbol" pitchFamily="18" charset="2"/>
              </a:rPr>
              <a:t>+</a:t>
            </a:r>
            <a:r>
              <a:rPr lang="fr-FR" smtClean="0">
                <a:latin typeface="Symbol" pitchFamily="18" charset="2"/>
              </a:rPr>
              <a:t>t</a:t>
            </a:r>
            <a:r>
              <a:rPr lang="fr-FR" baseline="30000" smtClean="0">
                <a:latin typeface="Symbol" pitchFamily="18" charset="2"/>
              </a:rPr>
              <a:t>-</a:t>
            </a:r>
            <a:r>
              <a:rPr lang="fr-FR" smtClean="0">
                <a:latin typeface="Symbol" pitchFamily="18" charset="2"/>
              </a:rPr>
              <a:t> ,  m</a:t>
            </a:r>
            <a:r>
              <a:rPr lang="fr-FR" baseline="30000" smtClean="0">
                <a:latin typeface="Symbol" pitchFamily="18" charset="2"/>
              </a:rPr>
              <a:t>+</a:t>
            </a:r>
            <a:r>
              <a:rPr lang="fr-FR" smtClean="0">
                <a:latin typeface="Symbol" pitchFamily="18" charset="2"/>
              </a:rPr>
              <a:t>m</a:t>
            </a:r>
            <a:r>
              <a:rPr lang="fr-FR" baseline="30000" smtClean="0">
                <a:latin typeface="Symbol" pitchFamily="18" charset="2"/>
              </a:rPr>
              <a:t>-</a:t>
            </a:r>
            <a:r>
              <a:rPr lang="fr-FR" smtClean="0">
                <a:latin typeface="Symbol" pitchFamily="18" charset="2"/>
              </a:rPr>
              <a:t>  </a:t>
            </a:r>
          </a:p>
          <a:p>
            <a:pPr lvl="1" eaLnBrk="1" hangingPunct="1"/>
            <a:endParaRPr lang="fr-FR" smtClean="0">
              <a:latin typeface="Symbol" pitchFamily="18" charset="2"/>
            </a:endParaRPr>
          </a:p>
          <a:p>
            <a:pPr lvl="1"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r>
              <a:rPr lang="fr-FR" smtClean="0"/>
              <a:t>Radiative corrections on e</a:t>
            </a:r>
            <a:r>
              <a:rPr lang="fr-FR" baseline="30000" smtClean="0"/>
              <a:t>+</a:t>
            </a:r>
            <a:r>
              <a:rPr lang="fr-FR" smtClean="0"/>
              <a:t>e</a:t>
            </a:r>
            <a:r>
              <a:rPr lang="fr-FR" baseline="30000" smtClean="0"/>
              <a:t>-</a:t>
            </a:r>
          </a:p>
          <a:p>
            <a:pPr lvl="1" eaLnBrk="1" hangingPunct="1"/>
            <a:r>
              <a:rPr lang="fr-FR" smtClean="0"/>
              <a:t>First tests by Alaa et al</a:t>
            </a:r>
          </a:p>
          <a:p>
            <a:pPr lvl="1" eaLnBrk="1" hangingPunct="1"/>
            <a:r>
              <a:rPr lang="fr-FR" smtClean="0"/>
              <a:t>New calculation by Jacques and Saro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22337"/>
          </a:xfrm>
        </p:spPr>
        <p:txBody>
          <a:bodyPr/>
          <a:lstStyle/>
          <a:p>
            <a:pPr eaLnBrk="1" hangingPunct="1"/>
            <a:r>
              <a:rPr lang="fr-FR" smtClean="0"/>
              <a:t>Heavy leptons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Muons  (</a:t>
            </a:r>
            <a:r>
              <a:rPr lang="fr-FR" smtClean="0">
                <a:latin typeface="Symbol" pitchFamily="18" charset="2"/>
              </a:rPr>
              <a:t>m</a:t>
            </a:r>
            <a:r>
              <a:rPr lang="fr-FR" baseline="30000" smtClean="0">
                <a:latin typeface="Symbol" pitchFamily="18" charset="2"/>
              </a:rPr>
              <a:t>+</a:t>
            </a:r>
            <a:r>
              <a:rPr lang="fr-FR" smtClean="0">
                <a:latin typeface="Symbol" pitchFamily="18" charset="2"/>
              </a:rPr>
              <a:t>m</a:t>
            </a:r>
            <a:r>
              <a:rPr lang="fr-FR" baseline="30000" smtClean="0">
                <a:latin typeface="Symbol" pitchFamily="18" charset="2"/>
              </a:rPr>
              <a:t>-</a:t>
            </a:r>
            <a:r>
              <a:rPr lang="fr-FR" smtClean="0"/>
              <a:t>)</a:t>
            </a:r>
          </a:p>
          <a:p>
            <a:pPr lvl="1" eaLnBrk="1" hangingPunct="1"/>
            <a:r>
              <a:rPr lang="fr-FR" smtClean="0"/>
              <a:t>PID ( dE/dx, TOF, Cerenkov, ECAL, MUON)</a:t>
            </a:r>
          </a:p>
          <a:p>
            <a:pPr lvl="1" eaLnBrk="1" hangingPunct="1"/>
            <a:r>
              <a:rPr lang="fr-FR" smtClean="0"/>
              <a:t>Kinematics</a:t>
            </a:r>
          </a:p>
          <a:p>
            <a:pPr lvl="1" eaLnBrk="1" hangingPunct="1"/>
            <a:r>
              <a:rPr lang="fr-FR" smtClean="0"/>
              <a:t>Can we reach a supression factor of 1:10</a:t>
            </a:r>
            <a:r>
              <a:rPr lang="fr-FR" baseline="30000" smtClean="0"/>
              <a:t>8 </a:t>
            </a:r>
            <a:r>
              <a:rPr lang="fr-FR" smtClean="0"/>
              <a:t>?</a:t>
            </a:r>
          </a:p>
          <a:p>
            <a:pPr eaLnBrk="1" hangingPunct="1"/>
            <a:r>
              <a:rPr lang="fr-FR" smtClean="0"/>
              <a:t>Taus  (</a:t>
            </a:r>
            <a:r>
              <a:rPr lang="fr-FR" smtClean="0">
                <a:latin typeface="Symbol" pitchFamily="18" charset="2"/>
              </a:rPr>
              <a:t>t</a:t>
            </a:r>
            <a:r>
              <a:rPr lang="fr-FR" baseline="30000" smtClean="0">
                <a:latin typeface="Symbol" pitchFamily="18" charset="2"/>
              </a:rPr>
              <a:t>+</a:t>
            </a:r>
            <a:r>
              <a:rPr lang="fr-FR" smtClean="0">
                <a:latin typeface="Symbol" pitchFamily="18" charset="2"/>
              </a:rPr>
              <a:t>t</a:t>
            </a:r>
            <a:r>
              <a:rPr lang="fr-FR" baseline="30000" smtClean="0">
                <a:latin typeface="Symbol" pitchFamily="18" charset="2"/>
              </a:rPr>
              <a:t>-</a:t>
            </a:r>
            <a:r>
              <a:rPr lang="fr-FR" smtClean="0"/>
              <a:t>)</a:t>
            </a:r>
          </a:p>
          <a:p>
            <a:pPr lvl="1" eaLnBrk="1" hangingPunct="1"/>
            <a:r>
              <a:rPr lang="fr-FR" smtClean="0"/>
              <a:t>Access to polarisation: phase of G</a:t>
            </a:r>
            <a:r>
              <a:rPr lang="fr-FR" baseline="-25000" smtClean="0"/>
              <a:t>E</a:t>
            </a:r>
            <a:r>
              <a:rPr lang="fr-FR" smtClean="0"/>
              <a:t>, G</a:t>
            </a:r>
            <a:r>
              <a:rPr lang="fr-FR" baseline="-25000" smtClean="0"/>
              <a:t>M</a:t>
            </a:r>
            <a:endParaRPr lang="fr-FR" smtClean="0"/>
          </a:p>
          <a:p>
            <a:pPr lvl="1" eaLnBrk="1" hangingPunct="1"/>
            <a:r>
              <a:rPr lang="fr-FR" smtClean="0"/>
              <a:t>Reaction identification wrt background</a:t>
            </a:r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012950" y="2238375"/>
            <a:ext cx="3168650" cy="431800"/>
          </a:xfrm>
          <a:prstGeom prst="rect">
            <a:avLst/>
          </a:prstGeom>
          <a:solidFill>
            <a:srgbClr val="FF0000">
              <a:alpha val="6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5245100" y="2251075"/>
            <a:ext cx="911225" cy="431800"/>
          </a:xfrm>
          <a:prstGeom prst="rect">
            <a:avLst/>
          </a:prstGeom>
          <a:solidFill>
            <a:srgbClr val="FF9900">
              <a:alpha val="6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261100" y="2251075"/>
            <a:ext cx="911225" cy="431800"/>
          </a:xfrm>
          <a:prstGeom prst="rect">
            <a:avLst/>
          </a:prstGeom>
          <a:solidFill>
            <a:srgbClr val="00FF00">
              <a:alpha val="6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271588" y="2746375"/>
            <a:ext cx="1657350" cy="431800"/>
          </a:xfrm>
          <a:prstGeom prst="rect">
            <a:avLst/>
          </a:prstGeom>
          <a:solidFill>
            <a:srgbClr val="FF0000">
              <a:alpha val="6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5435600"/>
            <a:ext cx="8210551" cy="10175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8316913" y="55165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Courtesy Alaa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5888"/>
            <a:ext cx="8229600" cy="576262"/>
          </a:xfrm>
        </p:spPr>
        <p:txBody>
          <a:bodyPr/>
          <a:lstStyle/>
          <a:p>
            <a:pPr eaLnBrk="1" hangingPunct="1"/>
            <a:r>
              <a:rPr lang="fr-FR" sz="4000" smtClean="0">
                <a:latin typeface="Symbol" pitchFamily="18" charset="2"/>
              </a:rPr>
              <a:t>t</a:t>
            </a:r>
            <a:r>
              <a:rPr lang="fr-FR" sz="4000" baseline="30000" smtClean="0">
                <a:latin typeface="Symbol" pitchFamily="18" charset="2"/>
              </a:rPr>
              <a:t>+</a:t>
            </a:r>
            <a:r>
              <a:rPr lang="fr-FR" sz="4000" smtClean="0">
                <a:latin typeface="Symbol" pitchFamily="18" charset="2"/>
              </a:rPr>
              <a:t> t</a:t>
            </a:r>
            <a:r>
              <a:rPr lang="fr-FR" sz="4000" baseline="30000" smtClean="0">
                <a:latin typeface="Symbol" pitchFamily="18" charset="2"/>
              </a:rPr>
              <a:t>-</a:t>
            </a:r>
            <a:r>
              <a:rPr lang="fr-FR" sz="4000" smtClean="0">
                <a:latin typeface="Symbol" pitchFamily="18" charset="2"/>
              </a:rPr>
              <a:t> </a:t>
            </a:r>
            <a:r>
              <a:rPr lang="fr-FR" sz="4000" smtClean="0"/>
              <a:t> (continued)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87313" y="836613"/>
            <a:ext cx="8229600" cy="5257800"/>
          </a:xfrm>
        </p:spPr>
        <p:txBody>
          <a:bodyPr/>
          <a:lstStyle/>
          <a:p>
            <a:pPr eaLnBrk="1" hangingPunct="1"/>
            <a:r>
              <a:rPr lang="fr-FR" smtClean="0"/>
              <a:t>Born approximation </a:t>
            </a:r>
          </a:p>
          <a:p>
            <a:pPr eaLnBrk="1" hangingPunct="1"/>
            <a:r>
              <a:rPr lang="fr-FR" smtClean="0"/>
              <a:t>Single exchange photon</a:t>
            </a:r>
          </a:p>
          <a:p>
            <a:pPr lvl="1" eaLnBrk="1" hangingPunct="1"/>
            <a:r>
              <a:rPr lang="fr-FR" smtClean="0"/>
              <a:t>Differential Cross section</a:t>
            </a:r>
          </a:p>
          <a:p>
            <a:pPr lvl="1" eaLnBrk="1" hangingPunct="1"/>
            <a:r>
              <a:rPr lang="fr-FR" smtClean="0"/>
              <a:t>Simple, double and triple spin observables calculated with polarized P/anti_p or/and polarised lepton/anti_lepton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1341438"/>
            <a:ext cx="4095750" cy="11699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149725"/>
            <a:ext cx="4392613" cy="25161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</p:pic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732588" y="8366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Alaa et al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68313" y="4508500"/>
            <a:ext cx="3384550" cy="1357313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Access to phase difference through polarisation of one outgoing lepton:</a:t>
            </a:r>
          </a:p>
          <a:p>
            <a:pPr>
              <a:spcBef>
                <a:spcPct val="50000"/>
              </a:spcBef>
            </a:pPr>
            <a:r>
              <a:rPr lang="fr-FR"/>
              <a:t>Modulation term in sin(2</a:t>
            </a:r>
            <a:r>
              <a:rPr lang="fr-FR">
                <a:latin typeface="Symbol" pitchFamily="18" charset="2"/>
              </a:rPr>
              <a:t>q</a:t>
            </a:r>
            <a:r>
              <a:rPr lang="fr-FR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22337"/>
          </a:xfrm>
        </p:spPr>
        <p:txBody>
          <a:bodyPr/>
          <a:lstStyle/>
          <a:p>
            <a:pPr eaLnBrk="1" hangingPunct="1"/>
            <a:r>
              <a:rPr lang="fr-FR" smtClean="0">
                <a:latin typeface="Symbol" pitchFamily="18" charset="2"/>
              </a:rPr>
              <a:t>t</a:t>
            </a:r>
            <a:r>
              <a:rPr lang="fr-FR" baseline="30000" smtClean="0">
                <a:latin typeface="Symbol" pitchFamily="18" charset="2"/>
              </a:rPr>
              <a:t>+</a:t>
            </a:r>
            <a:r>
              <a:rPr lang="fr-FR" smtClean="0">
                <a:latin typeface="Symbol" pitchFamily="18" charset="2"/>
              </a:rPr>
              <a:t> t</a:t>
            </a:r>
            <a:r>
              <a:rPr lang="fr-FR" baseline="30000" smtClean="0">
                <a:latin typeface="Symbol" pitchFamily="18" charset="2"/>
              </a:rPr>
              <a:t>-</a:t>
            </a:r>
            <a:r>
              <a:rPr lang="fr-FR" smtClean="0">
                <a:latin typeface="Symbol" pitchFamily="18" charset="2"/>
              </a:rPr>
              <a:t> </a:t>
            </a:r>
            <a:r>
              <a:rPr lang="fr-FR" smtClean="0"/>
              <a:t> (continued)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0" y="1341438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smtClean="0"/>
              <a:t>Counting rate with </a:t>
            </a:r>
            <a:r>
              <a:rPr lang="fr-FR" sz="2800" smtClean="0">
                <a:latin typeface="Symbol" pitchFamily="18" charset="2"/>
              </a:rPr>
              <a:t>p</a:t>
            </a:r>
            <a:r>
              <a:rPr lang="fr-FR" sz="2800" smtClean="0"/>
              <a:t>s (2 missing neutrinos)</a:t>
            </a:r>
          </a:p>
          <a:p>
            <a:pPr eaLnBrk="1" hangingPunct="1">
              <a:lnSpc>
                <a:spcPct val="80000"/>
              </a:lnSpc>
            </a:pPr>
            <a:r>
              <a:rPr lang="fr-FR" sz="2800" smtClean="0"/>
              <a:t>At s=16 (GeV/c)</a:t>
            </a:r>
            <a:r>
              <a:rPr lang="fr-FR" sz="2800" baseline="30000" smtClean="0"/>
              <a:t>2      </a:t>
            </a:r>
            <a:r>
              <a:rPr lang="fr-FR" sz="2800" smtClean="0">
                <a:latin typeface="Symbol" pitchFamily="18" charset="2"/>
              </a:rPr>
              <a:t>s</a:t>
            </a:r>
            <a:r>
              <a:rPr lang="fr-FR" sz="2800" baseline="-25000" smtClean="0">
                <a:latin typeface="Symbol" pitchFamily="18" charset="2"/>
              </a:rPr>
              <a:t>tt</a:t>
            </a:r>
            <a:r>
              <a:rPr lang="fr-FR" sz="2800" smtClean="0"/>
              <a:t>=</a:t>
            </a:r>
            <a:r>
              <a:rPr lang="fr-FR" sz="2800" baseline="30000" smtClean="0"/>
              <a:t> </a:t>
            </a:r>
            <a:r>
              <a:rPr lang="fr-FR" sz="2800" smtClean="0"/>
              <a:t>0.7 * </a:t>
            </a:r>
            <a:r>
              <a:rPr lang="fr-FR" sz="2800" smtClean="0">
                <a:latin typeface="Symbol" pitchFamily="18" charset="2"/>
              </a:rPr>
              <a:t>s</a:t>
            </a:r>
            <a:r>
              <a:rPr lang="fr-FR" sz="2800" baseline="-25000" smtClean="0"/>
              <a:t>ee </a:t>
            </a:r>
            <a:r>
              <a:rPr lang="fr-FR" sz="2800" smtClean="0"/>
              <a:t>= 0.7 pb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>    </a:t>
            </a:r>
            <a:r>
              <a:rPr lang="fr-FR" sz="2400" smtClean="0">
                <a:sym typeface="Wingdings" pitchFamily="2" charset="2"/>
              </a:rPr>
              <a:t>  N(</a:t>
            </a:r>
            <a:r>
              <a:rPr lang="fr-FR" sz="2400" smtClean="0">
                <a:latin typeface="Symbol" pitchFamily="18" charset="2"/>
                <a:sym typeface="Wingdings" pitchFamily="2" charset="2"/>
              </a:rPr>
              <a:t>p</a:t>
            </a:r>
            <a:r>
              <a:rPr lang="fr-FR" sz="2400" baseline="30000" smtClean="0">
                <a:latin typeface="Symbol" pitchFamily="18" charset="2"/>
                <a:sym typeface="Wingdings" pitchFamily="2" charset="2"/>
              </a:rPr>
              <a:t>+</a:t>
            </a:r>
            <a:r>
              <a:rPr lang="fr-FR" sz="2400" smtClean="0">
                <a:latin typeface="Symbol" pitchFamily="18" charset="2"/>
                <a:sym typeface="Wingdings" pitchFamily="2" charset="2"/>
              </a:rPr>
              <a:t>p</a:t>
            </a:r>
            <a:r>
              <a:rPr lang="fr-FR" sz="2400" baseline="30000" smtClean="0">
                <a:latin typeface="Symbol" pitchFamily="18" charset="2"/>
                <a:sym typeface="Wingdings" pitchFamily="2" charset="2"/>
              </a:rPr>
              <a:t>-</a:t>
            </a:r>
            <a:r>
              <a:rPr lang="fr-FR" sz="2400" smtClean="0">
                <a:sym typeface="Wingdings" pitchFamily="2" charset="2"/>
              </a:rPr>
              <a:t>) = 0.7 * 2000 pb</a:t>
            </a:r>
            <a:r>
              <a:rPr lang="fr-FR" sz="2400" baseline="30000" smtClean="0">
                <a:sym typeface="Wingdings" pitchFamily="2" charset="2"/>
              </a:rPr>
              <a:t>-1</a:t>
            </a:r>
            <a:r>
              <a:rPr lang="fr-FR" sz="2400" smtClean="0">
                <a:sym typeface="Wingdings" pitchFamily="2" charset="2"/>
              </a:rPr>
              <a:t> * (0.1)</a:t>
            </a:r>
            <a:r>
              <a:rPr lang="fr-FR" sz="2400" baseline="30000" smtClean="0">
                <a:sym typeface="Wingdings" pitchFamily="2" charset="2"/>
              </a:rPr>
              <a:t>2</a:t>
            </a:r>
            <a:r>
              <a:rPr lang="fr-FR" sz="2400" smtClean="0">
                <a:sym typeface="Wingdings" pitchFamily="2" charset="2"/>
              </a:rPr>
              <a:t> =  14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24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400" smtClean="0">
                <a:sym typeface="Wingdings" pitchFamily="2" charset="2"/>
              </a:rPr>
              <a:t>BUT   N(</a:t>
            </a:r>
            <a:r>
              <a:rPr lang="fr-FR" sz="2400" smtClean="0">
                <a:latin typeface="Symbol" pitchFamily="18" charset="2"/>
                <a:sym typeface="Wingdings" pitchFamily="2" charset="2"/>
              </a:rPr>
              <a:t>pp </a:t>
            </a:r>
            <a:r>
              <a:rPr lang="fr-FR" sz="2400" smtClean="0">
                <a:sym typeface="Wingdings" pitchFamily="2" charset="2"/>
              </a:rPr>
              <a:t>from</a:t>
            </a:r>
            <a:r>
              <a:rPr lang="fr-FR" sz="2400" smtClean="0">
                <a:latin typeface="Symbol" pitchFamily="18" charset="2"/>
                <a:sym typeface="Wingdings" pitchFamily="2" charset="2"/>
              </a:rPr>
              <a:t> p</a:t>
            </a:r>
            <a:r>
              <a:rPr lang="fr-FR" sz="2400" baseline="30000" smtClean="0">
                <a:latin typeface="Symbol" pitchFamily="18" charset="2"/>
                <a:sym typeface="Wingdings" pitchFamily="2" charset="2"/>
              </a:rPr>
              <a:t>+</a:t>
            </a:r>
            <a:r>
              <a:rPr lang="fr-FR" sz="2400" smtClean="0">
                <a:latin typeface="Symbol" pitchFamily="18" charset="2"/>
                <a:sym typeface="Wingdings" pitchFamily="2" charset="2"/>
              </a:rPr>
              <a:t>p</a:t>
            </a:r>
            <a:r>
              <a:rPr lang="fr-FR" sz="2400" baseline="30000" smtClean="0">
                <a:latin typeface="Symbol" pitchFamily="18" charset="2"/>
                <a:sym typeface="Wingdings" pitchFamily="2" charset="2"/>
              </a:rPr>
              <a:t>-</a:t>
            </a:r>
            <a:r>
              <a:rPr lang="fr-FR" sz="2400" smtClean="0">
                <a:latin typeface="Symbol" pitchFamily="18" charset="2"/>
                <a:sym typeface="Wingdings" pitchFamily="2" charset="2"/>
              </a:rPr>
              <a:t>p</a:t>
            </a:r>
            <a:r>
              <a:rPr lang="fr-FR" sz="2400" baseline="30000" smtClean="0">
                <a:latin typeface="Symbol" pitchFamily="18" charset="2"/>
                <a:sym typeface="Wingdings" pitchFamily="2" charset="2"/>
              </a:rPr>
              <a:t>0</a:t>
            </a:r>
            <a:r>
              <a:rPr lang="fr-FR" sz="2400" smtClean="0">
                <a:sym typeface="Wingdings" pitchFamily="2" charset="2"/>
              </a:rPr>
              <a:t>) = 10</a:t>
            </a:r>
            <a:r>
              <a:rPr lang="fr-FR" sz="2400" baseline="30000" smtClean="0">
                <a:sym typeface="Wingdings" pitchFamily="2" charset="2"/>
              </a:rPr>
              <a:t>12</a:t>
            </a:r>
            <a:r>
              <a:rPr lang="fr-FR" sz="2400" smtClean="0">
                <a:sym typeface="Wingdings" pitchFamily="2" charset="2"/>
              </a:rPr>
              <a:t> fb * 2 fb</a:t>
            </a:r>
            <a:r>
              <a:rPr lang="fr-FR" sz="2400" baseline="30000" smtClean="0">
                <a:sym typeface="Wingdings" pitchFamily="2" charset="2"/>
              </a:rPr>
              <a:t>-1</a:t>
            </a:r>
            <a:r>
              <a:rPr lang="fr-FR" sz="2400" smtClean="0">
                <a:sym typeface="Wingdings" pitchFamily="2" charset="2"/>
              </a:rPr>
              <a:t> =  2. 10</a:t>
            </a:r>
            <a:r>
              <a:rPr lang="fr-FR" sz="2400" baseline="30000" smtClean="0">
                <a:sym typeface="Wingdings" pitchFamily="2" charset="2"/>
              </a:rPr>
              <a:t>12</a:t>
            </a:r>
            <a:r>
              <a:rPr lang="fr-FR" sz="240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24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>Tools at hand: kinematical constraints + hermiticity       Is that enough/worth the effort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2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>Polarisation via the Angular distribution of the </a:t>
            </a:r>
            <a:r>
              <a:rPr lang="fr-FR" sz="2800" smtClean="0">
                <a:latin typeface="Symbol" pitchFamily="18" charset="2"/>
              </a:rPr>
              <a:t>p </a:t>
            </a:r>
            <a:r>
              <a:rPr lang="fr-FR" sz="2800" smtClean="0"/>
              <a:t>in the</a:t>
            </a:r>
            <a:r>
              <a:rPr lang="fr-FR" sz="2800" smtClean="0">
                <a:latin typeface="Symbol" pitchFamily="18" charset="2"/>
              </a:rPr>
              <a:t> t </a:t>
            </a:r>
            <a:r>
              <a:rPr lang="fr-FR" sz="2800" smtClean="0"/>
              <a:t>frame  </a:t>
            </a:r>
            <a:r>
              <a:rPr lang="fr-FR" sz="2800" smtClean="0">
                <a:sym typeface="Wingdings" pitchFamily="2" charset="2"/>
              </a:rPr>
              <a:t> how to access the </a:t>
            </a:r>
            <a:r>
              <a:rPr lang="fr-FR" sz="2800" smtClean="0">
                <a:latin typeface="Symbol" pitchFamily="18" charset="2"/>
                <a:sym typeface="Wingdings" pitchFamily="2" charset="2"/>
              </a:rPr>
              <a:t>t</a:t>
            </a:r>
            <a:r>
              <a:rPr lang="fr-FR" sz="2800" smtClean="0">
                <a:sym typeface="Wingdings" pitchFamily="2" charset="2"/>
              </a:rPr>
              <a:t> direction?</a:t>
            </a:r>
            <a:endParaRPr lang="fr-FR" sz="2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>Trigger?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2800" smtClean="0"/>
              <a:t>K channel?  </a:t>
            </a:r>
            <a:r>
              <a:rPr lang="fr-FR" sz="2800" smtClean="0">
                <a:latin typeface="Symbol" pitchFamily="18" charset="2"/>
              </a:rPr>
              <a:t>m </a:t>
            </a:r>
            <a:r>
              <a:rPr lang="fr-FR" sz="2800" smtClean="0"/>
              <a:t>channel?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6985000" cy="457200"/>
          </a:xfrm>
          <a:prstGeom prst="rect">
            <a:avLst/>
          </a:prstGeom>
          <a:solidFill>
            <a:srgbClr val="00FF00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 </a:t>
            </a:r>
            <a:r>
              <a:rPr lang="fr-FR"/>
              <a:t>                                                                                                                   </a:t>
            </a:r>
            <a:endParaRPr lang="fr-FR" sz="2400" b="1">
              <a:solidFill>
                <a:srgbClr val="669900"/>
              </a:solidFill>
            </a:endParaRPr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7596188" y="2060575"/>
            <a:ext cx="1295400" cy="719138"/>
          </a:xfrm>
          <a:prstGeom prst="ellips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 b="1"/>
              <a:t>SIGNAL</a:t>
            </a:r>
          </a:p>
        </p:txBody>
      </p:sp>
      <p:sp>
        <p:nvSpPr>
          <p:cNvPr id="16389" name="Oval 6"/>
          <p:cNvSpPr>
            <a:spLocks noChangeArrowheads="1"/>
          </p:cNvSpPr>
          <p:nvPr/>
        </p:nvSpPr>
        <p:spPr bwMode="auto">
          <a:xfrm>
            <a:off x="7667625" y="2852738"/>
            <a:ext cx="1295400" cy="719137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 b="1"/>
              <a:t>BCKG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34925" y="2924175"/>
            <a:ext cx="7272338" cy="457200"/>
          </a:xfrm>
          <a:prstGeom prst="rect">
            <a:avLst/>
          </a:prstGeom>
          <a:solidFill>
            <a:srgbClr val="FF0000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 </a:t>
            </a:r>
            <a:r>
              <a:rPr lang="fr-FR"/>
              <a:t>                                                                                                                   </a:t>
            </a:r>
            <a:endParaRPr lang="fr-FR" sz="2400" b="1">
              <a:solidFill>
                <a:srgbClr val="669900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995738" y="6021388"/>
            <a:ext cx="4321175" cy="40481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More evaluation/simulation needed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hangingPunct="1"/>
            <a:r>
              <a:rPr lang="fr-FR" sz="4000" smtClean="0"/>
              <a:t>Radiative corrections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Alaa et al simulations based on  the package  PHOTOS</a:t>
            </a:r>
          </a:p>
          <a:p>
            <a:pPr eaLnBrk="1" hangingPunct="1"/>
            <a:endParaRPr lang="fr-FR" smtClean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258888" y="2852738"/>
            <a:ext cx="4572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/>
              <a:t> No photon emission from initial state and no vacuum polarisation inside Photos.</a:t>
            </a:r>
          </a:p>
          <a:p>
            <a:pPr>
              <a:buFontTx/>
              <a:buChar char="•"/>
            </a:pPr>
            <a:r>
              <a:rPr lang="fr-FR"/>
              <a:t> Photons are emitted collinearly to the the direction  of parent particle.</a:t>
            </a:r>
          </a:p>
          <a:p>
            <a:pPr>
              <a:buFontTx/>
              <a:buChar char="•"/>
            </a:pPr>
            <a:r>
              <a:rPr lang="fr-FR"/>
              <a:t> Real photons are generated above a certain energy defined by Photos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076700"/>
            <a:ext cx="46799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476250"/>
            <a:ext cx="8243888" cy="4176713"/>
          </a:xfrm>
        </p:spPr>
      </p:pic>
      <p:sp>
        <p:nvSpPr>
          <p:cNvPr id="18435" name="Titre 1"/>
          <p:cNvSpPr>
            <a:spLocks noGrp="1"/>
          </p:cNvSpPr>
          <p:nvPr>
            <p:ph type="title" idx="4294967295"/>
          </p:nvPr>
        </p:nvSpPr>
        <p:spPr>
          <a:xfrm>
            <a:off x="323850" y="44450"/>
            <a:ext cx="8229600" cy="850900"/>
          </a:xfrm>
        </p:spPr>
        <p:txBody>
          <a:bodyPr/>
          <a:lstStyle/>
          <a:p>
            <a:pPr eaLnBrk="1" hangingPunct="1"/>
            <a:r>
              <a:rPr lang="fr-FR" sz="3200" smtClean="0"/>
              <a:t>Angular distribution with hard photon cut-off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196975"/>
            <a:ext cx="24399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ZoneTexte 6"/>
          <p:cNvSpPr txBox="1">
            <a:spLocks noChangeArrowheads="1"/>
          </p:cNvSpPr>
          <p:nvPr/>
        </p:nvSpPr>
        <p:spPr bwMode="auto">
          <a:xfrm>
            <a:off x="5880100" y="2924175"/>
            <a:ext cx="623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>
                <a:solidFill>
                  <a:srgbClr val="7030A0"/>
                </a:solidFill>
                <a:latin typeface="Calibri" pitchFamily="34" charset="0"/>
              </a:rPr>
              <a:t>6%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79388" y="458152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</a:t>
            </a:r>
            <a:r>
              <a:rPr lang="fr-FR" baseline="30000"/>
              <a:t>1/2</a:t>
            </a:r>
            <a:r>
              <a:rPr lang="fr-FR"/>
              <a:t>=2.3 GeV/c</a:t>
            </a:r>
            <a:r>
              <a:rPr lang="fr-FR" baseline="30000"/>
              <a:t>2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419475" y="4797425"/>
            <a:ext cx="309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Photon energy in the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850900"/>
          </a:xfrm>
        </p:spPr>
        <p:txBody>
          <a:bodyPr/>
          <a:lstStyle/>
          <a:p>
            <a:pPr eaLnBrk="1" hangingPunct="1"/>
            <a:r>
              <a:rPr lang="fr-FR" sz="4000" smtClean="0"/>
              <a:t>Radiative corrections (Saro +Jacques)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Full calculation (Born term + </a:t>
            </a:r>
            <a:r>
              <a:rPr lang="fr-FR" smtClean="0">
                <a:latin typeface="Symbol" pitchFamily="18" charset="2"/>
              </a:rPr>
              <a:t>a</a:t>
            </a:r>
            <a:r>
              <a:rPr lang="fr-FR" baseline="30000" smtClean="0"/>
              <a:t>6</a:t>
            </a:r>
            <a:r>
              <a:rPr lang="fr-FR" smtClean="0"/>
              <a:t> term )</a:t>
            </a:r>
          </a:p>
          <a:p>
            <a:pPr eaLnBrk="1" hangingPunct="1"/>
            <a:endParaRPr lang="fr-FR" smtClean="0"/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636838"/>
            <a:ext cx="5067300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23850" y="2636838"/>
            <a:ext cx="6985000" cy="823912"/>
          </a:xfrm>
          <a:prstGeom prst="rect">
            <a:avLst/>
          </a:prstGeom>
          <a:noFill/>
          <a:ln w="4445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33CC"/>
                </a:solidFill>
              </a:rPr>
              <a:t>Vac. Polar </a:t>
            </a:r>
          </a:p>
          <a:p>
            <a:pPr>
              <a:spcBef>
                <a:spcPct val="50000"/>
              </a:spcBef>
            </a:pPr>
            <a:r>
              <a:rPr lang="fr-FR">
                <a:solidFill>
                  <a:srgbClr val="FF33CC"/>
                </a:solidFill>
              </a:rPr>
              <a:t>+ Vertex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493713" y="3632200"/>
            <a:ext cx="4824412" cy="1049338"/>
          </a:xfrm>
          <a:prstGeom prst="rect">
            <a:avLst/>
          </a:prstGeom>
          <a:noFill/>
          <a:ln w="444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box </a:t>
            </a:r>
          </a:p>
          <a:p>
            <a:pPr>
              <a:spcBef>
                <a:spcPct val="50000"/>
              </a:spcBef>
            </a:pPr>
            <a:r>
              <a:rPr lang="fr-FR" sz="2400">
                <a:solidFill>
                  <a:schemeClr val="hlink"/>
                </a:solidFill>
              </a:rPr>
              <a:t>diagrams</a:t>
            </a:r>
          </a:p>
        </p:txBody>
      </p:sp>
      <p:sp>
        <p:nvSpPr>
          <p:cNvPr id="19462" name="Freeform 9"/>
          <p:cNvSpPr>
            <a:spLocks/>
          </p:cNvSpPr>
          <p:nvPr/>
        </p:nvSpPr>
        <p:spPr bwMode="auto">
          <a:xfrm>
            <a:off x="1187450" y="3573463"/>
            <a:ext cx="5976938" cy="2449512"/>
          </a:xfrm>
          <a:custGeom>
            <a:avLst/>
            <a:gdLst>
              <a:gd name="T0" fmla="*/ 2450 w 3402"/>
              <a:gd name="T1" fmla="*/ 0 h 1543"/>
              <a:gd name="T2" fmla="*/ 3402 w 3402"/>
              <a:gd name="T3" fmla="*/ 0 h 1543"/>
              <a:gd name="T4" fmla="*/ 3402 w 3402"/>
              <a:gd name="T5" fmla="*/ 1543 h 1543"/>
              <a:gd name="T6" fmla="*/ 0 w 3402"/>
              <a:gd name="T7" fmla="*/ 1543 h 1543"/>
              <a:gd name="T8" fmla="*/ 0 w 3402"/>
              <a:gd name="T9" fmla="*/ 726 h 1543"/>
              <a:gd name="T10" fmla="*/ 2404 w 3402"/>
              <a:gd name="T11" fmla="*/ 726 h 1543"/>
              <a:gd name="T12" fmla="*/ 2450 w 3402"/>
              <a:gd name="T13" fmla="*/ 0 h 15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02"/>
              <a:gd name="T22" fmla="*/ 0 h 1543"/>
              <a:gd name="T23" fmla="*/ 3402 w 3402"/>
              <a:gd name="T24" fmla="*/ 1543 h 15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02" h="1543">
                <a:moveTo>
                  <a:pt x="2450" y="0"/>
                </a:moveTo>
                <a:lnTo>
                  <a:pt x="3402" y="0"/>
                </a:lnTo>
                <a:lnTo>
                  <a:pt x="3402" y="1543"/>
                </a:lnTo>
                <a:lnTo>
                  <a:pt x="0" y="1543"/>
                </a:lnTo>
                <a:lnTo>
                  <a:pt x="0" y="726"/>
                </a:lnTo>
                <a:lnTo>
                  <a:pt x="2404" y="726"/>
                </a:lnTo>
                <a:lnTo>
                  <a:pt x="2450" y="0"/>
                </a:lnTo>
                <a:close/>
              </a:path>
            </a:pathLst>
          </a:custGeom>
          <a:noFill/>
          <a:ln w="38100" cmpd="sng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1187450" y="5013325"/>
            <a:ext cx="88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99CC00"/>
                </a:solidFill>
              </a:rPr>
              <a:t>Real </a:t>
            </a:r>
          </a:p>
          <a:p>
            <a:r>
              <a:rPr lang="fr-FR">
                <a:solidFill>
                  <a:srgbClr val="99CC00"/>
                </a:solidFill>
              </a:rPr>
              <a:t>photon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Effect on the angular distribution</a:t>
            </a:r>
          </a:p>
        </p:txBody>
      </p:sp>
      <p:pic>
        <p:nvPicPr>
          <p:cNvPr id="2048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12875"/>
            <a:ext cx="4473575" cy="5173663"/>
          </a:xfrm>
        </p:spPr>
      </p:pic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4932363" y="1916113"/>
            <a:ext cx="3887787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fr-FR"/>
              <a:t>If the precision of measurement reaches or is below 3-5%, pne must take into account the ISR (p and pbar)</a:t>
            </a:r>
          </a:p>
          <a:p>
            <a:pPr marL="342900" indent="-342900">
              <a:spcBef>
                <a:spcPct val="50000"/>
              </a:spcBef>
            </a:pPr>
            <a:endParaRPr lang="fr-FR"/>
          </a:p>
          <a:p>
            <a:pPr marL="342900" indent="-342900">
              <a:spcBef>
                <a:spcPct val="50000"/>
              </a:spcBef>
            </a:pPr>
            <a:r>
              <a:rPr lang="fr-FR"/>
              <a:t>Questions: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what would be the effect on the determination of G</a:t>
            </a:r>
            <a:r>
              <a:rPr lang="fr-FR" baseline="-25000"/>
              <a:t>E</a:t>
            </a:r>
            <a:r>
              <a:rPr lang="fr-FR"/>
              <a:t>/G</a:t>
            </a:r>
            <a:r>
              <a:rPr lang="fr-FR" baseline="-25000"/>
              <a:t>M</a:t>
            </a:r>
            <a:r>
              <a:rPr lang="fr-FR"/>
              <a:t> 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How do we define the experimental cut?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fr-FR"/>
              <a:t>Effect of kinematic fit?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2195513" y="3141663"/>
            <a:ext cx="1944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E</a:t>
            </a:r>
            <a:r>
              <a:rPr lang="fr-FR" b="1" baseline="-25000"/>
              <a:t>hardg</a:t>
            </a:r>
            <a:r>
              <a:rPr lang="fr-FR" b="1"/>
              <a:t>= 100 MeV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971550" y="4437063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FF3300"/>
                </a:solidFill>
              </a:rPr>
              <a:t>E</a:t>
            </a:r>
            <a:r>
              <a:rPr lang="fr-FR" b="1" baseline="-25000">
                <a:solidFill>
                  <a:srgbClr val="FF3300"/>
                </a:solidFill>
              </a:rPr>
              <a:t>hardg</a:t>
            </a:r>
            <a:r>
              <a:rPr lang="fr-FR" b="1">
                <a:solidFill>
                  <a:srgbClr val="FF3300"/>
                </a:solidFill>
              </a:rPr>
              <a:t>= 100 MeV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900113" y="5445125"/>
            <a:ext cx="352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Continuous line = with ISR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307</Words>
  <Application>Microsoft Office PowerPoint</Application>
  <PresentationFormat>Affichage à l'écran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Thème Office</vt:lpstr>
      <vt:lpstr>Round table discussion</vt:lpstr>
      <vt:lpstr>Subjects to discuss</vt:lpstr>
      <vt:lpstr>Heavy leptons</vt:lpstr>
      <vt:lpstr>t+ t-  (continued)</vt:lpstr>
      <vt:lpstr>t+ t-  (continued)</vt:lpstr>
      <vt:lpstr>Radiative corrections</vt:lpstr>
      <vt:lpstr>Angular distribution with hard photon cut-off</vt:lpstr>
      <vt:lpstr>Radiative corrections (Saro +Jacques)</vt:lpstr>
      <vt:lpstr>Effect on the angular distribution</vt:lpstr>
    </vt:vector>
  </TitlesOfParts>
  <Company>ipn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table discussion</dc:title>
  <dc:creator>$mellac</dc:creator>
  <cp:lastModifiedBy>hennino</cp:lastModifiedBy>
  <cp:revision>10</cp:revision>
  <dcterms:created xsi:type="dcterms:W3CDTF">2012-01-11T08:05:28Z</dcterms:created>
  <dcterms:modified xsi:type="dcterms:W3CDTF">2012-01-12T06:51:40Z</dcterms:modified>
</cp:coreProperties>
</file>