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62" r:id="rId3"/>
    <p:sldId id="259" r:id="rId4"/>
    <p:sldId id="260" r:id="rId5"/>
    <p:sldId id="261" r:id="rId6"/>
    <p:sldId id="329" r:id="rId7"/>
    <p:sldId id="271" r:id="rId8"/>
    <p:sldId id="272" r:id="rId9"/>
    <p:sldId id="273" r:id="rId10"/>
    <p:sldId id="274" r:id="rId11"/>
    <p:sldId id="323" r:id="rId12"/>
    <p:sldId id="277" r:id="rId13"/>
    <p:sldId id="279" r:id="rId14"/>
    <p:sldId id="278" r:id="rId15"/>
    <p:sldId id="280" r:id="rId16"/>
    <p:sldId id="281" r:id="rId17"/>
    <p:sldId id="282" r:id="rId18"/>
    <p:sldId id="324" r:id="rId19"/>
    <p:sldId id="317" r:id="rId20"/>
    <p:sldId id="318" r:id="rId21"/>
    <p:sldId id="286" r:id="rId22"/>
    <p:sldId id="330" r:id="rId23"/>
    <p:sldId id="332" r:id="rId24"/>
    <p:sldId id="331" r:id="rId25"/>
    <p:sldId id="320" r:id="rId26"/>
    <p:sldId id="312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22" autoAdjust="0"/>
    <p:restoredTop sz="94660"/>
  </p:normalViewPr>
  <p:slideViewPr>
    <p:cSldViewPr snapToGrid="0">
      <p:cViewPr varScale="1">
        <p:scale>
          <a:sx n="49" d="100"/>
          <a:sy n="49" d="100"/>
        </p:scale>
        <p:origin x="-31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66.wmf"/><Relationship Id="rId1" Type="http://schemas.openxmlformats.org/officeDocument/2006/relationships/image" Target="../media/image61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8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BCB4E-5DEE-4096-8AA6-C68120D202F0}" type="datetimeFigureOut">
              <a:rPr lang="en-GB" smtClean="0"/>
              <a:pPr/>
              <a:t>18/06/2012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D755-AC2A-4616-8C9E-DB9DBEB2BEE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755-AC2A-4616-8C9E-DB9DBEB2BEEF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0770-0265-49F1-8052-270ECF0AD615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D4A5D10-BD51-43E3-80F4-4097B2D4E042}" type="datetimeFigureOut">
              <a:rPr lang="en-GB" smtClean="0"/>
              <a:pPr/>
              <a:t>18/06/2012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C7A2EC0-312D-4738-935D-2E4C28AFB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5D10-BD51-43E3-80F4-4097B2D4E042}" type="datetimeFigureOut">
              <a:rPr lang="en-GB" smtClean="0"/>
              <a:pPr/>
              <a:t>18/06/2012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2EC0-312D-4738-935D-2E4C28AFB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5D10-BD51-43E3-80F4-4097B2D4E042}" type="datetimeFigureOut">
              <a:rPr lang="en-GB" smtClean="0"/>
              <a:pPr/>
              <a:t>18/06/2012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2EC0-312D-4738-935D-2E4C28AFB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5D10-BD51-43E3-80F4-4097B2D4E042}" type="datetimeFigureOut">
              <a:rPr lang="en-GB" smtClean="0"/>
              <a:pPr/>
              <a:t>18/06/2012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2EC0-312D-4738-935D-2E4C28AFB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D4A5D10-BD51-43E3-80F4-4097B2D4E042}" type="datetimeFigureOut">
              <a:rPr lang="en-GB" smtClean="0"/>
              <a:pPr/>
              <a:t>18/06/2012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C7A2EC0-312D-4738-935D-2E4C28AFB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5D10-BD51-43E3-80F4-4097B2D4E042}" type="datetimeFigureOut">
              <a:rPr lang="en-GB" smtClean="0"/>
              <a:pPr/>
              <a:t>18/06/2012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2EC0-312D-4738-935D-2E4C28AFB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5D10-BD51-43E3-80F4-4097B2D4E042}" type="datetimeFigureOut">
              <a:rPr lang="en-GB" smtClean="0"/>
              <a:pPr/>
              <a:t>18/06/2012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2EC0-312D-4738-935D-2E4C28AFB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5D10-BD51-43E3-80F4-4097B2D4E042}" type="datetimeFigureOut">
              <a:rPr lang="en-GB" smtClean="0"/>
              <a:pPr/>
              <a:t>18/06/2012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2EC0-312D-4738-935D-2E4C28AFB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5D10-BD51-43E3-80F4-4097B2D4E042}" type="datetimeFigureOut">
              <a:rPr lang="en-GB" smtClean="0"/>
              <a:pPr/>
              <a:t>18/06/2012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2EC0-312D-4738-935D-2E4C28AFB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5D10-BD51-43E3-80F4-4097B2D4E042}" type="datetimeFigureOut">
              <a:rPr lang="en-GB" smtClean="0"/>
              <a:pPr/>
              <a:t>18/06/2012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2EC0-312D-4738-935D-2E4C28AFB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5D10-BD51-43E3-80F4-4097B2D4E042}" type="datetimeFigureOut">
              <a:rPr lang="en-GB" smtClean="0"/>
              <a:pPr/>
              <a:t>18/06/2012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2EC0-312D-4738-935D-2E4C28AFB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4A5D10-BD51-43E3-80F4-4097B2D4E042}" type="datetimeFigureOut">
              <a:rPr lang="en-GB" smtClean="0"/>
              <a:pPr/>
              <a:t>18/06/2012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7A2EC0-312D-4738-935D-2E4C28AFB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42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11" Type="http://schemas.openxmlformats.org/officeDocument/2006/relationships/image" Target="../media/image51.wmf"/><Relationship Id="rId5" Type="http://schemas.openxmlformats.org/officeDocument/2006/relationships/image" Target="../media/image46.wmf"/><Relationship Id="rId10" Type="http://schemas.openxmlformats.org/officeDocument/2006/relationships/image" Target="../media/image50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68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1.bin"/><Relationship Id="rId4" Type="http://schemas.openxmlformats.org/officeDocument/2006/relationships/image" Target="../media/image7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91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0.png"/><Relationship Id="rId11" Type="http://schemas.openxmlformats.org/officeDocument/2006/relationships/image" Target="../media/image70.png"/><Relationship Id="rId5" Type="http://schemas.openxmlformats.org/officeDocument/2006/relationships/image" Target="../media/image89.png"/><Relationship Id="rId10" Type="http://schemas.openxmlformats.org/officeDocument/2006/relationships/image" Target="../media/image69.png"/><Relationship Id="rId4" Type="http://schemas.openxmlformats.org/officeDocument/2006/relationships/image" Target="../media/image88.png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oleObject" Target="../embeddings/oleObject45.bin"/><Relationship Id="rId9" Type="http://schemas.openxmlformats.org/officeDocument/2006/relationships/image" Target="../media/image9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7.bin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nrao.edu/pr/2005/dwarfgas/dwarfgas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oleObject" Target="../embeddings/oleObject54.bin"/><Relationship Id="rId9" Type="http://schemas.openxmlformats.org/officeDocument/2006/relationships/image" Target="../media/image1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4.wmf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shapeimage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Kazuya Koyama</a:t>
            </a:r>
            <a:br>
              <a:rPr lang="en-GB" dirty="0" smtClean="0"/>
            </a:br>
            <a:r>
              <a:rPr lang="en-GB" dirty="0" smtClean="0"/>
              <a:t>University of Portsmouth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30166" y="1734207"/>
            <a:ext cx="7551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chemeClr val="bg1"/>
                </a:solidFill>
                <a:latin typeface="+mj-lt"/>
              </a:rPr>
              <a:t>Non-linear structure formation in modified gravity models</a:t>
            </a:r>
            <a:endParaRPr lang="en-GB" sz="32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with Gong-</a:t>
            </a:r>
            <a:r>
              <a:rPr lang="en-GB" dirty="0" err="1" smtClean="0"/>
              <a:t>bo</a:t>
            </a:r>
            <a:r>
              <a:rPr lang="en-GB" dirty="0" smtClean="0"/>
              <a:t> Zhao (Portsmouth), </a:t>
            </a:r>
            <a:r>
              <a:rPr lang="en-GB" dirty="0" err="1" smtClean="0"/>
              <a:t>Baojiu</a:t>
            </a:r>
            <a:r>
              <a:rPr lang="en-GB" dirty="0" smtClean="0"/>
              <a:t> Li (Durham)</a:t>
            </a:r>
            <a:endParaRPr lang="en-GB" dirty="0"/>
          </a:p>
        </p:txBody>
      </p:sp>
      <p:pic>
        <p:nvPicPr>
          <p:cNvPr id="9" name="Picture 8" descr="icg-logo-new-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83" y="0"/>
            <a:ext cx="16811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rc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5630" y="38086"/>
            <a:ext cx="1047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anner-ti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0"/>
            <a:ext cx="10668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Non-linear regime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Chameleon mechanism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In a dense region,  </a:t>
            </a:r>
            <a:r>
              <a:rPr lang="en-GB" dirty="0" err="1" smtClean="0"/>
              <a:t>linearisation</a:t>
            </a:r>
            <a:r>
              <a:rPr lang="en-GB" dirty="0" smtClean="0"/>
              <a:t> fails and GR is recovered  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057" y="1705781"/>
            <a:ext cx="5229243" cy="88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896666" y="2939384"/>
          <a:ext cx="4246563" cy="458787"/>
        </p:xfrm>
        <a:graphic>
          <a:graphicData uri="http://schemas.openxmlformats.org/presentationml/2006/ole">
            <p:oleObj spid="_x0000_s6146" name="Equation" r:id="rId4" imgW="2234880" imgH="241200" progId="Equation.DSMT4">
              <p:embed/>
            </p:oleObj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8344" y="1837964"/>
            <a:ext cx="1581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88898" y="2273217"/>
            <a:ext cx="305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Present day Ricci curvature of the Universe today</a:t>
            </a:r>
            <a:endParaRPr lang="en-GB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66573" y="2944813"/>
          <a:ext cx="2616200" cy="482600"/>
        </p:xfrm>
        <a:graphic>
          <a:graphicData uri="http://schemas.openxmlformats.org/presentationml/2006/ole">
            <p:oleObj spid="_x0000_s6147" name="Equation" r:id="rId6" imgW="1307880" imgH="241200" progId="Equation.DSMT4">
              <p:embed/>
            </p:oleObj>
          </a:graphicData>
        </a:graphic>
      </p:graphicFrame>
      <p:sp>
        <p:nvSpPr>
          <p:cNvPr id="14" name="Right Arrow 13"/>
          <p:cNvSpPr/>
          <p:nvPr/>
        </p:nvSpPr>
        <p:spPr>
          <a:xfrm>
            <a:off x="5226908" y="3039762"/>
            <a:ext cx="407773" cy="345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258" y="4854234"/>
            <a:ext cx="4486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471" y="5785406"/>
            <a:ext cx="4314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09448" y="4036001"/>
            <a:ext cx="7598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>
                <a:solidFill>
                  <a:srgbClr val="0070C0"/>
                </a:solidFill>
              </a:rPr>
              <a:t>It is required to solve a non-linear Klein-Gordon equation of the scalar field self-consistently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968" y="5293500"/>
            <a:ext cx="4087695" cy="8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of gravity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8763" y="1219200"/>
            <a:ext cx="8428261" cy="53675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There regimes of gravity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sz="19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GB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Understandings of non-linear clustering require N-body simulations   </a:t>
            </a:r>
            <a:r>
              <a:rPr lang="en-GB" dirty="0" smtClean="0"/>
              <a:t>   </a:t>
            </a:r>
            <a:endParaRPr lang="en-GB" i="1" dirty="0" smtClean="0">
              <a:solidFill>
                <a:srgbClr val="0070C0"/>
              </a:solidFill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60668" y="2164915"/>
            <a:ext cx="3461849" cy="326935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84052" y="3026003"/>
            <a:ext cx="1107929" cy="97814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063406" y="4246361"/>
            <a:ext cx="583303" cy="4716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646709" y="3382955"/>
            <a:ext cx="925000" cy="84022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086417" y="1627321"/>
            <a:ext cx="160838" cy="21009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693162" y="3305306"/>
            <a:ext cx="1335728" cy="353475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38" y="186"/>
              </a:cxn>
              <a:cxn ang="0">
                <a:pos x="447" y="47"/>
              </a:cxn>
              <a:cxn ang="0">
                <a:pos x="645" y="17"/>
              </a:cxn>
              <a:cxn ang="0">
                <a:pos x="844" y="147"/>
              </a:cxn>
              <a:cxn ang="0">
                <a:pos x="1181" y="296"/>
              </a:cxn>
            </a:cxnLst>
            <a:rect l="0" t="0" r="r" b="b"/>
            <a:pathLst>
              <a:path w="1181" h="296">
                <a:moveTo>
                  <a:pt x="0" y="256"/>
                </a:moveTo>
                <a:cubicBezTo>
                  <a:pt x="81" y="238"/>
                  <a:pt x="163" y="221"/>
                  <a:pt x="238" y="186"/>
                </a:cubicBezTo>
                <a:cubicBezTo>
                  <a:pt x="313" y="151"/>
                  <a:pt x="379" y="75"/>
                  <a:pt x="447" y="47"/>
                </a:cubicBezTo>
                <a:cubicBezTo>
                  <a:pt x="515" y="19"/>
                  <a:pt x="579" y="0"/>
                  <a:pt x="645" y="17"/>
                </a:cubicBezTo>
                <a:cubicBezTo>
                  <a:pt x="711" y="34"/>
                  <a:pt x="755" y="100"/>
                  <a:pt x="844" y="147"/>
                </a:cubicBezTo>
                <a:cubicBezTo>
                  <a:pt x="933" y="194"/>
                  <a:pt x="1117" y="271"/>
                  <a:pt x="1181" y="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452274" y="3670371"/>
            <a:ext cx="1256344" cy="230627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58" y="139"/>
              </a:cxn>
              <a:cxn ang="0">
                <a:pos x="486" y="20"/>
              </a:cxn>
              <a:cxn ang="0">
                <a:pos x="675" y="20"/>
              </a:cxn>
              <a:cxn ang="0">
                <a:pos x="814" y="110"/>
              </a:cxn>
              <a:cxn ang="0">
                <a:pos x="923" y="169"/>
              </a:cxn>
              <a:cxn ang="0">
                <a:pos x="1162" y="209"/>
              </a:cxn>
            </a:cxnLst>
            <a:rect l="0" t="0" r="r" b="b"/>
            <a:pathLst>
              <a:path w="1162" h="209">
                <a:moveTo>
                  <a:pt x="0" y="209"/>
                </a:moveTo>
                <a:cubicBezTo>
                  <a:pt x="88" y="190"/>
                  <a:pt x="177" y="171"/>
                  <a:pt x="258" y="139"/>
                </a:cubicBezTo>
                <a:cubicBezTo>
                  <a:pt x="339" y="107"/>
                  <a:pt x="416" y="40"/>
                  <a:pt x="486" y="20"/>
                </a:cubicBezTo>
                <a:cubicBezTo>
                  <a:pt x="556" y="0"/>
                  <a:pt x="620" y="5"/>
                  <a:pt x="675" y="20"/>
                </a:cubicBezTo>
                <a:cubicBezTo>
                  <a:pt x="730" y="35"/>
                  <a:pt x="773" y="85"/>
                  <a:pt x="814" y="110"/>
                </a:cubicBezTo>
                <a:cubicBezTo>
                  <a:pt x="855" y="135"/>
                  <a:pt x="865" y="153"/>
                  <a:pt x="923" y="169"/>
                </a:cubicBezTo>
                <a:cubicBezTo>
                  <a:pt x="981" y="185"/>
                  <a:pt x="1071" y="197"/>
                  <a:pt x="1162" y="2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1949507" y="4442221"/>
            <a:ext cx="742071" cy="132118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179" y="79"/>
              </a:cxn>
              <a:cxn ang="0">
                <a:pos x="268" y="10"/>
              </a:cxn>
              <a:cxn ang="0">
                <a:pos x="397" y="20"/>
              </a:cxn>
              <a:cxn ang="0">
                <a:pos x="457" y="79"/>
              </a:cxn>
              <a:cxn ang="0">
                <a:pos x="566" y="109"/>
              </a:cxn>
              <a:cxn ang="0">
                <a:pos x="645" y="109"/>
              </a:cxn>
            </a:cxnLst>
            <a:rect l="0" t="0" r="r" b="b"/>
            <a:pathLst>
              <a:path w="645" h="114">
                <a:moveTo>
                  <a:pt x="0" y="79"/>
                </a:moveTo>
                <a:cubicBezTo>
                  <a:pt x="67" y="84"/>
                  <a:pt x="135" y="90"/>
                  <a:pt x="179" y="79"/>
                </a:cubicBezTo>
                <a:cubicBezTo>
                  <a:pt x="223" y="68"/>
                  <a:pt x="232" y="20"/>
                  <a:pt x="268" y="10"/>
                </a:cubicBezTo>
                <a:cubicBezTo>
                  <a:pt x="304" y="0"/>
                  <a:pt x="365" y="8"/>
                  <a:pt x="397" y="20"/>
                </a:cubicBezTo>
                <a:cubicBezTo>
                  <a:pt x="429" y="32"/>
                  <a:pt x="429" y="64"/>
                  <a:pt x="457" y="79"/>
                </a:cubicBezTo>
                <a:cubicBezTo>
                  <a:pt x="485" y="94"/>
                  <a:pt x="535" y="104"/>
                  <a:pt x="566" y="109"/>
                </a:cubicBezTo>
                <a:cubicBezTo>
                  <a:pt x="597" y="114"/>
                  <a:pt x="621" y="111"/>
                  <a:pt x="645" y="1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254588" y="2417415"/>
            <a:ext cx="139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Scalar tensor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54128" y="3376389"/>
            <a:ext cx="89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GR</a:t>
            </a:r>
            <a:endParaRPr lang="en-GB" sz="2400" dirty="0"/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619633" y="1617113"/>
            <a:ext cx="1241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dirty="0" smtClean="0">
                <a:ea typeface="ＭＳ Ｐゴシック" charset="-128"/>
              </a:rPr>
              <a:t>GR </a:t>
            </a:r>
            <a:endParaRPr lang="en-US" sz="3200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3303002" y="1603188"/>
          <a:ext cx="1291075" cy="489084"/>
        </p:xfrm>
        <a:graphic>
          <a:graphicData uri="http://schemas.openxmlformats.org/presentationml/2006/ole">
            <p:oleObj spid="_x0000_s63490" name="Equation" r:id="rId4" imgW="406080" imgH="164880" progId="Equation.DSMT4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4819487" y="594389"/>
            <a:ext cx="42862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4589757" y="2989100"/>
            <a:ext cx="4339150" cy="2961926"/>
            <a:chOff x="4589757" y="2989100"/>
            <a:chExt cx="4339150" cy="2961926"/>
          </a:xfrm>
        </p:grpSpPr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2146" y="2989100"/>
              <a:ext cx="3896761" cy="2456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7487" y="5425937"/>
              <a:ext cx="33289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6642723" y="5455340"/>
              <a:ext cx="928694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92335" y="5555095"/>
              <a:ext cx="902043" cy="86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62425" y="5446201"/>
              <a:ext cx="360362" cy="504825"/>
            </a:xfrm>
            <a:prstGeom prst="rect">
              <a:avLst/>
            </a:prstGeom>
            <a:noFill/>
          </p:spPr>
        </p:pic>
        <p:sp>
          <p:nvSpPr>
            <p:cNvPr id="28" name="Freeform 27"/>
            <p:cNvSpPr/>
            <p:nvPr/>
          </p:nvSpPr>
          <p:spPr>
            <a:xfrm>
              <a:off x="5539263" y="3085436"/>
              <a:ext cx="2755726" cy="2022954"/>
            </a:xfrm>
            <a:custGeom>
              <a:avLst/>
              <a:gdLst>
                <a:gd name="connsiteX0" fmla="*/ 0 w 2755726"/>
                <a:gd name="connsiteY0" fmla="*/ 1979113 h 2022954"/>
                <a:gd name="connsiteX1" fmla="*/ 1302707 w 2755726"/>
                <a:gd name="connsiteY1" fmla="*/ 1979113 h 2022954"/>
                <a:gd name="connsiteX2" fmla="*/ 1916483 w 2755726"/>
                <a:gd name="connsiteY2" fmla="*/ 1716066 h 2022954"/>
                <a:gd name="connsiteX3" fmla="*/ 2279737 w 2755726"/>
                <a:gd name="connsiteY3" fmla="*/ 1139869 h 2022954"/>
                <a:gd name="connsiteX4" fmla="*/ 2755726 w 2755726"/>
                <a:gd name="connsiteY4" fmla="*/ 0 h 202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5726" h="2022954">
                  <a:moveTo>
                    <a:pt x="0" y="1979113"/>
                  </a:moveTo>
                  <a:cubicBezTo>
                    <a:pt x="491646" y="2001033"/>
                    <a:pt x="983293" y="2022954"/>
                    <a:pt x="1302707" y="1979113"/>
                  </a:cubicBezTo>
                  <a:cubicBezTo>
                    <a:pt x="1622121" y="1935272"/>
                    <a:pt x="1753645" y="1855940"/>
                    <a:pt x="1916483" y="1716066"/>
                  </a:cubicBezTo>
                  <a:cubicBezTo>
                    <a:pt x="2079321" y="1576192"/>
                    <a:pt x="2139863" y="1425880"/>
                    <a:pt x="2279737" y="1139869"/>
                  </a:cubicBezTo>
                  <a:cubicBezTo>
                    <a:pt x="2419611" y="853858"/>
                    <a:pt x="2587668" y="426929"/>
                    <a:pt x="2755726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03369" y="3902989"/>
              <a:ext cx="312549" cy="576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4589757" y="3730223"/>
            <a:ext cx="710663" cy="732198"/>
          </p:xfrm>
          <a:graphic>
            <a:graphicData uri="http://schemas.openxmlformats.org/presentationml/2006/ole">
              <p:oleObj spid="_x0000_s63491" name="Equation" r:id="rId8" imgW="419040" imgH="431640" progId="Equation.DSMT4">
                <p:embed/>
              </p:oleObj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4927661" y="0"/>
            <a:ext cx="4216339" cy="2922601"/>
            <a:chOff x="4927661" y="0"/>
            <a:chExt cx="4216339" cy="2922601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5537" y="0"/>
              <a:ext cx="4208463" cy="2525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37583" y="2519376"/>
              <a:ext cx="403225" cy="403225"/>
            </a:xfrm>
            <a:prstGeom prst="rect">
              <a:avLst/>
            </a:prstGeom>
            <a:noFill/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5618054" y="1534364"/>
              <a:ext cx="3169084" cy="125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5067946" y="976393"/>
              <a:ext cx="325464" cy="4959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27661" y="908843"/>
              <a:ext cx="552450" cy="473075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/>
        </p:nvGrpSpPr>
        <p:grpSpPr>
          <a:xfrm>
            <a:off x="5935851" y="3084163"/>
            <a:ext cx="3422543" cy="2362038"/>
            <a:chOff x="5935851" y="3084163"/>
            <a:chExt cx="3422543" cy="2362038"/>
          </a:xfrm>
        </p:grpSpPr>
        <p:cxnSp>
          <p:nvCxnSpPr>
            <p:cNvPr id="35" name="Straight Connector 34"/>
            <p:cNvCxnSpPr>
              <a:endCxn id="27" idx="0"/>
            </p:cNvCxnSpPr>
            <p:nvPr/>
          </p:nvCxnSpPr>
          <p:spPr>
            <a:xfrm flipH="1">
              <a:off x="7142606" y="3084163"/>
              <a:ext cx="95102" cy="236203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935851" y="3905573"/>
              <a:ext cx="1255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G</a:t>
              </a:r>
              <a:endParaRPr lang="en-GB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103031" y="3949485"/>
              <a:ext cx="1255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4G/3</a:t>
              </a:r>
              <a:endParaRPr lang="en-GB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18072"/>
            <a:ext cx="5773866" cy="509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Compton wavelength</a:t>
            </a:r>
          </a:p>
          <a:p>
            <a:pPr>
              <a:buNone/>
            </a:pPr>
            <a:r>
              <a:rPr lang="en-GB" sz="2000" dirty="0" smtClean="0"/>
              <a:t>For a  larger          , </a:t>
            </a:r>
          </a:p>
          <a:p>
            <a:pPr>
              <a:buNone/>
            </a:pPr>
            <a:r>
              <a:rPr lang="en-GB" sz="2000" dirty="0" smtClean="0"/>
              <a:t>the Compton wavelength</a:t>
            </a:r>
          </a:p>
          <a:p>
            <a:pPr>
              <a:buNone/>
            </a:pPr>
            <a:r>
              <a:rPr lang="en-GB" sz="2000" dirty="0" smtClean="0"/>
              <a:t>is longer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Chameleon mechanism</a:t>
            </a:r>
          </a:p>
          <a:p>
            <a:pPr>
              <a:buNone/>
            </a:pPr>
            <a:r>
              <a:rPr lang="en-GB" sz="2000" dirty="0" smtClean="0"/>
              <a:t>The Chameleon works </a:t>
            </a:r>
          </a:p>
          <a:p>
            <a:pPr>
              <a:buNone/>
            </a:pPr>
            <a:r>
              <a:rPr lang="en-GB" sz="2000" dirty="0" smtClean="0"/>
              <a:t>when                     and the </a:t>
            </a:r>
          </a:p>
          <a:p>
            <a:pPr>
              <a:buNone/>
            </a:pPr>
            <a:r>
              <a:rPr lang="en-GB" sz="2000" dirty="0" err="1" smtClean="0"/>
              <a:t>linearisation</a:t>
            </a:r>
            <a:r>
              <a:rPr lang="en-GB" sz="2000" dirty="0" smtClean="0"/>
              <a:t> fails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It works better for smaller   </a:t>
            </a:r>
          </a:p>
          <a:p>
            <a:pPr>
              <a:buNone/>
            </a:pPr>
            <a:r>
              <a:rPr lang="en-GB" sz="2000" dirty="0" smtClean="0"/>
              <a:t>and earlier times    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881269" y="611746"/>
          <a:ext cx="760413" cy="508000"/>
        </p:xfrm>
        <a:graphic>
          <a:graphicData uri="http://schemas.openxmlformats.org/presentationml/2006/ole">
            <p:oleObj spid="_x0000_s9218" name="Equation" r:id="rId4" imgW="342720" imgH="228600" progId="Equation.DSMT4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824468" y="1704418"/>
          <a:ext cx="704086" cy="470371"/>
        </p:xfrm>
        <a:graphic>
          <a:graphicData uri="http://schemas.openxmlformats.org/presentationml/2006/ole">
            <p:oleObj spid="_x0000_s9219" name="Equation" r:id="rId5" imgW="342720" imgH="228600" progId="Equation.DSMT4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271287" y="4119048"/>
          <a:ext cx="1187707" cy="390131"/>
        </p:xfrm>
        <a:graphic>
          <a:graphicData uri="http://schemas.openxmlformats.org/presentationml/2006/ole">
            <p:oleObj spid="_x0000_s9220" name="Equation" r:id="rId6" imgW="736560" imgH="241200" progId="Equation.DSMT4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372651" y="5222310"/>
          <a:ext cx="648019" cy="432013"/>
        </p:xfrm>
        <a:graphic>
          <a:graphicData uri="http://schemas.openxmlformats.org/presentationml/2006/ole">
            <p:oleObj spid="_x0000_s9221" name="Equation" r:id="rId7" imgW="342720" imgH="228600" progId="Equation.DSMT4">
              <p:embed/>
            </p:oleObj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9646" y="597965"/>
            <a:ext cx="15335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Full f(R) simulations  </a:t>
            </a:r>
          </a:p>
          <a:p>
            <a:pPr>
              <a:buNone/>
            </a:pPr>
            <a:r>
              <a:rPr lang="en-GB" dirty="0" smtClean="0"/>
              <a:t>     solve the non-linear scalar equation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Non-Chameleon simulations </a:t>
            </a:r>
          </a:p>
          <a:p>
            <a:pPr>
              <a:buNone/>
            </a:pPr>
            <a:r>
              <a:rPr lang="en-GB" dirty="0" smtClean="0"/>
              <a:t>    artificially suppress the Chameleon by </a:t>
            </a:r>
            <a:r>
              <a:rPr lang="en-GB" dirty="0" err="1" smtClean="0"/>
              <a:t>linearising</a:t>
            </a:r>
            <a:r>
              <a:rPr lang="en-GB" dirty="0" smtClean="0"/>
              <a:t> the   </a:t>
            </a:r>
          </a:p>
          <a:p>
            <a:pPr>
              <a:buNone/>
            </a:pPr>
            <a:r>
              <a:rPr lang="en-GB" dirty="0" smtClean="0"/>
              <a:t>    scalar equation to remove the Chameleon effect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LCDM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842" y="4577570"/>
            <a:ext cx="42386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009" y="2114630"/>
            <a:ext cx="4486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402830" y="549275"/>
          <a:ext cx="3694113" cy="534988"/>
        </p:xfrm>
        <a:graphic>
          <a:graphicData uri="http://schemas.openxmlformats.org/presentationml/2006/ole">
            <p:oleObj spid="_x0000_s10242" name="Equation" r:id="rId5" imgW="1663560" imgH="2412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0259" y="6339017"/>
            <a:ext cx="813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Oyaizu et.al.  PRD78 123524 2008,  Schmidt et.al. PRD79 083518 2009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N-body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199"/>
            <a:ext cx="8686801" cy="5107459"/>
          </a:xfrm>
        </p:spPr>
        <p:txBody>
          <a:bodyPr/>
          <a:lstStyle/>
          <a:p>
            <a:r>
              <a:rPr lang="en-GB" dirty="0" smtClean="0"/>
              <a:t>MLAPM code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ECOSMOG code </a:t>
            </a:r>
            <a:r>
              <a:rPr lang="en-GB" sz="2000" dirty="0" smtClean="0"/>
              <a:t>(based on RAMSES) 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80" y="1833671"/>
            <a:ext cx="4718345" cy="218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04730" y="1286824"/>
            <a:ext cx="522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Li, Zhao 0906.3880,  Li, Barrow 1005.4231  </a:t>
            </a:r>
          </a:p>
          <a:p>
            <a:r>
              <a:rPr lang="en-GB" dirty="0" smtClean="0"/>
              <a:t>Zhao</a:t>
            </a:r>
            <a:r>
              <a:rPr lang="en-GB" dirty="0" smtClean="0"/>
              <a:t>, Li, Koyama 1011.1257</a:t>
            </a:r>
            <a:endParaRPr lang="en-GB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24" y="4745870"/>
            <a:ext cx="8995276" cy="14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81684" y="4135929"/>
            <a:ext cx="386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Li, Zhao, </a:t>
            </a:r>
            <a:r>
              <a:rPr lang="en-GB" dirty="0" err="1" smtClean="0"/>
              <a:t>Teyssier</a:t>
            </a:r>
            <a:r>
              <a:rPr lang="en-GB" dirty="0" smtClean="0"/>
              <a:t>, Koyama </a:t>
            </a:r>
            <a:r>
              <a:rPr lang="en-GB" dirty="0" smtClean="0"/>
              <a:t>1110.1379</a:t>
            </a:r>
          </a:p>
          <a:p>
            <a:r>
              <a:rPr lang="en-GB" dirty="0" smtClean="0"/>
              <a:t>Braxet.al.  1206.3568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Snapshots at z=0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If the fifth force is not suppressed, we have 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8084"/>
            <a:ext cx="9091283" cy="448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4331" y="1223802"/>
            <a:ext cx="1677286" cy="5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62184" y="3657600"/>
            <a:ext cx="1285102" cy="113682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323968" y="6030098"/>
            <a:ext cx="133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Chameleon is working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7027" y="3686433"/>
            <a:ext cx="1285102" cy="113682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54098" y="5934670"/>
            <a:ext cx="1334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Compton wavelength is short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1358" y="3667814"/>
            <a:ext cx="1271914" cy="114623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20642" y="6057237"/>
            <a:ext cx="178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Fifth force is not suppressed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Snapshots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01" y="1116827"/>
            <a:ext cx="7965131" cy="54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82810" y="3200400"/>
            <a:ext cx="3323968" cy="155695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866767" y="531341"/>
            <a:ext cx="133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Chameleon is working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0422" y="453421"/>
            <a:ext cx="159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Chameleon</a:t>
            </a:r>
          </a:p>
          <a:p>
            <a:r>
              <a:rPr lang="en-GB" dirty="0">
                <a:solidFill>
                  <a:srgbClr val="C00000"/>
                </a:solidFill>
              </a:rPr>
              <a:t>s</a:t>
            </a:r>
            <a:r>
              <a:rPr lang="en-GB" dirty="0" smtClean="0">
                <a:solidFill>
                  <a:srgbClr val="C00000"/>
                </a:solidFill>
              </a:rPr>
              <a:t>tops working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8487" y="3216877"/>
            <a:ext cx="1614616" cy="152811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934464" y="597245"/>
            <a:ext cx="194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Chameleon starts to hibernate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2087" y="3196283"/>
            <a:ext cx="1614616" cy="152811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4930" y="1680518"/>
            <a:ext cx="1938251" cy="139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938" y="1658334"/>
            <a:ext cx="2145956" cy="143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3722" y="1643448"/>
            <a:ext cx="2170734" cy="153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804988" y="6323013"/>
          <a:ext cx="1579562" cy="534987"/>
        </p:xfrm>
        <a:graphic>
          <a:graphicData uri="http://schemas.openxmlformats.org/presentationml/2006/ole">
            <p:oleObj spid="_x0000_s18434" name="Equation" r:id="rId7" imgW="7110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54071"/>
            <a:ext cx="4138048" cy="518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spectrum  (z=0)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02171" y="1485899"/>
            <a:ext cx="3898929" cy="569479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94319" y="210843"/>
            <a:ext cx="1700493" cy="977431"/>
            <a:chOff x="7443507" y="4979616"/>
            <a:chExt cx="1700493" cy="97743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43507" y="5337922"/>
              <a:ext cx="3619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03739" y="4979616"/>
              <a:ext cx="2952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893423" y="5002305"/>
              <a:ext cx="806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full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4458" y="5302622"/>
              <a:ext cx="1259542" cy="654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Non-Chameleon</a:t>
              </a:r>
              <a:endParaRPr lang="en-GB" dirty="0"/>
            </a:p>
          </p:txBody>
        </p:sp>
      </p:grp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1496080" y="1439286"/>
          <a:ext cx="1395484" cy="472641"/>
        </p:xfrm>
        <a:graphic>
          <a:graphicData uri="http://schemas.openxmlformats.org/presentationml/2006/ole">
            <p:oleObj spid="_x0000_s45057" name="Equation" r:id="rId6" imgW="711000" imgH="241200" progId="Equation.DSMT4">
              <p:embed/>
            </p:oleObj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302267" y="4487021"/>
          <a:ext cx="1395412" cy="471487"/>
        </p:xfrm>
        <a:graphic>
          <a:graphicData uri="http://schemas.openxmlformats.org/presentationml/2006/ole">
            <p:oleObj spid="_x0000_s45058" name="Equation" r:id="rId7" imgW="711000" imgH="241200" progId="Equation.DSMT4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317410" y="2951325"/>
          <a:ext cx="1395413" cy="471487"/>
        </p:xfrm>
        <a:graphic>
          <a:graphicData uri="http://schemas.openxmlformats.org/presentationml/2006/ole">
            <p:oleObj spid="_x0000_s45059" name="Equation" r:id="rId8" imgW="711000" imgH="241200" progId="Equation.DSMT4">
              <p:embed/>
            </p:oleObj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77532" y="1239865"/>
            <a:ext cx="4866467" cy="519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27958" y="6488668"/>
            <a:ext cx="386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Zhao, Li, KK 1011.1257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398280" y="6488668"/>
            <a:ext cx="517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Li, </a:t>
            </a:r>
            <a:r>
              <a:rPr lang="en-GB" dirty="0" err="1" smtClean="0"/>
              <a:t>Hellwing</a:t>
            </a:r>
            <a:r>
              <a:rPr lang="en-GB" dirty="0" smtClean="0"/>
              <a:t>, KK, Zhao, Jennings, Baugh  1206.xxxx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P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95944" y="1730827"/>
            <a:ext cx="5159829" cy="37498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Quasi non-linear scales 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5943" y="1140047"/>
            <a:ext cx="8268346" cy="54295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GB" sz="2600" dirty="0" smtClean="0"/>
              <a:t>Standard perturbation theory predictions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GB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GB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GB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GB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GB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GB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GB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GB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GB" sz="2000" dirty="0" smtClean="0"/>
              <a:t>Even in F4, inclusion of Chameleon effects is important below k&lt;0.1 h/</a:t>
            </a:r>
            <a:r>
              <a:rPr lang="en-GB" sz="2000" dirty="0" err="1" smtClean="0"/>
              <a:t>Mpc</a:t>
            </a:r>
            <a:endParaRPr lang="en-GB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GB" sz="2000" dirty="0" smtClean="0"/>
              <a:t>SPT agrees with N-body results at 1% level at k&lt;0.09 h/</a:t>
            </a:r>
            <a:r>
              <a:rPr lang="en-GB" sz="2000" dirty="0" err="1" smtClean="0"/>
              <a:t>Mpc</a:t>
            </a:r>
            <a:r>
              <a:rPr lang="en-GB" sz="2000" dirty="0" smtClean="0"/>
              <a:t> (z=0)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SPTrati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3546" y="1572978"/>
            <a:ext cx="5333408" cy="3944418"/>
          </a:xfrm>
          <a:prstGeom prst="rect">
            <a:avLst/>
          </a:prstGeom>
        </p:spPr>
      </p:pic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2223635" y="4257902"/>
          <a:ext cx="2119312" cy="471487"/>
        </p:xfrm>
        <a:graphic>
          <a:graphicData uri="http://schemas.openxmlformats.org/presentationml/2006/ole">
            <p:oleObj spid="_x0000_s78850" name="Equation" r:id="rId5" imgW="1079280" imgH="2412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30769" y="1255704"/>
            <a:ext cx="3862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(KK, </a:t>
            </a:r>
            <a:r>
              <a:rPr lang="en-GB" sz="1600" dirty="0" err="1" smtClean="0"/>
              <a:t>Taruya</a:t>
            </a:r>
            <a:r>
              <a:rPr lang="en-GB" sz="1600" dirty="0" smtClean="0"/>
              <a:t>, </a:t>
            </a:r>
            <a:r>
              <a:rPr lang="en-GB" sz="1600" dirty="0" err="1" smtClean="0"/>
              <a:t>Hiramatsu</a:t>
            </a:r>
            <a:r>
              <a:rPr lang="en-GB" sz="1600" dirty="0" smtClean="0"/>
              <a:t> 0902.0618)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49811" y="6323005"/>
            <a:ext cx="6306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Bernardeau</a:t>
            </a:r>
            <a:r>
              <a:rPr lang="en-GB" sz="1600" dirty="0" smtClean="0"/>
              <a:t>, </a:t>
            </a:r>
            <a:r>
              <a:rPr lang="en-GB" sz="1600" dirty="0" err="1" smtClean="0"/>
              <a:t>Brax</a:t>
            </a:r>
            <a:r>
              <a:rPr lang="en-GB" sz="1600" dirty="0" smtClean="0"/>
              <a:t> 1102.1907, </a:t>
            </a:r>
            <a:r>
              <a:rPr lang="en-GB" sz="1600" dirty="0" err="1" smtClean="0"/>
              <a:t>Brax</a:t>
            </a:r>
            <a:r>
              <a:rPr lang="en-GB" sz="1600" dirty="0" smtClean="0"/>
              <a:t>, </a:t>
            </a:r>
            <a:r>
              <a:rPr lang="en-GB" sz="1600" dirty="0" err="1" smtClean="0"/>
              <a:t>Valageas</a:t>
            </a:r>
            <a:r>
              <a:rPr lang="en-GB" sz="1600" dirty="0" smtClean="0"/>
              <a:t> 1205.6583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rate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Growth rate</a:t>
            </a:r>
          </a:p>
          <a:p>
            <a:pPr>
              <a:buNone/>
            </a:pPr>
            <a:r>
              <a:rPr lang="en-GB" dirty="0" smtClean="0"/>
              <a:t>     </a:t>
            </a:r>
            <a:r>
              <a:rPr lang="en-GB" sz="2400" dirty="0" smtClean="0"/>
              <a:t>on linear scales it is defined as </a:t>
            </a:r>
            <a:endParaRPr lang="en-GB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72" y="2319894"/>
            <a:ext cx="5005952" cy="453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824" y="2049185"/>
            <a:ext cx="4095176" cy="305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35873" y="1252855"/>
          <a:ext cx="2620963" cy="957263"/>
        </p:xfrm>
        <a:graphic>
          <a:graphicData uri="http://schemas.openxmlformats.org/presentationml/2006/ole">
            <p:oleObj spid="_x0000_s71681" name="Equation" r:id="rId5" imgW="1320480" imgH="4824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36190" y="2495228"/>
            <a:ext cx="179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F4 linear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32509" y="3143575"/>
            <a:ext cx="179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 linear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35465" y="4073473"/>
            <a:ext cx="179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F4 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404462" y="4752815"/>
            <a:ext cx="179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 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098944" y="3104621"/>
            <a:ext cx="371959" cy="898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89308" y="5734374"/>
            <a:ext cx="2265335" cy="371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4957045" y="3057040"/>
          <a:ext cx="554037" cy="855662"/>
        </p:xfrm>
        <a:graphic>
          <a:graphicData uri="http://schemas.openxmlformats.org/presentationml/2006/ole">
            <p:oleObj spid="_x0000_s71682" name="Equation" r:id="rId6" imgW="279360" imgH="43164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60934" y="5134589"/>
            <a:ext cx="3983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0070C0"/>
                </a:solidFill>
              </a:rPr>
              <a:t>Stronger </a:t>
            </a:r>
            <a:r>
              <a:rPr lang="en-GB" sz="2400" i="1" smtClean="0">
                <a:solidFill>
                  <a:srgbClr val="0070C0"/>
                </a:solidFill>
              </a:rPr>
              <a:t>gravity enhances </a:t>
            </a:r>
            <a:r>
              <a:rPr lang="en-GB" sz="2400" i="1" dirty="0" smtClean="0">
                <a:solidFill>
                  <a:srgbClr val="0070C0"/>
                </a:solidFill>
              </a:rPr>
              <a:t>linear growth rate as well as non-linear damping</a:t>
            </a:r>
            <a:endParaRPr lang="en-GB" sz="2400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0675" y="692303"/>
            <a:ext cx="556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Jennings, Baugh, Li, Zhao, Koyama,  1205.2698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270345" y="5414593"/>
            <a:ext cx="179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F4:   </a:t>
            </a:r>
            <a:endParaRPr lang="en-GB" dirty="0"/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798130" y="5372926"/>
          <a:ext cx="1397000" cy="471487"/>
        </p:xfrm>
        <a:graphic>
          <a:graphicData uri="http://schemas.openxmlformats.org/presentationml/2006/ole">
            <p:oleObj spid="_x0000_s71683" name="Equation" r:id="rId7" imgW="711000" imgH="241200" progId="Equation.DSMT4">
              <p:embed/>
            </p:oleObj>
          </a:graphicData>
        </a:graphic>
      </p:graphicFrame>
      <p:cxnSp>
        <p:nvCxnSpPr>
          <p:cNvPr id="18" name="Straight Connector 17"/>
          <p:cNvCxnSpPr/>
          <p:nvPr/>
        </p:nvCxnSpPr>
        <p:spPr>
          <a:xfrm flipH="1">
            <a:off x="2505456" y="2425795"/>
            <a:ext cx="87100" cy="37555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40507" y="4344485"/>
            <a:ext cx="125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34919" y="4370109"/>
            <a:ext cx="125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4G/3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 energy v modified gravity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8428" cy="5244662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</a:t>
            </a:r>
            <a:r>
              <a:rPr lang="en-GB" i="1" dirty="0" smtClean="0">
                <a:solidFill>
                  <a:srgbClr val="0070C0"/>
                </a:solidFill>
              </a:rPr>
              <a:t>Is cosmology probing the breakdown of general relativity at large distance? </a:t>
            </a:r>
          </a:p>
        </p:txBody>
      </p:sp>
      <p:pic>
        <p:nvPicPr>
          <p:cNvPr id="4" name="Picture 13" descr="rocky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82" y="1625217"/>
            <a:ext cx="4950373" cy="37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renoChia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964" y="2159876"/>
            <a:ext cx="3467755" cy="2291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041" y="1058624"/>
            <a:ext cx="4943959" cy="413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Redshift</a:t>
            </a:r>
            <a:r>
              <a:rPr lang="en-GB" dirty="0" smtClean="0"/>
              <a:t> space distortions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7715" y="1219200"/>
            <a:ext cx="8229600" cy="4937760"/>
          </a:xfrm>
        </p:spPr>
        <p:txBody>
          <a:bodyPr/>
          <a:lstStyle/>
          <a:p>
            <a:r>
              <a:rPr lang="en-GB" dirty="0" smtClean="0"/>
              <a:t>Power spectrum in </a:t>
            </a:r>
            <a:r>
              <a:rPr lang="en-GB" dirty="0" err="1" smtClean="0"/>
              <a:t>redshift</a:t>
            </a:r>
            <a:r>
              <a:rPr lang="en-GB" dirty="0" smtClean="0"/>
              <a:t> </a:t>
            </a:r>
          </a:p>
          <a:p>
            <a:pPr>
              <a:buNone/>
            </a:pPr>
            <a:r>
              <a:rPr lang="en-GB" dirty="0" smtClean="0"/>
              <a:t>   space become anisotropic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Multipole</a:t>
            </a:r>
            <a:r>
              <a:rPr lang="en-GB" dirty="0" smtClean="0"/>
              <a:t> decomposition </a:t>
            </a:r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96993" y="2198150"/>
          <a:ext cx="2371672" cy="489802"/>
        </p:xfrm>
        <a:graphic>
          <a:graphicData uri="http://schemas.openxmlformats.org/presentationml/2006/ole">
            <p:oleObj spid="_x0000_s70658" name="Equation" r:id="rId4" imgW="1168200" imgH="2412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26359" y="3816159"/>
          <a:ext cx="2722753" cy="2030527"/>
        </p:xfrm>
        <a:graphic>
          <a:graphicData uri="http://schemas.openxmlformats.org/presentationml/2006/ole">
            <p:oleObj spid="_x0000_s70659" name="Equation" r:id="rId5" imgW="1498320" imgH="11174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79417" y="5142037"/>
            <a:ext cx="5364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0070C0"/>
                </a:solidFill>
              </a:rPr>
              <a:t>Modelling of non-linear effects is crucial to extract the differences in the linear growth rate between GR and f(R) gravity models</a:t>
            </a:r>
            <a:endParaRPr lang="en-GB" sz="2400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5556" y="290996"/>
            <a:ext cx="475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Jennings, Baugh, Li, Zhao, Koyama,  1205.2698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33274" y="1580828"/>
            <a:ext cx="179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F4 linear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76088" y="2229175"/>
            <a:ext cx="179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 linear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346197" y="3323665"/>
            <a:ext cx="179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F4 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245098" y="2850863"/>
            <a:ext cx="179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 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49811" y="6323005"/>
            <a:ext cx="6306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Taruya</a:t>
            </a:r>
            <a:r>
              <a:rPr lang="en-GB" sz="1600" dirty="0" smtClean="0"/>
              <a:t>, </a:t>
            </a:r>
            <a:r>
              <a:rPr lang="en-GB" sz="1600" dirty="0" err="1" smtClean="0"/>
              <a:t>Nishimichi</a:t>
            </a:r>
            <a:r>
              <a:rPr lang="en-GB" sz="1600" dirty="0" smtClean="0"/>
              <a:t>, Saito 1006.0699,  </a:t>
            </a:r>
            <a:r>
              <a:rPr lang="en-GB" sz="1600" dirty="0" err="1" smtClean="0"/>
              <a:t>Nishimichi</a:t>
            </a:r>
            <a:r>
              <a:rPr lang="en-GB" sz="1600" dirty="0" smtClean="0"/>
              <a:t>, </a:t>
            </a:r>
            <a:r>
              <a:rPr lang="en-GB" sz="1600" dirty="0" err="1" smtClean="0"/>
              <a:t>Taruya</a:t>
            </a:r>
            <a:r>
              <a:rPr lang="en-GB" sz="1600" dirty="0" smtClean="0"/>
              <a:t>  1106.4562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Halos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MHF (default halo identifier of MLAPM)</a:t>
            </a:r>
          </a:p>
          <a:p>
            <a:pPr>
              <a:buNone/>
            </a:pPr>
            <a:r>
              <a:rPr lang="en-GB" sz="2400" dirty="0" smtClean="0"/>
              <a:t>     </a:t>
            </a:r>
            <a:r>
              <a:rPr lang="en-GB" sz="2000" dirty="0" smtClean="0"/>
              <a:t>Use TSC interpolation to assign particles to grids and identify   </a:t>
            </a:r>
          </a:p>
          <a:p>
            <a:pPr>
              <a:buNone/>
            </a:pPr>
            <a:r>
              <a:rPr lang="en-GB" sz="2000" dirty="0" smtClean="0"/>
              <a:t>      halos using the spherical over density method</a:t>
            </a:r>
            <a:endParaRPr lang="en-GB" sz="2400" dirty="0" smtClean="0"/>
          </a:p>
          <a:p>
            <a:endParaRPr lang="en-GB" dirty="0" smtClean="0"/>
          </a:p>
          <a:p>
            <a:r>
              <a:rPr lang="en-GB" dirty="0" smtClean="0"/>
              <a:t>Spherical over-density </a:t>
            </a:r>
          </a:p>
          <a:p>
            <a:pPr>
              <a:buNone/>
            </a:pPr>
            <a:r>
              <a:rPr lang="en-GB" dirty="0" smtClean="0"/>
              <a:t>     </a:t>
            </a:r>
            <a:r>
              <a:rPr lang="en-GB" sz="2000" dirty="0" smtClean="0"/>
              <a:t>We use the </a:t>
            </a:r>
            <a:r>
              <a:rPr lang="en-GB" sz="2000" dirty="0" err="1" smtClean="0"/>
              <a:t>virial</a:t>
            </a:r>
            <a:r>
              <a:rPr lang="en-GB" sz="2000" dirty="0" smtClean="0"/>
              <a:t> over-density in LCDM </a:t>
            </a:r>
          </a:p>
          <a:p>
            <a:pPr>
              <a:buNone/>
            </a:pPr>
            <a:r>
              <a:rPr lang="en-GB" sz="2000" dirty="0" smtClean="0"/>
              <a:t>                                   at z=0  and                          at z=1 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Minimum number of particles in halos is 800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8362" y="3901946"/>
          <a:ext cx="1631907" cy="445066"/>
        </p:xfrm>
        <a:graphic>
          <a:graphicData uri="http://schemas.openxmlformats.org/presentationml/2006/ole">
            <p:oleObj spid="_x0000_s12290" name="Equation" r:id="rId3" imgW="838080" imgH="228600" progId="Equation.DSMT4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243388" y="3895425"/>
          <a:ext cx="1606550" cy="444500"/>
        </p:xfrm>
        <a:graphic>
          <a:graphicData uri="http://schemas.openxmlformats.org/presentationml/2006/ole">
            <p:oleObj spid="_x0000_s12291" name="Equation" r:id="rId4" imgW="8254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162" y="6369163"/>
            <a:ext cx="1095940" cy="48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 function</a:t>
            </a:r>
            <a:endParaRPr lang="en-GB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7084" y="1200717"/>
            <a:ext cx="42481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99661"/>
            <a:ext cx="604920" cy="156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61877" y="1410346"/>
            <a:ext cx="991891" cy="32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90290" y="3019587"/>
            <a:ext cx="991891" cy="32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118703" y="4659824"/>
            <a:ext cx="991891" cy="32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1384947" y="1448715"/>
          <a:ext cx="1211262" cy="409575"/>
        </p:xfrm>
        <a:graphic>
          <a:graphicData uri="http://schemas.openxmlformats.org/presentationml/2006/ole">
            <p:oleObj spid="_x0000_s93193" name="Equation" r:id="rId7" imgW="711000" imgH="241200" progId="Equation.DSMT4">
              <p:embed/>
            </p:oleObj>
          </a:graphicData>
        </a:graphic>
      </p:graphicFrame>
      <p:graphicFrame>
        <p:nvGraphicFramePr>
          <p:cNvPr id="93195" name="Object 11"/>
          <p:cNvGraphicFramePr>
            <a:graphicFrameLocks noChangeAspect="1"/>
          </p:cNvGraphicFramePr>
          <p:nvPr/>
        </p:nvGraphicFramePr>
        <p:xfrm>
          <a:off x="1431442" y="3015901"/>
          <a:ext cx="1211262" cy="409575"/>
        </p:xfrm>
        <a:graphic>
          <a:graphicData uri="http://schemas.openxmlformats.org/presentationml/2006/ole">
            <p:oleObj spid="_x0000_s93195" name="Equation" r:id="rId8" imgW="711000" imgH="241200" progId="Equation.DSMT4">
              <p:embed/>
            </p:oleObj>
          </a:graphicData>
        </a:graphic>
      </p:graphicFrame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1368990" y="4655062"/>
          <a:ext cx="1165225" cy="393700"/>
        </p:xfrm>
        <a:graphic>
          <a:graphicData uri="http://schemas.openxmlformats.org/presentationml/2006/ole">
            <p:oleObj spid="_x0000_s93194" name="Equation" r:id="rId9" imgW="711000" imgH="241200" progId="Equation.DSMT4">
              <p:embed/>
            </p:oleObj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57307" y="587235"/>
            <a:ext cx="3619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17539" y="228929"/>
            <a:ext cx="295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007223" y="251618"/>
            <a:ext cx="80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full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998258" y="551935"/>
            <a:ext cx="1259542" cy="65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Non-Chameleon</a:t>
            </a:r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41000" y="945396"/>
            <a:ext cx="4602999" cy="561813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tabLst/>
              <a:defRPr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lang="en-GB" sz="2000" dirty="0" smtClean="0">
                <a:solidFill>
                  <a:schemeClr val="tx2"/>
                </a:solidFill>
              </a:rPr>
              <a:t>If Chameleon is not working, strong gravity creates more and more heavy halos and the abundance of massive halos is enhanced 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Cluster abundance gives the tightest constraint so far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tabLst/>
              <a:defRPr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endParaRPr lang="en-GB" sz="2000" dirty="0" smtClean="0"/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endParaRPr lang="en-GB" sz="2000" dirty="0" smtClean="0"/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en-GB" sz="2000" dirty="0" smtClean="0"/>
              <a:t>Chameleon works better for heavier halos and it suppresses the abundance of large halos 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defRPr/>
            </a:pPr>
            <a:endParaRPr kumimoji="0" lang="en-GB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tabLst/>
              <a:defRPr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3196" name="Object 12"/>
          <p:cNvGraphicFramePr>
            <a:graphicFrameLocks noChangeAspect="1"/>
          </p:cNvGraphicFramePr>
          <p:nvPr/>
        </p:nvGraphicFramePr>
        <p:xfrm>
          <a:off x="5439351" y="3735090"/>
          <a:ext cx="2014590" cy="449450"/>
        </p:xfrm>
        <a:graphic>
          <a:graphicData uri="http://schemas.openxmlformats.org/presentationml/2006/ole">
            <p:oleObj spid="_x0000_s93196" name="Equation" r:id="rId12" imgW="1079280" imgH="241200" progId="Equation.DSMT4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1030879" y="4535719"/>
            <a:ext cx="1937289" cy="1601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061159" y="4494509"/>
            <a:ext cx="1751308" cy="164282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19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9023" y="1179324"/>
            <a:ext cx="4857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5066090" y="4552950"/>
          <a:ext cx="1371600" cy="471488"/>
        </p:xfrm>
        <a:graphic>
          <a:graphicData uri="http://schemas.openxmlformats.org/presentationml/2006/ole">
            <p:oleObj spid="_x0000_s93197" name="Equation" r:id="rId14" imgW="6984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0245" y="1215325"/>
            <a:ext cx="8389841" cy="5054845"/>
          </a:xfrm>
        </p:spPr>
        <p:txBody>
          <a:bodyPr/>
          <a:lstStyle/>
          <a:p>
            <a:r>
              <a:rPr lang="en-GB" sz="2400" dirty="0" smtClean="0"/>
              <a:t>In modified gravity models, dynamical mass inferred from </a:t>
            </a:r>
          </a:p>
          <a:p>
            <a:pPr>
              <a:buNone/>
            </a:pPr>
            <a:r>
              <a:rPr lang="en-GB" sz="2400" dirty="0" smtClean="0"/>
              <a:t>   velocity dispersions and </a:t>
            </a:r>
            <a:r>
              <a:rPr lang="en-GB" sz="2400" dirty="0" err="1" smtClean="0"/>
              <a:t>lensing</a:t>
            </a:r>
            <a:r>
              <a:rPr lang="en-GB" sz="2400" dirty="0" smtClean="0"/>
              <a:t> mass can be different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sz="2400" dirty="0" smtClean="0"/>
              <a:t>f(R)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2400" dirty="0" smtClean="0"/>
              <a:t>Difference between dynamical and </a:t>
            </a:r>
            <a:r>
              <a:rPr lang="en-GB" sz="2400" dirty="0" err="1" smtClean="0"/>
              <a:t>lensing</a:t>
            </a:r>
            <a:r>
              <a:rPr lang="en-GB" sz="2400" dirty="0" smtClean="0"/>
              <a:t> masses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68800" y="2339867"/>
          <a:ext cx="4560218" cy="1007490"/>
        </p:xfrm>
        <a:graphic>
          <a:graphicData uri="http://schemas.openxmlformats.org/presentationml/2006/ole">
            <p:oleObj spid="_x0000_s96258" name="Equation" r:id="rId3" imgW="2184120" imgH="4824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345746" y="3732893"/>
          <a:ext cx="1630363" cy="893763"/>
        </p:xfrm>
        <a:graphic>
          <a:graphicData uri="http://schemas.openxmlformats.org/presentationml/2006/ole">
            <p:oleObj spid="_x0000_s96259" name="Equation" r:id="rId4" imgW="787320" imgH="4316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27705" y="3702159"/>
            <a:ext cx="592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fifth force does not change geodesics of photon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3848" y="4178362"/>
            <a:ext cx="592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fifth force enhances Newtonian gravity below the Compton wavelength </a:t>
            </a:r>
            <a:endParaRPr lang="en-GB" sz="2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342" y="5403098"/>
            <a:ext cx="3324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7366" y="5646654"/>
            <a:ext cx="2009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467030" y="5597154"/>
          <a:ext cx="2000250" cy="514350"/>
        </p:xfrm>
        <a:graphic>
          <a:graphicData uri="http://schemas.openxmlformats.org/presentationml/2006/ole">
            <p:oleObj spid="_x0000_s96260" name="Equation" r:id="rId7" imgW="888840" imgH="2286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71552" y="727223"/>
            <a:ext cx="3072448" cy="383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Zhao, Li, Koyama 1011.1257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Screening of dark matter halos</a:t>
            </a:r>
            <a:endParaRPr lang="en-GB" sz="2800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8086" y="2159304"/>
            <a:ext cx="1541033" cy="84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ttp://t0.gstatic.com/images?q=tbn:ANd9GcQcWbkdsY3_aaBgNgcYO23YmK9dcvbrcRUxgHJwljckI9eYdjkcl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39183" y="2741450"/>
            <a:ext cx="1172176" cy="85127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50465" y="6302688"/>
            <a:ext cx="475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Schmidt 1003.0409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sz="2400" i="1" dirty="0" smtClean="0">
                <a:solidFill>
                  <a:srgbClr val="0070C0"/>
                </a:solidFill>
              </a:rPr>
              <a:t>GR is recovered even in </a:t>
            </a:r>
          </a:p>
          <a:p>
            <a:pPr>
              <a:buNone/>
            </a:pPr>
            <a:r>
              <a:rPr lang="en-GB" sz="2400" i="1" dirty="0" smtClean="0">
                <a:solidFill>
                  <a:srgbClr val="0070C0"/>
                </a:solidFill>
              </a:rPr>
              <a:t>small halos nearby big halos</a:t>
            </a:r>
          </a:p>
          <a:p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280938" y="2842740"/>
          <a:ext cx="3749675" cy="393700"/>
        </p:xfrm>
        <a:graphic>
          <a:graphicData uri="http://schemas.openxmlformats.org/presentationml/2006/ole">
            <p:oleObj spid="_x0000_s94210" name="Equation" r:id="rId3" imgW="1930320" imgH="203040" progId="Equation.DSMT4">
              <p:embed/>
            </p:oleObj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461502" y="1170432"/>
            <a:ext cx="4444754" cy="1352525"/>
            <a:chOff x="4699246" y="1104932"/>
            <a:chExt cx="4444754" cy="1271721"/>
          </a:xfrm>
        </p:grpSpPr>
        <p:sp>
          <p:nvSpPr>
            <p:cNvPr id="6" name="Oval 5"/>
            <p:cNvSpPr/>
            <p:nvPr/>
          </p:nvSpPr>
          <p:spPr>
            <a:xfrm>
              <a:off x="6471774" y="1104932"/>
              <a:ext cx="1294228" cy="12520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8525022" y="1420049"/>
              <a:ext cx="618978" cy="5627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699246" y="1124628"/>
              <a:ext cx="1294228" cy="12520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304157" y="1462253"/>
              <a:ext cx="618978" cy="5627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7114032" y="1715726"/>
              <a:ext cx="1774473" cy="33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8416737" y="1943578"/>
            <a:ext cx="256615" cy="269688"/>
          </p:xfrm>
          <a:graphic>
            <a:graphicData uri="http://schemas.openxmlformats.org/presentationml/2006/ole">
              <p:oleObj spid="_x0000_s94211" name="Equation" r:id="rId4" imgW="139680" imgH="177480" progId="Equation.DSMT4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7934885" y="1301202"/>
            <a:ext cx="308162" cy="360736"/>
          </p:xfrm>
          <a:graphic>
            <a:graphicData uri="http://schemas.openxmlformats.org/presentationml/2006/ole">
              <p:oleObj spid="_x0000_s94212" name="Equation" r:id="rId5" imgW="215640" imgH="228600" progId="Equation.DSMT4">
                <p:embed/>
              </p:oleObj>
            </a:graphicData>
          </a:graphic>
        </p:graphicFrame>
      </p:grpSp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635000" y="2225675"/>
          <a:ext cx="2960688" cy="460375"/>
        </p:xfrm>
        <a:graphic>
          <a:graphicData uri="http://schemas.openxmlformats.org/presentationml/2006/ole">
            <p:oleObj spid="_x0000_s94213" name="Equation" r:id="rId6" imgW="1473120" imgH="228600" progId="Equation.DSMT4">
              <p:embed/>
            </p:oleObj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22196"/>
            <a:ext cx="8725138" cy="413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955733" y="5114477"/>
            <a:ext cx="2126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Large bubbles =better screened (GR is recovered)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066853" y="2882685"/>
            <a:ext cx="17310" cy="3975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68664" y="2852929"/>
            <a:ext cx="6075336" cy="4005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4778375" y="2663825"/>
          <a:ext cx="3305175" cy="393700"/>
        </p:xfrm>
        <a:graphic>
          <a:graphicData uri="http://schemas.openxmlformats.org/presentationml/2006/ole">
            <p:oleObj spid="_x0000_s94214" name="Equation" r:id="rId8" imgW="1701720" imgH="20304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281684" y="661910"/>
            <a:ext cx="386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Zhao, Li, Koyama 1011.1257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screening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302" y="2764059"/>
            <a:ext cx="8554698" cy="370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5098" y="13716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GB" sz="2600" dirty="0" smtClean="0"/>
              <a:t>It is essential to find places where GR is not recovered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GB" sz="2400" dirty="0" smtClean="0"/>
              <a:t>Small galaxies in </a:t>
            </a:r>
            <a:r>
              <a:rPr lang="en-GB" sz="2400" dirty="0" err="1" smtClean="0"/>
              <a:t>underdense</a:t>
            </a:r>
            <a:r>
              <a:rPr lang="en-GB" sz="2400" dirty="0" smtClean="0"/>
              <a:t> regions 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GB" sz="2400" dirty="0" smtClean="0"/>
              <a:t>SDSS galaxies within 200 </a:t>
            </a:r>
            <a:r>
              <a:rPr lang="en-GB" sz="2400" dirty="0" err="1" smtClean="0"/>
              <a:t>Mpc</a:t>
            </a:r>
            <a:endParaRPr lang="en-GB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7814" y="6229291"/>
            <a:ext cx="238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GR is recovered </a:t>
            </a:r>
            <a:endParaRPr lang="en-GB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478486" y="5747658"/>
            <a:ext cx="65314" cy="4571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39273" y="1932455"/>
            <a:ext cx="386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Cabre</a:t>
            </a:r>
            <a:r>
              <a:rPr lang="en-GB" dirty="0" smtClean="0"/>
              <a:t>, </a:t>
            </a:r>
            <a:r>
              <a:rPr lang="en-GB" dirty="0" err="1" smtClean="0"/>
              <a:t>Vikram</a:t>
            </a:r>
            <a:r>
              <a:rPr lang="en-GB" dirty="0" smtClean="0"/>
              <a:t>, Zhao, Jain, KK</a:t>
            </a:r>
          </a:p>
          <a:p>
            <a:r>
              <a:rPr lang="en-GB" dirty="0" smtClean="0"/>
              <a:t>1204.6046</a:t>
            </a:r>
          </a:p>
        </p:txBody>
      </p:sp>
      <p:graphicFrame>
        <p:nvGraphicFramePr>
          <p:cNvPr id="87041" name="Object 1"/>
          <p:cNvGraphicFramePr>
            <a:graphicFrameLocks noChangeAspect="1"/>
          </p:cNvGraphicFramePr>
          <p:nvPr/>
        </p:nvGraphicFramePr>
        <p:xfrm>
          <a:off x="1023710" y="6200322"/>
          <a:ext cx="1211263" cy="409575"/>
        </p:xfrm>
        <a:graphic>
          <a:graphicData uri="http://schemas.openxmlformats.org/presentationml/2006/ole">
            <p:oleObj spid="_x0000_s87041" name="Equation" r:id="rId4" imgW="711000" imgH="241200" progId="Equation.DSMT4">
              <p:embed/>
            </p:oleObj>
          </a:graphicData>
        </a:graphic>
      </p:graphicFrame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5207908" y="6188302"/>
          <a:ext cx="1211263" cy="409575"/>
        </p:xfrm>
        <a:graphic>
          <a:graphicData uri="http://schemas.openxmlformats.org/presentationml/2006/ole">
            <p:oleObj spid="_x0000_s87042" name="Equation" r:id="rId5" imgW="7110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Tests of gravity using unscreened </a:t>
            </a:r>
            <a:r>
              <a:rPr lang="en-GB" dirty="0" smtClean="0"/>
              <a:t>galaxies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dwarf galaxies in voids</a:t>
            </a:r>
          </a:p>
          <a:p>
            <a:pPr lvl="1">
              <a:buNone/>
            </a:pPr>
            <a:r>
              <a:rPr lang="en-GB" dirty="0" smtClean="0"/>
              <a:t> shallow potentials</a:t>
            </a:r>
          </a:p>
          <a:p>
            <a:pPr lvl="1">
              <a:buNone/>
            </a:pPr>
            <a:r>
              <a:rPr lang="en-GB" dirty="0" smtClean="0"/>
              <a:t> unscreened</a:t>
            </a:r>
          </a:p>
          <a:p>
            <a:pPr lvl="1"/>
            <a:r>
              <a:rPr lang="en-GB" dirty="0" smtClean="0"/>
              <a:t>Galaxies are brighter</a:t>
            </a:r>
          </a:p>
          <a:p>
            <a:pPr lvl="1"/>
            <a:r>
              <a:rPr lang="en-GB" dirty="0" smtClean="0"/>
              <a:t>A displacement of the stellar</a:t>
            </a:r>
          </a:p>
          <a:p>
            <a:pPr lvl="1">
              <a:buNone/>
            </a:pPr>
            <a:r>
              <a:rPr lang="en-GB" dirty="0" smtClean="0"/>
              <a:t>    disks from HI gases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65335" y="1740801"/>
          <a:ext cx="977316" cy="347490"/>
        </p:xfrm>
        <a:graphic>
          <a:graphicData uri="http://schemas.openxmlformats.org/presentationml/2006/ole">
            <p:oleObj spid="_x0000_s54274" name="Equation" r:id="rId4" imgW="571320" imgH="203040" progId="Equation.DSMT4">
              <p:embed/>
            </p:oleObj>
          </a:graphicData>
        </a:graphic>
      </p:graphicFrame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8487" y="1272747"/>
            <a:ext cx="421073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0874" y="1410554"/>
            <a:ext cx="3310066" cy="32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UGC 528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8517" y="3893388"/>
            <a:ext cx="2389917" cy="2438077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1804087" y="4324866"/>
            <a:ext cx="1099753" cy="50662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1406" y="4077730"/>
            <a:ext cx="195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 gas: </a:t>
            </a:r>
          </a:p>
          <a:p>
            <a:r>
              <a:rPr lang="en-GB" dirty="0" smtClean="0"/>
              <a:t>unscreened 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643449" y="5095106"/>
            <a:ext cx="1610500" cy="68785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2530" y="5391665"/>
            <a:ext cx="195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Stellar disk:</a:t>
            </a:r>
          </a:p>
          <a:p>
            <a:r>
              <a:rPr lang="en-GB" dirty="0" smtClean="0"/>
              <a:t>screened </a:t>
            </a:r>
            <a:endParaRPr lang="en-GB" dirty="0"/>
          </a:p>
        </p:txBody>
      </p:sp>
      <p:pic>
        <p:nvPicPr>
          <p:cNvPr id="43017" name="Picture 9" descr="http://www.redshift-live.com/binaries/asset/image/25032/image/The_Fornax_Dwarf_Galax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5414" y="4361935"/>
            <a:ext cx="2205788" cy="1655548"/>
          </a:xfrm>
          <a:prstGeom prst="rect">
            <a:avLst/>
          </a:prstGeom>
          <a:noFill/>
        </p:spPr>
      </p:pic>
      <p:sp>
        <p:nvSpPr>
          <p:cNvPr id="22" name="Right Arrow 21"/>
          <p:cNvSpPr/>
          <p:nvPr/>
        </p:nvSpPr>
        <p:spPr>
          <a:xfrm>
            <a:off x="3401091" y="4707925"/>
            <a:ext cx="1359243" cy="23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3402227" y="5008606"/>
            <a:ext cx="774357" cy="21830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424406" y="6059837"/>
            <a:ext cx="300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Jain &amp; </a:t>
            </a:r>
            <a:r>
              <a:rPr lang="en-GB" dirty="0" err="1" smtClean="0"/>
              <a:t>VanderPlas</a:t>
            </a:r>
            <a:r>
              <a:rPr lang="en-GB" dirty="0" smtClean="0"/>
              <a:t>  1106.0065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468318" y="3887491"/>
            <a:ext cx="300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Davis et.al. 1102.5278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434552" cy="5150069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Non-linear clustering</a:t>
            </a:r>
          </a:p>
          <a:p>
            <a:pPr>
              <a:buNone/>
            </a:pPr>
            <a:r>
              <a:rPr lang="en-GB" dirty="0" smtClean="0"/>
              <a:t>    mechanisms to recover GR play a crucial role </a:t>
            </a:r>
          </a:p>
          <a:p>
            <a:pPr lvl="1"/>
            <a:r>
              <a:rPr lang="en-GB" sz="2100" dirty="0" smtClean="0"/>
              <a:t> The power spectrum tends to go back to the one in GR with the same expansion history</a:t>
            </a:r>
          </a:p>
          <a:p>
            <a:pPr lvl="1"/>
            <a:r>
              <a:rPr lang="en-GB" sz="2100" dirty="0" smtClean="0"/>
              <a:t>GR is better recovered in massive halos</a:t>
            </a:r>
          </a:p>
          <a:p>
            <a:pPr lvl="1"/>
            <a:r>
              <a:rPr lang="en-GB" sz="2100" dirty="0" smtClean="0"/>
              <a:t>Details of the recovery of GR depend on screening mechanisms </a:t>
            </a:r>
          </a:p>
          <a:p>
            <a:pPr lvl="1">
              <a:buNone/>
            </a:pPr>
            <a:endParaRPr lang="en-GB" sz="2100" dirty="0" smtClean="0"/>
          </a:p>
          <a:p>
            <a:r>
              <a:rPr lang="en-GB" sz="2400" dirty="0" smtClean="0"/>
              <a:t>A challenge for theoretical predictions</a:t>
            </a:r>
          </a:p>
          <a:p>
            <a:pPr>
              <a:buNone/>
            </a:pPr>
            <a:r>
              <a:rPr lang="en-GB" sz="2400" dirty="0" smtClean="0"/>
              <a:t>      need to solve non-linear Poisson equation for the scalar</a:t>
            </a:r>
          </a:p>
          <a:p>
            <a:pPr lvl="1"/>
            <a:r>
              <a:rPr lang="en-GB" sz="2100" dirty="0" smtClean="0"/>
              <a:t>Perturbation theory approach </a:t>
            </a:r>
          </a:p>
          <a:p>
            <a:pPr lvl="1"/>
            <a:r>
              <a:rPr lang="en-GB" sz="2100" dirty="0" smtClean="0"/>
              <a:t>N-body simulations</a:t>
            </a:r>
          </a:p>
          <a:p>
            <a:pPr lvl="1">
              <a:buNone/>
            </a:pPr>
            <a:r>
              <a:rPr lang="en-GB" dirty="0" smtClean="0"/>
              <a:t> </a:t>
            </a:r>
          </a:p>
          <a:p>
            <a:r>
              <a:rPr lang="en-GB" sz="2400" dirty="0" smtClean="0"/>
              <a:t>Need to find the best places to detect deviations from GR</a:t>
            </a:r>
          </a:p>
          <a:p>
            <a:pPr lvl="1"/>
            <a:r>
              <a:rPr lang="en-GB" sz="2100" dirty="0" smtClean="0"/>
              <a:t>Fifth force can significantly changes stellar evolution in unscreened galaxies (Chang &amp; </a:t>
            </a:r>
            <a:r>
              <a:rPr lang="en-GB" sz="2100" dirty="0" err="1" smtClean="0"/>
              <a:t>Hui</a:t>
            </a:r>
            <a:r>
              <a:rPr lang="en-GB" sz="2100" dirty="0" smtClean="0"/>
              <a:t>,  Davis et.al.) </a:t>
            </a:r>
          </a:p>
          <a:p>
            <a:pPr lvl="1"/>
            <a:r>
              <a:rPr lang="en-GB" sz="2100" dirty="0" smtClean="0"/>
              <a:t>Stellar discs can be self-screened in unscreened dwarf galaxies (Jain &amp; </a:t>
            </a:r>
            <a:r>
              <a:rPr lang="en-GB" sz="2100" dirty="0" err="1" smtClean="0"/>
              <a:t>VanderPlas</a:t>
            </a:r>
            <a:r>
              <a:rPr lang="en-GB" sz="21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8563" y="4145862"/>
            <a:ext cx="3862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(KK, </a:t>
            </a:r>
            <a:r>
              <a:rPr lang="en-GB" sz="1600" dirty="0" err="1" smtClean="0"/>
              <a:t>Taruya</a:t>
            </a:r>
            <a:r>
              <a:rPr lang="en-GB" sz="1600" dirty="0" smtClean="0"/>
              <a:t>, </a:t>
            </a:r>
            <a:r>
              <a:rPr lang="en-GB" sz="1600" dirty="0" err="1" smtClean="0"/>
              <a:t>Hiramatsu</a:t>
            </a:r>
            <a:r>
              <a:rPr lang="en-GB" sz="1600" dirty="0" smtClean="0"/>
              <a:t> 0902.0618)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37205" y="4463978"/>
            <a:ext cx="6478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(Zhao, Li, KK 1011.1257, Li, Zhao, </a:t>
            </a:r>
            <a:r>
              <a:rPr lang="en-GB" sz="1600" dirty="0" err="1" smtClean="0"/>
              <a:t>Teyssier</a:t>
            </a:r>
            <a:r>
              <a:rPr lang="en-GB" sz="1600" dirty="0" smtClean="0"/>
              <a:t>, KK 1110.1379)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401080" cy="5334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Dvali-Gabadadze-Porrati</a:t>
            </a:r>
            <a:r>
              <a:rPr lang="en-GB" dirty="0" smtClean="0"/>
              <a:t> </a:t>
            </a:r>
            <a:r>
              <a:rPr lang="en-GB" dirty="0" err="1" smtClean="0"/>
              <a:t>braneworld</a:t>
            </a:r>
            <a:r>
              <a:rPr lang="en-GB" dirty="0" smtClean="0"/>
              <a:t> model</a:t>
            </a:r>
          </a:p>
          <a:p>
            <a:pPr>
              <a:buNone/>
            </a:pPr>
            <a:r>
              <a:rPr lang="en-GB" dirty="0" smtClean="0"/>
              <a:t>     gravity leaks into 5D on larges scales and the Universe</a:t>
            </a:r>
          </a:p>
          <a:p>
            <a:pPr>
              <a:buNone/>
            </a:pPr>
            <a:r>
              <a:rPr lang="en-GB" dirty="0" smtClean="0"/>
              <a:t>     self-accelerates without cosmological constant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f(R) gravity</a:t>
            </a:r>
          </a:p>
          <a:p>
            <a:pPr>
              <a:buNone/>
            </a:pPr>
            <a:r>
              <a:rPr lang="en-GB" dirty="0" smtClean="0"/>
              <a:t>      there is no cosmological constant at low energies yet     </a:t>
            </a:r>
          </a:p>
          <a:p>
            <a:pPr>
              <a:buNone/>
            </a:pPr>
            <a:r>
              <a:rPr lang="en-GB" dirty="0" smtClean="0"/>
              <a:t>      the expansion of the universe can accelerate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1200" dirty="0" smtClean="0"/>
              <a:t>      </a:t>
            </a:r>
            <a:r>
              <a:rPr lang="en-GB" i="1" dirty="0" smtClean="0">
                <a:solidFill>
                  <a:srgbClr val="0070C0"/>
                </a:solidFill>
              </a:rPr>
              <a:t>It is extremely difficult to construct a consistent theory   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429520" y="2428868"/>
            <a:ext cx="857256" cy="1928826"/>
            <a:chOff x="703" y="1344"/>
            <a:chExt cx="998" cy="2794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rot="5400000" flipH="1">
              <a:off x="-195" y="2242"/>
              <a:ext cx="2794" cy="998"/>
            </a:xfrm>
            <a:prstGeom prst="parallelogram">
              <a:avLst>
                <a:gd name="adj" fmla="val 75745"/>
              </a:avLst>
            </a:prstGeom>
            <a:solidFill>
              <a:schemeClr val="accent1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884" y="2069"/>
              <a:ext cx="681" cy="136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1247" y="2069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0"/>
          <p:cNvSpPr>
            <a:spLocks/>
          </p:cNvSpPr>
          <p:nvPr/>
        </p:nvSpPr>
        <p:spPr bwMode="auto">
          <a:xfrm>
            <a:off x="7787219" y="3826942"/>
            <a:ext cx="829149" cy="408872"/>
          </a:xfrm>
          <a:custGeom>
            <a:avLst/>
            <a:gdLst/>
            <a:ahLst/>
            <a:cxnLst>
              <a:cxn ang="0">
                <a:pos x="0" y="226"/>
              </a:cxn>
              <a:cxn ang="0">
                <a:pos x="226" y="226"/>
              </a:cxn>
              <a:cxn ang="0">
                <a:pos x="363" y="45"/>
              </a:cxn>
              <a:cxn ang="0">
                <a:pos x="453" y="498"/>
              </a:cxn>
              <a:cxn ang="0">
                <a:pos x="544" y="90"/>
              </a:cxn>
              <a:cxn ang="0">
                <a:pos x="635" y="408"/>
              </a:cxn>
              <a:cxn ang="0">
                <a:pos x="680" y="136"/>
              </a:cxn>
              <a:cxn ang="0">
                <a:pos x="771" y="317"/>
              </a:cxn>
              <a:cxn ang="0">
                <a:pos x="1315" y="317"/>
              </a:cxn>
            </a:cxnLst>
            <a:rect l="0" t="0" r="r" b="b"/>
            <a:pathLst>
              <a:path w="1315" h="505">
                <a:moveTo>
                  <a:pt x="0" y="226"/>
                </a:moveTo>
                <a:cubicBezTo>
                  <a:pt x="83" y="241"/>
                  <a:pt x="166" y="256"/>
                  <a:pt x="226" y="226"/>
                </a:cubicBezTo>
                <a:cubicBezTo>
                  <a:pt x="286" y="196"/>
                  <a:pt x="325" y="0"/>
                  <a:pt x="363" y="45"/>
                </a:cubicBezTo>
                <a:cubicBezTo>
                  <a:pt x="401" y="90"/>
                  <a:pt x="423" y="491"/>
                  <a:pt x="453" y="498"/>
                </a:cubicBezTo>
                <a:cubicBezTo>
                  <a:pt x="483" y="505"/>
                  <a:pt x="514" y="105"/>
                  <a:pt x="544" y="90"/>
                </a:cubicBezTo>
                <a:cubicBezTo>
                  <a:pt x="574" y="75"/>
                  <a:pt x="612" y="400"/>
                  <a:pt x="635" y="408"/>
                </a:cubicBezTo>
                <a:cubicBezTo>
                  <a:pt x="658" y="416"/>
                  <a:pt x="657" y="151"/>
                  <a:pt x="680" y="136"/>
                </a:cubicBezTo>
                <a:cubicBezTo>
                  <a:pt x="703" y="121"/>
                  <a:pt x="665" y="287"/>
                  <a:pt x="771" y="317"/>
                </a:cubicBezTo>
                <a:cubicBezTo>
                  <a:pt x="877" y="347"/>
                  <a:pt x="1096" y="332"/>
                  <a:pt x="1315" y="317"/>
                </a:cubicBezTo>
              </a:path>
            </a:pathLst>
          </a:custGeom>
          <a:noFill/>
          <a:ln w="31750">
            <a:solidFill>
              <a:srgbClr val="0070C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489" y="1180645"/>
            <a:ext cx="2955897" cy="25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omplicated-diagra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1596" y="3815255"/>
            <a:ext cx="2925161" cy="188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picture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29642" cy="4833958"/>
          </a:xfrm>
        </p:spPr>
        <p:txBody>
          <a:bodyPr/>
          <a:lstStyle/>
          <a:p>
            <a:r>
              <a:rPr lang="en-GB" dirty="0" smtClean="0"/>
              <a:t>Largest scales </a:t>
            </a:r>
          </a:p>
          <a:p>
            <a:pPr>
              <a:buNone/>
            </a:pPr>
            <a:r>
              <a:rPr lang="en-GB" dirty="0" smtClean="0"/>
              <a:t>   </a:t>
            </a:r>
            <a:r>
              <a:rPr lang="en-GB" sz="2400" dirty="0" smtClean="0"/>
              <a:t>gravity is modified so that the universe </a:t>
            </a:r>
          </a:p>
          <a:p>
            <a:pPr>
              <a:buNone/>
            </a:pPr>
            <a:r>
              <a:rPr lang="en-GB" sz="2400" dirty="0" smtClean="0"/>
              <a:t>   accelerates without dark energy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Large scale structure scales </a:t>
            </a:r>
          </a:p>
          <a:p>
            <a:pPr>
              <a:buNone/>
            </a:pPr>
            <a:r>
              <a:rPr lang="en-GB" dirty="0" smtClean="0"/>
              <a:t>   </a:t>
            </a:r>
            <a:r>
              <a:rPr lang="en-GB" sz="2400" dirty="0" smtClean="0"/>
              <a:t>gravity is still modified by a </a:t>
            </a:r>
          </a:p>
          <a:p>
            <a:pPr>
              <a:buNone/>
            </a:pPr>
            <a:r>
              <a:rPr lang="en-GB" sz="2400" dirty="0" smtClean="0"/>
              <a:t>   fifth force from scalar graviton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Small scales (solar system)</a:t>
            </a:r>
          </a:p>
          <a:p>
            <a:pPr>
              <a:buNone/>
            </a:pPr>
            <a:r>
              <a:rPr lang="en-GB" dirty="0" smtClean="0"/>
              <a:t>    </a:t>
            </a:r>
            <a:r>
              <a:rPr lang="en-GB" sz="2400" dirty="0" smtClean="0"/>
              <a:t>GR is recovered</a:t>
            </a:r>
            <a:endParaRPr lang="en-GB" dirty="0"/>
          </a:p>
        </p:txBody>
      </p:sp>
      <p:sp>
        <p:nvSpPr>
          <p:cNvPr id="4" name="Oval 17"/>
          <p:cNvSpPr>
            <a:spLocks noChangeArrowheads="1"/>
          </p:cNvSpPr>
          <p:nvPr/>
        </p:nvSpPr>
        <p:spPr bwMode="auto">
          <a:xfrm>
            <a:off x="5214941" y="2428867"/>
            <a:ext cx="3541601" cy="338299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143636" y="3301248"/>
            <a:ext cx="1618077" cy="15599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916939" y="3995645"/>
            <a:ext cx="162520" cy="157023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6997306" y="1724854"/>
            <a:ext cx="580430" cy="22276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6836571" y="2663540"/>
          <a:ext cx="376833" cy="653975"/>
        </p:xfrm>
        <a:graphic>
          <a:graphicData uri="http://schemas.openxmlformats.org/presentationml/2006/ole">
            <p:oleObj spid="_x0000_s1026" name="Equation" r:id="rId3" imgW="126720" imgH="228600" progId="Equation.DSMT4">
              <p:embed/>
            </p:oleObj>
          </a:graphicData>
        </a:graphic>
      </p:graphicFrame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572396" y="1658174"/>
            <a:ext cx="15716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Modified gravity</a:t>
            </a:r>
            <a:endParaRPr lang="en-US" sz="2400" dirty="0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7443789" y="2801182"/>
            <a:ext cx="1700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schemeClr val="bg1"/>
                </a:solidFill>
                <a:ea typeface="ＭＳ Ｐゴシック" charset="-128"/>
              </a:rPr>
              <a:t>Scalar tensor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725874" y="4119788"/>
            <a:ext cx="1053702" cy="4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ea typeface="ＭＳ Ｐゴシック" charset="-128"/>
              </a:rPr>
              <a:t>GR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705384" y="1764197"/>
          <a:ext cx="702805" cy="606968"/>
        </p:xfrm>
        <a:graphic>
          <a:graphicData uri="http://schemas.openxmlformats.org/presentationml/2006/ole">
            <p:oleObj spid="_x0000_s1027" name="Equation" r:id="rId4" imgW="2793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linear to non-linear scales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Linear scales </a:t>
            </a:r>
          </a:p>
          <a:p>
            <a:pPr>
              <a:buNone/>
            </a:pPr>
            <a:r>
              <a:rPr lang="en-GB" dirty="0" smtClean="0"/>
              <a:t>   Model independent </a:t>
            </a:r>
            <a:r>
              <a:rPr lang="en-GB" dirty="0" err="1" smtClean="0"/>
              <a:t>parametrisation</a:t>
            </a:r>
            <a:r>
              <a:rPr lang="en-GB" dirty="0" smtClean="0"/>
              <a:t> of modified Einstein  equations is possible  (two functions of time and space)</a:t>
            </a:r>
          </a:p>
          <a:p>
            <a:pPr lvl="1">
              <a:buNone/>
            </a:pPr>
            <a:r>
              <a:rPr lang="en-GB" dirty="0" smtClean="0"/>
              <a:t>   many ways to </a:t>
            </a:r>
            <a:r>
              <a:rPr lang="en-GB" dirty="0" err="1" smtClean="0"/>
              <a:t>parametrise</a:t>
            </a:r>
            <a:r>
              <a:rPr lang="en-GB" dirty="0" smtClean="0"/>
              <a:t> these functions directly or indirectly</a:t>
            </a:r>
          </a:p>
          <a:p>
            <a:pPr lvl="1">
              <a:buNone/>
            </a:pPr>
            <a:r>
              <a:rPr lang="en-GB" dirty="0" smtClean="0"/>
              <a:t>   (i.e. </a:t>
            </a:r>
            <a:r>
              <a:rPr lang="en-GB" dirty="0" err="1" smtClean="0"/>
              <a:t>parametrisation</a:t>
            </a:r>
            <a:r>
              <a:rPr lang="en-GB" dirty="0" smtClean="0"/>
              <a:t> of the growth rate)</a:t>
            </a:r>
          </a:p>
          <a:p>
            <a:pPr lvl="1">
              <a:buNone/>
            </a:pPr>
            <a:r>
              <a:rPr lang="en-GB" dirty="0" smtClean="0"/>
              <a:t>  </a:t>
            </a:r>
          </a:p>
          <a:p>
            <a:pPr lvl="1">
              <a:buNone/>
            </a:pPr>
            <a:r>
              <a:rPr lang="en-GB" dirty="0" smtClean="0"/>
              <a:t>   Principal component analysis provides model independent tests</a:t>
            </a:r>
          </a:p>
          <a:p>
            <a:endParaRPr lang="en-GB" dirty="0" smtClean="0"/>
          </a:p>
          <a:p>
            <a:r>
              <a:rPr lang="en-GB" dirty="0" smtClean="0"/>
              <a:t>Non-linear scales </a:t>
            </a:r>
          </a:p>
          <a:p>
            <a:pPr>
              <a:buNone/>
            </a:pPr>
            <a:r>
              <a:rPr lang="en-GB" dirty="0" smtClean="0"/>
              <a:t>   Mechanisms to recover GR on small scales are model  dependent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99021" y="3424099"/>
            <a:ext cx="55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accent6"/>
                </a:solidFill>
              </a:rPr>
              <a:t>Pogosian</a:t>
            </a:r>
            <a:r>
              <a:rPr lang="en-GB" b="1" dirty="0" smtClean="0">
                <a:solidFill>
                  <a:schemeClr val="accent6"/>
                </a:solidFill>
              </a:rPr>
              <a:t>, </a:t>
            </a:r>
            <a:r>
              <a:rPr lang="en-GB" b="1" dirty="0" err="1" smtClean="0">
                <a:solidFill>
                  <a:schemeClr val="accent6"/>
                </a:solidFill>
              </a:rPr>
              <a:t>Silverstri</a:t>
            </a:r>
            <a:r>
              <a:rPr lang="en-GB" b="1" dirty="0" smtClean="0">
                <a:solidFill>
                  <a:schemeClr val="accent6"/>
                </a:solidFill>
              </a:rPr>
              <a:t>, KK, Zhao 1002.2383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774" y="4227130"/>
            <a:ext cx="761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/>
                </a:solidFill>
              </a:rPr>
              <a:t>Zhao et.al.  0908.1568, 1003.001, </a:t>
            </a:r>
            <a:r>
              <a:rPr lang="en-GB" b="1" dirty="0" err="1" smtClean="0">
                <a:solidFill>
                  <a:schemeClr val="accent6"/>
                </a:solidFill>
              </a:rPr>
              <a:t>Hojjati</a:t>
            </a:r>
            <a:r>
              <a:rPr lang="en-GB" b="1" dirty="0" smtClean="0">
                <a:solidFill>
                  <a:schemeClr val="accent6"/>
                </a:solidFill>
              </a:rPr>
              <a:t> et.al. 1111.3960 </a:t>
            </a:r>
            <a:endParaRPr lang="en-GB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recover GR on small scales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Chameleon mechanism  </a:t>
            </a:r>
            <a:r>
              <a:rPr lang="en-GB" sz="2000" dirty="0" smtClean="0"/>
              <a:t>(</a:t>
            </a:r>
            <a:r>
              <a:rPr lang="en-GB" sz="2000" dirty="0" err="1" smtClean="0"/>
              <a:t>Khoury</a:t>
            </a:r>
            <a:r>
              <a:rPr lang="en-GB" sz="2000" dirty="0" smtClean="0"/>
              <a:t> &amp; </a:t>
            </a:r>
            <a:r>
              <a:rPr lang="en-GB" sz="2000" dirty="0" err="1" smtClean="0"/>
              <a:t>Weltman</a:t>
            </a:r>
            <a:r>
              <a:rPr lang="en-GB" sz="2000" dirty="0" smtClean="0"/>
              <a:t>)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5622010" y="2136832"/>
            <a:ext cx="3305014" cy="43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56528" y="1743311"/>
            <a:ext cx="3501451" cy="6287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traight Connector 6"/>
          <p:cNvSpPr/>
          <p:nvPr/>
        </p:nvSpPr>
        <p:spPr>
          <a:xfrm>
            <a:off x="743919" y="6090832"/>
            <a:ext cx="7315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43919" y="3804833"/>
            <a:ext cx="7314840" cy="22039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320" h="6123">
                <a:moveTo>
                  <a:pt x="0" y="6123"/>
                </a:moveTo>
                <a:cubicBezTo>
                  <a:pt x="10160" y="6123"/>
                  <a:pt x="17780" y="4309"/>
                  <a:pt x="20320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43919" y="2906633"/>
            <a:ext cx="6857640" cy="3102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050" h="8618">
                <a:moveTo>
                  <a:pt x="19050" y="8618"/>
                </a:moveTo>
                <a:cubicBezTo>
                  <a:pt x="7620" y="6894"/>
                  <a:pt x="2540" y="5171"/>
                  <a:pt x="0" y="0"/>
                </a:cubicBezTo>
              </a:path>
            </a:pathLst>
          </a:custGeom>
          <a:noFill/>
          <a:ln w="5715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43919" y="2596673"/>
            <a:ext cx="7314840" cy="2613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320" h="7261">
                <a:moveTo>
                  <a:pt x="0" y="0"/>
                </a:moveTo>
                <a:cubicBezTo>
                  <a:pt x="5080" y="8617"/>
                  <a:pt x="15240" y="9616"/>
                  <a:pt x="20320" y="2721"/>
                </a:cubicBezTo>
              </a:path>
            </a:pathLst>
          </a:custGeom>
          <a:noFill/>
          <a:ln w="57150">
            <a:solidFill>
              <a:srgbClr val="800000"/>
            </a:solidFill>
            <a:custDash>
              <a:ds d="0" sp="0"/>
            </a:custDash>
          </a:ln>
        </p:spPr>
        <p:txBody>
          <a:bodyPr vert="horz" lIns="108000" tIns="63000" rIns="108000" bIns="63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43919" y="2890433"/>
            <a:ext cx="4800240" cy="3118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35" h="8663">
                <a:moveTo>
                  <a:pt x="0" y="8663"/>
                </a:moveTo>
                <a:cubicBezTo>
                  <a:pt x="10160" y="8663"/>
                  <a:pt x="10795" y="4309"/>
                  <a:pt x="13335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44279" y="2597033"/>
            <a:ext cx="4571279" cy="2116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99" h="5880">
                <a:moveTo>
                  <a:pt x="0" y="0"/>
                </a:moveTo>
                <a:cubicBezTo>
                  <a:pt x="6349" y="8435"/>
                  <a:pt x="9524" y="7165"/>
                  <a:pt x="12699" y="180"/>
                </a:cubicBezTo>
              </a:path>
            </a:pathLst>
          </a:custGeom>
          <a:noFill/>
          <a:ln w="57150">
            <a:solidFill>
              <a:srgbClr val="0000FF"/>
            </a:solidFill>
            <a:custDash>
              <a:ds d="0" sp="0"/>
            </a:custDash>
          </a:ln>
        </p:spPr>
        <p:txBody>
          <a:bodyPr vert="horz" lIns="108000" tIns="63000" rIns="108000" bIns="63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073799" y="4947833"/>
            <a:ext cx="1671119" cy="49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444307" y="3138251"/>
            <a:ext cx="1671119" cy="49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972519" y="3943433"/>
            <a:ext cx="318600" cy="3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8163519" y="6090832"/>
            <a:ext cx="352800" cy="3909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traight Connector 16"/>
          <p:cNvSpPr/>
          <p:nvPr/>
        </p:nvSpPr>
        <p:spPr>
          <a:xfrm flipV="1">
            <a:off x="743919" y="1976033"/>
            <a:ext cx="0" cy="41147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8" name="Picture 2" descr="C:\Users\User\Pictures\CHAMELEON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7538" y="3992984"/>
            <a:ext cx="1238851" cy="862691"/>
          </a:xfrm>
          <a:prstGeom prst="rect">
            <a:avLst/>
          </a:prstGeom>
          <a:noFill/>
        </p:spPr>
      </p:pic>
      <p:pic>
        <p:nvPicPr>
          <p:cNvPr id="19" name="Picture 1" descr="C:\Users\User\Pictures\chamele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84437" y="3197179"/>
            <a:ext cx="1376120" cy="916708"/>
          </a:xfrm>
          <a:prstGeom prst="rect">
            <a:avLst/>
          </a:prstGeom>
          <a:noFill/>
        </p:spPr>
      </p:pic>
      <p:sp>
        <p:nvSpPr>
          <p:cNvPr id="21" name="Freeform 20"/>
          <p:cNvSpPr/>
          <p:nvPr/>
        </p:nvSpPr>
        <p:spPr>
          <a:xfrm>
            <a:off x="4572000" y="4974336"/>
            <a:ext cx="969264" cy="94488"/>
          </a:xfrm>
          <a:custGeom>
            <a:avLst/>
            <a:gdLst>
              <a:gd name="connsiteX0" fmla="*/ 0 w 969264"/>
              <a:gd name="connsiteY0" fmla="*/ 0 h 94488"/>
              <a:gd name="connsiteX1" fmla="*/ 475488 w 969264"/>
              <a:gd name="connsiteY1" fmla="*/ 91440 h 94488"/>
              <a:gd name="connsiteX2" fmla="*/ 969264 w 969264"/>
              <a:gd name="connsiteY2" fmla="*/ 18288 h 9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9264" h="94488">
                <a:moveTo>
                  <a:pt x="0" y="0"/>
                </a:moveTo>
                <a:cubicBezTo>
                  <a:pt x="156972" y="44196"/>
                  <a:pt x="313944" y="88392"/>
                  <a:pt x="475488" y="91440"/>
                </a:cubicBezTo>
                <a:cubicBezTo>
                  <a:pt x="637032" y="94488"/>
                  <a:pt x="803148" y="56388"/>
                  <a:pt x="969264" y="18288"/>
                </a:cubicBezTo>
              </a:path>
            </a:pathLst>
          </a:cu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3005328" y="4261104"/>
            <a:ext cx="853440" cy="374904"/>
          </a:xfrm>
          <a:custGeom>
            <a:avLst/>
            <a:gdLst>
              <a:gd name="connsiteX0" fmla="*/ 0 w 969264"/>
              <a:gd name="connsiteY0" fmla="*/ 0 h 94488"/>
              <a:gd name="connsiteX1" fmla="*/ 475488 w 969264"/>
              <a:gd name="connsiteY1" fmla="*/ 91440 h 94488"/>
              <a:gd name="connsiteX2" fmla="*/ 969264 w 969264"/>
              <a:gd name="connsiteY2" fmla="*/ 18288 h 9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9264" h="94488">
                <a:moveTo>
                  <a:pt x="0" y="0"/>
                </a:moveTo>
                <a:cubicBezTo>
                  <a:pt x="156972" y="44196"/>
                  <a:pt x="313944" y="88392"/>
                  <a:pt x="475488" y="91440"/>
                </a:cubicBezTo>
                <a:cubicBezTo>
                  <a:pt x="637032" y="94488"/>
                  <a:pt x="803148" y="56388"/>
                  <a:pt x="969264" y="18288"/>
                </a:cubicBezTo>
              </a:path>
            </a:pathLst>
          </a:cu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1" grpId="0" animBg="1"/>
      <p:bldP spid="12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– f(R) gravity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2662" cy="5165834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Two limits</a:t>
            </a:r>
          </a:p>
          <a:p>
            <a:pPr lvl="1"/>
            <a:r>
              <a:rPr lang="en-GB" dirty="0" smtClean="0"/>
              <a:t>GR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Scalar-Tensor(ST) </a:t>
            </a:r>
          </a:p>
          <a:p>
            <a:pPr lvl="1">
              <a:buNone/>
            </a:pPr>
            <a:r>
              <a:rPr lang="en-GB" dirty="0" smtClean="0"/>
              <a:t>      the fifth force has a similar strength as gravity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040567" y="1591725"/>
          <a:ext cx="3829050" cy="611187"/>
        </p:xfrm>
        <a:graphic>
          <a:graphicData uri="http://schemas.openxmlformats.org/presentationml/2006/ole">
            <p:oleObj spid="_x0000_s3074" name="Equation" r:id="rId3" imgW="2019240" imgH="30456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011233" y="4569813"/>
          <a:ext cx="1046381" cy="459387"/>
        </p:xfrm>
        <a:graphic>
          <a:graphicData uri="http://schemas.openxmlformats.org/presentationml/2006/ole">
            <p:oleObj spid="_x0000_s3075" name="Equation" r:id="rId4" imgW="520560" imgH="228600" progId="Equation.DSMT4">
              <p:embed/>
            </p:oleObj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3613149" y="5394325"/>
          <a:ext cx="992200" cy="376280"/>
        </p:xfrm>
        <a:graphic>
          <a:graphicData uri="http://schemas.openxmlformats.org/presentationml/2006/ole">
            <p:oleObj spid="_x0000_s3076" name="Equation" r:id="rId5" imgW="469800" imgH="177480" progId="Equation.DSMT4">
              <p:embed/>
            </p:oleObj>
          </a:graphicData>
        </a:graphic>
      </p:graphicFrame>
      <p:sp>
        <p:nvSpPr>
          <p:cNvPr id="15" name="Right Arrow 14"/>
          <p:cNvSpPr/>
          <p:nvPr/>
        </p:nvSpPr>
        <p:spPr>
          <a:xfrm>
            <a:off x="5755675" y="4656503"/>
            <a:ext cx="409903" cy="26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4818993" y="5433848"/>
            <a:ext cx="409903" cy="26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390650" y="2415985"/>
          <a:ext cx="3405212" cy="1515935"/>
        </p:xfrm>
        <a:graphic>
          <a:graphicData uri="http://schemas.openxmlformats.org/presentationml/2006/ole">
            <p:oleObj spid="_x0000_s3077" name="Equation" r:id="rId6" imgW="1828800" imgH="812520" progId="Equation.DSMT4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858012" y="1289938"/>
          <a:ext cx="3935978" cy="868045"/>
        </p:xfrm>
        <a:graphic>
          <a:graphicData uri="http://schemas.openxmlformats.org/presentationml/2006/ole">
            <p:oleObj spid="_x0000_s3078" name="Equation" r:id="rId7" imgW="1955520" imgH="431640" progId="Equation.DSMT4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264027" y="4584827"/>
          <a:ext cx="2347913" cy="481013"/>
        </p:xfrm>
        <a:graphic>
          <a:graphicData uri="http://schemas.openxmlformats.org/presentationml/2006/ole">
            <p:oleObj spid="_x0000_s3079" name="Equation" r:id="rId8" imgW="1117440" imgH="228600" progId="Equation.DSMT4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6387211" y="4492752"/>
          <a:ext cx="2127868" cy="554736"/>
        </p:xfrm>
        <a:graphic>
          <a:graphicData uri="http://schemas.openxmlformats.org/presentationml/2006/ole">
            <p:oleObj spid="_x0000_s3080" name="Equation" r:id="rId9" imgW="876240" imgH="228600" progId="Equation.DSMT4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519738" y="5057775"/>
          <a:ext cx="2380678" cy="848935"/>
        </p:xfrm>
        <a:graphic>
          <a:graphicData uri="http://schemas.openxmlformats.org/presentationml/2006/ole">
            <p:oleObj spid="_x0000_s3081" name="Equation" r:id="rId10" imgW="1104840" imgH="39348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509540" y="3222328"/>
          <a:ext cx="1329866" cy="698743"/>
        </p:xfrm>
        <a:graphic>
          <a:graphicData uri="http://schemas.openxmlformats.org/presentationml/2006/ole">
            <p:oleObj spid="_x0000_s3082" name="Equation" r:id="rId11" imgW="7491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regime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425" y="1920867"/>
            <a:ext cx="42386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2"/>
          <p:cNvGrpSpPr/>
          <p:nvPr/>
        </p:nvGrpSpPr>
        <p:grpSpPr>
          <a:xfrm>
            <a:off x="4945209" y="3442855"/>
            <a:ext cx="3929090" cy="2224102"/>
            <a:chOff x="1285852" y="3571876"/>
            <a:chExt cx="3929090" cy="2224102"/>
          </a:xfrm>
        </p:grpSpPr>
        <p:pic>
          <p:nvPicPr>
            <p:cNvPr id="34" name="Picture 15" descr="force_summar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1285852" y="3571876"/>
              <a:ext cx="3852863" cy="2068513"/>
            </a:xfrm>
            <a:prstGeom prst="rect">
              <a:avLst/>
            </a:prstGeom>
            <a:noFill/>
            <a:ln/>
          </p:spPr>
        </p:pic>
        <p:sp>
          <p:nvSpPr>
            <p:cNvPr id="35" name="Rectangle 34"/>
            <p:cNvSpPr/>
            <p:nvPr/>
          </p:nvSpPr>
          <p:spPr>
            <a:xfrm>
              <a:off x="1285852" y="3571876"/>
              <a:ext cx="1285884" cy="2071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1438252" y="3571876"/>
              <a:ext cx="3776690" cy="2224102"/>
              <a:chOff x="1438252" y="3571876"/>
              <a:chExt cx="3776690" cy="222410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438252" y="3714752"/>
                <a:ext cx="1204922" cy="2081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43174" y="4572008"/>
                <a:ext cx="2571768" cy="1123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00298" y="3571876"/>
                <a:ext cx="1643074" cy="10001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" name="Group 39"/>
          <p:cNvGrpSpPr/>
          <p:nvPr/>
        </p:nvGrpSpPr>
        <p:grpSpPr>
          <a:xfrm>
            <a:off x="5643570" y="1428736"/>
            <a:ext cx="3929090" cy="2224102"/>
            <a:chOff x="1285852" y="3571876"/>
            <a:chExt cx="3929090" cy="2224102"/>
          </a:xfrm>
        </p:grpSpPr>
        <p:pic>
          <p:nvPicPr>
            <p:cNvPr id="41" name="Picture 15" descr="force_summar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1285852" y="3571876"/>
              <a:ext cx="3852863" cy="2068513"/>
            </a:xfrm>
            <a:prstGeom prst="rect">
              <a:avLst/>
            </a:prstGeom>
            <a:noFill/>
            <a:ln/>
          </p:spPr>
        </p:pic>
        <p:sp>
          <p:nvSpPr>
            <p:cNvPr id="42" name="Rectangle 41"/>
            <p:cNvSpPr/>
            <p:nvPr/>
          </p:nvSpPr>
          <p:spPr>
            <a:xfrm>
              <a:off x="1285852" y="3571876"/>
              <a:ext cx="1285884" cy="2071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1438252" y="3643314"/>
              <a:ext cx="3776690" cy="2152664"/>
              <a:chOff x="1438252" y="3643314"/>
              <a:chExt cx="3776690" cy="215266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438252" y="3714752"/>
                <a:ext cx="1204922" cy="2081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643174" y="4572008"/>
                <a:ext cx="2571768" cy="1123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428992" y="3643314"/>
                <a:ext cx="1643074" cy="10001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" name="Group 47"/>
          <p:cNvGrpSpPr/>
          <p:nvPr/>
        </p:nvGrpSpPr>
        <p:grpSpPr>
          <a:xfrm>
            <a:off x="6588284" y="1527883"/>
            <a:ext cx="2254292" cy="3116023"/>
            <a:chOff x="7059613" y="2189163"/>
            <a:chExt cx="1761026" cy="2421983"/>
          </a:xfrm>
        </p:grpSpPr>
        <p:sp>
          <p:nvSpPr>
            <p:cNvPr id="49" name="Oval 17"/>
            <p:cNvSpPr>
              <a:spLocks noChangeArrowheads="1"/>
            </p:cNvSpPr>
            <p:nvPr/>
          </p:nvSpPr>
          <p:spPr bwMode="auto">
            <a:xfrm>
              <a:off x="7171226" y="3022059"/>
              <a:ext cx="1649413" cy="1589087"/>
            </a:xfrm>
            <a:prstGeom prst="ellipse">
              <a:avLst/>
            </a:prstGeom>
            <a:solidFill>
              <a:srgbClr val="000000">
                <a:alpha val="16078"/>
              </a:srgb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GB"/>
            </a:p>
          </p:txBody>
        </p:sp>
        <p:sp>
          <p:nvSpPr>
            <p:cNvPr id="50" name="Oval 18"/>
            <p:cNvSpPr>
              <a:spLocks noChangeArrowheads="1"/>
            </p:cNvSpPr>
            <p:nvPr/>
          </p:nvSpPr>
          <p:spPr bwMode="auto">
            <a:xfrm>
              <a:off x="7915275" y="3732213"/>
              <a:ext cx="149225" cy="165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 flipH="1" flipV="1">
              <a:off x="7854950" y="2189163"/>
              <a:ext cx="149225" cy="1617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52" name="Object 20"/>
            <p:cNvGraphicFramePr>
              <a:graphicFrameLocks noChangeAspect="1"/>
            </p:cNvGraphicFramePr>
            <p:nvPr/>
          </p:nvGraphicFramePr>
          <p:xfrm>
            <a:off x="7961068" y="2557553"/>
            <a:ext cx="543180" cy="514541"/>
          </p:xfrm>
          <a:graphic>
            <a:graphicData uri="http://schemas.openxmlformats.org/presentationml/2006/ole">
              <p:oleObj spid="_x0000_s4098" name="Equation" r:id="rId5" imgW="241200" imgH="228600" progId="Equation.DSMT4">
                <p:embed/>
              </p:oleObj>
            </a:graphicData>
          </a:graphic>
        </p:graphicFrame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7750175" y="4048125"/>
              <a:ext cx="630238" cy="35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ea typeface="ＭＳ Ｐゴシック" charset="-128"/>
                </a:rPr>
                <a:t>ST</a:t>
              </a:r>
              <a:endParaRPr lang="en-US" sz="2400" dirty="0"/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7059613" y="2743200"/>
              <a:ext cx="871537" cy="35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>
                  <a:ea typeface="ＭＳ Ｐゴシック" charset="-128"/>
                </a:rPr>
                <a:t>GR</a:t>
              </a:r>
              <a:endParaRPr lang="en-US" sz="2400" dirty="0"/>
            </a:p>
          </p:txBody>
        </p:sp>
      </p:grpSp>
      <p:sp>
        <p:nvSpPr>
          <p:cNvPr id="55" name="Oval 54"/>
          <p:cNvSpPr/>
          <p:nvPr/>
        </p:nvSpPr>
        <p:spPr>
          <a:xfrm>
            <a:off x="7946520" y="3598334"/>
            <a:ext cx="130680" cy="1418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8606920" y="3615266"/>
            <a:ext cx="122214" cy="1164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9" name="Object 20"/>
          <p:cNvGraphicFramePr>
            <a:graphicFrameLocks noChangeAspect="1"/>
          </p:cNvGraphicFramePr>
          <p:nvPr/>
        </p:nvGraphicFramePr>
        <p:xfrm>
          <a:off x="3693341" y="3476412"/>
          <a:ext cx="606810" cy="577716"/>
        </p:xfrm>
        <a:graphic>
          <a:graphicData uri="http://schemas.openxmlformats.org/presentationml/2006/ole">
            <p:oleObj spid="_x0000_s4099" name="Equation" r:id="rId6" imgW="241200" imgH="22860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247585" y="4181729"/>
          <a:ext cx="2128837" cy="555625"/>
        </p:xfrm>
        <a:graphic>
          <a:graphicData uri="http://schemas.openxmlformats.org/presentationml/2006/ole">
            <p:oleObj spid="_x0000_s4100" name="Equation" r:id="rId7" imgW="876240" imgH="228600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239107" y="5368671"/>
          <a:ext cx="2720006" cy="970136"/>
        </p:xfrm>
        <a:graphic>
          <a:graphicData uri="http://schemas.openxmlformats.org/presentationml/2006/ole">
            <p:oleObj spid="_x0000_s4101" name="Equation" r:id="rId8" imgW="1104840" imgH="393480" progId="Equation.DSMT4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Linearise</a:t>
            </a:r>
            <a:r>
              <a:rPr lang="en-GB" dirty="0" smtClean="0"/>
              <a:t> the equation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</a:t>
            </a:r>
          </a:p>
          <a:p>
            <a:pPr>
              <a:buNone/>
            </a:pPr>
            <a:r>
              <a:rPr lang="en-GB" sz="2400" dirty="0" smtClean="0"/>
              <a:t>The fifth force does not propagate beyond</a:t>
            </a:r>
          </a:p>
          <a:p>
            <a:pPr>
              <a:buNone/>
            </a:pPr>
            <a:r>
              <a:rPr lang="en-GB" sz="2400" dirty="0" smtClean="0"/>
              <a:t>the Compton wavelength         (GR limit)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Below the Compton wavelength, gravity is enhanced (ST limit)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88637" y="1487837"/>
            <a:ext cx="125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</a:t>
            </a:r>
            <a:endParaRPr lang="en-GB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888637" y="3019586"/>
            <a:ext cx="125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4G/3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Fifth force is strongly constrained at solar system</a:t>
            </a:r>
          </a:p>
          <a:p>
            <a:pPr>
              <a:buNone/>
            </a:pPr>
            <a:r>
              <a:rPr lang="en-GB" sz="2400" dirty="0" smtClean="0"/>
              <a:t>   the post-Newtonian parameter is             not  </a:t>
            </a:r>
          </a:p>
          <a:p>
            <a:r>
              <a:rPr lang="en-GB" dirty="0" smtClean="0"/>
              <a:t>Chameleon mechanism </a:t>
            </a:r>
          </a:p>
          <a:p>
            <a:pPr>
              <a:buNone/>
            </a:pPr>
            <a:r>
              <a:rPr lang="en-GB" dirty="0" smtClean="0"/>
              <a:t>  the </a:t>
            </a:r>
            <a:r>
              <a:rPr lang="en-GB" sz="2400" dirty="0" smtClean="0"/>
              <a:t>mass of the scalar mode becomes heavy </a:t>
            </a:r>
          </a:p>
          <a:p>
            <a:pPr>
              <a:buNone/>
            </a:pPr>
            <a:r>
              <a:rPr lang="en-GB" sz="2400" dirty="0" smtClean="0"/>
              <a:t>   in a dense environment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  Engineering f(R) gravity model</a:t>
            </a:r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0364" y="3726978"/>
            <a:ext cx="3993635" cy="288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" y="3559062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Chameleon mechanism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363" y="5051412"/>
            <a:ext cx="3811558" cy="110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5749" y="2466349"/>
            <a:ext cx="1793916" cy="124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74486" y="1766018"/>
          <a:ext cx="899133" cy="350881"/>
        </p:xfrm>
        <a:graphic>
          <a:graphicData uri="http://schemas.openxmlformats.org/presentationml/2006/ole">
            <p:oleObj spid="_x0000_s5122" name="Equation" r:id="rId7" imgW="520560" imgH="203040" progId="Equation.DSMT4">
              <p:embed/>
            </p:oleObj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542240" y="1806945"/>
          <a:ext cx="544715" cy="322480"/>
        </p:xfrm>
        <a:graphic>
          <a:graphicData uri="http://schemas.openxmlformats.org/presentationml/2006/ole">
            <p:oleObj spid="_x0000_s5123" name="Equation" r:id="rId8" imgW="342720" imgH="2030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3458" y="6045959"/>
            <a:ext cx="386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Hu</a:t>
            </a:r>
            <a:r>
              <a:rPr lang="en-GB" dirty="0" smtClean="0"/>
              <a:t> &amp; </a:t>
            </a:r>
            <a:r>
              <a:rPr lang="en-GB" dirty="0" err="1" smtClean="0"/>
              <a:t>Sawicki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032529" y="2261790"/>
            <a:ext cx="386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Brax</a:t>
            </a:r>
            <a:r>
              <a:rPr lang="en-GB" smtClean="0"/>
              <a:t> et.al.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281684" y="662881"/>
            <a:ext cx="386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Khoury</a:t>
            </a:r>
            <a:r>
              <a:rPr lang="en-GB" dirty="0" smtClean="0"/>
              <a:t> and </a:t>
            </a:r>
            <a:r>
              <a:rPr lang="en-GB" dirty="0" err="1" smtClean="0"/>
              <a:t>Weltman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10274</TotalTime>
  <Words>1139</Words>
  <Application>Microsoft Office PowerPoint</Application>
  <PresentationFormat>On-screen Show (4:3)</PresentationFormat>
  <Paragraphs>308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Origin</vt:lpstr>
      <vt:lpstr>Equation</vt:lpstr>
      <vt:lpstr>MathType 6.0 Equation</vt:lpstr>
      <vt:lpstr>Kazuya Koyama University of Portsmouth</vt:lpstr>
      <vt:lpstr>Dark energy v modified gravity </vt:lpstr>
      <vt:lpstr>Examples</vt:lpstr>
      <vt:lpstr>General picture</vt:lpstr>
      <vt:lpstr>From linear to non-linear scales</vt:lpstr>
      <vt:lpstr>How we recover GR on small scales </vt:lpstr>
      <vt:lpstr>Example – f(R) gravity</vt:lpstr>
      <vt:lpstr>Linear regime</vt:lpstr>
      <vt:lpstr>Chameleon mechanism</vt:lpstr>
      <vt:lpstr>Non-linear regime</vt:lpstr>
      <vt:lpstr>Behaviour of gravity</vt:lpstr>
      <vt:lpstr>Parameter</vt:lpstr>
      <vt:lpstr>Models </vt:lpstr>
      <vt:lpstr>N-body Simulations</vt:lpstr>
      <vt:lpstr>Snapshots at z=0 </vt:lpstr>
      <vt:lpstr>Snapshots </vt:lpstr>
      <vt:lpstr>Power spectrum  (z=0)</vt:lpstr>
      <vt:lpstr>Quasi non-linear scales </vt:lpstr>
      <vt:lpstr>Growth rate</vt:lpstr>
      <vt:lpstr>Redshift space distortions</vt:lpstr>
      <vt:lpstr>Halos </vt:lpstr>
      <vt:lpstr>Mass function</vt:lpstr>
      <vt:lpstr>Screening of dark matter halos</vt:lpstr>
      <vt:lpstr>Environmental effects</vt:lpstr>
      <vt:lpstr>Creating a screening map</vt:lpstr>
      <vt:lpstr>Tests of gravity using unscreened galaxies 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Kazuya Koyama University of Portsmouth</dc:title>
  <dc:creator>User</dc:creator>
  <cp:lastModifiedBy>User</cp:lastModifiedBy>
  <cp:revision>124</cp:revision>
  <dcterms:created xsi:type="dcterms:W3CDTF">2011-10-01T19:40:07Z</dcterms:created>
  <dcterms:modified xsi:type="dcterms:W3CDTF">2012-06-19T12:33:38Z</dcterms:modified>
</cp:coreProperties>
</file>