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8" r:id="rId4"/>
    <p:sldId id="257" r:id="rId5"/>
    <p:sldId id="263" r:id="rId6"/>
    <p:sldId id="268" r:id="rId7"/>
    <p:sldId id="280" r:id="rId8"/>
    <p:sldId id="279" r:id="rId9"/>
    <p:sldId id="281" r:id="rId10"/>
    <p:sldId id="282" r:id="rId11"/>
    <p:sldId id="276" r:id="rId12"/>
    <p:sldId id="278" r:id="rId13"/>
    <p:sldId id="283" r:id="rId14"/>
    <p:sldId id="284" r:id="rId15"/>
    <p:sldId id="266" r:id="rId16"/>
    <p:sldId id="271" r:id="rId17"/>
    <p:sldId id="264" r:id="rId18"/>
    <p:sldId id="269" r:id="rId19"/>
    <p:sldId id="270" r:id="rId20"/>
    <p:sldId id="272" r:id="rId21"/>
    <p:sldId id="275" r:id="rId22"/>
    <p:sldId id="274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D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D0E8-3194-4533-BD9F-917174EB6528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D6056-6078-42FF-ADC8-96BE1BB2617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0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4FE62-B907-4554-AE23-F9EE7C7536D1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9820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92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285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0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321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63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47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07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01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50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699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504" y="6592267"/>
            <a:ext cx="2133600" cy="265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03/04/2012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597352"/>
            <a:ext cx="2808312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20072" y="6597352"/>
            <a:ext cx="129614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4865741E-E063-4B0C-A72D-52DD0E0AF5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97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France Grilles au CC-IN2P3</a:t>
            </a:r>
            <a:br>
              <a:rPr lang="fr-FR" dirty="0" smtClean="0"/>
            </a:br>
            <a:r>
              <a:rPr lang="fr-FR" dirty="0" smtClean="0"/>
              <a:t>Activités de la Direction Technique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Hélène Cordier, Gilles Mathieu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Equipe opérations– mercredi 3 Avril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6470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</a:p>
          <a:p>
            <a:pPr lvl="1"/>
            <a:r>
              <a:rPr lang="fr-FR" dirty="0"/>
              <a:t>Un travail à cheval entre la gestion de projet, la gestion d’équipe, la coordination d’activité et la </a:t>
            </a:r>
            <a:r>
              <a:rPr lang="fr-FR" dirty="0" smtClean="0"/>
              <a:t>direction d’orchestre… </a:t>
            </a:r>
          </a:p>
          <a:p>
            <a:pPr marL="457200" lvl="1" indent="0">
              <a:buNone/>
            </a:pPr>
            <a:r>
              <a:rPr lang="fr-FR" dirty="0" smtClean="0"/>
              <a:t>	… dans un contexte où le chef d’orchestre doit en 	même temps diriger et assurer le rôle du trompettiste 	qui a démissionné et du bassoniste qui n’a jamais été 	nommé.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223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plus </a:t>
            </a:r>
            <a:r>
              <a:rPr lang="en-US" dirty="0" err="1" smtClean="0"/>
              <a:t>d’infos</a:t>
            </a:r>
            <a:r>
              <a:rPr lang="en-US" dirty="0" smtClean="0"/>
              <a:t> et de </a:t>
            </a:r>
            <a:r>
              <a:rPr lang="en-US" dirty="0" err="1" smtClean="0"/>
              <a:t>détails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Direction-technique@france-grilles.fr</a:t>
            </a:r>
          </a:p>
          <a:p>
            <a:endParaRPr lang="en-US" dirty="0" smtClean="0"/>
          </a:p>
          <a:p>
            <a:r>
              <a:rPr lang="en-US" dirty="0" err="1" smtClean="0"/>
              <a:t>Poussez</a:t>
            </a:r>
            <a:r>
              <a:rPr lang="en-US" dirty="0" smtClean="0"/>
              <a:t> la </a:t>
            </a:r>
            <a:r>
              <a:rPr lang="en-US" dirty="0" err="1" smtClean="0"/>
              <a:t>porte</a:t>
            </a:r>
            <a:r>
              <a:rPr lang="en-US" dirty="0" smtClean="0"/>
              <a:t> du bureau 303</a:t>
            </a:r>
          </a:p>
          <a:p>
            <a:endParaRPr lang="en-US" dirty="0" smtClean="0"/>
          </a:p>
          <a:p>
            <a:r>
              <a:rPr lang="en-US" dirty="0" err="1" smtClean="0"/>
              <a:t>Venez</a:t>
            </a:r>
            <a:r>
              <a:rPr lang="en-US" dirty="0" smtClean="0"/>
              <a:t> </a:t>
            </a:r>
            <a:r>
              <a:rPr lang="en-US" dirty="0" err="1" smtClean="0"/>
              <a:t>prendre</a:t>
            </a:r>
            <a:r>
              <a:rPr lang="en-US" dirty="0" smtClean="0"/>
              <a:t> un café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983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opérationnel</a:t>
            </a:r>
            <a:r>
              <a:rPr lang="en-US" dirty="0" smtClean="0"/>
              <a:t> de France Grilles en </a:t>
            </a:r>
            <a:r>
              <a:rPr lang="en-US" dirty="0" err="1" smtClean="0"/>
              <a:t>bref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Comité</a:t>
            </a:r>
            <a:r>
              <a:rPr lang="en-US" dirty="0" smtClean="0"/>
              <a:t> Technique </a:t>
            </a:r>
            <a:r>
              <a:rPr lang="en-US" dirty="0" err="1" smtClean="0"/>
              <a:t>Exécutif</a:t>
            </a:r>
            <a:r>
              <a:rPr lang="en-US" dirty="0" smtClean="0"/>
              <a:t> (CTE)</a:t>
            </a:r>
          </a:p>
          <a:p>
            <a:pPr lvl="1"/>
            <a:r>
              <a:rPr lang="en-US" dirty="0" err="1" smtClean="0"/>
              <a:t>Piloté</a:t>
            </a:r>
            <a:r>
              <a:rPr lang="en-US" dirty="0" smtClean="0"/>
              <a:t> par la Direction Technique</a:t>
            </a:r>
          </a:p>
          <a:p>
            <a:pPr lvl="1"/>
            <a:r>
              <a:rPr lang="en-US" dirty="0" err="1" smtClean="0"/>
              <a:t>Composé</a:t>
            </a:r>
            <a:r>
              <a:rPr lang="en-US" dirty="0" smtClean="0"/>
              <a:t> </a:t>
            </a:r>
            <a:r>
              <a:rPr lang="en-US" dirty="0" err="1" smtClean="0"/>
              <a:t>d’experts</a:t>
            </a:r>
            <a:r>
              <a:rPr lang="en-US" dirty="0" smtClean="0"/>
              <a:t> et de </a:t>
            </a:r>
            <a:r>
              <a:rPr lang="en-US" dirty="0" err="1" smtClean="0"/>
              <a:t>représentants</a:t>
            </a:r>
            <a:r>
              <a:rPr lang="en-US" dirty="0" smtClean="0"/>
              <a:t> </a:t>
            </a:r>
            <a:r>
              <a:rPr lang="en-US" dirty="0" err="1" smtClean="0"/>
              <a:t>clés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d’expertise</a:t>
            </a:r>
            <a:endParaRPr lang="en-US" dirty="0" smtClean="0"/>
          </a:p>
          <a:p>
            <a:pPr lvl="1"/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thématique</a:t>
            </a:r>
            <a:r>
              <a:rPr lang="en-US" dirty="0" smtClean="0"/>
              <a:t> </a:t>
            </a:r>
            <a:r>
              <a:rPr lang="en-US" dirty="0" err="1" smtClean="0"/>
              <a:t>donnée</a:t>
            </a:r>
            <a:endParaRPr lang="en-US" dirty="0" smtClean="0"/>
          </a:p>
          <a:p>
            <a:r>
              <a:rPr lang="en-US" dirty="0" smtClean="0"/>
              <a:t>Les infrastructures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fondation</a:t>
            </a:r>
            <a:r>
              <a:rPr lang="en-US" dirty="0" smtClean="0"/>
              <a:t>” et “</a:t>
            </a:r>
            <a:r>
              <a:rPr lang="en-US" dirty="0" err="1" smtClean="0"/>
              <a:t>contrôle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Les sites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854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opérationnel</a:t>
            </a:r>
            <a:r>
              <a:rPr lang="en-US" dirty="0" smtClean="0"/>
              <a:t> de France Grilles en </a:t>
            </a:r>
            <a:r>
              <a:rPr lang="en-US" dirty="0" err="1" smtClean="0"/>
              <a:t>bref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infrastructures “</a:t>
            </a:r>
            <a:r>
              <a:rPr lang="en-US" dirty="0" err="1" smtClean="0"/>
              <a:t>centrales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6" name="Picture 3" descr="C:\Documents and Settings\Gilles MATHIEU\Mes documents\doc\France-Grilles\Fichiers sources - visuels FranceGrilles\infrastructures_schem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544616" cy="3659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99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Coordination stratégique et technique (1/2)</a:t>
            </a:r>
          </a:p>
          <a:p>
            <a:pPr lvl="1"/>
            <a:r>
              <a:rPr lang="fr-FR" dirty="0" smtClean="0"/>
              <a:t>Définition des orientations stratégiques </a:t>
            </a:r>
          </a:p>
          <a:p>
            <a:pPr lvl="2"/>
            <a:r>
              <a:rPr lang="fr-FR" dirty="0" smtClean="0"/>
              <a:t>Stratégie d'</a:t>
            </a:r>
            <a:r>
              <a:rPr lang="fr-FR" dirty="0" err="1" smtClean="0"/>
              <a:t>accounting</a:t>
            </a:r>
            <a:r>
              <a:rPr lang="fr-FR" dirty="0" smtClean="0"/>
              <a:t> national, </a:t>
            </a:r>
            <a:r>
              <a:rPr lang="fr-FR" dirty="0" err="1" smtClean="0"/>
              <a:t>cloud</a:t>
            </a:r>
            <a:r>
              <a:rPr lang="fr-FR" dirty="0" smtClean="0"/>
              <a:t>, allocation de ressources...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Arbitrage de choix techniques liés aux opérations </a:t>
            </a:r>
          </a:p>
          <a:p>
            <a:pPr lvl="2"/>
            <a:r>
              <a:rPr lang="fr-FR" dirty="0" smtClean="0"/>
              <a:t>déploiement de services, choix d'architectures...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Organisation et animation de réunions </a:t>
            </a:r>
          </a:p>
          <a:p>
            <a:pPr lvl="2"/>
            <a:r>
              <a:rPr lang="fr-FR" dirty="0" smtClean="0"/>
              <a:t>régulières avec les sites français et les experts</a:t>
            </a:r>
          </a:p>
          <a:p>
            <a:pPr lvl="2"/>
            <a:r>
              <a:rPr lang="fr-FR" dirty="0" smtClean="0"/>
              <a:t>workshops et meetings (</a:t>
            </a:r>
            <a:r>
              <a:rPr lang="fr-FR" dirty="0" err="1" smtClean="0"/>
              <a:t>e.g</a:t>
            </a:r>
            <a:r>
              <a:rPr lang="fr-FR" dirty="0" smtClean="0"/>
              <a:t>. atelier opérations d'octobre)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Suivi des demandes de la direction de France Grilles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Coordination stratégique et technique (2/2) </a:t>
            </a:r>
          </a:p>
          <a:p>
            <a:pPr lvl="1"/>
            <a:r>
              <a:rPr lang="fr-FR" dirty="0" smtClean="0"/>
              <a:t>Mise en place et animation d’outils de communication </a:t>
            </a:r>
          </a:p>
          <a:p>
            <a:pPr lvl="2"/>
            <a:r>
              <a:rPr lang="fr-FR" dirty="0" smtClean="0"/>
              <a:t>mailing </a:t>
            </a:r>
            <a:r>
              <a:rPr lang="fr-FR" dirty="0" err="1" smtClean="0"/>
              <a:t>lists</a:t>
            </a:r>
            <a:r>
              <a:rPr lang="fr-FR" dirty="0" smtClean="0"/>
              <a:t>, wiki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Circulation d'information entre les différents acteurs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Mise en place et suivi de procédures opérationnelles </a:t>
            </a:r>
          </a:p>
          <a:p>
            <a:pPr lvl="2"/>
            <a:r>
              <a:rPr lang="fr-FR" dirty="0" smtClean="0"/>
              <a:t>certification de nouveaux sites, procédures de sécurité...</a:t>
            </a:r>
          </a:p>
          <a:p>
            <a:pPr lvl="5">
              <a:buNone/>
            </a:pPr>
            <a:endParaRPr lang="fr-FR" dirty="0" smtClean="0"/>
          </a:p>
          <a:p>
            <a:pPr lvl="1"/>
            <a:r>
              <a:rPr lang="fr-FR" dirty="0" smtClean="0"/>
              <a:t>Analyse du modèle opérationnel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Mise en place et suivi de métriques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Représentation de France Grilles à l'international </a:t>
            </a:r>
          </a:p>
          <a:p>
            <a:pPr lvl="1"/>
            <a:r>
              <a:rPr lang="fr-FR" dirty="0" smtClean="0"/>
              <a:t>Passage et suivi d'information vers les opérations EGI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Participation à l'Operations Management </a:t>
            </a:r>
            <a:r>
              <a:rPr lang="fr-FR" dirty="0" err="1" smtClean="0"/>
              <a:t>Board</a:t>
            </a:r>
            <a:r>
              <a:rPr lang="fr-FR" dirty="0" smtClean="0"/>
              <a:t> (OMB) d'EGI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Implication dans les groupes et taskforces des opérations EGI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Rédaction/relecture/validation de documents et procédures EGI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Liaison et coopération avec d'autres </a:t>
            </a:r>
            <a:r>
              <a:rPr lang="fr-FR" dirty="0" err="1" smtClean="0"/>
              <a:t>NGIs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6085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Liaison avec d'autres projets et activités </a:t>
            </a:r>
          </a:p>
          <a:p>
            <a:pPr lvl="1"/>
            <a:r>
              <a:rPr lang="fr-FR" dirty="0" smtClean="0"/>
              <a:t>Liaison et coordination avec WLCG et LCG France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Liaison et coordination avec les autres grilles </a:t>
            </a:r>
          </a:p>
          <a:p>
            <a:pPr lvl="2"/>
            <a:r>
              <a:rPr lang="fr-FR" dirty="0" smtClean="0"/>
              <a:t>grid5000, </a:t>
            </a:r>
            <a:r>
              <a:rPr lang="fr-FR" dirty="0" err="1" smtClean="0"/>
              <a:t>Renabi</a:t>
            </a:r>
            <a:r>
              <a:rPr lang="fr-FR" dirty="0" smtClean="0"/>
              <a:t>, grilles régionales...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Liaison et coordination avec d'autres activités de France Grilles </a:t>
            </a:r>
          </a:p>
          <a:p>
            <a:pPr lvl="2"/>
            <a:r>
              <a:rPr lang="fr-FR" dirty="0" smtClean="0"/>
              <a:t>utilisateurs, formation...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Participation active aux réunions de l'équipe "animation" de France Grilles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(5)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Suivi et prise en charge des dossiers transverses</a:t>
            </a:r>
          </a:p>
          <a:p>
            <a:pPr lvl="1"/>
            <a:r>
              <a:rPr lang="fr-FR" dirty="0" smtClean="0"/>
              <a:t>Reprise et synchronisation des dossiers dépendant de plusieurs domaines d'expertise </a:t>
            </a:r>
          </a:p>
          <a:p>
            <a:pPr lvl="2"/>
            <a:r>
              <a:rPr lang="fr-FR" dirty="0" smtClean="0"/>
              <a:t>mise en place d'une VO nationale, procédure de délivrance de certificats pour les étudiants, étude DIRAC…</a:t>
            </a:r>
          </a:p>
          <a:p>
            <a:pPr lvl="4"/>
            <a:endParaRPr lang="fr-FR" dirty="0" smtClean="0"/>
          </a:p>
          <a:p>
            <a:pPr lvl="1"/>
            <a:r>
              <a:rPr lang="fr-FR" dirty="0" smtClean="0"/>
              <a:t>Responsabilité de tâches qui ne peuvent être assurées par ailleurs</a:t>
            </a:r>
          </a:p>
          <a:p>
            <a:pPr lvl="2"/>
            <a:r>
              <a:rPr lang="fr-FR" dirty="0" smtClean="0"/>
              <a:t>Tâche en manque de personnel exécutant</a:t>
            </a:r>
          </a:p>
          <a:p>
            <a:pPr lvl="2"/>
            <a:r>
              <a:rPr lang="fr-FR" dirty="0" smtClean="0"/>
              <a:t>Reprise en intérim des tâches d'une personne quittant le projet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44825"/>
            <a:ext cx="8928992" cy="388843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Institut</a:t>
            </a:r>
            <a:r>
              <a:rPr lang="en-US" dirty="0" smtClean="0"/>
              <a:t> des Grilles et du Cloud (</a:t>
            </a:r>
            <a:r>
              <a:rPr lang="en-US" dirty="0" err="1" smtClean="0"/>
              <a:t>IdGC</a:t>
            </a:r>
            <a:r>
              <a:rPr lang="en-US" dirty="0" smtClean="0"/>
              <a:t>)</a:t>
            </a:r>
          </a:p>
          <a:p>
            <a:pPr lvl="1"/>
            <a:r>
              <a:rPr lang="fr-FR" dirty="0" smtClean="0"/>
              <a:t>Unité Propre de Services du CNRS, (rattachement IN2P3)</a:t>
            </a:r>
          </a:p>
          <a:p>
            <a:pPr lvl="1"/>
            <a:r>
              <a:rPr lang="fr-FR" dirty="0" smtClean="0"/>
              <a:t>Mission: coordonner l’activité sur les grilles au CNRS</a:t>
            </a:r>
          </a:p>
          <a:p>
            <a:pPr lvl="1"/>
            <a:endParaRPr lang="fr-FR" sz="2000" dirty="0" smtClean="0"/>
          </a:p>
          <a:p>
            <a:r>
              <a:rPr lang="en-US" dirty="0"/>
              <a:t>France Grilles </a:t>
            </a:r>
            <a:r>
              <a:rPr lang="en-US" dirty="0" smtClean="0"/>
              <a:t>: </a:t>
            </a:r>
            <a:r>
              <a:rPr lang="en-US" dirty="0" err="1" smtClean="0"/>
              <a:t>l’initiative</a:t>
            </a:r>
            <a:r>
              <a:rPr lang="en-US" dirty="0" smtClean="0"/>
              <a:t> de Grille </a:t>
            </a:r>
            <a:r>
              <a:rPr lang="en-US" dirty="0" err="1" smtClean="0"/>
              <a:t>Française</a:t>
            </a:r>
            <a:r>
              <a:rPr lang="en-US" dirty="0" smtClean="0"/>
              <a:t> (NGI)</a:t>
            </a:r>
          </a:p>
          <a:p>
            <a:pPr lvl="1"/>
            <a:r>
              <a:rPr lang="fr-FR" dirty="0" smtClean="0"/>
              <a:t>Un Groupement d’Intérêt Scientifique (GIS) dont l’</a:t>
            </a:r>
            <a:r>
              <a:rPr lang="fr-FR" dirty="0" err="1" smtClean="0"/>
              <a:t>IdGC</a:t>
            </a:r>
            <a:r>
              <a:rPr lang="fr-FR" dirty="0" smtClean="0"/>
              <a:t> est le mandataire</a:t>
            </a:r>
          </a:p>
          <a:p>
            <a:pPr lvl="1"/>
            <a:r>
              <a:rPr lang="fr-FR" dirty="0" smtClean="0"/>
              <a:t>Partenaire français de la grille européenne EGI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03/04/2012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222" y="5686514"/>
            <a:ext cx="5774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614506"/>
            <a:ext cx="936104" cy="6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735123"/>
            <a:ext cx="1008112" cy="4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813762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715406"/>
            <a:ext cx="1296144" cy="5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589240"/>
            <a:ext cx="792088" cy="69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685866"/>
            <a:ext cx="1152128" cy="5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66124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missions de la DT en </a:t>
            </a:r>
            <a:r>
              <a:rPr lang="en-US" dirty="0" err="1" smtClean="0"/>
              <a:t>détails</a:t>
            </a:r>
            <a:r>
              <a:rPr lang="en-US" dirty="0" smtClean="0"/>
              <a:t> (6)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Veille technologique et prospective</a:t>
            </a:r>
          </a:p>
          <a:p>
            <a:pPr lvl="1"/>
            <a:r>
              <a:rPr lang="fr-FR" dirty="0" smtClean="0"/>
              <a:t>Participation à des événements sur thématiques connexes </a:t>
            </a:r>
          </a:p>
          <a:p>
            <a:pPr lvl="2"/>
            <a:r>
              <a:rPr lang="fr-FR" dirty="0" smtClean="0"/>
              <a:t>HPC, </a:t>
            </a:r>
            <a:r>
              <a:rPr lang="fr-FR" dirty="0" err="1" smtClean="0"/>
              <a:t>cloud</a:t>
            </a:r>
            <a:r>
              <a:rPr lang="fr-FR" dirty="0" smtClean="0"/>
              <a:t>...</a:t>
            </a:r>
          </a:p>
          <a:p>
            <a:pPr lvl="1"/>
            <a:r>
              <a:rPr lang="fr-FR" dirty="0" smtClean="0"/>
              <a:t>Organisation/participation de rencontres pour l'établissement de collaborations </a:t>
            </a:r>
          </a:p>
          <a:p>
            <a:pPr lvl="2"/>
            <a:r>
              <a:rPr lang="fr-FR" dirty="0" err="1" smtClean="0"/>
              <a:t>e.g</a:t>
            </a:r>
            <a:r>
              <a:rPr lang="fr-FR" dirty="0" smtClean="0"/>
              <a:t>. rencontre avec l'IDRIS</a:t>
            </a:r>
          </a:p>
          <a:p>
            <a:pPr lvl="1"/>
            <a:r>
              <a:rPr lang="fr-FR" dirty="0" smtClean="0"/>
              <a:t>Organisation d'événements pour prospective </a:t>
            </a:r>
          </a:p>
          <a:p>
            <a:pPr lvl="2"/>
            <a:r>
              <a:rPr lang="fr-FR" dirty="0" err="1" smtClean="0"/>
              <a:t>e.g</a:t>
            </a:r>
            <a:r>
              <a:rPr lang="fr-FR" dirty="0" smtClean="0"/>
              <a:t>. journée </a:t>
            </a:r>
            <a:r>
              <a:rPr lang="fr-FR" dirty="0" err="1" smtClean="0"/>
              <a:t>cloud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Dissémination/Communication </a:t>
            </a:r>
          </a:p>
          <a:p>
            <a:pPr lvl="1"/>
            <a:r>
              <a:rPr lang="fr-FR" dirty="0" smtClean="0"/>
              <a:t>Rédaction de documents pour le grand public (plaquettes, posters)</a:t>
            </a:r>
          </a:p>
          <a:p>
            <a:pPr lvl="1"/>
            <a:r>
              <a:rPr lang="fr-FR" dirty="0" smtClean="0"/>
              <a:t>Maintenance éditoriale de site web grand public</a:t>
            </a:r>
          </a:p>
          <a:p>
            <a:pPr lvl="1"/>
            <a:r>
              <a:rPr lang="fr-FR" dirty="0" smtClean="0"/>
              <a:t>Représentation et dissémination à l'extérieur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travail </a:t>
            </a:r>
            <a:r>
              <a:rPr lang="en-US" dirty="0" err="1" smtClean="0"/>
              <a:t>quotidien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Activités</a:t>
            </a:r>
          </a:p>
          <a:p>
            <a:pPr lvl="1"/>
            <a:r>
              <a:rPr lang="fr-FR" dirty="0" smtClean="0"/>
              <a:t>Lecture et rédaction de mails </a:t>
            </a:r>
          </a:p>
          <a:p>
            <a:pPr lvl="1"/>
            <a:r>
              <a:rPr lang="fr-FR" dirty="0" smtClean="0"/>
              <a:t>Réunions f2f et téléphoniques, conférences </a:t>
            </a:r>
          </a:p>
          <a:p>
            <a:pPr lvl="1"/>
            <a:r>
              <a:rPr lang="fr-FR" dirty="0" smtClean="0"/>
              <a:t>Discussions et brainstormings </a:t>
            </a:r>
          </a:p>
          <a:p>
            <a:pPr lvl="1"/>
            <a:r>
              <a:rPr lang="fr-FR" dirty="0" smtClean="0"/>
              <a:t>Travail individuel de réflexion </a:t>
            </a:r>
          </a:p>
          <a:p>
            <a:pPr lvl="1"/>
            <a:r>
              <a:rPr lang="fr-FR" dirty="0" smtClean="0"/>
              <a:t>Rédaction de documents </a:t>
            </a:r>
          </a:p>
          <a:p>
            <a:pPr lvl="1"/>
            <a:r>
              <a:rPr lang="fr-FR" dirty="0" smtClean="0"/>
              <a:t>Logistique, organisation, déplacements </a:t>
            </a:r>
          </a:p>
          <a:p>
            <a:pPr lvl="1"/>
            <a:r>
              <a:rPr lang="fr-FR" dirty="0" smtClean="0"/>
              <a:t>Auto-formation, veille, prospective </a:t>
            </a:r>
          </a:p>
          <a:p>
            <a:pPr lvl="1"/>
            <a:r>
              <a:rPr lang="fr-FR" dirty="0" smtClean="0"/>
              <a:t>Travail technique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travail </a:t>
            </a:r>
            <a:r>
              <a:rPr lang="en-US" dirty="0" err="1" smtClean="0"/>
              <a:t>quotidien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Outils</a:t>
            </a:r>
            <a:endParaRPr lang="en-US" dirty="0" smtClean="0"/>
          </a:p>
          <a:p>
            <a:pPr lvl="1"/>
            <a:r>
              <a:rPr lang="en-US" dirty="0" err="1" smtClean="0"/>
              <a:t>Projets</a:t>
            </a:r>
            <a:r>
              <a:rPr lang="en-US" dirty="0" smtClean="0"/>
              <a:t> “France Grilles” </a:t>
            </a:r>
            <a:r>
              <a:rPr lang="en-US" dirty="0" err="1" smtClean="0"/>
              <a:t>sur</a:t>
            </a:r>
            <a:r>
              <a:rPr lang="en-US" dirty="0" smtClean="0"/>
              <a:t> forge.in2p3.fr</a:t>
            </a:r>
          </a:p>
          <a:p>
            <a:pPr lvl="1"/>
            <a:r>
              <a:rPr lang="en-US" dirty="0" err="1" smtClean="0"/>
              <a:t>Listes</a:t>
            </a:r>
            <a:r>
              <a:rPr lang="en-US" dirty="0" smtClean="0"/>
              <a:t> de diffusion</a:t>
            </a:r>
          </a:p>
          <a:p>
            <a:pPr lvl="1"/>
            <a:r>
              <a:rPr lang="en-US" dirty="0" smtClean="0"/>
              <a:t>Visio-</a:t>
            </a:r>
            <a:r>
              <a:rPr lang="en-US" dirty="0" err="1" smtClean="0"/>
              <a:t>conférences</a:t>
            </a:r>
            <a:r>
              <a:rPr lang="en-US" dirty="0" smtClean="0"/>
              <a:t> </a:t>
            </a:r>
            <a:r>
              <a:rPr lang="en-US" dirty="0" err="1" smtClean="0"/>
              <a:t>mensuelles</a:t>
            </a:r>
            <a:r>
              <a:rPr lang="en-US" dirty="0" smtClean="0"/>
              <a:t> “</a:t>
            </a:r>
            <a:r>
              <a:rPr lang="en-US" dirty="0" err="1" smtClean="0"/>
              <a:t>opérations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Visio-</a:t>
            </a:r>
            <a:r>
              <a:rPr lang="en-US" dirty="0" err="1" smtClean="0"/>
              <a:t>conférences</a:t>
            </a:r>
            <a:r>
              <a:rPr lang="en-US" dirty="0" smtClean="0"/>
              <a:t> </a:t>
            </a:r>
            <a:r>
              <a:rPr lang="en-US" dirty="0" err="1" smtClean="0"/>
              <a:t>mensuelles</a:t>
            </a:r>
            <a:r>
              <a:rPr lang="en-US" dirty="0" smtClean="0"/>
              <a:t> “CTE”</a:t>
            </a:r>
          </a:p>
          <a:p>
            <a:pPr lvl="1"/>
            <a:r>
              <a:rPr lang="en-US" dirty="0" err="1" smtClean="0"/>
              <a:t>Réunions</a:t>
            </a:r>
            <a:r>
              <a:rPr lang="en-US" dirty="0" smtClean="0"/>
              <a:t> ad-hoc</a:t>
            </a:r>
          </a:p>
          <a:p>
            <a:pPr lvl="1"/>
            <a:r>
              <a:rPr lang="en-US" dirty="0" smtClean="0"/>
              <a:t>Machine à café</a:t>
            </a:r>
          </a:p>
          <a:p>
            <a:pPr lvl="1"/>
            <a:r>
              <a:rPr lang="en-US" dirty="0" smtClean="0"/>
              <a:t>Word, Excel,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… et les </a:t>
            </a:r>
            <a:r>
              <a:rPr lang="en-US" dirty="0" err="1" smtClean="0"/>
              <a:t>fameuses</a:t>
            </a:r>
            <a:r>
              <a:rPr lang="en-US" dirty="0" smtClean="0"/>
              <a:t> </a:t>
            </a:r>
            <a:r>
              <a:rPr lang="en-US" i="1" dirty="0" smtClean="0"/>
              <a:t>“bureau 303 live sessions”</a:t>
            </a:r>
            <a:endParaRPr lang="en-US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travail </a:t>
            </a:r>
            <a:r>
              <a:rPr lang="en-US" dirty="0" err="1" smtClean="0"/>
              <a:t>quotidien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exemples</a:t>
            </a:r>
            <a:r>
              <a:rPr lang="en-US" dirty="0" smtClean="0"/>
              <a:t> de </a:t>
            </a:r>
            <a:r>
              <a:rPr lang="en-US" dirty="0" err="1" smtClean="0"/>
              <a:t>tâches</a:t>
            </a:r>
            <a:endParaRPr lang="en-US" dirty="0" smtClean="0"/>
          </a:p>
          <a:p>
            <a:pPr lvl="1"/>
            <a:r>
              <a:rPr lang="en-US" dirty="0" err="1" smtClean="0"/>
              <a:t>Définition</a:t>
            </a:r>
            <a:r>
              <a:rPr lang="en-US" dirty="0" smtClean="0"/>
              <a:t> du </a:t>
            </a:r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d’opérations</a:t>
            </a:r>
            <a:r>
              <a:rPr lang="en-US" dirty="0" smtClean="0"/>
              <a:t> de FG</a:t>
            </a:r>
          </a:p>
          <a:p>
            <a:pPr lvl="2"/>
            <a:r>
              <a:rPr lang="en-US" dirty="0" smtClean="0"/>
              <a:t>Missions, </a:t>
            </a:r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d’expertise</a:t>
            </a:r>
            <a:r>
              <a:rPr lang="en-US" dirty="0" smtClean="0"/>
              <a:t>, </a:t>
            </a:r>
            <a:r>
              <a:rPr lang="en-US" dirty="0" err="1" smtClean="0"/>
              <a:t>organisation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Mise</a:t>
            </a:r>
            <a:r>
              <a:rPr lang="en-US" dirty="0" smtClean="0"/>
              <a:t> en place de services FG au CC</a:t>
            </a:r>
          </a:p>
          <a:p>
            <a:pPr lvl="2"/>
            <a:r>
              <a:rPr lang="en-US" dirty="0" smtClean="0"/>
              <a:t>Argus, </a:t>
            </a:r>
            <a:r>
              <a:rPr lang="en-US" dirty="0" err="1" smtClean="0"/>
              <a:t>Pakiti</a:t>
            </a:r>
            <a:r>
              <a:rPr lang="en-US" dirty="0" smtClean="0"/>
              <a:t>, DIRAC…</a:t>
            </a:r>
          </a:p>
          <a:p>
            <a:pPr lvl="1"/>
            <a:r>
              <a:rPr lang="en-US" dirty="0" smtClean="0"/>
              <a:t>Restructuration du wiki FG</a:t>
            </a:r>
          </a:p>
          <a:p>
            <a:pPr lvl="1"/>
            <a:r>
              <a:rPr lang="en-US" dirty="0" err="1" smtClean="0"/>
              <a:t>Gestion</a:t>
            </a:r>
            <a:r>
              <a:rPr lang="en-US" dirty="0" smtClean="0"/>
              <a:t> </a:t>
            </a:r>
            <a:r>
              <a:rPr lang="en-US" dirty="0" err="1" smtClean="0"/>
              <a:t>d’intérim</a:t>
            </a:r>
            <a:r>
              <a:rPr lang="en-US" dirty="0" smtClean="0"/>
              <a:t> de </a:t>
            </a:r>
            <a:r>
              <a:rPr lang="en-US" dirty="0" err="1" smtClean="0"/>
              <a:t>l’officier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 FG</a:t>
            </a:r>
          </a:p>
          <a:p>
            <a:pPr lvl="1"/>
            <a:r>
              <a:rPr lang="en-US" dirty="0" err="1" smtClean="0"/>
              <a:t>Organisation</a:t>
            </a:r>
            <a:r>
              <a:rPr lang="en-US" dirty="0" smtClean="0"/>
              <a:t> du workshop </a:t>
            </a:r>
            <a:r>
              <a:rPr lang="en-US" dirty="0" err="1" smtClean="0"/>
              <a:t>opérations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(2)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100" dirty="0" smtClean="0"/>
              <a:t>Historique</a:t>
            </a:r>
          </a:p>
          <a:p>
            <a:pPr lvl="1"/>
            <a:r>
              <a:rPr lang="fr-FR" sz="2900" dirty="0" smtClean="0"/>
              <a:t>2007 </a:t>
            </a:r>
            <a:r>
              <a:rPr lang="fr-FR" sz="2900" dirty="0"/>
              <a:t>: création de l’</a:t>
            </a:r>
            <a:r>
              <a:rPr lang="fr-FR" sz="2900" dirty="0" err="1"/>
              <a:t>IdG</a:t>
            </a:r>
            <a:endParaRPr lang="fr-FR" sz="2900" dirty="0"/>
          </a:p>
          <a:p>
            <a:pPr lvl="1"/>
            <a:r>
              <a:rPr lang="fr-FR" sz="2900" dirty="0" smtClean="0"/>
              <a:t>2009 </a:t>
            </a:r>
            <a:r>
              <a:rPr lang="fr-FR" sz="2900" dirty="0"/>
              <a:t>: Grilles de production labellisées TGIR</a:t>
            </a:r>
          </a:p>
          <a:p>
            <a:pPr lvl="1"/>
            <a:r>
              <a:rPr lang="fr-FR" sz="2900" dirty="0"/>
              <a:t>2010 : fin de EGEE-III, démarrage de EGI-Inspire, inauguration de </a:t>
            </a:r>
            <a:r>
              <a:rPr lang="fr-FR" sz="2900" dirty="0" smtClean="0"/>
              <a:t>FG</a:t>
            </a:r>
            <a:endParaRPr lang="fr-FR" sz="2900" dirty="0"/>
          </a:p>
          <a:p>
            <a:pPr lvl="1"/>
            <a:r>
              <a:rPr lang="fr-FR" sz="2900" dirty="0"/>
              <a:t>2011 : l’</a:t>
            </a:r>
            <a:r>
              <a:rPr lang="fr-FR" sz="2900" dirty="0" err="1"/>
              <a:t>IdG</a:t>
            </a:r>
            <a:r>
              <a:rPr lang="fr-FR" sz="2900" dirty="0"/>
              <a:t> devient </a:t>
            </a:r>
            <a:r>
              <a:rPr lang="fr-FR" sz="2900" dirty="0" err="1"/>
              <a:t>IdGC</a:t>
            </a:r>
            <a:r>
              <a:rPr lang="fr-FR" sz="2900" dirty="0"/>
              <a:t> </a:t>
            </a:r>
            <a:endParaRPr lang="fr-FR" sz="2600" dirty="0" smtClean="0"/>
          </a:p>
          <a:p>
            <a:pPr lvl="1"/>
            <a:endParaRPr lang="fr-FR" sz="2700" dirty="0"/>
          </a:p>
          <a:p>
            <a:r>
              <a:rPr lang="fr-FR" dirty="0" smtClean="0"/>
              <a:t>Missions de France Grilles</a:t>
            </a:r>
          </a:p>
          <a:p>
            <a:pPr lvl="1"/>
            <a:r>
              <a:rPr lang="fr-FR" sz="3000" dirty="0"/>
              <a:t>Etablir une infrastructure nationale de Grilles de production</a:t>
            </a:r>
          </a:p>
          <a:p>
            <a:pPr lvl="1"/>
            <a:r>
              <a:rPr lang="fr-FR" sz="3000" dirty="0"/>
              <a:t>Contribuer au fonctionnement de l’infrastructure européenne EGI </a:t>
            </a:r>
          </a:p>
          <a:p>
            <a:pPr lvl="1"/>
            <a:r>
              <a:rPr lang="fr-FR" sz="3000" dirty="0" smtClean="0"/>
              <a:t>Organisation </a:t>
            </a:r>
            <a:r>
              <a:rPr lang="fr-FR" sz="3000" dirty="0"/>
              <a:t>au plan national d’une communauté </a:t>
            </a:r>
            <a:r>
              <a:rPr lang="fr-FR" sz="3000" dirty="0" smtClean="0"/>
              <a:t>utilisatrice</a:t>
            </a:r>
            <a:endParaRPr lang="fr-FR" sz="3000" dirty="0"/>
          </a:p>
          <a:p>
            <a:pPr lvl="1"/>
            <a:r>
              <a:rPr lang="fr-FR" sz="3000" dirty="0" smtClean="0"/>
              <a:t>Rapprochement </a:t>
            </a:r>
            <a:r>
              <a:rPr lang="fr-FR" sz="3000" dirty="0"/>
              <a:t>entre </a:t>
            </a:r>
            <a:r>
              <a:rPr lang="fr-FR" sz="3000" dirty="0" smtClean="0"/>
              <a:t>grilles </a:t>
            </a:r>
            <a:r>
              <a:rPr lang="fr-FR" sz="3000" dirty="0"/>
              <a:t>de production et </a:t>
            </a:r>
            <a:r>
              <a:rPr lang="fr-FR" sz="3000" dirty="0" smtClean="0"/>
              <a:t>de </a:t>
            </a:r>
            <a:r>
              <a:rPr lang="fr-FR" sz="3000" dirty="0"/>
              <a:t>recherche</a:t>
            </a:r>
          </a:p>
          <a:p>
            <a:endParaRPr lang="fr-FR" sz="2000" dirty="0" smtClean="0"/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6D9872-91B4-416B-ADA7-CD8B9D3EA2F4}" type="slidenum">
              <a:rPr lang="fr-FR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Organigramme (en date du 4/04/2012)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75316" y="2577549"/>
            <a:ext cx="1341020" cy="635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International advisory committee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4941168"/>
            <a:ext cx="1074232" cy="839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Direction technique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H. Cordier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G. Mathieu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1421" y="4941168"/>
            <a:ext cx="1068891" cy="830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RSSI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Intérim </a:t>
            </a:r>
            <a:r>
              <a:rPr lang="fr-FR" sz="1200" i="1" dirty="0" err="1" smtClean="0">
                <a:solidFill>
                  <a:schemeClr val="tx1"/>
                </a:solidFill>
              </a:rPr>
              <a:t>V.Breton</a:t>
            </a:r>
            <a:endParaRPr lang="fr-FR" sz="1200" i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9092" y="2577549"/>
            <a:ext cx="1352360" cy="576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Conseil de Groupement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6003479"/>
            <a:ext cx="1512168" cy="449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Comité Technique Exécutif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>
            <a:stCxn id="7" idx="2"/>
            <a:endCxn id="31" idx="0"/>
          </p:cNvCxnSpPr>
          <p:nvPr/>
        </p:nvCxnSpPr>
        <p:spPr>
          <a:xfrm flipH="1">
            <a:off x="4026965" y="3212976"/>
            <a:ext cx="2018861" cy="432049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3" idx="2"/>
            <a:endCxn id="31" idx="0"/>
          </p:cNvCxnSpPr>
          <p:nvPr/>
        </p:nvCxnSpPr>
        <p:spPr>
          <a:xfrm>
            <a:off x="2085386" y="3153613"/>
            <a:ext cx="1941579" cy="491412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31" idx="2"/>
            <a:endCxn id="8" idx="0"/>
          </p:cNvCxnSpPr>
          <p:nvPr/>
        </p:nvCxnSpPr>
        <p:spPr>
          <a:xfrm flipH="1">
            <a:off x="1724740" y="4149081"/>
            <a:ext cx="2302225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1" idx="2"/>
            <a:endCxn id="9" idx="0"/>
          </p:cNvCxnSpPr>
          <p:nvPr/>
        </p:nvCxnSpPr>
        <p:spPr>
          <a:xfrm>
            <a:off x="4026965" y="4149081"/>
            <a:ext cx="2818902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  <a:endCxn id="11" idx="0"/>
          </p:cNvCxnSpPr>
          <p:nvPr/>
        </p:nvCxnSpPr>
        <p:spPr>
          <a:xfrm>
            <a:off x="1724740" y="5780909"/>
            <a:ext cx="2944" cy="222570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83138" y="3429000"/>
            <a:ext cx="210934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Bureau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F. Desprez (INRIA)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 JP Meyer (CEA)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 J. Montagnat (CNRS)</a:t>
            </a:r>
          </a:p>
        </p:txBody>
      </p:sp>
      <p:cxnSp>
        <p:nvCxnSpPr>
          <p:cNvPr id="18" name="Connecteur droit 17"/>
          <p:cNvCxnSpPr>
            <a:stCxn id="31" idx="3"/>
            <a:endCxn id="17" idx="1"/>
          </p:cNvCxnSpPr>
          <p:nvPr/>
        </p:nvCxnSpPr>
        <p:spPr>
          <a:xfrm flipV="1">
            <a:off x="4727244" y="3897052"/>
            <a:ext cx="2055894" cy="1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31" idx="2"/>
            <a:endCxn id="20" idx="0"/>
          </p:cNvCxnSpPr>
          <p:nvPr/>
        </p:nvCxnSpPr>
        <p:spPr>
          <a:xfrm flipH="1">
            <a:off x="2965981" y="4149081"/>
            <a:ext cx="1060984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50980" y="4941168"/>
            <a:ext cx="1230001" cy="830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Formation - Communication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V. Dutruel 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4941168"/>
            <a:ext cx="1032645" cy="830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Applications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G. Romier</a:t>
            </a:r>
            <a:endParaRPr lang="fr-FR" sz="1200" i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>
            <a:stCxn id="31" idx="2"/>
            <a:endCxn id="21" idx="0"/>
          </p:cNvCxnSpPr>
          <p:nvPr/>
        </p:nvCxnSpPr>
        <p:spPr>
          <a:xfrm flipH="1">
            <a:off x="623827" y="4149081"/>
            <a:ext cx="3403138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414876" y="2577549"/>
            <a:ext cx="1341020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Conseil Scientifique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4941168"/>
            <a:ext cx="1364364" cy="830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Responsable qualité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G. Fettahi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35896" y="4941168"/>
            <a:ext cx="1177024" cy="830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Responsable administratif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G. </a:t>
            </a:r>
            <a:r>
              <a:rPr lang="fr-FR" sz="1200" i="1" dirty="0" err="1" smtClean="0">
                <a:solidFill>
                  <a:schemeClr val="tx1"/>
                </a:solidFill>
              </a:rPr>
              <a:t>Fettahi</a:t>
            </a:r>
            <a:endParaRPr lang="fr-FR" sz="1200" i="1" dirty="0" smtClean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10" idx="2"/>
            <a:endCxn id="31" idx="0"/>
          </p:cNvCxnSpPr>
          <p:nvPr/>
        </p:nvCxnSpPr>
        <p:spPr>
          <a:xfrm flipH="1">
            <a:off x="4026965" y="3153612"/>
            <a:ext cx="8307" cy="491413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31" idx="2"/>
            <a:endCxn id="25" idx="0"/>
          </p:cNvCxnSpPr>
          <p:nvPr/>
        </p:nvCxnSpPr>
        <p:spPr>
          <a:xfrm>
            <a:off x="4026965" y="4149081"/>
            <a:ext cx="197443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31" idx="2"/>
            <a:endCxn id="24" idx="0"/>
          </p:cNvCxnSpPr>
          <p:nvPr/>
        </p:nvCxnSpPr>
        <p:spPr>
          <a:xfrm>
            <a:off x="4026965" y="4149081"/>
            <a:ext cx="1515249" cy="792087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59092" y="1772816"/>
            <a:ext cx="1352360" cy="5645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EGI Council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30" name="Connecteur droit 29"/>
          <p:cNvCxnSpPr>
            <a:stCxn id="29" idx="2"/>
            <a:endCxn id="10" idx="0"/>
          </p:cNvCxnSpPr>
          <p:nvPr/>
        </p:nvCxnSpPr>
        <p:spPr>
          <a:xfrm>
            <a:off x="4035272" y="2337335"/>
            <a:ext cx="0" cy="240214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26686" y="3645025"/>
            <a:ext cx="140055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Directeur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smtClean="0">
                <a:solidFill>
                  <a:schemeClr val="tx1"/>
                </a:solidFill>
              </a:rPr>
              <a:t>V. Breton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52320" y="4941167"/>
            <a:ext cx="1364364" cy="830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Coordination activités </a:t>
            </a:r>
            <a:r>
              <a:rPr lang="fr-FR" sz="1200" b="1" dirty="0" err="1" smtClean="0">
                <a:solidFill>
                  <a:schemeClr val="tx1"/>
                </a:solidFill>
              </a:rPr>
              <a:t>cloud</a:t>
            </a:r>
            <a:endParaRPr lang="fr-FR" sz="12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 err="1" smtClean="0">
                <a:solidFill>
                  <a:schemeClr val="tx1"/>
                </a:solidFill>
              </a:rPr>
              <a:t>F.Suter</a:t>
            </a:r>
            <a:endParaRPr lang="fr-FR" sz="1200" i="1" dirty="0" smtClean="0">
              <a:solidFill>
                <a:schemeClr val="tx1"/>
              </a:solidFill>
            </a:endParaRPr>
          </a:p>
        </p:txBody>
      </p:sp>
      <p:cxnSp>
        <p:nvCxnSpPr>
          <p:cNvPr id="52" name="Connecteur droit 51"/>
          <p:cNvCxnSpPr>
            <a:stCxn id="17" idx="2"/>
            <a:endCxn id="51" idx="0"/>
          </p:cNvCxnSpPr>
          <p:nvPr/>
        </p:nvCxnSpPr>
        <p:spPr>
          <a:xfrm>
            <a:off x="7837809" y="4365104"/>
            <a:ext cx="296693" cy="576063"/>
          </a:xfrm>
          <a:prstGeom prst="line">
            <a:avLst/>
          </a:prstGeom>
          <a:solidFill>
            <a:srgbClr val="CCFFCC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85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opérations</a:t>
            </a:r>
            <a:r>
              <a:rPr lang="en-US" dirty="0" smtClean="0"/>
              <a:t> France Grilles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Missions externes visibles</a:t>
            </a:r>
          </a:p>
          <a:p>
            <a:pPr lvl="2"/>
            <a:r>
              <a:rPr lang="fr-FR" dirty="0" smtClean="0"/>
              <a:t>Services aux utilisateurs et à la communauté grille</a:t>
            </a:r>
          </a:p>
          <a:p>
            <a:pPr lvl="2"/>
            <a:r>
              <a:rPr lang="fr-FR" dirty="0" smtClean="0"/>
              <a:t>Services à EGI et aux projets collaborateurs</a:t>
            </a:r>
          </a:p>
          <a:p>
            <a:pPr lvl="2"/>
            <a:r>
              <a:rPr lang="fr-FR" dirty="0" smtClean="0"/>
              <a:t>Opérations des infrastructures de grille</a:t>
            </a:r>
          </a:p>
          <a:p>
            <a:pPr lvl="2"/>
            <a:r>
              <a:rPr lang="fr-FR" dirty="0" smtClean="0"/>
              <a:t>Synchronisation globale de ces activités</a:t>
            </a:r>
          </a:p>
          <a:p>
            <a:r>
              <a:rPr lang="fr-FR" dirty="0" smtClean="0"/>
              <a:t>Missions internes et organisationnelles</a:t>
            </a:r>
          </a:p>
          <a:p>
            <a:pPr lvl="2"/>
            <a:r>
              <a:rPr lang="fr-FR" dirty="0" smtClean="0"/>
              <a:t>Activités régulières de coordination</a:t>
            </a:r>
          </a:p>
          <a:p>
            <a:pPr lvl="2"/>
            <a:r>
              <a:rPr lang="fr-FR" dirty="0" smtClean="0"/>
              <a:t>Partage et répartition du travail</a:t>
            </a:r>
          </a:p>
          <a:p>
            <a:pPr lvl="2"/>
            <a:r>
              <a:rPr lang="fr-FR" dirty="0" smtClean="0"/>
              <a:t>Procédures internes et </a:t>
            </a:r>
            <a:r>
              <a:rPr lang="fr-FR" dirty="0" err="1" smtClean="0"/>
              <a:t>workflows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Vue d’ensemble des missions de la Direction Technique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Coordination stratégique et technique au niveau national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Représentation de France Grilles à l'international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Liaison avec d'autres projets et activités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Veille technologique et prospective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Suivi et prise en charge des dossiers transverses </a:t>
            </a:r>
          </a:p>
          <a:p>
            <a:pPr lvl="3"/>
            <a:endParaRPr lang="fr-FR" dirty="0" smtClean="0"/>
          </a:p>
          <a:p>
            <a:r>
              <a:rPr lang="fr-FR" dirty="0" smtClean="0"/>
              <a:t>Dissémination/Communication 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 : coordination quotidienne des opérations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Relai d’information entre les sites, EGI, les experts</a:t>
            </a:r>
          </a:p>
          <a:p>
            <a:pPr lvl="1"/>
            <a:r>
              <a:rPr lang="fr-FR" dirty="0"/>
              <a:t>Etre la voix et les oreilles de la </a:t>
            </a:r>
            <a:r>
              <a:rPr lang="fr-FR" dirty="0" smtClean="0"/>
              <a:t>NGI pour les opérations</a:t>
            </a:r>
            <a:endParaRPr lang="fr-FR" dirty="0"/>
          </a:p>
          <a:p>
            <a:pPr lvl="1"/>
            <a:r>
              <a:rPr lang="fr-FR" dirty="0" smtClean="0"/>
              <a:t>Coordonner les évolutions :</a:t>
            </a:r>
          </a:p>
          <a:p>
            <a:pPr lvl="2"/>
            <a:r>
              <a:rPr lang="fr-FR" dirty="0" smtClean="0"/>
              <a:t>Techniques (middleware, outils)</a:t>
            </a:r>
          </a:p>
          <a:p>
            <a:pPr lvl="2"/>
            <a:r>
              <a:rPr lang="fr-FR" dirty="0" smtClean="0"/>
              <a:t>Opérationnelles (procédures, </a:t>
            </a:r>
            <a:r>
              <a:rPr lang="fr-FR" dirty="0" err="1" smtClean="0"/>
              <a:t>workflows</a:t>
            </a:r>
            <a:r>
              <a:rPr lang="fr-FR" dirty="0" smtClean="0"/>
              <a:t>)</a:t>
            </a:r>
          </a:p>
          <a:p>
            <a:r>
              <a:rPr lang="fr-FR" dirty="0" smtClean="0"/>
              <a:t>Orientations et stratégie nationales</a:t>
            </a:r>
          </a:p>
          <a:p>
            <a:pPr lvl="1"/>
            <a:r>
              <a:rPr lang="fr-FR" dirty="0" smtClean="0"/>
              <a:t>Techniques (services, technologies…)</a:t>
            </a:r>
          </a:p>
          <a:p>
            <a:pPr lvl="1"/>
            <a:r>
              <a:rPr lang="fr-FR" dirty="0" smtClean="0"/>
              <a:t>Collaboratives, prospectives</a:t>
            </a:r>
          </a:p>
          <a:p>
            <a:r>
              <a:rPr lang="fr-FR" dirty="0" smtClean="0"/>
              <a:t>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225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 : instance nationale de DIRAC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Coordination initiale</a:t>
            </a:r>
          </a:p>
          <a:p>
            <a:pPr lvl="1"/>
            <a:r>
              <a:rPr lang="fr-FR" dirty="0" smtClean="0"/>
              <a:t>Recensement des intérêts et enjeux</a:t>
            </a:r>
          </a:p>
          <a:p>
            <a:pPr lvl="1"/>
            <a:r>
              <a:rPr lang="fr-FR" dirty="0" smtClean="0"/>
              <a:t>Définitions de contour (que sera cette instance, à qui va-t-elle servir, qui va l’opérer, où sera-t-elle hébergée…)</a:t>
            </a:r>
          </a:p>
          <a:p>
            <a:pPr lvl="1"/>
            <a:r>
              <a:rPr lang="fr-FR" dirty="0" smtClean="0"/>
              <a:t>Structuration de la communauté d’administrateurs</a:t>
            </a:r>
          </a:p>
          <a:p>
            <a:r>
              <a:rPr lang="fr-FR" dirty="0" smtClean="0"/>
              <a:t>Mise en place du projet</a:t>
            </a:r>
          </a:p>
          <a:p>
            <a:pPr lvl="1"/>
            <a:r>
              <a:rPr lang="fr-FR" dirty="0"/>
              <a:t>Définition d’une </a:t>
            </a:r>
            <a:r>
              <a:rPr lang="fr-FR" dirty="0" err="1"/>
              <a:t>roadmap</a:t>
            </a:r>
            <a:r>
              <a:rPr lang="fr-FR" dirty="0"/>
              <a:t> </a:t>
            </a:r>
          </a:p>
          <a:p>
            <a:pPr lvl="1"/>
            <a:r>
              <a:rPr lang="fr-FR" dirty="0" smtClean="0"/>
              <a:t>Définitions des accords de service et d’hébergement</a:t>
            </a:r>
          </a:p>
          <a:p>
            <a:pPr lvl="1"/>
            <a:r>
              <a:rPr lang="fr-FR" dirty="0" smtClean="0"/>
              <a:t>Suivi de la mise en place technique et opérationnelle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643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D’autres exemples en vrac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 lvl="1"/>
            <a:r>
              <a:rPr lang="fr-FR" dirty="0" smtClean="0"/>
              <a:t>Organisation et animation de réunions, workshops…</a:t>
            </a:r>
          </a:p>
          <a:p>
            <a:pPr lvl="1"/>
            <a:r>
              <a:rPr lang="fr-FR" dirty="0" smtClean="0"/>
              <a:t>Outils de communication, de partage, de gestion…</a:t>
            </a:r>
          </a:p>
          <a:p>
            <a:pPr lvl="1"/>
            <a:r>
              <a:rPr lang="fr-FR" dirty="0" smtClean="0"/>
              <a:t>Rapports d’activités, métriques…</a:t>
            </a:r>
          </a:p>
          <a:p>
            <a:pPr lvl="1"/>
            <a:r>
              <a:rPr lang="fr-FR" dirty="0" smtClean="0"/>
              <a:t>Dossiers transverses, veille techno, gestion budgétaire…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03/04/2012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741E-E063-4B0C-A72D-52DD0E0AF52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4541515"/>
      </p:ext>
    </p:extLst>
  </p:cSld>
  <p:clrMapOvr>
    <a:masterClrMapping/>
  </p:clrMapOvr>
</p:sld>
</file>

<file path=ppt/theme/theme1.xml><?xml version="1.0" encoding="utf-8"?>
<a:theme xmlns:a="http://schemas.openxmlformats.org/drawingml/2006/main" name="francegril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1161</Words>
  <Application>Microsoft Office PowerPoint</Application>
  <PresentationFormat>Affichage à l'écran (4:3)</PresentationFormat>
  <Paragraphs>263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francegrilles</vt:lpstr>
      <vt:lpstr>France Grilles au CC-IN2P3 Activités de la Direction Technique  Hélène Cordier, Gilles Mathieu</vt:lpstr>
      <vt:lpstr>Contexte (1)</vt:lpstr>
      <vt:lpstr>Contexte (2)</vt:lpstr>
      <vt:lpstr>Organigramme (en date du 4/04/2012)</vt:lpstr>
      <vt:lpstr>Les opérations France Grilles</vt:lpstr>
      <vt:lpstr>Vue d’ensemble des missions de la Direction Technique</vt:lpstr>
      <vt:lpstr>Exemple 1 : coordination quotidienne des opérations</vt:lpstr>
      <vt:lpstr>Exemple 2 : instance nationale de DIRAC</vt:lpstr>
      <vt:lpstr>D’autres exemples en vrac</vt:lpstr>
      <vt:lpstr>Diapositive 10</vt:lpstr>
      <vt:lpstr>Pour plus d’infos et de détails</vt:lpstr>
      <vt:lpstr>Diapositive 12</vt:lpstr>
      <vt:lpstr>Le modèle opérationnel de France Grilles en bref (1)</vt:lpstr>
      <vt:lpstr>Le modèle opérationnel de France Grilles en bref (2)</vt:lpstr>
      <vt:lpstr>Les missions de la DT en détails (1)</vt:lpstr>
      <vt:lpstr>Les missions de la DT en détails (2)</vt:lpstr>
      <vt:lpstr>Les missions de la DT en détails (3)</vt:lpstr>
      <vt:lpstr>Les missions de la DT en détails (4)</vt:lpstr>
      <vt:lpstr>Les missions de la DT en détails (5)</vt:lpstr>
      <vt:lpstr>Les missions de la DT en détails (6)</vt:lpstr>
      <vt:lpstr>Le travail quotidien (1)</vt:lpstr>
      <vt:lpstr>Le travail quotidien (2)</vt:lpstr>
      <vt:lpstr>Le travail quotidien (3)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Correia</dc:creator>
  <cp:lastModifiedBy>Helene CORDIER</cp:lastModifiedBy>
  <cp:revision>37</cp:revision>
  <dcterms:created xsi:type="dcterms:W3CDTF">2011-09-29T14:02:32Z</dcterms:created>
  <dcterms:modified xsi:type="dcterms:W3CDTF">2012-04-03T07:19:26Z</dcterms:modified>
</cp:coreProperties>
</file>