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DF0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3D0E8-3194-4533-BD9F-917174EB6528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D6056-6078-42FF-ADC8-96BE1BB26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D6056-6078-42FF-ADC8-96BE1BB261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Guidelines</a:t>
            </a:r>
          </a:p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========</a:t>
            </a:r>
          </a:p>
          <a:p>
            <a:pPr eaLnBrk="1" hangingPunct="1">
              <a:defRPr/>
            </a:pPr>
            <a:endParaRPr lang="en-GB" dirty="0" smtClean="0">
              <a:ea typeface="+mn-ea"/>
              <a:cs typeface="+mn-cs"/>
            </a:endParaRP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Add as many references for further reading as required</a:t>
            </a: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This should at least include references to scenarios that either match, or extend existing EGI </a:t>
            </a:r>
            <a:r>
              <a:rPr lang="en-GB" smtClean="0">
                <a:ea typeface="+mn-ea"/>
                <a:cs typeface="+mn-cs"/>
              </a:rPr>
              <a:t>use cases.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CF95B88-44D3-4C2A-A8C7-26145B59EB83}" type="slidenum">
              <a:rPr lang="en-US" sz="1200">
                <a:latin typeface="Calibri" pitchFamily="34" charset="0"/>
              </a:rPr>
              <a:pPr eaLnBrk="1" hangingPunct="1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Guidelines</a:t>
            </a:r>
          </a:p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========</a:t>
            </a:r>
          </a:p>
          <a:p>
            <a:pPr eaLnBrk="1" hangingPunct="1">
              <a:defRPr/>
            </a:pPr>
            <a:endParaRPr lang="en-GB" dirty="0" smtClean="0">
              <a:ea typeface="+mn-ea"/>
              <a:cs typeface="+mn-cs"/>
            </a:endParaRP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Add as many references for further reading as required</a:t>
            </a: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This should at least include references to scenarios that either match, or extend existing EGI </a:t>
            </a:r>
            <a:r>
              <a:rPr lang="en-GB" smtClean="0">
                <a:ea typeface="+mn-ea"/>
                <a:cs typeface="+mn-cs"/>
              </a:rPr>
              <a:t>use cases.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33E076D-1BCD-4DEE-92C9-3876DBA41202}" type="slidenum">
              <a:rPr lang="en-US" sz="1200">
                <a:latin typeface="Calibri" pitchFamily="34" charset="0"/>
              </a:rPr>
              <a:pPr eaLnBrk="1" hangingPunct="1"/>
              <a:t>13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Guidelines</a:t>
            </a:r>
          </a:p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========</a:t>
            </a:r>
          </a:p>
          <a:p>
            <a:pPr eaLnBrk="1" hangingPunct="1">
              <a:defRPr/>
            </a:pPr>
            <a:endParaRPr lang="en-GB" dirty="0" smtClean="0">
              <a:ea typeface="+mn-ea"/>
              <a:cs typeface="+mn-cs"/>
            </a:endParaRP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Add as many references for further reading as required</a:t>
            </a: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This should at least include references to scenarios that either match, or extend existing EGI </a:t>
            </a:r>
            <a:r>
              <a:rPr lang="en-GB" smtClean="0">
                <a:ea typeface="+mn-ea"/>
                <a:cs typeface="+mn-cs"/>
              </a:rPr>
              <a:t>use cases.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E595FCB-FFD9-4D73-B614-99BF12B1D9C2}" type="slidenum">
              <a:rPr lang="en-US" sz="1200">
                <a:latin typeface="Calibri" pitchFamily="34" charset="0"/>
              </a:rPr>
              <a:pPr eaLnBrk="1" hangingPunct="1"/>
              <a:t>14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9DA6B-C73A-4F7C-9428-3FC8654FD41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7530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643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9DA6B-C73A-4F7C-9428-3FC8654FD41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6566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7071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0359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Guidelines</a:t>
            </a:r>
          </a:p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========</a:t>
            </a:r>
          </a:p>
          <a:p>
            <a:pPr eaLnBrk="1" hangingPunct="1">
              <a:defRPr/>
            </a:pPr>
            <a:endParaRPr lang="en-GB" dirty="0" smtClean="0">
              <a:ea typeface="+mn-ea"/>
              <a:cs typeface="+mn-cs"/>
            </a:endParaRP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Add as many references for further reading as required</a:t>
            </a: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This should at least include references to scenarios that either match, or extend existing EGI </a:t>
            </a:r>
            <a:r>
              <a:rPr lang="en-GB" smtClean="0">
                <a:ea typeface="+mn-ea"/>
                <a:cs typeface="+mn-cs"/>
              </a:rPr>
              <a:t>use cases.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FAE97A1-7E7F-429D-A8CE-7EB484D54CB3}" type="slidenum">
              <a:rPr lang="en-US" sz="1200">
                <a:latin typeface="Calibri" pitchFamily="34" charset="0"/>
              </a:rPr>
              <a:pPr eaLnBrk="1" hangingPunct="1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Guidelines</a:t>
            </a:r>
          </a:p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========</a:t>
            </a:r>
          </a:p>
          <a:p>
            <a:pPr eaLnBrk="1" hangingPunct="1">
              <a:defRPr/>
            </a:pPr>
            <a:endParaRPr lang="en-GB" dirty="0" smtClean="0">
              <a:ea typeface="+mn-ea"/>
              <a:cs typeface="+mn-cs"/>
            </a:endParaRP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Add as many references for further reading as required</a:t>
            </a: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This should at least include references to scenarios that either match, or extend existing EGI </a:t>
            </a:r>
            <a:r>
              <a:rPr lang="en-GB" smtClean="0">
                <a:ea typeface="+mn-ea"/>
                <a:cs typeface="+mn-cs"/>
              </a:rPr>
              <a:t>use cases.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D50DA72-10D4-40D8-8FD6-470FE82CD2E8}" type="slidenum">
              <a:rPr lang="en-US" sz="1200">
                <a:latin typeface="Calibri" pitchFamily="34" charset="0"/>
              </a:rPr>
              <a:pPr eaLnBrk="1" hangingPunct="1"/>
              <a:t>10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Guidelines</a:t>
            </a:r>
          </a:p>
          <a:p>
            <a:pPr eaLnBrk="1" hangingPunct="1">
              <a:defRPr/>
            </a:pPr>
            <a:r>
              <a:rPr lang="en-GB" dirty="0" smtClean="0">
                <a:ea typeface="+mn-ea"/>
                <a:cs typeface="+mn-cs"/>
              </a:rPr>
              <a:t>========</a:t>
            </a:r>
          </a:p>
          <a:p>
            <a:pPr eaLnBrk="1" hangingPunct="1">
              <a:defRPr/>
            </a:pPr>
            <a:endParaRPr lang="en-GB" dirty="0" smtClean="0">
              <a:ea typeface="+mn-ea"/>
              <a:cs typeface="+mn-cs"/>
            </a:endParaRP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Add as many references for further reading as required</a:t>
            </a:r>
          </a:p>
          <a:p>
            <a:pPr marL="171450" indent="-171450" eaLnBrk="1" hangingPunct="1">
              <a:buFont typeface="Arial"/>
              <a:buChar char="•"/>
              <a:defRPr/>
            </a:pPr>
            <a:r>
              <a:rPr lang="en-GB" dirty="0" smtClean="0">
                <a:ea typeface="+mn-ea"/>
                <a:cs typeface="+mn-cs"/>
              </a:rPr>
              <a:t>This should at least include references to scenarios that either match, or extend existing EGI </a:t>
            </a:r>
            <a:r>
              <a:rPr lang="en-GB" smtClean="0">
                <a:ea typeface="+mn-ea"/>
                <a:cs typeface="+mn-cs"/>
              </a:rPr>
              <a:t>use cases.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EFE9C5B-01B1-4A57-99A6-AE7873B8DFDE}" type="slidenum">
              <a:rPr lang="en-US" sz="1200">
                <a:latin typeface="Calibri" pitchFamily="34" charset="0"/>
              </a:rPr>
              <a:pPr eaLnBrk="1" hangingPunct="1"/>
              <a:t>11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89820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192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762853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16/11/2011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white"/>
                </a:solidFill>
              </a:rPr>
              <a:t>Kick-off Cloud Task Force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8625B-2D50-4F49-9BE7-AEEB59BBC970}" type="slidenum">
              <a:rPr lang="en-GB">
                <a:solidFill>
                  <a:prstClr val="white"/>
                </a:solidFill>
              </a:rPr>
              <a:pPr/>
              <a:t>‹N°›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717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0700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9321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97632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547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3070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2901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79505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45699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504" y="1268760"/>
            <a:ext cx="89289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89289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504" y="6592267"/>
            <a:ext cx="2133600" cy="265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18/10/2011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752" y="6597352"/>
            <a:ext cx="2808312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20072" y="6597352"/>
            <a:ext cx="1296144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8997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i="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rection-technique@france-grilles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ge.in2p3.fr/projects/francegrilles-ops/wiki/CLOUD" TargetMode="External"/><Relationship Id="rId7" Type="http://schemas.openxmlformats.org/officeDocument/2006/relationships/hyperlink" Target="mailto:ccloud-tech-l@in2p3.fr" TargetMode="External"/><Relationship Id="rId2" Type="http://schemas.openxmlformats.org/officeDocument/2006/relationships/hyperlink" Target="https://wiki.egi.eu/wiki/Fedcloud-tf:Resour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cloud-discuss-l@in2p3.fr" TargetMode="External"/><Relationship Id="rId5" Type="http://schemas.openxmlformats.org/officeDocument/2006/relationships/hyperlink" Target="mailto:capri-discuss@france-grilles.fr" TargetMode="External"/><Relationship Id="rId4" Type="http://schemas.openxmlformats.org/officeDocument/2006/relationships/hyperlink" Target="mailto:cloud-discuss@france-grilles.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France Grilles</a:t>
            </a:r>
            <a:br>
              <a:rPr lang="fr-FR" dirty="0" smtClean="0"/>
            </a:br>
            <a:r>
              <a:rPr lang="fr-FR" dirty="0" smtClean="0"/>
              <a:t>Structuration du </a:t>
            </a:r>
            <a:r>
              <a:rPr lang="fr-FR" dirty="0" err="1" smtClean="0"/>
              <a:t>cloud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 smtClean="0"/>
              <a:t>Hélène </a:t>
            </a:r>
            <a:r>
              <a:rPr lang="fr-FR" sz="2000" dirty="0" smtClean="0"/>
              <a:t>Cordier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hlinkClick r:id="rId3"/>
              </a:rPr>
              <a:t>direction-technique@france-grilles.fr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470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34" charset="-128"/>
              </a:rPr>
              <a:t>Scenario 2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8064500" cy="48863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i="1" dirty="0" smtClean="0">
                <a:latin typeface="Calibri"/>
                <a:cs typeface="Calibri"/>
              </a:rPr>
              <a:t>Running my data and VM  in the Infrastructure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dirty="0" smtClean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VM Image is generated by the user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VM Image upload, snapshot download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Data resident with provider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Runtime link to data by configuration</a:t>
            </a:r>
            <a:br>
              <a:rPr lang="en-GB" dirty="0" smtClean="0">
                <a:latin typeface="Arial" charset="0"/>
              </a:rPr>
            </a:br>
            <a:endParaRPr lang="en-GB" dirty="0" smtClean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Services</a:t>
            </a:r>
          </a:p>
          <a:p>
            <a:pPr marL="971550" lvl="1" indent="-571500" eaLnBrk="1" hangingPunct="1">
              <a:buFont typeface="Arial" charset="0"/>
              <a:buChar char="–"/>
              <a:defRPr/>
            </a:pPr>
            <a:r>
              <a:rPr lang="en-GB" dirty="0" smtClean="0">
                <a:latin typeface="Arial" charset="0"/>
              </a:rPr>
              <a:t>Data staging, VM Image configuration</a:t>
            </a: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2A18725-5A2F-4DAC-810A-4F418F7CAECB}" type="slidenum">
              <a:rPr lang="en-US" sz="1200">
                <a:solidFill>
                  <a:schemeClr val="bg1"/>
                </a:solidFill>
              </a:rPr>
              <a:pPr eaLnBrk="1" hangingPunct="1"/>
              <a:t>10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291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34" charset="-128"/>
              </a:rPr>
              <a:t>Scenario 3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8075612" cy="48863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i="1" dirty="0" smtClean="0">
                <a:latin typeface="Calibri"/>
                <a:cs typeface="Calibri"/>
              </a:rPr>
              <a:t>Integrating multiple resource providers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 smtClean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Many resource providers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Comparable service descriptions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Integration at user level</a:t>
            </a:r>
            <a:br>
              <a:rPr lang="en-GB" dirty="0" smtClean="0">
                <a:latin typeface="Arial" charset="0"/>
              </a:rPr>
            </a:br>
            <a:endParaRPr lang="en-GB" dirty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>
                <a:latin typeface="Arial" charset="0"/>
              </a:rPr>
              <a:t>Services </a:t>
            </a:r>
          </a:p>
          <a:p>
            <a:pPr marL="971550" lvl="1" indent="-571500" eaLnBrk="1" hangingPunct="1">
              <a:buFont typeface="Arial" charset="0"/>
              <a:buChar char="–"/>
              <a:defRPr/>
            </a:pPr>
            <a:r>
              <a:rPr lang="en-GB" dirty="0" smtClean="0">
                <a:latin typeface="Arial" charset="0"/>
              </a:rPr>
              <a:t>Service description (Information)</a:t>
            </a:r>
            <a:endParaRPr lang="en-GB" dirty="0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807CC0-CFFC-4327-8A66-80070F0C5EA6}" type="slidenum">
              <a:rPr lang="en-US" sz="1200">
                <a:solidFill>
                  <a:schemeClr val="bg1"/>
                </a:solidFill>
              </a:rPr>
              <a:pPr eaLnBrk="1" hangingPunct="1"/>
              <a:t>11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5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34" charset="-128"/>
              </a:rPr>
              <a:t>Scenario 4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8075612" cy="48863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i="1" dirty="0" smtClean="0">
                <a:latin typeface="Calibri"/>
                <a:cs typeface="Calibri"/>
              </a:rPr>
              <a:t>Accounting across Resource Providers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 smtClean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Unique user identification across resource providers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Resource usage is accounted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Shared resource accounting profile</a:t>
            </a:r>
            <a:br>
              <a:rPr lang="en-GB" dirty="0" smtClean="0">
                <a:latin typeface="Arial" charset="0"/>
              </a:rPr>
            </a:br>
            <a:endParaRPr lang="en-GB" dirty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>
                <a:latin typeface="Arial" charset="0"/>
              </a:rPr>
              <a:t>Services </a:t>
            </a:r>
          </a:p>
          <a:p>
            <a:pPr marL="971550" lvl="1" indent="-571500" eaLnBrk="1" hangingPunct="1">
              <a:buFont typeface="Arial" charset="0"/>
              <a:buChar char="–"/>
              <a:defRPr/>
            </a:pPr>
            <a:r>
              <a:rPr lang="en-GB" dirty="0" smtClean="0">
                <a:latin typeface="Arial" charset="0"/>
              </a:rPr>
              <a:t>Accounting</a:t>
            </a:r>
            <a:endParaRPr lang="en-GB" dirty="0">
              <a:latin typeface="Arial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31E7B2D-675C-4244-B800-280F820EE2EF}" type="slidenum">
              <a:rPr lang="en-US" sz="1200">
                <a:solidFill>
                  <a:schemeClr val="bg1"/>
                </a:solidFill>
              </a:rPr>
              <a:pPr eaLnBrk="1" hangingPunct="1"/>
              <a:t>12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38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34" charset="-128"/>
              </a:rPr>
              <a:t>Scenario 5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8075612" cy="48863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i="1" dirty="0" smtClean="0">
                <a:latin typeface="Calibri"/>
                <a:cs typeface="Calibri"/>
              </a:rPr>
              <a:t>Reliability/Availability of Resource Providers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 smtClean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Provider reliability and availability statistics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Historic accounts, and current figures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Regular publication of statistics</a:t>
            </a:r>
            <a:br>
              <a:rPr lang="en-GB" dirty="0" smtClean="0">
                <a:latin typeface="Arial" charset="0"/>
              </a:rPr>
            </a:br>
            <a:endParaRPr lang="en-GB" dirty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>
                <a:latin typeface="Arial" charset="0"/>
              </a:rPr>
              <a:t>Services </a:t>
            </a:r>
          </a:p>
          <a:p>
            <a:pPr marL="971550" lvl="1" indent="-571500" eaLnBrk="1" hangingPunct="1">
              <a:buFont typeface="Arial" charset="0"/>
              <a:buChar char="–"/>
              <a:defRPr/>
            </a:pPr>
            <a:r>
              <a:rPr lang="en-GB" dirty="0" smtClean="0">
                <a:latin typeface="Arial" charset="0"/>
              </a:rPr>
              <a:t>Monitoring, Reporting (Information?)</a:t>
            </a:r>
            <a:endParaRPr lang="en-GB" dirty="0">
              <a:latin typeface="Arial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C701B9A-9847-4715-970A-DC9449D9F14A}" type="slidenum">
              <a:rPr lang="en-US" sz="1200">
                <a:solidFill>
                  <a:schemeClr val="bg1"/>
                </a:solidFill>
              </a:rPr>
              <a:pPr eaLnBrk="1" hangingPunct="1"/>
              <a:t>13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634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34" charset="-128"/>
              </a:rPr>
              <a:t>Scenario 6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8075612" cy="48863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i="1" dirty="0" smtClean="0">
                <a:latin typeface="Calibri"/>
                <a:cs typeface="Calibri"/>
              </a:rPr>
              <a:t>VM/Resource state change notification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 smtClean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Reactive/proactive management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VM Instance state change management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Real-time notification constraints</a:t>
            </a:r>
            <a:br>
              <a:rPr lang="en-GB" dirty="0" smtClean="0">
                <a:latin typeface="Arial" charset="0"/>
              </a:rPr>
            </a:br>
            <a:endParaRPr lang="en-GB" dirty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>
                <a:latin typeface="Arial" charset="0"/>
              </a:rPr>
              <a:t>Services </a:t>
            </a:r>
          </a:p>
          <a:p>
            <a:pPr marL="971550" lvl="1" indent="-571500" eaLnBrk="1" hangingPunct="1">
              <a:buFont typeface="Arial" charset="0"/>
              <a:buChar char="–"/>
              <a:defRPr/>
            </a:pPr>
            <a:r>
              <a:rPr lang="en-GB" dirty="0" smtClean="0">
                <a:latin typeface="Arial" charset="0"/>
              </a:rPr>
              <a:t>Notification (infrastructure, endpoints)</a:t>
            </a:r>
            <a:endParaRPr lang="en-GB" dirty="0">
              <a:latin typeface="Arial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A99E4E7-6F43-4419-BB5A-D9F4BE219976}" type="slidenum">
              <a:rPr lang="en-US" sz="1200">
                <a:solidFill>
                  <a:schemeClr val="bg1"/>
                </a:solidFill>
              </a:rPr>
              <a:pPr eaLnBrk="1" hangingPunct="1"/>
              <a:t>14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309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Meetings EGI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trike="sngStrike" dirty="0" smtClean="0"/>
              <a:t>24 </a:t>
            </a:r>
            <a:r>
              <a:rPr lang="fr-FR" strike="sngStrike" dirty="0" err="1" smtClean="0"/>
              <a:t>Nov</a:t>
            </a:r>
            <a:r>
              <a:rPr lang="fr-FR" strike="sngStrike" dirty="0" smtClean="0"/>
              <a:t>  2011 </a:t>
            </a:r>
            <a:r>
              <a:rPr lang="fr-FR" strike="sngStrike" dirty="0" smtClean="0">
                <a:sym typeface="Wingdings" pitchFamily="2" charset="2"/>
              </a:rPr>
              <a:t> </a:t>
            </a:r>
            <a:r>
              <a:rPr lang="fr-FR" strike="sngStrike" dirty="0" smtClean="0"/>
              <a:t>F2F  on Cloud technologies</a:t>
            </a:r>
          </a:p>
          <a:p>
            <a:r>
              <a:rPr lang="fr-FR" strike="sngStrike" dirty="0" smtClean="0"/>
              <a:t>01/12/2011 </a:t>
            </a:r>
            <a:r>
              <a:rPr lang="fr-FR" strike="sngStrike" dirty="0" smtClean="0">
                <a:sym typeface="Wingdings" pitchFamily="2" charset="2"/>
              </a:rPr>
              <a:t> F2F Amsterdam</a:t>
            </a:r>
            <a:r>
              <a:rPr lang="fr-FR" strike="sngStrike" dirty="0" smtClean="0"/>
              <a:t> EMI5R/ERIS </a:t>
            </a:r>
          </a:p>
          <a:p>
            <a:r>
              <a:rPr lang="fr-FR" dirty="0" smtClean="0"/>
              <a:t>26-31 March 2011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EGI </a:t>
            </a:r>
            <a:r>
              <a:rPr lang="fr-FR" dirty="0" err="1" smtClean="0"/>
              <a:t>Community</a:t>
            </a:r>
            <a:r>
              <a:rPr lang="fr-FR" dirty="0" smtClean="0"/>
              <a:t> meeting , MUNICH</a:t>
            </a:r>
          </a:p>
          <a:p>
            <a:pPr lvl="1"/>
            <a:r>
              <a:rPr lang="en-GB" dirty="0" smtClean="0"/>
              <a:t>Validate use cases</a:t>
            </a:r>
          </a:p>
          <a:p>
            <a:pPr lvl="1"/>
            <a:r>
              <a:rPr lang="en-GB" dirty="0" smtClean="0"/>
              <a:t>Identify working technologies</a:t>
            </a:r>
          </a:p>
          <a:p>
            <a:pPr lvl="1"/>
            <a:r>
              <a:rPr lang="en-GB" dirty="0" smtClean="0"/>
              <a:t>Integrate into EGI</a:t>
            </a:r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canaux de 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EGI CLOUD Task Force </a:t>
            </a:r>
          </a:p>
          <a:p>
            <a:pPr>
              <a:buNone/>
            </a:pPr>
            <a:r>
              <a:rPr lang="en-US" dirty="0" smtClean="0"/>
              <a:t>	https://wiki.egi.eu/wiki/Fedcloud-tf:FederatedCloudsTaskForce</a:t>
            </a:r>
          </a:p>
          <a:p>
            <a:pPr lvl="1"/>
            <a:r>
              <a:rPr lang="en-US" dirty="0" smtClean="0"/>
              <a:t>Points </a:t>
            </a:r>
            <a:r>
              <a:rPr lang="en-US" dirty="0" err="1" smtClean="0"/>
              <a:t>hebdomadaires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fr-FR" dirty="0" smtClean="0">
                <a:hlinkClick r:id="rId2"/>
              </a:rPr>
              <a:t>https://wiki.egi.eu/wiki/Fedcloud-tf:Resources</a:t>
            </a:r>
            <a:r>
              <a:rPr lang="fr-FR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CLOUD@France</a:t>
            </a:r>
            <a:r>
              <a:rPr lang="en-US" dirty="0" smtClean="0"/>
              <a:t>-grilles </a:t>
            </a:r>
          </a:p>
          <a:p>
            <a:pPr lvl="1"/>
            <a:r>
              <a:rPr lang="en-US" dirty="0" smtClean="0"/>
              <a:t>FG@CC, </a:t>
            </a:r>
            <a:r>
              <a:rPr lang="en-US" dirty="0" err="1" smtClean="0"/>
              <a:t>FG@Toulouse</a:t>
            </a:r>
            <a:endParaRPr lang="en-US" dirty="0" smtClean="0"/>
          </a:p>
          <a:p>
            <a:pPr lvl="1"/>
            <a:r>
              <a:rPr lang="fr-FR" i="1" dirty="0" smtClean="0">
                <a:hlinkClick r:id="rId3"/>
              </a:rPr>
              <a:t>https://forge.in2p3.fr/projects/francegrilles-ops/wiki/CLOUD</a:t>
            </a:r>
            <a:endParaRPr lang="en-US" i="1" dirty="0" smtClean="0"/>
          </a:p>
          <a:p>
            <a:pPr lvl="1"/>
            <a:r>
              <a:rPr lang="fr-FR" dirty="0" smtClean="0">
                <a:hlinkClick r:id="rId4"/>
              </a:rPr>
              <a:t>cloud-discuss@france-grilles.fr</a:t>
            </a:r>
            <a:endParaRPr lang="en-US" dirty="0" smtClean="0"/>
          </a:p>
          <a:p>
            <a:r>
              <a:rPr lang="en-US" dirty="0" smtClean="0"/>
              <a:t>CAPRI</a:t>
            </a:r>
          </a:p>
          <a:p>
            <a:pPr lvl="1"/>
            <a:r>
              <a:rPr lang="en-US" dirty="0" smtClean="0"/>
              <a:t>LAL, IRFU, IPGP, CC</a:t>
            </a:r>
          </a:p>
          <a:p>
            <a:pPr lvl="1"/>
            <a:r>
              <a:rPr lang="fr-FR" dirty="0" smtClean="0">
                <a:hlinkClick r:id="rId5"/>
              </a:rPr>
              <a:t>capri-discuss@france-grilles.fr</a:t>
            </a:r>
            <a:r>
              <a:rPr lang="fr-FR" dirty="0" smtClean="0"/>
              <a:t> </a:t>
            </a:r>
            <a:endParaRPr lang="en-US" dirty="0" smtClean="0"/>
          </a:p>
          <a:p>
            <a:r>
              <a:rPr lang="en-US" dirty="0" err="1" smtClean="0"/>
              <a:t>Cloud@CC</a:t>
            </a:r>
            <a:endParaRPr lang="en-US" dirty="0" smtClean="0"/>
          </a:p>
          <a:p>
            <a:pPr lvl="1"/>
            <a:r>
              <a:rPr lang="fr-FR" dirty="0" smtClean="0">
                <a:hlinkClick r:id="rId6"/>
              </a:rPr>
              <a:t>ccloud-discuss-l@in2p3.fr</a:t>
            </a:r>
            <a:r>
              <a:rPr lang="fr-FR" dirty="0" smtClean="0"/>
              <a:t> ; </a:t>
            </a:r>
            <a:r>
              <a:rPr lang="fr-FR" dirty="0" smtClean="0">
                <a:hlinkClick r:id="rId7"/>
              </a:rPr>
              <a:t>ccloud-tech-l@in2p3.fr</a:t>
            </a:r>
            <a:r>
              <a:rPr lang="fr-FR" dirty="0" smtClean="0"/>
              <a:t>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Participants - EGI Cloud </a:t>
            </a:r>
            <a:r>
              <a:rPr lang="fr-FR" dirty="0" err="1" smtClean="0"/>
              <a:t>Task-Force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France participation</a:t>
            </a:r>
          </a:p>
          <a:p>
            <a:pPr lvl="1"/>
            <a:r>
              <a:rPr lang="fr-FR" dirty="0" smtClean="0"/>
              <a:t>Tech experts : </a:t>
            </a:r>
          </a:p>
          <a:p>
            <a:pPr lvl="2"/>
            <a:r>
              <a:rPr lang="fr-FR" dirty="0" smtClean="0"/>
              <a:t>GRIF </a:t>
            </a:r>
            <a:r>
              <a:rPr lang="fr-FR" dirty="0" smtClean="0">
                <a:sym typeface="Wingdings" pitchFamily="2" charset="2"/>
              </a:rPr>
              <a:t> RP(240) (</a:t>
            </a:r>
            <a:r>
              <a:rPr lang="fr-FR" dirty="0" err="1" smtClean="0">
                <a:sym typeface="Wingdings" pitchFamily="2" charset="2"/>
              </a:rPr>
              <a:t>StratusLab</a:t>
            </a:r>
            <a:r>
              <a:rPr lang="fr-FR" dirty="0" smtClean="0">
                <a:sym typeface="Wingdings" pitchFamily="2" charset="2"/>
              </a:rPr>
              <a:t>)</a:t>
            </a:r>
          </a:p>
          <a:p>
            <a:pPr lvl="2"/>
            <a:r>
              <a:rPr lang="fr-FR" dirty="0" smtClean="0"/>
              <a:t>CC </a:t>
            </a:r>
            <a:r>
              <a:rPr lang="fr-FR" dirty="0" smtClean="0">
                <a:sym typeface="Wingdings" pitchFamily="2" charset="2"/>
              </a:rPr>
              <a:t> RP (40) ( </a:t>
            </a:r>
            <a:r>
              <a:rPr lang="fr-FR" dirty="0" err="1" smtClean="0">
                <a:sym typeface="Wingdings" pitchFamily="2" charset="2"/>
              </a:rPr>
              <a:t>Openstack</a:t>
            </a:r>
            <a:r>
              <a:rPr lang="fr-FR" dirty="0" smtClean="0">
                <a:sym typeface="Wingdings" pitchFamily="2" charset="2"/>
              </a:rPr>
              <a:t>)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IPHC</a:t>
            </a:r>
          </a:p>
          <a:p>
            <a:pPr lvl="1"/>
            <a:r>
              <a:rPr lang="fr-FR" dirty="0" smtClean="0"/>
              <a:t>Infrastructure Providers	</a:t>
            </a:r>
          </a:p>
          <a:p>
            <a:pPr lvl="2"/>
            <a:r>
              <a:rPr lang="fr-FR" dirty="0" err="1" smtClean="0"/>
              <a:t>StratusLab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GI-Infrastructu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14584"/>
            <a:ext cx="800297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79512" y="4033768"/>
            <a:ext cx="8812088" cy="2275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95936" y="1124744"/>
            <a:ext cx="4968552" cy="289048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1124744"/>
            <a:ext cx="3816424" cy="28904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Virtualised Future?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EGI Roadmap -  September 2011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114584"/>
            <a:ext cx="3117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VO Specific Operations Staff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4005064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Infrastructure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Providers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204088" y="4023608"/>
            <a:ext cx="8812088" cy="22755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prstClr val="white"/>
                </a:solidFill>
              </a:rPr>
              <a:t>Infrastructure Providers</a:t>
            </a:r>
          </a:p>
          <a:p>
            <a:pPr algn="ctr"/>
            <a:r>
              <a:rPr lang="en-GB" sz="2400" dirty="0">
                <a:solidFill>
                  <a:prstClr val="white"/>
                </a:solidFill>
              </a:rPr>
              <a:t>(Research &amp; </a:t>
            </a:r>
            <a:r>
              <a:rPr lang="en-GB" sz="2400" dirty="0" err="1">
                <a:solidFill>
                  <a:prstClr val="white"/>
                </a:solidFill>
              </a:rPr>
              <a:t>Commerical</a:t>
            </a:r>
            <a:r>
              <a:rPr lang="en-GB" sz="2400" dirty="0">
                <a:solidFill>
                  <a:prstClr val="white"/>
                </a:solidFill>
              </a:rPr>
              <a:t> – National, European &amp; Global)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95936" y="1114584"/>
            <a:ext cx="4968552" cy="289048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prstClr val="white"/>
                </a:solidFill>
              </a:rPr>
              <a:t>End-Users</a:t>
            </a:r>
          </a:p>
          <a:p>
            <a:pPr algn="ctr"/>
            <a:r>
              <a:rPr lang="en-GB" sz="2400" dirty="0">
                <a:solidFill>
                  <a:prstClr val="white"/>
                </a:solidFill>
              </a:rPr>
              <a:t>(National, European &amp; Global Collaborations)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1114584"/>
            <a:ext cx="3816424" cy="289048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prstClr val="white"/>
                </a:solidFill>
              </a:rPr>
              <a:t>Experts</a:t>
            </a:r>
          </a:p>
          <a:p>
            <a:pPr algn="ctr"/>
            <a:r>
              <a:rPr lang="en-GB" sz="2400" dirty="0">
                <a:solidFill>
                  <a:prstClr val="white"/>
                </a:solidFill>
              </a:rPr>
              <a:t>(Communicating between users &amp; providers)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6140694" y="3501008"/>
            <a:ext cx="807570" cy="1015743"/>
          </a:xfrm>
          <a:prstGeom prst="upDownArrow">
            <a:avLst>
              <a:gd name="adj1" fmla="val 41286"/>
              <a:gd name="adj2" fmla="val 29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Left-Up Arrow 12"/>
          <p:cNvSpPr/>
          <p:nvPr/>
        </p:nvSpPr>
        <p:spPr>
          <a:xfrm rot="10800000">
            <a:off x="2051721" y="2780928"/>
            <a:ext cx="2520279" cy="2032230"/>
          </a:xfrm>
          <a:prstGeom prst="leftUpArrow">
            <a:avLst>
              <a:gd name="adj1" fmla="val 16808"/>
              <a:gd name="adj2" fmla="val 25000"/>
              <a:gd name="adj3" fmla="val 168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04088" y="1196752"/>
            <a:ext cx="8760400" cy="26002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prstClr val="black"/>
                </a:solidFill>
              </a:rPr>
              <a:t>Virtual Research Community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9512" y="1124744"/>
            <a:ext cx="8856984" cy="289886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prstClr val="white"/>
                </a:solidFill>
              </a:rPr>
              <a:t>End-User Technology Experts</a:t>
            </a:r>
          </a:p>
          <a:p>
            <a:pPr algn="ctr"/>
            <a:r>
              <a:rPr lang="en-GB" sz="2400" dirty="0">
                <a:solidFill>
                  <a:prstClr val="white"/>
                </a:solidFill>
              </a:rPr>
              <a:t>(National, European &amp; Global Collaborations)</a:t>
            </a:r>
          </a:p>
        </p:txBody>
      </p:sp>
      <p:sp>
        <p:nvSpPr>
          <p:cNvPr id="5" name="Up-Down Arrow 4"/>
          <p:cNvSpPr/>
          <p:nvPr/>
        </p:nvSpPr>
        <p:spPr>
          <a:xfrm>
            <a:off x="3851920" y="3356992"/>
            <a:ext cx="1399115" cy="1504184"/>
          </a:xfrm>
          <a:prstGeom prst="upDownArrow">
            <a:avLst>
              <a:gd name="adj1" fmla="val 41286"/>
              <a:gd name="adj2" fmla="val 29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8625B-2D50-4F49-9BE7-AEEB59BBC970}" type="slidenum">
              <a:rPr lang="en-GB">
                <a:solidFill>
                  <a:prstClr val="white"/>
                </a:solidFill>
              </a:rPr>
              <a:pPr/>
              <a:t>4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7E1EEC-70B0-4D96-A650-02D7AF557F19}" type="datetime1">
              <a:rPr lang="en-GB" smtClean="0"/>
              <a:pPr>
                <a:defRPr/>
              </a:pPr>
              <a:t>20/12/2011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6988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" grpId="0" animBg="1"/>
      <p:bldP spid="14" grpId="0" animBg="1"/>
      <p:bldP spid="13" grpId="0" animBg="1"/>
      <p:bldP spid="16" grpId="0" animBg="1"/>
      <p:bldP spid="1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EGI Cloud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0B06-270A-433A-B1BE-FE69529CD528}" type="datetime1">
              <a:rPr lang="en-GB" smtClean="0"/>
              <a:pPr/>
              <a:t>20/12/2011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Roadmap -  September 2011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BA7E-98DB-430E-AE39-8AE2A08777D6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6" name="Group 27"/>
          <p:cNvGrpSpPr/>
          <p:nvPr/>
        </p:nvGrpSpPr>
        <p:grpSpPr>
          <a:xfrm>
            <a:off x="353866" y="4907296"/>
            <a:ext cx="7458493" cy="1294840"/>
            <a:chOff x="353866" y="4760320"/>
            <a:chExt cx="7458493" cy="1404984"/>
          </a:xfrm>
        </p:grpSpPr>
        <p:sp>
          <p:nvSpPr>
            <p:cNvPr id="10" name="Rectangle 9"/>
            <p:cNvSpPr/>
            <p:nvPr/>
          </p:nvSpPr>
          <p:spPr>
            <a:xfrm>
              <a:off x="353866" y="4760320"/>
              <a:ext cx="7458493" cy="1404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9508" y="5571110"/>
              <a:ext cx="875317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1513" y="5571110"/>
              <a:ext cx="875317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25511" y="5571110"/>
              <a:ext cx="875317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77515" y="5571110"/>
              <a:ext cx="972576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EIRO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50776" y="5571110"/>
              <a:ext cx="1550306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Amazon</a:t>
              </a:r>
              <a:endParaRPr lang="en-GB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01769" y="5571110"/>
              <a:ext cx="1550306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Microsoft</a:t>
              </a:r>
              <a:endParaRPr lang="en-GB" dirty="0"/>
            </a:p>
          </p:txBody>
        </p:sp>
      </p:grpSp>
      <p:sp>
        <p:nvSpPr>
          <p:cNvPr id="48" name="Rectangle 47"/>
          <p:cNvSpPr/>
          <p:nvPr/>
        </p:nvSpPr>
        <p:spPr>
          <a:xfrm rot="16200000">
            <a:off x="6434161" y="3591271"/>
            <a:ext cx="4104457" cy="1043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3200" dirty="0" smtClean="0"/>
              <a:t>EGI.eu Coordination</a:t>
            </a:r>
            <a:endParaRPr lang="en-GB" sz="3200" dirty="0"/>
          </a:p>
        </p:txBody>
      </p:sp>
      <p:sp>
        <p:nvSpPr>
          <p:cNvPr id="50" name="TextBox 49"/>
          <p:cNvSpPr txBox="1"/>
          <p:nvPr/>
        </p:nvSpPr>
        <p:spPr>
          <a:xfrm rot="16200000">
            <a:off x="7338596" y="3749456"/>
            <a:ext cx="27384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Core Software &amp; Support</a:t>
            </a:r>
            <a:endParaRPr lang="en-GB" dirty="0"/>
          </a:p>
        </p:txBody>
      </p:sp>
      <p:grpSp>
        <p:nvGrpSpPr>
          <p:cNvPr id="7" name="Group 26"/>
          <p:cNvGrpSpPr/>
          <p:nvPr/>
        </p:nvGrpSpPr>
        <p:grpSpPr>
          <a:xfrm>
            <a:off x="346094" y="1780067"/>
            <a:ext cx="7250426" cy="1288893"/>
            <a:chOff x="346094" y="1438204"/>
            <a:chExt cx="7250426" cy="1288893"/>
          </a:xfrm>
        </p:grpSpPr>
        <p:pic>
          <p:nvPicPr>
            <p:cNvPr id="39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920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6543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66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628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94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539552" y="2492896"/>
            <a:ext cx="7231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Individual communities get the environments they require</a:t>
            </a:r>
            <a:endParaRPr lang="en-GB" sz="2000" b="1" dirty="0"/>
          </a:p>
        </p:txBody>
      </p:sp>
      <p:grpSp>
        <p:nvGrpSpPr>
          <p:cNvPr id="8" name="Group 25"/>
          <p:cNvGrpSpPr/>
          <p:nvPr/>
        </p:nvGrpSpPr>
        <p:grpSpPr>
          <a:xfrm>
            <a:off x="-25879" y="2911058"/>
            <a:ext cx="7838238" cy="1886094"/>
            <a:chOff x="-25879" y="2911058"/>
            <a:chExt cx="7838238" cy="1886094"/>
          </a:xfrm>
        </p:grpSpPr>
        <p:sp>
          <p:nvSpPr>
            <p:cNvPr id="49" name="Rectangle 48"/>
            <p:cNvSpPr/>
            <p:nvPr/>
          </p:nvSpPr>
          <p:spPr>
            <a:xfrm>
              <a:off x="346094" y="3130335"/>
              <a:ext cx="1102779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91790" y="3130335"/>
              <a:ext cx="1720569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687366" y="3130335"/>
              <a:ext cx="1317396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89600" y="3130335"/>
              <a:ext cx="1102779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43860" y="3130335"/>
              <a:ext cx="1879558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62233" y="4178630"/>
              <a:ext cx="766133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gLite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96232" y="4178630"/>
              <a:ext cx="1127210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UNICORE</a:t>
              </a:r>
              <a:endParaRPr lang="en-GB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6166" y="4206679"/>
              <a:ext cx="921746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dCache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93852" y="4172719"/>
              <a:ext cx="582199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ARC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02412" y="4178630"/>
              <a:ext cx="840054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Globus</a:t>
              </a:r>
              <a:endParaRPr lang="en-GB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63264" y="4046914"/>
              <a:ext cx="1413289" cy="64633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Community Platform</a:t>
              </a:r>
              <a:endParaRPr lang="en-GB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776994" y="3239557"/>
              <a:ext cx="1413289" cy="646331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Community Services</a:t>
              </a:r>
              <a:endParaRPr lang="en-GB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263264" y="3288876"/>
              <a:ext cx="1413289" cy="64633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Community Services</a:t>
              </a:r>
              <a:endParaRPr lang="en-GB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4771" y="3677582"/>
              <a:ext cx="840054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Globus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-784260" y="3669439"/>
              <a:ext cx="18860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Virtual Machines</a:t>
              </a:r>
              <a:endParaRPr lang="en-GB" dirty="0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449508" y="5013176"/>
            <a:ext cx="7249504" cy="465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Federated Virtual Machine Managers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52400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 animBg="1"/>
      <p:bldP spid="9" grpId="0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Federated EGI Cloud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394989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No ‘big-bang’ migration</a:t>
            </a:r>
          </a:p>
          <a:p>
            <a:pPr lvl="1"/>
            <a:r>
              <a:rPr lang="en-GB" dirty="0" smtClean="0"/>
              <a:t>Gradual change transparent to the end-user</a:t>
            </a:r>
          </a:p>
          <a:p>
            <a:r>
              <a:rPr lang="en-GB" dirty="0"/>
              <a:t>Clearly identifies the role of the expert</a:t>
            </a:r>
          </a:p>
          <a:p>
            <a:pPr lvl="1"/>
            <a:r>
              <a:rPr lang="en-GB" dirty="0"/>
              <a:t>Allows experts to deploy &amp; configure services</a:t>
            </a:r>
          </a:p>
          <a:p>
            <a:pPr lvl="1"/>
            <a:r>
              <a:rPr lang="en-GB" dirty="0"/>
              <a:t>Experts already residing in the NGIs and VRCs</a:t>
            </a:r>
          </a:p>
          <a:p>
            <a:r>
              <a:rPr lang="en-GB" dirty="0" smtClean="0"/>
              <a:t>Increases the flexibility of the infrastructure</a:t>
            </a:r>
          </a:p>
          <a:p>
            <a:pPr lvl="1"/>
            <a:r>
              <a:rPr lang="en-GB" dirty="0" smtClean="0"/>
              <a:t>Meet the different needs of current users</a:t>
            </a:r>
          </a:p>
          <a:p>
            <a:pPr lvl="1"/>
            <a:r>
              <a:rPr lang="en-GB" dirty="0" smtClean="0"/>
              <a:t>Increases accessibility for other communities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EGI Roadmap -  September 2011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8625B-2D50-4F49-9BE7-AEEB59BBC970}" type="slidenum">
              <a:rPr lang="en-GB" smtClean="0">
                <a:solidFill>
                  <a:prstClr val="white"/>
                </a:solidFill>
              </a:rPr>
              <a:pPr/>
              <a:t>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453923-236A-4A70-AA36-242E48DB36E2}" type="datetime1">
              <a:rPr lang="en-GB" smtClean="0"/>
              <a:pPr>
                <a:defRPr/>
              </a:pPr>
              <a:t>20/12/2011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070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long term 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4165923"/>
          </a:xfrm>
        </p:spPr>
        <p:txBody>
          <a:bodyPr/>
          <a:lstStyle/>
          <a:p>
            <a:r>
              <a:rPr lang="en-GB" dirty="0" smtClean="0"/>
              <a:t>An integrated service for all researchers</a:t>
            </a:r>
          </a:p>
          <a:p>
            <a:pPr lvl="1"/>
            <a:r>
              <a:rPr lang="en-GB" dirty="0" smtClean="0"/>
              <a:t>Any resources: commercial, academic, … </a:t>
            </a:r>
          </a:p>
          <a:p>
            <a:pPr lvl="1"/>
            <a:r>
              <a:rPr lang="en-GB" dirty="0" smtClean="0"/>
              <a:t>Transparent access: environment portability</a:t>
            </a:r>
          </a:p>
          <a:p>
            <a:pPr lvl="1"/>
            <a:r>
              <a:rPr lang="en-GB" dirty="0" smtClean="0"/>
              <a:t>Data Oriented: shift computation to the data</a:t>
            </a:r>
          </a:p>
          <a:p>
            <a:r>
              <a:rPr lang="en-GB" dirty="0" smtClean="0"/>
              <a:t>Federation through grid technologies</a:t>
            </a:r>
          </a:p>
          <a:p>
            <a:pPr lvl="1"/>
            <a:r>
              <a:rPr lang="en-GB" dirty="0" smtClean="0"/>
              <a:t>Grid crosses administrative &amp; trust boundaries</a:t>
            </a:r>
          </a:p>
          <a:p>
            <a:pPr lvl="1"/>
            <a:r>
              <a:rPr lang="en-GB" dirty="0" smtClean="0"/>
              <a:t>Federated Cloud </a:t>
            </a:r>
            <a:r>
              <a:rPr lang="en-GB" dirty="0" smtClean="0">
                <a:sym typeface="Wingdings" pitchFamily="2" charset="2"/>
              </a:rPr>
              <a:t> Grid of virtualised resources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CDCCF0-EB15-474B-947F-0A9B963EBD80}" type="datetime1">
              <a:rPr lang="en-GB" smtClean="0"/>
              <a:pPr>
                <a:defRPr/>
              </a:pPr>
              <a:t>20/12/2011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 Roadmap -  September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677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075612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Identification of 6 simple use cases</a:t>
            </a:r>
          </a:p>
          <a:p>
            <a:pPr lvl="1"/>
            <a:r>
              <a:rPr lang="en-GB" dirty="0" smtClean="0"/>
              <a:t>Issues around federation</a:t>
            </a:r>
          </a:p>
          <a:p>
            <a:pPr lvl="1"/>
            <a:r>
              <a:rPr lang="en-GB" dirty="0" smtClean="0"/>
              <a:t>Issues around integration into EGI</a:t>
            </a:r>
          </a:p>
          <a:p>
            <a:r>
              <a:rPr lang="en-GB" dirty="0" smtClean="0"/>
              <a:t>Build a prototype federated cloud</a:t>
            </a:r>
          </a:p>
          <a:p>
            <a:pPr lvl="1"/>
            <a:r>
              <a:rPr lang="en-GB" dirty="0" smtClean="0"/>
              <a:t>Define a blueprint to help others</a:t>
            </a:r>
          </a:p>
          <a:p>
            <a:pPr lvl="1"/>
            <a:r>
              <a:rPr lang="en-GB" dirty="0" smtClean="0"/>
              <a:t>Provide feedback to technology providers</a:t>
            </a:r>
          </a:p>
          <a:p>
            <a:pPr lvl="1"/>
            <a:r>
              <a:rPr lang="en-GB" dirty="0" smtClean="0"/>
              <a:t>Attract new users to EGI</a:t>
            </a:r>
          </a:p>
          <a:p>
            <a:r>
              <a:rPr lang="en-GB" dirty="0" smtClean="0"/>
              <a:t>Report back through EGI blog</a:t>
            </a:r>
          </a:p>
          <a:p>
            <a:r>
              <a:rPr lang="en-GB" dirty="0" smtClean="0"/>
              <a:t>Managed by the TCB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840F61-42E7-4D6F-A8A6-6BBC7E39C8EC}" type="datetime1">
              <a:rPr lang="en-GB" smtClean="0"/>
              <a:pPr>
                <a:defRPr/>
              </a:pPr>
              <a:t>20/12/2011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 Roadmap -  September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733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ea typeface="ＭＳ Ｐゴシック" pitchFamily="34" charset="-128"/>
              </a:rPr>
              <a:t>Scenario 1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11188" y="1052513"/>
            <a:ext cx="8075612" cy="48863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i="1" dirty="0" smtClean="0">
                <a:latin typeface="Calibri"/>
                <a:cs typeface="Calibri"/>
              </a:rPr>
              <a:t>Running a pre-defined VM Image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 smtClean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VM Image known and accessible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VM Instance start, stop, dispose</a:t>
            </a: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 smtClean="0">
                <a:latin typeface="Arial" charset="0"/>
              </a:rPr>
              <a:t>Federated AAI restricts access to instance</a:t>
            </a:r>
            <a:br>
              <a:rPr lang="en-GB" dirty="0" smtClean="0">
                <a:latin typeface="Arial" charset="0"/>
              </a:rPr>
            </a:br>
            <a:endParaRPr lang="en-GB" dirty="0">
              <a:latin typeface="Arial" charset="0"/>
            </a:endParaRPr>
          </a:p>
          <a:p>
            <a:pPr marL="571500" indent="-571500" eaLnBrk="1" hangingPunct="1">
              <a:buFont typeface="Calibri" charset="0"/>
              <a:buAutoNum type="arabicPeriod"/>
              <a:defRPr/>
            </a:pPr>
            <a:r>
              <a:rPr lang="en-GB" dirty="0">
                <a:latin typeface="Arial" charset="0"/>
              </a:rPr>
              <a:t>Services </a:t>
            </a:r>
            <a:endParaRPr lang="en-GB" dirty="0" smtClean="0">
              <a:latin typeface="Arial" charset="0"/>
            </a:endParaRPr>
          </a:p>
          <a:p>
            <a:pPr marL="971550" lvl="1" indent="-571500" eaLnBrk="1" hangingPunct="1">
              <a:buFont typeface="Arial" charset="0"/>
              <a:buChar char="–"/>
              <a:defRPr/>
            </a:pPr>
            <a:r>
              <a:rPr lang="en-GB" dirty="0" smtClean="0">
                <a:latin typeface="Arial" charset="0"/>
              </a:rPr>
              <a:t>VMM</a:t>
            </a:r>
            <a:r>
              <a:rPr lang="en-GB" dirty="0">
                <a:latin typeface="Arial" charset="0"/>
              </a:rPr>
              <a:t>, AAI, Remote </a:t>
            </a:r>
            <a:r>
              <a:rPr lang="en-GB" dirty="0" smtClean="0">
                <a:latin typeface="Arial" charset="0"/>
              </a:rPr>
              <a:t>access</a:t>
            </a:r>
            <a:endParaRPr lang="en-GB" dirty="0">
              <a:latin typeface="Arial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F34BC2-2000-484E-9230-9B0668CF373E}" type="slidenum">
              <a:rPr lang="en-US" sz="1200">
                <a:solidFill>
                  <a:schemeClr val="bg1"/>
                </a:solidFill>
              </a:rPr>
              <a:pPr eaLnBrk="1" hangingPunct="1"/>
              <a:t>9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03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cegril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684</Words>
  <Application>Microsoft Office PowerPoint</Application>
  <PresentationFormat>Affichage à l'écran (4:3)</PresentationFormat>
  <Paragraphs>213</Paragraphs>
  <Slides>15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francegrilles</vt:lpstr>
      <vt:lpstr>France Grilles Structuration du cloud Hélène Cordier</vt:lpstr>
      <vt:lpstr>Les canaux de communication</vt:lpstr>
      <vt:lpstr>Participants - EGI Cloud Task-Force</vt:lpstr>
      <vt:lpstr>A Virtualised Future?</vt:lpstr>
      <vt:lpstr>The EGI Cloud</vt:lpstr>
      <vt:lpstr>A Federated EGI Cloud</vt:lpstr>
      <vt:lpstr>The long term goal</vt:lpstr>
      <vt:lpstr>Next Steps</vt:lpstr>
      <vt:lpstr>Scenario 1</vt:lpstr>
      <vt:lpstr>Scenario 2</vt:lpstr>
      <vt:lpstr>Scenario 3</vt:lpstr>
      <vt:lpstr>Scenario 4</vt:lpstr>
      <vt:lpstr>Scenario 5</vt:lpstr>
      <vt:lpstr>Scenario 6</vt:lpstr>
      <vt:lpstr>Meetings EGI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Correia</dc:creator>
  <cp:lastModifiedBy>Helene CORDIER</cp:lastModifiedBy>
  <cp:revision>35</cp:revision>
  <dcterms:created xsi:type="dcterms:W3CDTF">2011-09-29T14:02:32Z</dcterms:created>
  <dcterms:modified xsi:type="dcterms:W3CDTF">2011-12-20T13:39:28Z</dcterms:modified>
</cp:coreProperties>
</file>