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433" r:id="rId3"/>
    <p:sldId id="434" r:id="rId4"/>
    <p:sldId id="415" r:id="rId5"/>
    <p:sldId id="418" r:id="rId6"/>
    <p:sldId id="417" r:id="rId7"/>
    <p:sldId id="419" r:id="rId8"/>
    <p:sldId id="435" r:id="rId9"/>
    <p:sldId id="290" r:id="rId10"/>
    <p:sldId id="304" r:id="rId11"/>
    <p:sldId id="422" r:id="rId12"/>
    <p:sldId id="423" r:id="rId13"/>
    <p:sldId id="436" r:id="rId14"/>
    <p:sldId id="425" r:id="rId15"/>
    <p:sldId id="437" r:id="rId16"/>
    <p:sldId id="426" r:id="rId17"/>
    <p:sldId id="427" r:id="rId18"/>
    <p:sldId id="429" r:id="rId19"/>
    <p:sldId id="432" r:id="rId20"/>
    <p:sldId id="424" r:id="rId21"/>
    <p:sldId id="428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9900"/>
    <a:srgbClr val="09BB09"/>
    <a:srgbClr val="EC231E"/>
    <a:srgbClr val="FF0000"/>
    <a:srgbClr val="FFFF00"/>
    <a:srgbClr val="66CCFF"/>
    <a:srgbClr val="FFFFFF"/>
    <a:srgbClr val="66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9" autoAdjust="0"/>
  </p:normalViewPr>
  <p:slideViewPr>
    <p:cSldViewPr>
      <p:cViewPr varScale="1">
        <p:scale>
          <a:sx n="96" d="100"/>
          <a:sy n="96" d="100"/>
        </p:scale>
        <p:origin x="-3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28"/>
    </p:cViewPr>
  </p:sorterViewPr>
  <p:notesViewPr>
    <p:cSldViewPr>
      <p:cViewPr varScale="1">
        <p:scale>
          <a:sx n="81" d="100"/>
          <a:sy n="81" d="100"/>
        </p:scale>
        <p:origin x="-2952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r>
              <a:rPr lang="fr-FR"/>
              <a:t>A. Zghiche, LAPP le 2juillet 2010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D1B9CD-5584-43ED-B4E3-D23127592E7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r>
              <a:rPr lang="fr-FR"/>
              <a:t>A. Zghiche, LAPP le 2juillet 2010</a:t>
            </a: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4471D0-420B-4CBF-A2F0-73AE7FF5610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05F4AD-7E78-434D-A5E1-1D5E340CEE6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ea typeface="ＭＳ Ｐゴシック" pitchFamily="-108" charset="-128"/>
            </a:endParaRPr>
          </a:p>
        </p:txBody>
      </p:sp>
      <p:sp>
        <p:nvSpPr>
          <p:cNvPr id="91141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>
                <a:latin typeface="Arial" pitchFamily="34" charset="0"/>
                <a:ea typeface="ＭＳ Ｐゴシック" pitchFamily="-108" charset="-128"/>
              </a:rPr>
              <a:t>A. Zghiche, LAPP le 2juillet 2010</a:t>
            </a:r>
            <a:endParaRPr lang="en-US">
              <a:latin typeface="Arial" pitchFamily="34" charset="0"/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>
              <a:latin typeface="Arial" pitchFamily="34" charset="0"/>
              <a:ea typeface="ＭＳ Ｐゴシック" pitchFamily="-108" charset="-128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13EEEE-49AA-477D-8758-2D2F0C2E3B2A}" type="slidenum">
              <a:rPr kumimoji="1" lang="ja-JP" altLang="en-US" smtClean="0"/>
              <a:pPr/>
              <a:t>9</a:t>
            </a:fld>
            <a:endParaRPr kumimoji="1" lang="en-US" altLang="ja-JP" smtClean="0"/>
          </a:p>
        </p:txBody>
      </p:sp>
      <p:sp>
        <p:nvSpPr>
          <p:cNvPr id="95237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>
                <a:latin typeface="Arial" pitchFamily="34" charset="0"/>
                <a:ea typeface="ＭＳ Ｐゴシック" pitchFamily="-108" charset="-128"/>
              </a:rPr>
              <a:t>A. Zghiche, LAPP le 2juillet 2010</a:t>
            </a:r>
            <a:endParaRPr lang="en-US">
              <a:latin typeface="Arial" pitchFamily="34" charset="0"/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A. Zghiche, LAPP le 2juillet 2010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4471D0-420B-4CBF-A2F0-73AE7FF5610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Mention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my</a:t>
            </a:r>
            <a:r>
              <a:rPr lang="fr-FR" dirty="0" smtClean="0"/>
              <a:t> </a:t>
            </a:r>
            <a:r>
              <a:rPr lang="fr-FR" dirty="0" err="1" smtClean="0"/>
              <a:t>personal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A. Zghiche, LAPP le 2juillet 2010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4471D0-420B-4CBF-A2F0-73AE7FF5610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39CF9-C9EB-47DD-B410-B6B9AB9E15A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D3A16-6E21-45F2-B4D7-7D5D80C1C9F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E47B-5C90-4ACC-85DF-31F54121134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EA0AE-ED81-45E0-9C1E-9C4C728E81E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5BD55-FFAE-47BC-B243-264951A26FC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B759F-309F-48A8-B6F1-3D42AD07EF4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1EAD8-C9A1-475C-924F-BE67528B028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608BC-6E92-4DFD-AE59-F64076A76A0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E85F1-1F88-4AE7-9AA3-0CB0724DB1A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9C816-AAF0-41BE-8630-3F88451EB89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24FA1-B037-4B0F-9D2F-F1F3C325FD8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DB2B441-12AE-48FA-9FDE-CF647A48722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5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>
    <p:fade/>
  </p:transition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10"/>
          <p:cNvSpPr txBox="1">
            <a:spLocks noChangeArrowheads="1"/>
          </p:cNvSpPr>
          <p:nvPr/>
        </p:nvSpPr>
        <p:spPr bwMode="auto">
          <a:xfrm>
            <a:off x="1043608" y="2780928"/>
            <a:ext cx="7010400" cy="230832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i="1" dirty="0" smtClean="0"/>
              <a:t>Status and oscillation results of the OPERA experiment</a:t>
            </a:r>
            <a:endParaRPr lang="en-US" sz="48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53" name="Text Box 9"/>
          <p:cNvSpPr txBox="1">
            <a:spLocks noChangeArrowheads="1"/>
          </p:cNvSpPr>
          <p:nvPr/>
        </p:nvSpPr>
        <p:spPr bwMode="auto">
          <a:xfrm>
            <a:off x="2195513" y="5099050"/>
            <a:ext cx="46799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Florian Brunet</a:t>
            </a:r>
            <a:endParaRPr lang="fr-FR" b="1" dirty="0">
              <a:solidFill>
                <a:schemeClr val="bg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fr-FR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LAPP - Annecy</a:t>
            </a:r>
            <a:endParaRPr lang="fr-FR" b="1" dirty="0">
              <a:solidFill>
                <a:schemeClr val="bg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fr-FR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GDR neutrino 29/11/2011</a:t>
            </a:r>
            <a:endParaRPr lang="fr-FR" b="1" dirty="0">
              <a:solidFill>
                <a:schemeClr val="bg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pic>
        <p:nvPicPr>
          <p:cNvPr id="3078" name="Picture 12"/>
          <p:cNvPicPr>
            <a:picLocks noChangeArrowheads="1"/>
          </p:cNvPicPr>
          <p:nvPr/>
        </p:nvPicPr>
        <p:blipFill>
          <a:blip r:embed="rId3"/>
          <a:srcRect l="26407" t="26483" r="30698" b="50577"/>
          <a:stretch>
            <a:fillRect/>
          </a:stretch>
        </p:blipFill>
        <p:spPr bwMode="auto">
          <a:xfrm>
            <a:off x="3384550" y="404813"/>
            <a:ext cx="21240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AFE1A-FC97-4499-B45E-8227EF1C6F4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2771800" y="6416675"/>
            <a:ext cx="3248000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F. Brunet - GDR neutrino - LAPP 29/11/2011</a:t>
            </a:r>
            <a:endParaRPr lang="en-US" dirty="0"/>
          </a:p>
        </p:txBody>
      </p: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5004048" y="692696"/>
            <a:ext cx="3600400" cy="3744416"/>
            <a:chOff x="5480970" y="914400"/>
            <a:chExt cx="3748087" cy="4197752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80970" y="1346448"/>
              <a:ext cx="3748087" cy="3765704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13" name="テキスト ボックス 83"/>
            <p:cNvSpPr txBox="1">
              <a:spLocks noChangeArrowheads="1"/>
            </p:cNvSpPr>
            <p:nvPr/>
          </p:nvSpPr>
          <p:spPr bwMode="auto">
            <a:xfrm>
              <a:off x="5715000" y="914400"/>
              <a:ext cx="3124199" cy="400050"/>
            </a:xfrm>
            <a:prstGeom prst="rect">
              <a:avLst/>
            </a:prstGeom>
            <a:gradFill rotWithShape="1">
              <a:gsLst>
                <a:gs pos="0">
                  <a:srgbClr val="BCBCBC"/>
                </a:gs>
                <a:gs pos="35001">
                  <a:srgbClr val="D0D0D0"/>
                </a:gs>
                <a:gs pos="100000">
                  <a:srgbClr val="EDEDED"/>
                </a:gs>
              </a:gsLst>
              <a:lin ang="162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2000" dirty="0">
                  <a:solidFill>
                    <a:srgbClr val="000000"/>
                  </a:solidFill>
                  <a:latin typeface="Calibri" pitchFamily="34" charset="0"/>
                </a:rPr>
                <a:t>Hybrid target structure.</a:t>
              </a:r>
              <a:endParaRPr kumimoji="1" lang="ja-JP" altLang="en-US" sz="20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" name="テキスト ボックス 84"/>
            <p:cNvSpPr txBox="1">
              <a:spLocks noChangeArrowheads="1"/>
            </p:cNvSpPr>
            <p:nvPr/>
          </p:nvSpPr>
          <p:spPr bwMode="auto">
            <a:xfrm>
              <a:off x="6629400" y="3962400"/>
              <a:ext cx="838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ja-JP">
                  <a:latin typeface="Calibri" pitchFamily="34" charset="0"/>
                </a:rPr>
                <a:t>(CS)</a:t>
              </a:r>
              <a:endParaRPr kumimoji="1" lang="ja-JP" altLang="en-US">
                <a:latin typeface="Calibri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7504" y="1286758"/>
            <a:ext cx="4608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800" dirty="0" smtClean="0"/>
              <a:t>Trigger on event “on time” with CNGS and selection of the brick using electronic detectors </a:t>
            </a:r>
            <a:r>
              <a:rPr lang="fr-FR" sz="1800" dirty="0" smtClean="0"/>
              <a:t>information</a:t>
            </a:r>
          </a:p>
          <a:p>
            <a:pPr marL="342900" indent="-342900">
              <a:buAutoNum type="arabicPeriod"/>
            </a:pPr>
            <a:endParaRPr lang="fr-FR" sz="1800" dirty="0" smtClean="0"/>
          </a:p>
          <a:p>
            <a:pPr marL="342900" indent="-342900">
              <a:buAutoNum type="arabicPeriod"/>
            </a:pPr>
            <a:r>
              <a:rPr lang="en-US" sz="1800" dirty="0" smtClean="0"/>
              <a:t>Brick extracted by BMS</a:t>
            </a:r>
            <a:endParaRPr lang="fr-FR" sz="1800" dirty="0" smtClean="0"/>
          </a:p>
          <a:p>
            <a:pPr marL="342900" indent="-342900">
              <a:buAutoNum type="arabicPeriod"/>
            </a:pPr>
            <a:endParaRPr lang="fr-FR" sz="1800" dirty="0" smtClean="0"/>
          </a:p>
          <a:p>
            <a:pPr marL="342900" indent="-342900">
              <a:buAutoNum type="arabicPeriod" startAt="3"/>
            </a:pPr>
            <a:r>
              <a:rPr lang="en-US" sz="1800" dirty="0" smtClean="0"/>
              <a:t>Electronic tracks validated with CS</a:t>
            </a:r>
          </a:p>
          <a:p>
            <a:pPr marL="342900" indent="-342900"/>
            <a:endParaRPr lang="en-US" sz="1800" dirty="0" smtClean="0"/>
          </a:p>
          <a:p>
            <a:pPr marL="342900" indent="-342900">
              <a:buAutoNum type="arabicPeriod" startAt="3"/>
            </a:pPr>
            <a:r>
              <a:rPr lang="en-US" sz="1800" dirty="0" smtClean="0"/>
              <a:t>Brick is sent to one of 12 </a:t>
            </a:r>
            <a:r>
              <a:rPr lang="fr-FR" sz="1800" dirty="0" smtClean="0"/>
              <a:t>scanning </a:t>
            </a:r>
            <a:r>
              <a:rPr lang="fr-FR" sz="1800" dirty="0" err="1" smtClean="0"/>
              <a:t>labs</a:t>
            </a:r>
            <a:r>
              <a:rPr lang="fr-FR" sz="1800" dirty="0" smtClean="0"/>
              <a:t> in Europe and </a:t>
            </a:r>
            <a:r>
              <a:rPr lang="fr-FR" sz="1800" dirty="0" err="1" smtClean="0"/>
              <a:t>Japan</a:t>
            </a:r>
            <a:r>
              <a:rPr lang="fr-FR" sz="1800" dirty="0" smtClean="0"/>
              <a:t>.</a:t>
            </a:r>
            <a:endParaRPr lang="fr-FR" sz="1800" dirty="0"/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243317" y="116632"/>
            <a:ext cx="8737328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OPERA : A HYBRID DETECTOR (ELECTRONIC + EMULSIONS)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251520" y="4660749"/>
            <a:ext cx="6624736" cy="1728192"/>
            <a:chOff x="2339752" y="4797152"/>
            <a:chExt cx="6624736" cy="1728192"/>
          </a:xfrm>
        </p:grpSpPr>
        <p:sp>
          <p:nvSpPr>
            <p:cNvPr id="25" name="Rectangle 24"/>
            <p:cNvSpPr/>
            <p:nvPr/>
          </p:nvSpPr>
          <p:spPr>
            <a:xfrm>
              <a:off x="2339752" y="4797152"/>
              <a:ext cx="6624736" cy="17281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/>
            <a:srcRect l="12096" t="69892" r="6257"/>
            <a:stretch>
              <a:fillRect/>
            </a:stretch>
          </p:blipFill>
          <p:spPr bwMode="auto">
            <a:xfrm>
              <a:off x="6999780" y="5013176"/>
              <a:ext cx="1944216" cy="141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/>
            <a:srcRect l="12096" t="39201" r="6257" b="27039"/>
            <a:stretch>
              <a:fillRect/>
            </a:stretch>
          </p:blipFill>
          <p:spPr bwMode="auto">
            <a:xfrm>
              <a:off x="5508104" y="4920676"/>
              <a:ext cx="1944216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/>
            <a:srcRect l="12096" t="22321" r="12305" b="56196"/>
            <a:stretch>
              <a:fillRect/>
            </a:stretch>
          </p:blipFill>
          <p:spPr bwMode="auto">
            <a:xfrm>
              <a:off x="3923928" y="5273103"/>
              <a:ext cx="1800200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/>
            <a:srcRect l="15120" r="9281" b="74610"/>
            <a:stretch>
              <a:fillRect/>
            </a:stretch>
          </p:blipFill>
          <p:spPr bwMode="auto">
            <a:xfrm>
              <a:off x="2339752" y="5157192"/>
              <a:ext cx="1800200" cy="119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Rectangle 26"/>
          <p:cNvSpPr/>
          <p:nvPr/>
        </p:nvSpPr>
        <p:spPr>
          <a:xfrm>
            <a:off x="6948264" y="4797152"/>
            <a:ext cx="201622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/>
              <a:t>Scanning</a:t>
            </a:r>
            <a:r>
              <a:rPr lang="en-US" sz="2000" dirty="0" smtClean="0"/>
              <a:t> : </a:t>
            </a:r>
            <a:r>
              <a:rPr lang="en-US" sz="1800" dirty="0" smtClean="0"/>
              <a:t>determine the topology of the event to possibly find a kink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67544" y="472514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 err="1" smtClean="0">
                <a:solidFill>
                  <a:schemeClr val="bg1"/>
                </a:solidFill>
              </a:rPr>
              <a:t>microtracks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95736" y="472514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 err="1" smtClean="0">
                <a:solidFill>
                  <a:schemeClr val="bg1"/>
                </a:solidFill>
              </a:rPr>
              <a:t>basetracks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15797" y="4725144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 err="1" smtClean="0">
                <a:solidFill>
                  <a:schemeClr val="bg1"/>
                </a:solidFill>
              </a:rPr>
              <a:t>tracks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64088" y="4715852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 err="1" smtClean="0">
                <a:solidFill>
                  <a:schemeClr val="bg1"/>
                </a:solidFill>
              </a:rPr>
              <a:t>vertices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EA0AE-ED81-45E0-9C1E-9C4C728E81E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1233828" y="152400"/>
            <a:ext cx="6962099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</a:rPr>
              <a:t>OPERA data : an </a:t>
            </a: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</a:rPr>
              <a:t>example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</a:rPr>
              <a:t> of </a:t>
            </a:r>
            <a:r>
              <a:rPr lang="el-GR" sz="2800" dirty="0" smtClean="0">
                <a:solidFill>
                  <a:schemeClr val="bg1"/>
                </a:solidFill>
              </a:rPr>
              <a:t>ν</a:t>
            </a:r>
            <a:r>
              <a:rPr lang="el-GR" sz="2800" baseline="-25000" dirty="0" smtClean="0">
                <a:solidFill>
                  <a:schemeClr val="bg1"/>
                </a:solidFill>
              </a:rPr>
              <a:t>μ</a:t>
            </a:r>
            <a:r>
              <a:rPr lang="el-GR" sz="2800" dirty="0" smtClean="0">
                <a:solidFill>
                  <a:schemeClr val="bg1"/>
                </a:solidFill>
              </a:rPr>
              <a:t> 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</a:rPr>
              <a:t>CC interaction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500" r="10000"/>
          <a:stretch>
            <a:fillRect/>
          </a:stretch>
        </p:blipFill>
        <p:spPr bwMode="auto">
          <a:xfrm>
            <a:off x="35496" y="1340768"/>
            <a:ext cx="5040560" cy="390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2420888"/>
            <a:ext cx="3995936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95536" y="90872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 smtClean="0"/>
              <a:t>Reconstruction in </a:t>
            </a:r>
            <a:r>
              <a:rPr lang="fr-FR" sz="2000" dirty="0" err="1" smtClean="0"/>
              <a:t>electronic</a:t>
            </a:r>
            <a:r>
              <a:rPr lang="fr-FR" sz="2000" dirty="0" smtClean="0"/>
              <a:t> detectors</a:t>
            </a:r>
            <a:endParaRPr lang="fr-FR" sz="2000" dirty="0"/>
          </a:p>
        </p:txBody>
      </p:sp>
      <p:sp>
        <p:nvSpPr>
          <p:cNvPr id="10" name="Rectangle 9"/>
          <p:cNvSpPr/>
          <p:nvPr/>
        </p:nvSpPr>
        <p:spPr>
          <a:xfrm>
            <a:off x="5364088" y="2020778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Reconstruction in </a:t>
            </a:r>
            <a:r>
              <a:rPr lang="fr-FR" sz="2000" dirty="0" err="1" smtClean="0"/>
              <a:t>emulsions</a:t>
            </a:r>
            <a:endParaRPr lang="fr-FR" sz="2000" dirty="0"/>
          </a:p>
        </p:txBody>
      </p:sp>
      <p:sp>
        <p:nvSpPr>
          <p:cNvPr id="11" name="Rectangle 10"/>
          <p:cNvSpPr/>
          <p:nvPr/>
        </p:nvSpPr>
        <p:spPr>
          <a:xfrm>
            <a:off x="3131840" y="76470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EA0AE-ED81-45E0-9C1E-9C4C728E81E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245772" y="152400"/>
            <a:ext cx="8925392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</a:rPr>
              <a:t>OPERA data : an </a:t>
            </a: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</a:rPr>
              <a:t>example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</a:rPr>
              <a:t> of </a:t>
            </a:r>
            <a:r>
              <a:rPr lang="el-GR" sz="2800" dirty="0" smtClean="0">
                <a:solidFill>
                  <a:schemeClr val="bg1"/>
                </a:solidFill>
              </a:rPr>
              <a:t>ν</a:t>
            </a:r>
            <a:r>
              <a:rPr lang="el-GR" sz="2800" baseline="-25000" dirty="0" smtClean="0">
                <a:solidFill>
                  <a:schemeClr val="bg1"/>
                </a:solidFill>
              </a:rPr>
              <a:t>μ</a:t>
            </a:r>
            <a:r>
              <a:rPr lang="el-GR" sz="2800" dirty="0" smtClean="0">
                <a:solidFill>
                  <a:schemeClr val="bg1"/>
                </a:solidFill>
              </a:rPr>
              <a:t> 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</a:rPr>
              <a:t>CC interaction : </a:t>
            </a: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</a:rPr>
              <a:t>charm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</a:rPr>
              <a:t>event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76470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 smtClean="0"/>
              <a:t>Reconstruction in </a:t>
            </a:r>
            <a:r>
              <a:rPr lang="fr-FR" sz="2000" dirty="0" err="1" smtClean="0"/>
              <a:t>electronic</a:t>
            </a:r>
            <a:r>
              <a:rPr lang="fr-FR" sz="2000" dirty="0" smtClean="0"/>
              <a:t> detectors</a:t>
            </a:r>
            <a:endParaRPr lang="fr-FR" sz="2000" dirty="0"/>
          </a:p>
        </p:txBody>
      </p:sp>
      <p:sp>
        <p:nvSpPr>
          <p:cNvPr id="10" name="Rectangle 9"/>
          <p:cNvSpPr/>
          <p:nvPr/>
        </p:nvSpPr>
        <p:spPr>
          <a:xfrm>
            <a:off x="5364088" y="2164794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Reconstruction in </a:t>
            </a:r>
            <a:r>
              <a:rPr lang="fr-FR" sz="2000" dirty="0" err="1" smtClean="0"/>
              <a:t>emulsions</a:t>
            </a:r>
            <a:endParaRPr lang="fr-FR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89" y="1196752"/>
            <a:ext cx="5095975" cy="411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7428" y="2652861"/>
            <a:ext cx="3851920" cy="365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Goal &amp; </a:t>
            </a:r>
            <a:r>
              <a:rPr lang="fr-FR" sz="32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principle</a:t>
            </a:r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 of the OPERA </a:t>
            </a:r>
            <a:r>
              <a:rPr lang="fr-FR" sz="32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experiment</a:t>
            </a:r>
            <a:endParaRPr lang="fr-FR" sz="3200" dirty="0" smtClean="0">
              <a:solidFill>
                <a:schemeClr val="bg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Description of OPERA detector</a:t>
            </a:r>
          </a:p>
          <a:p>
            <a:r>
              <a:rPr lang="fr-FR" sz="3200" dirty="0" err="1" smtClean="0">
                <a:latin typeface="Calibri" pitchFamily="34" charset="0"/>
              </a:rPr>
              <a:t>Status</a:t>
            </a:r>
            <a:r>
              <a:rPr lang="fr-FR" sz="3200" dirty="0" smtClean="0">
                <a:latin typeface="Calibri" pitchFamily="34" charset="0"/>
              </a:rPr>
              <a:t> of OPERA</a:t>
            </a:r>
          </a:p>
          <a:p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Oscillation </a:t>
            </a:r>
            <a:r>
              <a:rPr lang="fr-FR" sz="32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results</a:t>
            </a:r>
            <a:endParaRPr lang="fr-FR" sz="3200" dirty="0">
              <a:solidFill>
                <a:schemeClr val="bg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EA0AE-ED81-45E0-9C1E-9C4C728E81E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EA0AE-ED81-45E0-9C1E-9C4C728E81E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3347864" y="152400"/>
            <a:ext cx="1889492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</a:rPr>
              <a:t>Data </a:t>
            </a: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</a:rPr>
              <a:t>taking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300" y="899428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800" dirty="0" smtClean="0"/>
              <a:t> We collected a large sample of events and high intensity run is expected in 2012.</a:t>
            </a:r>
            <a:endParaRPr lang="fr-FR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t="41463"/>
          <a:stretch>
            <a:fillRect/>
          </a:stretch>
        </p:blipFill>
        <p:spPr bwMode="auto">
          <a:xfrm>
            <a:off x="61324" y="1903953"/>
            <a:ext cx="9001000" cy="17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2984073"/>
            <a:ext cx="2160240" cy="28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7340" y="2993309"/>
            <a:ext cx="204212" cy="26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79796" y="3907298"/>
            <a:ext cx="8956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/>
              <a:t>The analysis of 2008 and 2009 data is complete (</a:t>
            </a:r>
            <a:r>
              <a:rPr lang="en-US" sz="1800" i="1" dirty="0" smtClean="0"/>
              <a:t>arXiv:1107.2594).</a:t>
            </a:r>
            <a:endParaRPr lang="fr-FR" sz="1800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96" y="4293096"/>
            <a:ext cx="9036496" cy="197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b="80488"/>
          <a:stretch>
            <a:fillRect/>
          </a:stretch>
        </p:blipFill>
        <p:spPr bwMode="auto">
          <a:xfrm>
            <a:off x="61254" y="1340768"/>
            <a:ext cx="9001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Goal &amp; </a:t>
            </a:r>
            <a:r>
              <a:rPr lang="fr-FR" sz="32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principle</a:t>
            </a:r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 of the OPERA </a:t>
            </a:r>
            <a:r>
              <a:rPr lang="fr-FR" sz="32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experiment</a:t>
            </a:r>
            <a:endParaRPr lang="fr-FR" sz="3200" dirty="0" smtClean="0">
              <a:solidFill>
                <a:schemeClr val="bg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Description of OPERA detector</a:t>
            </a:r>
          </a:p>
          <a:p>
            <a:r>
              <a:rPr lang="fr-FR" sz="32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Status</a:t>
            </a:r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 of OPERA</a:t>
            </a:r>
          </a:p>
          <a:p>
            <a:r>
              <a:rPr lang="fr-FR" sz="3200" dirty="0" smtClean="0">
                <a:latin typeface="Calibri" pitchFamily="34" charset="0"/>
              </a:rPr>
              <a:t>Oscillation </a:t>
            </a:r>
            <a:r>
              <a:rPr lang="fr-FR" sz="3200" dirty="0" err="1" smtClean="0">
                <a:latin typeface="Calibri" pitchFamily="34" charset="0"/>
              </a:rPr>
              <a:t>results</a:t>
            </a:r>
            <a:endParaRPr lang="fr-FR" sz="3200" dirty="0">
              <a:latin typeface="Calibri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EA0AE-ED81-45E0-9C1E-9C4C728E81E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E85F1-1F88-4AE7-9AA3-0CB0724DB1A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3275856" y="152400"/>
            <a:ext cx="3127651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l-GR" sz="2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ν</a:t>
            </a:r>
            <a:r>
              <a:rPr lang="el-GR" sz="2800" b="1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τ</a:t>
            </a:r>
            <a:r>
              <a:rPr lang="fr-FR" sz="2800" b="1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</a:rPr>
              <a:t>Oscillation signal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1196753"/>
            <a:ext cx="532859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9512" y="786190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• In the 2008-2009 data we found 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1600" baseline="-25000" dirty="0" err="1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1600" dirty="0" smtClean="0"/>
              <a:t> candidate (</a:t>
            </a:r>
            <a:r>
              <a:rPr lang="en-US" sz="1600" i="1" dirty="0" smtClean="0"/>
              <a:t>Phys. </a:t>
            </a:r>
            <a:r>
              <a:rPr lang="en-US" sz="1600" i="1" dirty="0" err="1" smtClean="0"/>
              <a:t>Lett</a:t>
            </a:r>
            <a:r>
              <a:rPr lang="en-US" sz="1600" i="1" dirty="0" smtClean="0"/>
              <a:t>. B 691 (2010) </a:t>
            </a:r>
            <a:r>
              <a:rPr lang="fr-FR" sz="1600" i="1" dirty="0" smtClean="0"/>
              <a:t>138 ).</a:t>
            </a:r>
            <a:endParaRPr lang="fr-FR" sz="1600" dirty="0"/>
          </a:p>
        </p:txBody>
      </p:sp>
      <p:pic>
        <p:nvPicPr>
          <p:cNvPr id="7" name="Picture 19" descr="TabellaRiccard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4203" y="1945754"/>
            <a:ext cx="3627437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4581128"/>
            <a:ext cx="892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/>
              <a:t>Background estimation improvements</a:t>
            </a:r>
          </a:p>
          <a:p>
            <a:pPr algn="ctr"/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Reduction by the systematical tracks follow down for the candidate events to improve</a:t>
            </a:r>
          </a:p>
          <a:p>
            <a:r>
              <a:rPr lang="en-US" sz="1800" dirty="0" smtClean="0"/>
              <a:t>  the </a:t>
            </a:r>
            <a:r>
              <a:rPr lang="en-US" sz="1800" dirty="0" err="1" smtClean="0"/>
              <a:t>muon</a:t>
            </a:r>
            <a:r>
              <a:rPr lang="en-US" sz="1800" dirty="0" smtClean="0"/>
              <a:t> identification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Evaluation of the </a:t>
            </a:r>
            <a:r>
              <a:rPr lang="en-US" sz="1800" dirty="0" err="1" smtClean="0"/>
              <a:t>hadronic</a:t>
            </a:r>
            <a:r>
              <a:rPr lang="en-US" sz="1800" dirty="0" smtClean="0"/>
              <a:t> </a:t>
            </a:r>
            <a:r>
              <a:rPr lang="en-US" sz="1800" dirty="0" err="1" smtClean="0"/>
              <a:t>reinteraction</a:t>
            </a:r>
            <a:r>
              <a:rPr lang="en-US" sz="1800" dirty="0" smtClean="0"/>
              <a:t> using MC simulations. (MC validated by </a:t>
            </a:r>
          </a:p>
          <a:p>
            <a:r>
              <a:rPr lang="en-US" sz="1800" dirty="0" smtClean="0"/>
              <a:t>  </a:t>
            </a:r>
            <a:r>
              <a:rPr lang="en-US" sz="1800" dirty="0" err="1" smtClean="0"/>
              <a:t>analysing</a:t>
            </a:r>
            <a:r>
              <a:rPr lang="en-US" sz="1800" dirty="0" smtClean="0"/>
              <a:t> </a:t>
            </a:r>
            <a:r>
              <a:rPr lang="en-US" sz="1800" dirty="0" err="1" smtClean="0"/>
              <a:t>pion</a:t>
            </a:r>
            <a:r>
              <a:rPr lang="en-US" sz="1800" dirty="0" smtClean="0"/>
              <a:t> t</a:t>
            </a:r>
            <a:r>
              <a:rPr lang="fr-FR" sz="1800" dirty="0" smtClean="0"/>
              <a:t>est </a:t>
            </a:r>
            <a:r>
              <a:rPr lang="fr-FR" sz="1800" dirty="0" err="1" smtClean="0"/>
              <a:t>beam</a:t>
            </a:r>
            <a:r>
              <a:rPr lang="fr-FR" sz="1800" dirty="0" smtClean="0"/>
              <a:t> data &amp; 14m of hadron </a:t>
            </a:r>
            <a:r>
              <a:rPr lang="fr-FR" sz="1800" dirty="0" err="1" smtClean="0"/>
              <a:t>tracks</a:t>
            </a:r>
            <a:r>
              <a:rPr lang="fr-FR" sz="1800" dirty="0" smtClean="0"/>
              <a:t> in OPERA data)</a:t>
            </a:r>
            <a:endParaRPr 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E85F1-1F88-4AE7-9AA3-0CB0724DB1A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804" y="836712"/>
            <a:ext cx="882047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2627784" y="152400"/>
            <a:ext cx="4038221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Significance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 of </a:t>
            </a: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this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result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4365104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• </a:t>
            </a:r>
            <a:r>
              <a:rPr lang="en-US" sz="1600" dirty="0" smtClean="0">
                <a:cs typeface="Arial" charset="0"/>
              </a:rPr>
              <a:t>In the analyzed sample one </a:t>
            </a:r>
            <a:r>
              <a:rPr lang="en-US" sz="1600" i="1" dirty="0" err="1" smtClean="0">
                <a:latin typeface="Symbol" pitchFamily="18" charset="2"/>
                <a:cs typeface="Arial" charset="0"/>
              </a:rPr>
              <a:t>n</a:t>
            </a:r>
            <a:r>
              <a:rPr lang="en-US" sz="1600" i="1" baseline="-25000" dirty="0" err="1" smtClean="0">
                <a:latin typeface="Symbol" pitchFamily="18" charset="2"/>
                <a:cs typeface="Arial" charset="0"/>
              </a:rPr>
              <a:t>t</a:t>
            </a:r>
            <a:r>
              <a:rPr lang="en-US" sz="1600" i="1" baseline="-25000" dirty="0" smtClean="0">
                <a:latin typeface="Comic Sans MS" pitchFamily="66" charset="0"/>
                <a:cs typeface="Arial" charset="0"/>
              </a:rPr>
              <a:t> </a:t>
            </a:r>
            <a:r>
              <a:rPr lang="en-US" sz="1600" dirty="0" smtClean="0">
                <a:latin typeface="Comic Sans MS" pitchFamily="66" charset="0"/>
                <a:cs typeface="Arial" charset="0"/>
              </a:rPr>
              <a:t> </a:t>
            </a:r>
            <a:r>
              <a:rPr lang="en-US" sz="1600" dirty="0" smtClean="0">
                <a:cs typeface="Arial" charset="0"/>
              </a:rPr>
              <a:t>observed in the </a:t>
            </a:r>
            <a:r>
              <a:rPr lang="en-US" sz="1600" i="1" dirty="0" smtClean="0">
                <a:latin typeface="Symbol" pitchFamily="18" charset="2"/>
                <a:cs typeface="Arial" charset="0"/>
              </a:rPr>
              <a:t>t ®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dirty="0" smtClean="0">
                <a:latin typeface="Comic Sans MS" pitchFamily="66" charset="0"/>
                <a:cs typeface="Arial" charset="0"/>
              </a:rPr>
              <a:t> </a:t>
            </a:r>
            <a:r>
              <a:rPr lang="en-US" sz="1600" dirty="0" smtClean="0">
                <a:cs typeface="Arial" charset="0"/>
              </a:rPr>
              <a:t>channel compatible with the expectation</a:t>
            </a:r>
          </a:p>
          <a:p>
            <a:r>
              <a:rPr lang="en-US" sz="1600" dirty="0" smtClean="0">
                <a:cs typeface="Arial" charset="0"/>
              </a:rPr>
              <a:t>  of 1.65 signal events.</a:t>
            </a:r>
          </a:p>
          <a:p>
            <a:r>
              <a:rPr lang="en-US" sz="1600" dirty="0" smtClean="0">
                <a:cs typeface="Arial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b="1" dirty="0" smtClean="0">
                <a:solidFill>
                  <a:srgbClr val="FFFF00"/>
                </a:solidFill>
              </a:rPr>
              <a:t>statistical significance</a:t>
            </a:r>
            <a:r>
              <a:rPr lang="en-US" sz="1600" dirty="0" smtClean="0"/>
              <a:t> of the observation (i.e. the probability of not being a</a:t>
            </a:r>
          </a:p>
          <a:p>
            <a:r>
              <a:rPr lang="en-US" sz="1600" dirty="0" smtClean="0"/>
              <a:t>  fluctuation of the background) is </a:t>
            </a:r>
            <a:r>
              <a:rPr lang="en-US" sz="1600" b="1" dirty="0" smtClean="0">
                <a:solidFill>
                  <a:srgbClr val="FFFF00"/>
                </a:solidFill>
              </a:rPr>
              <a:t>95%</a:t>
            </a:r>
            <a:r>
              <a:rPr lang="en-US" sz="1600" dirty="0" smtClean="0"/>
              <a:t>.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E85F1-1F88-4AE7-9AA3-0CB0724DB1A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1475656" y="152400"/>
            <a:ext cx="6499536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Another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 oscillation </a:t>
            </a: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study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 :  </a:t>
            </a:r>
            <a:r>
              <a:rPr lang="el-GR" sz="2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ν</a:t>
            </a:r>
            <a:r>
              <a:rPr lang="el-GR" sz="2800" b="1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μ</a:t>
            </a:r>
            <a:r>
              <a:rPr lang="el-GR" sz="2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→ν</a:t>
            </a:r>
            <a:r>
              <a:rPr lang="fr-FR" sz="2800" b="1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lang="fr-FR" sz="2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channel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4221088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We have developed a dedicated strategy for </a:t>
            </a:r>
            <a:r>
              <a:rPr lang="el-GR" sz="2000" b="1" dirty="0" smtClean="0">
                <a:latin typeface="Times New Roman"/>
                <a:cs typeface="Times New Roman"/>
              </a:rPr>
              <a:t>ν</a:t>
            </a:r>
            <a:r>
              <a:rPr lang="fr-FR" sz="2000" b="1" baseline="-25000" dirty="0" smtClean="0">
                <a:latin typeface="Times New Roman"/>
                <a:cs typeface="Times New Roman"/>
              </a:rPr>
              <a:t>e</a:t>
            </a:r>
            <a:r>
              <a:rPr lang="en-US" sz="2000" dirty="0" smtClean="0"/>
              <a:t> search to increase</a:t>
            </a:r>
          </a:p>
          <a:p>
            <a:r>
              <a:rPr lang="en-US" sz="2000" dirty="0" smtClean="0"/>
              <a:t>  the detection efficiency by using information in the emulsion as  </a:t>
            </a:r>
          </a:p>
          <a:p>
            <a:r>
              <a:rPr lang="en-US" sz="2000" dirty="0" smtClean="0"/>
              <a:t>  well as in the CS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We have detected </a:t>
            </a:r>
            <a:r>
              <a:rPr lang="en-US" sz="2000" b="1" dirty="0" smtClean="0">
                <a:solidFill>
                  <a:srgbClr val="FFFF00"/>
                </a:solidFill>
              </a:rPr>
              <a:t>14 </a:t>
            </a:r>
            <a:r>
              <a:rPr lang="el-GR" sz="20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ν</a:t>
            </a:r>
            <a:r>
              <a:rPr lang="fr-FR" sz="2000" b="1" baseline="-25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lang="en-US" sz="2000" b="1" dirty="0" smtClean="0">
                <a:solidFill>
                  <a:srgbClr val="FFFF00"/>
                </a:solidFill>
              </a:rPr>
              <a:t> CC interactions </a:t>
            </a:r>
            <a:r>
              <a:rPr lang="en-US" sz="2000" dirty="0" smtClean="0"/>
              <a:t>in the 2008-2009 </a:t>
            </a:r>
          </a:p>
          <a:p>
            <a:r>
              <a:rPr lang="en-US" sz="2000" dirty="0" smtClean="0"/>
              <a:t>  analyzed sample.</a:t>
            </a:r>
            <a:endParaRPr lang="it-IT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  <p:sp>
        <p:nvSpPr>
          <p:cNvPr id="11" name="Espace réservé du contenu 4"/>
          <p:cNvSpPr txBox="1">
            <a:spLocks/>
          </p:cNvSpPr>
          <p:nvPr/>
        </p:nvSpPr>
        <p:spPr>
          <a:xfrm>
            <a:off x="451048" y="836712"/>
            <a:ext cx="8153400" cy="3240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7688" marR="0" lvl="0" indent="-411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Physics motivation</a:t>
            </a:r>
          </a:p>
          <a:p>
            <a:pPr marL="547688" marR="0" lvl="0" indent="-411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ν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μ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↔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ν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e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ν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e</a:t>
            </a:r>
            <a:r>
              <a:rPr kumimoji="0" lang="en-US" sz="24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CC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interaction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 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+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hadronic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shower</a:t>
            </a:r>
          </a:p>
          <a:p>
            <a:pPr marL="547688" marR="0" lvl="0" indent="-411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Background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processes which contain electrons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68363" marR="0" lvl="1" indent="-2825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Blip>
                <a:blip r:embed="rId2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ν</a:t>
            </a:r>
            <a:r>
              <a:rPr kumimoji="0" lang="en-US" sz="1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e</a:t>
            </a:r>
            <a:r>
              <a:rPr kumimoji="0" lang="en-US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beam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: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ν</a:t>
            </a:r>
            <a:r>
              <a:rPr kumimoji="0" lang="en-US" sz="1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e</a:t>
            </a:r>
            <a:r>
              <a:rPr kumimoji="0" lang="en-US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CC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interaction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+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hadronic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shower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868363" marR="0" lvl="1" indent="-2825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Blip>
                <a:blip r:embed="rId2"/>
              </a:buBlip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ν</a:t>
            </a:r>
            <a:r>
              <a:rPr kumimoji="0" lang="en-US" sz="20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τ</a:t>
            </a:r>
            <a:r>
              <a:rPr kumimoji="0" lang="en-US" sz="2000" b="1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CC</a:t>
            </a:r>
            <a:r>
              <a:rPr kumimoji="0" lang="en-US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interaction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τ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+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hadronic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shower &amp;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τ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Wingdings" pitchFamily="2" charset="2"/>
              </a:rPr>
              <a:t>→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Wingdings" pitchFamily="2" charset="2"/>
              </a:rPr>
              <a:t>e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νν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868363" marR="0" lvl="1" indent="-2825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Blip>
                <a:blip r:embed="rId2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ν</a:t>
            </a:r>
            <a:r>
              <a:rPr kumimoji="0" lang="en-US" sz="1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μ</a:t>
            </a:r>
            <a:r>
              <a:rPr kumimoji="0" lang="en-US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beam :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ν</a:t>
            </a:r>
            <a:r>
              <a:rPr kumimoji="0" lang="en-US" sz="1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μ</a:t>
            </a:r>
            <a:r>
              <a:rPr kumimoji="0" lang="en-US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  <a:sym typeface="Wingdings" pitchFamily="2" charset="2"/>
              </a:rPr>
              <a:t>NC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interaction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ν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+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hadronic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shower with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π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0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  <a:sym typeface="Wingdings" pitchFamily="2" charset="2"/>
              </a:rPr>
              <a:t> &amp;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π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0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Wingdings" pitchFamily="2" charset="2"/>
              </a:rPr>
              <a:t>→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γγ</a:t>
            </a:r>
            <a:endParaRPr kumimoji="0" lang="en-US" sz="18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868363" marR="0" lvl="1" indent="-2825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Blip>
                <a:blip r:embed="rId2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ν</a:t>
            </a:r>
            <a:r>
              <a:rPr kumimoji="0" lang="en-US" sz="1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μ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beam :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ν</a:t>
            </a:r>
            <a:r>
              <a:rPr kumimoji="0" lang="en-US" sz="1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μ</a:t>
            </a:r>
            <a:r>
              <a:rPr kumimoji="0" lang="en-US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  <a:sym typeface="Wingdings" pitchFamily="2" charset="2"/>
              </a:rPr>
              <a:t>CC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  <a:sym typeface="Wingdings" pitchFamily="2" charset="2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interaction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  <a:sym typeface="Wingdings" pitchFamily="2" charset="2"/>
              </a:rPr>
              <a:t>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μ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  <a:sym typeface="Wingdings" pitchFamily="2" charset="2"/>
              </a:rPr>
              <a:t> missed 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ν</a:t>
            </a:r>
            <a:r>
              <a:rPr kumimoji="0" lang="en-US" sz="1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μ</a:t>
            </a:r>
            <a:r>
              <a:rPr kumimoji="0" lang="en-US" sz="18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  <a:sym typeface="Wingdings" pitchFamily="2" charset="2"/>
              </a:rPr>
              <a:t>NC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interaction </a:t>
            </a:r>
          </a:p>
          <a:p>
            <a:pPr marL="868363" marR="0" lvl="1" indent="-2825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E85F1-1F88-4AE7-9AA3-0CB0724DB1A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899592" y="241484"/>
            <a:ext cx="7474995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l-GR" sz="2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ν</a:t>
            </a:r>
            <a:r>
              <a:rPr lang="fr-FR" sz="2800" b="1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lang="fr-FR" sz="2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study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 : </a:t>
            </a: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electromagnetic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shower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 reconstruction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1048668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An energy estimation of electromagnetic showers is available by </a:t>
            </a:r>
          </a:p>
          <a:p>
            <a:r>
              <a:rPr lang="en-US" sz="2000" dirty="0" smtClean="0"/>
              <a:t>  using OPERA bricks as a calorimeter and that needs  the following</a:t>
            </a:r>
          </a:p>
          <a:p>
            <a:r>
              <a:rPr lang="en-US" sz="2000" dirty="0" smtClean="0"/>
              <a:t>  studies :</a:t>
            </a:r>
          </a:p>
          <a:p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systematic errors estimation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calibration with OPERA bricks exposed to an electron beam at</a:t>
            </a:r>
          </a:p>
          <a:p>
            <a:pPr lvl="1"/>
            <a:r>
              <a:rPr lang="en-US" sz="2000" dirty="0" smtClean="0"/>
              <a:t>   CERN (4GeV &amp; 2 </a:t>
            </a:r>
            <a:r>
              <a:rPr lang="en-US" sz="2000" dirty="0" err="1" smtClean="0"/>
              <a:t>GeV</a:t>
            </a:r>
            <a:r>
              <a:rPr lang="en-US" sz="2000" dirty="0" smtClean="0"/>
              <a:t>, 100mrd angle)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due to relative small size of bricks, an extended shower </a:t>
            </a:r>
          </a:p>
          <a:p>
            <a:pPr lvl="1"/>
            <a:r>
              <a:rPr lang="en-US" sz="2000" dirty="0" smtClean="0"/>
              <a:t>  reconstruction with one adjacent or downstream brick to </a:t>
            </a:r>
          </a:p>
          <a:p>
            <a:pPr lvl="1"/>
            <a:r>
              <a:rPr lang="en-US" sz="2000" dirty="0" smtClean="0"/>
              <a:t>  achieve a better estimation of the energy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efficiency estimation</a:t>
            </a:r>
            <a:endParaRPr lang="it-IT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dirty="0" smtClean="0">
                <a:latin typeface="Calibri" pitchFamily="34" charset="0"/>
              </a:rPr>
              <a:t>Goal &amp; </a:t>
            </a:r>
            <a:r>
              <a:rPr lang="fr-FR" sz="3200" dirty="0" err="1" smtClean="0">
                <a:latin typeface="Calibri" pitchFamily="34" charset="0"/>
              </a:rPr>
              <a:t>principle</a:t>
            </a:r>
            <a:r>
              <a:rPr lang="fr-FR" sz="3200" dirty="0" smtClean="0">
                <a:latin typeface="Calibri" pitchFamily="34" charset="0"/>
              </a:rPr>
              <a:t> of the OPERA </a:t>
            </a:r>
            <a:r>
              <a:rPr lang="fr-FR" sz="3200" dirty="0" err="1" smtClean="0">
                <a:latin typeface="Calibri" pitchFamily="34" charset="0"/>
              </a:rPr>
              <a:t>experiment</a:t>
            </a:r>
            <a:endParaRPr lang="fr-FR" sz="3200" dirty="0" smtClean="0">
              <a:latin typeface="Calibri" pitchFamily="34" charset="0"/>
            </a:endParaRPr>
          </a:p>
          <a:p>
            <a:r>
              <a:rPr lang="fr-FR" sz="3200" dirty="0" smtClean="0">
                <a:latin typeface="Calibri" pitchFamily="34" charset="0"/>
              </a:rPr>
              <a:t>Description of the OPERA detector</a:t>
            </a:r>
          </a:p>
          <a:p>
            <a:r>
              <a:rPr lang="fr-FR" sz="3200" dirty="0" err="1" smtClean="0">
                <a:latin typeface="Calibri" pitchFamily="34" charset="0"/>
              </a:rPr>
              <a:t>Status</a:t>
            </a:r>
            <a:r>
              <a:rPr lang="fr-FR" sz="3200" dirty="0" smtClean="0">
                <a:latin typeface="Calibri" pitchFamily="34" charset="0"/>
              </a:rPr>
              <a:t> of OPERA</a:t>
            </a:r>
          </a:p>
          <a:p>
            <a:r>
              <a:rPr lang="fr-FR" sz="3200" dirty="0" smtClean="0">
                <a:latin typeface="Calibri" pitchFamily="34" charset="0"/>
              </a:rPr>
              <a:t>Oscillation </a:t>
            </a:r>
            <a:r>
              <a:rPr lang="fr-FR" sz="3200" dirty="0" err="1" smtClean="0">
                <a:latin typeface="Calibri" pitchFamily="34" charset="0"/>
              </a:rPr>
              <a:t>results</a:t>
            </a:r>
            <a:endParaRPr lang="fr-FR" sz="3200" dirty="0">
              <a:latin typeface="Calibri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843808" y="6416675"/>
            <a:ext cx="3175992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F. Brunet - GDR neutrino - LAPP 29/11/2011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EA0AE-ED81-45E0-9C1E-9C4C728E81E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EA0AE-ED81-45E0-9C1E-9C4C728E81E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1305836" y="152400"/>
            <a:ext cx="6949275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</a:rPr>
              <a:t>OPERA data : an </a:t>
            </a: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</a:rPr>
              <a:t>example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</a:rPr>
              <a:t> of </a:t>
            </a:r>
            <a:r>
              <a:rPr lang="el-GR" sz="2800" dirty="0" smtClean="0">
                <a:solidFill>
                  <a:schemeClr val="bg1"/>
                </a:solidFill>
              </a:rPr>
              <a:t>ν</a:t>
            </a:r>
            <a:r>
              <a:rPr lang="fr-FR" sz="2800" baseline="-25000" dirty="0" smtClean="0">
                <a:solidFill>
                  <a:schemeClr val="bg1"/>
                </a:solidFill>
              </a:rPr>
              <a:t>e</a:t>
            </a:r>
            <a:r>
              <a:rPr lang="el-GR" sz="2800" dirty="0" smtClean="0">
                <a:solidFill>
                  <a:schemeClr val="bg1"/>
                </a:solidFill>
              </a:rPr>
              <a:t> </a:t>
            </a:r>
            <a:r>
              <a:rPr lang="fr-FR" sz="2800" b="1" dirty="0" smtClean="0">
                <a:solidFill>
                  <a:schemeClr val="bg1"/>
                </a:solidFill>
                <a:latin typeface="Calibri" pitchFamily="34" charset="0"/>
              </a:rPr>
              <a:t>CC interaction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83671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 smtClean="0"/>
              <a:t>Reconstruction in </a:t>
            </a:r>
            <a:r>
              <a:rPr lang="fr-FR" sz="2000" dirty="0" err="1" smtClean="0"/>
              <a:t>electronic</a:t>
            </a:r>
            <a:r>
              <a:rPr lang="fr-FR" sz="2000" dirty="0" smtClean="0"/>
              <a:t> detectors</a:t>
            </a:r>
            <a:endParaRPr lang="fr-FR" sz="2000" dirty="0"/>
          </a:p>
        </p:txBody>
      </p:sp>
      <p:sp>
        <p:nvSpPr>
          <p:cNvPr id="10" name="Rectangle 9"/>
          <p:cNvSpPr/>
          <p:nvPr/>
        </p:nvSpPr>
        <p:spPr>
          <a:xfrm>
            <a:off x="5580112" y="2452826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Reconstruction in </a:t>
            </a:r>
            <a:r>
              <a:rPr lang="fr-FR" sz="2000" dirty="0" err="1" smtClean="0"/>
              <a:t>emulsions</a:t>
            </a:r>
            <a:endParaRPr lang="fr-FR" sz="2000" dirty="0"/>
          </a:p>
        </p:txBody>
      </p:sp>
      <p:sp>
        <p:nvSpPr>
          <p:cNvPr id="12" name="Rectangle 11"/>
          <p:cNvSpPr/>
          <p:nvPr/>
        </p:nvSpPr>
        <p:spPr>
          <a:xfrm>
            <a:off x="5220072" y="5909210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Electron </a:t>
            </a:r>
            <a:r>
              <a:rPr lang="fr-FR" sz="2000" dirty="0" err="1" smtClean="0"/>
              <a:t>energy</a:t>
            </a:r>
            <a:r>
              <a:rPr lang="fr-FR" sz="2000" dirty="0" smtClean="0"/>
              <a:t> = 7.4 </a:t>
            </a:r>
            <a:r>
              <a:rPr lang="fr-FR" sz="2000" dirty="0" smtClean="0">
                <a:latin typeface="Times New Roman"/>
                <a:cs typeface="Times New Roman"/>
              </a:rPr>
              <a:t>± </a:t>
            </a:r>
            <a:r>
              <a:rPr lang="fr-FR" sz="2000" dirty="0" smtClean="0">
                <a:latin typeface="Calibri" pitchFamily="34" charset="0"/>
                <a:cs typeface="Times New Roman"/>
              </a:rPr>
              <a:t>1.5 </a:t>
            </a:r>
            <a:r>
              <a:rPr lang="fr-FR" sz="2000" dirty="0" err="1" smtClean="0"/>
              <a:t>GeV</a:t>
            </a:r>
            <a:endParaRPr lang="fr-FR" sz="2000" dirty="0"/>
          </a:p>
        </p:txBody>
      </p:sp>
      <p:pic>
        <p:nvPicPr>
          <p:cNvPr id="13" name="Image 12" descr="Image1.png"/>
          <p:cNvPicPr>
            <a:picLocks noChangeAspect="1"/>
          </p:cNvPicPr>
          <p:nvPr/>
        </p:nvPicPr>
        <p:blipFill>
          <a:blip r:embed="rId2"/>
          <a:srcRect l="15697"/>
          <a:stretch>
            <a:fillRect/>
          </a:stretch>
        </p:blipFill>
        <p:spPr>
          <a:xfrm>
            <a:off x="5423217" y="2924944"/>
            <a:ext cx="3635896" cy="2963790"/>
          </a:xfrm>
          <a:prstGeom prst="rect">
            <a:avLst/>
          </a:prstGeom>
        </p:spPr>
      </p:pic>
      <p:pic>
        <p:nvPicPr>
          <p:cNvPr id="14" name="Image 13" descr="b096038_1298826169_CSandTT_default_Event_96038_9301040593_det.gif"/>
          <p:cNvPicPr>
            <a:picLocks noChangeAspect="1"/>
          </p:cNvPicPr>
          <p:nvPr/>
        </p:nvPicPr>
        <p:blipFill>
          <a:blip r:embed="rId3"/>
          <a:srcRect l="3059" r="2468" b="21408"/>
          <a:stretch>
            <a:fillRect/>
          </a:stretch>
        </p:blipFill>
        <p:spPr>
          <a:xfrm>
            <a:off x="35496" y="1268760"/>
            <a:ext cx="5328592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F. Brunet - GDR neutrino - LAPP 29/11/2011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E85F1-1F88-4AE7-9AA3-0CB0724DB1A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512" y="836712"/>
            <a:ext cx="885698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• The OPERA detector has been taking physics data successfully since 2008.</a:t>
            </a:r>
          </a:p>
          <a:p>
            <a:endParaRPr lang="en-US" sz="1800" dirty="0" smtClean="0"/>
          </a:p>
          <a:p>
            <a:r>
              <a:rPr lang="en-US" sz="1800" dirty="0" smtClean="0"/>
              <a:t>• The electronic detector response is well understood and the agreement between </a:t>
            </a:r>
          </a:p>
          <a:p>
            <a:r>
              <a:rPr lang="en-US" sz="1800" dirty="0" smtClean="0"/>
              <a:t>   data and simulation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quite</a:t>
            </a:r>
            <a:r>
              <a:rPr lang="fr-FR" sz="1800" dirty="0" smtClean="0"/>
              <a:t> good.</a:t>
            </a:r>
          </a:p>
          <a:p>
            <a:endParaRPr lang="fr-FR" sz="1800" dirty="0" smtClean="0"/>
          </a:p>
          <a:p>
            <a:r>
              <a:rPr lang="en-US" sz="1800" dirty="0" smtClean="0"/>
              <a:t>• 2008 and 2009 data analysis is finished and </a:t>
            </a:r>
            <a:r>
              <a:rPr lang="en-US" sz="1800" b="1" dirty="0" smtClean="0">
                <a:solidFill>
                  <a:srgbClr val="FFFF00"/>
                </a:solidFill>
              </a:rPr>
              <a:t>one </a:t>
            </a:r>
            <a:r>
              <a:rPr lang="el-GR" sz="1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ν</a:t>
            </a:r>
            <a:r>
              <a:rPr lang="en-US" sz="1800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1800" b="1" dirty="0" smtClean="0">
                <a:solidFill>
                  <a:srgbClr val="FFFF00"/>
                </a:solidFill>
              </a:rPr>
              <a:t> candidate has been observed</a:t>
            </a:r>
          </a:p>
          <a:p>
            <a:r>
              <a:rPr lang="en-US" sz="1800" b="1" dirty="0" smtClean="0">
                <a:solidFill>
                  <a:srgbClr val="FFFF00"/>
                </a:solidFill>
              </a:rPr>
              <a:t>   </a:t>
            </a:r>
            <a:r>
              <a:rPr lang="en-US" sz="1800" dirty="0" smtClean="0"/>
              <a:t>and 14 </a:t>
            </a:r>
            <a:r>
              <a:rPr lang="el-GR" sz="1800" dirty="0" smtClean="0">
                <a:latin typeface="Times New Roman"/>
                <a:cs typeface="Times New Roman"/>
              </a:rPr>
              <a:t>ν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smtClean="0">
                <a:cs typeface="Arial" pitchFamily="34" charset="0"/>
              </a:rPr>
              <a:t>CC interactions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fr-FR" sz="1800" dirty="0" smtClean="0"/>
          </a:p>
          <a:p>
            <a:r>
              <a:rPr lang="en-US" sz="1800" dirty="0" smtClean="0"/>
              <a:t>• We have already collected data to increase the statistics by a factor of 2.7: the </a:t>
            </a:r>
          </a:p>
          <a:p>
            <a:r>
              <a:rPr lang="en-US" sz="1800" dirty="0" smtClean="0"/>
              <a:t>   vertex location is being performed on the 2010 data and on the </a:t>
            </a:r>
            <a:r>
              <a:rPr lang="fr-FR" sz="1800" dirty="0" smtClean="0"/>
              <a:t>2011 data.</a:t>
            </a:r>
          </a:p>
          <a:p>
            <a:endParaRPr lang="fr-FR" sz="1800" dirty="0" smtClean="0"/>
          </a:p>
          <a:p>
            <a:r>
              <a:rPr lang="en-US" sz="1800" dirty="0" smtClean="0"/>
              <a:t>• The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1800" dirty="0" smtClean="0"/>
              <a:t> search goes on and we hope to have more candidates soon.</a:t>
            </a:r>
          </a:p>
          <a:p>
            <a:endParaRPr lang="en-US" sz="1800" dirty="0" smtClean="0"/>
          </a:p>
          <a:p>
            <a:r>
              <a:rPr lang="en-US" sz="1800" dirty="0" smtClean="0"/>
              <a:t>• In parallel a specific search for </a:t>
            </a:r>
            <a:r>
              <a:rPr lang="el-GR" sz="1800" dirty="0" smtClean="0">
                <a:latin typeface="Times New Roman"/>
                <a:cs typeface="Times New Roman"/>
              </a:rPr>
              <a:t>ν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dirty="0" smtClean="0"/>
              <a:t> candidates is on-going, since OPERA could </a:t>
            </a:r>
          </a:p>
          <a:p>
            <a:r>
              <a:rPr lang="en-US" sz="1800" dirty="0" smtClean="0"/>
              <a:t>   contribute to the </a:t>
            </a:r>
            <a:r>
              <a:rPr lang="en-US" sz="1800" dirty="0" err="1" smtClean="0"/>
              <a:t>numu-nue</a:t>
            </a:r>
            <a:r>
              <a:rPr lang="en-US" sz="1800" dirty="0" smtClean="0"/>
              <a:t> oscillation  study.</a:t>
            </a:r>
          </a:p>
          <a:p>
            <a:endParaRPr lang="en-US" sz="1800" dirty="0" smtClean="0"/>
          </a:p>
          <a:p>
            <a:r>
              <a:rPr lang="en-US" sz="1800" dirty="0" smtClean="0"/>
              <a:t>• In addition OPERA has measured the neutrino velocity (see talk by G. </a:t>
            </a:r>
            <a:r>
              <a:rPr lang="en-US" sz="1800" dirty="0" err="1" smtClean="0"/>
              <a:t>Brunetti</a:t>
            </a:r>
            <a:r>
              <a:rPr lang="en-US" sz="1800" dirty="0" smtClean="0"/>
              <a:t> &amp; </a:t>
            </a:r>
          </a:p>
          <a:p>
            <a:r>
              <a:rPr lang="en-US" sz="1800" dirty="0" smtClean="0"/>
              <a:t>  </a:t>
            </a:r>
            <a:r>
              <a:rPr lang="fr-FR" sz="1800" dirty="0" err="1" smtClean="0"/>
              <a:t>arXiv</a:t>
            </a:r>
            <a:r>
              <a:rPr lang="fr-FR" sz="1800" dirty="0" smtClean="0"/>
              <a:t>:1109.4897 )</a:t>
            </a:r>
            <a:endParaRPr lang="fr-FR" sz="1800" dirty="0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3563888" y="152400"/>
            <a:ext cx="1608133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2800" b="1" dirty="0" err="1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Summary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dirty="0" smtClean="0">
                <a:latin typeface="Calibri" pitchFamily="34" charset="0"/>
              </a:rPr>
              <a:t>Goal &amp; </a:t>
            </a:r>
            <a:r>
              <a:rPr lang="fr-FR" sz="3200" dirty="0" err="1" smtClean="0">
                <a:latin typeface="Calibri" pitchFamily="34" charset="0"/>
              </a:rPr>
              <a:t>principle</a:t>
            </a:r>
            <a:r>
              <a:rPr lang="fr-FR" sz="3200" dirty="0" smtClean="0">
                <a:latin typeface="Calibri" pitchFamily="34" charset="0"/>
              </a:rPr>
              <a:t> of the OPERA </a:t>
            </a:r>
            <a:r>
              <a:rPr lang="fr-FR" sz="3200" dirty="0" err="1" smtClean="0">
                <a:latin typeface="Calibri" pitchFamily="34" charset="0"/>
              </a:rPr>
              <a:t>experiment</a:t>
            </a:r>
            <a:endParaRPr lang="fr-FR" sz="3200" dirty="0" smtClean="0">
              <a:latin typeface="Calibri" pitchFamily="34" charset="0"/>
            </a:endParaRPr>
          </a:p>
          <a:p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Description of OPERA detector</a:t>
            </a:r>
          </a:p>
          <a:p>
            <a:r>
              <a:rPr lang="fr-FR" sz="32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Status</a:t>
            </a:r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 of OPERA</a:t>
            </a:r>
          </a:p>
          <a:p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Oscillation </a:t>
            </a:r>
            <a:r>
              <a:rPr lang="fr-FR" sz="32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results</a:t>
            </a:r>
            <a:endParaRPr lang="fr-FR" sz="3200" dirty="0">
              <a:solidFill>
                <a:schemeClr val="bg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843808" y="6416675"/>
            <a:ext cx="3175992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F. Brunet - GDR neutrino - LAPP 29/11/2011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EA0AE-ED81-45E0-9C1E-9C4C728E81E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520259"/>
            <a:ext cx="3312368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F. Brunet - GDR neutrino - LAPP 29/11/2011</a:t>
            </a:r>
            <a:endParaRPr lang="it-IT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68313" y="404813"/>
            <a:ext cx="80645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/>
              <a:t>Super- </a:t>
            </a:r>
            <a:r>
              <a:rPr lang="en-US" sz="2000" dirty="0" err="1"/>
              <a:t>Kamiokande</a:t>
            </a:r>
            <a:r>
              <a:rPr lang="en-US" sz="2000" dirty="0"/>
              <a:t>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oscillations </a:t>
            </a:r>
            <a:r>
              <a:rPr lang="en-US" sz="2000" dirty="0"/>
              <a:t>with atmospheric </a:t>
            </a:r>
            <a:r>
              <a:rPr lang="en-US" sz="2000" dirty="0" smtClean="0"/>
              <a:t>neutrinos</a:t>
            </a:r>
          </a:p>
          <a:p>
            <a:pPr>
              <a:buFont typeface="Wingdings"/>
              <a:buChar char="à"/>
            </a:pPr>
            <a:r>
              <a:rPr lang="en-US" sz="2000" dirty="0" smtClean="0"/>
              <a:t> confirmed </a:t>
            </a:r>
            <a:r>
              <a:rPr lang="en-US" sz="2000" dirty="0"/>
              <a:t>with solar neutrinos </a:t>
            </a:r>
            <a:endParaRPr lang="en-US" sz="2000" dirty="0" smtClean="0"/>
          </a:p>
          <a:p>
            <a:r>
              <a:rPr lang="en-US" sz="2000" dirty="0" smtClean="0">
                <a:sym typeface="Wingdings" pitchFamily="2" charset="2"/>
              </a:rPr>
              <a:t> </a:t>
            </a:r>
            <a:r>
              <a:rPr lang="en-US" sz="2000" dirty="0" smtClean="0"/>
              <a:t>the </a:t>
            </a:r>
            <a:r>
              <a:rPr lang="en-US" sz="2000" dirty="0"/>
              <a:t>direct observation of the oscillation </a:t>
            </a:r>
            <a:r>
              <a:rPr lang="en-US" sz="2000" dirty="0" smtClean="0"/>
              <a:t>appearance with accelerator beams is still missing</a:t>
            </a:r>
          </a:p>
          <a:p>
            <a:r>
              <a:rPr lang="en-US" sz="2000" dirty="0" smtClean="0"/>
              <a:t>The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PMNS</a:t>
            </a:r>
            <a:r>
              <a:rPr lang="en-US" sz="2000" dirty="0" smtClean="0"/>
              <a:t> 3-flavor oscillation formalism predicts: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OPERA requires : </a:t>
            </a:r>
            <a:endParaRPr lang="en-US" sz="2000" dirty="0"/>
          </a:p>
          <a:p>
            <a:pPr marL="457200" indent="-457200">
              <a:buAutoNum type="arabicParenR"/>
            </a:pPr>
            <a:r>
              <a:rPr lang="en-US" sz="2000" dirty="0" smtClean="0"/>
              <a:t>long </a:t>
            </a:r>
            <a:r>
              <a:rPr lang="en-US" sz="2000" dirty="0"/>
              <a:t>baseline, 2) high neutrino energy, 3) high beam </a:t>
            </a:r>
            <a:r>
              <a:rPr lang="en-US" sz="2000" dirty="0" smtClean="0"/>
              <a:t>intensity </a:t>
            </a:r>
          </a:p>
          <a:p>
            <a:pPr marL="457200" indent="-457200"/>
            <a:r>
              <a:rPr lang="en-US" sz="2000" dirty="0" smtClean="0"/>
              <a:t>4) detect short lived </a:t>
            </a:r>
            <a:r>
              <a:rPr lang="el-GR" sz="2000" dirty="0" smtClean="0">
                <a:latin typeface="Times New Roman"/>
                <a:cs typeface="Times New Roman"/>
              </a:rPr>
              <a:t>τ</a:t>
            </a:r>
            <a:r>
              <a:rPr lang="fr-FR" sz="2000" dirty="0" smtClean="0">
                <a:cs typeface="Arial" pitchFamily="34" charset="0"/>
              </a:rPr>
              <a:t>’s</a:t>
            </a:r>
            <a:r>
              <a:rPr lang="en-US" sz="2000" dirty="0" smtClean="0"/>
              <a:t> </a:t>
            </a:r>
            <a:endParaRPr lang="it-IT" sz="2000" dirty="0"/>
          </a:p>
        </p:txBody>
      </p:sp>
      <p:pic>
        <p:nvPicPr>
          <p:cNvPr id="4100" name="Picture 8" descr="fig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3573016"/>
            <a:ext cx="4392488" cy="308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OPERA: first direct detection of neutrino oscillations in appearance mode </a:t>
            </a:r>
            <a:endParaRPr lang="fr-FR" sz="18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690688" y="2083321"/>
            <a:ext cx="5715000" cy="409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000066"/>
                </a:solidFill>
                <a:latin typeface="Times New Roman" pitchFamily="18" charset="0"/>
              </a:rPr>
              <a:t>P(</a:t>
            </a:r>
            <a:r>
              <a:rPr lang="it-IT" sz="2000" dirty="0">
                <a:solidFill>
                  <a:srgbClr val="000080"/>
                </a:solidFill>
                <a:latin typeface="Symbol" pitchFamily="18" charset="2"/>
                <a:sym typeface="Symbol" pitchFamily="18" charset="2"/>
              </a:rPr>
              <a:t></a:t>
            </a:r>
            <a:r>
              <a:rPr lang="it-IT" sz="2000" baseline="-25000" dirty="0">
                <a:solidFill>
                  <a:srgbClr val="000080"/>
                </a:solidFill>
                <a:latin typeface="Symbol" pitchFamily="18" charset="2"/>
                <a:sym typeface="Symbol" pitchFamily="18" charset="2"/>
              </a:rPr>
              <a:t></a:t>
            </a:r>
            <a:r>
              <a:rPr lang="it-IT" sz="2000" dirty="0">
                <a:solidFill>
                  <a:srgbClr val="000080"/>
                </a:solidFill>
                <a:latin typeface="Times New Roman" pitchFamily="18" charset="0"/>
                <a:sym typeface="Wingdings" pitchFamily="2" charset="2"/>
              </a:rPr>
              <a:t></a:t>
            </a:r>
            <a:r>
              <a:rPr lang="it-IT" sz="2000" dirty="0">
                <a:solidFill>
                  <a:srgbClr val="000080"/>
                </a:solidFill>
                <a:latin typeface="Symbol" pitchFamily="18" charset="2"/>
                <a:sym typeface="Symbol" pitchFamily="18" charset="2"/>
              </a:rPr>
              <a:t></a:t>
            </a:r>
            <a:r>
              <a:rPr lang="it-IT" sz="2000" baseline="-25000" dirty="0">
                <a:solidFill>
                  <a:srgbClr val="000080"/>
                </a:solidFill>
                <a:latin typeface="Symbol" pitchFamily="18" charset="2"/>
              </a:rPr>
              <a:t></a:t>
            </a:r>
            <a:r>
              <a:rPr lang="it-IT" sz="2000" dirty="0">
                <a:solidFill>
                  <a:srgbClr val="000066"/>
                </a:solidFill>
                <a:latin typeface="Times New Roman" pitchFamily="18" charset="0"/>
              </a:rPr>
              <a:t>) </a:t>
            </a:r>
            <a:r>
              <a:rPr lang="it-IT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it-IT" sz="2000" dirty="0">
                <a:solidFill>
                  <a:srgbClr val="EC231E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it-IT" sz="2000" baseline="30000" dirty="0">
                <a:solidFill>
                  <a:srgbClr val="EC231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dirty="0">
                <a:solidFill>
                  <a:srgbClr val="EC231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dirty="0">
                <a:solidFill>
                  <a:srgbClr val="EC231E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</a:t>
            </a:r>
            <a:r>
              <a:rPr lang="it-IT" sz="2000" baseline="-25000" dirty="0">
                <a:solidFill>
                  <a:srgbClr val="EC231E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it-IT" sz="2000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it-IT" sz="2000" baseline="30000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t-IT" sz="2000" dirty="0">
                <a:solidFill>
                  <a:srgbClr val="000080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</a:t>
            </a:r>
            <a:r>
              <a:rPr lang="it-IT" sz="2000" baseline="-25000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it-IT" sz="2000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it-IT" sz="2000" baseline="30000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000" dirty="0">
                <a:solidFill>
                  <a:srgbClr val="FF0000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</a:t>
            </a:r>
            <a:r>
              <a:rPr lang="it-IT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t-IT" sz="2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it-IT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L/4E)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274496" y="6416675"/>
            <a:ext cx="762000" cy="365125"/>
          </a:xfrm>
        </p:spPr>
        <p:txBody>
          <a:bodyPr/>
          <a:lstStyle/>
          <a:p>
            <a:pPr>
              <a:defRPr/>
            </a:pPr>
            <a:fld id="{9A8608BC-6E92-4DFD-AE59-F64076A76A0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648992" y="3534379"/>
            <a:ext cx="4459512" cy="3168352"/>
            <a:chOff x="1371600" y="1030287"/>
            <a:chExt cx="7095703" cy="5446713"/>
          </a:xfrm>
        </p:grpSpPr>
        <p:pic>
          <p:nvPicPr>
            <p:cNvPr id="11" name="Segnaposto contenuto 4" descr="montLaboratoriofinale_aprili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71600" y="1030287"/>
              <a:ext cx="6553200" cy="544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6256081" y="5562600"/>
              <a:ext cx="1046045" cy="46276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050" dirty="0">
                  <a:solidFill>
                    <a:srgbClr val="FF3300"/>
                  </a:solidFill>
                </a:rPr>
                <a:t>OPERA</a:t>
              </a:r>
            </a:p>
          </p:txBody>
        </p:sp>
        <p:sp>
          <p:nvSpPr>
            <p:cNvPr id="13" name="Right Arrow 7"/>
            <p:cNvSpPr>
              <a:spLocks noChangeArrowheads="1"/>
            </p:cNvSpPr>
            <p:nvPr/>
          </p:nvSpPr>
          <p:spPr bwMode="auto">
            <a:xfrm rot="9637165">
              <a:off x="7150969" y="4093815"/>
              <a:ext cx="457200" cy="152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 rot="20449022">
              <a:off x="7498126" y="3676305"/>
              <a:ext cx="969177" cy="476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/>
                <a:t>CNGS</a:t>
              </a:r>
              <a:endParaRPr lang="en-US" sz="1800" dirty="0"/>
            </a:p>
          </p:txBody>
        </p:sp>
        <p:sp>
          <p:nvSpPr>
            <p:cNvPr id="15" name="Right Arrow 9"/>
            <p:cNvSpPr>
              <a:spLocks noChangeArrowheads="1"/>
            </p:cNvSpPr>
            <p:nvPr/>
          </p:nvSpPr>
          <p:spPr bwMode="auto">
            <a:xfrm rot="-7785748">
              <a:off x="6453190" y="5338136"/>
              <a:ext cx="457200" cy="152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724128" y="4005064"/>
            <a:ext cx="20162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LNGS under 1400m of rock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7740352" y="4077072"/>
            <a:ext cx="0" cy="172819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763688" y="580526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 = 730 km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0" y="908720"/>
            <a:ext cx="5148263" cy="28638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marL="185738" indent="-185738" algn="just" defTabSz="457200" hangingPunct="0">
              <a:lnSpc>
                <a:spcPct val="93000"/>
              </a:lnSpc>
              <a:spcBef>
                <a:spcPts val="850"/>
              </a:spcBef>
              <a:spcAft>
                <a:spcPts val="850"/>
              </a:spcAft>
              <a:buClr>
                <a:srgbClr val="FFFFFF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The beam is optimized for </a:t>
            </a:r>
            <a:r>
              <a:rPr lang="en-GB" sz="1600" b="1" dirty="0" err="1">
                <a:solidFill>
                  <a:srgbClr val="FFFFFF"/>
                </a:solidFill>
                <a:latin typeface="LucidaGrande" charset="0"/>
              </a:rPr>
              <a:t>ν</a:t>
            </a:r>
            <a:r>
              <a:rPr lang="en-GB" sz="1600" b="1" baseline="-33000" dirty="0" err="1">
                <a:solidFill>
                  <a:srgbClr val="FFFFFF"/>
                </a:solidFill>
                <a:latin typeface="LucidaGrande" charset="0"/>
              </a:rPr>
              <a:t>τ</a:t>
            </a:r>
            <a:r>
              <a:rPr lang="en-GB" sz="1600" b="1" dirty="0">
                <a:solidFill>
                  <a:srgbClr val="FFFFFF"/>
                </a:solidFill>
                <a:latin typeface="LucidaGrande" charset="0"/>
              </a:rPr>
              <a:t> </a:t>
            </a: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appearance in the atmospheric oscillation region. The present best fit is now:</a:t>
            </a:r>
          </a:p>
          <a:p>
            <a:pPr marL="185738" indent="-185738" algn="just" defTabSz="457200" hangingPunct="0">
              <a:lnSpc>
                <a:spcPct val="101000"/>
              </a:lnSpc>
              <a:spcBef>
                <a:spcPts val="850"/>
              </a:spcBef>
              <a:spcAft>
                <a:spcPts val="850"/>
              </a:spcAft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600" b="1" dirty="0">
                <a:solidFill>
                  <a:srgbClr val="FFFFFF"/>
                </a:solidFill>
                <a:latin typeface="LucidaGrande" charset="0"/>
              </a:rPr>
              <a:t>	Δ</a:t>
            </a: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m</a:t>
            </a:r>
            <a:r>
              <a:rPr lang="en-GB" sz="1600" b="1" baseline="-33000" dirty="0">
                <a:solidFill>
                  <a:srgbClr val="FFFFFF"/>
                </a:solidFill>
                <a:latin typeface="GillSans" pitchFamily="32" charset="0"/>
              </a:rPr>
              <a:t>23</a:t>
            </a:r>
            <a:r>
              <a:rPr lang="en-GB" sz="1600" b="1" baseline="33000" dirty="0">
                <a:solidFill>
                  <a:srgbClr val="FFFFFF"/>
                </a:solidFill>
                <a:latin typeface="GillSans" pitchFamily="32" charset="0"/>
              </a:rPr>
              <a:t>2 </a:t>
            </a:r>
            <a:r>
              <a:rPr lang="en-GB" sz="1600" b="1" dirty="0">
                <a:solidFill>
                  <a:srgbClr val="FFFFFF"/>
                </a:solidFill>
                <a:latin typeface="LucidaGrande" charset="0"/>
              </a:rPr>
              <a:t>= (</a:t>
            </a: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2.43</a:t>
            </a:r>
            <a:r>
              <a:rPr lang="en-GB" sz="16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±</a:t>
            </a: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0.13)×10</a:t>
            </a:r>
            <a:r>
              <a:rPr lang="en-GB" sz="1600" b="1" baseline="33000" dirty="0">
                <a:solidFill>
                  <a:srgbClr val="FFFFFF"/>
                </a:solidFill>
                <a:latin typeface="GillSans" pitchFamily="32" charset="0"/>
              </a:rPr>
              <a:t>-3 </a:t>
            </a: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eV</a:t>
            </a:r>
            <a:r>
              <a:rPr lang="en-GB" sz="1600" b="1" baseline="33000" dirty="0">
                <a:solidFill>
                  <a:srgbClr val="FFFFFF"/>
                </a:solidFill>
                <a:latin typeface="GillSans" pitchFamily="32" charset="0"/>
              </a:rPr>
              <a:t>2</a:t>
            </a:r>
          </a:p>
          <a:p>
            <a:pPr marL="185738" indent="-185738" algn="just" defTabSz="457200">
              <a:lnSpc>
                <a:spcPct val="93000"/>
              </a:lnSpc>
              <a:spcBef>
                <a:spcPts val="850"/>
              </a:spcBef>
              <a:spcAft>
                <a:spcPts val="850"/>
              </a:spcAft>
              <a:buClr>
                <a:srgbClr val="FFFFFF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	</a:t>
            </a:r>
            <a:endParaRPr lang="en-GB" sz="1600" b="1" baseline="-25000" dirty="0">
              <a:solidFill>
                <a:srgbClr val="FFFFFF"/>
              </a:solidFill>
              <a:latin typeface="GillSans" pitchFamily="32" charset="0"/>
            </a:endParaRPr>
          </a:p>
          <a:p>
            <a:pPr marL="185738" indent="-185738" algn="just" defTabSz="457200" hangingPunct="0">
              <a:lnSpc>
                <a:spcPct val="93000"/>
              </a:lnSpc>
              <a:spcBef>
                <a:spcPts val="850"/>
              </a:spcBef>
              <a:spcAft>
                <a:spcPts val="850"/>
              </a:spcAft>
              <a:buClr>
                <a:srgbClr val="FFFFFF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Although the maximum of oscillation probability at 730 km is at about 1.5 </a:t>
            </a:r>
            <a:r>
              <a:rPr lang="en-GB" sz="1600" b="1" dirty="0" err="1">
                <a:solidFill>
                  <a:srgbClr val="FFFFFF"/>
                </a:solidFill>
                <a:latin typeface="GillSans" pitchFamily="32" charset="0"/>
              </a:rPr>
              <a:t>GeV</a:t>
            </a: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, the </a:t>
            </a:r>
            <a:r>
              <a:rPr lang="en-GB" sz="1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GB" sz="1600" b="1" baseline="-33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GB" sz="1600" b="1" dirty="0">
                <a:solidFill>
                  <a:srgbClr val="FFFFFF"/>
                </a:solidFill>
                <a:latin typeface="LucidaGrande" charset="0"/>
              </a:rPr>
              <a:t> </a:t>
            </a: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CC cross section and the production threshold of 3.5 </a:t>
            </a:r>
            <a:r>
              <a:rPr lang="en-GB" sz="1600" b="1" dirty="0" err="1">
                <a:solidFill>
                  <a:srgbClr val="FFFFFF"/>
                </a:solidFill>
                <a:latin typeface="GillSans" pitchFamily="32" charset="0"/>
              </a:rPr>
              <a:t>GeV</a:t>
            </a: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 should be taken into account</a:t>
            </a:r>
          </a:p>
        </p:txBody>
      </p:sp>
      <p:pic>
        <p:nvPicPr>
          <p:cNvPr id="1065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636912"/>
            <a:ext cx="3971925" cy="3675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03351" dir="2700000" algn="ctr" rotWithShape="0">
              <a:srgbClr val="000000">
                <a:alpha val="50027"/>
              </a:srgbClr>
            </a:outerShdw>
          </a:effectLst>
        </p:spPr>
      </p:pic>
      <p:graphicFrame>
        <p:nvGraphicFramePr>
          <p:cNvPr id="10294" name="Group 54"/>
          <p:cNvGraphicFramePr>
            <a:graphicFrameLocks noGrp="1"/>
          </p:cNvGraphicFramePr>
          <p:nvPr/>
        </p:nvGraphicFramePr>
        <p:xfrm>
          <a:off x="323850" y="3789040"/>
          <a:ext cx="3803650" cy="2926080"/>
        </p:xfrm>
        <a:graphic>
          <a:graphicData uri="http://schemas.openxmlformats.org/drawingml/2006/table">
            <a:tbl>
              <a:tblPr/>
              <a:tblGrid>
                <a:gridCol w="1901825"/>
                <a:gridCol w="1901825"/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&lt;E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n</a:t>
                      </a:r>
                      <a:r>
                        <a:rPr kumimoji="0" lang="el-GR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(n</a:t>
                      </a:r>
                      <a:r>
                        <a:rPr kumimoji="0" lang="en-GB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 +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  <a:sym typeface="Symbol" pitchFamily="18" charset="2"/>
                        </a:rPr>
                        <a:t>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n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)/ n</a:t>
                      </a:r>
                      <a:r>
                        <a:rPr kumimoji="0" lang="el-GR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0.87%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  <a:sym typeface="Symbol" pitchFamily="18" charset="2"/>
                        </a:rPr>
                        <a:t>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n </a:t>
                      </a:r>
                      <a:r>
                        <a:rPr kumimoji="0" lang="el-GR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 / n</a:t>
                      </a:r>
                      <a:r>
                        <a:rPr kumimoji="0" lang="el-GR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endParaRPr kumimoji="0" lang="en-US" sz="18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n</a:t>
                      </a: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t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prompt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negligible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p.o.t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22.5x 10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n</a:t>
                      </a:r>
                      <a:r>
                        <a:rPr kumimoji="0" lang="el-GR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CC + NC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~23600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n</a:t>
                      </a:r>
                      <a:r>
                        <a:rPr kumimoji="0" lang="en-GB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 +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  <a:sym typeface="Symbol" pitchFamily="18" charset="2"/>
                        </a:rPr>
                        <a:t>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n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~160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n</a:t>
                      </a: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t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~115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>
          <a:xfrm>
            <a:off x="2843808" y="6416675"/>
            <a:ext cx="3175992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F. Brunet - GDR neutrino - LAPP 29/11/2011</a:t>
            </a:r>
            <a:endParaRPr lang="it-IT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57200" y="152400"/>
            <a:ext cx="8382000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cap="all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CNGS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lang="en-GB" sz="1800" b="1" dirty="0" err="1" smtClean="0">
                <a:solidFill>
                  <a:schemeClr val="bg1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cap="all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appearance</a:t>
            </a:r>
            <a:r>
              <a:rPr lang="en-US" sz="2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800" b="1" cap="all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potential </a:t>
            </a:r>
            <a:endParaRPr lang="en-US" sz="28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5131" y="980728"/>
            <a:ext cx="29813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8608BC-6E92-4DFD-AE59-F64076A76A0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/>
        </p:nvGraphicFramePr>
        <p:xfrm>
          <a:off x="297770" y="2204864"/>
          <a:ext cx="2402022" cy="432048"/>
        </p:xfrm>
        <a:graphic>
          <a:graphicData uri="http://schemas.openxmlformats.org/presentationml/2006/ole">
            <p:oleObj spid="_x0000_s1026" name="Équation" r:id="rId5" imgW="116820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AutoShape 5"/>
          <p:cNvSpPr>
            <a:spLocks noChangeArrowheads="1"/>
          </p:cNvSpPr>
          <p:nvPr/>
        </p:nvSpPr>
        <p:spPr bwMode="auto">
          <a:xfrm>
            <a:off x="3270250" y="668338"/>
            <a:ext cx="3690938" cy="1265237"/>
          </a:xfrm>
          <a:prstGeom prst="roundRect">
            <a:avLst>
              <a:gd name="adj" fmla="val 125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03351" dir="2700000" algn="ctr" rotWithShape="0">
              <a:srgbClr val="000000">
                <a:alpha val="50027"/>
              </a:srgb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149225" y="3356992"/>
            <a:ext cx="8526463" cy="29210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marL="185738" indent="-185738" algn="just" defTabSz="457200" hangingPunct="0">
              <a:lnSpc>
                <a:spcPct val="93000"/>
              </a:lnSpc>
              <a:spcBef>
                <a:spcPts val="575"/>
              </a:spcBef>
              <a:spcAft>
                <a:spcPts val="575"/>
              </a:spcAft>
              <a:buClr>
                <a:srgbClr val="FFFFFF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The detection of the </a:t>
            </a:r>
            <a:r>
              <a:rPr lang="en-GB" sz="1600" b="1" dirty="0">
                <a:solidFill>
                  <a:srgbClr val="FFFFFF"/>
                </a:solidFill>
                <a:latin typeface="Symbol" pitchFamily="18" charset="2"/>
              </a:rPr>
              <a:t>t</a:t>
            </a:r>
            <a:r>
              <a:rPr lang="en-GB" sz="1600" b="1" dirty="0">
                <a:solidFill>
                  <a:srgbClr val="FFFFFF"/>
                </a:solidFill>
                <a:latin typeface="LucidaGrande" charset="0"/>
              </a:rPr>
              <a:t> </a:t>
            </a: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lepton requires an identification of a “kink” or “trident” topology</a:t>
            </a:r>
          </a:p>
          <a:p>
            <a:pPr marL="185738" indent="-185738" algn="just" defTabSz="457200" hangingPunct="0">
              <a:lnSpc>
                <a:spcPct val="93000"/>
              </a:lnSpc>
              <a:spcBef>
                <a:spcPts val="575"/>
              </a:spcBef>
              <a:spcAft>
                <a:spcPts val="575"/>
              </a:spcAft>
              <a:buClr>
                <a:srgbClr val="FFFFFF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The detector must fulfil the following requests:</a:t>
            </a:r>
          </a:p>
          <a:p>
            <a:pPr marL="185738" indent="-185738" algn="just" defTabSz="457200" hangingPunct="0">
              <a:lnSpc>
                <a:spcPct val="93000"/>
              </a:lnSpc>
              <a:spcBef>
                <a:spcPts val="575"/>
              </a:spcBef>
              <a:spcAft>
                <a:spcPts val="575"/>
              </a:spcAft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    1. </a:t>
            </a:r>
            <a:r>
              <a:rPr lang="en-GB" sz="1600" b="1" dirty="0" smtClean="0">
                <a:solidFill>
                  <a:srgbClr val="FFFFFF"/>
                </a:solidFill>
                <a:latin typeface="GillSans" pitchFamily="32" charset="0"/>
              </a:rPr>
              <a:t>  Large </a:t>
            </a: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mass due to small CC cross section (lead target)</a:t>
            </a:r>
          </a:p>
          <a:p>
            <a:pPr marL="185738" indent="-185738" algn="just" defTabSz="457200" hangingPunct="0">
              <a:lnSpc>
                <a:spcPct val="93000"/>
              </a:lnSpc>
              <a:spcBef>
                <a:spcPts val="575"/>
              </a:spcBef>
              <a:spcAft>
                <a:spcPts val="575"/>
              </a:spcAft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    2. Micrometric and </a:t>
            </a:r>
            <a:r>
              <a:rPr lang="en-GB" sz="1600" b="1" dirty="0" err="1" smtClean="0">
                <a:solidFill>
                  <a:srgbClr val="FFFFFF"/>
                </a:solidFill>
                <a:latin typeface="GillSans" pitchFamily="32" charset="0"/>
              </a:rPr>
              <a:t>milliradian</a:t>
            </a:r>
            <a:r>
              <a:rPr lang="en-GB" sz="1600" b="1" dirty="0" smtClean="0">
                <a:solidFill>
                  <a:srgbClr val="FFFFFF"/>
                </a:solidFill>
                <a:latin typeface="GillSans" pitchFamily="32" charset="0"/>
              </a:rPr>
              <a:t> resolution </a:t>
            </a: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to observe the kink (</a:t>
            </a:r>
            <a:r>
              <a:rPr lang="en-GB" sz="1600" b="1" dirty="0" smtClean="0">
                <a:solidFill>
                  <a:srgbClr val="FFFFFF"/>
                </a:solidFill>
                <a:latin typeface="GillSans" pitchFamily="32" charset="0"/>
              </a:rPr>
              <a:t>photographic        	emulsions</a:t>
            </a: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)</a:t>
            </a:r>
          </a:p>
          <a:p>
            <a:pPr marL="185738" indent="-185738" algn="just" defTabSz="457200" hangingPunct="0">
              <a:lnSpc>
                <a:spcPct val="93000"/>
              </a:lnSpc>
              <a:spcBef>
                <a:spcPts val="575"/>
              </a:spcBef>
              <a:spcAft>
                <a:spcPts val="575"/>
              </a:spcAft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    3. </a:t>
            </a:r>
            <a:r>
              <a:rPr lang="en-GB" sz="1600" b="1" dirty="0" smtClean="0">
                <a:solidFill>
                  <a:srgbClr val="FFFFFF"/>
                </a:solidFill>
                <a:latin typeface="GillSans" pitchFamily="32" charset="0"/>
              </a:rPr>
              <a:t>   Trigger &amp; Select </a:t>
            </a: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neutrino interactions (electronic detectors)</a:t>
            </a:r>
          </a:p>
          <a:p>
            <a:pPr marL="185738" indent="-185738" algn="just" defTabSz="457200" hangingPunct="0">
              <a:lnSpc>
                <a:spcPct val="93000"/>
              </a:lnSpc>
              <a:spcBef>
                <a:spcPts val="575"/>
              </a:spcBef>
              <a:spcAft>
                <a:spcPts val="575"/>
              </a:spcAft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    4. </a:t>
            </a:r>
            <a:r>
              <a:rPr lang="en-GB" sz="1600" b="1" dirty="0" smtClean="0">
                <a:solidFill>
                  <a:srgbClr val="FFFFFF"/>
                </a:solidFill>
                <a:latin typeface="GillSans" pitchFamily="32" charset="0"/>
              </a:rPr>
              <a:t>  Identify </a:t>
            </a:r>
            <a:r>
              <a:rPr lang="en-GB" sz="1600" b="1" dirty="0" err="1">
                <a:solidFill>
                  <a:srgbClr val="FFFFFF"/>
                </a:solidFill>
                <a:latin typeface="GillSans" pitchFamily="32" charset="0"/>
              </a:rPr>
              <a:t>muons</a:t>
            </a: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 and their charge to reduce charm background (precision tracker </a:t>
            </a:r>
            <a:r>
              <a:rPr lang="en-GB" sz="1600" b="1" dirty="0" smtClean="0">
                <a:solidFill>
                  <a:srgbClr val="FFFFFF"/>
                </a:solidFill>
                <a:latin typeface="GillSans" pitchFamily="32" charset="0"/>
              </a:rPr>
              <a:t>	and </a:t>
            </a:r>
            <a:r>
              <a:rPr lang="en-GB" sz="1600" b="1" dirty="0">
                <a:solidFill>
                  <a:srgbClr val="FFFFFF"/>
                </a:solidFill>
                <a:latin typeface="GillSans" pitchFamily="32" charset="0"/>
              </a:rPr>
              <a:t>spectrometer)</a:t>
            </a:r>
          </a:p>
        </p:txBody>
      </p:sp>
      <p:sp>
        <p:nvSpPr>
          <p:cNvPr id="6149" name="Line 8"/>
          <p:cNvSpPr>
            <a:spLocks noChangeShapeType="1"/>
          </p:cNvSpPr>
          <p:nvPr/>
        </p:nvSpPr>
        <p:spPr bwMode="auto">
          <a:xfrm flipV="1">
            <a:off x="4335463" y="987425"/>
            <a:ext cx="595312" cy="374650"/>
          </a:xfrm>
          <a:prstGeom prst="line">
            <a:avLst/>
          </a:prstGeom>
          <a:noFill/>
          <a:ln w="36720">
            <a:solidFill>
              <a:srgbClr val="0066CC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50" name="Line 9"/>
          <p:cNvSpPr>
            <a:spLocks noChangeShapeType="1"/>
          </p:cNvSpPr>
          <p:nvPr/>
        </p:nvSpPr>
        <p:spPr bwMode="auto">
          <a:xfrm>
            <a:off x="4930775" y="990600"/>
            <a:ext cx="1250950" cy="317500"/>
          </a:xfrm>
          <a:prstGeom prst="line">
            <a:avLst/>
          </a:prstGeom>
          <a:noFill/>
          <a:ln w="36720">
            <a:solidFill>
              <a:srgbClr val="0066CC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51" name="Line 10"/>
          <p:cNvSpPr>
            <a:spLocks noChangeShapeType="1"/>
          </p:cNvSpPr>
          <p:nvPr/>
        </p:nvSpPr>
        <p:spPr bwMode="auto">
          <a:xfrm>
            <a:off x="4335463" y="1362075"/>
            <a:ext cx="1905000" cy="477838"/>
          </a:xfrm>
          <a:prstGeom prst="line">
            <a:avLst/>
          </a:prstGeom>
          <a:noFill/>
          <a:ln w="3672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52" name="Text Box 11"/>
          <p:cNvSpPr txBox="1">
            <a:spLocks noChangeArrowheads="1"/>
          </p:cNvSpPr>
          <p:nvPr/>
        </p:nvSpPr>
        <p:spPr bwMode="auto">
          <a:xfrm>
            <a:off x="3746500" y="836613"/>
            <a:ext cx="566738" cy="461962"/>
          </a:xfrm>
          <a:prstGeom prst="rect">
            <a:avLst/>
          </a:prstGeom>
          <a:noFill/>
          <a:ln w="9000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0">
              <a:lnSpc>
                <a:spcPct val="102000"/>
              </a:lnSpc>
              <a:buClr>
                <a:srgbClr val="FFFFFF"/>
              </a:buClr>
              <a:buSzPct val="45000"/>
              <a:buFont typeface="StarSymbol" charset="0"/>
              <a:buNone/>
            </a:pPr>
            <a:r>
              <a:rPr lang="en-GB" sz="2400" i="1">
                <a:solidFill>
                  <a:srgbClr val="000000"/>
                </a:solidFill>
                <a:latin typeface="Symbol" pitchFamily="18" charset="2"/>
              </a:rPr>
              <a:t></a:t>
            </a:r>
            <a:r>
              <a:rPr lang="en-GB" sz="2400" i="1" baseline="-33000">
                <a:solidFill>
                  <a:srgbClr val="000000"/>
                </a:solidFill>
                <a:latin typeface="Symbol" pitchFamily="18" charset="2"/>
              </a:rPr>
              <a:t></a:t>
            </a:r>
          </a:p>
        </p:txBody>
      </p:sp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4406900" y="693738"/>
            <a:ext cx="554038" cy="461962"/>
          </a:xfrm>
          <a:prstGeom prst="rect">
            <a:avLst/>
          </a:prstGeom>
          <a:noFill/>
          <a:ln w="9000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0">
              <a:lnSpc>
                <a:spcPct val="102000"/>
              </a:lnSpc>
              <a:buClr>
                <a:srgbClr val="FFFFFF"/>
              </a:buClr>
              <a:buSzPct val="45000"/>
              <a:buFont typeface="StarSymbol" charset="0"/>
              <a:buNone/>
            </a:pPr>
            <a:r>
              <a:rPr lang="en-GB" sz="2400" i="1">
                <a:solidFill>
                  <a:srgbClr val="0066CC"/>
                </a:solidFill>
                <a:latin typeface="Symbol" pitchFamily="18" charset="2"/>
              </a:rPr>
              <a:t></a:t>
            </a:r>
            <a:r>
              <a:rPr lang="en-GB" sz="2400" i="1" baseline="33000">
                <a:solidFill>
                  <a:srgbClr val="0066CC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6154" name="Text Box 13"/>
          <p:cNvSpPr txBox="1">
            <a:spLocks noChangeArrowheads="1"/>
          </p:cNvSpPr>
          <p:nvPr/>
        </p:nvSpPr>
        <p:spPr bwMode="auto">
          <a:xfrm>
            <a:off x="5559425" y="620713"/>
            <a:ext cx="1368425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defTabSz="457200" hangingPunct="0">
              <a:lnSpc>
                <a:spcPct val="93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 sz="2400" i="1">
                <a:solidFill>
                  <a:srgbClr val="0066CC"/>
                </a:solidFill>
              </a:rPr>
              <a:t>e</a:t>
            </a:r>
            <a:r>
              <a:rPr lang="en-GB" sz="2400" i="1" baseline="33000">
                <a:solidFill>
                  <a:srgbClr val="0066CC"/>
                </a:solidFill>
              </a:rPr>
              <a:t>-</a:t>
            </a:r>
            <a:r>
              <a:rPr lang="en-GB" sz="2400" i="1">
                <a:solidFill>
                  <a:srgbClr val="0066CC"/>
                </a:solidFill>
              </a:rPr>
              <a:t>, </a:t>
            </a:r>
            <a:r>
              <a:rPr lang="en-GB" sz="2400" i="1">
                <a:solidFill>
                  <a:srgbClr val="0066CC"/>
                </a:solidFill>
                <a:latin typeface="Symbol" pitchFamily="18" charset="2"/>
              </a:rPr>
              <a:t></a:t>
            </a:r>
            <a:r>
              <a:rPr lang="en-GB" sz="2400" i="1" baseline="33000">
                <a:solidFill>
                  <a:srgbClr val="0066CC"/>
                </a:solidFill>
                <a:latin typeface="Symbol" pitchFamily="18" charset="2"/>
              </a:rPr>
              <a:t>-</a:t>
            </a:r>
            <a:r>
              <a:rPr lang="en-GB" sz="2400" i="1">
                <a:solidFill>
                  <a:srgbClr val="0066CC"/>
                </a:solidFill>
              </a:rPr>
              <a:t>, h</a:t>
            </a:r>
            <a:r>
              <a:rPr lang="en-GB" sz="2400" i="1" baseline="33000">
                <a:solidFill>
                  <a:srgbClr val="0066CC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6155" name="Line 14"/>
          <p:cNvSpPr>
            <a:spLocks noChangeShapeType="1"/>
          </p:cNvSpPr>
          <p:nvPr/>
        </p:nvSpPr>
        <p:spPr bwMode="auto">
          <a:xfrm>
            <a:off x="3484563" y="1362075"/>
            <a:ext cx="914400" cy="1588"/>
          </a:xfrm>
          <a:prstGeom prst="line">
            <a:avLst/>
          </a:prstGeom>
          <a:noFill/>
          <a:ln w="3672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0607" name="AutoShape 15"/>
          <p:cNvSpPr>
            <a:spLocks noChangeArrowheads="1"/>
          </p:cNvSpPr>
          <p:nvPr/>
        </p:nvSpPr>
        <p:spPr bwMode="auto">
          <a:xfrm>
            <a:off x="3270250" y="2047331"/>
            <a:ext cx="3690938" cy="1265238"/>
          </a:xfrm>
          <a:prstGeom prst="roundRect">
            <a:avLst>
              <a:gd name="adj" fmla="val 125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03351" dir="2700000" algn="ctr" rotWithShape="0">
              <a:srgbClr val="000000">
                <a:alpha val="50027"/>
              </a:srgb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7" name="Line 16"/>
          <p:cNvSpPr>
            <a:spLocks noChangeShapeType="1"/>
          </p:cNvSpPr>
          <p:nvPr/>
        </p:nvSpPr>
        <p:spPr bwMode="auto">
          <a:xfrm flipV="1">
            <a:off x="4335463" y="2347940"/>
            <a:ext cx="595312" cy="374650"/>
          </a:xfrm>
          <a:prstGeom prst="line">
            <a:avLst/>
          </a:prstGeom>
          <a:noFill/>
          <a:ln w="36720">
            <a:solidFill>
              <a:srgbClr val="0066CC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58" name="Line 17"/>
          <p:cNvSpPr>
            <a:spLocks noChangeShapeType="1"/>
          </p:cNvSpPr>
          <p:nvPr/>
        </p:nvSpPr>
        <p:spPr bwMode="auto">
          <a:xfrm>
            <a:off x="4930775" y="2349527"/>
            <a:ext cx="1250950" cy="317500"/>
          </a:xfrm>
          <a:prstGeom prst="line">
            <a:avLst/>
          </a:prstGeom>
          <a:noFill/>
          <a:ln w="36720">
            <a:solidFill>
              <a:srgbClr val="0066CC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59" name="Line 18"/>
          <p:cNvSpPr>
            <a:spLocks noChangeShapeType="1"/>
          </p:cNvSpPr>
          <p:nvPr/>
        </p:nvSpPr>
        <p:spPr bwMode="auto">
          <a:xfrm>
            <a:off x="4335463" y="2721002"/>
            <a:ext cx="1905000" cy="477838"/>
          </a:xfrm>
          <a:prstGeom prst="line">
            <a:avLst/>
          </a:prstGeom>
          <a:noFill/>
          <a:ln w="3672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60" name="Text Box 19"/>
          <p:cNvSpPr txBox="1">
            <a:spLocks noChangeArrowheads="1"/>
          </p:cNvSpPr>
          <p:nvPr/>
        </p:nvSpPr>
        <p:spPr bwMode="auto">
          <a:xfrm>
            <a:off x="3746500" y="2197127"/>
            <a:ext cx="566738" cy="461963"/>
          </a:xfrm>
          <a:prstGeom prst="rect">
            <a:avLst/>
          </a:prstGeom>
          <a:noFill/>
          <a:ln w="9000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0">
              <a:lnSpc>
                <a:spcPct val="102000"/>
              </a:lnSpc>
              <a:buClr>
                <a:srgbClr val="FFFFFF"/>
              </a:buClr>
              <a:buSzPct val="45000"/>
              <a:buFont typeface="StarSymbol" charset="0"/>
              <a:buNone/>
            </a:pPr>
            <a:r>
              <a:rPr lang="en-GB" sz="2400" i="1">
                <a:solidFill>
                  <a:srgbClr val="000000"/>
                </a:solidFill>
                <a:latin typeface="Symbol" pitchFamily="18" charset="2"/>
              </a:rPr>
              <a:t></a:t>
            </a:r>
            <a:r>
              <a:rPr lang="en-GB" sz="2400" i="1" baseline="-33000">
                <a:solidFill>
                  <a:srgbClr val="000000"/>
                </a:solidFill>
                <a:latin typeface="Symbol" pitchFamily="18" charset="2"/>
              </a:rPr>
              <a:t></a:t>
            </a:r>
          </a:p>
        </p:txBody>
      </p:sp>
      <p:sp>
        <p:nvSpPr>
          <p:cNvPr id="6161" name="Text Box 20"/>
          <p:cNvSpPr txBox="1">
            <a:spLocks noChangeArrowheads="1"/>
          </p:cNvSpPr>
          <p:nvPr/>
        </p:nvSpPr>
        <p:spPr bwMode="auto">
          <a:xfrm>
            <a:off x="4406900" y="2052665"/>
            <a:ext cx="554038" cy="461962"/>
          </a:xfrm>
          <a:prstGeom prst="rect">
            <a:avLst/>
          </a:prstGeom>
          <a:noFill/>
          <a:ln w="9000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0">
              <a:lnSpc>
                <a:spcPct val="102000"/>
              </a:lnSpc>
              <a:buClr>
                <a:srgbClr val="FFFFFF"/>
              </a:buClr>
              <a:buSzPct val="45000"/>
              <a:buFont typeface="StarSymbol" charset="0"/>
              <a:buNone/>
            </a:pPr>
            <a:r>
              <a:rPr lang="en-GB" sz="2400" i="1">
                <a:solidFill>
                  <a:srgbClr val="0066CC"/>
                </a:solidFill>
                <a:latin typeface="Symbol" pitchFamily="18" charset="2"/>
              </a:rPr>
              <a:t></a:t>
            </a:r>
            <a:r>
              <a:rPr lang="en-GB" sz="2400" i="1" baseline="33000">
                <a:solidFill>
                  <a:srgbClr val="0066CC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6162" name="Text Box 21"/>
          <p:cNvSpPr txBox="1">
            <a:spLocks noChangeArrowheads="1"/>
          </p:cNvSpPr>
          <p:nvPr/>
        </p:nvSpPr>
        <p:spPr bwMode="auto">
          <a:xfrm>
            <a:off x="5559425" y="1981227"/>
            <a:ext cx="1368425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defTabSz="457200" hangingPunct="0">
              <a:lnSpc>
                <a:spcPct val="93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 sz="2400" i="1">
                <a:solidFill>
                  <a:srgbClr val="0066CC"/>
                </a:solidFill>
              </a:rPr>
              <a:t>3h</a:t>
            </a:r>
            <a:r>
              <a:rPr lang="en-GB" sz="2400" i="1" baseline="33000">
                <a:solidFill>
                  <a:srgbClr val="0066CC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6163" name="Line 22"/>
          <p:cNvSpPr>
            <a:spLocks noChangeShapeType="1"/>
          </p:cNvSpPr>
          <p:nvPr/>
        </p:nvSpPr>
        <p:spPr bwMode="auto">
          <a:xfrm>
            <a:off x="3484563" y="2721002"/>
            <a:ext cx="914400" cy="1588"/>
          </a:xfrm>
          <a:prstGeom prst="line">
            <a:avLst/>
          </a:prstGeom>
          <a:noFill/>
          <a:ln w="3672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64" name="Line 23"/>
          <p:cNvSpPr>
            <a:spLocks noChangeShapeType="1"/>
          </p:cNvSpPr>
          <p:nvPr/>
        </p:nvSpPr>
        <p:spPr bwMode="auto">
          <a:xfrm>
            <a:off x="4930775" y="2349527"/>
            <a:ext cx="1255713" cy="495300"/>
          </a:xfrm>
          <a:prstGeom prst="line">
            <a:avLst/>
          </a:prstGeom>
          <a:noFill/>
          <a:ln w="36720">
            <a:solidFill>
              <a:srgbClr val="0066CC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65" name="Line 24"/>
          <p:cNvSpPr>
            <a:spLocks noChangeShapeType="1"/>
          </p:cNvSpPr>
          <p:nvPr/>
        </p:nvSpPr>
        <p:spPr bwMode="auto">
          <a:xfrm>
            <a:off x="4930775" y="2327252"/>
            <a:ext cx="1255713" cy="49213"/>
          </a:xfrm>
          <a:prstGeom prst="line">
            <a:avLst/>
          </a:prstGeom>
          <a:noFill/>
          <a:ln w="36720">
            <a:solidFill>
              <a:srgbClr val="0066CC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66" name="Text Box 25"/>
          <p:cNvSpPr txBox="1">
            <a:spLocks noChangeArrowheads="1"/>
          </p:cNvSpPr>
          <p:nvPr/>
        </p:nvSpPr>
        <p:spPr bwMode="auto">
          <a:xfrm>
            <a:off x="7016750" y="730250"/>
            <a:ext cx="2028417" cy="11269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defTabSz="457200" hangingPunct="0">
              <a:lnSpc>
                <a:spcPct val="102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200" dirty="0">
                <a:solidFill>
                  <a:srgbClr val="FFFFFF"/>
                </a:solidFill>
                <a:latin typeface="Symbol" pitchFamily="18" charset="2"/>
              </a:rPr>
              <a:t>  </a:t>
            </a:r>
            <a:r>
              <a:rPr lang="en-GB" sz="2200" dirty="0">
                <a:solidFill>
                  <a:srgbClr val="FFFFFF"/>
                </a:solidFill>
              </a:rPr>
              <a:t>e  (</a:t>
            </a:r>
            <a:r>
              <a:rPr lang="en-GB" sz="2200" dirty="0" smtClean="0">
                <a:solidFill>
                  <a:srgbClr val="FFFFFF"/>
                </a:solidFill>
              </a:rPr>
              <a:t>17.9%)</a:t>
            </a:r>
            <a:endParaRPr lang="en-GB" sz="2200" dirty="0">
              <a:solidFill>
                <a:srgbClr val="FFFFFF"/>
              </a:solidFill>
            </a:endParaRPr>
          </a:p>
          <a:p>
            <a:pPr defTabSz="457200" hangingPunct="0">
              <a:lnSpc>
                <a:spcPct val="102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200" dirty="0">
                <a:solidFill>
                  <a:srgbClr val="FFFFFF"/>
                </a:solidFill>
                <a:latin typeface="Symbol" pitchFamily="18" charset="2"/>
              </a:rPr>
              <a:t>    </a:t>
            </a:r>
            <a:r>
              <a:rPr lang="en-GB" sz="2200" dirty="0">
                <a:solidFill>
                  <a:srgbClr val="FFFFFF"/>
                </a:solidFill>
              </a:rPr>
              <a:t>(17.4%)</a:t>
            </a:r>
          </a:p>
          <a:p>
            <a:pPr defTabSz="457200" hangingPunct="0">
              <a:lnSpc>
                <a:spcPct val="102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200" dirty="0">
                <a:solidFill>
                  <a:srgbClr val="FFFFFF"/>
                </a:solidFill>
                <a:latin typeface="Symbol" pitchFamily="18" charset="2"/>
              </a:rPr>
              <a:t>  </a:t>
            </a:r>
            <a:r>
              <a:rPr lang="en-GB" sz="2200" dirty="0">
                <a:solidFill>
                  <a:srgbClr val="FFFFFF"/>
                </a:solidFill>
              </a:rPr>
              <a:t>h  (</a:t>
            </a:r>
            <a:r>
              <a:rPr lang="en-GB" sz="2200" dirty="0" smtClean="0">
                <a:solidFill>
                  <a:srgbClr val="FFFFFF"/>
                </a:solidFill>
              </a:rPr>
              <a:t>49.2%)</a:t>
            </a:r>
            <a:endParaRPr lang="en-GB" sz="2200" dirty="0">
              <a:solidFill>
                <a:srgbClr val="FFFFFF"/>
              </a:solidFill>
            </a:endParaRPr>
          </a:p>
        </p:txBody>
      </p:sp>
      <p:sp>
        <p:nvSpPr>
          <p:cNvPr id="6167" name="Text Box 27"/>
          <p:cNvSpPr txBox="1">
            <a:spLocks noChangeArrowheads="1"/>
          </p:cNvSpPr>
          <p:nvPr/>
        </p:nvSpPr>
        <p:spPr bwMode="auto">
          <a:xfrm>
            <a:off x="7085013" y="2455863"/>
            <a:ext cx="2166937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defTabSz="457200" hangingPunct="0">
              <a:lnSpc>
                <a:spcPct val="102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200">
                <a:solidFill>
                  <a:srgbClr val="FFFFFF"/>
                </a:solidFill>
                <a:latin typeface="Symbol" pitchFamily="18" charset="2"/>
              </a:rPr>
              <a:t>  </a:t>
            </a:r>
            <a:r>
              <a:rPr lang="en-GB" sz="2200">
                <a:solidFill>
                  <a:srgbClr val="FFFFFF"/>
                </a:solidFill>
              </a:rPr>
              <a:t>3h  (15.2%)</a:t>
            </a:r>
          </a:p>
        </p:txBody>
      </p:sp>
      <p:pic>
        <p:nvPicPr>
          <p:cNvPr id="110620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4913"/>
            <a:ext cx="3203575" cy="627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03351" dir="2700000" algn="ctr" rotWithShape="0">
              <a:srgbClr val="000000">
                <a:alpha val="50027"/>
              </a:srgbClr>
            </a:outerShdw>
          </a:effectLst>
        </p:spPr>
      </p:pic>
      <p:pic>
        <p:nvPicPr>
          <p:cNvPr id="110621" name="Picture 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916113"/>
            <a:ext cx="2016125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03351" dir="2700000" algn="ctr" rotWithShape="0">
              <a:srgbClr val="000000">
                <a:alpha val="50027"/>
              </a:srgbClr>
            </a:outerShdw>
          </a:effectLst>
        </p:spPr>
      </p:pic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2699792" y="6416675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F. Brunet - GDR neutrino - LAPP 29/11/2011</a:t>
            </a:r>
            <a:endParaRPr lang="it-IT"/>
          </a:p>
        </p:txBody>
      </p: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457200" y="152400"/>
            <a:ext cx="838200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cap="all" dirty="0" smtClean="0">
                <a:solidFill>
                  <a:schemeClr val="bg1"/>
                </a:solidFill>
                <a:latin typeface="Calibri" pitchFamily="34" charset="0"/>
              </a:rPr>
              <a:t>Detection principle</a:t>
            </a:r>
            <a:endParaRPr lang="en-US" sz="28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1520" y="6135687"/>
            <a:ext cx="8604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 </a:t>
            </a:r>
            <a:r>
              <a:rPr lang="en-US" dirty="0" smtClean="0">
                <a:solidFill>
                  <a:schemeClr val="accent1"/>
                </a:solidFill>
              </a:rPr>
              <a:t>OPERA: hybrid detector (emulsions + electronic detectors)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E85F1-1F88-4AE7-9AA3-0CB0724DB1A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4925" y="764704"/>
            <a:ext cx="5651500" cy="1982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marL="185738" indent="-185738" defTabSz="457200" hangingPunct="0">
              <a:lnSpc>
                <a:spcPct val="93000"/>
              </a:lnSpc>
              <a:spcBef>
                <a:spcPts val="850"/>
              </a:spcBef>
              <a:spcAft>
                <a:spcPts val="850"/>
              </a:spcAft>
              <a:buClr>
                <a:srgbClr val="FFFFFF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800" dirty="0" smtClean="0">
                <a:solidFill>
                  <a:srgbClr val="FFFFFF"/>
                </a:solidFill>
                <a:latin typeface="Calibri" pitchFamily="34" charset="0"/>
              </a:rPr>
              <a:t>The target about 150 000 </a:t>
            </a:r>
            <a:r>
              <a:rPr lang="en-GB" sz="1800" dirty="0">
                <a:solidFill>
                  <a:srgbClr val="FFFFFF"/>
                </a:solidFill>
                <a:latin typeface="Calibri" pitchFamily="34" charset="0"/>
              </a:rPr>
              <a:t>ECC's </a:t>
            </a:r>
            <a:r>
              <a:rPr lang="en-GB" sz="1800" dirty="0" smtClean="0">
                <a:solidFill>
                  <a:srgbClr val="FFFFFF"/>
                </a:solidFill>
                <a:latin typeface="Calibri" pitchFamily="34" charset="0"/>
              </a:rPr>
              <a:t>(Emulsion Cloud Chamber), so </a:t>
            </a:r>
            <a:r>
              <a:rPr lang="en-GB" sz="1800" dirty="0">
                <a:solidFill>
                  <a:srgbClr val="FFFFFF"/>
                </a:solidFill>
                <a:latin typeface="Calibri" pitchFamily="34" charset="0"/>
              </a:rPr>
              <a:t>called “</a:t>
            </a:r>
            <a:r>
              <a:rPr lang="en-GB" sz="1800" dirty="0" smtClean="0">
                <a:solidFill>
                  <a:srgbClr val="FFFFFF"/>
                </a:solidFill>
                <a:latin typeface="Calibri" pitchFamily="34" charset="0"/>
              </a:rPr>
              <a:t>bricks” (weight = 8.3 kg)</a:t>
            </a:r>
          </a:p>
          <a:p>
            <a:pPr marL="185738" indent="-185738" defTabSz="457200" hangingPunct="0">
              <a:lnSpc>
                <a:spcPct val="93000"/>
              </a:lnSpc>
              <a:spcBef>
                <a:spcPts val="850"/>
              </a:spcBef>
              <a:spcAft>
                <a:spcPts val="850"/>
              </a:spcAft>
              <a:buClr>
                <a:srgbClr val="FFFFFF"/>
              </a:buClr>
              <a:buSzPct val="45000"/>
              <a:buFont typeface="StarSymbol" charset="0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800" dirty="0" smtClean="0">
                <a:solidFill>
                  <a:srgbClr val="FFFFFF"/>
                </a:solidFill>
                <a:latin typeface="Calibri" pitchFamily="34" charset="0"/>
              </a:rPr>
              <a:t>One </a:t>
            </a:r>
            <a:r>
              <a:rPr lang="en-GB" sz="1800" dirty="0">
                <a:solidFill>
                  <a:srgbClr val="FFFFFF"/>
                </a:solidFill>
                <a:latin typeface="Calibri" pitchFamily="34" charset="0"/>
              </a:rPr>
              <a:t>brick is made by a sandwich of:</a:t>
            </a:r>
          </a:p>
          <a:p>
            <a:pPr marL="185738" indent="-185738" defTabSz="457200" hangingPunct="0">
              <a:lnSpc>
                <a:spcPct val="93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800" dirty="0">
                <a:solidFill>
                  <a:srgbClr val="FFFFFF"/>
                </a:solidFill>
                <a:latin typeface="Calibri" pitchFamily="34" charset="0"/>
              </a:rPr>
              <a:t>	56  (1mm) </a:t>
            </a:r>
            <a:r>
              <a:rPr lang="en-GB" sz="1800" dirty="0" err="1">
                <a:solidFill>
                  <a:srgbClr val="FFFFFF"/>
                </a:solidFill>
                <a:latin typeface="Calibri" pitchFamily="34" charset="0"/>
              </a:rPr>
              <a:t>Pb</a:t>
            </a:r>
            <a:r>
              <a:rPr lang="en-GB" sz="1800" dirty="0">
                <a:solidFill>
                  <a:srgbClr val="FFFFFF"/>
                </a:solidFill>
                <a:latin typeface="Calibri" pitchFamily="34" charset="0"/>
              </a:rPr>
              <a:t> sheets</a:t>
            </a:r>
          </a:p>
          <a:p>
            <a:pPr marL="185738" indent="-185738" defTabSz="457200" hangingPunct="0">
              <a:lnSpc>
                <a:spcPct val="93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800" dirty="0">
                <a:solidFill>
                  <a:srgbClr val="FFFFFF"/>
                </a:solidFill>
                <a:latin typeface="Calibri" pitchFamily="34" charset="0"/>
              </a:rPr>
              <a:t>	57  (</a:t>
            </a:r>
            <a:r>
              <a:rPr lang="en-GB" sz="1800" dirty="0" smtClean="0">
                <a:solidFill>
                  <a:srgbClr val="FFFFFF"/>
                </a:solidFill>
                <a:latin typeface="Calibri" pitchFamily="34" charset="0"/>
              </a:rPr>
              <a:t>300</a:t>
            </a:r>
            <a:r>
              <a:rPr lang="el-GR"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μ</a:t>
            </a:r>
            <a:r>
              <a:rPr lang="en-GB" sz="1800" dirty="0" smtClean="0">
                <a:solidFill>
                  <a:srgbClr val="FFFFFF"/>
                </a:solidFill>
                <a:latin typeface="Calibri" pitchFamily="34" charset="0"/>
              </a:rPr>
              <a:t>m</a:t>
            </a:r>
            <a:r>
              <a:rPr lang="en-GB" sz="1800" dirty="0">
                <a:solidFill>
                  <a:srgbClr val="FFFFFF"/>
                </a:solidFill>
                <a:latin typeface="Calibri" pitchFamily="34" charset="0"/>
              </a:rPr>
              <a:t>) </a:t>
            </a:r>
            <a:r>
              <a:rPr lang="en-GB" sz="1800" dirty="0" smtClean="0">
                <a:solidFill>
                  <a:srgbClr val="FFFFFF"/>
                </a:solidFill>
                <a:latin typeface="Calibri" pitchFamily="34" charset="0"/>
              </a:rPr>
              <a:t>emulsion </a:t>
            </a:r>
            <a:r>
              <a:rPr lang="en-GB" sz="1800" dirty="0">
                <a:solidFill>
                  <a:srgbClr val="FFFFFF"/>
                </a:solidFill>
                <a:latin typeface="Calibri" pitchFamily="34" charset="0"/>
              </a:rPr>
              <a:t>layers</a:t>
            </a:r>
          </a:p>
          <a:p>
            <a:pPr marL="185738" indent="-185738" defTabSz="457200">
              <a:lnSpc>
                <a:spcPct val="93000"/>
              </a:lnSpc>
              <a:buClr>
                <a:srgbClr val="FFFFFF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800" dirty="0">
                <a:solidFill>
                  <a:srgbClr val="FFFFFF"/>
                </a:solidFill>
                <a:latin typeface="Calibri" pitchFamily="34" charset="0"/>
              </a:rPr>
              <a:t>	  2  (</a:t>
            </a:r>
            <a:r>
              <a:rPr lang="en-GB" sz="1800" dirty="0" smtClean="0">
                <a:solidFill>
                  <a:srgbClr val="FFFFFF"/>
                </a:solidFill>
                <a:latin typeface="Calibri" pitchFamily="34" charset="0"/>
              </a:rPr>
              <a:t>300</a:t>
            </a:r>
            <a:r>
              <a:rPr lang="el-GR"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μ</a:t>
            </a:r>
            <a:r>
              <a:rPr lang="en-GB" sz="1800" dirty="0" smtClean="0">
                <a:solidFill>
                  <a:srgbClr val="FFFFFF"/>
                </a:solidFill>
                <a:latin typeface="Calibri" pitchFamily="34" charset="0"/>
              </a:rPr>
              <a:t>m</a:t>
            </a:r>
            <a:r>
              <a:rPr lang="en-GB" sz="1800" dirty="0">
                <a:solidFill>
                  <a:srgbClr val="FFFFFF"/>
                </a:solidFill>
                <a:latin typeface="Calibri" pitchFamily="34" charset="0"/>
              </a:rPr>
              <a:t>) </a:t>
            </a:r>
            <a:r>
              <a:rPr lang="en-GB" sz="1800" dirty="0" smtClean="0">
                <a:solidFill>
                  <a:srgbClr val="FFFFFF"/>
                </a:solidFill>
                <a:latin typeface="Calibri" pitchFamily="34" charset="0"/>
              </a:rPr>
              <a:t>Changeable </a:t>
            </a:r>
            <a:r>
              <a:rPr lang="en-GB" sz="1800" dirty="0">
                <a:solidFill>
                  <a:srgbClr val="FFFFFF"/>
                </a:solidFill>
                <a:latin typeface="Calibri" pitchFamily="34" charset="0"/>
              </a:rPr>
              <a:t>S</a:t>
            </a:r>
            <a:r>
              <a:rPr lang="en-GB" sz="1800" dirty="0" smtClean="0">
                <a:solidFill>
                  <a:srgbClr val="FFFFFF"/>
                </a:solidFill>
                <a:latin typeface="Calibri" pitchFamily="34" charset="0"/>
              </a:rPr>
              <a:t>heets</a:t>
            </a:r>
            <a:endParaRPr lang="en-GB" sz="1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0" y="4492625"/>
            <a:ext cx="1674813" cy="609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hangingPunct="0">
              <a:lnSpc>
                <a:spcPct val="93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1800" dirty="0">
                <a:solidFill>
                  <a:srgbClr val="FFFFFF"/>
                </a:solidFill>
                <a:latin typeface="Calibri" pitchFamily="34" charset="0"/>
              </a:rPr>
              <a:t>Long </a:t>
            </a:r>
          </a:p>
          <a:p>
            <a:pPr defTabSz="457200" hangingPunct="0">
              <a:lnSpc>
                <a:spcPct val="93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1800" dirty="0">
                <a:solidFill>
                  <a:srgbClr val="FFFFFF"/>
                </a:solidFill>
                <a:latin typeface="Calibri" pitchFamily="34" charset="0"/>
              </a:rPr>
              <a:t>decay</a:t>
            </a:r>
          </a:p>
        </p:txBody>
      </p:sp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0" y="5495925"/>
            <a:ext cx="1604963" cy="609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hangingPunct="0">
              <a:lnSpc>
                <a:spcPct val="93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1800" dirty="0">
                <a:solidFill>
                  <a:srgbClr val="FFFFFF"/>
                </a:solidFill>
                <a:latin typeface="Calibri" pitchFamily="34" charset="0"/>
              </a:rPr>
              <a:t>Short </a:t>
            </a:r>
          </a:p>
          <a:p>
            <a:pPr defTabSz="457200" hangingPunct="0">
              <a:lnSpc>
                <a:spcPct val="93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1800" dirty="0">
                <a:solidFill>
                  <a:srgbClr val="FFFFFF"/>
                </a:solidFill>
                <a:latin typeface="Calibri" pitchFamily="34" charset="0"/>
              </a:rPr>
              <a:t>decay</a:t>
            </a:r>
          </a:p>
        </p:txBody>
      </p:sp>
      <p:grpSp>
        <p:nvGrpSpPr>
          <p:cNvPr id="52" name="Groupe 51"/>
          <p:cNvGrpSpPr/>
          <p:nvPr/>
        </p:nvGrpSpPr>
        <p:grpSpPr>
          <a:xfrm>
            <a:off x="5364088" y="836712"/>
            <a:ext cx="3774437" cy="2264189"/>
            <a:chOff x="4700554" y="1449065"/>
            <a:chExt cx="4578383" cy="2554039"/>
          </a:xfrm>
        </p:grpSpPr>
        <p:sp>
          <p:nvSpPr>
            <p:cNvPr id="12290" name="Line 4"/>
            <p:cNvSpPr>
              <a:spLocks noChangeShapeType="1"/>
            </p:cNvSpPr>
            <p:nvPr/>
          </p:nvSpPr>
          <p:spPr bwMode="auto">
            <a:xfrm>
              <a:off x="5124451" y="2108200"/>
              <a:ext cx="743693" cy="168672"/>
            </a:xfrm>
            <a:prstGeom prst="line">
              <a:avLst/>
            </a:prstGeom>
            <a:noFill/>
            <a:ln w="3672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12296" name="Picture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61050" y="1449065"/>
              <a:ext cx="2241550" cy="2339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2297" name="Line 12"/>
            <p:cNvSpPr>
              <a:spLocks noChangeShapeType="1"/>
            </p:cNvSpPr>
            <p:nvPr/>
          </p:nvSpPr>
          <p:spPr bwMode="auto">
            <a:xfrm flipH="1">
              <a:off x="8012113" y="1571625"/>
              <a:ext cx="174625" cy="13271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98" name="Text Box 13"/>
            <p:cNvSpPr txBox="1">
              <a:spLocks noChangeArrowheads="1"/>
            </p:cNvSpPr>
            <p:nvPr/>
          </p:nvSpPr>
          <p:spPr bwMode="auto">
            <a:xfrm>
              <a:off x="8062913" y="2097088"/>
              <a:ext cx="1216024" cy="393129"/>
            </a:xfrm>
            <a:prstGeom prst="rect">
              <a:avLst/>
            </a:prstGeom>
            <a:noFill/>
            <a:ln w="36720">
              <a:noFill/>
              <a:round/>
              <a:headEnd/>
              <a:tailEnd/>
            </a:ln>
          </p:spPr>
          <p:txBody>
            <a:bodyPr wrap="none" lIns="90000" tIns="45000" rIns="90000" bIns="45000">
              <a:spAutoFit/>
            </a:bodyPr>
            <a:lstStyle/>
            <a:p>
              <a:pPr defTabSz="457200" hangingPunct="0">
                <a:lnSpc>
                  <a:spcPct val="93000"/>
                </a:lnSpc>
                <a:buClr>
                  <a:srgbClr val="FFFFFF"/>
                </a:buClr>
                <a:buSzPct val="45000"/>
                <a:buFont typeface="StarSymbol" charset="0"/>
                <a:buNone/>
                <a:tabLst>
                  <a:tab pos="723900" algn="l"/>
                </a:tabLst>
              </a:pPr>
              <a:r>
                <a:rPr lang="en-GB" sz="1800" dirty="0">
                  <a:solidFill>
                    <a:srgbClr val="FFFFFF"/>
                  </a:solidFill>
                </a:rPr>
                <a:t>10.3 cm</a:t>
              </a:r>
            </a:p>
          </p:txBody>
        </p:sp>
        <p:sp>
          <p:nvSpPr>
            <p:cNvPr id="12299" name="Line 14"/>
            <p:cNvSpPr>
              <a:spLocks noChangeShapeType="1"/>
            </p:cNvSpPr>
            <p:nvPr/>
          </p:nvSpPr>
          <p:spPr bwMode="auto">
            <a:xfrm flipH="1">
              <a:off x="6938963" y="3082925"/>
              <a:ext cx="960437" cy="76041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0" name="Text Box 15"/>
            <p:cNvSpPr txBox="1">
              <a:spLocks noChangeArrowheads="1"/>
            </p:cNvSpPr>
            <p:nvPr/>
          </p:nvSpPr>
          <p:spPr bwMode="auto">
            <a:xfrm>
              <a:off x="7343775" y="3465514"/>
              <a:ext cx="1216024" cy="3931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>
              <a:spAutoFit/>
            </a:bodyPr>
            <a:lstStyle/>
            <a:p>
              <a:pPr defTabSz="457200" hangingPunct="0">
                <a:lnSpc>
                  <a:spcPct val="93000"/>
                </a:lnSpc>
                <a:buClr>
                  <a:srgbClr val="FFFFFF"/>
                </a:buClr>
                <a:buSzPct val="45000"/>
                <a:buFont typeface="StarSymbol" charset="0"/>
                <a:buNone/>
                <a:tabLst>
                  <a:tab pos="723900" algn="l"/>
                </a:tabLst>
              </a:pPr>
              <a:r>
                <a:rPr lang="en-GB" sz="1800" dirty="0">
                  <a:solidFill>
                    <a:srgbClr val="FFFFFF"/>
                  </a:solidFill>
                </a:rPr>
                <a:t>12.8 cm</a:t>
              </a:r>
            </a:p>
          </p:txBody>
        </p:sp>
        <p:sp>
          <p:nvSpPr>
            <p:cNvPr id="12301" name="Line 16"/>
            <p:cNvSpPr>
              <a:spLocks noChangeShapeType="1"/>
            </p:cNvSpPr>
            <p:nvPr/>
          </p:nvSpPr>
          <p:spPr bwMode="auto">
            <a:xfrm>
              <a:off x="5935663" y="3402013"/>
              <a:ext cx="968375" cy="44132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2" name="Text Box 17"/>
            <p:cNvSpPr txBox="1">
              <a:spLocks noChangeArrowheads="1"/>
            </p:cNvSpPr>
            <p:nvPr/>
          </p:nvSpPr>
          <p:spPr bwMode="auto">
            <a:xfrm>
              <a:off x="4700554" y="3609975"/>
              <a:ext cx="2057967" cy="3931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>
              <a:spAutoFit/>
            </a:bodyPr>
            <a:lstStyle/>
            <a:p>
              <a:pPr defTabSz="457200" hangingPunct="0">
                <a:lnSpc>
                  <a:spcPct val="93000"/>
                </a:lnSpc>
                <a:buClr>
                  <a:srgbClr val="FFFFFF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</a:tabLst>
              </a:pPr>
              <a:r>
                <a:rPr lang="en-GB" sz="1800" dirty="0">
                  <a:solidFill>
                    <a:srgbClr val="FFFFFF"/>
                  </a:solidFill>
                </a:rPr>
                <a:t>7.5 cm = 10 X</a:t>
              </a:r>
              <a:r>
                <a:rPr lang="en-GB" sz="1800" baseline="-330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2303" name="Text Box 18"/>
            <p:cNvSpPr txBox="1">
              <a:spLocks noChangeArrowheads="1"/>
            </p:cNvSpPr>
            <p:nvPr/>
          </p:nvSpPr>
          <p:spPr bwMode="auto">
            <a:xfrm>
              <a:off x="5114876" y="1700808"/>
              <a:ext cx="321220" cy="4455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>
              <a:spAutoFit/>
            </a:bodyPr>
            <a:lstStyle/>
            <a:p>
              <a:pPr hangingPunct="0">
                <a:lnSpc>
                  <a:spcPct val="102000"/>
                </a:lnSpc>
                <a:buClr>
                  <a:srgbClr val="FFFFFF"/>
                </a:buClr>
                <a:buSzPct val="45000"/>
                <a:buFont typeface="StarSymbol" charset="0"/>
                <a:buNone/>
              </a:pPr>
              <a:r>
                <a:rPr lang="el-GR" sz="24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ν</a:t>
              </a:r>
              <a:endParaRPr lang="en-GB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04" name="Line 19"/>
            <p:cNvSpPr>
              <a:spLocks noChangeShapeType="1"/>
            </p:cNvSpPr>
            <p:nvPr/>
          </p:nvSpPr>
          <p:spPr bwMode="auto">
            <a:xfrm flipV="1">
              <a:off x="7664450" y="1603375"/>
              <a:ext cx="1379538" cy="503238"/>
            </a:xfrm>
            <a:prstGeom prst="line">
              <a:avLst/>
            </a:prstGeom>
            <a:noFill/>
            <a:ln w="36720">
              <a:solidFill>
                <a:srgbClr val="FF33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5" name="Line 20"/>
            <p:cNvSpPr>
              <a:spLocks noChangeShapeType="1"/>
            </p:cNvSpPr>
            <p:nvPr/>
          </p:nvSpPr>
          <p:spPr bwMode="auto">
            <a:xfrm flipV="1">
              <a:off x="7726363" y="1993900"/>
              <a:ext cx="1217612" cy="238125"/>
            </a:xfrm>
            <a:prstGeom prst="line">
              <a:avLst/>
            </a:prstGeom>
            <a:noFill/>
            <a:ln w="36720">
              <a:solidFill>
                <a:srgbClr val="FF33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6" name="Line 21"/>
            <p:cNvSpPr>
              <a:spLocks noChangeShapeType="1"/>
            </p:cNvSpPr>
            <p:nvPr/>
          </p:nvSpPr>
          <p:spPr bwMode="auto">
            <a:xfrm>
              <a:off x="7226300" y="2870200"/>
              <a:ext cx="515938" cy="515938"/>
            </a:xfrm>
            <a:prstGeom prst="line">
              <a:avLst/>
            </a:prstGeom>
            <a:noFill/>
            <a:ln w="36720">
              <a:solidFill>
                <a:srgbClr val="FF33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7" name="Line 22"/>
            <p:cNvSpPr>
              <a:spLocks noChangeShapeType="1"/>
            </p:cNvSpPr>
            <p:nvPr/>
          </p:nvSpPr>
          <p:spPr bwMode="auto">
            <a:xfrm>
              <a:off x="7570788" y="2447925"/>
              <a:ext cx="811212" cy="15875"/>
            </a:xfrm>
            <a:prstGeom prst="line">
              <a:avLst/>
            </a:prstGeom>
            <a:noFill/>
            <a:ln w="36720">
              <a:solidFill>
                <a:srgbClr val="FF33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8" name="Line 23"/>
            <p:cNvSpPr>
              <a:spLocks noChangeShapeType="1"/>
            </p:cNvSpPr>
            <p:nvPr/>
          </p:nvSpPr>
          <p:spPr bwMode="auto">
            <a:xfrm>
              <a:off x="5148064" y="2132856"/>
              <a:ext cx="1681163" cy="3095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9" name="Line 24"/>
            <p:cNvSpPr>
              <a:spLocks noChangeShapeType="1"/>
            </p:cNvSpPr>
            <p:nvPr/>
          </p:nvSpPr>
          <p:spPr bwMode="auto">
            <a:xfrm flipV="1">
              <a:off x="6821488" y="1604963"/>
              <a:ext cx="2222500" cy="814387"/>
            </a:xfrm>
            <a:prstGeom prst="line">
              <a:avLst/>
            </a:prstGeom>
            <a:noFill/>
            <a:ln w="9525">
              <a:solidFill>
                <a:srgbClr val="FF3333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10" name="Line 25"/>
            <p:cNvSpPr>
              <a:spLocks noChangeShapeType="1"/>
            </p:cNvSpPr>
            <p:nvPr/>
          </p:nvSpPr>
          <p:spPr bwMode="auto">
            <a:xfrm flipV="1">
              <a:off x="6805613" y="1995488"/>
              <a:ext cx="2139950" cy="423862"/>
            </a:xfrm>
            <a:prstGeom prst="line">
              <a:avLst/>
            </a:prstGeom>
            <a:noFill/>
            <a:ln w="9525">
              <a:solidFill>
                <a:srgbClr val="FF3333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11" name="Line 26"/>
            <p:cNvSpPr>
              <a:spLocks noChangeShapeType="1"/>
            </p:cNvSpPr>
            <p:nvPr/>
          </p:nvSpPr>
          <p:spPr bwMode="auto">
            <a:xfrm>
              <a:off x="6805613" y="2433638"/>
              <a:ext cx="1577975" cy="31750"/>
            </a:xfrm>
            <a:prstGeom prst="line">
              <a:avLst/>
            </a:prstGeom>
            <a:noFill/>
            <a:ln w="9525">
              <a:solidFill>
                <a:srgbClr val="FF3333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12" name="Line 27"/>
            <p:cNvSpPr>
              <a:spLocks noChangeShapeType="1"/>
            </p:cNvSpPr>
            <p:nvPr/>
          </p:nvSpPr>
          <p:spPr bwMode="auto">
            <a:xfrm>
              <a:off x="6821488" y="2447925"/>
              <a:ext cx="920750" cy="936625"/>
            </a:xfrm>
            <a:prstGeom prst="line">
              <a:avLst/>
            </a:prstGeom>
            <a:noFill/>
            <a:ln w="9525">
              <a:solidFill>
                <a:srgbClr val="FF3333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>
          <a:xfrm>
            <a:off x="2771800" y="6416675"/>
            <a:ext cx="3248000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F. Brunet - GDR neutrino - LAPP 29/11/2011</a:t>
            </a:r>
            <a:endParaRPr lang="it-IT" dirty="0"/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457200" y="152400"/>
            <a:ext cx="838200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l-GR" sz="2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τ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cap="all" dirty="0" smtClean="0">
                <a:solidFill>
                  <a:schemeClr val="bg1"/>
                </a:solidFill>
                <a:latin typeface="Calibri" pitchFamily="34" charset="0"/>
              </a:rPr>
              <a:t>identification</a:t>
            </a:r>
            <a:endParaRPr lang="en-US" sz="28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E85F1-1F88-4AE7-9AA3-0CB0724DB1A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29" name="Group 9"/>
          <p:cNvGrpSpPr>
            <a:grpSpLocks/>
          </p:cNvGrpSpPr>
          <p:nvPr/>
        </p:nvGrpSpPr>
        <p:grpSpPr bwMode="auto">
          <a:xfrm>
            <a:off x="1871192" y="4365104"/>
            <a:ext cx="7272808" cy="1959496"/>
            <a:chOff x="838200" y="4495800"/>
            <a:chExt cx="7924800" cy="1905406"/>
          </a:xfrm>
        </p:grpSpPr>
        <p:cxnSp>
          <p:nvCxnSpPr>
            <p:cNvPr id="30" name="直線矢印コネクタ 21"/>
            <p:cNvCxnSpPr>
              <a:cxnSpLocks noChangeShapeType="1"/>
            </p:cNvCxnSpPr>
            <p:nvPr/>
          </p:nvCxnSpPr>
          <p:spPr bwMode="auto">
            <a:xfrm>
              <a:off x="4565763" y="5790261"/>
              <a:ext cx="533400" cy="158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</p:cxnSp>
        <p:cxnSp>
          <p:nvCxnSpPr>
            <p:cNvPr id="31" name="直線コネクタ 22"/>
            <p:cNvCxnSpPr>
              <a:cxnSpLocks noChangeShapeType="1"/>
            </p:cNvCxnSpPr>
            <p:nvPr/>
          </p:nvCxnSpPr>
          <p:spPr bwMode="auto">
            <a:xfrm>
              <a:off x="5105400" y="5791476"/>
              <a:ext cx="1752600" cy="60973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2" name="直線コネクタ 23"/>
            <p:cNvCxnSpPr>
              <a:cxnSpLocks noChangeShapeType="1"/>
            </p:cNvCxnSpPr>
            <p:nvPr/>
          </p:nvCxnSpPr>
          <p:spPr bwMode="auto">
            <a:xfrm flipV="1">
              <a:off x="5105400" y="5715260"/>
              <a:ext cx="685800" cy="76216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</p:cxnSp>
        <p:cxnSp>
          <p:nvCxnSpPr>
            <p:cNvPr id="33" name="直線コネクタ 24"/>
            <p:cNvCxnSpPr>
              <a:cxnSpLocks noChangeShapeType="1"/>
            </p:cNvCxnSpPr>
            <p:nvPr/>
          </p:nvCxnSpPr>
          <p:spPr bwMode="auto">
            <a:xfrm flipV="1">
              <a:off x="5791200" y="5181746"/>
              <a:ext cx="1447800" cy="53351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4" name="直線コネクタ 25"/>
            <p:cNvCxnSpPr>
              <a:cxnSpLocks noChangeShapeType="1"/>
            </p:cNvCxnSpPr>
            <p:nvPr/>
          </p:nvCxnSpPr>
          <p:spPr bwMode="auto">
            <a:xfrm>
              <a:off x="5105400" y="5791476"/>
              <a:ext cx="2133600" cy="533514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5" name="テキスト ボックス 26"/>
            <p:cNvSpPr txBox="1">
              <a:spLocks noChangeArrowheads="1"/>
            </p:cNvSpPr>
            <p:nvPr/>
          </p:nvSpPr>
          <p:spPr bwMode="auto">
            <a:xfrm>
              <a:off x="4191000" y="4800600"/>
              <a:ext cx="3886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kumimoji="1" lang="en-US" altLang="ja-JP" sz="1800" dirty="0">
                  <a:latin typeface="Symbol" pitchFamily="18" charset="2"/>
                </a:rPr>
                <a:t>n</a:t>
              </a:r>
              <a:r>
                <a:rPr kumimoji="1" lang="en-US" altLang="ja-JP" sz="1800" baseline="-25000" dirty="0">
                  <a:latin typeface="Symbol" pitchFamily="18" charset="2"/>
                </a:rPr>
                <a:t>m</a:t>
              </a:r>
              <a:r>
                <a:rPr kumimoji="1" lang="en-US" altLang="ja-JP" sz="1800" dirty="0">
                  <a:latin typeface="Symbol" pitchFamily="18" charset="2"/>
                </a:rPr>
                <a:t> </a:t>
              </a:r>
              <a:r>
                <a:rPr kumimoji="1" lang="en-US" altLang="ja-JP" sz="1800" dirty="0"/>
                <a:t>CC+</a:t>
              </a:r>
              <a:r>
                <a:rPr kumimoji="1" lang="en-US" altLang="ja-JP" sz="1800" dirty="0">
                  <a:latin typeface="Symbol" pitchFamily="18" charset="2"/>
                </a:rPr>
                <a:t> </a:t>
              </a:r>
              <a:r>
                <a:rPr kumimoji="1" lang="en-US" altLang="ja-JP" sz="1800" dirty="0"/>
                <a:t>charm production</a:t>
              </a:r>
              <a:endParaRPr kumimoji="1" lang="ja-JP" altLang="en-US" sz="1800" dirty="0">
                <a:latin typeface="Symbol" pitchFamily="18" charset="2"/>
              </a:endParaRPr>
            </a:p>
          </p:txBody>
        </p:sp>
        <p:sp>
          <p:nvSpPr>
            <p:cNvPr id="36" name="テキスト ボックス 29"/>
            <p:cNvSpPr txBox="1">
              <a:spLocks noChangeArrowheads="1"/>
            </p:cNvSpPr>
            <p:nvPr/>
          </p:nvSpPr>
          <p:spPr bwMode="auto">
            <a:xfrm>
              <a:off x="5715000" y="5638800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ja-JP" sz="1800" dirty="0">
                  <a:solidFill>
                    <a:srgbClr val="66CCFF"/>
                  </a:solidFill>
                </a:rPr>
                <a:t>charm</a:t>
              </a:r>
              <a:endParaRPr kumimoji="1" lang="ja-JP" altLang="en-US" sz="1800" dirty="0">
                <a:solidFill>
                  <a:srgbClr val="66CCFF"/>
                </a:solidFill>
              </a:endParaRPr>
            </a:p>
          </p:txBody>
        </p:sp>
        <p:sp>
          <p:nvSpPr>
            <p:cNvPr id="37" name="テキスト ボックス 30"/>
            <p:cNvSpPr txBox="1">
              <a:spLocks noChangeArrowheads="1"/>
            </p:cNvSpPr>
            <p:nvPr/>
          </p:nvSpPr>
          <p:spPr bwMode="auto">
            <a:xfrm>
              <a:off x="6934200" y="5814536"/>
              <a:ext cx="533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ja-JP" b="1">
                  <a:solidFill>
                    <a:srgbClr val="008000"/>
                  </a:solidFill>
                  <a:latin typeface="Symbol" pitchFamily="18" charset="2"/>
                </a:rPr>
                <a:t>m</a:t>
              </a:r>
              <a:endParaRPr kumimoji="1" lang="ja-JP" altLang="en-US" b="1">
                <a:solidFill>
                  <a:srgbClr val="008000"/>
                </a:solidFill>
                <a:latin typeface="Symbol" pitchFamily="18" charset="2"/>
              </a:endParaRPr>
            </a:p>
          </p:txBody>
        </p:sp>
        <p:cxnSp>
          <p:nvCxnSpPr>
            <p:cNvPr id="38" name="Straight Connector 18"/>
            <p:cNvCxnSpPr>
              <a:cxnSpLocks noChangeShapeType="1"/>
            </p:cNvCxnSpPr>
            <p:nvPr/>
          </p:nvCxnSpPr>
          <p:spPr bwMode="auto">
            <a:xfrm>
              <a:off x="6886575" y="5962963"/>
              <a:ext cx="457200" cy="22864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9" name="Straight Connector 19"/>
            <p:cNvCxnSpPr>
              <a:cxnSpLocks noChangeShapeType="1"/>
            </p:cNvCxnSpPr>
            <p:nvPr/>
          </p:nvCxnSpPr>
          <p:spPr bwMode="auto">
            <a:xfrm rot="10800000" flipV="1">
              <a:off x="6886575" y="5962963"/>
              <a:ext cx="457200" cy="22864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7467600" y="5715262"/>
              <a:ext cx="1295400" cy="523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muon misidentified</a:t>
              </a:r>
            </a:p>
          </p:txBody>
        </p:sp>
        <p:grpSp>
          <p:nvGrpSpPr>
            <p:cNvPr id="41" name="Group 35"/>
            <p:cNvGrpSpPr>
              <a:grpSpLocks/>
            </p:cNvGrpSpPr>
            <p:nvPr/>
          </p:nvGrpSpPr>
          <p:grpSpPr bwMode="auto">
            <a:xfrm>
              <a:off x="838200" y="4495800"/>
              <a:ext cx="3048000" cy="1828800"/>
              <a:chOff x="838200" y="4495800"/>
              <a:chExt cx="3048000" cy="1828800"/>
            </a:xfrm>
          </p:grpSpPr>
          <p:cxnSp>
            <p:nvCxnSpPr>
              <p:cNvPr id="43" name="直線矢印コネクタ 8"/>
              <p:cNvCxnSpPr>
                <a:cxnSpLocks noChangeShapeType="1"/>
              </p:cNvCxnSpPr>
              <p:nvPr/>
            </p:nvCxnSpPr>
            <p:spPr bwMode="auto">
              <a:xfrm>
                <a:off x="990600" y="5791476"/>
                <a:ext cx="533400" cy="1588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</p:cxnSp>
          <p:cxnSp>
            <p:nvCxnSpPr>
              <p:cNvPr id="44" name="直線コネクタ 10"/>
              <p:cNvCxnSpPr>
                <a:cxnSpLocks noChangeShapeType="1"/>
              </p:cNvCxnSpPr>
              <p:nvPr/>
            </p:nvCxnSpPr>
            <p:spPr bwMode="auto">
              <a:xfrm>
                <a:off x="1676400" y="5791476"/>
                <a:ext cx="2133600" cy="381081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45" name="直線コネクタ 12"/>
              <p:cNvCxnSpPr>
                <a:cxnSpLocks noChangeShapeType="1"/>
              </p:cNvCxnSpPr>
              <p:nvPr/>
            </p:nvCxnSpPr>
            <p:spPr bwMode="auto">
              <a:xfrm flipV="1">
                <a:off x="1676400" y="5715260"/>
                <a:ext cx="685800" cy="76216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</p:cxnSp>
          <p:cxnSp>
            <p:nvCxnSpPr>
              <p:cNvPr id="46" name="直線コネクタ 14"/>
              <p:cNvCxnSpPr>
                <a:cxnSpLocks noChangeShapeType="1"/>
              </p:cNvCxnSpPr>
              <p:nvPr/>
            </p:nvCxnSpPr>
            <p:spPr bwMode="auto">
              <a:xfrm flipV="1">
                <a:off x="2362200" y="5181746"/>
                <a:ext cx="1447800" cy="53351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47" name="直線コネクタ 19"/>
              <p:cNvCxnSpPr>
                <a:cxnSpLocks noChangeShapeType="1"/>
              </p:cNvCxnSpPr>
              <p:nvPr/>
            </p:nvCxnSpPr>
            <p:spPr bwMode="auto">
              <a:xfrm>
                <a:off x="1676400" y="5791476"/>
                <a:ext cx="2133600" cy="53351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48" name="テキスト ボックス 20"/>
              <p:cNvSpPr txBox="1">
                <a:spLocks noChangeArrowheads="1"/>
              </p:cNvSpPr>
              <p:nvPr/>
            </p:nvSpPr>
            <p:spPr bwMode="auto">
              <a:xfrm>
                <a:off x="914400" y="5100935"/>
                <a:ext cx="1143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1" lang="en-US" altLang="ja-JP" sz="1800">
                    <a:latin typeface="Symbol" pitchFamily="18" charset="2"/>
                  </a:rPr>
                  <a:t>n</a:t>
                </a:r>
                <a:r>
                  <a:rPr kumimoji="1" lang="en-US" altLang="ja-JP" sz="1800" baseline="-25000">
                    <a:latin typeface="Symbol" pitchFamily="18" charset="2"/>
                  </a:rPr>
                  <a:t>t</a:t>
                </a:r>
                <a:r>
                  <a:rPr kumimoji="1" lang="en-US" altLang="ja-JP" sz="1800">
                    <a:latin typeface="Symbol" pitchFamily="18" charset="2"/>
                  </a:rPr>
                  <a:t> </a:t>
                </a:r>
                <a:r>
                  <a:rPr kumimoji="1" lang="en-US" altLang="ja-JP" sz="1800"/>
                  <a:t>CC</a:t>
                </a:r>
                <a:endParaRPr kumimoji="1" lang="ja-JP" altLang="en-US" sz="1800">
                  <a:latin typeface="Symbol" pitchFamily="18" charset="2"/>
                </a:endParaRPr>
              </a:p>
            </p:txBody>
          </p:sp>
          <p:sp>
            <p:nvSpPr>
              <p:cNvPr id="49" name="テキスト ボックス 28"/>
              <p:cNvSpPr txBox="1">
                <a:spLocks noChangeArrowheads="1"/>
              </p:cNvSpPr>
              <p:nvPr/>
            </p:nvSpPr>
            <p:spPr bwMode="auto">
              <a:xfrm>
                <a:off x="2057400" y="5329535"/>
                <a:ext cx="5334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1" lang="en-US" altLang="ja-JP" b="1" dirty="0">
                    <a:solidFill>
                      <a:srgbClr val="C00000"/>
                    </a:solidFill>
                    <a:latin typeface="Symbol" pitchFamily="18" charset="2"/>
                  </a:rPr>
                  <a:t>t</a:t>
                </a:r>
                <a:endParaRPr kumimoji="1" lang="ja-JP" altLang="en-US" b="1" dirty="0">
                  <a:solidFill>
                    <a:srgbClr val="C00000"/>
                  </a:solidFill>
                  <a:latin typeface="Symbol" pitchFamily="18" charset="2"/>
                </a:endParaRPr>
              </a:p>
            </p:txBody>
          </p:sp>
          <p:sp>
            <p:nvSpPr>
              <p:cNvPr id="50" name="テキスト ボックス 32"/>
              <p:cNvSpPr txBox="1">
                <a:spLocks noChangeArrowheads="1"/>
              </p:cNvSpPr>
              <p:nvPr/>
            </p:nvSpPr>
            <p:spPr bwMode="auto">
              <a:xfrm>
                <a:off x="2667000" y="4953000"/>
                <a:ext cx="12192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1" lang="en-US" altLang="ja-JP" sz="1400">
                    <a:latin typeface="Symbol" pitchFamily="18" charset="2"/>
                  </a:rPr>
                  <a:t>m</a:t>
                </a:r>
                <a:r>
                  <a:rPr kumimoji="1" lang="en-US" altLang="ja-JP" sz="1400"/>
                  <a:t>, e, hadron</a:t>
                </a:r>
                <a:endParaRPr kumimoji="1" lang="ja-JP" altLang="en-US" sz="1100">
                  <a:latin typeface="Symbol" pitchFamily="18" charset="2"/>
                </a:endParaRPr>
              </a:p>
            </p:txBody>
          </p:sp>
          <p:sp>
            <p:nvSpPr>
              <p:cNvPr id="51" name="TextBox 31"/>
              <p:cNvSpPr txBox="1">
                <a:spLocks noChangeArrowheads="1"/>
              </p:cNvSpPr>
              <p:nvPr/>
            </p:nvSpPr>
            <p:spPr bwMode="auto">
              <a:xfrm>
                <a:off x="838200" y="4495800"/>
                <a:ext cx="17526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 dirty="0">
                    <a:solidFill>
                      <a:srgbClr val="C00000"/>
                    </a:solidFill>
                  </a:rPr>
                  <a:t>Signal</a:t>
                </a:r>
              </a:p>
            </p:txBody>
          </p:sp>
        </p:grpSp>
        <p:sp>
          <p:nvSpPr>
            <p:cNvPr id="42" name="TextBox 22"/>
            <p:cNvSpPr txBox="1">
              <a:spLocks noChangeArrowheads="1"/>
            </p:cNvSpPr>
            <p:nvPr/>
          </p:nvSpPr>
          <p:spPr bwMode="auto">
            <a:xfrm>
              <a:off x="4604442" y="4495800"/>
              <a:ext cx="3099857" cy="359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800" b="1" dirty="0" smtClean="0">
                  <a:solidFill>
                    <a:srgbClr val="66CCFF"/>
                  </a:solidFill>
                </a:rPr>
                <a:t>Example of Background</a:t>
              </a:r>
              <a:endParaRPr lang="en-US" sz="2000" b="1" dirty="0">
                <a:solidFill>
                  <a:srgbClr val="66CCFF"/>
                </a:solidFill>
              </a:endParaRPr>
            </a:p>
          </p:txBody>
        </p:sp>
      </p:grpSp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4365104"/>
            <a:ext cx="4391930" cy="20022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3" name="Text Box 60"/>
          <p:cNvSpPr txBox="1">
            <a:spLocks noChangeArrowheads="1"/>
          </p:cNvSpPr>
          <p:nvPr/>
        </p:nvSpPr>
        <p:spPr bwMode="auto">
          <a:xfrm>
            <a:off x="323528" y="2769096"/>
            <a:ext cx="5040560" cy="1524000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tIns="57600" bIns="36000"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altLang="ja-JP" sz="1800" dirty="0">
                <a:solidFill>
                  <a:srgbClr val="FFFF00"/>
                </a:solidFill>
                <a:latin typeface="Calibri" pitchFamily="34" charset="0"/>
              </a:rPr>
              <a:t>Main background sources: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ja-JP" sz="1800" dirty="0">
                <a:solidFill>
                  <a:srgbClr val="FFFF00"/>
                </a:solidFill>
                <a:latin typeface="Calibri" pitchFamily="34" charset="0"/>
              </a:rPr>
              <a:t>Production and decay of charmed particles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ja-JP" sz="1800" dirty="0" err="1">
                <a:solidFill>
                  <a:srgbClr val="FFFF00"/>
                </a:solidFill>
                <a:latin typeface="Calibri" pitchFamily="34" charset="0"/>
              </a:rPr>
              <a:t>Hadron</a:t>
            </a:r>
            <a:r>
              <a:rPr lang="en-GB" altLang="ja-JP" sz="180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GB" altLang="ja-JP" sz="1800" dirty="0" err="1">
                <a:solidFill>
                  <a:srgbClr val="FFFF00"/>
                </a:solidFill>
                <a:latin typeface="Calibri" pitchFamily="34" charset="0"/>
              </a:rPr>
              <a:t>reinteractions</a:t>
            </a:r>
            <a:endParaRPr lang="en-GB" altLang="ja-JP" sz="1800" dirty="0">
              <a:solidFill>
                <a:srgbClr val="FFFF00"/>
              </a:solidFill>
              <a:latin typeface="Calibri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ja-JP" sz="1800" dirty="0">
                <a:solidFill>
                  <a:srgbClr val="FFFF00"/>
                </a:solidFill>
                <a:latin typeface="Calibri" pitchFamily="34" charset="0"/>
              </a:rPr>
              <a:t>Large angle </a:t>
            </a:r>
            <a:r>
              <a:rPr lang="en-GB" altLang="ja-JP" sz="1800" dirty="0" err="1">
                <a:solidFill>
                  <a:srgbClr val="FFFF00"/>
                </a:solidFill>
                <a:latin typeface="Calibri" pitchFamily="34" charset="0"/>
              </a:rPr>
              <a:t>muon</a:t>
            </a:r>
            <a:r>
              <a:rPr lang="en-GB" altLang="ja-JP" sz="1800" dirty="0">
                <a:solidFill>
                  <a:srgbClr val="FFFF00"/>
                </a:solidFill>
                <a:latin typeface="Calibri" pitchFamily="34" charset="0"/>
              </a:rPr>
              <a:t> scattering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148064" y="5301208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800" dirty="0" smtClean="0">
                <a:latin typeface="Symbol" pitchFamily="18" charset="2"/>
              </a:rPr>
              <a:t>n</a:t>
            </a:r>
            <a:r>
              <a:rPr kumimoji="1" lang="en-US" altLang="ja-JP" sz="1800" baseline="-25000" dirty="0" smtClean="0">
                <a:latin typeface="Symbol" pitchFamily="18" charset="2"/>
              </a:rPr>
              <a:t>m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Goal &amp; </a:t>
            </a:r>
            <a:r>
              <a:rPr lang="fr-FR" sz="32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principle</a:t>
            </a:r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 of the OPERA </a:t>
            </a:r>
            <a:r>
              <a:rPr lang="fr-FR" sz="32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experiment</a:t>
            </a:r>
            <a:endParaRPr lang="fr-FR" sz="3200" dirty="0" smtClean="0">
              <a:solidFill>
                <a:schemeClr val="bg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r>
              <a:rPr lang="fr-FR" sz="3200" dirty="0" smtClean="0">
                <a:latin typeface="Calibri" pitchFamily="34" charset="0"/>
              </a:rPr>
              <a:t>Description of OPERA detector</a:t>
            </a:r>
          </a:p>
          <a:p>
            <a:r>
              <a:rPr lang="fr-FR" sz="32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Status</a:t>
            </a:r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 of OPERA</a:t>
            </a:r>
          </a:p>
          <a:p>
            <a:r>
              <a:rPr lang="fr-FR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Oscillation </a:t>
            </a:r>
            <a:r>
              <a:rPr lang="fr-FR" sz="32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results</a:t>
            </a:r>
            <a:endParaRPr lang="fr-FR" sz="3200" dirty="0">
              <a:solidFill>
                <a:schemeClr val="bg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27784" y="6416675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F. Brunet - GDR neutrino - LAPP 29/11/2011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EA0AE-ED81-45E0-9C1E-9C4C728E81E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458" y="2276872"/>
            <a:ext cx="8846794" cy="40324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03351" dir="2700000" algn="ctr" rotWithShape="0">
              <a:srgbClr val="000000">
                <a:alpha val="50027"/>
              </a:srgbClr>
            </a:outerShdw>
          </a:effectLst>
        </p:spPr>
      </p:pic>
      <p:sp>
        <p:nvSpPr>
          <p:cNvPr id="7170" name="Rectangle 24"/>
          <p:cNvSpPr>
            <a:spLocks noChangeArrowheads="1"/>
          </p:cNvSpPr>
          <p:nvPr/>
        </p:nvSpPr>
        <p:spPr bwMode="auto">
          <a:xfrm>
            <a:off x="1331640" y="152400"/>
            <a:ext cx="6354432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IMPLEMENTATION OF THE PRINCIPLE</a:t>
            </a:r>
          </a:p>
        </p:txBody>
      </p:sp>
      <p:sp>
        <p:nvSpPr>
          <p:cNvPr id="717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8C52D-78FC-4AB4-A8AD-2EFCD8B6F2C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7" name="Espace réservé du pied de page 26"/>
          <p:cNvSpPr>
            <a:spLocks noGrp="1"/>
          </p:cNvSpPr>
          <p:nvPr>
            <p:ph type="ftr" sz="quarter" idx="11"/>
          </p:nvPr>
        </p:nvSpPr>
        <p:spPr>
          <a:xfrm>
            <a:off x="2771800" y="6416675"/>
            <a:ext cx="3248000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F. Brunet - GDR neutrino - LAPP 29/11/2011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605870" y="1419950"/>
            <a:ext cx="2952328" cy="738664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27 </a:t>
            </a:r>
            <a:r>
              <a:rPr lang="fr-FR" sz="1400" dirty="0" smtClean="0">
                <a:solidFill>
                  <a:srgbClr val="FF0000"/>
                </a:solidFill>
              </a:rPr>
              <a:t>brick </a:t>
            </a:r>
            <a:r>
              <a:rPr lang="fr-FR" sz="1400" dirty="0" err="1" smtClean="0">
                <a:solidFill>
                  <a:srgbClr val="FF0000"/>
                </a:solidFill>
              </a:rPr>
              <a:t>walls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</a:rPr>
              <a:t>alternated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</a:rPr>
              <a:t>with</a:t>
            </a:r>
            <a:endParaRPr lang="fr-FR" sz="1400" dirty="0" smtClean="0">
              <a:solidFill>
                <a:srgbClr val="FF0000"/>
              </a:solidFill>
            </a:endParaRPr>
          </a:p>
          <a:p>
            <a:r>
              <a:rPr lang="fr-FR" sz="1400" dirty="0" err="1" smtClean="0">
                <a:solidFill>
                  <a:srgbClr val="FF0000"/>
                </a:solidFill>
              </a:rPr>
              <a:t>scintillator</a:t>
            </a:r>
            <a:r>
              <a:rPr lang="fr-FR" sz="1400" dirty="0" smtClean="0">
                <a:solidFill>
                  <a:srgbClr val="FF0000"/>
                </a:solidFill>
              </a:rPr>
              <a:t> planes</a:t>
            </a:r>
          </a:p>
          <a:p>
            <a:r>
              <a:rPr lang="en-US" sz="1400" dirty="0" err="1" smtClean="0">
                <a:solidFill>
                  <a:srgbClr val="FF0000"/>
                </a:solidFill>
              </a:rPr>
              <a:t>mip</a:t>
            </a:r>
            <a:r>
              <a:rPr lang="en-US" sz="1400" dirty="0" smtClean="0">
                <a:solidFill>
                  <a:srgbClr val="FF0000"/>
                </a:solidFill>
              </a:rPr>
              <a:t> : detection efficiency of ~ 99%.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39752" y="1556792"/>
            <a:ext cx="3168352" cy="52322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22 RPC planes + 6 Drift Tubes planes</a:t>
            </a:r>
          </a:p>
          <a:p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Magnetic field (1.5 T)</a:t>
            </a:r>
            <a:endParaRPr lang="fr-FR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752" y="810954"/>
            <a:ext cx="316835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lipse 11"/>
          <p:cNvSpPr/>
          <p:nvPr/>
        </p:nvSpPr>
        <p:spPr>
          <a:xfrm>
            <a:off x="5004048" y="2348880"/>
            <a:ext cx="2376264" cy="3312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2843808" y="2348880"/>
            <a:ext cx="1944216" cy="331236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508104" y="5805264"/>
            <a:ext cx="1512168" cy="360040"/>
          </a:xfrm>
          <a:prstGeom prst="rect">
            <a:avLst/>
          </a:prstGeom>
          <a:noFill/>
          <a:ln>
            <a:solidFill>
              <a:srgbClr val="EC2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843808" y="5838635"/>
            <a:ext cx="2160240" cy="43204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395536" y="5085184"/>
            <a:ext cx="792088" cy="64807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912471" y="5720377"/>
            <a:ext cx="1296144" cy="5760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5496" y="1563386"/>
            <a:ext cx="2232248" cy="52322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fr-FR" sz="1400" dirty="0" err="1" smtClean="0">
                <a:solidFill>
                  <a:srgbClr val="002060"/>
                </a:solidFill>
              </a:rPr>
              <a:t>Extract</a:t>
            </a:r>
            <a:r>
              <a:rPr lang="fr-FR" sz="1400" dirty="0" smtClean="0">
                <a:solidFill>
                  <a:srgbClr val="002060"/>
                </a:solidFill>
              </a:rPr>
              <a:t> 25-50 bricks per </a:t>
            </a:r>
            <a:r>
              <a:rPr lang="fr-FR" sz="1400" dirty="0" err="1" smtClean="0">
                <a:solidFill>
                  <a:srgbClr val="002060"/>
                </a:solidFill>
              </a:rPr>
              <a:t>day</a:t>
            </a:r>
            <a:endParaRPr lang="fr-FR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26340</TotalTime>
  <Words>1398</Words>
  <Application>Microsoft Office PowerPoint</Application>
  <PresentationFormat>Affichage à l'écran (4:3)</PresentationFormat>
  <Paragraphs>254</Paragraphs>
  <Slides>21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3" baseType="lpstr">
      <vt:lpstr>Apex</vt:lpstr>
      <vt:lpstr>Équation</vt:lpstr>
      <vt:lpstr>Diapositive 1</vt:lpstr>
      <vt:lpstr>Outline</vt:lpstr>
      <vt:lpstr>Outline</vt:lpstr>
      <vt:lpstr>Diapositive 4</vt:lpstr>
      <vt:lpstr>Diapositive 5</vt:lpstr>
      <vt:lpstr>Diapositive 6</vt:lpstr>
      <vt:lpstr>Diapositive 7</vt:lpstr>
      <vt:lpstr>Outline</vt:lpstr>
      <vt:lpstr>Diapositive 9</vt:lpstr>
      <vt:lpstr>Diapositive 10</vt:lpstr>
      <vt:lpstr>Diapositive 11</vt:lpstr>
      <vt:lpstr>Diapositive 12</vt:lpstr>
      <vt:lpstr>Outline</vt:lpstr>
      <vt:lpstr>Diapositive 14</vt:lpstr>
      <vt:lpstr>Outline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Company>Antonio Ereditato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 Ereditato</dc:creator>
  <cp:lastModifiedBy>zghiche</cp:lastModifiedBy>
  <cp:revision>1129</cp:revision>
  <cp:lastPrinted>2010-05-30T12:08:51Z</cp:lastPrinted>
  <dcterms:created xsi:type="dcterms:W3CDTF">2010-06-04T12:15:17Z</dcterms:created>
  <dcterms:modified xsi:type="dcterms:W3CDTF">2011-12-12T08:41:41Z</dcterms:modified>
</cp:coreProperties>
</file>