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51" r:id="rId3"/>
    <p:sldId id="380" r:id="rId4"/>
    <p:sldId id="412" r:id="rId5"/>
    <p:sldId id="413" r:id="rId6"/>
    <p:sldId id="414" r:id="rId7"/>
    <p:sldId id="408" r:id="rId8"/>
    <p:sldId id="417" r:id="rId9"/>
    <p:sldId id="381" r:id="rId10"/>
    <p:sldId id="384" r:id="rId11"/>
    <p:sldId id="415" r:id="rId12"/>
    <p:sldId id="416" r:id="rId13"/>
    <p:sldId id="411" r:id="rId1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0000"/>
    <a:srgbClr val="66FF33"/>
    <a:srgbClr val="CC0000"/>
    <a:srgbClr val="DDDDDD"/>
    <a:srgbClr val="AEC9F0"/>
    <a:srgbClr val="A3E4F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87659" autoAdjust="0"/>
  </p:normalViewPr>
  <p:slideViewPr>
    <p:cSldViewPr>
      <p:cViewPr>
        <p:scale>
          <a:sx n="66" d="100"/>
          <a:sy n="66" d="100"/>
        </p:scale>
        <p:origin x="-53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703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5" tIns="48223" rIns="96445" bIns="48223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0903" y="0"/>
            <a:ext cx="3076703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5" tIns="48223" rIns="96445" bIns="48223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388"/>
            <a:ext cx="3076703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5" tIns="48223" rIns="96445" bIns="48223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0903" y="9721388"/>
            <a:ext cx="3076703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5" tIns="48223" rIns="96445" bIns="4822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82EF5E81-34A6-4DB5-A566-C9F0D09F91A1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003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703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5" tIns="48223" rIns="96445" bIns="48223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903" y="0"/>
            <a:ext cx="3076703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5" tIns="48223" rIns="96445" bIns="48223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70" y="4861525"/>
            <a:ext cx="5678762" cy="4605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5" tIns="48223" rIns="96445" bIns="48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388"/>
            <a:ext cx="3076703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5" tIns="48223" rIns="96445" bIns="48223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903" y="9721388"/>
            <a:ext cx="3076703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5" tIns="48223" rIns="96445" bIns="4822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89FF393-5965-47C7-A5F6-70D6B8C2E84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267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83738" indent="-301438">
              <a:defRPr>
                <a:solidFill>
                  <a:schemeClr val="tx1"/>
                </a:solidFill>
                <a:latin typeface="Arial" charset="0"/>
              </a:defRPr>
            </a:lvl2pPr>
            <a:lvl3pPr marL="1205751" indent="-241150">
              <a:defRPr>
                <a:solidFill>
                  <a:schemeClr val="tx1"/>
                </a:solidFill>
                <a:latin typeface="Arial" charset="0"/>
              </a:defRPr>
            </a:lvl3pPr>
            <a:lvl4pPr marL="1688051" indent="-241150">
              <a:defRPr>
                <a:solidFill>
                  <a:schemeClr val="tx1"/>
                </a:solidFill>
                <a:latin typeface="Arial" charset="0"/>
              </a:defRPr>
            </a:lvl4pPr>
            <a:lvl5pPr marL="2170351" indent="-241150">
              <a:defRPr>
                <a:solidFill>
                  <a:schemeClr val="tx1"/>
                </a:solidFill>
                <a:latin typeface="Arial" charset="0"/>
              </a:defRPr>
            </a:lvl5pPr>
            <a:lvl6pPr marL="2652652" indent="-241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34952" indent="-241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17252" indent="-241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99552" indent="-241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3B76FF2-680C-4747-8CA2-93601BB4056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F5B72-1FA7-40E9-8A29-E84652C0539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C1829-958B-4795-99CE-93B0A5C160B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07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8EBD2-6707-4EB0-92D3-84205B8AC19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584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F9E83-1BD6-40CB-907E-B66B85E0A71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93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84A1C-6C3F-4DBC-9976-48BCF01D717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79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 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8E8DF-9A7F-4346-B61B-54D92A8D3DB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4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 2005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CAEF9-6212-4B75-9827-90A04DE1A67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23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 2005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02083-4B97-43FC-807A-C4EB2F7101D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61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 2005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346DA-77B3-472F-B245-B0107467441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6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 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7D20C-1990-420D-BD17-DF0C5CDB4FB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67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 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D24BA-A0A9-48A7-9E4C-2149F52B952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93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July 20 2005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7BD0E-03AD-487F-979E-21310962C61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1031" name="WordArt 7"/>
          <p:cNvSpPr>
            <a:spLocks noChangeArrowheads="1" noChangeShapeType="1" noTextEdit="1"/>
          </p:cNvSpPr>
          <p:nvPr/>
        </p:nvSpPr>
        <p:spPr bwMode="auto">
          <a:xfrm>
            <a:off x="6516216" y="357188"/>
            <a:ext cx="2356322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GDB - MB</a:t>
            </a:r>
            <a:endParaRPr lang="fr-F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grpSp>
        <p:nvGrpSpPr>
          <p:cNvPr id="1032" name="Group 13"/>
          <p:cNvGrpSpPr>
            <a:grpSpLocks/>
          </p:cNvGrpSpPr>
          <p:nvPr/>
        </p:nvGrpSpPr>
        <p:grpSpPr bwMode="auto">
          <a:xfrm>
            <a:off x="128588" y="115888"/>
            <a:ext cx="914400" cy="912812"/>
            <a:chOff x="1344" y="385"/>
            <a:chExt cx="576" cy="575"/>
          </a:xfrm>
        </p:grpSpPr>
        <p:pic>
          <p:nvPicPr>
            <p:cNvPr id="1034" name="Picture 14" descr="CLGlogo2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385"/>
              <a:ext cx="576" cy="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9" name="Text Box 15"/>
            <p:cNvSpPr txBox="1">
              <a:spLocks noChangeAspect="1" noChangeArrowheads="1"/>
            </p:cNvSpPr>
            <p:nvPr userDrawn="1"/>
          </p:nvSpPr>
          <p:spPr bwMode="auto">
            <a:xfrm>
              <a:off x="1471" y="577"/>
              <a:ext cx="32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400" b="1">
                  <a:latin typeface="Comic Sans MS" pitchFamily="66" charset="0"/>
                  <a:cs typeface="Times New Roman" pitchFamily="18" charset="0"/>
                </a:rPr>
                <a:t>LCG</a:t>
              </a:r>
            </a:p>
          </p:txBody>
        </p:sp>
      </p:grpSp>
      <p:pic>
        <p:nvPicPr>
          <p:cNvPr id="1033" name="Picture 2" descr="\\cern.ch\dfs\Users\i\ibird\Documents\My Pictures\WLCGlogo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7842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cern.ch/conferenceDisplay.py?confId=16457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indico.cern.ch/conferenceDisplay.py?confId=106651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avannah.cern.ch/task/index.php?25000" TargetMode="External"/><Relationship Id="rId2" Type="http://schemas.openxmlformats.org/officeDocument/2006/relationships/hyperlink" Target="http://bit.ly/EMI1UpdatesRead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grid.iu.edu/bin/view/Security/HashAlgorithm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p2012.org/wlcg-2012.html" TargetMode="External"/><Relationship Id="rId2" Type="http://schemas.openxmlformats.org/officeDocument/2006/relationships/hyperlink" Target="https://indico.cern.ch/conferenceDisplay.py?confId=15877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ndico.cern.ch/categoryDisplay.py?categId=353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gstat-wlcg.cern.ch/apps/pledges/resource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cern.ch/getFile.py/access?contribId=5&amp;resId=1&amp;materialId=2&amp;confId=164577" TargetMode="External"/><Relationship Id="rId2" Type="http://schemas.openxmlformats.org/officeDocument/2006/relationships/hyperlink" Target="https://indico.cern.ch/getFile.py/access?contribId=11&amp;resId=1&amp;materialId=slides&amp;confId=16256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wiki.cern.ch/twiki/bin/view/LHCb/CriticalServices" TargetMode="External"/><Relationship Id="rId4" Type="http://schemas.openxmlformats.org/officeDocument/2006/relationships/hyperlink" Target="https://indico.cern.ch/getFile.py/access?contribId=11&amp;resId=2&amp;materialId=slides&amp;confId=16256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egi.eu/wiki/IPv6" TargetMode="External"/><Relationship Id="rId2" Type="http://schemas.openxmlformats.org/officeDocument/2006/relationships/hyperlink" Target="https://w3.hepix.org/ipv6-bi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913"/>
            <a:ext cx="7772400" cy="1470025"/>
          </a:xfrm>
        </p:spPr>
        <p:txBody>
          <a:bodyPr/>
          <a:lstStyle/>
          <a:p>
            <a:pPr eaLnBrk="1" hangingPunct="1"/>
            <a:r>
              <a:rPr lang="en-US" sz="4400" b="1" dirty="0" smtClean="0"/>
              <a:t>Highlights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1844824"/>
            <a:ext cx="6912495" cy="1752600"/>
          </a:xfrm>
        </p:spPr>
        <p:txBody>
          <a:bodyPr/>
          <a:lstStyle/>
          <a:p>
            <a:pPr eaLnBrk="1" hangingPunct="1"/>
            <a:r>
              <a:rPr lang="en-US" sz="2000" b="1" i="1" dirty="0"/>
              <a:t>Chaired by </a:t>
            </a:r>
            <a:r>
              <a:rPr lang="en-US" sz="2000" b="1" i="1" dirty="0" smtClean="0"/>
              <a:t>Ian Bird, CERN</a:t>
            </a:r>
            <a:endParaRPr lang="en-US" sz="2000" b="1" i="1" dirty="0"/>
          </a:p>
          <a:p>
            <a:pPr eaLnBrk="1" hangingPunct="1"/>
            <a:r>
              <a:rPr lang="en-US" sz="2000" b="1" i="1" dirty="0" err="1" smtClean="0"/>
              <a:t>FtF</a:t>
            </a:r>
            <a:r>
              <a:rPr lang="en-US" sz="2000" b="1" i="1" dirty="0" smtClean="0"/>
              <a:t> MB </a:t>
            </a:r>
            <a:r>
              <a:rPr lang="en-US" sz="2000" b="1" i="1" dirty="0"/>
              <a:t>meeting @CERN  January </a:t>
            </a:r>
            <a:r>
              <a:rPr lang="en-US" sz="2000" b="1" i="1" dirty="0" smtClean="0"/>
              <a:t>10t</a:t>
            </a:r>
            <a:r>
              <a:rPr lang="en-US" sz="2000" b="1" i="1" baseline="30000" dirty="0" smtClean="0"/>
              <a:t>h</a:t>
            </a:r>
            <a:r>
              <a:rPr lang="en-US" sz="2000" b="1" i="1" dirty="0" smtClean="0"/>
              <a:t>  </a:t>
            </a:r>
            <a:r>
              <a:rPr lang="en-US" sz="2000" b="1" i="1" dirty="0"/>
              <a:t>2011</a:t>
            </a:r>
          </a:p>
          <a:p>
            <a:pPr eaLnBrk="1" hangingPunct="1"/>
            <a:r>
              <a:rPr lang="fr-FR" sz="1800" b="1" i="1" dirty="0">
                <a:hlinkClick r:id="rId3"/>
              </a:rPr>
              <a:t>https://</a:t>
            </a:r>
            <a:r>
              <a:rPr lang="fr-FR" sz="1800" b="1" i="1" dirty="0" smtClean="0">
                <a:hlinkClick r:id="rId3"/>
              </a:rPr>
              <a:t>indico.cern.ch/conferenceDisplay.py?confId=164577</a:t>
            </a:r>
            <a:endParaRPr lang="en-US" sz="2000" b="1" i="1" dirty="0"/>
          </a:p>
          <a:p>
            <a:pPr eaLnBrk="1" hangingPunct="1"/>
            <a:endParaRPr lang="en-US" sz="2000" b="1" i="1" dirty="0" smtClean="0"/>
          </a:p>
          <a:p>
            <a:pPr eaLnBrk="1" hangingPunct="1"/>
            <a:r>
              <a:rPr lang="en-US" sz="2000" b="1" i="1" dirty="0" smtClean="0"/>
              <a:t>Chaired by John Gordon, STFC-RAL</a:t>
            </a:r>
          </a:p>
          <a:p>
            <a:pPr eaLnBrk="1" hangingPunct="1"/>
            <a:r>
              <a:rPr lang="en-US" sz="2000" b="1" i="1" dirty="0" smtClean="0"/>
              <a:t>GDB meeting @CERN  January 11</a:t>
            </a:r>
            <a:r>
              <a:rPr lang="en-US" sz="2000" b="1" i="1" baseline="30000" dirty="0" smtClean="0"/>
              <a:t>h</a:t>
            </a:r>
            <a:r>
              <a:rPr lang="en-US" sz="2000" b="1" i="1" dirty="0" smtClean="0"/>
              <a:t>  2011</a:t>
            </a:r>
          </a:p>
          <a:p>
            <a:pPr eaLnBrk="1" hangingPunct="1"/>
            <a:r>
              <a:rPr lang="en-US" sz="1800" b="1" i="1" dirty="0" smtClean="0">
                <a:hlinkClick r:id="rId4"/>
              </a:rPr>
              <a:t>http</a:t>
            </a:r>
            <a:r>
              <a:rPr lang="en-US" sz="1800" b="1" i="1" dirty="0">
                <a:hlinkClick r:id="rId4"/>
              </a:rPr>
              <a:t>://indico.cern.ch/conferenceDisplay.py?confId=155064</a:t>
            </a:r>
          </a:p>
          <a:p>
            <a:pPr eaLnBrk="1" hangingPunct="1"/>
            <a:endParaRPr lang="en-US" sz="20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25760"/>
            <a:ext cx="8229600" cy="1143000"/>
          </a:xfrm>
        </p:spPr>
        <p:txBody>
          <a:bodyPr/>
          <a:lstStyle/>
          <a:p>
            <a:r>
              <a:rPr lang="fr-FR" sz="3200" dirty="0" err="1" smtClean="0"/>
              <a:t>Mware</a:t>
            </a:r>
            <a:r>
              <a:rPr lang="fr-FR" sz="3200" dirty="0" smtClean="0"/>
              <a:t> - EMI 1 </a:t>
            </a:r>
            <a:r>
              <a:rPr lang="fr-FR" sz="3200" dirty="0" err="1" smtClean="0"/>
              <a:t>status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Cristina </a:t>
            </a:r>
            <a:r>
              <a:rPr lang="fr-FR" sz="3200" dirty="0" err="1" smtClean="0"/>
              <a:t>Aiftimiei</a:t>
            </a:r>
            <a:r>
              <a:rPr lang="fr-FR" sz="2800" dirty="0" smtClean="0"/>
              <a:t> (INFN)</a:t>
            </a:r>
            <a:endParaRPr lang="fr-FR" sz="3200" dirty="0" smtClean="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090" y="1316066"/>
            <a:ext cx="8278342" cy="5541934"/>
          </a:xfrm>
        </p:spPr>
        <p:txBody>
          <a:bodyPr/>
          <a:lstStyle/>
          <a:p>
            <a:r>
              <a:rPr lang="fr-FR" dirty="0" smtClean="0"/>
              <a:t>Update 10 – 24.11.2011</a:t>
            </a:r>
            <a:r>
              <a:rPr lang="fr-FR" dirty="0"/>
              <a:t> </a:t>
            </a:r>
            <a:r>
              <a:rPr lang="fr-FR" dirty="0" smtClean="0"/>
              <a:t>:</a:t>
            </a:r>
          </a:p>
          <a:p>
            <a:pPr lvl="1"/>
            <a:r>
              <a:rPr lang="fr-FR" sz="1800" dirty="0"/>
              <a:t>Major release CREAM/GE </a:t>
            </a:r>
            <a:r>
              <a:rPr lang="fr-FR" sz="1800" dirty="0" smtClean="0"/>
              <a:t>module v1.0.0</a:t>
            </a:r>
            <a:endParaRPr lang="fr-FR" sz="1800" dirty="0"/>
          </a:p>
          <a:p>
            <a:r>
              <a:rPr lang="en-US" dirty="0"/>
              <a:t>Update 11 – 15.12.2011 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WMS, v3.3.4</a:t>
            </a:r>
          </a:p>
          <a:p>
            <a:r>
              <a:rPr lang="en-US" dirty="0" smtClean="0"/>
              <a:t>Update 12 – 19.01.2012 :</a:t>
            </a:r>
            <a:endParaRPr lang="en-US" dirty="0" smtClean="0">
              <a:hlinkClick r:id="rId2"/>
            </a:endParaRPr>
          </a:p>
          <a:p>
            <a:pPr marL="0" indent="0">
              <a:buNone/>
            </a:pPr>
            <a:r>
              <a:rPr lang="en-US" sz="2000" dirty="0" smtClean="0">
                <a:hlinkClick r:id="rId2"/>
              </a:rPr>
              <a:t> http://bit.ly/EMI1UpdatesReady </a:t>
            </a:r>
            <a:endParaRPr lang="en-US" sz="2000" dirty="0" smtClean="0"/>
          </a:p>
          <a:p>
            <a:pPr lvl="1"/>
            <a:r>
              <a:rPr lang="fr-FR" dirty="0" err="1"/>
              <a:t>dCache</a:t>
            </a:r>
            <a:r>
              <a:rPr lang="fr-FR" dirty="0"/>
              <a:t> </a:t>
            </a:r>
            <a:r>
              <a:rPr lang="fr-FR" dirty="0" smtClean="0"/>
              <a:t>v1.19.12_13</a:t>
            </a:r>
            <a:endParaRPr lang="fr-FR" sz="1800" dirty="0"/>
          </a:p>
          <a:p>
            <a:pPr lvl="1"/>
            <a:r>
              <a:rPr lang="en-US" sz="2200" dirty="0" smtClean="0"/>
              <a:t>BLAH </a:t>
            </a:r>
            <a:r>
              <a:rPr lang="en-US" sz="2200" dirty="0"/>
              <a:t>v1.16.4 </a:t>
            </a:r>
            <a:r>
              <a:rPr lang="en-US" sz="1800" dirty="0" smtClean="0">
                <a:hlinkClick r:id="rId3"/>
              </a:rPr>
              <a:t>https</a:t>
            </a:r>
            <a:r>
              <a:rPr lang="en-US" sz="1800" dirty="0">
                <a:hlinkClick r:id="rId3"/>
              </a:rPr>
              <a:t>://</a:t>
            </a:r>
            <a:r>
              <a:rPr lang="en-US" sz="1800" dirty="0" smtClean="0">
                <a:hlinkClick r:id="rId3"/>
              </a:rPr>
              <a:t>savannah.cern.ch/task/index.php?25000</a:t>
            </a:r>
            <a:endParaRPr lang="en-US" sz="1800" dirty="0" smtClean="0"/>
          </a:p>
          <a:p>
            <a:pPr marL="457200" lvl="1" indent="0">
              <a:buNone/>
            </a:pPr>
            <a:r>
              <a:rPr lang="en-US" sz="2200" dirty="0" smtClean="0"/>
              <a:t>This </a:t>
            </a:r>
            <a:r>
              <a:rPr lang="en-US" sz="2200" dirty="0"/>
              <a:t>updates of BLAG fixes a memory leak in the </a:t>
            </a:r>
            <a:r>
              <a:rPr lang="en-US" sz="2200" dirty="0" err="1"/>
              <a:t>bupdater</a:t>
            </a:r>
            <a:r>
              <a:rPr lang="en-US" sz="2200" dirty="0"/>
              <a:t> for PBS/Torque and LSF.</a:t>
            </a:r>
          </a:p>
          <a:p>
            <a:pPr marL="457200" lvl="1" indent="0">
              <a:buNone/>
            </a:pPr>
            <a:r>
              <a:rPr lang="en-US" sz="2200" dirty="0"/>
              <a:t>It also addresses a problem affecting </a:t>
            </a:r>
            <a:r>
              <a:rPr lang="en-US" sz="2200" dirty="0" err="1"/>
              <a:t>bupdater</a:t>
            </a:r>
            <a:r>
              <a:rPr lang="en-US" sz="2200" dirty="0"/>
              <a:t> and </a:t>
            </a:r>
            <a:r>
              <a:rPr lang="en-US" sz="2200" dirty="0" err="1"/>
              <a:t>bnotifier</a:t>
            </a:r>
            <a:r>
              <a:rPr lang="en-US" sz="2200" dirty="0"/>
              <a:t> start with GE memory leak </a:t>
            </a:r>
            <a:endParaRPr lang="en-US" sz="2200" dirty="0" smtClean="0"/>
          </a:p>
          <a:p>
            <a:pPr marL="400050"/>
            <a:endParaRPr lang="fr-FR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fr-FR" dirty="0" smtClean="0"/>
              <a:t>SHA-2 and RFC </a:t>
            </a:r>
            <a:r>
              <a:rPr lang="fr-FR" dirty="0" err="1" smtClean="0"/>
              <a:t>proxies</a:t>
            </a:r>
            <a:r>
              <a:rPr lang="fr-FR" dirty="0" smtClean="0"/>
              <a:t> support</a:t>
            </a:r>
            <a:br>
              <a:rPr lang="fr-FR" dirty="0" smtClean="0"/>
            </a:br>
            <a:r>
              <a:rPr lang="fr-FR" sz="2800" i="1" dirty="0" smtClean="0"/>
              <a:t>Maarten </a:t>
            </a:r>
            <a:r>
              <a:rPr lang="fr-FR" sz="2800" i="1" dirty="0" err="1" smtClean="0"/>
              <a:t>Litmath</a:t>
            </a:r>
            <a:r>
              <a:rPr lang="fr-FR" sz="2800" i="1" dirty="0" smtClean="0"/>
              <a:t> (CERN)</a:t>
            </a:r>
            <a:endParaRPr lang="fr-FR" sz="28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fr-FR" dirty="0" smtClean="0"/>
              <a:t>IGTF (International </a:t>
            </a:r>
            <a:r>
              <a:rPr lang="fr-FR" dirty="0" err="1" smtClean="0"/>
              <a:t>Grid</a:t>
            </a:r>
            <a:r>
              <a:rPr lang="fr-FR" dirty="0" smtClean="0"/>
              <a:t> Trust </a:t>
            </a:r>
            <a:r>
              <a:rPr lang="fr-FR" dirty="0" err="1" smtClean="0"/>
              <a:t>Federation</a:t>
            </a:r>
            <a:r>
              <a:rPr lang="fr-FR" dirty="0" smtClean="0"/>
              <a:t>) </a:t>
            </a:r>
            <a:r>
              <a:rPr lang="fr-FR" dirty="0" err="1" smtClean="0"/>
              <a:t>would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Cas to move </a:t>
            </a:r>
            <a:r>
              <a:rPr lang="fr-FR" dirty="0" err="1" smtClean="0"/>
              <a:t>from</a:t>
            </a:r>
            <a:r>
              <a:rPr lang="fr-FR" dirty="0" smtClean="0"/>
              <a:t> SHA-1 to SHA-2 signatures </a:t>
            </a:r>
            <a:r>
              <a:rPr lang="fr-FR" b="1" dirty="0" smtClean="0">
                <a:solidFill>
                  <a:srgbClr val="FF9933"/>
                </a:solidFill>
              </a:rPr>
              <a:t>ASAP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9933"/>
                </a:solidFill>
              </a:rPr>
              <a:t> </a:t>
            </a:r>
            <a:r>
              <a:rPr lang="fr-FR" b="1" dirty="0" smtClean="0">
                <a:solidFill>
                  <a:srgbClr val="FF9933"/>
                </a:solidFill>
              </a:rPr>
              <a:t>   </a:t>
            </a:r>
            <a:r>
              <a:rPr lang="fr-FR" b="1" dirty="0" err="1" smtClean="0">
                <a:solidFill>
                  <a:srgbClr val="FF9933"/>
                </a:solidFill>
              </a:rPr>
              <a:t>globus</a:t>
            </a:r>
            <a:r>
              <a:rPr lang="fr-FR" b="1" dirty="0" smtClean="0">
                <a:solidFill>
                  <a:srgbClr val="FF9933"/>
                </a:solidFill>
              </a:rPr>
              <a:t> </a:t>
            </a:r>
            <a:r>
              <a:rPr lang="fr-FR" b="1" dirty="0" err="1" smtClean="0">
                <a:solidFill>
                  <a:srgbClr val="FF9933"/>
                </a:solidFill>
              </a:rPr>
              <a:t>legacy</a:t>
            </a:r>
            <a:r>
              <a:rPr lang="fr-FR" b="1" dirty="0" smtClean="0">
                <a:solidFill>
                  <a:srgbClr val="FF9933"/>
                </a:solidFill>
              </a:rPr>
              <a:t> </a:t>
            </a:r>
            <a:r>
              <a:rPr lang="fr-FR" b="1" dirty="0" err="1" smtClean="0">
                <a:solidFill>
                  <a:srgbClr val="FF9933"/>
                </a:solidFill>
              </a:rPr>
              <a:t>proxies</a:t>
            </a:r>
            <a:r>
              <a:rPr lang="fr-FR" b="1" dirty="0" smtClean="0">
                <a:solidFill>
                  <a:srgbClr val="FF9933"/>
                </a:solidFill>
              </a:rPr>
              <a:t> =&gt; RFC proxy usage</a:t>
            </a:r>
          </a:p>
          <a:p>
            <a:pPr marL="0" indent="0">
              <a:buNone/>
            </a:pPr>
            <a:r>
              <a:rPr lang="fr-FR" dirty="0">
                <a:hlinkClick r:id="rId2"/>
              </a:rPr>
              <a:t>https://</a:t>
            </a:r>
            <a:r>
              <a:rPr lang="fr-FR" dirty="0" smtClean="0">
                <a:hlinkClick r:id="rId2"/>
              </a:rPr>
              <a:t>twiki.grid.iu.edu/bin/view/Security/HashAlgorithms</a:t>
            </a:r>
            <a:endParaRPr lang="fr-FR" dirty="0" smtClean="0"/>
          </a:p>
          <a:p>
            <a:pPr lvl="1"/>
            <a:r>
              <a:rPr lang="en-US" sz="1800" dirty="0" err="1" smtClean="0"/>
              <a:t>dCache</a:t>
            </a:r>
            <a:r>
              <a:rPr lang="en-US" sz="1800" dirty="0" smtClean="0"/>
              <a:t> (and </a:t>
            </a:r>
            <a:r>
              <a:rPr lang="en-US" sz="1800" dirty="0" err="1" smtClean="0"/>
              <a:t>BeStMan</a:t>
            </a:r>
            <a:r>
              <a:rPr lang="en-US" sz="1800" dirty="0" smtClean="0"/>
              <a:t>) relying </a:t>
            </a:r>
            <a:r>
              <a:rPr lang="en-US" sz="1800" dirty="0"/>
              <a:t>on Java using </a:t>
            </a:r>
            <a:r>
              <a:rPr lang="en-US" sz="1800" dirty="0" err="1" smtClean="0"/>
              <a:t>JGlobus</a:t>
            </a:r>
            <a:r>
              <a:rPr lang="en-US" sz="1800" dirty="0" smtClean="0"/>
              <a:t> </a:t>
            </a:r>
            <a:r>
              <a:rPr lang="en-US" sz="1800" dirty="0"/>
              <a:t>1.x which does not support </a:t>
            </a:r>
            <a:r>
              <a:rPr lang="en-US" sz="1800" dirty="0" smtClean="0"/>
              <a:t>SHA-2 (RFC proxies already supported) – Migration to </a:t>
            </a:r>
            <a:r>
              <a:rPr lang="en-US" sz="1800" dirty="0" err="1" smtClean="0"/>
              <a:t>JGlobus</a:t>
            </a:r>
            <a:r>
              <a:rPr lang="en-US" sz="1800" dirty="0" smtClean="0"/>
              <a:t> 2.x (SHA-2, only RFC proxies)</a:t>
            </a:r>
          </a:p>
          <a:p>
            <a:pPr lvl="1"/>
            <a:r>
              <a:rPr lang="en-US" sz="1800" dirty="0" smtClean="0"/>
              <a:t>Argus, CREAM, WMS, DIRAC do not support RFC proxies. SHA-2 should work (not tested) </a:t>
            </a:r>
          </a:p>
          <a:p>
            <a:r>
              <a:rPr lang="en-US" dirty="0" smtClean="0"/>
              <a:t>Preliminary phases and milestones (to be discussed)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 smtClean="0"/>
              <a:t>Deployment of SW supporting RFC proxies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 smtClean="0"/>
              <a:t>Switch to RFC proxies and upgrade </a:t>
            </a:r>
            <a:r>
              <a:rPr lang="en-US" sz="1800" dirty="0" err="1" smtClean="0"/>
              <a:t>dCache</a:t>
            </a:r>
            <a:r>
              <a:rPr lang="en-US" sz="1800" dirty="0" smtClean="0"/>
              <a:t> and </a:t>
            </a:r>
            <a:r>
              <a:rPr lang="en-US" sz="1800" dirty="0" err="1" smtClean="0"/>
              <a:t>BeStMan</a:t>
            </a:r>
            <a:endParaRPr lang="en-US" sz="1800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US" sz="1800" dirty="0" smtClean="0"/>
              <a:t>Introduce SHA-2 </a:t>
            </a:r>
            <a:r>
              <a:rPr lang="en-US" sz="1800" dirty="0" err="1" smtClean="0"/>
              <a:t>Cas</a:t>
            </a:r>
            <a:endParaRPr lang="en-US" sz="1800" dirty="0" smtClean="0"/>
          </a:p>
          <a:p>
            <a:r>
              <a:rPr lang="en-US" dirty="0" smtClean="0"/>
              <a:t>Follow-up : TEG security +  France-Grilles </a:t>
            </a:r>
          </a:p>
          <a:p>
            <a:pPr marL="857250" lvl="1" indent="-457200">
              <a:buFont typeface="+mj-lt"/>
              <a:buAutoNum type="arabicPeriod"/>
            </a:pPr>
            <a:endParaRPr lang="en-US" dirty="0"/>
          </a:p>
          <a:p>
            <a:endParaRPr lang="fr-FR" dirty="0"/>
          </a:p>
          <a:p>
            <a:pPr marL="0" indent="0">
              <a:buNone/>
            </a:pPr>
            <a:endParaRPr lang="fr-FR" b="1" dirty="0">
              <a:solidFill>
                <a:srgbClr val="FF9933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892480" y="6377919"/>
            <a:ext cx="2133600" cy="476250"/>
          </a:xfrm>
        </p:spPr>
        <p:txBody>
          <a:bodyPr/>
          <a:lstStyle/>
          <a:p>
            <a:pPr>
              <a:defRPr/>
            </a:pPr>
            <a:fld id="{16DF9E83-1BD6-40CB-907E-B66B85E0A71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010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AOB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Migration to ORACLE 11 g ??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DF9E83-1BD6-40CB-907E-B66B85E0A71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15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Incoming</a:t>
            </a:r>
            <a:r>
              <a:rPr lang="fr-FR" dirty="0" smtClean="0"/>
              <a:t> </a:t>
            </a:r>
            <a:r>
              <a:rPr lang="fr-FR" dirty="0" err="1" smtClean="0"/>
              <a:t>events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r>
              <a:rPr lang="en-US" dirty="0"/>
              <a:t>TEG reports during pre-GDB : February </a:t>
            </a:r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, CERN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indico.cern.ch/conferenceDisplay.py?confId=158775</a:t>
            </a:r>
            <a:endParaRPr lang="en-US" dirty="0" smtClean="0"/>
          </a:p>
          <a:p>
            <a:r>
              <a:rPr lang="en-US" dirty="0" smtClean="0"/>
              <a:t>WLCG workshop co-located with CHEP, May 19-20, NYC</a:t>
            </a:r>
            <a:endParaRPr lang="en-US" dirty="0"/>
          </a:p>
          <a:p>
            <a:pPr marL="0" indent="0">
              <a:buNone/>
            </a:pPr>
            <a:r>
              <a:rPr lang="fr-FR" dirty="0">
                <a:hlinkClick r:id="rId3"/>
              </a:rPr>
              <a:t>http://</a:t>
            </a:r>
            <a:r>
              <a:rPr lang="fr-FR" dirty="0" smtClean="0">
                <a:hlinkClick r:id="rId3"/>
              </a:rPr>
              <a:t>www.chep2012.org/wlcg-2012.html</a:t>
            </a:r>
            <a:endParaRPr lang="fr-FR" dirty="0" smtClean="0"/>
          </a:p>
          <a:p>
            <a:r>
              <a:rPr lang="fr-FR" dirty="0" err="1" smtClean="0"/>
              <a:t>FtF</a:t>
            </a:r>
            <a:r>
              <a:rPr lang="fr-FR" dirty="0" smtClean="0"/>
              <a:t> meeting of </a:t>
            </a:r>
            <a:r>
              <a:rPr lang="fr-FR" dirty="0" err="1" smtClean="0"/>
              <a:t>HEPix</a:t>
            </a:r>
            <a:r>
              <a:rPr lang="fr-FR" dirty="0" smtClean="0"/>
              <a:t> IPv6 </a:t>
            </a:r>
            <a:r>
              <a:rPr lang="fr-FR" dirty="0" err="1" smtClean="0"/>
              <a:t>at</a:t>
            </a:r>
            <a:r>
              <a:rPr lang="fr-FR" dirty="0" smtClean="0"/>
              <a:t> CERN, 15/16 Mach</a:t>
            </a:r>
          </a:p>
          <a:p>
            <a:pPr marL="0" indent="0">
              <a:buNone/>
            </a:pPr>
            <a:r>
              <a:rPr lang="fr-FR" dirty="0">
                <a:hlinkClick r:id="rId4"/>
              </a:rPr>
              <a:t>http://</a:t>
            </a:r>
            <a:r>
              <a:rPr lang="fr-FR" dirty="0" smtClean="0">
                <a:hlinkClick r:id="rId4"/>
              </a:rPr>
              <a:t>indico.cern.ch/categoryDisplay.py?categId=3538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DF9E83-1BD6-40CB-907E-B66B85E0A71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93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T</a:t>
            </a:r>
            <a:r>
              <a:rPr lang="en-GB" dirty="0" smtClean="0"/>
              <a:t>opics</a:t>
            </a:r>
            <a:endParaRPr lang="en-US" dirty="0" smtClean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428750"/>
            <a:ext cx="8507412" cy="4697413"/>
          </a:xfrm>
        </p:spPr>
        <p:txBody>
          <a:bodyPr/>
          <a:lstStyle/>
          <a:p>
            <a:pPr marL="0" indent="0" eaLnBrk="1" hangingPunct="1">
              <a:buNone/>
            </a:pPr>
            <a:endParaRPr lang="en-GB" b="1" dirty="0" smtClean="0"/>
          </a:p>
          <a:p>
            <a:pPr eaLnBrk="1" hangingPunct="1"/>
            <a:r>
              <a:rPr lang="en-GB" b="1" dirty="0" smtClean="0"/>
              <a:t>WLCG service report</a:t>
            </a:r>
          </a:p>
          <a:p>
            <a:pPr eaLnBrk="1" hangingPunct="1"/>
            <a:r>
              <a:rPr lang="en-GB" b="1" dirty="0" smtClean="0"/>
              <a:t>Reporting installed capacities </a:t>
            </a:r>
          </a:p>
          <a:p>
            <a:pPr eaLnBrk="1" hangingPunct="1"/>
            <a:r>
              <a:rPr lang="en-GB" b="1" dirty="0" smtClean="0"/>
              <a:t>Critical services for experiments</a:t>
            </a:r>
            <a:endParaRPr lang="en-US" dirty="0" smtClean="0"/>
          </a:p>
          <a:p>
            <a:pPr eaLnBrk="1" hangingPunct="1"/>
            <a:r>
              <a:rPr lang="en-GB" b="1" dirty="0" smtClean="0"/>
              <a:t>IPv6 </a:t>
            </a:r>
            <a:r>
              <a:rPr lang="en-GB" b="1" dirty="0"/>
              <a:t>status </a:t>
            </a:r>
            <a:endParaRPr lang="en-GB" b="1" dirty="0" smtClean="0"/>
          </a:p>
          <a:p>
            <a:pPr eaLnBrk="1" hangingPunct="1"/>
            <a:r>
              <a:rPr lang="en-GB" b="1" dirty="0" smtClean="0"/>
              <a:t>RFC proxy &amp; SHA-2 support</a:t>
            </a:r>
          </a:p>
          <a:p>
            <a:pPr eaLnBrk="1" hangingPunct="1"/>
            <a:r>
              <a:rPr lang="en-GB" b="1" dirty="0" smtClean="0"/>
              <a:t>Availability computation for Jan. 2012 based on CREAM only </a:t>
            </a:r>
            <a:endParaRPr lang="en-GB" b="1" dirty="0"/>
          </a:p>
          <a:p>
            <a:pPr marL="0" indent="0" eaLnBrk="1" hangingPunct="1">
              <a:buNone/>
            </a:pPr>
            <a:endParaRPr lang="en-GB" sz="2000" dirty="0" smtClean="0"/>
          </a:p>
          <a:p>
            <a:pPr marL="0" indent="0" eaLnBrk="1" hangingPunct="1">
              <a:buNone/>
            </a:pPr>
            <a:endParaRPr lang="en-GB" sz="2000" dirty="0" smtClean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A45CAE5-AC2D-40AF-8196-9B2B43917533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B68E634E-DF67-4EF2-8F77-33A99B6AD598}" type="slidenum">
              <a:rPr lang="fr-FR" smtClean="0"/>
              <a:pPr algn="ctr"/>
              <a:t>3</a:t>
            </a:fld>
            <a:endParaRPr lang="fr-FR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8229600" cy="1143000"/>
          </a:xfrm>
        </p:spPr>
        <p:txBody>
          <a:bodyPr/>
          <a:lstStyle/>
          <a:p>
            <a:pPr eaLnBrk="1" hangingPunct="1">
              <a:tabLst>
                <a:tab pos="5021263" algn="l"/>
              </a:tabLst>
            </a:pPr>
            <a:r>
              <a:rPr lang="en-US" dirty="0">
                <a:cs typeface="Arial" charset="0"/>
              </a:rPr>
              <a:t>WLCG Service report</a:t>
            </a:r>
            <a:br>
              <a:rPr lang="en-US" dirty="0">
                <a:cs typeface="Arial" charset="0"/>
              </a:rPr>
            </a:br>
            <a:r>
              <a:rPr lang="en-US" sz="2000" i="1" dirty="0">
                <a:cs typeface="Arial" charset="0"/>
              </a:rPr>
              <a:t>Andrea </a:t>
            </a:r>
            <a:r>
              <a:rPr lang="en-US" sz="2000" i="1" dirty="0" err="1">
                <a:cs typeface="Arial" charset="0"/>
              </a:rPr>
              <a:t>Valassi</a:t>
            </a:r>
            <a:r>
              <a:rPr lang="en-US" sz="2000" i="1" dirty="0">
                <a:cs typeface="Arial" charset="0"/>
              </a:rPr>
              <a:t> (CERN)</a:t>
            </a:r>
            <a:endParaRPr lang="en-US" sz="2000" i="1" dirty="0" smtClean="0">
              <a:cs typeface="Arial" charset="0"/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496944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MB meeting</a:t>
            </a:r>
          </a:p>
          <a:p>
            <a:r>
              <a:rPr lang="en-US" dirty="0"/>
              <a:t>2 Service Incident Reports received:</a:t>
            </a:r>
          </a:p>
          <a:p>
            <a:pPr lvl="1"/>
            <a:r>
              <a:rPr lang="en-US" dirty="0"/>
              <a:t>Loss of two </a:t>
            </a:r>
            <a:r>
              <a:rPr lang="en-US" dirty="0" err="1"/>
              <a:t>LHCb</a:t>
            </a:r>
            <a:r>
              <a:rPr lang="en-US" dirty="0"/>
              <a:t> files from tape archives at </a:t>
            </a:r>
            <a:r>
              <a:rPr lang="en-US" dirty="0" err="1"/>
              <a:t>Gridka</a:t>
            </a:r>
            <a:r>
              <a:rPr lang="en-US" dirty="0"/>
              <a:t> (SIR) </a:t>
            </a:r>
          </a:p>
          <a:p>
            <a:pPr lvl="1"/>
            <a:r>
              <a:rPr lang="en-US" dirty="0"/>
              <a:t>AFS NAT ping packet flood from IN2P3 (~SIR)</a:t>
            </a:r>
          </a:p>
          <a:p>
            <a:r>
              <a:rPr lang="en-US" dirty="0" smtClean="0"/>
              <a:t>Upgrade to AFS 1.6.0</a:t>
            </a:r>
          </a:p>
          <a:p>
            <a:r>
              <a:rPr lang="en-US" dirty="0" smtClean="0"/>
              <a:t>Comments :</a:t>
            </a:r>
          </a:p>
          <a:p>
            <a:pPr marL="0" indent="0">
              <a:buNone/>
            </a:pPr>
            <a:r>
              <a:rPr lang="en-US" sz="1800" i="1" dirty="0"/>
              <a:t>Non official SIR but thanks </a:t>
            </a:r>
            <a:r>
              <a:rPr lang="en-US" sz="1800" i="1" dirty="0" smtClean="0"/>
              <a:t>to</a:t>
            </a:r>
          </a:p>
          <a:p>
            <a:pPr marL="0" indent="0">
              <a:buNone/>
            </a:pPr>
            <a:r>
              <a:rPr lang="en-US" sz="1800" i="1" dirty="0" smtClean="0"/>
              <a:t>IN2P3 </a:t>
            </a:r>
            <a:r>
              <a:rPr lang="en-US" sz="1800" i="1" dirty="0"/>
              <a:t>team </a:t>
            </a:r>
          </a:p>
          <a:p>
            <a:pPr marL="0" indent="0">
              <a:buNone/>
            </a:pPr>
            <a:r>
              <a:rPr lang="en-US" sz="1800" i="1" dirty="0" smtClean="0"/>
              <a:t>Nasty </a:t>
            </a:r>
            <a:r>
              <a:rPr lang="en-US" sz="1800" i="1" dirty="0"/>
              <a:t>bug from the latest AFS version</a:t>
            </a:r>
          </a:p>
          <a:p>
            <a:pPr marL="0" indent="0">
              <a:buNone/>
            </a:pPr>
            <a:r>
              <a:rPr lang="en-US" sz="1800" i="1" dirty="0" smtClean="0"/>
              <a:t>Discourage </a:t>
            </a:r>
            <a:r>
              <a:rPr lang="en-US" sz="1800" i="1" dirty="0"/>
              <a:t>people to upgrade to 1.6.0 </a:t>
            </a:r>
            <a:endParaRPr lang="en-US" sz="1800" i="1" dirty="0" smtClean="0"/>
          </a:p>
          <a:p>
            <a:pPr marL="0" indent="0">
              <a:buNone/>
            </a:pPr>
            <a:r>
              <a:rPr lang="en-US" sz="1800" i="1" dirty="0" smtClean="0"/>
              <a:t>version</a:t>
            </a:r>
            <a:endParaRPr lang="en-US" sz="1800" i="1" dirty="0"/>
          </a:p>
          <a:p>
            <a:pPr marL="0" indent="0">
              <a:buNone/>
            </a:pPr>
            <a:r>
              <a:rPr lang="en-US" sz="1800" i="1" dirty="0"/>
              <a:t>====&gt; impact on BDII </a:t>
            </a:r>
            <a:r>
              <a:rPr lang="en-US" sz="1800" i="1" dirty="0" smtClean="0"/>
              <a:t>service</a:t>
            </a:r>
          </a:p>
          <a:p>
            <a:pPr marL="0" indent="0">
              <a:buNone/>
            </a:pPr>
            <a:r>
              <a:rPr lang="en-US" sz="1800" i="1" dirty="0" smtClean="0"/>
              <a:t>at CERN</a:t>
            </a:r>
            <a:endParaRPr lang="en-US" sz="1800" i="1" dirty="0"/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94471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Availability</a:t>
            </a:r>
            <a:r>
              <a:rPr lang="fr-FR" dirty="0" smtClean="0"/>
              <a:t> plots </a:t>
            </a:r>
            <a:br>
              <a:rPr lang="fr-FR" dirty="0" smtClean="0"/>
            </a:br>
            <a:r>
              <a:rPr lang="fr-FR" dirty="0" err="1" smtClean="0"/>
              <a:t>week</a:t>
            </a:r>
            <a:r>
              <a:rPr lang="fr-FR" dirty="0" smtClean="0"/>
              <a:t> 05/12/11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DF9E83-1BD6-40CB-907E-B66B85E0A71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340768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581128"/>
            <a:ext cx="4572638" cy="3429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03257" y="1772816"/>
            <a:ext cx="436874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fr-FR" sz="2400" b="1" dirty="0">
                <a:latin typeface="+mn-lt"/>
              </a:rPr>
              <a:t>MB Meeting </a:t>
            </a:r>
          </a:p>
          <a:p>
            <a:r>
              <a:rPr lang="fr-FR" dirty="0" smtClean="0"/>
              <a:t>SRM </a:t>
            </a:r>
            <a:r>
              <a:rPr lang="fr-FR" dirty="0" err="1" smtClean="0"/>
              <a:t>overload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SARA and IN2P3-CC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i="1" dirty="0" smtClean="0"/>
              <a:t>Est-ce corrélé </a:t>
            </a:r>
            <a:r>
              <a:rPr lang="fr-FR" i="1" dirty="0"/>
              <a:t>avec </a:t>
            </a:r>
            <a:r>
              <a:rPr lang="fr-FR" i="1" dirty="0" smtClean="0"/>
              <a:t>l’arrêt 6/12,</a:t>
            </a:r>
            <a:endParaRPr lang="fr-FR" i="1" dirty="0"/>
          </a:p>
          <a:p>
            <a:r>
              <a:rPr lang="fr-FR" i="1" dirty="0" smtClean="0"/>
              <a:t>forte activité au redémarrage ?</a:t>
            </a:r>
          </a:p>
          <a:p>
            <a:r>
              <a:rPr lang="fr-FR" i="1" dirty="0" smtClean="0"/>
              <a:t>surcharge (</a:t>
            </a:r>
            <a:r>
              <a:rPr lang="fr-FR" i="1" dirty="0" err="1" smtClean="0"/>
              <a:t>IOWait</a:t>
            </a:r>
            <a:r>
              <a:rPr lang="fr-FR" i="1" dirty="0" smtClean="0"/>
              <a:t>) sur les 2 serveur principaux </a:t>
            </a:r>
            <a:r>
              <a:rPr lang="fr-FR" i="1" dirty="0" err="1" smtClean="0"/>
              <a:t>dCache</a:t>
            </a:r>
            <a:r>
              <a:rPr lang="fr-FR" i="1" dirty="0" smtClean="0"/>
              <a:t> (</a:t>
            </a:r>
            <a:r>
              <a:rPr lang="fr-FR" i="1" dirty="0" err="1" smtClean="0"/>
              <a:t>srm</a:t>
            </a:r>
            <a:r>
              <a:rPr lang="fr-FR" i="1" dirty="0" smtClean="0"/>
              <a:t> and </a:t>
            </a:r>
            <a:r>
              <a:rPr lang="fr-FR" i="1" dirty="0" err="1" smtClean="0"/>
              <a:t>chimera</a:t>
            </a:r>
            <a:r>
              <a:rPr lang="fr-FR" i="1" dirty="0" smtClean="0"/>
              <a:t>) ??</a:t>
            </a:r>
          </a:p>
          <a:p>
            <a:endParaRPr lang="fr-FR" dirty="0"/>
          </a:p>
          <a:p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7231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I</a:t>
            </a:r>
            <a:r>
              <a:rPr lang="fr-FR" dirty="0" err="1" smtClean="0"/>
              <a:t>nstalled</a:t>
            </a:r>
            <a:r>
              <a:rPr lang="fr-FR" dirty="0" smtClean="0"/>
              <a:t> </a:t>
            </a:r>
            <a:r>
              <a:rPr lang="fr-FR" dirty="0" err="1" smtClean="0"/>
              <a:t>capacities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/>
              <a:t>MB meeting</a:t>
            </a:r>
          </a:p>
          <a:p>
            <a:r>
              <a:rPr lang="en-US" dirty="0" smtClean="0"/>
              <a:t>Reporting </a:t>
            </a:r>
            <a:r>
              <a:rPr lang="en-US" dirty="0"/>
              <a:t>installed capacities </a:t>
            </a:r>
            <a:r>
              <a:rPr lang="en-US" dirty="0" smtClean="0"/>
              <a:t>- Information </a:t>
            </a:r>
            <a:r>
              <a:rPr lang="en-US" dirty="0"/>
              <a:t>is required for the RRB </a:t>
            </a:r>
            <a:r>
              <a:rPr lang="en-US" dirty="0" smtClean="0"/>
              <a:t>and funding agencies</a:t>
            </a:r>
            <a:endParaRPr lang="en-US" dirty="0"/>
          </a:p>
          <a:p>
            <a:pPr lvl="1"/>
            <a:r>
              <a:rPr lang="en-US" dirty="0"/>
              <a:t>Difficulties to get accurate information published</a:t>
            </a:r>
          </a:p>
          <a:p>
            <a:pPr lvl="1"/>
            <a:r>
              <a:rPr lang="en-US" dirty="0" err="1"/>
              <a:t>Pb</a:t>
            </a:r>
            <a:r>
              <a:rPr lang="en-US" dirty="0"/>
              <a:t> with VO shares, normalization </a:t>
            </a:r>
            <a:endParaRPr lang="en-US" dirty="0" smtClean="0"/>
          </a:p>
          <a:p>
            <a:r>
              <a:rPr lang="en-US" dirty="0" smtClean="0"/>
              <a:t>Ian </a:t>
            </a:r>
            <a:r>
              <a:rPr lang="en-US" dirty="0"/>
              <a:t>Bird’s proposition</a:t>
            </a:r>
          </a:p>
          <a:p>
            <a:pPr lvl="1"/>
            <a:r>
              <a:rPr lang="en-US" dirty="0"/>
              <a:t>  forget about automatic reporting </a:t>
            </a:r>
          </a:p>
          <a:p>
            <a:pPr lvl="1"/>
            <a:r>
              <a:rPr lang="en-US" dirty="0"/>
              <a:t>REBUS tool usage … </a:t>
            </a:r>
            <a:r>
              <a:rPr lang="en-US" dirty="0" smtClean="0"/>
              <a:t>upload </a:t>
            </a:r>
            <a:r>
              <a:rPr lang="en-US" dirty="0"/>
              <a:t>the installed capacities twice a year </a:t>
            </a:r>
            <a:r>
              <a:rPr lang="en-US" dirty="0" smtClean="0"/>
              <a:t>by sites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http://gstat-wlcg.cern.ch/apps/pledges/resources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342900" lvl="1" indent="-342900">
              <a:buChar char="•"/>
            </a:pPr>
            <a:r>
              <a:rPr lang="fr-FR" sz="2400" dirty="0" err="1">
                <a:ea typeface="+mn-ea"/>
                <a:cs typeface="+mn-cs"/>
              </a:rPr>
              <a:t>Static</a:t>
            </a:r>
            <a:r>
              <a:rPr lang="fr-FR" sz="2400" dirty="0">
                <a:ea typeface="+mn-ea"/>
                <a:cs typeface="+mn-cs"/>
              </a:rPr>
              <a:t> information </a:t>
            </a:r>
            <a:r>
              <a:rPr lang="fr-FR" sz="2400" dirty="0" err="1">
                <a:ea typeface="+mn-ea"/>
                <a:cs typeface="+mn-cs"/>
              </a:rPr>
              <a:t>could</a:t>
            </a:r>
            <a:r>
              <a:rPr lang="fr-FR" sz="2400" dirty="0">
                <a:ea typeface="+mn-ea"/>
                <a:cs typeface="+mn-cs"/>
              </a:rPr>
              <a:t> </a:t>
            </a:r>
            <a:r>
              <a:rPr lang="fr-FR" sz="2400" dirty="0" err="1">
                <a:ea typeface="+mn-ea"/>
                <a:cs typeface="+mn-cs"/>
              </a:rPr>
              <a:t>be</a:t>
            </a:r>
            <a:r>
              <a:rPr lang="fr-FR" sz="2400" dirty="0">
                <a:ea typeface="+mn-ea"/>
                <a:cs typeface="+mn-cs"/>
              </a:rPr>
              <a:t> </a:t>
            </a:r>
            <a:r>
              <a:rPr lang="fr-FR" sz="2400" dirty="0" err="1">
                <a:ea typeface="+mn-ea"/>
                <a:cs typeface="+mn-cs"/>
              </a:rPr>
              <a:t>detached</a:t>
            </a:r>
            <a:r>
              <a:rPr lang="fr-FR" sz="2400" dirty="0">
                <a:ea typeface="+mn-ea"/>
                <a:cs typeface="+mn-cs"/>
              </a:rPr>
              <a:t> </a:t>
            </a:r>
            <a:r>
              <a:rPr lang="fr-FR" sz="2400" dirty="0" err="1">
                <a:ea typeface="+mn-ea"/>
                <a:cs typeface="+mn-cs"/>
              </a:rPr>
              <a:t>from</a:t>
            </a:r>
            <a:r>
              <a:rPr lang="fr-FR" sz="2400" dirty="0">
                <a:ea typeface="+mn-ea"/>
                <a:cs typeface="+mn-cs"/>
              </a:rPr>
              <a:t> the </a:t>
            </a:r>
            <a:r>
              <a:rPr lang="fr-FR" sz="2400" dirty="0" smtClean="0">
                <a:ea typeface="+mn-ea"/>
                <a:cs typeface="+mn-cs"/>
              </a:rPr>
              <a:t>IS</a:t>
            </a:r>
          </a:p>
          <a:p>
            <a:pPr marL="342900" lvl="1" indent="-342900">
              <a:buFontTx/>
              <a:buChar char="•"/>
            </a:pPr>
            <a:r>
              <a:rPr lang="fr-FR" sz="2400" dirty="0"/>
              <a:t>CMS </a:t>
            </a:r>
            <a:r>
              <a:rPr lang="fr-FR" sz="2400" dirty="0" err="1"/>
              <a:t>would</a:t>
            </a:r>
            <a:r>
              <a:rPr lang="fr-FR" sz="2400" dirty="0"/>
              <a:t> </a:t>
            </a:r>
            <a:r>
              <a:rPr lang="fr-FR" sz="2400" dirty="0" err="1"/>
              <a:t>like</a:t>
            </a:r>
            <a:r>
              <a:rPr lang="fr-FR" sz="2400" dirty="0"/>
              <a:t> to </a:t>
            </a:r>
            <a:r>
              <a:rPr lang="fr-FR" sz="2400" dirty="0" err="1"/>
              <a:t>be</a:t>
            </a:r>
            <a:r>
              <a:rPr lang="fr-FR" sz="2400" dirty="0"/>
              <a:t> able to </a:t>
            </a:r>
            <a:r>
              <a:rPr lang="fr-FR" sz="2400" dirty="0" err="1"/>
              <a:t>query</a:t>
            </a:r>
            <a:r>
              <a:rPr lang="fr-FR" sz="2400" dirty="0"/>
              <a:t> for the information.</a:t>
            </a:r>
          </a:p>
          <a:p>
            <a:pPr marL="0" lvl="1" indent="0">
              <a:buNone/>
            </a:pPr>
            <a:endParaRPr lang="fr-FR" sz="2400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endParaRPr lang="en-US" sz="2400" dirty="0">
              <a:ea typeface="+mn-ea"/>
              <a:cs typeface="+mn-cs"/>
            </a:endParaRPr>
          </a:p>
          <a:p>
            <a:endParaRPr lang="en-US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DF9E83-1BD6-40CB-907E-B66B85E0A71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926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WLCG </a:t>
            </a:r>
            <a:r>
              <a:rPr lang="fr-FR" dirty="0" err="1"/>
              <a:t>Critical</a:t>
            </a:r>
            <a:r>
              <a:rPr lang="fr-FR" dirty="0"/>
              <a:t> Services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507288" cy="5069160"/>
          </a:xfrm>
        </p:spPr>
        <p:txBody>
          <a:bodyPr/>
          <a:lstStyle/>
          <a:p>
            <a:r>
              <a:rPr lang="fr-FR" dirty="0" err="1" smtClean="0"/>
              <a:t>Follow</a:t>
            </a:r>
            <a:r>
              <a:rPr lang="fr-FR" dirty="0" smtClean="0"/>
              <a:t>-up of T1SCM discussion (Nov. 2011)</a:t>
            </a:r>
          </a:p>
          <a:p>
            <a:r>
              <a:rPr lang="fr-FR" dirty="0" err="1" smtClean="0"/>
              <a:t>Experiments</a:t>
            </a:r>
            <a:r>
              <a:rPr lang="fr-FR" dirty="0" smtClean="0"/>
              <a:t> </a:t>
            </a:r>
            <a:r>
              <a:rPr lang="fr-FR" dirty="0" err="1" smtClean="0"/>
              <a:t>asked</a:t>
            </a:r>
            <a:r>
              <a:rPr lang="fr-FR" dirty="0" smtClean="0"/>
              <a:t> by MB to </a:t>
            </a:r>
            <a:r>
              <a:rPr lang="fr-FR" dirty="0" err="1" smtClean="0"/>
              <a:t>produce</a:t>
            </a:r>
            <a:r>
              <a:rPr lang="fr-FR" dirty="0" smtClean="0"/>
              <a:t> an </a:t>
            </a:r>
            <a:r>
              <a:rPr lang="fr-FR" dirty="0" err="1"/>
              <a:t>p</a:t>
            </a:r>
            <a:r>
              <a:rPr lang="fr-FR" dirty="0" err="1" smtClean="0"/>
              <a:t>pdated</a:t>
            </a:r>
            <a:r>
              <a:rPr lang="fr-FR" dirty="0" smtClean="0"/>
              <a:t> </a:t>
            </a:r>
            <a:r>
              <a:rPr lang="fr-FR" dirty="0" err="1" smtClean="0"/>
              <a:t>list</a:t>
            </a:r>
            <a:r>
              <a:rPr lang="fr-FR" dirty="0" smtClean="0"/>
              <a:t> of </a:t>
            </a:r>
            <a:r>
              <a:rPr lang="fr-FR" dirty="0" err="1" smtClean="0"/>
              <a:t>critical</a:t>
            </a:r>
            <a:r>
              <a:rPr lang="fr-FR" dirty="0" smtClean="0"/>
              <a:t> services </a:t>
            </a:r>
            <a:r>
              <a:rPr lang="fr-FR" b="1" dirty="0" smtClean="0">
                <a:solidFill>
                  <a:srgbClr val="FF9933"/>
                </a:solidFill>
              </a:rPr>
              <a:t>to </a:t>
            </a:r>
            <a:r>
              <a:rPr lang="fr-FR" b="1" dirty="0" err="1" smtClean="0">
                <a:solidFill>
                  <a:srgbClr val="FF9933"/>
                </a:solidFill>
              </a:rPr>
              <a:t>be</a:t>
            </a:r>
            <a:r>
              <a:rPr lang="fr-FR" b="1" dirty="0" smtClean="0">
                <a:solidFill>
                  <a:srgbClr val="FF9933"/>
                </a:solidFill>
              </a:rPr>
              <a:t> </a:t>
            </a:r>
            <a:r>
              <a:rPr lang="fr-FR" b="1" dirty="0" err="1" smtClean="0">
                <a:solidFill>
                  <a:srgbClr val="FF9933"/>
                </a:solidFill>
              </a:rPr>
              <a:t>discussed</a:t>
            </a:r>
            <a:r>
              <a:rPr lang="fr-FR" b="1" dirty="0" smtClean="0">
                <a:solidFill>
                  <a:srgbClr val="FF9933"/>
                </a:solidFill>
              </a:rPr>
              <a:t> and </a:t>
            </a:r>
            <a:r>
              <a:rPr lang="fr-FR" b="1" dirty="0" err="1" smtClean="0">
                <a:solidFill>
                  <a:srgbClr val="FF9933"/>
                </a:solidFill>
              </a:rPr>
              <a:t>reviewed</a:t>
            </a:r>
            <a:endParaRPr lang="fr-FR" b="1" dirty="0">
              <a:solidFill>
                <a:srgbClr val="FF9933"/>
              </a:solidFill>
            </a:endParaRPr>
          </a:p>
          <a:p>
            <a:pPr marL="457200" lvl="1" indent="0">
              <a:buNone/>
            </a:pPr>
            <a:r>
              <a:rPr lang="fr-FR" dirty="0" smtClean="0">
                <a:hlinkClick r:id="rId2"/>
              </a:rPr>
              <a:t>ALICE</a:t>
            </a:r>
            <a:r>
              <a:rPr lang="fr-FR" dirty="0" smtClean="0"/>
              <a:t>     </a:t>
            </a:r>
            <a:r>
              <a:rPr lang="fr-FR" dirty="0" smtClean="0">
                <a:hlinkClick r:id="rId3"/>
              </a:rPr>
              <a:t>ATLAS</a:t>
            </a:r>
            <a:r>
              <a:rPr lang="fr-FR" dirty="0"/>
              <a:t> </a:t>
            </a:r>
            <a:r>
              <a:rPr lang="fr-FR" dirty="0" smtClean="0"/>
              <a:t>      </a:t>
            </a:r>
            <a:r>
              <a:rPr lang="fr-FR" dirty="0" smtClean="0">
                <a:hlinkClick r:id="rId4"/>
              </a:rPr>
              <a:t>CMS</a:t>
            </a:r>
            <a:r>
              <a:rPr lang="fr-FR" dirty="0" smtClean="0"/>
              <a:t>  </a:t>
            </a:r>
            <a:r>
              <a:rPr lang="fr-FR" dirty="0" err="1" smtClean="0">
                <a:hlinkClick r:id="rId5"/>
              </a:rPr>
              <a:t>LHCb</a:t>
            </a:r>
            <a:endParaRPr lang="fr-FR" dirty="0" smtClean="0"/>
          </a:p>
          <a:p>
            <a:pPr lvl="1"/>
            <a:r>
              <a:rPr lang="fr-FR" dirty="0" err="1"/>
              <a:t>Experiments</a:t>
            </a:r>
            <a:r>
              <a:rPr lang="fr-FR" dirty="0"/>
              <a:t>’ </a:t>
            </a:r>
            <a:r>
              <a:rPr lang="fr-FR" dirty="0" err="1"/>
              <a:t>views</a:t>
            </a:r>
            <a:r>
              <a:rPr lang="fr-FR" dirty="0"/>
              <a:t> </a:t>
            </a:r>
          </a:p>
          <a:p>
            <a:pPr lvl="2"/>
            <a:r>
              <a:rPr lang="fr-FR" dirty="0"/>
              <a:t>IT services : ORACLE, wiki..</a:t>
            </a:r>
          </a:p>
          <a:p>
            <a:pPr lvl="2"/>
            <a:r>
              <a:rPr lang="fr-FR" dirty="0"/>
              <a:t>Data reconstruction</a:t>
            </a:r>
            <a:r>
              <a:rPr lang="fr-FR" dirty="0" smtClean="0"/>
              <a:t>…</a:t>
            </a:r>
          </a:p>
          <a:p>
            <a:r>
              <a:rPr lang="fr-FR" dirty="0" smtClean="0"/>
              <a:t>Ian </a:t>
            </a:r>
            <a:r>
              <a:rPr lang="fr-FR" dirty="0" err="1" smtClean="0"/>
              <a:t>Bird</a:t>
            </a:r>
            <a:r>
              <a:rPr lang="fr-FR" dirty="0" smtClean="0"/>
              <a:t> : </a:t>
            </a:r>
            <a:r>
              <a:rPr lang="fr-FR" dirty="0"/>
              <a:t>The real issue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critical</a:t>
            </a:r>
            <a:r>
              <a:rPr lang="fr-FR" dirty="0"/>
              <a:t> for data </a:t>
            </a:r>
            <a:r>
              <a:rPr lang="fr-FR" dirty="0" err="1"/>
              <a:t>taking</a:t>
            </a:r>
            <a:r>
              <a:rPr lang="fr-FR" dirty="0" smtClean="0"/>
              <a:t>….(cf. WLCG </a:t>
            </a:r>
            <a:r>
              <a:rPr lang="fr-FR" dirty="0" err="1" smtClean="0"/>
              <a:t>MoU</a:t>
            </a:r>
            <a:r>
              <a:rPr lang="fr-FR" dirty="0" smtClean="0"/>
              <a:t>)</a:t>
            </a:r>
          </a:p>
          <a:p>
            <a:pPr lvl="1"/>
            <a:r>
              <a:rPr lang="fr-FR" dirty="0"/>
              <a:t>Go </a:t>
            </a:r>
            <a:r>
              <a:rPr lang="fr-FR" dirty="0" err="1"/>
              <a:t>through</a:t>
            </a:r>
            <a:r>
              <a:rPr lang="fr-FR" dirty="0"/>
              <a:t> </a:t>
            </a:r>
            <a:r>
              <a:rPr lang="fr-FR" dirty="0" err="1"/>
              <a:t>these</a:t>
            </a:r>
            <a:r>
              <a:rPr lang="fr-FR" dirty="0"/>
              <a:t> </a:t>
            </a:r>
            <a:r>
              <a:rPr lang="fr-FR" dirty="0" err="1"/>
              <a:t>lists</a:t>
            </a:r>
            <a:r>
              <a:rPr lang="fr-FR" dirty="0"/>
              <a:t> and </a:t>
            </a:r>
            <a:r>
              <a:rPr lang="fr-FR" dirty="0" err="1"/>
              <a:t>review</a:t>
            </a:r>
            <a:r>
              <a:rPr lang="fr-FR" dirty="0"/>
              <a:t> if </a:t>
            </a:r>
            <a:r>
              <a:rPr lang="fr-FR" dirty="0" err="1"/>
              <a:t>there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more 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consider</a:t>
            </a:r>
            <a:r>
              <a:rPr lang="fr-FR" dirty="0"/>
              <a:t> </a:t>
            </a:r>
            <a:r>
              <a:rPr lang="fr-FR" dirty="0" err="1"/>
              <a:t>then</a:t>
            </a:r>
            <a:r>
              <a:rPr lang="fr-FR" dirty="0"/>
              <a:t> </a:t>
            </a:r>
            <a:r>
              <a:rPr lang="fr-FR" dirty="0" err="1"/>
              <a:t>perheaps</a:t>
            </a:r>
            <a:r>
              <a:rPr lang="fr-FR" dirty="0"/>
              <a:t> </a:t>
            </a:r>
            <a:r>
              <a:rPr lang="fr-FR" dirty="0" err="1"/>
              <a:t>reconsider</a:t>
            </a:r>
            <a:r>
              <a:rPr lang="fr-FR" dirty="0"/>
              <a:t> somme aspects of </a:t>
            </a:r>
            <a:r>
              <a:rPr lang="fr-FR" dirty="0" err="1"/>
              <a:t>MoU</a:t>
            </a:r>
            <a:r>
              <a:rPr lang="fr-FR" dirty="0"/>
              <a:t> </a:t>
            </a:r>
          </a:p>
          <a:p>
            <a:pPr lvl="1"/>
            <a:r>
              <a:rPr lang="fr-FR" dirty="0" err="1" smtClean="0"/>
              <a:t>Needs</a:t>
            </a:r>
            <a:r>
              <a:rPr lang="fr-FR" dirty="0" smtClean="0"/>
              <a:t> for </a:t>
            </a:r>
            <a:r>
              <a:rPr lang="fr-FR" dirty="0" err="1" smtClean="0"/>
              <a:t>normalization</a:t>
            </a:r>
            <a:r>
              <a:rPr lang="fr-FR" dirty="0" smtClean="0"/>
              <a:t> (</a:t>
            </a:r>
            <a:r>
              <a:rPr lang="fr-FR" dirty="0" err="1" smtClean="0"/>
              <a:t>criticity</a:t>
            </a:r>
            <a:r>
              <a:rPr lang="fr-FR" dirty="0" smtClean="0"/>
              <a:t> </a:t>
            </a:r>
            <a:r>
              <a:rPr lang="fr-FR" dirty="0" err="1" smtClean="0"/>
              <a:t>rank</a:t>
            </a:r>
            <a:r>
              <a:rPr lang="fr-FR" dirty="0" smtClean="0"/>
              <a:t>), </a:t>
            </a:r>
            <a:r>
              <a:rPr lang="fr-FR" dirty="0" err="1" smtClean="0"/>
              <a:t>terminology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fixed</a:t>
            </a:r>
            <a:r>
              <a:rPr lang="fr-FR" dirty="0" smtClean="0"/>
              <a:t> (</a:t>
            </a:r>
            <a:r>
              <a:rPr lang="fr-FR" dirty="0" err="1" smtClean="0"/>
              <a:t>downtime</a:t>
            </a:r>
            <a:r>
              <a:rPr lang="fr-FR" dirty="0" smtClean="0"/>
              <a:t> =/ </a:t>
            </a:r>
            <a:r>
              <a:rPr lang="fr-FR" dirty="0" err="1" smtClean="0"/>
              <a:t>response</a:t>
            </a:r>
            <a:r>
              <a:rPr lang="fr-FR" dirty="0" smtClean="0"/>
              <a:t> time)</a:t>
            </a:r>
          </a:p>
          <a:p>
            <a:r>
              <a:rPr lang="fr-FR" dirty="0" err="1" smtClean="0"/>
              <a:t>Specific</a:t>
            </a:r>
            <a:r>
              <a:rPr lang="fr-FR" dirty="0" smtClean="0"/>
              <a:t> discussion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organized</a:t>
            </a:r>
            <a:r>
              <a:rPr lang="fr-FR" dirty="0" smtClean="0"/>
              <a:t> in T1SCM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DF9E83-1BD6-40CB-907E-B66B85E0A71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45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Information Service</a:t>
            </a:r>
            <a:br>
              <a:rPr lang="fr-FR" dirty="0" smtClean="0"/>
            </a:br>
            <a:r>
              <a:rPr lang="fr-FR" sz="2400" i="1" dirty="0" smtClean="0"/>
              <a:t> </a:t>
            </a:r>
            <a:endParaRPr lang="fr-FR" sz="24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556792"/>
            <a:ext cx="8748464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EMI status and plans </a:t>
            </a:r>
            <a:r>
              <a:rPr lang="en-US" dirty="0" smtClean="0"/>
              <a:t>Laurence Field (CERN</a:t>
            </a:r>
            <a:r>
              <a:rPr lang="en-US" dirty="0" smtClean="0"/>
              <a:t>)</a:t>
            </a:r>
          </a:p>
          <a:p>
            <a:r>
              <a:rPr lang="fr-FR" sz="2000" dirty="0" smtClean="0"/>
              <a:t>EMI </a:t>
            </a:r>
            <a:r>
              <a:rPr lang="fr-FR" sz="2000" dirty="0"/>
              <a:t>solution </a:t>
            </a:r>
            <a:r>
              <a:rPr lang="fr-FR" sz="2000" dirty="0" err="1"/>
              <a:t>from</a:t>
            </a:r>
            <a:r>
              <a:rPr lang="fr-FR" sz="2000" dirty="0"/>
              <a:t> the comparaison of the </a:t>
            </a:r>
            <a:r>
              <a:rPr lang="fr-FR" sz="2000" dirty="0" err="1" smtClean="0"/>
              <a:t>gLite</a:t>
            </a:r>
            <a:r>
              <a:rPr lang="fr-FR" sz="2000" dirty="0" smtClean="0"/>
              <a:t>, ARC, </a:t>
            </a:r>
            <a:r>
              <a:rPr lang="fr-FR" sz="2000" dirty="0" err="1" smtClean="0"/>
              <a:t>Unicore</a:t>
            </a:r>
            <a:r>
              <a:rPr lang="fr-FR" sz="2000" dirty="0" smtClean="0"/>
              <a:t> </a:t>
            </a:r>
            <a:endParaRPr lang="fr-FR" sz="2000" dirty="0"/>
          </a:p>
          <a:p>
            <a:r>
              <a:rPr lang="fr-FR" sz="2000" dirty="0"/>
              <a:t>GLUE 2.0 support </a:t>
            </a:r>
            <a:r>
              <a:rPr lang="fr-FR" sz="2000" dirty="0" err="1"/>
              <a:t>from</a:t>
            </a:r>
            <a:r>
              <a:rPr lang="fr-FR" sz="2000" dirty="0"/>
              <a:t> EMI 1 : IS </a:t>
            </a:r>
            <a:r>
              <a:rPr lang="fr-FR" sz="2000" dirty="0" smtClean="0"/>
              <a:t>Components</a:t>
            </a:r>
            <a:endParaRPr lang="fr-FR" sz="2000" dirty="0"/>
          </a:p>
          <a:p>
            <a:r>
              <a:rPr lang="fr-FR" sz="2000" dirty="0"/>
              <a:t>Concept of </a:t>
            </a:r>
            <a:r>
              <a:rPr lang="fr-FR" sz="2000" dirty="0" err="1"/>
              <a:t>registry</a:t>
            </a:r>
            <a:r>
              <a:rPr lang="fr-FR" sz="2000" dirty="0"/>
              <a:t> </a:t>
            </a:r>
            <a:r>
              <a:rPr lang="fr-FR" sz="2000" dirty="0" smtClean="0"/>
              <a:t>+ </a:t>
            </a:r>
            <a:r>
              <a:rPr lang="fr-FR" sz="2000" dirty="0" err="1" smtClean="0"/>
              <a:t>toplevel</a:t>
            </a:r>
            <a:r>
              <a:rPr lang="fr-FR" sz="2000" dirty="0" smtClean="0"/>
              <a:t> cache (</a:t>
            </a:r>
            <a:r>
              <a:rPr lang="fr-FR" sz="2000" dirty="0" err="1" smtClean="0"/>
              <a:t>waiting</a:t>
            </a:r>
            <a:r>
              <a:rPr lang="fr-FR" sz="2000" dirty="0" smtClean="0"/>
              <a:t> for </a:t>
            </a:r>
            <a:r>
              <a:rPr lang="fr-FR" sz="2000" dirty="0" err="1" smtClean="0"/>
              <a:t>requirement</a:t>
            </a:r>
            <a:r>
              <a:rPr lang="fr-FR" sz="2000" dirty="0" smtClean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Information Service for WLCG </a:t>
            </a:r>
            <a:r>
              <a:rPr lang="en-US" dirty="0" smtClean="0"/>
              <a:t>by </a:t>
            </a:r>
            <a:r>
              <a:rPr lang="en-US" dirty="0"/>
              <a:t>Markus  </a:t>
            </a:r>
            <a:r>
              <a:rPr lang="en-US" dirty="0" smtClean="0"/>
              <a:t>Schulz (CERN</a:t>
            </a:r>
            <a:r>
              <a:rPr lang="en-US" dirty="0" smtClean="0"/>
              <a:t>)</a:t>
            </a:r>
          </a:p>
          <a:p>
            <a:r>
              <a:rPr lang="en-US" dirty="0" smtClean="0"/>
              <a:t>WLCG issues :</a:t>
            </a:r>
          </a:p>
          <a:p>
            <a:pPr lvl="1"/>
            <a:r>
              <a:rPr lang="fr-FR" dirty="0"/>
              <a:t>System config. </a:t>
            </a:r>
            <a:r>
              <a:rPr lang="fr-FR" dirty="0" err="1"/>
              <a:t>doesn’t</a:t>
            </a:r>
            <a:r>
              <a:rPr lang="fr-FR" dirty="0"/>
              <a:t> match the </a:t>
            </a:r>
            <a:r>
              <a:rPr lang="fr-FR" dirty="0" err="1"/>
              <a:t>current</a:t>
            </a:r>
            <a:r>
              <a:rPr lang="fr-FR" dirty="0"/>
              <a:t> </a:t>
            </a:r>
            <a:r>
              <a:rPr lang="fr-FR" dirty="0" smtClean="0"/>
              <a:t>use cases </a:t>
            </a:r>
            <a:endParaRPr lang="fr-FR" dirty="0"/>
          </a:p>
          <a:p>
            <a:pPr lvl="1"/>
            <a:r>
              <a:rPr lang="fr-FR" dirty="0" smtClean="0"/>
              <a:t>Data </a:t>
            </a:r>
            <a:r>
              <a:rPr lang="fr-FR" dirty="0" err="1"/>
              <a:t>Quality</a:t>
            </a:r>
            <a:r>
              <a:rPr lang="fr-FR" dirty="0"/>
              <a:t> </a:t>
            </a:r>
            <a:endParaRPr lang="fr-FR" dirty="0"/>
          </a:p>
          <a:p>
            <a:pPr lvl="1"/>
            <a:r>
              <a:rPr lang="fr-FR" dirty="0" smtClean="0"/>
              <a:t>Data </a:t>
            </a:r>
            <a:r>
              <a:rPr lang="fr-FR" dirty="0" err="1"/>
              <a:t>Bloat</a:t>
            </a:r>
            <a:r>
              <a:rPr lang="fr-FR" dirty="0"/>
              <a:t> ( </a:t>
            </a:r>
            <a:r>
              <a:rPr lang="fr-FR" dirty="0" err="1"/>
              <a:t>load</a:t>
            </a:r>
            <a:r>
              <a:rPr lang="fr-FR" dirty="0"/>
              <a:t> </a:t>
            </a:r>
            <a:r>
              <a:rPr lang="fr-FR" dirty="0" err="1"/>
              <a:t>balancing</a:t>
            </a:r>
            <a:r>
              <a:rPr lang="fr-FR" dirty="0"/>
              <a:t> </a:t>
            </a:r>
            <a:r>
              <a:rPr lang="fr-FR" dirty="0" err="1"/>
              <a:t>CEs</a:t>
            </a:r>
            <a:r>
              <a:rPr lang="fr-FR" dirty="0"/>
              <a:t> </a:t>
            </a:r>
            <a:r>
              <a:rPr lang="fr-FR" dirty="0" err="1"/>
              <a:t>multiply</a:t>
            </a:r>
            <a:r>
              <a:rPr lang="fr-FR" dirty="0"/>
              <a:t> the data volume </a:t>
            </a:r>
            <a:r>
              <a:rPr lang="fr-FR" dirty="0" smtClean="0"/>
              <a:t>)</a:t>
            </a:r>
          </a:p>
          <a:p>
            <a:r>
              <a:rPr lang="fr-FR" dirty="0" err="1" smtClean="0"/>
              <a:t>Recent</a:t>
            </a:r>
            <a:r>
              <a:rPr lang="fr-FR" dirty="0" smtClean="0"/>
              <a:t> </a:t>
            </a:r>
            <a:r>
              <a:rPr lang="fr-FR" dirty="0" err="1" smtClean="0"/>
              <a:t>reflexion</a:t>
            </a:r>
            <a:r>
              <a:rPr lang="fr-FR" dirty="0" smtClean="0"/>
              <a:t> and </a:t>
            </a:r>
            <a:r>
              <a:rPr lang="fr-FR" dirty="0" err="1" smtClean="0"/>
              <a:t>improvements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rolled</a:t>
            </a:r>
            <a:r>
              <a:rPr lang="fr-FR" dirty="0" smtClean="0"/>
              <a:t> out and </a:t>
            </a:r>
            <a:r>
              <a:rPr lang="fr-FR" dirty="0" err="1" smtClean="0"/>
              <a:t>followed</a:t>
            </a:r>
            <a:r>
              <a:rPr lang="fr-FR" dirty="0" smtClean="0"/>
              <a:t> up : </a:t>
            </a:r>
            <a:r>
              <a:rPr lang="fr-FR" dirty="0"/>
              <a:t>Release </a:t>
            </a:r>
            <a:r>
              <a:rPr lang="fr-FR" dirty="0" smtClean="0"/>
              <a:t>of </a:t>
            </a:r>
            <a:r>
              <a:rPr lang="fr-FR" dirty="0" err="1" smtClean="0"/>
              <a:t>gLite</a:t>
            </a:r>
            <a:r>
              <a:rPr lang="fr-FR" dirty="0" smtClean="0"/>
              <a:t>-Cluster component, </a:t>
            </a:r>
            <a:r>
              <a:rPr lang="fr-FR" dirty="0" err="1" smtClean="0"/>
              <a:t>caching</a:t>
            </a:r>
            <a:r>
              <a:rPr lang="fr-FR" dirty="0" smtClean="0"/>
              <a:t> BDII, and </a:t>
            </a:r>
            <a:r>
              <a:rPr lang="fr-FR" dirty="0" err="1" smtClean="0"/>
              <a:t>GLUEValidator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DF9E83-1BD6-40CB-907E-B66B85E0A71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06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IPV6 </a:t>
            </a:r>
            <a:r>
              <a:rPr lang="fr-FR" dirty="0" err="1" smtClean="0"/>
              <a:t>status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i="1" dirty="0" smtClean="0"/>
              <a:t>David Kelsey (STFC)</a:t>
            </a:r>
            <a:endParaRPr lang="fr-FR" sz="24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556792"/>
            <a:ext cx="8748464" cy="4525963"/>
          </a:xfrm>
        </p:spPr>
        <p:txBody>
          <a:bodyPr/>
          <a:lstStyle/>
          <a:p>
            <a:r>
              <a:rPr lang="en-US" sz="2200" dirty="0" smtClean="0"/>
              <a:t>Report from </a:t>
            </a:r>
            <a:r>
              <a:rPr lang="en-US" sz="2200" dirty="0" err="1" smtClean="0"/>
              <a:t>HEPix</a:t>
            </a:r>
            <a:r>
              <a:rPr lang="en-US" sz="2200" dirty="0" smtClean="0"/>
              <a:t> WG (created in </a:t>
            </a:r>
            <a:r>
              <a:rPr lang="en-US" sz="2200" dirty="0" err="1" smtClean="0"/>
              <a:t>april</a:t>
            </a:r>
            <a:r>
              <a:rPr lang="en-US" sz="2200" dirty="0" smtClean="0"/>
              <a:t> 2011)</a:t>
            </a:r>
          </a:p>
          <a:p>
            <a:pPr marL="0" indent="0">
              <a:buNone/>
            </a:pPr>
            <a:r>
              <a:rPr lang="en-US" sz="2200" dirty="0">
                <a:hlinkClick r:id="rId2"/>
              </a:rPr>
              <a:t>https://w3.hepix.org/ipv6-bis</a:t>
            </a:r>
            <a:r>
              <a:rPr lang="en-US" sz="2200" dirty="0" smtClean="0">
                <a:hlinkClick r:id="rId2"/>
              </a:rPr>
              <a:t>/</a:t>
            </a:r>
            <a:endParaRPr lang="en-US" sz="2200" dirty="0" smtClean="0"/>
          </a:p>
          <a:p>
            <a:pPr lvl="1"/>
            <a:r>
              <a:rPr lang="en-US" sz="1800" dirty="0"/>
              <a:t>Distributed HEP </a:t>
            </a:r>
            <a:r>
              <a:rPr lang="en-US" sz="1800" dirty="0" err="1"/>
              <a:t>testbed</a:t>
            </a:r>
            <a:r>
              <a:rPr lang="en-US" sz="1800" dirty="0"/>
              <a:t> : CERN, DESY, FZU, GARR, INFN, KIT, </a:t>
            </a:r>
            <a:r>
              <a:rPr lang="en-US" sz="1800" dirty="0" err="1"/>
              <a:t>USLHCnet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Tests started with full mesh of </a:t>
            </a:r>
            <a:r>
              <a:rPr lang="en-US" sz="1800" dirty="0" err="1"/>
              <a:t>gridftp</a:t>
            </a:r>
            <a:r>
              <a:rPr lang="en-US" sz="1800" dirty="0"/>
              <a:t> </a:t>
            </a:r>
            <a:r>
              <a:rPr lang="en-US" sz="1800" dirty="0" smtClean="0"/>
              <a:t>transfers (</a:t>
            </a:r>
            <a:r>
              <a:rPr lang="en-US" sz="1800" dirty="0" err="1" smtClean="0"/>
              <a:t>PhEDEx</a:t>
            </a:r>
            <a:r>
              <a:rPr lang="en-US" sz="1800" dirty="0" smtClean="0"/>
              <a:t> tests by CMS), then install FTS … DPM ? </a:t>
            </a:r>
            <a:endParaRPr lang="en-US" sz="1800" dirty="0"/>
          </a:p>
          <a:p>
            <a:pPr lvl="1"/>
            <a:r>
              <a:rPr lang="en-US" sz="1800" dirty="0" smtClean="0"/>
              <a:t>Full Asset </a:t>
            </a:r>
            <a:r>
              <a:rPr lang="en-US" sz="1800" dirty="0"/>
              <a:t>survey </a:t>
            </a:r>
            <a:r>
              <a:rPr lang="en-US" sz="1800" dirty="0" smtClean="0"/>
              <a:t>in 2012</a:t>
            </a:r>
            <a:endParaRPr lang="en-US" sz="1800" dirty="0"/>
          </a:p>
          <a:p>
            <a:pPr lvl="1"/>
            <a:r>
              <a:rPr lang="en-US" sz="1800" dirty="0" smtClean="0"/>
              <a:t>Aim </a:t>
            </a:r>
            <a:r>
              <a:rPr lang="en-US" sz="1800" dirty="0"/>
              <a:t>to implement dual stack on all WLCG </a:t>
            </a:r>
            <a:r>
              <a:rPr lang="en-US" sz="1800" dirty="0" smtClean="0"/>
              <a:t>services</a:t>
            </a:r>
          </a:p>
          <a:p>
            <a:pPr lvl="1"/>
            <a:r>
              <a:rPr lang="fr-FR" sz="1800" dirty="0"/>
              <a:t>I</a:t>
            </a:r>
            <a:r>
              <a:rPr lang="fr-FR" sz="1800" dirty="0" smtClean="0"/>
              <a:t>mportant </a:t>
            </a:r>
            <a:r>
              <a:rPr lang="fr-FR" sz="1800" dirty="0" err="1"/>
              <a:t>Experiment</a:t>
            </a:r>
            <a:r>
              <a:rPr lang="fr-FR" sz="1800" dirty="0"/>
              <a:t> </a:t>
            </a:r>
            <a:r>
              <a:rPr lang="fr-FR" sz="1800" dirty="0" err="1"/>
              <a:t>specific</a:t>
            </a:r>
            <a:r>
              <a:rPr lang="fr-FR" sz="1800" dirty="0"/>
              <a:t> part to </a:t>
            </a:r>
            <a:r>
              <a:rPr lang="fr-FR" sz="1800" dirty="0" err="1"/>
              <a:t>be</a:t>
            </a:r>
            <a:r>
              <a:rPr lang="fr-FR" sz="1800" dirty="0"/>
              <a:t> </a:t>
            </a:r>
            <a:r>
              <a:rPr lang="fr-FR" sz="1800" dirty="0" err="1"/>
              <a:t>handled</a:t>
            </a:r>
            <a:r>
              <a:rPr lang="fr-FR" sz="1800" dirty="0"/>
              <a:t> </a:t>
            </a:r>
            <a:endParaRPr lang="en-US" sz="1800" dirty="0"/>
          </a:p>
          <a:p>
            <a:pPr lvl="1"/>
            <a:r>
              <a:rPr lang="en-US" sz="1800" dirty="0"/>
              <a:t>Plan several HEP ipv6 days : turn on dual stack for 24 hours during </a:t>
            </a:r>
            <a:r>
              <a:rPr lang="en-US" sz="1800" dirty="0" smtClean="0"/>
              <a:t>2013</a:t>
            </a:r>
          </a:p>
          <a:p>
            <a:r>
              <a:rPr lang="en-US" sz="2200" dirty="0"/>
              <a:t>Collaboration with </a:t>
            </a:r>
            <a:r>
              <a:rPr lang="en-US" sz="2200" dirty="0" smtClean="0"/>
              <a:t>EGI,EMI…</a:t>
            </a:r>
            <a:r>
              <a:rPr lang="en-US" sz="2200" dirty="0" smtClean="0">
                <a:hlinkClick r:id="rId3"/>
              </a:rPr>
              <a:t>https</a:t>
            </a:r>
            <a:r>
              <a:rPr lang="en-US" sz="2200" dirty="0">
                <a:hlinkClick r:id="rId3"/>
              </a:rPr>
              <a:t>://</a:t>
            </a:r>
            <a:r>
              <a:rPr lang="en-US" sz="2200" dirty="0" smtClean="0">
                <a:hlinkClick r:id="rId3"/>
              </a:rPr>
              <a:t>wiki.egi.eu/wiki/IPv6</a:t>
            </a:r>
            <a:endParaRPr lang="en-US" sz="2200" dirty="0"/>
          </a:p>
          <a:p>
            <a:r>
              <a:rPr lang="en-US" sz="2200" dirty="0"/>
              <a:t>Decisions on plans for 2013 to be made by </a:t>
            </a:r>
            <a:r>
              <a:rPr lang="en-US" sz="2200" dirty="0" smtClean="0"/>
              <a:t>MB</a:t>
            </a:r>
          </a:p>
          <a:p>
            <a:r>
              <a:rPr lang="en-US" sz="2200" dirty="0" smtClean="0"/>
              <a:t>WLCG can not support IPv6-only systems before at least 2014</a:t>
            </a:r>
            <a:endParaRPr lang="en-US" sz="2200" dirty="0"/>
          </a:p>
          <a:p>
            <a:r>
              <a:rPr lang="en-US" sz="2200" dirty="0"/>
              <a:t>CERN </a:t>
            </a:r>
            <a:r>
              <a:rPr lang="en-US" sz="2200" dirty="0" smtClean="0"/>
              <a:t>: IPv6 </a:t>
            </a:r>
            <a:r>
              <a:rPr lang="en-US" sz="2200" dirty="0"/>
              <a:t>support foreseen for 2015 </a:t>
            </a:r>
          </a:p>
          <a:p>
            <a:r>
              <a:rPr lang="en-US" sz="2200" b="1" dirty="0" smtClean="0">
                <a:solidFill>
                  <a:srgbClr val="FF9933"/>
                </a:solidFill>
              </a:rPr>
              <a:t>T1s plans ? Get </a:t>
            </a:r>
            <a:r>
              <a:rPr lang="en-US" sz="2200" b="1" dirty="0">
                <a:solidFill>
                  <a:srgbClr val="FF9933"/>
                </a:solidFill>
              </a:rPr>
              <a:t>the Tier-1s involved at least in the </a:t>
            </a:r>
            <a:r>
              <a:rPr lang="en-US" sz="2200" b="1" dirty="0" err="1">
                <a:solidFill>
                  <a:srgbClr val="FF9933"/>
                </a:solidFill>
              </a:rPr>
              <a:t>HEPix</a:t>
            </a:r>
            <a:r>
              <a:rPr lang="en-US" sz="2200" b="1" dirty="0">
                <a:solidFill>
                  <a:srgbClr val="FF9933"/>
                </a:solidFill>
              </a:rPr>
              <a:t> WG </a:t>
            </a:r>
            <a:r>
              <a:rPr lang="en-US" sz="2200" b="1" dirty="0" smtClean="0">
                <a:solidFill>
                  <a:srgbClr val="FF9933"/>
                </a:solidFill>
              </a:rPr>
              <a:t>  </a:t>
            </a:r>
            <a:endParaRPr lang="en-US" sz="2200" b="1" dirty="0">
              <a:solidFill>
                <a:srgbClr val="FF9933"/>
              </a:solidFill>
            </a:endParaRP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DF9E83-1BD6-40CB-907E-B66B85E0A71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610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229600" cy="1143000"/>
          </a:xfrm>
        </p:spPr>
        <p:txBody>
          <a:bodyPr/>
          <a:lstStyle/>
          <a:p>
            <a:r>
              <a:rPr lang="en-GB" dirty="0" smtClean="0"/>
              <a:t>CREAM 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r>
              <a:rPr lang="en-US" dirty="0"/>
              <a:t>Is it working for SGE and can we remove LCG-CE from the availability calculation </a:t>
            </a:r>
            <a:r>
              <a:rPr lang="en-US" dirty="0" smtClean="0"/>
              <a:t>?</a:t>
            </a:r>
          </a:p>
          <a:p>
            <a:r>
              <a:rPr lang="en-US" dirty="0" smtClean="0"/>
              <a:t>Planned to use CREAM-only </a:t>
            </a:r>
            <a:r>
              <a:rPr lang="en-US" dirty="0" err="1" smtClean="0"/>
              <a:t>availabiliby</a:t>
            </a:r>
            <a:r>
              <a:rPr lang="en-US" dirty="0" smtClean="0"/>
              <a:t> calculation for </a:t>
            </a:r>
            <a:r>
              <a:rPr lang="en-US" dirty="0" err="1" smtClean="0"/>
              <a:t>january</a:t>
            </a:r>
            <a:r>
              <a:rPr lang="en-US" dirty="0" smtClean="0"/>
              <a:t> 2012 to keep the calculation consistent throughout 2012</a:t>
            </a:r>
          </a:p>
          <a:p>
            <a:r>
              <a:rPr lang="en-US" dirty="0" smtClean="0"/>
              <a:t>Speak now or forever hold your peace</a:t>
            </a:r>
            <a:endParaRPr lang="en-US" dirty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8361680-DCF7-43FF-8AE7-58C1935B6D2E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79255</TotalTime>
  <Words>874</Words>
  <Application>Microsoft Office PowerPoint</Application>
  <PresentationFormat>Affichage à l'écran (4:3)</PresentationFormat>
  <Paragraphs>141</Paragraphs>
  <Slides>13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Default Design</vt:lpstr>
      <vt:lpstr>Highlights</vt:lpstr>
      <vt:lpstr>Topics</vt:lpstr>
      <vt:lpstr>WLCG Service report Andrea Valassi (CERN)</vt:lpstr>
      <vt:lpstr>Availability plots  week 05/12/11</vt:lpstr>
      <vt:lpstr>Installed capacities</vt:lpstr>
      <vt:lpstr>WLCG Critical Services</vt:lpstr>
      <vt:lpstr>Information Service  </vt:lpstr>
      <vt:lpstr>IPV6 status David Kelsey (STFC)</vt:lpstr>
      <vt:lpstr>CREAM </vt:lpstr>
      <vt:lpstr>Mware - EMI 1 status Cristina Aiftimiei (INFN)</vt:lpstr>
      <vt:lpstr>SHA-2 and RFC proxies support Maarten Litmath (CERN)</vt:lpstr>
      <vt:lpstr>AOB</vt:lpstr>
      <vt:lpstr>Incoming events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</dc:title>
  <dc:creator>Frederique CHOLLET</dc:creator>
  <cp:lastModifiedBy>Frederique CHOLLET</cp:lastModifiedBy>
  <cp:revision>325</cp:revision>
  <cp:lastPrinted>2011-12-16T08:26:43Z</cp:lastPrinted>
  <dcterms:created xsi:type="dcterms:W3CDTF">2005-07-19T19:41:03Z</dcterms:created>
  <dcterms:modified xsi:type="dcterms:W3CDTF">2012-01-12T13:28:25Z</dcterms:modified>
</cp:coreProperties>
</file>