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9" r:id="rId3"/>
    <p:sldId id="261" r:id="rId4"/>
    <p:sldId id="265" r:id="rId5"/>
    <p:sldId id="266" r:id="rId6"/>
    <p:sldId id="299" r:id="rId7"/>
    <p:sldId id="276" r:id="rId8"/>
    <p:sldId id="305" r:id="rId9"/>
    <p:sldId id="267" r:id="rId10"/>
    <p:sldId id="287" r:id="rId11"/>
    <p:sldId id="301" r:id="rId12"/>
    <p:sldId id="286" r:id="rId13"/>
    <p:sldId id="302" r:id="rId14"/>
    <p:sldId id="269" r:id="rId15"/>
    <p:sldId id="273" r:id="rId16"/>
    <p:sldId id="295" r:id="rId17"/>
    <p:sldId id="290" r:id="rId18"/>
    <p:sldId id="291" r:id="rId19"/>
    <p:sldId id="292" r:id="rId20"/>
    <p:sldId id="294" r:id="rId21"/>
    <p:sldId id="304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63" autoAdjust="0"/>
  </p:normalViewPr>
  <p:slideViewPr>
    <p:cSldViewPr>
      <p:cViewPr>
        <p:scale>
          <a:sx n="76" d="100"/>
          <a:sy n="76" d="100"/>
        </p:scale>
        <p:origin x="-17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704-3529-4D24-9B1B-E73BAA5B3A62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6621-6785-48CB-B9C0-440960487A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2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6621-6785-48CB-B9C0-440960487AD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5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425ED-566E-4985-80BC-E164FA1BE028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6621-6785-48CB-B9C0-440960487AD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6621-6785-48CB-B9C0-440960487AD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2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9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87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2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679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50" y="1268413"/>
            <a:ext cx="8569325" cy="48244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03F687E-34AE-4EBF-9603-5B0CB317BC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9589502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94725" cy="5864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F99F3C6-B00B-46F8-BBEB-AF38EEC1E9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5428459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3 w 546"/>
              <a:gd name="T1" fmla="*/ 4 h 497"/>
              <a:gd name="T2" fmla="*/ 11 w 546"/>
              <a:gd name="T3" fmla="*/ 71 h 497"/>
              <a:gd name="T4" fmla="*/ 25 w 546"/>
              <a:gd name="T5" fmla="*/ 393 h 497"/>
              <a:gd name="T6" fmla="*/ 54 w 546"/>
              <a:gd name="T7" fmla="*/ 457 h 497"/>
              <a:gd name="T8" fmla="*/ 158 w 546"/>
              <a:gd name="T9" fmla="*/ 482 h 497"/>
              <a:gd name="T10" fmla="*/ 204 w 546"/>
              <a:gd name="T11" fmla="*/ 495 h 497"/>
              <a:gd name="T12" fmla="*/ 520 w 546"/>
              <a:gd name="T13" fmla="*/ 475 h 497"/>
              <a:gd name="T14" fmla="*/ 533 w 546"/>
              <a:gd name="T15" fmla="*/ 167 h 497"/>
              <a:gd name="T16" fmla="*/ 369 w 546"/>
              <a:gd name="T17" fmla="*/ 16 h 497"/>
              <a:gd name="T18" fmla="*/ 249 w 546"/>
              <a:gd name="T19" fmla="*/ 29 h 497"/>
              <a:gd name="T20" fmla="*/ 198 w 546"/>
              <a:gd name="T21" fmla="*/ 11 h 497"/>
              <a:gd name="T22" fmla="*/ 151 w 546"/>
              <a:gd name="T23" fmla="*/ 2 h 497"/>
              <a:gd name="T24" fmla="*/ 23 w 546"/>
              <a:gd name="T25" fmla="*/ 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71 w 97"/>
                <a:gd name="T1" fmla="*/ 25 h 37"/>
                <a:gd name="T2" fmla="*/ 91 w 97"/>
                <a:gd name="T3" fmla="*/ 20 h 37"/>
                <a:gd name="T4" fmla="*/ 92 w 97"/>
                <a:gd name="T5" fmla="*/ 17 h 37"/>
                <a:gd name="T6" fmla="*/ 88 w 97"/>
                <a:gd name="T7" fmla="*/ 0 h 37"/>
                <a:gd name="T8" fmla="*/ 25 w 97"/>
                <a:gd name="T9" fmla="*/ 0 h 37"/>
                <a:gd name="T10" fmla="*/ 10 w 97"/>
                <a:gd name="T11" fmla="*/ 22 h 37"/>
                <a:gd name="T12" fmla="*/ 71 w 97"/>
                <a:gd name="T1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1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504 w 585"/>
                <a:gd name="T1" fmla="*/ 1 h 534"/>
                <a:gd name="T2" fmla="*/ 157 w 585"/>
                <a:gd name="T3" fmla="*/ 0 h 534"/>
                <a:gd name="T4" fmla="*/ 225 w 585"/>
                <a:gd name="T5" fmla="*/ 21 h 534"/>
                <a:gd name="T6" fmla="*/ 174 w 585"/>
                <a:gd name="T7" fmla="*/ 39 h 534"/>
                <a:gd name="T8" fmla="*/ 207 w 585"/>
                <a:gd name="T9" fmla="*/ 71 h 534"/>
                <a:gd name="T10" fmla="*/ 74 w 585"/>
                <a:gd name="T11" fmla="*/ 60 h 534"/>
                <a:gd name="T12" fmla="*/ 26 w 585"/>
                <a:gd name="T13" fmla="*/ 63 h 534"/>
                <a:gd name="T14" fmla="*/ 199 w 585"/>
                <a:gd name="T15" fmla="*/ 487 h 534"/>
                <a:gd name="T16" fmla="*/ 144 w 585"/>
                <a:gd name="T17" fmla="*/ 341 h 534"/>
                <a:gd name="T18" fmla="*/ 105 w 585"/>
                <a:gd name="T19" fmla="*/ 376 h 534"/>
                <a:gd name="T20" fmla="*/ 94 w 585"/>
                <a:gd name="T21" fmla="*/ 435 h 534"/>
                <a:gd name="T22" fmla="*/ 124 w 585"/>
                <a:gd name="T23" fmla="*/ 265 h 534"/>
                <a:gd name="T24" fmla="*/ 153 w 585"/>
                <a:gd name="T25" fmla="*/ 228 h 534"/>
                <a:gd name="T26" fmla="*/ 209 w 585"/>
                <a:gd name="T27" fmla="*/ 237 h 534"/>
                <a:gd name="T28" fmla="*/ 188 w 585"/>
                <a:gd name="T29" fmla="*/ 306 h 534"/>
                <a:gd name="T30" fmla="*/ 192 w 585"/>
                <a:gd name="T31" fmla="*/ 395 h 534"/>
                <a:gd name="T32" fmla="*/ 515 w 585"/>
                <a:gd name="T33" fmla="*/ 483 h 534"/>
                <a:gd name="T34" fmla="*/ 454 w 585"/>
                <a:gd name="T35" fmla="*/ 427 h 534"/>
                <a:gd name="T36" fmla="*/ 425 w 585"/>
                <a:gd name="T37" fmla="*/ 345 h 534"/>
                <a:gd name="T38" fmla="*/ 396 w 585"/>
                <a:gd name="T39" fmla="*/ 270 h 534"/>
                <a:gd name="T40" fmla="*/ 460 w 585"/>
                <a:gd name="T41" fmla="*/ 256 h 534"/>
                <a:gd name="T42" fmla="*/ 407 w 585"/>
                <a:gd name="T43" fmla="*/ 223 h 534"/>
                <a:gd name="T44" fmla="*/ 439 w 585"/>
                <a:gd name="T45" fmla="*/ 226 h 534"/>
                <a:gd name="T46" fmla="*/ 438 w 585"/>
                <a:gd name="T47" fmla="*/ 209 h 534"/>
                <a:gd name="T48" fmla="*/ 376 w 585"/>
                <a:gd name="T49" fmla="*/ 211 h 534"/>
                <a:gd name="T50" fmla="*/ 357 w 585"/>
                <a:gd name="T51" fmla="*/ 343 h 534"/>
                <a:gd name="T52" fmla="*/ 347 w 585"/>
                <a:gd name="T53" fmla="*/ 230 h 534"/>
                <a:gd name="T54" fmla="*/ 331 w 585"/>
                <a:gd name="T55" fmla="*/ 182 h 534"/>
                <a:gd name="T56" fmla="*/ 347 w 585"/>
                <a:gd name="T57" fmla="*/ 136 h 534"/>
                <a:gd name="T58" fmla="*/ 339 w 585"/>
                <a:gd name="T59" fmla="*/ 99 h 534"/>
                <a:gd name="T60" fmla="*/ 331 w 585"/>
                <a:gd name="T61" fmla="*/ 62 h 534"/>
                <a:gd name="T62" fmla="*/ 369 w 585"/>
                <a:gd name="T63" fmla="*/ 103 h 534"/>
                <a:gd name="T64" fmla="*/ 415 w 585"/>
                <a:gd name="T65" fmla="*/ 47 h 534"/>
                <a:gd name="T66" fmla="*/ 409 w 585"/>
                <a:gd name="T67" fmla="*/ 95 h 534"/>
                <a:gd name="T68" fmla="*/ 401 w 585"/>
                <a:gd name="T69" fmla="*/ 130 h 534"/>
                <a:gd name="T70" fmla="*/ 401 w 585"/>
                <a:gd name="T71" fmla="*/ 181 h 534"/>
                <a:gd name="T72" fmla="*/ 558 w 585"/>
                <a:gd name="T73" fmla="*/ 181 h 534"/>
                <a:gd name="T74" fmla="*/ 554 w 585"/>
                <a:gd name="T75" fmla="*/ 76 h 534"/>
                <a:gd name="T76" fmla="*/ 249 w 585"/>
                <a:gd name="T77" fmla="*/ 69 h 534"/>
                <a:gd name="T78" fmla="*/ 293 w 585"/>
                <a:gd name="T79" fmla="*/ 93 h 534"/>
                <a:gd name="T80" fmla="*/ 171 w 585"/>
                <a:gd name="T81" fmla="*/ 195 h 534"/>
                <a:gd name="T82" fmla="*/ 69 w 585"/>
                <a:gd name="T83" fmla="*/ 98 h 534"/>
                <a:gd name="T84" fmla="*/ 191 w 585"/>
                <a:gd name="T85" fmla="*/ 106 h 534"/>
                <a:gd name="T86" fmla="*/ 220 w 585"/>
                <a:gd name="T87" fmla="*/ 105 h 534"/>
                <a:gd name="T88" fmla="*/ 302 w 585"/>
                <a:gd name="T89" fmla="*/ 121 h 534"/>
                <a:gd name="T90" fmla="*/ 276 w 585"/>
                <a:gd name="T91" fmla="*/ 256 h 534"/>
                <a:gd name="T92" fmla="*/ 260 w 585"/>
                <a:gd name="T93" fmla="*/ 137 h 534"/>
                <a:gd name="T94" fmla="*/ 171 w 585"/>
                <a:gd name="T95" fmla="*/ 195 h 534"/>
                <a:gd name="T96" fmla="*/ 223 w 585"/>
                <a:gd name="T97" fmla="*/ 225 h 534"/>
                <a:gd name="T98" fmla="*/ 247 w 585"/>
                <a:gd name="T99" fmla="*/ 158 h 534"/>
                <a:gd name="T100" fmla="*/ 326 w 585"/>
                <a:gd name="T101" fmla="*/ 292 h 534"/>
                <a:gd name="T102" fmla="*/ 215 w 585"/>
                <a:gd name="T103" fmla="*/ 321 h 534"/>
                <a:gd name="T104" fmla="*/ 309 w 585"/>
                <a:gd name="T105" fmla="*/ 277 h 534"/>
                <a:gd name="T106" fmla="*/ 318 w 585"/>
                <a:gd name="T107" fmla="*/ 133 h 534"/>
                <a:gd name="T108" fmla="*/ 313 w 585"/>
                <a:gd name="T109" fmla="*/ 213 h 534"/>
                <a:gd name="T110" fmla="*/ 299 w 585"/>
                <a:gd name="T111" fmla="*/ 144 h 534"/>
                <a:gd name="T112" fmla="*/ 507 w 585"/>
                <a:gd name="T113" fmla="*/ 179 h 534"/>
                <a:gd name="T114" fmla="*/ 461 w 585"/>
                <a:gd name="T115" fmla="*/ 16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40 w 47"/>
                <a:gd name="T1" fmla="*/ 15 h 56"/>
                <a:gd name="T2" fmla="*/ 27 w 47"/>
                <a:gd name="T3" fmla="*/ 56 h 56"/>
                <a:gd name="T4" fmla="*/ 40 w 47"/>
                <a:gd name="T5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19 w 41"/>
                <a:gd name="T1" fmla="*/ 27 h 75"/>
                <a:gd name="T2" fmla="*/ 12 w 41"/>
                <a:gd name="T3" fmla="*/ 69 h 75"/>
                <a:gd name="T4" fmla="*/ 40 w 41"/>
                <a:gd name="T5" fmla="*/ 45 h 75"/>
                <a:gd name="T6" fmla="*/ 37 w 41"/>
                <a:gd name="T7" fmla="*/ 24 h 75"/>
                <a:gd name="T8" fmla="*/ 19 w 41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112 w 135"/>
                <a:gd name="T1" fmla="*/ 4 h 63"/>
                <a:gd name="T2" fmla="*/ 24 w 135"/>
                <a:gd name="T3" fmla="*/ 4 h 63"/>
                <a:gd name="T4" fmla="*/ 2 w 135"/>
                <a:gd name="T5" fmla="*/ 25 h 63"/>
                <a:gd name="T6" fmla="*/ 60 w 135"/>
                <a:gd name="T7" fmla="*/ 58 h 63"/>
                <a:gd name="T8" fmla="*/ 96 w 135"/>
                <a:gd name="T9" fmla="*/ 54 h 63"/>
                <a:gd name="T10" fmla="*/ 113 w 135"/>
                <a:gd name="T11" fmla="*/ 53 h 63"/>
                <a:gd name="T12" fmla="*/ 112 w 135"/>
                <a:gd name="T1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67 w 97"/>
                <a:gd name="T1" fmla="*/ 5 h 102"/>
                <a:gd name="T2" fmla="*/ 31 w 97"/>
                <a:gd name="T3" fmla="*/ 5 h 102"/>
                <a:gd name="T4" fmla="*/ 12 w 97"/>
                <a:gd name="T5" fmla="*/ 57 h 102"/>
                <a:gd name="T6" fmla="*/ 79 w 97"/>
                <a:gd name="T7" fmla="*/ 62 h 102"/>
                <a:gd name="T8" fmla="*/ 67 w 97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15 w 99"/>
                <a:gd name="T1" fmla="*/ 0 h 19"/>
                <a:gd name="T2" fmla="*/ 40 w 99"/>
                <a:gd name="T3" fmla="*/ 15 h 19"/>
                <a:gd name="T4" fmla="*/ 15 w 9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 w 76"/>
                <a:gd name="T1" fmla="*/ 37 h 47"/>
                <a:gd name="T2" fmla="*/ 70 w 76"/>
                <a:gd name="T3" fmla="*/ 17 h 47"/>
                <a:gd name="T4" fmla="*/ 48 w 76"/>
                <a:gd name="T5" fmla="*/ 3 h 47"/>
                <a:gd name="T6" fmla="*/ 19 w 76"/>
                <a:gd name="T7" fmla="*/ 32 h 47"/>
                <a:gd name="T8" fmla="*/ 21 w 76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72 w 82"/>
                <a:gd name="T1" fmla="*/ 6 h 37"/>
                <a:gd name="T2" fmla="*/ 24 w 82"/>
                <a:gd name="T3" fmla="*/ 17 h 37"/>
                <a:gd name="T4" fmla="*/ 17 w 82"/>
                <a:gd name="T5" fmla="*/ 26 h 37"/>
                <a:gd name="T6" fmla="*/ 76 w 82"/>
                <a:gd name="T7" fmla="*/ 23 h 37"/>
                <a:gd name="T8" fmla="*/ 82 w 82"/>
                <a:gd name="T9" fmla="*/ 20 h 37"/>
                <a:gd name="T10" fmla="*/ 82 w 82"/>
                <a:gd name="T11" fmla="*/ 0 h 37"/>
                <a:gd name="T12" fmla="*/ 72 w 82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 w 138"/>
                <a:gd name="T1" fmla="*/ 1 h 33"/>
                <a:gd name="T2" fmla="*/ 8 w 138"/>
                <a:gd name="T3" fmla="*/ 14 h 33"/>
                <a:gd name="T4" fmla="*/ 57 w 138"/>
                <a:gd name="T5" fmla="*/ 22 h 33"/>
                <a:gd name="T6" fmla="*/ 117 w 138"/>
                <a:gd name="T7" fmla="*/ 23 h 33"/>
                <a:gd name="T8" fmla="*/ 114 w 138"/>
                <a:gd name="T9" fmla="*/ 8 h 33"/>
                <a:gd name="T10" fmla="*/ 82 w 138"/>
                <a:gd name="T11" fmla="*/ 3 h 33"/>
                <a:gd name="T12" fmla="*/ 21 w 1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98 w 112"/>
                <a:gd name="T1" fmla="*/ 19 h 29"/>
                <a:gd name="T2" fmla="*/ 103 w 112"/>
                <a:gd name="T3" fmla="*/ 4 h 29"/>
                <a:gd name="T4" fmla="*/ 74 w 112"/>
                <a:gd name="T5" fmla="*/ 10 h 29"/>
                <a:gd name="T6" fmla="*/ 36 w 112"/>
                <a:gd name="T7" fmla="*/ 6 h 29"/>
                <a:gd name="T8" fmla="*/ 2 w 112"/>
                <a:gd name="T9" fmla="*/ 4 h 29"/>
                <a:gd name="T10" fmla="*/ 98 w 112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3 w 115"/>
                <a:gd name="T1" fmla="*/ 53 h 95"/>
                <a:gd name="T2" fmla="*/ 26 w 115"/>
                <a:gd name="T3" fmla="*/ 54 h 95"/>
                <a:gd name="T4" fmla="*/ 50 w 115"/>
                <a:gd name="T5" fmla="*/ 77 h 95"/>
                <a:gd name="T6" fmla="*/ 59 w 115"/>
                <a:gd name="T7" fmla="*/ 84 h 95"/>
                <a:gd name="T8" fmla="*/ 81 w 115"/>
                <a:gd name="T9" fmla="*/ 52 h 95"/>
                <a:gd name="T10" fmla="*/ 111 w 115"/>
                <a:gd name="T11" fmla="*/ 52 h 95"/>
                <a:gd name="T12" fmla="*/ 79 w 115"/>
                <a:gd name="T13" fmla="*/ 27 h 95"/>
                <a:gd name="T14" fmla="*/ 37 w 115"/>
                <a:gd name="T15" fmla="*/ 16 h 95"/>
                <a:gd name="T16" fmla="*/ 12 w 115"/>
                <a:gd name="T17" fmla="*/ 41 h 95"/>
                <a:gd name="T18" fmla="*/ 3 w 115"/>
                <a:gd name="T19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51 w 65"/>
                <a:gd name="T1" fmla="*/ 40 h 169"/>
                <a:gd name="T2" fmla="*/ 22 w 65"/>
                <a:gd name="T3" fmla="*/ 49 h 169"/>
                <a:gd name="T4" fmla="*/ 22 w 65"/>
                <a:gd name="T5" fmla="*/ 59 h 169"/>
                <a:gd name="T6" fmla="*/ 50 w 65"/>
                <a:gd name="T7" fmla="*/ 90 h 169"/>
                <a:gd name="T8" fmla="*/ 34 w 65"/>
                <a:gd name="T9" fmla="*/ 118 h 169"/>
                <a:gd name="T10" fmla="*/ 0 w 65"/>
                <a:gd name="T11" fmla="*/ 148 h 169"/>
                <a:gd name="T12" fmla="*/ 17 w 65"/>
                <a:gd name="T13" fmla="*/ 155 h 169"/>
                <a:gd name="T14" fmla="*/ 47 w 65"/>
                <a:gd name="T15" fmla="*/ 166 h 169"/>
                <a:gd name="T16" fmla="*/ 63 w 65"/>
                <a:gd name="T17" fmla="*/ 162 h 169"/>
                <a:gd name="T18" fmla="*/ 65 w 65"/>
                <a:gd name="T19" fmla="*/ 0 h 169"/>
                <a:gd name="T20" fmla="*/ 51 w 65"/>
                <a:gd name="T21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0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0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1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2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3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4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5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6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7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8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1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2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3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4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5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6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7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8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99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0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5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6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7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8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09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0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1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2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3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5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6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7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8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19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0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1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2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3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4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5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6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7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8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29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0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1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2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3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4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5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6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7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8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39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0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1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2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3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4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5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6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7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8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49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0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1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2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3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4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5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6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7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8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59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0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1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2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3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4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5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6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7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8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69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0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1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2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3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4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5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6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7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8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79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0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1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2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3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4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5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6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7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8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89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0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1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2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3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4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5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6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7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499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zh-CN" noProof="0" smtClean="0"/>
          </a:p>
        </p:txBody>
      </p:sp>
      <p:sp>
        <p:nvSpPr>
          <p:cNvPr id="14500" name="Rectangle 164"/>
          <p:cNvSpPr>
            <a:spLocks noGrp="1" noChangeArrowheads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501" name="Rectangle 1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502" name="Rectangle 1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5E22B29-B991-468A-A396-66F42378B64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503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31913" y="3500438"/>
            <a:ext cx="7272337" cy="1368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latin typeface="Times New Roman" pitchFamily="18" charset="0"/>
              </a:defRPr>
            </a:lvl1pPr>
          </a:lstStyle>
          <a:p>
            <a:pPr lvl="0"/>
            <a:endParaRPr lang="zh-CN" altLang="zh-CN" noProof="0" smtClean="0"/>
          </a:p>
        </p:txBody>
      </p:sp>
      <p:grpSp>
        <p:nvGrpSpPr>
          <p:cNvPr id="14504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4505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06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07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08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09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0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1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2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3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4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5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6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17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54755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C332D-6FDC-4B06-9945-314EDB13DE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0160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7294-D24C-40A3-9508-2962B53CA8A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7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AB9A-86BC-4E68-AC63-8C875F708E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7623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36AB0-2252-4BF4-8D31-8D3BAD8C9F5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212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3A088-7B3F-45D9-AD2D-9EC07ACA0CA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85931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7EFCD-3B06-41B2-AC0E-3CCF064213C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5551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36AE6-A460-4535-9459-7DBF255E7BD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66665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8CEEE-C5AB-4FCA-9045-93C90FE2D6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7416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ED8F-E22E-4B21-877B-642E280F9E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7701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5288" y="228600"/>
            <a:ext cx="2147887" cy="5864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94438" cy="58642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9BC93-30D5-4376-AE83-7F5D139E4CC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36060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679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50" y="1268413"/>
            <a:ext cx="8569325" cy="48244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03F687E-34AE-4EBF-9603-5B0CB317BCD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40986"/>
      </p:ext>
    </p:extLst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94725" cy="5864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F99F3C6-B00B-46F8-BBEB-AF38EEC1E92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650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9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28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0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3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9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8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0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2754-0D19-474C-8284-5696B1BBB289}" type="datetimeFigureOut">
              <a:rPr lang="zh-CN" altLang="en-US" smtClean="0"/>
              <a:pPr/>
              <a:t>2012/3/23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4E4B-861B-4A04-A07B-1BBF1FFF5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16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17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18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19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0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1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2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3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5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0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1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3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4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5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7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8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9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2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6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0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4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8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49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0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1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2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3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4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5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6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7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8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59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460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3461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2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3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4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5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6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7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8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69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0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1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2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3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474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3475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6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7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8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79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0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1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2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3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4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5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6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87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488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3489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0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1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2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3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4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5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6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7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8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99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0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1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502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3503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4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5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6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7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8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09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0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1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2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3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4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5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516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3517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8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19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0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1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2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3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4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5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6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7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8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29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530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3531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2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3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4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5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6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7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8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39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40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41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42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43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544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3545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3 w 546"/>
                <a:gd name="T1" fmla="*/ 4 h 497"/>
                <a:gd name="T2" fmla="*/ 11 w 546"/>
                <a:gd name="T3" fmla="*/ 71 h 497"/>
                <a:gd name="T4" fmla="*/ 25 w 546"/>
                <a:gd name="T5" fmla="*/ 393 h 497"/>
                <a:gd name="T6" fmla="*/ 54 w 546"/>
                <a:gd name="T7" fmla="*/ 457 h 497"/>
                <a:gd name="T8" fmla="*/ 158 w 546"/>
                <a:gd name="T9" fmla="*/ 482 h 497"/>
                <a:gd name="T10" fmla="*/ 204 w 546"/>
                <a:gd name="T11" fmla="*/ 495 h 497"/>
                <a:gd name="T12" fmla="*/ 520 w 546"/>
                <a:gd name="T13" fmla="*/ 475 h 497"/>
                <a:gd name="T14" fmla="*/ 533 w 546"/>
                <a:gd name="T15" fmla="*/ 167 h 497"/>
                <a:gd name="T16" fmla="*/ 369 w 546"/>
                <a:gd name="T17" fmla="*/ 16 h 497"/>
                <a:gd name="T18" fmla="*/ 249 w 546"/>
                <a:gd name="T19" fmla="*/ 29 h 497"/>
                <a:gd name="T20" fmla="*/ 198 w 546"/>
                <a:gd name="T21" fmla="*/ 11 h 497"/>
                <a:gd name="T22" fmla="*/ 151 w 546"/>
                <a:gd name="T23" fmla="*/ 2 h 497"/>
                <a:gd name="T24" fmla="*/ 23 w 546"/>
                <a:gd name="T25" fmla="*/ 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546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3547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71 w 97"/>
                  <a:gd name="T1" fmla="*/ 25 h 37"/>
                  <a:gd name="T2" fmla="*/ 91 w 97"/>
                  <a:gd name="T3" fmla="*/ 20 h 37"/>
                  <a:gd name="T4" fmla="*/ 92 w 97"/>
                  <a:gd name="T5" fmla="*/ 17 h 37"/>
                  <a:gd name="T6" fmla="*/ 88 w 97"/>
                  <a:gd name="T7" fmla="*/ 0 h 37"/>
                  <a:gd name="T8" fmla="*/ 25 w 97"/>
                  <a:gd name="T9" fmla="*/ 0 h 37"/>
                  <a:gd name="T10" fmla="*/ 10 w 97"/>
                  <a:gd name="T11" fmla="*/ 22 h 37"/>
                  <a:gd name="T12" fmla="*/ 71 w 97"/>
                  <a:gd name="T13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8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504 w 585"/>
                  <a:gd name="T1" fmla="*/ 1 h 534"/>
                  <a:gd name="T2" fmla="*/ 157 w 585"/>
                  <a:gd name="T3" fmla="*/ 0 h 534"/>
                  <a:gd name="T4" fmla="*/ 225 w 585"/>
                  <a:gd name="T5" fmla="*/ 21 h 534"/>
                  <a:gd name="T6" fmla="*/ 174 w 585"/>
                  <a:gd name="T7" fmla="*/ 39 h 534"/>
                  <a:gd name="T8" fmla="*/ 207 w 585"/>
                  <a:gd name="T9" fmla="*/ 71 h 534"/>
                  <a:gd name="T10" fmla="*/ 74 w 585"/>
                  <a:gd name="T11" fmla="*/ 60 h 534"/>
                  <a:gd name="T12" fmla="*/ 26 w 585"/>
                  <a:gd name="T13" fmla="*/ 63 h 534"/>
                  <a:gd name="T14" fmla="*/ 199 w 585"/>
                  <a:gd name="T15" fmla="*/ 487 h 534"/>
                  <a:gd name="T16" fmla="*/ 144 w 585"/>
                  <a:gd name="T17" fmla="*/ 341 h 534"/>
                  <a:gd name="T18" fmla="*/ 105 w 585"/>
                  <a:gd name="T19" fmla="*/ 376 h 534"/>
                  <a:gd name="T20" fmla="*/ 94 w 585"/>
                  <a:gd name="T21" fmla="*/ 435 h 534"/>
                  <a:gd name="T22" fmla="*/ 124 w 585"/>
                  <a:gd name="T23" fmla="*/ 265 h 534"/>
                  <a:gd name="T24" fmla="*/ 153 w 585"/>
                  <a:gd name="T25" fmla="*/ 228 h 534"/>
                  <a:gd name="T26" fmla="*/ 209 w 585"/>
                  <a:gd name="T27" fmla="*/ 237 h 534"/>
                  <a:gd name="T28" fmla="*/ 188 w 585"/>
                  <a:gd name="T29" fmla="*/ 306 h 534"/>
                  <a:gd name="T30" fmla="*/ 192 w 585"/>
                  <a:gd name="T31" fmla="*/ 395 h 534"/>
                  <a:gd name="T32" fmla="*/ 515 w 585"/>
                  <a:gd name="T33" fmla="*/ 483 h 534"/>
                  <a:gd name="T34" fmla="*/ 454 w 585"/>
                  <a:gd name="T35" fmla="*/ 427 h 534"/>
                  <a:gd name="T36" fmla="*/ 425 w 585"/>
                  <a:gd name="T37" fmla="*/ 345 h 534"/>
                  <a:gd name="T38" fmla="*/ 396 w 585"/>
                  <a:gd name="T39" fmla="*/ 270 h 534"/>
                  <a:gd name="T40" fmla="*/ 460 w 585"/>
                  <a:gd name="T41" fmla="*/ 256 h 534"/>
                  <a:gd name="T42" fmla="*/ 407 w 585"/>
                  <a:gd name="T43" fmla="*/ 223 h 534"/>
                  <a:gd name="T44" fmla="*/ 439 w 585"/>
                  <a:gd name="T45" fmla="*/ 226 h 534"/>
                  <a:gd name="T46" fmla="*/ 438 w 585"/>
                  <a:gd name="T47" fmla="*/ 209 h 534"/>
                  <a:gd name="T48" fmla="*/ 376 w 585"/>
                  <a:gd name="T49" fmla="*/ 211 h 534"/>
                  <a:gd name="T50" fmla="*/ 357 w 585"/>
                  <a:gd name="T51" fmla="*/ 343 h 534"/>
                  <a:gd name="T52" fmla="*/ 347 w 585"/>
                  <a:gd name="T53" fmla="*/ 230 h 534"/>
                  <a:gd name="T54" fmla="*/ 331 w 585"/>
                  <a:gd name="T55" fmla="*/ 182 h 534"/>
                  <a:gd name="T56" fmla="*/ 347 w 585"/>
                  <a:gd name="T57" fmla="*/ 136 h 534"/>
                  <a:gd name="T58" fmla="*/ 339 w 585"/>
                  <a:gd name="T59" fmla="*/ 99 h 534"/>
                  <a:gd name="T60" fmla="*/ 331 w 585"/>
                  <a:gd name="T61" fmla="*/ 62 h 534"/>
                  <a:gd name="T62" fmla="*/ 369 w 585"/>
                  <a:gd name="T63" fmla="*/ 103 h 534"/>
                  <a:gd name="T64" fmla="*/ 415 w 585"/>
                  <a:gd name="T65" fmla="*/ 47 h 534"/>
                  <a:gd name="T66" fmla="*/ 409 w 585"/>
                  <a:gd name="T67" fmla="*/ 95 h 534"/>
                  <a:gd name="T68" fmla="*/ 401 w 585"/>
                  <a:gd name="T69" fmla="*/ 130 h 534"/>
                  <a:gd name="T70" fmla="*/ 401 w 585"/>
                  <a:gd name="T71" fmla="*/ 181 h 534"/>
                  <a:gd name="T72" fmla="*/ 558 w 585"/>
                  <a:gd name="T73" fmla="*/ 181 h 534"/>
                  <a:gd name="T74" fmla="*/ 554 w 585"/>
                  <a:gd name="T75" fmla="*/ 76 h 534"/>
                  <a:gd name="T76" fmla="*/ 249 w 585"/>
                  <a:gd name="T77" fmla="*/ 69 h 534"/>
                  <a:gd name="T78" fmla="*/ 293 w 585"/>
                  <a:gd name="T79" fmla="*/ 93 h 534"/>
                  <a:gd name="T80" fmla="*/ 171 w 585"/>
                  <a:gd name="T81" fmla="*/ 195 h 534"/>
                  <a:gd name="T82" fmla="*/ 69 w 585"/>
                  <a:gd name="T83" fmla="*/ 98 h 534"/>
                  <a:gd name="T84" fmla="*/ 191 w 585"/>
                  <a:gd name="T85" fmla="*/ 106 h 534"/>
                  <a:gd name="T86" fmla="*/ 220 w 585"/>
                  <a:gd name="T87" fmla="*/ 105 h 534"/>
                  <a:gd name="T88" fmla="*/ 302 w 585"/>
                  <a:gd name="T89" fmla="*/ 121 h 534"/>
                  <a:gd name="T90" fmla="*/ 276 w 585"/>
                  <a:gd name="T91" fmla="*/ 256 h 534"/>
                  <a:gd name="T92" fmla="*/ 260 w 585"/>
                  <a:gd name="T93" fmla="*/ 137 h 534"/>
                  <a:gd name="T94" fmla="*/ 171 w 585"/>
                  <a:gd name="T95" fmla="*/ 195 h 534"/>
                  <a:gd name="T96" fmla="*/ 223 w 585"/>
                  <a:gd name="T97" fmla="*/ 225 h 534"/>
                  <a:gd name="T98" fmla="*/ 247 w 585"/>
                  <a:gd name="T99" fmla="*/ 158 h 534"/>
                  <a:gd name="T100" fmla="*/ 326 w 585"/>
                  <a:gd name="T101" fmla="*/ 292 h 534"/>
                  <a:gd name="T102" fmla="*/ 215 w 585"/>
                  <a:gd name="T103" fmla="*/ 321 h 534"/>
                  <a:gd name="T104" fmla="*/ 309 w 585"/>
                  <a:gd name="T105" fmla="*/ 277 h 534"/>
                  <a:gd name="T106" fmla="*/ 318 w 585"/>
                  <a:gd name="T107" fmla="*/ 133 h 534"/>
                  <a:gd name="T108" fmla="*/ 313 w 585"/>
                  <a:gd name="T109" fmla="*/ 213 h 534"/>
                  <a:gd name="T110" fmla="*/ 299 w 585"/>
                  <a:gd name="T111" fmla="*/ 144 h 534"/>
                  <a:gd name="T112" fmla="*/ 507 w 585"/>
                  <a:gd name="T113" fmla="*/ 179 h 534"/>
                  <a:gd name="T114" fmla="*/ 461 w 585"/>
                  <a:gd name="T115" fmla="*/ 16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9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40 w 47"/>
                  <a:gd name="T1" fmla="*/ 15 h 56"/>
                  <a:gd name="T2" fmla="*/ 27 w 47"/>
                  <a:gd name="T3" fmla="*/ 56 h 56"/>
                  <a:gd name="T4" fmla="*/ 40 w 47"/>
                  <a:gd name="T5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0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19 w 41"/>
                  <a:gd name="T1" fmla="*/ 27 h 75"/>
                  <a:gd name="T2" fmla="*/ 12 w 41"/>
                  <a:gd name="T3" fmla="*/ 69 h 75"/>
                  <a:gd name="T4" fmla="*/ 40 w 41"/>
                  <a:gd name="T5" fmla="*/ 45 h 75"/>
                  <a:gd name="T6" fmla="*/ 37 w 41"/>
                  <a:gd name="T7" fmla="*/ 24 h 75"/>
                  <a:gd name="T8" fmla="*/ 19 w 41"/>
                  <a:gd name="T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1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112 w 135"/>
                  <a:gd name="T1" fmla="*/ 4 h 63"/>
                  <a:gd name="T2" fmla="*/ 24 w 135"/>
                  <a:gd name="T3" fmla="*/ 4 h 63"/>
                  <a:gd name="T4" fmla="*/ 2 w 135"/>
                  <a:gd name="T5" fmla="*/ 25 h 63"/>
                  <a:gd name="T6" fmla="*/ 60 w 135"/>
                  <a:gd name="T7" fmla="*/ 58 h 63"/>
                  <a:gd name="T8" fmla="*/ 96 w 135"/>
                  <a:gd name="T9" fmla="*/ 54 h 63"/>
                  <a:gd name="T10" fmla="*/ 113 w 135"/>
                  <a:gd name="T11" fmla="*/ 53 h 63"/>
                  <a:gd name="T12" fmla="*/ 112 w 135"/>
                  <a:gd name="T13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2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67 w 97"/>
                  <a:gd name="T1" fmla="*/ 5 h 102"/>
                  <a:gd name="T2" fmla="*/ 31 w 97"/>
                  <a:gd name="T3" fmla="*/ 5 h 102"/>
                  <a:gd name="T4" fmla="*/ 12 w 97"/>
                  <a:gd name="T5" fmla="*/ 57 h 102"/>
                  <a:gd name="T6" fmla="*/ 79 w 97"/>
                  <a:gd name="T7" fmla="*/ 62 h 102"/>
                  <a:gd name="T8" fmla="*/ 67 w 9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3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15 w 99"/>
                  <a:gd name="T1" fmla="*/ 0 h 19"/>
                  <a:gd name="T2" fmla="*/ 40 w 99"/>
                  <a:gd name="T3" fmla="*/ 15 h 19"/>
                  <a:gd name="T4" fmla="*/ 15 w 9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4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 w 76"/>
                  <a:gd name="T1" fmla="*/ 37 h 47"/>
                  <a:gd name="T2" fmla="*/ 70 w 76"/>
                  <a:gd name="T3" fmla="*/ 17 h 47"/>
                  <a:gd name="T4" fmla="*/ 48 w 76"/>
                  <a:gd name="T5" fmla="*/ 3 h 47"/>
                  <a:gd name="T6" fmla="*/ 19 w 76"/>
                  <a:gd name="T7" fmla="*/ 32 h 47"/>
                  <a:gd name="T8" fmla="*/ 21 w 76"/>
                  <a:gd name="T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5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72 w 82"/>
                  <a:gd name="T1" fmla="*/ 6 h 37"/>
                  <a:gd name="T2" fmla="*/ 24 w 82"/>
                  <a:gd name="T3" fmla="*/ 17 h 37"/>
                  <a:gd name="T4" fmla="*/ 17 w 82"/>
                  <a:gd name="T5" fmla="*/ 26 h 37"/>
                  <a:gd name="T6" fmla="*/ 76 w 82"/>
                  <a:gd name="T7" fmla="*/ 23 h 37"/>
                  <a:gd name="T8" fmla="*/ 82 w 82"/>
                  <a:gd name="T9" fmla="*/ 20 h 37"/>
                  <a:gd name="T10" fmla="*/ 82 w 82"/>
                  <a:gd name="T11" fmla="*/ 0 h 37"/>
                  <a:gd name="T12" fmla="*/ 72 w 82"/>
                  <a:gd name="T1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6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 w 138"/>
                  <a:gd name="T1" fmla="*/ 1 h 33"/>
                  <a:gd name="T2" fmla="*/ 8 w 138"/>
                  <a:gd name="T3" fmla="*/ 14 h 33"/>
                  <a:gd name="T4" fmla="*/ 57 w 138"/>
                  <a:gd name="T5" fmla="*/ 22 h 33"/>
                  <a:gd name="T6" fmla="*/ 117 w 138"/>
                  <a:gd name="T7" fmla="*/ 23 h 33"/>
                  <a:gd name="T8" fmla="*/ 114 w 138"/>
                  <a:gd name="T9" fmla="*/ 8 h 33"/>
                  <a:gd name="T10" fmla="*/ 82 w 138"/>
                  <a:gd name="T11" fmla="*/ 3 h 33"/>
                  <a:gd name="T12" fmla="*/ 21 w 138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7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98 w 112"/>
                  <a:gd name="T1" fmla="*/ 19 h 29"/>
                  <a:gd name="T2" fmla="*/ 103 w 112"/>
                  <a:gd name="T3" fmla="*/ 4 h 29"/>
                  <a:gd name="T4" fmla="*/ 74 w 112"/>
                  <a:gd name="T5" fmla="*/ 10 h 29"/>
                  <a:gd name="T6" fmla="*/ 36 w 112"/>
                  <a:gd name="T7" fmla="*/ 6 h 29"/>
                  <a:gd name="T8" fmla="*/ 2 w 112"/>
                  <a:gd name="T9" fmla="*/ 4 h 29"/>
                  <a:gd name="T10" fmla="*/ 98 w 112"/>
                  <a:gd name="T1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8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3 w 115"/>
                  <a:gd name="T1" fmla="*/ 53 h 95"/>
                  <a:gd name="T2" fmla="*/ 26 w 115"/>
                  <a:gd name="T3" fmla="*/ 54 h 95"/>
                  <a:gd name="T4" fmla="*/ 50 w 115"/>
                  <a:gd name="T5" fmla="*/ 77 h 95"/>
                  <a:gd name="T6" fmla="*/ 59 w 115"/>
                  <a:gd name="T7" fmla="*/ 84 h 95"/>
                  <a:gd name="T8" fmla="*/ 81 w 115"/>
                  <a:gd name="T9" fmla="*/ 52 h 95"/>
                  <a:gd name="T10" fmla="*/ 111 w 115"/>
                  <a:gd name="T11" fmla="*/ 52 h 95"/>
                  <a:gd name="T12" fmla="*/ 79 w 115"/>
                  <a:gd name="T13" fmla="*/ 27 h 95"/>
                  <a:gd name="T14" fmla="*/ 37 w 115"/>
                  <a:gd name="T15" fmla="*/ 16 h 95"/>
                  <a:gd name="T16" fmla="*/ 12 w 115"/>
                  <a:gd name="T17" fmla="*/ 41 h 95"/>
                  <a:gd name="T18" fmla="*/ 3 w 115"/>
                  <a:gd name="T19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9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51 w 65"/>
                  <a:gd name="T1" fmla="*/ 40 h 169"/>
                  <a:gd name="T2" fmla="*/ 22 w 65"/>
                  <a:gd name="T3" fmla="*/ 49 h 169"/>
                  <a:gd name="T4" fmla="*/ 22 w 65"/>
                  <a:gd name="T5" fmla="*/ 59 h 169"/>
                  <a:gd name="T6" fmla="*/ 50 w 65"/>
                  <a:gd name="T7" fmla="*/ 90 h 169"/>
                  <a:gd name="T8" fmla="*/ 34 w 65"/>
                  <a:gd name="T9" fmla="*/ 118 h 169"/>
                  <a:gd name="T10" fmla="*/ 0 w 65"/>
                  <a:gd name="T11" fmla="*/ 148 h 169"/>
                  <a:gd name="T12" fmla="*/ 17 w 65"/>
                  <a:gd name="T13" fmla="*/ 155 h 169"/>
                  <a:gd name="T14" fmla="*/ 47 w 65"/>
                  <a:gd name="T15" fmla="*/ 166 h 169"/>
                  <a:gd name="T16" fmla="*/ 63 w 65"/>
                  <a:gd name="T17" fmla="*/ 162 h 169"/>
                  <a:gd name="T18" fmla="*/ 65 w 65"/>
                  <a:gd name="T19" fmla="*/ 0 h 169"/>
                  <a:gd name="T20" fmla="*/ 51 w 65"/>
                  <a:gd name="T21" fmla="*/ 4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560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Topics</a:t>
            </a:r>
          </a:p>
        </p:txBody>
      </p:sp>
      <p:sp>
        <p:nvSpPr>
          <p:cNvPr id="13561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23850" y="1268413"/>
            <a:ext cx="85693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562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563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564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A14DDE-4CAE-42BF-80E4-C5376EEDCD9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___1.xls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23528" y="2132856"/>
            <a:ext cx="8132440" cy="1143000"/>
          </a:xfrm>
        </p:spPr>
        <p:txBody>
          <a:bodyPr/>
          <a:lstStyle/>
          <a:p>
            <a:r>
              <a:rPr lang="en-US" altLang="zh-CN" sz="4000" dirty="0" smtClean="0"/>
              <a:t>Using step-like nonlinear magnets</a:t>
            </a:r>
            <a:br>
              <a:rPr lang="en-US" altLang="zh-CN" sz="4000" dirty="0" smtClean="0"/>
            </a:br>
            <a:r>
              <a:rPr lang="en-US" altLang="zh-CN" sz="4000" dirty="0" smtClean="0"/>
              <a:t>for beam </a:t>
            </a:r>
            <a:r>
              <a:rPr lang="en-US" altLang="zh-CN" sz="4000" dirty="0" err="1" smtClean="0"/>
              <a:t>uniformization</a:t>
            </a:r>
            <a:r>
              <a:rPr lang="en-US" altLang="zh-CN" sz="4000" dirty="0" smtClean="0"/>
              <a:t> </a:t>
            </a:r>
            <a:r>
              <a:rPr lang="en-US" altLang="zh-CN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 </a:t>
            </a: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target</a:t>
            </a:r>
            <a:b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zh-CN" sz="4000" dirty="0"/>
              <a:t> </a:t>
            </a:r>
            <a:r>
              <a:rPr lang="en-US" altLang="zh-CN" sz="4000" dirty="0" smtClean="0"/>
              <a:t>in high intensity </a:t>
            </a:r>
            <a:r>
              <a:rPr lang="en-US" altLang="zh-CN" sz="4000" dirty="0" err="1" smtClean="0"/>
              <a:t>accelerarors</a:t>
            </a:r>
            <a:endParaRPr lang="en-US" altLang="zh-CN" sz="4000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39552" y="4005064"/>
            <a:ext cx="7921749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err="1"/>
              <a:t>Zheng</a:t>
            </a:r>
            <a:r>
              <a:rPr lang="en-US" altLang="zh-CN" dirty="0"/>
              <a:t> </a:t>
            </a:r>
            <a:r>
              <a:rPr lang="en-US" altLang="zh-CN" dirty="0" smtClean="0"/>
              <a:t>Yang, </a:t>
            </a:r>
            <a:r>
              <a:rPr lang="en-US" altLang="zh-CN" dirty="0"/>
              <a:t>Jing-Yu </a:t>
            </a:r>
            <a:r>
              <a:rPr lang="en-US" altLang="zh-CN" dirty="0" smtClean="0"/>
              <a:t>Tang, </a:t>
            </a:r>
            <a:r>
              <a:rPr lang="en-US" altLang="zh-CN" dirty="0"/>
              <a:t>IHEP, China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P.A. Phi </a:t>
            </a:r>
            <a:r>
              <a:rPr lang="en-US" altLang="zh-CN" dirty="0" err="1"/>
              <a:t>Nghiem</a:t>
            </a:r>
            <a:r>
              <a:rPr lang="en-US" altLang="zh-CN" dirty="0" smtClean="0"/>
              <a:t>, Nicolas Chauvin, </a:t>
            </a:r>
            <a:r>
              <a:rPr lang="en-US" altLang="zh-CN" dirty="0"/>
              <a:t>CEA/</a:t>
            </a:r>
            <a:r>
              <a:rPr lang="en-US" altLang="zh-CN" dirty="0" err="1"/>
              <a:t>Saclay</a:t>
            </a:r>
            <a:r>
              <a:rPr lang="en-US" altLang="zh-CN" dirty="0"/>
              <a:t>/IRFU, </a:t>
            </a:r>
            <a:r>
              <a:rPr lang="en-US" altLang="zh-CN" dirty="0" smtClean="0"/>
              <a:t>France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51351"/>
      </p:ext>
    </p:extLst>
  </p:cSld>
  <p:clrMapOvr>
    <a:masterClrMapping/>
  </p:clrMapOvr>
  <p:transition advTm="35737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Advantage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fr-FR" altLang="zh-CN" b="1" dirty="0"/>
              <a:t>Flexibility</a:t>
            </a:r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en-US" altLang="zh-CN" dirty="0" err="1"/>
              <a:t>uniformization</a:t>
            </a:r>
            <a:r>
              <a:rPr lang="en-US" altLang="zh-CN" dirty="0"/>
              <a:t> of beam core and beam halo can be  done separately by two steps</a:t>
            </a:r>
            <a:endParaRPr lang="zh-CN" altLang="en-US" dirty="0"/>
          </a:p>
          <a:p>
            <a:r>
              <a:rPr lang="fr-FR" altLang="zh-CN" b="1" dirty="0" smtClean="0"/>
              <a:t>Cheaper</a:t>
            </a:r>
            <a:endParaRPr lang="fr-FR" altLang="zh-CN" b="1" dirty="0" smtClean="0"/>
          </a:p>
          <a:p>
            <a:pPr marL="0" indent="0">
              <a:buNone/>
            </a:pPr>
            <a:r>
              <a:rPr lang="fr-FR" altLang="zh-CN" dirty="0"/>
              <a:t> </a:t>
            </a:r>
            <a:r>
              <a:rPr lang="fr-FR" altLang="zh-CN" dirty="0" smtClean="0"/>
              <a:t>    standard multip</a:t>
            </a:r>
            <a:r>
              <a:rPr lang="en-US" altLang="zh-CN" dirty="0" smtClean="0"/>
              <a:t>o</a:t>
            </a:r>
            <a:r>
              <a:rPr lang="fr-FR" altLang="zh-CN" dirty="0" smtClean="0"/>
              <a:t>les: </a:t>
            </a:r>
            <a:r>
              <a:rPr lang="en-US" altLang="zh-CN" dirty="0" smtClean="0"/>
              <a:t>100</a:t>
            </a:r>
            <a:r>
              <a:rPr lang="fr-FR" altLang="zh-CN" dirty="0" smtClean="0"/>
              <a:t> </a:t>
            </a:r>
            <a:r>
              <a:rPr lang="en-US" altLang="zh-CN" dirty="0" smtClean="0"/>
              <a:t>thousand</a:t>
            </a:r>
            <a:r>
              <a:rPr lang="fr-FR" altLang="zh-CN" dirty="0" smtClean="0"/>
              <a:t> dollars</a:t>
            </a:r>
          </a:p>
          <a:p>
            <a:pPr marL="0" indent="0">
              <a:buNone/>
            </a:pPr>
            <a:r>
              <a:rPr lang="fr-FR" altLang="zh-CN" dirty="0"/>
              <a:t> </a:t>
            </a:r>
            <a:r>
              <a:rPr lang="fr-FR" altLang="zh-CN" dirty="0" smtClean="0"/>
              <a:t>    step-like magnets : </a:t>
            </a:r>
            <a:r>
              <a:rPr lang="en-US" altLang="zh-CN" dirty="0" smtClean="0"/>
              <a:t>2</a:t>
            </a:r>
            <a:r>
              <a:rPr lang="fr-FR" altLang="zh-CN" dirty="0" smtClean="0"/>
              <a:t>0-</a:t>
            </a:r>
            <a:r>
              <a:rPr lang="en-US" altLang="zh-CN" dirty="0" smtClean="0"/>
              <a:t>4</a:t>
            </a:r>
            <a:r>
              <a:rPr lang="fr-FR" altLang="zh-CN" dirty="0" smtClean="0"/>
              <a:t>0 thousand </a:t>
            </a:r>
            <a:r>
              <a:rPr lang="fr-FR" altLang="zh-CN" dirty="0" smtClean="0"/>
              <a:t>dollars</a:t>
            </a:r>
            <a:endParaRPr lang="fr-FR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087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75"/>
    </mc:Choice>
    <mc:Fallback xmlns="">
      <p:transition spd="slow" advTm="7527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NLM_SCHEME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17" y="805532"/>
            <a:ext cx="2692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SFM在磁测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3430" r="8315" b="16208"/>
          <a:stretch>
            <a:fillRect/>
          </a:stretch>
        </p:blipFill>
        <p:spPr bwMode="auto">
          <a:xfrm>
            <a:off x="4643437" y="908720"/>
            <a:ext cx="4105275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图片 2" descr="image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" y="3644900"/>
            <a:ext cx="359886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02769858"/>
              </p:ext>
            </p:extLst>
          </p:nvPr>
        </p:nvGraphicFramePr>
        <p:xfrm>
          <a:off x="4283968" y="3875104"/>
          <a:ext cx="43211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图表" r:id="rId6" imgW="10648980" imgH="6867510" progId="Excel.Chart.8">
                  <p:embed/>
                </p:oleObj>
              </mc:Choice>
              <mc:Fallback>
                <p:oleObj name="图表" r:id="rId6" imgW="10648980" imgH="686751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875104"/>
                        <a:ext cx="4321175" cy="278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50825" y="1052513"/>
            <a:ext cx="1728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Step-like field magnet prototyping</a:t>
            </a:r>
          </a:p>
        </p:txBody>
      </p:sp>
    </p:spTree>
    <p:extLst>
      <p:ext uri="{BB962C8B-B14F-4D97-AF65-F5344CB8AC3E}">
        <p14:creationId xmlns:p14="http://schemas.microsoft.com/office/powerpoint/2010/main" val="2371215957"/>
      </p:ext>
    </p:extLst>
  </p:cSld>
  <p:clrMapOvr>
    <a:masterClrMapping/>
  </p:clrMapOvr>
  <p:transition advTm="35391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908720"/>
            <a:ext cx="8594725" cy="5184105"/>
          </a:xfrm>
        </p:spPr>
        <p:txBody>
          <a:bodyPr/>
          <a:lstStyle/>
          <a:p>
            <a:r>
              <a:rPr lang="en-US" altLang="zh-CN" dirty="0" smtClean="0"/>
              <a:t>Optimization principle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1. Change the last four or six quadrupoles and the length of drift to get a larger beam spot on the target and fulfill the request of the flat beams and phase advances (linear optics)</a:t>
            </a:r>
          </a:p>
          <a:p>
            <a:pPr marL="0" indent="0">
              <a:buNone/>
            </a:pPr>
            <a:r>
              <a:rPr lang="en-US" altLang="zh-CN" sz="2400" dirty="0" smtClean="0"/>
              <a:t>2. Adjust the parameters of the step-like magnets to obtain a good beam spot on the target (nonlinear optics)</a:t>
            </a:r>
          </a:p>
          <a:p>
            <a:pPr marL="0" indent="0">
              <a:buNone/>
            </a:pPr>
            <a:r>
              <a:rPr lang="en-US" altLang="zh-CN" sz="2400" dirty="0" smtClean="0"/>
              <a:t>3. Repeat 1. and 2. several times to find the best result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0664436"/>
      </p:ext>
    </p:extLst>
  </p:cSld>
  <p:clrMapOvr>
    <a:masterClrMapping/>
  </p:clrMapOvr>
  <p:transition advTm="63477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3573463"/>
            <a:ext cx="3671888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Studies at IHEP: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Using step-like field magnets (SFM) for spot </a:t>
            </a:r>
            <a:r>
              <a:rPr lang="en-US" altLang="zh-CN" sz="2400" dirty="0" err="1">
                <a:latin typeface="Times New Roman" pitchFamily="18" charset="0"/>
              </a:rPr>
              <a:t>uniformization</a:t>
            </a:r>
            <a:r>
              <a:rPr lang="en-US" altLang="zh-CN" sz="2400" dirty="0">
                <a:latin typeface="Times New Roman" pitchFamily="18" charset="0"/>
              </a:rPr>
              <a:t> at CSNS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" y="817004"/>
            <a:ext cx="82391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 descr="TURTLE_G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/>
          <a:stretch>
            <a:fillRect/>
          </a:stretch>
        </p:blipFill>
        <p:spPr bwMode="auto">
          <a:xfrm>
            <a:off x="4314251" y="2681442"/>
            <a:ext cx="467995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0850" y="664443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100000particles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68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99"/>
    </mc:Choice>
    <mc:Fallback xmlns="">
      <p:transition spd="slow" advTm="531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5699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Tests with beam for spot </a:t>
            </a:r>
            <a:r>
              <a:rPr lang="en-US" altLang="zh-CN" sz="2800" dirty="0" err="1"/>
              <a:t>uniformization</a:t>
            </a:r>
            <a:endParaRPr lang="en-US" altLang="zh-CN" sz="2800" dirty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1704651"/>
            <a:ext cx="8569325" cy="5400675"/>
          </a:xfrm>
        </p:spPr>
        <p:txBody>
          <a:bodyPr/>
          <a:lstStyle/>
          <a:p>
            <a:r>
              <a:rPr lang="en-US" altLang="zh-CN" sz="2800" dirty="0"/>
              <a:t>A test beam line using the ADS-RFQ is being set up for studies on both halo development and </a:t>
            </a:r>
            <a:r>
              <a:rPr lang="en-US" altLang="zh-CN" sz="2800" dirty="0" smtClean="0"/>
              <a:t>spot </a:t>
            </a:r>
            <a:r>
              <a:rPr lang="en-US" altLang="zh-CN" sz="2800" dirty="0" err="1" smtClean="0"/>
              <a:t>uniformization</a:t>
            </a:r>
            <a:r>
              <a:rPr lang="en-US" altLang="zh-CN" sz="2800" dirty="0" smtClean="0"/>
              <a:t> (plan under modification)</a:t>
            </a:r>
            <a:endParaRPr lang="en-US" altLang="zh-CN" dirty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948488" y="3644900"/>
            <a:ext cx="2016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SFM </a:t>
            </a:r>
            <a:r>
              <a:rPr lang="en-US" altLang="zh-CN" dirty="0"/>
              <a:t>can be step-like field magnets or simplified high-order magnets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/>
          <a:stretch/>
        </p:blipFill>
        <p:spPr bwMode="auto">
          <a:xfrm>
            <a:off x="59172" y="3093929"/>
            <a:ext cx="6912768" cy="307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5"/>
    </mc:Choice>
    <mc:Fallback xmlns="">
      <p:transition spd="slow" advTm="3295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 descr="D:\tracewin\27112011\envlo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" y="908720"/>
            <a:ext cx="6000892" cy="287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tracewin\27112011\006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2852936"/>
            <a:ext cx="5256584" cy="3888432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114" y="4077072"/>
            <a:ext cx="36718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Studies at  </a:t>
            </a:r>
            <a:r>
              <a:rPr lang="en-US" altLang="zh-CN" sz="2400" dirty="0" smtClean="0">
                <a:latin typeface="Times New Roman" pitchFamily="18" charset="0"/>
              </a:rPr>
              <a:t>ADS beam line (dump):</a:t>
            </a:r>
            <a:endParaRPr lang="en-US" altLang="zh-CN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Using step-like field magnets (SFM) for spot </a:t>
            </a:r>
            <a:r>
              <a:rPr lang="en-US" altLang="zh-CN" sz="2400" dirty="0" err="1" smtClean="0">
                <a:latin typeface="Times New Roman" pitchFamily="18" charset="0"/>
              </a:rPr>
              <a:t>uniformization</a:t>
            </a:r>
            <a:endParaRPr lang="en-US" altLang="zh-CN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2"/>
    </mc:Choice>
    <mc:Fallback xmlns="">
      <p:transition spd="slow" advTm="398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813431" y="6437313"/>
            <a:ext cx="729762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19" name="Picture 5" descr="D:\Synop\test_yrange_vs_xr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76" y="1831572"/>
            <a:ext cx="8021006" cy="2027644"/>
          </a:xfrm>
          <a:prstGeom prst="rect">
            <a:avLst/>
          </a:prstGeom>
          <a:noFill/>
        </p:spPr>
      </p:pic>
      <p:sp>
        <p:nvSpPr>
          <p:cNvPr id="20" name="Flèche vers le haut 19"/>
          <p:cNvSpPr/>
          <p:nvPr/>
        </p:nvSpPr>
        <p:spPr>
          <a:xfrm>
            <a:off x="3469695" y="2791498"/>
            <a:ext cx="66462" cy="250257"/>
          </a:xfrm>
          <a:prstGeom prst="upArrow">
            <a:avLst/>
          </a:prstGeom>
          <a:solidFill>
            <a:srgbClr val="42905C"/>
          </a:solidFill>
          <a:ln>
            <a:solidFill>
              <a:srgbClr val="429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vers le haut 20"/>
          <p:cNvSpPr/>
          <p:nvPr/>
        </p:nvSpPr>
        <p:spPr>
          <a:xfrm>
            <a:off x="3752345" y="2847545"/>
            <a:ext cx="66462" cy="250257"/>
          </a:xfrm>
          <a:prstGeom prst="upArrow">
            <a:avLst/>
          </a:prstGeom>
          <a:solidFill>
            <a:srgbClr val="42905C"/>
          </a:solidFill>
          <a:ln>
            <a:solidFill>
              <a:srgbClr val="429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vers le haut 21"/>
          <p:cNvSpPr/>
          <p:nvPr/>
        </p:nvSpPr>
        <p:spPr>
          <a:xfrm>
            <a:off x="4053222" y="2903895"/>
            <a:ext cx="66462" cy="250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èche vers le haut 22"/>
          <p:cNvSpPr/>
          <p:nvPr/>
        </p:nvSpPr>
        <p:spPr>
          <a:xfrm>
            <a:off x="4343368" y="2951520"/>
            <a:ext cx="66462" cy="250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2894494" y="3064715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Duodecapoles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96818" y="3140915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Octupoles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ccolade ouvrante 27"/>
          <p:cNvSpPr/>
          <p:nvPr/>
        </p:nvSpPr>
        <p:spPr>
          <a:xfrm rot="16200000">
            <a:off x="2203608" y="3084698"/>
            <a:ext cx="180000" cy="1761231"/>
          </a:xfrm>
          <a:prstGeom prst="leftBrace">
            <a:avLst>
              <a:gd name="adj1" fmla="val 44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mtClean="0"/>
              <a:t>                                              </a:t>
            </a:r>
            <a:endParaRPr lang="en-US"/>
          </a:p>
        </p:txBody>
      </p:sp>
      <p:sp>
        <p:nvSpPr>
          <p:cNvPr id="29" name="Accolade ouvrante 28"/>
          <p:cNvSpPr/>
          <p:nvPr/>
        </p:nvSpPr>
        <p:spPr>
          <a:xfrm rot="16200000">
            <a:off x="3748011" y="3333927"/>
            <a:ext cx="180000" cy="1262769"/>
          </a:xfrm>
          <a:prstGeom prst="leftBrace">
            <a:avLst>
              <a:gd name="adj1" fmla="val 44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mtClean="0"/>
              <a:t>                                              </a:t>
            </a:r>
            <a:endParaRPr lang="en-US"/>
          </a:p>
        </p:txBody>
      </p:sp>
      <p:sp>
        <p:nvSpPr>
          <p:cNvPr id="30" name="Accolade ouvrante 29"/>
          <p:cNvSpPr/>
          <p:nvPr/>
        </p:nvSpPr>
        <p:spPr>
          <a:xfrm rot="16200000">
            <a:off x="5022357" y="3352051"/>
            <a:ext cx="180000" cy="1226525"/>
          </a:xfrm>
          <a:prstGeom prst="leftBrace">
            <a:avLst>
              <a:gd name="adj1" fmla="val 44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mtClean="0"/>
              <a:t>                                              </a:t>
            </a:r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1830625" y="400769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Adaptation,</a:t>
            </a:r>
          </a:p>
          <a:p>
            <a:r>
              <a:rPr lang="fr-FR" sz="1200" smtClean="0">
                <a:latin typeface="Arial" pitchFamily="34" charset="0"/>
                <a:cs typeface="Arial" pitchFamily="34" charset="0"/>
              </a:rPr>
              <a:t>9° achromat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984213" y="400769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smtClean="0">
                <a:latin typeface="Arial" pitchFamily="34" charset="0"/>
                <a:cs typeface="Arial" pitchFamily="34" charset="0"/>
              </a:rPr>
              <a:t>Non-linear lenses</a:t>
            </a:r>
          </a:p>
          <a:p>
            <a:pPr algn="ctr"/>
            <a:r>
              <a:rPr lang="fr-FR" sz="1200" smtClean="0">
                <a:latin typeface="Arial" pitchFamily="34" charset="0"/>
                <a:cs typeface="Arial" pitchFamily="34" charset="0"/>
              </a:rPr>
              <a:t>Beam homogenisation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489106" y="4007689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smtClean="0">
                <a:latin typeface="Arial" pitchFamily="34" charset="0"/>
                <a:cs typeface="Arial" pitchFamily="34" charset="0"/>
              </a:rPr>
              <a:t>Beam expander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5400000" flipH="1" flipV="1">
            <a:off x="8297194" y="3958100"/>
            <a:ext cx="396000" cy="14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999005" y="4131515"/>
            <a:ext cx="77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Li Target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 bwMode="auto">
          <a:xfrm rot="5400000">
            <a:off x="2515265" y="1837980"/>
            <a:ext cx="646981" cy="358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cteur droit avec flèche 36"/>
          <p:cNvCxnSpPr/>
          <p:nvPr/>
        </p:nvCxnSpPr>
        <p:spPr bwMode="auto">
          <a:xfrm rot="16200000" flipH="1">
            <a:off x="2858994" y="2030414"/>
            <a:ext cx="612475" cy="7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2771076" y="1417608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n-lt"/>
              </a:rPr>
              <a:t>Dipoles</a:t>
            </a:r>
            <a:endParaRPr lang="en-US" sz="1200">
              <a:latin typeface="+mn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942279" y="1466491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n-lt"/>
              </a:rPr>
              <a:t>Quadrupoles</a:t>
            </a:r>
            <a:endParaRPr lang="en-US" sz="1200" dirty="0">
              <a:latin typeface="+mn-lt"/>
            </a:endParaRPr>
          </a:p>
        </p:txBody>
      </p:sp>
      <p:cxnSp>
        <p:nvCxnSpPr>
          <p:cNvPr id="40" name="Connecteur droit avec flèche 39"/>
          <p:cNvCxnSpPr/>
          <p:nvPr/>
        </p:nvCxnSpPr>
        <p:spPr bwMode="auto">
          <a:xfrm rot="5400000">
            <a:off x="4529865" y="1891066"/>
            <a:ext cx="854015" cy="5972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onnecteur droit avec flèche 40"/>
          <p:cNvCxnSpPr/>
          <p:nvPr/>
        </p:nvCxnSpPr>
        <p:spPr bwMode="auto">
          <a:xfrm rot="16200000" flipH="1">
            <a:off x="5043134" y="2255033"/>
            <a:ext cx="966158" cy="15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-6874" y="917363"/>
            <a:ext cx="4052710" cy="5577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dirty="0" smtClean="0"/>
              <a:t>"Classical" HEBT structure </a:t>
            </a:r>
            <a:endParaRPr lang="en-US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347718" y="4523119"/>
            <a:ext cx="1588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n-lt"/>
              </a:rPr>
              <a:t>Superconducting Linac</a:t>
            </a:r>
            <a:endParaRPr lang="en-US" sz="1200">
              <a:latin typeface="+mn-lt"/>
            </a:endParaRPr>
          </a:p>
        </p:txBody>
      </p:sp>
      <p:cxnSp>
        <p:nvCxnSpPr>
          <p:cNvPr id="44" name="Connecteur droit avec flèche 43"/>
          <p:cNvCxnSpPr/>
          <p:nvPr/>
        </p:nvCxnSpPr>
        <p:spPr bwMode="auto">
          <a:xfrm rot="16200000" flipV="1">
            <a:off x="462841" y="3944373"/>
            <a:ext cx="1112808" cy="15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ZoneTexte 44"/>
          <p:cNvSpPr txBox="1"/>
          <p:nvPr/>
        </p:nvSpPr>
        <p:spPr>
          <a:xfrm>
            <a:off x="1090246" y="5476876"/>
            <a:ext cx="379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R. Duperrier, J. Payet, D. Uriot, Proc. of EPAC 2004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544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05"/>
    </mc:Choice>
    <mc:Fallback xmlns="">
      <p:transition spd="slow" advTm="554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813431" y="6437313"/>
            <a:ext cx="729762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3" name="Picture 2" descr="D:\Tracewin\res\HEBT-IFMIF-v01-2008-06-10\Plots\output-nouv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596" y="1476374"/>
            <a:ext cx="4211513" cy="4303324"/>
          </a:xfrm>
          <a:prstGeom prst="rect">
            <a:avLst/>
          </a:prstGeom>
          <a:noFill/>
        </p:spPr>
      </p:pic>
      <p:pic>
        <p:nvPicPr>
          <p:cNvPr id="4" name="Picture 3" descr="D:\Tracewin\res\HEBT-IFMIF-v01-2008-06-10\Plots\losses(W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79" y="1337120"/>
            <a:ext cx="4080405" cy="33556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48345" y="874504"/>
            <a:ext cx="400530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mtClean="0">
                <a:solidFill>
                  <a:srgbClr val="FF9933"/>
                </a:solidFill>
              </a:rPr>
              <a:t>Beam distribution at Li Target</a:t>
            </a:r>
            <a:endParaRPr lang="en-US" sz="140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2909" y="935634"/>
            <a:ext cx="19615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mtClean="0">
                <a:solidFill>
                  <a:srgbClr val="FF9933"/>
                </a:solidFill>
              </a:rPr>
              <a:t>Beam losses</a:t>
            </a:r>
            <a:endParaRPr lang="en-US" sz="1400">
              <a:solidFill>
                <a:srgbClr val="FF9933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rot="5400000" flipH="1" flipV="1">
            <a:off x="1307232" y="5029224"/>
            <a:ext cx="586596" cy="14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rot="5400000" flipH="1" flipV="1">
            <a:off x="1447911" y="5029224"/>
            <a:ext cx="586596" cy="14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809559" y="5216107"/>
            <a:ext cx="18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smtClean="0">
                <a:latin typeface="+mn-lt"/>
              </a:rPr>
              <a:t>scrapers 2.3 kW</a:t>
            </a:r>
          </a:p>
          <a:p>
            <a:r>
              <a:rPr lang="fr-FR" sz="1800" b="0" smtClean="0">
                <a:latin typeface="+mn-lt"/>
              </a:rPr>
              <a:t>(to be optimised)</a:t>
            </a:r>
            <a:endParaRPr lang="en-US" sz="1800" b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0660" y="5702061"/>
            <a:ext cx="292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smtClean="0">
                <a:latin typeface="+mn-lt"/>
              </a:rPr>
              <a:t>To be improved</a:t>
            </a:r>
          </a:p>
          <a:p>
            <a:r>
              <a:rPr lang="fr-FR" sz="1800" b="0" smtClean="0">
                <a:latin typeface="+mn-lt"/>
              </a:rPr>
              <a:t>Tuning strategy to be defined</a:t>
            </a:r>
            <a:endParaRPr lang="en-US" sz="18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14"/>
    </mc:Choice>
    <mc:Fallback xmlns="">
      <p:transition spd="slow" advTm="526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813431" y="6437313"/>
            <a:ext cx="729762" cy="296862"/>
          </a:xfrm>
          <a:prstGeom prst="rect">
            <a:avLst/>
          </a:prstGeom>
        </p:spPr>
        <p:txBody>
          <a:bodyPr/>
          <a:lstStyle/>
          <a:p>
            <a:fld id="{79C76C74-8835-4D95-A0A5-80ECAE9C97FF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3" name="Picture 5" descr="D:\Synop\test_yrange_vs_xr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994" y="1536543"/>
            <a:ext cx="8021006" cy="2027644"/>
          </a:xfrm>
          <a:prstGeom prst="rect">
            <a:avLst/>
          </a:prstGeom>
          <a:noFill/>
        </p:spPr>
      </p:pic>
      <p:sp>
        <p:nvSpPr>
          <p:cNvPr id="4" name="Flèche vers le haut 3"/>
          <p:cNvSpPr/>
          <p:nvPr/>
        </p:nvSpPr>
        <p:spPr>
          <a:xfrm>
            <a:off x="3469695" y="2200948"/>
            <a:ext cx="66462" cy="250257"/>
          </a:xfrm>
          <a:prstGeom prst="upArrow">
            <a:avLst/>
          </a:prstGeom>
          <a:solidFill>
            <a:srgbClr val="42905C"/>
          </a:solidFill>
          <a:ln>
            <a:solidFill>
              <a:srgbClr val="429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èche vers le haut 4"/>
          <p:cNvSpPr/>
          <p:nvPr/>
        </p:nvSpPr>
        <p:spPr>
          <a:xfrm>
            <a:off x="3752345" y="2256995"/>
            <a:ext cx="66462" cy="250257"/>
          </a:xfrm>
          <a:prstGeom prst="upArrow">
            <a:avLst/>
          </a:prstGeom>
          <a:solidFill>
            <a:srgbClr val="42905C"/>
          </a:solidFill>
          <a:ln>
            <a:solidFill>
              <a:srgbClr val="429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vers le haut 5"/>
          <p:cNvSpPr/>
          <p:nvPr/>
        </p:nvSpPr>
        <p:spPr>
          <a:xfrm>
            <a:off x="4053222" y="2313345"/>
            <a:ext cx="66462" cy="250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e haut 6"/>
          <p:cNvSpPr/>
          <p:nvPr/>
        </p:nvSpPr>
        <p:spPr>
          <a:xfrm>
            <a:off x="4343368" y="2360970"/>
            <a:ext cx="66462" cy="250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894494" y="2474165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trike="sngStrike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Duodecapoles</a:t>
            </a:r>
            <a:endParaRPr lang="en-US" sz="1200" strike="sngStrike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96818" y="2550365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trike="sngStrike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Octupoles</a:t>
            </a:r>
            <a:endParaRPr lang="en-US" sz="1200" strike="sngStrike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colade ouvrante 9"/>
          <p:cNvSpPr/>
          <p:nvPr/>
        </p:nvSpPr>
        <p:spPr>
          <a:xfrm rot="16200000">
            <a:off x="2203608" y="2494148"/>
            <a:ext cx="180000" cy="1761231"/>
          </a:xfrm>
          <a:prstGeom prst="leftBrace">
            <a:avLst>
              <a:gd name="adj1" fmla="val 44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mtClean="0"/>
              <a:t>                                              </a:t>
            </a:r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830625" y="341714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Arial" pitchFamily="34" charset="0"/>
                <a:cs typeface="Arial" pitchFamily="34" charset="0"/>
              </a:rPr>
              <a:t>Adaptation,</a:t>
            </a:r>
          </a:p>
          <a:p>
            <a:r>
              <a:rPr lang="fr-FR" sz="1200" smtClean="0">
                <a:latin typeface="Arial" pitchFamily="34" charset="0"/>
                <a:cs typeface="Arial" pitchFamily="34" charset="0"/>
              </a:rPr>
              <a:t>9° achromat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 flipH="1" flipV="1">
            <a:off x="8297194" y="3367550"/>
            <a:ext cx="396000" cy="14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999005" y="3540965"/>
            <a:ext cx="77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smtClean="0">
                <a:latin typeface="Arial" pitchFamily="34" charset="0"/>
                <a:cs typeface="Arial" pitchFamily="34" charset="0"/>
              </a:rPr>
              <a:t>Li Target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rot="5400000">
            <a:off x="2765994" y="1419958"/>
            <a:ext cx="646981" cy="358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rot="16200000" flipH="1">
            <a:off x="3159476" y="1595141"/>
            <a:ext cx="612475" cy="7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3136039" y="912368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n-lt"/>
              </a:rPr>
              <a:t>Dipoles</a:t>
            </a:r>
            <a:endParaRPr lang="en-US" sz="1200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97647" y="998632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n-lt"/>
              </a:rPr>
              <a:t>Quadrupoles</a:t>
            </a:r>
            <a:endParaRPr lang="en-US" sz="1200" dirty="0">
              <a:latin typeface="+mn-lt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rot="5400000">
            <a:off x="4148489" y="1484187"/>
            <a:ext cx="854015" cy="5972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rot="16200000" flipH="1">
            <a:off x="4630003" y="1915243"/>
            <a:ext cx="966158" cy="15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88625" y="1110450"/>
            <a:ext cx="3474388" cy="563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dirty="0" smtClean="0"/>
              <a:t>Test (temporary) structure with SFM </a:t>
            </a:r>
            <a:endParaRPr lang="en-US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47718" y="3932569"/>
            <a:ext cx="1588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latin typeface="+mn-lt"/>
              </a:rPr>
              <a:t>Superconducting Linac</a:t>
            </a:r>
            <a:endParaRPr lang="en-US" sz="1200">
              <a:latin typeface="+mn-lt"/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rot="16200000" flipV="1">
            <a:off x="462841" y="3353823"/>
            <a:ext cx="1112808" cy="15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1040672" y="4772026"/>
            <a:ext cx="25481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>
                <a:solidFill>
                  <a:srgbClr val="FF9933"/>
                </a:solidFill>
              </a:rPr>
              <a:t>Step-like Field Magnet</a:t>
            </a:r>
          </a:p>
          <a:p>
            <a:pPr algn="ctr"/>
            <a:r>
              <a:rPr lang="fr-FR" sz="1400" smtClean="0"/>
              <a:t>J.Y.Tang, H.H. Li, S.Z. An, R. Maier</a:t>
            </a:r>
          </a:p>
          <a:p>
            <a:pPr algn="ctr"/>
            <a:r>
              <a:rPr lang="fr-FR" sz="1400" smtClean="0"/>
              <a:t>NIMA, 2004</a:t>
            </a:r>
            <a:endParaRPr lang="en-US" sz="1400"/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V="1">
            <a:off x="5189024" y="2688864"/>
            <a:ext cx="430823" cy="13906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 flipV="1">
            <a:off x="5279782" y="2809639"/>
            <a:ext cx="817685" cy="12668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>
            <a:off x="5688624" y="2181227"/>
            <a:ext cx="254977" cy="571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 descr="Bmod-d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r="19382"/>
          <a:stretch/>
        </p:blipFill>
        <p:spPr bwMode="auto">
          <a:xfrm>
            <a:off x="3818807" y="4017001"/>
            <a:ext cx="2466109" cy="23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94"/>
    </mc:Choice>
    <mc:Fallback xmlns="">
      <p:transition spd="slow" advTm="3419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813431" y="6437313"/>
            <a:ext cx="729762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4" name="Picture 3" descr="D:\Tracewin\res\HEBT-IFMIF-v01-2008-06-10\Plots\losses(W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79" y="1337120"/>
            <a:ext cx="4080405" cy="33556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48345" y="874504"/>
            <a:ext cx="400530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mtClean="0">
                <a:solidFill>
                  <a:srgbClr val="FF9933"/>
                </a:solidFill>
              </a:rPr>
              <a:t>Beam distribution at Li Target</a:t>
            </a:r>
            <a:endParaRPr lang="en-US" sz="140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2909" y="935634"/>
            <a:ext cx="19615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mtClean="0">
                <a:solidFill>
                  <a:srgbClr val="FF9933"/>
                </a:solidFill>
              </a:rPr>
              <a:t>Beam losses</a:t>
            </a:r>
            <a:endParaRPr lang="en-US" sz="1400">
              <a:solidFill>
                <a:srgbClr val="FF9933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rot="5400000" flipH="1" flipV="1">
            <a:off x="1307232" y="5029224"/>
            <a:ext cx="586596" cy="14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rot="5400000" flipH="1" flipV="1">
            <a:off x="1447911" y="5029224"/>
            <a:ext cx="586596" cy="14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809559" y="5216107"/>
            <a:ext cx="18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smtClean="0">
                <a:latin typeface="+mn-lt"/>
              </a:rPr>
              <a:t>scrapers 2.3 kW</a:t>
            </a:r>
          </a:p>
          <a:p>
            <a:r>
              <a:rPr lang="fr-FR" sz="1800" b="0" smtClean="0">
                <a:latin typeface="+mn-lt"/>
              </a:rPr>
              <a:t>(to be optimised)</a:t>
            </a:r>
            <a:endParaRPr lang="en-US" sz="1800" b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0660" y="5702061"/>
            <a:ext cx="2924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latin typeface="+mn-lt"/>
              </a:rPr>
              <a:t>To be improved</a:t>
            </a:r>
          </a:p>
          <a:p>
            <a:r>
              <a:rPr lang="fr-FR" dirty="0" smtClean="0"/>
              <a:t>Larger Footprint</a:t>
            </a:r>
            <a:endParaRPr lang="fr-FR" sz="1800" b="0" dirty="0" smtClean="0">
              <a:latin typeface="+mn-lt"/>
            </a:endParaRPr>
          </a:p>
          <a:p>
            <a:r>
              <a:rPr lang="fr-FR" sz="1800" b="0" dirty="0" smtClean="0">
                <a:latin typeface="+mn-lt"/>
              </a:rPr>
              <a:t>Tuning strategy to be defined</a:t>
            </a:r>
            <a:endParaRPr lang="en-US" sz="1800" b="0" dirty="0">
              <a:latin typeface="+mn-lt"/>
            </a:endParaRPr>
          </a:p>
        </p:txBody>
      </p:sp>
      <p:pic>
        <p:nvPicPr>
          <p:cNvPr id="5122" name="Picture 2" descr="D:\Tracewin\res\HEBT-IFMIF-SFM-v01-2011-11-28\Plots\outp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844" y="1273177"/>
            <a:ext cx="4374858" cy="4431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9"/>
    </mc:Choice>
    <mc:Fallback xmlns="">
      <p:transition spd="slow" advTm="563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US" altLang="zh-CN" sz="4000" dirty="0"/>
              <a:t>Topics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988840"/>
            <a:ext cx="8229600" cy="4813995"/>
          </a:xfrm>
        </p:spPr>
        <p:txBody>
          <a:bodyPr/>
          <a:lstStyle/>
          <a:p>
            <a:r>
              <a:rPr lang="en-US" altLang="zh-CN" dirty="0"/>
              <a:t>Introduction to </a:t>
            </a:r>
            <a:r>
              <a:rPr lang="en-US" altLang="zh-CN" dirty="0" smtClean="0"/>
              <a:t>CSNS C-ADS </a:t>
            </a:r>
            <a:r>
              <a:rPr lang="en-US" altLang="zh-CN" dirty="0"/>
              <a:t>IFMIF accelerators</a:t>
            </a:r>
            <a:endParaRPr lang="en-US" altLang="zh-CN" dirty="0" smtClean="0"/>
          </a:p>
          <a:p>
            <a:r>
              <a:rPr lang="en-US" altLang="zh-CN" dirty="0" smtClean="0"/>
              <a:t>Beam </a:t>
            </a:r>
            <a:r>
              <a:rPr lang="en-US" altLang="zh-CN" dirty="0"/>
              <a:t>spot </a:t>
            </a:r>
            <a:r>
              <a:rPr lang="en-US" altLang="zh-CN" dirty="0" err="1"/>
              <a:t>uniformization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r>
              <a:rPr lang="en-US" altLang="zh-CN" dirty="0" smtClean="0"/>
              <a:t>Introduction of the step-like magnet</a:t>
            </a:r>
          </a:p>
          <a:p>
            <a:r>
              <a:rPr lang="en-US" altLang="zh-CN" dirty="0" smtClean="0"/>
              <a:t>Application on the CSNS C-ADS IFMIF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603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5"/>
    </mc:Choice>
    <mc:Fallback xmlns="">
      <p:transition spd="slow" advTm="3602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nop\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77" y="1721093"/>
            <a:ext cx="7864038" cy="1944291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813431" y="6437313"/>
            <a:ext cx="729762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0" name="Accolade ouvrante 9"/>
          <p:cNvSpPr/>
          <p:nvPr/>
        </p:nvSpPr>
        <p:spPr>
          <a:xfrm rot="16200000">
            <a:off x="2203608" y="2494148"/>
            <a:ext cx="180000" cy="1761231"/>
          </a:xfrm>
          <a:prstGeom prst="leftBrace">
            <a:avLst>
              <a:gd name="adj1" fmla="val 44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mtClean="0"/>
              <a:t>                                              </a:t>
            </a: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830625" y="3417140"/>
            <a:ext cx="108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Adaptation,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11° achromat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7435548" y="3291350"/>
            <a:ext cx="396000" cy="14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42867" y="3464765"/>
            <a:ext cx="77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smtClean="0">
                <a:latin typeface="Arial" pitchFamily="34" charset="0"/>
                <a:cs typeface="Arial" pitchFamily="34" charset="0"/>
              </a:rPr>
              <a:t>Li Target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rot="5400000">
            <a:off x="1871452" y="1647423"/>
            <a:ext cx="646981" cy="358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rot="16200000" flipH="1">
            <a:off x="2325528" y="1849872"/>
            <a:ext cx="612475" cy="7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2194942" y="1149594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Dipoles</a:t>
            </a:r>
            <a:endParaRPr lang="en-US" sz="1200" b="1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07593" y="1226097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Quadrupoles</a:t>
            </a:r>
            <a:endParaRPr lang="en-US" sz="1200" b="1" dirty="0"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>
            <a:off x="3174224" y="1599156"/>
            <a:ext cx="788987" cy="780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rot="16200000" flipH="1">
            <a:off x="3880860" y="2142115"/>
            <a:ext cx="966158" cy="15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02938" y="1035594"/>
            <a:ext cx="4156203" cy="563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dirty="0" smtClean="0">
                <a:solidFill>
                  <a:srgbClr val="FF9933"/>
                </a:solidFill>
              </a:rPr>
              <a:t>Shorter structure with SFM</a:t>
            </a:r>
            <a:endParaRPr lang="en-US" sz="1400" dirty="0">
              <a:solidFill>
                <a:srgbClr val="FF9933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3435040" y="2821745"/>
            <a:ext cx="1389186" cy="1447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H="1" flipV="1">
            <a:off x="4129633" y="2934926"/>
            <a:ext cx="905408" cy="1336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" descr="Bmo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r="26135"/>
          <a:stretch/>
        </p:blipFill>
        <p:spPr bwMode="auto">
          <a:xfrm>
            <a:off x="4129633" y="4123607"/>
            <a:ext cx="1833980" cy="231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5"/>
    </mc:Choice>
    <mc:Fallback xmlns="">
      <p:transition spd="slow" advTm="5609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racewin-ifmif\12032012\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164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tracewin-ifmif\21032012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640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5809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No beam loss</a:t>
            </a:r>
            <a:endParaRPr lang="zh-CN" altLang="en-US" b="1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619672" y="3573016"/>
            <a:ext cx="7200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2"/>
    </mc:Choice>
    <mc:Fallback xmlns="">
      <p:transition spd="slow" advTm="3080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19032012\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3" y="3618626"/>
            <a:ext cx="31507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19032012\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1" y="3645024"/>
            <a:ext cx="30382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tracewin-ifmif\21032012\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25" y="926304"/>
            <a:ext cx="3262443" cy="25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racewin-ifmif\21032012\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" y="926304"/>
            <a:ext cx="3419872" cy="262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148478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b="1" dirty="0" smtClean="0"/>
              <a:t>Density</a:t>
            </a:r>
          </a:p>
          <a:p>
            <a:r>
              <a:rPr lang="fr-FR" altLang="zh-CN" b="1" dirty="0" smtClean="0"/>
              <a:t>Start-to-end with</a:t>
            </a:r>
            <a:r>
              <a:rPr lang="en-US" altLang="zh-CN" b="1" dirty="0" smtClean="0"/>
              <a:t>out</a:t>
            </a:r>
            <a:r>
              <a:rPr lang="fr-FR" altLang="zh-CN" b="1" dirty="0" smtClean="0"/>
              <a:t> errors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7082644" y="4149080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b="1" dirty="0"/>
              <a:t>Density</a:t>
            </a:r>
          </a:p>
          <a:p>
            <a:r>
              <a:rPr lang="fr-FR" altLang="zh-CN" b="1" dirty="0"/>
              <a:t>Start-to-end </a:t>
            </a:r>
            <a:r>
              <a:rPr lang="fr-FR" altLang="zh-CN" b="1" dirty="0" smtClean="0"/>
              <a:t>with  </a:t>
            </a:r>
            <a:r>
              <a:rPr lang="fr-FR" altLang="zh-CN" b="1" dirty="0"/>
              <a:t>errors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473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98"/>
    </mc:Choice>
    <mc:Fallback xmlns="">
      <p:transition spd="slow" advTm="6269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800" dirty="0" smtClean="0"/>
              <a:t>Thank you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108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"/>
    </mc:Choice>
    <mc:Fallback xmlns="">
      <p:transition spd="slow" advTm="41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73685"/>
            <a:ext cx="4393183" cy="67945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CSNS high power proton accelerator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70303"/>
            <a:ext cx="4630737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815" name="Group 9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081259"/>
              </p:ext>
            </p:extLst>
          </p:nvPr>
        </p:nvGraphicFramePr>
        <p:xfrm>
          <a:off x="3276600" y="3789363"/>
          <a:ext cx="5688013" cy="2926080"/>
        </p:xfrm>
        <a:graphic>
          <a:graphicData uri="http://schemas.openxmlformats.org/drawingml/2006/table">
            <a:tbl>
              <a:tblPr/>
              <a:tblGrid>
                <a:gridCol w="2952750"/>
                <a:gridCol w="863600"/>
                <a:gridCol w="792163"/>
                <a:gridCol w="10795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II’ or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Beam power on target [kW]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Beam energy on target [GeV]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Ave. beam current [mA]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Pulse repetition rate [Hz]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Protons per pulse [10</a:t>
                      </a:r>
                      <a:r>
                        <a:rPr kumimoji="0" lang="en-US" altLang="zh-CN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Linac energy [MeV]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Linac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DTL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DTL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+SCL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1">
                            <a:tint val="44500"/>
                            <a:satMod val="160000"/>
                            <a:alpha val="5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0817" name="Text Box 97"/>
          <p:cNvSpPr txBox="1">
            <a:spLocks noChangeArrowheads="1"/>
          </p:cNvSpPr>
          <p:nvPr/>
        </p:nvSpPr>
        <p:spPr bwMode="auto">
          <a:xfrm>
            <a:off x="-4724" y="2204864"/>
            <a:ext cx="30147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latin typeface="Times New Roman" pitchFamily="18" charset="0"/>
              </a:rPr>
              <a:t>CSNS (China Spallation Neutron Source) is a high-power proton accelerator based multi-disciplinary facility for research, mainly relying on neutron scattering techniques.</a:t>
            </a:r>
          </a:p>
          <a:p>
            <a:pPr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latin typeface="Times New Roman" pitchFamily="18" charset="0"/>
              </a:rPr>
              <a:t>Construction: 2011-2017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latin typeface="Times New Roman" pitchFamily="18" charset="0"/>
              </a:rPr>
              <a:t>Site: Dongguan, Guangdong 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IHEP and IOP</a:t>
            </a:r>
          </a:p>
        </p:txBody>
      </p:sp>
    </p:spTree>
    <p:extLst>
      <p:ext uri="{BB962C8B-B14F-4D97-AF65-F5344CB8AC3E}">
        <p14:creationId xmlns:p14="http://schemas.microsoft.com/office/powerpoint/2010/main" val="3213341218"/>
      </p:ext>
    </p:extLst>
  </p:cSld>
  <p:clrMapOvr>
    <a:masterClrMapping/>
  </p:clrMapOvr>
  <p:transition advTm="64173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114" y="836712"/>
            <a:ext cx="8540750" cy="679450"/>
          </a:xfrm>
        </p:spPr>
        <p:txBody>
          <a:bodyPr/>
          <a:lstStyle/>
          <a:p>
            <a:r>
              <a:rPr lang="en-US" altLang="zh-CN" sz="3200" dirty="0"/>
              <a:t>China ADS high power proton accelerator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3114" y="1613166"/>
            <a:ext cx="8569325" cy="1152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200" dirty="0">
                <a:solidFill>
                  <a:schemeClr val="hlink"/>
                </a:solidFill>
                <a:latin typeface="Times New Roman" pitchFamily="18" charset="0"/>
              </a:rPr>
              <a:t>China is pursuing an ADS (Accelerator-Driven Subcritical System) program strongly, under CAS (IHEP, IMP, IPP and USTC)</a:t>
            </a:r>
          </a:p>
          <a:p>
            <a:pPr>
              <a:lnSpc>
                <a:spcPct val="90000"/>
              </a:lnSpc>
            </a:pPr>
            <a:r>
              <a:rPr lang="en-US" altLang="zh-CN" sz="2200" dirty="0">
                <a:solidFill>
                  <a:schemeClr val="hlink"/>
                </a:solidFill>
                <a:latin typeface="Times New Roman" pitchFamily="18" charset="0"/>
              </a:rPr>
              <a:t>Accelerator: 10mA, CW proton beam</a:t>
            </a:r>
          </a:p>
        </p:txBody>
      </p:sp>
      <p:grpSp>
        <p:nvGrpSpPr>
          <p:cNvPr id="32772" name="组合 57"/>
          <p:cNvGrpSpPr>
            <a:grpSpLocks/>
          </p:cNvGrpSpPr>
          <p:nvPr/>
        </p:nvGrpSpPr>
        <p:grpSpPr bwMode="auto">
          <a:xfrm>
            <a:off x="213114" y="2765691"/>
            <a:ext cx="8195490" cy="4000405"/>
            <a:chOff x="611188" y="1528140"/>
            <a:chExt cx="8520112" cy="4961560"/>
          </a:xfrm>
        </p:grpSpPr>
        <p:cxnSp>
          <p:nvCxnSpPr>
            <p:cNvPr id="4" name="直接箭头连接符 3"/>
            <p:cNvCxnSpPr/>
            <p:nvPr/>
          </p:nvCxnSpPr>
          <p:spPr>
            <a:xfrm rot="16200000" flipV="1">
              <a:off x="830260" y="4716940"/>
              <a:ext cx="1079506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 rot="16200000" flipV="1">
              <a:off x="1942678" y="4446647"/>
              <a:ext cx="1620093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rot="16200000" flipV="1">
              <a:off x="3907366" y="5022273"/>
              <a:ext cx="468842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16200000" flipV="1">
              <a:off x="5803926" y="5068990"/>
              <a:ext cx="358724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rot="16200000" flipV="1">
              <a:off x="7864752" y="5123216"/>
              <a:ext cx="250272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684213" y="2997572"/>
              <a:ext cx="903287" cy="2869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8000" rIns="18000" bIns="18000" anchor="ctr"/>
            <a:lstStyle/>
            <a:p>
              <a:pPr>
                <a:defRPr/>
              </a:pPr>
              <a:r>
                <a:rPr lang="en-US" altLang="zh-CN" sz="1100">
                  <a:solidFill>
                    <a:schemeClr val="tx1"/>
                  </a:solidFill>
                  <a:latin typeface="Calibri" pitchFamily="34" charset="0"/>
                </a:rPr>
                <a:t>RFQ+</a:t>
              </a:r>
              <a:r>
                <a:rPr lang="en-US" altLang="zh-CN" sz="1100" b="1">
                  <a:solidFill>
                    <a:schemeClr val="tx1"/>
                  </a:solidFill>
                  <a:latin typeface="Calibri" pitchFamily="34" charset="0"/>
                </a:rPr>
                <a:t>CH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84213" y="3723361"/>
              <a:ext cx="903287" cy="28864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8000" rIns="18000" bIns="18000" anchor="ctr"/>
            <a:lstStyle/>
            <a:p>
              <a:pPr>
                <a:defRPr/>
              </a:pPr>
              <a:r>
                <a:rPr lang="en-US" altLang="zh-CN" sz="1100">
                  <a:solidFill>
                    <a:schemeClr val="tx1"/>
                  </a:solidFill>
                  <a:latin typeface="Calibri" pitchFamily="34" charset="0"/>
                </a:rPr>
                <a:t>RFQ+</a:t>
              </a:r>
              <a:r>
                <a:rPr lang="en-US" altLang="zh-CN" sz="1100" b="1">
                  <a:solidFill>
                    <a:schemeClr val="tx1"/>
                  </a:solidFill>
                  <a:latin typeface="Calibri" pitchFamily="34" charset="0"/>
                </a:rPr>
                <a:t>Spoke</a:t>
              </a:r>
            </a:p>
          </p:txBody>
        </p:sp>
        <p:sp>
          <p:nvSpPr>
            <p:cNvPr id="32780" name="圆角矩形 10"/>
            <p:cNvSpPr>
              <a:spLocks noChangeArrowheads="1"/>
            </p:cNvSpPr>
            <p:nvPr/>
          </p:nvSpPr>
          <p:spPr bwMode="auto">
            <a:xfrm rot="-5400000">
              <a:off x="2044701" y="3119437"/>
              <a:ext cx="323850" cy="7207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25400" algn="ctr">
              <a:solidFill>
                <a:srgbClr val="A3171E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2" name="直接连接符 8"/>
            <p:cNvCxnSpPr>
              <a:stCxn id="9" idx="3"/>
              <a:endCxn id="32780" idx="0"/>
            </p:cNvCxnSpPr>
            <p:nvPr/>
          </p:nvCxnSpPr>
          <p:spPr>
            <a:xfrm>
              <a:off x="1587500" y="3139393"/>
              <a:ext cx="258763" cy="34037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8"/>
            <p:cNvCxnSpPr>
              <a:stCxn id="10" idx="3"/>
              <a:endCxn id="32780" idx="0"/>
            </p:cNvCxnSpPr>
            <p:nvPr/>
          </p:nvCxnSpPr>
          <p:spPr>
            <a:xfrm flipV="1">
              <a:off x="1587500" y="3479763"/>
              <a:ext cx="258763" cy="38708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8"/>
            <p:cNvCxnSpPr>
              <a:stCxn id="32780" idx="2"/>
              <a:endCxn id="32784" idx="2"/>
            </p:cNvCxnSpPr>
            <p:nvPr/>
          </p:nvCxnSpPr>
          <p:spPr>
            <a:xfrm>
              <a:off x="2566988" y="3479763"/>
              <a:ext cx="1235075" cy="1668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4" name="圆角矩形 14"/>
            <p:cNvSpPr>
              <a:spLocks noChangeArrowheads="1"/>
            </p:cNvSpPr>
            <p:nvPr/>
          </p:nvSpPr>
          <p:spPr bwMode="auto">
            <a:xfrm rot="-5400000">
              <a:off x="3172619" y="3012281"/>
              <a:ext cx="323850" cy="93503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>
                <a:alphaModFix amt="50000"/>
              </a:blip>
              <a:srcRect/>
              <a:stretch>
                <a:fillRect/>
              </a:stretch>
            </a:blipFill>
            <a:ln w="25400" algn="ctr">
              <a:solidFill>
                <a:srgbClr val="EC767C"/>
              </a:solidFill>
              <a:prstDash val="sysDash"/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" name="圆柱形 15"/>
            <p:cNvSpPr/>
            <p:nvPr/>
          </p:nvSpPr>
          <p:spPr>
            <a:xfrm>
              <a:off x="3925888" y="4212225"/>
              <a:ext cx="431800" cy="430468"/>
            </a:xfrm>
            <a:prstGeom prst="can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7" name="直接连接符 8"/>
            <p:cNvCxnSpPr>
              <a:stCxn id="32784" idx="2"/>
              <a:endCxn id="16" idx="1"/>
            </p:cNvCxnSpPr>
            <p:nvPr/>
          </p:nvCxnSpPr>
          <p:spPr>
            <a:xfrm>
              <a:off x="3802063" y="3479763"/>
              <a:ext cx="339725" cy="732462"/>
            </a:xfrm>
            <a:prstGeom prst="curvedConnector2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87" name="圆角矩形 68"/>
            <p:cNvGrpSpPr>
              <a:grpSpLocks/>
            </p:cNvGrpSpPr>
            <p:nvPr/>
          </p:nvGrpSpPr>
          <p:grpSpPr bwMode="auto">
            <a:xfrm>
              <a:off x="4418013" y="3298825"/>
              <a:ext cx="1152525" cy="358775"/>
              <a:chOff x="3214" y="1974"/>
              <a:chExt cx="726" cy="226"/>
            </a:xfrm>
          </p:grpSpPr>
          <p:pic>
            <p:nvPicPr>
              <p:cNvPr id="32788" name="圆角矩形 68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4" y="1974"/>
                <a:ext cx="7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9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3484" y="1746"/>
                <a:ext cx="185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2790" name="圆角矩形 69"/>
            <p:cNvGrpSpPr>
              <a:grpSpLocks/>
            </p:cNvGrpSpPr>
            <p:nvPr/>
          </p:nvGrpSpPr>
          <p:grpSpPr bwMode="auto">
            <a:xfrm>
              <a:off x="6253163" y="3298825"/>
              <a:ext cx="1401762" cy="358775"/>
              <a:chOff x="4370" y="1974"/>
              <a:chExt cx="883" cy="226"/>
            </a:xfrm>
          </p:grpSpPr>
          <p:pic>
            <p:nvPicPr>
              <p:cNvPr id="32791" name="圆角矩形 69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0" y="1974"/>
                <a:ext cx="883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2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4719" y="1667"/>
                <a:ext cx="184" cy="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" name="圆柱形 23"/>
            <p:cNvSpPr/>
            <p:nvPr/>
          </p:nvSpPr>
          <p:spPr>
            <a:xfrm>
              <a:off x="5713413" y="4212225"/>
              <a:ext cx="539750" cy="538919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5" name="直接连接符 8"/>
            <p:cNvCxnSpPr>
              <a:endCxn id="24" idx="1"/>
            </p:cNvCxnSpPr>
            <p:nvPr/>
          </p:nvCxnSpPr>
          <p:spPr>
            <a:xfrm>
              <a:off x="5551488" y="3479763"/>
              <a:ext cx="431800" cy="732462"/>
            </a:xfrm>
            <a:prstGeom prst="curved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柱形 25"/>
            <p:cNvSpPr/>
            <p:nvPr/>
          </p:nvSpPr>
          <p:spPr>
            <a:xfrm>
              <a:off x="7664450" y="4212225"/>
              <a:ext cx="649288" cy="647370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7" name="直接连接符 8"/>
            <p:cNvCxnSpPr>
              <a:endCxn id="26" idx="1"/>
            </p:cNvCxnSpPr>
            <p:nvPr/>
          </p:nvCxnSpPr>
          <p:spPr>
            <a:xfrm>
              <a:off x="7637463" y="3479763"/>
              <a:ext cx="352425" cy="732462"/>
            </a:xfrm>
            <a:prstGeom prst="curved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8"/>
            <p:cNvCxnSpPr/>
            <p:nvPr/>
          </p:nvCxnSpPr>
          <p:spPr>
            <a:xfrm>
              <a:off x="5551488" y="3479763"/>
              <a:ext cx="717550" cy="166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8"/>
            <p:cNvCxnSpPr>
              <a:stCxn id="32784" idx="2"/>
            </p:cNvCxnSpPr>
            <p:nvPr/>
          </p:nvCxnSpPr>
          <p:spPr>
            <a:xfrm>
              <a:off x="3802063" y="3479763"/>
              <a:ext cx="633412" cy="166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99" name="TextBox 102"/>
            <p:cNvSpPr txBox="1">
              <a:spLocks noChangeArrowheads="1"/>
            </p:cNvSpPr>
            <p:nvPr/>
          </p:nvSpPr>
          <p:spPr bwMode="auto">
            <a:xfrm>
              <a:off x="1041399" y="5161002"/>
              <a:ext cx="760413" cy="59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2013</a:t>
              </a:r>
            </a:p>
            <a:p>
              <a:pPr algn="ctr"/>
              <a:r>
                <a:rPr lang="en-US" altLang="zh-CN" sz="1600" b="1" dirty="0">
                  <a:latin typeface="Times New Roman" pitchFamily="18" charset="0"/>
                  <a:ea typeface="华文仿宋" pitchFamily="2" charset="-122"/>
                </a:rPr>
                <a:t>~5 MeV</a:t>
              </a:r>
            </a:p>
          </p:txBody>
        </p:sp>
        <p:sp>
          <p:nvSpPr>
            <p:cNvPr id="32800" name="TextBox 103"/>
            <p:cNvSpPr txBox="1">
              <a:spLocks noChangeArrowheads="1"/>
            </p:cNvSpPr>
            <p:nvPr/>
          </p:nvSpPr>
          <p:spPr bwMode="auto">
            <a:xfrm>
              <a:off x="2052194" y="5123216"/>
              <a:ext cx="1511300" cy="59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2015</a:t>
              </a:r>
            </a:p>
            <a:p>
              <a:pPr algn="ctr"/>
              <a:r>
                <a:rPr lang="en-US" altLang="zh-CN" sz="1600" b="1" dirty="0">
                  <a:latin typeface="Times New Roman" pitchFamily="18" charset="0"/>
                  <a:ea typeface="华文仿宋" pitchFamily="2" charset="-122"/>
                </a:rPr>
                <a:t>25~50 MeV</a:t>
              </a:r>
            </a:p>
          </p:txBody>
        </p:sp>
        <p:sp>
          <p:nvSpPr>
            <p:cNvPr id="32801" name="TextBox 104"/>
            <p:cNvSpPr txBox="1">
              <a:spLocks noChangeArrowheads="1"/>
            </p:cNvSpPr>
            <p:nvPr/>
          </p:nvSpPr>
          <p:spPr bwMode="auto">
            <a:xfrm>
              <a:off x="3598069" y="5123216"/>
              <a:ext cx="1117600" cy="59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201X</a:t>
              </a:r>
            </a:p>
            <a:p>
              <a:pPr algn="ctr"/>
              <a:r>
                <a:rPr lang="en-US" altLang="zh-CN" sz="1600" b="1" dirty="0">
                  <a:latin typeface="Times New Roman" pitchFamily="18" charset="0"/>
                  <a:ea typeface="华文仿宋" pitchFamily="2" charset="-122"/>
                </a:rPr>
                <a:t>50/150 MeV</a:t>
              </a:r>
            </a:p>
          </p:txBody>
        </p:sp>
        <p:sp>
          <p:nvSpPr>
            <p:cNvPr id="32802" name="TextBox 105"/>
            <p:cNvSpPr txBox="1">
              <a:spLocks noChangeArrowheads="1"/>
            </p:cNvSpPr>
            <p:nvPr/>
          </p:nvSpPr>
          <p:spPr bwMode="auto">
            <a:xfrm>
              <a:off x="5503863" y="5133001"/>
              <a:ext cx="981075" cy="59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~2022</a:t>
              </a:r>
            </a:p>
            <a:p>
              <a:pPr algn="ctr"/>
              <a:r>
                <a:rPr lang="en-US" altLang="zh-CN" sz="1600" b="1" dirty="0">
                  <a:latin typeface="Times New Roman" pitchFamily="18" charset="0"/>
                  <a:ea typeface="华文仿宋" pitchFamily="2" charset="-122"/>
                </a:rPr>
                <a:t>0.6~1 </a:t>
              </a:r>
              <a:r>
                <a:rPr lang="en-US" altLang="zh-CN" sz="1600" b="1" dirty="0" err="1">
                  <a:latin typeface="Times New Roman" pitchFamily="18" charset="0"/>
                  <a:ea typeface="华文仿宋" pitchFamily="2" charset="-122"/>
                </a:rPr>
                <a:t>GeV</a:t>
              </a:r>
              <a:endParaRPr lang="en-US" altLang="zh-CN" sz="1600" b="1" dirty="0">
                <a:latin typeface="Times New Roman" pitchFamily="18" charset="0"/>
                <a:ea typeface="华文仿宋" pitchFamily="2" charset="-122"/>
              </a:endParaRPr>
            </a:p>
          </p:txBody>
        </p:sp>
        <p:sp>
          <p:nvSpPr>
            <p:cNvPr id="32803" name="TextBox 106"/>
            <p:cNvSpPr txBox="1">
              <a:spLocks noChangeArrowheads="1"/>
            </p:cNvSpPr>
            <p:nvPr/>
          </p:nvSpPr>
          <p:spPr bwMode="auto">
            <a:xfrm>
              <a:off x="7308850" y="5133001"/>
              <a:ext cx="1133475" cy="59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~2032</a:t>
              </a:r>
            </a:p>
            <a:p>
              <a:pPr algn="ctr"/>
              <a:r>
                <a:rPr lang="en-US" altLang="zh-CN" sz="1600" b="1" dirty="0">
                  <a:latin typeface="Times New Roman" pitchFamily="18" charset="0"/>
                  <a:ea typeface="华文仿宋" pitchFamily="2" charset="-122"/>
                </a:rPr>
                <a:t>1.2~1.5 </a:t>
              </a:r>
              <a:r>
                <a:rPr lang="en-US" altLang="zh-CN" sz="1600" b="1" dirty="0" err="1">
                  <a:latin typeface="Times New Roman" pitchFamily="18" charset="0"/>
                  <a:ea typeface="华文仿宋" pitchFamily="2" charset="-122"/>
                </a:rPr>
                <a:t>GeV</a:t>
              </a:r>
              <a:endParaRPr lang="en-US" altLang="zh-CN" sz="1600" b="1" dirty="0">
                <a:latin typeface="Times New Roman" pitchFamily="18" charset="0"/>
                <a:ea typeface="华文仿宋" pitchFamily="2" charset="-122"/>
              </a:endParaRPr>
            </a:p>
          </p:txBody>
        </p:sp>
        <p:sp>
          <p:nvSpPr>
            <p:cNvPr id="32804" name="TextBox 107"/>
            <p:cNvSpPr txBox="1">
              <a:spLocks noChangeArrowheads="1"/>
            </p:cNvSpPr>
            <p:nvPr/>
          </p:nvSpPr>
          <p:spPr bwMode="auto">
            <a:xfrm>
              <a:off x="3033713" y="4445812"/>
              <a:ext cx="860425" cy="30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400" b="1">
                  <a:solidFill>
                    <a:srgbClr val="014DA2"/>
                  </a:solidFill>
                  <a:latin typeface="Times New Roman" pitchFamily="18" charset="0"/>
                  <a:ea typeface="华文仿宋" pitchFamily="2" charset="-122"/>
                </a:rPr>
                <a:t>5~10 MW</a:t>
              </a:r>
              <a:r>
                <a:rPr lang="en-US" altLang="zh-CN" sz="1400" b="1" baseline="-25000">
                  <a:solidFill>
                    <a:srgbClr val="014DA2"/>
                  </a:solidFill>
                  <a:latin typeface="Times New Roman" pitchFamily="18" charset="0"/>
                  <a:ea typeface="华文仿宋" pitchFamily="2" charset="-122"/>
                </a:rPr>
                <a:t>t</a:t>
              </a:r>
            </a:p>
          </p:txBody>
        </p:sp>
        <p:sp>
          <p:nvSpPr>
            <p:cNvPr id="32805" name="TextBox 35"/>
            <p:cNvSpPr txBox="1">
              <a:spLocks noChangeArrowheads="1"/>
            </p:cNvSpPr>
            <p:nvPr/>
          </p:nvSpPr>
          <p:spPr bwMode="auto">
            <a:xfrm>
              <a:off x="4827588" y="4432465"/>
              <a:ext cx="839787" cy="33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404040"/>
                  </a:solidFill>
                  <a:latin typeface="Calibri" pitchFamily="34" charset="0"/>
                  <a:ea typeface="华文仿宋" pitchFamily="2" charset="-122"/>
                </a:rPr>
                <a:t>100 MW</a:t>
              </a:r>
              <a:r>
                <a:rPr lang="en-US" altLang="zh-CN" sz="1600" b="1" baseline="-25000">
                  <a:solidFill>
                    <a:srgbClr val="404040"/>
                  </a:solidFill>
                  <a:latin typeface="Calibri" pitchFamily="34" charset="0"/>
                  <a:ea typeface="华文仿宋" pitchFamily="2" charset="-122"/>
                </a:rPr>
                <a:t>t</a:t>
              </a:r>
            </a:p>
          </p:txBody>
        </p:sp>
        <p:sp>
          <p:nvSpPr>
            <p:cNvPr id="32806" name="TextBox 36"/>
            <p:cNvSpPr txBox="1">
              <a:spLocks noChangeArrowheads="1"/>
            </p:cNvSpPr>
            <p:nvPr/>
          </p:nvSpPr>
          <p:spPr bwMode="auto">
            <a:xfrm>
              <a:off x="6819900" y="4530905"/>
              <a:ext cx="788988" cy="33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404040"/>
                  </a:solidFill>
                  <a:latin typeface="Calibri" pitchFamily="34" charset="0"/>
                  <a:ea typeface="华文仿宋" pitchFamily="2" charset="-122"/>
                </a:rPr>
                <a:t>≥1 GW</a:t>
              </a:r>
              <a:r>
                <a:rPr lang="en-US" altLang="zh-CN" sz="1600" b="1" baseline="-25000">
                  <a:solidFill>
                    <a:srgbClr val="404040"/>
                  </a:solidFill>
                  <a:latin typeface="Calibri" pitchFamily="34" charset="0"/>
                  <a:ea typeface="华文仿宋" pitchFamily="2" charset="-122"/>
                </a:rPr>
                <a:t>t</a:t>
              </a:r>
            </a:p>
          </p:txBody>
        </p:sp>
        <p:sp>
          <p:nvSpPr>
            <p:cNvPr id="32807" name="TextBox 118"/>
            <p:cNvSpPr txBox="1">
              <a:spLocks noChangeArrowheads="1"/>
            </p:cNvSpPr>
            <p:nvPr/>
          </p:nvSpPr>
          <p:spPr bwMode="auto">
            <a:xfrm>
              <a:off x="611188" y="5805623"/>
              <a:ext cx="1470025" cy="6006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18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>
                  <a:latin typeface="Times New Roman" pitchFamily="18" charset="0"/>
                  <a:ea typeface="楷体_GB2312" pitchFamily="49" charset="-122"/>
                </a:rPr>
                <a:t>Verification of two ways</a:t>
              </a:r>
            </a:p>
          </p:txBody>
        </p:sp>
        <p:sp>
          <p:nvSpPr>
            <p:cNvPr id="32808" name="TextBox 119"/>
            <p:cNvSpPr txBox="1">
              <a:spLocks noChangeArrowheads="1"/>
            </p:cNvSpPr>
            <p:nvPr/>
          </p:nvSpPr>
          <p:spPr bwMode="auto">
            <a:xfrm>
              <a:off x="2195513" y="5877368"/>
              <a:ext cx="1141412" cy="343707"/>
            </a:xfrm>
            <a:prstGeom prst="rect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18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>
                  <a:latin typeface="Times New Roman" pitchFamily="18" charset="0"/>
                  <a:ea typeface="楷体_GB2312" pitchFamily="49" charset="-122"/>
                </a:rPr>
                <a:t>Integration</a:t>
              </a:r>
            </a:p>
          </p:txBody>
        </p:sp>
        <p:sp>
          <p:nvSpPr>
            <p:cNvPr id="32809" name="TextBox 120"/>
            <p:cNvSpPr txBox="1">
              <a:spLocks noChangeArrowheads="1"/>
            </p:cNvSpPr>
            <p:nvPr/>
          </p:nvSpPr>
          <p:spPr bwMode="auto">
            <a:xfrm>
              <a:off x="3492500" y="5840661"/>
              <a:ext cx="1349375" cy="343707"/>
            </a:xfrm>
            <a:prstGeom prst="rect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18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>
                  <a:latin typeface="Times New Roman" pitchFamily="18" charset="0"/>
                  <a:ea typeface="楷体_GB2312" pitchFamily="49" charset="-122"/>
                </a:rPr>
                <a:t>Integral test</a:t>
              </a:r>
            </a:p>
          </p:txBody>
        </p:sp>
        <p:sp>
          <p:nvSpPr>
            <p:cNvPr id="32810" name="TextBox 121"/>
            <p:cNvSpPr txBox="1">
              <a:spLocks noChangeArrowheads="1"/>
            </p:cNvSpPr>
            <p:nvPr/>
          </p:nvSpPr>
          <p:spPr bwMode="auto">
            <a:xfrm>
              <a:off x="5346700" y="5840661"/>
              <a:ext cx="1457325" cy="3437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18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600" b="1">
                  <a:latin typeface="Times New Roman" pitchFamily="18" charset="0"/>
                  <a:ea typeface="楷体_GB2312" pitchFamily="49" charset="-122"/>
                </a:rPr>
                <a:t>Phase II target</a:t>
              </a:r>
            </a:p>
          </p:txBody>
        </p:sp>
        <p:sp>
          <p:nvSpPr>
            <p:cNvPr id="32811" name="TextBox 122"/>
            <p:cNvSpPr txBox="1">
              <a:spLocks noChangeArrowheads="1"/>
            </p:cNvSpPr>
            <p:nvPr/>
          </p:nvSpPr>
          <p:spPr bwMode="auto">
            <a:xfrm>
              <a:off x="7308850" y="5805623"/>
              <a:ext cx="1509713" cy="3437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18000" bIns="36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600" b="1">
                  <a:latin typeface="Times New Roman" pitchFamily="18" charset="0"/>
                  <a:ea typeface="楷体_GB2312" pitchFamily="49" charset="-122"/>
                </a:rPr>
                <a:t>Phase III target </a:t>
              </a:r>
            </a:p>
          </p:txBody>
        </p:sp>
        <p:cxnSp>
          <p:nvCxnSpPr>
            <p:cNvPr id="32812" name="直接箭头连接符 89"/>
            <p:cNvCxnSpPr>
              <a:cxnSpLocks noChangeShapeType="1"/>
            </p:cNvCxnSpPr>
            <p:nvPr/>
          </p:nvCxnSpPr>
          <p:spPr bwMode="auto">
            <a:xfrm flipV="1">
              <a:off x="1801813" y="3668713"/>
              <a:ext cx="1587" cy="755650"/>
            </a:xfrm>
            <a:prstGeom prst="straightConnector1">
              <a:avLst/>
            </a:prstGeom>
            <a:noFill/>
            <a:ln w="3175" algn="ctr">
              <a:solidFill>
                <a:srgbClr val="0000CC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13" name="TextBox 102"/>
            <p:cNvSpPr txBox="1">
              <a:spLocks noChangeArrowheads="1"/>
            </p:cNvSpPr>
            <p:nvPr/>
          </p:nvSpPr>
          <p:spPr bwMode="auto">
            <a:xfrm>
              <a:off x="1436688" y="4424122"/>
              <a:ext cx="755650" cy="33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5F5F5F"/>
                  </a:solidFill>
                  <a:latin typeface="Times New Roman" pitchFamily="18" charset="0"/>
                  <a:ea typeface="华文仿宋" pitchFamily="2" charset="-122"/>
                </a:rPr>
                <a:t>10 MeV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 rot="16200000" flipH="1">
              <a:off x="2837430" y="3986132"/>
              <a:ext cx="3607253" cy="1373187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10800000">
              <a:off x="2109788" y="2859089"/>
              <a:ext cx="1831975" cy="1668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10800000">
              <a:off x="4213225" y="6476352"/>
              <a:ext cx="1114425" cy="1668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16200000" flipH="1">
              <a:off x="4396519" y="3683650"/>
              <a:ext cx="4091112" cy="151765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0800000">
              <a:off x="3849688" y="2396919"/>
              <a:ext cx="1833562" cy="1669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>
              <a:off x="5983288" y="6476352"/>
              <a:ext cx="1217612" cy="13348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6200000" flipH="1">
              <a:off x="6375678" y="3266904"/>
              <a:ext cx="4044394" cy="146685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10800000">
              <a:off x="5830888" y="1976463"/>
              <a:ext cx="1833562" cy="1669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10800000">
              <a:off x="8077200" y="6474683"/>
              <a:ext cx="1054100" cy="13348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23" name="Text Box 58"/>
            <p:cNvSpPr txBox="1">
              <a:spLocks noChangeArrowheads="1"/>
            </p:cNvSpPr>
            <p:nvPr/>
          </p:nvSpPr>
          <p:spPr bwMode="auto">
            <a:xfrm>
              <a:off x="1739107" y="2178348"/>
              <a:ext cx="1655762" cy="8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Verdana" pitchFamily="34" charset="0"/>
                </a:rPr>
                <a:t>   Phase I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Verdana" pitchFamily="34" charset="0"/>
                </a:rPr>
                <a:t>R&amp;D Facility</a:t>
              </a:r>
            </a:p>
          </p:txBody>
        </p:sp>
        <p:sp>
          <p:nvSpPr>
            <p:cNvPr id="32824" name="Text Box 59"/>
            <p:cNvSpPr txBox="1">
              <a:spLocks noChangeArrowheads="1"/>
            </p:cNvSpPr>
            <p:nvPr/>
          </p:nvSpPr>
          <p:spPr bwMode="auto">
            <a:xfrm>
              <a:off x="3995738" y="1629419"/>
              <a:ext cx="1728787" cy="38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32825" name="Rectangle 60"/>
            <p:cNvSpPr>
              <a:spLocks noChangeArrowheads="1"/>
            </p:cNvSpPr>
            <p:nvPr/>
          </p:nvSpPr>
          <p:spPr bwMode="auto">
            <a:xfrm>
              <a:off x="3419476" y="1822129"/>
              <a:ext cx="2592388" cy="87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Verdana" pitchFamily="34" charset="0"/>
                </a:rPr>
                <a:t>     Phase II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Verdana" pitchFamily="34" charset="0"/>
                </a:rPr>
                <a:t>Experiment  Facility</a:t>
              </a:r>
            </a:p>
          </p:txBody>
        </p:sp>
        <p:sp>
          <p:nvSpPr>
            <p:cNvPr id="32826" name="Rectangle 61"/>
            <p:cNvSpPr>
              <a:spLocks noChangeArrowheads="1"/>
            </p:cNvSpPr>
            <p:nvPr/>
          </p:nvSpPr>
          <p:spPr bwMode="auto">
            <a:xfrm>
              <a:off x="5781667" y="1528140"/>
              <a:ext cx="1873250" cy="97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Verdana" pitchFamily="34" charset="0"/>
                </a:rPr>
                <a:t>Phase III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Verdana" pitchFamily="34" charset="0"/>
                </a:rPr>
                <a:t>DEMO</a:t>
              </a:r>
              <a:r>
                <a:rPr lang="en-US" altLang="zh-CN" dirty="0">
                  <a:latin typeface="Verdana" pitchFamily="34" charset="0"/>
                </a:rPr>
                <a:t>. Facility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1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44"/>
    </mc:Choice>
    <mc:Fallback xmlns="">
      <p:transition spd="slow" advTm="701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813431" y="6437313"/>
            <a:ext cx="729762" cy="296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C76C74-8835-4D95-A0A5-80ECAE9C97F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" name="Oval 66"/>
          <p:cNvSpPr>
            <a:spLocks noChangeArrowheads="1"/>
          </p:cNvSpPr>
          <p:nvPr/>
        </p:nvSpPr>
        <p:spPr bwMode="auto">
          <a:xfrm>
            <a:off x="6646031" y="1903485"/>
            <a:ext cx="1661538" cy="144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en-US"/>
          </a:p>
        </p:txBody>
      </p:sp>
      <p:sp>
        <p:nvSpPr>
          <p:cNvPr id="4" name="AutoShape 71"/>
          <p:cNvSpPr>
            <a:spLocks noChangeArrowheads="1"/>
          </p:cNvSpPr>
          <p:nvPr/>
        </p:nvSpPr>
        <p:spPr bwMode="auto">
          <a:xfrm>
            <a:off x="7476801" y="2083485"/>
            <a:ext cx="664615" cy="1080000"/>
          </a:xfrm>
          <a:prstGeom prst="flowChartDelay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 anchor="ctr" anchorCtr="1"/>
          <a:lstStyle/>
          <a:p>
            <a:r>
              <a:rPr lang="en-US" b="1" dirty="0" smtClean="0"/>
              <a:t>L</a:t>
            </a:r>
            <a:endParaRPr lang="en-US" b="1" dirty="0"/>
          </a:p>
        </p:txBody>
      </p:sp>
      <p:sp>
        <p:nvSpPr>
          <p:cNvPr id="5" name="AutoShape 72"/>
          <p:cNvSpPr>
            <a:spLocks noChangeArrowheads="1"/>
          </p:cNvSpPr>
          <p:nvPr/>
        </p:nvSpPr>
        <p:spPr bwMode="auto">
          <a:xfrm>
            <a:off x="7144492" y="2228957"/>
            <a:ext cx="465231" cy="792000"/>
          </a:xfrm>
          <a:prstGeom prst="flowChartDelay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 anchor="ctr" anchorCtr="1"/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6" name="AutoShape 73"/>
          <p:cNvSpPr>
            <a:spLocks noChangeArrowheads="1"/>
          </p:cNvSpPr>
          <p:nvPr/>
        </p:nvSpPr>
        <p:spPr bwMode="auto">
          <a:xfrm>
            <a:off x="6945108" y="2371485"/>
            <a:ext cx="232983" cy="504000"/>
          </a:xfrm>
          <a:prstGeom prst="flowChartDelay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 anchor="ctr" anchorCtr="1"/>
          <a:lstStyle/>
          <a:p>
            <a:r>
              <a:rPr lang="en-US" b="1" dirty="0" smtClean="0">
                <a:solidFill>
                  <a:schemeClr val="bg1"/>
                </a:solidFill>
              </a:rPr>
              <a:t>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75"/>
          <p:cNvSpPr>
            <a:spLocks noChangeArrowheads="1"/>
          </p:cNvSpPr>
          <p:nvPr/>
        </p:nvSpPr>
        <p:spPr bwMode="auto">
          <a:xfrm>
            <a:off x="7030192" y="2991286"/>
            <a:ext cx="8719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ja-JP" sz="1800" b="1">
                <a:solidFill>
                  <a:srgbClr val="FF0000"/>
                </a:solidFill>
              </a:rPr>
              <a:t>Test </a:t>
            </a:r>
            <a:r>
              <a:rPr lang="en-US" altLang="ja-JP" sz="1800" b="1" smtClean="0">
                <a:solidFill>
                  <a:srgbClr val="FF0000"/>
                </a:solidFill>
              </a:rPr>
              <a:t>Cells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6518091" y="3314910"/>
            <a:ext cx="21813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60000">
              <a:tabLst>
                <a:tab pos="2160000" algn="r"/>
              </a:tabLst>
            </a:pPr>
            <a:r>
              <a:rPr lang="en-US" altLang="ja-JP" sz="1600" b="1" dirty="0" smtClean="0">
                <a:solidFill>
                  <a:srgbClr val="FF0000"/>
                </a:solidFill>
              </a:rPr>
              <a:t>H</a:t>
            </a:r>
            <a:r>
              <a:rPr lang="en-US" altLang="ja-JP" sz="1600" dirty="0" smtClean="0">
                <a:solidFill>
                  <a:srgbClr val="FF0000"/>
                </a:solidFill>
              </a:rPr>
              <a:t>igh</a:t>
            </a:r>
            <a:r>
              <a:rPr lang="en-US" altLang="ja-JP" sz="1600" dirty="0" smtClean="0">
                <a:solidFill>
                  <a:srgbClr val="000000"/>
                </a:solidFill>
              </a:rPr>
              <a:t>	(&gt;</a:t>
            </a:r>
            <a:r>
              <a:rPr lang="en-US" altLang="ja-JP" sz="1600">
                <a:solidFill>
                  <a:srgbClr val="000000"/>
                </a:solidFill>
              </a:rPr>
              <a:t>20 </a:t>
            </a:r>
            <a:r>
              <a:rPr lang="en-US" altLang="ja-JP" sz="1600" smtClean="0">
                <a:solidFill>
                  <a:srgbClr val="000000"/>
                </a:solidFill>
              </a:rPr>
              <a:t>dpa/year, </a:t>
            </a:r>
            <a:r>
              <a:rPr lang="en-US" altLang="ja-JP" sz="1600" dirty="0">
                <a:solidFill>
                  <a:srgbClr val="000000"/>
                </a:solidFill>
              </a:rPr>
              <a:t>0.5 L</a:t>
            </a:r>
            <a:r>
              <a:rPr lang="en-US" altLang="ja-JP" sz="1600" dirty="0" smtClean="0">
                <a:solidFill>
                  <a:srgbClr val="000000"/>
                </a:solidFill>
              </a:rPr>
              <a:t>)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defTabSz="360000">
              <a:tabLst>
                <a:tab pos="2160000" algn="r"/>
              </a:tabLst>
            </a:pPr>
            <a:r>
              <a:rPr lang="en-US" altLang="ja-JP" sz="1600" b="1" dirty="0" smtClean="0">
                <a:solidFill>
                  <a:srgbClr val="FF0000"/>
                </a:solidFill>
              </a:rPr>
              <a:t>M</a:t>
            </a:r>
            <a:r>
              <a:rPr lang="en-US" altLang="ja-JP" sz="1600" dirty="0" smtClean="0">
                <a:solidFill>
                  <a:srgbClr val="FF0000"/>
                </a:solidFill>
              </a:rPr>
              <a:t>edium</a:t>
            </a:r>
            <a:r>
              <a:rPr lang="en-US" altLang="ja-JP" sz="1600" dirty="0" smtClean="0">
                <a:solidFill>
                  <a:srgbClr val="000000"/>
                </a:solidFill>
              </a:rPr>
              <a:t>	(&gt;</a:t>
            </a:r>
            <a:r>
              <a:rPr lang="en-US" altLang="ja-JP" sz="1600">
                <a:solidFill>
                  <a:srgbClr val="000000"/>
                </a:solidFill>
              </a:rPr>
              <a:t>1 </a:t>
            </a:r>
            <a:r>
              <a:rPr lang="en-US" altLang="ja-JP" sz="1600" smtClean="0">
                <a:solidFill>
                  <a:srgbClr val="000000"/>
                </a:solidFill>
              </a:rPr>
              <a:t>dpa/year, </a:t>
            </a:r>
            <a:r>
              <a:rPr lang="en-US" altLang="ja-JP" sz="1600" dirty="0">
                <a:solidFill>
                  <a:srgbClr val="000000"/>
                </a:solidFill>
              </a:rPr>
              <a:t>6 L)</a:t>
            </a:r>
          </a:p>
          <a:p>
            <a:pPr defTabSz="360000">
              <a:tabLst>
                <a:tab pos="2160000" algn="r"/>
              </a:tabLst>
            </a:pPr>
            <a:r>
              <a:rPr lang="en-US" altLang="ja-JP" sz="1600" b="1" dirty="0" smtClean="0">
                <a:solidFill>
                  <a:srgbClr val="FF0000"/>
                </a:solidFill>
              </a:rPr>
              <a:t>L</a:t>
            </a:r>
            <a:r>
              <a:rPr lang="en-US" altLang="ja-JP" sz="1600" dirty="0" smtClean="0">
                <a:solidFill>
                  <a:srgbClr val="FF0000"/>
                </a:solidFill>
              </a:rPr>
              <a:t>ow</a:t>
            </a:r>
            <a:r>
              <a:rPr lang="en-US" altLang="ja-JP" sz="1600" dirty="0" smtClean="0">
                <a:solidFill>
                  <a:srgbClr val="000000"/>
                </a:solidFill>
              </a:rPr>
              <a:t>	(&lt;</a:t>
            </a:r>
            <a:r>
              <a:rPr lang="en-US" altLang="ja-JP" sz="1600">
                <a:solidFill>
                  <a:srgbClr val="000000"/>
                </a:solidFill>
              </a:rPr>
              <a:t>1 </a:t>
            </a:r>
            <a:r>
              <a:rPr lang="en-US" altLang="ja-JP" sz="1600" smtClean="0">
                <a:solidFill>
                  <a:srgbClr val="000000"/>
                </a:solidFill>
              </a:rPr>
              <a:t>dpa/year, </a:t>
            </a:r>
            <a:r>
              <a:rPr lang="en-US" altLang="ja-JP" sz="1600" dirty="0">
                <a:solidFill>
                  <a:srgbClr val="000000"/>
                </a:solidFill>
              </a:rPr>
              <a:t>&gt; 8 L)</a:t>
            </a:r>
            <a:endParaRPr lang="en-US" sz="2800" dirty="0"/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906749" y="1543485"/>
            <a:ext cx="19105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0000"/>
                </a:solidFill>
              </a:rPr>
              <a:t>Lithium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Target</a:t>
            </a:r>
          </a:p>
          <a:p>
            <a:pPr algn="ctr"/>
            <a:r>
              <a:rPr lang="en-US" altLang="ja-JP" sz="1800" i="1" smtClean="0">
                <a:solidFill>
                  <a:srgbClr val="FF0000"/>
                </a:solidFill>
              </a:rPr>
              <a:t>25 </a:t>
            </a:r>
            <a:r>
              <a:rPr lang="en-US" altLang="ja-JP" sz="1800" i="1" dirty="0" smtClean="0">
                <a:solidFill>
                  <a:srgbClr val="FF0000"/>
                </a:solidFill>
              </a:rPr>
              <a:t>mm thick, 15 m/s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AutoShape 86"/>
          <p:cNvCxnSpPr>
            <a:cxnSpLocks noChangeShapeType="1"/>
          </p:cNvCxnSpPr>
          <p:nvPr/>
        </p:nvCxnSpPr>
        <p:spPr bwMode="auto">
          <a:xfrm>
            <a:off x="6621593" y="2057010"/>
            <a:ext cx="132923" cy="252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AutoShape 224"/>
          <p:cNvSpPr>
            <a:spLocks noChangeAspect="1" noChangeArrowheads="1"/>
          </p:cNvSpPr>
          <p:nvPr/>
        </p:nvSpPr>
        <p:spPr bwMode="auto">
          <a:xfrm rot="5400000">
            <a:off x="6081134" y="2224716"/>
            <a:ext cx="863325" cy="797538"/>
          </a:xfrm>
          <a:custGeom>
            <a:avLst/>
            <a:gdLst>
              <a:gd name="T0" fmla="*/ 680 w 21600"/>
              <a:gd name="T1" fmla="*/ 0 h 21600"/>
              <a:gd name="T2" fmla="*/ 221 w 21600"/>
              <a:gd name="T3" fmla="*/ 269 h 21600"/>
              <a:gd name="T4" fmla="*/ 680 w 21600"/>
              <a:gd name="T5" fmla="*/ 128 h 21600"/>
              <a:gd name="T6" fmla="*/ 1139 w 21600"/>
              <a:gd name="T7" fmla="*/ 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366 w 21600"/>
              <a:gd name="T13" fmla="*/ 0 h 21600"/>
              <a:gd name="T14" fmla="*/ 20234 w 21600"/>
              <a:gd name="T15" fmla="*/ 65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264" y="4946"/>
                </a:moveTo>
                <a:cubicBezTo>
                  <a:pt x="5928" y="3087"/>
                  <a:pt x="8305" y="2025"/>
                  <a:pt x="10800" y="2026"/>
                </a:cubicBezTo>
                <a:cubicBezTo>
                  <a:pt x="13294" y="2026"/>
                  <a:pt x="15671" y="3087"/>
                  <a:pt x="17335" y="4946"/>
                </a:cubicBezTo>
                <a:lnTo>
                  <a:pt x="18844" y="3594"/>
                </a:lnTo>
                <a:cubicBezTo>
                  <a:pt x="16796" y="1307"/>
                  <a:pt x="13870" y="-1"/>
                  <a:pt x="10799" y="0"/>
                </a:cubicBezTo>
                <a:cubicBezTo>
                  <a:pt x="7729" y="0"/>
                  <a:pt x="4803" y="1307"/>
                  <a:pt x="2755" y="3594"/>
                </a:cubicBezTo>
                <a:close/>
              </a:path>
            </a:pathLst>
          </a:custGeom>
          <a:solidFill>
            <a:schemeClr val="accent5"/>
          </a:solidFill>
          <a:ln w="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kumimoji="0" lang="en-GB" altLang="ja-JP"/>
          </a:p>
        </p:txBody>
      </p:sp>
      <p:sp>
        <p:nvSpPr>
          <p:cNvPr id="12" name="Rectangle 11"/>
          <p:cNvSpPr/>
          <p:nvPr/>
        </p:nvSpPr>
        <p:spPr>
          <a:xfrm>
            <a:off x="645755" y="3640734"/>
            <a:ext cx="455611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smtClean="0"/>
              <a:t>Typical reactions   </a:t>
            </a:r>
            <a:r>
              <a:rPr lang="en-GB" sz="1600" baseline="30000" smtClean="0"/>
              <a:t>7</a:t>
            </a:r>
            <a:r>
              <a:rPr lang="en-GB" sz="1600" smtClean="0"/>
              <a:t>Li(D,2n)</a:t>
            </a:r>
            <a:r>
              <a:rPr lang="en-GB" sz="1600" baseline="30000" smtClean="0"/>
              <a:t>7</a:t>
            </a:r>
            <a:r>
              <a:rPr lang="en-GB" sz="1600" smtClean="0"/>
              <a:t>Be   </a:t>
            </a:r>
            <a:r>
              <a:rPr lang="en-GB" sz="1600" baseline="30000" smtClean="0"/>
              <a:t>6</a:t>
            </a:r>
            <a:r>
              <a:rPr lang="en-GB" sz="1600" smtClean="0"/>
              <a:t>Li(D,n)</a:t>
            </a:r>
            <a:r>
              <a:rPr lang="en-GB" sz="1600" baseline="30000" smtClean="0"/>
              <a:t>7</a:t>
            </a:r>
            <a:r>
              <a:rPr lang="en-GB" sz="1600" smtClean="0"/>
              <a:t>Be   </a:t>
            </a:r>
            <a:r>
              <a:rPr lang="en-GB" sz="1600" baseline="30000" smtClean="0"/>
              <a:t>6</a:t>
            </a:r>
            <a:r>
              <a:rPr lang="en-GB" sz="1600" smtClean="0"/>
              <a:t>Li(n,T)</a:t>
            </a:r>
            <a:r>
              <a:rPr lang="en-GB" sz="1600" baseline="30000" smtClean="0"/>
              <a:t>4</a:t>
            </a:r>
            <a:r>
              <a:rPr lang="en-GB" sz="1600" smtClean="0"/>
              <a:t>He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4320" y="2445769"/>
            <a:ext cx="338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smtClean="0">
                <a:solidFill>
                  <a:srgbClr val="FF0000"/>
                </a:solidFill>
              </a:rPr>
              <a:t>2 accelerators, 2x125 mA, 2x5MW</a:t>
            </a: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4" name="Picture 2" descr="D:\Synop\synop ifmif-v05-nu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" r="-1406" b="30206"/>
          <a:stretch>
            <a:fillRect/>
          </a:stretch>
        </p:blipFill>
        <p:spPr bwMode="auto">
          <a:xfrm flipV="1">
            <a:off x="152907" y="2599828"/>
            <a:ext cx="6679554" cy="79581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5459027" y="2445769"/>
            <a:ext cx="383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>
                <a:solidFill>
                  <a:srgbClr val="FF0000"/>
                </a:solidFill>
              </a:rPr>
              <a:t>D</a:t>
            </a:r>
            <a:r>
              <a:rPr lang="fr-FR" sz="1600" baseline="30000" smtClean="0">
                <a:solidFill>
                  <a:srgbClr val="FF0000"/>
                </a:solidFill>
              </a:rPr>
              <a:t>+</a:t>
            </a:r>
            <a:endParaRPr lang="en-US" sz="1600" baseline="30000">
              <a:solidFill>
                <a:srgbClr val="FF0000"/>
              </a:solidFill>
            </a:endParaRPr>
          </a:p>
        </p:txBody>
      </p:sp>
      <p:pic>
        <p:nvPicPr>
          <p:cNvPr id="16" name="Image 15" descr="D:\Synop\synop ifmif-v05-nu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9" b="30443"/>
          <a:stretch>
            <a:fillRect/>
          </a:stretch>
        </p:blipFill>
        <p:spPr bwMode="auto">
          <a:xfrm>
            <a:off x="153368" y="1865961"/>
            <a:ext cx="6583016" cy="79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1226495" y="1008565"/>
            <a:ext cx="53748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IFMIF</a:t>
            </a:r>
            <a:r>
              <a:rPr lang="fr-FR" dirty="0" smtClean="0"/>
              <a:t>: International Fusion Materials Irradiation Facility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2970" t="49542" r="48176"/>
          <a:stretch>
            <a:fillRect/>
          </a:stretch>
        </p:blipFill>
        <p:spPr bwMode="auto">
          <a:xfrm>
            <a:off x="257615" y="4382221"/>
            <a:ext cx="3559390" cy="11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415458" y="4509120"/>
            <a:ext cx="364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 highest average current </a:t>
            </a:r>
            <a:r>
              <a:rPr lang="en-US" altLang="zh-CN" b="1" dirty="0" err="1"/>
              <a:t>linac</a:t>
            </a:r>
            <a:r>
              <a:rPr lang="en-US" altLang="zh-CN" b="1" dirty="0"/>
              <a:t> under developing in the world, pose many challenges</a:t>
            </a: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4"/>
    </mc:Choice>
    <mc:Fallback xmlns="">
      <p:transition spd="slow" advTm="58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One of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critical issues concerning the interface between a high-power beam and its irradiation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target is the spot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uniformity to reduce the peak current density at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target and reduce the beam halo</a:t>
            </a:r>
          </a:p>
          <a:p>
            <a:pPr marL="457200" lvl="1" indent="0">
              <a:buNone/>
            </a:pPr>
            <a:endParaRPr lang="fr-FR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fr-FR" altLang="zh-CN" sz="2200" dirty="0" smtClean="0">
                <a:latin typeface="Times New Roman" pitchFamily="18" charset="0"/>
                <a:cs typeface="Times New Roman" pitchFamily="18" charset="0"/>
              </a:rPr>
              <a:t>CSNS</a:t>
            </a:r>
          </a:p>
          <a:p>
            <a:pPr marL="457200" lvl="1" indent="0">
              <a:buNone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   Beam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footprint in rectangular shape: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cm (H) x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5cm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(V) </a:t>
            </a:r>
          </a:p>
          <a:p>
            <a:pPr marL="457200" lvl="1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Ratio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zh-CN" altLang="zh-CN" sz="2400" dirty="0">
                <a:latin typeface="Times New Roman" pitchFamily="18" charset="0"/>
                <a:cs typeface="Times New Roman" pitchFamily="18" charset="0"/>
              </a:rPr>
              <a:t>peak current density to the </a:t>
            </a:r>
            <a:r>
              <a:rPr lang="zh-CN" altLang="zh-CN" sz="2400" dirty="0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&lt;3</a:t>
            </a:r>
            <a:endParaRPr lang="fr-FR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fr-FR" altLang="zh-CN" sz="2200" dirty="0" smtClean="0">
                <a:latin typeface="Times New Roman" pitchFamily="18" charset="0"/>
                <a:cs typeface="Times New Roman" pitchFamily="18" charset="0"/>
              </a:rPr>
              <a:t>C-ADS</a:t>
            </a:r>
          </a:p>
          <a:p>
            <a:pPr marL="457200" lvl="1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Beam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footprint in rectangular shape: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4.4cm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(H) x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4.4cm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(V) </a:t>
            </a:r>
          </a:p>
          <a:p>
            <a:pPr marL="457200" lvl="1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Ratio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zh-CN" altLang="zh-CN" sz="2400" dirty="0">
                <a:latin typeface="Times New Roman" pitchFamily="18" charset="0"/>
                <a:cs typeface="Times New Roman" pitchFamily="18" charset="0"/>
              </a:rPr>
              <a:t>peak current density to the average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&lt;2.5</a:t>
            </a:r>
            <a:endParaRPr lang="fr-FR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IFMIF (</a:t>
            </a:r>
            <a:r>
              <a:rPr lang="fr-FR" altLang="zh-CN" sz="2400" dirty="0" smtClean="0">
                <a:latin typeface="Times New Roman" pitchFamily="18" charset="0"/>
                <a:cs typeface="Times New Roman" pitchFamily="18" charset="0"/>
              </a:rPr>
              <a:t>to be revised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Beam footprint in rectangular shape: 20 cm (H) x 5 cm (V) </a:t>
            </a:r>
          </a:p>
          <a:p>
            <a:pPr marL="914400" lvl="2" indent="0"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Current density across the flat top is uniform (±5%) </a:t>
            </a:r>
          </a:p>
          <a:p>
            <a:pPr marL="914400" lvl="2" indent="0">
              <a:buNone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Current density: &lt; 0.5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A/cm</a:t>
            </a:r>
            <a:r>
              <a:rPr lang="en-US" altLang="zh-CN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(for |x|&gt;11 cm)</a:t>
            </a:r>
          </a:p>
          <a:p>
            <a:pPr marL="457200" lvl="1" indent="0">
              <a:buNone/>
            </a:pPr>
            <a:endParaRPr lang="fr-FR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fr-FR" altLang="zh-CN" sz="2200" dirty="0" smtClean="0">
              <a:latin typeface="Times New Roman" pitchFamily="18" charset="0"/>
            </a:endParaRPr>
          </a:p>
          <a:p>
            <a:pPr marL="457200" lvl="1" indent="0">
              <a:buNone/>
            </a:pPr>
            <a:endParaRPr lang="en-US" altLang="zh-CN" sz="2200" dirty="0">
              <a:latin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84" y="918373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Beam spot </a:t>
            </a:r>
            <a:r>
              <a:rPr lang="en-US" altLang="zh-CN" sz="2400" dirty="0" err="1"/>
              <a:t>uniformization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40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43"/>
    </mc:Choice>
    <mc:Fallback xmlns="">
      <p:transition spd="slow" advTm="647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D:\work\HEBT-IFMIF\Plots\input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40" y="1663247"/>
            <a:ext cx="4554848" cy="40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tracewin-ifmif\12032012\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84" y="1772816"/>
            <a:ext cx="45901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 beam of C-ADS beam transfer line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19730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Input beam of </a:t>
            </a:r>
            <a:r>
              <a:rPr lang="en-US" altLang="zh-CN" dirty="0" smtClean="0"/>
              <a:t>IFMIF-HEBT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5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1"/>
    </mc:Choice>
    <mc:Fallback xmlns="">
      <p:transition spd="slow" advTm="373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3568" y="1600200"/>
            <a:ext cx="8003232" cy="420506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Nonlinear magnets are needed for the beam spot </a:t>
            </a:r>
            <a:r>
              <a:rPr lang="en-US" altLang="zh-CN" dirty="0" err="1"/>
              <a:t>uniformization</a:t>
            </a:r>
            <a:r>
              <a:rPr lang="en-US" altLang="zh-CN" dirty="0"/>
              <a:t> at target</a:t>
            </a:r>
          </a:p>
          <a:p>
            <a:pPr lvl="1"/>
            <a:r>
              <a:rPr lang="en-US" altLang="zh-CN" dirty="0"/>
              <a:t>More conventional: single </a:t>
            </a:r>
            <a:r>
              <a:rPr lang="en-US" altLang="zh-CN" dirty="0" err="1"/>
              <a:t>octupole</a:t>
            </a:r>
            <a:r>
              <a:rPr lang="en-US" altLang="zh-CN" dirty="0"/>
              <a:t> or pair of </a:t>
            </a:r>
            <a:r>
              <a:rPr lang="en-US" altLang="zh-CN" dirty="0" err="1"/>
              <a:t>octupole</a:t>
            </a:r>
            <a:r>
              <a:rPr lang="en-US" altLang="zh-CN" dirty="0"/>
              <a:t> and </a:t>
            </a:r>
            <a:r>
              <a:rPr lang="en-US" altLang="zh-CN" dirty="0" err="1"/>
              <a:t>dodecapole</a:t>
            </a:r>
            <a:r>
              <a:rPr lang="en-US" altLang="zh-CN" dirty="0"/>
              <a:t> for each plane (horizontal or vertical)</a:t>
            </a:r>
          </a:p>
          <a:p>
            <a:pPr lvl="1"/>
            <a:r>
              <a:rPr lang="en-US" altLang="zh-CN" dirty="0"/>
              <a:t>New concept-1: step-like field magnets, initially proposed for ESS and CSNS</a:t>
            </a:r>
          </a:p>
          <a:p>
            <a:pPr lvl="1"/>
            <a:r>
              <a:rPr lang="en-US" altLang="zh-CN" dirty="0"/>
              <a:t>New concept-2: simplified </a:t>
            </a:r>
            <a:r>
              <a:rPr lang="en-US" altLang="zh-CN" dirty="0" err="1"/>
              <a:t>multipole</a:t>
            </a:r>
            <a:r>
              <a:rPr lang="en-US" altLang="zh-CN" dirty="0"/>
              <a:t> magnets including different combinations of anti-symmetric second-order, third-order, fourth-order and fifth-order field magnets, recently proposed at IHEP</a:t>
            </a:r>
          </a:p>
        </p:txBody>
      </p:sp>
    </p:spTree>
    <p:extLst>
      <p:ext uri="{BB962C8B-B14F-4D97-AF65-F5344CB8AC3E}">
        <p14:creationId xmlns:p14="http://schemas.microsoft.com/office/powerpoint/2010/main" val="8190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04"/>
    </mc:Choice>
    <mc:Fallback xmlns="">
      <p:transition spd="slow" advTm="563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Introduction of the step-like magnet</a:t>
            </a:r>
            <a:endParaRPr lang="zh-CN" altLang="en-US" dirty="0"/>
          </a:p>
        </p:txBody>
      </p:sp>
      <p:pic>
        <p:nvPicPr>
          <p:cNvPr id="4" name="Picture 3" descr="D:\Tracewin\res\HEBT-IFMIF-v01-2008-06-10\Plots\FM8-By along 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04502"/>
            <a:ext cx="3487824" cy="2548880"/>
          </a:xfrm>
          <a:prstGeom prst="rect">
            <a:avLst/>
          </a:prstGeom>
          <a:noFill/>
        </p:spPr>
      </p:pic>
      <p:sp>
        <p:nvSpPr>
          <p:cNvPr id="5" name="ZoneTexte 6"/>
          <p:cNvSpPr txBox="1"/>
          <p:nvPr/>
        </p:nvSpPr>
        <p:spPr>
          <a:xfrm>
            <a:off x="1107180" y="4665084"/>
            <a:ext cx="181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8 poles -r50 mm</a:t>
            </a:r>
          </a:p>
          <a:p>
            <a:pPr algn="ctr"/>
            <a:r>
              <a:rPr lang="fr-FR" sz="1600" dirty="0" smtClean="0"/>
              <a:t>Field on pole 0.30 T</a:t>
            </a:r>
          </a:p>
          <a:p>
            <a:pPr algn="ctr"/>
            <a:r>
              <a:rPr lang="fr-FR" sz="1600" b="1" dirty="0"/>
              <a:t> </a:t>
            </a:r>
            <a:r>
              <a:rPr lang="fr-FR" sz="1600" b="1" dirty="0" smtClean="0"/>
              <a:t>Octupole</a:t>
            </a:r>
          </a:p>
        </p:txBody>
      </p:sp>
      <p:pic>
        <p:nvPicPr>
          <p:cNvPr id="6" name="Picture 2" descr="D:\Tracewin\res\HEBT-IFMIF-SFM-v01-2011-11-28\Plots\FM1-By along 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469" y="2033892"/>
            <a:ext cx="3600458" cy="2631192"/>
          </a:xfrm>
          <a:prstGeom prst="rect">
            <a:avLst/>
          </a:prstGeom>
          <a:noFill/>
        </p:spPr>
      </p:pic>
      <p:sp>
        <p:nvSpPr>
          <p:cNvPr id="7" name="ZoneTexte 5"/>
          <p:cNvSpPr txBox="1"/>
          <p:nvPr/>
        </p:nvSpPr>
        <p:spPr>
          <a:xfrm>
            <a:off x="5282941" y="4797152"/>
            <a:ext cx="191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2 dipoles-r100 mm</a:t>
            </a:r>
          </a:p>
          <a:p>
            <a:pPr algn="ctr"/>
            <a:r>
              <a:rPr lang="fr-FR" sz="1600" dirty="0" smtClean="0"/>
              <a:t>Field on pole 0.040 T</a:t>
            </a:r>
          </a:p>
          <a:p>
            <a:pPr algn="ctr"/>
            <a:r>
              <a:rPr lang="fr-FR" sz="1600" b="1" dirty="0" smtClean="0"/>
              <a:t>Step-like magnet</a:t>
            </a:r>
          </a:p>
        </p:txBody>
      </p:sp>
    </p:spTree>
    <p:extLst>
      <p:ext uri="{BB962C8B-B14F-4D97-AF65-F5344CB8AC3E}">
        <p14:creationId xmlns:p14="http://schemas.microsoft.com/office/powerpoint/2010/main" val="4182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1"/>
    </mc:Choice>
    <mc:Fallback xmlns="">
      <p:transition spd="slow" advTm="505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917</Words>
  <Application>Microsoft Office PowerPoint</Application>
  <PresentationFormat>全屏显示(4:3)</PresentationFormat>
  <Paragraphs>201</Paragraphs>
  <Slides>23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主题​​</vt:lpstr>
      <vt:lpstr>吉祥如意</vt:lpstr>
      <vt:lpstr>图表</vt:lpstr>
      <vt:lpstr>Using step-like nonlinear magnets for beam uniformization at target  in high intensity accelerarors</vt:lpstr>
      <vt:lpstr>Topics</vt:lpstr>
      <vt:lpstr>CSNS high power proton accelerator</vt:lpstr>
      <vt:lpstr>China ADS high power proton accelerator</vt:lpstr>
      <vt:lpstr>PowerPoint 演示文稿</vt:lpstr>
      <vt:lpstr>PowerPoint 演示文稿</vt:lpstr>
      <vt:lpstr>PowerPoint 演示文稿</vt:lpstr>
      <vt:lpstr>PowerPoint 演示文稿</vt:lpstr>
      <vt:lpstr>Introduction of the step-like magnet</vt:lpstr>
      <vt:lpstr>Advantage</vt:lpstr>
      <vt:lpstr>PowerPoint 演示文稿</vt:lpstr>
      <vt:lpstr>PowerPoint 演示文稿</vt:lpstr>
      <vt:lpstr>PowerPoint 演示文稿</vt:lpstr>
      <vt:lpstr>Tests with beam for spot uniformization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zyang</dc:creator>
  <cp:lastModifiedBy>zyang</cp:lastModifiedBy>
  <cp:revision>76</cp:revision>
  <dcterms:created xsi:type="dcterms:W3CDTF">2012-03-12T09:14:14Z</dcterms:created>
  <dcterms:modified xsi:type="dcterms:W3CDTF">2012-03-23T15:19:24Z</dcterms:modified>
</cp:coreProperties>
</file>