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7" r:id="rId3"/>
    <p:sldId id="259" r:id="rId4"/>
    <p:sldId id="288" r:id="rId5"/>
    <p:sldId id="303" r:id="rId6"/>
    <p:sldId id="308" r:id="rId7"/>
    <p:sldId id="310" r:id="rId8"/>
    <p:sldId id="309" r:id="rId9"/>
    <p:sldId id="312" r:id="rId10"/>
    <p:sldId id="287" r:id="rId11"/>
    <p:sldId id="296" r:id="rId12"/>
    <p:sldId id="297" r:id="rId13"/>
    <p:sldId id="301" r:id="rId14"/>
    <p:sldId id="300" r:id="rId15"/>
    <p:sldId id="278" r:id="rId16"/>
    <p:sldId id="260" r:id="rId17"/>
    <p:sldId id="30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CC00"/>
    <a:srgbClr val="FFFF00"/>
    <a:srgbClr val="CCFF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3" autoAdjust="0"/>
  </p:normalViewPr>
  <p:slideViewPr>
    <p:cSldViewPr>
      <p:cViewPr varScale="1">
        <p:scale>
          <a:sx n="66" d="100"/>
          <a:sy n="6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D47B908-1145-46F2-A8AA-0A68BA7624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8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7B908-1145-46F2-A8AA-0A68BA7624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256-E4B7-41D0-8966-2712BAC03178}" type="datetime5">
              <a:rPr lang="en-US" smtClean="0"/>
              <a:t>21-Mar-12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07D9-7E0D-484C-93B3-6C4FFFB3A5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92EDB-349A-4C3A-A40F-7BF0326711AB}" type="datetime5">
              <a:rPr lang="en-US" smtClean="0"/>
              <a:t>21-Mar-12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EE58-0DE5-41AE-AA23-B86862B1782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9DD0-F548-4125-85AF-3B4F2038D715}" type="datetime5">
              <a:rPr lang="en-US" smtClean="0"/>
              <a:t>21-Mar-12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BCC1-7AE7-40EA-82D6-7B89B68EBC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6717-CD72-4E06-912C-D8A17819DAF8}" type="datetime5">
              <a:rPr lang="en-US" smtClean="0"/>
              <a:t>21-Mar-12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E79D-B850-4D96-A16F-E38C8D1227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64CFF-4432-44D0-872F-6CA7503A5F94}" type="datetime5">
              <a:rPr lang="en-US" smtClean="0"/>
              <a:t>21-Mar-12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B67D-A099-4A8F-B331-32399986A8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6325-10F9-4B1A-BBFC-A0D9A9C14D17}" type="datetime5">
              <a:rPr lang="en-US" smtClean="0"/>
              <a:t>21-Mar-12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4679-5CE1-400A-AAEC-13B2259110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6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0793-5943-4F82-941A-04B16DD98E4E}" type="datetime5">
              <a:rPr lang="en-US" smtClean="0"/>
              <a:t>21-Mar-12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85FF-F2BC-4561-9E48-4AE0D34786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6BC9-A0AA-4698-8BCA-BE5217AE4A4F}" type="datetime5">
              <a:rPr lang="en-US" smtClean="0"/>
              <a:t>21-Mar-12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DC20-063B-4AB4-9D46-C4D58B07AF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7D30-F67E-4EAE-8CA8-58B23B363CE2}" type="datetime5">
              <a:rPr lang="en-US" smtClean="0"/>
              <a:t>21-Mar-12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F89C-B58B-4C2E-90E1-3C7184AA8DA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71C7-E054-470B-9B81-62EF6BCCD381}" type="datetime5">
              <a:rPr lang="en-US" smtClean="0"/>
              <a:t>21-Mar-12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07A15-5BB6-4E36-A7B1-3CAB04F6E3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9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76A3-F2E1-45A9-B4F7-9B1B9897F216}" type="datetime5">
              <a:rPr lang="en-US" smtClean="0"/>
              <a:t>21-Mar-12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0B57-5FB1-490D-81CE-A8B324FF93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4DF4-ADA6-4BBA-B5B4-0D9192C336D5}" type="datetime5">
              <a:rPr lang="en-US" smtClean="0"/>
              <a:t>21-Mar-12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36B9-42C1-4805-81D4-BCC0678C0A4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DD12CE2-862B-45DD-9379-BF9B58632702}" type="datetime5">
              <a:rPr lang="en-US" smtClean="0"/>
              <a:t>21-Mar-12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2714DD8-1A06-43CF-A52D-63EA61AEA75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ki.cern.ch/twiki/bin/view/AtlasPublic/ApprovedPlotsATLASDetector?sortcol=2;table=1;up=0" TargetMode="External"/><Relationship Id="rId5" Type="http://schemas.openxmlformats.org/officeDocument/2006/relationships/hyperlink" Target="https://twiki.cern.ch/twiki/bin/view/AtlasPublic/ApprovedPlotsATLASDetector?sortcol=1;table=1;up=0" TargetMode="External"/><Relationship Id="rId4" Type="http://schemas.openxmlformats.org/officeDocument/2006/relationships/hyperlink" Target="https://twiki.cern.ch/twiki/bin/view/AtlasPublic/ApprovedPlotsATLASDetector?sortcol=0;table=1;up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AtlasPublic/ApprovedPlotsATLASDetector?sortcol=1;table=1;up=0" TargetMode="External"/><Relationship Id="rId2" Type="http://schemas.openxmlformats.org/officeDocument/2006/relationships/hyperlink" Target="https://twiki.cern.ch/twiki/bin/view/AtlasPublic/ApprovedPlotsATLASDetector?sortcol=0;table=1;up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twiki.cern.ch/twiki/bin/view/AtlasPublic/ApprovedPlotsATLASDetector?sortcol=2;table=1;up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HC-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6400" r="2438" b="6400"/>
          <a:stretch>
            <a:fillRect/>
          </a:stretch>
        </p:blipFill>
        <p:spPr bwMode="auto">
          <a:xfrm>
            <a:off x="0" y="0"/>
            <a:ext cx="9150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9321" y="609600"/>
            <a:ext cx="7771679" cy="138499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Introduction on ATLAS FCPPL Project</a:t>
            </a:r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 b="1" smtClean="0">
                <a:solidFill>
                  <a:schemeClr val="bg1"/>
                </a:solidFill>
                <a:latin typeface="Comic Sans MS" pitchFamily="66" charset="0"/>
              </a:rPr>
              <a:t>ACC/CEA/IN2P3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Emmanuel MONNIER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(CPPM)</a:t>
            </a:r>
            <a:endParaRPr lang="en-US" sz="1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662014" y="6246526"/>
            <a:ext cx="2237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FCPPL 5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workshop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21 March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53" name="Picture 11" descr="ATLAS_Dark_Transp_Small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0"/>
            <a:ext cx="1138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B157-3D2D-4B07-8435-8E56D8435261}" type="datetime5">
              <a:rPr lang="en-US" smtClean="0"/>
              <a:t>21-Mar-12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Monnier - FCPPL2012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F85FF-F2BC-4561-9E48-4AE0D34786F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4A3B97-FBD4-494D-B0D8-4FB623FA0F24}" type="datetime5">
              <a:rPr lang="en-US" smtClean="0"/>
              <a:t>21-Mar-12</a:t>
            </a:fld>
            <a:endParaRPr lang="en-US"/>
          </a:p>
        </p:txBody>
      </p:sp>
      <p:sp>
        <p:nvSpPr>
          <p:cNvPr id="512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9AA5F-41B1-47E1-89CD-6F826BD710E2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6200" y="1286196"/>
            <a:ext cx="8991600" cy="473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Very strong cooperation program between the Atlas Chinese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Cluster (IHEP, NJU, SDU, USTC)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and CPPM,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IRFU, LAL, LPNHE, LPSC since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several years: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endParaRPr lang="en-US" sz="800" b="1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Higgs, </a:t>
            </a:r>
            <a:r>
              <a:rPr lang="en-US" sz="2000" b="1" dirty="0" err="1" smtClean="0">
                <a:latin typeface="Comic Sans MS" pitchFamily="66" charset="0"/>
              </a:rPr>
              <a:t>Susy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studies (through </a:t>
            </a:r>
            <a:r>
              <a:rPr lang="el-GR" sz="2000" b="1" dirty="0">
                <a:latin typeface="Comic Sans MS" pitchFamily="66" charset="0"/>
              </a:rPr>
              <a:t>γ </a:t>
            </a:r>
            <a:r>
              <a:rPr lang="el-GR" sz="2000" b="1" dirty="0" smtClean="0">
                <a:latin typeface="Comic Sans MS" pitchFamily="66" charset="0"/>
              </a:rPr>
              <a:t>γ</a:t>
            </a:r>
            <a:r>
              <a:rPr lang="en-US" sz="2000" b="1" dirty="0" smtClean="0">
                <a:latin typeface="Comic Sans MS" pitchFamily="66" charset="0"/>
              </a:rPr>
              <a:t> or WW </a:t>
            </a:r>
            <a:r>
              <a:rPr lang="en-US" sz="2000" b="1" dirty="0">
                <a:latin typeface="Comic Sans MS" pitchFamily="66" charset="0"/>
              </a:rPr>
              <a:t>final </a:t>
            </a:r>
            <a:r>
              <a:rPr lang="en-US" sz="2000" b="1" dirty="0" smtClean="0">
                <a:latin typeface="Comic Sans MS" pitchFamily="66" charset="0"/>
              </a:rPr>
              <a:t>states and also lepton/jet/top final states)</a:t>
            </a:r>
            <a:endParaRPr lang="en-US" sz="2000" b="1" dirty="0">
              <a:latin typeface="Comic Sans MS" pitchFamily="66" charset="0"/>
            </a:endParaRPr>
          </a:p>
          <a:p>
            <a:pPr lvl="2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latin typeface="Comic Sans MS" pitchFamily="66" charset="0"/>
              </a:rPr>
              <a:t>(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see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X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rgbClr val="0066FF"/>
                </a:solidFill>
                <a:latin typeface="Comic Sans MS" pitchFamily="66" charset="0"/>
              </a:rPr>
              <a:t>Ruan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, G. </a:t>
            </a:r>
            <a:r>
              <a:rPr lang="en-US" sz="2000" b="1" dirty="0" err="1" smtClean="0">
                <a:solidFill>
                  <a:srgbClr val="0066FF"/>
                </a:solidFill>
                <a:latin typeface="Comic Sans MS" pitchFamily="66" charset="0"/>
              </a:rPr>
              <a:t>Marchiori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, L. Yao, M Xiao … 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talks</a:t>
            </a:r>
            <a:r>
              <a:rPr lang="en-US" sz="2000" b="1" dirty="0">
                <a:latin typeface="Comic Sans MS" pitchFamily="66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latin typeface="Comic Sans MS" pitchFamily="66" charset="0"/>
              </a:rPr>
              <a:t> Di-boson studies </a:t>
            </a:r>
            <a:r>
              <a:rPr lang="en-US" sz="2000" b="1" dirty="0">
                <a:latin typeface="Comic Sans MS" pitchFamily="66" charset="0"/>
              </a:rPr>
              <a:t>(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see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S. Li talk</a:t>
            </a:r>
            <a:r>
              <a:rPr lang="en-US" sz="2000" b="1" dirty="0" smtClean="0">
                <a:latin typeface="Comic Sans MS" pitchFamily="66" charset="0"/>
              </a:rPr>
              <a:t>)</a:t>
            </a:r>
            <a:endParaRPr lang="en-US" sz="2000" b="1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Top </a:t>
            </a:r>
            <a:r>
              <a:rPr lang="en-US" sz="2000" b="1" dirty="0" smtClean="0">
                <a:latin typeface="Comic Sans MS" pitchFamily="66" charset="0"/>
              </a:rPr>
              <a:t>studies </a:t>
            </a:r>
            <a:r>
              <a:rPr lang="en-US" sz="2000" b="1" dirty="0">
                <a:latin typeface="Comic Sans MS" pitchFamily="66" charset="0"/>
              </a:rPr>
              <a:t>(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see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L. Shan, A. </a:t>
            </a:r>
            <a:r>
              <a:rPr lang="en-US" sz="2000" b="1" dirty="0" err="1" smtClean="0">
                <a:solidFill>
                  <a:srgbClr val="0066FF"/>
                </a:solidFill>
                <a:latin typeface="Comic Sans MS" pitchFamily="66" charset="0"/>
              </a:rPr>
              <a:t>Lleres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, E. </a:t>
            </a:r>
            <a:r>
              <a:rPr lang="en-US" sz="2000" b="1" dirty="0" err="1" smtClean="0">
                <a:solidFill>
                  <a:srgbClr val="0066FF"/>
                </a:solidFill>
                <a:latin typeface="Comic Sans MS" pitchFamily="66" charset="0"/>
              </a:rPr>
              <a:t>Lancon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 talks</a:t>
            </a:r>
            <a:r>
              <a:rPr lang="en-US" sz="2000" b="1" dirty="0" smtClean="0">
                <a:latin typeface="Comic Sans MS" pitchFamily="66" charset="0"/>
              </a:rPr>
              <a:t>)</a:t>
            </a:r>
            <a:endParaRPr lang="en-US" sz="2000" b="1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Performance studies (E/gamma - Jet/Missing Et – B tag </a:t>
            </a:r>
            <a:r>
              <a:rPr lang="en-US" sz="2000" b="1" dirty="0" smtClean="0">
                <a:latin typeface="Comic Sans MS" pitchFamily="66" charset="0"/>
              </a:rPr>
              <a:t>– </a:t>
            </a:r>
            <a:r>
              <a:rPr lang="en-US" sz="2000" b="1" dirty="0">
                <a:latin typeface="Comic Sans MS" pitchFamily="66" charset="0"/>
              </a:rPr>
              <a:t>Trigger, </a:t>
            </a:r>
            <a:r>
              <a:rPr lang="en-US" sz="2000" b="1" dirty="0" smtClean="0">
                <a:latin typeface="Comic Sans MS" pitchFamily="66" charset="0"/>
              </a:rPr>
              <a:t>Calorimeter…) </a:t>
            </a:r>
            <a:r>
              <a:rPr lang="en-US" sz="2000" b="1" dirty="0">
                <a:latin typeface="Comic Sans MS" pitchFamily="66" charset="0"/>
              </a:rPr>
              <a:t>(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see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G. </a:t>
            </a:r>
            <a:r>
              <a:rPr lang="en-US" sz="2000" b="1" dirty="0" err="1" smtClean="0">
                <a:solidFill>
                  <a:srgbClr val="0066FF"/>
                </a:solidFill>
                <a:latin typeface="Comic Sans MS" pitchFamily="66" charset="0"/>
              </a:rPr>
              <a:t>Marchiori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, L. Yao talks</a:t>
            </a:r>
            <a:r>
              <a:rPr lang="en-US" sz="2000" b="1" dirty="0" smtClean="0">
                <a:latin typeface="Comic Sans MS" pitchFamily="66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Data quality, operation, shifts…</a:t>
            </a:r>
            <a:endParaRPr lang="en-US" sz="2000" b="1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Silicon detector R&amp;D (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see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P. </a:t>
            </a:r>
            <a:r>
              <a:rPr lang="en-US" sz="2000" b="1" dirty="0" err="1" smtClean="0">
                <a:solidFill>
                  <a:srgbClr val="0066FF"/>
                </a:solidFill>
                <a:latin typeface="Comic Sans MS" pitchFamily="66" charset="0"/>
              </a:rPr>
              <a:t>Pangaud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 talk</a:t>
            </a:r>
            <a:r>
              <a:rPr lang="en-US" sz="2000" b="1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96011" y="666690"/>
            <a:ext cx="8515473" cy="400110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ACC(IHEP/NJU/SDU/USTC)-CEA-IN2P3(CPPM/LAL/LPNHE/LPSC)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126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99F52-D553-4A04-B8F5-B7C47A565A71}" type="datetime5">
              <a:rPr lang="en-US" smtClean="0"/>
              <a:t>21-Mar-12</a:t>
            </a:fld>
            <a:endParaRPr lang="en-US"/>
          </a:p>
        </p:txBody>
      </p:sp>
      <p:sp>
        <p:nvSpPr>
          <p:cNvPr id="1126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F1391-E85B-4EB6-87F2-2D5CEF75FC74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6200" y="-76200"/>
            <a:ext cx="89916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ATLAS ACC-IN2P3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heavily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involved in data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analyses in 2011-2012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Co-PhD : 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B. Yu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CAS funded/FCPPL </a:t>
            </a:r>
            <a:r>
              <a:rPr lang="en-US" sz="2000" b="1" dirty="0">
                <a:latin typeface="Comic Sans MS" pitchFamily="66" charset="0"/>
              </a:rPr>
              <a:t>(CPPM/IHEP)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(05/12 defense)</a:t>
            </a:r>
            <a:endParaRPr lang="en-US" sz="2000" b="1" dirty="0">
              <a:solidFill>
                <a:srgbClr val="0066FF"/>
              </a:solidFill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L. Yuan</a:t>
            </a:r>
            <a:r>
              <a:rPr lang="en-US" sz="2000" b="1" dirty="0">
                <a:latin typeface="Comic Sans MS" pitchFamily="66" charset="0"/>
              </a:rPr>
              <a:t> (French Embassy funded) (LPNHE/IHEP)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 (2011 defense)</a:t>
            </a:r>
            <a:endParaRPr lang="en-US" sz="2000" b="1" dirty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X. </a:t>
            </a:r>
            <a:r>
              <a:rPr lang="en-US" sz="2000" b="1" dirty="0" err="1">
                <a:latin typeface="Comic Sans MS" pitchFamily="66" charset="0"/>
              </a:rPr>
              <a:t>Ruan</a:t>
            </a:r>
            <a:r>
              <a:rPr lang="en-US" sz="2000" b="1" dirty="0">
                <a:latin typeface="Comic Sans MS" pitchFamily="66" charset="0"/>
              </a:rPr>
              <a:t> CAS funded (started 09/09) (LAL/IHEP) 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S. Li </a:t>
            </a:r>
            <a:r>
              <a:rPr lang="en-US" sz="2000" b="1" dirty="0" smtClean="0">
                <a:latin typeface="Comic Sans MS" pitchFamily="66" charset="0"/>
              </a:rPr>
              <a:t>CSC/Eiffel </a:t>
            </a:r>
            <a:r>
              <a:rPr lang="en-US" sz="2000" b="1" dirty="0">
                <a:latin typeface="Comic Sans MS" pitchFamily="66" charset="0"/>
              </a:rPr>
              <a:t>funded (started 09/09) (CPPM/USTC)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L. Yao CSC funded (started 09/10) (LPNHE/IHEP) 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B. Li CSC funded (started 09/10) (</a:t>
            </a:r>
            <a:r>
              <a:rPr lang="en-US" sz="2000" b="1" dirty="0" smtClean="0">
                <a:latin typeface="Comic Sans MS" pitchFamily="66" charset="0"/>
              </a:rPr>
              <a:t>CPPM/SDU)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L. Chen CSC </a:t>
            </a:r>
            <a:r>
              <a:rPr lang="en-US" sz="2000" b="1" dirty="0" err="1" smtClean="0">
                <a:latin typeface="Comic Sans MS" pitchFamily="66" charset="0"/>
              </a:rPr>
              <a:t>Cai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Yuanpei</a:t>
            </a:r>
            <a:r>
              <a:rPr lang="en-US" sz="2000" b="1" dirty="0" smtClean="0">
                <a:latin typeface="Comic Sans MS" pitchFamily="66" charset="0"/>
              </a:rPr>
              <a:t> (started 01/11) (CPPM/SDU)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J. Wang</a:t>
            </a:r>
            <a:r>
              <a:rPr lang="en-US" sz="2000" b="1" dirty="0" smtClean="0">
                <a:latin typeface="Comic Sans MS" pitchFamily="66" charset="0"/>
              </a:rPr>
              <a:t> CSC </a:t>
            </a:r>
            <a:r>
              <a:rPr lang="en-US" sz="2000" b="1" dirty="0">
                <a:latin typeface="Comic Sans MS" pitchFamily="66" charset="0"/>
              </a:rPr>
              <a:t>funded (started </a:t>
            </a:r>
            <a:r>
              <a:rPr lang="en-US" sz="2000" b="1" dirty="0" smtClean="0">
                <a:latin typeface="Comic Sans MS" pitchFamily="66" charset="0"/>
              </a:rPr>
              <a:t>09/09) (LPSC/SDU</a:t>
            </a:r>
            <a:r>
              <a:rPr lang="en-US" sz="2000" b="1" dirty="0" smtClean="0">
                <a:latin typeface="Comic Sans MS" pitchFamily="66" charset="0"/>
              </a:rPr>
              <a:t>)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66FF"/>
                </a:solidFill>
                <a:latin typeface="Comic Sans MS" pitchFamily="66" charset="0"/>
              </a:rPr>
              <a:t>(</a:t>
            </a:r>
            <a:r>
              <a:rPr lang="en-US" sz="2000" b="1" dirty="0" smtClean="0">
                <a:solidFill>
                  <a:srgbClr val="0066FF"/>
                </a:solidFill>
                <a:latin typeface="Comic Sans MS" pitchFamily="66" charset="0"/>
              </a:rPr>
              <a:t>06/12)</a:t>
            </a:r>
            <a:endParaRPr lang="en-US" sz="2000" b="1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X. Sun CSC funded (started 09/10) (LPSC/SDU)</a:t>
            </a:r>
            <a:endParaRPr lang="en-US" sz="2000" b="1" dirty="0" smtClean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K. Liu CSC funded </a:t>
            </a:r>
            <a:r>
              <a:rPr lang="en-US" sz="2000" b="1" dirty="0">
                <a:latin typeface="Comic Sans MS" pitchFamily="66" charset="0"/>
              </a:rPr>
              <a:t>(started </a:t>
            </a:r>
            <a:r>
              <a:rPr lang="en-US" sz="2000" b="1" dirty="0" smtClean="0">
                <a:latin typeface="Comic Sans MS" pitchFamily="66" charset="0"/>
              </a:rPr>
              <a:t>09/11)(LPNHE/USTC) ….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Many senior </a:t>
            </a:r>
            <a:r>
              <a:rPr lang="en-US" sz="2000" b="1" dirty="0">
                <a:latin typeface="Comic Sans MS" pitchFamily="66" charset="0"/>
              </a:rPr>
              <a:t>Physicists </a:t>
            </a:r>
            <a:r>
              <a:rPr lang="en-US" sz="2000" b="1" dirty="0" smtClean="0">
                <a:latin typeface="Comic Sans MS" pitchFamily="66" charset="0"/>
              </a:rPr>
              <a:t>(C. </a:t>
            </a:r>
            <a:r>
              <a:rPr lang="en-US" sz="2000" b="1" dirty="0" err="1" smtClean="0">
                <a:latin typeface="Comic Sans MS" pitchFamily="66" charset="0"/>
              </a:rPr>
              <a:t>Feng</a:t>
            </a:r>
            <a:r>
              <a:rPr lang="en-US" sz="2000" b="1" dirty="0" smtClean="0">
                <a:latin typeface="Comic Sans MS" pitchFamily="66" charset="0"/>
              </a:rPr>
              <a:t>, Y</a:t>
            </a:r>
            <a:r>
              <a:rPr lang="en-US" sz="2000" b="1" dirty="0">
                <a:latin typeface="Comic Sans MS" pitchFamily="66" charset="0"/>
              </a:rPr>
              <a:t>. Liu, </a:t>
            </a:r>
            <a:r>
              <a:rPr lang="en-US" sz="2000" b="1" dirty="0" smtClean="0">
                <a:latin typeface="Comic Sans MS" pitchFamily="66" charset="0"/>
              </a:rPr>
              <a:t>F. Lu, L</a:t>
            </a:r>
            <a:r>
              <a:rPr lang="en-US" sz="2000" b="1" dirty="0">
                <a:latin typeface="Comic Sans MS" pitchFamily="66" charset="0"/>
              </a:rPr>
              <a:t>. Shan, C. </a:t>
            </a:r>
            <a:r>
              <a:rPr lang="en-US" sz="2000" b="1" dirty="0" smtClean="0">
                <a:latin typeface="Comic Sans MS" pitchFamily="66" charset="0"/>
              </a:rPr>
              <a:t>Zhu, W. Wei…) visits with </a:t>
            </a:r>
            <a:r>
              <a:rPr lang="en-US" sz="2000" b="1" dirty="0">
                <a:latin typeface="Comic Sans MS" pitchFamily="66" charset="0"/>
              </a:rPr>
              <a:t>c</a:t>
            </a:r>
            <a:r>
              <a:rPr lang="en-US" sz="2000" b="1" dirty="0" smtClean="0">
                <a:latin typeface="Comic Sans MS" pitchFamily="66" charset="0"/>
              </a:rPr>
              <a:t>ontinuous </a:t>
            </a:r>
            <a:r>
              <a:rPr lang="en-US" sz="2000" b="1" dirty="0">
                <a:latin typeface="Comic Sans MS" pitchFamily="66" charset="0"/>
              </a:rPr>
              <a:t>cooperation work between ACC physicist and IN2P3 </a:t>
            </a:r>
            <a:r>
              <a:rPr lang="en-US" sz="2000" b="1" dirty="0" smtClean="0">
                <a:latin typeface="Comic Sans MS" pitchFamily="66" charset="0"/>
              </a:rPr>
              <a:t>physicists.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Many presentations at ATLAS meetings by students and senior physicists (Chinese and French) and active contribution to Internal, Pub and </a:t>
            </a:r>
            <a:r>
              <a:rPr lang="en-US" sz="2000" b="1" dirty="0" err="1">
                <a:latin typeface="Comic Sans MS" pitchFamily="66" charset="0"/>
              </a:rPr>
              <a:t>Conf</a:t>
            </a:r>
            <a:r>
              <a:rPr lang="en-US" sz="2000" b="1" dirty="0">
                <a:latin typeface="Comic Sans MS" pitchFamily="66" charset="0"/>
              </a:rPr>
              <a:t> notes </a:t>
            </a:r>
            <a:r>
              <a:rPr lang="en-US" sz="2000" b="1" dirty="0" smtClean="0">
                <a:latin typeface="Comic Sans MS" pitchFamily="66" charset="0"/>
              </a:rPr>
              <a:t>and physics paper on </a:t>
            </a:r>
            <a:r>
              <a:rPr lang="en-US" sz="2000" b="1" dirty="0">
                <a:latin typeface="Comic Sans MS" pitchFamily="66" charset="0"/>
              </a:rPr>
              <a:t>data </a:t>
            </a:r>
            <a:r>
              <a:rPr lang="en-US" sz="2000" b="1" dirty="0" smtClean="0">
                <a:latin typeface="Comic Sans MS" pitchFamily="66" charset="0"/>
              </a:rPr>
              <a:t>analysis.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Strong SLHC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Silicon detector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R&amp;D cooperation program ongoing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70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BD7D2C-00AC-4667-9C28-F3221735EB35}" type="datetime5">
              <a:rPr lang="en-US" smtClean="0"/>
              <a:t>21-Mar-12</a:t>
            </a:fld>
            <a:endParaRPr lang="en-US"/>
          </a:p>
        </p:txBody>
      </p:sp>
      <p:sp>
        <p:nvSpPr>
          <p:cNvPr id="1433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B11EC8-C01F-43B1-BE2E-B4B5890365C4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194275" y="178743"/>
            <a:ext cx="2711000" cy="461665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Prospect in </a:t>
            </a:r>
            <a:r>
              <a:rPr lang="en-US" sz="2400" b="1" dirty="0" smtClean="0">
                <a:latin typeface="Comic Sans MS" pitchFamily="66" charset="0"/>
              </a:rPr>
              <a:t>2012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6200" y="1052929"/>
            <a:ext cx="90678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Continue strong involvement in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data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analysis: physics analyses and performance. Need to sustain the effort to convert the fruit of our cooperation into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more scientific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results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On going</a:t>
            </a:r>
            <a:r>
              <a:rPr lang="en-US" sz="2000" b="1" dirty="0">
                <a:latin typeface="Comic Sans MS" pitchFamily="66" charset="0"/>
              </a:rPr>
              <a:t> Co-PhD will continue their work in this framework in both institutes </a:t>
            </a:r>
            <a:r>
              <a:rPr lang="en-US" sz="2000" b="1" dirty="0" smtClean="0">
                <a:latin typeface="Comic Sans MS" pitchFamily="66" charset="0"/>
              </a:rPr>
              <a:t>involved but need to involve new PhD students since some have </a:t>
            </a:r>
            <a:r>
              <a:rPr lang="en-US" sz="2000" b="1" dirty="0" err="1" smtClean="0">
                <a:latin typeface="Comic Sans MS" pitchFamily="66" charset="0"/>
              </a:rPr>
              <a:t>alread</a:t>
            </a:r>
            <a:r>
              <a:rPr lang="en-US" sz="2000" b="1" dirty="0" smtClean="0">
                <a:latin typeface="Comic Sans MS" pitchFamily="66" charset="0"/>
              </a:rPr>
              <a:t> defended (or about to) 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Several Senior Physicists visit already planned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Several Students visits already planned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Strengthen SLHC Silicon Detector R&amp;D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cooperation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Senior Physicist visits planned with possible students accompanying.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Senior + Student together very important for strong cooperation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Increase continuity of design and test on both sides</a:t>
            </a:r>
          </a:p>
        </p:txBody>
      </p:sp>
      <p:sp>
        <p:nvSpPr>
          <p:cNvPr id="1434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96D0C-B4FD-46ED-8ECB-0EA5E1E17894}" type="datetime5">
              <a:rPr lang="en-US" smtClean="0"/>
              <a:t>21-Mar-12</a:t>
            </a:fld>
            <a:endParaRPr lang="en-US"/>
          </a:p>
        </p:txBody>
      </p:sp>
      <p:sp>
        <p:nvSpPr>
          <p:cNvPr id="1536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A49FDB-055B-414C-8DBC-4942516B1441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3759200" y="152400"/>
            <a:ext cx="1568450" cy="514350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Comic Sans MS" pitchFamily="66" charset="0"/>
              </a:rPr>
              <a:t>Summary</a:t>
            </a:r>
            <a:endParaRPr lang="en-US" sz="24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228600" y="971550"/>
            <a:ext cx="8763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Strong and mature France China cooperation on the ATLAS scientific program with recognize visibility within </a:t>
            </a:r>
            <a:r>
              <a:rPr lang="en-US" sz="2000" b="1" dirty="0" smtClean="0">
                <a:latin typeface="Comic Sans MS" pitchFamily="66" charset="0"/>
              </a:rPr>
              <a:t>ATLAS</a:t>
            </a:r>
            <a:r>
              <a:rPr lang="en-US" sz="2000" b="1" dirty="0">
                <a:latin typeface="Comic Sans MS" pitchFamily="66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Sustain and strengthen the effort on Students as well as Senior physicists exchanges now that we have lots of data to analyze.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Scientific results are </a:t>
            </a:r>
            <a:r>
              <a:rPr lang="en-US" sz="2000" b="1" dirty="0" smtClean="0">
                <a:latin typeface="Comic Sans MS" pitchFamily="66" charset="0"/>
              </a:rPr>
              <a:t>now flowing from these collision </a:t>
            </a:r>
            <a:r>
              <a:rPr lang="en-US" sz="2000" b="1" dirty="0">
                <a:latin typeface="Comic Sans MS" pitchFamily="66" charset="0"/>
              </a:rPr>
              <a:t>data analysis</a:t>
            </a:r>
            <a:r>
              <a:rPr lang="en-US" sz="2000" b="1" dirty="0" smtClean="0">
                <a:latin typeface="Comic Sans MS" pitchFamily="66" charset="0"/>
              </a:rPr>
              <a:t>, and much more expected.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SLHC Silicon detector R&amp;D program is growing up within the ATLAS community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Strengthen SLHC Silicon Detector R&amp;D cooperation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program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366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A1863-C90F-4610-8ED7-679175C64E20}" type="datetime5">
              <a:rPr lang="en-US" smtClean="0"/>
              <a:t>21-Mar-12</a:t>
            </a:fld>
            <a:endParaRPr lang="en-US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D4DE54-D3E1-4A3F-A93F-73DACD88DD8D}" type="slidenum">
              <a:rPr lang="en-US"/>
              <a:pPr eaLnBrk="1" hangingPunct="1"/>
              <a:t>14</a:t>
            </a:fld>
            <a:endParaRPr lang="en-US"/>
          </a:p>
        </p:txBody>
      </p:sp>
      <p:pic>
        <p:nvPicPr>
          <p:cNvPr id="16388" name="Picture 2" descr="dia1024_cal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5830888" y="88900"/>
            <a:ext cx="27797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Comic Sans MS" pitchFamily="66" charset="0"/>
              </a:rPr>
              <a:t>谢谢！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  <a:latin typeface="Comic Sans MS" pitchFamily="66" charset="0"/>
              </a:rPr>
              <a:t>Merci !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  <a:latin typeface="Comic Sans MS" pitchFamily="66" charset="0"/>
              </a:rPr>
              <a:t>Thank You !</a:t>
            </a:r>
          </a:p>
        </p:txBody>
      </p:sp>
      <p:sp>
        <p:nvSpPr>
          <p:cNvPr id="16391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B4108A-91E1-49BB-86F7-EC4E78C49A3A}" type="datetime5">
              <a:rPr lang="en-US" smtClean="0"/>
              <a:t>21-Mar-12</a:t>
            </a:fld>
            <a:endParaRPr lang="en-US"/>
          </a:p>
        </p:txBody>
      </p:sp>
      <p:sp>
        <p:nvSpPr>
          <p:cNvPr id="174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0C30E-E21A-455C-A210-C02A8DDE5059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2914650" y="2730500"/>
            <a:ext cx="3265488" cy="698500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latin typeface="Comic Sans MS" pitchFamily="66" charset="0"/>
              </a:rPr>
              <a:t>Backup Slides</a:t>
            </a:r>
            <a:endParaRPr lang="en-US" sz="3600" b="1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7413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40CD8-3C3B-4D72-9D26-E0D2AE766C62}" type="datetime5">
              <a:rPr lang="en-US" smtClean="0"/>
              <a:t>21-Mar-12</a:t>
            </a:fld>
            <a:endParaRPr lang="en-US"/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13F66-C719-469F-90DD-B65CEA358BC8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009900" y="323850"/>
            <a:ext cx="3086100" cy="514350"/>
          </a:xfrm>
          <a:prstGeom prst="rect">
            <a:avLst/>
          </a:prstGeom>
          <a:solidFill>
            <a:srgbClr val="00FFFF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Comic Sans MS" pitchFamily="66" charset="0"/>
              </a:rPr>
              <a:t>Calorimeter system</a:t>
            </a:r>
          </a:p>
        </p:txBody>
      </p:sp>
      <p:grpSp>
        <p:nvGrpSpPr>
          <p:cNvPr id="18437" name="Group 34"/>
          <p:cNvGrpSpPr>
            <a:grpSpLocks/>
          </p:cNvGrpSpPr>
          <p:nvPr/>
        </p:nvGrpSpPr>
        <p:grpSpPr bwMode="auto">
          <a:xfrm>
            <a:off x="0" y="762000"/>
            <a:ext cx="9067800" cy="5943600"/>
            <a:chOff x="0" y="48"/>
            <a:chExt cx="5712" cy="3744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32"/>
            <a:stretch>
              <a:fillRect/>
            </a:stretch>
          </p:blipFill>
          <p:spPr bwMode="auto">
            <a:xfrm>
              <a:off x="192" y="118"/>
              <a:ext cx="5520" cy="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92" y="48"/>
              <a:ext cx="1488" cy="2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r>
                <a:rPr lang="en-US"/>
                <a:t>                      </a:t>
              </a:r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4172" y="101"/>
              <a:ext cx="1540" cy="3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endParaRPr lang="en-US"/>
            </a:p>
            <a:p>
              <a:pPr eaLnBrk="1" hangingPunct="1"/>
              <a:r>
                <a:rPr lang="en-US"/>
                <a:t>                      </a:t>
              </a:r>
            </a:p>
          </p:txBody>
        </p:sp>
        <p:sp>
          <p:nvSpPr>
            <p:cNvPr id="18444" name="Rectangle 8"/>
            <p:cNvSpPr>
              <a:spLocks noChangeArrowheads="1"/>
            </p:cNvSpPr>
            <p:nvPr/>
          </p:nvSpPr>
          <p:spPr bwMode="auto">
            <a:xfrm>
              <a:off x="144" y="263"/>
              <a:ext cx="1536" cy="55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Hadronic Tile Calorimeter</a:t>
              </a:r>
              <a:endParaRPr lang="en-US" sz="1400"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|η| &lt; 1.7, </a:t>
              </a:r>
              <a:r>
                <a:rPr lang="en-US" sz="1200" b="1">
                  <a:solidFill>
                    <a:srgbClr val="0066FF"/>
                  </a:solidFill>
                  <a:latin typeface="Comic Sans MS" pitchFamily="66" charset="0"/>
                </a:rPr>
                <a:t>3 layers</a:t>
              </a:r>
            </a:p>
            <a:p>
              <a:endParaRPr lang="en-US" sz="1200" b="1">
                <a:solidFill>
                  <a:srgbClr val="0066FF"/>
                </a:solidFill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σ</a:t>
              </a:r>
              <a:r>
                <a:rPr lang="en-US" sz="1200" b="1" baseline="-25000">
                  <a:latin typeface="Comic Sans MS" pitchFamily="66" charset="0"/>
                </a:rPr>
                <a:t>E</a:t>
              </a:r>
              <a:r>
                <a:rPr lang="en-US" sz="1200" b="1">
                  <a:latin typeface="Comic Sans MS" pitchFamily="66" charset="0"/>
                </a:rPr>
                <a:t>/E (jet) ~50%/√E</a:t>
              </a:r>
              <a:r>
                <a:rPr lang="en-US" altLang="ja-JP" sz="1200" b="1">
                  <a:latin typeface="Comic Sans MS" pitchFamily="66" charset="0"/>
                  <a:ea typeface="ＭＳ Ｐゴシック" charset="-128"/>
                  <a:sym typeface="Symbol" pitchFamily="18" charset="2"/>
                </a:rPr>
                <a:t></a:t>
              </a:r>
              <a:r>
                <a:rPr lang="en-US" sz="1200" b="1">
                  <a:latin typeface="Comic Sans MS" pitchFamily="66" charset="0"/>
                </a:rPr>
                <a:t>3%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0" y="1041"/>
              <a:ext cx="1680" cy="78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EM LAr Calorimeter</a:t>
              </a:r>
              <a:endParaRPr lang="en-US" sz="1400"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|η| &lt; 3.2</a:t>
              </a:r>
            </a:p>
            <a:p>
              <a:r>
                <a:rPr lang="en-US" sz="1200" b="1">
                  <a:solidFill>
                    <a:srgbClr val="0066FF"/>
                  </a:solidFill>
                  <a:latin typeface="Comic Sans MS" pitchFamily="66" charset="0"/>
                </a:rPr>
                <a:t>Presampler (|η| &lt; 1.8) </a:t>
              </a:r>
            </a:p>
            <a:p>
              <a:r>
                <a:rPr lang="en-US" sz="1200" b="1">
                  <a:solidFill>
                    <a:srgbClr val="0066FF"/>
                  </a:solidFill>
                  <a:latin typeface="Comic Sans MS" pitchFamily="66" charset="0"/>
                </a:rPr>
                <a:t>+ 3 layers, (2 for 2.5&lt;|η|&lt;3.2)</a:t>
              </a:r>
            </a:p>
            <a:p>
              <a:endParaRPr lang="en-US" sz="1200" b="1">
                <a:solidFill>
                  <a:srgbClr val="0066FF"/>
                </a:solidFill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σ</a:t>
              </a:r>
              <a:r>
                <a:rPr lang="en-US" sz="1200" b="1" baseline="-25000">
                  <a:latin typeface="Comic Sans MS" pitchFamily="66" charset="0"/>
                </a:rPr>
                <a:t>E</a:t>
              </a:r>
              <a:r>
                <a:rPr lang="en-US" sz="1200" b="1">
                  <a:latin typeface="Comic Sans MS" pitchFamily="66" charset="0"/>
                </a:rPr>
                <a:t>/E (e/γ) ~(10-15)%/√E</a:t>
              </a:r>
              <a:r>
                <a:rPr lang="en-US" altLang="ja-JP" sz="1200" b="1">
                  <a:latin typeface="Comic Sans MS" pitchFamily="66" charset="0"/>
                  <a:ea typeface="ＭＳ Ｐゴシック" charset="-128"/>
                  <a:sym typeface="Symbol" pitchFamily="18" charset="2"/>
                </a:rPr>
                <a:t></a:t>
              </a:r>
              <a:r>
                <a:rPr lang="en-US" sz="1200" b="1">
                  <a:latin typeface="Comic Sans MS" pitchFamily="66" charset="0"/>
                </a:rPr>
                <a:t>0.7%</a:t>
              </a:r>
            </a:p>
          </p:txBody>
        </p:sp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4176" y="2352"/>
              <a:ext cx="1536" cy="898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Forward LAr Calorimeter</a:t>
              </a:r>
            </a:p>
            <a:p>
              <a:r>
                <a:rPr lang="en-US" sz="1200" b="1">
                  <a:latin typeface="Comic Sans MS" pitchFamily="66" charset="0"/>
                </a:rPr>
                <a:t>LAr/Cu + LAr/W</a:t>
              </a:r>
            </a:p>
            <a:p>
              <a:r>
                <a:rPr lang="en-US" sz="1200" b="1">
                  <a:latin typeface="Comic Sans MS" pitchFamily="66" charset="0"/>
                </a:rPr>
                <a:t>3500 Ch. ;  100% Op.</a:t>
              </a:r>
            </a:p>
            <a:p>
              <a:r>
                <a:rPr lang="en-US" sz="1200" b="1">
                  <a:latin typeface="Comic Sans MS" pitchFamily="66" charset="0"/>
                </a:rPr>
                <a:t>3.1 &lt; |η| &lt; 4.9</a:t>
              </a:r>
              <a:endParaRPr lang="en-US" sz="1200" b="1">
                <a:solidFill>
                  <a:srgbClr val="0066FF"/>
                </a:solidFill>
                <a:latin typeface="Comic Sans MS" pitchFamily="66" charset="0"/>
              </a:endParaRPr>
            </a:p>
            <a:p>
              <a:r>
                <a:rPr lang="en-US" sz="1200" b="1">
                  <a:solidFill>
                    <a:srgbClr val="0066FF"/>
                  </a:solidFill>
                  <a:latin typeface="Comic Sans MS" pitchFamily="66" charset="0"/>
                </a:rPr>
                <a:t>1 EM + 2 HAD layers</a:t>
              </a:r>
            </a:p>
            <a:p>
              <a:endParaRPr lang="en-US" sz="1200" b="1">
                <a:solidFill>
                  <a:srgbClr val="0066FF"/>
                </a:solidFill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σ</a:t>
              </a:r>
              <a:r>
                <a:rPr lang="en-US" sz="1200" b="1" baseline="-25000">
                  <a:latin typeface="Comic Sans MS" pitchFamily="66" charset="0"/>
                </a:rPr>
                <a:t>E</a:t>
              </a:r>
              <a:r>
                <a:rPr lang="en-US" sz="1200" b="1">
                  <a:latin typeface="Comic Sans MS" pitchFamily="66" charset="0"/>
                </a:rPr>
                <a:t>/E (jet) ~100%/√E</a:t>
              </a:r>
              <a:r>
                <a:rPr lang="en-US" altLang="ja-JP" sz="1200" b="1">
                  <a:latin typeface="Comic Sans MS" pitchFamily="66" charset="0"/>
                  <a:ea typeface="ＭＳ Ｐゴシック" charset="-128"/>
                  <a:sym typeface="Symbol" pitchFamily="18" charset="2"/>
                </a:rPr>
                <a:t></a:t>
              </a:r>
              <a:r>
                <a:rPr lang="en-US" altLang="ja-JP" sz="1200" b="1">
                  <a:latin typeface="Comic Sans MS" pitchFamily="66" charset="0"/>
                  <a:ea typeface="ＭＳ Ｐゴシック" charset="-128"/>
                </a:rPr>
                <a:t>10</a:t>
              </a:r>
              <a:r>
                <a:rPr lang="en-US" sz="1200" b="1">
                  <a:latin typeface="Comic Sans MS" pitchFamily="66" charset="0"/>
                </a:rPr>
                <a:t>%</a:t>
              </a:r>
            </a:p>
          </p:txBody>
        </p:sp>
        <p:sp>
          <p:nvSpPr>
            <p:cNvPr id="18447" name="Rectangle 19"/>
            <p:cNvSpPr>
              <a:spLocks noChangeArrowheads="1"/>
            </p:cNvSpPr>
            <p:nvPr/>
          </p:nvSpPr>
          <p:spPr bwMode="auto">
            <a:xfrm>
              <a:off x="4176" y="864"/>
              <a:ext cx="1488" cy="55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EM LAr Calorimeter</a:t>
              </a:r>
              <a:endParaRPr lang="en-US" sz="1400"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Accordion lead absorbers</a:t>
              </a:r>
            </a:p>
            <a:p>
              <a:r>
                <a:rPr lang="en-US" sz="1200" b="1">
                  <a:latin typeface="Comic Sans MS" pitchFamily="66" charset="0"/>
                </a:rPr>
                <a:t>Liquid Argon (LAr)</a:t>
              </a:r>
            </a:p>
            <a:p>
              <a:r>
                <a:rPr lang="en-US" sz="1200" b="1">
                  <a:latin typeface="Comic Sans MS" pitchFamily="66" charset="0"/>
                </a:rPr>
                <a:t>170k Ch. ; 98.6% Op.</a:t>
              </a:r>
            </a:p>
          </p:txBody>
        </p:sp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4176" y="1482"/>
              <a:ext cx="1536" cy="78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Hadronic LAr Calorimeter</a:t>
              </a:r>
              <a:endParaRPr lang="en-US" sz="1400"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Flat copper absorbers + LAr</a:t>
              </a:r>
            </a:p>
            <a:p>
              <a:r>
                <a:rPr lang="en-US" sz="1200" b="1">
                  <a:latin typeface="Comic Sans MS" pitchFamily="66" charset="0"/>
                </a:rPr>
                <a:t>5600 ch. ; 99,9% Op.</a:t>
              </a:r>
            </a:p>
            <a:p>
              <a:r>
                <a:rPr lang="en-US" sz="1200" b="1">
                  <a:latin typeface="Comic Sans MS" pitchFamily="66" charset="0"/>
                </a:rPr>
                <a:t>1.5&lt; |η| &lt; 3.2, </a:t>
              </a:r>
              <a:r>
                <a:rPr lang="en-US" sz="1200" b="1">
                  <a:solidFill>
                    <a:srgbClr val="0066FF"/>
                  </a:solidFill>
                  <a:latin typeface="Comic Sans MS" pitchFamily="66" charset="0"/>
                </a:rPr>
                <a:t>4 layers</a:t>
              </a:r>
            </a:p>
            <a:p>
              <a:endParaRPr lang="en-US" sz="1200" b="1"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σ</a:t>
              </a:r>
              <a:r>
                <a:rPr lang="en-US" sz="1200" b="1" baseline="-25000">
                  <a:latin typeface="Comic Sans MS" pitchFamily="66" charset="0"/>
                </a:rPr>
                <a:t>E</a:t>
              </a:r>
              <a:r>
                <a:rPr lang="en-US" sz="1200" b="1">
                  <a:latin typeface="Comic Sans MS" pitchFamily="66" charset="0"/>
                </a:rPr>
                <a:t>/E (jet) ~50%/√E</a:t>
              </a:r>
              <a:r>
                <a:rPr lang="en-US" altLang="ja-JP" sz="1200" b="1">
                  <a:latin typeface="Comic Sans MS" pitchFamily="66" charset="0"/>
                  <a:ea typeface="ＭＳ Ｐゴシック" charset="-128"/>
                  <a:sym typeface="Symbol" pitchFamily="18" charset="2"/>
                </a:rPr>
                <a:t></a:t>
              </a:r>
              <a:r>
                <a:rPr lang="en-US" sz="1200" b="1">
                  <a:latin typeface="Comic Sans MS" pitchFamily="66" charset="0"/>
                </a:rPr>
                <a:t>3%</a:t>
              </a:r>
            </a:p>
          </p:txBody>
        </p:sp>
        <p:sp>
          <p:nvSpPr>
            <p:cNvPr id="18449" name="Rectangle 21"/>
            <p:cNvSpPr>
              <a:spLocks noChangeArrowheads="1"/>
            </p:cNvSpPr>
            <p:nvPr/>
          </p:nvSpPr>
          <p:spPr bwMode="auto">
            <a:xfrm>
              <a:off x="4176" y="234"/>
              <a:ext cx="1536" cy="553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Hadronic Tile Calorimeter</a:t>
              </a:r>
              <a:endParaRPr lang="en-US" sz="1400">
                <a:latin typeface="Comic Sans MS" pitchFamily="66" charset="0"/>
              </a:endParaRPr>
            </a:p>
            <a:p>
              <a:r>
                <a:rPr lang="en-US" sz="1200" b="1">
                  <a:latin typeface="Comic Sans MS" pitchFamily="66" charset="0"/>
                </a:rPr>
                <a:t>Flat iron absorbers</a:t>
              </a:r>
            </a:p>
            <a:p>
              <a:r>
                <a:rPr lang="en-US" sz="1200" b="1">
                  <a:latin typeface="Comic Sans MS" pitchFamily="66" charset="0"/>
                </a:rPr>
                <a:t>Scintillator tiles</a:t>
              </a:r>
            </a:p>
            <a:p>
              <a:r>
                <a:rPr lang="en-US" sz="1200" b="1">
                  <a:latin typeface="Comic Sans MS" pitchFamily="66" charset="0"/>
                </a:rPr>
                <a:t>9800 Ch. ; 98.0% Op. </a:t>
              </a:r>
            </a:p>
          </p:txBody>
        </p:sp>
      </p:grpSp>
      <p:sp>
        <p:nvSpPr>
          <p:cNvPr id="18438" name="Rectangle 27"/>
          <p:cNvSpPr>
            <a:spLocks noChangeArrowheads="1"/>
          </p:cNvSpPr>
          <p:nvPr/>
        </p:nvSpPr>
        <p:spPr bwMode="auto">
          <a:xfrm>
            <a:off x="2438400" y="5476875"/>
            <a:ext cx="3128963" cy="6953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mic Sans MS" pitchFamily="66" charset="0"/>
              </a:rPr>
              <a:t>Calorimeter L1 trigger</a:t>
            </a:r>
            <a:endParaRPr lang="en-US" sz="1400">
              <a:latin typeface="Comic Sans MS" pitchFamily="66" charset="0"/>
            </a:endParaRPr>
          </a:p>
          <a:p>
            <a:r>
              <a:rPr lang="en-US" sz="1200" b="1">
                <a:latin typeface="Comic Sans MS" pitchFamily="66" charset="0"/>
              </a:rPr>
              <a:t>1GeV bit steps, tight noise suppression</a:t>
            </a:r>
          </a:p>
          <a:p>
            <a:r>
              <a:rPr lang="en-US" sz="1200" b="1">
                <a:latin typeface="Comic Sans MS" pitchFamily="66" charset="0"/>
              </a:rPr>
              <a:t>L1 EM resolution &lt; 5% at high energy</a:t>
            </a:r>
          </a:p>
        </p:txBody>
      </p:sp>
      <p:sp>
        <p:nvSpPr>
          <p:cNvPr id="18439" name="Rectangle 35"/>
          <p:cNvSpPr>
            <a:spLocks noChangeArrowheads="1"/>
          </p:cNvSpPr>
          <p:nvPr/>
        </p:nvSpPr>
        <p:spPr bwMode="auto">
          <a:xfrm>
            <a:off x="228600" y="6553200"/>
            <a:ext cx="8534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latin typeface="Comic Sans MS" pitchFamily="66" charset="0"/>
              </a:rPr>
              <a:t>The ATLAS Experiment at the CERN Large Hadron Collider,</a:t>
            </a:r>
            <a:r>
              <a:rPr lang="en-US" sz="1200" b="1">
                <a:latin typeface="Comic Sans MS" pitchFamily="66" charset="0"/>
              </a:rPr>
              <a:t> </a:t>
            </a:r>
            <a:r>
              <a:rPr lang="en-US" sz="1000" b="1">
                <a:latin typeface="Comic Sans MS" pitchFamily="66" charset="0"/>
              </a:rPr>
              <a:t>The ATLAS Collaboration, G. Aad et al.</a:t>
            </a:r>
            <a:r>
              <a:rPr lang="en-US" sz="1200" b="1">
                <a:latin typeface="Comic Sans MS" pitchFamily="66" charset="0"/>
              </a:rPr>
              <a:t>, JINST 3 (2008) S08003</a:t>
            </a:r>
          </a:p>
        </p:txBody>
      </p:sp>
      <p:sp>
        <p:nvSpPr>
          <p:cNvPr id="18440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0970E9-0DB6-40F4-9457-4D3ED51A1DBA}" type="datetime5">
              <a:rPr lang="en-US" smtClean="0"/>
              <a:t>21-Mar-12</a:t>
            </a:fld>
            <a:endParaRPr lang="en-US"/>
          </a:p>
        </p:txBody>
      </p:sp>
      <p:sp>
        <p:nvSpPr>
          <p:cNvPr id="1945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A848D-EBC5-4018-B385-D8F56F8D3A99}" type="slidenum">
              <a:rPr lang="en-US"/>
              <a:pPr eaLnBrk="1" hangingPunct="1"/>
              <a:t>17</a:t>
            </a:fld>
            <a:endParaRPr lang="en-US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b="166"/>
          <a:stretch>
            <a:fillRect/>
          </a:stretch>
        </p:blipFill>
        <p:spPr>
          <a:xfrm>
            <a:off x="0" y="11113"/>
            <a:ext cx="8991600" cy="64293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5138"/>
            <a:ext cx="11461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76200" y="609600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pitchFamily="66" charset="0"/>
              </a:rPr>
              <a:t>η=-ln(tan(Θ/2))</a:t>
            </a:r>
          </a:p>
        </p:txBody>
      </p:sp>
      <p:sp>
        <p:nvSpPr>
          <p:cNvPr id="19463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C73553-A5A1-48F7-88AA-5FE67F86797C}" type="datetime5">
              <a:rPr lang="en-US" smtClean="0"/>
              <a:t>21-Mar-12</a:t>
            </a:fld>
            <a:endParaRPr lang="en-US"/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3739D5-2C15-49BE-A3CB-E5A474072BB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614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pic>
        <p:nvPicPr>
          <p:cNvPr id="6149" name="Picture 12" descr="C:\Users\emmanuel\Documents\fcppl2011\WenuZmumu-candidate-VP1-r166466-e262279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75"/>
            <a:ext cx="90805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800600" y="0"/>
            <a:ext cx="4343400" cy="101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omic Sans MS" pitchFamily="66" charset="0"/>
              </a:rPr>
              <a:t>p</a:t>
            </a:r>
            <a:r>
              <a:rPr lang="en-US" sz="2000" b="1" baseline="-25000" dirty="0" err="1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(e) = 64 </a:t>
            </a:r>
            <a:r>
              <a:rPr lang="en-US" sz="2000" b="1" dirty="0" err="1">
                <a:latin typeface="Comic Sans MS" pitchFamily="66" charset="0"/>
              </a:rPr>
              <a:t>GeV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E</a:t>
            </a:r>
            <a:r>
              <a:rPr lang="en-US" sz="2000" b="1" baseline="-25000" dirty="0" err="1">
                <a:latin typeface="Comic Sans MS" pitchFamily="66" charset="0"/>
              </a:rPr>
              <a:t>T</a:t>
            </a:r>
            <a:r>
              <a:rPr lang="en-US" sz="2000" b="1" baseline="30000" dirty="0" err="1">
                <a:latin typeface="Comic Sans MS" pitchFamily="66" charset="0"/>
              </a:rPr>
              <a:t>Miss</a:t>
            </a:r>
            <a:r>
              <a:rPr lang="en-US" sz="2000" b="1" baseline="30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= 21 </a:t>
            </a:r>
            <a:r>
              <a:rPr lang="en-US" sz="2000" b="1" dirty="0" err="1">
                <a:latin typeface="Comic Sans MS" pitchFamily="66" charset="0"/>
              </a:rPr>
              <a:t>GeV</a:t>
            </a:r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000" b="1" dirty="0" err="1">
                <a:latin typeface="Comic Sans MS" pitchFamily="66" charset="0"/>
              </a:rPr>
              <a:t>p</a:t>
            </a:r>
            <a:r>
              <a:rPr lang="en-US" sz="2000" b="1" baseline="-25000" dirty="0" err="1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(</a:t>
            </a:r>
            <a:r>
              <a:rPr lang="el-GR" sz="2000" b="1" dirty="0">
                <a:latin typeface="Comic Sans MS" pitchFamily="66" charset="0"/>
              </a:rPr>
              <a:t>μ</a:t>
            </a:r>
            <a:r>
              <a:rPr lang="en-US" sz="2000" b="1" baseline="30000" dirty="0">
                <a:latin typeface="Comic Sans MS" pitchFamily="66" charset="0"/>
              </a:rPr>
              <a:t>+</a:t>
            </a:r>
            <a:r>
              <a:rPr lang="en-US" sz="2000" b="1" dirty="0">
                <a:latin typeface="Comic Sans MS" pitchFamily="66" charset="0"/>
              </a:rPr>
              <a:t>) = 65 </a:t>
            </a:r>
            <a:r>
              <a:rPr lang="en-US" sz="2000" b="1" dirty="0" err="1">
                <a:latin typeface="Comic Sans MS" pitchFamily="66" charset="0"/>
              </a:rPr>
              <a:t>GeV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p</a:t>
            </a:r>
            <a:r>
              <a:rPr lang="en-US" sz="2000" b="1" baseline="-25000" dirty="0" err="1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(</a:t>
            </a:r>
            <a:r>
              <a:rPr lang="el-GR" sz="2000" b="1" dirty="0">
                <a:latin typeface="Comic Sans MS" pitchFamily="66" charset="0"/>
              </a:rPr>
              <a:t>μ</a:t>
            </a:r>
            <a:r>
              <a:rPr lang="en-US" sz="2000" b="1" baseline="30000" dirty="0">
                <a:latin typeface="Comic Sans MS" pitchFamily="66" charset="0"/>
              </a:rPr>
              <a:t>-</a:t>
            </a:r>
            <a:r>
              <a:rPr lang="en-US" sz="2000" b="1" dirty="0">
                <a:latin typeface="Comic Sans MS" pitchFamily="66" charset="0"/>
              </a:rPr>
              <a:t>) = 40 </a:t>
            </a:r>
            <a:r>
              <a:rPr lang="en-US" sz="2000" b="1" dirty="0" err="1">
                <a:latin typeface="Comic Sans MS" pitchFamily="66" charset="0"/>
              </a:rPr>
              <a:t>GeV</a:t>
            </a:r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en-US" sz="2000" b="1" dirty="0">
                <a:latin typeface="Comic Sans MS" pitchFamily="66" charset="0"/>
              </a:rPr>
              <a:t>M</a:t>
            </a:r>
            <a:r>
              <a:rPr lang="en-US" sz="2000" b="1" baseline="-25000" dirty="0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 = 57 </a:t>
            </a:r>
            <a:r>
              <a:rPr lang="en-US" sz="2000" b="1" dirty="0" err="1">
                <a:latin typeface="Comic Sans MS" pitchFamily="66" charset="0"/>
              </a:rPr>
              <a:t>GeV</a:t>
            </a:r>
            <a:r>
              <a:rPr lang="en-US" sz="2000" b="1" dirty="0">
                <a:latin typeface="Comic Sans MS" pitchFamily="66" charset="0"/>
              </a:rPr>
              <a:t>, M</a:t>
            </a:r>
            <a:r>
              <a:rPr lang="el-GR" sz="2000" b="1" baseline="-25000" dirty="0">
                <a:latin typeface="Comic Sans MS" pitchFamily="66" charset="0"/>
              </a:rPr>
              <a:t>μ</a:t>
            </a:r>
            <a:r>
              <a:rPr lang="en-US" sz="2000" b="1" baseline="-25000" dirty="0">
                <a:latin typeface="Comic Sans MS" pitchFamily="66" charset="0"/>
              </a:rPr>
              <a:t>+</a:t>
            </a:r>
            <a:r>
              <a:rPr lang="el-GR" sz="2000" b="1" baseline="-25000" dirty="0">
                <a:latin typeface="Comic Sans MS" pitchFamily="66" charset="0"/>
              </a:rPr>
              <a:t>μ</a:t>
            </a:r>
            <a:r>
              <a:rPr lang="en-US" sz="2000" b="1" baseline="-25000" dirty="0">
                <a:latin typeface="Comic Sans MS" pitchFamily="66" charset="0"/>
              </a:rPr>
              <a:t>-</a:t>
            </a:r>
            <a:r>
              <a:rPr lang="en-US" sz="2000" b="1" dirty="0">
                <a:latin typeface="Comic Sans MS" pitchFamily="66" charset="0"/>
              </a:rPr>
              <a:t> = 96 </a:t>
            </a:r>
            <a:r>
              <a:rPr lang="en-US" sz="2000" b="1" dirty="0" err="1">
                <a:latin typeface="Comic Sans MS" pitchFamily="66" charset="0"/>
              </a:rPr>
              <a:t>GeV</a:t>
            </a:r>
            <a:endParaRPr lang="el-GR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67D14D-E021-43F8-B1F5-361B850FA03D}" type="datetime5">
              <a:rPr lang="en-US" smtClean="0"/>
              <a:t>21-Mar-12</a:t>
            </a:fld>
            <a:endParaRPr lang="en-US"/>
          </a:p>
        </p:txBody>
      </p:sp>
      <p:sp>
        <p:nvSpPr>
          <p:cNvPr id="30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45480-8CF4-400C-B56D-F2CFD37E81AC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5CCB2-E3BC-4AD8-8488-A26C1F2804EF}" type="datetime5">
              <a:rPr lang="en-US" smtClean="0"/>
              <a:t>21-Mar-12</a:t>
            </a:fld>
            <a:endParaRPr lang="en-US"/>
          </a:p>
        </p:txBody>
      </p:sp>
      <p:sp>
        <p:nvSpPr>
          <p:cNvPr id="717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A7FFDE-5B46-48BC-91ED-88FB8D04C290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" y="4306888"/>
            <a:ext cx="89916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In 2011, improved detector (&gt;97% efficient), &gt; 20pb</a:t>
            </a:r>
            <a:r>
              <a:rPr lang="en-US" sz="2000" b="1" baseline="30000" dirty="0">
                <a:latin typeface="Comic Sans MS" pitchFamily="66" charset="0"/>
              </a:rPr>
              <a:t>-1</a:t>
            </a:r>
            <a:r>
              <a:rPr lang="en-US" sz="2000" b="1" dirty="0">
                <a:latin typeface="Comic Sans MS" pitchFamily="66" charset="0"/>
              </a:rPr>
              <a:t> already !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@7TeV until end of 2012,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up to 2fb</a:t>
            </a:r>
            <a:r>
              <a:rPr lang="en-US" sz="2000" b="1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in 2011 (depend LHC </a:t>
            </a:r>
            <a:r>
              <a:rPr lang="en-US" sz="2000" b="1" dirty="0" err="1">
                <a:latin typeface="Comic Sans MS" pitchFamily="66" charset="0"/>
              </a:rPr>
              <a:t>perf</a:t>
            </a:r>
            <a:r>
              <a:rPr lang="en-US" sz="2000" b="1" dirty="0">
                <a:latin typeface="Comic Sans MS" pitchFamily="66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Shift in physics expectation and focus on data analysis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top, di bosons, SUSY, Higgs studies …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and C. </a:t>
            </a:r>
            <a:r>
              <a:rPr lang="en-US" sz="2000" b="1" dirty="0" err="1">
                <a:latin typeface="Comic Sans MS" pitchFamily="66" charset="0"/>
              </a:rPr>
              <a:t>Perf</a:t>
            </a:r>
            <a:r>
              <a:rPr lang="en-US" sz="2000" b="1" dirty="0">
                <a:latin typeface="Comic Sans MS" pitchFamily="66" charset="0"/>
              </a:rPr>
              <a:t>. studies: E/gamma, Jet/</a:t>
            </a:r>
            <a:r>
              <a:rPr lang="en-US" sz="2000" b="1" dirty="0" err="1">
                <a:latin typeface="Comic Sans MS" pitchFamily="66" charset="0"/>
              </a:rPr>
              <a:t>Etmiss</a:t>
            </a:r>
            <a:r>
              <a:rPr lang="en-US" sz="2000" b="1" dirty="0">
                <a:latin typeface="Comic Sans MS" pitchFamily="66" charset="0"/>
              </a:rPr>
              <a:t>, B tag, </a:t>
            </a:r>
            <a:r>
              <a:rPr lang="el-GR" sz="2000" b="1" dirty="0">
                <a:latin typeface="Comic Sans MS" pitchFamily="66" charset="0"/>
              </a:rPr>
              <a:t>μ</a:t>
            </a:r>
            <a:r>
              <a:rPr lang="en-US" sz="2000" b="1" dirty="0">
                <a:latin typeface="Comic Sans MS" pitchFamily="66" charset="0"/>
              </a:rPr>
              <a:t>, Trigger…</a:t>
            </a:r>
          </a:p>
          <a:p>
            <a:pPr lvl="1"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latin typeface="Comic Sans MS" pitchFamily="66" charset="0"/>
              </a:rPr>
              <a:t> and continue Data quality work, Shifts, …</a:t>
            </a:r>
          </a:p>
        </p:txBody>
      </p:sp>
      <p:sp>
        <p:nvSpPr>
          <p:cNvPr id="7173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grpSp>
        <p:nvGrpSpPr>
          <p:cNvPr id="7174" name="Groupe 6"/>
          <p:cNvGrpSpPr>
            <a:grpSpLocks/>
          </p:cNvGrpSpPr>
          <p:nvPr/>
        </p:nvGrpSpPr>
        <p:grpSpPr bwMode="auto">
          <a:xfrm>
            <a:off x="206375" y="1676400"/>
            <a:ext cx="8785225" cy="2590800"/>
            <a:chOff x="206640" y="838200"/>
            <a:chExt cx="8784960" cy="2590800"/>
          </a:xfrm>
        </p:grpSpPr>
        <p:pic>
          <p:nvPicPr>
            <p:cNvPr id="717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" r="9402"/>
            <a:stretch>
              <a:fillRect/>
            </a:stretch>
          </p:blipFill>
          <p:spPr bwMode="auto">
            <a:xfrm>
              <a:off x="3276600" y="857235"/>
              <a:ext cx="2535000" cy="2571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37"/>
            <a:stretch>
              <a:fillRect/>
            </a:stretch>
          </p:blipFill>
          <p:spPr bwMode="auto">
            <a:xfrm>
              <a:off x="206640" y="838200"/>
              <a:ext cx="291756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838200"/>
              <a:ext cx="2971800" cy="2573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152400" y="217488"/>
            <a:ext cx="8991600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>
                <a:latin typeface="Comic Sans MS" pitchFamily="66" charset="0"/>
              </a:rPr>
              <a:t> In 2010 at 7TeV, ~45pb</a:t>
            </a:r>
            <a:r>
              <a:rPr lang="en-US" sz="2000" b="1" baseline="30000">
                <a:latin typeface="Comic Sans MS" pitchFamily="66" charset="0"/>
              </a:rPr>
              <a:t>-1</a:t>
            </a:r>
            <a:r>
              <a:rPr lang="en-US" sz="2000" b="1">
                <a:latin typeface="Comic Sans MS" pitchFamily="66" charset="0"/>
              </a:rPr>
              <a:t> pp, ~9</a:t>
            </a:r>
            <a:r>
              <a:rPr lang="el-GR" sz="2000" b="1">
                <a:latin typeface="Comic Sans MS" pitchFamily="66" charset="0"/>
              </a:rPr>
              <a:t>μ</a:t>
            </a:r>
            <a:r>
              <a:rPr lang="en-US" sz="2000" b="1">
                <a:latin typeface="Comic Sans MS" pitchFamily="66" charset="0"/>
              </a:rPr>
              <a:t>b</a:t>
            </a:r>
            <a:r>
              <a:rPr lang="en-US" sz="2000" b="1" baseline="30000">
                <a:latin typeface="Comic Sans MS" pitchFamily="66" charset="0"/>
              </a:rPr>
              <a:t>-1</a:t>
            </a:r>
            <a:r>
              <a:rPr lang="en-US" sz="2000" b="1">
                <a:latin typeface="Comic Sans MS" pitchFamily="66" charset="0"/>
              </a:rPr>
              <a:t> HI, more than 35 physics publications in the pipeline, 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Very Successful Year !</a:t>
            </a:r>
          </a:p>
          <a:p>
            <a:pPr>
              <a:spcBef>
                <a:spcPct val="20000"/>
              </a:spcBef>
              <a:buClr>
                <a:srgbClr val="33CC33"/>
              </a:buClr>
              <a:buSzPct val="80000"/>
              <a:buFont typeface="Wingdings" pitchFamily="2" charset="2"/>
              <a:buChar char="l"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>
                <a:latin typeface="Comic Sans MS" pitchFamily="66" charset="0"/>
              </a:rPr>
              <a:t>Lots of work on Combined Perf and on Data quality, for example on LAr Calorimeter noise then on background studies using T/P technics…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838200" y="287496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pp</a:t>
            </a:r>
            <a:endParaRPr lang="fr-FR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657600" y="28749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hi</a:t>
            </a:r>
            <a:endParaRPr lang="fr-FR"/>
          </a:p>
        </p:txBody>
      </p:sp>
      <p:sp>
        <p:nvSpPr>
          <p:cNvPr id="2" name="Rectangle 1"/>
          <p:cNvSpPr/>
          <p:nvPr/>
        </p:nvSpPr>
        <p:spPr>
          <a:xfrm rot="20059619">
            <a:off x="2594409" y="2411387"/>
            <a:ext cx="3955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FCPPL2011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9FB7C4-CF80-48F2-B434-E6B4EFFC162B}" type="datetime5">
              <a:rPr lang="en-US" smtClean="0"/>
              <a:t>21-Mar-12</a:t>
            </a:fld>
            <a:endParaRPr lang="en-US"/>
          </a:p>
        </p:txBody>
      </p:sp>
      <p:sp>
        <p:nvSpPr>
          <p:cNvPr id="40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C23A6-2D1E-4AC3-8683-697FAAB9E4C8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103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0"/>
            <a:ext cx="7521677" cy="68580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19800" y="6091535"/>
            <a:ext cx="2245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 candidate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DA1136-80C3-4E9E-AB25-8D9B7AC491F7}" type="datetime5">
              <a:rPr lang="en-US" smtClean="0"/>
              <a:t>21-Mar-12</a:t>
            </a:fld>
            <a:endParaRPr lang="en-US"/>
          </a:p>
        </p:txBody>
      </p:sp>
      <p:sp>
        <p:nvSpPr>
          <p:cNvPr id="40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C23A6-2D1E-4AC3-8683-697FAAB9E4C8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103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4719" y="1595735"/>
            <a:ext cx="2318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Top-&gt;emu2b: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 id, b tag, jets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Missing 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6AF90E-4D33-4774-9220-36DBF9AB0770}" type="datetime5">
              <a:rPr lang="en-US" smtClean="0"/>
              <a:t>21-Mar-12</a:t>
            </a:fld>
            <a:endParaRPr lang="en-US"/>
          </a:p>
        </p:txBody>
      </p:sp>
      <p:sp>
        <p:nvSpPr>
          <p:cNvPr id="40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C23A6-2D1E-4AC3-8683-697FAAB9E4C8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103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60" y="0"/>
            <a:ext cx="6875540" cy="68580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" y="468868"/>
            <a:ext cx="2060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Z with pileup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40108-0FE3-4E7A-BC8F-0B8352560276}" type="datetime5">
              <a:rPr lang="en-US" smtClean="0"/>
              <a:t>21-Mar-12</a:t>
            </a:fld>
            <a:endParaRPr lang="en-US"/>
          </a:p>
        </p:txBody>
      </p:sp>
      <p:sp>
        <p:nvSpPr>
          <p:cNvPr id="30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45480-8CF4-400C-B56D-F2CFD37E81AC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4271462" cy="30694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3790122" cy="2724150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60923"/>
              </p:ext>
            </p:extLst>
          </p:nvPr>
        </p:nvGraphicFramePr>
        <p:xfrm>
          <a:off x="3886200" y="76200"/>
          <a:ext cx="5222265" cy="4525965"/>
        </p:xfrm>
        <a:graphic>
          <a:graphicData uri="http://schemas.openxmlformats.org/drawingml/2006/table">
            <a:tbl>
              <a:tblPr/>
              <a:tblGrid>
                <a:gridCol w="1740755"/>
                <a:gridCol w="1740755"/>
                <a:gridCol w="1740755"/>
              </a:tblGrid>
              <a:tr h="406176">
                <a:tc>
                  <a:txBody>
                    <a:bodyPr/>
                    <a:lstStyle/>
                    <a:p>
                      <a:r>
                        <a:rPr lang="fr-FR" sz="1100" dirty="0" err="1">
                          <a:hlinkClick r:id="rId4" tooltip="Sort by this column"/>
                        </a:rPr>
                        <a:t>Subdetector</a:t>
                      </a:r>
                      <a:r>
                        <a:rPr lang="fr-FR" sz="1100" dirty="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76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hlinkClick r:id="rId5" tooltip="Sort by this column"/>
                        </a:rPr>
                        <a:t>Number</a:t>
                      </a:r>
                      <a:r>
                        <a:rPr lang="fr-FR" sz="1100" dirty="0">
                          <a:hlinkClick r:id="rId5" tooltip="Sort by this column"/>
                        </a:rPr>
                        <a:t> of </a:t>
                      </a:r>
                      <a:r>
                        <a:rPr lang="fr-FR" sz="1100" dirty="0" err="1">
                          <a:hlinkClick r:id="rId5" tooltip="Sort by this column"/>
                        </a:rPr>
                        <a:t>Channels</a:t>
                      </a:r>
                      <a:r>
                        <a:rPr lang="fr-FR" sz="1100" dirty="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76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hlinkClick r:id="rId6" tooltip="Sort by this column"/>
                        </a:rPr>
                        <a:t>Approximate Operational Fraction</a:t>
                      </a:r>
                      <a:r>
                        <a:rPr lang="fr-FR" sz="110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768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Pixels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80 M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95.9%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SCT Silicon Strips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6.3 M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99.3%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TRT Transition Radiation Tracker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97.5%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LAr EM Calorimeter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170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99.9%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Tile calorimeter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9800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99.5%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 dirty="0" err="1"/>
                        <a:t>Hadronic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endcap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LAr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calorimeter</a:t>
                      </a:r>
                      <a:r>
                        <a:rPr lang="fr-FR" sz="1100" dirty="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5600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99.6%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Forward LAr calorimeter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3500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99.8%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LVL1 Calo trigger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7160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100%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LVL1 Muon RPC trigger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370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98.4%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LVL1 Muon TGC trigger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320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100%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MDT Muon Drift Tubes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99.7%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CSC Cathode Strip Chambers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31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97.7%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RPC Barrel Muon Chambers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370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93.8%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TGC Endcap Muon Chambers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320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99.7%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91000" y="4514671"/>
            <a:ext cx="47660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130 papers submitted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300 </a:t>
            </a:r>
            <a:r>
              <a:rPr lang="en-US" sz="2400" b="1" dirty="0" err="1" smtClean="0"/>
              <a:t>Conf</a:t>
            </a:r>
            <a:r>
              <a:rPr lang="en-US" sz="2400" b="1" dirty="0" smtClean="0"/>
              <a:t> notes…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Thousands supporting notes</a:t>
            </a:r>
            <a:endParaRPr lang="en-US" sz="24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70997" y="1595735"/>
            <a:ext cx="2359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fb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in 2011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F0E778-6ABD-4909-9742-9A1FB8FA279A}" type="datetime5">
              <a:rPr lang="en-US" smtClean="0"/>
              <a:t>21-Mar-12</a:t>
            </a:fld>
            <a:endParaRPr lang="en-US"/>
          </a:p>
        </p:txBody>
      </p:sp>
      <p:sp>
        <p:nvSpPr>
          <p:cNvPr id="30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45480-8CF4-400C-B56D-F2CFD37E81AC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8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E. Monnier - FCPPL2012</a:t>
            </a:r>
            <a:endParaRPr lang="en-US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1028"/>
              </p:ext>
            </p:extLst>
          </p:nvPr>
        </p:nvGraphicFramePr>
        <p:xfrm>
          <a:off x="3886200" y="76200"/>
          <a:ext cx="5222265" cy="4525965"/>
        </p:xfrm>
        <a:graphic>
          <a:graphicData uri="http://schemas.openxmlformats.org/drawingml/2006/table">
            <a:tbl>
              <a:tblPr/>
              <a:tblGrid>
                <a:gridCol w="1740755"/>
                <a:gridCol w="1740755"/>
                <a:gridCol w="1740755"/>
              </a:tblGrid>
              <a:tr h="406176">
                <a:tc>
                  <a:txBody>
                    <a:bodyPr/>
                    <a:lstStyle/>
                    <a:p>
                      <a:r>
                        <a:rPr lang="fr-FR" sz="1100" dirty="0" err="1">
                          <a:hlinkClick r:id="rId2" tooltip="Sort by this column"/>
                        </a:rPr>
                        <a:t>Subdetector</a:t>
                      </a:r>
                      <a:r>
                        <a:rPr lang="fr-FR" sz="1100" dirty="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76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hlinkClick r:id="rId3" tooltip="Sort by this column"/>
                        </a:rPr>
                        <a:t>Number</a:t>
                      </a:r>
                      <a:r>
                        <a:rPr lang="fr-FR" sz="1100" dirty="0">
                          <a:hlinkClick r:id="rId3" tooltip="Sort by this column"/>
                        </a:rPr>
                        <a:t> of </a:t>
                      </a:r>
                      <a:r>
                        <a:rPr lang="fr-FR" sz="1100" dirty="0" err="1">
                          <a:hlinkClick r:id="rId3" tooltip="Sort by this column"/>
                        </a:rPr>
                        <a:t>Channels</a:t>
                      </a:r>
                      <a:r>
                        <a:rPr lang="fr-FR" sz="1100" dirty="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76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hlinkClick r:id="rId4" tooltip="Sort by this column"/>
                        </a:rPr>
                        <a:t>Approximate Operational Fraction</a:t>
                      </a:r>
                      <a:r>
                        <a:rPr lang="fr-FR" sz="110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768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Pixels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80 M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95.9%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SCT Silicon Strips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6.3 M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99.3%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TRT Transition Radiation Tracker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97.5%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LAr EM Calorimeter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170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99.9%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Tile calorimeter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9800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99.5%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 dirty="0" err="1"/>
                        <a:t>Hadronic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endcap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LAr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calorimeter</a:t>
                      </a:r>
                      <a:r>
                        <a:rPr lang="fr-FR" sz="1100" dirty="0"/>
                        <a:t>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5600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99.6%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Forward LAr calorimeter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3500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99.8%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LVL1 Calo trigger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7160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100%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0D4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LVL1 Muon RPC trigger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370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98.4%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LVL1 Muon TGC trigger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320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100%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232101">
                <a:tc>
                  <a:txBody>
                    <a:bodyPr/>
                    <a:lstStyle/>
                    <a:p>
                      <a:r>
                        <a:rPr lang="fr-FR" sz="1100"/>
                        <a:t>MDT Muon Drift Tubes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350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99.7%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CSC Cathode Strip Chambers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31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97.7%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RPC Barrel Muon Chambers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370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93.8%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  <a:tr h="406176">
                <a:tc>
                  <a:txBody>
                    <a:bodyPr/>
                    <a:lstStyle/>
                    <a:p>
                      <a:r>
                        <a:rPr lang="fr-FR" sz="1100"/>
                        <a:t>TGC Endcap Muon Chambers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/>
                        <a:t>320 k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99.7% </a:t>
                      </a:r>
                    </a:p>
                  </a:txBody>
                  <a:tcPr marL="58025" marR="58025" marT="29013" marB="290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4F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91000" y="4514671"/>
            <a:ext cx="4305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130 papers submitted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300 </a:t>
            </a:r>
            <a:r>
              <a:rPr lang="en-US" sz="2400" b="1" dirty="0" err="1" smtClean="0"/>
              <a:t>Conf</a:t>
            </a:r>
            <a:r>
              <a:rPr lang="en-US" sz="2400" b="1" dirty="0" smtClean="0"/>
              <a:t> notes…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/>
              <a:t>Thousands support notes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40"/>
          <a:stretch/>
        </p:blipFill>
        <p:spPr bwMode="auto">
          <a:xfrm>
            <a:off x="3781192" y="5773"/>
            <a:ext cx="5364000" cy="68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3490" y="1923871"/>
            <a:ext cx="32447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 2012: </a:t>
            </a:r>
          </a:p>
          <a:p>
            <a:r>
              <a:rPr lang="en-US" sz="2400" b="1" dirty="0" smtClean="0">
                <a:latin typeface="Comic Sans MS" pitchFamily="66" charset="0"/>
              </a:rPr>
              <a:t>8TeV, 0.6m </a:t>
            </a:r>
            <a:r>
              <a:rPr lang="el-GR" sz="2400" b="1" dirty="0" smtClean="0">
                <a:latin typeface="Comic Sans MS" pitchFamily="66" charset="0"/>
              </a:rPr>
              <a:t>β</a:t>
            </a:r>
            <a:r>
              <a:rPr lang="en-US" sz="2400" b="1" dirty="0" smtClean="0">
                <a:latin typeface="Comic Sans MS" pitchFamily="66" charset="0"/>
              </a:rPr>
              <a:t>*,</a:t>
            </a:r>
          </a:p>
          <a:p>
            <a:r>
              <a:rPr lang="en-US" sz="2400" b="1" dirty="0" smtClean="0">
                <a:latin typeface="Comic Sans MS" pitchFamily="66" charset="0"/>
              </a:rPr>
              <a:t>&gt;15 fb-1 </a:t>
            </a:r>
            <a:r>
              <a:rPr lang="en-US" sz="2400" b="1" dirty="0" err="1" smtClean="0">
                <a:latin typeface="Comic Sans MS" pitchFamily="66" charset="0"/>
              </a:rPr>
              <a:t>exepected</a:t>
            </a:r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>
                <a:latin typeface="Comic Sans MS" pitchFamily="66" charset="0"/>
              </a:rPr>
              <a:t>S</a:t>
            </a:r>
            <a:r>
              <a:rPr lang="en-US" sz="2400" b="1" dirty="0" smtClean="0">
                <a:latin typeface="Comic Sans MS" pitchFamily="66" charset="0"/>
              </a:rPr>
              <a:t>trong pileup 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7600"/>
            <a:ext cx="3762690" cy="287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9075</TotalTime>
  <Words>1388</Words>
  <Application>Microsoft Office PowerPoint</Application>
  <PresentationFormat>Affichage à l'écran (4:3)</PresentationFormat>
  <Paragraphs>296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Default Design</vt:lpstr>
      <vt:lpstr>Introduction on ATLAS FCPPL Project ACC/CEA/IN2P3 Emmanuel MONNIER (CPPM)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LHC program Emmanuel MONNIER CPPM/CERN</dc:title>
  <dc:creator>monnier</dc:creator>
  <cp:lastModifiedBy>emmanuel</cp:lastModifiedBy>
  <cp:revision>123</cp:revision>
  <dcterms:created xsi:type="dcterms:W3CDTF">2010-03-04T21:10:10Z</dcterms:created>
  <dcterms:modified xsi:type="dcterms:W3CDTF">2012-03-21T15:53:44Z</dcterms:modified>
</cp:coreProperties>
</file>