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80" r:id="rId5"/>
    <p:sldId id="257" r:id="rId6"/>
    <p:sldId id="258" r:id="rId7"/>
    <p:sldId id="261" r:id="rId8"/>
    <p:sldId id="262" r:id="rId9"/>
    <p:sldId id="273" r:id="rId10"/>
    <p:sldId id="274" r:id="rId11"/>
    <p:sldId id="275" r:id="rId12"/>
    <p:sldId id="290" r:id="rId13"/>
    <p:sldId id="276" r:id="rId14"/>
    <p:sldId id="277" r:id="rId15"/>
    <p:sldId id="291" r:id="rId16"/>
    <p:sldId id="278" r:id="rId17"/>
    <p:sldId id="289" r:id="rId18"/>
    <p:sldId id="284" r:id="rId19"/>
    <p:sldId id="285" r:id="rId20"/>
    <p:sldId id="286" r:id="rId21"/>
    <p:sldId id="287" r:id="rId22"/>
    <p:sldId id="288" r:id="rId23"/>
    <p:sldId id="259" r:id="rId24"/>
    <p:sldId id="270" r:id="rId25"/>
    <p:sldId id="271" r:id="rId26"/>
    <p:sldId id="269" r:id="rId27"/>
    <p:sldId id="27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4310-141E-4631-9AD2-D3B7980CC49F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95C9-ADA5-4B1B-A92A-31869CE73F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6" descr="naoclogo-hig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949950"/>
            <a:ext cx="10302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07" descr="cnq07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949950"/>
            <a:ext cx="37925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8" descr="logo-cnr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088" y="5935663"/>
            <a:ext cx="1644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5th FCPPL Workshop</a:t>
            </a:r>
            <a:endParaRPr lang="fr-FR" b="1" dirty="0" smtClean="0"/>
          </a:p>
          <a:p>
            <a:pPr algn="ctr"/>
            <a:r>
              <a:rPr lang="fr-FR" b="1" dirty="0" smtClean="0"/>
              <a:t>21-24 March 2011, Paris, France</a:t>
            </a:r>
            <a:endParaRPr lang="fr-FR" b="1" dirty="0"/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234950" y="2279650"/>
            <a:ext cx="882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Status of the TREND experiment</a:t>
            </a:r>
            <a:endParaRPr lang="fr-FR" sz="3600" b="1" dirty="0">
              <a:latin typeface="Calibri" pitchFamily="34" charset="0"/>
            </a:endParaRPr>
          </a:p>
        </p:txBody>
      </p:sp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0" y="48688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Thomas Saugrin (NAOC)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STATUS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1722" y="157558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Autonomous</a:t>
            </a:r>
            <a:r>
              <a:rPr lang="fr-FR" sz="2000" dirty="0" smtClean="0"/>
              <a:t> radiodetection of EAS…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6230" y="671870"/>
            <a:ext cx="912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Data storage and preprocessing on the France-Asia computing grid…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12474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Hybrid detection of EAS…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9888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000" dirty="0" smtClean="0"/>
              <a:t> </a:t>
            </a:r>
            <a:r>
              <a:rPr lang="fr-FR" sz="2000" b="1" dirty="0" smtClean="0"/>
              <a:t>Background rejection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59632" y="24208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b="1" dirty="0" err="1" smtClean="0"/>
              <a:t>Static</a:t>
            </a:r>
            <a:r>
              <a:rPr lang="fr-FR" sz="2000" b="1" dirty="0" smtClean="0"/>
              <a:t> sources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pic>
        <p:nvPicPr>
          <p:cNvPr id="11" name="Picture 2" descr="trendconscoinc"/>
          <p:cNvPicPr>
            <a:picLocks noChangeAspect="1" noChangeArrowheads="1"/>
          </p:cNvPicPr>
          <p:nvPr/>
        </p:nvPicPr>
        <p:blipFill>
          <a:blip r:embed="rId2" cstate="print"/>
          <a:srcRect l="5519" r="7468"/>
          <a:stretch>
            <a:fillRect/>
          </a:stretch>
        </p:blipFill>
        <p:spPr bwMode="auto">
          <a:xfrm>
            <a:off x="251520" y="2996952"/>
            <a:ext cx="4498573" cy="36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 rot="5400000" flipH="1" flipV="1">
            <a:off x="-591361" y="4790119"/>
            <a:ext cx="2894388" cy="281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-187571" y="4808574"/>
            <a:ext cx="2898475" cy="568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69901" y="3717032"/>
            <a:ext cx="36004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25885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10 ms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59929" y="32777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Main pollution source: </a:t>
            </a:r>
            <a:r>
              <a:rPr lang="fr-FR" b="1" dirty="0" smtClean="0"/>
              <a:t>power line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04048" y="37170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Typical</a:t>
            </a:r>
            <a:r>
              <a:rPr lang="fr-FR" dirty="0" smtClean="0"/>
              <a:t> signature: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Δt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between</a:t>
            </a:r>
            <a:r>
              <a:rPr lang="fr-FR" b="1" dirty="0" smtClean="0">
                <a:solidFill>
                  <a:srgbClr val="FF0000"/>
                </a:solidFill>
              </a:rPr>
              <a:t> 2 </a:t>
            </a:r>
            <a:r>
              <a:rPr lang="fr-FR" b="1" dirty="0" err="1" smtClean="0">
                <a:solidFill>
                  <a:srgbClr val="FF0000"/>
                </a:solidFill>
              </a:rPr>
              <a:t>events</a:t>
            </a:r>
            <a:r>
              <a:rPr lang="fr-FR" b="1" dirty="0" smtClean="0">
                <a:solidFill>
                  <a:srgbClr val="FF0000"/>
                </a:solidFill>
              </a:rPr>
              <a:t> = n.10 ms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16016" y="5301208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Rejection </a:t>
            </a:r>
            <a:r>
              <a:rPr lang="fr-FR" sz="2000" dirty="0" err="1" smtClean="0"/>
              <a:t>induced</a:t>
            </a:r>
            <a:r>
              <a:rPr lang="fr-FR" sz="2000" dirty="0" smtClean="0"/>
              <a:t> a </a:t>
            </a:r>
            <a:r>
              <a:rPr lang="fr-FR" sz="2000" b="1" baseline="-8000" dirty="0" smtClean="0">
                <a:solidFill>
                  <a:srgbClr val="FF0000"/>
                </a:solidFill>
              </a:rPr>
              <a:t>~</a:t>
            </a:r>
            <a:r>
              <a:rPr lang="fr-FR" sz="2000" b="1" dirty="0" smtClean="0">
                <a:solidFill>
                  <a:srgbClr val="FF0000"/>
                </a:solidFill>
              </a:rPr>
              <a:t>10% </a:t>
            </a:r>
            <a:r>
              <a:rPr lang="fr-FR" sz="2000" b="1" dirty="0" err="1" smtClean="0">
                <a:solidFill>
                  <a:srgbClr val="FF0000"/>
                </a:solidFill>
              </a:rPr>
              <a:t>dead</a:t>
            </a:r>
            <a:r>
              <a:rPr lang="fr-FR" sz="2000" b="1" dirty="0" smtClean="0">
                <a:solidFill>
                  <a:srgbClr val="FF0000"/>
                </a:solidFill>
              </a:rPr>
              <a:t>-time </a:t>
            </a:r>
            <a:r>
              <a:rPr lang="fr-FR" sz="2000" dirty="0" smtClean="0"/>
              <a:t>for an </a:t>
            </a:r>
            <a:r>
              <a:rPr lang="fr-FR" sz="2000" b="1" dirty="0" err="1" smtClean="0">
                <a:solidFill>
                  <a:srgbClr val="FF0000"/>
                </a:solidFill>
              </a:rPr>
              <a:t>efficiency</a:t>
            </a:r>
            <a:r>
              <a:rPr lang="fr-FR" sz="2000" b="1" dirty="0" smtClean="0">
                <a:solidFill>
                  <a:srgbClr val="FF0000"/>
                </a:solidFill>
              </a:rPr>
              <a:t> of </a:t>
            </a:r>
            <a:r>
              <a:rPr lang="fr-FR" sz="2000" b="1" baseline="-8000" dirty="0" smtClean="0">
                <a:solidFill>
                  <a:srgbClr val="FF0000"/>
                </a:solidFill>
              </a:rPr>
              <a:t>~</a:t>
            </a:r>
            <a:r>
              <a:rPr lang="fr-FR" sz="2000" b="1" dirty="0" smtClean="0">
                <a:solidFill>
                  <a:srgbClr val="FF0000"/>
                </a:solidFill>
              </a:rPr>
              <a:t>95%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5301208"/>
            <a:ext cx="388843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6588224" y="4437112"/>
            <a:ext cx="288032" cy="7920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1722" y="157558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Autonomous</a:t>
            </a:r>
            <a:r>
              <a:rPr lang="fr-FR" sz="2000" dirty="0" smtClean="0"/>
              <a:t> radiodetection of EAS…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6230" y="671870"/>
            <a:ext cx="912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Data storage and preprocessing on the France-Asia computing grid…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2474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Hybrid detection of EAS…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9888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000" dirty="0" smtClean="0"/>
              <a:t> </a:t>
            </a:r>
            <a:r>
              <a:rPr lang="fr-FR" sz="2000" b="1" dirty="0" smtClean="0"/>
              <a:t>Background rejection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24208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Static</a:t>
            </a:r>
            <a:r>
              <a:rPr lang="fr-FR" sz="2000" dirty="0" smtClean="0"/>
              <a:t> sources…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STATUS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28529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b="1" dirty="0" err="1" smtClean="0"/>
              <a:t>Moving</a:t>
            </a:r>
            <a:r>
              <a:rPr lang="fr-FR" sz="2000" b="1" dirty="0" smtClean="0"/>
              <a:t> sources: </a:t>
            </a:r>
            <a:r>
              <a:rPr lang="fr-FR" sz="2000" b="1" dirty="0" err="1" smtClean="0"/>
              <a:t>track</a:t>
            </a:r>
            <a:r>
              <a:rPr lang="fr-FR" sz="2000" b="1" dirty="0" smtClean="0"/>
              <a:t> identification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pic>
        <p:nvPicPr>
          <p:cNvPr id="11" name="Image 10" descr="R2561_skyplot (2).jpg"/>
          <p:cNvPicPr>
            <a:picLocks noChangeAspect="1"/>
          </p:cNvPicPr>
          <p:nvPr/>
        </p:nvPicPr>
        <p:blipFill>
          <a:blip r:embed="rId2" cstate="print"/>
          <a:srcRect l="23225" t="2278" r="19288"/>
          <a:stretch>
            <a:fillRect/>
          </a:stretch>
        </p:blipFill>
        <p:spPr>
          <a:xfrm>
            <a:off x="251520" y="3573016"/>
            <a:ext cx="3600400" cy="30896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63688" y="335699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/>
              <a:t>North</a:t>
            </a:r>
            <a:endParaRPr lang="fr-FR" sz="1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42930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High </a:t>
            </a:r>
            <a:r>
              <a:rPr lang="fr-FR" dirty="0" err="1" smtClean="0"/>
              <a:t>multiplicity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err="1" smtClean="0"/>
              <a:t>Angular</a:t>
            </a:r>
            <a:r>
              <a:rPr lang="fr-FR" b="1" dirty="0" smtClean="0"/>
              <a:t> </a:t>
            </a:r>
            <a:r>
              <a:rPr lang="fr-FR" b="1" dirty="0" err="1" smtClean="0"/>
              <a:t>resolution</a:t>
            </a:r>
            <a:r>
              <a:rPr lang="fr-FR" b="1" dirty="0" smtClean="0"/>
              <a:t> </a:t>
            </a:r>
            <a:r>
              <a:rPr lang="fr-FR" b="1" baseline="-8000" dirty="0" smtClean="0"/>
              <a:t>~</a:t>
            </a:r>
            <a:r>
              <a:rPr lang="fr-FR" b="1" dirty="0" smtClean="0"/>
              <a:t>1°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Constant signal </a:t>
            </a:r>
            <a:r>
              <a:rPr lang="fr-FR" b="1" dirty="0" err="1" smtClean="0"/>
              <a:t>intensity</a:t>
            </a:r>
            <a:r>
              <a:rPr lang="fr-FR" b="1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by </a:t>
            </a:r>
            <a:r>
              <a:rPr lang="fr-FR" dirty="0" err="1" smtClean="0"/>
              <a:t>event</a:t>
            </a:r>
            <a:endParaRPr lang="fr-FR" dirty="0" smtClean="0"/>
          </a:p>
          <a:p>
            <a:r>
              <a:rPr lang="fr-FR" i="1" dirty="0" smtClean="0"/>
              <a:t>(15% of amplitude variation </a:t>
            </a:r>
            <a:r>
              <a:rPr lang="fr-FR" i="1" dirty="0" err="1" smtClean="0"/>
              <a:t>along</a:t>
            </a:r>
            <a:r>
              <a:rPr lang="fr-FR" i="1" dirty="0" smtClean="0"/>
              <a:t> the </a:t>
            </a:r>
            <a:r>
              <a:rPr lang="fr-FR" i="1" dirty="0" err="1" smtClean="0"/>
              <a:t>track</a:t>
            </a:r>
            <a:r>
              <a:rPr lang="fr-FR" i="1" dirty="0" smtClean="0"/>
              <a:t>)</a:t>
            </a:r>
            <a:endParaRPr lang="fr-FR" i="1" dirty="0"/>
          </a:p>
        </p:txBody>
      </p:sp>
      <p:sp>
        <p:nvSpPr>
          <p:cNvPr id="14" name="Rectangle 13"/>
          <p:cNvSpPr/>
          <p:nvPr/>
        </p:nvSpPr>
        <p:spPr>
          <a:xfrm>
            <a:off x="4355976" y="4221088"/>
            <a:ext cx="4248472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1722" y="157558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Autonomous</a:t>
            </a:r>
            <a:r>
              <a:rPr lang="fr-FR" sz="2000" dirty="0" smtClean="0"/>
              <a:t> radiodetection of EAS…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6230" y="671870"/>
            <a:ext cx="912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Data storage and preprocessing on the France-Asia computing grid…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2474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Hybrid detection of EAS…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9888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000" dirty="0" smtClean="0"/>
              <a:t> </a:t>
            </a:r>
            <a:r>
              <a:rPr lang="fr-FR" sz="2000" b="1" dirty="0" smtClean="0"/>
              <a:t>Background rejection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24208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Static</a:t>
            </a:r>
            <a:r>
              <a:rPr lang="fr-FR" sz="2000" dirty="0" smtClean="0"/>
              <a:t> sources…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STATUS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28529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b="1" dirty="0" err="1" smtClean="0"/>
              <a:t>Moving</a:t>
            </a:r>
            <a:r>
              <a:rPr lang="fr-FR" sz="2000" b="1" dirty="0" smtClean="0"/>
              <a:t> sources: </a:t>
            </a:r>
            <a:r>
              <a:rPr lang="fr-FR" sz="2000" b="1" dirty="0" err="1" smtClean="0"/>
              <a:t>track</a:t>
            </a:r>
            <a:r>
              <a:rPr lang="fr-FR" sz="2000" b="1" dirty="0" smtClean="0"/>
              <a:t> identification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42930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High </a:t>
            </a:r>
            <a:r>
              <a:rPr lang="fr-FR" dirty="0" err="1" smtClean="0"/>
              <a:t>multiplicity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err="1" smtClean="0"/>
              <a:t>Angular</a:t>
            </a:r>
            <a:r>
              <a:rPr lang="fr-FR" b="1" dirty="0" smtClean="0"/>
              <a:t> </a:t>
            </a:r>
            <a:r>
              <a:rPr lang="fr-FR" b="1" dirty="0" err="1" smtClean="0"/>
              <a:t>resolution</a:t>
            </a:r>
            <a:r>
              <a:rPr lang="fr-FR" b="1" dirty="0" smtClean="0"/>
              <a:t> </a:t>
            </a:r>
            <a:r>
              <a:rPr lang="fr-FR" b="1" baseline="-8000" dirty="0" smtClean="0"/>
              <a:t>~</a:t>
            </a:r>
            <a:r>
              <a:rPr lang="fr-FR" b="1" dirty="0" smtClean="0"/>
              <a:t>1°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Constant signal </a:t>
            </a:r>
            <a:r>
              <a:rPr lang="fr-FR" b="1" dirty="0" err="1" smtClean="0"/>
              <a:t>intensity</a:t>
            </a:r>
            <a:r>
              <a:rPr lang="fr-FR" b="1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by </a:t>
            </a:r>
            <a:r>
              <a:rPr lang="fr-FR" dirty="0" err="1" smtClean="0"/>
              <a:t>event</a:t>
            </a:r>
            <a:endParaRPr lang="fr-FR" dirty="0" smtClean="0"/>
          </a:p>
          <a:p>
            <a:r>
              <a:rPr lang="fr-FR" i="1" dirty="0" smtClean="0"/>
              <a:t>(15% of amplitude variation </a:t>
            </a:r>
            <a:r>
              <a:rPr lang="fr-FR" i="1" dirty="0" err="1" smtClean="0"/>
              <a:t>along</a:t>
            </a:r>
            <a:r>
              <a:rPr lang="fr-FR" i="1" dirty="0" smtClean="0"/>
              <a:t> the </a:t>
            </a:r>
            <a:r>
              <a:rPr lang="fr-FR" i="1" dirty="0" err="1" smtClean="0"/>
              <a:t>track</a:t>
            </a:r>
            <a:r>
              <a:rPr lang="fr-FR" i="1" dirty="0" smtClean="0"/>
              <a:t>)</a:t>
            </a:r>
            <a:endParaRPr lang="fr-FR" i="1" dirty="0"/>
          </a:p>
        </p:txBody>
      </p:sp>
      <p:sp>
        <p:nvSpPr>
          <p:cNvPr id="14" name="Rectangle 13"/>
          <p:cNvSpPr/>
          <p:nvPr/>
        </p:nvSpPr>
        <p:spPr>
          <a:xfrm>
            <a:off x="4355976" y="4221088"/>
            <a:ext cx="4248472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R2561_histamp (1).jpg"/>
          <p:cNvPicPr>
            <a:picLocks noChangeAspect="1"/>
          </p:cNvPicPr>
          <p:nvPr/>
        </p:nvPicPr>
        <p:blipFill>
          <a:blip r:embed="rId2" cstate="print"/>
          <a:srcRect l="4718" t="3201" r="6297"/>
          <a:stretch>
            <a:fillRect/>
          </a:stretch>
        </p:blipFill>
        <p:spPr>
          <a:xfrm>
            <a:off x="190726" y="3501008"/>
            <a:ext cx="387545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776" y="157095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Autonomous</a:t>
            </a:r>
            <a:r>
              <a:rPr lang="fr-FR" sz="2000" dirty="0" smtClean="0"/>
              <a:t> radiodetection of EAS…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6230" y="671870"/>
            <a:ext cx="912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Data storage and preprocessing on the France-Asia computing grid…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2474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Hybrid detection of EAS…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9888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000" dirty="0" smtClean="0"/>
              <a:t> Background rejection…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  <a:r>
              <a:rPr lang="fr-FR" sz="2000" dirty="0" smtClean="0"/>
              <a:t> </a:t>
            </a:r>
            <a:endParaRPr lang="fr-FR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24208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Static</a:t>
            </a:r>
            <a:r>
              <a:rPr lang="fr-FR" sz="2000" dirty="0" smtClean="0"/>
              <a:t> sources…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STATUS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7624" y="285293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Moving</a:t>
            </a:r>
            <a:r>
              <a:rPr lang="fr-FR" sz="2000" dirty="0" smtClean="0"/>
              <a:t> sources: </a:t>
            </a:r>
            <a:r>
              <a:rPr lang="fr-FR" sz="2000" dirty="0" err="1" smtClean="0"/>
              <a:t>track</a:t>
            </a:r>
            <a:r>
              <a:rPr lang="fr-FR" sz="2000" dirty="0" smtClean="0"/>
              <a:t> identification… </a:t>
            </a:r>
            <a:r>
              <a:rPr lang="fr-FR" sz="2000" b="1" dirty="0" smtClean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3207" y="334811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sz="2000" b="1" dirty="0" smtClean="0"/>
              <a:t>EAS candidate identification</a:t>
            </a:r>
            <a:r>
              <a:rPr lang="fr-FR" sz="2000" dirty="0" smtClean="0"/>
              <a:t>…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259632" y="378904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b="1" dirty="0" err="1" smtClean="0"/>
              <a:t>Waveform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analysis</a:t>
            </a:r>
            <a:r>
              <a:rPr lang="fr-FR" sz="2000" dirty="0" smtClean="0"/>
              <a:t>… </a:t>
            </a:r>
            <a:r>
              <a:rPr lang="fr-FR" sz="2000" b="1" dirty="0" smtClean="0">
                <a:solidFill>
                  <a:srgbClr val="FF0000"/>
                </a:solidFill>
              </a:rPr>
              <a:t>In </a:t>
            </a:r>
            <a:r>
              <a:rPr lang="fr-FR" sz="2000" b="1" dirty="0" err="1" smtClean="0">
                <a:solidFill>
                  <a:srgbClr val="FF0000"/>
                </a:solidFill>
              </a:rPr>
              <a:t>progress</a:t>
            </a:r>
            <a:r>
              <a:rPr lang="fr-FR" sz="2000" b="1" dirty="0" smtClean="0">
                <a:solidFill>
                  <a:srgbClr val="FF0000"/>
                </a:solidFill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</a:rPr>
              <a:t>cut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optimization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429309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b="1" dirty="0" smtClean="0"/>
              <a:t>Signal calibration</a:t>
            </a:r>
            <a:r>
              <a:rPr lang="fr-FR" sz="2000" dirty="0" smtClean="0"/>
              <a:t>… </a:t>
            </a:r>
            <a:r>
              <a:rPr lang="fr-FR" sz="2000" b="1" dirty="0" smtClean="0">
                <a:solidFill>
                  <a:srgbClr val="FF0000"/>
                </a:solidFill>
              </a:rPr>
              <a:t>In </a:t>
            </a:r>
            <a:r>
              <a:rPr lang="fr-FR" sz="2000" b="1" dirty="0" err="1" smtClean="0">
                <a:solidFill>
                  <a:srgbClr val="FF0000"/>
                </a:solidFill>
              </a:rPr>
              <a:t>progress</a:t>
            </a:r>
            <a:r>
              <a:rPr lang="fr-FR" sz="2000" b="1" dirty="0" smtClean="0">
                <a:solidFill>
                  <a:srgbClr val="FF0000"/>
                </a:solidFill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</a:rPr>
              <a:t>calibrator</a:t>
            </a:r>
            <a:r>
              <a:rPr lang="fr-FR" sz="2000" b="1" dirty="0" smtClean="0">
                <a:solidFill>
                  <a:srgbClr val="FF0000"/>
                </a:solidFill>
              </a:rPr>
              <a:t> in </a:t>
            </a:r>
            <a:r>
              <a:rPr lang="fr-FR" sz="2000" b="1" dirty="0" err="1" smtClean="0">
                <a:solidFill>
                  <a:srgbClr val="FF0000"/>
                </a:solidFill>
              </a:rPr>
              <a:t>development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9552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Preliminary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 </a:t>
            </a:r>
            <a:r>
              <a:rPr lang="fr-FR" dirty="0" smtClean="0"/>
              <a:t>(on a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) </a:t>
            </a:r>
            <a:r>
              <a:rPr lang="fr-FR" dirty="0" err="1" smtClean="0"/>
              <a:t>already</a:t>
            </a:r>
            <a:r>
              <a:rPr lang="fr-FR" dirty="0" smtClean="0"/>
              <a:t> shows </a:t>
            </a:r>
            <a:r>
              <a:rPr lang="fr-FR" b="1" dirty="0" err="1" smtClean="0">
                <a:solidFill>
                  <a:srgbClr val="FF0000"/>
                </a:solidFill>
              </a:rPr>
              <a:t>some</a:t>
            </a:r>
            <a:r>
              <a:rPr lang="fr-FR" b="1" dirty="0" smtClean="0">
                <a:solidFill>
                  <a:srgbClr val="FF0000"/>
                </a:solidFill>
              </a:rPr>
              <a:t> EAS candidates</a:t>
            </a:r>
            <a:r>
              <a:rPr lang="fr-FR" dirty="0" smtClean="0"/>
              <a:t>!</a:t>
            </a:r>
          </a:p>
          <a:p>
            <a:pPr algn="ctr"/>
            <a:r>
              <a:rPr lang="fr-FR" dirty="0" smtClean="0"/>
              <a:t>More candidates are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a </a:t>
            </a:r>
            <a:r>
              <a:rPr lang="fr-FR" dirty="0" err="1" smtClean="0"/>
              <a:t>skymap</a:t>
            </a:r>
            <a:r>
              <a:rPr lang="fr-FR" dirty="0" smtClean="0"/>
              <a:t> (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?)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67544" y="5301208"/>
            <a:ext cx="799288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STATUS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5" name="Image 4" descr="recons.jpg"/>
          <p:cNvPicPr>
            <a:picLocks noChangeAspect="1"/>
          </p:cNvPicPr>
          <p:nvPr/>
        </p:nvPicPr>
        <p:blipFill>
          <a:blip r:embed="rId2" cstate="print"/>
          <a:srcRect l="47870" t="6501" r="5280"/>
          <a:stretch>
            <a:fillRect/>
          </a:stretch>
        </p:blipFill>
        <p:spPr>
          <a:xfrm>
            <a:off x="323528" y="692696"/>
            <a:ext cx="3168352" cy="4488531"/>
          </a:xfrm>
          <a:prstGeom prst="rect">
            <a:avLst/>
          </a:prstGeom>
        </p:spPr>
      </p:pic>
      <p:pic>
        <p:nvPicPr>
          <p:cNvPr id="6" name="Image 5" descr="groundpattern.jpg"/>
          <p:cNvPicPr>
            <a:picLocks noChangeAspect="1"/>
          </p:cNvPicPr>
          <p:nvPr/>
        </p:nvPicPr>
        <p:blipFill>
          <a:blip r:embed="rId3" cstate="print"/>
          <a:srcRect l="5237" r="6895"/>
          <a:stretch>
            <a:fillRect/>
          </a:stretch>
        </p:blipFill>
        <p:spPr>
          <a:xfrm>
            <a:off x="3779912" y="620688"/>
            <a:ext cx="4677302" cy="2241326"/>
          </a:xfrm>
          <a:prstGeom prst="rect">
            <a:avLst/>
          </a:prstGeom>
        </p:spPr>
      </p:pic>
      <p:pic>
        <p:nvPicPr>
          <p:cNvPr id="7" name="Image 6" descr="profil.jpg"/>
          <p:cNvPicPr>
            <a:picLocks noChangeAspect="1"/>
          </p:cNvPicPr>
          <p:nvPr/>
        </p:nvPicPr>
        <p:blipFill>
          <a:blip r:embed="rId4" cstate="print"/>
          <a:srcRect l="9051" t="5432" r="5901" b="3717"/>
          <a:stretch>
            <a:fillRect/>
          </a:stretch>
        </p:blipFill>
        <p:spPr>
          <a:xfrm>
            <a:off x="4067944" y="2852936"/>
            <a:ext cx="4320480" cy="19788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9552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Preliminary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 </a:t>
            </a:r>
            <a:r>
              <a:rPr lang="fr-FR" dirty="0" smtClean="0"/>
              <a:t>(on a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) </a:t>
            </a:r>
            <a:r>
              <a:rPr lang="fr-FR" dirty="0" err="1" smtClean="0"/>
              <a:t>already</a:t>
            </a:r>
            <a:r>
              <a:rPr lang="fr-FR" dirty="0" smtClean="0"/>
              <a:t> shows </a:t>
            </a:r>
            <a:r>
              <a:rPr lang="fr-FR" b="1" dirty="0" err="1" smtClean="0">
                <a:solidFill>
                  <a:srgbClr val="FF0000"/>
                </a:solidFill>
              </a:rPr>
              <a:t>some</a:t>
            </a:r>
            <a:r>
              <a:rPr lang="fr-FR" b="1" dirty="0" smtClean="0">
                <a:solidFill>
                  <a:srgbClr val="FF0000"/>
                </a:solidFill>
              </a:rPr>
              <a:t> EAS candidates</a:t>
            </a:r>
            <a:r>
              <a:rPr lang="fr-FR" dirty="0" smtClean="0"/>
              <a:t>!</a:t>
            </a:r>
          </a:p>
          <a:p>
            <a:pPr algn="ctr"/>
            <a:r>
              <a:rPr lang="fr-FR" dirty="0" smtClean="0"/>
              <a:t>More candidates are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a </a:t>
            </a:r>
            <a:r>
              <a:rPr lang="fr-FR" dirty="0" err="1" smtClean="0"/>
              <a:t>skymap</a:t>
            </a:r>
            <a:r>
              <a:rPr lang="fr-FR" dirty="0" smtClean="0"/>
              <a:t> (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?)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5301208"/>
            <a:ext cx="799288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STATUS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Preliminary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 </a:t>
            </a:r>
            <a:r>
              <a:rPr lang="fr-FR" dirty="0" smtClean="0"/>
              <a:t>(on a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) </a:t>
            </a:r>
            <a:r>
              <a:rPr lang="fr-FR" dirty="0" err="1" smtClean="0"/>
              <a:t>already</a:t>
            </a:r>
            <a:r>
              <a:rPr lang="fr-FR" dirty="0" smtClean="0"/>
              <a:t> shows </a:t>
            </a:r>
            <a:r>
              <a:rPr lang="fr-FR" b="1" dirty="0" err="1" smtClean="0">
                <a:solidFill>
                  <a:srgbClr val="FF0000"/>
                </a:solidFill>
              </a:rPr>
              <a:t>some</a:t>
            </a:r>
            <a:r>
              <a:rPr lang="fr-FR" b="1" dirty="0" smtClean="0">
                <a:solidFill>
                  <a:srgbClr val="FF0000"/>
                </a:solidFill>
              </a:rPr>
              <a:t> EAS candidates</a:t>
            </a:r>
            <a:r>
              <a:rPr lang="fr-FR" dirty="0" smtClean="0"/>
              <a:t>!</a:t>
            </a:r>
          </a:p>
          <a:p>
            <a:pPr algn="ctr"/>
            <a:r>
              <a:rPr lang="fr-FR" dirty="0" smtClean="0"/>
              <a:t>More candidates are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a </a:t>
            </a:r>
            <a:r>
              <a:rPr lang="fr-FR" dirty="0" err="1" smtClean="0"/>
              <a:t>skymap</a:t>
            </a:r>
            <a:r>
              <a:rPr lang="fr-FR" dirty="0" smtClean="0"/>
              <a:t> (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?)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7544" y="5301208"/>
            <a:ext cx="799288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762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220072" y="8367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CODALEMA </a:t>
            </a:r>
            <a:r>
              <a:rPr lang="fr-FR" sz="2000" u="sng" dirty="0" err="1" smtClean="0"/>
              <a:t>simulated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skymap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170080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b="1" dirty="0" err="1" smtClean="0"/>
              <a:t>North</a:t>
            </a:r>
            <a:r>
              <a:rPr lang="fr-FR" b="1" dirty="0" smtClean="0"/>
              <a:t>-South </a:t>
            </a:r>
            <a:r>
              <a:rPr lang="fr-FR" b="1" dirty="0" err="1" smtClean="0"/>
              <a:t>assymetry</a:t>
            </a:r>
            <a:endParaRPr lang="fr-FR" b="1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geomagnetic</a:t>
            </a:r>
            <a:r>
              <a:rPr lang="fr-FR" dirty="0" smtClean="0"/>
              <a:t> </a:t>
            </a:r>
            <a:r>
              <a:rPr lang="fr-FR" dirty="0" err="1" smtClean="0"/>
              <a:t>origin</a:t>
            </a:r>
            <a:r>
              <a:rPr lang="fr-FR" dirty="0" smtClean="0"/>
              <a:t> of the signal)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err="1" smtClean="0"/>
              <a:t>Isotropy</a:t>
            </a:r>
            <a:r>
              <a:rPr lang="fr-FR" b="1" dirty="0" smtClean="0"/>
              <a:t> in </a:t>
            </a:r>
            <a:r>
              <a:rPr lang="fr-FR" b="1" dirty="0" err="1" smtClean="0"/>
              <a:t>arrival</a:t>
            </a:r>
            <a:r>
              <a:rPr lang="fr-FR" b="1" dirty="0" smtClean="0"/>
              <a:t> direction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err="1" smtClean="0"/>
              <a:t>Isotropy</a:t>
            </a:r>
            <a:r>
              <a:rPr lang="fr-FR" b="1" dirty="0" smtClean="0"/>
              <a:t> in </a:t>
            </a:r>
            <a:r>
              <a:rPr lang="fr-FR" b="1" dirty="0" err="1" smtClean="0"/>
              <a:t>detection</a:t>
            </a:r>
            <a:r>
              <a:rPr lang="fr-FR" b="1" dirty="0" smtClean="0"/>
              <a:t>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776" y="157095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smtClean="0"/>
              <a:t> Autonomous radiodetection of </a:t>
            </a:r>
            <a:r>
              <a:rPr lang="en-US" sz="2000" smtClean="0"/>
              <a:t>EAS…</a:t>
            </a:r>
            <a:endParaRPr lang="en-US" sz="2000"/>
          </a:p>
        </p:txBody>
      </p:sp>
      <p:sp>
        <p:nvSpPr>
          <p:cNvPr id="5" name="ZoneTexte 4"/>
          <p:cNvSpPr txBox="1"/>
          <p:nvPr/>
        </p:nvSpPr>
        <p:spPr>
          <a:xfrm>
            <a:off x="16230" y="671870"/>
            <a:ext cx="912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</a:t>
            </a:r>
            <a:r>
              <a:rPr lang="en-US" sz="2000" smtClean="0"/>
              <a:t>Data storage and preprocessing on the France-Asia computing grid… </a:t>
            </a:r>
            <a:r>
              <a:rPr lang="en-US" sz="2000" b="1" smtClean="0">
                <a:solidFill>
                  <a:srgbClr val="00B050"/>
                </a:solidFill>
              </a:rPr>
              <a:t>OK</a:t>
            </a:r>
            <a:endParaRPr lang="en-US" sz="2000" b="1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2474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smtClean="0"/>
              <a:t> Hybrid detection of EAS… </a:t>
            </a:r>
            <a:r>
              <a:rPr lang="en-US" sz="2000" b="1" smtClean="0">
                <a:solidFill>
                  <a:srgbClr val="00B050"/>
                </a:solidFill>
              </a:rPr>
              <a:t>OK</a:t>
            </a:r>
            <a:endParaRPr lang="en-US" sz="2000"/>
          </a:p>
        </p:txBody>
      </p:sp>
      <p:sp>
        <p:nvSpPr>
          <p:cNvPr id="7" name="ZoneTexte 6"/>
          <p:cNvSpPr txBox="1"/>
          <p:nvPr/>
        </p:nvSpPr>
        <p:spPr>
          <a:xfrm>
            <a:off x="611560" y="19888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smtClean="0"/>
              <a:t> Background rejection</a:t>
            </a:r>
            <a:r>
              <a:rPr lang="en-US" sz="2000" smtClean="0"/>
              <a:t>… </a:t>
            </a:r>
            <a:r>
              <a:rPr lang="en-US" sz="2000" b="1" smtClean="0">
                <a:solidFill>
                  <a:srgbClr val="00B050"/>
                </a:solidFill>
              </a:rPr>
              <a:t>OK</a:t>
            </a:r>
            <a:r>
              <a:rPr lang="en-US" sz="2000" smtClean="0"/>
              <a:t> </a:t>
            </a:r>
            <a:endParaRPr lang="en-US" sz="2000" b="1" smtClean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24208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Static </a:t>
            </a:r>
            <a:r>
              <a:rPr lang="en-US" sz="2000" smtClean="0"/>
              <a:t>sources</a:t>
            </a:r>
            <a:r>
              <a:rPr lang="en-US" sz="2000" smtClean="0"/>
              <a:t>… </a:t>
            </a:r>
            <a:r>
              <a:rPr lang="en-US" sz="2000" b="1" smtClean="0">
                <a:solidFill>
                  <a:srgbClr val="00B050"/>
                </a:solidFill>
              </a:rPr>
              <a:t>OK</a:t>
            </a:r>
            <a:endParaRPr lang="en-US" sz="2000" b="1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Calibri" pitchFamily="34" charset="0"/>
              </a:rPr>
              <a:t>TREND STATUS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7624" y="285293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Moving </a:t>
            </a:r>
            <a:r>
              <a:rPr lang="en-US" sz="2000" smtClean="0"/>
              <a:t>sources</a:t>
            </a:r>
            <a:r>
              <a:rPr lang="en-US" sz="2000" smtClean="0"/>
              <a:t>: track </a:t>
            </a:r>
            <a:r>
              <a:rPr lang="en-US" sz="2000" smtClean="0"/>
              <a:t>identification</a:t>
            </a:r>
            <a:r>
              <a:rPr lang="en-US" sz="2000" smtClean="0"/>
              <a:t>… </a:t>
            </a:r>
            <a:r>
              <a:rPr lang="en-US" sz="2000" b="1" smtClean="0">
                <a:solidFill>
                  <a:srgbClr val="00B050"/>
                </a:solidFill>
              </a:rPr>
              <a:t>OK</a:t>
            </a:r>
            <a:endParaRPr lang="en-US" sz="2000" b="1" smtClean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3206" y="3348111"/>
            <a:ext cx="607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mtClean="0"/>
              <a:t> </a:t>
            </a:r>
            <a:r>
              <a:rPr lang="en-US" sz="2000" smtClean="0"/>
              <a:t>EAS candidate </a:t>
            </a:r>
            <a:r>
              <a:rPr lang="en-US" sz="2000" smtClean="0"/>
              <a:t>identification</a:t>
            </a:r>
            <a:r>
              <a:rPr lang="en-US" sz="2000" smtClean="0"/>
              <a:t>… </a:t>
            </a:r>
            <a:r>
              <a:rPr lang="en-US" sz="2000" b="1" smtClean="0">
                <a:solidFill>
                  <a:srgbClr val="FF0000"/>
                </a:solidFill>
              </a:rPr>
              <a:t>In </a:t>
            </a:r>
            <a:r>
              <a:rPr lang="en-US" sz="2000" b="1" smtClean="0">
                <a:solidFill>
                  <a:srgbClr val="FF0000"/>
                </a:solidFill>
              </a:rPr>
              <a:t>progress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59632" y="378904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Waveform </a:t>
            </a:r>
            <a:r>
              <a:rPr lang="en-US" sz="2000" smtClean="0"/>
              <a:t>analysis</a:t>
            </a:r>
            <a:r>
              <a:rPr lang="en-US" sz="2000" smtClean="0"/>
              <a:t>… </a:t>
            </a:r>
            <a:r>
              <a:rPr lang="en-US" sz="2000" b="1" smtClean="0">
                <a:solidFill>
                  <a:srgbClr val="FF0000"/>
                </a:solidFill>
              </a:rPr>
              <a:t>In progress </a:t>
            </a:r>
            <a:r>
              <a:rPr lang="en-US" sz="2000" b="1" smtClean="0">
                <a:solidFill>
                  <a:srgbClr val="FF0000"/>
                </a:solidFill>
              </a:rPr>
              <a:t>(</a:t>
            </a:r>
            <a:r>
              <a:rPr lang="en-US" sz="2000" b="1" smtClean="0">
                <a:solidFill>
                  <a:srgbClr val="FF0000"/>
                </a:solidFill>
              </a:rPr>
              <a:t>cut </a:t>
            </a:r>
            <a:r>
              <a:rPr lang="en-US" sz="2000" b="1" smtClean="0">
                <a:solidFill>
                  <a:srgbClr val="FF0000"/>
                </a:solidFill>
              </a:rPr>
              <a:t>optimization)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59632" y="429309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- Signal calibration</a:t>
            </a:r>
            <a:r>
              <a:rPr lang="en-US" sz="2000" smtClean="0"/>
              <a:t>… </a:t>
            </a:r>
            <a:r>
              <a:rPr lang="en-US" sz="2000" b="1" smtClean="0">
                <a:solidFill>
                  <a:srgbClr val="FF0000"/>
                </a:solidFill>
              </a:rPr>
              <a:t>In progress </a:t>
            </a:r>
            <a:r>
              <a:rPr lang="en-US" sz="2000" b="1" smtClean="0">
                <a:solidFill>
                  <a:srgbClr val="FF0000"/>
                </a:solidFill>
              </a:rPr>
              <a:t>(</a:t>
            </a:r>
            <a:r>
              <a:rPr lang="en-US" sz="2000" b="1" smtClean="0">
                <a:solidFill>
                  <a:srgbClr val="FF0000"/>
                </a:solidFill>
              </a:rPr>
              <a:t>calibrator in </a:t>
            </a:r>
            <a:r>
              <a:rPr lang="en-US" sz="2000" b="1" smtClean="0">
                <a:solidFill>
                  <a:srgbClr val="FF0000"/>
                </a:solidFill>
              </a:rPr>
              <a:t>development)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116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/>
              <a:t>TREND</a:t>
            </a:r>
            <a:r>
              <a:rPr lang="en-US" sz="2200" smtClean="0"/>
              <a:t>, </a:t>
            </a:r>
            <a:r>
              <a:rPr lang="en-US" sz="2200" i="1" smtClean="0"/>
              <a:t>as cosmic rays </a:t>
            </a:r>
            <a:r>
              <a:rPr lang="en-US" sz="2200" i="1" smtClean="0"/>
              <a:t>radiodetector</a:t>
            </a:r>
            <a:r>
              <a:rPr lang="en-US" sz="2200" smtClean="0"/>
              <a:t>,  </a:t>
            </a:r>
            <a:r>
              <a:rPr lang="en-US" sz="2200" b="1" smtClean="0"/>
              <a:t>is close to be fully </a:t>
            </a:r>
            <a:r>
              <a:rPr lang="en-US" sz="2200" b="1" smtClean="0"/>
              <a:t>operationnal</a:t>
            </a:r>
            <a:endParaRPr lang="en-US" sz="2200" b="1"/>
          </a:p>
        </p:txBody>
      </p:sp>
      <p:sp>
        <p:nvSpPr>
          <p:cNvPr id="15" name="ZoneTexte 14"/>
          <p:cNvSpPr txBox="1"/>
          <p:nvPr/>
        </p:nvSpPr>
        <p:spPr>
          <a:xfrm>
            <a:off x="3203848" y="594928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And what about neutrinos </a:t>
            </a:r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16" name="Virage 15"/>
          <p:cNvSpPr/>
          <p:nvPr/>
        </p:nvSpPr>
        <p:spPr>
          <a:xfrm rot="10800000">
            <a:off x="1907704" y="5733256"/>
            <a:ext cx="936104" cy="6480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87624" y="530120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STATISTICALLY SIGNIFANT RESULTS ARE COMING </a:t>
            </a:r>
            <a:r>
              <a:rPr lang="en-US" sz="2200" b="1" smtClean="0"/>
              <a:t>SOON </a:t>
            </a:r>
            <a:r>
              <a:rPr lang="en-US" sz="2200" b="1" smtClean="0"/>
              <a:t>!!</a:t>
            </a:r>
            <a:endParaRPr lang="en-US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NEUTRINO CANDIDATE IDENTIFICATION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620688"/>
            <a:ext cx="6480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Some characteristics </a:t>
            </a:r>
            <a:r>
              <a:rPr lang="en-US" sz="2000" b="1" dirty="0" smtClean="0">
                <a:solidFill>
                  <a:srgbClr val="FF0000"/>
                </a:solidFill>
              </a:rPr>
              <a:t>similar</a:t>
            </a:r>
            <a:r>
              <a:rPr lang="en-US" sz="2000" dirty="0" smtClean="0"/>
              <a:t> to cosmic rays EAS candidate: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isolated pulses, duration &lt;300 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aseline="-8000" dirty="0" smtClean="0"/>
              <a:t>~</a:t>
            </a:r>
            <a:r>
              <a:rPr lang="en-US" sz="2000" dirty="0" smtClean="0"/>
              <a:t>plane </a:t>
            </a:r>
            <a:r>
              <a:rPr lang="en-US" sz="2000" dirty="0" err="1" smtClean="0"/>
              <a:t>wavefront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Other characteristics </a:t>
            </a:r>
            <a:r>
              <a:rPr lang="en-US" sz="2000" b="1" dirty="0" smtClean="0">
                <a:solidFill>
                  <a:srgbClr val="FF0000"/>
                </a:solidFill>
              </a:rPr>
              <a:t>can be confused with background noise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ground pattern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slower amplitude decrease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292494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Moreover, extremely low event rate is expected</a:t>
            </a:r>
            <a:endParaRPr lang="en-US" sz="2000" dirty="0"/>
          </a:p>
        </p:txBody>
      </p:sp>
      <p:sp>
        <p:nvSpPr>
          <p:cNvPr id="10" name="Virage 9"/>
          <p:cNvSpPr/>
          <p:nvPr/>
        </p:nvSpPr>
        <p:spPr>
          <a:xfrm rot="10800000">
            <a:off x="683568" y="3356992"/>
            <a:ext cx="576064" cy="432048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32742" y="3376246"/>
            <a:ext cx="50114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&lt;1 </a:t>
            </a:r>
            <a:r>
              <a:rPr lang="fr-FR" sz="2000" b="1" dirty="0" err="1" smtClean="0">
                <a:solidFill>
                  <a:srgbClr val="FF0000"/>
                </a:solidFill>
              </a:rPr>
              <a:t>event</a:t>
            </a:r>
            <a:r>
              <a:rPr lang="fr-FR" sz="2000" b="1" dirty="0" smtClean="0">
                <a:solidFill>
                  <a:srgbClr val="FF0000"/>
                </a:solidFill>
              </a:rPr>
              <a:t> /</a:t>
            </a:r>
            <a:r>
              <a:rPr lang="fr-FR" sz="2000" b="1" dirty="0" err="1" smtClean="0">
                <a:solidFill>
                  <a:srgbClr val="FF0000"/>
                </a:solidFill>
              </a:rPr>
              <a:t>year</a:t>
            </a:r>
            <a:r>
              <a:rPr lang="fr-FR" sz="2000" b="1" dirty="0" smtClean="0">
                <a:solidFill>
                  <a:srgbClr val="FF0000"/>
                </a:solidFill>
              </a:rPr>
              <a:t>/km²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in the 10</a:t>
            </a:r>
            <a:r>
              <a:rPr lang="fr-FR" sz="2000" baseline="30000" dirty="0" smtClean="0"/>
              <a:t>17</a:t>
            </a:r>
            <a:r>
              <a:rPr lang="fr-FR" sz="2000" dirty="0" smtClean="0"/>
              <a:t>-10</a:t>
            </a:r>
            <a:r>
              <a:rPr lang="fr-FR" sz="2000" baseline="30000" dirty="0" smtClean="0"/>
              <a:t>20</a:t>
            </a:r>
            <a:r>
              <a:rPr lang="fr-FR" sz="2000" dirty="0" smtClean="0"/>
              <a:t>eV range </a:t>
            </a:r>
          </a:p>
          <a:p>
            <a:r>
              <a:rPr lang="fr-FR" sz="2000" dirty="0" smtClean="0"/>
              <a:t>for a </a:t>
            </a:r>
            <a:r>
              <a:rPr lang="fr-FR" sz="2000" dirty="0" err="1" smtClean="0"/>
              <a:t>Waxman</a:t>
            </a:r>
            <a:r>
              <a:rPr lang="fr-FR" sz="2000" dirty="0" smtClean="0"/>
              <a:t>-</a:t>
            </a:r>
            <a:r>
              <a:rPr lang="fr-FR" sz="2000" dirty="0" err="1" smtClean="0"/>
              <a:t>Bahcall</a:t>
            </a:r>
            <a:r>
              <a:rPr lang="fr-FR" sz="2000" dirty="0" smtClean="0"/>
              <a:t> input flux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43651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 an </a:t>
            </a:r>
            <a:r>
              <a:rPr lang="fr-FR" sz="2400" dirty="0" err="1" smtClean="0"/>
              <a:t>estimated</a:t>
            </a:r>
            <a:r>
              <a:rPr lang="fr-FR" sz="2400" dirty="0" smtClean="0"/>
              <a:t> </a:t>
            </a:r>
            <a:r>
              <a:rPr lang="fr-FR" sz="2400" b="1" dirty="0" smtClean="0"/>
              <a:t>background radio </a:t>
            </a:r>
            <a:r>
              <a:rPr lang="fr-FR" sz="2400" b="1" dirty="0" err="1" smtClean="0"/>
              <a:t>event</a:t>
            </a:r>
            <a:r>
              <a:rPr lang="fr-FR" sz="2400" dirty="0" smtClean="0"/>
              <a:t> of </a:t>
            </a:r>
            <a:r>
              <a:rPr lang="en-US" sz="2400" b="1" baseline="-8000" dirty="0" smtClean="0">
                <a:solidFill>
                  <a:srgbClr val="FF0000"/>
                </a:solidFill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0.1 Hz /km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b="1" dirty="0" smtClean="0"/>
              <a:t>a rejection factor of </a:t>
            </a:r>
            <a:r>
              <a:rPr lang="en-US" sz="2400" b="1" dirty="0" smtClean="0">
                <a:solidFill>
                  <a:srgbClr val="FF0000"/>
                </a:solidFill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has to be reached !!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5589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Hardly</a:t>
            </a:r>
            <a:r>
              <a:rPr lang="fr-FR" sz="3200" dirty="0" smtClean="0"/>
              <a:t> possible </a:t>
            </a:r>
            <a:r>
              <a:rPr lang="fr-FR" sz="3200" dirty="0" err="1" smtClean="0"/>
              <a:t>with</a:t>
            </a:r>
            <a:r>
              <a:rPr lang="fr-FR" sz="3200" dirty="0" smtClean="0"/>
              <a:t> TREND </a:t>
            </a:r>
            <a:r>
              <a:rPr lang="fr-FR" sz="3200" dirty="0" err="1" smtClean="0"/>
              <a:t>present</a:t>
            </a:r>
            <a:r>
              <a:rPr lang="fr-FR" sz="3200" dirty="0" smtClean="0"/>
              <a:t> </a:t>
            </a:r>
            <a:r>
              <a:rPr lang="fr-FR" sz="3200" dirty="0" err="1" smtClean="0"/>
              <a:t>set-up</a:t>
            </a:r>
            <a:r>
              <a:rPr lang="fr-FR" sz="3200" dirty="0" smtClean="0"/>
              <a:t> …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56992"/>
            <a:ext cx="8964488" cy="324036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	</a:t>
            </a:r>
            <a:r>
              <a:rPr lang="en-US" sz="2200" b="1" dirty="0" smtClean="0">
                <a:solidFill>
                  <a:srgbClr val="FF0000"/>
                </a:solidFill>
              </a:rPr>
              <a:t>Simulation will give us a more accurate information on polarization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Comparison between expected polarization pattern &amp; measured one should be a </a:t>
            </a:r>
            <a:r>
              <a:rPr lang="en-US" sz="2000" b="1" dirty="0" smtClean="0">
                <a:solidFill>
                  <a:srgbClr val="FF0000"/>
                </a:solidFill>
              </a:rPr>
              <a:t>powerful tool to discriminate background &amp; candidate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Calibri" pitchFamily="34" charset="0"/>
              </a:rPr>
              <a:t>POLARIZATION MEASUREMENT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3902" y="2264229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End-to-end simulation : from neutrino CC interaction to radio signal on antennas</a:t>
            </a:r>
            <a:endParaRPr lang="en-US" sz="2000" dirty="0"/>
          </a:p>
        </p:txBody>
      </p:sp>
      <p:sp>
        <p:nvSpPr>
          <p:cNvPr id="7" name="Virage 6"/>
          <p:cNvSpPr/>
          <p:nvPr/>
        </p:nvSpPr>
        <p:spPr>
          <a:xfrm rot="10800000">
            <a:off x="1471712" y="2634794"/>
            <a:ext cx="576064" cy="432048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1792" y="270680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Shower</a:t>
            </a:r>
            <a:r>
              <a:rPr lang="fr-FR" sz="2000" dirty="0" smtClean="0"/>
              <a:t> signal </a:t>
            </a:r>
            <a:r>
              <a:rPr lang="fr-FR" sz="2000" dirty="0" err="1" smtClean="0"/>
              <a:t>simulated</a:t>
            </a:r>
            <a:r>
              <a:rPr lang="fr-FR" sz="2000" dirty="0" smtClean="0"/>
              <a:t> by </a:t>
            </a:r>
            <a:r>
              <a:rPr lang="fr-FR" sz="2000" b="1" dirty="0" err="1" smtClean="0"/>
              <a:t>our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own</a:t>
            </a:r>
            <a:r>
              <a:rPr lang="fr-FR" sz="2000" b="1" dirty="0" smtClean="0"/>
              <a:t> semi-</a:t>
            </a:r>
            <a:r>
              <a:rPr lang="fr-FR" sz="2000" b="1" dirty="0" err="1" smtClean="0"/>
              <a:t>analytic</a:t>
            </a:r>
            <a:r>
              <a:rPr lang="fr-FR" sz="2000" b="1" dirty="0" smtClean="0"/>
              <a:t> model </a:t>
            </a:r>
          </a:p>
          <a:p>
            <a:r>
              <a:rPr lang="fr-FR" sz="2000" dirty="0" err="1" smtClean="0"/>
              <a:t>based</a:t>
            </a:r>
            <a:r>
              <a:rPr lang="fr-FR" sz="2000" dirty="0" smtClean="0"/>
              <a:t> on the </a:t>
            </a:r>
            <a:r>
              <a:rPr lang="fr-FR" sz="2000" b="1" dirty="0" smtClean="0"/>
              <a:t>MGMR model</a:t>
            </a:r>
            <a:endParaRPr lang="fr-FR" sz="2000" b="1" dirty="0"/>
          </a:p>
        </p:txBody>
      </p:sp>
      <p:sp>
        <p:nvSpPr>
          <p:cNvPr id="9" name="Flèche droite 8"/>
          <p:cNvSpPr/>
          <p:nvPr/>
        </p:nvSpPr>
        <p:spPr>
          <a:xfrm>
            <a:off x="395536" y="3861048"/>
            <a:ext cx="64807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1520" y="83671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At </a:t>
            </a:r>
            <a:r>
              <a:rPr lang="en-US" sz="2000" dirty="0" smtClean="0"/>
              <a:t>first order, EAS polarization is </a:t>
            </a:r>
            <a:r>
              <a:rPr lang="en-US" sz="2000" b="1" dirty="0" smtClean="0"/>
              <a:t>perpendicular</a:t>
            </a:r>
            <a:r>
              <a:rPr lang="en-US" sz="2000" dirty="0" smtClean="0"/>
              <a:t> to:</a:t>
            </a:r>
          </a:p>
          <a:p>
            <a:pPr lvl="1">
              <a:buNone/>
            </a:pPr>
            <a:r>
              <a:rPr lang="en-US" sz="2000" dirty="0" smtClean="0"/>
              <a:t>- the </a:t>
            </a:r>
            <a:r>
              <a:rPr lang="en-US" sz="2000" b="1" dirty="0" smtClean="0"/>
              <a:t>propagation direction </a:t>
            </a:r>
            <a:r>
              <a:rPr lang="en-US" sz="2000" dirty="0" smtClean="0"/>
              <a:t>of the shower</a:t>
            </a:r>
          </a:p>
          <a:p>
            <a:pPr lvl="1">
              <a:buNone/>
            </a:pPr>
            <a:r>
              <a:rPr lang="en-US" sz="2000" dirty="0" smtClean="0"/>
              <a:t> - the </a:t>
            </a:r>
            <a:r>
              <a:rPr lang="en-US" sz="2000" b="1" dirty="0" smtClean="0"/>
              <a:t>geomagnetic field</a:t>
            </a:r>
          </a:p>
        </p:txBody>
      </p:sp>
    </p:spTree>
    <p:extLst>
      <p:ext uri="{BB962C8B-B14F-4D97-AF65-F5344CB8AC3E}">
        <p14:creationId xmlns:p14="http://schemas.microsoft.com/office/powerpoint/2010/main" xmlns="" val="3005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/>
          <a:lstStyle/>
          <a:p>
            <a:r>
              <a:rPr lang="en-US" sz="2000" dirty="0" smtClean="0"/>
              <a:t>Rejection potential to be tested on present TREND array with </a:t>
            </a:r>
            <a:r>
              <a:rPr lang="en-US" sz="2000" b="1" dirty="0" smtClean="0"/>
              <a:t>upgraded array </a:t>
            </a:r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(2 polarization (</a:t>
            </a:r>
            <a:r>
              <a:rPr lang="en-US" sz="2000" b="1" dirty="0" smtClean="0"/>
              <a:t>EW+ Vert.</a:t>
            </a:r>
            <a:r>
              <a:rPr lang="en-US" sz="2000" dirty="0" smtClean="0"/>
              <a:t>) measurement) </a:t>
            </a:r>
            <a:endParaRPr lang="en-US" sz="2000" dirty="0" smtClean="0"/>
          </a:p>
          <a:p>
            <a:r>
              <a:rPr lang="en-US" sz="2000" dirty="0" smtClean="0"/>
              <a:t>Project being </a:t>
            </a:r>
            <a:r>
              <a:rPr lang="en-US" sz="2000" dirty="0" err="1" smtClean="0"/>
              <a:t>developped</a:t>
            </a:r>
            <a:r>
              <a:rPr lang="en-US" sz="2000" dirty="0" smtClean="0"/>
              <a:t> with the </a:t>
            </a:r>
            <a:r>
              <a:rPr lang="en-US" sz="2000" b="1" dirty="0" smtClean="0"/>
              <a:t>trig lab of IHEP (Liu </a:t>
            </a:r>
            <a:r>
              <a:rPr lang="en-US" sz="2000" b="1" dirty="0" err="1" smtClean="0"/>
              <a:t>Zhen’An</a:t>
            </a:r>
            <a:r>
              <a:rPr lang="en-US" sz="2000" b="1" dirty="0" smtClean="0"/>
              <a:t>)</a:t>
            </a:r>
          </a:p>
          <a:p>
            <a:pPr marL="0" indent="0"/>
            <a:r>
              <a:rPr lang="en-US" sz="2000" dirty="0" smtClean="0"/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40 prototypes </a:t>
            </a:r>
            <a:r>
              <a:rPr lang="en-US" sz="2400" dirty="0" smtClean="0"/>
              <a:t>with: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- </a:t>
            </a:r>
            <a:r>
              <a:rPr lang="en-US" sz="2400" dirty="0" smtClean="0"/>
              <a:t>2 inputs (2 </a:t>
            </a:r>
            <a:r>
              <a:rPr lang="en-US" sz="2400" dirty="0" err="1" smtClean="0"/>
              <a:t>polars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r>
              <a:rPr lang="en-US" sz="2400" dirty="0" smtClean="0"/>
              <a:t>	- </a:t>
            </a:r>
            <a:r>
              <a:rPr lang="en-US" sz="2400" dirty="0" smtClean="0"/>
              <a:t>500MHz sampling &amp; FPGA</a:t>
            </a:r>
          </a:p>
          <a:p>
            <a:pPr marL="0" indent="0">
              <a:buNone/>
            </a:pPr>
            <a:r>
              <a:rPr lang="en-US" sz="2400" dirty="0" smtClean="0"/>
              <a:t>	- </a:t>
            </a:r>
            <a:r>
              <a:rPr lang="en-US" sz="2400" dirty="0" smtClean="0"/>
              <a:t>GPS timing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7200800" cy="19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捕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48126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Calibri" pitchFamily="34" charset="0"/>
              </a:rPr>
              <a:t>POLARIZATION MEASUREMENT</a:t>
            </a:r>
            <a:endParaRPr lang="en-US" sz="3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5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THE TREND PROJECT</a:t>
            </a:r>
            <a:endParaRPr lang="fr-FR" sz="3200" b="1" dirty="0">
              <a:latin typeface="Calibri" pitchFamily="34" charset="0"/>
            </a:endParaRPr>
          </a:p>
        </p:txBody>
      </p:sp>
      <p:pic>
        <p:nvPicPr>
          <p:cNvPr id="1026" name="Picture 2" descr="D:\poster\china_rel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3265181" cy="32403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134964" cy="286802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95536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Étoile à 5 branches 7"/>
          <p:cNvSpPr/>
          <p:nvPr/>
        </p:nvSpPr>
        <p:spPr>
          <a:xfrm>
            <a:off x="6588224" y="1700808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5292080" y="2420888"/>
            <a:ext cx="1872208" cy="86409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732240" y="1916832"/>
            <a:ext cx="2232248" cy="187220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4917" y="77602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TREND</a:t>
            </a:r>
            <a:r>
              <a:rPr lang="fr-FR" dirty="0" smtClean="0"/>
              <a:t> (</a:t>
            </a:r>
            <a:r>
              <a:rPr lang="fr-FR" i="1" dirty="0" err="1" smtClean="0"/>
              <a:t>Tianshan</a:t>
            </a:r>
            <a:r>
              <a:rPr lang="fr-FR" i="1" dirty="0" smtClean="0"/>
              <a:t> Radio </a:t>
            </a:r>
            <a:r>
              <a:rPr lang="fr-FR" i="1" dirty="0" err="1" smtClean="0"/>
              <a:t>Experiment</a:t>
            </a:r>
            <a:r>
              <a:rPr lang="fr-FR" i="1" dirty="0" smtClean="0"/>
              <a:t> for Neutrino </a:t>
            </a:r>
            <a:r>
              <a:rPr lang="fr-FR" i="1" dirty="0" err="1" smtClean="0"/>
              <a:t>Detection</a:t>
            </a:r>
            <a:r>
              <a:rPr lang="fr-FR" dirty="0" smtClean="0"/>
              <a:t>) </a:t>
            </a:r>
          </a:p>
          <a:p>
            <a:r>
              <a:rPr lang="fr-FR" dirty="0" err="1"/>
              <a:t>i</a:t>
            </a:r>
            <a:r>
              <a:rPr lang="fr-FR" dirty="0" err="1" smtClean="0"/>
              <a:t>s</a:t>
            </a:r>
            <a:r>
              <a:rPr lang="fr-FR" dirty="0" smtClean="0"/>
              <a:t> a </a:t>
            </a:r>
            <a:r>
              <a:rPr lang="fr-FR" u="sng" dirty="0" smtClean="0"/>
              <a:t>sino-french collaboration </a:t>
            </a:r>
            <a:r>
              <a:rPr lang="fr-FR" dirty="0" smtClean="0"/>
              <a:t>(</a:t>
            </a:r>
            <a:r>
              <a:rPr lang="fr-FR" baseline="-10000" dirty="0" smtClean="0"/>
              <a:t>~</a:t>
            </a:r>
            <a:r>
              <a:rPr lang="fr-FR" dirty="0" smtClean="0"/>
              <a:t>10 </a:t>
            </a:r>
            <a:r>
              <a:rPr lang="fr-FR" dirty="0" err="1" smtClean="0"/>
              <a:t>researchers</a:t>
            </a:r>
            <a:r>
              <a:rPr lang="fr-FR" dirty="0" smtClean="0"/>
              <a:t>) </a:t>
            </a:r>
            <a:r>
              <a:rPr lang="fr-FR" dirty="0" err="1" smtClean="0"/>
              <a:t>involving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 NAOC, IHEP (China)</a:t>
            </a:r>
          </a:p>
          <a:p>
            <a:pPr>
              <a:buFontTx/>
              <a:buChar char="-"/>
            </a:pPr>
            <a:r>
              <a:rPr lang="fr-FR" dirty="0" smtClean="0"/>
              <a:t> IN2P3/CNRS (France): </a:t>
            </a:r>
            <a:r>
              <a:rPr lang="fr-FR" dirty="0" err="1" smtClean="0"/>
              <a:t>Subatech</a:t>
            </a:r>
            <a:r>
              <a:rPr lang="fr-FR" dirty="0" smtClean="0"/>
              <a:t>, LPC Clermont, LPNHE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76256" y="1412776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21CMA / TREND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512" y="213285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u="sng" dirty="0" err="1" smtClean="0"/>
              <a:t>Driving</a:t>
            </a:r>
            <a:r>
              <a:rPr lang="fr-FR" sz="2000" b="1" u="sng" dirty="0" smtClean="0"/>
              <a:t> concept :</a:t>
            </a:r>
            <a:endParaRPr lang="fr-FR" sz="2000" b="1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28" y="2564904"/>
            <a:ext cx="5112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Use the </a:t>
            </a:r>
            <a:r>
              <a:rPr lang="fr-FR" b="1" dirty="0" err="1" smtClean="0">
                <a:solidFill>
                  <a:srgbClr val="FF0000"/>
                </a:solidFill>
              </a:rPr>
              <a:t>existing</a:t>
            </a:r>
            <a:r>
              <a:rPr lang="fr-FR" b="1" dirty="0" smtClean="0">
                <a:solidFill>
                  <a:srgbClr val="FF0000"/>
                </a:solidFill>
              </a:rPr>
              <a:t> infrastructure of the 21CMA </a:t>
            </a:r>
            <a:r>
              <a:rPr lang="fr-FR" dirty="0" smtClean="0"/>
              <a:t>radio </a:t>
            </a:r>
            <a:r>
              <a:rPr lang="fr-FR" dirty="0" err="1" smtClean="0"/>
              <a:t>telescope</a:t>
            </a:r>
            <a:r>
              <a:rPr lang="fr-FR" dirty="0" smtClean="0"/>
              <a:t> site (</a:t>
            </a:r>
            <a:r>
              <a:rPr lang="fr-FR" dirty="0" err="1" smtClean="0"/>
              <a:t>electronics</a:t>
            </a:r>
            <a:r>
              <a:rPr lang="fr-FR" dirty="0" smtClean="0"/>
              <a:t>, acquisition,…) to </a:t>
            </a:r>
            <a:r>
              <a:rPr lang="fr-FR" b="1" dirty="0" err="1" smtClean="0"/>
              <a:t>quickly</a:t>
            </a:r>
            <a:r>
              <a:rPr lang="fr-FR" b="1" dirty="0" smtClean="0"/>
              <a:t> </a:t>
            </a:r>
            <a:r>
              <a:rPr lang="fr-FR" dirty="0" err="1" smtClean="0"/>
              <a:t>deploy</a:t>
            </a:r>
            <a:r>
              <a:rPr lang="fr-FR" b="1" dirty="0"/>
              <a:t> </a:t>
            </a:r>
            <a:r>
              <a:rPr lang="fr-FR" dirty="0" smtClean="0"/>
              <a:t>a large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sz="2000" b="1" dirty="0" smtClean="0">
                <a:solidFill>
                  <a:srgbClr val="FF0000"/>
                </a:solidFill>
              </a:rPr>
              <a:t>EAS </a:t>
            </a:r>
            <a:r>
              <a:rPr lang="fr-FR" sz="2000" b="1" dirty="0" err="1" smtClean="0">
                <a:solidFill>
                  <a:srgbClr val="FF0000"/>
                </a:solidFill>
              </a:rPr>
              <a:t>autonomous</a:t>
            </a:r>
            <a:r>
              <a:rPr lang="fr-FR" sz="2000" b="1" dirty="0" smtClean="0">
                <a:solidFill>
                  <a:srgbClr val="FF0000"/>
                </a:solidFill>
              </a:rPr>
              <a:t> radiodetection.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1520" y="393305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u="sng" dirty="0" smtClean="0"/>
              <a:t>Objectives :</a:t>
            </a:r>
            <a:endParaRPr lang="fr-FR" sz="2000" b="1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395536" y="450912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Participate in the </a:t>
            </a:r>
            <a:r>
              <a:rPr lang="en-US" b="1" dirty="0" smtClean="0"/>
              <a:t>development of the autonomous radiodetection technique</a:t>
            </a:r>
            <a:endParaRPr lang="en-US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23528" y="522920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 In a long-term perspective, use the topology of the </a:t>
            </a:r>
            <a:r>
              <a:rPr lang="en-US" dirty="0" err="1" smtClean="0"/>
              <a:t>Ulastai</a:t>
            </a:r>
            <a:r>
              <a:rPr lang="en-US" dirty="0" smtClean="0"/>
              <a:t> valley (surrounded by high mountains) to investigate the </a:t>
            </a:r>
            <a:r>
              <a:rPr lang="en-US" b="1" dirty="0" smtClean="0"/>
              <a:t>radiodetection of high-energy neutrinos with earth-skimming trajectory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1196752"/>
            <a:ext cx="4752528" cy="2448272"/>
          </a:xfrm>
        </p:spPr>
        <p:txBody>
          <a:bodyPr>
            <a:normAutofit/>
          </a:bodyPr>
          <a:lstStyle/>
          <a:p>
            <a:r>
              <a:rPr lang="fr-FR" sz="2200" b="1" dirty="0" err="1" smtClean="0">
                <a:solidFill>
                  <a:srgbClr val="FF0000"/>
                </a:solidFill>
              </a:rPr>
              <a:t>Significantly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increase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event</a:t>
            </a:r>
            <a:r>
              <a:rPr lang="fr-FR" sz="2200" b="1" dirty="0" smtClean="0">
                <a:solidFill>
                  <a:srgbClr val="FF0000"/>
                </a:solidFill>
              </a:rPr>
              <a:t> flux </a:t>
            </a:r>
            <a:r>
              <a:rPr lang="fr-FR" sz="2200" dirty="0" smtClean="0"/>
              <a:t>(x2)</a:t>
            </a:r>
          </a:p>
          <a:p>
            <a:r>
              <a:rPr lang="fr-FR" sz="2200" dirty="0" err="1" smtClean="0"/>
              <a:t>Screen</a:t>
            </a:r>
            <a:r>
              <a:rPr lang="fr-FR" sz="2200" dirty="0" smtClean="0"/>
              <a:t> for « standard » </a:t>
            </a:r>
            <a:r>
              <a:rPr lang="fr-FR" sz="2200" dirty="0" err="1" smtClean="0"/>
              <a:t>CRs</a:t>
            </a:r>
            <a:endParaRPr lang="fr-FR" sz="2200" dirty="0" smtClean="0"/>
          </a:p>
          <a:p>
            <a:r>
              <a:rPr lang="fr-FR" sz="2200" b="1" dirty="0" err="1" smtClean="0"/>
              <a:t>Very</a:t>
            </a:r>
            <a:r>
              <a:rPr lang="fr-FR" sz="2200" b="1" dirty="0" smtClean="0"/>
              <a:t> attractive site </a:t>
            </a:r>
            <a:r>
              <a:rPr lang="fr-FR" sz="2200" dirty="0" smtClean="0"/>
              <a:t>for </a:t>
            </a:r>
            <a:r>
              <a:rPr lang="fr-FR" sz="2200" dirty="0" err="1" smtClean="0"/>
              <a:t>detection</a:t>
            </a:r>
            <a:endParaRPr lang="fr-FR" sz="2200" dirty="0" smtClean="0"/>
          </a:p>
          <a:p>
            <a:pPr lvl="1"/>
            <a:r>
              <a:rPr lang="fr-FR" sz="2200" dirty="0" err="1" smtClean="0"/>
              <a:t>Increased</a:t>
            </a:r>
            <a:r>
              <a:rPr lang="fr-FR" sz="2200" dirty="0" smtClean="0"/>
              <a:t> </a:t>
            </a:r>
            <a:r>
              <a:rPr lang="fr-FR" sz="2200" dirty="0" err="1" smtClean="0"/>
              <a:t>efficency</a:t>
            </a:r>
            <a:endParaRPr lang="fr-FR" sz="2200" dirty="0" smtClean="0"/>
          </a:p>
          <a:p>
            <a:pPr lvl="1"/>
            <a:r>
              <a:rPr lang="fr-FR" sz="2200" dirty="0" err="1" smtClean="0"/>
              <a:t>Better</a:t>
            </a:r>
            <a:r>
              <a:rPr lang="fr-FR" sz="2200" dirty="0" smtClean="0"/>
              <a:t> </a:t>
            </a:r>
            <a:r>
              <a:rPr lang="fr-FR" sz="2200" dirty="0" err="1" smtClean="0"/>
              <a:t>geometry</a:t>
            </a:r>
            <a:r>
              <a:rPr lang="fr-FR" sz="2200" dirty="0" smtClean="0"/>
              <a:t> </a:t>
            </a:r>
          </a:p>
          <a:p>
            <a:pPr lvl="1"/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4449584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152" y="764704"/>
            <a:ext cx="2073003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r>
              <a:rPr lang="fr-FR" baseline="-25000" dirty="0">
                <a:latin typeface="Symbol" pitchFamily="18" charset="2"/>
              </a:rPr>
              <a:t>n</a:t>
            </a:r>
            <a:r>
              <a:rPr lang="fr-FR" dirty="0" smtClean="0"/>
              <a:t> = 10</a:t>
            </a:r>
            <a:r>
              <a:rPr lang="fr-FR" baseline="30000" dirty="0" smtClean="0"/>
              <a:t>18 </a:t>
            </a:r>
            <a:r>
              <a:rPr lang="fr-FR" dirty="0" smtClean="0"/>
              <a:t>eV</a:t>
            </a:r>
          </a:p>
          <a:p>
            <a:r>
              <a:rPr lang="fr-FR" dirty="0" err="1" smtClean="0"/>
              <a:t>Averaged</a:t>
            </a:r>
            <a:r>
              <a:rPr lang="fr-FR" dirty="0" smtClean="0"/>
              <a:t> over </a:t>
            </a:r>
            <a:r>
              <a:rPr lang="fr-FR" dirty="0">
                <a:latin typeface="Symbol" pitchFamily="18" charset="2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2420888"/>
            <a:ext cx="1736886" cy="523220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TREND site </a:t>
            </a:r>
            <a:r>
              <a:rPr lang="fr-FR" sz="1400" dirty="0" err="1" smtClean="0"/>
              <a:t>topology</a:t>
            </a:r>
            <a:endParaRPr lang="fr-FR" sz="1400" dirty="0" smtClean="0"/>
          </a:p>
          <a:p>
            <a:r>
              <a:rPr lang="fr-FR" sz="1400" dirty="0" smtClean="0"/>
              <a:t>Flat site</a:t>
            </a:r>
            <a:endParaRPr lang="fr-FR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67573" y="2597994"/>
            <a:ext cx="5360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7572" y="2814018"/>
            <a:ext cx="5360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8803" y="3277492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C00000"/>
                </a:solidFill>
              </a:rPr>
              <a:t>Upward</a:t>
            </a:r>
            <a:r>
              <a:rPr lang="fr-FR" sz="1200" dirty="0" smtClean="0">
                <a:solidFill>
                  <a:srgbClr val="C00000"/>
                </a:solidFill>
              </a:rPr>
              <a:t> </a:t>
            </a:r>
            <a:r>
              <a:rPr lang="fr-FR" sz="1200" dirty="0" err="1" smtClean="0">
                <a:solidFill>
                  <a:srgbClr val="C00000"/>
                </a:solidFill>
              </a:rPr>
              <a:t>going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4760" y="3292719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C00000"/>
                </a:solidFill>
              </a:rPr>
              <a:t>Downward</a:t>
            </a:r>
            <a:r>
              <a:rPr lang="fr-FR" sz="1200" dirty="0" smtClean="0">
                <a:solidFill>
                  <a:srgbClr val="C00000"/>
                </a:solidFill>
              </a:rPr>
              <a:t> </a:t>
            </a:r>
            <a:r>
              <a:rPr lang="fr-FR" sz="1200" dirty="0" err="1" smtClean="0">
                <a:solidFill>
                  <a:srgbClr val="C00000"/>
                </a:solidFill>
              </a:rPr>
              <a:t>going</a:t>
            </a:r>
            <a:endParaRPr lang="fr-FR" sz="1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83768" y="1340768"/>
            <a:ext cx="0" cy="233171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2"/>
          <p:cNvGrpSpPr/>
          <p:nvPr/>
        </p:nvGrpSpPr>
        <p:grpSpPr>
          <a:xfrm>
            <a:off x="3196939" y="4787642"/>
            <a:ext cx="5254289" cy="821300"/>
            <a:chOff x="3271179" y="5363706"/>
            <a:chExt cx="5254289" cy="821300"/>
          </a:xfrm>
        </p:grpSpPr>
        <p:sp>
          <p:nvSpPr>
            <p:cNvPr id="40" name="Right Triangle 39"/>
            <p:cNvSpPr/>
            <p:nvPr/>
          </p:nvSpPr>
          <p:spPr>
            <a:xfrm rot="21344342">
              <a:off x="3271179" y="5363706"/>
              <a:ext cx="5204757" cy="404857"/>
            </a:xfrm>
            <a:prstGeom prst="rtTriangle">
              <a:avLst/>
            </a:prstGeom>
            <a:solidFill>
              <a:srgbClr val="4F81BD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 rot="21324827" flipV="1">
              <a:off x="3320711" y="5780149"/>
              <a:ext cx="5204757" cy="404857"/>
            </a:xfrm>
            <a:prstGeom prst="rtTriangle">
              <a:avLst/>
            </a:prstGeom>
            <a:solidFill>
              <a:srgbClr val="4F81BD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560" y="4797152"/>
            <a:ext cx="8062664" cy="1415777"/>
            <a:chOff x="685800" y="5363691"/>
            <a:chExt cx="8062664" cy="1415777"/>
          </a:xfrm>
        </p:grpSpPr>
        <p:sp>
          <p:nvSpPr>
            <p:cNvPr id="17" name="TextBox 16"/>
            <p:cNvSpPr txBox="1"/>
            <p:nvPr/>
          </p:nvSpPr>
          <p:spPr>
            <a:xfrm>
              <a:off x="3275856" y="53636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8256" y="544522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0656" y="553628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3892" y="566124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36292" y="573325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3932" y="580526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9956" y="58772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6296" y="6419428"/>
              <a:ext cx="8022168" cy="3600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92080" y="6165537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2084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8108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80508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8148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04172" y="6165537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20196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6220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2244" y="61653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21355772">
              <a:off x="685800" y="5544200"/>
              <a:ext cx="4373462" cy="1043262"/>
            </a:xfrm>
            <a:custGeom>
              <a:avLst/>
              <a:gdLst>
                <a:gd name="connsiteX0" fmla="*/ 0 w 4373462"/>
                <a:gd name="connsiteY0" fmla="*/ 728937 h 1043262"/>
                <a:gd name="connsiteX1" fmla="*/ 2228850 w 4373462"/>
                <a:gd name="connsiteY1" fmla="*/ 5037 h 1043262"/>
                <a:gd name="connsiteX2" fmla="*/ 3228975 w 4373462"/>
                <a:gd name="connsiteY2" fmla="*/ 433662 h 1043262"/>
                <a:gd name="connsiteX3" fmla="*/ 4191000 w 4373462"/>
                <a:gd name="connsiteY3" fmla="*/ 928962 h 1043262"/>
                <a:gd name="connsiteX4" fmla="*/ 4371975 w 4373462"/>
                <a:gd name="connsiteY4" fmla="*/ 1043262 h 104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3462" h="1043262">
                  <a:moveTo>
                    <a:pt x="0" y="728937"/>
                  </a:moveTo>
                  <a:cubicBezTo>
                    <a:pt x="845344" y="391593"/>
                    <a:pt x="1690688" y="54249"/>
                    <a:pt x="2228850" y="5037"/>
                  </a:cubicBezTo>
                  <a:cubicBezTo>
                    <a:pt x="2767012" y="-44175"/>
                    <a:pt x="2901950" y="279675"/>
                    <a:pt x="3228975" y="433662"/>
                  </a:cubicBezTo>
                  <a:cubicBezTo>
                    <a:pt x="3556000" y="587649"/>
                    <a:pt x="4000500" y="827362"/>
                    <a:pt x="4191000" y="928962"/>
                  </a:cubicBezTo>
                  <a:cubicBezTo>
                    <a:pt x="4381500" y="1030562"/>
                    <a:pt x="4376737" y="1036912"/>
                    <a:pt x="4371975" y="1043262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ADVANTAGES OF THE TIANSHAN SITE</a:t>
            </a:r>
            <a:endParaRPr 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8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8" r="6209"/>
          <a:stretch/>
        </p:blipFill>
        <p:spPr>
          <a:xfrm>
            <a:off x="179512" y="607988"/>
            <a:ext cx="9017001" cy="5251337"/>
          </a:xfrm>
        </p:spPr>
      </p:pic>
      <p:sp>
        <p:nvSpPr>
          <p:cNvPr id="5" name="5-Point Star 4"/>
          <p:cNvSpPr/>
          <p:nvPr/>
        </p:nvSpPr>
        <p:spPr>
          <a:xfrm>
            <a:off x="4572000" y="3140968"/>
            <a:ext cx="360040" cy="32194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00" y="5834980"/>
            <a:ext cx="786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25 000 km² </a:t>
            </a:r>
            <a:r>
              <a:rPr lang="en-US" sz="2400" b="1" smtClean="0"/>
              <a:t>of lowly populated mountains are within </a:t>
            </a:r>
            <a:r>
              <a:rPr lang="en-US" sz="2400" b="1" smtClean="0"/>
              <a:t>reach</a:t>
            </a:r>
            <a:r>
              <a:rPr lang="en-US" sz="2400" b="1" smtClean="0"/>
              <a:t>…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3851920" y="2708920"/>
            <a:ext cx="106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Ulastai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Calibri" pitchFamily="34" charset="0"/>
              </a:rPr>
              <a:t>ADVANTAGES OF THE TIANSHAN SITE</a:t>
            </a:r>
            <a:endParaRPr lang="en-US" sz="3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7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CONCLUSION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u="sng" dirty="0" smtClean="0"/>
              <a:t>As </a:t>
            </a:r>
            <a:r>
              <a:rPr lang="fr-FR" sz="2400" u="sng" dirty="0" err="1" smtClean="0"/>
              <a:t>cosmic</a:t>
            </a:r>
            <a:r>
              <a:rPr lang="fr-FR" sz="2400" u="sng" dirty="0" smtClean="0"/>
              <a:t> rays </a:t>
            </a:r>
            <a:r>
              <a:rPr lang="fr-FR" sz="2400" u="sng" dirty="0" err="1" smtClean="0"/>
              <a:t>autonomous</a:t>
            </a:r>
            <a:r>
              <a:rPr lang="fr-FR" sz="2400" u="sng" dirty="0" smtClean="0"/>
              <a:t> detector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115616" y="1484784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All </a:t>
            </a:r>
            <a:r>
              <a:rPr lang="fr-FR" sz="2200" dirty="0" err="1" smtClean="0"/>
              <a:t>systems</a:t>
            </a:r>
            <a:r>
              <a:rPr lang="fr-FR" sz="2200" dirty="0" smtClean="0"/>
              <a:t> </a:t>
            </a:r>
            <a:r>
              <a:rPr lang="fr-FR" sz="2200" b="1" dirty="0" err="1" smtClean="0"/>
              <a:t>operationnal</a:t>
            </a:r>
            <a:endParaRPr lang="fr-FR" sz="2200" b="1" dirty="0" smtClean="0"/>
          </a:p>
          <a:p>
            <a:pPr>
              <a:buFontTx/>
              <a:buChar char="-"/>
            </a:pPr>
            <a:r>
              <a:rPr lang="fr-FR" sz="2200" dirty="0" smtClean="0"/>
              <a:t> </a:t>
            </a:r>
            <a:r>
              <a:rPr lang="fr-FR" sz="2200" b="1" dirty="0" smtClean="0">
                <a:solidFill>
                  <a:srgbClr val="FF0000"/>
                </a:solidFill>
              </a:rPr>
              <a:t>First candidates </a:t>
            </a:r>
            <a:r>
              <a:rPr lang="fr-FR" sz="2200" b="1" dirty="0" err="1" smtClean="0">
                <a:solidFill>
                  <a:srgbClr val="FF0000"/>
                </a:solidFill>
              </a:rPr>
              <a:t>already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identified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200" dirty="0" smtClean="0"/>
              <a:t> </a:t>
            </a:r>
            <a:r>
              <a:rPr lang="fr-FR" sz="2200" dirty="0" err="1" smtClean="0"/>
              <a:t>Needs</a:t>
            </a:r>
            <a:r>
              <a:rPr lang="fr-FR" sz="2200" dirty="0" smtClean="0"/>
              <a:t> a bit more of </a:t>
            </a:r>
            <a:r>
              <a:rPr lang="fr-FR" sz="2200" b="1" dirty="0" err="1" smtClean="0"/>
              <a:t>statistics</a:t>
            </a:r>
            <a:r>
              <a:rPr lang="fr-FR" sz="2200" b="1" dirty="0" smtClean="0"/>
              <a:t> </a:t>
            </a:r>
            <a:r>
              <a:rPr lang="fr-FR" sz="2200" dirty="0" smtClean="0"/>
              <a:t>to </a:t>
            </a:r>
            <a:r>
              <a:rPr lang="fr-FR" sz="2200" dirty="0" err="1" smtClean="0"/>
              <a:t>definitely</a:t>
            </a:r>
            <a:r>
              <a:rPr lang="fr-FR" sz="2200" dirty="0" smtClean="0"/>
              <a:t> </a:t>
            </a:r>
            <a:r>
              <a:rPr lang="fr-FR" sz="2200" dirty="0" err="1" smtClean="0"/>
              <a:t>conclude</a:t>
            </a:r>
            <a:endParaRPr lang="fr-FR" sz="22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31409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u="sng" dirty="0" smtClean="0"/>
              <a:t>As neutrino detector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3933056"/>
            <a:ext cx="84604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fr-FR" sz="2200" b="1" dirty="0" smtClean="0"/>
              <a:t> </a:t>
            </a:r>
            <a:r>
              <a:rPr lang="fr-FR" sz="2200" b="1" dirty="0" err="1" smtClean="0"/>
              <a:t>Convince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ourselves</a:t>
            </a:r>
            <a:r>
              <a:rPr lang="fr-FR" sz="2200" dirty="0" smtClean="0"/>
              <a:t>: </a:t>
            </a:r>
            <a:r>
              <a:rPr lang="fr-FR" sz="2200" dirty="0" err="1" smtClean="0"/>
              <a:t>compute</a:t>
            </a:r>
            <a:r>
              <a:rPr lang="fr-FR" sz="2200" dirty="0" smtClean="0"/>
              <a:t> </a:t>
            </a:r>
            <a:r>
              <a:rPr lang="fr-FR" sz="2200" dirty="0" err="1" smtClean="0"/>
              <a:t>expected</a:t>
            </a:r>
            <a:r>
              <a:rPr lang="fr-FR" sz="2200" dirty="0" smtClean="0"/>
              <a:t> </a:t>
            </a:r>
            <a:r>
              <a:rPr lang="fr-FR" sz="2200" dirty="0" err="1" smtClean="0"/>
              <a:t>event</a:t>
            </a:r>
            <a:r>
              <a:rPr lang="fr-FR" sz="2200" dirty="0" smtClean="0"/>
              <a:t> rate (MC simulation) </a:t>
            </a:r>
            <a:endParaRPr lang="fr-FR" sz="2200" dirty="0" smtClean="0"/>
          </a:p>
          <a:p>
            <a:pPr marL="0" lvl="1"/>
            <a:r>
              <a:rPr lang="fr-FR" sz="2200" dirty="0" smtClean="0"/>
              <a:t>	</a:t>
            </a:r>
            <a:r>
              <a:rPr lang="fr-FR" sz="2200" dirty="0" smtClean="0"/>
              <a:t>	         &amp; </a:t>
            </a:r>
            <a:r>
              <a:rPr lang="fr-FR" sz="2200" dirty="0" smtClean="0"/>
              <a:t>rejection ratio (prototype </a:t>
            </a:r>
            <a:r>
              <a:rPr lang="fr-FR" sz="2200" dirty="0" err="1" smtClean="0"/>
              <a:t>array</a:t>
            </a:r>
            <a:r>
              <a:rPr lang="fr-FR" sz="2200" dirty="0" smtClean="0"/>
              <a:t>)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1857" y="5006865"/>
            <a:ext cx="84249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200" dirty="0" smtClean="0"/>
              <a:t>-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Convince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our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labs</a:t>
            </a:r>
            <a:r>
              <a:rPr lang="fr-FR" sz="2200" b="1" dirty="0" smtClean="0"/>
              <a:t> &amp; </a:t>
            </a:r>
            <a:r>
              <a:rPr lang="fr-FR" sz="2200" b="1" dirty="0" err="1" smtClean="0"/>
              <a:t>funding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agencies</a:t>
            </a:r>
            <a:r>
              <a:rPr lang="fr-FR" sz="2200" dirty="0" smtClean="0"/>
              <a:t> to </a:t>
            </a:r>
            <a:r>
              <a:rPr lang="fr-FR" sz="2200" dirty="0" err="1" smtClean="0"/>
              <a:t>step</a:t>
            </a:r>
            <a:r>
              <a:rPr lang="fr-FR" sz="2200" dirty="0" smtClean="0"/>
              <a:t> in for a </a:t>
            </a:r>
            <a:r>
              <a:rPr lang="fr-FR" sz="2200" b="1" dirty="0" smtClean="0">
                <a:solidFill>
                  <a:srgbClr val="FF0000"/>
                </a:solidFill>
              </a:rPr>
              <a:t>major </a:t>
            </a:r>
            <a:r>
              <a:rPr lang="fr-FR" sz="2200" b="1" dirty="0" smtClean="0">
                <a:solidFill>
                  <a:srgbClr val="FF0000"/>
                </a:solidFill>
              </a:rPr>
              <a:t>international </a:t>
            </a:r>
            <a:r>
              <a:rPr lang="fr-FR" sz="2200" b="1" dirty="0" err="1" smtClean="0">
                <a:solidFill>
                  <a:srgbClr val="FF0000"/>
                </a:solidFill>
              </a:rPr>
              <a:t>project</a:t>
            </a:r>
            <a:r>
              <a:rPr lang="fr-FR" sz="2200" b="1" dirty="0" smtClean="0">
                <a:solidFill>
                  <a:srgbClr val="FF0000"/>
                </a:solidFill>
              </a:rPr>
              <a:t>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626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TREND RADIO ENVIRONNEMENT</a:t>
            </a:r>
          </a:p>
        </p:txBody>
      </p:sp>
      <p:grpSp>
        <p:nvGrpSpPr>
          <p:cNvPr id="5" name="Groupe 10"/>
          <p:cNvGrpSpPr>
            <a:grpSpLocks/>
          </p:cNvGrpSpPr>
          <p:nvPr/>
        </p:nvGrpSpPr>
        <p:grpSpPr bwMode="auto">
          <a:xfrm>
            <a:off x="4356100" y="3860800"/>
            <a:ext cx="4578350" cy="2784475"/>
            <a:chOff x="539552" y="3573016"/>
            <a:chExt cx="4938117" cy="307574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573016"/>
              <a:ext cx="4938117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539552" y="6240735"/>
              <a:ext cx="4938117" cy="4080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latin typeface="Calibri" pitchFamily="34" charset="0"/>
                </a:rPr>
                <a:t>Local sidereal time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 rot="-5400000">
              <a:off x="-195533" y="4772446"/>
              <a:ext cx="2076209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Signal noise level</a:t>
              </a: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9" name="Groupe 146"/>
          <p:cNvGrpSpPr>
            <a:grpSpLocks/>
          </p:cNvGrpSpPr>
          <p:nvPr/>
        </p:nvGrpSpPr>
        <p:grpSpPr bwMode="auto">
          <a:xfrm>
            <a:off x="5364163" y="692150"/>
            <a:ext cx="3206750" cy="3024188"/>
            <a:chOff x="5364088" y="692696"/>
            <a:chExt cx="3207078" cy="3024335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5275388" y="575142"/>
              <a:ext cx="3568288" cy="3141889"/>
              <a:chOff x="2525" y="281"/>
              <a:chExt cx="3339" cy="2940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608" y="391"/>
                <a:ext cx="3001" cy="2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2525" y="281"/>
                <a:ext cx="3336" cy="294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2525" y="281"/>
                <a:ext cx="3339" cy="293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2959" y="501"/>
                <a:ext cx="2588" cy="239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V="1">
                <a:off x="2959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2959" y="501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5547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>
                <a:off x="2959" y="2895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2959" y="501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959" y="2895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V="1">
                <a:off x="5547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2959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2959" y="2895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 flipV="1">
                <a:off x="2959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2959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2959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2944" y="2925"/>
                <a:ext cx="31" cy="48"/>
              </a:xfrm>
              <a:custGeom>
                <a:avLst/>
                <a:gdLst>
                  <a:gd name="T0" fmla="*/ 15 w 31"/>
                  <a:gd name="T1" fmla="*/ 8 h 94"/>
                  <a:gd name="T2" fmla="*/ 14 w 31"/>
                  <a:gd name="T3" fmla="*/ 9 h 94"/>
                  <a:gd name="T4" fmla="*/ 12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9 w 31"/>
                  <a:gd name="T11" fmla="*/ 16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9 w 31"/>
                  <a:gd name="T19" fmla="*/ 33 h 94"/>
                  <a:gd name="T20" fmla="*/ 10 w 31"/>
                  <a:gd name="T21" fmla="*/ 35 h 94"/>
                  <a:gd name="T22" fmla="*/ 11 w 31"/>
                  <a:gd name="T23" fmla="*/ 37 h 94"/>
                  <a:gd name="T24" fmla="*/ 12 w 31"/>
                  <a:gd name="T25" fmla="*/ 39 h 94"/>
                  <a:gd name="T26" fmla="*/ 14 w 31"/>
                  <a:gd name="T27" fmla="*/ 40 h 94"/>
                  <a:gd name="T28" fmla="*/ 15 w 31"/>
                  <a:gd name="T29" fmla="*/ 40 h 94"/>
                  <a:gd name="T30" fmla="*/ 17 w 31"/>
                  <a:gd name="T31" fmla="*/ 40 h 94"/>
                  <a:gd name="T32" fmla="*/ 18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1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1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8 w 31"/>
                  <a:gd name="T53" fmla="*/ 9 h 94"/>
                  <a:gd name="T54" fmla="*/ 17 w 31"/>
                  <a:gd name="T55" fmla="*/ 9 h 94"/>
                  <a:gd name="T56" fmla="*/ 15 w 31"/>
                  <a:gd name="T57" fmla="*/ 8 h 94"/>
                  <a:gd name="T58" fmla="*/ 15 w 31"/>
                  <a:gd name="T59" fmla="*/ 0 h 94"/>
                  <a:gd name="T60" fmla="*/ 19 w 31"/>
                  <a:gd name="T61" fmla="*/ 1 h 94"/>
                  <a:gd name="T62" fmla="*/ 23 w 31"/>
                  <a:gd name="T63" fmla="*/ 2 h 94"/>
                  <a:gd name="T64" fmla="*/ 26 w 31"/>
                  <a:gd name="T65" fmla="*/ 5 h 94"/>
                  <a:gd name="T66" fmla="*/ 29 w 31"/>
                  <a:gd name="T67" fmla="*/ 13 h 94"/>
                  <a:gd name="T68" fmla="*/ 31 w 31"/>
                  <a:gd name="T69" fmla="*/ 24 h 94"/>
                  <a:gd name="T70" fmla="*/ 29 w 31"/>
                  <a:gd name="T71" fmla="*/ 36 h 94"/>
                  <a:gd name="T72" fmla="*/ 26 w 31"/>
                  <a:gd name="T73" fmla="*/ 43 h 94"/>
                  <a:gd name="T74" fmla="*/ 23 w 31"/>
                  <a:gd name="T75" fmla="*/ 46 h 94"/>
                  <a:gd name="T76" fmla="*/ 19 w 31"/>
                  <a:gd name="T77" fmla="*/ 48 h 94"/>
                  <a:gd name="T78" fmla="*/ 15 w 31"/>
                  <a:gd name="T79" fmla="*/ 48 h 94"/>
                  <a:gd name="T80" fmla="*/ 11 w 31"/>
                  <a:gd name="T81" fmla="*/ 48 h 94"/>
                  <a:gd name="T82" fmla="*/ 7 w 31"/>
                  <a:gd name="T83" fmla="*/ 46 h 94"/>
                  <a:gd name="T84" fmla="*/ 4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1 w 31"/>
                  <a:gd name="T91" fmla="*/ 13 h 94"/>
                  <a:gd name="T92" fmla="*/ 5 w 31"/>
                  <a:gd name="T93" fmla="*/ 5 h 94"/>
                  <a:gd name="T94" fmla="*/ 7 w 31"/>
                  <a:gd name="T95" fmla="*/ 2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6"/>
                    </a:moveTo>
                    <a:lnTo>
                      <a:pt x="14" y="18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8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19" y="2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29" y="25"/>
                    </a:lnTo>
                    <a:lnTo>
                      <a:pt x="31" y="47"/>
                    </a:lnTo>
                    <a:lnTo>
                      <a:pt x="29" y="71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19" y="94"/>
                    </a:lnTo>
                    <a:lnTo>
                      <a:pt x="15" y="94"/>
                    </a:lnTo>
                    <a:lnTo>
                      <a:pt x="11" y="94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flipV="1">
                <a:off x="3221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3221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3188" y="2925"/>
                <a:ext cx="20" cy="47"/>
              </a:xfrm>
              <a:custGeom>
                <a:avLst/>
                <a:gdLst>
                  <a:gd name="T0" fmla="*/ 13 w 20"/>
                  <a:gd name="T1" fmla="*/ 0 h 92"/>
                  <a:gd name="T2" fmla="*/ 20 w 20"/>
                  <a:gd name="T3" fmla="*/ 0 h 92"/>
                  <a:gd name="T4" fmla="*/ 20 w 20"/>
                  <a:gd name="T5" fmla="*/ 47 h 92"/>
                  <a:gd name="T6" fmla="*/ 11 w 20"/>
                  <a:gd name="T7" fmla="*/ 47 h 92"/>
                  <a:gd name="T8" fmla="*/ 11 w 20"/>
                  <a:gd name="T9" fmla="*/ 13 h 92"/>
                  <a:gd name="T10" fmla="*/ 8 w 20"/>
                  <a:gd name="T11" fmla="*/ 16 h 92"/>
                  <a:gd name="T12" fmla="*/ 4 w 20"/>
                  <a:gd name="T13" fmla="*/ 19 h 92"/>
                  <a:gd name="T14" fmla="*/ 0 w 20"/>
                  <a:gd name="T15" fmla="*/ 21 h 92"/>
                  <a:gd name="T16" fmla="*/ 0 w 20"/>
                  <a:gd name="T17" fmla="*/ 12 h 92"/>
                  <a:gd name="T18" fmla="*/ 4 w 20"/>
                  <a:gd name="T19" fmla="*/ 10 h 92"/>
                  <a:gd name="T20" fmla="*/ 7 w 20"/>
                  <a:gd name="T21" fmla="*/ 8 h 92"/>
                  <a:gd name="T22" fmla="*/ 11 w 20"/>
                  <a:gd name="T23" fmla="*/ 4 h 92"/>
                  <a:gd name="T24" fmla="*/ 13 w 20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2"/>
                  <a:gd name="T41" fmla="*/ 20 w 20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2">
                    <a:moveTo>
                      <a:pt x="13" y="0"/>
                    </a:moveTo>
                    <a:lnTo>
                      <a:pt x="20" y="0"/>
                    </a:lnTo>
                    <a:lnTo>
                      <a:pt x="20" y="92"/>
                    </a:lnTo>
                    <a:lnTo>
                      <a:pt x="11" y="92"/>
                    </a:lnTo>
                    <a:lnTo>
                      <a:pt x="11" y="25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0" y="23"/>
                    </a:lnTo>
                    <a:lnTo>
                      <a:pt x="4" y="19"/>
                    </a:lnTo>
                    <a:lnTo>
                      <a:pt x="7" y="16"/>
                    </a:lnTo>
                    <a:lnTo>
                      <a:pt x="11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3223" y="2925"/>
                <a:ext cx="31" cy="48"/>
              </a:xfrm>
              <a:custGeom>
                <a:avLst/>
                <a:gdLst>
                  <a:gd name="T0" fmla="*/ 15 w 31"/>
                  <a:gd name="T1" fmla="*/ 8 h 94"/>
                  <a:gd name="T2" fmla="*/ 14 w 31"/>
                  <a:gd name="T3" fmla="*/ 9 h 94"/>
                  <a:gd name="T4" fmla="*/ 12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9 w 31"/>
                  <a:gd name="T11" fmla="*/ 16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9 w 31"/>
                  <a:gd name="T19" fmla="*/ 33 h 94"/>
                  <a:gd name="T20" fmla="*/ 10 w 31"/>
                  <a:gd name="T21" fmla="*/ 35 h 94"/>
                  <a:gd name="T22" fmla="*/ 11 w 31"/>
                  <a:gd name="T23" fmla="*/ 37 h 94"/>
                  <a:gd name="T24" fmla="*/ 12 w 31"/>
                  <a:gd name="T25" fmla="*/ 39 h 94"/>
                  <a:gd name="T26" fmla="*/ 14 w 31"/>
                  <a:gd name="T27" fmla="*/ 40 h 94"/>
                  <a:gd name="T28" fmla="*/ 15 w 31"/>
                  <a:gd name="T29" fmla="*/ 40 h 94"/>
                  <a:gd name="T30" fmla="*/ 17 w 31"/>
                  <a:gd name="T31" fmla="*/ 40 h 94"/>
                  <a:gd name="T32" fmla="*/ 19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1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1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9 w 31"/>
                  <a:gd name="T53" fmla="*/ 9 h 94"/>
                  <a:gd name="T54" fmla="*/ 17 w 31"/>
                  <a:gd name="T55" fmla="*/ 9 h 94"/>
                  <a:gd name="T56" fmla="*/ 15 w 31"/>
                  <a:gd name="T57" fmla="*/ 8 h 94"/>
                  <a:gd name="T58" fmla="*/ 15 w 31"/>
                  <a:gd name="T59" fmla="*/ 0 h 94"/>
                  <a:gd name="T60" fmla="*/ 20 w 31"/>
                  <a:gd name="T61" fmla="*/ 1 h 94"/>
                  <a:gd name="T62" fmla="*/ 23 w 31"/>
                  <a:gd name="T63" fmla="*/ 2 h 94"/>
                  <a:gd name="T64" fmla="*/ 26 w 31"/>
                  <a:gd name="T65" fmla="*/ 5 h 94"/>
                  <a:gd name="T66" fmla="*/ 30 w 31"/>
                  <a:gd name="T67" fmla="*/ 13 h 94"/>
                  <a:gd name="T68" fmla="*/ 31 w 31"/>
                  <a:gd name="T69" fmla="*/ 24 h 94"/>
                  <a:gd name="T70" fmla="*/ 30 w 31"/>
                  <a:gd name="T71" fmla="*/ 36 h 94"/>
                  <a:gd name="T72" fmla="*/ 26 w 31"/>
                  <a:gd name="T73" fmla="*/ 43 h 94"/>
                  <a:gd name="T74" fmla="*/ 23 w 31"/>
                  <a:gd name="T75" fmla="*/ 46 h 94"/>
                  <a:gd name="T76" fmla="*/ 20 w 31"/>
                  <a:gd name="T77" fmla="*/ 48 h 94"/>
                  <a:gd name="T78" fmla="*/ 15 w 31"/>
                  <a:gd name="T79" fmla="*/ 48 h 94"/>
                  <a:gd name="T80" fmla="*/ 11 w 31"/>
                  <a:gd name="T81" fmla="*/ 48 h 94"/>
                  <a:gd name="T82" fmla="*/ 7 w 31"/>
                  <a:gd name="T83" fmla="*/ 46 h 94"/>
                  <a:gd name="T84" fmla="*/ 4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1 w 31"/>
                  <a:gd name="T91" fmla="*/ 13 h 94"/>
                  <a:gd name="T92" fmla="*/ 5 w 31"/>
                  <a:gd name="T93" fmla="*/ 5 h 94"/>
                  <a:gd name="T94" fmla="*/ 8 w 31"/>
                  <a:gd name="T95" fmla="*/ 2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6"/>
                    </a:moveTo>
                    <a:lnTo>
                      <a:pt x="14" y="18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1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20" y="94"/>
                    </a:lnTo>
                    <a:lnTo>
                      <a:pt x="15" y="94"/>
                    </a:lnTo>
                    <a:lnTo>
                      <a:pt x="11" y="94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 flipV="1">
                <a:off x="3481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auto">
              <a:xfrm>
                <a:off x="3481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3447" y="2925"/>
                <a:ext cx="31" cy="47"/>
              </a:xfrm>
              <a:custGeom>
                <a:avLst/>
                <a:gdLst>
                  <a:gd name="T0" fmla="*/ 16 w 31"/>
                  <a:gd name="T1" fmla="*/ 0 h 92"/>
                  <a:gd name="T2" fmla="*/ 21 w 31"/>
                  <a:gd name="T3" fmla="*/ 1 h 92"/>
                  <a:gd name="T4" fmla="*/ 24 w 31"/>
                  <a:gd name="T5" fmla="*/ 2 h 92"/>
                  <a:gd name="T6" fmla="*/ 27 w 31"/>
                  <a:gd name="T7" fmla="*/ 4 h 92"/>
                  <a:gd name="T8" fmla="*/ 29 w 31"/>
                  <a:gd name="T9" fmla="*/ 7 h 92"/>
                  <a:gd name="T10" fmla="*/ 31 w 31"/>
                  <a:gd name="T11" fmla="*/ 10 h 92"/>
                  <a:gd name="T12" fmla="*/ 31 w 31"/>
                  <a:gd name="T13" fmla="*/ 13 h 92"/>
                  <a:gd name="T14" fmla="*/ 31 w 31"/>
                  <a:gd name="T15" fmla="*/ 16 h 92"/>
                  <a:gd name="T16" fmla="*/ 30 w 31"/>
                  <a:gd name="T17" fmla="*/ 19 h 92"/>
                  <a:gd name="T18" fmla="*/ 29 w 31"/>
                  <a:gd name="T19" fmla="*/ 22 h 92"/>
                  <a:gd name="T20" fmla="*/ 27 w 31"/>
                  <a:gd name="T21" fmla="*/ 25 h 92"/>
                  <a:gd name="T22" fmla="*/ 25 w 31"/>
                  <a:gd name="T23" fmla="*/ 27 h 92"/>
                  <a:gd name="T24" fmla="*/ 23 w 31"/>
                  <a:gd name="T25" fmla="*/ 29 h 92"/>
                  <a:gd name="T26" fmla="*/ 21 w 31"/>
                  <a:gd name="T27" fmla="*/ 31 h 92"/>
                  <a:gd name="T28" fmla="*/ 18 w 31"/>
                  <a:gd name="T29" fmla="*/ 33 h 92"/>
                  <a:gd name="T30" fmla="*/ 17 w 31"/>
                  <a:gd name="T31" fmla="*/ 35 h 92"/>
                  <a:gd name="T32" fmla="*/ 16 w 31"/>
                  <a:gd name="T33" fmla="*/ 36 h 92"/>
                  <a:gd name="T34" fmla="*/ 14 w 31"/>
                  <a:gd name="T35" fmla="*/ 39 h 92"/>
                  <a:gd name="T36" fmla="*/ 31 w 31"/>
                  <a:gd name="T37" fmla="*/ 39 h 92"/>
                  <a:gd name="T38" fmla="*/ 31 w 31"/>
                  <a:gd name="T39" fmla="*/ 47 h 92"/>
                  <a:gd name="T40" fmla="*/ 0 w 31"/>
                  <a:gd name="T41" fmla="*/ 47 h 92"/>
                  <a:gd name="T42" fmla="*/ 1 w 31"/>
                  <a:gd name="T43" fmla="*/ 43 h 92"/>
                  <a:gd name="T44" fmla="*/ 3 w 31"/>
                  <a:gd name="T45" fmla="*/ 39 h 92"/>
                  <a:gd name="T46" fmla="*/ 6 w 31"/>
                  <a:gd name="T47" fmla="*/ 36 h 92"/>
                  <a:gd name="T48" fmla="*/ 9 w 31"/>
                  <a:gd name="T49" fmla="*/ 32 h 92"/>
                  <a:gd name="T50" fmla="*/ 13 w 31"/>
                  <a:gd name="T51" fmla="*/ 28 h 92"/>
                  <a:gd name="T52" fmla="*/ 17 w 31"/>
                  <a:gd name="T53" fmla="*/ 24 h 92"/>
                  <a:gd name="T54" fmla="*/ 19 w 31"/>
                  <a:gd name="T55" fmla="*/ 22 h 92"/>
                  <a:gd name="T56" fmla="*/ 20 w 31"/>
                  <a:gd name="T57" fmla="*/ 20 h 92"/>
                  <a:gd name="T58" fmla="*/ 22 w 31"/>
                  <a:gd name="T59" fmla="*/ 17 h 92"/>
                  <a:gd name="T60" fmla="*/ 22 w 31"/>
                  <a:gd name="T61" fmla="*/ 15 h 92"/>
                  <a:gd name="T62" fmla="*/ 22 w 31"/>
                  <a:gd name="T63" fmla="*/ 12 h 92"/>
                  <a:gd name="T64" fmla="*/ 21 w 31"/>
                  <a:gd name="T65" fmla="*/ 10 h 92"/>
                  <a:gd name="T66" fmla="*/ 19 w 31"/>
                  <a:gd name="T67" fmla="*/ 9 h 92"/>
                  <a:gd name="T68" fmla="*/ 16 w 31"/>
                  <a:gd name="T69" fmla="*/ 8 h 92"/>
                  <a:gd name="T70" fmla="*/ 14 w 31"/>
                  <a:gd name="T71" fmla="*/ 9 h 92"/>
                  <a:gd name="T72" fmla="*/ 12 w 31"/>
                  <a:gd name="T73" fmla="*/ 10 h 92"/>
                  <a:gd name="T74" fmla="*/ 11 w 31"/>
                  <a:gd name="T75" fmla="*/ 12 h 92"/>
                  <a:gd name="T76" fmla="*/ 10 w 31"/>
                  <a:gd name="T77" fmla="*/ 15 h 92"/>
                  <a:gd name="T78" fmla="*/ 1 w 31"/>
                  <a:gd name="T79" fmla="*/ 14 h 92"/>
                  <a:gd name="T80" fmla="*/ 2 w 31"/>
                  <a:gd name="T81" fmla="*/ 10 h 92"/>
                  <a:gd name="T82" fmla="*/ 4 w 31"/>
                  <a:gd name="T83" fmla="*/ 6 h 92"/>
                  <a:gd name="T84" fmla="*/ 6 w 31"/>
                  <a:gd name="T85" fmla="*/ 4 h 92"/>
                  <a:gd name="T86" fmla="*/ 9 w 31"/>
                  <a:gd name="T87" fmla="*/ 2 h 92"/>
                  <a:gd name="T88" fmla="*/ 13 w 31"/>
                  <a:gd name="T89" fmla="*/ 1 h 92"/>
                  <a:gd name="T90" fmla="*/ 16 w 31"/>
                  <a:gd name="T91" fmla="*/ 0 h 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92"/>
                  <a:gd name="T140" fmla="*/ 31 w 31"/>
                  <a:gd name="T141" fmla="*/ 92 h 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92">
                    <a:moveTo>
                      <a:pt x="16" y="0"/>
                    </a:moveTo>
                    <a:lnTo>
                      <a:pt x="21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29" y="14"/>
                    </a:lnTo>
                    <a:lnTo>
                      <a:pt x="31" y="19"/>
                    </a:lnTo>
                    <a:lnTo>
                      <a:pt x="31" y="25"/>
                    </a:lnTo>
                    <a:lnTo>
                      <a:pt x="31" y="31"/>
                    </a:lnTo>
                    <a:lnTo>
                      <a:pt x="30" y="37"/>
                    </a:lnTo>
                    <a:lnTo>
                      <a:pt x="29" y="43"/>
                    </a:lnTo>
                    <a:lnTo>
                      <a:pt x="27" y="49"/>
                    </a:lnTo>
                    <a:lnTo>
                      <a:pt x="25" y="53"/>
                    </a:lnTo>
                    <a:lnTo>
                      <a:pt x="23" y="57"/>
                    </a:lnTo>
                    <a:lnTo>
                      <a:pt x="21" y="61"/>
                    </a:lnTo>
                    <a:lnTo>
                      <a:pt x="18" y="65"/>
                    </a:lnTo>
                    <a:lnTo>
                      <a:pt x="17" y="69"/>
                    </a:lnTo>
                    <a:lnTo>
                      <a:pt x="16" y="71"/>
                    </a:lnTo>
                    <a:lnTo>
                      <a:pt x="14" y="76"/>
                    </a:lnTo>
                    <a:lnTo>
                      <a:pt x="31" y="76"/>
                    </a:lnTo>
                    <a:lnTo>
                      <a:pt x="31" y="92"/>
                    </a:lnTo>
                    <a:lnTo>
                      <a:pt x="0" y="92"/>
                    </a:lnTo>
                    <a:lnTo>
                      <a:pt x="1" y="84"/>
                    </a:lnTo>
                    <a:lnTo>
                      <a:pt x="3" y="76"/>
                    </a:lnTo>
                    <a:lnTo>
                      <a:pt x="6" y="71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7" y="47"/>
                    </a:lnTo>
                    <a:lnTo>
                      <a:pt x="19" y="43"/>
                    </a:lnTo>
                    <a:lnTo>
                      <a:pt x="20" y="39"/>
                    </a:lnTo>
                    <a:lnTo>
                      <a:pt x="22" y="33"/>
                    </a:lnTo>
                    <a:lnTo>
                      <a:pt x="22" y="29"/>
                    </a:lnTo>
                    <a:lnTo>
                      <a:pt x="22" y="23"/>
                    </a:lnTo>
                    <a:lnTo>
                      <a:pt x="21" y="19"/>
                    </a:lnTo>
                    <a:lnTo>
                      <a:pt x="19" y="18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2" y="19"/>
                    </a:lnTo>
                    <a:lnTo>
                      <a:pt x="11" y="23"/>
                    </a:lnTo>
                    <a:lnTo>
                      <a:pt x="10" y="29"/>
                    </a:lnTo>
                    <a:lnTo>
                      <a:pt x="1" y="27"/>
                    </a:lnTo>
                    <a:lnTo>
                      <a:pt x="2" y="19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3484" y="2925"/>
                <a:ext cx="31" cy="48"/>
              </a:xfrm>
              <a:custGeom>
                <a:avLst/>
                <a:gdLst>
                  <a:gd name="T0" fmla="*/ 16 w 31"/>
                  <a:gd name="T1" fmla="*/ 8 h 94"/>
                  <a:gd name="T2" fmla="*/ 13 w 31"/>
                  <a:gd name="T3" fmla="*/ 9 h 94"/>
                  <a:gd name="T4" fmla="*/ 12 w 31"/>
                  <a:gd name="T5" fmla="*/ 9 h 94"/>
                  <a:gd name="T6" fmla="*/ 10 w 31"/>
                  <a:gd name="T7" fmla="*/ 11 h 94"/>
                  <a:gd name="T8" fmla="*/ 10 w 31"/>
                  <a:gd name="T9" fmla="*/ 13 h 94"/>
                  <a:gd name="T10" fmla="*/ 9 w 31"/>
                  <a:gd name="T11" fmla="*/ 16 h 94"/>
                  <a:gd name="T12" fmla="*/ 9 w 31"/>
                  <a:gd name="T13" fmla="*/ 19 h 94"/>
                  <a:gd name="T14" fmla="*/ 8 w 31"/>
                  <a:gd name="T15" fmla="*/ 24 h 94"/>
                  <a:gd name="T16" fmla="*/ 9 w 31"/>
                  <a:gd name="T17" fmla="*/ 29 h 94"/>
                  <a:gd name="T18" fmla="*/ 9 w 31"/>
                  <a:gd name="T19" fmla="*/ 33 h 94"/>
                  <a:gd name="T20" fmla="*/ 9 w 31"/>
                  <a:gd name="T21" fmla="*/ 35 h 94"/>
                  <a:gd name="T22" fmla="*/ 10 w 31"/>
                  <a:gd name="T23" fmla="*/ 37 h 94"/>
                  <a:gd name="T24" fmla="*/ 12 w 31"/>
                  <a:gd name="T25" fmla="*/ 39 h 94"/>
                  <a:gd name="T26" fmla="*/ 13 w 31"/>
                  <a:gd name="T27" fmla="*/ 40 h 94"/>
                  <a:gd name="T28" fmla="*/ 16 w 31"/>
                  <a:gd name="T29" fmla="*/ 40 h 94"/>
                  <a:gd name="T30" fmla="*/ 18 w 31"/>
                  <a:gd name="T31" fmla="*/ 40 h 94"/>
                  <a:gd name="T32" fmla="*/ 19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2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2 w 31"/>
                  <a:gd name="T47" fmla="*/ 16 h 94"/>
                  <a:gd name="T48" fmla="*/ 22 w 31"/>
                  <a:gd name="T49" fmla="*/ 13 h 94"/>
                  <a:gd name="T50" fmla="*/ 20 w 31"/>
                  <a:gd name="T51" fmla="*/ 11 h 94"/>
                  <a:gd name="T52" fmla="*/ 19 w 31"/>
                  <a:gd name="T53" fmla="*/ 9 h 94"/>
                  <a:gd name="T54" fmla="*/ 18 w 31"/>
                  <a:gd name="T55" fmla="*/ 9 h 94"/>
                  <a:gd name="T56" fmla="*/ 16 w 31"/>
                  <a:gd name="T57" fmla="*/ 8 h 94"/>
                  <a:gd name="T58" fmla="*/ 16 w 31"/>
                  <a:gd name="T59" fmla="*/ 0 h 94"/>
                  <a:gd name="T60" fmla="*/ 20 w 31"/>
                  <a:gd name="T61" fmla="*/ 1 h 94"/>
                  <a:gd name="T62" fmla="*/ 24 w 31"/>
                  <a:gd name="T63" fmla="*/ 2 h 94"/>
                  <a:gd name="T64" fmla="*/ 27 w 31"/>
                  <a:gd name="T65" fmla="*/ 5 h 94"/>
                  <a:gd name="T66" fmla="*/ 30 w 31"/>
                  <a:gd name="T67" fmla="*/ 13 h 94"/>
                  <a:gd name="T68" fmla="*/ 31 w 31"/>
                  <a:gd name="T69" fmla="*/ 24 h 94"/>
                  <a:gd name="T70" fmla="*/ 30 w 31"/>
                  <a:gd name="T71" fmla="*/ 36 h 94"/>
                  <a:gd name="T72" fmla="*/ 27 w 31"/>
                  <a:gd name="T73" fmla="*/ 43 h 94"/>
                  <a:gd name="T74" fmla="*/ 24 w 31"/>
                  <a:gd name="T75" fmla="*/ 46 h 94"/>
                  <a:gd name="T76" fmla="*/ 20 w 31"/>
                  <a:gd name="T77" fmla="*/ 48 h 94"/>
                  <a:gd name="T78" fmla="*/ 16 w 31"/>
                  <a:gd name="T79" fmla="*/ 48 h 94"/>
                  <a:gd name="T80" fmla="*/ 11 w 31"/>
                  <a:gd name="T81" fmla="*/ 48 h 94"/>
                  <a:gd name="T82" fmla="*/ 7 w 31"/>
                  <a:gd name="T83" fmla="*/ 46 h 94"/>
                  <a:gd name="T84" fmla="*/ 4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1 w 31"/>
                  <a:gd name="T91" fmla="*/ 13 h 94"/>
                  <a:gd name="T92" fmla="*/ 4 w 31"/>
                  <a:gd name="T93" fmla="*/ 5 h 94"/>
                  <a:gd name="T94" fmla="*/ 7 w 31"/>
                  <a:gd name="T95" fmla="*/ 2 h 94"/>
                  <a:gd name="T96" fmla="*/ 11 w 31"/>
                  <a:gd name="T97" fmla="*/ 1 h 94"/>
                  <a:gd name="T98" fmla="*/ 16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6" y="16"/>
                    </a:moveTo>
                    <a:lnTo>
                      <a:pt x="13" y="18"/>
                    </a:lnTo>
                    <a:lnTo>
                      <a:pt x="12" y="18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7"/>
                    </a:lnTo>
                    <a:lnTo>
                      <a:pt x="8" y="47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9" y="69"/>
                    </a:lnTo>
                    <a:lnTo>
                      <a:pt x="10" y="73"/>
                    </a:lnTo>
                    <a:lnTo>
                      <a:pt x="12" y="76"/>
                    </a:lnTo>
                    <a:lnTo>
                      <a:pt x="13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2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2" y="31"/>
                    </a:lnTo>
                    <a:lnTo>
                      <a:pt x="22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6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1"/>
                    </a:lnTo>
                    <a:lnTo>
                      <a:pt x="27" y="84"/>
                    </a:lnTo>
                    <a:lnTo>
                      <a:pt x="24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4" y="10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 flipV="1">
                <a:off x="3743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3743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3709" y="2925"/>
                <a:ext cx="31" cy="48"/>
              </a:xfrm>
              <a:custGeom>
                <a:avLst/>
                <a:gdLst>
                  <a:gd name="T0" fmla="*/ 15 w 31"/>
                  <a:gd name="T1" fmla="*/ 0 h 94"/>
                  <a:gd name="T2" fmla="*/ 19 w 31"/>
                  <a:gd name="T3" fmla="*/ 1 h 94"/>
                  <a:gd name="T4" fmla="*/ 23 w 31"/>
                  <a:gd name="T5" fmla="*/ 2 h 94"/>
                  <a:gd name="T6" fmla="*/ 25 w 31"/>
                  <a:gd name="T7" fmla="*/ 5 h 94"/>
                  <a:gd name="T8" fmla="*/ 27 w 31"/>
                  <a:gd name="T9" fmla="*/ 7 h 94"/>
                  <a:gd name="T10" fmla="*/ 28 w 31"/>
                  <a:gd name="T11" fmla="*/ 10 h 94"/>
                  <a:gd name="T12" fmla="*/ 29 w 31"/>
                  <a:gd name="T13" fmla="*/ 13 h 94"/>
                  <a:gd name="T14" fmla="*/ 28 w 31"/>
                  <a:gd name="T15" fmla="*/ 16 h 94"/>
                  <a:gd name="T16" fmla="*/ 27 w 31"/>
                  <a:gd name="T17" fmla="*/ 18 h 94"/>
                  <a:gd name="T18" fmla="*/ 25 w 31"/>
                  <a:gd name="T19" fmla="*/ 21 h 94"/>
                  <a:gd name="T20" fmla="*/ 22 w 31"/>
                  <a:gd name="T21" fmla="*/ 23 h 94"/>
                  <a:gd name="T22" fmla="*/ 26 w 31"/>
                  <a:gd name="T23" fmla="*/ 24 h 94"/>
                  <a:gd name="T24" fmla="*/ 28 w 31"/>
                  <a:gd name="T25" fmla="*/ 27 h 94"/>
                  <a:gd name="T26" fmla="*/ 30 w 31"/>
                  <a:gd name="T27" fmla="*/ 30 h 94"/>
                  <a:gd name="T28" fmla="*/ 31 w 31"/>
                  <a:gd name="T29" fmla="*/ 34 h 94"/>
                  <a:gd name="T30" fmla="*/ 30 w 31"/>
                  <a:gd name="T31" fmla="*/ 37 h 94"/>
                  <a:gd name="T32" fmla="*/ 29 w 31"/>
                  <a:gd name="T33" fmla="*/ 41 h 94"/>
                  <a:gd name="T34" fmla="*/ 26 w 31"/>
                  <a:gd name="T35" fmla="*/ 44 h 94"/>
                  <a:gd name="T36" fmla="*/ 23 w 31"/>
                  <a:gd name="T37" fmla="*/ 46 h 94"/>
                  <a:gd name="T38" fmla="*/ 19 w 31"/>
                  <a:gd name="T39" fmla="*/ 48 h 94"/>
                  <a:gd name="T40" fmla="*/ 15 w 31"/>
                  <a:gd name="T41" fmla="*/ 48 h 94"/>
                  <a:gd name="T42" fmla="*/ 11 w 31"/>
                  <a:gd name="T43" fmla="*/ 48 h 94"/>
                  <a:gd name="T44" fmla="*/ 8 w 31"/>
                  <a:gd name="T45" fmla="*/ 46 h 94"/>
                  <a:gd name="T46" fmla="*/ 5 w 31"/>
                  <a:gd name="T47" fmla="*/ 44 h 94"/>
                  <a:gd name="T48" fmla="*/ 2 w 31"/>
                  <a:gd name="T49" fmla="*/ 41 h 94"/>
                  <a:gd name="T50" fmla="*/ 1 w 31"/>
                  <a:gd name="T51" fmla="*/ 38 h 94"/>
                  <a:gd name="T52" fmla="*/ 0 w 31"/>
                  <a:gd name="T53" fmla="*/ 34 h 94"/>
                  <a:gd name="T54" fmla="*/ 9 w 31"/>
                  <a:gd name="T55" fmla="*/ 33 h 94"/>
                  <a:gd name="T56" fmla="*/ 10 w 31"/>
                  <a:gd name="T57" fmla="*/ 36 h 94"/>
                  <a:gd name="T58" fmla="*/ 11 w 31"/>
                  <a:gd name="T59" fmla="*/ 38 h 94"/>
                  <a:gd name="T60" fmla="*/ 13 w 31"/>
                  <a:gd name="T61" fmla="*/ 39 h 94"/>
                  <a:gd name="T62" fmla="*/ 15 w 31"/>
                  <a:gd name="T63" fmla="*/ 40 h 94"/>
                  <a:gd name="T64" fmla="*/ 18 w 31"/>
                  <a:gd name="T65" fmla="*/ 39 h 94"/>
                  <a:gd name="T66" fmla="*/ 20 w 31"/>
                  <a:gd name="T67" fmla="*/ 38 h 94"/>
                  <a:gd name="T68" fmla="*/ 21 w 31"/>
                  <a:gd name="T69" fmla="*/ 36 h 94"/>
                  <a:gd name="T70" fmla="*/ 22 w 31"/>
                  <a:gd name="T71" fmla="*/ 33 h 94"/>
                  <a:gd name="T72" fmla="*/ 21 w 31"/>
                  <a:gd name="T73" fmla="*/ 30 h 94"/>
                  <a:gd name="T74" fmla="*/ 20 w 31"/>
                  <a:gd name="T75" fmla="*/ 28 h 94"/>
                  <a:gd name="T76" fmla="*/ 18 w 31"/>
                  <a:gd name="T77" fmla="*/ 27 h 94"/>
                  <a:gd name="T78" fmla="*/ 16 w 31"/>
                  <a:gd name="T79" fmla="*/ 26 h 94"/>
                  <a:gd name="T80" fmla="*/ 14 w 31"/>
                  <a:gd name="T81" fmla="*/ 26 h 94"/>
                  <a:gd name="T82" fmla="*/ 12 w 31"/>
                  <a:gd name="T83" fmla="*/ 27 h 94"/>
                  <a:gd name="T84" fmla="*/ 13 w 31"/>
                  <a:gd name="T85" fmla="*/ 19 h 94"/>
                  <a:gd name="T86" fmla="*/ 16 w 31"/>
                  <a:gd name="T87" fmla="*/ 19 h 94"/>
                  <a:gd name="T88" fmla="*/ 18 w 31"/>
                  <a:gd name="T89" fmla="*/ 18 h 94"/>
                  <a:gd name="T90" fmla="*/ 19 w 31"/>
                  <a:gd name="T91" fmla="*/ 16 h 94"/>
                  <a:gd name="T92" fmla="*/ 20 w 31"/>
                  <a:gd name="T93" fmla="*/ 14 h 94"/>
                  <a:gd name="T94" fmla="*/ 20 w 31"/>
                  <a:gd name="T95" fmla="*/ 11 h 94"/>
                  <a:gd name="T96" fmla="*/ 19 w 31"/>
                  <a:gd name="T97" fmla="*/ 10 h 94"/>
                  <a:gd name="T98" fmla="*/ 17 w 31"/>
                  <a:gd name="T99" fmla="*/ 9 h 94"/>
                  <a:gd name="T100" fmla="*/ 15 w 31"/>
                  <a:gd name="T101" fmla="*/ 8 h 94"/>
                  <a:gd name="T102" fmla="*/ 13 w 31"/>
                  <a:gd name="T103" fmla="*/ 9 h 94"/>
                  <a:gd name="T104" fmla="*/ 11 w 31"/>
                  <a:gd name="T105" fmla="*/ 10 h 94"/>
                  <a:gd name="T106" fmla="*/ 10 w 31"/>
                  <a:gd name="T107" fmla="*/ 12 h 94"/>
                  <a:gd name="T108" fmla="*/ 10 w 31"/>
                  <a:gd name="T109" fmla="*/ 15 h 94"/>
                  <a:gd name="T110" fmla="*/ 1 w 31"/>
                  <a:gd name="T111" fmla="*/ 13 h 94"/>
                  <a:gd name="T112" fmla="*/ 2 w 31"/>
                  <a:gd name="T113" fmla="*/ 9 h 94"/>
                  <a:gd name="T114" fmla="*/ 3 w 31"/>
                  <a:gd name="T115" fmla="*/ 6 h 94"/>
                  <a:gd name="T116" fmla="*/ 5 w 31"/>
                  <a:gd name="T117" fmla="*/ 4 h 94"/>
                  <a:gd name="T118" fmla="*/ 8 w 31"/>
                  <a:gd name="T119" fmla="*/ 2 h 94"/>
                  <a:gd name="T120" fmla="*/ 11 w 31"/>
                  <a:gd name="T121" fmla="*/ 1 h 94"/>
                  <a:gd name="T122" fmla="*/ 15 w 31"/>
                  <a:gd name="T123" fmla="*/ 0 h 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"/>
                  <a:gd name="T187" fmla="*/ 0 h 94"/>
                  <a:gd name="T188" fmla="*/ 31 w 31"/>
                  <a:gd name="T189" fmla="*/ 94 h 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" h="94">
                    <a:moveTo>
                      <a:pt x="15" y="0"/>
                    </a:moveTo>
                    <a:lnTo>
                      <a:pt x="19" y="2"/>
                    </a:lnTo>
                    <a:lnTo>
                      <a:pt x="23" y="4"/>
                    </a:lnTo>
                    <a:lnTo>
                      <a:pt x="25" y="10"/>
                    </a:lnTo>
                    <a:lnTo>
                      <a:pt x="27" y="14"/>
                    </a:lnTo>
                    <a:lnTo>
                      <a:pt x="28" y="19"/>
                    </a:lnTo>
                    <a:lnTo>
                      <a:pt x="29" y="25"/>
                    </a:lnTo>
                    <a:lnTo>
                      <a:pt x="28" y="31"/>
                    </a:lnTo>
                    <a:lnTo>
                      <a:pt x="27" y="35"/>
                    </a:lnTo>
                    <a:lnTo>
                      <a:pt x="25" y="41"/>
                    </a:lnTo>
                    <a:lnTo>
                      <a:pt x="22" y="45"/>
                    </a:lnTo>
                    <a:lnTo>
                      <a:pt x="26" y="47"/>
                    </a:lnTo>
                    <a:lnTo>
                      <a:pt x="28" y="53"/>
                    </a:lnTo>
                    <a:lnTo>
                      <a:pt x="30" y="59"/>
                    </a:lnTo>
                    <a:lnTo>
                      <a:pt x="31" y="67"/>
                    </a:lnTo>
                    <a:lnTo>
                      <a:pt x="30" y="73"/>
                    </a:lnTo>
                    <a:lnTo>
                      <a:pt x="29" y="80"/>
                    </a:lnTo>
                    <a:lnTo>
                      <a:pt x="26" y="86"/>
                    </a:lnTo>
                    <a:lnTo>
                      <a:pt x="23" y="90"/>
                    </a:lnTo>
                    <a:lnTo>
                      <a:pt x="19" y="94"/>
                    </a:lnTo>
                    <a:lnTo>
                      <a:pt x="15" y="94"/>
                    </a:lnTo>
                    <a:lnTo>
                      <a:pt x="11" y="94"/>
                    </a:lnTo>
                    <a:lnTo>
                      <a:pt x="8" y="90"/>
                    </a:lnTo>
                    <a:lnTo>
                      <a:pt x="5" y="86"/>
                    </a:lnTo>
                    <a:lnTo>
                      <a:pt x="2" y="80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9" y="65"/>
                    </a:lnTo>
                    <a:lnTo>
                      <a:pt x="10" y="71"/>
                    </a:lnTo>
                    <a:lnTo>
                      <a:pt x="11" y="74"/>
                    </a:lnTo>
                    <a:lnTo>
                      <a:pt x="13" y="76"/>
                    </a:lnTo>
                    <a:lnTo>
                      <a:pt x="15" y="78"/>
                    </a:lnTo>
                    <a:lnTo>
                      <a:pt x="18" y="76"/>
                    </a:lnTo>
                    <a:lnTo>
                      <a:pt x="20" y="74"/>
                    </a:lnTo>
                    <a:lnTo>
                      <a:pt x="21" y="71"/>
                    </a:lnTo>
                    <a:lnTo>
                      <a:pt x="22" y="65"/>
                    </a:lnTo>
                    <a:lnTo>
                      <a:pt x="21" y="59"/>
                    </a:lnTo>
                    <a:lnTo>
                      <a:pt x="20" y="55"/>
                    </a:lnTo>
                    <a:lnTo>
                      <a:pt x="18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2" y="53"/>
                    </a:lnTo>
                    <a:lnTo>
                      <a:pt x="13" y="37"/>
                    </a:lnTo>
                    <a:lnTo>
                      <a:pt x="16" y="37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20" y="27"/>
                    </a:lnTo>
                    <a:lnTo>
                      <a:pt x="20" y="21"/>
                    </a:lnTo>
                    <a:lnTo>
                      <a:pt x="19" y="19"/>
                    </a:lnTo>
                    <a:lnTo>
                      <a:pt x="17" y="18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10" y="23"/>
                    </a:lnTo>
                    <a:lnTo>
                      <a:pt x="10" y="29"/>
                    </a:lnTo>
                    <a:lnTo>
                      <a:pt x="1" y="25"/>
                    </a:lnTo>
                    <a:lnTo>
                      <a:pt x="2" y="18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32"/>
              <p:cNvSpPr>
                <a:spLocks noEditPoints="1"/>
              </p:cNvSpPr>
              <p:nvPr/>
            </p:nvSpPr>
            <p:spPr bwMode="auto">
              <a:xfrm>
                <a:off x="3745" y="2925"/>
                <a:ext cx="32" cy="48"/>
              </a:xfrm>
              <a:custGeom>
                <a:avLst/>
                <a:gdLst>
                  <a:gd name="T0" fmla="*/ 16 w 32"/>
                  <a:gd name="T1" fmla="*/ 8 h 94"/>
                  <a:gd name="T2" fmla="*/ 14 w 32"/>
                  <a:gd name="T3" fmla="*/ 9 h 94"/>
                  <a:gd name="T4" fmla="*/ 12 w 32"/>
                  <a:gd name="T5" fmla="*/ 9 h 94"/>
                  <a:gd name="T6" fmla="*/ 11 w 32"/>
                  <a:gd name="T7" fmla="*/ 11 h 94"/>
                  <a:gd name="T8" fmla="*/ 10 w 32"/>
                  <a:gd name="T9" fmla="*/ 13 h 94"/>
                  <a:gd name="T10" fmla="*/ 10 w 32"/>
                  <a:gd name="T11" fmla="*/ 16 h 94"/>
                  <a:gd name="T12" fmla="*/ 9 w 32"/>
                  <a:gd name="T13" fmla="*/ 19 h 94"/>
                  <a:gd name="T14" fmla="*/ 9 w 32"/>
                  <a:gd name="T15" fmla="*/ 24 h 94"/>
                  <a:gd name="T16" fmla="*/ 9 w 32"/>
                  <a:gd name="T17" fmla="*/ 29 h 94"/>
                  <a:gd name="T18" fmla="*/ 10 w 32"/>
                  <a:gd name="T19" fmla="*/ 33 h 94"/>
                  <a:gd name="T20" fmla="*/ 10 w 32"/>
                  <a:gd name="T21" fmla="*/ 35 h 94"/>
                  <a:gd name="T22" fmla="*/ 11 w 32"/>
                  <a:gd name="T23" fmla="*/ 37 h 94"/>
                  <a:gd name="T24" fmla="*/ 12 w 32"/>
                  <a:gd name="T25" fmla="*/ 39 h 94"/>
                  <a:gd name="T26" fmla="*/ 14 w 32"/>
                  <a:gd name="T27" fmla="*/ 40 h 94"/>
                  <a:gd name="T28" fmla="*/ 16 w 32"/>
                  <a:gd name="T29" fmla="*/ 40 h 94"/>
                  <a:gd name="T30" fmla="*/ 17 w 32"/>
                  <a:gd name="T31" fmla="*/ 40 h 94"/>
                  <a:gd name="T32" fmla="*/ 19 w 32"/>
                  <a:gd name="T33" fmla="*/ 39 h 94"/>
                  <a:gd name="T34" fmla="*/ 20 w 32"/>
                  <a:gd name="T35" fmla="*/ 38 h 94"/>
                  <a:gd name="T36" fmla="*/ 21 w 32"/>
                  <a:gd name="T37" fmla="*/ 35 h 94"/>
                  <a:gd name="T38" fmla="*/ 22 w 32"/>
                  <a:gd name="T39" fmla="*/ 33 h 94"/>
                  <a:gd name="T40" fmla="*/ 22 w 32"/>
                  <a:gd name="T41" fmla="*/ 29 h 94"/>
                  <a:gd name="T42" fmla="*/ 22 w 32"/>
                  <a:gd name="T43" fmla="*/ 24 h 94"/>
                  <a:gd name="T44" fmla="*/ 22 w 32"/>
                  <a:gd name="T45" fmla="*/ 20 h 94"/>
                  <a:gd name="T46" fmla="*/ 22 w 32"/>
                  <a:gd name="T47" fmla="*/ 16 h 94"/>
                  <a:gd name="T48" fmla="*/ 21 w 32"/>
                  <a:gd name="T49" fmla="*/ 13 h 94"/>
                  <a:gd name="T50" fmla="*/ 20 w 32"/>
                  <a:gd name="T51" fmla="*/ 11 h 94"/>
                  <a:gd name="T52" fmla="*/ 19 w 32"/>
                  <a:gd name="T53" fmla="*/ 9 h 94"/>
                  <a:gd name="T54" fmla="*/ 17 w 32"/>
                  <a:gd name="T55" fmla="*/ 9 h 94"/>
                  <a:gd name="T56" fmla="*/ 16 w 32"/>
                  <a:gd name="T57" fmla="*/ 8 h 94"/>
                  <a:gd name="T58" fmla="*/ 16 w 32"/>
                  <a:gd name="T59" fmla="*/ 0 h 94"/>
                  <a:gd name="T60" fmla="*/ 20 w 32"/>
                  <a:gd name="T61" fmla="*/ 1 h 94"/>
                  <a:gd name="T62" fmla="*/ 23 w 32"/>
                  <a:gd name="T63" fmla="*/ 2 h 94"/>
                  <a:gd name="T64" fmla="*/ 26 w 32"/>
                  <a:gd name="T65" fmla="*/ 5 h 94"/>
                  <a:gd name="T66" fmla="*/ 30 w 32"/>
                  <a:gd name="T67" fmla="*/ 13 h 94"/>
                  <a:gd name="T68" fmla="*/ 32 w 32"/>
                  <a:gd name="T69" fmla="*/ 24 h 94"/>
                  <a:gd name="T70" fmla="*/ 30 w 32"/>
                  <a:gd name="T71" fmla="*/ 36 h 94"/>
                  <a:gd name="T72" fmla="*/ 26 w 32"/>
                  <a:gd name="T73" fmla="*/ 43 h 94"/>
                  <a:gd name="T74" fmla="*/ 23 w 32"/>
                  <a:gd name="T75" fmla="*/ 46 h 94"/>
                  <a:gd name="T76" fmla="*/ 20 w 32"/>
                  <a:gd name="T77" fmla="*/ 48 h 94"/>
                  <a:gd name="T78" fmla="*/ 16 w 32"/>
                  <a:gd name="T79" fmla="*/ 48 h 94"/>
                  <a:gd name="T80" fmla="*/ 11 w 32"/>
                  <a:gd name="T81" fmla="*/ 48 h 94"/>
                  <a:gd name="T82" fmla="*/ 8 w 32"/>
                  <a:gd name="T83" fmla="*/ 46 h 94"/>
                  <a:gd name="T84" fmla="*/ 4 w 32"/>
                  <a:gd name="T85" fmla="*/ 43 h 94"/>
                  <a:gd name="T86" fmla="*/ 1 w 32"/>
                  <a:gd name="T87" fmla="*/ 36 h 94"/>
                  <a:gd name="T88" fmla="*/ 0 w 32"/>
                  <a:gd name="T89" fmla="*/ 24 h 94"/>
                  <a:gd name="T90" fmla="*/ 1 w 32"/>
                  <a:gd name="T91" fmla="*/ 13 h 94"/>
                  <a:gd name="T92" fmla="*/ 5 w 32"/>
                  <a:gd name="T93" fmla="*/ 5 h 94"/>
                  <a:gd name="T94" fmla="*/ 8 w 32"/>
                  <a:gd name="T95" fmla="*/ 2 h 94"/>
                  <a:gd name="T96" fmla="*/ 11 w 32"/>
                  <a:gd name="T97" fmla="*/ 1 h 94"/>
                  <a:gd name="T98" fmla="*/ 16 w 32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"/>
                  <a:gd name="T151" fmla="*/ 0 h 94"/>
                  <a:gd name="T152" fmla="*/ 32 w 32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" h="94">
                    <a:moveTo>
                      <a:pt x="16" y="16"/>
                    </a:moveTo>
                    <a:lnTo>
                      <a:pt x="14" y="18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10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10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7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2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2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6" y="16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30" y="25"/>
                    </a:lnTo>
                    <a:lnTo>
                      <a:pt x="32" y="47"/>
                    </a:lnTo>
                    <a:lnTo>
                      <a:pt x="30" y="71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8" y="90"/>
                    </a:lnTo>
                    <a:lnTo>
                      <a:pt x="4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4004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>
                <a:off x="4004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35"/>
              <p:cNvSpPr>
                <a:spLocks noEditPoints="1"/>
              </p:cNvSpPr>
              <p:nvPr/>
            </p:nvSpPr>
            <p:spPr bwMode="auto">
              <a:xfrm>
                <a:off x="3969" y="2926"/>
                <a:ext cx="34" cy="46"/>
              </a:xfrm>
              <a:custGeom>
                <a:avLst/>
                <a:gdLst>
                  <a:gd name="T0" fmla="*/ 19 w 34"/>
                  <a:gd name="T1" fmla="*/ 14 h 90"/>
                  <a:gd name="T2" fmla="*/ 8 w 34"/>
                  <a:gd name="T3" fmla="*/ 29 h 90"/>
                  <a:gd name="T4" fmla="*/ 19 w 34"/>
                  <a:gd name="T5" fmla="*/ 29 h 90"/>
                  <a:gd name="T6" fmla="*/ 19 w 34"/>
                  <a:gd name="T7" fmla="*/ 14 h 90"/>
                  <a:gd name="T8" fmla="*/ 20 w 34"/>
                  <a:gd name="T9" fmla="*/ 0 h 90"/>
                  <a:gd name="T10" fmla="*/ 28 w 34"/>
                  <a:gd name="T11" fmla="*/ 0 h 90"/>
                  <a:gd name="T12" fmla="*/ 28 w 34"/>
                  <a:gd name="T13" fmla="*/ 29 h 90"/>
                  <a:gd name="T14" fmla="*/ 34 w 34"/>
                  <a:gd name="T15" fmla="*/ 29 h 90"/>
                  <a:gd name="T16" fmla="*/ 34 w 34"/>
                  <a:gd name="T17" fmla="*/ 37 h 90"/>
                  <a:gd name="T18" fmla="*/ 28 w 34"/>
                  <a:gd name="T19" fmla="*/ 37 h 90"/>
                  <a:gd name="T20" fmla="*/ 28 w 34"/>
                  <a:gd name="T21" fmla="*/ 46 h 90"/>
                  <a:gd name="T22" fmla="*/ 19 w 34"/>
                  <a:gd name="T23" fmla="*/ 46 h 90"/>
                  <a:gd name="T24" fmla="*/ 19 w 34"/>
                  <a:gd name="T25" fmla="*/ 37 h 90"/>
                  <a:gd name="T26" fmla="*/ 0 w 34"/>
                  <a:gd name="T27" fmla="*/ 37 h 90"/>
                  <a:gd name="T28" fmla="*/ 0 w 34"/>
                  <a:gd name="T29" fmla="*/ 29 h 90"/>
                  <a:gd name="T30" fmla="*/ 20 w 34"/>
                  <a:gd name="T31" fmla="*/ 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90"/>
                  <a:gd name="T50" fmla="*/ 34 w 34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90">
                    <a:moveTo>
                      <a:pt x="19" y="27"/>
                    </a:moveTo>
                    <a:lnTo>
                      <a:pt x="8" y="57"/>
                    </a:lnTo>
                    <a:lnTo>
                      <a:pt x="19" y="57"/>
                    </a:lnTo>
                    <a:lnTo>
                      <a:pt x="19" y="27"/>
                    </a:lnTo>
                    <a:close/>
                    <a:moveTo>
                      <a:pt x="20" y="0"/>
                    </a:moveTo>
                    <a:lnTo>
                      <a:pt x="28" y="0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34" y="72"/>
                    </a:lnTo>
                    <a:lnTo>
                      <a:pt x="28" y="72"/>
                    </a:lnTo>
                    <a:lnTo>
                      <a:pt x="28" y="90"/>
                    </a:lnTo>
                    <a:lnTo>
                      <a:pt x="19" y="90"/>
                    </a:lnTo>
                    <a:lnTo>
                      <a:pt x="19" y="72"/>
                    </a:lnTo>
                    <a:lnTo>
                      <a:pt x="0" y="72"/>
                    </a:lnTo>
                    <a:lnTo>
                      <a:pt x="0" y="5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36"/>
              <p:cNvSpPr>
                <a:spLocks noEditPoints="1"/>
              </p:cNvSpPr>
              <p:nvPr/>
            </p:nvSpPr>
            <p:spPr bwMode="auto">
              <a:xfrm>
                <a:off x="4007" y="2925"/>
                <a:ext cx="31" cy="48"/>
              </a:xfrm>
              <a:custGeom>
                <a:avLst/>
                <a:gdLst>
                  <a:gd name="T0" fmla="*/ 15 w 31"/>
                  <a:gd name="T1" fmla="*/ 8 h 94"/>
                  <a:gd name="T2" fmla="*/ 13 w 31"/>
                  <a:gd name="T3" fmla="*/ 9 h 94"/>
                  <a:gd name="T4" fmla="*/ 12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9 w 31"/>
                  <a:gd name="T11" fmla="*/ 16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9 w 31"/>
                  <a:gd name="T19" fmla="*/ 33 h 94"/>
                  <a:gd name="T20" fmla="*/ 10 w 31"/>
                  <a:gd name="T21" fmla="*/ 35 h 94"/>
                  <a:gd name="T22" fmla="*/ 11 w 31"/>
                  <a:gd name="T23" fmla="*/ 37 h 94"/>
                  <a:gd name="T24" fmla="*/ 12 w 31"/>
                  <a:gd name="T25" fmla="*/ 39 h 94"/>
                  <a:gd name="T26" fmla="*/ 13 w 31"/>
                  <a:gd name="T27" fmla="*/ 40 h 94"/>
                  <a:gd name="T28" fmla="*/ 15 w 31"/>
                  <a:gd name="T29" fmla="*/ 40 h 94"/>
                  <a:gd name="T30" fmla="*/ 17 w 31"/>
                  <a:gd name="T31" fmla="*/ 40 h 94"/>
                  <a:gd name="T32" fmla="*/ 18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1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1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8 w 31"/>
                  <a:gd name="T53" fmla="*/ 9 h 94"/>
                  <a:gd name="T54" fmla="*/ 17 w 31"/>
                  <a:gd name="T55" fmla="*/ 9 h 94"/>
                  <a:gd name="T56" fmla="*/ 15 w 31"/>
                  <a:gd name="T57" fmla="*/ 8 h 94"/>
                  <a:gd name="T58" fmla="*/ 15 w 31"/>
                  <a:gd name="T59" fmla="*/ 0 h 94"/>
                  <a:gd name="T60" fmla="*/ 19 w 31"/>
                  <a:gd name="T61" fmla="*/ 1 h 94"/>
                  <a:gd name="T62" fmla="*/ 23 w 31"/>
                  <a:gd name="T63" fmla="*/ 2 h 94"/>
                  <a:gd name="T64" fmla="*/ 26 w 31"/>
                  <a:gd name="T65" fmla="*/ 5 h 94"/>
                  <a:gd name="T66" fmla="*/ 29 w 31"/>
                  <a:gd name="T67" fmla="*/ 13 h 94"/>
                  <a:gd name="T68" fmla="*/ 31 w 31"/>
                  <a:gd name="T69" fmla="*/ 24 h 94"/>
                  <a:gd name="T70" fmla="*/ 29 w 31"/>
                  <a:gd name="T71" fmla="*/ 36 h 94"/>
                  <a:gd name="T72" fmla="*/ 26 w 31"/>
                  <a:gd name="T73" fmla="*/ 43 h 94"/>
                  <a:gd name="T74" fmla="*/ 23 w 31"/>
                  <a:gd name="T75" fmla="*/ 46 h 94"/>
                  <a:gd name="T76" fmla="*/ 19 w 31"/>
                  <a:gd name="T77" fmla="*/ 48 h 94"/>
                  <a:gd name="T78" fmla="*/ 15 w 31"/>
                  <a:gd name="T79" fmla="*/ 48 h 94"/>
                  <a:gd name="T80" fmla="*/ 11 w 31"/>
                  <a:gd name="T81" fmla="*/ 48 h 94"/>
                  <a:gd name="T82" fmla="*/ 7 w 31"/>
                  <a:gd name="T83" fmla="*/ 46 h 94"/>
                  <a:gd name="T84" fmla="*/ 4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1 w 31"/>
                  <a:gd name="T91" fmla="*/ 13 h 94"/>
                  <a:gd name="T92" fmla="*/ 4 w 31"/>
                  <a:gd name="T93" fmla="*/ 5 h 94"/>
                  <a:gd name="T94" fmla="*/ 7 w 31"/>
                  <a:gd name="T95" fmla="*/ 2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6"/>
                    </a:moveTo>
                    <a:lnTo>
                      <a:pt x="13" y="18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2" y="76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8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19" y="2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29" y="25"/>
                    </a:lnTo>
                    <a:lnTo>
                      <a:pt x="31" y="47"/>
                    </a:lnTo>
                    <a:lnTo>
                      <a:pt x="29" y="71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19" y="94"/>
                    </a:lnTo>
                    <a:lnTo>
                      <a:pt x="15" y="94"/>
                    </a:lnTo>
                    <a:lnTo>
                      <a:pt x="11" y="94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4" y="10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 flipV="1">
                <a:off x="4266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38"/>
              <p:cNvSpPr>
                <a:spLocks noChangeShapeType="1"/>
              </p:cNvSpPr>
              <p:nvPr/>
            </p:nvSpPr>
            <p:spPr bwMode="auto">
              <a:xfrm>
                <a:off x="4266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4231" y="2926"/>
                <a:ext cx="33" cy="47"/>
              </a:xfrm>
              <a:custGeom>
                <a:avLst/>
                <a:gdLst>
                  <a:gd name="T0" fmla="*/ 6 w 33"/>
                  <a:gd name="T1" fmla="*/ 0 h 92"/>
                  <a:gd name="T2" fmla="*/ 31 w 33"/>
                  <a:gd name="T3" fmla="*/ 0 h 92"/>
                  <a:gd name="T4" fmla="*/ 31 w 33"/>
                  <a:gd name="T5" fmla="*/ 9 h 92"/>
                  <a:gd name="T6" fmla="*/ 14 w 33"/>
                  <a:gd name="T7" fmla="*/ 9 h 92"/>
                  <a:gd name="T8" fmla="*/ 13 w 33"/>
                  <a:gd name="T9" fmla="*/ 17 h 92"/>
                  <a:gd name="T10" fmla="*/ 16 w 33"/>
                  <a:gd name="T11" fmla="*/ 15 h 92"/>
                  <a:gd name="T12" fmla="*/ 19 w 33"/>
                  <a:gd name="T13" fmla="*/ 15 h 92"/>
                  <a:gd name="T14" fmla="*/ 22 w 33"/>
                  <a:gd name="T15" fmla="*/ 15 h 92"/>
                  <a:gd name="T16" fmla="*/ 26 w 33"/>
                  <a:gd name="T17" fmla="*/ 17 h 92"/>
                  <a:gd name="T18" fmla="*/ 29 w 33"/>
                  <a:gd name="T19" fmla="*/ 19 h 92"/>
                  <a:gd name="T20" fmla="*/ 31 w 33"/>
                  <a:gd name="T21" fmla="*/ 23 h 92"/>
                  <a:gd name="T22" fmla="*/ 32 w 33"/>
                  <a:gd name="T23" fmla="*/ 26 h 92"/>
                  <a:gd name="T24" fmla="*/ 33 w 33"/>
                  <a:gd name="T25" fmla="*/ 31 h 92"/>
                  <a:gd name="T26" fmla="*/ 32 w 33"/>
                  <a:gd name="T27" fmla="*/ 34 h 92"/>
                  <a:gd name="T28" fmla="*/ 31 w 33"/>
                  <a:gd name="T29" fmla="*/ 38 h 92"/>
                  <a:gd name="T30" fmla="*/ 29 w 33"/>
                  <a:gd name="T31" fmla="*/ 41 h 92"/>
                  <a:gd name="T32" fmla="*/ 27 w 33"/>
                  <a:gd name="T33" fmla="*/ 44 h 92"/>
                  <a:gd name="T34" fmla="*/ 24 w 33"/>
                  <a:gd name="T35" fmla="*/ 46 h 92"/>
                  <a:gd name="T36" fmla="*/ 20 w 33"/>
                  <a:gd name="T37" fmla="*/ 47 h 92"/>
                  <a:gd name="T38" fmla="*/ 17 w 33"/>
                  <a:gd name="T39" fmla="*/ 47 h 92"/>
                  <a:gd name="T40" fmla="*/ 13 w 33"/>
                  <a:gd name="T41" fmla="*/ 47 h 92"/>
                  <a:gd name="T42" fmla="*/ 9 w 33"/>
                  <a:gd name="T43" fmla="*/ 45 h 92"/>
                  <a:gd name="T44" fmla="*/ 5 w 33"/>
                  <a:gd name="T45" fmla="*/ 43 h 92"/>
                  <a:gd name="T46" fmla="*/ 3 w 33"/>
                  <a:gd name="T47" fmla="*/ 40 h 92"/>
                  <a:gd name="T48" fmla="*/ 1 w 33"/>
                  <a:gd name="T49" fmla="*/ 37 h 92"/>
                  <a:gd name="T50" fmla="*/ 0 w 33"/>
                  <a:gd name="T51" fmla="*/ 33 h 92"/>
                  <a:gd name="T52" fmla="*/ 9 w 33"/>
                  <a:gd name="T53" fmla="*/ 32 h 92"/>
                  <a:gd name="T54" fmla="*/ 10 w 33"/>
                  <a:gd name="T55" fmla="*/ 35 h 92"/>
                  <a:gd name="T56" fmla="*/ 12 w 33"/>
                  <a:gd name="T57" fmla="*/ 37 h 92"/>
                  <a:gd name="T58" fmla="*/ 14 w 33"/>
                  <a:gd name="T59" fmla="*/ 38 h 92"/>
                  <a:gd name="T60" fmla="*/ 17 w 33"/>
                  <a:gd name="T61" fmla="*/ 39 h 92"/>
                  <a:gd name="T62" fmla="*/ 19 w 33"/>
                  <a:gd name="T63" fmla="*/ 38 h 92"/>
                  <a:gd name="T64" fmla="*/ 22 w 33"/>
                  <a:gd name="T65" fmla="*/ 37 h 92"/>
                  <a:gd name="T66" fmla="*/ 23 w 33"/>
                  <a:gd name="T67" fmla="*/ 35 h 92"/>
                  <a:gd name="T68" fmla="*/ 24 w 33"/>
                  <a:gd name="T69" fmla="*/ 33 h 92"/>
                  <a:gd name="T70" fmla="*/ 24 w 33"/>
                  <a:gd name="T71" fmla="*/ 31 h 92"/>
                  <a:gd name="T72" fmla="*/ 23 w 33"/>
                  <a:gd name="T73" fmla="*/ 27 h 92"/>
                  <a:gd name="T74" fmla="*/ 22 w 33"/>
                  <a:gd name="T75" fmla="*/ 25 h 92"/>
                  <a:gd name="T76" fmla="*/ 20 w 33"/>
                  <a:gd name="T77" fmla="*/ 24 h 92"/>
                  <a:gd name="T78" fmla="*/ 17 w 33"/>
                  <a:gd name="T79" fmla="*/ 23 h 92"/>
                  <a:gd name="T80" fmla="*/ 14 w 33"/>
                  <a:gd name="T81" fmla="*/ 24 h 92"/>
                  <a:gd name="T82" fmla="*/ 12 w 33"/>
                  <a:gd name="T83" fmla="*/ 25 h 92"/>
                  <a:gd name="T84" fmla="*/ 10 w 33"/>
                  <a:gd name="T85" fmla="*/ 27 h 92"/>
                  <a:gd name="T86" fmla="*/ 1 w 33"/>
                  <a:gd name="T87" fmla="*/ 26 h 92"/>
                  <a:gd name="T88" fmla="*/ 6 w 33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"/>
                  <a:gd name="T136" fmla="*/ 0 h 92"/>
                  <a:gd name="T137" fmla="*/ 33 w 33"/>
                  <a:gd name="T138" fmla="*/ 92 h 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" h="92">
                    <a:moveTo>
                      <a:pt x="6" y="0"/>
                    </a:moveTo>
                    <a:lnTo>
                      <a:pt x="31" y="0"/>
                    </a:lnTo>
                    <a:lnTo>
                      <a:pt x="31" y="17"/>
                    </a:lnTo>
                    <a:lnTo>
                      <a:pt x="14" y="17"/>
                    </a:lnTo>
                    <a:lnTo>
                      <a:pt x="13" y="33"/>
                    </a:lnTo>
                    <a:lnTo>
                      <a:pt x="16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6" y="33"/>
                    </a:lnTo>
                    <a:lnTo>
                      <a:pt x="29" y="37"/>
                    </a:lnTo>
                    <a:lnTo>
                      <a:pt x="31" y="45"/>
                    </a:lnTo>
                    <a:lnTo>
                      <a:pt x="32" y="51"/>
                    </a:lnTo>
                    <a:lnTo>
                      <a:pt x="33" y="61"/>
                    </a:lnTo>
                    <a:lnTo>
                      <a:pt x="32" y="67"/>
                    </a:lnTo>
                    <a:lnTo>
                      <a:pt x="31" y="74"/>
                    </a:lnTo>
                    <a:lnTo>
                      <a:pt x="29" y="80"/>
                    </a:lnTo>
                    <a:lnTo>
                      <a:pt x="27" y="86"/>
                    </a:lnTo>
                    <a:lnTo>
                      <a:pt x="24" y="90"/>
                    </a:lnTo>
                    <a:lnTo>
                      <a:pt x="20" y="92"/>
                    </a:lnTo>
                    <a:lnTo>
                      <a:pt x="17" y="92"/>
                    </a:lnTo>
                    <a:lnTo>
                      <a:pt x="13" y="92"/>
                    </a:lnTo>
                    <a:lnTo>
                      <a:pt x="9" y="88"/>
                    </a:lnTo>
                    <a:lnTo>
                      <a:pt x="5" y="84"/>
                    </a:lnTo>
                    <a:lnTo>
                      <a:pt x="3" y="78"/>
                    </a:lnTo>
                    <a:lnTo>
                      <a:pt x="1" y="72"/>
                    </a:lnTo>
                    <a:lnTo>
                      <a:pt x="0" y="65"/>
                    </a:lnTo>
                    <a:lnTo>
                      <a:pt x="9" y="63"/>
                    </a:lnTo>
                    <a:lnTo>
                      <a:pt x="10" y="69"/>
                    </a:lnTo>
                    <a:lnTo>
                      <a:pt x="12" y="72"/>
                    </a:lnTo>
                    <a:lnTo>
                      <a:pt x="14" y="74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2" y="72"/>
                    </a:lnTo>
                    <a:lnTo>
                      <a:pt x="23" y="69"/>
                    </a:lnTo>
                    <a:lnTo>
                      <a:pt x="24" y="65"/>
                    </a:lnTo>
                    <a:lnTo>
                      <a:pt x="24" y="61"/>
                    </a:lnTo>
                    <a:lnTo>
                      <a:pt x="23" y="53"/>
                    </a:lnTo>
                    <a:lnTo>
                      <a:pt x="22" y="49"/>
                    </a:lnTo>
                    <a:lnTo>
                      <a:pt x="20" y="47"/>
                    </a:lnTo>
                    <a:lnTo>
                      <a:pt x="17" y="45"/>
                    </a:lnTo>
                    <a:lnTo>
                      <a:pt x="14" y="47"/>
                    </a:lnTo>
                    <a:lnTo>
                      <a:pt x="12" y="49"/>
                    </a:lnTo>
                    <a:lnTo>
                      <a:pt x="10" y="53"/>
                    </a:lnTo>
                    <a:lnTo>
                      <a:pt x="1" y="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40"/>
              <p:cNvSpPr>
                <a:spLocks noEditPoints="1"/>
              </p:cNvSpPr>
              <p:nvPr/>
            </p:nvSpPr>
            <p:spPr bwMode="auto">
              <a:xfrm>
                <a:off x="4268" y="2925"/>
                <a:ext cx="31" cy="48"/>
              </a:xfrm>
              <a:custGeom>
                <a:avLst/>
                <a:gdLst>
                  <a:gd name="T0" fmla="*/ 16 w 31"/>
                  <a:gd name="T1" fmla="*/ 8 h 94"/>
                  <a:gd name="T2" fmla="*/ 14 w 31"/>
                  <a:gd name="T3" fmla="*/ 9 h 94"/>
                  <a:gd name="T4" fmla="*/ 13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10 w 31"/>
                  <a:gd name="T11" fmla="*/ 16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10 w 31"/>
                  <a:gd name="T19" fmla="*/ 33 h 94"/>
                  <a:gd name="T20" fmla="*/ 10 w 31"/>
                  <a:gd name="T21" fmla="*/ 35 h 94"/>
                  <a:gd name="T22" fmla="*/ 11 w 31"/>
                  <a:gd name="T23" fmla="*/ 37 h 94"/>
                  <a:gd name="T24" fmla="*/ 13 w 31"/>
                  <a:gd name="T25" fmla="*/ 39 h 94"/>
                  <a:gd name="T26" fmla="*/ 14 w 31"/>
                  <a:gd name="T27" fmla="*/ 40 h 94"/>
                  <a:gd name="T28" fmla="*/ 16 w 31"/>
                  <a:gd name="T29" fmla="*/ 40 h 94"/>
                  <a:gd name="T30" fmla="*/ 18 w 31"/>
                  <a:gd name="T31" fmla="*/ 40 h 94"/>
                  <a:gd name="T32" fmla="*/ 19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2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2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9 w 31"/>
                  <a:gd name="T53" fmla="*/ 9 h 94"/>
                  <a:gd name="T54" fmla="*/ 18 w 31"/>
                  <a:gd name="T55" fmla="*/ 9 h 94"/>
                  <a:gd name="T56" fmla="*/ 16 w 31"/>
                  <a:gd name="T57" fmla="*/ 8 h 94"/>
                  <a:gd name="T58" fmla="*/ 16 w 31"/>
                  <a:gd name="T59" fmla="*/ 0 h 94"/>
                  <a:gd name="T60" fmla="*/ 20 w 31"/>
                  <a:gd name="T61" fmla="*/ 1 h 94"/>
                  <a:gd name="T62" fmla="*/ 24 w 31"/>
                  <a:gd name="T63" fmla="*/ 2 h 94"/>
                  <a:gd name="T64" fmla="*/ 27 w 31"/>
                  <a:gd name="T65" fmla="*/ 5 h 94"/>
                  <a:gd name="T66" fmla="*/ 30 w 31"/>
                  <a:gd name="T67" fmla="*/ 13 h 94"/>
                  <a:gd name="T68" fmla="*/ 31 w 31"/>
                  <a:gd name="T69" fmla="*/ 24 h 94"/>
                  <a:gd name="T70" fmla="*/ 30 w 31"/>
                  <a:gd name="T71" fmla="*/ 36 h 94"/>
                  <a:gd name="T72" fmla="*/ 27 w 31"/>
                  <a:gd name="T73" fmla="*/ 43 h 94"/>
                  <a:gd name="T74" fmla="*/ 24 w 31"/>
                  <a:gd name="T75" fmla="*/ 46 h 94"/>
                  <a:gd name="T76" fmla="*/ 20 w 31"/>
                  <a:gd name="T77" fmla="*/ 48 h 94"/>
                  <a:gd name="T78" fmla="*/ 16 w 31"/>
                  <a:gd name="T79" fmla="*/ 48 h 94"/>
                  <a:gd name="T80" fmla="*/ 12 w 31"/>
                  <a:gd name="T81" fmla="*/ 48 h 94"/>
                  <a:gd name="T82" fmla="*/ 8 w 31"/>
                  <a:gd name="T83" fmla="*/ 46 h 94"/>
                  <a:gd name="T84" fmla="*/ 5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2 w 31"/>
                  <a:gd name="T91" fmla="*/ 13 h 94"/>
                  <a:gd name="T92" fmla="*/ 5 w 31"/>
                  <a:gd name="T93" fmla="*/ 5 h 94"/>
                  <a:gd name="T94" fmla="*/ 8 w 31"/>
                  <a:gd name="T95" fmla="*/ 2 h 94"/>
                  <a:gd name="T96" fmla="*/ 12 w 31"/>
                  <a:gd name="T97" fmla="*/ 1 h 94"/>
                  <a:gd name="T98" fmla="*/ 16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6" y="16"/>
                    </a:moveTo>
                    <a:lnTo>
                      <a:pt x="14" y="18"/>
                    </a:lnTo>
                    <a:lnTo>
                      <a:pt x="13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10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10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3" y="76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2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2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6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1"/>
                    </a:lnTo>
                    <a:lnTo>
                      <a:pt x="27" y="84"/>
                    </a:lnTo>
                    <a:lnTo>
                      <a:pt x="24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2" y="94"/>
                    </a:lnTo>
                    <a:lnTo>
                      <a:pt x="8" y="90"/>
                    </a:lnTo>
                    <a:lnTo>
                      <a:pt x="5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2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 flipV="1">
                <a:off x="4528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42"/>
              <p:cNvSpPr>
                <a:spLocks noChangeShapeType="1"/>
              </p:cNvSpPr>
              <p:nvPr/>
            </p:nvSpPr>
            <p:spPr bwMode="auto">
              <a:xfrm>
                <a:off x="4528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43"/>
              <p:cNvSpPr>
                <a:spLocks noEditPoints="1"/>
              </p:cNvSpPr>
              <p:nvPr/>
            </p:nvSpPr>
            <p:spPr bwMode="auto">
              <a:xfrm>
                <a:off x="4493" y="2925"/>
                <a:ext cx="32" cy="48"/>
              </a:xfrm>
              <a:custGeom>
                <a:avLst/>
                <a:gdLst>
                  <a:gd name="T0" fmla="*/ 15 w 32"/>
                  <a:gd name="T1" fmla="*/ 26 h 94"/>
                  <a:gd name="T2" fmla="*/ 13 w 32"/>
                  <a:gd name="T3" fmla="*/ 27 h 94"/>
                  <a:gd name="T4" fmla="*/ 11 w 32"/>
                  <a:gd name="T5" fmla="*/ 28 h 94"/>
                  <a:gd name="T6" fmla="*/ 9 w 32"/>
                  <a:gd name="T7" fmla="*/ 30 h 94"/>
                  <a:gd name="T8" fmla="*/ 9 w 32"/>
                  <a:gd name="T9" fmla="*/ 33 h 94"/>
                  <a:gd name="T10" fmla="*/ 9 w 32"/>
                  <a:gd name="T11" fmla="*/ 36 h 94"/>
                  <a:gd name="T12" fmla="*/ 11 w 32"/>
                  <a:gd name="T13" fmla="*/ 38 h 94"/>
                  <a:gd name="T14" fmla="*/ 13 w 32"/>
                  <a:gd name="T15" fmla="*/ 39 h 94"/>
                  <a:gd name="T16" fmla="*/ 16 w 32"/>
                  <a:gd name="T17" fmla="*/ 40 h 94"/>
                  <a:gd name="T18" fmla="*/ 18 w 32"/>
                  <a:gd name="T19" fmla="*/ 40 h 94"/>
                  <a:gd name="T20" fmla="*/ 20 w 32"/>
                  <a:gd name="T21" fmla="*/ 38 h 94"/>
                  <a:gd name="T22" fmla="*/ 21 w 32"/>
                  <a:gd name="T23" fmla="*/ 36 h 94"/>
                  <a:gd name="T24" fmla="*/ 22 w 32"/>
                  <a:gd name="T25" fmla="*/ 33 h 94"/>
                  <a:gd name="T26" fmla="*/ 21 w 32"/>
                  <a:gd name="T27" fmla="*/ 30 h 94"/>
                  <a:gd name="T28" fmla="*/ 20 w 32"/>
                  <a:gd name="T29" fmla="*/ 28 h 94"/>
                  <a:gd name="T30" fmla="*/ 18 w 32"/>
                  <a:gd name="T31" fmla="*/ 27 h 94"/>
                  <a:gd name="T32" fmla="*/ 15 w 32"/>
                  <a:gd name="T33" fmla="*/ 26 h 94"/>
                  <a:gd name="T34" fmla="*/ 17 w 32"/>
                  <a:gd name="T35" fmla="*/ 0 h 94"/>
                  <a:gd name="T36" fmla="*/ 20 w 32"/>
                  <a:gd name="T37" fmla="*/ 1 h 94"/>
                  <a:gd name="T38" fmla="*/ 23 w 32"/>
                  <a:gd name="T39" fmla="*/ 2 h 94"/>
                  <a:gd name="T40" fmla="*/ 26 w 32"/>
                  <a:gd name="T41" fmla="*/ 4 h 94"/>
                  <a:gd name="T42" fmla="*/ 29 w 32"/>
                  <a:gd name="T43" fmla="*/ 6 h 94"/>
                  <a:gd name="T44" fmla="*/ 30 w 32"/>
                  <a:gd name="T45" fmla="*/ 9 h 94"/>
                  <a:gd name="T46" fmla="*/ 31 w 32"/>
                  <a:gd name="T47" fmla="*/ 13 h 94"/>
                  <a:gd name="T48" fmla="*/ 21 w 32"/>
                  <a:gd name="T49" fmla="*/ 14 h 94"/>
                  <a:gd name="T50" fmla="*/ 20 w 32"/>
                  <a:gd name="T51" fmla="*/ 12 h 94"/>
                  <a:gd name="T52" fmla="*/ 19 w 32"/>
                  <a:gd name="T53" fmla="*/ 10 h 94"/>
                  <a:gd name="T54" fmla="*/ 18 w 32"/>
                  <a:gd name="T55" fmla="*/ 9 h 94"/>
                  <a:gd name="T56" fmla="*/ 16 w 32"/>
                  <a:gd name="T57" fmla="*/ 8 h 94"/>
                  <a:gd name="T58" fmla="*/ 13 w 32"/>
                  <a:gd name="T59" fmla="*/ 9 h 94"/>
                  <a:gd name="T60" fmla="*/ 11 w 32"/>
                  <a:gd name="T61" fmla="*/ 11 h 94"/>
                  <a:gd name="T62" fmla="*/ 9 w 32"/>
                  <a:gd name="T63" fmla="*/ 14 h 94"/>
                  <a:gd name="T64" fmla="*/ 9 w 32"/>
                  <a:gd name="T65" fmla="*/ 17 h 94"/>
                  <a:gd name="T66" fmla="*/ 8 w 32"/>
                  <a:gd name="T67" fmla="*/ 22 h 94"/>
                  <a:gd name="T68" fmla="*/ 11 w 32"/>
                  <a:gd name="T69" fmla="*/ 20 h 94"/>
                  <a:gd name="T70" fmla="*/ 13 w 32"/>
                  <a:gd name="T71" fmla="*/ 18 h 94"/>
                  <a:gd name="T72" fmla="*/ 17 w 32"/>
                  <a:gd name="T73" fmla="*/ 18 h 94"/>
                  <a:gd name="T74" fmla="*/ 20 w 32"/>
                  <a:gd name="T75" fmla="*/ 19 h 94"/>
                  <a:gd name="T76" fmla="*/ 25 w 32"/>
                  <a:gd name="T77" fmla="*/ 20 h 94"/>
                  <a:gd name="T78" fmla="*/ 27 w 32"/>
                  <a:gd name="T79" fmla="*/ 22 h 94"/>
                  <a:gd name="T80" fmla="*/ 30 w 32"/>
                  <a:gd name="T81" fmla="*/ 25 h 94"/>
                  <a:gd name="T82" fmla="*/ 31 w 32"/>
                  <a:gd name="T83" fmla="*/ 29 h 94"/>
                  <a:gd name="T84" fmla="*/ 32 w 32"/>
                  <a:gd name="T85" fmla="*/ 33 h 94"/>
                  <a:gd name="T86" fmla="*/ 31 w 32"/>
                  <a:gd name="T87" fmla="*/ 37 h 94"/>
                  <a:gd name="T88" fmla="*/ 30 w 32"/>
                  <a:gd name="T89" fmla="*/ 41 h 94"/>
                  <a:gd name="T90" fmla="*/ 27 w 32"/>
                  <a:gd name="T91" fmla="*/ 44 h 94"/>
                  <a:gd name="T92" fmla="*/ 23 w 32"/>
                  <a:gd name="T93" fmla="*/ 46 h 94"/>
                  <a:gd name="T94" fmla="*/ 20 w 32"/>
                  <a:gd name="T95" fmla="*/ 48 h 94"/>
                  <a:gd name="T96" fmla="*/ 16 w 32"/>
                  <a:gd name="T97" fmla="*/ 48 h 94"/>
                  <a:gd name="T98" fmla="*/ 11 w 32"/>
                  <a:gd name="T99" fmla="*/ 47 h 94"/>
                  <a:gd name="T100" fmla="*/ 8 w 32"/>
                  <a:gd name="T101" fmla="*/ 46 h 94"/>
                  <a:gd name="T102" fmla="*/ 4 w 32"/>
                  <a:gd name="T103" fmla="*/ 43 h 94"/>
                  <a:gd name="T104" fmla="*/ 1 w 32"/>
                  <a:gd name="T105" fmla="*/ 35 h 94"/>
                  <a:gd name="T106" fmla="*/ 0 w 32"/>
                  <a:gd name="T107" fmla="*/ 25 h 94"/>
                  <a:gd name="T108" fmla="*/ 1 w 32"/>
                  <a:gd name="T109" fmla="*/ 13 h 94"/>
                  <a:gd name="T110" fmla="*/ 5 w 32"/>
                  <a:gd name="T111" fmla="*/ 6 h 94"/>
                  <a:gd name="T112" fmla="*/ 8 w 32"/>
                  <a:gd name="T113" fmla="*/ 3 h 94"/>
                  <a:gd name="T114" fmla="*/ 12 w 32"/>
                  <a:gd name="T115" fmla="*/ 1 h 94"/>
                  <a:gd name="T116" fmla="*/ 17 w 32"/>
                  <a:gd name="T117" fmla="*/ 0 h 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"/>
                  <a:gd name="T178" fmla="*/ 0 h 94"/>
                  <a:gd name="T179" fmla="*/ 32 w 32"/>
                  <a:gd name="T180" fmla="*/ 94 h 9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" h="94">
                    <a:moveTo>
                      <a:pt x="15" y="51"/>
                    </a:moveTo>
                    <a:lnTo>
                      <a:pt x="13" y="53"/>
                    </a:lnTo>
                    <a:lnTo>
                      <a:pt x="11" y="55"/>
                    </a:lnTo>
                    <a:lnTo>
                      <a:pt x="9" y="59"/>
                    </a:lnTo>
                    <a:lnTo>
                      <a:pt x="9" y="65"/>
                    </a:lnTo>
                    <a:lnTo>
                      <a:pt x="9" y="71"/>
                    </a:lnTo>
                    <a:lnTo>
                      <a:pt x="11" y="74"/>
                    </a:lnTo>
                    <a:lnTo>
                      <a:pt x="13" y="76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20" y="74"/>
                    </a:lnTo>
                    <a:lnTo>
                      <a:pt x="21" y="71"/>
                    </a:lnTo>
                    <a:lnTo>
                      <a:pt x="22" y="65"/>
                    </a:lnTo>
                    <a:lnTo>
                      <a:pt x="21" y="59"/>
                    </a:lnTo>
                    <a:lnTo>
                      <a:pt x="20" y="55"/>
                    </a:lnTo>
                    <a:lnTo>
                      <a:pt x="18" y="53"/>
                    </a:lnTo>
                    <a:lnTo>
                      <a:pt x="15" y="51"/>
                    </a:lnTo>
                    <a:close/>
                    <a:moveTo>
                      <a:pt x="17" y="0"/>
                    </a:moveTo>
                    <a:lnTo>
                      <a:pt x="20" y="2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9" y="12"/>
                    </a:lnTo>
                    <a:lnTo>
                      <a:pt x="30" y="18"/>
                    </a:lnTo>
                    <a:lnTo>
                      <a:pt x="31" y="25"/>
                    </a:lnTo>
                    <a:lnTo>
                      <a:pt x="21" y="27"/>
                    </a:lnTo>
                    <a:lnTo>
                      <a:pt x="20" y="23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3" y="18"/>
                    </a:lnTo>
                    <a:lnTo>
                      <a:pt x="11" y="21"/>
                    </a:lnTo>
                    <a:lnTo>
                      <a:pt x="9" y="27"/>
                    </a:lnTo>
                    <a:lnTo>
                      <a:pt x="9" y="33"/>
                    </a:lnTo>
                    <a:lnTo>
                      <a:pt x="8" y="43"/>
                    </a:lnTo>
                    <a:lnTo>
                      <a:pt x="11" y="39"/>
                    </a:lnTo>
                    <a:lnTo>
                      <a:pt x="13" y="35"/>
                    </a:lnTo>
                    <a:lnTo>
                      <a:pt x="17" y="35"/>
                    </a:lnTo>
                    <a:lnTo>
                      <a:pt x="20" y="37"/>
                    </a:lnTo>
                    <a:lnTo>
                      <a:pt x="25" y="39"/>
                    </a:lnTo>
                    <a:lnTo>
                      <a:pt x="27" y="43"/>
                    </a:lnTo>
                    <a:lnTo>
                      <a:pt x="30" y="49"/>
                    </a:lnTo>
                    <a:lnTo>
                      <a:pt x="31" y="57"/>
                    </a:lnTo>
                    <a:lnTo>
                      <a:pt x="32" y="65"/>
                    </a:lnTo>
                    <a:lnTo>
                      <a:pt x="31" y="73"/>
                    </a:lnTo>
                    <a:lnTo>
                      <a:pt x="30" y="80"/>
                    </a:lnTo>
                    <a:lnTo>
                      <a:pt x="27" y="86"/>
                    </a:lnTo>
                    <a:lnTo>
                      <a:pt x="23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1" y="92"/>
                    </a:lnTo>
                    <a:lnTo>
                      <a:pt x="8" y="90"/>
                    </a:lnTo>
                    <a:lnTo>
                      <a:pt x="4" y="84"/>
                    </a:lnTo>
                    <a:lnTo>
                      <a:pt x="1" y="69"/>
                    </a:lnTo>
                    <a:lnTo>
                      <a:pt x="0" y="49"/>
                    </a:lnTo>
                    <a:lnTo>
                      <a:pt x="1" y="25"/>
                    </a:lnTo>
                    <a:lnTo>
                      <a:pt x="5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44"/>
              <p:cNvSpPr>
                <a:spLocks noEditPoints="1"/>
              </p:cNvSpPr>
              <p:nvPr/>
            </p:nvSpPr>
            <p:spPr bwMode="auto">
              <a:xfrm>
                <a:off x="4530" y="2925"/>
                <a:ext cx="31" cy="48"/>
              </a:xfrm>
              <a:custGeom>
                <a:avLst/>
                <a:gdLst>
                  <a:gd name="T0" fmla="*/ 15 w 31"/>
                  <a:gd name="T1" fmla="*/ 8 h 94"/>
                  <a:gd name="T2" fmla="*/ 14 w 31"/>
                  <a:gd name="T3" fmla="*/ 9 h 94"/>
                  <a:gd name="T4" fmla="*/ 12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9 w 31"/>
                  <a:gd name="T11" fmla="*/ 16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9 w 31"/>
                  <a:gd name="T19" fmla="*/ 33 h 94"/>
                  <a:gd name="T20" fmla="*/ 10 w 31"/>
                  <a:gd name="T21" fmla="*/ 35 h 94"/>
                  <a:gd name="T22" fmla="*/ 11 w 31"/>
                  <a:gd name="T23" fmla="*/ 37 h 94"/>
                  <a:gd name="T24" fmla="*/ 12 w 31"/>
                  <a:gd name="T25" fmla="*/ 39 h 94"/>
                  <a:gd name="T26" fmla="*/ 14 w 31"/>
                  <a:gd name="T27" fmla="*/ 40 h 94"/>
                  <a:gd name="T28" fmla="*/ 15 w 31"/>
                  <a:gd name="T29" fmla="*/ 40 h 94"/>
                  <a:gd name="T30" fmla="*/ 17 w 31"/>
                  <a:gd name="T31" fmla="*/ 40 h 94"/>
                  <a:gd name="T32" fmla="*/ 19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1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1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9 w 31"/>
                  <a:gd name="T53" fmla="*/ 9 h 94"/>
                  <a:gd name="T54" fmla="*/ 17 w 31"/>
                  <a:gd name="T55" fmla="*/ 9 h 94"/>
                  <a:gd name="T56" fmla="*/ 15 w 31"/>
                  <a:gd name="T57" fmla="*/ 8 h 94"/>
                  <a:gd name="T58" fmla="*/ 15 w 31"/>
                  <a:gd name="T59" fmla="*/ 0 h 94"/>
                  <a:gd name="T60" fmla="*/ 20 w 31"/>
                  <a:gd name="T61" fmla="*/ 1 h 94"/>
                  <a:gd name="T62" fmla="*/ 23 w 31"/>
                  <a:gd name="T63" fmla="*/ 2 h 94"/>
                  <a:gd name="T64" fmla="*/ 26 w 31"/>
                  <a:gd name="T65" fmla="*/ 5 h 94"/>
                  <a:gd name="T66" fmla="*/ 30 w 31"/>
                  <a:gd name="T67" fmla="*/ 13 h 94"/>
                  <a:gd name="T68" fmla="*/ 31 w 31"/>
                  <a:gd name="T69" fmla="*/ 24 h 94"/>
                  <a:gd name="T70" fmla="*/ 30 w 31"/>
                  <a:gd name="T71" fmla="*/ 36 h 94"/>
                  <a:gd name="T72" fmla="*/ 26 w 31"/>
                  <a:gd name="T73" fmla="*/ 43 h 94"/>
                  <a:gd name="T74" fmla="*/ 23 w 31"/>
                  <a:gd name="T75" fmla="*/ 46 h 94"/>
                  <a:gd name="T76" fmla="*/ 20 w 31"/>
                  <a:gd name="T77" fmla="*/ 48 h 94"/>
                  <a:gd name="T78" fmla="*/ 15 w 31"/>
                  <a:gd name="T79" fmla="*/ 48 h 94"/>
                  <a:gd name="T80" fmla="*/ 11 w 31"/>
                  <a:gd name="T81" fmla="*/ 48 h 94"/>
                  <a:gd name="T82" fmla="*/ 7 w 31"/>
                  <a:gd name="T83" fmla="*/ 46 h 94"/>
                  <a:gd name="T84" fmla="*/ 4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1 w 31"/>
                  <a:gd name="T91" fmla="*/ 13 h 94"/>
                  <a:gd name="T92" fmla="*/ 5 w 31"/>
                  <a:gd name="T93" fmla="*/ 5 h 94"/>
                  <a:gd name="T94" fmla="*/ 8 w 31"/>
                  <a:gd name="T95" fmla="*/ 2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6"/>
                    </a:moveTo>
                    <a:lnTo>
                      <a:pt x="14" y="18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1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20" y="94"/>
                    </a:lnTo>
                    <a:lnTo>
                      <a:pt x="15" y="94"/>
                    </a:lnTo>
                    <a:lnTo>
                      <a:pt x="11" y="94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 flipV="1">
                <a:off x="4788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46"/>
              <p:cNvSpPr>
                <a:spLocks noChangeShapeType="1"/>
              </p:cNvSpPr>
              <p:nvPr/>
            </p:nvSpPr>
            <p:spPr bwMode="auto">
              <a:xfrm>
                <a:off x="4788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>
                <a:off x="4754" y="2926"/>
                <a:ext cx="31" cy="46"/>
              </a:xfrm>
              <a:custGeom>
                <a:avLst/>
                <a:gdLst>
                  <a:gd name="T0" fmla="*/ 0 w 31"/>
                  <a:gd name="T1" fmla="*/ 0 h 90"/>
                  <a:gd name="T2" fmla="*/ 31 w 31"/>
                  <a:gd name="T3" fmla="*/ 0 h 90"/>
                  <a:gd name="T4" fmla="*/ 31 w 31"/>
                  <a:gd name="T5" fmla="*/ 7 h 90"/>
                  <a:gd name="T6" fmla="*/ 27 w 31"/>
                  <a:gd name="T7" fmla="*/ 11 h 90"/>
                  <a:gd name="T8" fmla="*/ 23 w 31"/>
                  <a:gd name="T9" fmla="*/ 18 h 90"/>
                  <a:gd name="T10" fmla="*/ 20 w 31"/>
                  <a:gd name="T11" fmla="*/ 25 h 90"/>
                  <a:gd name="T12" fmla="*/ 18 w 31"/>
                  <a:gd name="T13" fmla="*/ 32 h 90"/>
                  <a:gd name="T14" fmla="*/ 16 w 31"/>
                  <a:gd name="T15" fmla="*/ 40 h 90"/>
                  <a:gd name="T16" fmla="*/ 15 w 31"/>
                  <a:gd name="T17" fmla="*/ 46 h 90"/>
                  <a:gd name="T18" fmla="*/ 7 w 31"/>
                  <a:gd name="T19" fmla="*/ 46 h 90"/>
                  <a:gd name="T20" fmla="*/ 11 w 31"/>
                  <a:gd name="T21" fmla="*/ 27 h 90"/>
                  <a:gd name="T22" fmla="*/ 15 w 31"/>
                  <a:gd name="T23" fmla="*/ 17 h 90"/>
                  <a:gd name="T24" fmla="*/ 21 w 31"/>
                  <a:gd name="T25" fmla="*/ 9 h 90"/>
                  <a:gd name="T26" fmla="*/ 0 w 31"/>
                  <a:gd name="T27" fmla="*/ 9 h 90"/>
                  <a:gd name="T28" fmla="*/ 0 w 31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90"/>
                  <a:gd name="T47" fmla="*/ 31 w 31"/>
                  <a:gd name="T48" fmla="*/ 90 h 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90">
                    <a:moveTo>
                      <a:pt x="0" y="0"/>
                    </a:moveTo>
                    <a:lnTo>
                      <a:pt x="31" y="0"/>
                    </a:lnTo>
                    <a:lnTo>
                      <a:pt x="31" y="14"/>
                    </a:lnTo>
                    <a:lnTo>
                      <a:pt x="27" y="21"/>
                    </a:lnTo>
                    <a:lnTo>
                      <a:pt x="23" y="35"/>
                    </a:lnTo>
                    <a:lnTo>
                      <a:pt x="20" y="49"/>
                    </a:lnTo>
                    <a:lnTo>
                      <a:pt x="18" y="63"/>
                    </a:lnTo>
                    <a:lnTo>
                      <a:pt x="16" y="78"/>
                    </a:lnTo>
                    <a:lnTo>
                      <a:pt x="15" y="90"/>
                    </a:lnTo>
                    <a:lnTo>
                      <a:pt x="7" y="90"/>
                    </a:lnTo>
                    <a:lnTo>
                      <a:pt x="11" y="53"/>
                    </a:lnTo>
                    <a:lnTo>
                      <a:pt x="15" y="33"/>
                    </a:lnTo>
                    <a:lnTo>
                      <a:pt x="21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48"/>
              <p:cNvSpPr>
                <a:spLocks noEditPoints="1"/>
              </p:cNvSpPr>
              <p:nvPr/>
            </p:nvSpPr>
            <p:spPr bwMode="auto">
              <a:xfrm>
                <a:off x="4791" y="2925"/>
                <a:ext cx="31" cy="48"/>
              </a:xfrm>
              <a:custGeom>
                <a:avLst/>
                <a:gdLst>
                  <a:gd name="T0" fmla="*/ 16 w 31"/>
                  <a:gd name="T1" fmla="*/ 8 h 94"/>
                  <a:gd name="T2" fmla="*/ 14 w 31"/>
                  <a:gd name="T3" fmla="*/ 9 h 94"/>
                  <a:gd name="T4" fmla="*/ 13 w 31"/>
                  <a:gd name="T5" fmla="*/ 9 h 94"/>
                  <a:gd name="T6" fmla="*/ 12 w 31"/>
                  <a:gd name="T7" fmla="*/ 11 h 94"/>
                  <a:gd name="T8" fmla="*/ 11 w 31"/>
                  <a:gd name="T9" fmla="*/ 13 h 94"/>
                  <a:gd name="T10" fmla="*/ 10 w 31"/>
                  <a:gd name="T11" fmla="*/ 16 h 94"/>
                  <a:gd name="T12" fmla="*/ 10 w 31"/>
                  <a:gd name="T13" fmla="*/ 19 h 94"/>
                  <a:gd name="T14" fmla="*/ 10 w 31"/>
                  <a:gd name="T15" fmla="*/ 24 h 94"/>
                  <a:gd name="T16" fmla="*/ 10 w 31"/>
                  <a:gd name="T17" fmla="*/ 29 h 94"/>
                  <a:gd name="T18" fmla="*/ 10 w 31"/>
                  <a:gd name="T19" fmla="*/ 33 h 94"/>
                  <a:gd name="T20" fmla="*/ 10 w 31"/>
                  <a:gd name="T21" fmla="*/ 35 h 94"/>
                  <a:gd name="T22" fmla="*/ 12 w 31"/>
                  <a:gd name="T23" fmla="*/ 37 h 94"/>
                  <a:gd name="T24" fmla="*/ 13 w 31"/>
                  <a:gd name="T25" fmla="*/ 39 h 94"/>
                  <a:gd name="T26" fmla="*/ 14 w 31"/>
                  <a:gd name="T27" fmla="*/ 40 h 94"/>
                  <a:gd name="T28" fmla="*/ 16 w 31"/>
                  <a:gd name="T29" fmla="*/ 40 h 94"/>
                  <a:gd name="T30" fmla="*/ 18 w 31"/>
                  <a:gd name="T31" fmla="*/ 40 h 94"/>
                  <a:gd name="T32" fmla="*/ 19 w 31"/>
                  <a:gd name="T33" fmla="*/ 39 h 94"/>
                  <a:gd name="T34" fmla="*/ 21 w 31"/>
                  <a:gd name="T35" fmla="*/ 38 h 94"/>
                  <a:gd name="T36" fmla="*/ 21 w 31"/>
                  <a:gd name="T37" fmla="*/ 35 h 94"/>
                  <a:gd name="T38" fmla="*/ 22 w 31"/>
                  <a:gd name="T39" fmla="*/ 33 h 94"/>
                  <a:gd name="T40" fmla="*/ 22 w 31"/>
                  <a:gd name="T41" fmla="*/ 29 h 94"/>
                  <a:gd name="T42" fmla="*/ 23 w 31"/>
                  <a:gd name="T43" fmla="*/ 24 h 94"/>
                  <a:gd name="T44" fmla="*/ 22 w 31"/>
                  <a:gd name="T45" fmla="*/ 20 h 94"/>
                  <a:gd name="T46" fmla="*/ 22 w 31"/>
                  <a:gd name="T47" fmla="*/ 16 h 94"/>
                  <a:gd name="T48" fmla="*/ 22 w 31"/>
                  <a:gd name="T49" fmla="*/ 13 h 94"/>
                  <a:gd name="T50" fmla="*/ 21 w 31"/>
                  <a:gd name="T51" fmla="*/ 11 h 94"/>
                  <a:gd name="T52" fmla="*/ 19 w 31"/>
                  <a:gd name="T53" fmla="*/ 9 h 94"/>
                  <a:gd name="T54" fmla="*/ 18 w 31"/>
                  <a:gd name="T55" fmla="*/ 9 h 94"/>
                  <a:gd name="T56" fmla="*/ 16 w 31"/>
                  <a:gd name="T57" fmla="*/ 8 h 94"/>
                  <a:gd name="T58" fmla="*/ 16 w 31"/>
                  <a:gd name="T59" fmla="*/ 0 h 94"/>
                  <a:gd name="T60" fmla="*/ 20 w 31"/>
                  <a:gd name="T61" fmla="*/ 1 h 94"/>
                  <a:gd name="T62" fmla="*/ 24 w 31"/>
                  <a:gd name="T63" fmla="*/ 2 h 94"/>
                  <a:gd name="T64" fmla="*/ 27 w 31"/>
                  <a:gd name="T65" fmla="*/ 5 h 94"/>
                  <a:gd name="T66" fmla="*/ 30 w 31"/>
                  <a:gd name="T67" fmla="*/ 13 h 94"/>
                  <a:gd name="T68" fmla="*/ 31 w 31"/>
                  <a:gd name="T69" fmla="*/ 24 h 94"/>
                  <a:gd name="T70" fmla="*/ 30 w 31"/>
                  <a:gd name="T71" fmla="*/ 36 h 94"/>
                  <a:gd name="T72" fmla="*/ 27 w 31"/>
                  <a:gd name="T73" fmla="*/ 43 h 94"/>
                  <a:gd name="T74" fmla="*/ 24 w 31"/>
                  <a:gd name="T75" fmla="*/ 46 h 94"/>
                  <a:gd name="T76" fmla="*/ 20 w 31"/>
                  <a:gd name="T77" fmla="*/ 48 h 94"/>
                  <a:gd name="T78" fmla="*/ 16 w 31"/>
                  <a:gd name="T79" fmla="*/ 48 h 94"/>
                  <a:gd name="T80" fmla="*/ 12 w 31"/>
                  <a:gd name="T81" fmla="*/ 48 h 94"/>
                  <a:gd name="T82" fmla="*/ 8 w 31"/>
                  <a:gd name="T83" fmla="*/ 46 h 94"/>
                  <a:gd name="T84" fmla="*/ 5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1 w 31"/>
                  <a:gd name="T91" fmla="*/ 13 h 94"/>
                  <a:gd name="T92" fmla="*/ 5 w 31"/>
                  <a:gd name="T93" fmla="*/ 5 h 94"/>
                  <a:gd name="T94" fmla="*/ 8 w 31"/>
                  <a:gd name="T95" fmla="*/ 2 h 94"/>
                  <a:gd name="T96" fmla="*/ 12 w 31"/>
                  <a:gd name="T97" fmla="*/ 1 h 94"/>
                  <a:gd name="T98" fmla="*/ 16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6" y="16"/>
                    </a:moveTo>
                    <a:lnTo>
                      <a:pt x="14" y="18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5"/>
                    </a:lnTo>
                    <a:lnTo>
                      <a:pt x="10" y="31"/>
                    </a:lnTo>
                    <a:lnTo>
                      <a:pt x="10" y="37"/>
                    </a:lnTo>
                    <a:lnTo>
                      <a:pt x="10" y="47"/>
                    </a:lnTo>
                    <a:lnTo>
                      <a:pt x="10" y="57"/>
                    </a:lnTo>
                    <a:lnTo>
                      <a:pt x="10" y="65"/>
                    </a:lnTo>
                    <a:lnTo>
                      <a:pt x="10" y="69"/>
                    </a:lnTo>
                    <a:lnTo>
                      <a:pt x="12" y="73"/>
                    </a:lnTo>
                    <a:lnTo>
                      <a:pt x="13" y="76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21" y="74"/>
                    </a:lnTo>
                    <a:lnTo>
                      <a:pt x="21" y="69"/>
                    </a:lnTo>
                    <a:lnTo>
                      <a:pt x="22" y="65"/>
                    </a:lnTo>
                    <a:lnTo>
                      <a:pt x="22" y="57"/>
                    </a:lnTo>
                    <a:lnTo>
                      <a:pt x="23" y="47"/>
                    </a:lnTo>
                    <a:lnTo>
                      <a:pt x="22" y="39"/>
                    </a:lnTo>
                    <a:lnTo>
                      <a:pt x="22" y="31"/>
                    </a:lnTo>
                    <a:lnTo>
                      <a:pt x="22" y="25"/>
                    </a:lnTo>
                    <a:lnTo>
                      <a:pt x="21" y="21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6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1"/>
                    </a:lnTo>
                    <a:lnTo>
                      <a:pt x="27" y="84"/>
                    </a:lnTo>
                    <a:lnTo>
                      <a:pt x="24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2" y="94"/>
                    </a:lnTo>
                    <a:lnTo>
                      <a:pt x="8" y="90"/>
                    </a:lnTo>
                    <a:lnTo>
                      <a:pt x="5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Line 49"/>
              <p:cNvSpPr>
                <a:spLocks noChangeShapeType="1"/>
              </p:cNvSpPr>
              <p:nvPr/>
            </p:nvSpPr>
            <p:spPr bwMode="auto">
              <a:xfrm flipV="1">
                <a:off x="5050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50"/>
              <p:cNvSpPr>
                <a:spLocks noChangeShapeType="1"/>
              </p:cNvSpPr>
              <p:nvPr/>
            </p:nvSpPr>
            <p:spPr bwMode="auto">
              <a:xfrm>
                <a:off x="5050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51"/>
              <p:cNvSpPr>
                <a:spLocks noEditPoints="1"/>
              </p:cNvSpPr>
              <p:nvPr/>
            </p:nvSpPr>
            <p:spPr bwMode="auto">
              <a:xfrm>
                <a:off x="5016" y="2925"/>
                <a:ext cx="31" cy="48"/>
              </a:xfrm>
              <a:custGeom>
                <a:avLst/>
                <a:gdLst>
                  <a:gd name="T0" fmla="*/ 13 w 31"/>
                  <a:gd name="T1" fmla="*/ 26 h 94"/>
                  <a:gd name="T2" fmla="*/ 11 w 31"/>
                  <a:gd name="T3" fmla="*/ 28 h 94"/>
                  <a:gd name="T4" fmla="*/ 9 w 31"/>
                  <a:gd name="T5" fmla="*/ 33 h 94"/>
                  <a:gd name="T6" fmla="*/ 11 w 31"/>
                  <a:gd name="T7" fmla="*/ 39 h 94"/>
                  <a:gd name="T8" fmla="*/ 16 w 31"/>
                  <a:gd name="T9" fmla="*/ 41 h 94"/>
                  <a:gd name="T10" fmla="*/ 20 w 31"/>
                  <a:gd name="T11" fmla="*/ 39 h 94"/>
                  <a:gd name="T12" fmla="*/ 22 w 31"/>
                  <a:gd name="T13" fmla="*/ 33 h 94"/>
                  <a:gd name="T14" fmla="*/ 20 w 31"/>
                  <a:gd name="T15" fmla="*/ 28 h 94"/>
                  <a:gd name="T16" fmla="*/ 15 w 31"/>
                  <a:gd name="T17" fmla="*/ 26 h 94"/>
                  <a:gd name="T18" fmla="*/ 13 w 31"/>
                  <a:gd name="T19" fmla="*/ 8 h 94"/>
                  <a:gd name="T20" fmla="*/ 10 w 31"/>
                  <a:gd name="T21" fmla="*/ 11 h 94"/>
                  <a:gd name="T22" fmla="*/ 10 w 31"/>
                  <a:gd name="T23" fmla="*/ 15 h 94"/>
                  <a:gd name="T24" fmla="*/ 13 w 31"/>
                  <a:gd name="T25" fmla="*/ 18 h 94"/>
                  <a:gd name="T26" fmla="*/ 18 w 31"/>
                  <a:gd name="T27" fmla="*/ 18 h 94"/>
                  <a:gd name="T28" fmla="*/ 21 w 31"/>
                  <a:gd name="T29" fmla="*/ 15 h 94"/>
                  <a:gd name="T30" fmla="*/ 21 w 31"/>
                  <a:gd name="T31" fmla="*/ 11 h 94"/>
                  <a:gd name="T32" fmla="*/ 18 w 31"/>
                  <a:gd name="T33" fmla="*/ 8 h 94"/>
                  <a:gd name="T34" fmla="*/ 15 w 31"/>
                  <a:gd name="T35" fmla="*/ 0 h 94"/>
                  <a:gd name="T36" fmla="*/ 23 w 31"/>
                  <a:gd name="T37" fmla="*/ 2 h 94"/>
                  <a:gd name="T38" fmla="*/ 28 w 31"/>
                  <a:gd name="T39" fmla="*/ 6 h 94"/>
                  <a:gd name="T40" fmla="*/ 30 w 31"/>
                  <a:gd name="T41" fmla="*/ 12 h 94"/>
                  <a:gd name="T42" fmla="*/ 28 w 31"/>
                  <a:gd name="T43" fmla="*/ 18 h 94"/>
                  <a:gd name="T44" fmla="*/ 23 w 31"/>
                  <a:gd name="T45" fmla="*/ 22 h 94"/>
                  <a:gd name="T46" fmla="*/ 29 w 31"/>
                  <a:gd name="T47" fmla="*/ 27 h 94"/>
                  <a:gd name="T48" fmla="*/ 31 w 31"/>
                  <a:gd name="T49" fmla="*/ 33 h 94"/>
                  <a:gd name="T50" fmla="*/ 29 w 31"/>
                  <a:gd name="T51" fmla="*/ 41 h 94"/>
                  <a:gd name="T52" fmla="*/ 24 w 31"/>
                  <a:gd name="T53" fmla="*/ 46 h 94"/>
                  <a:gd name="T54" fmla="*/ 16 w 31"/>
                  <a:gd name="T55" fmla="*/ 48 h 94"/>
                  <a:gd name="T56" fmla="*/ 8 w 31"/>
                  <a:gd name="T57" fmla="*/ 47 h 94"/>
                  <a:gd name="T58" fmla="*/ 2 w 31"/>
                  <a:gd name="T59" fmla="*/ 42 h 94"/>
                  <a:gd name="T60" fmla="*/ 0 w 31"/>
                  <a:gd name="T61" fmla="*/ 34 h 94"/>
                  <a:gd name="T62" fmla="*/ 2 w 31"/>
                  <a:gd name="T63" fmla="*/ 27 h 94"/>
                  <a:gd name="T64" fmla="*/ 8 w 31"/>
                  <a:gd name="T65" fmla="*/ 22 h 94"/>
                  <a:gd name="T66" fmla="*/ 2 w 31"/>
                  <a:gd name="T67" fmla="*/ 18 h 94"/>
                  <a:gd name="T68" fmla="*/ 1 w 31"/>
                  <a:gd name="T69" fmla="*/ 12 h 94"/>
                  <a:gd name="T70" fmla="*/ 2 w 31"/>
                  <a:gd name="T71" fmla="*/ 6 h 94"/>
                  <a:gd name="T72" fmla="*/ 7 w 31"/>
                  <a:gd name="T73" fmla="*/ 2 h 94"/>
                  <a:gd name="T74" fmla="*/ 15 w 31"/>
                  <a:gd name="T75" fmla="*/ 0 h 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"/>
                  <a:gd name="T115" fmla="*/ 0 h 94"/>
                  <a:gd name="T116" fmla="*/ 31 w 31"/>
                  <a:gd name="T117" fmla="*/ 94 h 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" h="94">
                    <a:moveTo>
                      <a:pt x="15" y="51"/>
                    </a:moveTo>
                    <a:lnTo>
                      <a:pt x="13" y="51"/>
                    </a:lnTo>
                    <a:lnTo>
                      <a:pt x="12" y="53"/>
                    </a:lnTo>
                    <a:lnTo>
                      <a:pt x="11" y="55"/>
                    </a:lnTo>
                    <a:lnTo>
                      <a:pt x="9" y="59"/>
                    </a:lnTo>
                    <a:lnTo>
                      <a:pt x="9" y="65"/>
                    </a:lnTo>
                    <a:lnTo>
                      <a:pt x="9" y="73"/>
                    </a:lnTo>
                    <a:lnTo>
                      <a:pt x="11" y="76"/>
                    </a:lnTo>
                    <a:lnTo>
                      <a:pt x="13" y="80"/>
                    </a:lnTo>
                    <a:lnTo>
                      <a:pt x="16" y="80"/>
                    </a:lnTo>
                    <a:lnTo>
                      <a:pt x="18" y="80"/>
                    </a:lnTo>
                    <a:lnTo>
                      <a:pt x="20" y="76"/>
                    </a:lnTo>
                    <a:lnTo>
                      <a:pt x="21" y="73"/>
                    </a:lnTo>
                    <a:lnTo>
                      <a:pt x="22" y="65"/>
                    </a:lnTo>
                    <a:lnTo>
                      <a:pt x="21" y="59"/>
                    </a:lnTo>
                    <a:lnTo>
                      <a:pt x="20" y="55"/>
                    </a:lnTo>
                    <a:lnTo>
                      <a:pt x="18" y="51"/>
                    </a:lnTo>
                    <a:lnTo>
                      <a:pt x="15" y="51"/>
                    </a:lnTo>
                    <a:close/>
                    <a:moveTo>
                      <a:pt x="16" y="14"/>
                    </a:moveTo>
                    <a:lnTo>
                      <a:pt x="13" y="16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5" y="37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1" y="29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6" y="14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30" y="18"/>
                    </a:lnTo>
                    <a:lnTo>
                      <a:pt x="30" y="23"/>
                    </a:lnTo>
                    <a:lnTo>
                      <a:pt x="30" y="29"/>
                    </a:lnTo>
                    <a:lnTo>
                      <a:pt x="28" y="35"/>
                    </a:lnTo>
                    <a:lnTo>
                      <a:pt x="26" y="39"/>
                    </a:lnTo>
                    <a:lnTo>
                      <a:pt x="23" y="43"/>
                    </a:lnTo>
                    <a:lnTo>
                      <a:pt x="26" y="47"/>
                    </a:lnTo>
                    <a:lnTo>
                      <a:pt x="29" y="53"/>
                    </a:lnTo>
                    <a:lnTo>
                      <a:pt x="30" y="59"/>
                    </a:lnTo>
                    <a:lnTo>
                      <a:pt x="31" y="65"/>
                    </a:lnTo>
                    <a:lnTo>
                      <a:pt x="30" y="74"/>
                    </a:lnTo>
                    <a:lnTo>
                      <a:pt x="29" y="80"/>
                    </a:lnTo>
                    <a:lnTo>
                      <a:pt x="27" y="86"/>
                    </a:lnTo>
                    <a:lnTo>
                      <a:pt x="24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2" y="94"/>
                    </a:lnTo>
                    <a:lnTo>
                      <a:pt x="8" y="92"/>
                    </a:lnTo>
                    <a:lnTo>
                      <a:pt x="5" y="88"/>
                    </a:lnTo>
                    <a:lnTo>
                      <a:pt x="2" y="82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3"/>
                    </a:lnTo>
                    <a:lnTo>
                      <a:pt x="4" y="47"/>
                    </a:lnTo>
                    <a:lnTo>
                      <a:pt x="8" y="43"/>
                    </a:lnTo>
                    <a:lnTo>
                      <a:pt x="5" y="39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1" y="23"/>
                    </a:lnTo>
                    <a:lnTo>
                      <a:pt x="1" y="18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52"/>
              <p:cNvSpPr>
                <a:spLocks noEditPoints="1"/>
              </p:cNvSpPr>
              <p:nvPr/>
            </p:nvSpPr>
            <p:spPr bwMode="auto">
              <a:xfrm>
                <a:off x="5052" y="2925"/>
                <a:ext cx="32" cy="48"/>
              </a:xfrm>
              <a:custGeom>
                <a:avLst/>
                <a:gdLst>
                  <a:gd name="T0" fmla="*/ 16 w 32"/>
                  <a:gd name="T1" fmla="*/ 8 h 94"/>
                  <a:gd name="T2" fmla="*/ 14 w 32"/>
                  <a:gd name="T3" fmla="*/ 9 h 94"/>
                  <a:gd name="T4" fmla="*/ 12 w 32"/>
                  <a:gd name="T5" fmla="*/ 9 h 94"/>
                  <a:gd name="T6" fmla="*/ 11 w 32"/>
                  <a:gd name="T7" fmla="*/ 11 h 94"/>
                  <a:gd name="T8" fmla="*/ 10 w 32"/>
                  <a:gd name="T9" fmla="*/ 13 h 94"/>
                  <a:gd name="T10" fmla="*/ 10 w 32"/>
                  <a:gd name="T11" fmla="*/ 16 h 94"/>
                  <a:gd name="T12" fmla="*/ 9 w 32"/>
                  <a:gd name="T13" fmla="*/ 19 h 94"/>
                  <a:gd name="T14" fmla="*/ 9 w 32"/>
                  <a:gd name="T15" fmla="*/ 24 h 94"/>
                  <a:gd name="T16" fmla="*/ 9 w 32"/>
                  <a:gd name="T17" fmla="*/ 29 h 94"/>
                  <a:gd name="T18" fmla="*/ 10 w 32"/>
                  <a:gd name="T19" fmla="*/ 33 h 94"/>
                  <a:gd name="T20" fmla="*/ 10 w 32"/>
                  <a:gd name="T21" fmla="*/ 35 h 94"/>
                  <a:gd name="T22" fmla="*/ 11 w 32"/>
                  <a:gd name="T23" fmla="*/ 37 h 94"/>
                  <a:gd name="T24" fmla="*/ 12 w 32"/>
                  <a:gd name="T25" fmla="*/ 39 h 94"/>
                  <a:gd name="T26" fmla="*/ 14 w 32"/>
                  <a:gd name="T27" fmla="*/ 40 h 94"/>
                  <a:gd name="T28" fmla="*/ 16 w 32"/>
                  <a:gd name="T29" fmla="*/ 40 h 94"/>
                  <a:gd name="T30" fmla="*/ 17 w 32"/>
                  <a:gd name="T31" fmla="*/ 40 h 94"/>
                  <a:gd name="T32" fmla="*/ 19 w 32"/>
                  <a:gd name="T33" fmla="*/ 39 h 94"/>
                  <a:gd name="T34" fmla="*/ 20 w 32"/>
                  <a:gd name="T35" fmla="*/ 38 h 94"/>
                  <a:gd name="T36" fmla="*/ 22 w 32"/>
                  <a:gd name="T37" fmla="*/ 35 h 94"/>
                  <a:gd name="T38" fmla="*/ 23 w 32"/>
                  <a:gd name="T39" fmla="*/ 33 h 94"/>
                  <a:gd name="T40" fmla="*/ 23 w 32"/>
                  <a:gd name="T41" fmla="*/ 29 h 94"/>
                  <a:gd name="T42" fmla="*/ 23 w 32"/>
                  <a:gd name="T43" fmla="*/ 24 h 94"/>
                  <a:gd name="T44" fmla="*/ 23 w 32"/>
                  <a:gd name="T45" fmla="*/ 20 h 94"/>
                  <a:gd name="T46" fmla="*/ 23 w 32"/>
                  <a:gd name="T47" fmla="*/ 16 h 94"/>
                  <a:gd name="T48" fmla="*/ 22 w 32"/>
                  <a:gd name="T49" fmla="*/ 13 h 94"/>
                  <a:gd name="T50" fmla="*/ 20 w 32"/>
                  <a:gd name="T51" fmla="*/ 11 h 94"/>
                  <a:gd name="T52" fmla="*/ 19 w 32"/>
                  <a:gd name="T53" fmla="*/ 9 h 94"/>
                  <a:gd name="T54" fmla="*/ 17 w 32"/>
                  <a:gd name="T55" fmla="*/ 9 h 94"/>
                  <a:gd name="T56" fmla="*/ 16 w 32"/>
                  <a:gd name="T57" fmla="*/ 8 h 94"/>
                  <a:gd name="T58" fmla="*/ 16 w 32"/>
                  <a:gd name="T59" fmla="*/ 0 h 94"/>
                  <a:gd name="T60" fmla="*/ 20 w 32"/>
                  <a:gd name="T61" fmla="*/ 1 h 94"/>
                  <a:gd name="T62" fmla="*/ 24 w 32"/>
                  <a:gd name="T63" fmla="*/ 2 h 94"/>
                  <a:gd name="T64" fmla="*/ 27 w 32"/>
                  <a:gd name="T65" fmla="*/ 5 h 94"/>
                  <a:gd name="T66" fmla="*/ 31 w 32"/>
                  <a:gd name="T67" fmla="*/ 13 h 94"/>
                  <a:gd name="T68" fmla="*/ 32 w 32"/>
                  <a:gd name="T69" fmla="*/ 24 h 94"/>
                  <a:gd name="T70" fmla="*/ 31 w 32"/>
                  <a:gd name="T71" fmla="*/ 36 h 94"/>
                  <a:gd name="T72" fmla="*/ 27 w 32"/>
                  <a:gd name="T73" fmla="*/ 43 h 94"/>
                  <a:gd name="T74" fmla="*/ 24 w 32"/>
                  <a:gd name="T75" fmla="*/ 46 h 94"/>
                  <a:gd name="T76" fmla="*/ 20 w 32"/>
                  <a:gd name="T77" fmla="*/ 48 h 94"/>
                  <a:gd name="T78" fmla="*/ 16 w 32"/>
                  <a:gd name="T79" fmla="*/ 48 h 94"/>
                  <a:gd name="T80" fmla="*/ 11 w 32"/>
                  <a:gd name="T81" fmla="*/ 48 h 94"/>
                  <a:gd name="T82" fmla="*/ 8 w 32"/>
                  <a:gd name="T83" fmla="*/ 46 h 94"/>
                  <a:gd name="T84" fmla="*/ 5 w 32"/>
                  <a:gd name="T85" fmla="*/ 43 h 94"/>
                  <a:gd name="T86" fmla="*/ 1 w 32"/>
                  <a:gd name="T87" fmla="*/ 36 h 94"/>
                  <a:gd name="T88" fmla="*/ 0 w 32"/>
                  <a:gd name="T89" fmla="*/ 24 h 94"/>
                  <a:gd name="T90" fmla="*/ 1 w 32"/>
                  <a:gd name="T91" fmla="*/ 13 h 94"/>
                  <a:gd name="T92" fmla="*/ 5 w 32"/>
                  <a:gd name="T93" fmla="*/ 5 h 94"/>
                  <a:gd name="T94" fmla="*/ 8 w 32"/>
                  <a:gd name="T95" fmla="*/ 2 h 94"/>
                  <a:gd name="T96" fmla="*/ 11 w 32"/>
                  <a:gd name="T97" fmla="*/ 1 h 94"/>
                  <a:gd name="T98" fmla="*/ 16 w 32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"/>
                  <a:gd name="T151" fmla="*/ 0 h 94"/>
                  <a:gd name="T152" fmla="*/ 32 w 32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" h="94">
                    <a:moveTo>
                      <a:pt x="16" y="16"/>
                    </a:moveTo>
                    <a:lnTo>
                      <a:pt x="14" y="18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10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10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7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2" y="69"/>
                    </a:lnTo>
                    <a:lnTo>
                      <a:pt x="23" y="65"/>
                    </a:lnTo>
                    <a:lnTo>
                      <a:pt x="23" y="57"/>
                    </a:lnTo>
                    <a:lnTo>
                      <a:pt x="23" y="47"/>
                    </a:lnTo>
                    <a:lnTo>
                      <a:pt x="23" y="39"/>
                    </a:lnTo>
                    <a:lnTo>
                      <a:pt x="23" y="31"/>
                    </a:lnTo>
                    <a:lnTo>
                      <a:pt x="22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6" y="16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31" y="25"/>
                    </a:lnTo>
                    <a:lnTo>
                      <a:pt x="32" y="47"/>
                    </a:lnTo>
                    <a:lnTo>
                      <a:pt x="31" y="71"/>
                    </a:lnTo>
                    <a:lnTo>
                      <a:pt x="27" y="84"/>
                    </a:lnTo>
                    <a:lnTo>
                      <a:pt x="24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8" y="90"/>
                    </a:lnTo>
                    <a:lnTo>
                      <a:pt x="5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53"/>
              <p:cNvSpPr>
                <a:spLocks noChangeShapeType="1"/>
              </p:cNvSpPr>
              <p:nvPr/>
            </p:nvSpPr>
            <p:spPr bwMode="auto">
              <a:xfrm flipV="1">
                <a:off x="5311" y="2869"/>
                <a:ext cx="1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54"/>
              <p:cNvSpPr>
                <a:spLocks noChangeShapeType="1"/>
              </p:cNvSpPr>
              <p:nvPr/>
            </p:nvSpPr>
            <p:spPr bwMode="auto">
              <a:xfrm>
                <a:off x="5311" y="501"/>
                <a:ext cx="1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55"/>
              <p:cNvSpPr>
                <a:spLocks noEditPoints="1"/>
              </p:cNvSpPr>
              <p:nvPr/>
            </p:nvSpPr>
            <p:spPr bwMode="auto">
              <a:xfrm>
                <a:off x="5277" y="2925"/>
                <a:ext cx="31" cy="48"/>
              </a:xfrm>
              <a:custGeom>
                <a:avLst/>
                <a:gdLst>
                  <a:gd name="T0" fmla="*/ 15 w 31"/>
                  <a:gd name="T1" fmla="*/ 8 h 94"/>
                  <a:gd name="T2" fmla="*/ 13 w 31"/>
                  <a:gd name="T3" fmla="*/ 9 h 94"/>
                  <a:gd name="T4" fmla="*/ 11 w 31"/>
                  <a:gd name="T5" fmla="*/ 10 h 94"/>
                  <a:gd name="T6" fmla="*/ 10 w 31"/>
                  <a:gd name="T7" fmla="*/ 12 h 94"/>
                  <a:gd name="T8" fmla="*/ 9 w 31"/>
                  <a:gd name="T9" fmla="*/ 15 h 94"/>
                  <a:gd name="T10" fmla="*/ 10 w 31"/>
                  <a:gd name="T11" fmla="*/ 18 h 94"/>
                  <a:gd name="T12" fmla="*/ 11 w 31"/>
                  <a:gd name="T13" fmla="*/ 20 h 94"/>
                  <a:gd name="T14" fmla="*/ 13 w 31"/>
                  <a:gd name="T15" fmla="*/ 22 h 94"/>
                  <a:gd name="T16" fmla="*/ 16 w 31"/>
                  <a:gd name="T17" fmla="*/ 22 h 94"/>
                  <a:gd name="T18" fmla="*/ 18 w 31"/>
                  <a:gd name="T19" fmla="*/ 22 h 94"/>
                  <a:gd name="T20" fmla="*/ 20 w 31"/>
                  <a:gd name="T21" fmla="*/ 21 h 94"/>
                  <a:gd name="T22" fmla="*/ 22 w 31"/>
                  <a:gd name="T23" fmla="*/ 19 h 94"/>
                  <a:gd name="T24" fmla="*/ 22 w 31"/>
                  <a:gd name="T25" fmla="*/ 16 h 94"/>
                  <a:gd name="T26" fmla="*/ 22 w 31"/>
                  <a:gd name="T27" fmla="*/ 13 h 94"/>
                  <a:gd name="T28" fmla="*/ 20 w 31"/>
                  <a:gd name="T29" fmla="*/ 10 h 94"/>
                  <a:gd name="T30" fmla="*/ 18 w 31"/>
                  <a:gd name="T31" fmla="*/ 9 h 94"/>
                  <a:gd name="T32" fmla="*/ 15 w 31"/>
                  <a:gd name="T33" fmla="*/ 8 h 94"/>
                  <a:gd name="T34" fmla="*/ 15 w 31"/>
                  <a:gd name="T35" fmla="*/ 0 h 94"/>
                  <a:gd name="T36" fmla="*/ 19 w 31"/>
                  <a:gd name="T37" fmla="*/ 1 h 94"/>
                  <a:gd name="T38" fmla="*/ 23 w 31"/>
                  <a:gd name="T39" fmla="*/ 3 h 94"/>
                  <a:gd name="T40" fmla="*/ 26 w 31"/>
                  <a:gd name="T41" fmla="*/ 6 h 94"/>
                  <a:gd name="T42" fmla="*/ 30 w 31"/>
                  <a:gd name="T43" fmla="*/ 13 h 94"/>
                  <a:gd name="T44" fmla="*/ 31 w 31"/>
                  <a:gd name="T45" fmla="*/ 24 h 94"/>
                  <a:gd name="T46" fmla="*/ 30 w 31"/>
                  <a:gd name="T47" fmla="*/ 35 h 94"/>
                  <a:gd name="T48" fmla="*/ 26 w 31"/>
                  <a:gd name="T49" fmla="*/ 42 h 94"/>
                  <a:gd name="T50" fmla="*/ 23 w 31"/>
                  <a:gd name="T51" fmla="*/ 46 h 94"/>
                  <a:gd name="T52" fmla="*/ 19 w 31"/>
                  <a:gd name="T53" fmla="*/ 47 h 94"/>
                  <a:gd name="T54" fmla="*/ 14 w 31"/>
                  <a:gd name="T55" fmla="*/ 48 h 94"/>
                  <a:gd name="T56" fmla="*/ 11 w 31"/>
                  <a:gd name="T57" fmla="*/ 48 h 94"/>
                  <a:gd name="T58" fmla="*/ 8 w 31"/>
                  <a:gd name="T59" fmla="*/ 47 h 94"/>
                  <a:gd name="T60" fmla="*/ 5 w 31"/>
                  <a:gd name="T61" fmla="*/ 45 h 94"/>
                  <a:gd name="T62" fmla="*/ 3 w 31"/>
                  <a:gd name="T63" fmla="*/ 42 h 94"/>
                  <a:gd name="T64" fmla="*/ 2 w 31"/>
                  <a:gd name="T65" fmla="*/ 39 h 94"/>
                  <a:gd name="T66" fmla="*/ 1 w 31"/>
                  <a:gd name="T67" fmla="*/ 35 h 94"/>
                  <a:gd name="T68" fmla="*/ 10 w 31"/>
                  <a:gd name="T69" fmla="*/ 34 h 94"/>
                  <a:gd name="T70" fmla="*/ 10 w 31"/>
                  <a:gd name="T71" fmla="*/ 37 h 94"/>
                  <a:gd name="T72" fmla="*/ 12 w 31"/>
                  <a:gd name="T73" fmla="*/ 39 h 94"/>
                  <a:gd name="T74" fmla="*/ 13 w 31"/>
                  <a:gd name="T75" fmla="*/ 40 h 94"/>
                  <a:gd name="T76" fmla="*/ 15 w 31"/>
                  <a:gd name="T77" fmla="*/ 40 h 94"/>
                  <a:gd name="T78" fmla="*/ 18 w 31"/>
                  <a:gd name="T79" fmla="*/ 39 h 94"/>
                  <a:gd name="T80" fmla="*/ 20 w 31"/>
                  <a:gd name="T81" fmla="*/ 37 h 94"/>
                  <a:gd name="T82" fmla="*/ 21 w 31"/>
                  <a:gd name="T83" fmla="*/ 35 h 94"/>
                  <a:gd name="T84" fmla="*/ 22 w 31"/>
                  <a:gd name="T85" fmla="*/ 31 h 94"/>
                  <a:gd name="T86" fmla="*/ 23 w 31"/>
                  <a:gd name="T87" fmla="*/ 26 h 94"/>
                  <a:gd name="T88" fmla="*/ 20 w 31"/>
                  <a:gd name="T89" fmla="*/ 29 h 94"/>
                  <a:gd name="T90" fmla="*/ 17 w 31"/>
                  <a:gd name="T91" fmla="*/ 30 h 94"/>
                  <a:gd name="T92" fmla="*/ 14 w 31"/>
                  <a:gd name="T93" fmla="*/ 30 h 94"/>
                  <a:gd name="T94" fmla="*/ 11 w 31"/>
                  <a:gd name="T95" fmla="*/ 30 h 94"/>
                  <a:gd name="T96" fmla="*/ 7 w 31"/>
                  <a:gd name="T97" fmla="*/ 29 h 94"/>
                  <a:gd name="T98" fmla="*/ 4 w 31"/>
                  <a:gd name="T99" fmla="*/ 26 h 94"/>
                  <a:gd name="T100" fmla="*/ 2 w 31"/>
                  <a:gd name="T101" fmla="*/ 23 h 94"/>
                  <a:gd name="T102" fmla="*/ 1 w 31"/>
                  <a:gd name="T103" fmla="*/ 20 h 94"/>
                  <a:gd name="T104" fmla="*/ 0 w 31"/>
                  <a:gd name="T105" fmla="*/ 16 h 94"/>
                  <a:gd name="T106" fmla="*/ 1 w 31"/>
                  <a:gd name="T107" fmla="*/ 11 h 94"/>
                  <a:gd name="T108" fmla="*/ 2 w 31"/>
                  <a:gd name="T109" fmla="*/ 8 h 94"/>
                  <a:gd name="T110" fmla="*/ 4 w 31"/>
                  <a:gd name="T111" fmla="*/ 4 h 94"/>
                  <a:gd name="T112" fmla="*/ 7 w 31"/>
                  <a:gd name="T113" fmla="*/ 2 h 94"/>
                  <a:gd name="T114" fmla="*/ 11 w 31"/>
                  <a:gd name="T115" fmla="*/ 1 h 94"/>
                  <a:gd name="T116" fmla="*/ 15 w 31"/>
                  <a:gd name="T117" fmla="*/ 0 h 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"/>
                  <a:gd name="T178" fmla="*/ 0 h 94"/>
                  <a:gd name="T179" fmla="*/ 31 w 31"/>
                  <a:gd name="T180" fmla="*/ 94 h 9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" h="94">
                    <a:moveTo>
                      <a:pt x="15" y="16"/>
                    </a:moveTo>
                    <a:lnTo>
                      <a:pt x="13" y="18"/>
                    </a:lnTo>
                    <a:lnTo>
                      <a:pt x="11" y="19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10" y="35"/>
                    </a:lnTo>
                    <a:lnTo>
                      <a:pt x="11" y="39"/>
                    </a:lnTo>
                    <a:lnTo>
                      <a:pt x="13" y="43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20" y="41"/>
                    </a:lnTo>
                    <a:lnTo>
                      <a:pt x="22" y="37"/>
                    </a:lnTo>
                    <a:lnTo>
                      <a:pt x="22" y="31"/>
                    </a:lnTo>
                    <a:lnTo>
                      <a:pt x="22" y="25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19" y="2"/>
                    </a:lnTo>
                    <a:lnTo>
                      <a:pt x="23" y="6"/>
                    </a:lnTo>
                    <a:lnTo>
                      <a:pt x="26" y="12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69"/>
                    </a:lnTo>
                    <a:lnTo>
                      <a:pt x="26" y="82"/>
                    </a:lnTo>
                    <a:lnTo>
                      <a:pt x="23" y="90"/>
                    </a:lnTo>
                    <a:lnTo>
                      <a:pt x="19" y="92"/>
                    </a:lnTo>
                    <a:lnTo>
                      <a:pt x="14" y="94"/>
                    </a:lnTo>
                    <a:lnTo>
                      <a:pt x="11" y="94"/>
                    </a:lnTo>
                    <a:lnTo>
                      <a:pt x="8" y="92"/>
                    </a:lnTo>
                    <a:lnTo>
                      <a:pt x="5" y="88"/>
                    </a:lnTo>
                    <a:lnTo>
                      <a:pt x="3" y="82"/>
                    </a:lnTo>
                    <a:lnTo>
                      <a:pt x="2" y="76"/>
                    </a:lnTo>
                    <a:lnTo>
                      <a:pt x="1" y="69"/>
                    </a:lnTo>
                    <a:lnTo>
                      <a:pt x="10" y="67"/>
                    </a:lnTo>
                    <a:lnTo>
                      <a:pt x="10" y="73"/>
                    </a:lnTo>
                    <a:lnTo>
                      <a:pt x="12" y="76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8" y="76"/>
                    </a:lnTo>
                    <a:lnTo>
                      <a:pt x="20" y="73"/>
                    </a:lnTo>
                    <a:lnTo>
                      <a:pt x="21" y="69"/>
                    </a:lnTo>
                    <a:lnTo>
                      <a:pt x="22" y="61"/>
                    </a:lnTo>
                    <a:lnTo>
                      <a:pt x="23" y="51"/>
                    </a:lnTo>
                    <a:lnTo>
                      <a:pt x="20" y="57"/>
                    </a:lnTo>
                    <a:lnTo>
                      <a:pt x="17" y="59"/>
                    </a:lnTo>
                    <a:lnTo>
                      <a:pt x="14" y="59"/>
                    </a:lnTo>
                    <a:lnTo>
                      <a:pt x="11" y="59"/>
                    </a:lnTo>
                    <a:lnTo>
                      <a:pt x="7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56"/>
              <p:cNvSpPr>
                <a:spLocks noEditPoints="1"/>
              </p:cNvSpPr>
              <p:nvPr/>
            </p:nvSpPr>
            <p:spPr bwMode="auto">
              <a:xfrm>
                <a:off x="5313" y="2925"/>
                <a:ext cx="31" cy="48"/>
              </a:xfrm>
              <a:custGeom>
                <a:avLst/>
                <a:gdLst>
                  <a:gd name="T0" fmla="*/ 16 w 31"/>
                  <a:gd name="T1" fmla="*/ 8 h 94"/>
                  <a:gd name="T2" fmla="*/ 14 w 31"/>
                  <a:gd name="T3" fmla="*/ 9 h 94"/>
                  <a:gd name="T4" fmla="*/ 13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10 w 31"/>
                  <a:gd name="T11" fmla="*/ 16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10 w 31"/>
                  <a:gd name="T19" fmla="*/ 33 h 94"/>
                  <a:gd name="T20" fmla="*/ 10 w 31"/>
                  <a:gd name="T21" fmla="*/ 35 h 94"/>
                  <a:gd name="T22" fmla="*/ 11 w 31"/>
                  <a:gd name="T23" fmla="*/ 37 h 94"/>
                  <a:gd name="T24" fmla="*/ 13 w 31"/>
                  <a:gd name="T25" fmla="*/ 39 h 94"/>
                  <a:gd name="T26" fmla="*/ 14 w 31"/>
                  <a:gd name="T27" fmla="*/ 40 h 94"/>
                  <a:gd name="T28" fmla="*/ 16 w 31"/>
                  <a:gd name="T29" fmla="*/ 40 h 94"/>
                  <a:gd name="T30" fmla="*/ 18 w 31"/>
                  <a:gd name="T31" fmla="*/ 40 h 94"/>
                  <a:gd name="T32" fmla="*/ 19 w 31"/>
                  <a:gd name="T33" fmla="*/ 39 h 94"/>
                  <a:gd name="T34" fmla="*/ 20 w 31"/>
                  <a:gd name="T35" fmla="*/ 38 h 94"/>
                  <a:gd name="T36" fmla="*/ 21 w 31"/>
                  <a:gd name="T37" fmla="*/ 35 h 94"/>
                  <a:gd name="T38" fmla="*/ 22 w 31"/>
                  <a:gd name="T39" fmla="*/ 33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20 h 94"/>
                  <a:gd name="T46" fmla="*/ 22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9 w 31"/>
                  <a:gd name="T53" fmla="*/ 9 h 94"/>
                  <a:gd name="T54" fmla="*/ 18 w 31"/>
                  <a:gd name="T55" fmla="*/ 9 h 94"/>
                  <a:gd name="T56" fmla="*/ 16 w 31"/>
                  <a:gd name="T57" fmla="*/ 8 h 94"/>
                  <a:gd name="T58" fmla="*/ 16 w 31"/>
                  <a:gd name="T59" fmla="*/ 0 h 94"/>
                  <a:gd name="T60" fmla="*/ 20 w 31"/>
                  <a:gd name="T61" fmla="*/ 1 h 94"/>
                  <a:gd name="T62" fmla="*/ 24 w 31"/>
                  <a:gd name="T63" fmla="*/ 2 h 94"/>
                  <a:gd name="T64" fmla="*/ 27 w 31"/>
                  <a:gd name="T65" fmla="*/ 5 h 94"/>
                  <a:gd name="T66" fmla="*/ 30 w 31"/>
                  <a:gd name="T67" fmla="*/ 13 h 94"/>
                  <a:gd name="T68" fmla="*/ 31 w 31"/>
                  <a:gd name="T69" fmla="*/ 24 h 94"/>
                  <a:gd name="T70" fmla="*/ 30 w 31"/>
                  <a:gd name="T71" fmla="*/ 36 h 94"/>
                  <a:gd name="T72" fmla="*/ 27 w 31"/>
                  <a:gd name="T73" fmla="*/ 43 h 94"/>
                  <a:gd name="T74" fmla="*/ 24 w 31"/>
                  <a:gd name="T75" fmla="*/ 46 h 94"/>
                  <a:gd name="T76" fmla="*/ 20 w 31"/>
                  <a:gd name="T77" fmla="*/ 48 h 94"/>
                  <a:gd name="T78" fmla="*/ 16 w 31"/>
                  <a:gd name="T79" fmla="*/ 48 h 94"/>
                  <a:gd name="T80" fmla="*/ 11 w 31"/>
                  <a:gd name="T81" fmla="*/ 48 h 94"/>
                  <a:gd name="T82" fmla="*/ 8 w 31"/>
                  <a:gd name="T83" fmla="*/ 46 h 94"/>
                  <a:gd name="T84" fmla="*/ 5 w 31"/>
                  <a:gd name="T85" fmla="*/ 43 h 94"/>
                  <a:gd name="T86" fmla="*/ 1 w 31"/>
                  <a:gd name="T87" fmla="*/ 36 h 94"/>
                  <a:gd name="T88" fmla="*/ 0 w 31"/>
                  <a:gd name="T89" fmla="*/ 24 h 94"/>
                  <a:gd name="T90" fmla="*/ 2 w 31"/>
                  <a:gd name="T91" fmla="*/ 13 h 94"/>
                  <a:gd name="T92" fmla="*/ 5 w 31"/>
                  <a:gd name="T93" fmla="*/ 5 h 94"/>
                  <a:gd name="T94" fmla="*/ 8 w 31"/>
                  <a:gd name="T95" fmla="*/ 2 h 94"/>
                  <a:gd name="T96" fmla="*/ 12 w 31"/>
                  <a:gd name="T97" fmla="*/ 1 h 94"/>
                  <a:gd name="T98" fmla="*/ 16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6" y="16"/>
                    </a:moveTo>
                    <a:lnTo>
                      <a:pt x="14" y="18"/>
                    </a:lnTo>
                    <a:lnTo>
                      <a:pt x="13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10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10" y="65"/>
                    </a:lnTo>
                    <a:lnTo>
                      <a:pt x="10" y="69"/>
                    </a:lnTo>
                    <a:lnTo>
                      <a:pt x="11" y="73"/>
                    </a:lnTo>
                    <a:lnTo>
                      <a:pt x="13" y="76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9"/>
                    </a:lnTo>
                    <a:lnTo>
                      <a:pt x="22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2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6"/>
                    </a:lnTo>
                    <a:close/>
                    <a:moveTo>
                      <a:pt x="16" y="0"/>
                    </a:moveTo>
                    <a:lnTo>
                      <a:pt x="20" y="2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1"/>
                    </a:lnTo>
                    <a:lnTo>
                      <a:pt x="27" y="84"/>
                    </a:lnTo>
                    <a:lnTo>
                      <a:pt x="24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8" y="90"/>
                    </a:lnTo>
                    <a:lnTo>
                      <a:pt x="5" y="84"/>
                    </a:lnTo>
                    <a:lnTo>
                      <a:pt x="1" y="71"/>
                    </a:lnTo>
                    <a:lnTo>
                      <a:pt x="0" y="47"/>
                    </a:lnTo>
                    <a:lnTo>
                      <a:pt x="2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57"/>
              <p:cNvSpPr>
                <a:spLocks noChangeShapeType="1"/>
              </p:cNvSpPr>
              <p:nvPr/>
            </p:nvSpPr>
            <p:spPr bwMode="auto">
              <a:xfrm>
                <a:off x="2959" y="2895"/>
                <a:ext cx="2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58"/>
              <p:cNvSpPr>
                <a:spLocks noChangeShapeType="1"/>
              </p:cNvSpPr>
              <p:nvPr/>
            </p:nvSpPr>
            <p:spPr bwMode="auto">
              <a:xfrm flipH="1">
                <a:off x="5520" y="2895"/>
                <a:ext cx="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Rectangle 59"/>
              <p:cNvSpPr>
                <a:spLocks noChangeArrowheads="1"/>
              </p:cNvSpPr>
              <p:nvPr/>
            </p:nvSpPr>
            <p:spPr bwMode="auto">
              <a:xfrm>
                <a:off x="2797" y="2900"/>
                <a:ext cx="1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69" name="Freeform 60"/>
              <p:cNvSpPr>
                <a:spLocks/>
              </p:cNvSpPr>
              <p:nvPr/>
            </p:nvSpPr>
            <p:spPr bwMode="auto">
              <a:xfrm>
                <a:off x="2821" y="2873"/>
                <a:ext cx="20" cy="47"/>
              </a:xfrm>
              <a:custGeom>
                <a:avLst/>
                <a:gdLst>
                  <a:gd name="T0" fmla="*/ 13 w 20"/>
                  <a:gd name="T1" fmla="*/ 0 h 92"/>
                  <a:gd name="T2" fmla="*/ 20 w 20"/>
                  <a:gd name="T3" fmla="*/ 0 h 92"/>
                  <a:gd name="T4" fmla="*/ 20 w 20"/>
                  <a:gd name="T5" fmla="*/ 47 h 92"/>
                  <a:gd name="T6" fmla="*/ 11 w 20"/>
                  <a:gd name="T7" fmla="*/ 47 h 92"/>
                  <a:gd name="T8" fmla="*/ 11 w 20"/>
                  <a:gd name="T9" fmla="*/ 13 h 92"/>
                  <a:gd name="T10" fmla="*/ 8 w 20"/>
                  <a:gd name="T11" fmla="*/ 16 h 92"/>
                  <a:gd name="T12" fmla="*/ 4 w 20"/>
                  <a:gd name="T13" fmla="*/ 19 h 92"/>
                  <a:gd name="T14" fmla="*/ 0 w 20"/>
                  <a:gd name="T15" fmla="*/ 21 h 92"/>
                  <a:gd name="T16" fmla="*/ 0 w 20"/>
                  <a:gd name="T17" fmla="*/ 12 h 92"/>
                  <a:gd name="T18" fmla="*/ 3 w 20"/>
                  <a:gd name="T19" fmla="*/ 10 h 92"/>
                  <a:gd name="T20" fmla="*/ 7 w 20"/>
                  <a:gd name="T21" fmla="*/ 7 h 92"/>
                  <a:gd name="T22" fmla="*/ 11 w 20"/>
                  <a:gd name="T23" fmla="*/ 4 h 92"/>
                  <a:gd name="T24" fmla="*/ 13 w 20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2"/>
                  <a:gd name="T41" fmla="*/ 20 w 20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2">
                    <a:moveTo>
                      <a:pt x="13" y="0"/>
                    </a:moveTo>
                    <a:lnTo>
                      <a:pt x="20" y="0"/>
                    </a:lnTo>
                    <a:lnTo>
                      <a:pt x="20" y="92"/>
                    </a:lnTo>
                    <a:lnTo>
                      <a:pt x="11" y="92"/>
                    </a:lnTo>
                    <a:lnTo>
                      <a:pt x="11" y="25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0" y="23"/>
                    </a:lnTo>
                    <a:lnTo>
                      <a:pt x="3" y="19"/>
                    </a:lnTo>
                    <a:lnTo>
                      <a:pt x="7" y="14"/>
                    </a:lnTo>
                    <a:lnTo>
                      <a:pt x="11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61"/>
              <p:cNvSpPr>
                <a:spLocks noEditPoints="1"/>
              </p:cNvSpPr>
              <p:nvPr/>
            </p:nvSpPr>
            <p:spPr bwMode="auto">
              <a:xfrm>
                <a:off x="2854" y="2874"/>
                <a:ext cx="34" cy="46"/>
              </a:xfrm>
              <a:custGeom>
                <a:avLst/>
                <a:gdLst>
                  <a:gd name="T0" fmla="*/ 19 w 34"/>
                  <a:gd name="T1" fmla="*/ 13 h 90"/>
                  <a:gd name="T2" fmla="*/ 8 w 34"/>
                  <a:gd name="T3" fmla="*/ 28 h 90"/>
                  <a:gd name="T4" fmla="*/ 19 w 34"/>
                  <a:gd name="T5" fmla="*/ 28 h 90"/>
                  <a:gd name="T6" fmla="*/ 19 w 34"/>
                  <a:gd name="T7" fmla="*/ 13 h 90"/>
                  <a:gd name="T8" fmla="*/ 20 w 34"/>
                  <a:gd name="T9" fmla="*/ 0 h 90"/>
                  <a:gd name="T10" fmla="*/ 28 w 34"/>
                  <a:gd name="T11" fmla="*/ 0 h 90"/>
                  <a:gd name="T12" fmla="*/ 28 w 34"/>
                  <a:gd name="T13" fmla="*/ 28 h 90"/>
                  <a:gd name="T14" fmla="*/ 34 w 34"/>
                  <a:gd name="T15" fmla="*/ 28 h 90"/>
                  <a:gd name="T16" fmla="*/ 34 w 34"/>
                  <a:gd name="T17" fmla="*/ 37 h 90"/>
                  <a:gd name="T18" fmla="*/ 28 w 34"/>
                  <a:gd name="T19" fmla="*/ 37 h 90"/>
                  <a:gd name="T20" fmla="*/ 28 w 34"/>
                  <a:gd name="T21" fmla="*/ 46 h 90"/>
                  <a:gd name="T22" fmla="*/ 19 w 34"/>
                  <a:gd name="T23" fmla="*/ 46 h 90"/>
                  <a:gd name="T24" fmla="*/ 19 w 34"/>
                  <a:gd name="T25" fmla="*/ 37 h 90"/>
                  <a:gd name="T26" fmla="*/ 0 w 34"/>
                  <a:gd name="T27" fmla="*/ 37 h 90"/>
                  <a:gd name="T28" fmla="*/ 0 w 34"/>
                  <a:gd name="T29" fmla="*/ 28 h 90"/>
                  <a:gd name="T30" fmla="*/ 20 w 34"/>
                  <a:gd name="T31" fmla="*/ 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90"/>
                  <a:gd name="T50" fmla="*/ 34 w 34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90">
                    <a:moveTo>
                      <a:pt x="19" y="25"/>
                    </a:moveTo>
                    <a:lnTo>
                      <a:pt x="8" y="55"/>
                    </a:lnTo>
                    <a:lnTo>
                      <a:pt x="19" y="55"/>
                    </a:lnTo>
                    <a:lnTo>
                      <a:pt x="19" y="25"/>
                    </a:lnTo>
                    <a:close/>
                    <a:moveTo>
                      <a:pt x="20" y="0"/>
                    </a:moveTo>
                    <a:lnTo>
                      <a:pt x="28" y="0"/>
                    </a:lnTo>
                    <a:lnTo>
                      <a:pt x="28" y="55"/>
                    </a:lnTo>
                    <a:lnTo>
                      <a:pt x="34" y="55"/>
                    </a:lnTo>
                    <a:lnTo>
                      <a:pt x="34" y="72"/>
                    </a:lnTo>
                    <a:lnTo>
                      <a:pt x="28" y="72"/>
                    </a:lnTo>
                    <a:lnTo>
                      <a:pt x="28" y="90"/>
                    </a:lnTo>
                    <a:lnTo>
                      <a:pt x="19" y="90"/>
                    </a:lnTo>
                    <a:lnTo>
                      <a:pt x="19" y="72"/>
                    </a:lnTo>
                    <a:lnTo>
                      <a:pt x="0" y="72"/>
                    </a:lnTo>
                    <a:lnTo>
                      <a:pt x="0" y="5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62"/>
              <p:cNvSpPr>
                <a:spLocks noEditPoints="1"/>
              </p:cNvSpPr>
              <p:nvPr/>
            </p:nvSpPr>
            <p:spPr bwMode="auto">
              <a:xfrm>
                <a:off x="2892" y="2873"/>
                <a:ext cx="31" cy="48"/>
              </a:xfrm>
              <a:custGeom>
                <a:avLst/>
                <a:gdLst>
                  <a:gd name="T0" fmla="*/ 15 w 31"/>
                  <a:gd name="T1" fmla="*/ 8 h 94"/>
                  <a:gd name="T2" fmla="*/ 14 w 31"/>
                  <a:gd name="T3" fmla="*/ 8 h 94"/>
                  <a:gd name="T4" fmla="*/ 12 w 31"/>
                  <a:gd name="T5" fmla="*/ 9 h 94"/>
                  <a:gd name="T6" fmla="*/ 11 w 31"/>
                  <a:gd name="T7" fmla="*/ 11 h 94"/>
                  <a:gd name="T8" fmla="*/ 10 w 31"/>
                  <a:gd name="T9" fmla="*/ 13 h 94"/>
                  <a:gd name="T10" fmla="*/ 9 w 31"/>
                  <a:gd name="T11" fmla="*/ 15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9 h 94"/>
                  <a:gd name="T18" fmla="*/ 9 w 31"/>
                  <a:gd name="T19" fmla="*/ 32 h 94"/>
                  <a:gd name="T20" fmla="*/ 10 w 31"/>
                  <a:gd name="T21" fmla="*/ 35 h 94"/>
                  <a:gd name="T22" fmla="*/ 11 w 31"/>
                  <a:gd name="T23" fmla="*/ 37 h 94"/>
                  <a:gd name="T24" fmla="*/ 12 w 31"/>
                  <a:gd name="T25" fmla="*/ 39 h 94"/>
                  <a:gd name="T26" fmla="*/ 14 w 31"/>
                  <a:gd name="T27" fmla="*/ 39 h 94"/>
                  <a:gd name="T28" fmla="*/ 15 w 31"/>
                  <a:gd name="T29" fmla="*/ 40 h 94"/>
                  <a:gd name="T30" fmla="*/ 17 w 31"/>
                  <a:gd name="T31" fmla="*/ 39 h 94"/>
                  <a:gd name="T32" fmla="*/ 18 w 31"/>
                  <a:gd name="T33" fmla="*/ 39 h 94"/>
                  <a:gd name="T34" fmla="*/ 20 w 31"/>
                  <a:gd name="T35" fmla="*/ 37 h 94"/>
                  <a:gd name="T36" fmla="*/ 21 w 31"/>
                  <a:gd name="T37" fmla="*/ 35 h 94"/>
                  <a:gd name="T38" fmla="*/ 21 w 31"/>
                  <a:gd name="T39" fmla="*/ 32 h 94"/>
                  <a:gd name="T40" fmla="*/ 22 w 31"/>
                  <a:gd name="T41" fmla="*/ 29 h 94"/>
                  <a:gd name="T42" fmla="*/ 22 w 31"/>
                  <a:gd name="T43" fmla="*/ 24 h 94"/>
                  <a:gd name="T44" fmla="*/ 22 w 31"/>
                  <a:gd name="T45" fmla="*/ 19 h 94"/>
                  <a:gd name="T46" fmla="*/ 21 w 31"/>
                  <a:gd name="T47" fmla="*/ 16 h 94"/>
                  <a:gd name="T48" fmla="*/ 21 w 31"/>
                  <a:gd name="T49" fmla="*/ 13 h 94"/>
                  <a:gd name="T50" fmla="*/ 20 w 31"/>
                  <a:gd name="T51" fmla="*/ 11 h 94"/>
                  <a:gd name="T52" fmla="*/ 18 w 31"/>
                  <a:gd name="T53" fmla="*/ 9 h 94"/>
                  <a:gd name="T54" fmla="*/ 17 w 31"/>
                  <a:gd name="T55" fmla="*/ 8 h 94"/>
                  <a:gd name="T56" fmla="*/ 15 w 31"/>
                  <a:gd name="T57" fmla="*/ 8 h 94"/>
                  <a:gd name="T58" fmla="*/ 15 w 31"/>
                  <a:gd name="T59" fmla="*/ 0 h 94"/>
                  <a:gd name="T60" fmla="*/ 19 w 31"/>
                  <a:gd name="T61" fmla="*/ 1 h 94"/>
                  <a:gd name="T62" fmla="*/ 23 w 31"/>
                  <a:gd name="T63" fmla="*/ 2 h 94"/>
                  <a:gd name="T64" fmla="*/ 26 w 31"/>
                  <a:gd name="T65" fmla="*/ 5 h 94"/>
                  <a:gd name="T66" fmla="*/ 29 w 31"/>
                  <a:gd name="T67" fmla="*/ 13 h 94"/>
                  <a:gd name="T68" fmla="*/ 31 w 31"/>
                  <a:gd name="T69" fmla="*/ 24 h 94"/>
                  <a:gd name="T70" fmla="*/ 29 w 31"/>
                  <a:gd name="T71" fmla="*/ 35 h 94"/>
                  <a:gd name="T72" fmla="*/ 26 w 31"/>
                  <a:gd name="T73" fmla="*/ 43 h 94"/>
                  <a:gd name="T74" fmla="*/ 23 w 31"/>
                  <a:gd name="T75" fmla="*/ 46 h 94"/>
                  <a:gd name="T76" fmla="*/ 19 w 31"/>
                  <a:gd name="T77" fmla="*/ 47 h 94"/>
                  <a:gd name="T78" fmla="*/ 15 w 31"/>
                  <a:gd name="T79" fmla="*/ 48 h 94"/>
                  <a:gd name="T80" fmla="*/ 11 w 31"/>
                  <a:gd name="T81" fmla="*/ 47 h 94"/>
                  <a:gd name="T82" fmla="*/ 7 w 31"/>
                  <a:gd name="T83" fmla="*/ 45 h 94"/>
                  <a:gd name="T84" fmla="*/ 4 w 31"/>
                  <a:gd name="T85" fmla="*/ 43 h 94"/>
                  <a:gd name="T86" fmla="*/ 1 w 31"/>
                  <a:gd name="T87" fmla="*/ 35 h 94"/>
                  <a:gd name="T88" fmla="*/ 0 w 31"/>
                  <a:gd name="T89" fmla="*/ 24 h 94"/>
                  <a:gd name="T90" fmla="*/ 1 w 31"/>
                  <a:gd name="T91" fmla="*/ 12 h 94"/>
                  <a:gd name="T92" fmla="*/ 5 w 31"/>
                  <a:gd name="T93" fmla="*/ 5 h 94"/>
                  <a:gd name="T94" fmla="*/ 7 w 31"/>
                  <a:gd name="T95" fmla="*/ 2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5"/>
                    </a:moveTo>
                    <a:lnTo>
                      <a:pt x="14" y="15"/>
                    </a:lnTo>
                    <a:lnTo>
                      <a:pt x="12" y="17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9" y="63"/>
                    </a:lnTo>
                    <a:lnTo>
                      <a:pt x="10" y="69"/>
                    </a:lnTo>
                    <a:lnTo>
                      <a:pt x="11" y="72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5" y="78"/>
                    </a:lnTo>
                    <a:lnTo>
                      <a:pt x="17" y="76"/>
                    </a:lnTo>
                    <a:lnTo>
                      <a:pt x="18" y="76"/>
                    </a:lnTo>
                    <a:lnTo>
                      <a:pt x="20" y="72"/>
                    </a:lnTo>
                    <a:lnTo>
                      <a:pt x="21" y="69"/>
                    </a:lnTo>
                    <a:lnTo>
                      <a:pt x="21" y="63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7"/>
                    </a:lnTo>
                    <a:lnTo>
                      <a:pt x="21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8" y="17"/>
                    </a:lnTo>
                    <a:lnTo>
                      <a:pt x="17" y="15"/>
                    </a:lnTo>
                    <a:lnTo>
                      <a:pt x="15" y="15"/>
                    </a:lnTo>
                    <a:close/>
                    <a:moveTo>
                      <a:pt x="15" y="0"/>
                    </a:moveTo>
                    <a:lnTo>
                      <a:pt x="19" y="2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29" y="25"/>
                    </a:lnTo>
                    <a:lnTo>
                      <a:pt x="31" y="47"/>
                    </a:lnTo>
                    <a:lnTo>
                      <a:pt x="29" y="69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19" y="92"/>
                    </a:lnTo>
                    <a:lnTo>
                      <a:pt x="15" y="94"/>
                    </a:lnTo>
                    <a:lnTo>
                      <a:pt x="11" y="92"/>
                    </a:lnTo>
                    <a:lnTo>
                      <a:pt x="7" y="88"/>
                    </a:lnTo>
                    <a:lnTo>
                      <a:pt x="4" y="84"/>
                    </a:lnTo>
                    <a:lnTo>
                      <a:pt x="1" y="69"/>
                    </a:lnTo>
                    <a:lnTo>
                      <a:pt x="0" y="47"/>
                    </a:lnTo>
                    <a:lnTo>
                      <a:pt x="1" y="23"/>
                    </a:lnTo>
                    <a:lnTo>
                      <a:pt x="5" y="10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63"/>
              <p:cNvSpPr>
                <a:spLocks noChangeShapeType="1"/>
              </p:cNvSpPr>
              <p:nvPr/>
            </p:nvSpPr>
            <p:spPr bwMode="auto">
              <a:xfrm>
                <a:off x="2959" y="2416"/>
                <a:ext cx="2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64"/>
              <p:cNvSpPr>
                <a:spLocks noChangeShapeType="1"/>
              </p:cNvSpPr>
              <p:nvPr/>
            </p:nvSpPr>
            <p:spPr bwMode="auto">
              <a:xfrm flipH="1">
                <a:off x="5520" y="2416"/>
                <a:ext cx="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Rectangle 65"/>
              <p:cNvSpPr>
                <a:spLocks noChangeArrowheads="1"/>
              </p:cNvSpPr>
              <p:nvPr/>
            </p:nvSpPr>
            <p:spPr bwMode="auto">
              <a:xfrm>
                <a:off x="2797" y="2421"/>
                <a:ext cx="1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75" name="Freeform 66"/>
              <p:cNvSpPr>
                <a:spLocks/>
              </p:cNvSpPr>
              <p:nvPr/>
            </p:nvSpPr>
            <p:spPr bwMode="auto">
              <a:xfrm>
                <a:off x="2821" y="2394"/>
                <a:ext cx="20" cy="47"/>
              </a:xfrm>
              <a:custGeom>
                <a:avLst/>
                <a:gdLst>
                  <a:gd name="T0" fmla="*/ 13 w 20"/>
                  <a:gd name="T1" fmla="*/ 0 h 95"/>
                  <a:gd name="T2" fmla="*/ 20 w 20"/>
                  <a:gd name="T3" fmla="*/ 0 h 95"/>
                  <a:gd name="T4" fmla="*/ 20 w 20"/>
                  <a:gd name="T5" fmla="*/ 47 h 95"/>
                  <a:gd name="T6" fmla="*/ 11 w 20"/>
                  <a:gd name="T7" fmla="*/ 47 h 95"/>
                  <a:gd name="T8" fmla="*/ 11 w 20"/>
                  <a:gd name="T9" fmla="*/ 13 h 95"/>
                  <a:gd name="T10" fmla="*/ 8 w 20"/>
                  <a:gd name="T11" fmla="*/ 17 h 95"/>
                  <a:gd name="T12" fmla="*/ 4 w 20"/>
                  <a:gd name="T13" fmla="*/ 19 h 95"/>
                  <a:gd name="T14" fmla="*/ 0 w 20"/>
                  <a:gd name="T15" fmla="*/ 21 h 95"/>
                  <a:gd name="T16" fmla="*/ 0 w 20"/>
                  <a:gd name="T17" fmla="*/ 12 h 95"/>
                  <a:gd name="T18" fmla="*/ 3 w 20"/>
                  <a:gd name="T19" fmla="*/ 10 h 95"/>
                  <a:gd name="T20" fmla="*/ 7 w 20"/>
                  <a:gd name="T21" fmla="*/ 8 h 95"/>
                  <a:gd name="T22" fmla="*/ 11 w 20"/>
                  <a:gd name="T23" fmla="*/ 4 h 95"/>
                  <a:gd name="T24" fmla="*/ 13 w 20"/>
                  <a:gd name="T25" fmla="*/ 0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5"/>
                  <a:gd name="T41" fmla="*/ 20 w 20"/>
                  <a:gd name="T42" fmla="*/ 95 h 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5">
                    <a:moveTo>
                      <a:pt x="13" y="0"/>
                    </a:moveTo>
                    <a:lnTo>
                      <a:pt x="20" y="0"/>
                    </a:lnTo>
                    <a:lnTo>
                      <a:pt x="20" y="95"/>
                    </a:lnTo>
                    <a:lnTo>
                      <a:pt x="11" y="95"/>
                    </a:lnTo>
                    <a:lnTo>
                      <a:pt x="11" y="26"/>
                    </a:lnTo>
                    <a:lnTo>
                      <a:pt x="8" y="34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3" y="20"/>
                    </a:lnTo>
                    <a:lnTo>
                      <a:pt x="7" y="16"/>
                    </a:lnTo>
                    <a:lnTo>
                      <a:pt x="11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67"/>
              <p:cNvSpPr>
                <a:spLocks/>
              </p:cNvSpPr>
              <p:nvPr/>
            </p:nvSpPr>
            <p:spPr bwMode="auto">
              <a:xfrm>
                <a:off x="2856" y="2394"/>
                <a:ext cx="30" cy="47"/>
              </a:xfrm>
              <a:custGeom>
                <a:avLst/>
                <a:gdLst>
                  <a:gd name="T0" fmla="*/ 16 w 30"/>
                  <a:gd name="T1" fmla="*/ 0 h 95"/>
                  <a:gd name="T2" fmla="*/ 20 w 30"/>
                  <a:gd name="T3" fmla="*/ 1 h 95"/>
                  <a:gd name="T4" fmla="*/ 24 w 30"/>
                  <a:gd name="T5" fmla="*/ 2 h 95"/>
                  <a:gd name="T6" fmla="*/ 26 w 30"/>
                  <a:gd name="T7" fmla="*/ 4 h 95"/>
                  <a:gd name="T8" fmla="*/ 29 w 30"/>
                  <a:gd name="T9" fmla="*/ 7 h 95"/>
                  <a:gd name="T10" fmla="*/ 30 w 30"/>
                  <a:gd name="T11" fmla="*/ 10 h 95"/>
                  <a:gd name="T12" fmla="*/ 30 w 30"/>
                  <a:gd name="T13" fmla="*/ 13 h 95"/>
                  <a:gd name="T14" fmla="*/ 30 w 30"/>
                  <a:gd name="T15" fmla="*/ 16 h 95"/>
                  <a:gd name="T16" fmla="*/ 29 w 30"/>
                  <a:gd name="T17" fmla="*/ 19 h 95"/>
                  <a:gd name="T18" fmla="*/ 28 w 30"/>
                  <a:gd name="T19" fmla="*/ 22 h 95"/>
                  <a:gd name="T20" fmla="*/ 26 w 30"/>
                  <a:gd name="T21" fmla="*/ 24 h 95"/>
                  <a:gd name="T22" fmla="*/ 25 w 30"/>
                  <a:gd name="T23" fmla="*/ 26 h 95"/>
                  <a:gd name="T24" fmla="*/ 23 w 30"/>
                  <a:gd name="T25" fmla="*/ 28 h 95"/>
                  <a:gd name="T26" fmla="*/ 20 w 30"/>
                  <a:gd name="T27" fmla="*/ 30 h 95"/>
                  <a:gd name="T28" fmla="*/ 18 w 30"/>
                  <a:gd name="T29" fmla="*/ 32 h 95"/>
                  <a:gd name="T30" fmla="*/ 16 w 30"/>
                  <a:gd name="T31" fmla="*/ 34 h 95"/>
                  <a:gd name="T32" fmla="*/ 15 w 30"/>
                  <a:gd name="T33" fmla="*/ 35 h 95"/>
                  <a:gd name="T34" fmla="*/ 13 w 30"/>
                  <a:gd name="T35" fmla="*/ 38 h 95"/>
                  <a:gd name="T36" fmla="*/ 30 w 30"/>
                  <a:gd name="T37" fmla="*/ 38 h 95"/>
                  <a:gd name="T38" fmla="*/ 30 w 30"/>
                  <a:gd name="T39" fmla="*/ 47 h 95"/>
                  <a:gd name="T40" fmla="*/ 0 w 30"/>
                  <a:gd name="T41" fmla="*/ 47 h 95"/>
                  <a:gd name="T42" fmla="*/ 1 w 30"/>
                  <a:gd name="T43" fmla="*/ 42 h 95"/>
                  <a:gd name="T44" fmla="*/ 3 w 30"/>
                  <a:gd name="T45" fmla="*/ 38 h 95"/>
                  <a:gd name="T46" fmla="*/ 5 w 30"/>
                  <a:gd name="T47" fmla="*/ 35 h 95"/>
                  <a:gd name="T48" fmla="*/ 8 w 30"/>
                  <a:gd name="T49" fmla="*/ 31 h 95"/>
                  <a:gd name="T50" fmla="*/ 12 w 30"/>
                  <a:gd name="T51" fmla="*/ 27 h 95"/>
                  <a:gd name="T52" fmla="*/ 16 w 30"/>
                  <a:gd name="T53" fmla="*/ 24 h 95"/>
                  <a:gd name="T54" fmla="*/ 18 w 30"/>
                  <a:gd name="T55" fmla="*/ 22 h 95"/>
                  <a:gd name="T56" fmla="*/ 20 w 30"/>
                  <a:gd name="T57" fmla="*/ 20 h 95"/>
                  <a:gd name="T58" fmla="*/ 21 w 30"/>
                  <a:gd name="T59" fmla="*/ 17 h 95"/>
                  <a:gd name="T60" fmla="*/ 22 w 30"/>
                  <a:gd name="T61" fmla="*/ 15 h 95"/>
                  <a:gd name="T62" fmla="*/ 21 w 30"/>
                  <a:gd name="T63" fmla="*/ 12 h 95"/>
                  <a:gd name="T64" fmla="*/ 20 w 30"/>
                  <a:gd name="T65" fmla="*/ 10 h 95"/>
                  <a:gd name="T66" fmla="*/ 18 w 30"/>
                  <a:gd name="T67" fmla="*/ 9 h 95"/>
                  <a:gd name="T68" fmla="*/ 16 w 30"/>
                  <a:gd name="T69" fmla="*/ 9 h 95"/>
                  <a:gd name="T70" fmla="*/ 13 w 30"/>
                  <a:gd name="T71" fmla="*/ 9 h 95"/>
                  <a:gd name="T72" fmla="*/ 11 w 30"/>
                  <a:gd name="T73" fmla="*/ 10 h 95"/>
                  <a:gd name="T74" fmla="*/ 10 w 30"/>
                  <a:gd name="T75" fmla="*/ 12 h 95"/>
                  <a:gd name="T76" fmla="*/ 9 w 30"/>
                  <a:gd name="T77" fmla="*/ 15 h 95"/>
                  <a:gd name="T78" fmla="*/ 0 w 30"/>
                  <a:gd name="T79" fmla="*/ 15 h 95"/>
                  <a:gd name="T80" fmla="*/ 1 w 30"/>
                  <a:gd name="T81" fmla="*/ 10 h 95"/>
                  <a:gd name="T82" fmla="*/ 3 w 30"/>
                  <a:gd name="T83" fmla="*/ 6 h 95"/>
                  <a:gd name="T84" fmla="*/ 5 w 30"/>
                  <a:gd name="T85" fmla="*/ 4 h 95"/>
                  <a:gd name="T86" fmla="*/ 8 w 30"/>
                  <a:gd name="T87" fmla="*/ 2 h 95"/>
                  <a:gd name="T88" fmla="*/ 12 w 30"/>
                  <a:gd name="T89" fmla="*/ 1 h 95"/>
                  <a:gd name="T90" fmla="*/ 16 w 30"/>
                  <a:gd name="T91" fmla="*/ 0 h 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0"/>
                  <a:gd name="T139" fmla="*/ 0 h 95"/>
                  <a:gd name="T140" fmla="*/ 30 w 30"/>
                  <a:gd name="T141" fmla="*/ 95 h 9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0" h="95">
                    <a:moveTo>
                      <a:pt x="16" y="0"/>
                    </a:moveTo>
                    <a:lnTo>
                      <a:pt x="20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9" y="14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30" y="32"/>
                    </a:lnTo>
                    <a:lnTo>
                      <a:pt x="29" y="38"/>
                    </a:lnTo>
                    <a:lnTo>
                      <a:pt x="28" y="44"/>
                    </a:lnTo>
                    <a:lnTo>
                      <a:pt x="26" y="49"/>
                    </a:lnTo>
                    <a:lnTo>
                      <a:pt x="25" y="53"/>
                    </a:lnTo>
                    <a:lnTo>
                      <a:pt x="23" y="57"/>
                    </a:lnTo>
                    <a:lnTo>
                      <a:pt x="20" y="61"/>
                    </a:lnTo>
                    <a:lnTo>
                      <a:pt x="18" y="65"/>
                    </a:lnTo>
                    <a:lnTo>
                      <a:pt x="16" y="69"/>
                    </a:lnTo>
                    <a:lnTo>
                      <a:pt x="15" y="71"/>
                    </a:lnTo>
                    <a:lnTo>
                      <a:pt x="13" y="77"/>
                    </a:lnTo>
                    <a:lnTo>
                      <a:pt x="30" y="77"/>
                    </a:lnTo>
                    <a:lnTo>
                      <a:pt x="30" y="95"/>
                    </a:lnTo>
                    <a:lnTo>
                      <a:pt x="0" y="95"/>
                    </a:lnTo>
                    <a:lnTo>
                      <a:pt x="1" y="85"/>
                    </a:lnTo>
                    <a:lnTo>
                      <a:pt x="3" y="77"/>
                    </a:lnTo>
                    <a:lnTo>
                      <a:pt x="5" y="71"/>
                    </a:lnTo>
                    <a:lnTo>
                      <a:pt x="8" y="63"/>
                    </a:lnTo>
                    <a:lnTo>
                      <a:pt x="12" y="55"/>
                    </a:lnTo>
                    <a:lnTo>
                      <a:pt x="16" y="48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1" y="34"/>
                    </a:lnTo>
                    <a:lnTo>
                      <a:pt x="22" y="30"/>
                    </a:lnTo>
                    <a:lnTo>
                      <a:pt x="21" y="24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1" y="20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68"/>
              <p:cNvSpPr>
                <a:spLocks noEditPoints="1"/>
              </p:cNvSpPr>
              <p:nvPr/>
            </p:nvSpPr>
            <p:spPr bwMode="auto">
              <a:xfrm>
                <a:off x="2892" y="2394"/>
                <a:ext cx="31" cy="47"/>
              </a:xfrm>
              <a:custGeom>
                <a:avLst/>
                <a:gdLst>
                  <a:gd name="T0" fmla="*/ 15 w 31"/>
                  <a:gd name="T1" fmla="*/ 9 h 95"/>
                  <a:gd name="T2" fmla="*/ 14 w 31"/>
                  <a:gd name="T3" fmla="*/ 9 h 95"/>
                  <a:gd name="T4" fmla="*/ 12 w 31"/>
                  <a:gd name="T5" fmla="*/ 10 h 95"/>
                  <a:gd name="T6" fmla="*/ 11 w 31"/>
                  <a:gd name="T7" fmla="*/ 11 h 95"/>
                  <a:gd name="T8" fmla="*/ 10 w 31"/>
                  <a:gd name="T9" fmla="*/ 13 h 95"/>
                  <a:gd name="T10" fmla="*/ 9 w 31"/>
                  <a:gd name="T11" fmla="*/ 16 h 95"/>
                  <a:gd name="T12" fmla="*/ 9 w 31"/>
                  <a:gd name="T13" fmla="*/ 20 h 95"/>
                  <a:gd name="T14" fmla="*/ 9 w 31"/>
                  <a:gd name="T15" fmla="*/ 24 h 95"/>
                  <a:gd name="T16" fmla="*/ 9 w 31"/>
                  <a:gd name="T17" fmla="*/ 28 h 95"/>
                  <a:gd name="T18" fmla="*/ 9 w 31"/>
                  <a:gd name="T19" fmla="*/ 32 h 95"/>
                  <a:gd name="T20" fmla="*/ 10 w 31"/>
                  <a:gd name="T21" fmla="*/ 34 h 95"/>
                  <a:gd name="T22" fmla="*/ 11 w 31"/>
                  <a:gd name="T23" fmla="*/ 37 h 95"/>
                  <a:gd name="T24" fmla="*/ 12 w 31"/>
                  <a:gd name="T25" fmla="*/ 38 h 95"/>
                  <a:gd name="T26" fmla="*/ 14 w 31"/>
                  <a:gd name="T27" fmla="*/ 39 h 95"/>
                  <a:gd name="T28" fmla="*/ 15 w 31"/>
                  <a:gd name="T29" fmla="*/ 39 h 95"/>
                  <a:gd name="T30" fmla="*/ 17 w 31"/>
                  <a:gd name="T31" fmla="*/ 39 h 95"/>
                  <a:gd name="T32" fmla="*/ 18 w 31"/>
                  <a:gd name="T33" fmla="*/ 38 h 95"/>
                  <a:gd name="T34" fmla="*/ 20 w 31"/>
                  <a:gd name="T35" fmla="*/ 37 h 95"/>
                  <a:gd name="T36" fmla="*/ 21 w 31"/>
                  <a:gd name="T37" fmla="*/ 34 h 95"/>
                  <a:gd name="T38" fmla="*/ 21 w 31"/>
                  <a:gd name="T39" fmla="*/ 32 h 95"/>
                  <a:gd name="T40" fmla="*/ 22 w 31"/>
                  <a:gd name="T41" fmla="*/ 28 h 95"/>
                  <a:gd name="T42" fmla="*/ 22 w 31"/>
                  <a:gd name="T43" fmla="*/ 24 h 95"/>
                  <a:gd name="T44" fmla="*/ 22 w 31"/>
                  <a:gd name="T45" fmla="*/ 20 h 95"/>
                  <a:gd name="T46" fmla="*/ 21 w 31"/>
                  <a:gd name="T47" fmla="*/ 16 h 95"/>
                  <a:gd name="T48" fmla="*/ 21 w 31"/>
                  <a:gd name="T49" fmla="*/ 14 h 95"/>
                  <a:gd name="T50" fmla="*/ 20 w 31"/>
                  <a:gd name="T51" fmla="*/ 11 h 95"/>
                  <a:gd name="T52" fmla="*/ 18 w 31"/>
                  <a:gd name="T53" fmla="*/ 10 h 95"/>
                  <a:gd name="T54" fmla="*/ 17 w 31"/>
                  <a:gd name="T55" fmla="*/ 9 h 95"/>
                  <a:gd name="T56" fmla="*/ 15 w 31"/>
                  <a:gd name="T57" fmla="*/ 9 h 95"/>
                  <a:gd name="T58" fmla="*/ 15 w 31"/>
                  <a:gd name="T59" fmla="*/ 0 h 95"/>
                  <a:gd name="T60" fmla="*/ 19 w 31"/>
                  <a:gd name="T61" fmla="*/ 1 h 95"/>
                  <a:gd name="T62" fmla="*/ 23 w 31"/>
                  <a:gd name="T63" fmla="*/ 3 h 95"/>
                  <a:gd name="T64" fmla="*/ 26 w 31"/>
                  <a:gd name="T65" fmla="*/ 5 h 95"/>
                  <a:gd name="T66" fmla="*/ 29 w 31"/>
                  <a:gd name="T67" fmla="*/ 13 h 95"/>
                  <a:gd name="T68" fmla="*/ 31 w 31"/>
                  <a:gd name="T69" fmla="*/ 24 h 95"/>
                  <a:gd name="T70" fmla="*/ 29 w 31"/>
                  <a:gd name="T71" fmla="*/ 35 h 95"/>
                  <a:gd name="T72" fmla="*/ 26 w 31"/>
                  <a:gd name="T73" fmla="*/ 42 h 95"/>
                  <a:gd name="T74" fmla="*/ 23 w 31"/>
                  <a:gd name="T75" fmla="*/ 45 h 95"/>
                  <a:gd name="T76" fmla="*/ 19 w 31"/>
                  <a:gd name="T77" fmla="*/ 47 h 95"/>
                  <a:gd name="T78" fmla="*/ 15 w 31"/>
                  <a:gd name="T79" fmla="*/ 47 h 95"/>
                  <a:gd name="T80" fmla="*/ 11 w 31"/>
                  <a:gd name="T81" fmla="*/ 47 h 95"/>
                  <a:gd name="T82" fmla="*/ 7 w 31"/>
                  <a:gd name="T83" fmla="*/ 45 h 95"/>
                  <a:gd name="T84" fmla="*/ 4 w 31"/>
                  <a:gd name="T85" fmla="*/ 42 h 95"/>
                  <a:gd name="T86" fmla="*/ 1 w 31"/>
                  <a:gd name="T87" fmla="*/ 35 h 95"/>
                  <a:gd name="T88" fmla="*/ 0 w 31"/>
                  <a:gd name="T89" fmla="*/ 24 h 95"/>
                  <a:gd name="T90" fmla="*/ 1 w 31"/>
                  <a:gd name="T91" fmla="*/ 13 h 95"/>
                  <a:gd name="T92" fmla="*/ 5 w 31"/>
                  <a:gd name="T93" fmla="*/ 5 h 95"/>
                  <a:gd name="T94" fmla="*/ 7 w 31"/>
                  <a:gd name="T95" fmla="*/ 3 h 95"/>
                  <a:gd name="T96" fmla="*/ 11 w 31"/>
                  <a:gd name="T97" fmla="*/ 1 h 95"/>
                  <a:gd name="T98" fmla="*/ 15 w 31"/>
                  <a:gd name="T99" fmla="*/ 0 h 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5"/>
                  <a:gd name="T152" fmla="*/ 31 w 31"/>
                  <a:gd name="T153" fmla="*/ 95 h 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5">
                    <a:moveTo>
                      <a:pt x="15" y="18"/>
                    </a:moveTo>
                    <a:lnTo>
                      <a:pt x="14" y="18"/>
                    </a:lnTo>
                    <a:lnTo>
                      <a:pt x="12" y="20"/>
                    </a:lnTo>
                    <a:lnTo>
                      <a:pt x="11" y="22"/>
                    </a:lnTo>
                    <a:lnTo>
                      <a:pt x="10" y="26"/>
                    </a:lnTo>
                    <a:lnTo>
                      <a:pt x="9" y="32"/>
                    </a:lnTo>
                    <a:lnTo>
                      <a:pt x="9" y="40"/>
                    </a:lnTo>
                    <a:lnTo>
                      <a:pt x="9" y="48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1" y="75"/>
                    </a:lnTo>
                    <a:lnTo>
                      <a:pt x="12" y="77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7" y="79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2" y="57"/>
                    </a:lnTo>
                    <a:lnTo>
                      <a:pt x="22" y="48"/>
                    </a:lnTo>
                    <a:lnTo>
                      <a:pt x="22" y="40"/>
                    </a:lnTo>
                    <a:lnTo>
                      <a:pt x="21" y="32"/>
                    </a:lnTo>
                    <a:lnTo>
                      <a:pt x="21" y="28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7" y="18"/>
                    </a:lnTo>
                    <a:lnTo>
                      <a:pt x="15" y="18"/>
                    </a:lnTo>
                    <a:close/>
                    <a:moveTo>
                      <a:pt x="15" y="0"/>
                    </a:moveTo>
                    <a:lnTo>
                      <a:pt x="19" y="2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29" y="26"/>
                    </a:lnTo>
                    <a:lnTo>
                      <a:pt x="31" y="48"/>
                    </a:lnTo>
                    <a:lnTo>
                      <a:pt x="29" y="71"/>
                    </a:lnTo>
                    <a:lnTo>
                      <a:pt x="26" y="85"/>
                    </a:lnTo>
                    <a:lnTo>
                      <a:pt x="23" y="91"/>
                    </a:lnTo>
                    <a:lnTo>
                      <a:pt x="19" y="95"/>
                    </a:lnTo>
                    <a:lnTo>
                      <a:pt x="15" y="95"/>
                    </a:lnTo>
                    <a:lnTo>
                      <a:pt x="11" y="95"/>
                    </a:lnTo>
                    <a:lnTo>
                      <a:pt x="7" y="91"/>
                    </a:lnTo>
                    <a:lnTo>
                      <a:pt x="4" y="85"/>
                    </a:lnTo>
                    <a:lnTo>
                      <a:pt x="1" y="71"/>
                    </a:lnTo>
                    <a:lnTo>
                      <a:pt x="0" y="48"/>
                    </a:lnTo>
                    <a:lnTo>
                      <a:pt x="1" y="26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69"/>
              <p:cNvSpPr>
                <a:spLocks noChangeShapeType="1"/>
              </p:cNvSpPr>
              <p:nvPr/>
            </p:nvSpPr>
            <p:spPr bwMode="auto">
              <a:xfrm>
                <a:off x="2959" y="1938"/>
                <a:ext cx="2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 flipH="1">
                <a:off x="5520" y="1938"/>
                <a:ext cx="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Rectangle 71"/>
              <p:cNvSpPr>
                <a:spLocks noChangeArrowheads="1"/>
              </p:cNvSpPr>
              <p:nvPr/>
            </p:nvSpPr>
            <p:spPr bwMode="auto">
              <a:xfrm>
                <a:off x="2797" y="1942"/>
                <a:ext cx="1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81" name="Freeform 72"/>
              <p:cNvSpPr>
                <a:spLocks/>
              </p:cNvSpPr>
              <p:nvPr/>
            </p:nvSpPr>
            <p:spPr bwMode="auto">
              <a:xfrm>
                <a:off x="2821" y="1916"/>
                <a:ext cx="20" cy="46"/>
              </a:xfrm>
              <a:custGeom>
                <a:avLst/>
                <a:gdLst>
                  <a:gd name="T0" fmla="*/ 13 w 20"/>
                  <a:gd name="T1" fmla="*/ 0 h 92"/>
                  <a:gd name="T2" fmla="*/ 20 w 20"/>
                  <a:gd name="T3" fmla="*/ 0 h 92"/>
                  <a:gd name="T4" fmla="*/ 20 w 20"/>
                  <a:gd name="T5" fmla="*/ 46 h 92"/>
                  <a:gd name="T6" fmla="*/ 11 w 20"/>
                  <a:gd name="T7" fmla="*/ 46 h 92"/>
                  <a:gd name="T8" fmla="*/ 11 w 20"/>
                  <a:gd name="T9" fmla="*/ 12 h 92"/>
                  <a:gd name="T10" fmla="*/ 8 w 20"/>
                  <a:gd name="T11" fmla="*/ 15 h 92"/>
                  <a:gd name="T12" fmla="*/ 4 w 20"/>
                  <a:gd name="T13" fmla="*/ 18 h 92"/>
                  <a:gd name="T14" fmla="*/ 0 w 20"/>
                  <a:gd name="T15" fmla="*/ 20 h 92"/>
                  <a:gd name="T16" fmla="*/ 0 w 20"/>
                  <a:gd name="T17" fmla="*/ 11 h 92"/>
                  <a:gd name="T18" fmla="*/ 3 w 20"/>
                  <a:gd name="T19" fmla="*/ 10 h 92"/>
                  <a:gd name="T20" fmla="*/ 7 w 20"/>
                  <a:gd name="T21" fmla="*/ 7 h 92"/>
                  <a:gd name="T22" fmla="*/ 11 w 20"/>
                  <a:gd name="T23" fmla="*/ 4 h 92"/>
                  <a:gd name="T24" fmla="*/ 13 w 20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2"/>
                  <a:gd name="T41" fmla="*/ 20 w 20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2">
                    <a:moveTo>
                      <a:pt x="13" y="0"/>
                    </a:moveTo>
                    <a:lnTo>
                      <a:pt x="20" y="0"/>
                    </a:lnTo>
                    <a:lnTo>
                      <a:pt x="20" y="92"/>
                    </a:lnTo>
                    <a:lnTo>
                      <a:pt x="11" y="92"/>
                    </a:lnTo>
                    <a:lnTo>
                      <a:pt x="11" y="25"/>
                    </a:lnTo>
                    <a:lnTo>
                      <a:pt x="8" y="31"/>
                    </a:lnTo>
                    <a:lnTo>
                      <a:pt x="4" y="35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7" y="14"/>
                    </a:lnTo>
                    <a:lnTo>
                      <a:pt x="11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73"/>
              <p:cNvSpPr>
                <a:spLocks noEditPoints="1"/>
              </p:cNvSpPr>
              <p:nvPr/>
            </p:nvSpPr>
            <p:spPr bwMode="auto">
              <a:xfrm>
                <a:off x="2856" y="1916"/>
                <a:ext cx="30" cy="47"/>
              </a:xfrm>
              <a:custGeom>
                <a:avLst/>
                <a:gdLst>
                  <a:gd name="T0" fmla="*/ 15 w 30"/>
                  <a:gd name="T1" fmla="*/ 8 h 94"/>
                  <a:gd name="T2" fmla="*/ 13 w 30"/>
                  <a:gd name="T3" fmla="*/ 8 h 94"/>
                  <a:gd name="T4" fmla="*/ 12 w 30"/>
                  <a:gd name="T5" fmla="*/ 9 h 94"/>
                  <a:gd name="T6" fmla="*/ 11 w 30"/>
                  <a:gd name="T7" fmla="*/ 10 h 94"/>
                  <a:gd name="T8" fmla="*/ 10 w 30"/>
                  <a:gd name="T9" fmla="*/ 12 h 94"/>
                  <a:gd name="T10" fmla="*/ 9 w 30"/>
                  <a:gd name="T11" fmla="*/ 14 h 94"/>
                  <a:gd name="T12" fmla="*/ 9 w 30"/>
                  <a:gd name="T13" fmla="*/ 19 h 94"/>
                  <a:gd name="T14" fmla="*/ 9 w 30"/>
                  <a:gd name="T15" fmla="*/ 24 h 94"/>
                  <a:gd name="T16" fmla="*/ 9 w 30"/>
                  <a:gd name="T17" fmla="*/ 27 h 94"/>
                  <a:gd name="T18" fmla="*/ 9 w 30"/>
                  <a:gd name="T19" fmla="*/ 31 h 94"/>
                  <a:gd name="T20" fmla="*/ 9 w 30"/>
                  <a:gd name="T21" fmla="*/ 34 h 94"/>
                  <a:gd name="T22" fmla="*/ 11 w 30"/>
                  <a:gd name="T23" fmla="*/ 37 h 94"/>
                  <a:gd name="T24" fmla="*/ 12 w 30"/>
                  <a:gd name="T25" fmla="*/ 38 h 94"/>
                  <a:gd name="T26" fmla="*/ 13 w 30"/>
                  <a:gd name="T27" fmla="*/ 39 h 94"/>
                  <a:gd name="T28" fmla="*/ 15 w 30"/>
                  <a:gd name="T29" fmla="*/ 39 h 94"/>
                  <a:gd name="T30" fmla="*/ 17 w 30"/>
                  <a:gd name="T31" fmla="*/ 39 h 94"/>
                  <a:gd name="T32" fmla="*/ 18 w 30"/>
                  <a:gd name="T33" fmla="*/ 38 h 94"/>
                  <a:gd name="T34" fmla="*/ 20 w 30"/>
                  <a:gd name="T35" fmla="*/ 37 h 94"/>
                  <a:gd name="T36" fmla="*/ 20 w 30"/>
                  <a:gd name="T37" fmla="*/ 35 h 94"/>
                  <a:gd name="T38" fmla="*/ 21 w 30"/>
                  <a:gd name="T39" fmla="*/ 31 h 94"/>
                  <a:gd name="T40" fmla="*/ 21 w 30"/>
                  <a:gd name="T41" fmla="*/ 27 h 94"/>
                  <a:gd name="T42" fmla="*/ 22 w 30"/>
                  <a:gd name="T43" fmla="*/ 24 h 94"/>
                  <a:gd name="T44" fmla="*/ 21 w 30"/>
                  <a:gd name="T45" fmla="*/ 19 h 94"/>
                  <a:gd name="T46" fmla="*/ 21 w 30"/>
                  <a:gd name="T47" fmla="*/ 14 h 94"/>
                  <a:gd name="T48" fmla="*/ 21 w 30"/>
                  <a:gd name="T49" fmla="*/ 12 h 94"/>
                  <a:gd name="T50" fmla="*/ 20 w 30"/>
                  <a:gd name="T51" fmla="*/ 10 h 94"/>
                  <a:gd name="T52" fmla="*/ 18 w 30"/>
                  <a:gd name="T53" fmla="*/ 9 h 94"/>
                  <a:gd name="T54" fmla="*/ 17 w 30"/>
                  <a:gd name="T55" fmla="*/ 8 h 94"/>
                  <a:gd name="T56" fmla="*/ 15 w 30"/>
                  <a:gd name="T57" fmla="*/ 8 h 94"/>
                  <a:gd name="T58" fmla="*/ 15 w 30"/>
                  <a:gd name="T59" fmla="*/ 0 h 94"/>
                  <a:gd name="T60" fmla="*/ 19 w 30"/>
                  <a:gd name="T61" fmla="*/ 0 h 94"/>
                  <a:gd name="T62" fmla="*/ 23 w 30"/>
                  <a:gd name="T63" fmla="*/ 2 h 94"/>
                  <a:gd name="T64" fmla="*/ 26 w 30"/>
                  <a:gd name="T65" fmla="*/ 5 h 94"/>
                  <a:gd name="T66" fmla="*/ 29 w 30"/>
                  <a:gd name="T67" fmla="*/ 12 h 94"/>
                  <a:gd name="T68" fmla="*/ 30 w 30"/>
                  <a:gd name="T69" fmla="*/ 24 h 94"/>
                  <a:gd name="T70" fmla="*/ 29 w 30"/>
                  <a:gd name="T71" fmla="*/ 35 h 94"/>
                  <a:gd name="T72" fmla="*/ 26 w 30"/>
                  <a:gd name="T73" fmla="*/ 42 h 94"/>
                  <a:gd name="T74" fmla="*/ 23 w 30"/>
                  <a:gd name="T75" fmla="*/ 44 h 94"/>
                  <a:gd name="T76" fmla="*/ 19 w 30"/>
                  <a:gd name="T77" fmla="*/ 46 h 94"/>
                  <a:gd name="T78" fmla="*/ 15 w 30"/>
                  <a:gd name="T79" fmla="*/ 47 h 94"/>
                  <a:gd name="T80" fmla="*/ 11 w 30"/>
                  <a:gd name="T81" fmla="*/ 46 h 94"/>
                  <a:gd name="T82" fmla="*/ 7 w 30"/>
                  <a:gd name="T83" fmla="*/ 44 h 94"/>
                  <a:gd name="T84" fmla="*/ 4 w 30"/>
                  <a:gd name="T85" fmla="*/ 41 h 94"/>
                  <a:gd name="T86" fmla="*/ 1 w 30"/>
                  <a:gd name="T87" fmla="*/ 35 h 94"/>
                  <a:gd name="T88" fmla="*/ 0 w 30"/>
                  <a:gd name="T89" fmla="*/ 24 h 94"/>
                  <a:gd name="T90" fmla="*/ 1 w 30"/>
                  <a:gd name="T91" fmla="*/ 12 h 94"/>
                  <a:gd name="T92" fmla="*/ 4 w 30"/>
                  <a:gd name="T93" fmla="*/ 5 h 94"/>
                  <a:gd name="T94" fmla="*/ 7 w 30"/>
                  <a:gd name="T95" fmla="*/ 2 h 94"/>
                  <a:gd name="T96" fmla="*/ 11 w 30"/>
                  <a:gd name="T97" fmla="*/ 0 h 94"/>
                  <a:gd name="T98" fmla="*/ 15 w 30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"/>
                  <a:gd name="T151" fmla="*/ 0 h 94"/>
                  <a:gd name="T152" fmla="*/ 30 w 30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" h="94">
                    <a:moveTo>
                      <a:pt x="15" y="16"/>
                    </a:moveTo>
                    <a:lnTo>
                      <a:pt x="13" y="16"/>
                    </a:lnTo>
                    <a:lnTo>
                      <a:pt x="12" y="18"/>
                    </a:lnTo>
                    <a:lnTo>
                      <a:pt x="11" y="20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5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18" y="75"/>
                    </a:lnTo>
                    <a:lnTo>
                      <a:pt x="20" y="73"/>
                    </a:lnTo>
                    <a:lnTo>
                      <a:pt x="20" y="69"/>
                    </a:lnTo>
                    <a:lnTo>
                      <a:pt x="21" y="63"/>
                    </a:lnTo>
                    <a:lnTo>
                      <a:pt x="21" y="55"/>
                    </a:lnTo>
                    <a:lnTo>
                      <a:pt x="22" y="47"/>
                    </a:lnTo>
                    <a:lnTo>
                      <a:pt x="21" y="37"/>
                    </a:lnTo>
                    <a:lnTo>
                      <a:pt x="21" y="29"/>
                    </a:lnTo>
                    <a:lnTo>
                      <a:pt x="21" y="25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17" y="16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29" y="24"/>
                    </a:lnTo>
                    <a:lnTo>
                      <a:pt x="30" y="47"/>
                    </a:lnTo>
                    <a:lnTo>
                      <a:pt x="29" y="69"/>
                    </a:lnTo>
                    <a:lnTo>
                      <a:pt x="26" y="84"/>
                    </a:lnTo>
                    <a:lnTo>
                      <a:pt x="23" y="88"/>
                    </a:lnTo>
                    <a:lnTo>
                      <a:pt x="19" y="92"/>
                    </a:lnTo>
                    <a:lnTo>
                      <a:pt x="15" y="94"/>
                    </a:lnTo>
                    <a:lnTo>
                      <a:pt x="11" y="92"/>
                    </a:lnTo>
                    <a:lnTo>
                      <a:pt x="7" y="88"/>
                    </a:lnTo>
                    <a:lnTo>
                      <a:pt x="4" y="82"/>
                    </a:lnTo>
                    <a:lnTo>
                      <a:pt x="1" y="69"/>
                    </a:lnTo>
                    <a:lnTo>
                      <a:pt x="0" y="47"/>
                    </a:lnTo>
                    <a:lnTo>
                      <a:pt x="1" y="24"/>
                    </a:lnTo>
                    <a:lnTo>
                      <a:pt x="4" y="10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74"/>
              <p:cNvSpPr>
                <a:spLocks noEditPoints="1"/>
              </p:cNvSpPr>
              <p:nvPr/>
            </p:nvSpPr>
            <p:spPr bwMode="auto">
              <a:xfrm>
                <a:off x="2892" y="1916"/>
                <a:ext cx="31" cy="47"/>
              </a:xfrm>
              <a:custGeom>
                <a:avLst/>
                <a:gdLst>
                  <a:gd name="T0" fmla="*/ 15 w 31"/>
                  <a:gd name="T1" fmla="*/ 8 h 94"/>
                  <a:gd name="T2" fmla="*/ 14 w 31"/>
                  <a:gd name="T3" fmla="*/ 8 h 94"/>
                  <a:gd name="T4" fmla="*/ 12 w 31"/>
                  <a:gd name="T5" fmla="*/ 9 h 94"/>
                  <a:gd name="T6" fmla="*/ 11 w 31"/>
                  <a:gd name="T7" fmla="*/ 10 h 94"/>
                  <a:gd name="T8" fmla="*/ 10 w 31"/>
                  <a:gd name="T9" fmla="*/ 12 h 94"/>
                  <a:gd name="T10" fmla="*/ 9 w 31"/>
                  <a:gd name="T11" fmla="*/ 14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7 h 94"/>
                  <a:gd name="T18" fmla="*/ 9 w 31"/>
                  <a:gd name="T19" fmla="*/ 31 h 94"/>
                  <a:gd name="T20" fmla="*/ 10 w 31"/>
                  <a:gd name="T21" fmla="*/ 34 h 94"/>
                  <a:gd name="T22" fmla="*/ 11 w 31"/>
                  <a:gd name="T23" fmla="*/ 37 h 94"/>
                  <a:gd name="T24" fmla="*/ 12 w 31"/>
                  <a:gd name="T25" fmla="*/ 38 h 94"/>
                  <a:gd name="T26" fmla="*/ 14 w 31"/>
                  <a:gd name="T27" fmla="*/ 39 h 94"/>
                  <a:gd name="T28" fmla="*/ 15 w 31"/>
                  <a:gd name="T29" fmla="*/ 39 h 94"/>
                  <a:gd name="T30" fmla="*/ 17 w 31"/>
                  <a:gd name="T31" fmla="*/ 39 h 94"/>
                  <a:gd name="T32" fmla="*/ 18 w 31"/>
                  <a:gd name="T33" fmla="*/ 38 h 94"/>
                  <a:gd name="T34" fmla="*/ 20 w 31"/>
                  <a:gd name="T35" fmla="*/ 37 h 94"/>
                  <a:gd name="T36" fmla="*/ 21 w 31"/>
                  <a:gd name="T37" fmla="*/ 35 h 94"/>
                  <a:gd name="T38" fmla="*/ 21 w 31"/>
                  <a:gd name="T39" fmla="*/ 31 h 94"/>
                  <a:gd name="T40" fmla="*/ 22 w 31"/>
                  <a:gd name="T41" fmla="*/ 27 h 94"/>
                  <a:gd name="T42" fmla="*/ 22 w 31"/>
                  <a:gd name="T43" fmla="*/ 24 h 94"/>
                  <a:gd name="T44" fmla="*/ 22 w 31"/>
                  <a:gd name="T45" fmla="*/ 19 h 94"/>
                  <a:gd name="T46" fmla="*/ 21 w 31"/>
                  <a:gd name="T47" fmla="*/ 14 h 94"/>
                  <a:gd name="T48" fmla="*/ 21 w 31"/>
                  <a:gd name="T49" fmla="*/ 12 h 94"/>
                  <a:gd name="T50" fmla="*/ 20 w 31"/>
                  <a:gd name="T51" fmla="*/ 10 h 94"/>
                  <a:gd name="T52" fmla="*/ 18 w 31"/>
                  <a:gd name="T53" fmla="*/ 9 h 94"/>
                  <a:gd name="T54" fmla="*/ 17 w 31"/>
                  <a:gd name="T55" fmla="*/ 8 h 94"/>
                  <a:gd name="T56" fmla="*/ 15 w 31"/>
                  <a:gd name="T57" fmla="*/ 8 h 94"/>
                  <a:gd name="T58" fmla="*/ 15 w 31"/>
                  <a:gd name="T59" fmla="*/ 0 h 94"/>
                  <a:gd name="T60" fmla="*/ 19 w 31"/>
                  <a:gd name="T61" fmla="*/ 0 h 94"/>
                  <a:gd name="T62" fmla="*/ 23 w 31"/>
                  <a:gd name="T63" fmla="*/ 2 h 94"/>
                  <a:gd name="T64" fmla="*/ 26 w 31"/>
                  <a:gd name="T65" fmla="*/ 5 h 94"/>
                  <a:gd name="T66" fmla="*/ 29 w 31"/>
                  <a:gd name="T67" fmla="*/ 12 h 94"/>
                  <a:gd name="T68" fmla="*/ 31 w 31"/>
                  <a:gd name="T69" fmla="*/ 24 h 94"/>
                  <a:gd name="T70" fmla="*/ 29 w 31"/>
                  <a:gd name="T71" fmla="*/ 35 h 94"/>
                  <a:gd name="T72" fmla="*/ 26 w 31"/>
                  <a:gd name="T73" fmla="*/ 42 h 94"/>
                  <a:gd name="T74" fmla="*/ 23 w 31"/>
                  <a:gd name="T75" fmla="*/ 44 h 94"/>
                  <a:gd name="T76" fmla="*/ 19 w 31"/>
                  <a:gd name="T77" fmla="*/ 46 h 94"/>
                  <a:gd name="T78" fmla="*/ 15 w 31"/>
                  <a:gd name="T79" fmla="*/ 47 h 94"/>
                  <a:gd name="T80" fmla="*/ 11 w 31"/>
                  <a:gd name="T81" fmla="*/ 46 h 94"/>
                  <a:gd name="T82" fmla="*/ 7 w 31"/>
                  <a:gd name="T83" fmla="*/ 44 h 94"/>
                  <a:gd name="T84" fmla="*/ 4 w 31"/>
                  <a:gd name="T85" fmla="*/ 41 h 94"/>
                  <a:gd name="T86" fmla="*/ 1 w 31"/>
                  <a:gd name="T87" fmla="*/ 35 h 94"/>
                  <a:gd name="T88" fmla="*/ 0 w 31"/>
                  <a:gd name="T89" fmla="*/ 24 h 94"/>
                  <a:gd name="T90" fmla="*/ 1 w 31"/>
                  <a:gd name="T91" fmla="*/ 12 h 94"/>
                  <a:gd name="T92" fmla="*/ 5 w 31"/>
                  <a:gd name="T93" fmla="*/ 5 h 94"/>
                  <a:gd name="T94" fmla="*/ 7 w 31"/>
                  <a:gd name="T95" fmla="*/ 2 h 94"/>
                  <a:gd name="T96" fmla="*/ 11 w 31"/>
                  <a:gd name="T97" fmla="*/ 0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6"/>
                    </a:moveTo>
                    <a:lnTo>
                      <a:pt x="14" y="16"/>
                    </a:lnTo>
                    <a:lnTo>
                      <a:pt x="12" y="18"/>
                    </a:lnTo>
                    <a:lnTo>
                      <a:pt x="11" y="20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5"/>
                    </a:lnTo>
                    <a:lnTo>
                      <a:pt x="9" y="63"/>
                    </a:lnTo>
                    <a:lnTo>
                      <a:pt x="10" y="67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4" y="77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18" y="75"/>
                    </a:lnTo>
                    <a:lnTo>
                      <a:pt x="20" y="73"/>
                    </a:lnTo>
                    <a:lnTo>
                      <a:pt x="21" y="69"/>
                    </a:lnTo>
                    <a:lnTo>
                      <a:pt x="21" y="63"/>
                    </a:lnTo>
                    <a:lnTo>
                      <a:pt x="22" y="55"/>
                    </a:lnTo>
                    <a:lnTo>
                      <a:pt x="22" y="47"/>
                    </a:lnTo>
                    <a:lnTo>
                      <a:pt x="22" y="37"/>
                    </a:lnTo>
                    <a:lnTo>
                      <a:pt x="21" y="29"/>
                    </a:lnTo>
                    <a:lnTo>
                      <a:pt x="21" y="25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17" y="16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6" y="10"/>
                    </a:lnTo>
                    <a:lnTo>
                      <a:pt x="29" y="24"/>
                    </a:lnTo>
                    <a:lnTo>
                      <a:pt x="31" y="47"/>
                    </a:lnTo>
                    <a:lnTo>
                      <a:pt x="29" y="69"/>
                    </a:lnTo>
                    <a:lnTo>
                      <a:pt x="26" y="84"/>
                    </a:lnTo>
                    <a:lnTo>
                      <a:pt x="23" y="88"/>
                    </a:lnTo>
                    <a:lnTo>
                      <a:pt x="19" y="92"/>
                    </a:lnTo>
                    <a:lnTo>
                      <a:pt x="15" y="94"/>
                    </a:lnTo>
                    <a:lnTo>
                      <a:pt x="11" y="92"/>
                    </a:lnTo>
                    <a:lnTo>
                      <a:pt x="7" y="88"/>
                    </a:lnTo>
                    <a:lnTo>
                      <a:pt x="4" y="82"/>
                    </a:lnTo>
                    <a:lnTo>
                      <a:pt x="1" y="69"/>
                    </a:lnTo>
                    <a:lnTo>
                      <a:pt x="0" y="47"/>
                    </a:lnTo>
                    <a:lnTo>
                      <a:pt x="1" y="24"/>
                    </a:lnTo>
                    <a:lnTo>
                      <a:pt x="5" y="10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75"/>
              <p:cNvSpPr>
                <a:spLocks noChangeShapeType="1"/>
              </p:cNvSpPr>
              <p:nvPr/>
            </p:nvSpPr>
            <p:spPr bwMode="auto">
              <a:xfrm>
                <a:off x="2959" y="1458"/>
                <a:ext cx="2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76"/>
              <p:cNvSpPr>
                <a:spLocks noChangeShapeType="1"/>
              </p:cNvSpPr>
              <p:nvPr/>
            </p:nvSpPr>
            <p:spPr bwMode="auto">
              <a:xfrm flipH="1">
                <a:off x="5520" y="1458"/>
                <a:ext cx="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Rectangle 77"/>
              <p:cNvSpPr>
                <a:spLocks noChangeArrowheads="1"/>
              </p:cNvSpPr>
              <p:nvPr/>
            </p:nvSpPr>
            <p:spPr bwMode="auto">
              <a:xfrm>
                <a:off x="2834" y="1463"/>
                <a:ext cx="1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87" name="Freeform 78"/>
              <p:cNvSpPr>
                <a:spLocks noEditPoints="1"/>
              </p:cNvSpPr>
              <p:nvPr/>
            </p:nvSpPr>
            <p:spPr bwMode="auto">
              <a:xfrm>
                <a:off x="2856" y="1437"/>
                <a:ext cx="31" cy="47"/>
              </a:xfrm>
              <a:custGeom>
                <a:avLst/>
                <a:gdLst>
                  <a:gd name="T0" fmla="*/ 13 w 31"/>
                  <a:gd name="T1" fmla="*/ 25 h 94"/>
                  <a:gd name="T2" fmla="*/ 10 w 31"/>
                  <a:gd name="T3" fmla="*/ 27 h 94"/>
                  <a:gd name="T4" fmla="*/ 9 w 31"/>
                  <a:gd name="T5" fmla="*/ 32 h 94"/>
                  <a:gd name="T6" fmla="*/ 11 w 31"/>
                  <a:gd name="T7" fmla="*/ 38 h 94"/>
                  <a:gd name="T8" fmla="*/ 15 w 31"/>
                  <a:gd name="T9" fmla="*/ 40 h 94"/>
                  <a:gd name="T10" fmla="*/ 20 w 31"/>
                  <a:gd name="T11" fmla="*/ 38 h 94"/>
                  <a:gd name="T12" fmla="*/ 22 w 31"/>
                  <a:gd name="T13" fmla="*/ 32 h 94"/>
                  <a:gd name="T14" fmla="*/ 20 w 31"/>
                  <a:gd name="T15" fmla="*/ 27 h 94"/>
                  <a:gd name="T16" fmla="*/ 15 w 31"/>
                  <a:gd name="T17" fmla="*/ 24 h 94"/>
                  <a:gd name="T18" fmla="*/ 13 w 31"/>
                  <a:gd name="T19" fmla="*/ 6 h 94"/>
                  <a:gd name="T20" fmla="*/ 10 w 31"/>
                  <a:gd name="T21" fmla="*/ 10 h 94"/>
                  <a:gd name="T22" fmla="*/ 10 w 31"/>
                  <a:gd name="T23" fmla="*/ 14 h 94"/>
                  <a:gd name="T24" fmla="*/ 13 w 31"/>
                  <a:gd name="T25" fmla="*/ 18 h 94"/>
                  <a:gd name="T26" fmla="*/ 18 w 31"/>
                  <a:gd name="T27" fmla="*/ 18 h 94"/>
                  <a:gd name="T28" fmla="*/ 21 w 31"/>
                  <a:gd name="T29" fmla="*/ 14 h 94"/>
                  <a:gd name="T30" fmla="*/ 21 w 31"/>
                  <a:gd name="T31" fmla="*/ 10 h 94"/>
                  <a:gd name="T32" fmla="*/ 18 w 31"/>
                  <a:gd name="T33" fmla="*/ 6 h 94"/>
                  <a:gd name="T34" fmla="*/ 15 w 31"/>
                  <a:gd name="T35" fmla="*/ 0 h 94"/>
                  <a:gd name="T36" fmla="*/ 23 w 31"/>
                  <a:gd name="T37" fmla="*/ 1 h 94"/>
                  <a:gd name="T38" fmla="*/ 28 w 31"/>
                  <a:gd name="T39" fmla="*/ 6 h 94"/>
                  <a:gd name="T40" fmla="*/ 30 w 31"/>
                  <a:gd name="T41" fmla="*/ 12 h 94"/>
                  <a:gd name="T42" fmla="*/ 28 w 31"/>
                  <a:gd name="T43" fmla="*/ 18 h 94"/>
                  <a:gd name="T44" fmla="*/ 23 w 31"/>
                  <a:gd name="T45" fmla="*/ 22 h 94"/>
                  <a:gd name="T46" fmla="*/ 29 w 31"/>
                  <a:gd name="T47" fmla="*/ 25 h 94"/>
                  <a:gd name="T48" fmla="*/ 31 w 31"/>
                  <a:gd name="T49" fmla="*/ 32 h 94"/>
                  <a:gd name="T50" fmla="*/ 29 w 31"/>
                  <a:gd name="T51" fmla="*/ 40 h 94"/>
                  <a:gd name="T52" fmla="*/ 23 w 31"/>
                  <a:gd name="T53" fmla="*/ 45 h 94"/>
                  <a:gd name="T54" fmla="*/ 16 w 31"/>
                  <a:gd name="T55" fmla="*/ 47 h 94"/>
                  <a:gd name="T56" fmla="*/ 8 w 31"/>
                  <a:gd name="T57" fmla="*/ 45 h 94"/>
                  <a:gd name="T58" fmla="*/ 2 w 31"/>
                  <a:gd name="T59" fmla="*/ 41 h 94"/>
                  <a:gd name="T60" fmla="*/ 0 w 31"/>
                  <a:gd name="T61" fmla="*/ 33 h 94"/>
                  <a:gd name="T62" fmla="*/ 2 w 31"/>
                  <a:gd name="T63" fmla="*/ 26 h 94"/>
                  <a:gd name="T64" fmla="*/ 8 w 31"/>
                  <a:gd name="T65" fmla="*/ 22 h 94"/>
                  <a:gd name="T66" fmla="*/ 2 w 31"/>
                  <a:gd name="T67" fmla="*/ 18 h 94"/>
                  <a:gd name="T68" fmla="*/ 1 w 31"/>
                  <a:gd name="T69" fmla="*/ 12 h 94"/>
                  <a:gd name="T70" fmla="*/ 2 w 31"/>
                  <a:gd name="T71" fmla="*/ 6 h 94"/>
                  <a:gd name="T72" fmla="*/ 7 w 31"/>
                  <a:gd name="T73" fmla="*/ 1 h 94"/>
                  <a:gd name="T74" fmla="*/ 15 w 31"/>
                  <a:gd name="T75" fmla="*/ 0 h 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"/>
                  <a:gd name="T115" fmla="*/ 0 h 94"/>
                  <a:gd name="T116" fmla="*/ 31 w 31"/>
                  <a:gd name="T117" fmla="*/ 94 h 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" h="94">
                    <a:moveTo>
                      <a:pt x="15" y="49"/>
                    </a:moveTo>
                    <a:lnTo>
                      <a:pt x="13" y="51"/>
                    </a:lnTo>
                    <a:lnTo>
                      <a:pt x="12" y="51"/>
                    </a:lnTo>
                    <a:lnTo>
                      <a:pt x="10" y="55"/>
                    </a:lnTo>
                    <a:lnTo>
                      <a:pt x="9" y="58"/>
                    </a:lnTo>
                    <a:lnTo>
                      <a:pt x="9" y="64"/>
                    </a:lnTo>
                    <a:lnTo>
                      <a:pt x="9" y="70"/>
                    </a:lnTo>
                    <a:lnTo>
                      <a:pt x="11" y="76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8" y="80"/>
                    </a:lnTo>
                    <a:lnTo>
                      <a:pt x="20" y="76"/>
                    </a:lnTo>
                    <a:lnTo>
                      <a:pt x="21" y="70"/>
                    </a:lnTo>
                    <a:lnTo>
                      <a:pt x="22" y="64"/>
                    </a:lnTo>
                    <a:lnTo>
                      <a:pt x="21" y="58"/>
                    </a:lnTo>
                    <a:lnTo>
                      <a:pt x="20" y="55"/>
                    </a:lnTo>
                    <a:lnTo>
                      <a:pt x="18" y="51"/>
                    </a:lnTo>
                    <a:lnTo>
                      <a:pt x="15" y="49"/>
                    </a:lnTo>
                    <a:close/>
                    <a:moveTo>
                      <a:pt x="15" y="13"/>
                    </a:moveTo>
                    <a:lnTo>
                      <a:pt x="13" y="13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10" y="29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5" y="37"/>
                    </a:lnTo>
                    <a:lnTo>
                      <a:pt x="18" y="35"/>
                    </a:lnTo>
                    <a:lnTo>
                      <a:pt x="19" y="33"/>
                    </a:lnTo>
                    <a:lnTo>
                      <a:pt x="21" y="29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0" y="17"/>
                    </a:lnTo>
                    <a:lnTo>
                      <a:pt x="18" y="13"/>
                    </a:lnTo>
                    <a:lnTo>
                      <a:pt x="15" y="13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28" y="11"/>
                    </a:lnTo>
                    <a:lnTo>
                      <a:pt x="30" y="17"/>
                    </a:lnTo>
                    <a:lnTo>
                      <a:pt x="30" y="23"/>
                    </a:lnTo>
                    <a:lnTo>
                      <a:pt x="29" y="29"/>
                    </a:lnTo>
                    <a:lnTo>
                      <a:pt x="28" y="35"/>
                    </a:lnTo>
                    <a:lnTo>
                      <a:pt x="26" y="39"/>
                    </a:lnTo>
                    <a:lnTo>
                      <a:pt x="23" y="43"/>
                    </a:lnTo>
                    <a:lnTo>
                      <a:pt x="26" y="47"/>
                    </a:lnTo>
                    <a:lnTo>
                      <a:pt x="29" y="51"/>
                    </a:lnTo>
                    <a:lnTo>
                      <a:pt x="30" y="58"/>
                    </a:lnTo>
                    <a:lnTo>
                      <a:pt x="31" y="64"/>
                    </a:lnTo>
                    <a:lnTo>
                      <a:pt x="30" y="72"/>
                    </a:lnTo>
                    <a:lnTo>
                      <a:pt x="29" y="80"/>
                    </a:lnTo>
                    <a:lnTo>
                      <a:pt x="27" y="86"/>
                    </a:lnTo>
                    <a:lnTo>
                      <a:pt x="23" y="90"/>
                    </a:lnTo>
                    <a:lnTo>
                      <a:pt x="20" y="94"/>
                    </a:lnTo>
                    <a:lnTo>
                      <a:pt x="16" y="94"/>
                    </a:lnTo>
                    <a:lnTo>
                      <a:pt x="12" y="94"/>
                    </a:lnTo>
                    <a:lnTo>
                      <a:pt x="8" y="90"/>
                    </a:lnTo>
                    <a:lnTo>
                      <a:pt x="5" y="88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4" y="47"/>
                    </a:lnTo>
                    <a:lnTo>
                      <a:pt x="8" y="43"/>
                    </a:lnTo>
                    <a:lnTo>
                      <a:pt x="4" y="39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79"/>
              <p:cNvSpPr>
                <a:spLocks noEditPoints="1"/>
              </p:cNvSpPr>
              <p:nvPr/>
            </p:nvSpPr>
            <p:spPr bwMode="auto">
              <a:xfrm>
                <a:off x="2892" y="1437"/>
                <a:ext cx="31" cy="47"/>
              </a:xfrm>
              <a:custGeom>
                <a:avLst/>
                <a:gdLst>
                  <a:gd name="T0" fmla="*/ 15 w 31"/>
                  <a:gd name="T1" fmla="*/ 7 h 94"/>
                  <a:gd name="T2" fmla="*/ 14 w 31"/>
                  <a:gd name="T3" fmla="*/ 9 h 94"/>
                  <a:gd name="T4" fmla="*/ 12 w 31"/>
                  <a:gd name="T5" fmla="*/ 9 h 94"/>
                  <a:gd name="T6" fmla="*/ 11 w 31"/>
                  <a:gd name="T7" fmla="*/ 11 h 94"/>
                  <a:gd name="T8" fmla="*/ 10 w 31"/>
                  <a:gd name="T9" fmla="*/ 12 h 94"/>
                  <a:gd name="T10" fmla="*/ 9 w 31"/>
                  <a:gd name="T11" fmla="*/ 15 h 94"/>
                  <a:gd name="T12" fmla="*/ 9 w 31"/>
                  <a:gd name="T13" fmla="*/ 19 h 94"/>
                  <a:gd name="T14" fmla="*/ 9 w 31"/>
                  <a:gd name="T15" fmla="*/ 24 h 94"/>
                  <a:gd name="T16" fmla="*/ 9 w 31"/>
                  <a:gd name="T17" fmla="*/ 28 h 94"/>
                  <a:gd name="T18" fmla="*/ 9 w 31"/>
                  <a:gd name="T19" fmla="*/ 31 h 94"/>
                  <a:gd name="T20" fmla="*/ 10 w 31"/>
                  <a:gd name="T21" fmla="*/ 34 h 94"/>
                  <a:gd name="T22" fmla="*/ 11 w 31"/>
                  <a:gd name="T23" fmla="*/ 36 h 94"/>
                  <a:gd name="T24" fmla="*/ 12 w 31"/>
                  <a:gd name="T25" fmla="*/ 38 h 94"/>
                  <a:gd name="T26" fmla="*/ 14 w 31"/>
                  <a:gd name="T27" fmla="*/ 39 h 94"/>
                  <a:gd name="T28" fmla="*/ 15 w 31"/>
                  <a:gd name="T29" fmla="*/ 39 h 94"/>
                  <a:gd name="T30" fmla="*/ 17 w 31"/>
                  <a:gd name="T31" fmla="*/ 39 h 94"/>
                  <a:gd name="T32" fmla="*/ 19 w 31"/>
                  <a:gd name="T33" fmla="*/ 38 h 94"/>
                  <a:gd name="T34" fmla="*/ 20 w 31"/>
                  <a:gd name="T35" fmla="*/ 36 h 94"/>
                  <a:gd name="T36" fmla="*/ 21 w 31"/>
                  <a:gd name="T37" fmla="*/ 34 h 94"/>
                  <a:gd name="T38" fmla="*/ 21 w 31"/>
                  <a:gd name="T39" fmla="*/ 32 h 94"/>
                  <a:gd name="T40" fmla="*/ 22 w 31"/>
                  <a:gd name="T41" fmla="*/ 28 h 94"/>
                  <a:gd name="T42" fmla="*/ 22 w 31"/>
                  <a:gd name="T43" fmla="*/ 24 h 94"/>
                  <a:gd name="T44" fmla="*/ 22 w 31"/>
                  <a:gd name="T45" fmla="*/ 19 h 94"/>
                  <a:gd name="T46" fmla="*/ 22 w 31"/>
                  <a:gd name="T47" fmla="*/ 15 h 94"/>
                  <a:gd name="T48" fmla="*/ 21 w 31"/>
                  <a:gd name="T49" fmla="*/ 12 h 94"/>
                  <a:gd name="T50" fmla="*/ 20 w 31"/>
                  <a:gd name="T51" fmla="*/ 11 h 94"/>
                  <a:gd name="T52" fmla="*/ 19 w 31"/>
                  <a:gd name="T53" fmla="*/ 9 h 94"/>
                  <a:gd name="T54" fmla="*/ 17 w 31"/>
                  <a:gd name="T55" fmla="*/ 9 h 94"/>
                  <a:gd name="T56" fmla="*/ 15 w 31"/>
                  <a:gd name="T57" fmla="*/ 7 h 94"/>
                  <a:gd name="T58" fmla="*/ 15 w 31"/>
                  <a:gd name="T59" fmla="*/ 0 h 94"/>
                  <a:gd name="T60" fmla="*/ 20 w 31"/>
                  <a:gd name="T61" fmla="*/ 1 h 94"/>
                  <a:gd name="T62" fmla="*/ 23 w 31"/>
                  <a:gd name="T63" fmla="*/ 1 h 94"/>
                  <a:gd name="T64" fmla="*/ 26 w 31"/>
                  <a:gd name="T65" fmla="*/ 5 h 94"/>
                  <a:gd name="T66" fmla="*/ 30 w 31"/>
                  <a:gd name="T67" fmla="*/ 12 h 94"/>
                  <a:gd name="T68" fmla="*/ 31 w 31"/>
                  <a:gd name="T69" fmla="*/ 24 h 94"/>
                  <a:gd name="T70" fmla="*/ 30 w 31"/>
                  <a:gd name="T71" fmla="*/ 34 h 94"/>
                  <a:gd name="T72" fmla="*/ 26 w 31"/>
                  <a:gd name="T73" fmla="*/ 42 h 94"/>
                  <a:gd name="T74" fmla="*/ 23 w 31"/>
                  <a:gd name="T75" fmla="*/ 45 h 94"/>
                  <a:gd name="T76" fmla="*/ 20 w 31"/>
                  <a:gd name="T77" fmla="*/ 46 h 94"/>
                  <a:gd name="T78" fmla="*/ 15 w 31"/>
                  <a:gd name="T79" fmla="*/ 47 h 94"/>
                  <a:gd name="T80" fmla="*/ 11 w 31"/>
                  <a:gd name="T81" fmla="*/ 46 h 94"/>
                  <a:gd name="T82" fmla="*/ 7 w 31"/>
                  <a:gd name="T83" fmla="*/ 45 h 94"/>
                  <a:gd name="T84" fmla="*/ 4 w 31"/>
                  <a:gd name="T85" fmla="*/ 42 h 94"/>
                  <a:gd name="T86" fmla="*/ 1 w 31"/>
                  <a:gd name="T87" fmla="*/ 34 h 94"/>
                  <a:gd name="T88" fmla="*/ 0 w 31"/>
                  <a:gd name="T89" fmla="*/ 24 h 94"/>
                  <a:gd name="T90" fmla="*/ 1 w 31"/>
                  <a:gd name="T91" fmla="*/ 12 h 94"/>
                  <a:gd name="T92" fmla="*/ 5 w 31"/>
                  <a:gd name="T93" fmla="*/ 5 h 94"/>
                  <a:gd name="T94" fmla="*/ 8 w 31"/>
                  <a:gd name="T95" fmla="*/ 1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5"/>
                    </a:moveTo>
                    <a:lnTo>
                      <a:pt x="14" y="17"/>
                    </a:lnTo>
                    <a:lnTo>
                      <a:pt x="12" y="17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7"/>
                    </a:lnTo>
                    <a:lnTo>
                      <a:pt x="9" y="47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0" y="68"/>
                    </a:lnTo>
                    <a:lnTo>
                      <a:pt x="11" y="72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9" y="76"/>
                    </a:lnTo>
                    <a:lnTo>
                      <a:pt x="20" y="72"/>
                    </a:lnTo>
                    <a:lnTo>
                      <a:pt x="21" y="68"/>
                    </a:lnTo>
                    <a:lnTo>
                      <a:pt x="21" y="64"/>
                    </a:lnTo>
                    <a:lnTo>
                      <a:pt x="22" y="56"/>
                    </a:lnTo>
                    <a:lnTo>
                      <a:pt x="22" y="47"/>
                    </a:lnTo>
                    <a:lnTo>
                      <a:pt x="22" y="37"/>
                    </a:lnTo>
                    <a:lnTo>
                      <a:pt x="22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5" y="15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23" y="3"/>
                    </a:lnTo>
                    <a:lnTo>
                      <a:pt x="26" y="9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68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20" y="92"/>
                    </a:lnTo>
                    <a:lnTo>
                      <a:pt x="15" y="94"/>
                    </a:lnTo>
                    <a:lnTo>
                      <a:pt x="11" y="92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68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80"/>
              <p:cNvSpPr>
                <a:spLocks noChangeShapeType="1"/>
              </p:cNvSpPr>
              <p:nvPr/>
            </p:nvSpPr>
            <p:spPr bwMode="auto">
              <a:xfrm>
                <a:off x="2959" y="980"/>
                <a:ext cx="2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81"/>
              <p:cNvSpPr>
                <a:spLocks noChangeShapeType="1"/>
              </p:cNvSpPr>
              <p:nvPr/>
            </p:nvSpPr>
            <p:spPr bwMode="auto">
              <a:xfrm flipH="1">
                <a:off x="5520" y="980"/>
                <a:ext cx="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Rectangle 82"/>
              <p:cNvSpPr>
                <a:spLocks noChangeArrowheads="1"/>
              </p:cNvSpPr>
              <p:nvPr/>
            </p:nvSpPr>
            <p:spPr bwMode="auto">
              <a:xfrm>
                <a:off x="2834" y="984"/>
                <a:ext cx="1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92" name="Freeform 83"/>
              <p:cNvSpPr>
                <a:spLocks noEditPoints="1"/>
              </p:cNvSpPr>
              <p:nvPr/>
            </p:nvSpPr>
            <p:spPr bwMode="auto">
              <a:xfrm>
                <a:off x="2856" y="959"/>
                <a:ext cx="31" cy="46"/>
              </a:xfrm>
              <a:custGeom>
                <a:avLst/>
                <a:gdLst>
                  <a:gd name="T0" fmla="*/ 15 w 31"/>
                  <a:gd name="T1" fmla="*/ 24 h 92"/>
                  <a:gd name="T2" fmla="*/ 13 w 31"/>
                  <a:gd name="T3" fmla="*/ 25 h 92"/>
                  <a:gd name="T4" fmla="*/ 11 w 31"/>
                  <a:gd name="T5" fmla="*/ 26 h 92"/>
                  <a:gd name="T6" fmla="*/ 9 w 31"/>
                  <a:gd name="T7" fmla="*/ 28 h 92"/>
                  <a:gd name="T8" fmla="*/ 9 w 31"/>
                  <a:gd name="T9" fmla="*/ 31 h 92"/>
                  <a:gd name="T10" fmla="*/ 9 w 31"/>
                  <a:gd name="T11" fmla="*/ 35 h 92"/>
                  <a:gd name="T12" fmla="*/ 11 w 31"/>
                  <a:gd name="T13" fmla="*/ 37 h 92"/>
                  <a:gd name="T14" fmla="*/ 13 w 31"/>
                  <a:gd name="T15" fmla="*/ 39 h 92"/>
                  <a:gd name="T16" fmla="*/ 16 w 31"/>
                  <a:gd name="T17" fmla="*/ 39 h 92"/>
                  <a:gd name="T18" fmla="*/ 18 w 31"/>
                  <a:gd name="T19" fmla="*/ 39 h 92"/>
                  <a:gd name="T20" fmla="*/ 20 w 31"/>
                  <a:gd name="T21" fmla="*/ 38 h 92"/>
                  <a:gd name="T22" fmla="*/ 21 w 31"/>
                  <a:gd name="T23" fmla="*/ 36 h 92"/>
                  <a:gd name="T24" fmla="*/ 22 w 31"/>
                  <a:gd name="T25" fmla="*/ 33 h 92"/>
                  <a:gd name="T26" fmla="*/ 21 w 31"/>
                  <a:gd name="T27" fmla="*/ 28 h 92"/>
                  <a:gd name="T28" fmla="*/ 20 w 31"/>
                  <a:gd name="T29" fmla="*/ 26 h 92"/>
                  <a:gd name="T30" fmla="*/ 18 w 31"/>
                  <a:gd name="T31" fmla="*/ 25 h 92"/>
                  <a:gd name="T32" fmla="*/ 15 w 31"/>
                  <a:gd name="T33" fmla="*/ 24 h 92"/>
                  <a:gd name="T34" fmla="*/ 17 w 31"/>
                  <a:gd name="T35" fmla="*/ 0 h 92"/>
                  <a:gd name="T36" fmla="*/ 20 w 31"/>
                  <a:gd name="T37" fmla="*/ 0 h 92"/>
                  <a:gd name="T38" fmla="*/ 23 w 31"/>
                  <a:gd name="T39" fmla="*/ 1 h 92"/>
                  <a:gd name="T40" fmla="*/ 26 w 31"/>
                  <a:gd name="T41" fmla="*/ 3 h 92"/>
                  <a:gd name="T42" fmla="*/ 28 w 31"/>
                  <a:gd name="T43" fmla="*/ 5 h 92"/>
                  <a:gd name="T44" fmla="*/ 29 w 31"/>
                  <a:gd name="T45" fmla="*/ 8 h 92"/>
                  <a:gd name="T46" fmla="*/ 30 w 31"/>
                  <a:gd name="T47" fmla="*/ 12 h 92"/>
                  <a:gd name="T48" fmla="*/ 21 w 31"/>
                  <a:gd name="T49" fmla="*/ 13 h 92"/>
                  <a:gd name="T50" fmla="*/ 20 w 31"/>
                  <a:gd name="T51" fmla="*/ 11 h 92"/>
                  <a:gd name="T52" fmla="*/ 19 w 31"/>
                  <a:gd name="T53" fmla="*/ 9 h 92"/>
                  <a:gd name="T54" fmla="*/ 18 w 31"/>
                  <a:gd name="T55" fmla="*/ 8 h 92"/>
                  <a:gd name="T56" fmla="*/ 16 w 31"/>
                  <a:gd name="T57" fmla="*/ 8 h 92"/>
                  <a:gd name="T58" fmla="*/ 13 w 31"/>
                  <a:gd name="T59" fmla="*/ 8 h 92"/>
                  <a:gd name="T60" fmla="*/ 11 w 31"/>
                  <a:gd name="T61" fmla="*/ 10 h 92"/>
                  <a:gd name="T62" fmla="*/ 9 w 31"/>
                  <a:gd name="T63" fmla="*/ 13 h 92"/>
                  <a:gd name="T64" fmla="*/ 9 w 31"/>
                  <a:gd name="T65" fmla="*/ 16 h 92"/>
                  <a:gd name="T66" fmla="*/ 8 w 31"/>
                  <a:gd name="T67" fmla="*/ 21 h 92"/>
                  <a:gd name="T68" fmla="*/ 11 w 31"/>
                  <a:gd name="T69" fmla="*/ 19 h 92"/>
                  <a:gd name="T70" fmla="*/ 13 w 31"/>
                  <a:gd name="T71" fmla="*/ 18 h 92"/>
                  <a:gd name="T72" fmla="*/ 17 w 31"/>
                  <a:gd name="T73" fmla="*/ 17 h 92"/>
                  <a:gd name="T74" fmla="*/ 20 w 31"/>
                  <a:gd name="T75" fmla="*/ 18 h 92"/>
                  <a:gd name="T76" fmla="*/ 24 w 31"/>
                  <a:gd name="T77" fmla="*/ 19 h 92"/>
                  <a:gd name="T78" fmla="*/ 27 w 31"/>
                  <a:gd name="T79" fmla="*/ 21 h 92"/>
                  <a:gd name="T80" fmla="*/ 29 w 31"/>
                  <a:gd name="T81" fmla="*/ 23 h 92"/>
                  <a:gd name="T82" fmla="*/ 30 w 31"/>
                  <a:gd name="T83" fmla="*/ 27 h 92"/>
                  <a:gd name="T84" fmla="*/ 31 w 31"/>
                  <a:gd name="T85" fmla="*/ 31 h 92"/>
                  <a:gd name="T86" fmla="*/ 30 w 31"/>
                  <a:gd name="T87" fmla="*/ 36 h 92"/>
                  <a:gd name="T88" fmla="*/ 29 w 31"/>
                  <a:gd name="T89" fmla="*/ 40 h 92"/>
                  <a:gd name="T90" fmla="*/ 26 w 31"/>
                  <a:gd name="T91" fmla="*/ 43 h 92"/>
                  <a:gd name="T92" fmla="*/ 23 w 31"/>
                  <a:gd name="T93" fmla="*/ 44 h 92"/>
                  <a:gd name="T94" fmla="*/ 20 w 31"/>
                  <a:gd name="T95" fmla="*/ 46 h 92"/>
                  <a:gd name="T96" fmla="*/ 16 w 31"/>
                  <a:gd name="T97" fmla="*/ 46 h 92"/>
                  <a:gd name="T98" fmla="*/ 11 w 31"/>
                  <a:gd name="T99" fmla="*/ 46 h 92"/>
                  <a:gd name="T100" fmla="*/ 8 w 31"/>
                  <a:gd name="T101" fmla="*/ 44 h 92"/>
                  <a:gd name="T102" fmla="*/ 4 w 31"/>
                  <a:gd name="T103" fmla="*/ 42 h 92"/>
                  <a:gd name="T104" fmla="*/ 1 w 31"/>
                  <a:gd name="T105" fmla="*/ 35 h 92"/>
                  <a:gd name="T106" fmla="*/ 0 w 31"/>
                  <a:gd name="T107" fmla="*/ 23 h 92"/>
                  <a:gd name="T108" fmla="*/ 1 w 31"/>
                  <a:gd name="T109" fmla="*/ 13 h 92"/>
                  <a:gd name="T110" fmla="*/ 5 w 31"/>
                  <a:gd name="T111" fmla="*/ 5 h 92"/>
                  <a:gd name="T112" fmla="*/ 8 w 31"/>
                  <a:gd name="T113" fmla="*/ 2 h 92"/>
                  <a:gd name="T114" fmla="*/ 12 w 31"/>
                  <a:gd name="T115" fmla="*/ 0 h 92"/>
                  <a:gd name="T116" fmla="*/ 17 w 31"/>
                  <a:gd name="T117" fmla="*/ 0 h 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"/>
                  <a:gd name="T178" fmla="*/ 0 h 92"/>
                  <a:gd name="T179" fmla="*/ 31 w 31"/>
                  <a:gd name="T180" fmla="*/ 92 h 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" h="92">
                    <a:moveTo>
                      <a:pt x="15" y="49"/>
                    </a:moveTo>
                    <a:lnTo>
                      <a:pt x="13" y="51"/>
                    </a:lnTo>
                    <a:lnTo>
                      <a:pt x="11" y="53"/>
                    </a:lnTo>
                    <a:lnTo>
                      <a:pt x="9" y="57"/>
                    </a:lnTo>
                    <a:lnTo>
                      <a:pt x="9" y="63"/>
                    </a:lnTo>
                    <a:lnTo>
                      <a:pt x="9" y="69"/>
                    </a:lnTo>
                    <a:lnTo>
                      <a:pt x="11" y="73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1" y="71"/>
                    </a:lnTo>
                    <a:lnTo>
                      <a:pt x="22" y="65"/>
                    </a:lnTo>
                    <a:lnTo>
                      <a:pt x="21" y="57"/>
                    </a:lnTo>
                    <a:lnTo>
                      <a:pt x="20" y="53"/>
                    </a:lnTo>
                    <a:lnTo>
                      <a:pt x="18" y="51"/>
                    </a:lnTo>
                    <a:lnTo>
                      <a:pt x="15" y="49"/>
                    </a:lnTo>
                    <a:close/>
                    <a:moveTo>
                      <a:pt x="17" y="0"/>
                    </a:moveTo>
                    <a:lnTo>
                      <a:pt x="20" y="0"/>
                    </a:lnTo>
                    <a:lnTo>
                      <a:pt x="23" y="2"/>
                    </a:lnTo>
                    <a:lnTo>
                      <a:pt x="26" y="6"/>
                    </a:lnTo>
                    <a:lnTo>
                      <a:pt x="28" y="10"/>
                    </a:lnTo>
                    <a:lnTo>
                      <a:pt x="29" y="16"/>
                    </a:lnTo>
                    <a:lnTo>
                      <a:pt x="30" y="24"/>
                    </a:lnTo>
                    <a:lnTo>
                      <a:pt x="21" y="26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9" y="26"/>
                    </a:lnTo>
                    <a:lnTo>
                      <a:pt x="9" y="32"/>
                    </a:lnTo>
                    <a:lnTo>
                      <a:pt x="8" y="41"/>
                    </a:lnTo>
                    <a:lnTo>
                      <a:pt x="11" y="37"/>
                    </a:lnTo>
                    <a:lnTo>
                      <a:pt x="13" y="35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4" y="37"/>
                    </a:lnTo>
                    <a:lnTo>
                      <a:pt x="27" y="41"/>
                    </a:lnTo>
                    <a:lnTo>
                      <a:pt x="29" y="47"/>
                    </a:lnTo>
                    <a:lnTo>
                      <a:pt x="30" y="55"/>
                    </a:lnTo>
                    <a:lnTo>
                      <a:pt x="31" y="63"/>
                    </a:lnTo>
                    <a:lnTo>
                      <a:pt x="30" y="71"/>
                    </a:lnTo>
                    <a:lnTo>
                      <a:pt x="29" y="79"/>
                    </a:lnTo>
                    <a:lnTo>
                      <a:pt x="26" y="85"/>
                    </a:lnTo>
                    <a:lnTo>
                      <a:pt x="23" y="88"/>
                    </a:lnTo>
                    <a:lnTo>
                      <a:pt x="20" y="92"/>
                    </a:lnTo>
                    <a:lnTo>
                      <a:pt x="16" y="92"/>
                    </a:lnTo>
                    <a:lnTo>
                      <a:pt x="11" y="92"/>
                    </a:lnTo>
                    <a:lnTo>
                      <a:pt x="8" y="88"/>
                    </a:lnTo>
                    <a:lnTo>
                      <a:pt x="4" y="83"/>
                    </a:lnTo>
                    <a:lnTo>
                      <a:pt x="1" y="69"/>
                    </a:lnTo>
                    <a:lnTo>
                      <a:pt x="0" y="47"/>
                    </a:lnTo>
                    <a:lnTo>
                      <a:pt x="1" y="26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84"/>
              <p:cNvSpPr>
                <a:spLocks noEditPoints="1"/>
              </p:cNvSpPr>
              <p:nvPr/>
            </p:nvSpPr>
            <p:spPr bwMode="auto">
              <a:xfrm>
                <a:off x="2892" y="959"/>
                <a:ext cx="31" cy="46"/>
              </a:xfrm>
              <a:custGeom>
                <a:avLst/>
                <a:gdLst>
                  <a:gd name="T0" fmla="*/ 15 w 31"/>
                  <a:gd name="T1" fmla="*/ 8 h 92"/>
                  <a:gd name="T2" fmla="*/ 14 w 31"/>
                  <a:gd name="T3" fmla="*/ 8 h 92"/>
                  <a:gd name="T4" fmla="*/ 12 w 31"/>
                  <a:gd name="T5" fmla="*/ 9 h 92"/>
                  <a:gd name="T6" fmla="*/ 11 w 31"/>
                  <a:gd name="T7" fmla="*/ 10 h 92"/>
                  <a:gd name="T8" fmla="*/ 10 w 31"/>
                  <a:gd name="T9" fmla="*/ 12 h 92"/>
                  <a:gd name="T10" fmla="*/ 9 w 31"/>
                  <a:gd name="T11" fmla="*/ 15 h 92"/>
                  <a:gd name="T12" fmla="*/ 9 w 31"/>
                  <a:gd name="T13" fmla="*/ 19 h 92"/>
                  <a:gd name="T14" fmla="*/ 9 w 31"/>
                  <a:gd name="T15" fmla="*/ 23 h 92"/>
                  <a:gd name="T16" fmla="*/ 9 w 31"/>
                  <a:gd name="T17" fmla="*/ 27 h 92"/>
                  <a:gd name="T18" fmla="*/ 9 w 31"/>
                  <a:gd name="T19" fmla="*/ 31 h 92"/>
                  <a:gd name="T20" fmla="*/ 10 w 31"/>
                  <a:gd name="T21" fmla="*/ 34 h 92"/>
                  <a:gd name="T22" fmla="*/ 11 w 31"/>
                  <a:gd name="T23" fmla="*/ 37 h 92"/>
                  <a:gd name="T24" fmla="*/ 12 w 31"/>
                  <a:gd name="T25" fmla="*/ 38 h 92"/>
                  <a:gd name="T26" fmla="*/ 14 w 31"/>
                  <a:gd name="T27" fmla="*/ 39 h 92"/>
                  <a:gd name="T28" fmla="*/ 15 w 31"/>
                  <a:gd name="T29" fmla="*/ 39 h 92"/>
                  <a:gd name="T30" fmla="*/ 17 w 31"/>
                  <a:gd name="T31" fmla="*/ 39 h 92"/>
                  <a:gd name="T32" fmla="*/ 19 w 31"/>
                  <a:gd name="T33" fmla="*/ 38 h 92"/>
                  <a:gd name="T34" fmla="*/ 20 w 31"/>
                  <a:gd name="T35" fmla="*/ 37 h 92"/>
                  <a:gd name="T36" fmla="*/ 21 w 31"/>
                  <a:gd name="T37" fmla="*/ 35 h 92"/>
                  <a:gd name="T38" fmla="*/ 21 w 31"/>
                  <a:gd name="T39" fmla="*/ 31 h 92"/>
                  <a:gd name="T40" fmla="*/ 22 w 31"/>
                  <a:gd name="T41" fmla="*/ 27 h 92"/>
                  <a:gd name="T42" fmla="*/ 22 w 31"/>
                  <a:gd name="T43" fmla="*/ 23 h 92"/>
                  <a:gd name="T44" fmla="*/ 22 w 31"/>
                  <a:gd name="T45" fmla="*/ 19 h 92"/>
                  <a:gd name="T46" fmla="*/ 22 w 31"/>
                  <a:gd name="T47" fmla="*/ 15 h 92"/>
                  <a:gd name="T48" fmla="*/ 21 w 31"/>
                  <a:gd name="T49" fmla="*/ 13 h 92"/>
                  <a:gd name="T50" fmla="*/ 20 w 31"/>
                  <a:gd name="T51" fmla="*/ 10 h 92"/>
                  <a:gd name="T52" fmla="*/ 19 w 31"/>
                  <a:gd name="T53" fmla="*/ 9 h 92"/>
                  <a:gd name="T54" fmla="*/ 17 w 31"/>
                  <a:gd name="T55" fmla="*/ 8 h 92"/>
                  <a:gd name="T56" fmla="*/ 15 w 31"/>
                  <a:gd name="T57" fmla="*/ 8 h 92"/>
                  <a:gd name="T58" fmla="*/ 15 w 31"/>
                  <a:gd name="T59" fmla="*/ 0 h 92"/>
                  <a:gd name="T60" fmla="*/ 20 w 31"/>
                  <a:gd name="T61" fmla="*/ 0 h 92"/>
                  <a:gd name="T62" fmla="*/ 23 w 31"/>
                  <a:gd name="T63" fmla="*/ 2 h 92"/>
                  <a:gd name="T64" fmla="*/ 26 w 31"/>
                  <a:gd name="T65" fmla="*/ 4 h 92"/>
                  <a:gd name="T66" fmla="*/ 30 w 31"/>
                  <a:gd name="T67" fmla="*/ 12 h 92"/>
                  <a:gd name="T68" fmla="*/ 31 w 31"/>
                  <a:gd name="T69" fmla="*/ 23 h 92"/>
                  <a:gd name="T70" fmla="*/ 30 w 31"/>
                  <a:gd name="T71" fmla="*/ 35 h 92"/>
                  <a:gd name="T72" fmla="*/ 26 w 31"/>
                  <a:gd name="T73" fmla="*/ 43 h 92"/>
                  <a:gd name="T74" fmla="*/ 23 w 31"/>
                  <a:gd name="T75" fmla="*/ 44 h 92"/>
                  <a:gd name="T76" fmla="*/ 20 w 31"/>
                  <a:gd name="T77" fmla="*/ 46 h 92"/>
                  <a:gd name="T78" fmla="*/ 15 w 31"/>
                  <a:gd name="T79" fmla="*/ 46 h 92"/>
                  <a:gd name="T80" fmla="*/ 11 w 31"/>
                  <a:gd name="T81" fmla="*/ 46 h 92"/>
                  <a:gd name="T82" fmla="*/ 7 w 31"/>
                  <a:gd name="T83" fmla="*/ 44 h 92"/>
                  <a:gd name="T84" fmla="*/ 4 w 31"/>
                  <a:gd name="T85" fmla="*/ 42 h 92"/>
                  <a:gd name="T86" fmla="*/ 1 w 31"/>
                  <a:gd name="T87" fmla="*/ 35 h 92"/>
                  <a:gd name="T88" fmla="*/ 0 w 31"/>
                  <a:gd name="T89" fmla="*/ 23 h 92"/>
                  <a:gd name="T90" fmla="*/ 1 w 31"/>
                  <a:gd name="T91" fmla="*/ 12 h 92"/>
                  <a:gd name="T92" fmla="*/ 5 w 31"/>
                  <a:gd name="T93" fmla="*/ 4 h 92"/>
                  <a:gd name="T94" fmla="*/ 8 w 31"/>
                  <a:gd name="T95" fmla="*/ 2 h 92"/>
                  <a:gd name="T96" fmla="*/ 11 w 31"/>
                  <a:gd name="T97" fmla="*/ 0 h 92"/>
                  <a:gd name="T98" fmla="*/ 15 w 31"/>
                  <a:gd name="T99" fmla="*/ 0 h 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2"/>
                  <a:gd name="T152" fmla="*/ 31 w 31"/>
                  <a:gd name="T153" fmla="*/ 92 h 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2">
                    <a:moveTo>
                      <a:pt x="15" y="16"/>
                    </a:moveTo>
                    <a:lnTo>
                      <a:pt x="14" y="16"/>
                    </a:lnTo>
                    <a:lnTo>
                      <a:pt x="12" y="18"/>
                    </a:lnTo>
                    <a:lnTo>
                      <a:pt x="11" y="20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9" y="37"/>
                    </a:lnTo>
                    <a:lnTo>
                      <a:pt x="9" y="45"/>
                    </a:lnTo>
                    <a:lnTo>
                      <a:pt x="9" y="55"/>
                    </a:lnTo>
                    <a:lnTo>
                      <a:pt x="9" y="63"/>
                    </a:lnTo>
                    <a:lnTo>
                      <a:pt x="10" y="67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4" y="77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19" y="75"/>
                    </a:lnTo>
                    <a:lnTo>
                      <a:pt x="20" y="73"/>
                    </a:lnTo>
                    <a:lnTo>
                      <a:pt x="21" y="69"/>
                    </a:lnTo>
                    <a:lnTo>
                      <a:pt x="21" y="63"/>
                    </a:lnTo>
                    <a:lnTo>
                      <a:pt x="22" y="55"/>
                    </a:lnTo>
                    <a:lnTo>
                      <a:pt x="22" y="45"/>
                    </a:lnTo>
                    <a:lnTo>
                      <a:pt x="22" y="37"/>
                    </a:lnTo>
                    <a:lnTo>
                      <a:pt x="22" y="30"/>
                    </a:lnTo>
                    <a:lnTo>
                      <a:pt x="21" y="26"/>
                    </a:lnTo>
                    <a:lnTo>
                      <a:pt x="20" y="20"/>
                    </a:lnTo>
                    <a:lnTo>
                      <a:pt x="19" y="18"/>
                    </a:lnTo>
                    <a:lnTo>
                      <a:pt x="17" y="16"/>
                    </a:lnTo>
                    <a:lnTo>
                      <a:pt x="15" y="16"/>
                    </a:lnTo>
                    <a:close/>
                    <a:moveTo>
                      <a:pt x="15" y="0"/>
                    </a:moveTo>
                    <a:lnTo>
                      <a:pt x="20" y="0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30" y="24"/>
                    </a:lnTo>
                    <a:lnTo>
                      <a:pt x="31" y="45"/>
                    </a:lnTo>
                    <a:lnTo>
                      <a:pt x="30" y="69"/>
                    </a:lnTo>
                    <a:lnTo>
                      <a:pt x="26" y="85"/>
                    </a:lnTo>
                    <a:lnTo>
                      <a:pt x="23" y="88"/>
                    </a:lnTo>
                    <a:lnTo>
                      <a:pt x="20" y="92"/>
                    </a:lnTo>
                    <a:lnTo>
                      <a:pt x="15" y="92"/>
                    </a:lnTo>
                    <a:lnTo>
                      <a:pt x="11" y="92"/>
                    </a:lnTo>
                    <a:lnTo>
                      <a:pt x="7" y="88"/>
                    </a:lnTo>
                    <a:lnTo>
                      <a:pt x="4" y="83"/>
                    </a:lnTo>
                    <a:lnTo>
                      <a:pt x="1" y="69"/>
                    </a:lnTo>
                    <a:lnTo>
                      <a:pt x="0" y="45"/>
                    </a:lnTo>
                    <a:lnTo>
                      <a:pt x="1" y="24"/>
                    </a:lnTo>
                    <a:lnTo>
                      <a:pt x="5" y="8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85"/>
              <p:cNvSpPr>
                <a:spLocks noChangeShapeType="1"/>
              </p:cNvSpPr>
              <p:nvPr/>
            </p:nvSpPr>
            <p:spPr bwMode="auto">
              <a:xfrm>
                <a:off x="2959" y="501"/>
                <a:ext cx="2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Line 86"/>
              <p:cNvSpPr>
                <a:spLocks noChangeShapeType="1"/>
              </p:cNvSpPr>
              <p:nvPr/>
            </p:nvSpPr>
            <p:spPr bwMode="auto">
              <a:xfrm flipH="1">
                <a:off x="5520" y="501"/>
                <a:ext cx="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Rectangle 87"/>
              <p:cNvSpPr>
                <a:spLocks noChangeArrowheads="1"/>
              </p:cNvSpPr>
              <p:nvPr/>
            </p:nvSpPr>
            <p:spPr bwMode="auto">
              <a:xfrm>
                <a:off x="2834" y="506"/>
                <a:ext cx="1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97" name="Freeform 88"/>
              <p:cNvSpPr>
                <a:spLocks noEditPoints="1"/>
              </p:cNvSpPr>
              <p:nvPr/>
            </p:nvSpPr>
            <p:spPr bwMode="auto">
              <a:xfrm>
                <a:off x="2855" y="480"/>
                <a:ext cx="33" cy="46"/>
              </a:xfrm>
              <a:custGeom>
                <a:avLst/>
                <a:gdLst>
                  <a:gd name="T0" fmla="*/ 18 w 33"/>
                  <a:gd name="T1" fmla="*/ 14 h 90"/>
                  <a:gd name="T2" fmla="*/ 8 w 33"/>
                  <a:gd name="T3" fmla="*/ 29 h 90"/>
                  <a:gd name="T4" fmla="*/ 18 w 33"/>
                  <a:gd name="T5" fmla="*/ 29 h 90"/>
                  <a:gd name="T6" fmla="*/ 18 w 33"/>
                  <a:gd name="T7" fmla="*/ 14 h 90"/>
                  <a:gd name="T8" fmla="*/ 19 w 33"/>
                  <a:gd name="T9" fmla="*/ 0 h 90"/>
                  <a:gd name="T10" fmla="*/ 27 w 33"/>
                  <a:gd name="T11" fmla="*/ 0 h 90"/>
                  <a:gd name="T12" fmla="*/ 27 w 33"/>
                  <a:gd name="T13" fmla="*/ 29 h 90"/>
                  <a:gd name="T14" fmla="*/ 33 w 33"/>
                  <a:gd name="T15" fmla="*/ 29 h 90"/>
                  <a:gd name="T16" fmla="*/ 33 w 33"/>
                  <a:gd name="T17" fmla="*/ 37 h 90"/>
                  <a:gd name="T18" fmla="*/ 27 w 33"/>
                  <a:gd name="T19" fmla="*/ 37 h 90"/>
                  <a:gd name="T20" fmla="*/ 27 w 33"/>
                  <a:gd name="T21" fmla="*/ 46 h 90"/>
                  <a:gd name="T22" fmla="*/ 18 w 33"/>
                  <a:gd name="T23" fmla="*/ 46 h 90"/>
                  <a:gd name="T24" fmla="*/ 18 w 33"/>
                  <a:gd name="T25" fmla="*/ 37 h 90"/>
                  <a:gd name="T26" fmla="*/ 0 w 33"/>
                  <a:gd name="T27" fmla="*/ 37 h 90"/>
                  <a:gd name="T28" fmla="*/ 0 w 33"/>
                  <a:gd name="T29" fmla="*/ 29 h 90"/>
                  <a:gd name="T30" fmla="*/ 19 w 33"/>
                  <a:gd name="T31" fmla="*/ 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90"/>
                  <a:gd name="T50" fmla="*/ 33 w 33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90">
                    <a:moveTo>
                      <a:pt x="18" y="27"/>
                    </a:moveTo>
                    <a:lnTo>
                      <a:pt x="8" y="57"/>
                    </a:lnTo>
                    <a:lnTo>
                      <a:pt x="18" y="57"/>
                    </a:lnTo>
                    <a:lnTo>
                      <a:pt x="18" y="27"/>
                    </a:lnTo>
                    <a:close/>
                    <a:moveTo>
                      <a:pt x="19" y="0"/>
                    </a:moveTo>
                    <a:lnTo>
                      <a:pt x="27" y="0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3" y="72"/>
                    </a:lnTo>
                    <a:lnTo>
                      <a:pt x="27" y="72"/>
                    </a:lnTo>
                    <a:lnTo>
                      <a:pt x="27" y="90"/>
                    </a:lnTo>
                    <a:lnTo>
                      <a:pt x="18" y="90"/>
                    </a:lnTo>
                    <a:lnTo>
                      <a:pt x="18" y="72"/>
                    </a:lnTo>
                    <a:lnTo>
                      <a:pt x="0" y="72"/>
                    </a:lnTo>
                    <a:lnTo>
                      <a:pt x="0" y="5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89"/>
              <p:cNvSpPr>
                <a:spLocks noEditPoints="1"/>
              </p:cNvSpPr>
              <p:nvPr/>
            </p:nvSpPr>
            <p:spPr bwMode="auto">
              <a:xfrm>
                <a:off x="2892" y="479"/>
                <a:ext cx="31" cy="47"/>
              </a:xfrm>
              <a:custGeom>
                <a:avLst/>
                <a:gdLst>
                  <a:gd name="T0" fmla="*/ 15 w 31"/>
                  <a:gd name="T1" fmla="*/ 9 h 94"/>
                  <a:gd name="T2" fmla="*/ 14 w 31"/>
                  <a:gd name="T3" fmla="*/ 9 h 94"/>
                  <a:gd name="T4" fmla="*/ 12 w 31"/>
                  <a:gd name="T5" fmla="*/ 10 h 94"/>
                  <a:gd name="T6" fmla="*/ 11 w 31"/>
                  <a:gd name="T7" fmla="*/ 11 h 94"/>
                  <a:gd name="T8" fmla="*/ 10 w 31"/>
                  <a:gd name="T9" fmla="*/ 12 h 94"/>
                  <a:gd name="T10" fmla="*/ 9 w 31"/>
                  <a:gd name="T11" fmla="*/ 15 h 94"/>
                  <a:gd name="T12" fmla="*/ 9 w 31"/>
                  <a:gd name="T13" fmla="*/ 20 h 94"/>
                  <a:gd name="T14" fmla="*/ 9 w 31"/>
                  <a:gd name="T15" fmla="*/ 24 h 94"/>
                  <a:gd name="T16" fmla="*/ 9 w 31"/>
                  <a:gd name="T17" fmla="*/ 28 h 94"/>
                  <a:gd name="T18" fmla="*/ 9 w 31"/>
                  <a:gd name="T19" fmla="*/ 33 h 94"/>
                  <a:gd name="T20" fmla="*/ 10 w 31"/>
                  <a:gd name="T21" fmla="*/ 34 h 94"/>
                  <a:gd name="T22" fmla="*/ 11 w 31"/>
                  <a:gd name="T23" fmla="*/ 37 h 94"/>
                  <a:gd name="T24" fmla="*/ 12 w 31"/>
                  <a:gd name="T25" fmla="*/ 38 h 94"/>
                  <a:gd name="T26" fmla="*/ 14 w 31"/>
                  <a:gd name="T27" fmla="*/ 39 h 94"/>
                  <a:gd name="T28" fmla="*/ 15 w 31"/>
                  <a:gd name="T29" fmla="*/ 39 h 94"/>
                  <a:gd name="T30" fmla="*/ 17 w 31"/>
                  <a:gd name="T31" fmla="*/ 39 h 94"/>
                  <a:gd name="T32" fmla="*/ 19 w 31"/>
                  <a:gd name="T33" fmla="*/ 38 h 94"/>
                  <a:gd name="T34" fmla="*/ 20 w 31"/>
                  <a:gd name="T35" fmla="*/ 37 h 94"/>
                  <a:gd name="T36" fmla="*/ 21 w 31"/>
                  <a:gd name="T37" fmla="*/ 34 h 94"/>
                  <a:gd name="T38" fmla="*/ 21 w 31"/>
                  <a:gd name="T39" fmla="*/ 33 h 94"/>
                  <a:gd name="T40" fmla="*/ 22 w 31"/>
                  <a:gd name="T41" fmla="*/ 28 h 94"/>
                  <a:gd name="T42" fmla="*/ 22 w 31"/>
                  <a:gd name="T43" fmla="*/ 24 h 94"/>
                  <a:gd name="T44" fmla="*/ 22 w 31"/>
                  <a:gd name="T45" fmla="*/ 20 h 94"/>
                  <a:gd name="T46" fmla="*/ 22 w 31"/>
                  <a:gd name="T47" fmla="*/ 15 h 94"/>
                  <a:gd name="T48" fmla="*/ 21 w 31"/>
                  <a:gd name="T49" fmla="*/ 12 h 94"/>
                  <a:gd name="T50" fmla="*/ 20 w 31"/>
                  <a:gd name="T51" fmla="*/ 11 h 94"/>
                  <a:gd name="T52" fmla="*/ 19 w 31"/>
                  <a:gd name="T53" fmla="*/ 10 h 94"/>
                  <a:gd name="T54" fmla="*/ 17 w 31"/>
                  <a:gd name="T55" fmla="*/ 9 h 94"/>
                  <a:gd name="T56" fmla="*/ 15 w 31"/>
                  <a:gd name="T57" fmla="*/ 9 h 94"/>
                  <a:gd name="T58" fmla="*/ 15 w 31"/>
                  <a:gd name="T59" fmla="*/ 0 h 94"/>
                  <a:gd name="T60" fmla="*/ 20 w 31"/>
                  <a:gd name="T61" fmla="*/ 1 h 94"/>
                  <a:gd name="T62" fmla="*/ 23 w 31"/>
                  <a:gd name="T63" fmla="*/ 3 h 94"/>
                  <a:gd name="T64" fmla="*/ 26 w 31"/>
                  <a:gd name="T65" fmla="*/ 5 h 94"/>
                  <a:gd name="T66" fmla="*/ 30 w 31"/>
                  <a:gd name="T67" fmla="*/ 12 h 94"/>
                  <a:gd name="T68" fmla="*/ 31 w 31"/>
                  <a:gd name="T69" fmla="*/ 24 h 94"/>
                  <a:gd name="T70" fmla="*/ 30 w 31"/>
                  <a:gd name="T71" fmla="*/ 35 h 94"/>
                  <a:gd name="T72" fmla="*/ 26 w 31"/>
                  <a:gd name="T73" fmla="*/ 42 h 94"/>
                  <a:gd name="T74" fmla="*/ 23 w 31"/>
                  <a:gd name="T75" fmla="*/ 45 h 94"/>
                  <a:gd name="T76" fmla="*/ 20 w 31"/>
                  <a:gd name="T77" fmla="*/ 47 h 94"/>
                  <a:gd name="T78" fmla="*/ 15 w 31"/>
                  <a:gd name="T79" fmla="*/ 47 h 94"/>
                  <a:gd name="T80" fmla="*/ 11 w 31"/>
                  <a:gd name="T81" fmla="*/ 47 h 94"/>
                  <a:gd name="T82" fmla="*/ 7 w 31"/>
                  <a:gd name="T83" fmla="*/ 45 h 94"/>
                  <a:gd name="T84" fmla="*/ 4 w 31"/>
                  <a:gd name="T85" fmla="*/ 42 h 94"/>
                  <a:gd name="T86" fmla="*/ 1 w 31"/>
                  <a:gd name="T87" fmla="*/ 35 h 94"/>
                  <a:gd name="T88" fmla="*/ 0 w 31"/>
                  <a:gd name="T89" fmla="*/ 24 h 94"/>
                  <a:gd name="T90" fmla="*/ 1 w 31"/>
                  <a:gd name="T91" fmla="*/ 12 h 94"/>
                  <a:gd name="T92" fmla="*/ 5 w 31"/>
                  <a:gd name="T93" fmla="*/ 5 h 94"/>
                  <a:gd name="T94" fmla="*/ 8 w 31"/>
                  <a:gd name="T95" fmla="*/ 2 h 94"/>
                  <a:gd name="T96" fmla="*/ 11 w 31"/>
                  <a:gd name="T97" fmla="*/ 1 h 94"/>
                  <a:gd name="T98" fmla="*/ 15 w 31"/>
                  <a:gd name="T99" fmla="*/ 0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94"/>
                  <a:gd name="T152" fmla="*/ 31 w 31"/>
                  <a:gd name="T153" fmla="*/ 94 h 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94">
                    <a:moveTo>
                      <a:pt x="15" y="17"/>
                    </a:moveTo>
                    <a:lnTo>
                      <a:pt x="14" y="17"/>
                    </a:lnTo>
                    <a:lnTo>
                      <a:pt x="12" y="19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9" y="31"/>
                    </a:lnTo>
                    <a:lnTo>
                      <a:pt x="9" y="39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9" y="65"/>
                    </a:lnTo>
                    <a:lnTo>
                      <a:pt x="10" y="68"/>
                    </a:lnTo>
                    <a:lnTo>
                      <a:pt x="11" y="74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9" y="76"/>
                    </a:lnTo>
                    <a:lnTo>
                      <a:pt x="20" y="74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57"/>
                    </a:lnTo>
                    <a:lnTo>
                      <a:pt x="22" y="47"/>
                    </a:lnTo>
                    <a:lnTo>
                      <a:pt x="22" y="39"/>
                    </a:lnTo>
                    <a:lnTo>
                      <a:pt x="22" y="31"/>
                    </a:lnTo>
                    <a:lnTo>
                      <a:pt x="21" y="25"/>
                    </a:lnTo>
                    <a:lnTo>
                      <a:pt x="20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5" y="17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25"/>
                    </a:lnTo>
                    <a:lnTo>
                      <a:pt x="31" y="47"/>
                    </a:lnTo>
                    <a:lnTo>
                      <a:pt x="30" y="70"/>
                    </a:lnTo>
                    <a:lnTo>
                      <a:pt x="26" y="84"/>
                    </a:lnTo>
                    <a:lnTo>
                      <a:pt x="23" y="90"/>
                    </a:lnTo>
                    <a:lnTo>
                      <a:pt x="20" y="94"/>
                    </a:lnTo>
                    <a:lnTo>
                      <a:pt x="15" y="94"/>
                    </a:lnTo>
                    <a:lnTo>
                      <a:pt x="11" y="94"/>
                    </a:lnTo>
                    <a:lnTo>
                      <a:pt x="7" y="90"/>
                    </a:lnTo>
                    <a:lnTo>
                      <a:pt x="4" y="84"/>
                    </a:lnTo>
                    <a:lnTo>
                      <a:pt x="1" y="70"/>
                    </a:lnTo>
                    <a:lnTo>
                      <a:pt x="0" y="47"/>
                    </a:lnTo>
                    <a:lnTo>
                      <a:pt x="1" y="25"/>
                    </a:lnTo>
                    <a:lnTo>
                      <a:pt x="5" y="10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2959" y="501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Line 91"/>
              <p:cNvSpPr>
                <a:spLocks noChangeShapeType="1"/>
              </p:cNvSpPr>
              <p:nvPr/>
            </p:nvSpPr>
            <p:spPr bwMode="auto">
              <a:xfrm>
                <a:off x="2959" y="2895"/>
                <a:ext cx="2588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92"/>
              <p:cNvSpPr>
                <a:spLocks noChangeShapeType="1"/>
              </p:cNvSpPr>
              <p:nvPr/>
            </p:nvSpPr>
            <p:spPr bwMode="auto">
              <a:xfrm flipV="1">
                <a:off x="5547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93"/>
              <p:cNvSpPr>
                <a:spLocks noChangeShapeType="1"/>
              </p:cNvSpPr>
              <p:nvPr/>
            </p:nvSpPr>
            <p:spPr bwMode="auto">
              <a:xfrm flipV="1">
                <a:off x="2959" y="501"/>
                <a:ext cx="1" cy="239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94"/>
              <p:cNvSpPr>
                <a:spLocks noEditPoints="1"/>
              </p:cNvSpPr>
              <p:nvPr/>
            </p:nvSpPr>
            <p:spPr bwMode="auto">
              <a:xfrm>
                <a:off x="3682" y="2049"/>
                <a:ext cx="1865" cy="314"/>
              </a:xfrm>
              <a:custGeom>
                <a:avLst/>
                <a:gdLst>
                  <a:gd name="T0" fmla="*/ 1830 w 1865"/>
                  <a:gd name="T1" fmla="*/ 228 h 629"/>
                  <a:gd name="T2" fmla="*/ 1605 w 1865"/>
                  <a:gd name="T3" fmla="*/ 187 h 629"/>
                  <a:gd name="T4" fmla="*/ 1180 w 1865"/>
                  <a:gd name="T5" fmla="*/ 172 h 629"/>
                  <a:gd name="T6" fmla="*/ 1380 w 1865"/>
                  <a:gd name="T7" fmla="*/ 164 h 629"/>
                  <a:gd name="T8" fmla="*/ 875 w 1865"/>
                  <a:gd name="T9" fmla="*/ 134 h 629"/>
                  <a:gd name="T10" fmla="*/ 1518 w 1865"/>
                  <a:gd name="T11" fmla="*/ 146 h 629"/>
                  <a:gd name="T12" fmla="*/ 1605 w 1865"/>
                  <a:gd name="T13" fmla="*/ 179 h 629"/>
                  <a:gd name="T14" fmla="*/ 1675 w 1865"/>
                  <a:gd name="T15" fmla="*/ 141 h 629"/>
                  <a:gd name="T16" fmla="*/ 1754 w 1865"/>
                  <a:gd name="T17" fmla="*/ 197 h 629"/>
                  <a:gd name="T18" fmla="*/ 1820 w 1865"/>
                  <a:gd name="T19" fmla="*/ 202 h 629"/>
                  <a:gd name="T20" fmla="*/ 1850 w 1865"/>
                  <a:gd name="T21" fmla="*/ 225 h 629"/>
                  <a:gd name="T22" fmla="*/ 1786 w 1865"/>
                  <a:gd name="T23" fmla="*/ 222 h 629"/>
                  <a:gd name="T24" fmla="*/ 1705 w 1865"/>
                  <a:gd name="T25" fmla="*/ 216 h 629"/>
                  <a:gd name="T26" fmla="*/ 1624 w 1865"/>
                  <a:gd name="T27" fmla="*/ 189 h 629"/>
                  <a:gd name="T28" fmla="*/ 1550 w 1865"/>
                  <a:gd name="T29" fmla="*/ 174 h 629"/>
                  <a:gd name="T30" fmla="*/ 1476 w 1865"/>
                  <a:gd name="T31" fmla="*/ 149 h 629"/>
                  <a:gd name="T32" fmla="*/ 1404 w 1865"/>
                  <a:gd name="T33" fmla="*/ 159 h 629"/>
                  <a:gd name="T34" fmla="*/ 1335 w 1865"/>
                  <a:gd name="T35" fmla="*/ 174 h 629"/>
                  <a:gd name="T36" fmla="*/ 1274 w 1865"/>
                  <a:gd name="T37" fmla="*/ 174 h 629"/>
                  <a:gd name="T38" fmla="*/ 1218 w 1865"/>
                  <a:gd name="T39" fmla="*/ 180 h 629"/>
                  <a:gd name="T40" fmla="*/ 1149 w 1865"/>
                  <a:gd name="T41" fmla="*/ 188 h 629"/>
                  <a:gd name="T42" fmla="*/ 1086 w 1865"/>
                  <a:gd name="T43" fmla="*/ 171 h 629"/>
                  <a:gd name="T44" fmla="*/ 1024 w 1865"/>
                  <a:gd name="T45" fmla="*/ 134 h 629"/>
                  <a:gd name="T46" fmla="*/ 963 w 1865"/>
                  <a:gd name="T47" fmla="*/ 149 h 629"/>
                  <a:gd name="T48" fmla="*/ 897 w 1865"/>
                  <a:gd name="T49" fmla="*/ 133 h 629"/>
                  <a:gd name="T50" fmla="*/ 822 w 1865"/>
                  <a:gd name="T51" fmla="*/ 164 h 629"/>
                  <a:gd name="T52" fmla="*/ 756 w 1865"/>
                  <a:gd name="T53" fmla="*/ 182 h 629"/>
                  <a:gd name="T54" fmla="*/ 698 w 1865"/>
                  <a:gd name="T55" fmla="*/ 183 h 629"/>
                  <a:gd name="T56" fmla="*/ 643 w 1865"/>
                  <a:gd name="T57" fmla="*/ 216 h 629"/>
                  <a:gd name="T58" fmla="*/ 573 w 1865"/>
                  <a:gd name="T59" fmla="*/ 226 h 629"/>
                  <a:gd name="T60" fmla="*/ 496 w 1865"/>
                  <a:gd name="T61" fmla="*/ 241 h 629"/>
                  <a:gd name="T62" fmla="*/ 431 w 1865"/>
                  <a:gd name="T63" fmla="*/ 247 h 629"/>
                  <a:gd name="T64" fmla="*/ 368 w 1865"/>
                  <a:gd name="T65" fmla="*/ 248 h 629"/>
                  <a:gd name="T66" fmla="*/ 290 w 1865"/>
                  <a:gd name="T67" fmla="*/ 272 h 629"/>
                  <a:gd name="T68" fmla="*/ 218 w 1865"/>
                  <a:gd name="T69" fmla="*/ 284 h 629"/>
                  <a:gd name="T70" fmla="*/ 154 w 1865"/>
                  <a:gd name="T71" fmla="*/ 295 h 629"/>
                  <a:gd name="T72" fmla="*/ 80 w 1865"/>
                  <a:gd name="T73" fmla="*/ 301 h 629"/>
                  <a:gd name="T74" fmla="*/ 29 w 1865"/>
                  <a:gd name="T75" fmla="*/ 300 h 629"/>
                  <a:gd name="T76" fmla="*/ 43 w 1865"/>
                  <a:gd name="T77" fmla="*/ 207 h 629"/>
                  <a:gd name="T78" fmla="*/ 100 w 1865"/>
                  <a:gd name="T79" fmla="*/ 273 h 629"/>
                  <a:gd name="T80" fmla="*/ 158 w 1865"/>
                  <a:gd name="T81" fmla="*/ 263 h 629"/>
                  <a:gd name="T82" fmla="*/ 224 w 1865"/>
                  <a:gd name="T83" fmla="*/ 265 h 629"/>
                  <a:gd name="T84" fmla="*/ 293 w 1865"/>
                  <a:gd name="T85" fmla="*/ 256 h 629"/>
                  <a:gd name="T86" fmla="*/ 369 w 1865"/>
                  <a:gd name="T87" fmla="*/ 239 h 629"/>
                  <a:gd name="T88" fmla="*/ 438 w 1865"/>
                  <a:gd name="T89" fmla="*/ 245 h 629"/>
                  <a:gd name="T90" fmla="*/ 504 w 1865"/>
                  <a:gd name="T91" fmla="*/ 193 h 629"/>
                  <a:gd name="T92" fmla="*/ 570 w 1865"/>
                  <a:gd name="T93" fmla="*/ 220 h 629"/>
                  <a:gd name="T94" fmla="*/ 648 w 1865"/>
                  <a:gd name="T95" fmla="*/ 201 h 629"/>
                  <a:gd name="T96" fmla="*/ 697 w 1865"/>
                  <a:gd name="T97" fmla="*/ 176 h 629"/>
                  <a:gd name="T98" fmla="*/ 752 w 1865"/>
                  <a:gd name="T99" fmla="*/ 155 h 629"/>
                  <a:gd name="T100" fmla="*/ 810 w 1865"/>
                  <a:gd name="T101" fmla="*/ 129 h 629"/>
                  <a:gd name="T102" fmla="*/ 886 w 1865"/>
                  <a:gd name="T103" fmla="*/ 136 h 629"/>
                  <a:gd name="T104" fmla="*/ 949 w 1865"/>
                  <a:gd name="T105" fmla="*/ 137 h 629"/>
                  <a:gd name="T106" fmla="*/ 1002 w 1865"/>
                  <a:gd name="T107" fmla="*/ 124 h 629"/>
                  <a:gd name="T108" fmla="*/ 1059 w 1865"/>
                  <a:gd name="T109" fmla="*/ 143 h 629"/>
                  <a:gd name="T110" fmla="*/ 1117 w 1865"/>
                  <a:gd name="T111" fmla="*/ 157 h 629"/>
                  <a:gd name="T112" fmla="*/ 1180 w 1865"/>
                  <a:gd name="T113" fmla="*/ 154 h 629"/>
                  <a:gd name="T114" fmla="*/ 1238 w 1865"/>
                  <a:gd name="T115" fmla="*/ 171 h 629"/>
                  <a:gd name="T116" fmla="*/ 1293 w 1865"/>
                  <a:gd name="T117" fmla="*/ 159 h 629"/>
                  <a:gd name="T118" fmla="*/ 1356 w 1865"/>
                  <a:gd name="T119" fmla="*/ 147 h 629"/>
                  <a:gd name="T120" fmla="*/ 1425 w 1865"/>
                  <a:gd name="T121" fmla="*/ 146 h 6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5"/>
                  <a:gd name="T184" fmla="*/ 0 h 629"/>
                  <a:gd name="T185" fmla="*/ 1865 w 1865"/>
                  <a:gd name="T186" fmla="*/ 629 h 6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5" h="629">
                    <a:moveTo>
                      <a:pt x="67" y="621"/>
                    </a:moveTo>
                    <a:lnTo>
                      <a:pt x="67" y="623"/>
                    </a:lnTo>
                    <a:lnTo>
                      <a:pt x="67" y="621"/>
                    </a:lnTo>
                    <a:close/>
                    <a:moveTo>
                      <a:pt x="12" y="603"/>
                    </a:moveTo>
                    <a:lnTo>
                      <a:pt x="12" y="605"/>
                    </a:lnTo>
                    <a:lnTo>
                      <a:pt x="12" y="603"/>
                    </a:lnTo>
                    <a:close/>
                    <a:moveTo>
                      <a:pt x="218" y="562"/>
                    </a:moveTo>
                    <a:lnTo>
                      <a:pt x="218" y="564"/>
                    </a:lnTo>
                    <a:lnTo>
                      <a:pt x="218" y="562"/>
                    </a:lnTo>
                    <a:close/>
                    <a:moveTo>
                      <a:pt x="355" y="507"/>
                    </a:moveTo>
                    <a:lnTo>
                      <a:pt x="355" y="509"/>
                    </a:lnTo>
                    <a:lnTo>
                      <a:pt x="355" y="507"/>
                    </a:lnTo>
                    <a:close/>
                    <a:moveTo>
                      <a:pt x="362" y="483"/>
                    </a:moveTo>
                    <a:lnTo>
                      <a:pt x="362" y="485"/>
                    </a:lnTo>
                    <a:lnTo>
                      <a:pt x="362" y="483"/>
                    </a:lnTo>
                    <a:close/>
                    <a:moveTo>
                      <a:pt x="1793" y="466"/>
                    </a:moveTo>
                    <a:lnTo>
                      <a:pt x="1793" y="467"/>
                    </a:lnTo>
                    <a:lnTo>
                      <a:pt x="1793" y="466"/>
                    </a:lnTo>
                    <a:close/>
                    <a:moveTo>
                      <a:pt x="1830" y="456"/>
                    </a:moveTo>
                    <a:lnTo>
                      <a:pt x="1830" y="458"/>
                    </a:lnTo>
                    <a:lnTo>
                      <a:pt x="1830" y="456"/>
                    </a:lnTo>
                    <a:close/>
                    <a:moveTo>
                      <a:pt x="599" y="444"/>
                    </a:moveTo>
                    <a:lnTo>
                      <a:pt x="599" y="446"/>
                    </a:lnTo>
                    <a:lnTo>
                      <a:pt x="599" y="444"/>
                    </a:lnTo>
                    <a:close/>
                    <a:moveTo>
                      <a:pt x="1811" y="438"/>
                    </a:moveTo>
                    <a:lnTo>
                      <a:pt x="1811" y="440"/>
                    </a:lnTo>
                    <a:lnTo>
                      <a:pt x="1811" y="438"/>
                    </a:lnTo>
                    <a:close/>
                    <a:moveTo>
                      <a:pt x="656" y="426"/>
                    </a:moveTo>
                    <a:lnTo>
                      <a:pt x="656" y="428"/>
                    </a:lnTo>
                    <a:lnTo>
                      <a:pt x="656" y="426"/>
                    </a:lnTo>
                    <a:close/>
                    <a:moveTo>
                      <a:pt x="680" y="393"/>
                    </a:moveTo>
                    <a:lnTo>
                      <a:pt x="680" y="395"/>
                    </a:lnTo>
                    <a:lnTo>
                      <a:pt x="680" y="393"/>
                    </a:lnTo>
                    <a:close/>
                    <a:moveTo>
                      <a:pt x="668" y="385"/>
                    </a:moveTo>
                    <a:lnTo>
                      <a:pt x="668" y="387"/>
                    </a:lnTo>
                    <a:lnTo>
                      <a:pt x="668" y="385"/>
                    </a:lnTo>
                    <a:close/>
                    <a:moveTo>
                      <a:pt x="1605" y="373"/>
                    </a:moveTo>
                    <a:lnTo>
                      <a:pt x="1605" y="375"/>
                    </a:lnTo>
                    <a:lnTo>
                      <a:pt x="1605" y="373"/>
                    </a:lnTo>
                    <a:close/>
                    <a:moveTo>
                      <a:pt x="705" y="363"/>
                    </a:moveTo>
                    <a:lnTo>
                      <a:pt x="705" y="365"/>
                    </a:lnTo>
                    <a:lnTo>
                      <a:pt x="705" y="363"/>
                    </a:lnTo>
                    <a:close/>
                    <a:moveTo>
                      <a:pt x="1218" y="358"/>
                    </a:moveTo>
                    <a:lnTo>
                      <a:pt x="1218" y="359"/>
                    </a:lnTo>
                    <a:lnTo>
                      <a:pt x="1218" y="358"/>
                    </a:lnTo>
                    <a:close/>
                    <a:moveTo>
                      <a:pt x="1205" y="350"/>
                    </a:moveTo>
                    <a:lnTo>
                      <a:pt x="1205" y="352"/>
                    </a:lnTo>
                    <a:lnTo>
                      <a:pt x="1205" y="350"/>
                    </a:lnTo>
                    <a:close/>
                    <a:moveTo>
                      <a:pt x="1162" y="350"/>
                    </a:moveTo>
                    <a:lnTo>
                      <a:pt x="1162" y="352"/>
                    </a:lnTo>
                    <a:lnTo>
                      <a:pt x="1162" y="350"/>
                    </a:lnTo>
                    <a:close/>
                    <a:moveTo>
                      <a:pt x="1274" y="344"/>
                    </a:moveTo>
                    <a:lnTo>
                      <a:pt x="1274" y="346"/>
                    </a:lnTo>
                    <a:lnTo>
                      <a:pt x="1274" y="344"/>
                    </a:lnTo>
                    <a:close/>
                    <a:moveTo>
                      <a:pt x="1180" y="344"/>
                    </a:moveTo>
                    <a:lnTo>
                      <a:pt x="1180" y="346"/>
                    </a:lnTo>
                    <a:lnTo>
                      <a:pt x="1180" y="344"/>
                    </a:lnTo>
                    <a:close/>
                    <a:moveTo>
                      <a:pt x="742" y="344"/>
                    </a:moveTo>
                    <a:lnTo>
                      <a:pt x="742" y="346"/>
                    </a:lnTo>
                    <a:lnTo>
                      <a:pt x="742" y="344"/>
                    </a:lnTo>
                    <a:close/>
                    <a:moveTo>
                      <a:pt x="1086" y="336"/>
                    </a:moveTo>
                    <a:lnTo>
                      <a:pt x="1086" y="338"/>
                    </a:lnTo>
                    <a:lnTo>
                      <a:pt x="1086" y="336"/>
                    </a:lnTo>
                    <a:close/>
                    <a:moveTo>
                      <a:pt x="731" y="332"/>
                    </a:moveTo>
                    <a:lnTo>
                      <a:pt x="731" y="334"/>
                    </a:lnTo>
                    <a:lnTo>
                      <a:pt x="732" y="332"/>
                    </a:lnTo>
                    <a:lnTo>
                      <a:pt x="731" y="332"/>
                    </a:lnTo>
                    <a:close/>
                    <a:moveTo>
                      <a:pt x="1132" y="330"/>
                    </a:moveTo>
                    <a:lnTo>
                      <a:pt x="1132" y="332"/>
                    </a:lnTo>
                    <a:lnTo>
                      <a:pt x="1133" y="330"/>
                    </a:lnTo>
                    <a:lnTo>
                      <a:pt x="1132" y="330"/>
                    </a:lnTo>
                    <a:close/>
                    <a:moveTo>
                      <a:pt x="786" y="330"/>
                    </a:moveTo>
                    <a:lnTo>
                      <a:pt x="786" y="332"/>
                    </a:lnTo>
                    <a:lnTo>
                      <a:pt x="786" y="330"/>
                    </a:lnTo>
                    <a:close/>
                    <a:moveTo>
                      <a:pt x="1380" y="328"/>
                    </a:moveTo>
                    <a:lnTo>
                      <a:pt x="1380" y="330"/>
                    </a:lnTo>
                    <a:lnTo>
                      <a:pt x="1380" y="328"/>
                    </a:lnTo>
                    <a:close/>
                    <a:moveTo>
                      <a:pt x="817" y="322"/>
                    </a:moveTo>
                    <a:lnTo>
                      <a:pt x="817" y="324"/>
                    </a:lnTo>
                    <a:lnTo>
                      <a:pt x="817" y="322"/>
                    </a:lnTo>
                    <a:close/>
                    <a:moveTo>
                      <a:pt x="1068" y="320"/>
                    </a:moveTo>
                    <a:lnTo>
                      <a:pt x="1068" y="322"/>
                    </a:lnTo>
                    <a:lnTo>
                      <a:pt x="1068" y="320"/>
                    </a:lnTo>
                    <a:close/>
                    <a:moveTo>
                      <a:pt x="911" y="318"/>
                    </a:moveTo>
                    <a:lnTo>
                      <a:pt x="911" y="320"/>
                    </a:lnTo>
                    <a:lnTo>
                      <a:pt x="911" y="318"/>
                    </a:lnTo>
                    <a:close/>
                    <a:moveTo>
                      <a:pt x="1043" y="308"/>
                    </a:moveTo>
                    <a:lnTo>
                      <a:pt x="1043" y="310"/>
                    </a:lnTo>
                    <a:lnTo>
                      <a:pt x="1043" y="308"/>
                    </a:lnTo>
                    <a:close/>
                    <a:moveTo>
                      <a:pt x="886" y="299"/>
                    </a:moveTo>
                    <a:lnTo>
                      <a:pt x="886" y="301"/>
                    </a:lnTo>
                    <a:lnTo>
                      <a:pt x="886" y="299"/>
                    </a:lnTo>
                    <a:close/>
                    <a:moveTo>
                      <a:pt x="843" y="293"/>
                    </a:moveTo>
                    <a:lnTo>
                      <a:pt x="843" y="295"/>
                    </a:lnTo>
                    <a:lnTo>
                      <a:pt x="843" y="293"/>
                    </a:lnTo>
                    <a:close/>
                    <a:moveTo>
                      <a:pt x="875" y="269"/>
                    </a:moveTo>
                    <a:lnTo>
                      <a:pt x="875" y="271"/>
                    </a:lnTo>
                    <a:lnTo>
                      <a:pt x="876" y="269"/>
                    </a:lnTo>
                    <a:lnTo>
                      <a:pt x="875" y="269"/>
                    </a:lnTo>
                    <a:close/>
                    <a:moveTo>
                      <a:pt x="1458" y="0"/>
                    </a:moveTo>
                    <a:lnTo>
                      <a:pt x="1460" y="2"/>
                    </a:lnTo>
                    <a:lnTo>
                      <a:pt x="1462" y="6"/>
                    </a:lnTo>
                    <a:lnTo>
                      <a:pt x="1468" y="299"/>
                    </a:lnTo>
                    <a:lnTo>
                      <a:pt x="1469" y="297"/>
                    </a:lnTo>
                    <a:lnTo>
                      <a:pt x="1475" y="281"/>
                    </a:lnTo>
                    <a:lnTo>
                      <a:pt x="1477" y="279"/>
                    </a:lnTo>
                    <a:lnTo>
                      <a:pt x="1479" y="281"/>
                    </a:lnTo>
                    <a:lnTo>
                      <a:pt x="1480" y="283"/>
                    </a:lnTo>
                    <a:lnTo>
                      <a:pt x="1486" y="308"/>
                    </a:lnTo>
                    <a:lnTo>
                      <a:pt x="1489" y="306"/>
                    </a:lnTo>
                    <a:lnTo>
                      <a:pt x="1492" y="306"/>
                    </a:lnTo>
                    <a:lnTo>
                      <a:pt x="1498" y="312"/>
                    </a:lnTo>
                    <a:lnTo>
                      <a:pt x="1503" y="314"/>
                    </a:lnTo>
                    <a:lnTo>
                      <a:pt x="1504" y="316"/>
                    </a:lnTo>
                    <a:lnTo>
                      <a:pt x="1506" y="320"/>
                    </a:lnTo>
                    <a:lnTo>
                      <a:pt x="1512" y="293"/>
                    </a:lnTo>
                    <a:lnTo>
                      <a:pt x="1513" y="291"/>
                    </a:lnTo>
                    <a:lnTo>
                      <a:pt x="1515" y="289"/>
                    </a:lnTo>
                    <a:lnTo>
                      <a:pt x="1517" y="291"/>
                    </a:lnTo>
                    <a:lnTo>
                      <a:pt x="1518" y="293"/>
                    </a:lnTo>
                    <a:lnTo>
                      <a:pt x="1524" y="332"/>
                    </a:lnTo>
                    <a:lnTo>
                      <a:pt x="1526" y="334"/>
                    </a:lnTo>
                    <a:lnTo>
                      <a:pt x="1530" y="322"/>
                    </a:lnTo>
                    <a:lnTo>
                      <a:pt x="1536" y="295"/>
                    </a:lnTo>
                    <a:lnTo>
                      <a:pt x="1537" y="293"/>
                    </a:lnTo>
                    <a:lnTo>
                      <a:pt x="1544" y="275"/>
                    </a:lnTo>
                    <a:lnTo>
                      <a:pt x="1546" y="273"/>
                    </a:lnTo>
                    <a:lnTo>
                      <a:pt x="1548" y="275"/>
                    </a:lnTo>
                    <a:lnTo>
                      <a:pt x="1549" y="279"/>
                    </a:lnTo>
                    <a:lnTo>
                      <a:pt x="1554" y="338"/>
                    </a:lnTo>
                    <a:lnTo>
                      <a:pt x="1558" y="336"/>
                    </a:lnTo>
                    <a:lnTo>
                      <a:pt x="1560" y="338"/>
                    </a:lnTo>
                    <a:lnTo>
                      <a:pt x="1569" y="352"/>
                    </a:lnTo>
                    <a:lnTo>
                      <a:pt x="1573" y="338"/>
                    </a:lnTo>
                    <a:lnTo>
                      <a:pt x="1574" y="336"/>
                    </a:lnTo>
                    <a:lnTo>
                      <a:pt x="1576" y="334"/>
                    </a:lnTo>
                    <a:lnTo>
                      <a:pt x="1579" y="336"/>
                    </a:lnTo>
                    <a:lnTo>
                      <a:pt x="1580" y="338"/>
                    </a:lnTo>
                    <a:lnTo>
                      <a:pt x="1585" y="363"/>
                    </a:lnTo>
                    <a:lnTo>
                      <a:pt x="1589" y="359"/>
                    </a:lnTo>
                    <a:lnTo>
                      <a:pt x="1590" y="359"/>
                    </a:lnTo>
                    <a:lnTo>
                      <a:pt x="1602" y="356"/>
                    </a:lnTo>
                    <a:lnTo>
                      <a:pt x="1604" y="358"/>
                    </a:lnTo>
                    <a:lnTo>
                      <a:pt x="1605" y="358"/>
                    </a:lnTo>
                    <a:lnTo>
                      <a:pt x="1607" y="361"/>
                    </a:lnTo>
                    <a:lnTo>
                      <a:pt x="1611" y="336"/>
                    </a:lnTo>
                    <a:lnTo>
                      <a:pt x="1611" y="338"/>
                    </a:lnTo>
                    <a:lnTo>
                      <a:pt x="1612" y="334"/>
                    </a:lnTo>
                    <a:lnTo>
                      <a:pt x="1614" y="332"/>
                    </a:lnTo>
                    <a:lnTo>
                      <a:pt x="1616" y="334"/>
                    </a:lnTo>
                    <a:lnTo>
                      <a:pt x="1617" y="336"/>
                    </a:lnTo>
                    <a:lnTo>
                      <a:pt x="1622" y="361"/>
                    </a:lnTo>
                    <a:lnTo>
                      <a:pt x="1624" y="354"/>
                    </a:lnTo>
                    <a:lnTo>
                      <a:pt x="1630" y="328"/>
                    </a:lnTo>
                    <a:lnTo>
                      <a:pt x="1631" y="326"/>
                    </a:lnTo>
                    <a:lnTo>
                      <a:pt x="1633" y="324"/>
                    </a:lnTo>
                    <a:lnTo>
                      <a:pt x="1635" y="326"/>
                    </a:lnTo>
                    <a:lnTo>
                      <a:pt x="1636" y="328"/>
                    </a:lnTo>
                    <a:lnTo>
                      <a:pt x="1642" y="348"/>
                    </a:lnTo>
                    <a:lnTo>
                      <a:pt x="1645" y="359"/>
                    </a:lnTo>
                    <a:lnTo>
                      <a:pt x="1649" y="342"/>
                    </a:lnTo>
                    <a:lnTo>
                      <a:pt x="1650" y="340"/>
                    </a:lnTo>
                    <a:lnTo>
                      <a:pt x="1652" y="338"/>
                    </a:lnTo>
                    <a:lnTo>
                      <a:pt x="1654" y="338"/>
                    </a:lnTo>
                    <a:lnTo>
                      <a:pt x="1660" y="344"/>
                    </a:lnTo>
                    <a:lnTo>
                      <a:pt x="1661" y="348"/>
                    </a:lnTo>
                    <a:lnTo>
                      <a:pt x="1668" y="381"/>
                    </a:lnTo>
                    <a:lnTo>
                      <a:pt x="1674" y="287"/>
                    </a:lnTo>
                    <a:lnTo>
                      <a:pt x="1675" y="283"/>
                    </a:lnTo>
                    <a:lnTo>
                      <a:pt x="1677" y="281"/>
                    </a:lnTo>
                    <a:lnTo>
                      <a:pt x="1679" y="283"/>
                    </a:lnTo>
                    <a:lnTo>
                      <a:pt x="1681" y="287"/>
                    </a:lnTo>
                    <a:lnTo>
                      <a:pt x="1688" y="385"/>
                    </a:lnTo>
                    <a:lnTo>
                      <a:pt x="1693" y="399"/>
                    </a:lnTo>
                    <a:lnTo>
                      <a:pt x="1692" y="399"/>
                    </a:lnTo>
                    <a:lnTo>
                      <a:pt x="1695" y="405"/>
                    </a:lnTo>
                    <a:lnTo>
                      <a:pt x="1700" y="391"/>
                    </a:lnTo>
                    <a:lnTo>
                      <a:pt x="1702" y="389"/>
                    </a:lnTo>
                    <a:lnTo>
                      <a:pt x="1704" y="391"/>
                    </a:lnTo>
                    <a:lnTo>
                      <a:pt x="1705" y="393"/>
                    </a:lnTo>
                    <a:lnTo>
                      <a:pt x="1708" y="409"/>
                    </a:lnTo>
                    <a:lnTo>
                      <a:pt x="1712" y="367"/>
                    </a:lnTo>
                    <a:lnTo>
                      <a:pt x="1713" y="363"/>
                    </a:lnTo>
                    <a:lnTo>
                      <a:pt x="1715" y="361"/>
                    </a:lnTo>
                    <a:lnTo>
                      <a:pt x="1717" y="363"/>
                    </a:lnTo>
                    <a:lnTo>
                      <a:pt x="1718" y="365"/>
                    </a:lnTo>
                    <a:lnTo>
                      <a:pt x="1724" y="385"/>
                    </a:lnTo>
                    <a:lnTo>
                      <a:pt x="1730" y="401"/>
                    </a:lnTo>
                    <a:lnTo>
                      <a:pt x="1739" y="407"/>
                    </a:lnTo>
                    <a:lnTo>
                      <a:pt x="1749" y="393"/>
                    </a:lnTo>
                    <a:lnTo>
                      <a:pt x="1751" y="391"/>
                    </a:lnTo>
                    <a:lnTo>
                      <a:pt x="1753" y="393"/>
                    </a:lnTo>
                    <a:lnTo>
                      <a:pt x="1754" y="395"/>
                    </a:lnTo>
                    <a:lnTo>
                      <a:pt x="1759" y="414"/>
                    </a:lnTo>
                    <a:lnTo>
                      <a:pt x="1764" y="412"/>
                    </a:lnTo>
                    <a:lnTo>
                      <a:pt x="1769" y="399"/>
                    </a:lnTo>
                    <a:lnTo>
                      <a:pt x="1771" y="397"/>
                    </a:lnTo>
                    <a:lnTo>
                      <a:pt x="1777" y="395"/>
                    </a:lnTo>
                    <a:lnTo>
                      <a:pt x="1779" y="397"/>
                    </a:lnTo>
                    <a:lnTo>
                      <a:pt x="1780" y="399"/>
                    </a:lnTo>
                    <a:lnTo>
                      <a:pt x="1785" y="426"/>
                    </a:lnTo>
                    <a:lnTo>
                      <a:pt x="1788" y="420"/>
                    </a:lnTo>
                    <a:lnTo>
                      <a:pt x="1790" y="418"/>
                    </a:lnTo>
                    <a:lnTo>
                      <a:pt x="1792" y="420"/>
                    </a:lnTo>
                    <a:lnTo>
                      <a:pt x="1793" y="422"/>
                    </a:lnTo>
                    <a:lnTo>
                      <a:pt x="1796" y="444"/>
                    </a:lnTo>
                    <a:lnTo>
                      <a:pt x="1799" y="422"/>
                    </a:lnTo>
                    <a:lnTo>
                      <a:pt x="1799" y="424"/>
                    </a:lnTo>
                    <a:lnTo>
                      <a:pt x="1800" y="420"/>
                    </a:lnTo>
                    <a:lnTo>
                      <a:pt x="1802" y="418"/>
                    </a:lnTo>
                    <a:lnTo>
                      <a:pt x="1804" y="420"/>
                    </a:lnTo>
                    <a:lnTo>
                      <a:pt x="1805" y="420"/>
                    </a:lnTo>
                    <a:lnTo>
                      <a:pt x="1810" y="436"/>
                    </a:lnTo>
                    <a:lnTo>
                      <a:pt x="1812" y="434"/>
                    </a:lnTo>
                    <a:lnTo>
                      <a:pt x="1817" y="409"/>
                    </a:lnTo>
                    <a:lnTo>
                      <a:pt x="1817" y="411"/>
                    </a:lnTo>
                    <a:lnTo>
                      <a:pt x="1818" y="407"/>
                    </a:lnTo>
                    <a:lnTo>
                      <a:pt x="1820" y="405"/>
                    </a:lnTo>
                    <a:lnTo>
                      <a:pt x="1822" y="407"/>
                    </a:lnTo>
                    <a:lnTo>
                      <a:pt x="1823" y="409"/>
                    </a:lnTo>
                    <a:lnTo>
                      <a:pt x="1830" y="440"/>
                    </a:lnTo>
                    <a:lnTo>
                      <a:pt x="1832" y="444"/>
                    </a:lnTo>
                    <a:lnTo>
                      <a:pt x="1836" y="414"/>
                    </a:lnTo>
                    <a:lnTo>
                      <a:pt x="1836" y="416"/>
                    </a:lnTo>
                    <a:lnTo>
                      <a:pt x="1837" y="412"/>
                    </a:lnTo>
                    <a:lnTo>
                      <a:pt x="1839" y="411"/>
                    </a:lnTo>
                    <a:lnTo>
                      <a:pt x="1841" y="412"/>
                    </a:lnTo>
                    <a:lnTo>
                      <a:pt x="1842" y="414"/>
                    </a:lnTo>
                    <a:lnTo>
                      <a:pt x="1847" y="436"/>
                    </a:lnTo>
                    <a:lnTo>
                      <a:pt x="1851" y="436"/>
                    </a:lnTo>
                    <a:lnTo>
                      <a:pt x="1853" y="438"/>
                    </a:lnTo>
                    <a:lnTo>
                      <a:pt x="1854" y="438"/>
                    </a:lnTo>
                    <a:lnTo>
                      <a:pt x="1858" y="444"/>
                    </a:lnTo>
                    <a:lnTo>
                      <a:pt x="1862" y="428"/>
                    </a:lnTo>
                    <a:lnTo>
                      <a:pt x="1865" y="432"/>
                    </a:lnTo>
                    <a:lnTo>
                      <a:pt x="1865" y="444"/>
                    </a:lnTo>
                    <a:lnTo>
                      <a:pt x="1862" y="460"/>
                    </a:lnTo>
                    <a:lnTo>
                      <a:pt x="1861" y="460"/>
                    </a:lnTo>
                    <a:lnTo>
                      <a:pt x="1859" y="462"/>
                    </a:lnTo>
                    <a:lnTo>
                      <a:pt x="1857" y="460"/>
                    </a:lnTo>
                    <a:lnTo>
                      <a:pt x="1857" y="462"/>
                    </a:lnTo>
                    <a:lnTo>
                      <a:pt x="1850" y="450"/>
                    </a:lnTo>
                    <a:lnTo>
                      <a:pt x="1845" y="450"/>
                    </a:lnTo>
                    <a:lnTo>
                      <a:pt x="1843" y="446"/>
                    </a:lnTo>
                    <a:lnTo>
                      <a:pt x="1842" y="446"/>
                    </a:lnTo>
                    <a:lnTo>
                      <a:pt x="1840" y="436"/>
                    </a:lnTo>
                    <a:lnTo>
                      <a:pt x="1836" y="460"/>
                    </a:lnTo>
                    <a:lnTo>
                      <a:pt x="1835" y="462"/>
                    </a:lnTo>
                    <a:lnTo>
                      <a:pt x="1833" y="464"/>
                    </a:lnTo>
                    <a:lnTo>
                      <a:pt x="1831" y="462"/>
                    </a:lnTo>
                    <a:lnTo>
                      <a:pt x="1825" y="448"/>
                    </a:lnTo>
                    <a:lnTo>
                      <a:pt x="1824" y="446"/>
                    </a:lnTo>
                    <a:lnTo>
                      <a:pt x="1820" y="428"/>
                    </a:lnTo>
                    <a:lnTo>
                      <a:pt x="1817" y="444"/>
                    </a:lnTo>
                    <a:lnTo>
                      <a:pt x="1816" y="444"/>
                    </a:lnTo>
                    <a:lnTo>
                      <a:pt x="1815" y="448"/>
                    </a:lnTo>
                    <a:lnTo>
                      <a:pt x="1809" y="450"/>
                    </a:lnTo>
                    <a:lnTo>
                      <a:pt x="1808" y="448"/>
                    </a:lnTo>
                    <a:lnTo>
                      <a:pt x="1806" y="446"/>
                    </a:lnTo>
                    <a:lnTo>
                      <a:pt x="1803" y="438"/>
                    </a:lnTo>
                    <a:lnTo>
                      <a:pt x="1799" y="469"/>
                    </a:lnTo>
                    <a:lnTo>
                      <a:pt x="1798" y="471"/>
                    </a:lnTo>
                    <a:lnTo>
                      <a:pt x="1796" y="473"/>
                    </a:lnTo>
                    <a:lnTo>
                      <a:pt x="1794" y="471"/>
                    </a:lnTo>
                    <a:lnTo>
                      <a:pt x="1793" y="469"/>
                    </a:lnTo>
                    <a:lnTo>
                      <a:pt x="1789" y="438"/>
                    </a:lnTo>
                    <a:lnTo>
                      <a:pt x="1786" y="444"/>
                    </a:lnTo>
                    <a:lnTo>
                      <a:pt x="1783" y="444"/>
                    </a:lnTo>
                    <a:lnTo>
                      <a:pt x="1781" y="442"/>
                    </a:lnTo>
                    <a:lnTo>
                      <a:pt x="1780" y="440"/>
                    </a:lnTo>
                    <a:lnTo>
                      <a:pt x="1775" y="409"/>
                    </a:lnTo>
                    <a:lnTo>
                      <a:pt x="1773" y="411"/>
                    </a:lnTo>
                    <a:lnTo>
                      <a:pt x="1768" y="422"/>
                    </a:lnTo>
                    <a:lnTo>
                      <a:pt x="1767" y="422"/>
                    </a:lnTo>
                    <a:lnTo>
                      <a:pt x="1766" y="424"/>
                    </a:lnTo>
                    <a:lnTo>
                      <a:pt x="1759" y="428"/>
                    </a:lnTo>
                    <a:lnTo>
                      <a:pt x="1758" y="428"/>
                    </a:lnTo>
                    <a:lnTo>
                      <a:pt x="1756" y="426"/>
                    </a:lnTo>
                    <a:lnTo>
                      <a:pt x="1755" y="426"/>
                    </a:lnTo>
                    <a:lnTo>
                      <a:pt x="1750" y="407"/>
                    </a:lnTo>
                    <a:lnTo>
                      <a:pt x="1741" y="418"/>
                    </a:lnTo>
                    <a:lnTo>
                      <a:pt x="1738" y="418"/>
                    </a:lnTo>
                    <a:lnTo>
                      <a:pt x="1726" y="411"/>
                    </a:lnTo>
                    <a:lnTo>
                      <a:pt x="1725" y="409"/>
                    </a:lnTo>
                    <a:lnTo>
                      <a:pt x="1719" y="393"/>
                    </a:lnTo>
                    <a:lnTo>
                      <a:pt x="1718" y="393"/>
                    </a:lnTo>
                    <a:lnTo>
                      <a:pt x="1716" y="387"/>
                    </a:lnTo>
                    <a:lnTo>
                      <a:pt x="1711" y="432"/>
                    </a:lnTo>
                    <a:lnTo>
                      <a:pt x="1710" y="434"/>
                    </a:lnTo>
                    <a:lnTo>
                      <a:pt x="1708" y="436"/>
                    </a:lnTo>
                    <a:lnTo>
                      <a:pt x="1706" y="434"/>
                    </a:lnTo>
                    <a:lnTo>
                      <a:pt x="1705" y="432"/>
                    </a:lnTo>
                    <a:lnTo>
                      <a:pt x="1701" y="411"/>
                    </a:lnTo>
                    <a:lnTo>
                      <a:pt x="1699" y="416"/>
                    </a:lnTo>
                    <a:lnTo>
                      <a:pt x="1698" y="416"/>
                    </a:lnTo>
                    <a:lnTo>
                      <a:pt x="1696" y="418"/>
                    </a:lnTo>
                    <a:lnTo>
                      <a:pt x="1694" y="418"/>
                    </a:lnTo>
                    <a:lnTo>
                      <a:pt x="1688" y="409"/>
                    </a:lnTo>
                    <a:lnTo>
                      <a:pt x="1688" y="407"/>
                    </a:lnTo>
                    <a:lnTo>
                      <a:pt x="1682" y="391"/>
                    </a:lnTo>
                    <a:lnTo>
                      <a:pt x="1681" y="389"/>
                    </a:lnTo>
                    <a:lnTo>
                      <a:pt x="1678" y="348"/>
                    </a:lnTo>
                    <a:lnTo>
                      <a:pt x="1675" y="407"/>
                    </a:lnTo>
                    <a:lnTo>
                      <a:pt x="1671" y="411"/>
                    </a:lnTo>
                    <a:lnTo>
                      <a:pt x="1668" y="409"/>
                    </a:lnTo>
                    <a:lnTo>
                      <a:pt x="1667" y="409"/>
                    </a:lnTo>
                    <a:lnTo>
                      <a:pt x="1655" y="354"/>
                    </a:lnTo>
                    <a:lnTo>
                      <a:pt x="1654" y="352"/>
                    </a:lnTo>
                    <a:lnTo>
                      <a:pt x="1648" y="377"/>
                    </a:lnTo>
                    <a:lnTo>
                      <a:pt x="1647" y="377"/>
                    </a:lnTo>
                    <a:lnTo>
                      <a:pt x="1645" y="379"/>
                    </a:lnTo>
                    <a:lnTo>
                      <a:pt x="1643" y="377"/>
                    </a:lnTo>
                    <a:lnTo>
                      <a:pt x="1642" y="377"/>
                    </a:lnTo>
                    <a:lnTo>
                      <a:pt x="1636" y="354"/>
                    </a:lnTo>
                    <a:lnTo>
                      <a:pt x="1633" y="346"/>
                    </a:lnTo>
                    <a:lnTo>
                      <a:pt x="1630" y="359"/>
                    </a:lnTo>
                    <a:lnTo>
                      <a:pt x="1624" y="379"/>
                    </a:lnTo>
                    <a:lnTo>
                      <a:pt x="1623" y="379"/>
                    </a:lnTo>
                    <a:lnTo>
                      <a:pt x="1621" y="381"/>
                    </a:lnTo>
                    <a:lnTo>
                      <a:pt x="1619" y="379"/>
                    </a:lnTo>
                    <a:lnTo>
                      <a:pt x="1618" y="377"/>
                    </a:lnTo>
                    <a:lnTo>
                      <a:pt x="1614" y="358"/>
                    </a:lnTo>
                    <a:lnTo>
                      <a:pt x="1611" y="377"/>
                    </a:lnTo>
                    <a:lnTo>
                      <a:pt x="1610" y="379"/>
                    </a:lnTo>
                    <a:lnTo>
                      <a:pt x="1608" y="381"/>
                    </a:lnTo>
                    <a:lnTo>
                      <a:pt x="1606" y="379"/>
                    </a:lnTo>
                    <a:lnTo>
                      <a:pt x="1602" y="369"/>
                    </a:lnTo>
                    <a:lnTo>
                      <a:pt x="1591" y="373"/>
                    </a:lnTo>
                    <a:lnTo>
                      <a:pt x="1585" y="379"/>
                    </a:lnTo>
                    <a:lnTo>
                      <a:pt x="1583" y="379"/>
                    </a:lnTo>
                    <a:lnTo>
                      <a:pt x="1581" y="377"/>
                    </a:lnTo>
                    <a:lnTo>
                      <a:pt x="1580" y="375"/>
                    </a:lnTo>
                    <a:lnTo>
                      <a:pt x="1576" y="356"/>
                    </a:lnTo>
                    <a:lnTo>
                      <a:pt x="1573" y="365"/>
                    </a:lnTo>
                    <a:lnTo>
                      <a:pt x="1572" y="365"/>
                    </a:lnTo>
                    <a:lnTo>
                      <a:pt x="1570" y="367"/>
                    </a:lnTo>
                    <a:lnTo>
                      <a:pt x="1568" y="367"/>
                    </a:lnTo>
                    <a:lnTo>
                      <a:pt x="1558" y="350"/>
                    </a:lnTo>
                    <a:lnTo>
                      <a:pt x="1553" y="352"/>
                    </a:lnTo>
                    <a:lnTo>
                      <a:pt x="1552" y="350"/>
                    </a:lnTo>
                    <a:lnTo>
                      <a:pt x="1550" y="348"/>
                    </a:lnTo>
                    <a:lnTo>
                      <a:pt x="1549" y="346"/>
                    </a:lnTo>
                    <a:lnTo>
                      <a:pt x="1544" y="295"/>
                    </a:lnTo>
                    <a:lnTo>
                      <a:pt x="1542" y="301"/>
                    </a:lnTo>
                    <a:lnTo>
                      <a:pt x="1536" y="328"/>
                    </a:lnTo>
                    <a:lnTo>
                      <a:pt x="1530" y="346"/>
                    </a:lnTo>
                    <a:lnTo>
                      <a:pt x="1529" y="346"/>
                    </a:lnTo>
                    <a:lnTo>
                      <a:pt x="1527" y="348"/>
                    </a:lnTo>
                    <a:lnTo>
                      <a:pt x="1525" y="348"/>
                    </a:lnTo>
                    <a:lnTo>
                      <a:pt x="1519" y="340"/>
                    </a:lnTo>
                    <a:lnTo>
                      <a:pt x="1519" y="338"/>
                    </a:lnTo>
                    <a:lnTo>
                      <a:pt x="1518" y="336"/>
                    </a:lnTo>
                    <a:lnTo>
                      <a:pt x="1515" y="312"/>
                    </a:lnTo>
                    <a:lnTo>
                      <a:pt x="1511" y="330"/>
                    </a:lnTo>
                    <a:lnTo>
                      <a:pt x="1510" y="332"/>
                    </a:lnTo>
                    <a:lnTo>
                      <a:pt x="1508" y="334"/>
                    </a:lnTo>
                    <a:lnTo>
                      <a:pt x="1506" y="334"/>
                    </a:lnTo>
                    <a:lnTo>
                      <a:pt x="1501" y="328"/>
                    </a:lnTo>
                    <a:lnTo>
                      <a:pt x="1496" y="326"/>
                    </a:lnTo>
                    <a:lnTo>
                      <a:pt x="1495" y="324"/>
                    </a:lnTo>
                    <a:lnTo>
                      <a:pt x="1490" y="318"/>
                    </a:lnTo>
                    <a:lnTo>
                      <a:pt x="1485" y="322"/>
                    </a:lnTo>
                    <a:lnTo>
                      <a:pt x="1483" y="322"/>
                    </a:lnTo>
                    <a:lnTo>
                      <a:pt x="1481" y="320"/>
                    </a:lnTo>
                    <a:lnTo>
                      <a:pt x="1480" y="318"/>
                    </a:lnTo>
                    <a:lnTo>
                      <a:pt x="1476" y="299"/>
                    </a:lnTo>
                    <a:lnTo>
                      <a:pt x="1473" y="306"/>
                    </a:lnTo>
                    <a:lnTo>
                      <a:pt x="1472" y="308"/>
                    </a:lnTo>
                    <a:lnTo>
                      <a:pt x="1466" y="314"/>
                    </a:lnTo>
                    <a:lnTo>
                      <a:pt x="1464" y="314"/>
                    </a:lnTo>
                    <a:lnTo>
                      <a:pt x="1462" y="312"/>
                    </a:lnTo>
                    <a:lnTo>
                      <a:pt x="1461" y="308"/>
                    </a:lnTo>
                    <a:lnTo>
                      <a:pt x="1458" y="181"/>
                    </a:lnTo>
                    <a:lnTo>
                      <a:pt x="1456" y="304"/>
                    </a:lnTo>
                    <a:lnTo>
                      <a:pt x="1454" y="308"/>
                    </a:lnTo>
                    <a:lnTo>
                      <a:pt x="1452" y="310"/>
                    </a:lnTo>
                    <a:lnTo>
                      <a:pt x="1451" y="310"/>
                    </a:lnTo>
                    <a:lnTo>
                      <a:pt x="1445" y="304"/>
                    </a:lnTo>
                    <a:lnTo>
                      <a:pt x="1444" y="303"/>
                    </a:lnTo>
                    <a:lnTo>
                      <a:pt x="1439" y="289"/>
                    </a:lnTo>
                    <a:lnTo>
                      <a:pt x="1436" y="299"/>
                    </a:lnTo>
                    <a:lnTo>
                      <a:pt x="1435" y="299"/>
                    </a:lnTo>
                    <a:lnTo>
                      <a:pt x="1434" y="303"/>
                    </a:lnTo>
                    <a:lnTo>
                      <a:pt x="1429" y="304"/>
                    </a:lnTo>
                    <a:lnTo>
                      <a:pt x="1424" y="314"/>
                    </a:lnTo>
                    <a:lnTo>
                      <a:pt x="1422" y="316"/>
                    </a:lnTo>
                    <a:lnTo>
                      <a:pt x="1416" y="318"/>
                    </a:lnTo>
                    <a:lnTo>
                      <a:pt x="1415" y="316"/>
                    </a:lnTo>
                    <a:lnTo>
                      <a:pt x="1414" y="316"/>
                    </a:lnTo>
                    <a:lnTo>
                      <a:pt x="1409" y="312"/>
                    </a:lnTo>
                    <a:lnTo>
                      <a:pt x="1404" y="318"/>
                    </a:lnTo>
                    <a:lnTo>
                      <a:pt x="1402" y="318"/>
                    </a:lnTo>
                    <a:lnTo>
                      <a:pt x="1400" y="316"/>
                    </a:lnTo>
                    <a:lnTo>
                      <a:pt x="1399" y="314"/>
                    </a:lnTo>
                    <a:lnTo>
                      <a:pt x="1394" y="289"/>
                    </a:lnTo>
                    <a:lnTo>
                      <a:pt x="1393" y="289"/>
                    </a:lnTo>
                    <a:lnTo>
                      <a:pt x="1386" y="332"/>
                    </a:lnTo>
                    <a:lnTo>
                      <a:pt x="1385" y="334"/>
                    </a:lnTo>
                    <a:lnTo>
                      <a:pt x="1383" y="336"/>
                    </a:lnTo>
                    <a:lnTo>
                      <a:pt x="1381" y="334"/>
                    </a:lnTo>
                    <a:lnTo>
                      <a:pt x="1377" y="322"/>
                    </a:lnTo>
                    <a:lnTo>
                      <a:pt x="1373" y="332"/>
                    </a:lnTo>
                    <a:lnTo>
                      <a:pt x="1372" y="332"/>
                    </a:lnTo>
                    <a:lnTo>
                      <a:pt x="1370" y="334"/>
                    </a:lnTo>
                    <a:lnTo>
                      <a:pt x="1368" y="332"/>
                    </a:lnTo>
                    <a:lnTo>
                      <a:pt x="1367" y="330"/>
                    </a:lnTo>
                    <a:lnTo>
                      <a:pt x="1362" y="306"/>
                    </a:lnTo>
                    <a:lnTo>
                      <a:pt x="1360" y="306"/>
                    </a:lnTo>
                    <a:lnTo>
                      <a:pt x="1355" y="316"/>
                    </a:lnTo>
                    <a:lnTo>
                      <a:pt x="1352" y="316"/>
                    </a:lnTo>
                    <a:lnTo>
                      <a:pt x="1350" y="314"/>
                    </a:lnTo>
                    <a:lnTo>
                      <a:pt x="1346" y="306"/>
                    </a:lnTo>
                    <a:lnTo>
                      <a:pt x="1343" y="324"/>
                    </a:lnTo>
                    <a:lnTo>
                      <a:pt x="1343" y="326"/>
                    </a:lnTo>
                    <a:lnTo>
                      <a:pt x="1336" y="348"/>
                    </a:lnTo>
                    <a:lnTo>
                      <a:pt x="1335" y="348"/>
                    </a:lnTo>
                    <a:lnTo>
                      <a:pt x="1333" y="350"/>
                    </a:lnTo>
                    <a:lnTo>
                      <a:pt x="1332" y="350"/>
                    </a:lnTo>
                    <a:lnTo>
                      <a:pt x="1326" y="346"/>
                    </a:lnTo>
                    <a:lnTo>
                      <a:pt x="1323" y="342"/>
                    </a:lnTo>
                    <a:lnTo>
                      <a:pt x="1317" y="359"/>
                    </a:lnTo>
                    <a:lnTo>
                      <a:pt x="1316" y="359"/>
                    </a:lnTo>
                    <a:lnTo>
                      <a:pt x="1314" y="361"/>
                    </a:lnTo>
                    <a:lnTo>
                      <a:pt x="1312" y="359"/>
                    </a:lnTo>
                    <a:lnTo>
                      <a:pt x="1308" y="348"/>
                    </a:lnTo>
                    <a:lnTo>
                      <a:pt x="1303" y="352"/>
                    </a:lnTo>
                    <a:lnTo>
                      <a:pt x="1302" y="352"/>
                    </a:lnTo>
                    <a:lnTo>
                      <a:pt x="1300" y="350"/>
                    </a:lnTo>
                    <a:lnTo>
                      <a:pt x="1298" y="350"/>
                    </a:lnTo>
                    <a:lnTo>
                      <a:pt x="1294" y="336"/>
                    </a:lnTo>
                    <a:lnTo>
                      <a:pt x="1292" y="342"/>
                    </a:lnTo>
                    <a:lnTo>
                      <a:pt x="1291" y="342"/>
                    </a:lnTo>
                    <a:lnTo>
                      <a:pt x="1289" y="344"/>
                    </a:lnTo>
                    <a:lnTo>
                      <a:pt x="1287" y="342"/>
                    </a:lnTo>
                    <a:lnTo>
                      <a:pt x="1286" y="340"/>
                    </a:lnTo>
                    <a:lnTo>
                      <a:pt x="1283" y="324"/>
                    </a:lnTo>
                    <a:lnTo>
                      <a:pt x="1280" y="348"/>
                    </a:lnTo>
                    <a:lnTo>
                      <a:pt x="1279" y="350"/>
                    </a:lnTo>
                    <a:lnTo>
                      <a:pt x="1277" y="352"/>
                    </a:lnTo>
                    <a:lnTo>
                      <a:pt x="1275" y="350"/>
                    </a:lnTo>
                    <a:lnTo>
                      <a:pt x="1274" y="348"/>
                    </a:lnTo>
                    <a:lnTo>
                      <a:pt x="1270" y="318"/>
                    </a:lnTo>
                    <a:lnTo>
                      <a:pt x="1267" y="338"/>
                    </a:lnTo>
                    <a:lnTo>
                      <a:pt x="1267" y="340"/>
                    </a:lnTo>
                    <a:lnTo>
                      <a:pt x="1261" y="365"/>
                    </a:lnTo>
                    <a:lnTo>
                      <a:pt x="1260" y="365"/>
                    </a:lnTo>
                    <a:lnTo>
                      <a:pt x="1258" y="367"/>
                    </a:lnTo>
                    <a:lnTo>
                      <a:pt x="1256" y="365"/>
                    </a:lnTo>
                    <a:lnTo>
                      <a:pt x="1255" y="363"/>
                    </a:lnTo>
                    <a:lnTo>
                      <a:pt x="1252" y="346"/>
                    </a:lnTo>
                    <a:lnTo>
                      <a:pt x="1249" y="356"/>
                    </a:lnTo>
                    <a:lnTo>
                      <a:pt x="1248" y="356"/>
                    </a:lnTo>
                    <a:lnTo>
                      <a:pt x="1246" y="358"/>
                    </a:lnTo>
                    <a:lnTo>
                      <a:pt x="1245" y="358"/>
                    </a:lnTo>
                    <a:lnTo>
                      <a:pt x="1241" y="354"/>
                    </a:lnTo>
                    <a:lnTo>
                      <a:pt x="1236" y="365"/>
                    </a:lnTo>
                    <a:lnTo>
                      <a:pt x="1235" y="365"/>
                    </a:lnTo>
                    <a:lnTo>
                      <a:pt x="1233" y="367"/>
                    </a:lnTo>
                    <a:lnTo>
                      <a:pt x="1231" y="365"/>
                    </a:lnTo>
                    <a:lnTo>
                      <a:pt x="1230" y="363"/>
                    </a:lnTo>
                    <a:lnTo>
                      <a:pt x="1227" y="346"/>
                    </a:lnTo>
                    <a:lnTo>
                      <a:pt x="1224" y="361"/>
                    </a:lnTo>
                    <a:lnTo>
                      <a:pt x="1223" y="363"/>
                    </a:lnTo>
                    <a:lnTo>
                      <a:pt x="1221" y="365"/>
                    </a:lnTo>
                    <a:lnTo>
                      <a:pt x="1219" y="363"/>
                    </a:lnTo>
                    <a:lnTo>
                      <a:pt x="1218" y="361"/>
                    </a:lnTo>
                    <a:lnTo>
                      <a:pt x="1215" y="338"/>
                    </a:lnTo>
                    <a:lnTo>
                      <a:pt x="1212" y="354"/>
                    </a:lnTo>
                    <a:lnTo>
                      <a:pt x="1211" y="356"/>
                    </a:lnTo>
                    <a:lnTo>
                      <a:pt x="1209" y="358"/>
                    </a:lnTo>
                    <a:lnTo>
                      <a:pt x="1207" y="356"/>
                    </a:lnTo>
                    <a:lnTo>
                      <a:pt x="1205" y="354"/>
                    </a:lnTo>
                    <a:lnTo>
                      <a:pt x="1198" y="320"/>
                    </a:lnTo>
                    <a:lnTo>
                      <a:pt x="1193" y="304"/>
                    </a:lnTo>
                    <a:lnTo>
                      <a:pt x="1191" y="306"/>
                    </a:lnTo>
                    <a:lnTo>
                      <a:pt x="1186" y="348"/>
                    </a:lnTo>
                    <a:lnTo>
                      <a:pt x="1185" y="350"/>
                    </a:lnTo>
                    <a:lnTo>
                      <a:pt x="1183" y="352"/>
                    </a:lnTo>
                    <a:lnTo>
                      <a:pt x="1181" y="350"/>
                    </a:lnTo>
                    <a:lnTo>
                      <a:pt x="1180" y="348"/>
                    </a:lnTo>
                    <a:lnTo>
                      <a:pt x="1175" y="318"/>
                    </a:lnTo>
                    <a:lnTo>
                      <a:pt x="1173" y="320"/>
                    </a:lnTo>
                    <a:lnTo>
                      <a:pt x="1168" y="354"/>
                    </a:lnTo>
                    <a:lnTo>
                      <a:pt x="1167" y="356"/>
                    </a:lnTo>
                    <a:lnTo>
                      <a:pt x="1165" y="358"/>
                    </a:lnTo>
                    <a:lnTo>
                      <a:pt x="1163" y="356"/>
                    </a:lnTo>
                    <a:lnTo>
                      <a:pt x="1162" y="354"/>
                    </a:lnTo>
                    <a:lnTo>
                      <a:pt x="1156" y="322"/>
                    </a:lnTo>
                    <a:lnTo>
                      <a:pt x="1154" y="322"/>
                    </a:lnTo>
                    <a:lnTo>
                      <a:pt x="1149" y="377"/>
                    </a:lnTo>
                    <a:lnTo>
                      <a:pt x="1148" y="379"/>
                    </a:lnTo>
                    <a:lnTo>
                      <a:pt x="1146" y="381"/>
                    </a:lnTo>
                    <a:lnTo>
                      <a:pt x="1144" y="379"/>
                    </a:lnTo>
                    <a:lnTo>
                      <a:pt x="1143" y="377"/>
                    </a:lnTo>
                    <a:lnTo>
                      <a:pt x="1137" y="342"/>
                    </a:lnTo>
                    <a:lnTo>
                      <a:pt x="1133" y="334"/>
                    </a:lnTo>
                    <a:lnTo>
                      <a:pt x="1128" y="338"/>
                    </a:lnTo>
                    <a:lnTo>
                      <a:pt x="1127" y="338"/>
                    </a:lnTo>
                    <a:lnTo>
                      <a:pt x="1127" y="340"/>
                    </a:lnTo>
                    <a:lnTo>
                      <a:pt x="1121" y="340"/>
                    </a:lnTo>
                    <a:lnTo>
                      <a:pt x="1119" y="336"/>
                    </a:lnTo>
                    <a:lnTo>
                      <a:pt x="1116" y="330"/>
                    </a:lnTo>
                    <a:lnTo>
                      <a:pt x="1111" y="344"/>
                    </a:lnTo>
                    <a:lnTo>
                      <a:pt x="1110" y="344"/>
                    </a:lnTo>
                    <a:lnTo>
                      <a:pt x="1108" y="346"/>
                    </a:lnTo>
                    <a:lnTo>
                      <a:pt x="1107" y="346"/>
                    </a:lnTo>
                    <a:lnTo>
                      <a:pt x="1101" y="342"/>
                    </a:lnTo>
                    <a:lnTo>
                      <a:pt x="1100" y="340"/>
                    </a:lnTo>
                    <a:lnTo>
                      <a:pt x="1099" y="340"/>
                    </a:lnTo>
                    <a:lnTo>
                      <a:pt x="1095" y="322"/>
                    </a:lnTo>
                    <a:lnTo>
                      <a:pt x="1092" y="340"/>
                    </a:lnTo>
                    <a:lnTo>
                      <a:pt x="1091" y="342"/>
                    </a:lnTo>
                    <a:lnTo>
                      <a:pt x="1089" y="344"/>
                    </a:lnTo>
                    <a:lnTo>
                      <a:pt x="1087" y="342"/>
                    </a:lnTo>
                    <a:lnTo>
                      <a:pt x="1086" y="342"/>
                    </a:lnTo>
                    <a:lnTo>
                      <a:pt x="1080" y="314"/>
                    </a:lnTo>
                    <a:lnTo>
                      <a:pt x="1077" y="304"/>
                    </a:lnTo>
                    <a:lnTo>
                      <a:pt x="1074" y="324"/>
                    </a:lnTo>
                    <a:lnTo>
                      <a:pt x="1073" y="326"/>
                    </a:lnTo>
                    <a:lnTo>
                      <a:pt x="1071" y="328"/>
                    </a:lnTo>
                    <a:lnTo>
                      <a:pt x="1069" y="326"/>
                    </a:lnTo>
                    <a:lnTo>
                      <a:pt x="1068" y="324"/>
                    </a:lnTo>
                    <a:lnTo>
                      <a:pt x="1063" y="297"/>
                    </a:lnTo>
                    <a:lnTo>
                      <a:pt x="1060" y="301"/>
                    </a:lnTo>
                    <a:lnTo>
                      <a:pt x="1058" y="301"/>
                    </a:lnTo>
                    <a:lnTo>
                      <a:pt x="1056" y="299"/>
                    </a:lnTo>
                    <a:lnTo>
                      <a:pt x="1053" y="293"/>
                    </a:lnTo>
                    <a:lnTo>
                      <a:pt x="1049" y="314"/>
                    </a:lnTo>
                    <a:lnTo>
                      <a:pt x="1048" y="314"/>
                    </a:lnTo>
                    <a:lnTo>
                      <a:pt x="1046" y="316"/>
                    </a:lnTo>
                    <a:lnTo>
                      <a:pt x="1044" y="314"/>
                    </a:lnTo>
                    <a:lnTo>
                      <a:pt x="1043" y="312"/>
                    </a:lnTo>
                    <a:lnTo>
                      <a:pt x="1040" y="295"/>
                    </a:lnTo>
                    <a:lnTo>
                      <a:pt x="1036" y="308"/>
                    </a:lnTo>
                    <a:lnTo>
                      <a:pt x="1035" y="308"/>
                    </a:lnTo>
                    <a:lnTo>
                      <a:pt x="1033" y="310"/>
                    </a:lnTo>
                    <a:lnTo>
                      <a:pt x="1031" y="308"/>
                    </a:lnTo>
                    <a:lnTo>
                      <a:pt x="1030" y="306"/>
                    </a:lnTo>
                    <a:lnTo>
                      <a:pt x="1024" y="271"/>
                    </a:lnTo>
                    <a:lnTo>
                      <a:pt x="1024" y="269"/>
                    </a:lnTo>
                    <a:lnTo>
                      <a:pt x="1022" y="216"/>
                    </a:lnTo>
                    <a:lnTo>
                      <a:pt x="1018" y="318"/>
                    </a:lnTo>
                    <a:lnTo>
                      <a:pt x="1016" y="322"/>
                    </a:lnTo>
                    <a:lnTo>
                      <a:pt x="1014" y="324"/>
                    </a:lnTo>
                    <a:lnTo>
                      <a:pt x="1012" y="322"/>
                    </a:lnTo>
                    <a:lnTo>
                      <a:pt x="1011" y="322"/>
                    </a:lnTo>
                    <a:lnTo>
                      <a:pt x="1005" y="301"/>
                    </a:lnTo>
                    <a:lnTo>
                      <a:pt x="1005" y="299"/>
                    </a:lnTo>
                    <a:lnTo>
                      <a:pt x="1003" y="281"/>
                    </a:lnTo>
                    <a:lnTo>
                      <a:pt x="998" y="328"/>
                    </a:lnTo>
                    <a:lnTo>
                      <a:pt x="997" y="330"/>
                    </a:lnTo>
                    <a:lnTo>
                      <a:pt x="995" y="332"/>
                    </a:lnTo>
                    <a:lnTo>
                      <a:pt x="993" y="330"/>
                    </a:lnTo>
                    <a:lnTo>
                      <a:pt x="992" y="328"/>
                    </a:lnTo>
                    <a:lnTo>
                      <a:pt x="990" y="304"/>
                    </a:lnTo>
                    <a:lnTo>
                      <a:pt x="987" y="336"/>
                    </a:lnTo>
                    <a:lnTo>
                      <a:pt x="983" y="340"/>
                    </a:lnTo>
                    <a:lnTo>
                      <a:pt x="981" y="338"/>
                    </a:lnTo>
                    <a:lnTo>
                      <a:pt x="980" y="336"/>
                    </a:lnTo>
                    <a:lnTo>
                      <a:pt x="976" y="299"/>
                    </a:lnTo>
                    <a:lnTo>
                      <a:pt x="974" y="303"/>
                    </a:lnTo>
                    <a:lnTo>
                      <a:pt x="973" y="303"/>
                    </a:lnTo>
                    <a:lnTo>
                      <a:pt x="971" y="304"/>
                    </a:lnTo>
                    <a:lnTo>
                      <a:pt x="970" y="304"/>
                    </a:lnTo>
                    <a:lnTo>
                      <a:pt x="963" y="299"/>
                    </a:lnTo>
                    <a:lnTo>
                      <a:pt x="962" y="297"/>
                    </a:lnTo>
                    <a:lnTo>
                      <a:pt x="959" y="287"/>
                    </a:lnTo>
                    <a:lnTo>
                      <a:pt x="955" y="303"/>
                    </a:lnTo>
                    <a:lnTo>
                      <a:pt x="954" y="303"/>
                    </a:lnTo>
                    <a:lnTo>
                      <a:pt x="952" y="304"/>
                    </a:lnTo>
                    <a:lnTo>
                      <a:pt x="950" y="303"/>
                    </a:lnTo>
                    <a:lnTo>
                      <a:pt x="949" y="303"/>
                    </a:lnTo>
                    <a:lnTo>
                      <a:pt x="945" y="289"/>
                    </a:lnTo>
                    <a:lnTo>
                      <a:pt x="943" y="295"/>
                    </a:lnTo>
                    <a:lnTo>
                      <a:pt x="942" y="295"/>
                    </a:lnTo>
                    <a:lnTo>
                      <a:pt x="940" y="297"/>
                    </a:lnTo>
                    <a:lnTo>
                      <a:pt x="938" y="295"/>
                    </a:lnTo>
                    <a:lnTo>
                      <a:pt x="937" y="293"/>
                    </a:lnTo>
                    <a:lnTo>
                      <a:pt x="931" y="261"/>
                    </a:lnTo>
                    <a:lnTo>
                      <a:pt x="927" y="246"/>
                    </a:lnTo>
                    <a:lnTo>
                      <a:pt x="923" y="285"/>
                    </a:lnTo>
                    <a:lnTo>
                      <a:pt x="917" y="322"/>
                    </a:lnTo>
                    <a:lnTo>
                      <a:pt x="915" y="326"/>
                    </a:lnTo>
                    <a:lnTo>
                      <a:pt x="909" y="330"/>
                    </a:lnTo>
                    <a:lnTo>
                      <a:pt x="908" y="330"/>
                    </a:lnTo>
                    <a:lnTo>
                      <a:pt x="906" y="328"/>
                    </a:lnTo>
                    <a:lnTo>
                      <a:pt x="905" y="326"/>
                    </a:lnTo>
                    <a:lnTo>
                      <a:pt x="899" y="273"/>
                    </a:lnTo>
                    <a:lnTo>
                      <a:pt x="897" y="267"/>
                    </a:lnTo>
                    <a:lnTo>
                      <a:pt x="892" y="303"/>
                    </a:lnTo>
                    <a:lnTo>
                      <a:pt x="891" y="304"/>
                    </a:lnTo>
                    <a:lnTo>
                      <a:pt x="889" y="306"/>
                    </a:lnTo>
                    <a:lnTo>
                      <a:pt x="887" y="304"/>
                    </a:lnTo>
                    <a:lnTo>
                      <a:pt x="886" y="304"/>
                    </a:lnTo>
                    <a:lnTo>
                      <a:pt x="880" y="281"/>
                    </a:lnTo>
                    <a:lnTo>
                      <a:pt x="878" y="277"/>
                    </a:lnTo>
                    <a:lnTo>
                      <a:pt x="874" y="287"/>
                    </a:lnTo>
                    <a:lnTo>
                      <a:pt x="868" y="301"/>
                    </a:lnTo>
                    <a:lnTo>
                      <a:pt x="867" y="301"/>
                    </a:lnTo>
                    <a:lnTo>
                      <a:pt x="865" y="303"/>
                    </a:lnTo>
                    <a:lnTo>
                      <a:pt x="863" y="301"/>
                    </a:lnTo>
                    <a:lnTo>
                      <a:pt x="862" y="301"/>
                    </a:lnTo>
                    <a:lnTo>
                      <a:pt x="855" y="271"/>
                    </a:lnTo>
                    <a:lnTo>
                      <a:pt x="854" y="271"/>
                    </a:lnTo>
                    <a:lnTo>
                      <a:pt x="849" y="297"/>
                    </a:lnTo>
                    <a:lnTo>
                      <a:pt x="848" y="299"/>
                    </a:lnTo>
                    <a:lnTo>
                      <a:pt x="846" y="301"/>
                    </a:lnTo>
                    <a:lnTo>
                      <a:pt x="844" y="299"/>
                    </a:lnTo>
                    <a:lnTo>
                      <a:pt x="838" y="285"/>
                    </a:lnTo>
                    <a:lnTo>
                      <a:pt x="834" y="277"/>
                    </a:lnTo>
                    <a:lnTo>
                      <a:pt x="829" y="297"/>
                    </a:lnTo>
                    <a:lnTo>
                      <a:pt x="823" y="326"/>
                    </a:lnTo>
                    <a:lnTo>
                      <a:pt x="822" y="328"/>
                    </a:lnTo>
                    <a:lnTo>
                      <a:pt x="820" y="330"/>
                    </a:lnTo>
                    <a:lnTo>
                      <a:pt x="818" y="328"/>
                    </a:lnTo>
                    <a:lnTo>
                      <a:pt x="817" y="328"/>
                    </a:lnTo>
                    <a:lnTo>
                      <a:pt x="811" y="303"/>
                    </a:lnTo>
                    <a:lnTo>
                      <a:pt x="811" y="301"/>
                    </a:lnTo>
                    <a:lnTo>
                      <a:pt x="808" y="281"/>
                    </a:lnTo>
                    <a:lnTo>
                      <a:pt x="805" y="295"/>
                    </a:lnTo>
                    <a:lnTo>
                      <a:pt x="804" y="297"/>
                    </a:lnTo>
                    <a:lnTo>
                      <a:pt x="797" y="304"/>
                    </a:lnTo>
                    <a:lnTo>
                      <a:pt x="792" y="334"/>
                    </a:lnTo>
                    <a:lnTo>
                      <a:pt x="791" y="336"/>
                    </a:lnTo>
                    <a:lnTo>
                      <a:pt x="789" y="338"/>
                    </a:lnTo>
                    <a:lnTo>
                      <a:pt x="787" y="336"/>
                    </a:lnTo>
                    <a:lnTo>
                      <a:pt x="786" y="336"/>
                    </a:lnTo>
                    <a:lnTo>
                      <a:pt x="781" y="312"/>
                    </a:lnTo>
                    <a:lnTo>
                      <a:pt x="780" y="312"/>
                    </a:lnTo>
                    <a:lnTo>
                      <a:pt x="774" y="328"/>
                    </a:lnTo>
                    <a:lnTo>
                      <a:pt x="773" y="328"/>
                    </a:lnTo>
                    <a:lnTo>
                      <a:pt x="771" y="330"/>
                    </a:lnTo>
                    <a:lnTo>
                      <a:pt x="769" y="328"/>
                    </a:lnTo>
                    <a:lnTo>
                      <a:pt x="766" y="318"/>
                    </a:lnTo>
                    <a:lnTo>
                      <a:pt x="761" y="363"/>
                    </a:lnTo>
                    <a:lnTo>
                      <a:pt x="760" y="365"/>
                    </a:lnTo>
                    <a:lnTo>
                      <a:pt x="758" y="367"/>
                    </a:lnTo>
                    <a:lnTo>
                      <a:pt x="756" y="365"/>
                    </a:lnTo>
                    <a:lnTo>
                      <a:pt x="755" y="363"/>
                    </a:lnTo>
                    <a:lnTo>
                      <a:pt x="752" y="338"/>
                    </a:lnTo>
                    <a:lnTo>
                      <a:pt x="749" y="350"/>
                    </a:lnTo>
                    <a:lnTo>
                      <a:pt x="748" y="350"/>
                    </a:lnTo>
                    <a:lnTo>
                      <a:pt x="746" y="352"/>
                    </a:lnTo>
                    <a:lnTo>
                      <a:pt x="745" y="352"/>
                    </a:lnTo>
                    <a:lnTo>
                      <a:pt x="738" y="346"/>
                    </a:lnTo>
                    <a:lnTo>
                      <a:pt x="737" y="346"/>
                    </a:lnTo>
                    <a:lnTo>
                      <a:pt x="734" y="340"/>
                    </a:lnTo>
                    <a:lnTo>
                      <a:pt x="730" y="363"/>
                    </a:lnTo>
                    <a:lnTo>
                      <a:pt x="729" y="365"/>
                    </a:lnTo>
                    <a:lnTo>
                      <a:pt x="730" y="367"/>
                    </a:lnTo>
                    <a:lnTo>
                      <a:pt x="723" y="381"/>
                    </a:lnTo>
                    <a:lnTo>
                      <a:pt x="720" y="381"/>
                    </a:lnTo>
                    <a:lnTo>
                      <a:pt x="718" y="379"/>
                    </a:lnTo>
                    <a:lnTo>
                      <a:pt x="717" y="377"/>
                    </a:lnTo>
                    <a:lnTo>
                      <a:pt x="714" y="350"/>
                    </a:lnTo>
                    <a:lnTo>
                      <a:pt x="711" y="367"/>
                    </a:lnTo>
                    <a:lnTo>
                      <a:pt x="710" y="369"/>
                    </a:lnTo>
                    <a:lnTo>
                      <a:pt x="708" y="371"/>
                    </a:lnTo>
                    <a:lnTo>
                      <a:pt x="706" y="369"/>
                    </a:lnTo>
                    <a:lnTo>
                      <a:pt x="705" y="369"/>
                    </a:lnTo>
                    <a:lnTo>
                      <a:pt x="702" y="359"/>
                    </a:lnTo>
                    <a:lnTo>
                      <a:pt x="699" y="367"/>
                    </a:lnTo>
                    <a:lnTo>
                      <a:pt x="698" y="367"/>
                    </a:lnTo>
                    <a:lnTo>
                      <a:pt x="696" y="369"/>
                    </a:lnTo>
                    <a:lnTo>
                      <a:pt x="694" y="367"/>
                    </a:lnTo>
                    <a:lnTo>
                      <a:pt x="693" y="367"/>
                    </a:lnTo>
                    <a:lnTo>
                      <a:pt x="691" y="359"/>
                    </a:lnTo>
                    <a:lnTo>
                      <a:pt x="686" y="397"/>
                    </a:lnTo>
                    <a:lnTo>
                      <a:pt x="685" y="399"/>
                    </a:lnTo>
                    <a:lnTo>
                      <a:pt x="683" y="401"/>
                    </a:lnTo>
                    <a:lnTo>
                      <a:pt x="681" y="399"/>
                    </a:lnTo>
                    <a:lnTo>
                      <a:pt x="680" y="397"/>
                    </a:lnTo>
                    <a:lnTo>
                      <a:pt x="677" y="375"/>
                    </a:lnTo>
                    <a:lnTo>
                      <a:pt x="674" y="389"/>
                    </a:lnTo>
                    <a:lnTo>
                      <a:pt x="673" y="391"/>
                    </a:lnTo>
                    <a:lnTo>
                      <a:pt x="671" y="393"/>
                    </a:lnTo>
                    <a:lnTo>
                      <a:pt x="671" y="395"/>
                    </a:lnTo>
                    <a:lnTo>
                      <a:pt x="667" y="393"/>
                    </a:lnTo>
                    <a:lnTo>
                      <a:pt x="662" y="430"/>
                    </a:lnTo>
                    <a:lnTo>
                      <a:pt x="661" y="432"/>
                    </a:lnTo>
                    <a:lnTo>
                      <a:pt x="659" y="434"/>
                    </a:lnTo>
                    <a:lnTo>
                      <a:pt x="657" y="432"/>
                    </a:lnTo>
                    <a:lnTo>
                      <a:pt x="656" y="432"/>
                    </a:lnTo>
                    <a:lnTo>
                      <a:pt x="652" y="420"/>
                    </a:lnTo>
                    <a:lnTo>
                      <a:pt x="648" y="432"/>
                    </a:lnTo>
                    <a:lnTo>
                      <a:pt x="647" y="432"/>
                    </a:lnTo>
                    <a:lnTo>
                      <a:pt x="645" y="434"/>
                    </a:lnTo>
                    <a:lnTo>
                      <a:pt x="643" y="432"/>
                    </a:lnTo>
                    <a:lnTo>
                      <a:pt x="642" y="432"/>
                    </a:lnTo>
                    <a:lnTo>
                      <a:pt x="636" y="405"/>
                    </a:lnTo>
                    <a:lnTo>
                      <a:pt x="632" y="401"/>
                    </a:lnTo>
                    <a:lnTo>
                      <a:pt x="629" y="401"/>
                    </a:lnTo>
                    <a:lnTo>
                      <a:pt x="623" y="418"/>
                    </a:lnTo>
                    <a:lnTo>
                      <a:pt x="617" y="440"/>
                    </a:lnTo>
                    <a:lnTo>
                      <a:pt x="616" y="440"/>
                    </a:lnTo>
                    <a:lnTo>
                      <a:pt x="614" y="442"/>
                    </a:lnTo>
                    <a:lnTo>
                      <a:pt x="612" y="440"/>
                    </a:lnTo>
                    <a:lnTo>
                      <a:pt x="611" y="440"/>
                    </a:lnTo>
                    <a:lnTo>
                      <a:pt x="608" y="430"/>
                    </a:lnTo>
                    <a:lnTo>
                      <a:pt x="605" y="448"/>
                    </a:lnTo>
                    <a:lnTo>
                      <a:pt x="604" y="450"/>
                    </a:lnTo>
                    <a:lnTo>
                      <a:pt x="602" y="452"/>
                    </a:lnTo>
                    <a:lnTo>
                      <a:pt x="602" y="454"/>
                    </a:lnTo>
                    <a:lnTo>
                      <a:pt x="596" y="454"/>
                    </a:lnTo>
                    <a:lnTo>
                      <a:pt x="596" y="452"/>
                    </a:lnTo>
                    <a:lnTo>
                      <a:pt x="591" y="456"/>
                    </a:lnTo>
                    <a:lnTo>
                      <a:pt x="592" y="458"/>
                    </a:lnTo>
                    <a:lnTo>
                      <a:pt x="586" y="469"/>
                    </a:lnTo>
                    <a:lnTo>
                      <a:pt x="583" y="469"/>
                    </a:lnTo>
                    <a:lnTo>
                      <a:pt x="581" y="467"/>
                    </a:lnTo>
                    <a:lnTo>
                      <a:pt x="580" y="467"/>
                    </a:lnTo>
                    <a:lnTo>
                      <a:pt x="575" y="450"/>
                    </a:lnTo>
                    <a:lnTo>
                      <a:pt x="573" y="452"/>
                    </a:lnTo>
                    <a:lnTo>
                      <a:pt x="568" y="466"/>
                    </a:lnTo>
                    <a:lnTo>
                      <a:pt x="567" y="466"/>
                    </a:lnTo>
                    <a:lnTo>
                      <a:pt x="565" y="467"/>
                    </a:lnTo>
                    <a:lnTo>
                      <a:pt x="563" y="466"/>
                    </a:lnTo>
                    <a:lnTo>
                      <a:pt x="560" y="458"/>
                    </a:lnTo>
                    <a:lnTo>
                      <a:pt x="555" y="497"/>
                    </a:lnTo>
                    <a:lnTo>
                      <a:pt x="554" y="499"/>
                    </a:lnTo>
                    <a:lnTo>
                      <a:pt x="552" y="501"/>
                    </a:lnTo>
                    <a:lnTo>
                      <a:pt x="550" y="499"/>
                    </a:lnTo>
                    <a:lnTo>
                      <a:pt x="543" y="479"/>
                    </a:lnTo>
                    <a:lnTo>
                      <a:pt x="538" y="473"/>
                    </a:lnTo>
                    <a:lnTo>
                      <a:pt x="537" y="473"/>
                    </a:lnTo>
                    <a:lnTo>
                      <a:pt x="532" y="466"/>
                    </a:lnTo>
                    <a:lnTo>
                      <a:pt x="529" y="467"/>
                    </a:lnTo>
                    <a:lnTo>
                      <a:pt x="524" y="503"/>
                    </a:lnTo>
                    <a:lnTo>
                      <a:pt x="523" y="505"/>
                    </a:lnTo>
                    <a:lnTo>
                      <a:pt x="524" y="507"/>
                    </a:lnTo>
                    <a:lnTo>
                      <a:pt x="517" y="521"/>
                    </a:lnTo>
                    <a:lnTo>
                      <a:pt x="514" y="521"/>
                    </a:lnTo>
                    <a:lnTo>
                      <a:pt x="512" y="519"/>
                    </a:lnTo>
                    <a:lnTo>
                      <a:pt x="511" y="517"/>
                    </a:lnTo>
                    <a:lnTo>
                      <a:pt x="505" y="466"/>
                    </a:lnTo>
                    <a:lnTo>
                      <a:pt x="503" y="438"/>
                    </a:lnTo>
                    <a:lnTo>
                      <a:pt x="500" y="479"/>
                    </a:lnTo>
                    <a:lnTo>
                      <a:pt x="496" y="483"/>
                    </a:lnTo>
                    <a:lnTo>
                      <a:pt x="496" y="485"/>
                    </a:lnTo>
                    <a:lnTo>
                      <a:pt x="490" y="485"/>
                    </a:lnTo>
                    <a:lnTo>
                      <a:pt x="485" y="491"/>
                    </a:lnTo>
                    <a:lnTo>
                      <a:pt x="483" y="491"/>
                    </a:lnTo>
                    <a:lnTo>
                      <a:pt x="481" y="489"/>
                    </a:lnTo>
                    <a:lnTo>
                      <a:pt x="478" y="483"/>
                    </a:lnTo>
                    <a:lnTo>
                      <a:pt x="474" y="503"/>
                    </a:lnTo>
                    <a:lnTo>
                      <a:pt x="473" y="503"/>
                    </a:lnTo>
                    <a:lnTo>
                      <a:pt x="471" y="505"/>
                    </a:lnTo>
                    <a:lnTo>
                      <a:pt x="471" y="507"/>
                    </a:lnTo>
                    <a:lnTo>
                      <a:pt x="464" y="507"/>
                    </a:lnTo>
                    <a:lnTo>
                      <a:pt x="461" y="501"/>
                    </a:lnTo>
                    <a:lnTo>
                      <a:pt x="458" y="481"/>
                    </a:lnTo>
                    <a:lnTo>
                      <a:pt x="454" y="495"/>
                    </a:lnTo>
                    <a:lnTo>
                      <a:pt x="453" y="495"/>
                    </a:lnTo>
                    <a:lnTo>
                      <a:pt x="451" y="497"/>
                    </a:lnTo>
                    <a:lnTo>
                      <a:pt x="449" y="495"/>
                    </a:lnTo>
                    <a:lnTo>
                      <a:pt x="448" y="493"/>
                    </a:lnTo>
                    <a:lnTo>
                      <a:pt x="446" y="475"/>
                    </a:lnTo>
                    <a:lnTo>
                      <a:pt x="442" y="513"/>
                    </a:lnTo>
                    <a:lnTo>
                      <a:pt x="441" y="515"/>
                    </a:lnTo>
                    <a:lnTo>
                      <a:pt x="439" y="517"/>
                    </a:lnTo>
                    <a:lnTo>
                      <a:pt x="437" y="515"/>
                    </a:lnTo>
                    <a:lnTo>
                      <a:pt x="436" y="515"/>
                    </a:lnTo>
                    <a:lnTo>
                      <a:pt x="431" y="495"/>
                    </a:lnTo>
                    <a:lnTo>
                      <a:pt x="429" y="497"/>
                    </a:lnTo>
                    <a:lnTo>
                      <a:pt x="428" y="497"/>
                    </a:lnTo>
                    <a:lnTo>
                      <a:pt x="422" y="501"/>
                    </a:lnTo>
                    <a:lnTo>
                      <a:pt x="421" y="501"/>
                    </a:lnTo>
                    <a:lnTo>
                      <a:pt x="419" y="499"/>
                    </a:lnTo>
                    <a:lnTo>
                      <a:pt x="416" y="489"/>
                    </a:lnTo>
                    <a:lnTo>
                      <a:pt x="411" y="528"/>
                    </a:lnTo>
                    <a:lnTo>
                      <a:pt x="410" y="530"/>
                    </a:lnTo>
                    <a:lnTo>
                      <a:pt x="408" y="532"/>
                    </a:lnTo>
                    <a:lnTo>
                      <a:pt x="406" y="530"/>
                    </a:lnTo>
                    <a:lnTo>
                      <a:pt x="405" y="528"/>
                    </a:lnTo>
                    <a:lnTo>
                      <a:pt x="400" y="499"/>
                    </a:lnTo>
                    <a:lnTo>
                      <a:pt x="397" y="499"/>
                    </a:lnTo>
                    <a:lnTo>
                      <a:pt x="393" y="509"/>
                    </a:lnTo>
                    <a:lnTo>
                      <a:pt x="392" y="509"/>
                    </a:lnTo>
                    <a:lnTo>
                      <a:pt x="390" y="511"/>
                    </a:lnTo>
                    <a:lnTo>
                      <a:pt x="389" y="511"/>
                    </a:lnTo>
                    <a:lnTo>
                      <a:pt x="382" y="503"/>
                    </a:lnTo>
                    <a:lnTo>
                      <a:pt x="380" y="499"/>
                    </a:lnTo>
                    <a:lnTo>
                      <a:pt x="377" y="477"/>
                    </a:lnTo>
                    <a:lnTo>
                      <a:pt x="374" y="493"/>
                    </a:lnTo>
                    <a:lnTo>
                      <a:pt x="373" y="495"/>
                    </a:lnTo>
                    <a:lnTo>
                      <a:pt x="370" y="497"/>
                    </a:lnTo>
                    <a:lnTo>
                      <a:pt x="368" y="495"/>
                    </a:lnTo>
                    <a:lnTo>
                      <a:pt x="368" y="497"/>
                    </a:lnTo>
                    <a:lnTo>
                      <a:pt x="365" y="491"/>
                    </a:lnTo>
                    <a:lnTo>
                      <a:pt x="361" y="513"/>
                    </a:lnTo>
                    <a:lnTo>
                      <a:pt x="360" y="513"/>
                    </a:lnTo>
                    <a:lnTo>
                      <a:pt x="358" y="515"/>
                    </a:lnTo>
                    <a:lnTo>
                      <a:pt x="356" y="513"/>
                    </a:lnTo>
                    <a:lnTo>
                      <a:pt x="349" y="497"/>
                    </a:lnTo>
                    <a:lnTo>
                      <a:pt x="349" y="499"/>
                    </a:lnTo>
                    <a:lnTo>
                      <a:pt x="347" y="495"/>
                    </a:lnTo>
                    <a:lnTo>
                      <a:pt x="342" y="515"/>
                    </a:lnTo>
                    <a:lnTo>
                      <a:pt x="341" y="515"/>
                    </a:lnTo>
                    <a:lnTo>
                      <a:pt x="339" y="517"/>
                    </a:lnTo>
                    <a:lnTo>
                      <a:pt x="338" y="517"/>
                    </a:lnTo>
                    <a:lnTo>
                      <a:pt x="334" y="513"/>
                    </a:lnTo>
                    <a:lnTo>
                      <a:pt x="330" y="526"/>
                    </a:lnTo>
                    <a:lnTo>
                      <a:pt x="329" y="526"/>
                    </a:lnTo>
                    <a:lnTo>
                      <a:pt x="327" y="528"/>
                    </a:lnTo>
                    <a:lnTo>
                      <a:pt x="327" y="530"/>
                    </a:lnTo>
                    <a:lnTo>
                      <a:pt x="316" y="530"/>
                    </a:lnTo>
                    <a:lnTo>
                      <a:pt x="309" y="532"/>
                    </a:lnTo>
                    <a:lnTo>
                      <a:pt x="302" y="532"/>
                    </a:lnTo>
                    <a:lnTo>
                      <a:pt x="300" y="530"/>
                    </a:lnTo>
                    <a:lnTo>
                      <a:pt x="297" y="526"/>
                    </a:lnTo>
                    <a:lnTo>
                      <a:pt x="293" y="542"/>
                    </a:lnTo>
                    <a:lnTo>
                      <a:pt x="292" y="542"/>
                    </a:lnTo>
                    <a:lnTo>
                      <a:pt x="290" y="544"/>
                    </a:lnTo>
                    <a:lnTo>
                      <a:pt x="288" y="542"/>
                    </a:lnTo>
                    <a:lnTo>
                      <a:pt x="287" y="540"/>
                    </a:lnTo>
                    <a:lnTo>
                      <a:pt x="282" y="515"/>
                    </a:lnTo>
                    <a:lnTo>
                      <a:pt x="277" y="509"/>
                    </a:lnTo>
                    <a:lnTo>
                      <a:pt x="273" y="526"/>
                    </a:lnTo>
                    <a:lnTo>
                      <a:pt x="272" y="526"/>
                    </a:lnTo>
                    <a:lnTo>
                      <a:pt x="270" y="528"/>
                    </a:lnTo>
                    <a:lnTo>
                      <a:pt x="268" y="526"/>
                    </a:lnTo>
                    <a:lnTo>
                      <a:pt x="263" y="513"/>
                    </a:lnTo>
                    <a:lnTo>
                      <a:pt x="258" y="513"/>
                    </a:lnTo>
                    <a:lnTo>
                      <a:pt x="255" y="517"/>
                    </a:lnTo>
                    <a:lnTo>
                      <a:pt x="248" y="546"/>
                    </a:lnTo>
                    <a:lnTo>
                      <a:pt x="247" y="546"/>
                    </a:lnTo>
                    <a:lnTo>
                      <a:pt x="245" y="548"/>
                    </a:lnTo>
                    <a:lnTo>
                      <a:pt x="245" y="550"/>
                    </a:lnTo>
                    <a:lnTo>
                      <a:pt x="239" y="548"/>
                    </a:lnTo>
                    <a:lnTo>
                      <a:pt x="238" y="546"/>
                    </a:lnTo>
                    <a:lnTo>
                      <a:pt x="233" y="542"/>
                    </a:lnTo>
                    <a:lnTo>
                      <a:pt x="229" y="540"/>
                    </a:lnTo>
                    <a:lnTo>
                      <a:pt x="224" y="566"/>
                    </a:lnTo>
                    <a:lnTo>
                      <a:pt x="223" y="568"/>
                    </a:lnTo>
                    <a:lnTo>
                      <a:pt x="221" y="570"/>
                    </a:lnTo>
                    <a:lnTo>
                      <a:pt x="219" y="568"/>
                    </a:lnTo>
                    <a:lnTo>
                      <a:pt x="218" y="568"/>
                    </a:lnTo>
                    <a:lnTo>
                      <a:pt x="214" y="556"/>
                    </a:lnTo>
                    <a:lnTo>
                      <a:pt x="211" y="572"/>
                    </a:lnTo>
                    <a:lnTo>
                      <a:pt x="210" y="572"/>
                    </a:lnTo>
                    <a:lnTo>
                      <a:pt x="208" y="574"/>
                    </a:lnTo>
                    <a:lnTo>
                      <a:pt x="206" y="572"/>
                    </a:lnTo>
                    <a:lnTo>
                      <a:pt x="205" y="570"/>
                    </a:lnTo>
                    <a:lnTo>
                      <a:pt x="199" y="530"/>
                    </a:lnTo>
                    <a:lnTo>
                      <a:pt x="197" y="489"/>
                    </a:lnTo>
                    <a:lnTo>
                      <a:pt x="194" y="536"/>
                    </a:lnTo>
                    <a:lnTo>
                      <a:pt x="190" y="540"/>
                    </a:lnTo>
                    <a:lnTo>
                      <a:pt x="189" y="540"/>
                    </a:lnTo>
                    <a:lnTo>
                      <a:pt x="185" y="538"/>
                    </a:lnTo>
                    <a:lnTo>
                      <a:pt x="179" y="566"/>
                    </a:lnTo>
                    <a:lnTo>
                      <a:pt x="178" y="568"/>
                    </a:lnTo>
                    <a:lnTo>
                      <a:pt x="176" y="570"/>
                    </a:lnTo>
                    <a:lnTo>
                      <a:pt x="174" y="568"/>
                    </a:lnTo>
                    <a:lnTo>
                      <a:pt x="168" y="554"/>
                    </a:lnTo>
                    <a:lnTo>
                      <a:pt x="168" y="556"/>
                    </a:lnTo>
                    <a:lnTo>
                      <a:pt x="162" y="548"/>
                    </a:lnTo>
                    <a:lnTo>
                      <a:pt x="160" y="544"/>
                    </a:lnTo>
                    <a:lnTo>
                      <a:pt x="156" y="583"/>
                    </a:lnTo>
                    <a:lnTo>
                      <a:pt x="156" y="587"/>
                    </a:lnTo>
                    <a:lnTo>
                      <a:pt x="155" y="587"/>
                    </a:lnTo>
                    <a:lnTo>
                      <a:pt x="155" y="589"/>
                    </a:lnTo>
                    <a:lnTo>
                      <a:pt x="154" y="591"/>
                    </a:lnTo>
                    <a:lnTo>
                      <a:pt x="152" y="593"/>
                    </a:lnTo>
                    <a:lnTo>
                      <a:pt x="150" y="591"/>
                    </a:lnTo>
                    <a:lnTo>
                      <a:pt x="149" y="589"/>
                    </a:lnTo>
                    <a:lnTo>
                      <a:pt x="142" y="491"/>
                    </a:lnTo>
                    <a:lnTo>
                      <a:pt x="137" y="576"/>
                    </a:lnTo>
                    <a:lnTo>
                      <a:pt x="133" y="579"/>
                    </a:lnTo>
                    <a:lnTo>
                      <a:pt x="131" y="577"/>
                    </a:lnTo>
                    <a:lnTo>
                      <a:pt x="127" y="568"/>
                    </a:lnTo>
                    <a:lnTo>
                      <a:pt x="123" y="574"/>
                    </a:lnTo>
                    <a:lnTo>
                      <a:pt x="118" y="585"/>
                    </a:lnTo>
                    <a:lnTo>
                      <a:pt x="117" y="587"/>
                    </a:lnTo>
                    <a:lnTo>
                      <a:pt x="111" y="593"/>
                    </a:lnTo>
                    <a:lnTo>
                      <a:pt x="109" y="593"/>
                    </a:lnTo>
                    <a:lnTo>
                      <a:pt x="107" y="591"/>
                    </a:lnTo>
                    <a:lnTo>
                      <a:pt x="106" y="589"/>
                    </a:lnTo>
                    <a:lnTo>
                      <a:pt x="102" y="568"/>
                    </a:lnTo>
                    <a:lnTo>
                      <a:pt x="99" y="579"/>
                    </a:lnTo>
                    <a:lnTo>
                      <a:pt x="98" y="579"/>
                    </a:lnTo>
                    <a:lnTo>
                      <a:pt x="97" y="581"/>
                    </a:lnTo>
                    <a:lnTo>
                      <a:pt x="92" y="583"/>
                    </a:lnTo>
                    <a:lnTo>
                      <a:pt x="86" y="603"/>
                    </a:lnTo>
                    <a:lnTo>
                      <a:pt x="85" y="603"/>
                    </a:lnTo>
                    <a:lnTo>
                      <a:pt x="83" y="605"/>
                    </a:lnTo>
                    <a:lnTo>
                      <a:pt x="81" y="603"/>
                    </a:lnTo>
                    <a:lnTo>
                      <a:pt x="80" y="603"/>
                    </a:lnTo>
                    <a:lnTo>
                      <a:pt x="78" y="591"/>
                    </a:lnTo>
                    <a:lnTo>
                      <a:pt x="73" y="625"/>
                    </a:lnTo>
                    <a:lnTo>
                      <a:pt x="72" y="627"/>
                    </a:lnTo>
                    <a:lnTo>
                      <a:pt x="70" y="629"/>
                    </a:lnTo>
                    <a:lnTo>
                      <a:pt x="68" y="627"/>
                    </a:lnTo>
                    <a:lnTo>
                      <a:pt x="67" y="625"/>
                    </a:lnTo>
                    <a:lnTo>
                      <a:pt x="64" y="595"/>
                    </a:lnTo>
                    <a:lnTo>
                      <a:pt x="62" y="615"/>
                    </a:lnTo>
                    <a:lnTo>
                      <a:pt x="62" y="619"/>
                    </a:lnTo>
                    <a:lnTo>
                      <a:pt x="61" y="619"/>
                    </a:lnTo>
                    <a:lnTo>
                      <a:pt x="61" y="621"/>
                    </a:lnTo>
                    <a:lnTo>
                      <a:pt x="60" y="623"/>
                    </a:lnTo>
                    <a:lnTo>
                      <a:pt x="58" y="625"/>
                    </a:lnTo>
                    <a:lnTo>
                      <a:pt x="56" y="623"/>
                    </a:lnTo>
                    <a:lnTo>
                      <a:pt x="55" y="621"/>
                    </a:lnTo>
                    <a:lnTo>
                      <a:pt x="52" y="554"/>
                    </a:lnTo>
                    <a:lnTo>
                      <a:pt x="50" y="572"/>
                    </a:lnTo>
                    <a:lnTo>
                      <a:pt x="46" y="576"/>
                    </a:lnTo>
                    <a:lnTo>
                      <a:pt x="44" y="574"/>
                    </a:lnTo>
                    <a:lnTo>
                      <a:pt x="43" y="572"/>
                    </a:lnTo>
                    <a:lnTo>
                      <a:pt x="40" y="505"/>
                    </a:lnTo>
                    <a:lnTo>
                      <a:pt x="37" y="589"/>
                    </a:lnTo>
                    <a:lnTo>
                      <a:pt x="35" y="591"/>
                    </a:lnTo>
                    <a:lnTo>
                      <a:pt x="35" y="593"/>
                    </a:lnTo>
                    <a:lnTo>
                      <a:pt x="29" y="601"/>
                    </a:lnTo>
                    <a:lnTo>
                      <a:pt x="27" y="601"/>
                    </a:lnTo>
                    <a:lnTo>
                      <a:pt x="25" y="599"/>
                    </a:lnTo>
                    <a:lnTo>
                      <a:pt x="24" y="599"/>
                    </a:lnTo>
                    <a:lnTo>
                      <a:pt x="21" y="589"/>
                    </a:lnTo>
                    <a:lnTo>
                      <a:pt x="18" y="607"/>
                    </a:lnTo>
                    <a:lnTo>
                      <a:pt x="16" y="611"/>
                    </a:lnTo>
                    <a:lnTo>
                      <a:pt x="9" y="615"/>
                    </a:lnTo>
                    <a:lnTo>
                      <a:pt x="7" y="615"/>
                    </a:lnTo>
                    <a:lnTo>
                      <a:pt x="0" y="611"/>
                    </a:lnTo>
                    <a:lnTo>
                      <a:pt x="3" y="599"/>
                    </a:lnTo>
                    <a:lnTo>
                      <a:pt x="8" y="603"/>
                    </a:lnTo>
                    <a:lnTo>
                      <a:pt x="13" y="599"/>
                    </a:lnTo>
                    <a:lnTo>
                      <a:pt x="18" y="572"/>
                    </a:lnTo>
                    <a:lnTo>
                      <a:pt x="18" y="574"/>
                    </a:lnTo>
                    <a:lnTo>
                      <a:pt x="19" y="570"/>
                    </a:lnTo>
                    <a:lnTo>
                      <a:pt x="21" y="568"/>
                    </a:lnTo>
                    <a:lnTo>
                      <a:pt x="23" y="570"/>
                    </a:lnTo>
                    <a:lnTo>
                      <a:pt x="24" y="572"/>
                    </a:lnTo>
                    <a:lnTo>
                      <a:pt x="28" y="587"/>
                    </a:lnTo>
                    <a:lnTo>
                      <a:pt x="30" y="585"/>
                    </a:lnTo>
                    <a:lnTo>
                      <a:pt x="36" y="414"/>
                    </a:lnTo>
                    <a:lnTo>
                      <a:pt x="37" y="411"/>
                    </a:lnTo>
                    <a:lnTo>
                      <a:pt x="39" y="409"/>
                    </a:lnTo>
                    <a:lnTo>
                      <a:pt x="41" y="411"/>
                    </a:lnTo>
                    <a:lnTo>
                      <a:pt x="43" y="414"/>
                    </a:lnTo>
                    <a:lnTo>
                      <a:pt x="48" y="519"/>
                    </a:lnTo>
                    <a:lnTo>
                      <a:pt x="49" y="503"/>
                    </a:lnTo>
                    <a:lnTo>
                      <a:pt x="50" y="499"/>
                    </a:lnTo>
                    <a:lnTo>
                      <a:pt x="52" y="497"/>
                    </a:lnTo>
                    <a:lnTo>
                      <a:pt x="54" y="499"/>
                    </a:lnTo>
                    <a:lnTo>
                      <a:pt x="56" y="503"/>
                    </a:lnTo>
                    <a:lnTo>
                      <a:pt x="60" y="577"/>
                    </a:lnTo>
                    <a:lnTo>
                      <a:pt x="61" y="568"/>
                    </a:lnTo>
                    <a:lnTo>
                      <a:pt x="62" y="564"/>
                    </a:lnTo>
                    <a:lnTo>
                      <a:pt x="64" y="562"/>
                    </a:lnTo>
                    <a:lnTo>
                      <a:pt x="66" y="564"/>
                    </a:lnTo>
                    <a:lnTo>
                      <a:pt x="67" y="568"/>
                    </a:lnTo>
                    <a:lnTo>
                      <a:pt x="70" y="597"/>
                    </a:lnTo>
                    <a:lnTo>
                      <a:pt x="74" y="570"/>
                    </a:lnTo>
                    <a:lnTo>
                      <a:pt x="74" y="572"/>
                    </a:lnTo>
                    <a:lnTo>
                      <a:pt x="75" y="568"/>
                    </a:lnTo>
                    <a:lnTo>
                      <a:pt x="77" y="566"/>
                    </a:lnTo>
                    <a:lnTo>
                      <a:pt x="79" y="568"/>
                    </a:lnTo>
                    <a:lnTo>
                      <a:pt x="80" y="570"/>
                    </a:lnTo>
                    <a:lnTo>
                      <a:pt x="83" y="585"/>
                    </a:lnTo>
                    <a:lnTo>
                      <a:pt x="86" y="577"/>
                    </a:lnTo>
                    <a:lnTo>
                      <a:pt x="88" y="574"/>
                    </a:lnTo>
                    <a:lnTo>
                      <a:pt x="93" y="570"/>
                    </a:lnTo>
                    <a:lnTo>
                      <a:pt x="99" y="548"/>
                    </a:lnTo>
                    <a:lnTo>
                      <a:pt x="100" y="546"/>
                    </a:lnTo>
                    <a:lnTo>
                      <a:pt x="102" y="544"/>
                    </a:lnTo>
                    <a:lnTo>
                      <a:pt x="104" y="546"/>
                    </a:lnTo>
                    <a:lnTo>
                      <a:pt x="105" y="548"/>
                    </a:lnTo>
                    <a:lnTo>
                      <a:pt x="111" y="579"/>
                    </a:lnTo>
                    <a:lnTo>
                      <a:pt x="114" y="576"/>
                    </a:lnTo>
                    <a:lnTo>
                      <a:pt x="119" y="564"/>
                    </a:lnTo>
                    <a:lnTo>
                      <a:pt x="125" y="554"/>
                    </a:lnTo>
                    <a:lnTo>
                      <a:pt x="127" y="552"/>
                    </a:lnTo>
                    <a:lnTo>
                      <a:pt x="129" y="554"/>
                    </a:lnTo>
                    <a:lnTo>
                      <a:pt x="130" y="554"/>
                    </a:lnTo>
                    <a:lnTo>
                      <a:pt x="131" y="556"/>
                    </a:lnTo>
                    <a:lnTo>
                      <a:pt x="137" y="464"/>
                    </a:lnTo>
                    <a:lnTo>
                      <a:pt x="138" y="460"/>
                    </a:lnTo>
                    <a:lnTo>
                      <a:pt x="140" y="458"/>
                    </a:lnTo>
                    <a:lnTo>
                      <a:pt x="142" y="460"/>
                    </a:lnTo>
                    <a:lnTo>
                      <a:pt x="143" y="462"/>
                    </a:lnTo>
                    <a:lnTo>
                      <a:pt x="144" y="466"/>
                    </a:lnTo>
                    <a:lnTo>
                      <a:pt x="148" y="483"/>
                    </a:lnTo>
                    <a:lnTo>
                      <a:pt x="149" y="485"/>
                    </a:lnTo>
                    <a:lnTo>
                      <a:pt x="153" y="548"/>
                    </a:lnTo>
                    <a:lnTo>
                      <a:pt x="155" y="532"/>
                    </a:lnTo>
                    <a:lnTo>
                      <a:pt x="156" y="528"/>
                    </a:lnTo>
                    <a:lnTo>
                      <a:pt x="158" y="526"/>
                    </a:lnTo>
                    <a:lnTo>
                      <a:pt x="160" y="528"/>
                    </a:lnTo>
                    <a:lnTo>
                      <a:pt x="166" y="538"/>
                    </a:lnTo>
                    <a:lnTo>
                      <a:pt x="172" y="546"/>
                    </a:lnTo>
                    <a:lnTo>
                      <a:pt x="173" y="546"/>
                    </a:lnTo>
                    <a:lnTo>
                      <a:pt x="175" y="552"/>
                    </a:lnTo>
                    <a:lnTo>
                      <a:pt x="180" y="528"/>
                    </a:lnTo>
                    <a:lnTo>
                      <a:pt x="181" y="526"/>
                    </a:lnTo>
                    <a:lnTo>
                      <a:pt x="183" y="524"/>
                    </a:lnTo>
                    <a:lnTo>
                      <a:pt x="184" y="524"/>
                    </a:lnTo>
                    <a:lnTo>
                      <a:pt x="186" y="526"/>
                    </a:lnTo>
                    <a:lnTo>
                      <a:pt x="193" y="426"/>
                    </a:lnTo>
                    <a:lnTo>
                      <a:pt x="194" y="422"/>
                    </a:lnTo>
                    <a:lnTo>
                      <a:pt x="196" y="420"/>
                    </a:lnTo>
                    <a:lnTo>
                      <a:pt x="198" y="422"/>
                    </a:lnTo>
                    <a:lnTo>
                      <a:pt x="200" y="426"/>
                    </a:lnTo>
                    <a:lnTo>
                      <a:pt x="206" y="528"/>
                    </a:lnTo>
                    <a:lnTo>
                      <a:pt x="205" y="528"/>
                    </a:lnTo>
                    <a:lnTo>
                      <a:pt x="209" y="550"/>
                    </a:lnTo>
                    <a:lnTo>
                      <a:pt x="211" y="538"/>
                    </a:lnTo>
                    <a:lnTo>
                      <a:pt x="212" y="536"/>
                    </a:lnTo>
                    <a:lnTo>
                      <a:pt x="214" y="534"/>
                    </a:lnTo>
                    <a:lnTo>
                      <a:pt x="216" y="536"/>
                    </a:lnTo>
                    <a:lnTo>
                      <a:pt x="217" y="538"/>
                    </a:lnTo>
                    <a:lnTo>
                      <a:pt x="220" y="550"/>
                    </a:lnTo>
                    <a:lnTo>
                      <a:pt x="224" y="530"/>
                    </a:lnTo>
                    <a:lnTo>
                      <a:pt x="224" y="532"/>
                    </a:lnTo>
                    <a:lnTo>
                      <a:pt x="225" y="528"/>
                    </a:lnTo>
                    <a:lnTo>
                      <a:pt x="227" y="526"/>
                    </a:lnTo>
                    <a:lnTo>
                      <a:pt x="228" y="526"/>
                    </a:lnTo>
                    <a:lnTo>
                      <a:pt x="234" y="528"/>
                    </a:lnTo>
                    <a:lnTo>
                      <a:pt x="235" y="528"/>
                    </a:lnTo>
                    <a:lnTo>
                      <a:pt x="241" y="534"/>
                    </a:lnTo>
                    <a:lnTo>
                      <a:pt x="243" y="536"/>
                    </a:lnTo>
                    <a:lnTo>
                      <a:pt x="249" y="511"/>
                    </a:lnTo>
                    <a:lnTo>
                      <a:pt x="250" y="509"/>
                    </a:lnTo>
                    <a:lnTo>
                      <a:pt x="256" y="501"/>
                    </a:lnTo>
                    <a:lnTo>
                      <a:pt x="258" y="499"/>
                    </a:lnTo>
                    <a:lnTo>
                      <a:pt x="264" y="499"/>
                    </a:lnTo>
                    <a:lnTo>
                      <a:pt x="266" y="501"/>
                    </a:lnTo>
                    <a:lnTo>
                      <a:pt x="267" y="501"/>
                    </a:lnTo>
                    <a:lnTo>
                      <a:pt x="270" y="509"/>
                    </a:lnTo>
                    <a:lnTo>
                      <a:pt x="273" y="497"/>
                    </a:lnTo>
                    <a:lnTo>
                      <a:pt x="274" y="495"/>
                    </a:lnTo>
                    <a:lnTo>
                      <a:pt x="276" y="493"/>
                    </a:lnTo>
                    <a:lnTo>
                      <a:pt x="278" y="495"/>
                    </a:lnTo>
                    <a:lnTo>
                      <a:pt x="286" y="505"/>
                    </a:lnTo>
                    <a:lnTo>
                      <a:pt x="287" y="507"/>
                    </a:lnTo>
                    <a:lnTo>
                      <a:pt x="290" y="522"/>
                    </a:lnTo>
                    <a:lnTo>
                      <a:pt x="293" y="513"/>
                    </a:lnTo>
                    <a:lnTo>
                      <a:pt x="294" y="511"/>
                    </a:lnTo>
                    <a:lnTo>
                      <a:pt x="296" y="509"/>
                    </a:lnTo>
                    <a:lnTo>
                      <a:pt x="298" y="511"/>
                    </a:lnTo>
                    <a:lnTo>
                      <a:pt x="303" y="519"/>
                    </a:lnTo>
                    <a:lnTo>
                      <a:pt x="308" y="519"/>
                    </a:lnTo>
                    <a:lnTo>
                      <a:pt x="315" y="517"/>
                    </a:lnTo>
                    <a:lnTo>
                      <a:pt x="326" y="517"/>
                    </a:lnTo>
                    <a:lnTo>
                      <a:pt x="331" y="501"/>
                    </a:lnTo>
                    <a:lnTo>
                      <a:pt x="333" y="499"/>
                    </a:lnTo>
                    <a:lnTo>
                      <a:pt x="335" y="499"/>
                    </a:lnTo>
                    <a:lnTo>
                      <a:pt x="338" y="501"/>
                    </a:lnTo>
                    <a:lnTo>
                      <a:pt x="343" y="483"/>
                    </a:lnTo>
                    <a:lnTo>
                      <a:pt x="344" y="481"/>
                    </a:lnTo>
                    <a:lnTo>
                      <a:pt x="346" y="479"/>
                    </a:lnTo>
                    <a:lnTo>
                      <a:pt x="348" y="481"/>
                    </a:lnTo>
                    <a:lnTo>
                      <a:pt x="353" y="489"/>
                    </a:lnTo>
                    <a:lnTo>
                      <a:pt x="354" y="489"/>
                    </a:lnTo>
                    <a:lnTo>
                      <a:pt x="357" y="497"/>
                    </a:lnTo>
                    <a:lnTo>
                      <a:pt x="361" y="477"/>
                    </a:lnTo>
                    <a:lnTo>
                      <a:pt x="361" y="479"/>
                    </a:lnTo>
                    <a:lnTo>
                      <a:pt x="362" y="475"/>
                    </a:lnTo>
                    <a:lnTo>
                      <a:pt x="364" y="473"/>
                    </a:lnTo>
                    <a:lnTo>
                      <a:pt x="366" y="475"/>
                    </a:lnTo>
                    <a:lnTo>
                      <a:pt x="367" y="475"/>
                    </a:lnTo>
                    <a:lnTo>
                      <a:pt x="369" y="479"/>
                    </a:lnTo>
                    <a:lnTo>
                      <a:pt x="375" y="456"/>
                    </a:lnTo>
                    <a:lnTo>
                      <a:pt x="376" y="454"/>
                    </a:lnTo>
                    <a:lnTo>
                      <a:pt x="378" y="452"/>
                    </a:lnTo>
                    <a:lnTo>
                      <a:pt x="380" y="454"/>
                    </a:lnTo>
                    <a:lnTo>
                      <a:pt x="381" y="458"/>
                    </a:lnTo>
                    <a:lnTo>
                      <a:pt x="385" y="491"/>
                    </a:lnTo>
                    <a:lnTo>
                      <a:pt x="390" y="497"/>
                    </a:lnTo>
                    <a:lnTo>
                      <a:pt x="394" y="487"/>
                    </a:lnTo>
                    <a:lnTo>
                      <a:pt x="396" y="485"/>
                    </a:lnTo>
                    <a:lnTo>
                      <a:pt x="402" y="485"/>
                    </a:lnTo>
                    <a:lnTo>
                      <a:pt x="404" y="487"/>
                    </a:lnTo>
                    <a:lnTo>
                      <a:pt x="405" y="489"/>
                    </a:lnTo>
                    <a:lnTo>
                      <a:pt x="408" y="505"/>
                    </a:lnTo>
                    <a:lnTo>
                      <a:pt x="411" y="473"/>
                    </a:lnTo>
                    <a:lnTo>
                      <a:pt x="412" y="469"/>
                    </a:lnTo>
                    <a:lnTo>
                      <a:pt x="414" y="467"/>
                    </a:lnTo>
                    <a:lnTo>
                      <a:pt x="416" y="469"/>
                    </a:lnTo>
                    <a:lnTo>
                      <a:pt x="417" y="469"/>
                    </a:lnTo>
                    <a:lnTo>
                      <a:pt x="423" y="487"/>
                    </a:lnTo>
                    <a:lnTo>
                      <a:pt x="426" y="485"/>
                    </a:lnTo>
                    <a:lnTo>
                      <a:pt x="432" y="479"/>
                    </a:lnTo>
                    <a:lnTo>
                      <a:pt x="433" y="479"/>
                    </a:lnTo>
                    <a:lnTo>
                      <a:pt x="435" y="481"/>
                    </a:lnTo>
                    <a:lnTo>
                      <a:pt x="436" y="483"/>
                    </a:lnTo>
                    <a:lnTo>
                      <a:pt x="438" y="491"/>
                    </a:lnTo>
                    <a:lnTo>
                      <a:pt x="442" y="448"/>
                    </a:lnTo>
                    <a:lnTo>
                      <a:pt x="443" y="444"/>
                    </a:lnTo>
                    <a:lnTo>
                      <a:pt x="445" y="442"/>
                    </a:lnTo>
                    <a:lnTo>
                      <a:pt x="447" y="444"/>
                    </a:lnTo>
                    <a:lnTo>
                      <a:pt x="448" y="446"/>
                    </a:lnTo>
                    <a:lnTo>
                      <a:pt x="452" y="475"/>
                    </a:lnTo>
                    <a:lnTo>
                      <a:pt x="455" y="464"/>
                    </a:lnTo>
                    <a:lnTo>
                      <a:pt x="456" y="462"/>
                    </a:lnTo>
                    <a:lnTo>
                      <a:pt x="458" y="460"/>
                    </a:lnTo>
                    <a:lnTo>
                      <a:pt x="460" y="462"/>
                    </a:lnTo>
                    <a:lnTo>
                      <a:pt x="461" y="464"/>
                    </a:lnTo>
                    <a:lnTo>
                      <a:pt x="467" y="493"/>
                    </a:lnTo>
                    <a:lnTo>
                      <a:pt x="469" y="493"/>
                    </a:lnTo>
                    <a:lnTo>
                      <a:pt x="474" y="469"/>
                    </a:lnTo>
                    <a:lnTo>
                      <a:pt x="475" y="467"/>
                    </a:lnTo>
                    <a:lnTo>
                      <a:pt x="477" y="466"/>
                    </a:lnTo>
                    <a:lnTo>
                      <a:pt x="479" y="467"/>
                    </a:lnTo>
                    <a:lnTo>
                      <a:pt x="480" y="467"/>
                    </a:lnTo>
                    <a:lnTo>
                      <a:pt x="484" y="477"/>
                    </a:lnTo>
                    <a:lnTo>
                      <a:pt x="489" y="471"/>
                    </a:lnTo>
                    <a:lnTo>
                      <a:pt x="493" y="471"/>
                    </a:lnTo>
                    <a:lnTo>
                      <a:pt x="499" y="391"/>
                    </a:lnTo>
                    <a:lnTo>
                      <a:pt x="500" y="387"/>
                    </a:lnTo>
                    <a:lnTo>
                      <a:pt x="502" y="385"/>
                    </a:lnTo>
                    <a:lnTo>
                      <a:pt x="504" y="387"/>
                    </a:lnTo>
                    <a:lnTo>
                      <a:pt x="506" y="391"/>
                    </a:lnTo>
                    <a:lnTo>
                      <a:pt x="512" y="464"/>
                    </a:lnTo>
                    <a:lnTo>
                      <a:pt x="511" y="464"/>
                    </a:lnTo>
                    <a:lnTo>
                      <a:pt x="516" y="503"/>
                    </a:lnTo>
                    <a:lnTo>
                      <a:pt x="518" y="499"/>
                    </a:lnTo>
                    <a:lnTo>
                      <a:pt x="523" y="462"/>
                    </a:lnTo>
                    <a:lnTo>
                      <a:pt x="523" y="464"/>
                    </a:lnTo>
                    <a:lnTo>
                      <a:pt x="524" y="460"/>
                    </a:lnTo>
                    <a:lnTo>
                      <a:pt x="525" y="458"/>
                    </a:lnTo>
                    <a:lnTo>
                      <a:pt x="532" y="452"/>
                    </a:lnTo>
                    <a:lnTo>
                      <a:pt x="533" y="452"/>
                    </a:lnTo>
                    <a:lnTo>
                      <a:pt x="535" y="454"/>
                    </a:lnTo>
                    <a:lnTo>
                      <a:pt x="541" y="464"/>
                    </a:lnTo>
                    <a:lnTo>
                      <a:pt x="541" y="462"/>
                    </a:lnTo>
                    <a:lnTo>
                      <a:pt x="547" y="467"/>
                    </a:lnTo>
                    <a:lnTo>
                      <a:pt x="548" y="469"/>
                    </a:lnTo>
                    <a:lnTo>
                      <a:pt x="551" y="477"/>
                    </a:lnTo>
                    <a:lnTo>
                      <a:pt x="554" y="446"/>
                    </a:lnTo>
                    <a:lnTo>
                      <a:pt x="555" y="442"/>
                    </a:lnTo>
                    <a:lnTo>
                      <a:pt x="558" y="440"/>
                    </a:lnTo>
                    <a:lnTo>
                      <a:pt x="560" y="442"/>
                    </a:lnTo>
                    <a:lnTo>
                      <a:pt x="561" y="442"/>
                    </a:lnTo>
                    <a:lnTo>
                      <a:pt x="565" y="452"/>
                    </a:lnTo>
                    <a:lnTo>
                      <a:pt x="569" y="442"/>
                    </a:lnTo>
                    <a:lnTo>
                      <a:pt x="570" y="440"/>
                    </a:lnTo>
                    <a:lnTo>
                      <a:pt x="576" y="434"/>
                    </a:lnTo>
                    <a:lnTo>
                      <a:pt x="577" y="434"/>
                    </a:lnTo>
                    <a:lnTo>
                      <a:pt x="579" y="436"/>
                    </a:lnTo>
                    <a:lnTo>
                      <a:pt x="580" y="438"/>
                    </a:lnTo>
                    <a:lnTo>
                      <a:pt x="584" y="454"/>
                    </a:lnTo>
                    <a:lnTo>
                      <a:pt x="588" y="446"/>
                    </a:lnTo>
                    <a:lnTo>
                      <a:pt x="595" y="440"/>
                    </a:lnTo>
                    <a:lnTo>
                      <a:pt x="600" y="440"/>
                    </a:lnTo>
                    <a:lnTo>
                      <a:pt x="605" y="411"/>
                    </a:lnTo>
                    <a:lnTo>
                      <a:pt x="605" y="412"/>
                    </a:lnTo>
                    <a:lnTo>
                      <a:pt x="606" y="409"/>
                    </a:lnTo>
                    <a:lnTo>
                      <a:pt x="608" y="407"/>
                    </a:lnTo>
                    <a:lnTo>
                      <a:pt x="610" y="409"/>
                    </a:lnTo>
                    <a:lnTo>
                      <a:pt x="611" y="411"/>
                    </a:lnTo>
                    <a:lnTo>
                      <a:pt x="614" y="422"/>
                    </a:lnTo>
                    <a:lnTo>
                      <a:pt x="617" y="412"/>
                    </a:lnTo>
                    <a:lnTo>
                      <a:pt x="618" y="411"/>
                    </a:lnTo>
                    <a:lnTo>
                      <a:pt x="625" y="389"/>
                    </a:lnTo>
                    <a:lnTo>
                      <a:pt x="627" y="387"/>
                    </a:lnTo>
                    <a:lnTo>
                      <a:pt x="633" y="387"/>
                    </a:lnTo>
                    <a:lnTo>
                      <a:pt x="635" y="389"/>
                    </a:lnTo>
                    <a:lnTo>
                      <a:pt x="641" y="397"/>
                    </a:lnTo>
                    <a:lnTo>
                      <a:pt x="642" y="399"/>
                    </a:lnTo>
                    <a:lnTo>
                      <a:pt x="645" y="414"/>
                    </a:lnTo>
                    <a:lnTo>
                      <a:pt x="648" y="403"/>
                    </a:lnTo>
                    <a:lnTo>
                      <a:pt x="649" y="401"/>
                    </a:lnTo>
                    <a:lnTo>
                      <a:pt x="652" y="399"/>
                    </a:lnTo>
                    <a:lnTo>
                      <a:pt x="654" y="401"/>
                    </a:lnTo>
                    <a:lnTo>
                      <a:pt x="655" y="403"/>
                    </a:lnTo>
                    <a:lnTo>
                      <a:pt x="658" y="412"/>
                    </a:lnTo>
                    <a:lnTo>
                      <a:pt x="662" y="383"/>
                    </a:lnTo>
                    <a:lnTo>
                      <a:pt x="662" y="385"/>
                    </a:lnTo>
                    <a:lnTo>
                      <a:pt x="663" y="381"/>
                    </a:lnTo>
                    <a:lnTo>
                      <a:pt x="665" y="379"/>
                    </a:lnTo>
                    <a:lnTo>
                      <a:pt x="666" y="379"/>
                    </a:lnTo>
                    <a:lnTo>
                      <a:pt x="669" y="379"/>
                    </a:lnTo>
                    <a:lnTo>
                      <a:pt x="674" y="354"/>
                    </a:lnTo>
                    <a:lnTo>
                      <a:pt x="674" y="356"/>
                    </a:lnTo>
                    <a:lnTo>
                      <a:pt x="675" y="352"/>
                    </a:lnTo>
                    <a:lnTo>
                      <a:pt x="677" y="350"/>
                    </a:lnTo>
                    <a:lnTo>
                      <a:pt x="679" y="352"/>
                    </a:lnTo>
                    <a:lnTo>
                      <a:pt x="680" y="354"/>
                    </a:lnTo>
                    <a:lnTo>
                      <a:pt x="683" y="371"/>
                    </a:lnTo>
                    <a:lnTo>
                      <a:pt x="687" y="338"/>
                    </a:lnTo>
                    <a:lnTo>
                      <a:pt x="687" y="340"/>
                    </a:lnTo>
                    <a:lnTo>
                      <a:pt x="688" y="336"/>
                    </a:lnTo>
                    <a:lnTo>
                      <a:pt x="690" y="334"/>
                    </a:lnTo>
                    <a:lnTo>
                      <a:pt x="692" y="336"/>
                    </a:lnTo>
                    <a:lnTo>
                      <a:pt x="693" y="338"/>
                    </a:lnTo>
                    <a:lnTo>
                      <a:pt x="697" y="352"/>
                    </a:lnTo>
                    <a:lnTo>
                      <a:pt x="700" y="342"/>
                    </a:lnTo>
                    <a:lnTo>
                      <a:pt x="702" y="340"/>
                    </a:lnTo>
                    <a:lnTo>
                      <a:pt x="704" y="342"/>
                    </a:lnTo>
                    <a:lnTo>
                      <a:pt x="705" y="344"/>
                    </a:lnTo>
                    <a:lnTo>
                      <a:pt x="707" y="350"/>
                    </a:lnTo>
                    <a:lnTo>
                      <a:pt x="711" y="322"/>
                    </a:lnTo>
                    <a:lnTo>
                      <a:pt x="711" y="324"/>
                    </a:lnTo>
                    <a:lnTo>
                      <a:pt x="712" y="320"/>
                    </a:lnTo>
                    <a:lnTo>
                      <a:pt x="714" y="318"/>
                    </a:lnTo>
                    <a:lnTo>
                      <a:pt x="716" y="320"/>
                    </a:lnTo>
                    <a:lnTo>
                      <a:pt x="717" y="324"/>
                    </a:lnTo>
                    <a:lnTo>
                      <a:pt x="722" y="363"/>
                    </a:lnTo>
                    <a:lnTo>
                      <a:pt x="724" y="359"/>
                    </a:lnTo>
                    <a:lnTo>
                      <a:pt x="730" y="326"/>
                    </a:lnTo>
                    <a:lnTo>
                      <a:pt x="730" y="328"/>
                    </a:lnTo>
                    <a:lnTo>
                      <a:pt x="731" y="324"/>
                    </a:lnTo>
                    <a:lnTo>
                      <a:pt x="733" y="322"/>
                    </a:lnTo>
                    <a:lnTo>
                      <a:pt x="735" y="324"/>
                    </a:lnTo>
                    <a:lnTo>
                      <a:pt x="736" y="324"/>
                    </a:lnTo>
                    <a:lnTo>
                      <a:pt x="741" y="334"/>
                    </a:lnTo>
                    <a:lnTo>
                      <a:pt x="745" y="336"/>
                    </a:lnTo>
                    <a:lnTo>
                      <a:pt x="749" y="314"/>
                    </a:lnTo>
                    <a:lnTo>
                      <a:pt x="749" y="316"/>
                    </a:lnTo>
                    <a:lnTo>
                      <a:pt x="750" y="312"/>
                    </a:lnTo>
                    <a:lnTo>
                      <a:pt x="752" y="310"/>
                    </a:lnTo>
                    <a:lnTo>
                      <a:pt x="754" y="312"/>
                    </a:lnTo>
                    <a:lnTo>
                      <a:pt x="755" y="314"/>
                    </a:lnTo>
                    <a:lnTo>
                      <a:pt x="758" y="334"/>
                    </a:lnTo>
                    <a:lnTo>
                      <a:pt x="761" y="303"/>
                    </a:lnTo>
                    <a:lnTo>
                      <a:pt x="762" y="299"/>
                    </a:lnTo>
                    <a:lnTo>
                      <a:pt x="764" y="297"/>
                    </a:lnTo>
                    <a:lnTo>
                      <a:pt x="766" y="299"/>
                    </a:lnTo>
                    <a:lnTo>
                      <a:pt x="767" y="299"/>
                    </a:lnTo>
                    <a:lnTo>
                      <a:pt x="772" y="312"/>
                    </a:lnTo>
                    <a:lnTo>
                      <a:pt x="775" y="304"/>
                    </a:lnTo>
                    <a:lnTo>
                      <a:pt x="776" y="303"/>
                    </a:lnTo>
                    <a:lnTo>
                      <a:pt x="782" y="299"/>
                    </a:lnTo>
                    <a:lnTo>
                      <a:pt x="783" y="299"/>
                    </a:lnTo>
                    <a:lnTo>
                      <a:pt x="785" y="301"/>
                    </a:lnTo>
                    <a:lnTo>
                      <a:pt x="786" y="303"/>
                    </a:lnTo>
                    <a:lnTo>
                      <a:pt x="789" y="314"/>
                    </a:lnTo>
                    <a:lnTo>
                      <a:pt x="792" y="297"/>
                    </a:lnTo>
                    <a:lnTo>
                      <a:pt x="792" y="299"/>
                    </a:lnTo>
                    <a:lnTo>
                      <a:pt x="793" y="295"/>
                    </a:lnTo>
                    <a:lnTo>
                      <a:pt x="794" y="293"/>
                    </a:lnTo>
                    <a:lnTo>
                      <a:pt x="799" y="287"/>
                    </a:lnTo>
                    <a:lnTo>
                      <a:pt x="805" y="261"/>
                    </a:lnTo>
                    <a:lnTo>
                      <a:pt x="806" y="259"/>
                    </a:lnTo>
                    <a:lnTo>
                      <a:pt x="808" y="257"/>
                    </a:lnTo>
                    <a:lnTo>
                      <a:pt x="810" y="259"/>
                    </a:lnTo>
                    <a:lnTo>
                      <a:pt x="811" y="261"/>
                    </a:lnTo>
                    <a:lnTo>
                      <a:pt x="817" y="297"/>
                    </a:lnTo>
                    <a:lnTo>
                      <a:pt x="820" y="308"/>
                    </a:lnTo>
                    <a:lnTo>
                      <a:pt x="823" y="291"/>
                    </a:lnTo>
                    <a:lnTo>
                      <a:pt x="830" y="263"/>
                    </a:lnTo>
                    <a:lnTo>
                      <a:pt x="831" y="261"/>
                    </a:lnTo>
                    <a:lnTo>
                      <a:pt x="833" y="259"/>
                    </a:lnTo>
                    <a:lnTo>
                      <a:pt x="836" y="261"/>
                    </a:lnTo>
                    <a:lnTo>
                      <a:pt x="837" y="261"/>
                    </a:lnTo>
                    <a:lnTo>
                      <a:pt x="843" y="277"/>
                    </a:lnTo>
                    <a:lnTo>
                      <a:pt x="845" y="281"/>
                    </a:lnTo>
                    <a:lnTo>
                      <a:pt x="849" y="261"/>
                    </a:lnTo>
                    <a:lnTo>
                      <a:pt x="849" y="263"/>
                    </a:lnTo>
                    <a:lnTo>
                      <a:pt x="850" y="259"/>
                    </a:lnTo>
                    <a:lnTo>
                      <a:pt x="852" y="257"/>
                    </a:lnTo>
                    <a:lnTo>
                      <a:pt x="853" y="257"/>
                    </a:lnTo>
                    <a:lnTo>
                      <a:pt x="859" y="261"/>
                    </a:lnTo>
                    <a:lnTo>
                      <a:pt x="861" y="265"/>
                    </a:lnTo>
                    <a:lnTo>
                      <a:pt x="866" y="287"/>
                    </a:lnTo>
                    <a:lnTo>
                      <a:pt x="869" y="279"/>
                    </a:lnTo>
                    <a:lnTo>
                      <a:pt x="875" y="261"/>
                    </a:lnTo>
                    <a:lnTo>
                      <a:pt x="877" y="259"/>
                    </a:lnTo>
                    <a:lnTo>
                      <a:pt x="879" y="261"/>
                    </a:lnTo>
                    <a:lnTo>
                      <a:pt x="880" y="261"/>
                    </a:lnTo>
                    <a:lnTo>
                      <a:pt x="886" y="273"/>
                    </a:lnTo>
                    <a:lnTo>
                      <a:pt x="886" y="275"/>
                    </a:lnTo>
                    <a:lnTo>
                      <a:pt x="888" y="285"/>
                    </a:lnTo>
                    <a:lnTo>
                      <a:pt x="893" y="253"/>
                    </a:lnTo>
                    <a:lnTo>
                      <a:pt x="893" y="255"/>
                    </a:lnTo>
                    <a:lnTo>
                      <a:pt x="894" y="251"/>
                    </a:lnTo>
                    <a:lnTo>
                      <a:pt x="896" y="249"/>
                    </a:lnTo>
                    <a:lnTo>
                      <a:pt x="898" y="251"/>
                    </a:lnTo>
                    <a:lnTo>
                      <a:pt x="899" y="251"/>
                    </a:lnTo>
                    <a:lnTo>
                      <a:pt x="905" y="267"/>
                    </a:lnTo>
                    <a:lnTo>
                      <a:pt x="905" y="271"/>
                    </a:lnTo>
                    <a:lnTo>
                      <a:pt x="910" y="316"/>
                    </a:lnTo>
                    <a:lnTo>
                      <a:pt x="911" y="316"/>
                    </a:lnTo>
                    <a:lnTo>
                      <a:pt x="917" y="281"/>
                    </a:lnTo>
                    <a:lnTo>
                      <a:pt x="924" y="220"/>
                    </a:lnTo>
                    <a:lnTo>
                      <a:pt x="925" y="216"/>
                    </a:lnTo>
                    <a:lnTo>
                      <a:pt x="927" y="214"/>
                    </a:lnTo>
                    <a:lnTo>
                      <a:pt x="930" y="216"/>
                    </a:lnTo>
                    <a:lnTo>
                      <a:pt x="931" y="218"/>
                    </a:lnTo>
                    <a:lnTo>
                      <a:pt x="937" y="257"/>
                    </a:lnTo>
                    <a:lnTo>
                      <a:pt x="941" y="279"/>
                    </a:lnTo>
                    <a:lnTo>
                      <a:pt x="944" y="273"/>
                    </a:lnTo>
                    <a:lnTo>
                      <a:pt x="946" y="271"/>
                    </a:lnTo>
                    <a:lnTo>
                      <a:pt x="948" y="273"/>
                    </a:lnTo>
                    <a:lnTo>
                      <a:pt x="949" y="275"/>
                    </a:lnTo>
                    <a:lnTo>
                      <a:pt x="952" y="285"/>
                    </a:lnTo>
                    <a:lnTo>
                      <a:pt x="955" y="273"/>
                    </a:lnTo>
                    <a:lnTo>
                      <a:pt x="956" y="271"/>
                    </a:lnTo>
                    <a:lnTo>
                      <a:pt x="958" y="269"/>
                    </a:lnTo>
                    <a:lnTo>
                      <a:pt x="960" y="271"/>
                    </a:lnTo>
                    <a:lnTo>
                      <a:pt x="961" y="271"/>
                    </a:lnTo>
                    <a:lnTo>
                      <a:pt x="967" y="289"/>
                    </a:lnTo>
                    <a:lnTo>
                      <a:pt x="970" y="291"/>
                    </a:lnTo>
                    <a:lnTo>
                      <a:pt x="975" y="279"/>
                    </a:lnTo>
                    <a:lnTo>
                      <a:pt x="977" y="277"/>
                    </a:lnTo>
                    <a:lnTo>
                      <a:pt x="979" y="279"/>
                    </a:lnTo>
                    <a:lnTo>
                      <a:pt x="980" y="283"/>
                    </a:lnTo>
                    <a:lnTo>
                      <a:pt x="983" y="304"/>
                    </a:lnTo>
                    <a:lnTo>
                      <a:pt x="986" y="265"/>
                    </a:lnTo>
                    <a:lnTo>
                      <a:pt x="987" y="261"/>
                    </a:lnTo>
                    <a:lnTo>
                      <a:pt x="989" y="259"/>
                    </a:lnTo>
                    <a:lnTo>
                      <a:pt x="991" y="261"/>
                    </a:lnTo>
                    <a:lnTo>
                      <a:pt x="992" y="265"/>
                    </a:lnTo>
                    <a:lnTo>
                      <a:pt x="992" y="267"/>
                    </a:lnTo>
                    <a:lnTo>
                      <a:pt x="993" y="267"/>
                    </a:lnTo>
                    <a:lnTo>
                      <a:pt x="993" y="271"/>
                    </a:lnTo>
                    <a:lnTo>
                      <a:pt x="995" y="297"/>
                    </a:lnTo>
                    <a:lnTo>
                      <a:pt x="999" y="255"/>
                    </a:lnTo>
                    <a:lnTo>
                      <a:pt x="1000" y="251"/>
                    </a:lnTo>
                    <a:lnTo>
                      <a:pt x="1002" y="249"/>
                    </a:lnTo>
                    <a:lnTo>
                      <a:pt x="1004" y="251"/>
                    </a:lnTo>
                    <a:lnTo>
                      <a:pt x="1005" y="253"/>
                    </a:lnTo>
                    <a:lnTo>
                      <a:pt x="1011" y="295"/>
                    </a:lnTo>
                    <a:lnTo>
                      <a:pt x="1012" y="297"/>
                    </a:lnTo>
                    <a:lnTo>
                      <a:pt x="1017" y="110"/>
                    </a:lnTo>
                    <a:lnTo>
                      <a:pt x="1018" y="106"/>
                    </a:lnTo>
                    <a:lnTo>
                      <a:pt x="1020" y="104"/>
                    </a:lnTo>
                    <a:lnTo>
                      <a:pt x="1023" y="106"/>
                    </a:lnTo>
                    <a:lnTo>
                      <a:pt x="1025" y="110"/>
                    </a:lnTo>
                    <a:lnTo>
                      <a:pt x="1031" y="269"/>
                    </a:lnTo>
                    <a:lnTo>
                      <a:pt x="1030" y="269"/>
                    </a:lnTo>
                    <a:lnTo>
                      <a:pt x="1034" y="289"/>
                    </a:lnTo>
                    <a:lnTo>
                      <a:pt x="1037" y="277"/>
                    </a:lnTo>
                    <a:lnTo>
                      <a:pt x="1038" y="275"/>
                    </a:lnTo>
                    <a:lnTo>
                      <a:pt x="1040" y="273"/>
                    </a:lnTo>
                    <a:lnTo>
                      <a:pt x="1042" y="275"/>
                    </a:lnTo>
                    <a:lnTo>
                      <a:pt x="1043" y="277"/>
                    </a:lnTo>
                    <a:lnTo>
                      <a:pt x="1046" y="293"/>
                    </a:lnTo>
                    <a:lnTo>
                      <a:pt x="1049" y="279"/>
                    </a:lnTo>
                    <a:lnTo>
                      <a:pt x="1049" y="281"/>
                    </a:lnTo>
                    <a:lnTo>
                      <a:pt x="1050" y="277"/>
                    </a:lnTo>
                    <a:lnTo>
                      <a:pt x="1052" y="275"/>
                    </a:lnTo>
                    <a:lnTo>
                      <a:pt x="1054" y="277"/>
                    </a:lnTo>
                    <a:lnTo>
                      <a:pt x="1055" y="277"/>
                    </a:lnTo>
                    <a:lnTo>
                      <a:pt x="1059" y="287"/>
                    </a:lnTo>
                    <a:lnTo>
                      <a:pt x="1062" y="281"/>
                    </a:lnTo>
                    <a:lnTo>
                      <a:pt x="1064" y="279"/>
                    </a:lnTo>
                    <a:lnTo>
                      <a:pt x="1066" y="281"/>
                    </a:lnTo>
                    <a:lnTo>
                      <a:pt x="1067" y="283"/>
                    </a:lnTo>
                    <a:lnTo>
                      <a:pt x="1071" y="303"/>
                    </a:lnTo>
                    <a:lnTo>
                      <a:pt x="1074" y="285"/>
                    </a:lnTo>
                    <a:lnTo>
                      <a:pt x="1074" y="287"/>
                    </a:lnTo>
                    <a:lnTo>
                      <a:pt x="1075" y="283"/>
                    </a:lnTo>
                    <a:lnTo>
                      <a:pt x="1077" y="281"/>
                    </a:lnTo>
                    <a:lnTo>
                      <a:pt x="1079" y="283"/>
                    </a:lnTo>
                    <a:lnTo>
                      <a:pt x="1080" y="285"/>
                    </a:lnTo>
                    <a:lnTo>
                      <a:pt x="1086" y="308"/>
                    </a:lnTo>
                    <a:lnTo>
                      <a:pt x="1089" y="320"/>
                    </a:lnTo>
                    <a:lnTo>
                      <a:pt x="1092" y="303"/>
                    </a:lnTo>
                    <a:lnTo>
                      <a:pt x="1092" y="304"/>
                    </a:lnTo>
                    <a:lnTo>
                      <a:pt x="1093" y="301"/>
                    </a:lnTo>
                    <a:lnTo>
                      <a:pt x="1095" y="299"/>
                    </a:lnTo>
                    <a:lnTo>
                      <a:pt x="1097" y="301"/>
                    </a:lnTo>
                    <a:lnTo>
                      <a:pt x="1098" y="303"/>
                    </a:lnTo>
                    <a:lnTo>
                      <a:pt x="1104" y="330"/>
                    </a:lnTo>
                    <a:lnTo>
                      <a:pt x="1107" y="332"/>
                    </a:lnTo>
                    <a:lnTo>
                      <a:pt x="1111" y="316"/>
                    </a:lnTo>
                    <a:lnTo>
                      <a:pt x="1112" y="314"/>
                    </a:lnTo>
                    <a:lnTo>
                      <a:pt x="1115" y="312"/>
                    </a:lnTo>
                    <a:lnTo>
                      <a:pt x="1117" y="314"/>
                    </a:lnTo>
                    <a:lnTo>
                      <a:pt x="1118" y="314"/>
                    </a:lnTo>
                    <a:lnTo>
                      <a:pt x="1123" y="326"/>
                    </a:lnTo>
                    <a:lnTo>
                      <a:pt x="1126" y="326"/>
                    </a:lnTo>
                    <a:lnTo>
                      <a:pt x="1133" y="320"/>
                    </a:lnTo>
                    <a:lnTo>
                      <a:pt x="1134" y="320"/>
                    </a:lnTo>
                    <a:lnTo>
                      <a:pt x="1136" y="322"/>
                    </a:lnTo>
                    <a:lnTo>
                      <a:pt x="1137" y="322"/>
                    </a:lnTo>
                    <a:lnTo>
                      <a:pt x="1142" y="332"/>
                    </a:lnTo>
                    <a:lnTo>
                      <a:pt x="1142" y="334"/>
                    </a:lnTo>
                    <a:lnTo>
                      <a:pt x="1145" y="352"/>
                    </a:lnTo>
                    <a:lnTo>
                      <a:pt x="1149" y="314"/>
                    </a:lnTo>
                    <a:lnTo>
                      <a:pt x="1150" y="310"/>
                    </a:lnTo>
                    <a:lnTo>
                      <a:pt x="1152" y="308"/>
                    </a:lnTo>
                    <a:lnTo>
                      <a:pt x="1158" y="308"/>
                    </a:lnTo>
                    <a:lnTo>
                      <a:pt x="1160" y="310"/>
                    </a:lnTo>
                    <a:lnTo>
                      <a:pt x="1161" y="312"/>
                    </a:lnTo>
                    <a:lnTo>
                      <a:pt x="1165" y="330"/>
                    </a:lnTo>
                    <a:lnTo>
                      <a:pt x="1167" y="312"/>
                    </a:lnTo>
                    <a:lnTo>
                      <a:pt x="1167" y="314"/>
                    </a:lnTo>
                    <a:lnTo>
                      <a:pt x="1168" y="310"/>
                    </a:lnTo>
                    <a:lnTo>
                      <a:pt x="1169" y="308"/>
                    </a:lnTo>
                    <a:lnTo>
                      <a:pt x="1176" y="304"/>
                    </a:lnTo>
                    <a:lnTo>
                      <a:pt x="1177" y="304"/>
                    </a:lnTo>
                    <a:lnTo>
                      <a:pt x="1179" y="306"/>
                    </a:lnTo>
                    <a:lnTo>
                      <a:pt x="1180" y="308"/>
                    </a:lnTo>
                    <a:lnTo>
                      <a:pt x="1183" y="324"/>
                    </a:lnTo>
                    <a:lnTo>
                      <a:pt x="1186" y="297"/>
                    </a:lnTo>
                    <a:lnTo>
                      <a:pt x="1186" y="299"/>
                    </a:lnTo>
                    <a:lnTo>
                      <a:pt x="1187" y="295"/>
                    </a:lnTo>
                    <a:lnTo>
                      <a:pt x="1189" y="293"/>
                    </a:lnTo>
                    <a:lnTo>
                      <a:pt x="1195" y="291"/>
                    </a:lnTo>
                    <a:lnTo>
                      <a:pt x="1197" y="293"/>
                    </a:lnTo>
                    <a:lnTo>
                      <a:pt x="1198" y="295"/>
                    </a:lnTo>
                    <a:lnTo>
                      <a:pt x="1204" y="314"/>
                    </a:lnTo>
                    <a:lnTo>
                      <a:pt x="1209" y="334"/>
                    </a:lnTo>
                    <a:lnTo>
                      <a:pt x="1212" y="316"/>
                    </a:lnTo>
                    <a:lnTo>
                      <a:pt x="1212" y="318"/>
                    </a:lnTo>
                    <a:lnTo>
                      <a:pt x="1213" y="314"/>
                    </a:lnTo>
                    <a:lnTo>
                      <a:pt x="1215" y="312"/>
                    </a:lnTo>
                    <a:lnTo>
                      <a:pt x="1217" y="314"/>
                    </a:lnTo>
                    <a:lnTo>
                      <a:pt x="1218" y="316"/>
                    </a:lnTo>
                    <a:lnTo>
                      <a:pt x="1221" y="340"/>
                    </a:lnTo>
                    <a:lnTo>
                      <a:pt x="1224" y="324"/>
                    </a:lnTo>
                    <a:lnTo>
                      <a:pt x="1224" y="326"/>
                    </a:lnTo>
                    <a:lnTo>
                      <a:pt x="1225" y="322"/>
                    </a:lnTo>
                    <a:lnTo>
                      <a:pt x="1227" y="320"/>
                    </a:lnTo>
                    <a:lnTo>
                      <a:pt x="1229" y="322"/>
                    </a:lnTo>
                    <a:lnTo>
                      <a:pt x="1230" y="324"/>
                    </a:lnTo>
                    <a:lnTo>
                      <a:pt x="1234" y="350"/>
                    </a:lnTo>
                    <a:lnTo>
                      <a:pt x="1238" y="342"/>
                    </a:lnTo>
                    <a:lnTo>
                      <a:pt x="1240" y="340"/>
                    </a:lnTo>
                    <a:lnTo>
                      <a:pt x="1242" y="340"/>
                    </a:lnTo>
                    <a:lnTo>
                      <a:pt x="1245" y="342"/>
                    </a:lnTo>
                    <a:lnTo>
                      <a:pt x="1249" y="328"/>
                    </a:lnTo>
                    <a:lnTo>
                      <a:pt x="1250" y="326"/>
                    </a:lnTo>
                    <a:lnTo>
                      <a:pt x="1252" y="324"/>
                    </a:lnTo>
                    <a:lnTo>
                      <a:pt x="1254" y="326"/>
                    </a:lnTo>
                    <a:lnTo>
                      <a:pt x="1255" y="328"/>
                    </a:lnTo>
                    <a:lnTo>
                      <a:pt x="1258" y="346"/>
                    </a:lnTo>
                    <a:lnTo>
                      <a:pt x="1261" y="334"/>
                    </a:lnTo>
                    <a:lnTo>
                      <a:pt x="1267" y="295"/>
                    </a:lnTo>
                    <a:lnTo>
                      <a:pt x="1267" y="297"/>
                    </a:lnTo>
                    <a:lnTo>
                      <a:pt x="1268" y="293"/>
                    </a:lnTo>
                    <a:lnTo>
                      <a:pt x="1270" y="291"/>
                    </a:lnTo>
                    <a:lnTo>
                      <a:pt x="1272" y="293"/>
                    </a:lnTo>
                    <a:lnTo>
                      <a:pt x="1273" y="295"/>
                    </a:lnTo>
                    <a:lnTo>
                      <a:pt x="1277" y="322"/>
                    </a:lnTo>
                    <a:lnTo>
                      <a:pt x="1280" y="303"/>
                    </a:lnTo>
                    <a:lnTo>
                      <a:pt x="1280" y="304"/>
                    </a:lnTo>
                    <a:lnTo>
                      <a:pt x="1281" y="301"/>
                    </a:lnTo>
                    <a:lnTo>
                      <a:pt x="1283" y="299"/>
                    </a:lnTo>
                    <a:lnTo>
                      <a:pt x="1285" y="301"/>
                    </a:lnTo>
                    <a:lnTo>
                      <a:pt x="1286" y="303"/>
                    </a:lnTo>
                    <a:lnTo>
                      <a:pt x="1290" y="326"/>
                    </a:lnTo>
                    <a:lnTo>
                      <a:pt x="1293" y="318"/>
                    </a:lnTo>
                    <a:lnTo>
                      <a:pt x="1295" y="316"/>
                    </a:lnTo>
                    <a:lnTo>
                      <a:pt x="1297" y="318"/>
                    </a:lnTo>
                    <a:lnTo>
                      <a:pt x="1298" y="320"/>
                    </a:lnTo>
                    <a:lnTo>
                      <a:pt x="1303" y="338"/>
                    </a:lnTo>
                    <a:lnTo>
                      <a:pt x="1308" y="334"/>
                    </a:lnTo>
                    <a:lnTo>
                      <a:pt x="1309" y="334"/>
                    </a:lnTo>
                    <a:lnTo>
                      <a:pt x="1311" y="336"/>
                    </a:lnTo>
                    <a:lnTo>
                      <a:pt x="1312" y="336"/>
                    </a:lnTo>
                    <a:lnTo>
                      <a:pt x="1315" y="344"/>
                    </a:lnTo>
                    <a:lnTo>
                      <a:pt x="1319" y="330"/>
                    </a:lnTo>
                    <a:lnTo>
                      <a:pt x="1321" y="328"/>
                    </a:lnTo>
                    <a:lnTo>
                      <a:pt x="1323" y="328"/>
                    </a:lnTo>
                    <a:lnTo>
                      <a:pt x="1329" y="334"/>
                    </a:lnTo>
                    <a:lnTo>
                      <a:pt x="1332" y="336"/>
                    </a:lnTo>
                    <a:lnTo>
                      <a:pt x="1337" y="320"/>
                    </a:lnTo>
                    <a:lnTo>
                      <a:pt x="1342" y="293"/>
                    </a:lnTo>
                    <a:lnTo>
                      <a:pt x="1342" y="295"/>
                    </a:lnTo>
                    <a:lnTo>
                      <a:pt x="1343" y="291"/>
                    </a:lnTo>
                    <a:lnTo>
                      <a:pt x="1345" y="289"/>
                    </a:lnTo>
                    <a:lnTo>
                      <a:pt x="1347" y="291"/>
                    </a:lnTo>
                    <a:lnTo>
                      <a:pt x="1348" y="291"/>
                    </a:lnTo>
                    <a:lnTo>
                      <a:pt x="1353" y="301"/>
                    </a:lnTo>
                    <a:lnTo>
                      <a:pt x="1356" y="295"/>
                    </a:lnTo>
                    <a:lnTo>
                      <a:pt x="1358" y="293"/>
                    </a:lnTo>
                    <a:lnTo>
                      <a:pt x="1364" y="293"/>
                    </a:lnTo>
                    <a:lnTo>
                      <a:pt x="1366" y="295"/>
                    </a:lnTo>
                    <a:lnTo>
                      <a:pt x="1367" y="297"/>
                    </a:lnTo>
                    <a:lnTo>
                      <a:pt x="1371" y="316"/>
                    </a:lnTo>
                    <a:lnTo>
                      <a:pt x="1374" y="306"/>
                    </a:lnTo>
                    <a:lnTo>
                      <a:pt x="1376" y="304"/>
                    </a:lnTo>
                    <a:lnTo>
                      <a:pt x="1378" y="306"/>
                    </a:lnTo>
                    <a:lnTo>
                      <a:pt x="1379" y="306"/>
                    </a:lnTo>
                    <a:lnTo>
                      <a:pt x="1382" y="314"/>
                    </a:lnTo>
                    <a:lnTo>
                      <a:pt x="1386" y="283"/>
                    </a:lnTo>
                    <a:lnTo>
                      <a:pt x="1386" y="285"/>
                    </a:lnTo>
                    <a:lnTo>
                      <a:pt x="1387" y="281"/>
                    </a:lnTo>
                    <a:lnTo>
                      <a:pt x="1388" y="279"/>
                    </a:lnTo>
                    <a:lnTo>
                      <a:pt x="1395" y="275"/>
                    </a:lnTo>
                    <a:lnTo>
                      <a:pt x="1396" y="275"/>
                    </a:lnTo>
                    <a:lnTo>
                      <a:pt x="1398" y="277"/>
                    </a:lnTo>
                    <a:lnTo>
                      <a:pt x="1399" y="279"/>
                    </a:lnTo>
                    <a:lnTo>
                      <a:pt x="1404" y="304"/>
                    </a:lnTo>
                    <a:lnTo>
                      <a:pt x="1406" y="301"/>
                    </a:lnTo>
                    <a:lnTo>
                      <a:pt x="1408" y="299"/>
                    </a:lnTo>
                    <a:lnTo>
                      <a:pt x="1409" y="299"/>
                    </a:lnTo>
                    <a:lnTo>
                      <a:pt x="1416" y="304"/>
                    </a:lnTo>
                    <a:lnTo>
                      <a:pt x="1420" y="303"/>
                    </a:lnTo>
                    <a:lnTo>
                      <a:pt x="1425" y="293"/>
                    </a:lnTo>
                    <a:lnTo>
                      <a:pt x="1427" y="291"/>
                    </a:lnTo>
                    <a:lnTo>
                      <a:pt x="1432" y="289"/>
                    </a:lnTo>
                    <a:lnTo>
                      <a:pt x="1437" y="273"/>
                    </a:lnTo>
                    <a:lnTo>
                      <a:pt x="1439" y="271"/>
                    </a:lnTo>
                    <a:lnTo>
                      <a:pt x="1441" y="273"/>
                    </a:lnTo>
                    <a:lnTo>
                      <a:pt x="1442" y="273"/>
                    </a:lnTo>
                    <a:lnTo>
                      <a:pt x="1449" y="293"/>
                    </a:lnTo>
                    <a:lnTo>
                      <a:pt x="1449" y="295"/>
                    </a:lnTo>
                    <a:lnTo>
                      <a:pt x="1455" y="6"/>
                    </a:lnTo>
                    <a:lnTo>
                      <a:pt x="1456" y="2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95"/>
              <p:cNvSpPr>
                <a:spLocks noEditPoints="1"/>
              </p:cNvSpPr>
              <p:nvPr/>
            </p:nvSpPr>
            <p:spPr bwMode="auto">
              <a:xfrm>
                <a:off x="2959" y="681"/>
                <a:ext cx="728" cy="2039"/>
              </a:xfrm>
              <a:custGeom>
                <a:avLst/>
                <a:gdLst>
                  <a:gd name="T0" fmla="*/ 17 w 728"/>
                  <a:gd name="T1" fmla="*/ 1812 h 4079"/>
                  <a:gd name="T2" fmla="*/ 59 w 728"/>
                  <a:gd name="T3" fmla="*/ 1911 h 4079"/>
                  <a:gd name="T4" fmla="*/ 71 w 728"/>
                  <a:gd name="T5" fmla="*/ 1905 h 4079"/>
                  <a:gd name="T6" fmla="*/ 106 w 728"/>
                  <a:gd name="T7" fmla="*/ 1356 h 4079"/>
                  <a:gd name="T8" fmla="*/ 125 w 728"/>
                  <a:gd name="T9" fmla="*/ 1045 h 4079"/>
                  <a:gd name="T10" fmla="*/ 159 w 728"/>
                  <a:gd name="T11" fmla="*/ 398 h 4079"/>
                  <a:gd name="T12" fmla="*/ 185 w 728"/>
                  <a:gd name="T13" fmla="*/ 632 h 4079"/>
                  <a:gd name="T14" fmla="*/ 209 w 728"/>
                  <a:gd name="T15" fmla="*/ 1359 h 4079"/>
                  <a:gd name="T16" fmla="*/ 225 w 728"/>
                  <a:gd name="T17" fmla="*/ 1216 h 4079"/>
                  <a:gd name="T18" fmla="*/ 253 w 728"/>
                  <a:gd name="T19" fmla="*/ 556 h 4079"/>
                  <a:gd name="T20" fmla="*/ 275 w 728"/>
                  <a:gd name="T21" fmla="*/ 1230 h 4079"/>
                  <a:gd name="T22" fmla="*/ 304 w 728"/>
                  <a:gd name="T23" fmla="*/ 199 h 4079"/>
                  <a:gd name="T24" fmla="*/ 334 w 728"/>
                  <a:gd name="T25" fmla="*/ 1245 h 4079"/>
                  <a:gd name="T26" fmla="*/ 357 w 728"/>
                  <a:gd name="T27" fmla="*/ 428 h 4079"/>
                  <a:gd name="T28" fmla="*/ 384 w 728"/>
                  <a:gd name="T29" fmla="*/ 1275 h 4079"/>
                  <a:gd name="T30" fmla="*/ 416 w 728"/>
                  <a:gd name="T31" fmla="*/ 415 h 4079"/>
                  <a:gd name="T32" fmla="*/ 438 w 728"/>
                  <a:gd name="T33" fmla="*/ 1529 h 4079"/>
                  <a:gd name="T34" fmla="*/ 466 w 728"/>
                  <a:gd name="T35" fmla="*/ 220 h 4079"/>
                  <a:gd name="T36" fmla="*/ 492 w 728"/>
                  <a:gd name="T37" fmla="*/ 1418 h 4079"/>
                  <a:gd name="T38" fmla="*/ 509 w 728"/>
                  <a:gd name="T39" fmla="*/ 1671 h 4079"/>
                  <a:gd name="T40" fmla="*/ 535 w 728"/>
                  <a:gd name="T41" fmla="*/ 1645 h 4079"/>
                  <a:gd name="T42" fmla="*/ 560 w 728"/>
                  <a:gd name="T43" fmla="*/ 779 h 4079"/>
                  <a:gd name="T44" fmla="*/ 585 w 728"/>
                  <a:gd name="T45" fmla="*/ 1599 h 4079"/>
                  <a:gd name="T46" fmla="*/ 604 w 728"/>
                  <a:gd name="T47" fmla="*/ 1668 h 4079"/>
                  <a:gd name="T48" fmla="*/ 618 w 728"/>
                  <a:gd name="T49" fmla="*/ 1654 h 4079"/>
                  <a:gd name="T50" fmla="*/ 641 w 728"/>
                  <a:gd name="T51" fmla="*/ 1684 h 4079"/>
                  <a:gd name="T52" fmla="*/ 669 w 728"/>
                  <a:gd name="T53" fmla="*/ 1693 h 4079"/>
                  <a:gd name="T54" fmla="*/ 691 w 728"/>
                  <a:gd name="T55" fmla="*/ 1667 h 4079"/>
                  <a:gd name="T56" fmla="*/ 711 w 728"/>
                  <a:gd name="T57" fmla="*/ 1645 h 4079"/>
                  <a:gd name="T58" fmla="*/ 710 w 728"/>
                  <a:gd name="T59" fmla="*/ 1692 h 4079"/>
                  <a:gd name="T60" fmla="*/ 687 w 728"/>
                  <a:gd name="T61" fmla="*/ 1681 h 4079"/>
                  <a:gd name="T62" fmla="*/ 667 w 728"/>
                  <a:gd name="T63" fmla="*/ 1699 h 4079"/>
                  <a:gd name="T64" fmla="*/ 638 w 728"/>
                  <a:gd name="T65" fmla="*/ 1691 h 4079"/>
                  <a:gd name="T66" fmla="*/ 614 w 728"/>
                  <a:gd name="T67" fmla="*/ 1682 h 4079"/>
                  <a:gd name="T68" fmla="*/ 598 w 728"/>
                  <a:gd name="T69" fmla="*/ 1715 h 4079"/>
                  <a:gd name="T70" fmla="*/ 585 w 728"/>
                  <a:gd name="T71" fmla="*/ 1689 h 4079"/>
                  <a:gd name="T72" fmla="*/ 565 w 728"/>
                  <a:gd name="T73" fmla="*/ 1082 h 4079"/>
                  <a:gd name="T74" fmla="*/ 534 w 728"/>
                  <a:gd name="T75" fmla="*/ 1666 h 4079"/>
                  <a:gd name="T76" fmla="*/ 510 w 728"/>
                  <a:gd name="T77" fmla="*/ 1696 h 4079"/>
                  <a:gd name="T78" fmla="*/ 503 w 728"/>
                  <a:gd name="T79" fmla="*/ 1695 h 4079"/>
                  <a:gd name="T80" fmla="*/ 485 w 728"/>
                  <a:gd name="T81" fmla="*/ 1434 h 4079"/>
                  <a:gd name="T82" fmla="*/ 472 w 728"/>
                  <a:gd name="T83" fmla="*/ 1340 h 4079"/>
                  <a:gd name="T84" fmla="*/ 441 w 728"/>
                  <a:gd name="T85" fmla="*/ 1547 h 4079"/>
                  <a:gd name="T86" fmla="*/ 429 w 728"/>
                  <a:gd name="T87" fmla="*/ 1551 h 4079"/>
                  <a:gd name="T88" fmla="*/ 404 w 728"/>
                  <a:gd name="T89" fmla="*/ 429 h 4079"/>
                  <a:gd name="T90" fmla="*/ 380 w 728"/>
                  <a:gd name="T91" fmla="*/ 1281 h 4079"/>
                  <a:gd name="T92" fmla="*/ 353 w 728"/>
                  <a:gd name="T93" fmla="*/ 1496 h 4079"/>
                  <a:gd name="T94" fmla="*/ 335 w 728"/>
                  <a:gd name="T95" fmla="*/ 1324 h 4079"/>
                  <a:gd name="T96" fmla="*/ 304 w 728"/>
                  <a:gd name="T97" fmla="*/ 950 h 4079"/>
                  <a:gd name="T98" fmla="*/ 279 w 728"/>
                  <a:gd name="T99" fmla="*/ 1301 h 4079"/>
                  <a:gd name="T100" fmla="*/ 254 w 728"/>
                  <a:gd name="T101" fmla="*/ 747 h 4079"/>
                  <a:gd name="T102" fmla="*/ 229 w 728"/>
                  <a:gd name="T103" fmla="*/ 1591 h 4079"/>
                  <a:gd name="T104" fmla="*/ 213 w 728"/>
                  <a:gd name="T105" fmla="*/ 1421 h 4079"/>
                  <a:gd name="T106" fmla="*/ 185 w 728"/>
                  <a:gd name="T107" fmla="*/ 1519 h 4079"/>
                  <a:gd name="T108" fmla="*/ 160 w 728"/>
                  <a:gd name="T109" fmla="*/ 915 h 4079"/>
                  <a:gd name="T110" fmla="*/ 128 w 728"/>
                  <a:gd name="T111" fmla="*/ 1361 h 4079"/>
                  <a:gd name="T112" fmla="*/ 114 w 728"/>
                  <a:gd name="T113" fmla="*/ 1784 h 4079"/>
                  <a:gd name="T114" fmla="*/ 104 w 728"/>
                  <a:gd name="T115" fmla="*/ 1697 h 4079"/>
                  <a:gd name="T116" fmla="*/ 71 w 728"/>
                  <a:gd name="T117" fmla="*/ 1935 h 4079"/>
                  <a:gd name="T118" fmla="*/ 48 w 728"/>
                  <a:gd name="T119" fmla="*/ 2037 h 4079"/>
                  <a:gd name="T120" fmla="*/ 22 w 728"/>
                  <a:gd name="T121" fmla="*/ 1982 h 40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28"/>
                  <a:gd name="T184" fmla="*/ 0 h 4079"/>
                  <a:gd name="T185" fmla="*/ 728 w 728"/>
                  <a:gd name="T186" fmla="*/ 4079 h 40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28" h="4079">
                    <a:moveTo>
                      <a:pt x="609" y="3359"/>
                    </a:moveTo>
                    <a:lnTo>
                      <a:pt x="609" y="3361"/>
                    </a:lnTo>
                    <a:lnTo>
                      <a:pt x="609" y="3359"/>
                    </a:lnTo>
                    <a:close/>
                    <a:moveTo>
                      <a:pt x="0" y="0"/>
                    </a:moveTo>
                    <a:lnTo>
                      <a:pt x="4" y="0"/>
                    </a:lnTo>
                    <a:lnTo>
                      <a:pt x="10" y="3221"/>
                    </a:lnTo>
                    <a:lnTo>
                      <a:pt x="17" y="3624"/>
                    </a:lnTo>
                    <a:lnTo>
                      <a:pt x="23" y="3781"/>
                    </a:lnTo>
                    <a:lnTo>
                      <a:pt x="29" y="3964"/>
                    </a:lnTo>
                    <a:lnTo>
                      <a:pt x="35" y="4038"/>
                    </a:lnTo>
                    <a:lnTo>
                      <a:pt x="40" y="4048"/>
                    </a:lnTo>
                    <a:lnTo>
                      <a:pt x="42" y="4054"/>
                    </a:lnTo>
                    <a:lnTo>
                      <a:pt x="47" y="3887"/>
                    </a:lnTo>
                    <a:lnTo>
                      <a:pt x="47" y="3885"/>
                    </a:lnTo>
                    <a:lnTo>
                      <a:pt x="59" y="3822"/>
                    </a:lnTo>
                    <a:lnTo>
                      <a:pt x="59" y="3824"/>
                    </a:lnTo>
                    <a:lnTo>
                      <a:pt x="60" y="3820"/>
                    </a:lnTo>
                    <a:lnTo>
                      <a:pt x="62" y="3818"/>
                    </a:lnTo>
                    <a:lnTo>
                      <a:pt x="64" y="3820"/>
                    </a:lnTo>
                    <a:lnTo>
                      <a:pt x="65" y="3822"/>
                    </a:lnTo>
                    <a:lnTo>
                      <a:pt x="68" y="3844"/>
                    </a:lnTo>
                    <a:lnTo>
                      <a:pt x="71" y="3812"/>
                    </a:lnTo>
                    <a:lnTo>
                      <a:pt x="71" y="3810"/>
                    </a:lnTo>
                    <a:lnTo>
                      <a:pt x="78" y="3789"/>
                    </a:lnTo>
                    <a:lnTo>
                      <a:pt x="85" y="3710"/>
                    </a:lnTo>
                    <a:lnTo>
                      <a:pt x="91" y="3541"/>
                    </a:lnTo>
                    <a:lnTo>
                      <a:pt x="97" y="3394"/>
                    </a:lnTo>
                    <a:lnTo>
                      <a:pt x="103" y="2718"/>
                    </a:lnTo>
                    <a:lnTo>
                      <a:pt x="104" y="2714"/>
                    </a:lnTo>
                    <a:lnTo>
                      <a:pt x="106" y="2713"/>
                    </a:lnTo>
                    <a:lnTo>
                      <a:pt x="108" y="2714"/>
                    </a:lnTo>
                    <a:lnTo>
                      <a:pt x="110" y="2718"/>
                    </a:lnTo>
                    <a:lnTo>
                      <a:pt x="116" y="3510"/>
                    </a:lnTo>
                    <a:lnTo>
                      <a:pt x="116" y="3506"/>
                    </a:lnTo>
                    <a:lnTo>
                      <a:pt x="122" y="2096"/>
                    </a:lnTo>
                    <a:lnTo>
                      <a:pt x="123" y="2092"/>
                    </a:lnTo>
                    <a:lnTo>
                      <a:pt x="125" y="2090"/>
                    </a:lnTo>
                    <a:lnTo>
                      <a:pt x="127" y="2092"/>
                    </a:lnTo>
                    <a:lnTo>
                      <a:pt x="129" y="2096"/>
                    </a:lnTo>
                    <a:lnTo>
                      <a:pt x="135" y="2722"/>
                    </a:lnTo>
                    <a:lnTo>
                      <a:pt x="138" y="2932"/>
                    </a:lnTo>
                    <a:lnTo>
                      <a:pt x="140" y="2866"/>
                    </a:lnTo>
                    <a:lnTo>
                      <a:pt x="146" y="2420"/>
                    </a:lnTo>
                    <a:lnTo>
                      <a:pt x="153" y="1831"/>
                    </a:lnTo>
                    <a:lnTo>
                      <a:pt x="159" y="796"/>
                    </a:lnTo>
                    <a:lnTo>
                      <a:pt x="160" y="792"/>
                    </a:lnTo>
                    <a:lnTo>
                      <a:pt x="162" y="790"/>
                    </a:lnTo>
                    <a:lnTo>
                      <a:pt x="164" y="792"/>
                    </a:lnTo>
                    <a:lnTo>
                      <a:pt x="166" y="796"/>
                    </a:lnTo>
                    <a:lnTo>
                      <a:pt x="173" y="2178"/>
                    </a:lnTo>
                    <a:lnTo>
                      <a:pt x="179" y="2630"/>
                    </a:lnTo>
                    <a:lnTo>
                      <a:pt x="179" y="2663"/>
                    </a:lnTo>
                    <a:lnTo>
                      <a:pt x="185" y="1265"/>
                    </a:lnTo>
                    <a:lnTo>
                      <a:pt x="191" y="1108"/>
                    </a:lnTo>
                    <a:lnTo>
                      <a:pt x="192" y="1104"/>
                    </a:lnTo>
                    <a:lnTo>
                      <a:pt x="194" y="1102"/>
                    </a:lnTo>
                    <a:lnTo>
                      <a:pt x="196" y="1104"/>
                    </a:lnTo>
                    <a:lnTo>
                      <a:pt x="198" y="1108"/>
                    </a:lnTo>
                    <a:lnTo>
                      <a:pt x="204" y="2514"/>
                    </a:lnTo>
                    <a:lnTo>
                      <a:pt x="207" y="2795"/>
                    </a:lnTo>
                    <a:lnTo>
                      <a:pt x="209" y="2718"/>
                    </a:lnTo>
                    <a:lnTo>
                      <a:pt x="210" y="2714"/>
                    </a:lnTo>
                    <a:lnTo>
                      <a:pt x="212" y="2713"/>
                    </a:lnTo>
                    <a:lnTo>
                      <a:pt x="214" y="2714"/>
                    </a:lnTo>
                    <a:lnTo>
                      <a:pt x="216" y="2718"/>
                    </a:lnTo>
                    <a:lnTo>
                      <a:pt x="218" y="2767"/>
                    </a:lnTo>
                    <a:lnTo>
                      <a:pt x="222" y="2438"/>
                    </a:lnTo>
                    <a:lnTo>
                      <a:pt x="223" y="2434"/>
                    </a:lnTo>
                    <a:lnTo>
                      <a:pt x="225" y="2432"/>
                    </a:lnTo>
                    <a:lnTo>
                      <a:pt x="227" y="2434"/>
                    </a:lnTo>
                    <a:lnTo>
                      <a:pt x="229" y="2438"/>
                    </a:lnTo>
                    <a:lnTo>
                      <a:pt x="232" y="2811"/>
                    </a:lnTo>
                    <a:lnTo>
                      <a:pt x="234" y="2630"/>
                    </a:lnTo>
                    <a:lnTo>
                      <a:pt x="240" y="1650"/>
                    </a:lnTo>
                    <a:lnTo>
                      <a:pt x="247" y="1495"/>
                    </a:lnTo>
                    <a:lnTo>
                      <a:pt x="252" y="1116"/>
                    </a:lnTo>
                    <a:lnTo>
                      <a:pt x="253" y="1112"/>
                    </a:lnTo>
                    <a:lnTo>
                      <a:pt x="255" y="1110"/>
                    </a:lnTo>
                    <a:lnTo>
                      <a:pt x="257" y="1112"/>
                    </a:lnTo>
                    <a:lnTo>
                      <a:pt x="259" y="1116"/>
                    </a:lnTo>
                    <a:lnTo>
                      <a:pt x="267" y="2239"/>
                    </a:lnTo>
                    <a:lnTo>
                      <a:pt x="271" y="2500"/>
                    </a:lnTo>
                    <a:lnTo>
                      <a:pt x="272" y="2467"/>
                    </a:lnTo>
                    <a:lnTo>
                      <a:pt x="273" y="2463"/>
                    </a:lnTo>
                    <a:lnTo>
                      <a:pt x="275" y="2461"/>
                    </a:lnTo>
                    <a:lnTo>
                      <a:pt x="277" y="2463"/>
                    </a:lnTo>
                    <a:lnTo>
                      <a:pt x="279" y="2467"/>
                    </a:lnTo>
                    <a:lnTo>
                      <a:pt x="286" y="2601"/>
                    </a:lnTo>
                    <a:lnTo>
                      <a:pt x="291" y="2687"/>
                    </a:lnTo>
                    <a:lnTo>
                      <a:pt x="293" y="2775"/>
                    </a:lnTo>
                    <a:lnTo>
                      <a:pt x="297" y="1901"/>
                    </a:lnTo>
                    <a:lnTo>
                      <a:pt x="303" y="403"/>
                    </a:lnTo>
                    <a:lnTo>
                      <a:pt x="304" y="399"/>
                    </a:lnTo>
                    <a:lnTo>
                      <a:pt x="306" y="397"/>
                    </a:lnTo>
                    <a:lnTo>
                      <a:pt x="308" y="399"/>
                    </a:lnTo>
                    <a:lnTo>
                      <a:pt x="310" y="403"/>
                    </a:lnTo>
                    <a:lnTo>
                      <a:pt x="316" y="576"/>
                    </a:lnTo>
                    <a:lnTo>
                      <a:pt x="322" y="1774"/>
                    </a:lnTo>
                    <a:lnTo>
                      <a:pt x="328" y="2661"/>
                    </a:lnTo>
                    <a:lnTo>
                      <a:pt x="328" y="2646"/>
                    </a:lnTo>
                    <a:lnTo>
                      <a:pt x="334" y="2491"/>
                    </a:lnTo>
                    <a:lnTo>
                      <a:pt x="335" y="2487"/>
                    </a:lnTo>
                    <a:lnTo>
                      <a:pt x="337" y="2485"/>
                    </a:lnTo>
                    <a:lnTo>
                      <a:pt x="339" y="2487"/>
                    </a:lnTo>
                    <a:lnTo>
                      <a:pt x="341" y="2491"/>
                    </a:lnTo>
                    <a:lnTo>
                      <a:pt x="347" y="2824"/>
                    </a:lnTo>
                    <a:lnTo>
                      <a:pt x="353" y="862"/>
                    </a:lnTo>
                    <a:lnTo>
                      <a:pt x="355" y="859"/>
                    </a:lnTo>
                    <a:lnTo>
                      <a:pt x="357" y="857"/>
                    </a:lnTo>
                    <a:lnTo>
                      <a:pt x="359" y="859"/>
                    </a:lnTo>
                    <a:lnTo>
                      <a:pt x="361" y="862"/>
                    </a:lnTo>
                    <a:lnTo>
                      <a:pt x="367" y="1676"/>
                    </a:lnTo>
                    <a:lnTo>
                      <a:pt x="373" y="2544"/>
                    </a:lnTo>
                    <a:lnTo>
                      <a:pt x="376" y="2548"/>
                    </a:lnTo>
                    <a:lnTo>
                      <a:pt x="382" y="2551"/>
                    </a:lnTo>
                    <a:lnTo>
                      <a:pt x="384" y="2551"/>
                    </a:lnTo>
                    <a:lnTo>
                      <a:pt x="391" y="1208"/>
                    </a:lnTo>
                    <a:lnTo>
                      <a:pt x="397" y="857"/>
                    </a:lnTo>
                    <a:lnTo>
                      <a:pt x="403" y="725"/>
                    </a:lnTo>
                    <a:lnTo>
                      <a:pt x="404" y="721"/>
                    </a:lnTo>
                    <a:lnTo>
                      <a:pt x="406" y="719"/>
                    </a:lnTo>
                    <a:lnTo>
                      <a:pt x="408" y="721"/>
                    </a:lnTo>
                    <a:lnTo>
                      <a:pt x="410" y="725"/>
                    </a:lnTo>
                    <a:lnTo>
                      <a:pt x="416" y="831"/>
                    </a:lnTo>
                    <a:lnTo>
                      <a:pt x="422" y="2887"/>
                    </a:lnTo>
                    <a:lnTo>
                      <a:pt x="427" y="3037"/>
                    </a:lnTo>
                    <a:lnTo>
                      <a:pt x="428" y="3021"/>
                    </a:lnTo>
                    <a:lnTo>
                      <a:pt x="429" y="3017"/>
                    </a:lnTo>
                    <a:lnTo>
                      <a:pt x="431" y="3015"/>
                    </a:lnTo>
                    <a:lnTo>
                      <a:pt x="433" y="3017"/>
                    </a:lnTo>
                    <a:lnTo>
                      <a:pt x="435" y="3021"/>
                    </a:lnTo>
                    <a:lnTo>
                      <a:pt x="438" y="3058"/>
                    </a:lnTo>
                    <a:lnTo>
                      <a:pt x="440" y="3042"/>
                    </a:lnTo>
                    <a:lnTo>
                      <a:pt x="447" y="2850"/>
                    </a:lnTo>
                    <a:lnTo>
                      <a:pt x="454" y="1181"/>
                    </a:lnTo>
                    <a:lnTo>
                      <a:pt x="459" y="440"/>
                    </a:lnTo>
                    <a:lnTo>
                      <a:pt x="460" y="436"/>
                    </a:lnTo>
                    <a:lnTo>
                      <a:pt x="462" y="434"/>
                    </a:lnTo>
                    <a:lnTo>
                      <a:pt x="464" y="436"/>
                    </a:lnTo>
                    <a:lnTo>
                      <a:pt x="466" y="440"/>
                    </a:lnTo>
                    <a:lnTo>
                      <a:pt x="473" y="1426"/>
                    </a:lnTo>
                    <a:lnTo>
                      <a:pt x="479" y="2681"/>
                    </a:lnTo>
                    <a:lnTo>
                      <a:pt x="484" y="2838"/>
                    </a:lnTo>
                    <a:lnTo>
                      <a:pt x="485" y="2834"/>
                    </a:lnTo>
                    <a:lnTo>
                      <a:pt x="486" y="2832"/>
                    </a:lnTo>
                    <a:lnTo>
                      <a:pt x="488" y="2830"/>
                    </a:lnTo>
                    <a:lnTo>
                      <a:pt x="490" y="2832"/>
                    </a:lnTo>
                    <a:lnTo>
                      <a:pt x="492" y="2836"/>
                    </a:lnTo>
                    <a:lnTo>
                      <a:pt x="496" y="3235"/>
                    </a:lnTo>
                    <a:lnTo>
                      <a:pt x="497" y="3217"/>
                    </a:lnTo>
                    <a:lnTo>
                      <a:pt x="498" y="3213"/>
                    </a:lnTo>
                    <a:lnTo>
                      <a:pt x="500" y="3211"/>
                    </a:lnTo>
                    <a:lnTo>
                      <a:pt x="502" y="3213"/>
                    </a:lnTo>
                    <a:lnTo>
                      <a:pt x="504" y="3217"/>
                    </a:lnTo>
                    <a:lnTo>
                      <a:pt x="508" y="3347"/>
                    </a:lnTo>
                    <a:lnTo>
                      <a:pt x="509" y="3343"/>
                    </a:lnTo>
                    <a:lnTo>
                      <a:pt x="515" y="1161"/>
                    </a:lnTo>
                    <a:lnTo>
                      <a:pt x="516" y="1157"/>
                    </a:lnTo>
                    <a:lnTo>
                      <a:pt x="518" y="1155"/>
                    </a:lnTo>
                    <a:lnTo>
                      <a:pt x="520" y="1157"/>
                    </a:lnTo>
                    <a:lnTo>
                      <a:pt x="522" y="1161"/>
                    </a:lnTo>
                    <a:lnTo>
                      <a:pt x="528" y="2477"/>
                    </a:lnTo>
                    <a:lnTo>
                      <a:pt x="535" y="3290"/>
                    </a:lnTo>
                    <a:lnTo>
                      <a:pt x="534" y="3290"/>
                    </a:lnTo>
                    <a:lnTo>
                      <a:pt x="541" y="3329"/>
                    </a:lnTo>
                    <a:lnTo>
                      <a:pt x="541" y="3331"/>
                    </a:lnTo>
                    <a:lnTo>
                      <a:pt x="547" y="3378"/>
                    </a:lnTo>
                    <a:lnTo>
                      <a:pt x="548" y="3380"/>
                    </a:lnTo>
                    <a:lnTo>
                      <a:pt x="553" y="3274"/>
                    </a:lnTo>
                    <a:lnTo>
                      <a:pt x="560" y="1558"/>
                    </a:lnTo>
                    <a:lnTo>
                      <a:pt x="561" y="1554"/>
                    </a:lnTo>
                    <a:lnTo>
                      <a:pt x="563" y="1552"/>
                    </a:lnTo>
                    <a:lnTo>
                      <a:pt x="565" y="1554"/>
                    </a:lnTo>
                    <a:lnTo>
                      <a:pt x="567" y="1558"/>
                    </a:lnTo>
                    <a:lnTo>
                      <a:pt x="573" y="2361"/>
                    </a:lnTo>
                    <a:lnTo>
                      <a:pt x="579" y="3353"/>
                    </a:lnTo>
                    <a:lnTo>
                      <a:pt x="584" y="3202"/>
                    </a:lnTo>
                    <a:lnTo>
                      <a:pt x="585" y="3198"/>
                    </a:lnTo>
                    <a:lnTo>
                      <a:pt x="587" y="3196"/>
                    </a:lnTo>
                    <a:lnTo>
                      <a:pt x="589" y="3198"/>
                    </a:lnTo>
                    <a:lnTo>
                      <a:pt x="591" y="3202"/>
                    </a:lnTo>
                    <a:lnTo>
                      <a:pt x="596" y="3376"/>
                    </a:lnTo>
                    <a:lnTo>
                      <a:pt x="597" y="3368"/>
                    </a:lnTo>
                    <a:lnTo>
                      <a:pt x="597" y="3366"/>
                    </a:lnTo>
                    <a:lnTo>
                      <a:pt x="603" y="3339"/>
                    </a:lnTo>
                    <a:lnTo>
                      <a:pt x="604" y="3337"/>
                    </a:lnTo>
                    <a:lnTo>
                      <a:pt x="606" y="3335"/>
                    </a:lnTo>
                    <a:lnTo>
                      <a:pt x="608" y="3337"/>
                    </a:lnTo>
                    <a:lnTo>
                      <a:pt x="609" y="3339"/>
                    </a:lnTo>
                    <a:lnTo>
                      <a:pt x="611" y="3345"/>
                    </a:lnTo>
                    <a:lnTo>
                      <a:pt x="615" y="3312"/>
                    </a:lnTo>
                    <a:lnTo>
                      <a:pt x="615" y="3313"/>
                    </a:lnTo>
                    <a:lnTo>
                      <a:pt x="616" y="3310"/>
                    </a:lnTo>
                    <a:lnTo>
                      <a:pt x="618" y="3308"/>
                    </a:lnTo>
                    <a:lnTo>
                      <a:pt x="620" y="3310"/>
                    </a:lnTo>
                    <a:lnTo>
                      <a:pt x="621" y="3313"/>
                    </a:lnTo>
                    <a:lnTo>
                      <a:pt x="627" y="3368"/>
                    </a:lnTo>
                    <a:lnTo>
                      <a:pt x="631" y="3374"/>
                    </a:lnTo>
                    <a:lnTo>
                      <a:pt x="636" y="3368"/>
                    </a:lnTo>
                    <a:lnTo>
                      <a:pt x="638" y="3366"/>
                    </a:lnTo>
                    <a:lnTo>
                      <a:pt x="640" y="3368"/>
                    </a:lnTo>
                    <a:lnTo>
                      <a:pt x="641" y="3368"/>
                    </a:lnTo>
                    <a:lnTo>
                      <a:pt x="645" y="3378"/>
                    </a:lnTo>
                    <a:lnTo>
                      <a:pt x="648" y="3374"/>
                    </a:lnTo>
                    <a:lnTo>
                      <a:pt x="649" y="3372"/>
                    </a:lnTo>
                    <a:lnTo>
                      <a:pt x="655" y="3368"/>
                    </a:lnTo>
                    <a:lnTo>
                      <a:pt x="656" y="3368"/>
                    </a:lnTo>
                    <a:lnTo>
                      <a:pt x="658" y="3370"/>
                    </a:lnTo>
                    <a:lnTo>
                      <a:pt x="665" y="3380"/>
                    </a:lnTo>
                    <a:lnTo>
                      <a:pt x="669" y="3386"/>
                    </a:lnTo>
                    <a:lnTo>
                      <a:pt x="672" y="3382"/>
                    </a:lnTo>
                    <a:lnTo>
                      <a:pt x="678" y="3207"/>
                    </a:lnTo>
                    <a:lnTo>
                      <a:pt x="679" y="3203"/>
                    </a:lnTo>
                    <a:lnTo>
                      <a:pt x="681" y="3202"/>
                    </a:lnTo>
                    <a:lnTo>
                      <a:pt x="683" y="3203"/>
                    </a:lnTo>
                    <a:lnTo>
                      <a:pt x="685" y="3207"/>
                    </a:lnTo>
                    <a:lnTo>
                      <a:pt x="690" y="3337"/>
                    </a:lnTo>
                    <a:lnTo>
                      <a:pt x="691" y="3335"/>
                    </a:lnTo>
                    <a:lnTo>
                      <a:pt x="697" y="3327"/>
                    </a:lnTo>
                    <a:lnTo>
                      <a:pt x="699" y="3325"/>
                    </a:lnTo>
                    <a:lnTo>
                      <a:pt x="701" y="3327"/>
                    </a:lnTo>
                    <a:lnTo>
                      <a:pt x="702" y="3329"/>
                    </a:lnTo>
                    <a:lnTo>
                      <a:pt x="705" y="3353"/>
                    </a:lnTo>
                    <a:lnTo>
                      <a:pt x="709" y="3296"/>
                    </a:lnTo>
                    <a:lnTo>
                      <a:pt x="710" y="3292"/>
                    </a:lnTo>
                    <a:lnTo>
                      <a:pt x="711" y="3290"/>
                    </a:lnTo>
                    <a:lnTo>
                      <a:pt x="717" y="3286"/>
                    </a:lnTo>
                    <a:lnTo>
                      <a:pt x="718" y="3286"/>
                    </a:lnTo>
                    <a:lnTo>
                      <a:pt x="720" y="3288"/>
                    </a:lnTo>
                    <a:lnTo>
                      <a:pt x="721" y="3292"/>
                    </a:lnTo>
                    <a:lnTo>
                      <a:pt x="728" y="3341"/>
                    </a:lnTo>
                    <a:lnTo>
                      <a:pt x="721" y="3343"/>
                    </a:lnTo>
                    <a:lnTo>
                      <a:pt x="716" y="3300"/>
                    </a:lnTo>
                    <a:lnTo>
                      <a:pt x="710" y="3384"/>
                    </a:lnTo>
                    <a:lnTo>
                      <a:pt x="706" y="3388"/>
                    </a:lnTo>
                    <a:lnTo>
                      <a:pt x="704" y="3386"/>
                    </a:lnTo>
                    <a:lnTo>
                      <a:pt x="703" y="3384"/>
                    </a:lnTo>
                    <a:lnTo>
                      <a:pt x="697" y="3343"/>
                    </a:lnTo>
                    <a:lnTo>
                      <a:pt x="696" y="3345"/>
                    </a:lnTo>
                    <a:lnTo>
                      <a:pt x="690" y="3361"/>
                    </a:lnTo>
                    <a:lnTo>
                      <a:pt x="689" y="3361"/>
                    </a:lnTo>
                    <a:lnTo>
                      <a:pt x="687" y="3363"/>
                    </a:lnTo>
                    <a:lnTo>
                      <a:pt x="685" y="3361"/>
                    </a:lnTo>
                    <a:lnTo>
                      <a:pt x="684" y="3357"/>
                    </a:lnTo>
                    <a:lnTo>
                      <a:pt x="682" y="3304"/>
                    </a:lnTo>
                    <a:lnTo>
                      <a:pt x="679" y="3388"/>
                    </a:lnTo>
                    <a:lnTo>
                      <a:pt x="677" y="3390"/>
                    </a:lnTo>
                    <a:lnTo>
                      <a:pt x="677" y="3392"/>
                    </a:lnTo>
                    <a:lnTo>
                      <a:pt x="671" y="3398"/>
                    </a:lnTo>
                    <a:lnTo>
                      <a:pt x="667" y="3398"/>
                    </a:lnTo>
                    <a:lnTo>
                      <a:pt x="661" y="3390"/>
                    </a:lnTo>
                    <a:lnTo>
                      <a:pt x="655" y="3382"/>
                    </a:lnTo>
                    <a:lnTo>
                      <a:pt x="652" y="3384"/>
                    </a:lnTo>
                    <a:lnTo>
                      <a:pt x="646" y="3392"/>
                    </a:lnTo>
                    <a:lnTo>
                      <a:pt x="644" y="3392"/>
                    </a:lnTo>
                    <a:lnTo>
                      <a:pt x="642" y="3390"/>
                    </a:lnTo>
                    <a:lnTo>
                      <a:pt x="638" y="3382"/>
                    </a:lnTo>
                    <a:lnTo>
                      <a:pt x="634" y="3388"/>
                    </a:lnTo>
                    <a:lnTo>
                      <a:pt x="629" y="3388"/>
                    </a:lnTo>
                    <a:lnTo>
                      <a:pt x="622" y="3376"/>
                    </a:lnTo>
                    <a:lnTo>
                      <a:pt x="622" y="3374"/>
                    </a:lnTo>
                    <a:lnTo>
                      <a:pt x="621" y="3372"/>
                    </a:lnTo>
                    <a:lnTo>
                      <a:pt x="618" y="3341"/>
                    </a:lnTo>
                    <a:lnTo>
                      <a:pt x="615" y="3363"/>
                    </a:lnTo>
                    <a:lnTo>
                      <a:pt x="614" y="3365"/>
                    </a:lnTo>
                    <a:lnTo>
                      <a:pt x="612" y="3366"/>
                    </a:lnTo>
                    <a:lnTo>
                      <a:pt x="610" y="3365"/>
                    </a:lnTo>
                    <a:lnTo>
                      <a:pt x="609" y="3365"/>
                    </a:lnTo>
                    <a:lnTo>
                      <a:pt x="606" y="3357"/>
                    </a:lnTo>
                    <a:lnTo>
                      <a:pt x="603" y="3372"/>
                    </a:lnTo>
                    <a:lnTo>
                      <a:pt x="598" y="3425"/>
                    </a:lnTo>
                    <a:lnTo>
                      <a:pt x="598" y="3431"/>
                    </a:lnTo>
                    <a:lnTo>
                      <a:pt x="597" y="3431"/>
                    </a:lnTo>
                    <a:lnTo>
                      <a:pt x="597" y="3433"/>
                    </a:lnTo>
                    <a:lnTo>
                      <a:pt x="596" y="3435"/>
                    </a:lnTo>
                    <a:lnTo>
                      <a:pt x="594" y="3437"/>
                    </a:lnTo>
                    <a:lnTo>
                      <a:pt x="592" y="3435"/>
                    </a:lnTo>
                    <a:lnTo>
                      <a:pt x="591" y="3431"/>
                    </a:lnTo>
                    <a:lnTo>
                      <a:pt x="587" y="3312"/>
                    </a:lnTo>
                    <a:lnTo>
                      <a:pt x="585" y="3378"/>
                    </a:lnTo>
                    <a:lnTo>
                      <a:pt x="583" y="3380"/>
                    </a:lnTo>
                    <a:lnTo>
                      <a:pt x="583" y="3382"/>
                    </a:lnTo>
                    <a:lnTo>
                      <a:pt x="577" y="3392"/>
                    </a:lnTo>
                    <a:lnTo>
                      <a:pt x="575" y="3392"/>
                    </a:lnTo>
                    <a:lnTo>
                      <a:pt x="573" y="3390"/>
                    </a:lnTo>
                    <a:lnTo>
                      <a:pt x="572" y="3386"/>
                    </a:lnTo>
                    <a:lnTo>
                      <a:pt x="566" y="2361"/>
                    </a:lnTo>
                    <a:lnTo>
                      <a:pt x="565" y="2165"/>
                    </a:lnTo>
                    <a:lnTo>
                      <a:pt x="560" y="3274"/>
                    </a:lnTo>
                    <a:lnTo>
                      <a:pt x="560" y="3276"/>
                    </a:lnTo>
                    <a:lnTo>
                      <a:pt x="554" y="3402"/>
                    </a:lnTo>
                    <a:lnTo>
                      <a:pt x="550" y="3406"/>
                    </a:lnTo>
                    <a:lnTo>
                      <a:pt x="548" y="3404"/>
                    </a:lnTo>
                    <a:lnTo>
                      <a:pt x="542" y="3386"/>
                    </a:lnTo>
                    <a:lnTo>
                      <a:pt x="541" y="3384"/>
                    </a:lnTo>
                    <a:lnTo>
                      <a:pt x="534" y="3333"/>
                    </a:lnTo>
                    <a:lnTo>
                      <a:pt x="528" y="3292"/>
                    </a:lnTo>
                    <a:lnTo>
                      <a:pt x="528" y="3290"/>
                    </a:lnTo>
                    <a:lnTo>
                      <a:pt x="521" y="2477"/>
                    </a:lnTo>
                    <a:lnTo>
                      <a:pt x="519" y="2119"/>
                    </a:lnTo>
                    <a:lnTo>
                      <a:pt x="516" y="3345"/>
                    </a:lnTo>
                    <a:lnTo>
                      <a:pt x="515" y="3347"/>
                    </a:lnTo>
                    <a:lnTo>
                      <a:pt x="510" y="3388"/>
                    </a:lnTo>
                    <a:lnTo>
                      <a:pt x="510" y="3392"/>
                    </a:lnTo>
                    <a:lnTo>
                      <a:pt x="509" y="3392"/>
                    </a:lnTo>
                    <a:lnTo>
                      <a:pt x="509" y="3394"/>
                    </a:lnTo>
                    <a:lnTo>
                      <a:pt x="508" y="3396"/>
                    </a:lnTo>
                    <a:lnTo>
                      <a:pt x="506" y="3398"/>
                    </a:lnTo>
                    <a:lnTo>
                      <a:pt x="504" y="3396"/>
                    </a:lnTo>
                    <a:lnTo>
                      <a:pt x="503" y="3392"/>
                    </a:lnTo>
                    <a:lnTo>
                      <a:pt x="503" y="3390"/>
                    </a:lnTo>
                    <a:lnTo>
                      <a:pt x="503" y="3392"/>
                    </a:lnTo>
                    <a:lnTo>
                      <a:pt x="500" y="3294"/>
                    </a:lnTo>
                    <a:lnTo>
                      <a:pt x="497" y="3341"/>
                    </a:lnTo>
                    <a:lnTo>
                      <a:pt x="493" y="3345"/>
                    </a:lnTo>
                    <a:lnTo>
                      <a:pt x="491" y="3343"/>
                    </a:lnTo>
                    <a:lnTo>
                      <a:pt x="490" y="3339"/>
                    </a:lnTo>
                    <a:lnTo>
                      <a:pt x="485" y="2866"/>
                    </a:lnTo>
                    <a:lnTo>
                      <a:pt x="485" y="2868"/>
                    </a:lnTo>
                    <a:lnTo>
                      <a:pt x="485" y="2870"/>
                    </a:lnTo>
                    <a:lnTo>
                      <a:pt x="484" y="2870"/>
                    </a:lnTo>
                    <a:lnTo>
                      <a:pt x="484" y="2872"/>
                    </a:lnTo>
                    <a:lnTo>
                      <a:pt x="483" y="2874"/>
                    </a:lnTo>
                    <a:lnTo>
                      <a:pt x="481" y="2876"/>
                    </a:lnTo>
                    <a:lnTo>
                      <a:pt x="479" y="2874"/>
                    </a:lnTo>
                    <a:lnTo>
                      <a:pt x="478" y="2870"/>
                    </a:lnTo>
                    <a:lnTo>
                      <a:pt x="472" y="2681"/>
                    </a:lnTo>
                    <a:lnTo>
                      <a:pt x="466" y="1426"/>
                    </a:lnTo>
                    <a:lnTo>
                      <a:pt x="463" y="945"/>
                    </a:lnTo>
                    <a:lnTo>
                      <a:pt x="461" y="1181"/>
                    </a:lnTo>
                    <a:lnTo>
                      <a:pt x="454" y="2850"/>
                    </a:lnTo>
                    <a:lnTo>
                      <a:pt x="448" y="3042"/>
                    </a:lnTo>
                    <a:lnTo>
                      <a:pt x="447" y="3044"/>
                    </a:lnTo>
                    <a:lnTo>
                      <a:pt x="441" y="3090"/>
                    </a:lnTo>
                    <a:lnTo>
                      <a:pt x="441" y="3094"/>
                    </a:lnTo>
                    <a:lnTo>
                      <a:pt x="440" y="3094"/>
                    </a:lnTo>
                    <a:lnTo>
                      <a:pt x="440" y="3095"/>
                    </a:lnTo>
                    <a:lnTo>
                      <a:pt x="439" y="3097"/>
                    </a:lnTo>
                    <a:lnTo>
                      <a:pt x="437" y="3099"/>
                    </a:lnTo>
                    <a:lnTo>
                      <a:pt x="435" y="3097"/>
                    </a:lnTo>
                    <a:lnTo>
                      <a:pt x="434" y="3095"/>
                    </a:lnTo>
                    <a:lnTo>
                      <a:pt x="432" y="3068"/>
                    </a:lnTo>
                    <a:lnTo>
                      <a:pt x="429" y="3103"/>
                    </a:lnTo>
                    <a:lnTo>
                      <a:pt x="425" y="3107"/>
                    </a:lnTo>
                    <a:lnTo>
                      <a:pt x="423" y="3105"/>
                    </a:lnTo>
                    <a:lnTo>
                      <a:pt x="422" y="3101"/>
                    </a:lnTo>
                    <a:lnTo>
                      <a:pt x="415" y="2887"/>
                    </a:lnTo>
                    <a:lnTo>
                      <a:pt x="409" y="833"/>
                    </a:lnTo>
                    <a:lnTo>
                      <a:pt x="407" y="796"/>
                    </a:lnTo>
                    <a:lnTo>
                      <a:pt x="404" y="859"/>
                    </a:lnTo>
                    <a:lnTo>
                      <a:pt x="398" y="1208"/>
                    </a:lnTo>
                    <a:lnTo>
                      <a:pt x="391" y="2557"/>
                    </a:lnTo>
                    <a:lnTo>
                      <a:pt x="389" y="2561"/>
                    </a:lnTo>
                    <a:lnTo>
                      <a:pt x="387" y="2563"/>
                    </a:lnTo>
                    <a:lnTo>
                      <a:pt x="387" y="2565"/>
                    </a:lnTo>
                    <a:lnTo>
                      <a:pt x="381" y="2565"/>
                    </a:lnTo>
                    <a:lnTo>
                      <a:pt x="380" y="2563"/>
                    </a:lnTo>
                    <a:lnTo>
                      <a:pt x="374" y="2559"/>
                    </a:lnTo>
                    <a:lnTo>
                      <a:pt x="373" y="2559"/>
                    </a:lnTo>
                    <a:lnTo>
                      <a:pt x="367" y="2549"/>
                    </a:lnTo>
                    <a:lnTo>
                      <a:pt x="367" y="2548"/>
                    </a:lnTo>
                    <a:lnTo>
                      <a:pt x="366" y="2544"/>
                    </a:lnTo>
                    <a:lnTo>
                      <a:pt x="360" y="1676"/>
                    </a:lnTo>
                    <a:lnTo>
                      <a:pt x="359" y="1518"/>
                    </a:lnTo>
                    <a:lnTo>
                      <a:pt x="353" y="2993"/>
                    </a:lnTo>
                    <a:lnTo>
                      <a:pt x="351" y="2997"/>
                    </a:lnTo>
                    <a:lnTo>
                      <a:pt x="349" y="2999"/>
                    </a:lnTo>
                    <a:lnTo>
                      <a:pt x="347" y="2997"/>
                    </a:lnTo>
                    <a:lnTo>
                      <a:pt x="346" y="2993"/>
                    </a:lnTo>
                    <a:lnTo>
                      <a:pt x="340" y="2852"/>
                    </a:lnTo>
                    <a:lnTo>
                      <a:pt x="336" y="2618"/>
                    </a:lnTo>
                    <a:lnTo>
                      <a:pt x="335" y="2648"/>
                    </a:lnTo>
                    <a:lnTo>
                      <a:pt x="329" y="2879"/>
                    </a:lnTo>
                    <a:lnTo>
                      <a:pt x="327" y="2883"/>
                    </a:lnTo>
                    <a:lnTo>
                      <a:pt x="325" y="2885"/>
                    </a:lnTo>
                    <a:lnTo>
                      <a:pt x="323" y="2883"/>
                    </a:lnTo>
                    <a:lnTo>
                      <a:pt x="322" y="2879"/>
                    </a:lnTo>
                    <a:lnTo>
                      <a:pt x="315" y="1774"/>
                    </a:lnTo>
                    <a:lnTo>
                      <a:pt x="309" y="609"/>
                    </a:lnTo>
                    <a:lnTo>
                      <a:pt x="304" y="1901"/>
                    </a:lnTo>
                    <a:lnTo>
                      <a:pt x="298" y="3082"/>
                    </a:lnTo>
                    <a:lnTo>
                      <a:pt x="296" y="3086"/>
                    </a:lnTo>
                    <a:lnTo>
                      <a:pt x="294" y="3088"/>
                    </a:lnTo>
                    <a:lnTo>
                      <a:pt x="292" y="3086"/>
                    </a:lnTo>
                    <a:lnTo>
                      <a:pt x="291" y="3082"/>
                    </a:lnTo>
                    <a:lnTo>
                      <a:pt x="284" y="2689"/>
                    </a:lnTo>
                    <a:lnTo>
                      <a:pt x="279" y="2603"/>
                    </a:lnTo>
                    <a:lnTo>
                      <a:pt x="276" y="2549"/>
                    </a:lnTo>
                    <a:lnTo>
                      <a:pt x="273" y="2644"/>
                    </a:lnTo>
                    <a:lnTo>
                      <a:pt x="269" y="2648"/>
                    </a:lnTo>
                    <a:lnTo>
                      <a:pt x="267" y="2646"/>
                    </a:lnTo>
                    <a:lnTo>
                      <a:pt x="266" y="2642"/>
                    </a:lnTo>
                    <a:lnTo>
                      <a:pt x="259" y="2239"/>
                    </a:lnTo>
                    <a:lnTo>
                      <a:pt x="254" y="1477"/>
                    </a:lnTo>
                    <a:lnTo>
                      <a:pt x="254" y="1495"/>
                    </a:lnTo>
                    <a:lnTo>
                      <a:pt x="254" y="1497"/>
                    </a:lnTo>
                    <a:lnTo>
                      <a:pt x="247" y="1652"/>
                    </a:lnTo>
                    <a:lnTo>
                      <a:pt x="241" y="2630"/>
                    </a:lnTo>
                    <a:lnTo>
                      <a:pt x="235" y="3178"/>
                    </a:lnTo>
                    <a:lnTo>
                      <a:pt x="233" y="3182"/>
                    </a:lnTo>
                    <a:lnTo>
                      <a:pt x="231" y="3184"/>
                    </a:lnTo>
                    <a:lnTo>
                      <a:pt x="229" y="3182"/>
                    </a:lnTo>
                    <a:lnTo>
                      <a:pt x="228" y="3178"/>
                    </a:lnTo>
                    <a:lnTo>
                      <a:pt x="225" y="2775"/>
                    </a:lnTo>
                    <a:lnTo>
                      <a:pt x="223" y="2911"/>
                    </a:lnTo>
                    <a:lnTo>
                      <a:pt x="221" y="2915"/>
                    </a:lnTo>
                    <a:lnTo>
                      <a:pt x="219" y="2917"/>
                    </a:lnTo>
                    <a:lnTo>
                      <a:pt x="217" y="2915"/>
                    </a:lnTo>
                    <a:lnTo>
                      <a:pt x="216" y="2911"/>
                    </a:lnTo>
                    <a:lnTo>
                      <a:pt x="213" y="2842"/>
                    </a:lnTo>
                    <a:lnTo>
                      <a:pt x="210" y="3009"/>
                    </a:lnTo>
                    <a:lnTo>
                      <a:pt x="208" y="3013"/>
                    </a:lnTo>
                    <a:lnTo>
                      <a:pt x="206" y="3015"/>
                    </a:lnTo>
                    <a:lnTo>
                      <a:pt x="204" y="3013"/>
                    </a:lnTo>
                    <a:lnTo>
                      <a:pt x="203" y="3009"/>
                    </a:lnTo>
                    <a:lnTo>
                      <a:pt x="197" y="2514"/>
                    </a:lnTo>
                    <a:lnTo>
                      <a:pt x="192" y="1304"/>
                    </a:lnTo>
                    <a:lnTo>
                      <a:pt x="185" y="3039"/>
                    </a:lnTo>
                    <a:lnTo>
                      <a:pt x="183" y="3042"/>
                    </a:lnTo>
                    <a:lnTo>
                      <a:pt x="181" y="3044"/>
                    </a:lnTo>
                    <a:lnTo>
                      <a:pt x="179" y="3042"/>
                    </a:lnTo>
                    <a:lnTo>
                      <a:pt x="178" y="3039"/>
                    </a:lnTo>
                    <a:lnTo>
                      <a:pt x="172" y="2630"/>
                    </a:lnTo>
                    <a:lnTo>
                      <a:pt x="165" y="2178"/>
                    </a:lnTo>
                    <a:lnTo>
                      <a:pt x="162" y="1487"/>
                    </a:lnTo>
                    <a:lnTo>
                      <a:pt x="160" y="1831"/>
                    </a:lnTo>
                    <a:lnTo>
                      <a:pt x="153" y="2420"/>
                    </a:lnTo>
                    <a:lnTo>
                      <a:pt x="147" y="2866"/>
                    </a:lnTo>
                    <a:lnTo>
                      <a:pt x="141" y="3101"/>
                    </a:lnTo>
                    <a:lnTo>
                      <a:pt x="139" y="3105"/>
                    </a:lnTo>
                    <a:lnTo>
                      <a:pt x="137" y="3107"/>
                    </a:lnTo>
                    <a:lnTo>
                      <a:pt x="135" y="3105"/>
                    </a:lnTo>
                    <a:lnTo>
                      <a:pt x="134" y="3101"/>
                    </a:lnTo>
                    <a:lnTo>
                      <a:pt x="128" y="2722"/>
                    </a:lnTo>
                    <a:lnTo>
                      <a:pt x="127" y="2603"/>
                    </a:lnTo>
                    <a:lnTo>
                      <a:pt x="123" y="3508"/>
                    </a:lnTo>
                    <a:lnTo>
                      <a:pt x="122" y="3510"/>
                    </a:lnTo>
                    <a:lnTo>
                      <a:pt x="116" y="3559"/>
                    </a:lnTo>
                    <a:lnTo>
                      <a:pt x="116" y="3565"/>
                    </a:lnTo>
                    <a:lnTo>
                      <a:pt x="115" y="3565"/>
                    </a:lnTo>
                    <a:lnTo>
                      <a:pt x="115" y="3567"/>
                    </a:lnTo>
                    <a:lnTo>
                      <a:pt x="114" y="3569"/>
                    </a:lnTo>
                    <a:lnTo>
                      <a:pt x="112" y="3571"/>
                    </a:lnTo>
                    <a:lnTo>
                      <a:pt x="110" y="3569"/>
                    </a:lnTo>
                    <a:lnTo>
                      <a:pt x="109" y="3565"/>
                    </a:lnTo>
                    <a:lnTo>
                      <a:pt x="109" y="3563"/>
                    </a:lnTo>
                    <a:lnTo>
                      <a:pt x="109" y="3565"/>
                    </a:lnTo>
                    <a:lnTo>
                      <a:pt x="106" y="3156"/>
                    </a:lnTo>
                    <a:lnTo>
                      <a:pt x="104" y="3394"/>
                    </a:lnTo>
                    <a:lnTo>
                      <a:pt x="104" y="3396"/>
                    </a:lnTo>
                    <a:lnTo>
                      <a:pt x="98" y="3543"/>
                    </a:lnTo>
                    <a:lnTo>
                      <a:pt x="92" y="3712"/>
                    </a:lnTo>
                    <a:lnTo>
                      <a:pt x="85" y="3793"/>
                    </a:lnTo>
                    <a:lnTo>
                      <a:pt x="84" y="3795"/>
                    </a:lnTo>
                    <a:lnTo>
                      <a:pt x="78" y="3816"/>
                    </a:lnTo>
                    <a:lnTo>
                      <a:pt x="71" y="3871"/>
                    </a:lnTo>
                    <a:lnTo>
                      <a:pt x="70" y="3873"/>
                    </a:lnTo>
                    <a:lnTo>
                      <a:pt x="68" y="3875"/>
                    </a:lnTo>
                    <a:lnTo>
                      <a:pt x="66" y="3873"/>
                    </a:lnTo>
                    <a:lnTo>
                      <a:pt x="65" y="3871"/>
                    </a:lnTo>
                    <a:lnTo>
                      <a:pt x="61" y="3844"/>
                    </a:lnTo>
                    <a:lnTo>
                      <a:pt x="53" y="3889"/>
                    </a:lnTo>
                    <a:lnTo>
                      <a:pt x="54" y="3889"/>
                    </a:lnTo>
                    <a:lnTo>
                      <a:pt x="48" y="4075"/>
                    </a:lnTo>
                    <a:lnTo>
                      <a:pt x="44" y="4079"/>
                    </a:lnTo>
                    <a:lnTo>
                      <a:pt x="42" y="4077"/>
                    </a:lnTo>
                    <a:lnTo>
                      <a:pt x="35" y="4058"/>
                    </a:lnTo>
                    <a:lnTo>
                      <a:pt x="29" y="4046"/>
                    </a:lnTo>
                    <a:lnTo>
                      <a:pt x="28" y="4042"/>
                    </a:lnTo>
                    <a:lnTo>
                      <a:pt x="22" y="3965"/>
                    </a:lnTo>
                    <a:lnTo>
                      <a:pt x="22" y="3964"/>
                    </a:lnTo>
                    <a:lnTo>
                      <a:pt x="16" y="3781"/>
                    </a:lnTo>
                    <a:lnTo>
                      <a:pt x="10" y="3624"/>
                    </a:lnTo>
                    <a:lnTo>
                      <a:pt x="3" y="3221"/>
                    </a:lnTo>
                    <a:lnTo>
                      <a:pt x="0" y="17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>
                <a:off x="3885" y="2998"/>
                <a:ext cx="47" cy="70"/>
              </a:xfrm>
              <a:custGeom>
                <a:avLst/>
                <a:gdLst>
                  <a:gd name="T0" fmla="*/ 0 w 47"/>
                  <a:gd name="T1" fmla="*/ 0 h 140"/>
                  <a:gd name="T2" fmla="*/ 47 w 47"/>
                  <a:gd name="T3" fmla="*/ 0 h 140"/>
                  <a:gd name="T4" fmla="*/ 47 w 47"/>
                  <a:gd name="T5" fmla="*/ 8 h 140"/>
                  <a:gd name="T6" fmla="*/ 9 w 47"/>
                  <a:gd name="T7" fmla="*/ 8 h 140"/>
                  <a:gd name="T8" fmla="*/ 9 w 47"/>
                  <a:gd name="T9" fmla="*/ 30 h 140"/>
                  <a:gd name="T10" fmla="*/ 41 w 47"/>
                  <a:gd name="T11" fmla="*/ 30 h 140"/>
                  <a:gd name="T12" fmla="*/ 41 w 47"/>
                  <a:gd name="T13" fmla="*/ 38 h 140"/>
                  <a:gd name="T14" fmla="*/ 9 w 47"/>
                  <a:gd name="T15" fmla="*/ 38 h 140"/>
                  <a:gd name="T16" fmla="*/ 9 w 47"/>
                  <a:gd name="T17" fmla="*/ 70 h 140"/>
                  <a:gd name="T18" fmla="*/ 0 w 47"/>
                  <a:gd name="T19" fmla="*/ 70 h 140"/>
                  <a:gd name="T20" fmla="*/ 0 w 47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40"/>
                  <a:gd name="T35" fmla="*/ 47 w 47"/>
                  <a:gd name="T36" fmla="*/ 140 h 1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40">
                    <a:moveTo>
                      <a:pt x="0" y="0"/>
                    </a:moveTo>
                    <a:lnTo>
                      <a:pt x="47" y="0"/>
                    </a:lnTo>
                    <a:lnTo>
                      <a:pt x="47" y="16"/>
                    </a:lnTo>
                    <a:lnTo>
                      <a:pt x="9" y="16"/>
                    </a:lnTo>
                    <a:lnTo>
                      <a:pt x="9" y="61"/>
                    </a:lnTo>
                    <a:lnTo>
                      <a:pt x="41" y="61"/>
                    </a:lnTo>
                    <a:lnTo>
                      <a:pt x="41" y="77"/>
                    </a:lnTo>
                    <a:lnTo>
                      <a:pt x="9" y="77"/>
                    </a:lnTo>
                    <a:lnTo>
                      <a:pt x="9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97"/>
              <p:cNvSpPr>
                <a:spLocks/>
              </p:cNvSpPr>
              <p:nvPr/>
            </p:nvSpPr>
            <p:spPr bwMode="auto">
              <a:xfrm>
                <a:off x="3944" y="3017"/>
                <a:ext cx="28" cy="51"/>
              </a:xfrm>
              <a:custGeom>
                <a:avLst/>
                <a:gdLst>
                  <a:gd name="T0" fmla="*/ 20 w 28"/>
                  <a:gd name="T1" fmla="*/ 0 h 102"/>
                  <a:gd name="T2" fmla="*/ 24 w 28"/>
                  <a:gd name="T3" fmla="*/ 0 h 102"/>
                  <a:gd name="T4" fmla="*/ 28 w 28"/>
                  <a:gd name="T5" fmla="*/ 2 h 102"/>
                  <a:gd name="T6" fmla="*/ 25 w 28"/>
                  <a:gd name="T7" fmla="*/ 10 h 102"/>
                  <a:gd name="T8" fmla="*/ 22 w 28"/>
                  <a:gd name="T9" fmla="*/ 7 h 102"/>
                  <a:gd name="T10" fmla="*/ 19 w 28"/>
                  <a:gd name="T11" fmla="*/ 7 h 102"/>
                  <a:gd name="T12" fmla="*/ 16 w 28"/>
                  <a:gd name="T13" fmla="*/ 7 h 102"/>
                  <a:gd name="T14" fmla="*/ 14 w 28"/>
                  <a:gd name="T15" fmla="*/ 10 h 102"/>
                  <a:gd name="T16" fmla="*/ 12 w 28"/>
                  <a:gd name="T17" fmla="*/ 12 h 102"/>
                  <a:gd name="T18" fmla="*/ 11 w 28"/>
                  <a:gd name="T19" fmla="*/ 13 h 102"/>
                  <a:gd name="T20" fmla="*/ 10 w 28"/>
                  <a:gd name="T21" fmla="*/ 19 h 102"/>
                  <a:gd name="T22" fmla="*/ 10 w 28"/>
                  <a:gd name="T23" fmla="*/ 25 h 102"/>
                  <a:gd name="T24" fmla="*/ 10 w 28"/>
                  <a:gd name="T25" fmla="*/ 51 h 102"/>
                  <a:gd name="T26" fmla="*/ 0 w 28"/>
                  <a:gd name="T27" fmla="*/ 51 h 102"/>
                  <a:gd name="T28" fmla="*/ 0 w 28"/>
                  <a:gd name="T29" fmla="*/ 1 h 102"/>
                  <a:gd name="T30" fmla="*/ 9 w 28"/>
                  <a:gd name="T31" fmla="*/ 1 h 102"/>
                  <a:gd name="T32" fmla="*/ 9 w 28"/>
                  <a:gd name="T33" fmla="*/ 7 h 102"/>
                  <a:gd name="T34" fmla="*/ 11 w 28"/>
                  <a:gd name="T35" fmla="*/ 3 h 102"/>
                  <a:gd name="T36" fmla="*/ 14 w 28"/>
                  <a:gd name="T37" fmla="*/ 1 h 102"/>
                  <a:gd name="T38" fmla="*/ 16 w 28"/>
                  <a:gd name="T39" fmla="*/ 0 h 102"/>
                  <a:gd name="T40" fmla="*/ 20 w 28"/>
                  <a:gd name="T41" fmla="*/ 0 h 1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02"/>
                  <a:gd name="T65" fmla="*/ 28 w 28"/>
                  <a:gd name="T66" fmla="*/ 102 h 1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02">
                    <a:moveTo>
                      <a:pt x="20" y="0"/>
                    </a:moveTo>
                    <a:lnTo>
                      <a:pt x="24" y="0"/>
                    </a:lnTo>
                    <a:lnTo>
                      <a:pt x="28" y="3"/>
                    </a:lnTo>
                    <a:lnTo>
                      <a:pt x="25" y="19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4" y="19"/>
                    </a:lnTo>
                    <a:lnTo>
                      <a:pt x="12" y="23"/>
                    </a:lnTo>
                    <a:lnTo>
                      <a:pt x="11" y="27"/>
                    </a:lnTo>
                    <a:lnTo>
                      <a:pt x="10" y="37"/>
                    </a:lnTo>
                    <a:lnTo>
                      <a:pt x="10" y="49"/>
                    </a:lnTo>
                    <a:lnTo>
                      <a:pt x="10" y="102"/>
                    </a:lnTo>
                    <a:lnTo>
                      <a:pt x="0" y="102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9" y="15"/>
                    </a:lnTo>
                    <a:lnTo>
                      <a:pt x="11" y="7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98"/>
              <p:cNvSpPr>
                <a:spLocks noEditPoints="1"/>
              </p:cNvSpPr>
              <p:nvPr/>
            </p:nvSpPr>
            <p:spPr bwMode="auto">
              <a:xfrm>
                <a:off x="3974" y="3017"/>
                <a:ext cx="47" cy="52"/>
              </a:xfrm>
              <a:custGeom>
                <a:avLst/>
                <a:gdLst>
                  <a:gd name="T0" fmla="*/ 24 w 47"/>
                  <a:gd name="T1" fmla="*/ 7 h 104"/>
                  <a:gd name="T2" fmla="*/ 20 w 47"/>
                  <a:gd name="T3" fmla="*/ 7 h 104"/>
                  <a:gd name="T4" fmla="*/ 17 w 47"/>
                  <a:gd name="T5" fmla="*/ 9 h 104"/>
                  <a:gd name="T6" fmla="*/ 14 w 47"/>
                  <a:gd name="T7" fmla="*/ 11 h 104"/>
                  <a:gd name="T8" fmla="*/ 11 w 47"/>
                  <a:gd name="T9" fmla="*/ 13 h 104"/>
                  <a:gd name="T10" fmla="*/ 10 w 47"/>
                  <a:gd name="T11" fmla="*/ 17 h 104"/>
                  <a:gd name="T12" fmla="*/ 9 w 47"/>
                  <a:gd name="T13" fmla="*/ 20 h 104"/>
                  <a:gd name="T14" fmla="*/ 38 w 47"/>
                  <a:gd name="T15" fmla="*/ 20 h 104"/>
                  <a:gd name="T16" fmla="*/ 37 w 47"/>
                  <a:gd name="T17" fmla="*/ 17 h 104"/>
                  <a:gd name="T18" fmla="*/ 36 w 47"/>
                  <a:gd name="T19" fmla="*/ 13 h 104"/>
                  <a:gd name="T20" fmla="*/ 35 w 47"/>
                  <a:gd name="T21" fmla="*/ 12 h 104"/>
                  <a:gd name="T22" fmla="*/ 32 w 47"/>
                  <a:gd name="T23" fmla="*/ 10 h 104"/>
                  <a:gd name="T24" fmla="*/ 28 w 47"/>
                  <a:gd name="T25" fmla="*/ 7 h 104"/>
                  <a:gd name="T26" fmla="*/ 24 w 47"/>
                  <a:gd name="T27" fmla="*/ 7 h 104"/>
                  <a:gd name="T28" fmla="*/ 24 w 47"/>
                  <a:gd name="T29" fmla="*/ 0 h 104"/>
                  <a:gd name="T30" fmla="*/ 33 w 47"/>
                  <a:gd name="T31" fmla="*/ 1 h 104"/>
                  <a:gd name="T32" fmla="*/ 41 w 47"/>
                  <a:gd name="T33" fmla="*/ 7 h 104"/>
                  <a:gd name="T34" fmla="*/ 46 w 47"/>
                  <a:gd name="T35" fmla="*/ 14 h 104"/>
                  <a:gd name="T36" fmla="*/ 47 w 47"/>
                  <a:gd name="T37" fmla="*/ 26 h 104"/>
                  <a:gd name="T38" fmla="*/ 47 w 47"/>
                  <a:gd name="T39" fmla="*/ 27 h 104"/>
                  <a:gd name="T40" fmla="*/ 9 w 47"/>
                  <a:gd name="T41" fmla="*/ 27 h 104"/>
                  <a:gd name="T42" fmla="*/ 10 w 47"/>
                  <a:gd name="T43" fmla="*/ 32 h 104"/>
                  <a:gd name="T44" fmla="*/ 12 w 47"/>
                  <a:gd name="T45" fmla="*/ 36 h 104"/>
                  <a:gd name="T46" fmla="*/ 14 w 47"/>
                  <a:gd name="T47" fmla="*/ 39 h 104"/>
                  <a:gd name="T48" fmla="*/ 17 w 47"/>
                  <a:gd name="T49" fmla="*/ 42 h 104"/>
                  <a:gd name="T50" fmla="*/ 21 w 47"/>
                  <a:gd name="T51" fmla="*/ 43 h 104"/>
                  <a:gd name="T52" fmla="*/ 25 w 47"/>
                  <a:gd name="T53" fmla="*/ 44 h 104"/>
                  <a:gd name="T54" fmla="*/ 29 w 47"/>
                  <a:gd name="T55" fmla="*/ 43 h 104"/>
                  <a:gd name="T56" fmla="*/ 33 w 47"/>
                  <a:gd name="T57" fmla="*/ 42 h 104"/>
                  <a:gd name="T58" fmla="*/ 36 w 47"/>
                  <a:gd name="T59" fmla="*/ 39 h 104"/>
                  <a:gd name="T60" fmla="*/ 38 w 47"/>
                  <a:gd name="T61" fmla="*/ 35 h 104"/>
                  <a:gd name="T62" fmla="*/ 47 w 47"/>
                  <a:gd name="T63" fmla="*/ 37 h 104"/>
                  <a:gd name="T64" fmla="*/ 45 w 47"/>
                  <a:gd name="T65" fmla="*/ 41 h 104"/>
                  <a:gd name="T66" fmla="*/ 42 w 47"/>
                  <a:gd name="T67" fmla="*/ 45 h 104"/>
                  <a:gd name="T68" fmla="*/ 39 w 47"/>
                  <a:gd name="T69" fmla="*/ 48 h 104"/>
                  <a:gd name="T70" fmla="*/ 35 w 47"/>
                  <a:gd name="T71" fmla="*/ 50 h 104"/>
                  <a:gd name="T72" fmla="*/ 30 w 47"/>
                  <a:gd name="T73" fmla="*/ 51 h 104"/>
                  <a:gd name="T74" fmla="*/ 24 w 47"/>
                  <a:gd name="T75" fmla="*/ 52 h 104"/>
                  <a:gd name="T76" fmla="*/ 14 w 47"/>
                  <a:gd name="T77" fmla="*/ 50 h 104"/>
                  <a:gd name="T78" fmla="*/ 7 w 47"/>
                  <a:gd name="T79" fmla="*/ 45 h 104"/>
                  <a:gd name="T80" fmla="*/ 2 w 47"/>
                  <a:gd name="T81" fmla="*/ 37 h 104"/>
                  <a:gd name="T82" fmla="*/ 0 w 47"/>
                  <a:gd name="T83" fmla="*/ 26 h 104"/>
                  <a:gd name="T84" fmla="*/ 2 w 47"/>
                  <a:gd name="T85" fmla="*/ 14 h 104"/>
                  <a:gd name="T86" fmla="*/ 7 w 47"/>
                  <a:gd name="T87" fmla="*/ 7 h 104"/>
                  <a:gd name="T88" fmla="*/ 14 w 47"/>
                  <a:gd name="T89" fmla="*/ 1 h 104"/>
                  <a:gd name="T90" fmla="*/ 24 w 47"/>
                  <a:gd name="T91" fmla="*/ 0 h 1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104"/>
                  <a:gd name="T140" fmla="*/ 47 w 47"/>
                  <a:gd name="T141" fmla="*/ 104 h 1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104">
                    <a:moveTo>
                      <a:pt x="24" y="15"/>
                    </a:moveTo>
                    <a:lnTo>
                      <a:pt x="20" y="15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11" y="27"/>
                    </a:lnTo>
                    <a:lnTo>
                      <a:pt x="10" y="33"/>
                    </a:lnTo>
                    <a:lnTo>
                      <a:pt x="9" y="39"/>
                    </a:lnTo>
                    <a:lnTo>
                      <a:pt x="38" y="39"/>
                    </a:lnTo>
                    <a:lnTo>
                      <a:pt x="37" y="33"/>
                    </a:lnTo>
                    <a:lnTo>
                      <a:pt x="36" y="27"/>
                    </a:lnTo>
                    <a:lnTo>
                      <a:pt x="35" y="23"/>
                    </a:lnTo>
                    <a:lnTo>
                      <a:pt x="32" y="19"/>
                    </a:lnTo>
                    <a:lnTo>
                      <a:pt x="28" y="15"/>
                    </a:lnTo>
                    <a:lnTo>
                      <a:pt x="24" y="15"/>
                    </a:lnTo>
                    <a:close/>
                    <a:moveTo>
                      <a:pt x="24" y="0"/>
                    </a:moveTo>
                    <a:lnTo>
                      <a:pt x="33" y="1"/>
                    </a:lnTo>
                    <a:lnTo>
                      <a:pt x="41" y="13"/>
                    </a:lnTo>
                    <a:lnTo>
                      <a:pt x="46" y="29"/>
                    </a:lnTo>
                    <a:lnTo>
                      <a:pt x="47" y="51"/>
                    </a:lnTo>
                    <a:lnTo>
                      <a:pt x="47" y="54"/>
                    </a:lnTo>
                    <a:lnTo>
                      <a:pt x="9" y="54"/>
                    </a:lnTo>
                    <a:lnTo>
                      <a:pt x="10" y="64"/>
                    </a:lnTo>
                    <a:lnTo>
                      <a:pt x="12" y="72"/>
                    </a:lnTo>
                    <a:lnTo>
                      <a:pt x="14" y="78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5" y="88"/>
                    </a:lnTo>
                    <a:lnTo>
                      <a:pt x="29" y="86"/>
                    </a:lnTo>
                    <a:lnTo>
                      <a:pt x="33" y="84"/>
                    </a:lnTo>
                    <a:lnTo>
                      <a:pt x="36" y="78"/>
                    </a:lnTo>
                    <a:lnTo>
                      <a:pt x="38" y="70"/>
                    </a:lnTo>
                    <a:lnTo>
                      <a:pt x="47" y="74"/>
                    </a:lnTo>
                    <a:lnTo>
                      <a:pt x="45" y="82"/>
                    </a:lnTo>
                    <a:lnTo>
                      <a:pt x="42" y="90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0" y="102"/>
                    </a:lnTo>
                    <a:lnTo>
                      <a:pt x="24" y="104"/>
                    </a:lnTo>
                    <a:lnTo>
                      <a:pt x="14" y="100"/>
                    </a:lnTo>
                    <a:lnTo>
                      <a:pt x="7" y="90"/>
                    </a:lnTo>
                    <a:lnTo>
                      <a:pt x="2" y="74"/>
                    </a:lnTo>
                    <a:lnTo>
                      <a:pt x="0" y="53"/>
                    </a:lnTo>
                    <a:lnTo>
                      <a:pt x="2" y="29"/>
                    </a:lnTo>
                    <a:lnTo>
                      <a:pt x="7" y="13"/>
                    </a:lnTo>
                    <a:lnTo>
                      <a:pt x="14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99"/>
              <p:cNvSpPr>
                <a:spLocks noEditPoints="1"/>
              </p:cNvSpPr>
              <p:nvPr/>
            </p:nvSpPr>
            <p:spPr bwMode="auto">
              <a:xfrm>
                <a:off x="4028" y="3017"/>
                <a:ext cx="45" cy="69"/>
              </a:xfrm>
              <a:custGeom>
                <a:avLst/>
                <a:gdLst>
                  <a:gd name="T0" fmla="*/ 22 w 45"/>
                  <a:gd name="T1" fmla="*/ 7 h 139"/>
                  <a:gd name="T2" fmla="*/ 19 w 45"/>
                  <a:gd name="T3" fmla="*/ 7 h 139"/>
                  <a:gd name="T4" fmla="*/ 16 w 45"/>
                  <a:gd name="T5" fmla="*/ 9 h 139"/>
                  <a:gd name="T6" fmla="*/ 13 w 45"/>
                  <a:gd name="T7" fmla="*/ 11 h 139"/>
                  <a:gd name="T8" fmla="*/ 11 w 45"/>
                  <a:gd name="T9" fmla="*/ 15 h 139"/>
                  <a:gd name="T10" fmla="*/ 10 w 45"/>
                  <a:gd name="T11" fmla="*/ 19 h 139"/>
                  <a:gd name="T12" fmla="*/ 10 w 45"/>
                  <a:gd name="T13" fmla="*/ 25 h 139"/>
                  <a:gd name="T14" fmla="*/ 10 w 45"/>
                  <a:gd name="T15" fmla="*/ 31 h 139"/>
                  <a:gd name="T16" fmla="*/ 11 w 45"/>
                  <a:gd name="T17" fmla="*/ 35 h 139"/>
                  <a:gd name="T18" fmla="*/ 13 w 45"/>
                  <a:gd name="T19" fmla="*/ 39 h 139"/>
                  <a:gd name="T20" fmla="*/ 16 w 45"/>
                  <a:gd name="T21" fmla="*/ 42 h 139"/>
                  <a:gd name="T22" fmla="*/ 19 w 45"/>
                  <a:gd name="T23" fmla="*/ 43 h 139"/>
                  <a:gd name="T24" fmla="*/ 23 w 45"/>
                  <a:gd name="T25" fmla="*/ 44 h 139"/>
                  <a:gd name="T26" fmla="*/ 27 w 45"/>
                  <a:gd name="T27" fmla="*/ 43 h 139"/>
                  <a:gd name="T28" fmla="*/ 30 w 45"/>
                  <a:gd name="T29" fmla="*/ 42 h 139"/>
                  <a:gd name="T30" fmla="*/ 32 w 45"/>
                  <a:gd name="T31" fmla="*/ 39 h 139"/>
                  <a:gd name="T32" fmla="*/ 35 w 45"/>
                  <a:gd name="T33" fmla="*/ 36 h 139"/>
                  <a:gd name="T34" fmla="*/ 36 w 45"/>
                  <a:gd name="T35" fmla="*/ 31 h 139"/>
                  <a:gd name="T36" fmla="*/ 36 w 45"/>
                  <a:gd name="T37" fmla="*/ 26 h 139"/>
                  <a:gd name="T38" fmla="*/ 36 w 45"/>
                  <a:gd name="T39" fmla="*/ 20 h 139"/>
                  <a:gd name="T40" fmla="*/ 34 w 45"/>
                  <a:gd name="T41" fmla="*/ 15 h 139"/>
                  <a:gd name="T42" fmla="*/ 32 w 45"/>
                  <a:gd name="T43" fmla="*/ 12 h 139"/>
                  <a:gd name="T44" fmla="*/ 30 w 45"/>
                  <a:gd name="T45" fmla="*/ 9 h 139"/>
                  <a:gd name="T46" fmla="*/ 25 w 45"/>
                  <a:gd name="T47" fmla="*/ 7 h 139"/>
                  <a:gd name="T48" fmla="*/ 22 w 45"/>
                  <a:gd name="T49" fmla="*/ 7 h 139"/>
                  <a:gd name="T50" fmla="*/ 21 w 45"/>
                  <a:gd name="T51" fmla="*/ 0 h 139"/>
                  <a:gd name="T52" fmla="*/ 25 w 45"/>
                  <a:gd name="T53" fmla="*/ 0 h 139"/>
                  <a:gd name="T54" fmla="*/ 30 w 45"/>
                  <a:gd name="T55" fmla="*/ 1 h 139"/>
                  <a:gd name="T56" fmla="*/ 33 w 45"/>
                  <a:gd name="T57" fmla="*/ 4 h 139"/>
                  <a:gd name="T58" fmla="*/ 36 w 45"/>
                  <a:gd name="T59" fmla="*/ 8 h 139"/>
                  <a:gd name="T60" fmla="*/ 36 w 45"/>
                  <a:gd name="T61" fmla="*/ 0 h 139"/>
                  <a:gd name="T62" fmla="*/ 45 w 45"/>
                  <a:gd name="T63" fmla="*/ 0 h 139"/>
                  <a:gd name="T64" fmla="*/ 45 w 45"/>
                  <a:gd name="T65" fmla="*/ 69 h 139"/>
                  <a:gd name="T66" fmla="*/ 36 w 45"/>
                  <a:gd name="T67" fmla="*/ 69 h 139"/>
                  <a:gd name="T68" fmla="*/ 36 w 45"/>
                  <a:gd name="T69" fmla="*/ 44 h 139"/>
                  <a:gd name="T70" fmla="*/ 34 w 45"/>
                  <a:gd name="T71" fmla="*/ 47 h 139"/>
                  <a:gd name="T72" fmla="*/ 31 w 45"/>
                  <a:gd name="T73" fmla="*/ 50 h 139"/>
                  <a:gd name="T74" fmla="*/ 27 w 45"/>
                  <a:gd name="T75" fmla="*/ 51 h 139"/>
                  <a:gd name="T76" fmla="*/ 22 w 45"/>
                  <a:gd name="T77" fmla="*/ 52 h 139"/>
                  <a:gd name="T78" fmla="*/ 18 w 45"/>
                  <a:gd name="T79" fmla="*/ 51 h 139"/>
                  <a:gd name="T80" fmla="*/ 14 w 45"/>
                  <a:gd name="T81" fmla="*/ 50 h 139"/>
                  <a:gd name="T82" fmla="*/ 10 w 45"/>
                  <a:gd name="T83" fmla="*/ 48 h 139"/>
                  <a:gd name="T84" fmla="*/ 7 w 45"/>
                  <a:gd name="T85" fmla="*/ 45 h 139"/>
                  <a:gd name="T86" fmla="*/ 2 w 45"/>
                  <a:gd name="T87" fmla="*/ 36 h 139"/>
                  <a:gd name="T88" fmla="*/ 0 w 45"/>
                  <a:gd name="T89" fmla="*/ 25 h 139"/>
                  <a:gd name="T90" fmla="*/ 1 w 45"/>
                  <a:gd name="T91" fmla="*/ 20 h 139"/>
                  <a:gd name="T92" fmla="*/ 1 w 45"/>
                  <a:gd name="T93" fmla="*/ 15 h 139"/>
                  <a:gd name="T94" fmla="*/ 3 w 45"/>
                  <a:gd name="T95" fmla="*/ 11 h 139"/>
                  <a:gd name="T96" fmla="*/ 5 w 45"/>
                  <a:gd name="T97" fmla="*/ 7 h 139"/>
                  <a:gd name="T98" fmla="*/ 7 w 45"/>
                  <a:gd name="T99" fmla="*/ 4 h 139"/>
                  <a:gd name="T100" fmla="*/ 10 w 45"/>
                  <a:gd name="T101" fmla="*/ 2 h 139"/>
                  <a:gd name="T102" fmla="*/ 14 w 45"/>
                  <a:gd name="T103" fmla="*/ 0 h 139"/>
                  <a:gd name="T104" fmla="*/ 17 w 45"/>
                  <a:gd name="T105" fmla="*/ 0 h 139"/>
                  <a:gd name="T106" fmla="*/ 21 w 45"/>
                  <a:gd name="T107" fmla="*/ 0 h 1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"/>
                  <a:gd name="T163" fmla="*/ 0 h 139"/>
                  <a:gd name="T164" fmla="*/ 45 w 45"/>
                  <a:gd name="T165" fmla="*/ 139 h 13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" h="139">
                    <a:moveTo>
                      <a:pt x="22" y="15"/>
                    </a:moveTo>
                    <a:lnTo>
                      <a:pt x="19" y="15"/>
                    </a:lnTo>
                    <a:lnTo>
                      <a:pt x="16" y="19"/>
                    </a:lnTo>
                    <a:lnTo>
                      <a:pt x="13" y="23"/>
                    </a:lnTo>
                    <a:lnTo>
                      <a:pt x="11" y="31"/>
                    </a:lnTo>
                    <a:lnTo>
                      <a:pt x="10" y="39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1" y="70"/>
                    </a:lnTo>
                    <a:lnTo>
                      <a:pt x="13" y="78"/>
                    </a:lnTo>
                    <a:lnTo>
                      <a:pt x="16" y="84"/>
                    </a:lnTo>
                    <a:lnTo>
                      <a:pt x="19" y="86"/>
                    </a:lnTo>
                    <a:lnTo>
                      <a:pt x="23" y="88"/>
                    </a:lnTo>
                    <a:lnTo>
                      <a:pt x="27" y="86"/>
                    </a:lnTo>
                    <a:lnTo>
                      <a:pt x="30" y="84"/>
                    </a:lnTo>
                    <a:lnTo>
                      <a:pt x="32" y="78"/>
                    </a:lnTo>
                    <a:lnTo>
                      <a:pt x="35" y="72"/>
                    </a:lnTo>
                    <a:lnTo>
                      <a:pt x="36" y="62"/>
                    </a:lnTo>
                    <a:lnTo>
                      <a:pt x="36" y="53"/>
                    </a:lnTo>
                    <a:lnTo>
                      <a:pt x="36" y="41"/>
                    </a:lnTo>
                    <a:lnTo>
                      <a:pt x="34" y="31"/>
                    </a:lnTo>
                    <a:lnTo>
                      <a:pt x="32" y="25"/>
                    </a:lnTo>
                    <a:lnTo>
                      <a:pt x="30" y="19"/>
                    </a:lnTo>
                    <a:lnTo>
                      <a:pt x="25" y="15"/>
                    </a:lnTo>
                    <a:lnTo>
                      <a:pt x="22" y="15"/>
                    </a:lnTo>
                    <a:close/>
                    <a:moveTo>
                      <a:pt x="21" y="0"/>
                    </a:moveTo>
                    <a:lnTo>
                      <a:pt x="25" y="0"/>
                    </a:lnTo>
                    <a:lnTo>
                      <a:pt x="30" y="3"/>
                    </a:lnTo>
                    <a:lnTo>
                      <a:pt x="33" y="9"/>
                    </a:lnTo>
                    <a:lnTo>
                      <a:pt x="36" y="17"/>
                    </a:lnTo>
                    <a:lnTo>
                      <a:pt x="36" y="1"/>
                    </a:lnTo>
                    <a:lnTo>
                      <a:pt x="45" y="1"/>
                    </a:lnTo>
                    <a:lnTo>
                      <a:pt x="45" y="139"/>
                    </a:lnTo>
                    <a:lnTo>
                      <a:pt x="36" y="139"/>
                    </a:lnTo>
                    <a:lnTo>
                      <a:pt x="36" y="88"/>
                    </a:lnTo>
                    <a:lnTo>
                      <a:pt x="34" y="94"/>
                    </a:lnTo>
                    <a:lnTo>
                      <a:pt x="31" y="100"/>
                    </a:lnTo>
                    <a:lnTo>
                      <a:pt x="27" y="102"/>
                    </a:lnTo>
                    <a:lnTo>
                      <a:pt x="22" y="104"/>
                    </a:lnTo>
                    <a:lnTo>
                      <a:pt x="18" y="102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0"/>
                    </a:lnTo>
                    <a:lnTo>
                      <a:pt x="2" y="7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1" y="31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7" y="9"/>
                    </a:lnTo>
                    <a:lnTo>
                      <a:pt x="10" y="5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100"/>
              <p:cNvSpPr>
                <a:spLocks/>
              </p:cNvSpPr>
              <p:nvPr/>
            </p:nvSpPr>
            <p:spPr bwMode="auto">
              <a:xfrm>
                <a:off x="4088" y="3018"/>
                <a:ext cx="40" cy="51"/>
              </a:xfrm>
              <a:custGeom>
                <a:avLst/>
                <a:gdLst>
                  <a:gd name="T0" fmla="*/ 0 w 40"/>
                  <a:gd name="T1" fmla="*/ 0 h 103"/>
                  <a:gd name="T2" fmla="*/ 9 w 40"/>
                  <a:gd name="T3" fmla="*/ 0 h 103"/>
                  <a:gd name="T4" fmla="*/ 9 w 40"/>
                  <a:gd name="T5" fmla="*/ 26 h 103"/>
                  <a:gd name="T6" fmla="*/ 9 w 40"/>
                  <a:gd name="T7" fmla="*/ 30 h 103"/>
                  <a:gd name="T8" fmla="*/ 9 w 40"/>
                  <a:gd name="T9" fmla="*/ 33 h 103"/>
                  <a:gd name="T10" fmla="*/ 9 w 40"/>
                  <a:gd name="T11" fmla="*/ 35 h 103"/>
                  <a:gd name="T12" fmla="*/ 11 w 40"/>
                  <a:gd name="T13" fmla="*/ 38 h 103"/>
                  <a:gd name="T14" fmla="*/ 13 w 40"/>
                  <a:gd name="T15" fmla="*/ 41 h 103"/>
                  <a:gd name="T16" fmla="*/ 15 w 40"/>
                  <a:gd name="T17" fmla="*/ 42 h 103"/>
                  <a:gd name="T18" fmla="*/ 18 w 40"/>
                  <a:gd name="T19" fmla="*/ 43 h 103"/>
                  <a:gd name="T20" fmla="*/ 22 w 40"/>
                  <a:gd name="T21" fmla="*/ 42 h 103"/>
                  <a:gd name="T22" fmla="*/ 25 w 40"/>
                  <a:gd name="T23" fmla="*/ 41 h 103"/>
                  <a:gd name="T24" fmla="*/ 27 w 40"/>
                  <a:gd name="T25" fmla="*/ 38 h 103"/>
                  <a:gd name="T26" fmla="*/ 29 w 40"/>
                  <a:gd name="T27" fmla="*/ 35 h 103"/>
                  <a:gd name="T28" fmla="*/ 30 w 40"/>
                  <a:gd name="T29" fmla="*/ 33 h 103"/>
                  <a:gd name="T30" fmla="*/ 30 w 40"/>
                  <a:gd name="T31" fmla="*/ 30 h 103"/>
                  <a:gd name="T32" fmla="*/ 30 w 40"/>
                  <a:gd name="T33" fmla="*/ 26 h 103"/>
                  <a:gd name="T34" fmla="*/ 30 w 40"/>
                  <a:gd name="T35" fmla="*/ 0 h 103"/>
                  <a:gd name="T36" fmla="*/ 40 w 40"/>
                  <a:gd name="T37" fmla="*/ 0 h 103"/>
                  <a:gd name="T38" fmla="*/ 40 w 40"/>
                  <a:gd name="T39" fmla="*/ 50 h 103"/>
                  <a:gd name="T40" fmla="*/ 30 w 40"/>
                  <a:gd name="T41" fmla="*/ 50 h 103"/>
                  <a:gd name="T42" fmla="*/ 30 w 40"/>
                  <a:gd name="T43" fmla="*/ 41 h 103"/>
                  <a:gd name="T44" fmla="*/ 28 w 40"/>
                  <a:gd name="T45" fmla="*/ 46 h 103"/>
                  <a:gd name="T46" fmla="*/ 24 w 40"/>
                  <a:gd name="T47" fmla="*/ 49 h 103"/>
                  <a:gd name="T48" fmla="*/ 20 w 40"/>
                  <a:gd name="T49" fmla="*/ 50 h 103"/>
                  <a:gd name="T50" fmla="*/ 16 w 40"/>
                  <a:gd name="T51" fmla="*/ 51 h 103"/>
                  <a:gd name="T52" fmla="*/ 12 w 40"/>
                  <a:gd name="T53" fmla="*/ 50 h 103"/>
                  <a:gd name="T54" fmla="*/ 8 w 40"/>
                  <a:gd name="T55" fmla="*/ 49 h 103"/>
                  <a:gd name="T56" fmla="*/ 5 w 40"/>
                  <a:gd name="T57" fmla="*/ 47 h 103"/>
                  <a:gd name="T58" fmla="*/ 3 w 40"/>
                  <a:gd name="T59" fmla="*/ 45 h 103"/>
                  <a:gd name="T60" fmla="*/ 1 w 40"/>
                  <a:gd name="T61" fmla="*/ 42 h 103"/>
                  <a:gd name="T62" fmla="*/ 0 w 40"/>
                  <a:gd name="T63" fmla="*/ 38 h 103"/>
                  <a:gd name="T64" fmla="*/ 0 w 40"/>
                  <a:gd name="T65" fmla="*/ 35 h 103"/>
                  <a:gd name="T66" fmla="*/ 0 w 40"/>
                  <a:gd name="T67" fmla="*/ 30 h 103"/>
                  <a:gd name="T68" fmla="*/ 0 w 40"/>
                  <a:gd name="T69" fmla="*/ 0 h 1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"/>
                  <a:gd name="T106" fmla="*/ 0 h 103"/>
                  <a:gd name="T107" fmla="*/ 40 w 40"/>
                  <a:gd name="T108" fmla="*/ 103 h 1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" h="103">
                    <a:moveTo>
                      <a:pt x="0" y="0"/>
                    </a:moveTo>
                    <a:lnTo>
                      <a:pt x="9" y="0"/>
                    </a:lnTo>
                    <a:lnTo>
                      <a:pt x="9" y="53"/>
                    </a:lnTo>
                    <a:lnTo>
                      <a:pt x="9" y="61"/>
                    </a:lnTo>
                    <a:lnTo>
                      <a:pt x="9" y="67"/>
                    </a:lnTo>
                    <a:lnTo>
                      <a:pt x="9" y="71"/>
                    </a:lnTo>
                    <a:lnTo>
                      <a:pt x="11" y="77"/>
                    </a:lnTo>
                    <a:lnTo>
                      <a:pt x="13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2" y="85"/>
                    </a:lnTo>
                    <a:lnTo>
                      <a:pt x="25" y="83"/>
                    </a:lnTo>
                    <a:lnTo>
                      <a:pt x="27" y="77"/>
                    </a:lnTo>
                    <a:lnTo>
                      <a:pt x="29" y="71"/>
                    </a:lnTo>
                    <a:lnTo>
                      <a:pt x="30" y="67"/>
                    </a:lnTo>
                    <a:lnTo>
                      <a:pt x="30" y="61"/>
                    </a:lnTo>
                    <a:lnTo>
                      <a:pt x="30" y="53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0" y="101"/>
                    </a:lnTo>
                    <a:lnTo>
                      <a:pt x="30" y="101"/>
                    </a:lnTo>
                    <a:lnTo>
                      <a:pt x="30" y="83"/>
                    </a:lnTo>
                    <a:lnTo>
                      <a:pt x="28" y="93"/>
                    </a:lnTo>
                    <a:lnTo>
                      <a:pt x="24" y="99"/>
                    </a:lnTo>
                    <a:lnTo>
                      <a:pt x="20" y="101"/>
                    </a:lnTo>
                    <a:lnTo>
                      <a:pt x="16" y="103"/>
                    </a:lnTo>
                    <a:lnTo>
                      <a:pt x="12" y="101"/>
                    </a:lnTo>
                    <a:lnTo>
                      <a:pt x="8" y="99"/>
                    </a:lnTo>
                    <a:lnTo>
                      <a:pt x="5" y="95"/>
                    </a:lnTo>
                    <a:lnTo>
                      <a:pt x="3" y="91"/>
                    </a:lnTo>
                    <a:lnTo>
                      <a:pt x="1" y="85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101"/>
              <p:cNvSpPr>
                <a:spLocks noEditPoints="1"/>
              </p:cNvSpPr>
              <p:nvPr/>
            </p:nvSpPr>
            <p:spPr bwMode="auto">
              <a:xfrm>
                <a:off x="4138" y="3017"/>
                <a:ext cx="48" cy="52"/>
              </a:xfrm>
              <a:custGeom>
                <a:avLst/>
                <a:gdLst>
                  <a:gd name="T0" fmla="*/ 25 w 48"/>
                  <a:gd name="T1" fmla="*/ 7 h 104"/>
                  <a:gd name="T2" fmla="*/ 21 w 48"/>
                  <a:gd name="T3" fmla="*/ 7 h 104"/>
                  <a:gd name="T4" fmla="*/ 18 w 48"/>
                  <a:gd name="T5" fmla="*/ 9 h 104"/>
                  <a:gd name="T6" fmla="*/ 15 w 48"/>
                  <a:gd name="T7" fmla="*/ 11 h 104"/>
                  <a:gd name="T8" fmla="*/ 12 w 48"/>
                  <a:gd name="T9" fmla="*/ 13 h 104"/>
                  <a:gd name="T10" fmla="*/ 11 w 48"/>
                  <a:gd name="T11" fmla="*/ 17 h 104"/>
                  <a:gd name="T12" fmla="*/ 10 w 48"/>
                  <a:gd name="T13" fmla="*/ 20 h 104"/>
                  <a:gd name="T14" fmla="*/ 39 w 48"/>
                  <a:gd name="T15" fmla="*/ 20 h 104"/>
                  <a:gd name="T16" fmla="*/ 38 w 48"/>
                  <a:gd name="T17" fmla="*/ 17 h 104"/>
                  <a:gd name="T18" fmla="*/ 37 w 48"/>
                  <a:gd name="T19" fmla="*/ 13 h 104"/>
                  <a:gd name="T20" fmla="*/ 36 w 48"/>
                  <a:gd name="T21" fmla="*/ 12 h 104"/>
                  <a:gd name="T22" fmla="*/ 33 w 48"/>
                  <a:gd name="T23" fmla="*/ 10 h 104"/>
                  <a:gd name="T24" fmla="*/ 29 w 48"/>
                  <a:gd name="T25" fmla="*/ 7 h 104"/>
                  <a:gd name="T26" fmla="*/ 25 w 48"/>
                  <a:gd name="T27" fmla="*/ 7 h 104"/>
                  <a:gd name="T28" fmla="*/ 25 w 48"/>
                  <a:gd name="T29" fmla="*/ 0 h 104"/>
                  <a:gd name="T30" fmla="*/ 34 w 48"/>
                  <a:gd name="T31" fmla="*/ 1 h 104"/>
                  <a:gd name="T32" fmla="*/ 42 w 48"/>
                  <a:gd name="T33" fmla="*/ 7 h 104"/>
                  <a:gd name="T34" fmla="*/ 46 w 48"/>
                  <a:gd name="T35" fmla="*/ 14 h 104"/>
                  <a:gd name="T36" fmla="*/ 48 w 48"/>
                  <a:gd name="T37" fmla="*/ 26 h 104"/>
                  <a:gd name="T38" fmla="*/ 48 w 48"/>
                  <a:gd name="T39" fmla="*/ 27 h 104"/>
                  <a:gd name="T40" fmla="*/ 10 w 48"/>
                  <a:gd name="T41" fmla="*/ 27 h 104"/>
                  <a:gd name="T42" fmla="*/ 11 w 48"/>
                  <a:gd name="T43" fmla="*/ 32 h 104"/>
                  <a:gd name="T44" fmla="*/ 12 w 48"/>
                  <a:gd name="T45" fmla="*/ 36 h 104"/>
                  <a:gd name="T46" fmla="*/ 15 w 48"/>
                  <a:gd name="T47" fmla="*/ 39 h 104"/>
                  <a:gd name="T48" fmla="*/ 18 w 48"/>
                  <a:gd name="T49" fmla="*/ 42 h 104"/>
                  <a:gd name="T50" fmla="*/ 21 w 48"/>
                  <a:gd name="T51" fmla="*/ 43 h 104"/>
                  <a:gd name="T52" fmla="*/ 25 w 48"/>
                  <a:gd name="T53" fmla="*/ 44 h 104"/>
                  <a:gd name="T54" fmla="*/ 30 w 48"/>
                  <a:gd name="T55" fmla="*/ 43 h 104"/>
                  <a:gd name="T56" fmla="*/ 33 w 48"/>
                  <a:gd name="T57" fmla="*/ 42 h 104"/>
                  <a:gd name="T58" fmla="*/ 36 w 48"/>
                  <a:gd name="T59" fmla="*/ 39 h 104"/>
                  <a:gd name="T60" fmla="*/ 39 w 48"/>
                  <a:gd name="T61" fmla="*/ 35 h 104"/>
                  <a:gd name="T62" fmla="*/ 48 w 48"/>
                  <a:gd name="T63" fmla="*/ 37 h 104"/>
                  <a:gd name="T64" fmla="*/ 46 w 48"/>
                  <a:gd name="T65" fmla="*/ 41 h 104"/>
                  <a:gd name="T66" fmla="*/ 43 w 48"/>
                  <a:gd name="T67" fmla="*/ 45 h 104"/>
                  <a:gd name="T68" fmla="*/ 40 w 48"/>
                  <a:gd name="T69" fmla="*/ 48 h 104"/>
                  <a:gd name="T70" fmla="*/ 36 w 48"/>
                  <a:gd name="T71" fmla="*/ 50 h 104"/>
                  <a:gd name="T72" fmla="*/ 31 w 48"/>
                  <a:gd name="T73" fmla="*/ 51 h 104"/>
                  <a:gd name="T74" fmla="*/ 25 w 48"/>
                  <a:gd name="T75" fmla="*/ 52 h 104"/>
                  <a:gd name="T76" fmla="*/ 15 w 48"/>
                  <a:gd name="T77" fmla="*/ 50 h 104"/>
                  <a:gd name="T78" fmla="*/ 7 w 48"/>
                  <a:gd name="T79" fmla="*/ 45 h 104"/>
                  <a:gd name="T80" fmla="*/ 2 w 48"/>
                  <a:gd name="T81" fmla="*/ 37 h 104"/>
                  <a:gd name="T82" fmla="*/ 0 w 48"/>
                  <a:gd name="T83" fmla="*/ 26 h 104"/>
                  <a:gd name="T84" fmla="*/ 2 w 48"/>
                  <a:gd name="T85" fmla="*/ 14 h 104"/>
                  <a:gd name="T86" fmla="*/ 7 w 48"/>
                  <a:gd name="T87" fmla="*/ 7 h 104"/>
                  <a:gd name="T88" fmla="*/ 15 w 48"/>
                  <a:gd name="T89" fmla="*/ 1 h 104"/>
                  <a:gd name="T90" fmla="*/ 25 w 48"/>
                  <a:gd name="T91" fmla="*/ 0 h 1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"/>
                  <a:gd name="T139" fmla="*/ 0 h 104"/>
                  <a:gd name="T140" fmla="*/ 48 w 48"/>
                  <a:gd name="T141" fmla="*/ 104 h 1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" h="104">
                    <a:moveTo>
                      <a:pt x="25" y="15"/>
                    </a:moveTo>
                    <a:lnTo>
                      <a:pt x="21" y="15"/>
                    </a:lnTo>
                    <a:lnTo>
                      <a:pt x="18" y="17"/>
                    </a:lnTo>
                    <a:lnTo>
                      <a:pt x="15" y="21"/>
                    </a:lnTo>
                    <a:lnTo>
                      <a:pt x="12" y="27"/>
                    </a:lnTo>
                    <a:lnTo>
                      <a:pt x="11" y="33"/>
                    </a:lnTo>
                    <a:lnTo>
                      <a:pt x="10" y="39"/>
                    </a:lnTo>
                    <a:lnTo>
                      <a:pt x="39" y="39"/>
                    </a:lnTo>
                    <a:lnTo>
                      <a:pt x="38" y="33"/>
                    </a:lnTo>
                    <a:lnTo>
                      <a:pt x="37" y="27"/>
                    </a:lnTo>
                    <a:lnTo>
                      <a:pt x="36" y="23"/>
                    </a:lnTo>
                    <a:lnTo>
                      <a:pt x="33" y="19"/>
                    </a:lnTo>
                    <a:lnTo>
                      <a:pt x="29" y="15"/>
                    </a:lnTo>
                    <a:lnTo>
                      <a:pt x="25" y="15"/>
                    </a:lnTo>
                    <a:close/>
                    <a:moveTo>
                      <a:pt x="25" y="0"/>
                    </a:moveTo>
                    <a:lnTo>
                      <a:pt x="34" y="1"/>
                    </a:lnTo>
                    <a:lnTo>
                      <a:pt x="42" y="13"/>
                    </a:lnTo>
                    <a:lnTo>
                      <a:pt x="46" y="29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10" y="54"/>
                    </a:lnTo>
                    <a:lnTo>
                      <a:pt x="11" y="64"/>
                    </a:lnTo>
                    <a:lnTo>
                      <a:pt x="12" y="72"/>
                    </a:lnTo>
                    <a:lnTo>
                      <a:pt x="15" y="78"/>
                    </a:lnTo>
                    <a:lnTo>
                      <a:pt x="18" y="84"/>
                    </a:lnTo>
                    <a:lnTo>
                      <a:pt x="21" y="86"/>
                    </a:lnTo>
                    <a:lnTo>
                      <a:pt x="25" y="88"/>
                    </a:lnTo>
                    <a:lnTo>
                      <a:pt x="30" y="86"/>
                    </a:lnTo>
                    <a:lnTo>
                      <a:pt x="33" y="84"/>
                    </a:lnTo>
                    <a:lnTo>
                      <a:pt x="36" y="78"/>
                    </a:lnTo>
                    <a:lnTo>
                      <a:pt x="39" y="70"/>
                    </a:lnTo>
                    <a:lnTo>
                      <a:pt x="48" y="74"/>
                    </a:lnTo>
                    <a:lnTo>
                      <a:pt x="46" y="82"/>
                    </a:lnTo>
                    <a:lnTo>
                      <a:pt x="43" y="90"/>
                    </a:lnTo>
                    <a:lnTo>
                      <a:pt x="40" y="96"/>
                    </a:lnTo>
                    <a:lnTo>
                      <a:pt x="36" y="100"/>
                    </a:lnTo>
                    <a:lnTo>
                      <a:pt x="31" y="102"/>
                    </a:lnTo>
                    <a:lnTo>
                      <a:pt x="25" y="104"/>
                    </a:lnTo>
                    <a:lnTo>
                      <a:pt x="15" y="100"/>
                    </a:lnTo>
                    <a:lnTo>
                      <a:pt x="7" y="90"/>
                    </a:lnTo>
                    <a:lnTo>
                      <a:pt x="2" y="74"/>
                    </a:lnTo>
                    <a:lnTo>
                      <a:pt x="0" y="53"/>
                    </a:lnTo>
                    <a:lnTo>
                      <a:pt x="2" y="29"/>
                    </a:lnTo>
                    <a:lnTo>
                      <a:pt x="7" y="13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Freeform 102"/>
              <p:cNvSpPr>
                <a:spLocks/>
              </p:cNvSpPr>
              <p:nvPr/>
            </p:nvSpPr>
            <p:spPr bwMode="auto">
              <a:xfrm>
                <a:off x="4197" y="3017"/>
                <a:ext cx="40" cy="51"/>
              </a:xfrm>
              <a:custGeom>
                <a:avLst/>
                <a:gdLst>
                  <a:gd name="T0" fmla="*/ 24 w 40"/>
                  <a:gd name="T1" fmla="*/ 0 h 102"/>
                  <a:gd name="T2" fmla="*/ 28 w 40"/>
                  <a:gd name="T3" fmla="*/ 0 h 102"/>
                  <a:gd name="T4" fmla="*/ 32 w 40"/>
                  <a:gd name="T5" fmla="*/ 1 h 102"/>
                  <a:gd name="T6" fmla="*/ 35 w 40"/>
                  <a:gd name="T7" fmla="*/ 3 h 102"/>
                  <a:gd name="T8" fmla="*/ 37 w 40"/>
                  <a:gd name="T9" fmla="*/ 6 h 102"/>
                  <a:gd name="T10" fmla="*/ 39 w 40"/>
                  <a:gd name="T11" fmla="*/ 9 h 102"/>
                  <a:gd name="T12" fmla="*/ 40 w 40"/>
                  <a:gd name="T13" fmla="*/ 12 h 102"/>
                  <a:gd name="T14" fmla="*/ 40 w 40"/>
                  <a:gd name="T15" fmla="*/ 13 h 102"/>
                  <a:gd name="T16" fmla="*/ 40 w 40"/>
                  <a:gd name="T17" fmla="*/ 17 h 102"/>
                  <a:gd name="T18" fmla="*/ 40 w 40"/>
                  <a:gd name="T19" fmla="*/ 20 h 102"/>
                  <a:gd name="T20" fmla="*/ 40 w 40"/>
                  <a:gd name="T21" fmla="*/ 51 h 102"/>
                  <a:gd name="T22" fmla="*/ 31 w 40"/>
                  <a:gd name="T23" fmla="*/ 51 h 102"/>
                  <a:gd name="T24" fmla="*/ 31 w 40"/>
                  <a:gd name="T25" fmla="*/ 21 h 102"/>
                  <a:gd name="T26" fmla="*/ 31 w 40"/>
                  <a:gd name="T27" fmla="*/ 17 h 102"/>
                  <a:gd name="T28" fmla="*/ 30 w 40"/>
                  <a:gd name="T29" fmla="*/ 13 h 102"/>
                  <a:gd name="T30" fmla="*/ 29 w 40"/>
                  <a:gd name="T31" fmla="*/ 11 h 102"/>
                  <a:gd name="T32" fmla="*/ 27 w 40"/>
                  <a:gd name="T33" fmla="*/ 9 h 102"/>
                  <a:gd name="T34" fmla="*/ 24 w 40"/>
                  <a:gd name="T35" fmla="*/ 7 h 102"/>
                  <a:gd name="T36" fmla="*/ 22 w 40"/>
                  <a:gd name="T37" fmla="*/ 7 h 102"/>
                  <a:gd name="T38" fmla="*/ 18 w 40"/>
                  <a:gd name="T39" fmla="*/ 7 h 102"/>
                  <a:gd name="T40" fmla="*/ 16 w 40"/>
                  <a:gd name="T41" fmla="*/ 9 h 102"/>
                  <a:gd name="T42" fmla="*/ 13 w 40"/>
                  <a:gd name="T43" fmla="*/ 11 h 102"/>
                  <a:gd name="T44" fmla="*/ 12 w 40"/>
                  <a:gd name="T45" fmla="*/ 13 h 102"/>
                  <a:gd name="T46" fmla="*/ 10 w 40"/>
                  <a:gd name="T47" fmla="*/ 15 h 102"/>
                  <a:gd name="T48" fmla="*/ 10 w 40"/>
                  <a:gd name="T49" fmla="*/ 20 h 102"/>
                  <a:gd name="T50" fmla="*/ 10 w 40"/>
                  <a:gd name="T51" fmla="*/ 24 h 102"/>
                  <a:gd name="T52" fmla="*/ 10 w 40"/>
                  <a:gd name="T53" fmla="*/ 51 h 102"/>
                  <a:gd name="T54" fmla="*/ 0 w 40"/>
                  <a:gd name="T55" fmla="*/ 51 h 102"/>
                  <a:gd name="T56" fmla="*/ 0 w 40"/>
                  <a:gd name="T57" fmla="*/ 1 h 102"/>
                  <a:gd name="T58" fmla="*/ 10 w 40"/>
                  <a:gd name="T59" fmla="*/ 1 h 102"/>
                  <a:gd name="T60" fmla="*/ 10 w 40"/>
                  <a:gd name="T61" fmla="*/ 7 h 102"/>
                  <a:gd name="T62" fmla="*/ 12 w 40"/>
                  <a:gd name="T63" fmla="*/ 3 h 102"/>
                  <a:gd name="T64" fmla="*/ 16 w 40"/>
                  <a:gd name="T65" fmla="*/ 2 h 102"/>
                  <a:gd name="T66" fmla="*/ 20 w 40"/>
                  <a:gd name="T67" fmla="*/ 0 h 102"/>
                  <a:gd name="T68" fmla="*/ 24 w 40"/>
                  <a:gd name="T69" fmla="*/ 0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"/>
                  <a:gd name="T106" fmla="*/ 0 h 102"/>
                  <a:gd name="T107" fmla="*/ 40 w 40"/>
                  <a:gd name="T108" fmla="*/ 102 h 1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" h="102">
                    <a:moveTo>
                      <a:pt x="24" y="0"/>
                    </a:moveTo>
                    <a:lnTo>
                      <a:pt x="28" y="0"/>
                    </a:lnTo>
                    <a:lnTo>
                      <a:pt x="32" y="1"/>
                    </a:lnTo>
                    <a:lnTo>
                      <a:pt x="35" y="5"/>
                    </a:lnTo>
                    <a:lnTo>
                      <a:pt x="37" y="11"/>
                    </a:lnTo>
                    <a:lnTo>
                      <a:pt x="39" y="17"/>
                    </a:lnTo>
                    <a:lnTo>
                      <a:pt x="40" y="23"/>
                    </a:lnTo>
                    <a:lnTo>
                      <a:pt x="40" y="27"/>
                    </a:lnTo>
                    <a:lnTo>
                      <a:pt x="40" y="33"/>
                    </a:lnTo>
                    <a:lnTo>
                      <a:pt x="40" y="39"/>
                    </a:lnTo>
                    <a:lnTo>
                      <a:pt x="40" y="102"/>
                    </a:lnTo>
                    <a:lnTo>
                      <a:pt x="31" y="102"/>
                    </a:lnTo>
                    <a:lnTo>
                      <a:pt x="31" y="41"/>
                    </a:lnTo>
                    <a:lnTo>
                      <a:pt x="31" y="33"/>
                    </a:lnTo>
                    <a:lnTo>
                      <a:pt x="30" y="25"/>
                    </a:lnTo>
                    <a:lnTo>
                      <a:pt x="29" y="21"/>
                    </a:lnTo>
                    <a:lnTo>
                      <a:pt x="27" y="17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8" y="15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2" y="25"/>
                    </a:lnTo>
                    <a:lnTo>
                      <a:pt x="10" y="31"/>
                    </a:lnTo>
                    <a:lnTo>
                      <a:pt x="10" y="39"/>
                    </a:lnTo>
                    <a:lnTo>
                      <a:pt x="10" y="47"/>
                    </a:lnTo>
                    <a:lnTo>
                      <a:pt x="10" y="102"/>
                    </a:lnTo>
                    <a:lnTo>
                      <a:pt x="0" y="102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103"/>
              <p:cNvSpPr>
                <a:spLocks/>
              </p:cNvSpPr>
              <p:nvPr/>
            </p:nvSpPr>
            <p:spPr bwMode="auto">
              <a:xfrm>
                <a:off x="4250" y="3017"/>
                <a:ext cx="44" cy="52"/>
              </a:xfrm>
              <a:custGeom>
                <a:avLst/>
                <a:gdLst>
                  <a:gd name="T0" fmla="*/ 22 w 44"/>
                  <a:gd name="T1" fmla="*/ 0 h 104"/>
                  <a:gd name="T2" fmla="*/ 28 w 44"/>
                  <a:gd name="T3" fmla="*/ 0 h 104"/>
                  <a:gd name="T4" fmla="*/ 32 w 44"/>
                  <a:gd name="T5" fmla="*/ 2 h 104"/>
                  <a:gd name="T6" fmla="*/ 36 w 44"/>
                  <a:gd name="T7" fmla="*/ 3 h 104"/>
                  <a:gd name="T8" fmla="*/ 39 w 44"/>
                  <a:gd name="T9" fmla="*/ 7 h 104"/>
                  <a:gd name="T10" fmla="*/ 41 w 44"/>
                  <a:gd name="T11" fmla="*/ 11 h 104"/>
                  <a:gd name="T12" fmla="*/ 43 w 44"/>
                  <a:gd name="T13" fmla="*/ 15 h 104"/>
                  <a:gd name="T14" fmla="*/ 33 w 44"/>
                  <a:gd name="T15" fmla="*/ 17 h 104"/>
                  <a:gd name="T16" fmla="*/ 32 w 44"/>
                  <a:gd name="T17" fmla="*/ 13 h 104"/>
                  <a:gd name="T18" fmla="*/ 31 w 44"/>
                  <a:gd name="T19" fmla="*/ 12 h 104"/>
                  <a:gd name="T20" fmla="*/ 29 w 44"/>
                  <a:gd name="T21" fmla="*/ 10 h 104"/>
                  <a:gd name="T22" fmla="*/ 26 w 44"/>
                  <a:gd name="T23" fmla="*/ 7 h 104"/>
                  <a:gd name="T24" fmla="*/ 22 w 44"/>
                  <a:gd name="T25" fmla="*/ 7 h 104"/>
                  <a:gd name="T26" fmla="*/ 19 w 44"/>
                  <a:gd name="T27" fmla="*/ 7 h 104"/>
                  <a:gd name="T28" fmla="*/ 15 w 44"/>
                  <a:gd name="T29" fmla="*/ 10 h 104"/>
                  <a:gd name="T30" fmla="*/ 13 w 44"/>
                  <a:gd name="T31" fmla="*/ 12 h 104"/>
                  <a:gd name="T32" fmla="*/ 10 w 44"/>
                  <a:gd name="T33" fmla="*/ 15 h 104"/>
                  <a:gd name="T34" fmla="*/ 9 w 44"/>
                  <a:gd name="T35" fmla="*/ 20 h 104"/>
                  <a:gd name="T36" fmla="*/ 9 w 44"/>
                  <a:gd name="T37" fmla="*/ 26 h 104"/>
                  <a:gd name="T38" fmla="*/ 9 w 44"/>
                  <a:gd name="T39" fmla="*/ 30 h 104"/>
                  <a:gd name="T40" fmla="*/ 10 w 44"/>
                  <a:gd name="T41" fmla="*/ 34 h 104"/>
                  <a:gd name="T42" fmla="*/ 11 w 44"/>
                  <a:gd name="T43" fmla="*/ 37 h 104"/>
                  <a:gd name="T44" fmla="*/ 12 w 44"/>
                  <a:gd name="T45" fmla="*/ 39 h 104"/>
                  <a:gd name="T46" fmla="*/ 15 w 44"/>
                  <a:gd name="T47" fmla="*/ 42 h 104"/>
                  <a:gd name="T48" fmla="*/ 18 w 44"/>
                  <a:gd name="T49" fmla="*/ 43 h 104"/>
                  <a:gd name="T50" fmla="*/ 22 w 44"/>
                  <a:gd name="T51" fmla="*/ 44 h 104"/>
                  <a:gd name="T52" fmla="*/ 25 w 44"/>
                  <a:gd name="T53" fmla="*/ 43 h 104"/>
                  <a:gd name="T54" fmla="*/ 28 w 44"/>
                  <a:gd name="T55" fmla="*/ 42 h 104"/>
                  <a:gd name="T56" fmla="*/ 30 w 44"/>
                  <a:gd name="T57" fmla="*/ 41 h 104"/>
                  <a:gd name="T58" fmla="*/ 32 w 44"/>
                  <a:gd name="T59" fmla="*/ 39 h 104"/>
                  <a:gd name="T60" fmla="*/ 34 w 44"/>
                  <a:gd name="T61" fmla="*/ 36 h 104"/>
                  <a:gd name="T62" fmla="*/ 34 w 44"/>
                  <a:gd name="T63" fmla="*/ 32 h 104"/>
                  <a:gd name="T64" fmla="*/ 44 w 44"/>
                  <a:gd name="T65" fmla="*/ 33 h 104"/>
                  <a:gd name="T66" fmla="*/ 42 w 44"/>
                  <a:gd name="T67" fmla="*/ 39 h 104"/>
                  <a:gd name="T68" fmla="*/ 40 w 44"/>
                  <a:gd name="T69" fmla="*/ 43 h 104"/>
                  <a:gd name="T70" fmla="*/ 37 w 44"/>
                  <a:gd name="T71" fmla="*/ 47 h 104"/>
                  <a:gd name="T72" fmla="*/ 32 w 44"/>
                  <a:gd name="T73" fmla="*/ 50 h 104"/>
                  <a:gd name="T74" fmla="*/ 28 w 44"/>
                  <a:gd name="T75" fmla="*/ 51 h 104"/>
                  <a:gd name="T76" fmla="*/ 23 w 44"/>
                  <a:gd name="T77" fmla="*/ 52 h 104"/>
                  <a:gd name="T78" fmla="*/ 13 w 44"/>
                  <a:gd name="T79" fmla="*/ 50 h 104"/>
                  <a:gd name="T80" fmla="*/ 6 w 44"/>
                  <a:gd name="T81" fmla="*/ 45 h 104"/>
                  <a:gd name="T82" fmla="*/ 1 w 44"/>
                  <a:gd name="T83" fmla="*/ 37 h 104"/>
                  <a:gd name="T84" fmla="*/ 0 w 44"/>
                  <a:gd name="T85" fmla="*/ 26 h 104"/>
                  <a:gd name="T86" fmla="*/ 0 w 44"/>
                  <a:gd name="T87" fmla="*/ 21 h 104"/>
                  <a:gd name="T88" fmla="*/ 1 w 44"/>
                  <a:gd name="T89" fmla="*/ 15 h 104"/>
                  <a:gd name="T90" fmla="*/ 2 w 44"/>
                  <a:gd name="T91" fmla="*/ 12 h 104"/>
                  <a:gd name="T92" fmla="*/ 4 w 44"/>
                  <a:gd name="T93" fmla="*/ 7 h 104"/>
                  <a:gd name="T94" fmla="*/ 7 w 44"/>
                  <a:gd name="T95" fmla="*/ 5 h 104"/>
                  <a:gd name="T96" fmla="*/ 10 w 44"/>
                  <a:gd name="T97" fmla="*/ 3 h 104"/>
                  <a:gd name="T98" fmla="*/ 14 w 44"/>
                  <a:gd name="T99" fmla="*/ 1 h 104"/>
                  <a:gd name="T100" fmla="*/ 18 w 44"/>
                  <a:gd name="T101" fmla="*/ 0 h 104"/>
                  <a:gd name="T102" fmla="*/ 22 w 44"/>
                  <a:gd name="T103" fmla="*/ 0 h 10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4"/>
                  <a:gd name="T157" fmla="*/ 0 h 104"/>
                  <a:gd name="T158" fmla="*/ 44 w 44"/>
                  <a:gd name="T159" fmla="*/ 104 h 10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4" h="104">
                    <a:moveTo>
                      <a:pt x="22" y="0"/>
                    </a:move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9" y="13"/>
                    </a:lnTo>
                    <a:lnTo>
                      <a:pt x="41" y="21"/>
                    </a:lnTo>
                    <a:lnTo>
                      <a:pt x="43" y="31"/>
                    </a:lnTo>
                    <a:lnTo>
                      <a:pt x="33" y="33"/>
                    </a:lnTo>
                    <a:lnTo>
                      <a:pt x="32" y="27"/>
                    </a:lnTo>
                    <a:lnTo>
                      <a:pt x="31" y="23"/>
                    </a:lnTo>
                    <a:lnTo>
                      <a:pt x="29" y="19"/>
                    </a:lnTo>
                    <a:lnTo>
                      <a:pt x="26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10" y="31"/>
                    </a:lnTo>
                    <a:lnTo>
                      <a:pt x="9" y="39"/>
                    </a:lnTo>
                    <a:lnTo>
                      <a:pt x="9" y="51"/>
                    </a:lnTo>
                    <a:lnTo>
                      <a:pt x="9" y="60"/>
                    </a:lnTo>
                    <a:lnTo>
                      <a:pt x="10" y="68"/>
                    </a:lnTo>
                    <a:lnTo>
                      <a:pt x="11" y="74"/>
                    </a:lnTo>
                    <a:lnTo>
                      <a:pt x="12" y="78"/>
                    </a:lnTo>
                    <a:lnTo>
                      <a:pt x="15" y="84"/>
                    </a:lnTo>
                    <a:lnTo>
                      <a:pt x="18" y="86"/>
                    </a:lnTo>
                    <a:lnTo>
                      <a:pt x="22" y="88"/>
                    </a:lnTo>
                    <a:lnTo>
                      <a:pt x="25" y="86"/>
                    </a:lnTo>
                    <a:lnTo>
                      <a:pt x="28" y="84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4" y="72"/>
                    </a:lnTo>
                    <a:lnTo>
                      <a:pt x="34" y="64"/>
                    </a:lnTo>
                    <a:lnTo>
                      <a:pt x="44" y="66"/>
                    </a:lnTo>
                    <a:lnTo>
                      <a:pt x="42" y="78"/>
                    </a:lnTo>
                    <a:lnTo>
                      <a:pt x="40" y="86"/>
                    </a:lnTo>
                    <a:lnTo>
                      <a:pt x="37" y="94"/>
                    </a:lnTo>
                    <a:lnTo>
                      <a:pt x="32" y="100"/>
                    </a:lnTo>
                    <a:lnTo>
                      <a:pt x="28" y="102"/>
                    </a:lnTo>
                    <a:lnTo>
                      <a:pt x="23" y="104"/>
                    </a:lnTo>
                    <a:lnTo>
                      <a:pt x="13" y="100"/>
                    </a:lnTo>
                    <a:lnTo>
                      <a:pt x="6" y="90"/>
                    </a:lnTo>
                    <a:lnTo>
                      <a:pt x="1" y="74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1" y="31"/>
                    </a:lnTo>
                    <a:lnTo>
                      <a:pt x="2" y="23"/>
                    </a:lnTo>
                    <a:lnTo>
                      <a:pt x="4" y="15"/>
                    </a:lnTo>
                    <a:lnTo>
                      <a:pt x="7" y="9"/>
                    </a:lnTo>
                    <a:lnTo>
                      <a:pt x="10" y="5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104"/>
              <p:cNvSpPr>
                <a:spLocks/>
              </p:cNvSpPr>
              <p:nvPr/>
            </p:nvSpPr>
            <p:spPr bwMode="auto">
              <a:xfrm>
                <a:off x="4296" y="3018"/>
                <a:ext cx="47" cy="69"/>
              </a:xfrm>
              <a:custGeom>
                <a:avLst/>
                <a:gdLst>
                  <a:gd name="T0" fmla="*/ 0 w 47"/>
                  <a:gd name="T1" fmla="*/ 0 h 140"/>
                  <a:gd name="T2" fmla="*/ 9 w 47"/>
                  <a:gd name="T3" fmla="*/ 0 h 140"/>
                  <a:gd name="T4" fmla="*/ 20 w 47"/>
                  <a:gd name="T5" fmla="*/ 27 h 140"/>
                  <a:gd name="T6" fmla="*/ 23 w 47"/>
                  <a:gd name="T7" fmla="*/ 38 h 140"/>
                  <a:gd name="T8" fmla="*/ 25 w 47"/>
                  <a:gd name="T9" fmla="*/ 34 h 140"/>
                  <a:gd name="T10" fmla="*/ 26 w 47"/>
                  <a:gd name="T11" fmla="*/ 28 h 140"/>
                  <a:gd name="T12" fmla="*/ 38 w 47"/>
                  <a:gd name="T13" fmla="*/ 0 h 140"/>
                  <a:gd name="T14" fmla="*/ 47 w 47"/>
                  <a:gd name="T15" fmla="*/ 0 h 140"/>
                  <a:gd name="T16" fmla="*/ 28 w 47"/>
                  <a:gd name="T17" fmla="*/ 51 h 140"/>
                  <a:gd name="T18" fmla="*/ 26 w 47"/>
                  <a:gd name="T19" fmla="*/ 55 h 140"/>
                  <a:gd name="T20" fmla="*/ 25 w 47"/>
                  <a:gd name="T21" fmla="*/ 59 h 140"/>
                  <a:gd name="T22" fmla="*/ 23 w 47"/>
                  <a:gd name="T23" fmla="*/ 61 h 140"/>
                  <a:gd name="T24" fmla="*/ 21 w 47"/>
                  <a:gd name="T25" fmla="*/ 65 h 140"/>
                  <a:gd name="T26" fmla="*/ 18 w 47"/>
                  <a:gd name="T27" fmla="*/ 67 h 140"/>
                  <a:gd name="T28" fmla="*/ 14 w 47"/>
                  <a:gd name="T29" fmla="*/ 69 h 140"/>
                  <a:gd name="T30" fmla="*/ 11 w 47"/>
                  <a:gd name="T31" fmla="*/ 69 h 140"/>
                  <a:gd name="T32" fmla="*/ 8 w 47"/>
                  <a:gd name="T33" fmla="*/ 69 h 140"/>
                  <a:gd name="T34" fmla="*/ 5 w 47"/>
                  <a:gd name="T35" fmla="*/ 68 h 140"/>
                  <a:gd name="T36" fmla="*/ 4 w 47"/>
                  <a:gd name="T37" fmla="*/ 60 h 140"/>
                  <a:gd name="T38" fmla="*/ 6 w 47"/>
                  <a:gd name="T39" fmla="*/ 61 h 140"/>
                  <a:gd name="T40" fmla="*/ 9 w 47"/>
                  <a:gd name="T41" fmla="*/ 61 h 140"/>
                  <a:gd name="T42" fmla="*/ 11 w 47"/>
                  <a:gd name="T43" fmla="*/ 61 h 140"/>
                  <a:gd name="T44" fmla="*/ 13 w 47"/>
                  <a:gd name="T45" fmla="*/ 60 h 140"/>
                  <a:gd name="T46" fmla="*/ 15 w 47"/>
                  <a:gd name="T47" fmla="*/ 59 h 140"/>
                  <a:gd name="T48" fmla="*/ 16 w 47"/>
                  <a:gd name="T49" fmla="*/ 57 h 140"/>
                  <a:gd name="T50" fmla="*/ 16 w 47"/>
                  <a:gd name="T51" fmla="*/ 56 h 140"/>
                  <a:gd name="T52" fmla="*/ 17 w 47"/>
                  <a:gd name="T53" fmla="*/ 54 h 140"/>
                  <a:gd name="T54" fmla="*/ 18 w 47"/>
                  <a:gd name="T55" fmla="*/ 52 h 140"/>
                  <a:gd name="T56" fmla="*/ 19 w 47"/>
                  <a:gd name="T57" fmla="*/ 50 h 140"/>
                  <a:gd name="T58" fmla="*/ 0 w 47"/>
                  <a:gd name="T59" fmla="*/ 0 h 14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"/>
                  <a:gd name="T91" fmla="*/ 0 h 140"/>
                  <a:gd name="T92" fmla="*/ 47 w 47"/>
                  <a:gd name="T93" fmla="*/ 140 h 14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" h="140">
                    <a:moveTo>
                      <a:pt x="0" y="0"/>
                    </a:moveTo>
                    <a:lnTo>
                      <a:pt x="9" y="0"/>
                    </a:lnTo>
                    <a:lnTo>
                      <a:pt x="20" y="55"/>
                    </a:lnTo>
                    <a:lnTo>
                      <a:pt x="23" y="77"/>
                    </a:lnTo>
                    <a:lnTo>
                      <a:pt x="25" y="69"/>
                    </a:lnTo>
                    <a:lnTo>
                      <a:pt x="26" y="57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28" y="103"/>
                    </a:lnTo>
                    <a:lnTo>
                      <a:pt x="26" y="112"/>
                    </a:lnTo>
                    <a:lnTo>
                      <a:pt x="25" y="120"/>
                    </a:lnTo>
                    <a:lnTo>
                      <a:pt x="23" y="124"/>
                    </a:lnTo>
                    <a:lnTo>
                      <a:pt x="21" y="132"/>
                    </a:lnTo>
                    <a:lnTo>
                      <a:pt x="18" y="136"/>
                    </a:lnTo>
                    <a:lnTo>
                      <a:pt x="14" y="140"/>
                    </a:lnTo>
                    <a:lnTo>
                      <a:pt x="11" y="140"/>
                    </a:lnTo>
                    <a:lnTo>
                      <a:pt x="8" y="140"/>
                    </a:lnTo>
                    <a:lnTo>
                      <a:pt x="5" y="138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3" y="122"/>
                    </a:lnTo>
                    <a:lnTo>
                      <a:pt x="15" y="120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7" y="110"/>
                    </a:lnTo>
                    <a:lnTo>
                      <a:pt x="18" y="105"/>
                    </a:lnTo>
                    <a:lnTo>
                      <a:pt x="19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105"/>
              <p:cNvSpPr>
                <a:spLocks/>
              </p:cNvSpPr>
              <p:nvPr/>
            </p:nvSpPr>
            <p:spPr bwMode="auto">
              <a:xfrm>
                <a:off x="4378" y="2998"/>
                <a:ext cx="19" cy="88"/>
              </a:xfrm>
              <a:custGeom>
                <a:avLst/>
                <a:gdLst>
                  <a:gd name="T0" fmla="*/ 0 w 19"/>
                  <a:gd name="T1" fmla="*/ 0 h 177"/>
                  <a:gd name="T2" fmla="*/ 19 w 19"/>
                  <a:gd name="T3" fmla="*/ 0 h 177"/>
                  <a:gd name="T4" fmla="*/ 19 w 19"/>
                  <a:gd name="T5" fmla="*/ 8 h 177"/>
                  <a:gd name="T6" fmla="*/ 9 w 19"/>
                  <a:gd name="T7" fmla="*/ 8 h 177"/>
                  <a:gd name="T8" fmla="*/ 9 w 19"/>
                  <a:gd name="T9" fmla="*/ 80 h 177"/>
                  <a:gd name="T10" fmla="*/ 19 w 19"/>
                  <a:gd name="T11" fmla="*/ 80 h 177"/>
                  <a:gd name="T12" fmla="*/ 19 w 19"/>
                  <a:gd name="T13" fmla="*/ 88 h 177"/>
                  <a:gd name="T14" fmla="*/ 0 w 19"/>
                  <a:gd name="T15" fmla="*/ 88 h 177"/>
                  <a:gd name="T16" fmla="*/ 0 w 19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77"/>
                  <a:gd name="T29" fmla="*/ 19 w 1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77">
                    <a:moveTo>
                      <a:pt x="0" y="0"/>
                    </a:moveTo>
                    <a:lnTo>
                      <a:pt x="19" y="0"/>
                    </a:lnTo>
                    <a:lnTo>
                      <a:pt x="19" y="16"/>
                    </a:lnTo>
                    <a:lnTo>
                      <a:pt x="9" y="16"/>
                    </a:lnTo>
                    <a:lnTo>
                      <a:pt x="9" y="161"/>
                    </a:lnTo>
                    <a:lnTo>
                      <a:pt x="19" y="161"/>
                    </a:lnTo>
                    <a:lnTo>
                      <a:pt x="19" y="177"/>
                    </a:lnTo>
                    <a:lnTo>
                      <a:pt x="0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106"/>
              <p:cNvSpPr>
                <a:spLocks/>
              </p:cNvSpPr>
              <p:nvPr/>
            </p:nvSpPr>
            <p:spPr bwMode="auto">
              <a:xfrm>
                <a:off x="4406" y="2998"/>
                <a:ext cx="68" cy="70"/>
              </a:xfrm>
              <a:custGeom>
                <a:avLst/>
                <a:gdLst>
                  <a:gd name="T0" fmla="*/ 0 w 68"/>
                  <a:gd name="T1" fmla="*/ 0 h 140"/>
                  <a:gd name="T2" fmla="*/ 15 w 68"/>
                  <a:gd name="T3" fmla="*/ 0 h 140"/>
                  <a:gd name="T4" fmla="*/ 31 w 68"/>
                  <a:gd name="T5" fmla="*/ 49 h 140"/>
                  <a:gd name="T6" fmla="*/ 33 w 68"/>
                  <a:gd name="T7" fmla="*/ 53 h 140"/>
                  <a:gd name="T8" fmla="*/ 34 w 68"/>
                  <a:gd name="T9" fmla="*/ 57 h 140"/>
                  <a:gd name="T10" fmla="*/ 35 w 68"/>
                  <a:gd name="T11" fmla="*/ 59 h 140"/>
                  <a:gd name="T12" fmla="*/ 35 w 68"/>
                  <a:gd name="T13" fmla="*/ 56 h 140"/>
                  <a:gd name="T14" fmla="*/ 37 w 68"/>
                  <a:gd name="T15" fmla="*/ 53 h 140"/>
                  <a:gd name="T16" fmla="*/ 38 w 68"/>
                  <a:gd name="T17" fmla="*/ 48 h 140"/>
                  <a:gd name="T18" fmla="*/ 53 w 68"/>
                  <a:gd name="T19" fmla="*/ 0 h 140"/>
                  <a:gd name="T20" fmla="*/ 68 w 68"/>
                  <a:gd name="T21" fmla="*/ 0 h 140"/>
                  <a:gd name="T22" fmla="*/ 68 w 68"/>
                  <a:gd name="T23" fmla="*/ 70 h 140"/>
                  <a:gd name="T24" fmla="*/ 59 w 68"/>
                  <a:gd name="T25" fmla="*/ 70 h 140"/>
                  <a:gd name="T26" fmla="*/ 59 w 68"/>
                  <a:gd name="T27" fmla="*/ 10 h 140"/>
                  <a:gd name="T28" fmla="*/ 40 w 68"/>
                  <a:gd name="T29" fmla="*/ 70 h 140"/>
                  <a:gd name="T30" fmla="*/ 29 w 68"/>
                  <a:gd name="T31" fmla="*/ 70 h 140"/>
                  <a:gd name="T32" fmla="*/ 9 w 68"/>
                  <a:gd name="T33" fmla="*/ 10 h 140"/>
                  <a:gd name="T34" fmla="*/ 9 w 68"/>
                  <a:gd name="T35" fmla="*/ 70 h 140"/>
                  <a:gd name="T36" fmla="*/ 0 w 68"/>
                  <a:gd name="T37" fmla="*/ 70 h 140"/>
                  <a:gd name="T38" fmla="*/ 0 w 68"/>
                  <a:gd name="T39" fmla="*/ 0 h 1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140"/>
                  <a:gd name="T62" fmla="*/ 68 w 68"/>
                  <a:gd name="T63" fmla="*/ 140 h 1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140">
                    <a:moveTo>
                      <a:pt x="0" y="0"/>
                    </a:moveTo>
                    <a:lnTo>
                      <a:pt x="15" y="0"/>
                    </a:lnTo>
                    <a:lnTo>
                      <a:pt x="31" y="98"/>
                    </a:lnTo>
                    <a:lnTo>
                      <a:pt x="33" y="106"/>
                    </a:lnTo>
                    <a:lnTo>
                      <a:pt x="34" y="114"/>
                    </a:lnTo>
                    <a:lnTo>
                      <a:pt x="35" y="118"/>
                    </a:lnTo>
                    <a:lnTo>
                      <a:pt x="35" y="112"/>
                    </a:lnTo>
                    <a:lnTo>
                      <a:pt x="37" y="106"/>
                    </a:lnTo>
                    <a:lnTo>
                      <a:pt x="38" y="96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68" y="140"/>
                    </a:lnTo>
                    <a:lnTo>
                      <a:pt x="59" y="140"/>
                    </a:lnTo>
                    <a:lnTo>
                      <a:pt x="59" y="20"/>
                    </a:lnTo>
                    <a:lnTo>
                      <a:pt x="40" y="140"/>
                    </a:lnTo>
                    <a:lnTo>
                      <a:pt x="29" y="140"/>
                    </a:lnTo>
                    <a:lnTo>
                      <a:pt x="9" y="20"/>
                    </a:lnTo>
                    <a:lnTo>
                      <a:pt x="9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107"/>
              <p:cNvSpPr>
                <a:spLocks/>
              </p:cNvSpPr>
              <p:nvPr/>
            </p:nvSpPr>
            <p:spPr bwMode="auto">
              <a:xfrm>
                <a:off x="4489" y="2998"/>
                <a:ext cx="56" cy="70"/>
              </a:xfrm>
              <a:custGeom>
                <a:avLst/>
                <a:gdLst>
                  <a:gd name="T0" fmla="*/ 0 w 56"/>
                  <a:gd name="T1" fmla="*/ 0 h 140"/>
                  <a:gd name="T2" fmla="*/ 9 w 56"/>
                  <a:gd name="T3" fmla="*/ 0 h 140"/>
                  <a:gd name="T4" fmla="*/ 9 w 56"/>
                  <a:gd name="T5" fmla="*/ 28 h 140"/>
                  <a:gd name="T6" fmla="*/ 46 w 56"/>
                  <a:gd name="T7" fmla="*/ 28 h 140"/>
                  <a:gd name="T8" fmla="*/ 46 w 56"/>
                  <a:gd name="T9" fmla="*/ 0 h 140"/>
                  <a:gd name="T10" fmla="*/ 56 w 56"/>
                  <a:gd name="T11" fmla="*/ 0 h 140"/>
                  <a:gd name="T12" fmla="*/ 56 w 56"/>
                  <a:gd name="T13" fmla="*/ 70 h 140"/>
                  <a:gd name="T14" fmla="*/ 46 w 56"/>
                  <a:gd name="T15" fmla="*/ 70 h 140"/>
                  <a:gd name="T16" fmla="*/ 46 w 56"/>
                  <a:gd name="T17" fmla="*/ 36 h 140"/>
                  <a:gd name="T18" fmla="*/ 9 w 56"/>
                  <a:gd name="T19" fmla="*/ 36 h 140"/>
                  <a:gd name="T20" fmla="*/ 9 w 56"/>
                  <a:gd name="T21" fmla="*/ 70 h 140"/>
                  <a:gd name="T22" fmla="*/ 0 w 56"/>
                  <a:gd name="T23" fmla="*/ 70 h 140"/>
                  <a:gd name="T24" fmla="*/ 0 w 56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40"/>
                  <a:gd name="T41" fmla="*/ 56 w 56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40">
                    <a:moveTo>
                      <a:pt x="0" y="0"/>
                    </a:moveTo>
                    <a:lnTo>
                      <a:pt x="9" y="0"/>
                    </a:lnTo>
                    <a:lnTo>
                      <a:pt x="9" y="57"/>
                    </a:lnTo>
                    <a:lnTo>
                      <a:pt x="46" y="57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56" y="140"/>
                    </a:lnTo>
                    <a:lnTo>
                      <a:pt x="46" y="140"/>
                    </a:lnTo>
                    <a:lnTo>
                      <a:pt x="46" y="73"/>
                    </a:lnTo>
                    <a:lnTo>
                      <a:pt x="9" y="73"/>
                    </a:lnTo>
                    <a:lnTo>
                      <a:pt x="9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108"/>
              <p:cNvSpPr>
                <a:spLocks/>
              </p:cNvSpPr>
              <p:nvPr/>
            </p:nvSpPr>
            <p:spPr bwMode="auto">
              <a:xfrm>
                <a:off x="4555" y="3018"/>
                <a:ext cx="44" cy="50"/>
              </a:xfrm>
              <a:custGeom>
                <a:avLst/>
                <a:gdLst>
                  <a:gd name="T0" fmla="*/ 3 w 44"/>
                  <a:gd name="T1" fmla="*/ 0 h 101"/>
                  <a:gd name="T2" fmla="*/ 43 w 44"/>
                  <a:gd name="T3" fmla="*/ 0 h 101"/>
                  <a:gd name="T4" fmla="*/ 43 w 44"/>
                  <a:gd name="T5" fmla="*/ 6 h 101"/>
                  <a:gd name="T6" fmla="*/ 16 w 44"/>
                  <a:gd name="T7" fmla="*/ 37 h 101"/>
                  <a:gd name="T8" fmla="*/ 11 w 44"/>
                  <a:gd name="T9" fmla="*/ 43 h 101"/>
                  <a:gd name="T10" fmla="*/ 16 w 44"/>
                  <a:gd name="T11" fmla="*/ 42 h 101"/>
                  <a:gd name="T12" fmla="*/ 21 w 44"/>
                  <a:gd name="T13" fmla="*/ 42 h 101"/>
                  <a:gd name="T14" fmla="*/ 44 w 44"/>
                  <a:gd name="T15" fmla="*/ 42 h 101"/>
                  <a:gd name="T16" fmla="*/ 44 w 44"/>
                  <a:gd name="T17" fmla="*/ 50 h 101"/>
                  <a:gd name="T18" fmla="*/ 0 w 44"/>
                  <a:gd name="T19" fmla="*/ 50 h 101"/>
                  <a:gd name="T20" fmla="*/ 0 w 44"/>
                  <a:gd name="T21" fmla="*/ 42 h 101"/>
                  <a:gd name="T22" fmla="*/ 30 w 44"/>
                  <a:gd name="T23" fmla="*/ 7 h 101"/>
                  <a:gd name="T24" fmla="*/ 26 w 44"/>
                  <a:gd name="T25" fmla="*/ 8 h 101"/>
                  <a:gd name="T26" fmla="*/ 21 w 44"/>
                  <a:gd name="T27" fmla="*/ 8 h 101"/>
                  <a:gd name="T28" fmla="*/ 3 w 44"/>
                  <a:gd name="T29" fmla="*/ 8 h 101"/>
                  <a:gd name="T30" fmla="*/ 3 w 44"/>
                  <a:gd name="T31" fmla="*/ 0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101"/>
                  <a:gd name="T50" fmla="*/ 44 w 44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101">
                    <a:moveTo>
                      <a:pt x="3" y="0"/>
                    </a:moveTo>
                    <a:lnTo>
                      <a:pt x="43" y="0"/>
                    </a:lnTo>
                    <a:lnTo>
                      <a:pt x="43" y="12"/>
                    </a:lnTo>
                    <a:lnTo>
                      <a:pt x="16" y="75"/>
                    </a:lnTo>
                    <a:lnTo>
                      <a:pt x="11" y="87"/>
                    </a:lnTo>
                    <a:lnTo>
                      <a:pt x="16" y="85"/>
                    </a:lnTo>
                    <a:lnTo>
                      <a:pt x="21" y="85"/>
                    </a:lnTo>
                    <a:lnTo>
                      <a:pt x="44" y="85"/>
                    </a:lnTo>
                    <a:lnTo>
                      <a:pt x="44" y="101"/>
                    </a:lnTo>
                    <a:lnTo>
                      <a:pt x="0" y="101"/>
                    </a:lnTo>
                    <a:lnTo>
                      <a:pt x="0" y="85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1" y="16"/>
                    </a:lnTo>
                    <a:lnTo>
                      <a:pt x="3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109"/>
              <p:cNvSpPr>
                <a:spLocks/>
              </p:cNvSpPr>
              <p:nvPr/>
            </p:nvSpPr>
            <p:spPr bwMode="auto">
              <a:xfrm>
                <a:off x="4603" y="2998"/>
                <a:ext cx="20" cy="88"/>
              </a:xfrm>
              <a:custGeom>
                <a:avLst/>
                <a:gdLst>
                  <a:gd name="T0" fmla="*/ 0 w 20"/>
                  <a:gd name="T1" fmla="*/ 0 h 177"/>
                  <a:gd name="T2" fmla="*/ 20 w 20"/>
                  <a:gd name="T3" fmla="*/ 0 h 177"/>
                  <a:gd name="T4" fmla="*/ 20 w 20"/>
                  <a:gd name="T5" fmla="*/ 88 h 177"/>
                  <a:gd name="T6" fmla="*/ 0 w 20"/>
                  <a:gd name="T7" fmla="*/ 88 h 177"/>
                  <a:gd name="T8" fmla="*/ 0 w 20"/>
                  <a:gd name="T9" fmla="*/ 80 h 177"/>
                  <a:gd name="T10" fmla="*/ 11 w 20"/>
                  <a:gd name="T11" fmla="*/ 80 h 177"/>
                  <a:gd name="T12" fmla="*/ 11 w 20"/>
                  <a:gd name="T13" fmla="*/ 8 h 177"/>
                  <a:gd name="T14" fmla="*/ 0 w 20"/>
                  <a:gd name="T15" fmla="*/ 8 h 177"/>
                  <a:gd name="T16" fmla="*/ 0 w 20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77"/>
                  <a:gd name="T29" fmla="*/ 20 w 20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77">
                    <a:moveTo>
                      <a:pt x="0" y="0"/>
                    </a:moveTo>
                    <a:lnTo>
                      <a:pt x="20" y="0"/>
                    </a:lnTo>
                    <a:lnTo>
                      <a:pt x="20" y="177"/>
                    </a:lnTo>
                    <a:lnTo>
                      <a:pt x="0" y="177"/>
                    </a:lnTo>
                    <a:lnTo>
                      <a:pt x="0" y="161"/>
                    </a:lnTo>
                    <a:lnTo>
                      <a:pt x="11" y="161"/>
                    </a:lnTo>
                    <a:lnTo>
                      <a:pt x="1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110"/>
              <p:cNvSpPr>
                <a:spLocks noEditPoints="1"/>
              </p:cNvSpPr>
              <p:nvPr/>
            </p:nvSpPr>
            <p:spPr bwMode="auto">
              <a:xfrm>
                <a:off x="2675" y="2151"/>
                <a:ext cx="71" cy="51"/>
              </a:xfrm>
              <a:custGeom>
                <a:avLst/>
                <a:gdLst>
                  <a:gd name="T0" fmla="*/ 21 w 71"/>
                  <a:gd name="T1" fmla="*/ 9 h 102"/>
                  <a:gd name="T2" fmla="*/ 17 w 71"/>
                  <a:gd name="T3" fmla="*/ 10 h 102"/>
                  <a:gd name="T4" fmla="*/ 13 w 71"/>
                  <a:gd name="T5" fmla="*/ 12 h 102"/>
                  <a:gd name="T6" fmla="*/ 11 w 71"/>
                  <a:gd name="T7" fmla="*/ 14 h 102"/>
                  <a:gd name="T8" fmla="*/ 9 w 71"/>
                  <a:gd name="T9" fmla="*/ 17 h 102"/>
                  <a:gd name="T10" fmla="*/ 9 w 71"/>
                  <a:gd name="T11" fmla="*/ 19 h 102"/>
                  <a:gd name="T12" fmla="*/ 9 w 71"/>
                  <a:gd name="T13" fmla="*/ 22 h 102"/>
                  <a:gd name="T14" fmla="*/ 9 w 71"/>
                  <a:gd name="T15" fmla="*/ 26 h 102"/>
                  <a:gd name="T16" fmla="*/ 9 w 71"/>
                  <a:gd name="T17" fmla="*/ 43 h 102"/>
                  <a:gd name="T18" fmla="*/ 34 w 71"/>
                  <a:gd name="T19" fmla="*/ 43 h 102"/>
                  <a:gd name="T20" fmla="*/ 34 w 71"/>
                  <a:gd name="T21" fmla="*/ 26 h 102"/>
                  <a:gd name="T22" fmla="*/ 34 w 71"/>
                  <a:gd name="T23" fmla="*/ 20 h 102"/>
                  <a:gd name="T24" fmla="*/ 33 w 71"/>
                  <a:gd name="T25" fmla="*/ 16 h 102"/>
                  <a:gd name="T26" fmla="*/ 31 w 71"/>
                  <a:gd name="T27" fmla="*/ 13 h 102"/>
                  <a:gd name="T28" fmla="*/ 28 w 71"/>
                  <a:gd name="T29" fmla="*/ 11 h 102"/>
                  <a:gd name="T30" fmla="*/ 25 w 71"/>
                  <a:gd name="T31" fmla="*/ 10 h 102"/>
                  <a:gd name="T32" fmla="*/ 21 w 71"/>
                  <a:gd name="T33" fmla="*/ 9 h 102"/>
                  <a:gd name="T34" fmla="*/ 21 w 71"/>
                  <a:gd name="T35" fmla="*/ 0 h 102"/>
                  <a:gd name="T36" fmla="*/ 26 w 71"/>
                  <a:gd name="T37" fmla="*/ 1 h 102"/>
                  <a:gd name="T38" fmla="*/ 32 w 71"/>
                  <a:gd name="T39" fmla="*/ 3 h 102"/>
                  <a:gd name="T40" fmla="*/ 36 w 71"/>
                  <a:gd name="T41" fmla="*/ 6 h 102"/>
                  <a:gd name="T42" fmla="*/ 41 w 71"/>
                  <a:gd name="T43" fmla="*/ 13 h 102"/>
                  <a:gd name="T44" fmla="*/ 42 w 71"/>
                  <a:gd name="T45" fmla="*/ 26 h 102"/>
                  <a:gd name="T46" fmla="*/ 42 w 71"/>
                  <a:gd name="T47" fmla="*/ 43 h 102"/>
                  <a:gd name="T48" fmla="*/ 71 w 71"/>
                  <a:gd name="T49" fmla="*/ 43 h 102"/>
                  <a:gd name="T50" fmla="*/ 71 w 71"/>
                  <a:gd name="T51" fmla="*/ 51 h 102"/>
                  <a:gd name="T52" fmla="*/ 0 w 71"/>
                  <a:gd name="T53" fmla="*/ 51 h 102"/>
                  <a:gd name="T54" fmla="*/ 0 w 71"/>
                  <a:gd name="T55" fmla="*/ 26 h 102"/>
                  <a:gd name="T56" fmla="*/ 0 w 71"/>
                  <a:gd name="T57" fmla="*/ 21 h 102"/>
                  <a:gd name="T58" fmla="*/ 1 w 71"/>
                  <a:gd name="T59" fmla="*/ 16 h 102"/>
                  <a:gd name="T60" fmla="*/ 2 w 71"/>
                  <a:gd name="T61" fmla="*/ 12 h 102"/>
                  <a:gd name="T62" fmla="*/ 4 w 71"/>
                  <a:gd name="T63" fmla="*/ 8 h 102"/>
                  <a:gd name="T64" fmla="*/ 7 w 71"/>
                  <a:gd name="T65" fmla="*/ 5 h 102"/>
                  <a:gd name="T66" fmla="*/ 11 w 71"/>
                  <a:gd name="T67" fmla="*/ 2 h 102"/>
                  <a:gd name="T68" fmla="*/ 16 w 71"/>
                  <a:gd name="T69" fmla="*/ 1 h 102"/>
                  <a:gd name="T70" fmla="*/ 21 w 71"/>
                  <a:gd name="T71" fmla="*/ 0 h 1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"/>
                  <a:gd name="T109" fmla="*/ 0 h 102"/>
                  <a:gd name="T110" fmla="*/ 71 w 71"/>
                  <a:gd name="T111" fmla="*/ 102 h 1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" h="102">
                    <a:moveTo>
                      <a:pt x="21" y="18"/>
                    </a:moveTo>
                    <a:lnTo>
                      <a:pt x="17" y="20"/>
                    </a:lnTo>
                    <a:lnTo>
                      <a:pt x="13" y="24"/>
                    </a:lnTo>
                    <a:lnTo>
                      <a:pt x="11" y="28"/>
                    </a:lnTo>
                    <a:lnTo>
                      <a:pt x="9" y="34"/>
                    </a:lnTo>
                    <a:lnTo>
                      <a:pt x="9" y="38"/>
                    </a:lnTo>
                    <a:lnTo>
                      <a:pt x="9" y="44"/>
                    </a:lnTo>
                    <a:lnTo>
                      <a:pt x="9" y="51"/>
                    </a:lnTo>
                    <a:lnTo>
                      <a:pt x="9" y="85"/>
                    </a:lnTo>
                    <a:lnTo>
                      <a:pt x="34" y="85"/>
                    </a:lnTo>
                    <a:lnTo>
                      <a:pt x="34" y="51"/>
                    </a:lnTo>
                    <a:lnTo>
                      <a:pt x="34" y="40"/>
                    </a:lnTo>
                    <a:lnTo>
                      <a:pt x="33" y="32"/>
                    </a:lnTo>
                    <a:lnTo>
                      <a:pt x="31" y="26"/>
                    </a:lnTo>
                    <a:lnTo>
                      <a:pt x="28" y="22"/>
                    </a:lnTo>
                    <a:lnTo>
                      <a:pt x="25" y="20"/>
                    </a:lnTo>
                    <a:lnTo>
                      <a:pt x="21" y="18"/>
                    </a:lnTo>
                    <a:close/>
                    <a:moveTo>
                      <a:pt x="21" y="0"/>
                    </a:move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41" y="26"/>
                    </a:lnTo>
                    <a:lnTo>
                      <a:pt x="42" y="51"/>
                    </a:lnTo>
                    <a:lnTo>
                      <a:pt x="42" y="85"/>
                    </a:lnTo>
                    <a:lnTo>
                      <a:pt x="71" y="85"/>
                    </a:lnTo>
                    <a:lnTo>
                      <a:pt x="71" y="102"/>
                    </a:lnTo>
                    <a:lnTo>
                      <a:pt x="0" y="102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1" y="32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11"/>
              <p:cNvSpPr>
                <a:spLocks noEditPoints="1"/>
              </p:cNvSpPr>
              <p:nvPr/>
            </p:nvSpPr>
            <p:spPr bwMode="auto">
              <a:xfrm>
                <a:off x="2694" y="2097"/>
                <a:ext cx="53" cy="45"/>
              </a:xfrm>
              <a:custGeom>
                <a:avLst/>
                <a:gdLst>
                  <a:gd name="T0" fmla="*/ 26 w 53"/>
                  <a:gd name="T1" fmla="*/ 9 h 91"/>
                  <a:gd name="T2" fmla="*/ 21 w 53"/>
                  <a:gd name="T3" fmla="*/ 9 h 91"/>
                  <a:gd name="T4" fmla="*/ 16 w 53"/>
                  <a:gd name="T5" fmla="*/ 11 h 91"/>
                  <a:gd name="T6" fmla="*/ 13 w 53"/>
                  <a:gd name="T7" fmla="*/ 13 h 91"/>
                  <a:gd name="T8" fmla="*/ 10 w 53"/>
                  <a:gd name="T9" fmla="*/ 16 h 91"/>
                  <a:gd name="T10" fmla="*/ 8 w 53"/>
                  <a:gd name="T11" fmla="*/ 19 h 91"/>
                  <a:gd name="T12" fmla="*/ 8 w 53"/>
                  <a:gd name="T13" fmla="*/ 22 h 91"/>
                  <a:gd name="T14" fmla="*/ 8 w 53"/>
                  <a:gd name="T15" fmla="*/ 26 h 91"/>
                  <a:gd name="T16" fmla="*/ 10 w 53"/>
                  <a:gd name="T17" fmla="*/ 29 h 91"/>
                  <a:gd name="T18" fmla="*/ 13 w 53"/>
                  <a:gd name="T19" fmla="*/ 32 h 91"/>
                  <a:gd name="T20" fmla="*/ 16 w 53"/>
                  <a:gd name="T21" fmla="*/ 34 h 91"/>
                  <a:gd name="T22" fmla="*/ 21 w 53"/>
                  <a:gd name="T23" fmla="*/ 35 h 91"/>
                  <a:gd name="T24" fmla="*/ 26 w 53"/>
                  <a:gd name="T25" fmla="*/ 36 h 91"/>
                  <a:gd name="T26" fmla="*/ 32 w 53"/>
                  <a:gd name="T27" fmla="*/ 35 h 91"/>
                  <a:gd name="T28" fmla="*/ 37 w 53"/>
                  <a:gd name="T29" fmla="*/ 34 h 91"/>
                  <a:gd name="T30" fmla="*/ 40 w 53"/>
                  <a:gd name="T31" fmla="*/ 32 h 91"/>
                  <a:gd name="T32" fmla="*/ 43 w 53"/>
                  <a:gd name="T33" fmla="*/ 29 h 91"/>
                  <a:gd name="T34" fmla="*/ 44 w 53"/>
                  <a:gd name="T35" fmla="*/ 26 h 91"/>
                  <a:gd name="T36" fmla="*/ 45 w 53"/>
                  <a:gd name="T37" fmla="*/ 22 h 91"/>
                  <a:gd name="T38" fmla="*/ 44 w 53"/>
                  <a:gd name="T39" fmla="*/ 19 h 91"/>
                  <a:gd name="T40" fmla="*/ 43 w 53"/>
                  <a:gd name="T41" fmla="*/ 16 h 91"/>
                  <a:gd name="T42" fmla="*/ 40 w 53"/>
                  <a:gd name="T43" fmla="*/ 13 h 91"/>
                  <a:gd name="T44" fmla="*/ 37 w 53"/>
                  <a:gd name="T45" fmla="*/ 11 h 91"/>
                  <a:gd name="T46" fmla="*/ 32 w 53"/>
                  <a:gd name="T47" fmla="*/ 9 h 91"/>
                  <a:gd name="T48" fmla="*/ 26 w 53"/>
                  <a:gd name="T49" fmla="*/ 9 h 91"/>
                  <a:gd name="T50" fmla="*/ 26 w 53"/>
                  <a:gd name="T51" fmla="*/ 0 h 91"/>
                  <a:gd name="T52" fmla="*/ 32 w 53"/>
                  <a:gd name="T53" fmla="*/ 0 h 91"/>
                  <a:gd name="T54" fmla="*/ 37 w 53"/>
                  <a:gd name="T55" fmla="*/ 1 h 91"/>
                  <a:gd name="T56" fmla="*/ 41 w 53"/>
                  <a:gd name="T57" fmla="*/ 3 h 91"/>
                  <a:gd name="T58" fmla="*/ 45 w 53"/>
                  <a:gd name="T59" fmla="*/ 5 h 91"/>
                  <a:gd name="T60" fmla="*/ 48 w 53"/>
                  <a:gd name="T61" fmla="*/ 8 h 91"/>
                  <a:gd name="T62" fmla="*/ 50 w 53"/>
                  <a:gd name="T63" fmla="*/ 11 h 91"/>
                  <a:gd name="T64" fmla="*/ 52 w 53"/>
                  <a:gd name="T65" fmla="*/ 15 h 91"/>
                  <a:gd name="T66" fmla="*/ 53 w 53"/>
                  <a:gd name="T67" fmla="*/ 19 h 91"/>
                  <a:gd name="T68" fmla="*/ 53 w 53"/>
                  <a:gd name="T69" fmla="*/ 22 h 91"/>
                  <a:gd name="T70" fmla="*/ 51 w 53"/>
                  <a:gd name="T71" fmla="*/ 31 h 91"/>
                  <a:gd name="T72" fmla="*/ 46 w 53"/>
                  <a:gd name="T73" fmla="*/ 39 h 91"/>
                  <a:gd name="T74" fmla="*/ 38 w 53"/>
                  <a:gd name="T75" fmla="*/ 43 h 91"/>
                  <a:gd name="T76" fmla="*/ 26 w 53"/>
                  <a:gd name="T77" fmla="*/ 45 h 91"/>
                  <a:gd name="T78" fmla="*/ 14 w 53"/>
                  <a:gd name="T79" fmla="*/ 43 h 91"/>
                  <a:gd name="T80" fmla="*/ 5 w 53"/>
                  <a:gd name="T81" fmla="*/ 37 h 91"/>
                  <a:gd name="T82" fmla="*/ 2 w 53"/>
                  <a:gd name="T83" fmla="*/ 33 h 91"/>
                  <a:gd name="T84" fmla="*/ 0 w 53"/>
                  <a:gd name="T85" fmla="*/ 28 h 91"/>
                  <a:gd name="T86" fmla="*/ 0 w 53"/>
                  <a:gd name="T87" fmla="*/ 22 h 91"/>
                  <a:gd name="T88" fmla="*/ 1 w 53"/>
                  <a:gd name="T89" fmla="*/ 14 h 91"/>
                  <a:gd name="T90" fmla="*/ 7 w 53"/>
                  <a:gd name="T91" fmla="*/ 6 h 91"/>
                  <a:gd name="T92" fmla="*/ 15 w 53"/>
                  <a:gd name="T93" fmla="*/ 1 h 91"/>
                  <a:gd name="T94" fmla="*/ 26 w 53"/>
                  <a:gd name="T95" fmla="*/ 0 h 9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3"/>
                  <a:gd name="T145" fmla="*/ 0 h 91"/>
                  <a:gd name="T146" fmla="*/ 53 w 53"/>
                  <a:gd name="T147" fmla="*/ 91 h 9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3" h="91">
                    <a:moveTo>
                      <a:pt x="26" y="18"/>
                    </a:moveTo>
                    <a:lnTo>
                      <a:pt x="21" y="18"/>
                    </a:lnTo>
                    <a:lnTo>
                      <a:pt x="16" y="22"/>
                    </a:lnTo>
                    <a:lnTo>
                      <a:pt x="13" y="26"/>
                    </a:lnTo>
                    <a:lnTo>
                      <a:pt x="10" y="32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8" y="53"/>
                    </a:lnTo>
                    <a:lnTo>
                      <a:pt x="10" y="59"/>
                    </a:lnTo>
                    <a:lnTo>
                      <a:pt x="13" y="65"/>
                    </a:lnTo>
                    <a:lnTo>
                      <a:pt x="16" y="69"/>
                    </a:lnTo>
                    <a:lnTo>
                      <a:pt x="21" y="71"/>
                    </a:lnTo>
                    <a:lnTo>
                      <a:pt x="26" y="73"/>
                    </a:lnTo>
                    <a:lnTo>
                      <a:pt x="32" y="71"/>
                    </a:lnTo>
                    <a:lnTo>
                      <a:pt x="37" y="69"/>
                    </a:lnTo>
                    <a:lnTo>
                      <a:pt x="40" y="65"/>
                    </a:lnTo>
                    <a:lnTo>
                      <a:pt x="43" y="59"/>
                    </a:lnTo>
                    <a:lnTo>
                      <a:pt x="44" y="53"/>
                    </a:lnTo>
                    <a:lnTo>
                      <a:pt x="45" y="45"/>
                    </a:lnTo>
                    <a:lnTo>
                      <a:pt x="44" y="38"/>
                    </a:lnTo>
                    <a:lnTo>
                      <a:pt x="43" y="32"/>
                    </a:lnTo>
                    <a:lnTo>
                      <a:pt x="40" y="26"/>
                    </a:lnTo>
                    <a:lnTo>
                      <a:pt x="37" y="22"/>
                    </a:lnTo>
                    <a:lnTo>
                      <a:pt x="32" y="18"/>
                    </a:lnTo>
                    <a:lnTo>
                      <a:pt x="26" y="18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7" y="2"/>
                    </a:lnTo>
                    <a:lnTo>
                      <a:pt x="41" y="6"/>
                    </a:lnTo>
                    <a:lnTo>
                      <a:pt x="45" y="10"/>
                    </a:lnTo>
                    <a:lnTo>
                      <a:pt x="48" y="16"/>
                    </a:lnTo>
                    <a:lnTo>
                      <a:pt x="50" y="22"/>
                    </a:lnTo>
                    <a:lnTo>
                      <a:pt x="52" y="30"/>
                    </a:lnTo>
                    <a:lnTo>
                      <a:pt x="53" y="38"/>
                    </a:lnTo>
                    <a:lnTo>
                      <a:pt x="53" y="45"/>
                    </a:lnTo>
                    <a:lnTo>
                      <a:pt x="51" y="63"/>
                    </a:lnTo>
                    <a:lnTo>
                      <a:pt x="46" y="79"/>
                    </a:lnTo>
                    <a:lnTo>
                      <a:pt x="38" y="87"/>
                    </a:lnTo>
                    <a:lnTo>
                      <a:pt x="26" y="91"/>
                    </a:lnTo>
                    <a:lnTo>
                      <a:pt x="14" y="87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1" y="28"/>
                    </a:lnTo>
                    <a:lnTo>
                      <a:pt x="7" y="12"/>
                    </a:lnTo>
                    <a:lnTo>
                      <a:pt x="15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112"/>
              <p:cNvSpPr>
                <a:spLocks/>
              </p:cNvSpPr>
              <p:nvPr/>
            </p:nvSpPr>
            <p:spPr bwMode="auto">
              <a:xfrm>
                <a:off x="2695" y="2025"/>
                <a:ext cx="51" cy="68"/>
              </a:xfrm>
              <a:custGeom>
                <a:avLst/>
                <a:gdLst>
                  <a:gd name="T0" fmla="*/ 0 w 51"/>
                  <a:gd name="T1" fmla="*/ 0 h 135"/>
                  <a:gd name="T2" fmla="*/ 51 w 51"/>
                  <a:gd name="T3" fmla="*/ 14 h 135"/>
                  <a:gd name="T4" fmla="*/ 51 w 51"/>
                  <a:gd name="T5" fmla="*/ 25 h 135"/>
                  <a:gd name="T6" fmla="*/ 21 w 51"/>
                  <a:gd name="T7" fmla="*/ 32 h 135"/>
                  <a:gd name="T8" fmla="*/ 12 w 51"/>
                  <a:gd name="T9" fmla="*/ 34 h 135"/>
                  <a:gd name="T10" fmla="*/ 51 w 51"/>
                  <a:gd name="T11" fmla="*/ 43 h 135"/>
                  <a:gd name="T12" fmla="*/ 51 w 51"/>
                  <a:gd name="T13" fmla="*/ 54 h 135"/>
                  <a:gd name="T14" fmla="*/ 0 w 51"/>
                  <a:gd name="T15" fmla="*/ 68 h 135"/>
                  <a:gd name="T16" fmla="*/ 0 w 51"/>
                  <a:gd name="T17" fmla="*/ 59 h 135"/>
                  <a:gd name="T18" fmla="*/ 29 w 51"/>
                  <a:gd name="T19" fmla="*/ 50 h 135"/>
                  <a:gd name="T20" fmla="*/ 40 w 51"/>
                  <a:gd name="T21" fmla="*/ 48 h 135"/>
                  <a:gd name="T22" fmla="*/ 39 w 51"/>
                  <a:gd name="T23" fmla="*/ 48 h 135"/>
                  <a:gd name="T24" fmla="*/ 37 w 51"/>
                  <a:gd name="T25" fmla="*/ 47 h 135"/>
                  <a:gd name="T26" fmla="*/ 34 w 51"/>
                  <a:gd name="T27" fmla="*/ 47 h 135"/>
                  <a:gd name="T28" fmla="*/ 30 w 51"/>
                  <a:gd name="T29" fmla="*/ 46 h 135"/>
                  <a:gd name="T30" fmla="*/ 0 w 51"/>
                  <a:gd name="T31" fmla="*/ 39 h 135"/>
                  <a:gd name="T32" fmla="*/ 0 w 51"/>
                  <a:gd name="T33" fmla="*/ 30 h 135"/>
                  <a:gd name="T34" fmla="*/ 30 w 51"/>
                  <a:gd name="T35" fmla="*/ 22 h 135"/>
                  <a:gd name="T36" fmla="*/ 39 w 51"/>
                  <a:gd name="T37" fmla="*/ 20 h 135"/>
                  <a:gd name="T38" fmla="*/ 29 w 51"/>
                  <a:gd name="T39" fmla="*/ 17 h 135"/>
                  <a:gd name="T40" fmla="*/ 0 w 51"/>
                  <a:gd name="T41" fmla="*/ 9 h 135"/>
                  <a:gd name="T42" fmla="*/ 0 w 51"/>
                  <a:gd name="T43" fmla="*/ 0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0" y="0"/>
                    </a:moveTo>
                    <a:lnTo>
                      <a:pt x="51" y="27"/>
                    </a:lnTo>
                    <a:lnTo>
                      <a:pt x="51" y="49"/>
                    </a:lnTo>
                    <a:lnTo>
                      <a:pt x="21" y="63"/>
                    </a:lnTo>
                    <a:lnTo>
                      <a:pt x="12" y="67"/>
                    </a:lnTo>
                    <a:lnTo>
                      <a:pt x="51" y="86"/>
                    </a:lnTo>
                    <a:lnTo>
                      <a:pt x="51" y="108"/>
                    </a:lnTo>
                    <a:lnTo>
                      <a:pt x="0" y="135"/>
                    </a:lnTo>
                    <a:lnTo>
                      <a:pt x="0" y="118"/>
                    </a:lnTo>
                    <a:lnTo>
                      <a:pt x="29" y="100"/>
                    </a:lnTo>
                    <a:lnTo>
                      <a:pt x="40" y="96"/>
                    </a:lnTo>
                    <a:lnTo>
                      <a:pt x="39" y="96"/>
                    </a:lnTo>
                    <a:lnTo>
                      <a:pt x="37" y="94"/>
                    </a:lnTo>
                    <a:lnTo>
                      <a:pt x="34" y="94"/>
                    </a:lnTo>
                    <a:lnTo>
                      <a:pt x="30" y="92"/>
                    </a:lnTo>
                    <a:lnTo>
                      <a:pt x="0" y="77"/>
                    </a:lnTo>
                    <a:lnTo>
                      <a:pt x="0" y="59"/>
                    </a:lnTo>
                    <a:lnTo>
                      <a:pt x="30" y="43"/>
                    </a:lnTo>
                    <a:lnTo>
                      <a:pt x="39" y="39"/>
                    </a:lnTo>
                    <a:lnTo>
                      <a:pt x="29" y="33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113"/>
              <p:cNvSpPr>
                <a:spLocks noEditPoints="1"/>
              </p:cNvSpPr>
              <p:nvPr/>
            </p:nvSpPr>
            <p:spPr bwMode="auto">
              <a:xfrm>
                <a:off x="2694" y="1976"/>
                <a:ext cx="53" cy="46"/>
              </a:xfrm>
              <a:custGeom>
                <a:avLst/>
                <a:gdLst>
                  <a:gd name="T0" fmla="*/ 20 w 53"/>
                  <a:gd name="T1" fmla="*/ 9 h 92"/>
                  <a:gd name="T2" fmla="*/ 17 w 53"/>
                  <a:gd name="T3" fmla="*/ 10 h 92"/>
                  <a:gd name="T4" fmla="*/ 14 w 53"/>
                  <a:gd name="T5" fmla="*/ 11 h 92"/>
                  <a:gd name="T6" fmla="*/ 12 w 53"/>
                  <a:gd name="T7" fmla="*/ 12 h 92"/>
                  <a:gd name="T8" fmla="*/ 10 w 53"/>
                  <a:gd name="T9" fmla="*/ 14 h 92"/>
                  <a:gd name="T10" fmla="*/ 8 w 53"/>
                  <a:gd name="T11" fmla="*/ 19 h 92"/>
                  <a:gd name="T12" fmla="*/ 8 w 53"/>
                  <a:gd name="T13" fmla="*/ 23 h 92"/>
                  <a:gd name="T14" fmla="*/ 8 w 53"/>
                  <a:gd name="T15" fmla="*/ 26 h 92"/>
                  <a:gd name="T16" fmla="*/ 9 w 53"/>
                  <a:gd name="T17" fmla="*/ 29 h 92"/>
                  <a:gd name="T18" fmla="*/ 11 w 53"/>
                  <a:gd name="T19" fmla="*/ 33 h 92"/>
                  <a:gd name="T20" fmla="*/ 14 w 53"/>
                  <a:gd name="T21" fmla="*/ 35 h 92"/>
                  <a:gd name="T22" fmla="*/ 17 w 53"/>
                  <a:gd name="T23" fmla="*/ 36 h 92"/>
                  <a:gd name="T24" fmla="*/ 20 w 53"/>
                  <a:gd name="T25" fmla="*/ 37 h 92"/>
                  <a:gd name="T26" fmla="*/ 20 w 53"/>
                  <a:gd name="T27" fmla="*/ 9 h 92"/>
                  <a:gd name="T28" fmla="*/ 26 w 53"/>
                  <a:gd name="T29" fmla="*/ 0 h 92"/>
                  <a:gd name="T30" fmla="*/ 28 w 53"/>
                  <a:gd name="T31" fmla="*/ 0 h 92"/>
                  <a:gd name="T32" fmla="*/ 28 w 53"/>
                  <a:gd name="T33" fmla="*/ 37 h 92"/>
                  <a:gd name="T34" fmla="*/ 33 w 53"/>
                  <a:gd name="T35" fmla="*/ 36 h 92"/>
                  <a:gd name="T36" fmla="*/ 37 w 53"/>
                  <a:gd name="T37" fmla="*/ 34 h 92"/>
                  <a:gd name="T38" fmla="*/ 41 w 53"/>
                  <a:gd name="T39" fmla="*/ 33 h 92"/>
                  <a:gd name="T40" fmla="*/ 43 w 53"/>
                  <a:gd name="T41" fmla="*/ 29 h 92"/>
                  <a:gd name="T42" fmla="*/ 44 w 53"/>
                  <a:gd name="T43" fmla="*/ 26 h 92"/>
                  <a:gd name="T44" fmla="*/ 45 w 53"/>
                  <a:gd name="T45" fmla="*/ 23 h 92"/>
                  <a:gd name="T46" fmla="*/ 44 w 53"/>
                  <a:gd name="T47" fmla="*/ 18 h 92"/>
                  <a:gd name="T48" fmla="*/ 43 w 53"/>
                  <a:gd name="T49" fmla="*/ 13 h 92"/>
                  <a:gd name="T50" fmla="*/ 40 w 53"/>
                  <a:gd name="T51" fmla="*/ 12 h 92"/>
                  <a:gd name="T52" fmla="*/ 37 w 53"/>
                  <a:gd name="T53" fmla="*/ 9 h 92"/>
                  <a:gd name="T54" fmla="*/ 38 w 53"/>
                  <a:gd name="T55" fmla="*/ 0 h 92"/>
                  <a:gd name="T56" fmla="*/ 42 w 53"/>
                  <a:gd name="T57" fmla="*/ 2 h 92"/>
                  <a:gd name="T58" fmla="*/ 46 w 53"/>
                  <a:gd name="T59" fmla="*/ 5 h 92"/>
                  <a:gd name="T60" fmla="*/ 49 w 53"/>
                  <a:gd name="T61" fmla="*/ 7 h 92"/>
                  <a:gd name="T62" fmla="*/ 51 w 53"/>
                  <a:gd name="T63" fmla="*/ 12 h 92"/>
                  <a:gd name="T64" fmla="*/ 53 w 53"/>
                  <a:gd name="T65" fmla="*/ 17 h 92"/>
                  <a:gd name="T66" fmla="*/ 53 w 53"/>
                  <a:gd name="T67" fmla="*/ 23 h 92"/>
                  <a:gd name="T68" fmla="*/ 51 w 53"/>
                  <a:gd name="T69" fmla="*/ 33 h 92"/>
                  <a:gd name="T70" fmla="*/ 46 w 53"/>
                  <a:gd name="T71" fmla="*/ 39 h 92"/>
                  <a:gd name="T72" fmla="*/ 38 w 53"/>
                  <a:gd name="T73" fmla="*/ 44 h 92"/>
                  <a:gd name="T74" fmla="*/ 27 w 53"/>
                  <a:gd name="T75" fmla="*/ 46 h 92"/>
                  <a:gd name="T76" fmla="*/ 15 w 53"/>
                  <a:gd name="T77" fmla="*/ 44 h 92"/>
                  <a:gd name="T78" fmla="*/ 7 w 53"/>
                  <a:gd name="T79" fmla="*/ 39 h 92"/>
                  <a:gd name="T80" fmla="*/ 2 w 53"/>
                  <a:gd name="T81" fmla="*/ 33 h 92"/>
                  <a:gd name="T82" fmla="*/ 0 w 53"/>
                  <a:gd name="T83" fmla="*/ 23 h 92"/>
                  <a:gd name="T84" fmla="*/ 1 w 53"/>
                  <a:gd name="T85" fmla="*/ 13 h 92"/>
                  <a:gd name="T86" fmla="*/ 7 w 53"/>
                  <a:gd name="T87" fmla="*/ 6 h 92"/>
                  <a:gd name="T88" fmla="*/ 15 w 53"/>
                  <a:gd name="T89" fmla="*/ 2 h 92"/>
                  <a:gd name="T90" fmla="*/ 26 w 53"/>
                  <a:gd name="T91" fmla="*/ 0 h 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"/>
                  <a:gd name="T139" fmla="*/ 0 h 92"/>
                  <a:gd name="T140" fmla="*/ 53 w 53"/>
                  <a:gd name="T141" fmla="*/ 92 h 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" h="92">
                    <a:moveTo>
                      <a:pt x="20" y="17"/>
                    </a:moveTo>
                    <a:lnTo>
                      <a:pt x="17" y="19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0" y="29"/>
                    </a:lnTo>
                    <a:lnTo>
                      <a:pt x="8" y="37"/>
                    </a:lnTo>
                    <a:lnTo>
                      <a:pt x="8" y="45"/>
                    </a:lnTo>
                    <a:lnTo>
                      <a:pt x="8" y="53"/>
                    </a:lnTo>
                    <a:lnTo>
                      <a:pt x="9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2"/>
                    </a:lnTo>
                    <a:lnTo>
                      <a:pt x="20" y="74"/>
                    </a:lnTo>
                    <a:lnTo>
                      <a:pt x="20" y="17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8" y="74"/>
                    </a:lnTo>
                    <a:lnTo>
                      <a:pt x="33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59"/>
                    </a:lnTo>
                    <a:lnTo>
                      <a:pt x="44" y="53"/>
                    </a:lnTo>
                    <a:lnTo>
                      <a:pt x="45" y="45"/>
                    </a:lnTo>
                    <a:lnTo>
                      <a:pt x="44" y="35"/>
                    </a:lnTo>
                    <a:lnTo>
                      <a:pt x="43" y="27"/>
                    </a:lnTo>
                    <a:lnTo>
                      <a:pt x="40" y="23"/>
                    </a:lnTo>
                    <a:lnTo>
                      <a:pt x="37" y="17"/>
                    </a:lnTo>
                    <a:lnTo>
                      <a:pt x="38" y="0"/>
                    </a:lnTo>
                    <a:lnTo>
                      <a:pt x="42" y="4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1" y="23"/>
                    </a:lnTo>
                    <a:lnTo>
                      <a:pt x="53" y="33"/>
                    </a:lnTo>
                    <a:lnTo>
                      <a:pt x="53" y="45"/>
                    </a:lnTo>
                    <a:lnTo>
                      <a:pt x="51" y="65"/>
                    </a:lnTo>
                    <a:lnTo>
                      <a:pt x="46" y="78"/>
                    </a:lnTo>
                    <a:lnTo>
                      <a:pt x="38" y="88"/>
                    </a:lnTo>
                    <a:lnTo>
                      <a:pt x="27" y="92"/>
                    </a:lnTo>
                    <a:lnTo>
                      <a:pt x="15" y="88"/>
                    </a:lnTo>
                    <a:lnTo>
                      <a:pt x="7" y="78"/>
                    </a:lnTo>
                    <a:lnTo>
                      <a:pt x="2" y="65"/>
                    </a:lnTo>
                    <a:lnTo>
                      <a:pt x="0" y="45"/>
                    </a:lnTo>
                    <a:lnTo>
                      <a:pt x="1" y="27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114"/>
              <p:cNvSpPr>
                <a:spLocks/>
              </p:cNvSpPr>
              <p:nvPr/>
            </p:nvSpPr>
            <p:spPr bwMode="auto">
              <a:xfrm>
                <a:off x="2694" y="1939"/>
                <a:ext cx="52" cy="26"/>
              </a:xfrm>
              <a:custGeom>
                <a:avLst/>
                <a:gdLst>
                  <a:gd name="T0" fmla="*/ 2 w 52"/>
                  <a:gd name="T1" fmla="*/ 0 h 53"/>
                  <a:gd name="T2" fmla="*/ 10 w 52"/>
                  <a:gd name="T3" fmla="*/ 3 h 53"/>
                  <a:gd name="T4" fmla="*/ 9 w 52"/>
                  <a:gd name="T5" fmla="*/ 6 h 53"/>
                  <a:gd name="T6" fmla="*/ 8 w 52"/>
                  <a:gd name="T7" fmla="*/ 9 h 53"/>
                  <a:gd name="T8" fmla="*/ 8 w 52"/>
                  <a:gd name="T9" fmla="*/ 11 h 53"/>
                  <a:gd name="T10" fmla="*/ 10 w 52"/>
                  <a:gd name="T11" fmla="*/ 13 h 53"/>
                  <a:gd name="T12" fmla="*/ 12 w 52"/>
                  <a:gd name="T13" fmla="*/ 15 h 53"/>
                  <a:gd name="T14" fmla="*/ 15 w 52"/>
                  <a:gd name="T15" fmla="*/ 16 h 53"/>
                  <a:gd name="T16" fmla="*/ 19 w 52"/>
                  <a:gd name="T17" fmla="*/ 16 h 53"/>
                  <a:gd name="T18" fmla="*/ 25 w 52"/>
                  <a:gd name="T19" fmla="*/ 16 h 53"/>
                  <a:gd name="T20" fmla="*/ 52 w 52"/>
                  <a:gd name="T21" fmla="*/ 16 h 53"/>
                  <a:gd name="T22" fmla="*/ 52 w 52"/>
                  <a:gd name="T23" fmla="*/ 26 h 53"/>
                  <a:gd name="T24" fmla="*/ 1 w 52"/>
                  <a:gd name="T25" fmla="*/ 26 h 53"/>
                  <a:gd name="T26" fmla="*/ 1 w 52"/>
                  <a:gd name="T27" fmla="*/ 17 h 53"/>
                  <a:gd name="T28" fmla="*/ 8 w 52"/>
                  <a:gd name="T29" fmla="*/ 17 h 53"/>
                  <a:gd name="T30" fmla="*/ 4 w 52"/>
                  <a:gd name="T31" fmla="*/ 16 h 53"/>
                  <a:gd name="T32" fmla="*/ 1 w 52"/>
                  <a:gd name="T33" fmla="*/ 13 h 53"/>
                  <a:gd name="T34" fmla="*/ 0 w 52"/>
                  <a:gd name="T35" fmla="*/ 11 h 53"/>
                  <a:gd name="T36" fmla="*/ 0 w 52"/>
                  <a:gd name="T37" fmla="*/ 8 h 53"/>
                  <a:gd name="T38" fmla="*/ 0 w 52"/>
                  <a:gd name="T39" fmla="*/ 4 h 53"/>
                  <a:gd name="T40" fmla="*/ 2 w 52"/>
                  <a:gd name="T41" fmla="*/ 0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3"/>
                  <a:gd name="T65" fmla="*/ 52 w 52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3">
                    <a:moveTo>
                      <a:pt x="2" y="0"/>
                    </a:moveTo>
                    <a:lnTo>
                      <a:pt x="10" y="6"/>
                    </a:lnTo>
                    <a:lnTo>
                      <a:pt x="9" y="12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10" y="26"/>
                    </a:lnTo>
                    <a:lnTo>
                      <a:pt x="12" y="30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5" y="33"/>
                    </a:lnTo>
                    <a:lnTo>
                      <a:pt x="52" y="33"/>
                    </a:lnTo>
                    <a:lnTo>
                      <a:pt x="52" y="53"/>
                    </a:lnTo>
                    <a:lnTo>
                      <a:pt x="1" y="53"/>
                    </a:lnTo>
                    <a:lnTo>
                      <a:pt x="1" y="35"/>
                    </a:lnTo>
                    <a:lnTo>
                      <a:pt x="8" y="35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115"/>
              <p:cNvSpPr>
                <a:spLocks noEditPoints="1"/>
              </p:cNvSpPr>
              <p:nvPr/>
            </p:nvSpPr>
            <p:spPr bwMode="auto">
              <a:xfrm>
                <a:off x="2675" y="1866"/>
                <a:ext cx="72" cy="43"/>
              </a:xfrm>
              <a:custGeom>
                <a:avLst/>
                <a:gdLst>
                  <a:gd name="T0" fmla="*/ 46 w 72"/>
                  <a:gd name="T1" fmla="*/ 9 h 86"/>
                  <a:gd name="T2" fmla="*/ 41 w 72"/>
                  <a:gd name="T3" fmla="*/ 10 h 86"/>
                  <a:gd name="T4" fmla="*/ 38 w 72"/>
                  <a:gd name="T5" fmla="*/ 10 h 86"/>
                  <a:gd name="T6" fmla="*/ 34 w 72"/>
                  <a:gd name="T7" fmla="*/ 11 h 86"/>
                  <a:gd name="T8" fmla="*/ 32 w 72"/>
                  <a:gd name="T9" fmla="*/ 12 h 86"/>
                  <a:gd name="T10" fmla="*/ 29 w 72"/>
                  <a:gd name="T11" fmla="*/ 15 h 86"/>
                  <a:gd name="T12" fmla="*/ 27 w 72"/>
                  <a:gd name="T13" fmla="*/ 19 h 86"/>
                  <a:gd name="T14" fmla="*/ 27 w 72"/>
                  <a:gd name="T15" fmla="*/ 22 h 86"/>
                  <a:gd name="T16" fmla="*/ 27 w 72"/>
                  <a:gd name="T17" fmla="*/ 25 h 86"/>
                  <a:gd name="T18" fmla="*/ 29 w 72"/>
                  <a:gd name="T19" fmla="*/ 28 h 86"/>
                  <a:gd name="T20" fmla="*/ 31 w 72"/>
                  <a:gd name="T21" fmla="*/ 30 h 86"/>
                  <a:gd name="T22" fmla="*/ 35 w 72"/>
                  <a:gd name="T23" fmla="*/ 33 h 86"/>
                  <a:gd name="T24" fmla="*/ 40 w 72"/>
                  <a:gd name="T25" fmla="*/ 35 h 86"/>
                  <a:gd name="T26" fmla="*/ 45 w 72"/>
                  <a:gd name="T27" fmla="*/ 35 h 86"/>
                  <a:gd name="T28" fmla="*/ 51 w 72"/>
                  <a:gd name="T29" fmla="*/ 35 h 86"/>
                  <a:gd name="T30" fmla="*/ 56 w 72"/>
                  <a:gd name="T31" fmla="*/ 33 h 86"/>
                  <a:gd name="T32" fmla="*/ 59 w 72"/>
                  <a:gd name="T33" fmla="*/ 30 h 86"/>
                  <a:gd name="T34" fmla="*/ 62 w 72"/>
                  <a:gd name="T35" fmla="*/ 27 h 86"/>
                  <a:gd name="T36" fmla="*/ 63 w 72"/>
                  <a:gd name="T37" fmla="*/ 24 h 86"/>
                  <a:gd name="T38" fmla="*/ 64 w 72"/>
                  <a:gd name="T39" fmla="*/ 22 h 86"/>
                  <a:gd name="T40" fmla="*/ 63 w 72"/>
                  <a:gd name="T41" fmla="*/ 19 h 86"/>
                  <a:gd name="T42" fmla="*/ 62 w 72"/>
                  <a:gd name="T43" fmla="*/ 15 h 86"/>
                  <a:gd name="T44" fmla="*/ 59 w 72"/>
                  <a:gd name="T45" fmla="*/ 12 h 86"/>
                  <a:gd name="T46" fmla="*/ 56 w 72"/>
                  <a:gd name="T47" fmla="*/ 11 h 86"/>
                  <a:gd name="T48" fmla="*/ 52 w 72"/>
                  <a:gd name="T49" fmla="*/ 10 h 86"/>
                  <a:gd name="T50" fmla="*/ 46 w 72"/>
                  <a:gd name="T51" fmla="*/ 9 h 86"/>
                  <a:gd name="T52" fmla="*/ 0 w 72"/>
                  <a:gd name="T53" fmla="*/ 0 h 86"/>
                  <a:gd name="T54" fmla="*/ 71 w 72"/>
                  <a:gd name="T55" fmla="*/ 0 h 86"/>
                  <a:gd name="T56" fmla="*/ 71 w 72"/>
                  <a:gd name="T57" fmla="*/ 9 h 86"/>
                  <a:gd name="T58" fmla="*/ 63 w 72"/>
                  <a:gd name="T59" fmla="*/ 9 h 86"/>
                  <a:gd name="T60" fmla="*/ 67 w 72"/>
                  <a:gd name="T61" fmla="*/ 11 h 86"/>
                  <a:gd name="T62" fmla="*/ 70 w 72"/>
                  <a:gd name="T63" fmla="*/ 14 h 86"/>
                  <a:gd name="T64" fmla="*/ 71 w 72"/>
                  <a:gd name="T65" fmla="*/ 19 h 86"/>
                  <a:gd name="T66" fmla="*/ 72 w 72"/>
                  <a:gd name="T67" fmla="*/ 22 h 86"/>
                  <a:gd name="T68" fmla="*/ 72 w 72"/>
                  <a:gd name="T69" fmla="*/ 26 h 86"/>
                  <a:gd name="T70" fmla="*/ 71 w 72"/>
                  <a:gd name="T71" fmla="*/ 30 h 86"/>
                  <a:gd name="T72" fmla="*/ 69 w 72"/>
                  <a:gd name="T73" fmla="*/ 34 h 86"/>
                  <a:gd name="T74" fmla="*/ 66 w 72"/>
                  <a:gd name="T75" fmla="*/ 36 h 86"/>
                  <a:gd name="T76" fmla="*/ 63 w 72"/>
                  <a:gd name="T77" fmla="*/ 39 h 86"/>
                  <a:gd name="T78" fmla="*/ 59 w 72"/>
                  <a:gd name="T79" fmla="*/ 41 h 86"/>
                  <a:gd name="T80" fmla="*/ 55 w 72"/>
                  <a:gd name="T81" fmla="*/ 42 h 86"/>
                  <a:gd name="T82" fmla="*/ 50 w 72"/>
                  <a:gd name="T83" fmla="*/ 43 h 86"/>
                  <a:gd name="T84" fmla="*/ 45 w 72"/>
                  <a:gd name="T85" fmla="*/ 43 h 86"/>
                  <a:gd name="T86" fmla="*/ 38 w 72"/>
                  <a:gd name="T87" fmla="*/ 43 h 86"/>
                  <a:gd name="T88" fmla="*/ 32 w 72"/>
                  <a:gd name="T89" fmla="*/ 41 h 86"/>
                  <a:gd name="T90" fmla="*/ 28 w 72"/>
                  <a:gd name="T91" fmla="*/ 39 h 86"/>
                  <a:gd name="T92" fmla="*/ 25 w 72"/>
                  <a:gd name="T93" fmla="*/ 36 h 86"/>
                  <a:gd name="T94" fmla="*/ 22 w 72"/>
                  <a:gd name="T95" fmla="*/ 34 h 86"/>
                  <a:gd name="T96" fmla="*/ 20 w 72"/>
                  <a:gd name="T97" fmla="*/ 30 h 86"/>
                  <a:gd name="T98" fmla="*/ 19 w 72"/>
                  <a:gd name="T99" fmla="*/ 26 h 86"/>
                  <a:gd name="T100" fmla="*/ 19 w 72"/>
                  <a:gd name="T101" fmla="*/ 22 h 86"/>
                  <a:gd name="T102" fmla="*/ 19 w 72"/>
                  <a:gd name="T103" fmla="*/ 19 h 86"/>
                  <a:gd name="T104" fmla="*/ 21 w 72"/>
                  <a:gd name="T105" fmla="*/ 14 h 86"/>
                  <a:gd name="T106" fmla="*/ 24 w 72"/>
                  <a:gd name="T107" fmla="*/ 11 h 86"/>
                  <a:gd name="T108" fmla="*/ 27 w 72"/>
                  <a:gd name="T109" fmla="*/ 9 h 86"/>
                  <a:gd name="T110" fmla="*/ 0 w 72"/>
                  <a:gd name="T111" fmla="*/ 9 h 86"/>
                  <a:gd name="T112" fmla="*/ 0 w 72"/>
                  <a:gd name="T113" fmla="*/ 0 h 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2"/>
                  <a:gd name="T172" fmla="*/ 0 h 86"/>
                  <a:gd name="T173" fmla="*/ 72 w 72"/>
                  <a:gd name="T174" fmla="*/ 86 h 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2" h="86">
                    <a:moveTo>
                      <a:pt x="46" y="17"/>
                    </a:moveTo>
                    <a:lnTo>
                      <a:pt x="41" y="19"/>
                    </a:lnTo>
                    <a:lnTo>
                      <a:pt x="38" y="19"/>
                    </a:lnTo>
                    <a:lnTo>
                      <a:pt x="34" y="23"/>
                    </a:lnTo>
                    <a:lnTo>
                      <a:pt x="32" y="25"/>
                    </a:lnTo>
                    <a:lnTo>
                      <a:pt x="29" y="31"/>
                    </a:lnTo>
                    <a:lnTo>
                      <a:pt x="27" y="37"/>
                    </a:lnTo>
                    <a:lnTo>
                      <a:pt x="27" y="43"/>
                    </a:lnTo>
                    <a:lnTo>
                      <a:pt x="27" y="51"/>
                    </a:lnTo>
                    <a:lnTo>
                      <a:pt x="29" y="57"/>
                    </a:lnTo>
                    <a:lnTo>
                      <a:pt x="31" y="61"/>
                    </a:lnTo>
                    <a:lnTo>
                      <a:pt x="35" y="65"/>
                    </a:lnTo>
                    <a:lnTo>
                      <a:pt x="40" y="69"/>
                    </a:lnTo>
                    <a:lnTo>
                      <a:pt x="45" y="69"/>
                    </a:lnTo>
                    <a:lnTo>
                      <a:pt x="51" y="69"/>
                    </a:lnTo>
                    <a:lnTo>
                      <a:pt x="56" y="65"/>
                    </a:lnTo>
                    <a:lnTo>
                      <a:pt x="59" y="61"/>
                    </a:lnTo>
                    <a:lnTo>
                      <a:pt x="62" y="55"/>
                    </a:lnTo>
                    <a:lnTo>
                      <a:pt x="63" y="49"/>
                    </a:lnTo>
                    <a:lnTo>
                      <a:pt x="64" y="43"/>
                    </a:lnTo>
                    <a:lnTo>
                      <a:pt x="63" y="37"/>
                    </a:lnTo>
                    <a:lnTo>
                      <a:pt x="62" y="31"/>
                    </a:lnTo>
                    <a:lnTo>
                      <a:pt x="59" y="25"/>
                    </a:lnTo>
                    <a:lnTo>
                      <a:pt x="56" y="21"/>
                    </a:lnTo>
                    <a:lnTo>
                      <a:pt x="52" y="19"/>
                    </a:lnTo>
                    <a:lnTo>
                      <a:pt x="46" y="17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17"/>
                    </a:lnTo>
                    <a:lnTo>
                      <a:pt x="63" y="17"/>
                    </a:lnTo>
                    <a:lnTo>
                      <a:pt x="67" y="23"/>
                    </a:lnTo>
                    <a:lnTo>
                      <a:pt x="70" y="29"/>
                    </a:lnTo>
                    <a:lnTo>
                      <a:pt x="71" y="37"/>
                    </a:lnTo>
                    <a:lnTo>
                      <a:pt x="72" y="45"/>
                    </a:lnTo>
                    <a:lnTo>
                      <a:pt x="72" y="53"/>
                    </a:lnTo>
                    <a:lnTo>
                      <a:pt x="71" y="61"/>
                    </a:lnTo>
                    <a:lnTo>
                      <a:pt x="69" y="67"/>
                    </a:lnTo>
                    <a:lnTo>
                      <a:pt x="66" y="72"/>
                    </a:lnTo>
                    <a:lnTo>
                      <a:pt x="63" y="78"/>
                    </a:lnTo>
                    <a:lnTo>
                      <a:pt x="59" y="82"/>
                    </a:lnTo>
                    <a:lnTo>
                      <a:pt x="55" y="84"/>
                    </a:lnTo>
                    <a:lnTo>
                      <a:pt x="50" y="86"/>
                    </a:lnTo>
                    <a:lnTo>
                      <a:pt x="45" y="86"/>
                    </a:lnTo>
                    <a:lnTo>
                      <a:pt x="38" y="86"/>
                    </a:lnTo>
                    <a:lnTo>
                      <a:pt x="32" y="82"/>
                    </a:lnTo>
                    <a:lnTo>
                      <a:pt x="28" y="78"/>
                    </a:lnTo>
                    <a:lnTo>
                      <a:pt x="25" y="72"/>
                    </a:lnTo>
                    <a:lnTo>
                      <a:pt x="22" y="67"/>
                    </a:lnTo>
                    <a:lnTo>
                      <a:pt x="20" y="61"/>
                    </a:lnTo>
                    <a:lnTo>
                      <a:pt x="19" y="53"/>
                    </a:lnTo>
                    <a:lnTo>
                      <a:pt x="19" y="45"/>
                    </a:lnTo>
                    <a:lnTo>
                      <a:pt x="19" y="37"/>
                    </a:lnTo>
                    <a:lnTo>
                      <a:pt x="21" y="29"/>
                    </a:lnTo>
                    <a:lnTo>
                      <a:pt x="24" y="23"/>
                    </a:lnTo>
                    <a:lnTo>
                      <a:pt x="2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16"/>
              <p:cNvSpPr>
                <a:spLocks noEditPoints="1"/>
              </p:cNvSpPr>
              <p:nvPr/>
            </p:nvSpPr>
            <p:spPr bwMode="auto">
              <a:xfrm>
                <a:off x="2694" y="1810"/>
                <a:ext cx="53" cy="46"/>
              </a:xfrm>
              <a:custGeom>
                <a:avLst/>
                <a:gdLst>
                  <a:gd name="T0" fmla="*/ 20 w 53"/>
                  <a:gd name="T1" fmla="*/ 9 h 92"/>
                  <a:gd name="T2" fmla="*/ 17 w 53"/>
                  <a:gd name="T3" fmla="*/ 10 h 92"/>
                  <a:gd name="T4" fmla="*/ 14 w 53"/>
                  <a:gd name="T5" fmla="*/ 11 h 92"/>
                  <a:gd name="T6" fmla="*/ 12 w 53"/>
                  <a:gd name="T7" fmla="*/ 12 h 92"/>
                  <a:gd name="T8" fmla="*/ 10 w 53"/>
                  <a:gd name="T9" fmla="*/ 14 h 92"/>
                  <a:gd name="T10" fmla="*/ 8 w 53"/>
                  <a:gd name="T11" fmla="*/ 19 h 92"/>
                  <a:gd name="T12" fmla="*/ 8 w 53"/>
                  <a:gd name="T13" fmla="*/ 23 h 92"/>
                  <a:gd name="T14" fmla="*/ 8 w 53"/>
                  <a:gd name="T15" fmla="*/ 26 h 92"/>
                  <a:gd name="T16" fmla="*/ 9 w 53"/>
                  <a:gd name="T17" fmla="*/ 29 h 92"/>
                  <a:gd name="T18" fmla="*/ 11 w 53"/>
                  <a:gd name="T19" fmla="*/ 33 h 92"/>
                  <a:gd name="T20" fmla="*/ 14 w 53"/>
                  <a:gd name="T21" fmla="*/ 36 h 92"/>
                  <a:gd name="T22" fmla="*/ 17 w 53"/>
                  <a:gd name="T23" fmla="*/ 37 h 92"/>
                  <a:gd name="T24" fmla="*/ 20 w 53"/>
                  <a:gd name="T25" fmla="*/ 37 h 92"/>
                  <a:gd name="T26" fmla="*/ 20 w 53"/>
                  <a:gd name="T27" fmla="*/ 9 h 92"/>
                  <a:gd name="T28" fmla="*/ 26 w 53"/>
                  <a:gd name="T29" fmla="*/ 0 h 92"/>
                  <a:gd name="T30" fmla="*/ 28 w 53"/>
                  <a:gd name="T31" fmla="*/ 0 h 92"/>
                  <a:gd name="T32" fmla="*/ 28 w 53"/>
                  <a:gd name="T33" fmla="*/ 37 h 92"/>
                  <a:gd name="T34" fmla="*/ 33 w 53"/>
                  <a:gd name="T35" fmla="*/ 37 h 92"/>
                  <a:gd name="T36" fmla="*/ 37 w 53"/>
                  <a:gd name="T37" fmla="*/ 35 h 92"/>
                  <a:gd name="T38" fmla="*/ 41 w 53"/>
                  <a:gd name="T39" fmla="*/ 33 h 92"/>
                  <a:gd name="T40" fmla="*/ 43 w 53"/>
                  <a:gd name="T41" fmla="*/ 29 h 92"/>
                  <a:gd name="T42" fmla="*/ 44 w 53"/>
                  <a:gd name="T43" fmla="*/ 25 h 92"/>
                  <a:gd name="T44" fmla="*/ 45 w 53"/>
                  <a:gd name="T45" fmla="*/ 23 h 92"/>
                  <a:gd name="T46" fmla="*/ 44 w 53"/>
                  <a:gd name="T47" fmla="*/ 18 h 92"/>
                  <a:gd name="T48" fmla="*/ 43 w 53"/>
                  <a:gd name="T49" fmla="*/ 13 h 92"/>
                  <a:gd name="T50" fmla="*/ 40 w 53"/>
                  <a:gd name="T51" fmla="*/ 11 h 92"/>
                  <a:gd name="T52" fmla="*/ 37 w 53"/>
                  <a:gd name="T53" fmla="*/ 9 h 92"/>
                  <a:gd name="T54" fmla="*/ 38 w 53"/>
                  <a:gd name="T55" fmla="*/ 0 h 92"/>
                  <a:gd name="T56" fmla="*/ 42 w 53"/>
                  <a:gd name="T57" fmla="*/ 2 h 92"/>
                  <a:gd name="T58" fmla="*/ 46 w 53"/>
                  <a:gd name="T59" fmla="*/ 5 h 92"/>
                  <a:gd name="T60" fmla="*/ 49 w 53"/>
                  <a:gd name="T61" fmla="*/ 8 h 92"/>
                  <a:gd name="T62" fmla="*/ 51 w 53"/>
                  <a:gd name="T63" fmla="*/ 12 h 92"/>
                  <a:gd name="T64" fmla="*/ 53 w 53"/>
                  <a:gd name="T65" fmla="*/ 17 h 92"/>
                  <a:gd name="T66" fmla="*/ 53 w 53"/>
                  <a:gd name="T67" fmla="*/ 23 h 92"/>
                  <a:gd name="T68" fmla="*/ 51 w 53"/>
                  <a:gd name="T69" fmla="*/ 33 h 92"/>
                  <a:gd name="T70" fmla="*/ 46 w 53"/>
                  <a:gd name="T71" fmla="*/ 39 h 92"/>
                  <a:gd name="T72" fmla="*/ 38 w 53"/>
                  <a:gd name="T73" fmla="*/ 44 h 92"/>
                  <a:gd name="T74" fmla="*/ 27 w 53"/>
                  <a:gd name="T75" fmla="*/ 46 h 92"/>
                  <a:gd name="T76" fmla="*/ 15 w 53"/>
                  <a:gd name="T77" fmla="*/ 44 h 92"/>
                  <a:gd name="T78" fmla="*/ 7 w 53"/>
                  <a:gd name="T79" fmla="*/ 39 h 92"/>
                  <a:gd name="T80" fmla="*/ 2 w 53"/>
                  <a:gd name="T81" fmla="*/ 33 h 92"/>
                  <a:gd name="T82" fmla="*/ 0 w 53"/>
                  <a:gd name="T83" fmla="*/ 23 h 92"/>
                  <a:gd name="T84" fmla="*/ 1 w 53"/>
                  <a:gd name="T85" fmla="*/ 13 h 92"/>
                  <a:gd name="T86" fmla="*/ 7 w 53"/>
                  <a:gd name="T87" fmla="*/ 6 h 92"/>
                  <a:gd name="T88" fmla="*/ 15 w 53"/>
                  <a:gd name="T89" fmla="*/ 1 h 92"/>
                  <a:gd name="T90" fmla="*/ 26 w 53"/>
                  <a:gd name="T91" fmla="*/ 0 h 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"/>
                  <a:gd name="T139" fmla="*/ 0 h 92"/>
                  <a:gd name="T140" fmla="*/ 53 w 53"/>
                  <a:gd name="T141" fmla="*/ 92 h 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" h="92">
                    <a:moveTo>
                      <a:pt x="20" y="18"/>
                    </a:moveTo>
                    <a:lnTo>
                      <a:pt x="17" y="19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0" y="29"/>
                    </a:lnTo>
                    <a:lnTo>
                      <a:pt x="8" y="37"/>
                    </a:lnTo>
                    <a:lnTo>
                      <a:pt x="8" y="45"/>
                    </a:lnTo>
                    <a:lnTo>
                      <a:pt x="8" y="53"/>
                    </a:lnTo>
                    <a:lnTo>
                      <a:pt x="9" y="59"/>
                    </a:lnTo>
                    <a:lnTo>
                      <a:pt x="11" y="65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0" y="18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8" y="74"/>
                    </a:lnTo>
                    <a:lnTo>
                      <a:pt x="33" y="73"/>
                    </a:lnTo>
                    <a:lnTo>
                      <a:pt x="37" y="69"/>
                    </a:lnTo>
                    <a:lnTo>
                      <a:pt x="41" y="65"/>
                    </a:lnTo>
                    <a:lnTo>
                      <a:pt x="43" y="59"/>
                    </a:lnTo>
                    <a:lnTo>
                      <a:pt x="44" y="51"/>
                    </a:lnTo>
                    <a:lnTo>
                      <a:pt x="45" y="45"/>
                    </a:lnTo>
                    <a:lnTo>
                      <a:pt x="44" y="35"/>
                    </a:lnTo>
                    <a:lnTo>
                      <a:pt x="43" y="27"/>
                    </a:lnTo>
                    <a:lnTo>
                      <a:pt x="40" y="21"/>
                    </a:lnTo>
                    <a:lnTo>
                      <a:pt x="37" y="18"/>
                    </a:lnTo>
                    <a:lnTo>
                      <a:pt x="38" y="0"/>
                    </a:lnTo>
                    <a:lnTo>
                      <a:pt x="42" y="4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3"/>
                    </a:lnTo>
                    <a:lnTo>
                      <a:pt x="53" y="33"/>
                    </a:lnTo>
                    <a:lnTo>
                      <a:pt x="53" y="45"/>
                    </a:lnTo>
                    <a:lnTo>
                      <a:pt x="51" y="65"/>
                    </a:lnTo>
                    <a:lnTo>
                      <a:pt x="46" y="78"/>
                    </a:lnTo>
                    <a:lnTo>
                      <a:pt x="38" y="88"/>
                    </a:lnTo>
                    <a:lnTo>
                      <a:pt x="27" y="92"/>
                    </a:lnTo>
                    <a:lnTo>
                      <a:pt x="15" y="88"/>
                    </a:lnTo>
                    <a:lnTo>
                      <a:pt x="7" y="78"/>
                    </a:lnTo>
                    <a:lnTo>
                      <a:pt x="2" y="65"/>
                    </a:lnTo>
                    <a:lnTo>
                      <a:pt x="0" y="45"/>
                    </a:lnTo>
                    <a:lnTo>
                      <a:pt x="1" y="27"/>
                    </a:lnTo>
                    <a:lnTo>
                      <a:pt x="7" y="12"/>
                    </a:lnTo>
                    <a:lnTo>
                      <a:pt x="15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17"/>
              <p:cNvSpPr>
                <a:spLocks/>
              </p:cNvSpPr>
              <p:nvPr/>
            </p:nvSpPr>
            <p:spPr bwMode="auto">
              <a:xfrm>
                <a:off x="2694" y="1760"/>
                <a:ext cx="52" cy="39"/>
              </a:xfrm>
              <a:custGeom>
                <a:avLst/>
                <a:gdLst>
                  <a:gd name="T0" fmla="*/ 21 w 52"/>
                  <a:gd name="T1" fmla="*/ 0 h 78"/>
                  <a:gd name="T2" fmla="*/ 52 w 52"/>
                  <a:gd name="T3" fmla="*/ 0 h 78"/>
                  <a:gd name="T4" fmla="*/ 52 w 52"/>
                  <a:gd name="T5" fmla="*/ 9 h 78"/>
                  <a:gd name="T6" fmla="*/ 21 w 52"/>
                  <a:gd name="T7" fmla="*/ 9 h 78"/>
                  <a:gd name="T8" fmla="*/ 17 w 52"/>
                  <a:gd name="T9" fmla="*/ 9 h 78"/>
                  <a:gd name="T10" fmla="*/ 14 w 52"/>
                  <a:gd name="T11" fmla="*/ 10 h 78"/>
                  <a:gd name="T12" fmla="*/ 11 w 52"/>
                  <a:gd name="T13" fmla="*/ 10 h 78"/>
                  <a:gd name="T14" fmla="*/ 9 w 52"/>
                  <a:gd name="T15" fmla="*/ 12 h 78"/>
                  <a:gd name="T16" fmla="*/ 8 w 52"/>
                  <a:gd name="T17" fmla="*/ 14 h 78"/>
                  <a:gd name="T18" fmla="*/ 8 w 52"/>
                  <a:gd name="T19" fmla="*/ 18 h 78"/>
                  <a:gd name="T20" fmla="*/ 8 w 52"/>
                  <a:gd name="T21" fmla="*/ 20 h 78"/>
                  <a:gd name="T22" fmla="*/ 9 w 52"/>
                  <a:gd name="T23" fmla="*/ 23 h 78"/>
                  <a:gd name="T24" fmla="*/ 11 w 52"/>
                  <a:gd name="T25" fmla="*/ 26 h 78"/>
                  <a:gd name="T26" fmla="*/ 14 w 52"/>
                  <a:gd name="T27" fmla="*/ 27 h 78"/>
                  <a:gd name="T28" fmla="*/ 16 w 52"/>
                  <a:gd name="T29" fmla="*/ 28 h 78"/>
                  <a:gd name="T30" fmla="*/ 20 w 52"/>
                  <a:gd name="T31" fmla="*/ 29 h 78"/>
                  <a:gd name="T32" fmla="*/ 25 w 52"/>
                  <a:gd name="T33" fmla="*/ 29 h 78"/>
                  <a:gd name="T34" fmla="*/ 52 w 52"/>
                  <a:gd name="T35" fmla="*/ 29 h 78"/>
                  <a:gd name="T36" fmla="*/ 52 w 52"/>
                  <a:gd name="T37" fmla="*/ 39 h 78"/>
                  <a:gd name="T38" fmla="*/ 1 w 52"/>
                  <a:gd name="T39" fmla="*/ 39 h 78"/>
                  <a:gd name="T40" fmla="*/ 1 w 52"/>
                  <a:gd name="T41" fmla="*/ 29 h 78"/>
                  <a:gd name="T42" fmla="*/ 8 w 52"/>
                  <a:gd name="T43" fmla="*/ 29 h 78"/>
                  <a:gd name="T44" fmla="*/ 4 w 52"/>
                  <a:gd name="T45" fmla="*/ 27 h 78"/>
                  <a:gd name="T46" fmla="*/ 2 w 52"/>
                  <a:gd name="T47" fmla="*/ 23 h 78"/>
                  <a:gd name="T48" fmla="*/ 0 w 52"/>
                  <a:gd name="T49" fmla="*/ 20 h 78"/>
                  <a:gd name="T50" fmla="*/ 0 w 52"/>
                  <a:gd name="T51" fmla="*/ 15 h 78"/>
                  <a:gd name="T52" fmla="*/ 0 w 52"/>
                  <a:gd name="T53" fmla="*/ 11 h 78"/>
                  <a:gd name="T54" fmla="*/ 1 w 52"/>
                  <a:gd name="T55" fmla="*/ 7 h 78"/>
                  <a:gd name="T56" fmla="*/ 3 w 52"/>
                  <a:gd name="T57" fmla="*/ 5 h 78"/>
                  <a:gd name="T58" fmla="*/ 6 w 52"/>
                  <a:gd name="T59" fmla="*/ 3 h 78"/>
                  <a:gd name="T60" fmla="*/ 9 w 52"/>
                  <a:gd name="T61" fmla="*/ 1 h 78"/>
                  <a:gd name="T62" fmla="*/ 12 w 52"/>
                  <a:gd name="T63" fmla="*/ 0 h 78"/>
                  <a:gd name="T64" fmla="*/ 14 w 52"/>
                  <a:gd name="T65" fmla="*/ 0 h 78"/>
                  <a:gd name="T66" fmla="*/ 17 w 52"/>
                  <a:gd name="T67" fmla="*/ 0 h 78"/>
                  <a:gd name="T68" fmla="*/ 21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78"/>
                  <a:gd name="T107" fmla="*/ 52 w 52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78">
                    <a:moveTo>
                      <a:pt x="21" y="0"/>
                    </a:moveTo>
                    <a:lnTo>
                      <a:pt x="52" y="0"/>
                    </a:lnTo>
                    <a:lnTo>
                      <a:pt x="52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8" y="29"/>
                    </a:lnTo>
                    <a:lnTo>
                      <a:pt x="8" y="35"/>
                    </a:lnTo>
                    <a:lnTo>
                      <a:pt x="8" y="41"/>
                    </a:lnTo>
                    <a:lnTo>
                      <a:pt x="9" y="47"/>
                    </a:lnTo>
                    <a:lnTo>
                      <a:pt x="11" y="53"/>
                    </a:lnTo>
                    <a:lnTo>
                      <a:pt x="14" y="55"/>
                    </a:lnTo>
                    <a:lnTo>
                      <a:pt x="16" y="57"/>
                    </a:lnTo>
                    <a:lnTo>
                      <a:pt x="20" y="59"/>
                    </a:lnTo>
                    <a:lnTo>
                      <a:pt x="25" y="59"/>
                    </a:lnTo>
                    <a:lnTo>
                      <a:pt x="52" y="59"/>
                    </a:lnTo>
                    <a:lnTo>
                      <a:pt x="52" y="78"/>
                    </a:lnTo>
                    <a:lnTo>
                      <a:pt x="1" y="78"/>
                    </a:lnTo>
                    <a:lnTo>
                      <a:pt x="1" y="59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7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118"/>
              <p:cNvSpPr>
                <a:spLocks/>
              </p:cNvSpPr>
              <p:nvPr/>
            </p:nvSpPr>
            <p:spPr bwMode="auto">
              <a:xfrm>
                <a:off x="2694" y="1708"/>
                <a:ext cx="53" cy="41"/>
              </a:xfrm>
              <a:custGeom>
                <a:avLst/>
                <a:gdLst>
                  <a:gd name="T0" fmla="*/ 41 w 53"/>
                  <a:gd name="T1" fmla="*/ 1 h 82"/>
                  <a:gd name="T2" fmla="*/ 48 w 53"/>
                  <a:gd name="T3" fmla="*/ 5 h 82"/>
                  <a:gd name="T4" fmla="*/ 52 w 53"/>
                  <a:gd name="T5" fmla="*/ 14 h 82"/>
                  <a:gd name="T6" fmla="*/ 53 w 53"/>
                  <a:gd name="T7" fmla="*/ 26 h 82"/>
                  <a:gd name="T8" fmla="*/ 49 w 53"/>
                  <a:gd name="T9" fmla="*/ 35 h 82"/>
                  <a:gd name="T10" fmla="*/ 42 w 53"/>
                  <a:gd name="T11" fmla="*/ 40 h 82"/>
                  <a:gd name="T12" fmla="*/ 36 w 53"/>
                  <a:gd name="T13" fmla="*/ 32 h 82"/>
                  <a:gd name="T14" fmla="*/ 41 w 53"/>
                  <a:gd name="T15" fmla="*/ 30 h 82"/>
                  <a:gd name="T16" fmla="*/ 44 w 53"/>
                  <a:gd name="T17" fmla="*/ 26 h 82"/>
                  <a:gd name="T18" fmla="*/ 45 w 53"/>
                  <a:gd name="T19" fmla="*/ 21 h 82"/>
                  <a:gd name="T20" fmla="*/ 44 w 53"/>
                  <a:gd name="T21" fmla="*/ 13 h 82"/>
                  <a:gd name="T22" fmla="*/ 40 w 53"/>
                  <a:gd name="T23" fmla="*/ 10 h 82"/>
                  <a:gd name="T24" fmla="*/ 36 w 53"/>
                  <a:gd name="T25" fmla="*/ 10 h 82"/>
                  <a:gd name="T26" fmla="*/ 33 w 53"/>
                  <a:gd name="T27" fmla="*/ 12 h 82"/>
                  <a:gd name="T28" fmla="*/ 32 w 53"/>
                  <a:gd name="T29" fmla="*/ 18 h 82"/>
                  <a:gd name="T30" fmla="*/ 29 w 53"/>
                  <a:gd name="T31" fmla="*/ 25 h 82"/>
                  <a:gd name="T32" fmla="*/ 27 w 53"/>
                  <a:gd name="T33" fmla="*/ 33 h 82"/>
                  <a:gd name="T34" fmla="*/ 22 w 53"/>
                  <a:gd name="T35" fmla="*/ 38 h 82"/>
                  <a:gd name="T36" fmla="*/ 15 w 53"/>
                  <a:gd name="T37" fmla="*/ 40 h 82"/>
                  <a:gd name="T38" fmla="*/ 8 w 53"/>
                  <a:gd name="T39" fmla="*/ 39 h 82"/>
                  <a:gd name="T40" fmla="*/ 3 w 53"/>
                  <a:gd name="T41" fmla="*/ 35 h 82"/>
                  <a:gd name="T42" fmla="*/ 1 w 53"/>
                  <a:gd name="T43" fmla="*/ 29 h 82"/>
                  <a:gd name="T44" fmla="*/ 0 w 53"/>
                  <a:gd name="T45" fmla="*/ 22 h 82"/>
                  <a:gd name="T46" fmla="*/ 1 w 53"/>
                  <a:gd name="T47" fmla="*/ 12 h 82"/>
                  <a:gd name="T48" fmla="*/ 6 w 53"/>
                  <a:gd name="T49" fmla="*/ 5 h 82"/>
                  <a:gd name="T50" fmla="*/ 14 w 53"/>
                  <a:gd name="T51" fmla="*/ 3 h 82"/>
                  <a:gd name="T52" fmla="*/ 12 w 53"/>
                  <a:gd name="T53" fmla="*/ 13 h 82"/>
                  <a:gd name="T54" fmla="*/ 8 w 53"/>
                  <a:gd name="T55" fmla="*/ 19 h 82"/>
                  <a:gd name="T56" fmla="*/ 8 w 53"/>
                  <a:gd name="T57" fmla="*/ 25 h 82"/>
                  <a:gd name="T58" fmla="*/ 10 w 53"/>
                  <a:gd name="T59" fmla="*/ 29 h 82"/>
                  <a:gd name="T60" fmla="*/ 14 w 53"/>
                  <a:gd name="T61" fmla="*/ 31 h 82"/>
                  <a:gd name="T62" fmla="*/ 16 w 53"/>
                  <a:gd name="T63" fmla="*/ 30 h 82"/>
                  <a:gd name="T64" fmla="*/ 19 w 53"/>
                  <a:gd name="T65" fmla="*/ 27 h 82"/>
                  <a:gd name="T66" fmla="*/ 20 w 53"/>
                  <a:gd name="T67" fmla="*/ 24 h 82"/>
                  <a:gd name="T68" fmla="*/ 22 w 53"/>
                  <a:gd name="T69" fmla="*/ 17 h 82"/>
                  <a:gd name="T70" fmla="*/ 25 w 53"/>
                  <a:gd name="T71" fmla="*/ 9 h 82"/>
                  <a:gd name="T72" fmla="*/ 29 w 53"/>
                  <a:gd name="T73" fmla="*/ 3 h 82"/>
                  <a:gd name="T74" fmla="*/ 37 w 53"/>
                  <a:gd name="T75" fmla="*/ 0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3"/>
                  <a:gd name="T115" fmla="*/ 0 h 82"/>
                  <a:gd name="T116" fmla="*/ 53 w 53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3" h="82">
                    <a:moveTo>
                      <a:pt x="37" y="0"/>
                    </a:moveTo>
                    <a:lnTo>
                      <a:pt x="41" y="2"/>
                    </a:lnTo>
                    <a:lnTo>
                      <a:pt x="45" y="5"/>
                    </a:lnTo>
                    <a:lnTo>
                      <a:pt x="48" y="11"/>
                    </a:lnTo>
                    <a:lnTo>
                      <a:pt x="51" y="19"/>
                    </a:lnTo>
                    <a:lnTo>
                      <a:pt x="52" y="29"/>
                    </a:lnTo>
                    <a:lnTo>
                      <a:pt x="53" y="41"/>
                    </a:lnTo>
                    <a:lnTo>
                      <a:pt x="53" y="53"/>
                    </a:lnTo>
                    <a:lnTo>
                      <a:pt x="51" y="62"/>
                    </a:lnTo>
                    <a:lnTo>
                      <a:pt x="49" y="70"/>
                    </a:lnTo>
                    <a:lnTo>
                      <a:pt x="46" y="76"/>
                    </a:lnTo>
                    <a:lnTo>
                      <a:pt x="42" y="80"/>
                    </a:lnTo>
                    <a:lnTo>
                      <a:pt x="37" y="82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1" y="60"/>
                    </a:lnTo>
                    <a:lnTo>
                      <a:pt x="42" y="57"/>
                    </a:lnTo>
                    <a:lnTo>
                      <a:pt x="44" y="53"/>
                    </a:lnTo>
                    <a:lnTo>
                      <a:pt x="45" y="47"/>
                    </a:lnTo>
                    <a:lnTo>
                      <a:pt x="45" y="41"/>
                    </a:lnTo>
                    <a:lnTo>
                      <a:pt x="45" y="33"/>
                    </a:lnTo>
                    <a:lnTo>
                      <a:pt x="44" y="27"/>
                    </a:lnTo>
                    <a:lnTo>
                      <a:pt x="43" y="23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3" y="25"/>
                    </a:lnTo>
                    <a:lnTo>
                      <a:pt x="33" y="29"/>
                    </a:lnTo>
                    <a:lnTo>
                      <a:pt x="32" y="35"/>
                    </a:lnTo>
                    <a:lnTo>
                      <a:pt x="31" y="41"/>
                    </a:lnTo>
                    <a:lnTo>
                      <a:pt x="29" y="51"/>
                    </a:lnTo>
                    <a:lnTo>
                      <a:pt x="28" y="59"/>
                    </a:lnTo>
                    <a:lnTo>
                      <a:pt x="27" y="66"/>
                    </a:lnTo>
                    <a:lnTo>
                      <a:pt x="24" y="72"/>
                    </a:lnTo>
                    <a:lnTo>
                      <a:pt x="22" y="76"/>
                    </a:lnTo>
                    <a:lnTo>
                      <a:pt x="18" y="80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8" y="78"/>
                    </a:lnTo>
                    <a:lnTo>
                      <a:pt x="6" y="74"/>
                    </a:lnTo>
                    <a:lnTo>
                      <a:pt x="3" y="70"/>
                    </a:lnTo>
                    <a:lnTo>
                      <a:pt x="2" y="64"/>
                    </a:lnTo>
                    <a:lnTo>
                      <a:pt x="1" y="59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10" y="31"/>
                    </a:lnTo>
                    <a:lnTo>
                      <a:pt x="8" y="37"/>
                    </a:lnTo>
                    <a:lnTo>
                      <a:pt x="8" y="43"/>
                    </a:lnTo>
                    <a:lnTo>
                      <a:pt x="8" y="51"/>
                    </a:lnTo>
                    <a:lnTo>
                      <a:pt x="9" y="55"/>
                    </a:lnTo>
                    <a:lnTo>
                      <a:pt x="10" y="59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6" y="60"/>
                    </a:lnTo>
                    <a:lnTo>
                      <a:pt x="18" y="59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20" y="49"/>
                    </a:lnTo>
                    <a:lnTo>
                      <a:pt x="20" y="43"/>
                    </a:lnTo>
                    <a:lnTo>
                      <a:pt x="22" y="33"/>
                    </a:lnTo>
                    <a:lnTo>
                      <a:pt x="23" y="25"/>
                    </a:lnTo>
                    <a:lnTo>
                      <a:pt x="25" y="17"/>
                    </a:lnTo>
                    <a:lnTo>
                      <a:pt x="26" y="11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119"/>
              <p:cNvSpPr>
                <a:spLocks noEditPoints="1"/>
              </p:cNvSpPr>
              <p:nvPr/>
            </p:nvSpPr>
            <p:spPr bwMode="auto">
              <a:xfrm>
                <a:off x="2675" y="1688"/>
                <a:ext cx="71" cy="9"/>
              </a:xfrm>
              <a:custGeom>
                <a:avLst/>
                <a:gdLst>
                  <a:gd name="T0" fmla="*/ 20 w 71"/>
                  <a:gd name="T1" fmla="*/ 0 h 18"/>
                  <a:gd name="T2" fmla="*/ 71 w 71"/>
                  <a:gd name="T3" fmla="*/ 0 h 18"/>
                  <a:gd name="T4" fmla="*/ 71 w 71"/>
                  <a:gd name="T5" fmla="*/ 9 h 18"/>
                  <a:gd name="T6" fmla="*/ 20 w 71"/>
                  <a:gd name="T7" fmla="*/ 9 h 18"/>
                  <a:gd name="T8" fmla="*/ 20 w 71"/>
                  <a:gd name="T9" fmla="*/ 0 h 18"/>
                  <a:gd name="T10" fmla="*/ 0 w 71"/>
                  <a:gd name="T11" fmla="*/ 0 h 18"/>
                  <a:gd name="T12" fmla="*/ 10 w 71"/>
                  <a:gd name="T13" fmla="*/ 0 h 18"/>
                  <a:gd name="T14" fmla="*/ 10 w 71"/>
                  <a:gd name="T15" fmla="*/ 9 h 18"/>
                  <a:gd name="T16" fmla="*/ 0 w 71"/>
                  <a:gd name="T17" fmla="*/ 9 h 18"/>
                  <a:gd name="T18" fmla="*/ 0 w 71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18"/>
                  <a:gd name="T32" fmla="*/ 71 w 71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18">
                    <a:moveTo>
                      <a:pt x="20" y="0"/>
                    </a:moveTo>
                    <a:lnTo>
                      <a:pt x="71" y="0"/>
                    </a:lnTo>
                    <a:lnTo>
                      <a:pt x="71" y="18"/>
                    </a:lnTo>
                    <a:lnTo>
                      <a:pt x="20" y="18"/>
                    </a:lnTo>
                    <a:lnTo>
                      <a:pt x="20" y="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120"/>
              <p:cNvSpPr>
                <a:spLocks/>
              </p:cNvSpPr>
              <p:nvPr/>
            </p:nvSpPr>
            <p:spPr bwMode="auto">
              <a:xfrm>
                <a:off x="2677" y="1657"/>
                <a:ext cx="70" cy="24"/>
              </a:xfrm>
              <a:custGeom>
                <a:avLst/>
                <a:gdLst>
                  <a:gd name="T0" fmla="*/ 69 w 70"/>
                  <a:gd name="T1" fmla="*/ 0 h 50"/>
                  <a:gd name="T2" fmla="*/ 70 w 70"/>
                  <a:gd name="T3" fmla="*/ 4 h 50"/>
                  <a:gd name="T4" fmla="*/ 70 w 70"/>
                  <a:gd name="T5" fmla="*/ 7 h 50"/>
                  <a:gd name="T6" fmla="*/ 70 w 70"/>
                  <a:gd name="T7" fmla="*/ 11 h 50"/>
                  <a:gd name="T8" fmla="*/ 69 w 70"/>
                  <a:gd name="T9" fmla="*/ 13 h 50"/>
                  <a:gd name="T10" fmla="*/ 67 w 70"/>
                  <a:gd name="T11" fmla="*/ 15 h 50"/>
                  <a:gd name="T12" fmla="*/ 65 w 70"/>
                  <a:gd name="T13" fmla="*/ 17 h 50"/>
                  <a:gd name="T14" fmla="*/ 63 w 70"/>
                  <a:gd name="T15" fmla="*/ 17 h 50"/>
                  <a:gd name="T16" fmla="*/ 59 w 70"/>
                  <a:gd name="T17" fmla="*/ 17 h 50"/>
                  <a:gd name="T18" fmla="*/ 55 w 70"/>
                  <a:gd name="T19" fmla="*/ 18 h 50"/>
                  <a:gd name="T20" fmla="*/ 26 w 70"/>
                  <a:gd name="T21" fmla="*/ 18 h 50"/>
                  <a:gd name="T22" fmla="*/ 26 w 70"/>
                  <a:gd name="T23" fmla="*/ 24 h 50"/>
                  <a:gd name="T24" fmla="*/ 18 w 70"/>
                  <a:gd name="T25" fmla="*/ 24 h 50"/>
                  <a:gd name="T26" fmla="*/ 18 w 70"/>
                  <a:gd name="T27" fmla="*/ 18 h 50"/>
                  <a:gd name="T28" fmla="*/ 5 w 70"/>
                  <a:gd name="T29" fmla="*/ 18 h 50"/>
                  <a:gd name="T30" fmla="*/ 0 w 70"/>
                  <a:gd name="T31" fmla="*/ 9 h 50"/>
                  <a:gd name="T32" fmla="*/ 18 w 70"/>
                  <a:gd name="T33" fmla="*/ 9 h 50"/>
                  <a:gd name="T34" fmla="*/ 18 w 70"/>
                  <a:gd name="T35" fmla="*/ 1 h 50"/>
                  <a:gd name="T36" fmla="*/ 26 w 70"/>
                  <a:gd name="T37" fmla="*/ 1 h 50"/>
                  <a:gd name="T38" fmla="*/ 26 w 70"/>
                  <a:gd name="T39" fmla="*/ 9 h 50"/>
                  <a:gd name="T40" fmla="*/ 55 w 70"/>
                  <a:gd name="T41" fmla="*/ 9 h 50"/>
                  <a:gd name="T42" fmla="*/ 58 w 70"/>
                  <a:gd name="T43" fmla="*/ 9 h 50"/>
                  <a:gd name="T44" fmla="*/ 60 w 70"/>
                  <a:gd name="T45" fmla="*/ 9 h 50"/>
                  <a:gd name="T46" fmla="*/ 61 w 70"/>
                  <a:gd name="T47" fmla="*/ 8 h 50"/>
                  <a:gd name="T48" fmla="*/ 62 w 70"/>
                  <a:gd name="T49" fmla="*/ 6 h 50"/>
                  <a:gd name="T50" fmla="*/ 62 w 70"/>
                  <a:gd name="T51" fmla="*/ 5 h 50"/>
                  <a:gd name="T52" fmla="*/ 62 w 70"/>
                  <a:gd name="T53" fmla="*/ 3 h 50"/>
                  <a:gd name="T54" fmla="*/ 62 w 70"/>
                  <a:gd name="T55" fmla="*/ 1 h 50"/>
                  <a:gd name="T56" fmla="*/ 69 w 70"/>
                  <a:gd name="T57" fmla="*/ 0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0"/>
                  <a:gd name="T88" fmla="*/ 0 h 50"/>
                  <a:gd name="T89" fmla="*/ 70 w 70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0" h="50">
                    <a:moveTo>
                      <a:pt x="69" y="0"/>
                    </a:moveTo>
                    <a:lnTo>
                      <a:pt x="70" y="8"/>
                    </a:lnTo>
                    <a:lnTo>
                      <a:pt x="70" y="14"/>
                    </a:lnTo>
                    <a:lnTo>
                      <a:pt x="70" y="22"/>
                    </a:lnTo>
                    <a:lnTo>
                      <a:pt x="69" y="28"/>
                    </a:lnTo>
                    <a:lnTo>
                      <a:pt x="67" y="32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5" y="38"/>
                    </a:lnTo>
                    <a:lnTo>
                      <a:pt x="26" y="38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38"/>
                    </a:lnTo>
                    <a:lnTo>
                      <a:pt x="5" y="3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2"/>
                    </a:lnTo>
                    <a:lnTo>
                      <a:pt x="26" y="2"/>
                    </a:lnTo>
                    <a:lnTo>
                      <a:pt x="26" y="18"/>
                    </a:lnTo>
                    <a:lnTo>
                      <a:pt x="55" y="18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1" y="16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2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121"/>
              <p:cNvSpPr>
                <a:spLocks/>
              </p:cNvSpPr>
              <p:nvPr/>
            </p:nvSpPr>
            <p:spPr bwMode="auto">
              <a:xfrm>
                <a:off x="2695" y="1610"/>
                <a:ext cx="72" cy="45"/>
              </a:xfrm>
              <a:custGeom>
                <a:avLst/>
                <a:gdLst>
                  <a:gd name="T0" fmla="*/ 0 w 72"/>
                  <a:gd name="T1" fmla="*/ 0 h 91"/>
                  <a:gd name="T2" fmla="*/ 53 w 72"/>
                  <a:gd name="T3" fmla="*/ 17 h 91"/>
                  <a:gd name="T4" fmla="*/ 57 w 72"/>
                  <a:gd name="T5" fmla="*/ 19 h 91"/>
                  <a:gd name="T6" fmla="*/ 61 w 72"/>
                  <a:gd name="T7" fmla="*/ 20 h 91"/>
                  <a:gd name="T8" fmla="*/ 65 w 72"/>
                  <a:gd name="T9" fmla="*/ 21 h 91"/>
                  <a:gd name="T10" fmla="*/ 68 w 72"/>
                  <a:gd name="T11" fmla="*/ 24 h 91"/>
                  <a:gd name="T12" fmla="*/ 71 w 72"/>
                  <a:gd name="T13" fmla="*/ 27 h 91"/>
                  <a:gd name="T14" fmla="*/ 72 w 72"/>
                  <a:gd name="T15" fmla="*/ 30 h 91"/>
                  <a:gd name="T16" fmla="*/ 72 w 72"/>
                  <a:gd name="T17" fmla="*/ 34 h 91"/>
                  <a:gd name="T18" fmla="*/ 72 w 72"/>
                  <a:gd name="T19" fmla="*/ 37 h 91"/>
                  <a:gd name="T20" fmla="*/ 71 w 72"/>
                  <a:gd name="T21" fmla="*/ 40 h 91"/>
                  <a:gd name="T22" fmla="*/ 64 w 72"/>
                  <a:gd name="T23" fmla="*/ 41 h 91"/>
                  <a:gd name="T24" fmla="*/ 64 w 72"/>
                  <a:gd name="T25" fmla="*/ 38 h 91"/>
                  <a:gd name="T26" fmla="*/ 64 w 72"/>
                  <a:gd name="T27" fmla="*/ 36 h 91"/>
                  <a:gd name="T28" fmla="*/ 64 w 72"/>
                  <a:gd name="T29" fmla="*/ 34 h 91"/>
                  <a:gd name="T30" fmla="*/ 63 w 72"/>
                  <a:gd name="T31" fmla="*/ 32 h 91"/>
                  <a:gd name="T32" fmla="*/ 61 w 72"/>
                  <a:gd name="T33" fmla="*/ 30 h 91"/>
                  <a:gd name="T34" fmla="*/ 60 w 72"/>
                  <a:gd name="T35" fmla="*/ 29 h 91"/>
                  <a:gd name="T36" fmla="*/ 58 w 72"/>
                  <a:gd name="T37" fmla="*/ 28 h 91"/>
                  <a:gd name="T38" fmla="*/ 56 w 72"/>
                  <a:gd name="T39" fmla="*/ 27 h 91"/>
                  <a:gd name="T40" fmla="*/ 53 w 72"/>
                  <a:gd name="T41" fmla="*/ 26 h 91"/>
                  <a:gd name="T42" fmla="*/ 51 w 72"/>
                  <a:gd name="T43" fmla="*/ 26 h 91"/>
                  <a:gd name="T44" fmla="*/ 0 w 72"/>
                  <a:gd name="T45" fmla="*/ 45 h 91"/>
                  <a:gd name="T46" fmla="*/ 0 w 72"/>
                  <a:gd name="T47" fmla="*/ 35 h 91"/>
                  <a:gd name="T48" fmla="*/ 28 w 72"/>
                  <a:gd name="T49" fmla="*/ 25 h 91"/>
                  <a:gd name="T50" fmla="*/ 39 w 72"/>
                  <a:gd name="T51" fmla="*/ 22 h 91"/>
                  <a:gd name="T52" fmla="*/ 35 w 72"/>
                  <a:gd name="T53" fmla="*/ 20 h 91"/>
                  <a:gd name="T54" fmla="*/ 29 w 72"/>
                  <a:gd name="T55" fmla="*/ 19 h 91"/>
                  <a:gd name="T56" fmla="*/ 0 w 72"/>
                  <a:gd name="T57" fmla="*/ 9 h 91"/>
                  <a:gd name="T58" fmla="*/ 0 w 72"/>
                  <a:gd name="T59" fmla="*/ 0 h 9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"/>
                  <a:gd name="T91" fmla="*/ 0 h 91"/>
                  <a:gd name="T92" fmla="*/ 72 w 72"/>
                  <a:gd name="T93" fmla="*/ 91 h 9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" h="91">
                    <a:moveTo>
                      <a:pt x="0" y="0"/>
                    </a:moveTo>
                    <a:lnTo>
                      <a:pt x="53" y="34"/>
                    </a:lnTo>
                    <a:lnTo>
                      <a:pt x="57" y="38"/>
                    </a:lnTo>
                    <a:lnTo>
                      <a:pt x="61" y="41"/>
                    </a:lnTo>
                    <a:lnTo>
                      <a:pt x="65" y="43"/>
                    </a:lnTo>
                    <a:lnTo>
                      <a:pt x="68" y="49"/>
                    </a:lnTo>
                    <a:lnTo>
                      <a:pt x="71" y="55"/>
                    </a:lnTo>
                    <a:lnTo>
                      <a:pt x="72" y="61"/>
                    </a:lnTo>
                    <a:lnTo>
                      <a:pt x="72" y="69"/>
                    </a:lnTo>
                    <a:lnTo>
                      <a:pt x="72" y="75"/>
                    </a:lnTo>
                    <a:lnTo>
                      <a:pt x="71" y="81"/>
                    </a:lnTo>
                    <a:lnTo>
                      <a:pt x="64" y="83"/>
                    </a:lnTo>
                    <a:lnTo>
                      <a:pt x="64" y="77"/>
                    </a:lnTo>
                    <a:lnTo>
                      <a:pt x="64" y="73"/>
                    </a:lnTo>
                    <a:lnTo>
                      <a:pt x="64" y="69"/>
                    </a:lnTo>
                    <a:lnTo>
                      <a:pt x="63" y="65"/>
                    </a:lnTo>
                    <a:lnTo>
                      <a:pt x="61" y="61"/>
                    </a:lnTo>
                    <a:lnTo>
                      <a:pt x="60" y="59"/>
                    </a:lnTo>
                    <a:lnTo>
                      <a:pt x="58" y="57"/>
                    </a:lnTo>
                    <a:lnTo>
                      <a:pt x="56" y="55"/>
                    </a:lnTo>
                    <a:lnTo>
                      <a:pt x="53" y="53"/>
                    </a:lnTo>
                    <a:lnTo>
                      <a:pt x="51" y="53"/>
                    </a:lnTo>
                    <a:lnTo>
                      <a:pt x="0" y="91"/>
                    </a:lnTo>
                    <a:lnTo>
                      <a:pt x="0" y="71"/>
                    </a:lnTo>
                    <a:lnTo>
                      <a:pt x="28" y="51"/>
                    </a:lnTo>
                    <a:lnTo>
                      <a:pt x="39" y="45"/>
                    </a:lnTo>
                    <a:lnTo>
                      <a:pt x="35" y="41"/>
                    </a:lnTo>
                    <a:lnTo>
                      <a:pt x="29" y="3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22"/>
              <p:cNvSpPr>
                <a:spLocks/>
              </p:cNvSpPr>
              <p:nvPr/>
            </p:nvSpPr>
            <p:spPr bwMode="auto">
              <a:xfrm>
                <a:off x="2675" y="1557"/>
                <a:ext cx="91" cy="18"/>
              </a:xfrm>
              <a:custGeom>
                <a:avLst/>
                <a:gdLst>
                  <a:gd name="T0" fmla="*/ 0 w 91"/>
                  <a:gd name="T1" fmla="*/ 0 h 37"/>
                  <a:gd name="T2" fmla="*/ 9 w 91"/>
                  <a:gd name="T3" fmla="*/ 0 h 37"/>
                  <a:gd name="T4" fmla="*/ 9 w 91"/>
                  <a:gd name="T5" fmla="*/ 10 h 37"/>
                  <a:gd name="T6" fmla="*/ 83 w 91"/>
                  <a:gd name="T7" fmla="*/ 10 h 37"/>
                  <a:gd name="T8" fmla="*/ 83 w 91"/>
                  <a:gd name="T9" fmla="*/ 0 h 37"/>
                  <a:gd name="T10" fmla="*/ 91 w 91"/>
                  <a:gd name="T11" fmla="*/ 0 h 37"/>
                  <a:gd name="T12" fmla="*/ 91 w 91"/>
                  <a:gd name="T13" fmla="*/ 18 h 37"/>
                  <a:gd name="T14" fmla="*/ 0 w 91"/>
                  <a:gd name="T15" fmla="*/ 18 h 37"/>
                  <a:gd name="T16" fmla="*/ 0 w 91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37"/>
                  <a:gd name="T29" fmla="*/ 91 w 91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37">
                    <a:moveTo>
                      <a:pt x="0" y="0"/>
                    </a:moveTo>
                    <a:lnTo>
                      <a:pt x="9" y="0"/>
                    </a:lnTo>
                    <a:lnTo>
                      <a:pt x="9" y="20"/>
                    </a:lnTo>
                    <a:lnTo>
                      <a:pt x="83" y="2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1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23"/>
              <p:cNvSpPr>
                <a:spLocks noEditPoints="1"/>
              </p:cNvSpPr>
              <p:nvPr/>
            </p:nvSpPr>
            <p:spPr bwMode="auto">
              <a:xfrm>
                <a:off x="2675" y="1508"/>
                <a:ext cx="72" cy="44"/>
              </a:xfrm>
              <a:custGeom>
                <a:avLst/>
                <a:gdLst>
                  <a:gd name="T0" fmla="*/ 46 w 72"/>
                  <a:gd name="T1" fmla="*/ 9 h 86"/>
                  <a:gd name="T2" fmla="*/ 41 w 72"/>
                  <a:gd name="T3" fmla="*/ 9 h 86"/>
                  <a:gd name="T4" fmla="*/ 38 w 72"/>
                  <a:gd name="T5" fmla="*/ 10 h 86"/>
                  <a:gd name="T6" fmla="*/ 34 w 72"/>
                  <a:gd name="T7" fmla="*/ 11 h 86"/>
                  <a:gd name="T8" fmla="*/ 32 w 72"/>
                  <a:gd name="T9" fmla="*/ 13 h 86"/>
                  <a:gd name="T10" fmla="*/ 29 w 72"/>
                  <a:gd name="T11" fmla="*/ 15 h 86"/>
                  <a:gd name="T12" fmla="*/ 27 w 72"/>
                  <a:gd name="T13" fmla="*/ 18 h 86"/>
                  <a:gd name="T14" fmla="*/ 27 w 72"/>
                  <a:gd name="T15" fmla="*/ 22 h 86"/>
                  <a:gd name="T16" fmla="*/ 27 w 72"/>
                  <a:gd name="T17" fmla="*/ 25 h 86"/>
                  <a:gd name="T18" fmla="*/ 29 w 72"/>
                  <a:gd name="T19" fmla="*/ 28 h 86"/>
                  <a:gd name="T20" fmla="*/ 31 w 72"/>
                  <a:gd name="T21" fmla="*/ 31 h 86"/>
                  <a:gd name="T22" fmla="*/ 35 w 72"/>
                  <a:gd name="T23" fmla="*/ 33 h 86"/>
                  <a:gd name="T24" fmla="*/ 40 w 72"/>
                  <a:gd name="T25" fmla="*/ 34 h 86"/>
                  <a:gd name="T26" fmla="*/ 45 w 72"/>
                  <a:gd name="T27" fmla="*/ 34 h 86"/>
                  <a:gd name="T28" fmla="*/ 51 w 72"/>
                  <a:gd name="T29" fmla="*/ 34 h 86"/>
                  <a:gd name="T30" fmla="*/ 56 w 72"/>
                  <a:gd name="T31" fmla="*/ 33 h 86"/>
                  <a:gd name="T32" fmla="*/ 59 w 72"/>
                  <a:gd name="T33" fmla="*/ 31 h 86"/>
                  <a:gd name="T34" fmla="*/ 62 w 72"/>
                  <a:gd name="T35" fmla="*/ 28 h 86"/>
                  <a:gd name="T36" fmla="*/ 63 w 72"/>
                  <a:gd name="T37" fmla="*/ 25 h 86"/>
                  <a:gd name="T38" fmla="*/ 64 w 72"/>
                  <a:gd name="T39" fmla="*/ 21 h 86"/>
                  <a:gd name="T40" fmla="*/ 63 w 72"/>
                  <a:gd name="T41" fmla="*/ 18 h 86"/>
                  <a:gd name="T42" fmla="*/ 62 w 72"/>
                  <a:gd name="T43" fmla="*/ 15 h 86"/>
                  <a:gd name="T44" fmla="*/ 59 w 72"/>
                  <a:gd name="T45" fmla="*/ 12 h 86"/>
                  <a:gd name="T46" fmla="*/ 56 w 72"/>
                  <a:gd name="T47" fmla="*/ 10 h 86"/>
                  <a:gd name="T48" fmla="*/ 52 w 72"/>
                  <a:gd name="T49" fmla="*/ 9 h 86"/>
                  <a:gd name="T50" fmla="*/ 46 w 72"/>
                  <a:gd name="T51" fmla="*/ 9 h 86"/>
                  <a:gd name="T52" fmla="*/ 0 w 72"/>
                  <a:gd name="T53" fmla="*/ 0 h 86"/>
                  <a:gd name="T54" fmla="*/ 71 w 72"/>
                  <a:gd name="T55" fmla="*/ 0 h 86"/>
                  <a:gd name="T56" fmla="*/ 71 w 72"/>
                  <a:gd name="T57" fmla="*/ 9 h 86"/>
                  <a:gd name="T58" fmla="*/ 63 w 72"/>
                  <a:gd name="T59" fmla="*/ 9 h 86"/>
                  <a:gd name="T60" fmla="*/ 67 w 72"/>
                  <a:gd name="T61" fmla="*/ 11 h 86"/>
                  <a:gd name="T62" fmla="*/ 70 w 72"/>
                  <a:gd name="T63" fmla="*/ 15 h 86"/>
                  <a:gd name="T64" fmla="*/ 71 w 72"/>
                  <a:gd name="T65" fmla="*/ 18 h 86"/>
                  <a:gd name="T66" fmla="*/ 72 w 72"/>
                  <a:gd name="T67" fmla="*/ 22 h 86"/>
                  <a:gd name="T68" fmla="*/ 72 w 72"/>
                  <a:gd name="T69" fmla="*/ 26 h 86"/>
                  <a:gd name="T70" fmla="*/ 71 w 72"/>
                  <a:gd name="T71" fmla="*/ 30 h 86"/>
                  <a:gd name="T72" fmla="*/ 69 w 72"/>
                  <a:gd name="T73" fmla="*/ 33 h 86"/>
                  <a:gd name="T74" fmla="*/ 66 w 72"/>
                  <a:gd name="T75" fmla="*/ 36 h 86"/>
                  <a:gd name="T76" fmla="*/ 63 w 72"/>
                  <a:gd name="T77" fmla="*/ 39 h 86"/>
                  <a:gd name="T78" fmla="*/ 59 w 72"/>
                  <a:gd name="T79" fmla="*/ 41 h 86"/>
                  <a:gd name="T80" fmla="*/ 55 w 72"/>
                  <a:gd name="T81" fmla="*/ 42 h 86"/>
                  <a:gd name="T82" fmla="*/ 50 w 72"/>
                  <a:gd name="T83" fmla="*/ 43 h 86"/>
                  <a:gd name="T84" fmla="*/ 45 w 72"/>
                  <a:gd name="T85" fmla="*/ 44 h 86"/>
                  <a:gd name="T86" fmla="*/ 38 w 72"/>
                  <a:gd name="T87" fmla="*/ 43 h 86"/>
                  <a:gd name="T88" fmla="*/ 32 w 72"/>
                  <a:gd name="T89" fmla="*/ 41 h 86"/>
                  <a:gd name="T90" fmla="*/ 28 w 72"/>
                  <a:gd name="T91" fmla="*/ 39 h 86"/>
                  <a:gd name="T92" fmla="*/ 25 w 72"/>
                  <a:gd name="T93" fmla="*/ 37 h 86"/>
                  <a:gd name="T94" fmla="*/ 22 w 72"/>
                  <a:gd name="T95" fmla="*/ 34 h 86"/>
                  <a:gd name="T96" fmla="*/ 20 w 72"/>
                  <a:gd name="T97" fmla="*/ 30 h 86"/>
                  <a:gd name="T98" fmla="*/ 19 w 72"/>
                  <a:gd name="T99" fmla="*/ 26 h 86"/>
                  <a:gd name="T100" fmla="*/ 19 w 72"/>
                  <a:gd name="T101" fmla="*/ 23 h 86"/>
                  <a:gd name="T102" fmla="*/ 19 w 72"/>
                  <a:gd name="T103" fmla="*/ 18 h 86"/>
                  <a:gd name="T104" fmla="*/ 21 w 72"/>
                  <a:gd name="T105" fmla="*/ 14 h 86"/>
                  <a:gd name="T106" fmla="*/ 24 w 72"/>
                  <a:gd name="T107" fmla="*/ 11 h 86"/>
                  <a:gd name="T108" fmla="*/ 27 w 72"/>
                  <a:gd name="T109" fmla="*/ 9 h 86"/>
                  <a:gd name="T110" fmla="*/ 0 w 72"/>
                  <a:gd name="T111" fmla="*/ 9 h 86"/>
                  <a:gd name="T112" fmla="*/ 0 w 72"/>
                  <a:gd name="T113" fmla="*/ 0 h 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2"/>
                  <a:gd name="T172" fmla="*/ 0 h 86"/>
                  <a:gd name="T173" fmla="*/ 72 w 72"/>
                  <a:gd name="T174" fmla="*/ 86 h 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2" h="86">
                    <a:moveTo>
                      <a:pt x="46" y="18"/>
                    </a:moveTo>
                    <a:lnTo>
                      <a:pt x="41" y="18"/>
                    </a:lnTo>
                    <a:lnTo>
                      <a:pt x="38" y="20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29" y="29"/>
                    </a:lnTo>
                    <a:lnTo>
                      <a:pt x="27" y="35"/>
                    </a:lnTo>
                    <a:lnTo>
                      <a:pt x="27" y="43"/>
                    </a:lnTo>
                    <a:lnTo>
                      <a:pt x="27" y="49"/>
                    </a:lnTo>
                    <a:lnTo>
                      <a:pt x="29" y="55"/>
                    </a:lnTo>
                    <a:lnTo>
                      <a:pt x="31" y="61"/>
                    </a:lnTo>
                    <a:lnTo>
                      <a:pt x="35" y="65"/>
                    </a:lnTo>
                    <a:lnTo>
                      <a:pt x="40" y="67"/>
                    </a:lnTo>
                    <a:lnTo>
                      <a:pt x="45" y="67"/>
                    </a:lnTo>
                    <a:lnTo>
                      <a:pt x="51" y="67"/>
                    </a:lnTo>
                    <a:lnTo>
                      <a:pt x="56" y="65"/>
                    </a:lnTo>
                    <a:lnTo>
                      <a:pt x="59" y="61"/>
                    </a:lnTo>
                    <a:lnTo>
                      <a:pt x="62" y="55"/>
                    </a:lnTo>
                    <a:lnTo>
                      <a:pt x="63" y="49"/>
                    </a:lnTo>
                    <a:lnTo>
                      <a:pt x="64" y="41"/>
                    </a:lnTo>
                    <a:lnTo>
                      <a:pt x="63" y="35"/>
                    </a:lnTo>
                    <a:lnTo>
                      <a:pt x="62" y="29"/>
                    </a:lnTo>
                    <a:lnTo>
                      <a:pt x="59" y="23"/>
                    </a:lnTo>
                    <a:lnTo>
                      <a:pt x="56" y="20"/>
                    </a:lnTo>
                    <a:lnTo>
                      <a:pt x="52" y="18"/>
                    </a:lnTo>
                    <a:lnTo>
                      <a:pt x="46" y="18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18"/>
                    </a:lnTo>
                    <a:lnTo>
                      <a:pt x="63" y="18"/>
                    </a:lnTo>
                    <a:lnTo>
                      <a:pt x="67" y="22"/>
                    </a:lnTo>
                    <a:lnTo>
                      <a:pt x="70" y="29"/>
                    </a:lnTo>
                    <a:lnTo>
                      <a:pt x="71" y="35"/>
                    </a:lnTo>
                    <a:lnTo>
                      <a:pt x="72" y="43"/>
                    </a:lnTo>
                    <a:lnTo>
                      <a:pt x="72" y="51"/>
                    </a:lnTo>
                    <a:lnTo>
                      <a:pt x="71" y="59"/>
                    </a:lnTo>
                    <a:lnTo>
                      <a:pt x="69" y="65"/>
                    </a:lnTo>
                    <a:lnTo>
                      <a:pt x="66" y="71"/>
                    </a:lnTo>
                    <a:lnTo>
                      <a:pt x="63" y="77"/>
                    </a:lnTo>
                    <a:lnTo>
                      <a:pt x="59" y="80"/>
                    </a:lnTo>
                    <a:lnTo>
                      <a:pt x="55" y="82"/>
                    </a:lnTo>
                    <a:lnTo>
                      <a:pt x="50" y="84"/>
                    </a:lnTo>
                    <a:lnTo>
                      <a:pt x="45" y="86"/>
                    </a:lnTo>
                    <a:lnTo>
                      <a:pt x="38" y="84"/>
                    </a:lnTo>
                    <a:lnTo>
                      <a:pt x="32" y="80"/>
                    </a:lnTo>
                    <a:lnTo>
                      <a:pt x="28" y="77"/>
                    </a:lnTo>
                    <a:lnTo>
                      <a:pt x="25" y="73"/>
                    </a:lnTo>
                    <a:lnTo>
                      <a:pt x="22" y="67"/>
                    </a:lnTo>
                    <a:lnTo>
                      <a:pt x="20" y="59"/>
                    </a:lnTo>
                    <a:lnTo>
                      <a:pt x="19" y="51"/>
                    </a:lnTo>
                    <a:lnTo>
                      <a:pt x="19" y="45"/>
                    </a:lnTo>
                    <a:lnTo>
                      <a:pt x="19" y="35"/>
                    </a:lnTo>
                    <a:lnTo>
                      <a:pt x="21" y="27"/>
                    </a:lnTo>
                    <a:lnTo>
                      <a:pt x="24" y="22"/>
                    </a:lnTo>
                    <a:lnTo>
                      <a:pt x="27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124"/>
              <p:cNvSpPr>
                <a:spLocks noEditPoints="1"/>
              </p:cNvSpPr>
              <p:nvPr/>
            </p:nvSpPr>
            <p:spPr bwMode="auto">
              <a:xfrm>
                <a:off x="2675" y="1442"/>
                <a:ext cx="71" cy="51"/>
              </a:xfrm>
              <a:custGeom>
                <a:avLst/>
                <a:gdLst>
                  <a:gd name="T0" fmla="*/ 16 w 71"/>
                  <a:gd name="T1" fmla="*/ 13 h 102"/>
                  <a:gd name="T2" fmla="*/ 11 w 71"/>
                  <a:gd name="T3" fmla="*/ 16 h 102"/>
                  <a:gd name="T4" fmla="*/ 9 w 71"/>
                  <a:gd name="T5" fmla="*/ 21 h 102"/>
                  <a:gd name="T6" fmla="*/ 9 w 71"/>
                  <a:gd name="T7" fmla="*/ 28 h 102"/>
                  <a:gd name="T8" fmla="*/ 30 w 71"/>
                  <a:gd name="T9" fmla="*/ 43 h 102"/>
                  <a:gd name="T10" fmla="*/ 30 w 71"/>
                  <a:gd name="T11" fmla="*/ 24 h 102"/>
                  <a:gd name="T12" fmla="*/ 29 w 71"/>
                  <a:gd name="T13" fmla="*/ 19 h 102"/>
                  <a:gd name="T14" fmla="*/ 26 w 71"/>
                  <a:gd name="T15" fmla="*/ 14 h 102"/>
                  <a:gd name="T16" fmla="*/ 19 w 71"/>
                  <a:gd name="T17" fmla="*/ 12 h 102"/>
                  <a:gd name="T18" fmla="*/ 47 w 71"/>
                  <a:gd name="T19" fmla="*/ 10 h 102"/>
                  <a:gd name="T20" fmla="*/ 41 w 71"/>
                  <a:gd name="T21" fmla="*/ 14 h 102"/>
                  <a:gd name="T22" fmla="*/ 39 w 71"/>
                  <a:gd name="T23" fmla="*/ 20 h 102"/>
                  <a:gd name="T24" fmla="*/ 38 w 71"/>
                  <a:gd name="T25" fmla="*/ 26 h 102"/>
                  <a:gd name="T26" fmla="*/ 63 w 71"/>
                  <a:gd name="T27" fmla="*/ 43 h 102"/>
                  <a:gd name="T28" fmla="*/ 63 w 71"/>
                  <a:gd name="T29" fmla="*/ 22 h 102"/>
                  <a:gd name="T30" fmla="*/ 62 w 71"/>
                  <a:gd name="T31" fmla="*/ 16 h 102"/>
                  <a:gd name="T32" fmla="*/ 59 w 71"/>
                  <a:gd name="T33" fmla="*/ 12 h 102"/>
                  <a:gd name="T34" fmla="*/ 54 w 71"/>
                  <a:gd name="T35" fmla="*/ 9 h 102"/>
                  <a:gd name="T36" fmla="*/ 50 w 71"/>
                  <a:gd name="T37" fmla="*/ 0 h 102"/>
                  <a:gd name="T38" fmla="*/ 60 w 71"/>
                  <a:gd name="T39" fmla="*/ 2 h 102"/>
                  <a:gd name="T40" fmla="*/ 66 w 71"/>
                  <a:gd name="T41" fmla="*/ 7 h 102"/>
                  <a:gd name="T42" fmla="*/ 70 w 71"/>
                  <a:gd name="T43" fmla="*/ 15 h 102"/>
                  <a:gd name="T44" fmla="*/ 71 w 71"/>
                  <a:gd name="T45" fmla="*/ 26 h 102"/>
                  <a:gd name="T46" fmla="*/ 0 w 71"/>
                  <a:gd name="T47" fmla="*/ 51 h 102"/>
                  <a:gd name="T48" fmla="*/ 1 w 71"/>
                  <a:gd name="T49" fmla="*/ 21 h 102"/>
                  <a:gd name="T50" fmla="*/ 2 w 71"/>
                  <a:gd name="T51" fmla="*/ 13 h 102"/>
                  <a:gd name="T52" fmla="*/ 6 w 71"/>
                  <a:gd name="T53" fmla="*/ 8 h 102"/>
                  <a:gd name="T54" fmla="*/ 14 w 71"/>
                  <a:gd name="T55" fmla="*/ 4 h 102"/>
                  <a:gd name="T56" fmla="*/ 23 w 71"/>
                  <a:gd name="T57" fmla="*/ 4 h 102"/>
                  <a:gd name="T58" fmla="*/ 29 w 71"/>
                  <a:gd name="T59" fmla="*/ 7 h 102"/>
                  <a:gd name="T60" fmla="*/ 33 w 71"/>
                  <a:gd name="T61" fmla="*/ 13 h 102"/>
                  <a:gd name="T62" fmla="*/ 37 w 71"/>
                  <a:gd name="T63" fmla="*/ 6 h 102"/>
                  <a:gd name="T64" fmla="*/ 43 w 71"/>
                  <a:gd name="T65" fmla="*/ 1 h 102"/>
                  <a:gd name="T66" fmla="*/ 50 w 71"/>
                  <a:gd name="T67" fmla="*/ 0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"/>
                  <a:gd name="T103" fmla="*/ 0 h 102"/>
                  <a:gd name="T104" fmla="*/ 71 w 71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" h="102">
                    <a:moveTo>
                      <a:pt x="19" y="24"/>
                    </a:moveTo>
                    <a:lnTo>
                      <a:pt x="16" y="26"/>
                    </a:lnTo>
                    <a:lnTo>
                      <a:pt x="13" y="28"/>
                    </a:lnTo>
                    <a:lnTo>
                      <a:pt x="11" y="32"/>
                    </a:lnTo>
                    <a:lnTo>
                      <a:pt x="10" y="38"/>
                    </a:lnTo>
                    <a:lnTo>
                      <a:pt x="9" y="42"/>
                    </a:lnTo>
                    <a:lnTo>
                      <a:pt x="9" y="49"/>
                    </a:lnTo>
                    <a:lnTo>
                      <a:pt x="9" y="57"/>
                    </a:lnTo>
                    <a:lnTo>
                      <a:pt x="9" y="85"/>
                    </a:lnTo>
                    <a:lnTo>
                      <a:pt x="30" y="85"/>
                    </a:lnTo>
                    <a:lnTo>
                      <a:pt x="30" y="55"/>
                    </a:lnTo>
                    <a:lnTo>
                      <a:pt x="30" y="47"/>
                    </a:lnTo>
                    <a:lnTo>
                      <a:pt x="30" y="42"/>
                    </a:lnTo>
                    <a:lnTo>
                      <a:pt x="29" y="38"/>
                    </a:lnTo>
                    <a:lnTo>
                      <a:pt x="28" y="32"/>
                    </a:lnTo>
                    <a:lnTo>
                      <a:pt x="26" y="28"/>
                    </a:lnTo>
                    <a:lnTo>
                      <a:pt x="23" y="26"/>
                    </a:lnTo>
                    <a:lnTo>
                      <a:pt x="19" y="24"/>
                    </a:lnTo>
                    <a:close/>
                    <a:moveTo>
                      <a:pt x="51" y="18"/>
                    </a:moveTo>
                    <a:lnTo>
                      <a:pt x="47" y="20"/>
                    </a:lnTo>
                    <a:lnTo>
                      <a:pt x="44" y="22"/>
                    </a:lnTo>
                    <a:lnTo>
                      <a:pt x="41" y="28"/>
                    </a:lnTo>
                    <a:lnTo>
                      <a:pt x="39" y="34"/>
                    </a:lnTo>
                    <a:lnTo>
                      <a:pt x="39" y="40"/>
                    </a:lnTo>
                    <a:lnTo>
                      <a:pt x="38" y="46"/>
                    </a:lnTo>
                    <a:lnTo>
                      <a:pt x="38" y="53"/>
                    </a:lnTo>
                    <a:lnTo>
                      <a:pt x="38" y="85"/>
                    </a:lnTo>
                    <a:lnTo>
                      <a:pt x="63" y="85"/>
                    </a:lnTo>
                    <a:lnTo>
                      <a:pt x="63" y="51"/>
                    </a:lnTo>
                    <a:lnTo>
                      <a:pt x="63" y="44"/>
                    </a:lnTo>
                    <a:lnTo>
                      <a:pt x="62" y="38"/>
                    </a:lnTo>
                    <a:lnTo>
                      <a:pt x="62" y="32"/>
                    </a:lnTo>
                    <a:lnTo>
                      <a:pt x="61" y="28"/>
                    </a:lnTo>
                    <a:lnTo>
                      <a:pt x="59" y="24"/>
                    </a:lnTo>
                    <a:lnTo>
                      <a:pt x="57" y="22"/>
                    </a:lnTo>
                    <a:lnTo>
                      <a:pt x="54" y="18"/>
                    </a:lnTo>
                    <a:lnTo>
                      <a:pt x="51" y="18"/>
                    </a:lnTo>
                    <a:close/>
                    <a:moveTo>
                      <a:pt x="50" y="0"/>
                    </a:moveTo>
                    <a:lnTo>
                      <a:pt x="55" y="0"/>
                    </a:lnTo>
                    <a:lnTo>
                      <a:pt x="60" y="4"/>
                    </a:lnTo>
                    <a:lnTo>
                      <a:pt x="63" y="8"/>
                    </a:lnTo>
                    <a:lnTo>
                      <a:pt x="66" y="14"/>
                    </a:lnTo>
                    <a:lnTo>
                      <a:pt x="68" y="20"/>
                    </a:lnTo>
                    <a:lnTo>
                      <a:pt x="70" y="30"/>
                    </a:lnTo>
                    <a:lnTo>
                      <a:pt x="71" y="40"/>
                    </a:lnTo>
                    <a:lnTo>
                      <a:pt x="71" y="51"/>
                    </a:lnTo>
                    <a:lnTo>
                      <a:pt x="71" y="102"/>
                    </a:lnTo>
                    <a:lnTo>
                      <a:pt x="0" y="102"/>
                    </a:lnTo>
                    <a:lnTo>
                      <a:pt x="0" y="51"/>
                    </a:lnTo>
                    <a:lnTo>
                      <a:pt x="1" y="42"/>
                    </a:lnTo>
                    <a:lnTo>
                      <a:pt x="1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6" y="16"/>
                    </a:lnTo>
                    <a:lnTo>
                      <a:pt x="9" y="12"/>
                    </a:lnTo>
                    <a:lnTo>
                      <a:pt x="14" y="8"/>
                    </a:lnTo>
                    <a:lnTo>
                      <a:pt x="18" y="6"/>
                    </a:lnTo>
                    <a:lnTo>
                      <a:pt x="23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20"/>
                    </a:lnTo>
                    <a:lnTo>
                      <a:pt x="33" y="26"/>
                    </a:lnTo>
                    <a:lnTo>
                      <a:pt x="35" y="18"/>
                    </a:lnTo>
                    <a:lnTo>
                      <a:pt x="37" y="12"/>
                    </a:lnTo>
                    <a:lnTo>
                      <a:pt x="40" y="6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125"/>
              <p:cNvSpPr>
                <a:spLocks/>
              </p:cNvSpPr>
              <p:nvPr/>
            </p:nvSpPr>
            <p:spPr bwMode="auto">
              <a:xfrm>
                <a:off x="2694" y="1361"/>
                <a:ext cx="52" cy="70"/>
              </a:xfrm>
              <a:custGeom>
                <a:avLst/>
                <a:gdLst>
                  <a:gd name="T0" fmla="*/ 17 w 52"/>
                  <a:gd name="T1" fmla="*/ 0 h 140"/>
                  <a:gd name="T2" fmla="*/ 52 w 52"/>
                  <a:gd name="T3" fmla="*/ 0 h 140"/>
                  <a:gd name="T4" fmla="*/ 52 w 52"/>
                  <a:gd name="T5" fmla="*/ 9 h 140"/>
                  <a:gd name="T6" fmla="*/ 20 w 52"/>
                  <a:gd name="T7" fmla="*/ 9 h 140"/>
                  <a:gd name="T8" fmla="*/ 16 w 52"/>
                  <a:gd name="T9" fmla="*/ 9 h 140"/>
                  <a:gd name="T10" fmla="*/ 13 w 52"/>
                  <a:gd name="T11" fmla="*/ 10 h 140"/>
                  <a:gd name="T12" fmla="*/ 11 w 52"/>
                  <a:gd name="T13" fmla="*/ 11 h 140"/>
                  <a:gd name="T14" fmla="*/ 9 w 52"/>
                  <a:gd name="T15" fmla="*/ 13 h 140"/>
                  <a:gd name="T16" fmla="*/ 8 w 52"/>
                  <a:gd name="T17" fmla="*/ 15 h 140"/>
                  <a:gd name="T18" fmla="*/ 8 w 52"/>
                  <a:gd name="T19" fmla="*/ 18 h 140"/>
                  <a:gd name="T20" fmla="*/ 8 w 52"/>
                  <a:gd name="T21" fmla="*/ 22 h 140"/>
                  <a:gd name="T22" fmla="*/ 10 w 52"/>
                  <a:gd name="T23" fmla="*/ 24 h 140"/>
                  <a:gd name="T24" fmla="*/ 11 w 52"/>
                  <a:gd name="T25" fmla="*/ 26 h 140"/>
                  <a:gd name="T26" fmla="*/ 14 w 52"/>
                  <a:gd name="T27" fmla="*/ 28 h 140"/>
                  <a:gd name="T28" fmla="*/ 18 w 52"/>
                  <a:gd name="T29" fmla="*/ 29 h 140"/>
                  <a:gd name="T30" fmla="*/ 23 w 52"/>
                  <a:gd name="T31" fmla="*/ 30 h 140"/>
                  <a:gd name="T32" fmla="*/ 52 w 52"/>
                  <a:gd name="T33" fmla="*/ 30 h 140"/>
                  <a:gd name="T34" fmla="*/ 52 w 52"/>
                  <a:gd name="T35" fmla="*/ 39 h 140"/>
                  <a:gd name="T36" fmla="*/ 19 w 52"/>
                  <a:gd name="T37" fmla="*/ 39 h 140"/>
                  <a:gd name="T38" fmla="*/ 16 w 52"/>
                  <a:gd name="T39" fmla="*/ 39 h 140"/>
                  <a:gd name="T40" fmla="*/ 13 w 52"/>
                  <a:gd name="T41" fmla="*/ 40 h 140"/>
                  <a:gd name="T42" fmla="*/ 11 w 52"/>
                  <a:gd name="T43" fmla="*/ 41 h 140"/>
                  <a:gd name="T44" fmla="*/ 9 w 52"/>
                  <a:gd name="T45" fmla="*/ 43 h 140"/>
                  <a:gd name="T46" fmla="*/ 8 w 52"/>
                  <a:gd name="T47" fmla="*/ 45 h 140"/>
                  <a:gd name="T48" fmla="*/ 8 w 52"/>
                  <a:gd name="T49" fmla="*/ 48 h 140"/>
                  <a:gd name="T50" fmla="*/ 8 w 52"/>
                  <a:gd name="T51" fmla="*/ 51 h 140"/>
                  <a:gd name="T52" fmla="*/ 10 w 52"/>
                  <a:gd name="T53" fmla="*/ 55 h 140"/>
                  <a:gd name="T54" fmla="*/ 12 w 52"/>
                  <a:gd name="T55" fmla="*/ 57 h 140"/>
                  <a:gd name="T56" fmla="*/ 15 w 52"/>
                  <a:gd name="T57" fmla="*/ 59 h 140"/>
                  <a:gd name="T58" fmla="*/ 18 w 52"/>
                  <a:gd name="T59" fmla="*/ 60 h 140"/>
                  <a:gd name="T60" fmla="*/ 22 w 52"/>
                  <a:gd name="T61" fmla="*/ 60 h 140"/>
                  <a:gd name="T62" fmla="*/ 26 w 52"/>
                  <a:gd name="T63" fmla="*/ 60 h 140"/>
                  <a:gd name="T64" fmla="*/ 52 w 52"/>
                  <a:gd name="T65" fmla="*/ 60 h 140"/>
                  <a:gd name="T66" fmla="*/ 52 w 52"/>
                  <a:gd name="T67" fmla="*/ 70 h 140"/>
                  <a:gd name="T68" fmla="*/ 1 w 52"/>
                  <a:gd name="T69" fmla="*/ 70 h 140"/>
                  <a:gd name="T70" fmla="*/ 1 w 52"/>
                  <a:gd name="T71" fmla="*/ 60 h 140"/>
                  <a:gd name="T72" fmla="*/ 9 w 52"/>
                  <a:gd name="T73" fmla="*/ 60 h 140"/>
                  <a:gd name="T74" fmla="*/ 5 w 52"/>
                  <a:gd name="T75" fmla="*/ 58 h 140"/>
                  <a:gd name="T76" fmla="*/ 2 w 52"/>
                  <a:gd name="T77" fmla="*/ 54 h 140"/>
                  <a:gd name="T78" fmla="*/ 0 w 52"/>
                  <a:gd name="T79" fmla="*/ 50 h 140"/>
                  <a:gd name="T80" fmla="*/ 0 w 52"/>
                  <a:gd name="T81" fmla="*/ 45 h 140"/>
                  <a:gd name="T82" fmla="*/ 0 w 52"/>
                  <a:gd name="T83" fmla="*/ 42 h 140"/>
                  <a:gd name="T84" fmla="*/ 1 w 52"/>
                  <a:gd name="T85" fmla="*/ 39 h 140"/>
                  <a:gd name="T86" fmla="*/ 2 w 52"/>
                  <a:gd name="T87" fmla="*/ 36 h 140"/>
                  <a:gd name="T88" fmla="*/ 4 w 52"/>
                  <a:gd name="T89" fmla="*/ 35 h 140"/>
                  <a:gd name="T90" fmla="*/ 7 w 52"/>
                  <a:gd name="T91" fmla="*/ 33 h 140"/>
                  <a:gd name="T92" fmla="*/ 9 w 52"/>
                  <a:gd name="T93" fmla="*/ 31 h 140"/>
                  <a:gd name="T94" fmla="*/ 2 w 52"/>
                  <a:gd name="T95" fmla="*/ 24 h 140"/>
                  <a:gd name="T96" fmla="*/ 0 w 52"/>
                  <a:gd name="T97" fmla="*/ 16 h 140"/>
                  <a:gd name="T98" fmla="*/ 0 w 52"/>
                  <a:gd name="T99" fmla="*/ 11 h 140"/>
                  <a:gd name="T100" fmla="*/ 2 w 52"/>
                  <a:gd name="T101" fmla="*/ 7 h 140"/>
                  <a:gd name="T102" fmla="*/ 4 w 52"/>
                  <a:gd name="T103" fmla="*/ 4 h 140"/>
                  <a:gd name="T104" fmla="*/ 7 w 52"/>
                  <a:gd name="T105" fmla="*/ 2 h 140"/>
                  <a:gd name="T106" fmla="*/ 12 w 52"/>
                  <a:gd name="T107" fmla="*/ 0 h 140"/>
                  <a:gd name="T108" fmla="*/ 17 w 52"/>
                  <a:gd name="T109" fmla="*/ 0 h 1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"/>
                  <a:gd name="T166" fmla="*/ 0 h 140"/>
                  <a:gd name="T167" fmla="*/ 52 w 52"/>
                  <a:gd name="T168" fmla="*/ 140 h 1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" h="140">
                    <a:moveTo>
                      <a:pt x="17" y="0"/>
                    </a:moveTo>
                    <a:lnTo>
                      <a:pt x="52" y="0"/>
                    </a:lnTo>
                    <a:lnTo>
                      <a:pt x="5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8" y="36"/>
                    </a:lnTo>
                    <a:lnTo>
                      <a:pt x="8" y="44"/>
                    </a:lnTo>
                    <a:lnTo>
                      <a:pt x="10" y="49"/>
                    </a:lnTo>
                    <a:lnTo>
                      <a:pt x="11" y="53"/>
                    </a:lnTo>
                    <a:lnTo>
                      <a:pt x="14" y="57"/>
                    </a:lnTo>
                    <a:lnTo>
                      <a:pt x="18" y="59"/>
                    </a:lnTo>
                    <a:lnTo>
                      <a:pt x="23" y="61"/>
                    </a:lnTo>
                    <a:lnTo>
                      <a:pt x="52" y="61"/>
                    </a:lnTo>
                    <a:lnTo>
                      <a:pt x="52" y="79"/>
                    </a:lnTo>
                    <a:lnTo>
                      <a:pt x="19" y="79"/>
                    </a:lnTo>
                    <a:lnTo>
                      <a:pt x="16" y="79"/>
                    </a:lnTo>
                    <a:lnTo>
                      <a:pt x="13" y="81"/>
                    </a:lnTo>
                    <a:lnTo>
                      <a:pt x="11" y="83"/>
                    </a:lnTo>
                    <a:lnTo>
                      <a:pt x="9" y="87"/>
                    </a:lnTo>
                    <a:lnTo>
                      <a:pt x="8" y="91"/>
                    </a:lnTo>
                    <a:lnTo>
                      <a:pt x="8" y="97"/>
                    </a:lnTo>
                    <a:lnTo>
                      <a:pt x="8" y="102"/>
                    </a:lnTo>
                    <a:lnTo>
                      <a:pt x="10" y="110"/>
                    </a:lnTo>
                    <a:lnTo>
                      <a:pt x="12" y="114"/>
                    </a:lnTo>
                    <a:lnTo>
                      <a:pt x="15" y="118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6" y="120"/>
                    </a:lnTo>
                    <a:lnTo>
                      <a:pt x="52" y="120"/>
                    </a:lnTo>
                    <a:lnTo>
                      <a:pt x="52" y="140"/>
                    </a:lnTo>
                    <a:lnTo>
                      <a:pt x="1" y="140"/>
                    </a:lnTo>
                    <a:lnTo>
                      <a:pt x="1" y="120"/>
                    </a:lnTo>
                    <a:lnTo>
                      <a:pt x="9" y="120"/>
                    </a:lnTo>
                    <a:lnTo>
                      <a:pt x="5" y="116"/>
                    </a:lnTo>
                    <a:lnTo>
                      <a:pt x="2" y="108"/>
                    </a:lnTo>
                    <a:lnTo>
                      <a:pt x="0" y="100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2" y="73"/>
                    </a:lnTo>
                    <a:lnTo>
                      <a:pt x="4" y="69"/>
                    </a:lnTo>
                    <a:lnTo>
                      <a:pt x="7" y="65"/>
                    </a:lnTo>
                    <a:lnTo>
                      <a:pt x="9" y="63"/>
                    </a:lnTo>
                    <a:lnTo>
                      <a:pt x="2" y="4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26"/>
              <p:cNvSpPr>
                <a:spLocks/>
              </p:cNvSpPr>
              <p:nvPr/>
            </p:nvSpPr>
            <p:spPr bwMode="auto">
              <a:xfrm>
                <a:off x="2675" y="1327"/>
                <a:ext cx="71" cy="27"/>
              </a:xfrm>
              <a:custGeom>
                <a:avLst/>
                <a:gdLst>
                  <a:gd name="T0" fmla="*/ 0 w 71"/>
                  <a:gd name="T1" fmla="*/ 0 h 55"/>
                  <a:gd name="T2" fmla="*/ 71 w 71"/>
                  <a:gd name="T3" fmla="*/ 19 h 55"/>
                  <a:gd name="T4" fmla="*/ 71 w 71"/>
                  <a:gd name="T5" fmla="*/ 27 h 55"/>
                  <a:gd name="T6" fmla="*/ 0 w 71"/>
                  <a:gd name="T7" fmla="*/ 6 h 55"/>
                  <a:gd name="T8" fmla="*/ 0 w 71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55"/>
                  <a:gd name="T17" fmla="*/ 71 w 71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55">
                    <a:moveTo>
                      <a:pt x="0" y="0"/>
                    </a:moveTo>
                    <a:lnTo>
                      <a:pt x="71" y="39"/>
                    </a:lnTo>
                    <a:lnTo>
                      <a:pt x="71" y="5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27"/>
              <p:cNvSpPr>
                <a:spLocks/>
              </p:cNvSpPr>
              <p:nvPr/>
            </p:nvSpPr>
            <p:spPr bwMode="auto">
              <a:xfrm>
                <a:off x="2675" y="1266"/>
                <a:ext cx="71" cy="53"/>
              </a:xfrm>
              <a:custGeom>
                <a:avLst/>
                <a:gdLst>
                  <a:gd name="T0" fmla="*/ 0 w 71"/>
                  <a:gd name="T1" fmla="*/ 0 h 106"/>
                  <a:gd name="T2" fmla="*/ 71 w 71"/>
                  <a:gd name="T3" fmla="*/ 0 h 106"/>
                  <a:gd name="T4" fmla="*/ 71 w 71"/>
                  <a:gd name="T5" fmla="*/ 9 h 106"/>
                  <a:gd name="T6" fmla="*/ 37 w 71"/>
                  <a:gd name="T7" fmla="*/ 9 h 106"/>
                  <a:gd name="T8" fmla="*/ 37 w 71"/>
                  <a:gd name="T9" fmla="*/ 44 h 106"/>
                  <a:gd name="T10" fmla="*/ 71 w 71"/>
                  <a:gd name="T11" fmla="*/ 44 h 106"/>
                  <a:gd name="T12" fmla="*/ 71 w 71"/>
                  <a:gd name="T13" fmla="*/ 53 h 106"/>
                  <a:gd name="T14" fmla="*/ 0 w 71"/>
                  <a:gd name="T15" fmla="*/ 53 h 106"/>
                  <a:gd name="T16" fmla="*/ 0 w 71"/>
                  <a:gd name="T17" fmla="*/ 44 h 106"/>
                  <a:gd name="T18" fmla="*/ 29 w 71"/>
                  <a:gd name="T19" fmla="*/ 44 h 106"/>
                  <a:gd name="T20" fmla="*/ 29 w 71"/>
                  <a:gd name="T21" fmla="*/ 9 h 106"/>
                  <a:gd name="T22" fmla="*/ 0 w 71"/>
                  <a:gd name="T23" fmla="*/ 9 h 106"/>
                  <a:gd name="T24" fmla="*/ 0 w 71"/>
                  <a:gd name="T25" fmla="*/ 0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106"/>
                  <a:gd name="T41" fmla="*/ 71 w 71"/>
                  <a:gd name="T42" fmla="*/ 106 h 1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106">
                    <a:moveTo>
                      <a:pt x="0" y="0"/>
                    </a:moveTo>
                    <a:lnTo>
                      <a:pt x="71" y="0"/>
                    </a:lnTo>
                    <a:lnTo>
                      <a:pt x="71" y="17"/>
                    </a:lnTo>
                    <a:lnTo>
                      <a:pt x="37" y="17"/>
                    </a:lnTo>
                    <a:lnTo>
                      <a:pt x="37" y="88"/>
                    </a:lnTo>
                    <a:lnTo>
                      <a:pt x="71" y="88"/>
                    </a:lnTo>
                    <a:lnTo>
                      <a:pt x="71" y="106"/>
                    </a:lnTo>
                    <a:lnTo>
                      <a:pt x="0" y="106"/>
                    </a:lnTo>
                    <a:lnTo>
                      <a:pt x="0" y="88"/>
                    </a:lnTo>
                    <a:lnTo>
                      <a:pt x="29" y="88"/>
                    </a:lnTo>
                    <a:lnTo>
                      <a:pt x="2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28"/>
              <p:cNvSpPr>
                <a:spLocks/>
              </p:cNvSpPr>
              <p:nvPr/>
            </p:nvSpPr>
            <p:spPr bwMode="auto">
              <a:xfrm>
                <a:off x="2695" y="1212"/>
                <a:ext cx="51" cy="43"/>
              </a:xfrm>
              <a:custGeom>
                <a:avLst/>
                <a:gdLst>
                  <a:gd name="T0" fmla="*/ 43 w 51"/>
                  <a:gd name="T1" fmla="*/ 0 h 86"/>
                  <a:gd name="T2" fmla="*/ 51 w 51"/>
                  <a:gd name="T3" fmla="*/ 0 h 86"/>
                  <a:gd name="T4" fmla="*/ 51 w 51"/>
                  <a:gd name="T5" fmla="*/ 43 h 86"/>
                  <a:gd name="T6" fmla="*/ 43 w 51"/>
                  <a:gd name="T7" fmla="*/ 43 h 86"/>
                  <a:gd name="T8" fmla="*/ 7 w 51"/>
                  <a:gd name="T9" fmla="*/ 13 h 86"/>
                  <a:gd name="T10" fmla="*/ 8 w 51"/>
                  <a:gd name="T11" fmla="*/ 19 h 86"/>
                  <a:gd name="T12" fmla="*/ 8 w 51"/>
                  <a:gd name="T13" fmla="*/ 22 h 86"/>
                  <a:gd name="T14" fmla="*/ 8 w 51"/>
                  <a:gd name="T15" fmla="*/ 40 h 86"/>
                  <a:gd name="T16" fmla="*/ 0 w 51"/>
                  <a:gd name="T17" fmla="*/ 40 h 86"/>
                  <a:gd name="T18" fmla="*/ 0 w 51"/>
                  <a:gd name="T19" fmla="*/ 1 h 86"/>
                  <a:gd name="T20" fmla="*/ 6 w 51"/>
                  <a:gd name="T21" fmla="*/ 1 h 86"/>
                  <a:gd name="T22" fmla="*/ 38 w 51"/>
                  <a:gd name="T23" fmla="*/ 27 h 86"/>
                  <a:gd name="T24" fmla="*/ 44 w 51"/>
                  <a:gd name="T25" fmla="*/ 33 h 86"/>
                  <a:gd name="T26" fmla="*/ 43 w 51"/>
                  <a:gd name="T27" fmla="*/ 27 h 86"/>
                  <a:gd name="T28" fmla="*/ 43 w 51"/>
                  <a:gd name="T29" fmla="*/ 22 h 86"/>
                  <a:gd name="T30" fmla="*/ 43 w 51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"/>
                  <a:gd name="T49" fmla="*/ 0 h 86"/>
                  <a:gd name="T50" fmla="*/ 51 w 51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" h="86">
                    <a:moveTo>
                      <a:pt x="43" y="0"/>
                    </a:moveTo>
                    <a:lnTo>
                      <a:pt x="51" y="0"/>
                    </a:lnTo>
                    <a:lnTo>
                      <a:pt x="51" y="86"/>
                    </a:lnTo>
                    <a:lnTo>
                      <a:pt x="43" y="86"/>
                    </a:lnTo>
                    <a:lnTo>
                      <a:pt x="7" y="27"/>
                    </a:lnTo>
                    <a:lnTo>
                      <a:pt x="8" y="37"/>
                    </a:lnTo>
                    <a:lnTo>
                      <a:pt x="8" y="45"/>
                    </a:lnTo>
                    <a:lnTo>
                      <a:pt x="8" y="80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38" y="55"/>
                    </a:lnTo>
                    <a:lnTo>
                      <a:pt x="44" y="65"/>
                    </a:lnTo>
                    <a:lnTo>
                      <a:pt x="43" y="55"/>
                    </a:lnTo>
                    <a:lnTo>
                      <a:pt x="43" y="4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29"/>
              <p:cNvSpPr>
                <a:spLocks/>
              </p:cNvSpPr>
              <p:nvPr/>
            </p:nvSpPr>
            <p:spPr bwMode="auto">
              <a:xfrm>
                <a:off x="2675" y="1189"/>
                <a:ext cx="91" cy="19"/>
              </a:xfrm>
              <a:custGeom>
                <a:avLst/>
                <a:gdLst>
                  <a:gd name="T0" fmla="*/ 0 w 91"/>
                  <a:gd name="T1" fmla="*/ 0 h 37"/>
                  <a:gd name="T2" fmla="*/ 91 w 91"/>
                  <a:gd name="T3" fmla="*/ 0 h 37"/>
                  <a:gd name="T4" fmla="*/ 91 w 91"/>
                  <a:gd name="T5" fmla="*/ 19 h 37"/>
                  <a:gd name="T6" fmla="*/ 83 w 91"/>
                  <a:gd name="T7" fmla="*/ 19 h 37"/>
                  <a:gd name="T8" fmla="*/ 83 w 91"/>
                  <a:gd name="T9" fmla="*/ 9 h 37"/>
                  <a:gd name="T10" fmla="*/ 9 w 91"/>
                  <a:gd name="T11" fmla="*/ 9 h 37"/>
                  <a:gd name="T12" fmla="*/ 9 w 91"/>
                  <a:gd name="T13" fmla="*/ 19 h 37"/>
                  <a:gd name="T14" fmla="*/ 0 w 91"/>
                  <a:gd name="T15" fmla="*/ 19 h 37"/>
                  <a:gd name="T16" fmla="*/ 0 w 91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37"/>
                  <a:gd name="T29" fmla="*/ 91 w 91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37">
                    <a:moveTo>
                      <a:pt x="0" y="0"/>
                    </a:moveTo>
                    <a:lnTo>
                      <a:pt x="91" y="0"/>
                    </a:lnTo>
                    <a:lnTo>
                      <a:pt x="91" y="37"/>
                    </a:lnTo>
                    <a:lnTo>
                      <a:pt x="83" y="37"/>
                    </a:lnTo>
                    <a:lnTo>
                      <a:pt x="83" y="17"/>
                    </a:lnTo>
                    <a:lnTo>
                      <a:pt x="9" y="17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30"/>
              <p:cNvSpPr>
                <a:spLocks noEditPoints="1"/>
              </p:cNvSpPr>
              <p:nvPr/>
            </p:nvSpPr>
            <p:spPr bwMode="auto">
              <a:xfrm>
                <a:off x="3680" y="2451"/>
                <a:ext cx="1867" cy="101"/>
              </a:xfrm>
              <a:custGeom>
                <a:avLst/>
                <a:gdLst>
                  <a:gd name="T0" fmla="*/ 1339 w 1867"/>
                  <a:gd name="T1" fmla="*/ 76 h 203"/>
                  <a:gd name="T2" fmla="*/ 512 w 1867"/>
                  <a:gd name="T3" fmla="*/ 69 h 203"/>
                  <a:gd name="T4" fmla="*/ 444 w 1867"/>
                  <a:gd name="T5" fmla="*/ 64 h 203"/>
                  <a:gd name="T6" fmla="*/ 1194 w 1867"/>
                  <a:gd name="T7" fmla="*/ 58 h 203"/>
                  <a:gd name="T8" fmla="*/ 1183 w 1867"/>
                  <a:gd name="T9" fmla="*/ 38 h 203"/>
                  <a:gd name="T10" fmla="*/ 69 w 1867"/>
                  <a:gd name="T11" fmla="*/ 22 h 203"/>
                  <a:gd name="T12" fmla="*/ 132 w 1867"/>
                  <a:gd name="T13" fmla="*/ 37 h 203"/>
                  <a:gd name="T14" fmla="*/ 202 w 1867"/>
                  <a:gd name="T15" fmla="*/ 48 h 203"/>
                  <a:gd name="T16" fmla="*/ 275 w 1867"/>
                  <a:gd name="T17" fmla="*/ 54 h 203"/>
                  <a:gd name="T18" fmla="*/ 351 w 1867"/>
                  <a:gd name="T19" fmla="*/ 56 h 203"/>
                  <a:gd name="T20" fmla="*/ 426 w 1867"/>
                  <a:gd name="T21" fmla="*/ 54 h 203"/>
                  <a:gd name="T22" fmla="*/ 482 w 1867"/>
                  <a:gd name="T23" fmla="*/ 43 h 203"/>
                  <a:gd name="T24" fmla="*/ 550 w 1867"/>
                  <a:gd name="T25" fmla="*/ 49 h 203"/>
                  <a:gd name="T26" fmla="*/ 607 w 1867"/>
                  <a:gd name="T27" fmla="*/ 48 h 203"/>
                  <a:gd name="T28" fmla="*/ 658 w 1867"/>
                  <a:gd name="T29" fmla="*/ 41 h 203"/>
                  <a:gd name="T30" fmla="*/ 733 w 1867"/>
                  <a:gd name="T31" fmla="*/ 44 h 203"/>
                  <a:gd name="T32" fmla="*/ 788 w 1867"/>
                  <a:gd name="T33" fmla="*/ 42 h 203"/>
                  <a:gd name="T34" fmla="*/ 852 w 1867"/>
                  <a:gd name="T35" fmla="*/ 52 h 203"/>
                  <a:gd name="T36" fmla="*/ 908 w 1867"/>
                  <a:gd name="T37" fmla="*/ 39 h 203"/>
                  <a:gd name="T38" fmla="*/ 960 w 1867"/>
                  <a:gd name="T39" fmla="*/ 51 h 203"/>
                  <a:gd name="T40" fmla="*/ 1020 w 1867"/>
                  <a:gd name="T41" fmla="*/ 43 h 203"/>
                  <a:gd name="T42" fmla="*/ 1077 w 1867"/>
                  <a:gd name="T43" fmla="*/ 53 h 203"/>
                  <a:gd name="T44" fmla="*/ 1140 w 1867"/>
                  <a:gd name="T45" fmla="*/ 27 h 203"/>
                  <a:gd name="T46" fmla="*/ 1203 w 1867"/>
                  <a:gd name="T47" fmla="*/ 33 h 203"/>
                  <a:gd name="T48" fmla="*/ 1270 w 1867"/>
                  <a:gd name="T49" fmla="*/ 47 h 203"/>
                  <a:gd name="T50" fmla="*/ 1332 w 1867"/>
                  <a:gd name="T51" fmla="*/ 61 h 203"/>
                  <a:gd name="T52" fmla="*/ 1388 w 1867"/>
                  <a:gd name="T53" fmla="*/ 49 h 203"/>
                  <a:gd name="T54" fmla="*/ 1457 w 1867"/>
                  <a:gd name="T55" fmla="*/ 65 h 203"/>
                  <a:gd name="T56" fmla="*/ 1516 w 1867"/>
                  <a:gd name="T57" fmla="*/ 67 h 203"/>
                  <a:gd name="T58" fmla="*/ 1575 w 1867"/>
                  <a:gd name="T59" fmla="*/ 71 h 203"/>
                  <a:gd name="T60" fmla="*/ 1632 w 1867"/>
                  <a:gd name="T61" fmla="*/ 61 h 203"/>
                  <a:gd name="T62" fmla="*/ 1690 w 1867"/>
                  <a:gd name="T63" fmla="*/ 38 h 203"/>
                  <a:gd name="T64" fmla="*/ 1753 w 1867"/>
                  <a:gd name="T65" fmla="*/ 43 h 203"/>
                  <a:gd name="T66" fmla="*/ 1813 w 1867"/>
                  <a:gd name="T67" fmla="*/ 51 h 203"/>
                  <a:gd name="T68" fmla="*/ 1865 w 1867"/>
                  <a:gd name="T69" fmla="*/ 60 h 203"/>
                  <a:gd name="T70" fmla="*/ 1796 w 1867"/>
                  <a:gd name="T71" fmla="*/ 64 h 203"/>
                  <a:gd name="T72" fmla="*/ 1713 w 1867"/>
                  <a:gd name="T73" fmla="*/ 67 h 203"/>
                  <a:gd name="T74" fmla="*/ 1644 w 1867"/>
                  <a:gd name="T75" fmla="*/ 88 h 203"/>
                  <a:gd name="T76" fmla="*/ 1581 w 1867"/>
                  <a:gd name="T77" fmla="*/ 99 h 203"/>
                  <a:gd name="T78" fmla="*/ 1517 w 1867"/>
                  <a:gd name="T79" fmla="*/ 80 h 203"/>
                  <a:gd name="T80" fmla="*/ 1460 w 1867"/>
                  <a:gd name="T81" fmla="*/ 81 h 203"/>
                  <a:gd name="T82" fmla="*/ 1388 w 1867"/>
                  <a:gd name="T83" fmla="*/ 72 h 203"/>
                  <a:gd name="T84" fmla="*/ 1326 w 1867"/>
                  <a:gd name="T85" fmla="*/ 77 h 203"/>
                  <a:gd name="T86" fmla="*/ 1250 w 1867"/>
                  <a:gd name="T87" fmla="*/ 44 h 203"/>
                  <a:gd name="T88" fmla="*/ 1181 w 1867"/>
                  <a:gd name="T89" fmla="*/ 69 h 203"/>
                  <a:gd name="T90" fmla="*/ 1117 w 1867"/>
                  <a:gd name="T91" fmla="*/ 49 h 203"/>
                  <a:gd name="T92" fmla="*/ 1044 w 1867"/>
                  <a:gd name="T93" fmla="*/ 55 h 203"/>
                  <a:gd name="T94" fmla="*/ 988 w 1867"/>
                  <a:gd name="T95" fmla="*/ 55 h 203"/>
                  <a:gd name="T96" fmla="*/ 922 w 1867"/>
                  <a:gd name="T97" fmla="*/ 69 h 203"/>
                  <a:gd name="T98" fmla="*/ 866 w 1867"/>
                  <a:gd name="T99" fmla="*/ 67 h 203"/>
                  <a:gd name="T100" fmla="*/ 794 w 1867"/>
                  <a:gd name="T101" fmla="*/ 66 h 203"/>
                  <a:gd name="T102" fmla="*/ 722 w 1867"/>
                  <a:gd name="T103" fmla="*/ 74 h 203"/>
                  <a:gd name="T104" fmla="*/ 647 w 1867"/>
                  <a:gd name="T105" fmla="*/ 80 h 203"/>
                  <a:gd name="T106" fmla="*/ 560 w 1867"/>
                  <a:gd name="T107" fmla="*/ 62 h 203"/>
                  <a:gd name="T108" fmla="*/ 496 w 1867"/>
                  <a:gd name="T109" fmla="*/ 76 h 203"/>
                  <a:gd name="T110" fmla="*/ 430 w 1867"/>
                  <a:gd name="T111" fmla="*/ 64 h 203"/>
                  <a:gd name="T112" fmla="*/ 346 w 1867"/>
                  <a:gd name="T113" fmla="*/ 81 h 203"/>
                  <a:gd name="T114" fmla="*/ 278 w 1867"/>
                  <a:gd name="T115" fmla="*/ 68 h 203"/>
                  <a:gd name="T116" fmla="*/ 207 w 1867"/>
                  <a:gd name="T117" fmla="*/ 55 h 203"/>
                  <a:gd name="T118" fmla="*/ 138 w 1867"/>
                  <a:gd name="T119" fmla="*/ 41 h 203"/>
                  <a:gd name="T120" fmla="*/ 66 w 1867"/>
                  <a:gd name="T121" fmla="*/ 52 h 203"/>
                  <a:gd name="T122" fmla="*/ 7 w 1867"/>
                  <a:gd name="T123" fmla="*/ 32 h 2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7"/>
                  <a:gd name="T187" fmla="*/ 0 h 203"/>
                  <a:gd name="T188" fmla="*/ 1867 w 1867"/>
                  <a:gd name="T189" fmla="*/ 203 h 2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7" h="203">
                    <a:moveTo>
                      <a:pt x="1638" y="175"/>
                    </a:moveTo>
                    <a:lnTo>
                      <a:pt x="1638" y="177"/>
                    </a:lnTo>
                    <a:lnTo>
                      <a:pt x="1638" y="175"/>
                    </a:lnTo>
                    <a:close/>
                    <a:moveTo>
                      <a:pt x="1701" y="169"/>
                    </a:moveTo>
                    <a:lnTo>
                      <a:pt x="1701" y="171"/>
                    </a:lnTo>
                    <a:lnTo>
                      <a:pt x="1701" y="169"/>
                    </a:lnTo>
                    <a:close/>
                    <a:moveTo>
                      <a:pt x="1501" y="159"/>
                    </a:moveTo>
                    <a:lnTo>
                      <a:pt x="1501" y="161"/>
                    </a:lnTo>
                    <a:lnTo>
                      <a:pt x="1501" y="159"/>
                    </a:lnTo>
                    <a:close/>
                    <a:moveTo>
                      <a:pt x="232" y="153"/>
                    </a:moveTo>
                    <a:lnTo>
                      <a:pt x="232" y="155"/>
                    </a:lnTo>
                    <a:lnTo>
                      <a:pt x="232" y="153"/>
                    </a:lnTo>
                    <a:close/>
                    <a:moveTo>
                      <a:pt x="1514" y="152"/>
                    </a:moveTo>
                    <a:lnTo>
                      <a:pt x="1514" y="153"/>
                    </a:lnTo>
                    <a:lnTo>
                      <a:pt x="1514" y="152"/>
                    </a:lnTo>
                    <a:close/>
                    <a:moveTo>
                      <a:pt x="1339" y="152"/>
                    </a:moveTo>
                    <a:lnTo>
                      <a:pt x="1339" y="153"/>
                    </a:lnTo>
                    <a:lnTo>
                      <a:pt x="1339" y="152"/>
                    </a:lnTo>
                    <a:close/>
                    <a:moveTo>
                      <a:pt x="1326" y="152"/>
                    </a:moveTo>
                    <a:lnTo>
                      <a:pt x="1326" y="153"/>
                    </a:lnTo>
                    <a:lnTo>
                      <a:pt x="1326" y="152"/>
                    </a:lnTo>
                    <a:close/>
                    <a:moveTo>
                      <a:pt x="420" y="152"/>
                    </a:moveTo>
                    <a:lnTo>
                      <a:pt x="420" y="153"/>
                    </a:lnTo>
                    <a:lnTo>
                      <a:pt x="420" y="152"/>
                    </a:lnTo>
                    <a:close/>
                    <a:moveTo>
                      <a:pt x="301" y="144"/>
                    </a:moveTo>
                    <a:lnTo>
                      <a:pt x="301" y="146"/>
                    </a:lnTo>
                    <a:lnTo>
                      <a:pt x="301" y="144"/>
                    </a:lnTo>
                    <a:close/>
                    <a:moveTo>
                      <a:pt x="588" y="142"/>
                    </a:moveTo>
                    <a:lnTo>
                      <a:pt x="588" y="144"/>
                    </a:lnTo>
                    <a:lnTo>
                      <a:pt x="588" y="142"/>
                    </a:lnTo>
                    <a:close/>
                    <a:moveTo>
                      <a:pt x="719" y="138"/>
                    </a:moveTo>
                    <a:lnTo>
                      <a:pt x="719" y="140"/>
                    </a:lnTo>
                    <a:lnTo>
                      <a:pt x="719" y="138"/>
                    </a:lnTo>
                    <a:close/>
                    <a:moveTo>
                      <a:pt x="512" y="138"/>
                    </a:moveTo>
                    <a:lnTo>
                      <a:pt x="512" y="140"/>
                    </a:lnTo>
                    <a:lnTo>
                      <a:pt x="513" y="138"/>
                    </a:lnTo>
                    <a:lnTo>
                      <a:pt x="512" y="138"/>
                    </a:lnTo>
                    <a:close/>
                    <a:moveTo>
                      <a:pt x="382" y="138"/>
                    </a:moveTo>
                    <a:lnTo>
                      <a:pt x="382" y="140"/>
                    </a:lnTo>
                    <a:lnTo>
                      <a:pt x="382" y="138"/>
                    </a:lnTo>
                    <a:close/>
                    <a:moveTo>
                      <a:pt x="626" y="136"/>
                    </a:moveTo>
                    <a:lnTo>
                      <a:pt x="626" y="138"/>
                    </a:lnTo>
                    <a:lnTo>
                      <a:pt x="626" y="136"/>
                    </a:lnTo>
                    <a:close/>
                    <a:moveTo>
                      <a:pt x="1807" y="134"/>
                    </a:moveTo>
                    <a:lnTo>
                      <a:pt x="1807" y="136"/>
                    </a:lnTo>
                    <a:lnTo>
                      <a:pt x="1807" y="134"/>
                    </a:lnTo>
                    <a:close/>
                    <a:moveTo>
                      <a:pt x="919" y="128"/>
                    </a:moveTo>
                    <a:lnTo>
                      <a:pt x="919" y="130"/>
                    </a:lnTo>
                    <a:lnTo>
                      <a:pt x="919" y="128"/>
                    </a:lnTo>
                    <a:close/>
                    <a:moveTo>
                      <a:pt x="551" y="128"/>
                    </a:moveTo>
                    <a:lnTo>
                      <a:pt x="551" y="130"/>
                    </a:lnTo>
                    <a:lnTo>
                      <a:pt x="551" y="128"/>
                    </a:lnTo>
                    <a:close/>
                    <a:moveTo>
                      <a:pt x="444" y="128"/>
                    </a:moveTo>
                    <a:lnTo>
                      <a:pt x="444" y="130"/>
                    </a:lnTo>
                    <a:lnTo>
                      <a:pt x="444" y="128"/>
                    </a:lnTo>
                    <a:close/>
                    <a:moveTo>
                      <a:pt x="195" y="128"/>
                    </a:moveTo>
                    <a:lnTo>
                      <a:pt x="195" y="130"/>
                    </a:lnTo>
                    <a:lnTo>
                      <a:pt x="195" y="128"/>
                    </a:lnTo>
                    <a:close/>
                    <a:moveTo>
                      <a:pt x="1207" y="124"/>
                    </a:moveTo>
                    <a:lnTo>
                      <a:pt x="1207" y="126"/>
                    </a:lnTo>
                    <a:lnTo>
                      <a:pt x="1207" y="124"/>
                    </a:lnTo>
                    <a:close/>
                    <a:moveTo>
                      <a:pt x="933" y="124"/>
                    </a:moveTo>
                    <a:lnTo>
                      <a:pt x="933" y="126"/>
                    </a:lnTo>
                    <a:lnTo>
                      <a:pt x="933" y="124"/>
                    </a:lnTo>
                    <a:close/>
                    <a:moveTo>
                      <a:pt x="1013" y="122"/>
                    </a:moveTo>
                    <a:lnTo>
                      <a:pt x="1013" y="124"/>
                    </a:lnTo>
                    <a:lnTo>
                      <a:pt x="1013" y="122"/>
                    </a:lnTo>
                    <a:close/>
                    <a:moveTo>
                      <a:pt x="613" y="118"/>
                    </a:moveTo>
                    <a:lnTo>
                      <a:pt x="613" y="120"/>
                    </a:lnTo>
                    <a:lnTo>
                      <a:pt x="613" y="118"/>
                    </a:lnTo>
                    <a:close/>
                    <a:moveTo>
                      <a:pt x="1194" y="116"/>
                    </a:moveTo>
                    <a:lnTo>
                      <a:pt x="1194" y="118"/>
                    </a:lnTo>
                    <a:lnTo>
                      <a:pt x="1194" y="116"/>
                    </a:lnTo>
                    <a:close/>
                    <a:moveTo>
                      <a:pt x="852" y="112"/>
                    </a:moveTo>
                    <a:lnTo>
                      <a:pt x="852" y="114"/>
                    </a:lnTo>
                    <a:lnTo>
                      <a:pt x="852" y="112"/>
                    </a:lnTo>
                    <a:close/>
                    <a:moveTo>
                      <a:pt x="521" y="104"/>
                    </a:moveTo>
                    <a:lnTo>
                      <a:pt x="521" y="106"/>
                    </a:lnTo>
                    <a:lnTo>
                      <a:pt x="521" y="104"/>
                    </a:lnTo>
                    <a:close/>
                    <a:moveTo>
                      <a:pt x="1126" y="98"/>
                    </a:moveTo>
                    <a:lnTo>
                      <a:pt x="1126" y="100"/>
                    </a:lnTo>
                    <a:lnTo>
                      <a:pt x="1126" y="98"/>
                    </a:lnTo>
                    <a:close/>
                    <a:moveTo>
                      <a:pt x="451" y="95"/>
                    </a:moveTo>
                    <a:lnTo>
                      <a:pt x="451" y="97"/>
                    </a:lnTo>
                    <a:lnTo>
                      <a:pt x="451" y="95"/>
                    </a:lnTo>
                    <a:close/>
                    <a:moveTo>
                      <a:pt x="1851" y="89"/>
                    </a:moveTo>
                    <a:lnTo>
                      <a:pt x="1851" y="91"/>
                    </a:lnTo>
                    <a:lnTo>
                      <a:pt x="1851" y="89"/>
                    </a:lnTo>
                    <a:close/>
                    <a:moveTo>
                      <a:pt x="1183" y="77"/>
                    </a:moveTo>
                    <a:lnTo>
                      <a:pt x="1183" y="79"/>
                    </a:lnTo>
                    <a:lnTo>
                      <a:pt x="1183" y="77"/>
                    </a:lnTo>
                    <a:close/>
                    <a:moveTo>
                      <a:pt x="26" y="69"/>
                    </a:moveTo>
                    <a:lnTo>
                      <a:pt x="26" y="71"/>
                    </a:lnTo>
                    <a:lnTo>
                      <a:pt x="26" y="69"/>
                    </a:lnTo>
                    <a:close/>
                    <a:moveTo>
                      <a:pt x="23" y="0"/>
                    </a:moveTo>
                    <a:lnTo>
                      <a:pt x="26" y="2"/>
                    </a:lnTo>
                    <a:lnTo>
                      <a:pt x="27" y="6"/>
                    </a:lnTo>
                    <a:lnTo>
                      <a:pt x="31" y="45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3" y="36"/>
                    </a:lnTo>
                    <a:lnTo>
                      <a:pt x="35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4" y="63"/>
                    </a:lnTo>
                    <a:lnTo>
                      <a:pt x="48" y="69"/>
                    </a:lnTo>
                    <a:lnTo>
                      <a:pt x="52" y="57"/>
                    </a:lnTo>
                    <a:lnTo>
                      <a:pt x="54" y="55"/>
                    </a:lnTo>
                    <a:lnTo>
                      <a:pt x="57" y="57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5" y="79"/>
                    </a:lnTo>
                    <a:lnTo>
                      <a:pt x="69" y="45"/>
                    </a:lnTo>
                    <a:lnTo>
                      <a:pt x="70" y="42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81" y="45"/>
                    </a:lnTo>
                    <a:lnTo>
                      <a:pt x="87" y="51"/>
                    </a:lnTo>
                    <a:lnTo>
                      <a:pt x="88" y="53"/>
                    </a:lnTo>
                    <a:lnTo>
                      <a:pt x="88" y="55"/>
                    </a:lnTo>
                    <a:lnTo>
                      <a:pt x="92" y="89"/>
                    </a:lnTo>
                    <a:lnTo>
                      <a:pt x="94" y="79"/>
                    </a:lnTo>
                    <a:lnTo>
                      <a:pt x="95" y="77"/>
                    </a:lnTo>
                    <a:lnTo>
                      <a:pt x="98" y="75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3" y="87"/>
                    </a:lnTo>
                    <a:lnTo>
                      <a:pt x="108" y="34"/>
                    </a:lnTo>
                    <a:lnTo>
                      <a:pt x="109" y="30"/>
                    </a:lnTo>
                    <a:lnTo>
                      <a:pt x="111" y="28"/>
                    </a:lnTo>
                    <a:lnTo>
                      <a:pt x="114" y="30"/>
                    </a:lnTo>
                    <a:lnTo>
                      <a:pt x="115" y="34"/>
                    </a:lnTo>
                    <a:lnTo>
                      <a:pt x="121" y="91"/>
                    </a:lnTo>
                    <a:lnTo>
                      <a:pt x="124" y="93"/>
                    </a:lnTo>
                    <a:lnTo>
                      <a:pt x="127" y="93"/>
                    </a:lnTo>
                    <a:lnTo>
                      <a:pt x="132" y="75"/>
                    </a:lnTo>
                    <a:lnTo>
                      <a:pt x="139" y="47"/>
                    </a:lnTo>
                    <a:lnTo>
                      <a:pt x="140" y="45"/>
                    </a:lnTo>
                    <a:lnTo>
                      <a:pt x="142" y="43"/>
                    </a:lnTo>
                    <a:lnTo>
                      <a:pt x="145" y="45"/>
                    </a:lnTo>
                    <a:lnTo>
                      <a:pt x="145" y="47"/>
                    </a:lnTo>
                    <a:lnTo>
                      <a:pt x="150" y="79"/>
                    </a:lnTo>
                    <a:lnTo>
                      <a:pt x="155" y="93"/>
                    </a:lnTo>
                    <a:lnTo>
                      <a:pt x="158" y="83"/>
                    </a:lnTo>
                    <a:lnTo>
                      <a:pt x="158" y="8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9" y="75"/>
                    </a:lnTo>
                    <a:lnTo>
                      <a:pt x="175" y="91"/>
                    </a:lnTo>
                    <a:lnTo>
                      <a:pt x="175" y="93"/>
                    </a:lnTo>
                    <a:lnTo>
                      <a:pt x="179" y="110"/>
                    </a:lnTo>
                    <a:lnTo>
                      <a:pt x="183" y="98"/>
                    </a:lnTo>
                    <a:lnTo>
                      <a:pt x="185" y="97"/>
                    </a:lnTo>
                    <a:lnTo>
                      <a:pt x="188" y="98"/>
                    </a:lnTo>
                    <a:lnTo>
                      <a:pt x="195" y="116"/>
                    </a:lnTo>
                    <a:lnTo>
                      <a:pt x="197" y="120"/>
                    </a:lnTo>
                    <a:lnTo>
                      <a:pt x="201" y="98"/>
                    </a:lnTo>
                    <a:lnTo>
                      <a:pt x="201" y="100"/>
                    </a:lnTo>
                    <a:lnTo>
                      <a:pt x="202" y="97"/>
                    </a:lnTo>
                    <a:lnTo>
                      <a:pt x="204" y="95"/>
                    </a:lnTo>
                    <a:lnTo>
                      <a:pt x="206" y="95"/>
                    </a:lnTo>
                    <a:lnTo>
                      <a:pt x="212" y="100"/>
                    </a:lnTo>
                    <a:lnTo>
                      <a:pt x="218" y="124"/>
                    </a:lnTo>
                    <a:lnTo>
                      <a:pt x="221" y="124"/>
                    </a:lnTo>
                    <a:lnTo>
                      <a:pt x="226" y="102"/>
                    </a:lnTo>
                    <a:lnTo>
                      <a:pt x="227" y="100"/>
                    </a:lnTo>
                    <a:lnTo>
                      <a:pt x="229" y="98"/>
                    </a:lnTo>
                    <a:lnTo>
                      <a:pt x="232" y="100"/>
                    </a:lnTo>
                    <a:lnTo>
                      <a:pt x="232" y="102"/>
                    </a:lnTo>
                    <a:lnTo>
                      <a:pt x="235" y="132"/>
                    </a:lnTo>
                    <a:lnTo>
                      <a:pt x="238" y="116"/>
                    </a:lnTo>
                    <a:lnTo>
                      <a:pt x="238" y="118"/>
                    </a:lnTo>
                    <a:lnTo>
                      <a:pt x="239" y="114"/>
                    </a:lnTo>
                    <a:lnTo>
                      <a:pt x="241" y="112"/>
                    </a:lnTo>
                    <a:lnTo>
                      <a:pt x="244" y="114"/>
                    </a:lnTo>
                    <a:lnTo>
                      <a:pt x="248" y="128"/>
                    </a:lnTo>
                    <a:lnTo>
                      <a:pt x="252" y="122"/>
                    </a:lnTo>
                    <a:lnTo>
                      <a:pt x="258" y="108"/>
                    </a:lnTo>
                    <a:lnTo>
                      <a:pt x="259" y="106"/>
                    </a:lnTo>
                    <a:lnTo>
                      <a:pt x="265" y="100"/>
                    </a:lnTo>
                    <a:lnTo>
                      <a:pt x="268" y="100"/>
                    </a:lnTo>
                    <a:lnTo>
                      <a:pt x="274" y="106"/>
                    </a:lnTo>
                    <a:lnTo>
                      <a:pt x="275" y="108"/>
                    </a:lnTo>
                    <a:lnTo>
                      <a:pt x="279" y="120"/>
                    </a:lnTo>
                    <a:lnTo>
                      <a:pt x="285" y="114"/>
                    </a:lnTo>
                    <a:lnTo>
                      <a:pt x="286" y="114"/>
                    </a:lnTo>
                    <a:lnTo>
                      <a:pt x="289" y="116"/>
                    </a:lnTo>
                    <a:lnTo>
                      <a:pt x="295" y="126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7" y="104"/>
                    </a:lnTo>
                    <a:lnTo>
                      <a:pt x="314" y="73"/>
                    </a:lnTo>
                    <a:lnTo>
                      <a:pt x="315" y="71"/>
                    </a:lnTo>
                    <a:lnTo>
                      <a:pt x="317" y="69"/>
                    </a:lnTo>
                    <a:lnTo>
                      <a:pt x="320" y="71"/>
                    </a:lnTo>
                    <a:lnTo>
                      <a:pt x="321" y="75"/>
                    </a:lnTo>
                    <a:lnTo>
                      <a:pt x="326" y="128"/>
                    </a:lnTo>
                    <a:lnTo>
                      <a:pt x="328" y="126"/>
                    </a:lnTo>
                    <a:lnTo>
                      <a:pt x="329" y="126"/>
                    </a:lnTo>
                    <a:lnTo>
                      <a:pt x="332" y="128"/>
                    </a:lnTo>
                    <a:lnTo>
                      <a:pt x="336" y="140"/>
                    </a:lnTo>
                    <a:lnTo>
                      <a:pt x="339" y="132"/>
                    </a:lnTo>
                    <a:lnTo>
                      <a:pt x="341" y="130"/>
                    </a:lnTo>
                    <a:lnTo>
                      <a:pt x="344" y="132"/>
                    </a:lnTo>
                    <a:lnTo>
                      <a:pt x="347" y="142"/>
                    </a:lnTo>
                    <a:lnTo>
                      <a:pt x="350" y="116"/>
                    </a:lnTo>
                    <a:lnTo>
                      <a:pt x="351" y="112"/>
                    </a:lnTo>
                    <a:lnTo>
                      <a:pt x="358" y="97"/>
                    </a:lnTo>
                    <a:lnTo>
                      <a:pt x="360" y="95"/>
                    </a:lnTo>
                    <a:lnTo>
                      <a:pt x="365" y="95"/>
                    </a:lnTo>
                    <a:lnTo>
                      <a:pt x="370" y="79"/>
                    </a:lnTo>
                    <a:lnTo>
                      <a:pt x="372" y="77"/>
                    </a:lnTo>
                    <a:lnTo>
                      <a:pt x="376" y="79"/>
                    </a:lnTo>
                    <a:lnTo>
                      <a:pt x="376" y="81"/>
                    </a:lnTo>
                    <a:lnTo>
                      <a:pt x="383" y="106"/>
                    </a:lnTo>
                    <a:lnTo>
                      <a:pt x="385" y="118"/>
                    </a:lnTo>
                    <a:lnTo>
                      <a:pt x="389" y="91"/>
                    </a:lnTo>
                    <a:lnTo>
                      <a:pt x="389" y="93"/>
                    </a:lnTo>
                    <a:lnTo>
                      <a:pt x="390" y="89"/>
                    </a:lnTo>
                    <a:lnTo>
                      <a:pt x="392" y="87"/>
                    </a:lnTo>
                    <a:lnTo>
                      <a:pt x="395" y="89"/>
                    </a:lnTo>
                    <a:lnTo>
                      <a:pt x="395" y="91"/>
                    </a:lnTo>
                    <a:lnTo>
                      <a:pt x="400" y="114"/>
                    </a:lnTo>
                    <a:lnTo>
                      <a:pt x="402" y="110"/>
                    </a:lnTo>
                    <a:lnTo>
                      <a:pt x="404" y="108"/>
                    </a:lnTo>
                    <a:lnTo>
                      <a:pt x="405" y="108"/>
                    </a:lnTo>
                    <a:lnTo>
                      <a:pt x="417" y="112"/>
                    </a:lnTo>
                    <a:lnTo>
                      <a:pt x="419" y="114"/>
                    </a:lnTo>
                    <a:lnTo>
                      <a:pt x="419" y="116"/>
                    </a:lnTo>
                    <a:lnTo>
                      <a:pt x="422" y="134"/>
                    </a:lnTo>
                    <a:lnTo>
                      <a:pt x="426" y="108"/>
                    </a:lnTo>
                    <a:lnTo>
                      <a:pt x="426" y="110"/>
                    </a:lnTo>
                    <a:lnTo>
                      <a:pt x="427" y="106"/>
                    </a:lnTo>
                    <a:lnTo>
                      <a:pt x="429" y="104"/>
                    </a:lnTo>
                    <a:lnTo>
                      <a:pt x="432" y="106"/>
                    </a:lnTo>
                    <a:lnTo>
                      <a:pt x="432" y="108"/>
                    </a:lnTo>
                    <a:lnTo>
                      <a:pt x="435" y="118"/>
                    </a:lnTo>
                    <a:lnTo>
                      <a:pt x="438" y="108"/>
                    </a:lnTo>
                    <a:lnTo>
                      <a:pt x="439" y="108"/>
                    </a:lnTo>
                    <a:lnTo>
                      <a:pt x="441" y="106"/>
                    </a:lnTo>
                    <a:lnTo>
                      <a:pt x="444" y="108"/>
                    </a:lnTo>
                    <a:lnTo>
                      <a:pt x="446" y="114"/>
                    </a:lnTo>
                    <a:lnTo>
                      <a:pt x="450" y="89"/>
                    </a:lnTo>
                    <a:lnTo>
                      <a:pt x="450" y="91"/>
                    </a:lnTo>
                    <a:lnTo>
                      <a:pt x="451" y="87"/>
                    </a:lnTo>
                    <a:lnTo>
                      <a:pt x="453" y="85"/>
                    </a:lnTo>
                    <a:lnTo>
                      <a:pt x="456" y="87"/>
                    </a:lnTo>
                    <a:lnTo>
                      <a:pt x="462" y="100"/>
                    </a:lnTo>
                    <a:lnTo>
                      <a:pt x="468" y="102"/>
                    </a:lnTo>
                    <a:lnTo>
                      <a:pt x="469" y="102"/>
                    </a:lnTo>
                    <a:lnTo>
                      <a:pt x="472" y="106"/>
                    </a:lnTo>
                    <a:lnTo>
                      <a:pt x="476" y="89"/>
                    </a:lnTo>
                    <a:lnTo>
                      <a:pt x="477" y="87"/>
                    </a:lnTo>
                    <a:lnTo>
                      <a:pt x="479" y="85"/>
                    </a:lnTo>
                    <a:lnTo>
                      <a:pt x="482" y="87"/>
                    </a:lnTo>
                    <a:lnTo>
                      <a:pt x="482" y="89"/>
                    </a:lnTo>
                    <a:lnTo>
                      <a:pt x="488" y="112"/>
                    </a:lnTo>
                    <a:lnTo>
                      <a:pt x="495" y="128"/>
                    </a:lnTo>
                    <a:lnTo>
                      <a:pt x="497" y="134"/>
                    </a:lnTo>
                    <a:lnTo>
                      <a:pt x="501" y="118"/>
                    </a:lnTo>
                    <a:lnTo>
                      <a:pt x="507" y="95"/>
                    </a:lnTo>
                    <a:lnTo>
                      <a:pt x="508" y="93"/>
                    </a:lnTo>
                    <a:lnTo>
                      <a:pt x="510" y="91"/>
                    </a:lnTo>
                    <a:lnTo>
                      <a:pt x="512" y="93"/>
                    </a:lnTo>
                    <a:lnTo>
                      <a:pt x="512" y="95"/>
                    </a:lnTo>
                    <a:lnTo>
                      <a:pt x="516" y="118"/>
                    </a:lnTo>
                    <a:lnTo>
                      <a:pt x="520" y="98"/>
                    </a:lnTo>
                    <a:lnTo>
                      <a:pt x="520" y="100"/>
                    </a:lnTo>
                    <a:lnTo>
                      <a:pt x="521" y="97"/>
                    </a:lnTo>
                    <a:lnTo>
                      <a:pt x="523" y="95"/>
                    </a:lnTo>
                    <a:lnTo>
                      <a:pt x="526" y="97"/>
                    </a:lnTo>
                    <a:lnTo>
                      <a:pt x="529" y="104"/>
                    </a:lnTo>
                    <a:lnTo>
                      <a:pt x="534" y="100"/>
                    </a:lnTo>
                    <a:lnTo>
                      <a:pt x="539" y="89"/>
                    </a:lnTo>
                    <a:lnTo>
                      <a:pt x="541" y="87"/>
                    </a:lnTo>
                    <a:lnTo>
                      <a:pt x="543" y="87"/>
                    </a:lnTo>
                    <a:lnTo>
                      <a:pt x="549" y="95"/>
                    </a:lnTo>
                    <a:lnTo>
                      <a:pt x="550" y="98"/>
                    </a:lnTo>
                    <a:lnTo>
                      <a:pt x="553" y="112"/>
                    </a:lnTo>
                    <a:lnTo>
                      <a:pt x="556" y="89"/>
                    </a:lnTo>
                    <a:lnTo>
                      <a:pt x="556" y="91"/>
                    </a:lnTo>
                    <a:lnTo>
                      <a:pt x="557" y="87"/>
                    </a:lnTo>
                    <a:lnTo>
                      <a:pt x="560" y="85"/>
                    </a:lnTo>
                    <a:lnTo>
                      <a:pt x="563" y="87"/>
                    </a:lnTo>
                    <a:lnTo>
                      <a:pt x="564" y="91"/>
                    </a:lnTo>
                    <a:lnTo>
                      <a:pt x="568" y="132"/>
                    </a:lnTo>
                    <a:lnTo>
                      <a:pt x="576" y="65"/>
                    </a:lnTo>
                    <a:lnTo>
                      <a:pt x="577" y="61"/>
                    </a:lnTo>
                    <a:lnTo>
                      <a:pt x="579" y="59"/>
                    </a:lnTo>
                    <a:lnTo>
                      <a:pt x="582" y="61"/>
                    </a:lnTo>
                    <a:lnTo>
                      <a:pt x="582" y="63"/>
                    </a:lnTo>
                    <a:lnTo>
                      <a:pt x="583" y="67"/>
                    </a:lnTo>
                    <a:lnTo>
                      <a:pt x="583" y="69"/>
                    </a:lnTo>
                    <a:lnTo>
                      <a:pt x="588" y="104"/>
                    </a:lnTo>
                    <a:lnTo>
                      <a:pt x="591" y="122"/>
                    </a:lnTo>
                    <a:lnTo>
                      <a:pt x="595" y="89"/>
                    </a:lnTo>
                    <a:lnTo>
                      <a:pt x="595" y="91"/>
                    </a:lnTo>
                    <a:lnTo>
                      <a:pt x="596" y="87"/>
                    </a:lnTo>
                    <a:lnTo>
                      <a:pt x="598" y="85"/>
                    </a:lnTo>
                    <a:lnTo>
                      <a:pt x="601" y="87"/>
                    </a:lnTo>
                    <a:lnTo>
                      <a:pt x="607" y="97"/>
                    </a:lnTo>
                    <a:lnTo>
                      <a:pt x="613" y="112"/>
                    </a:lnTo>
                    <a:lnTo>
                      <a:pt x="614" y="112"/>
                    </a:lnTo>
                    <a:lnTo>
                      <a:pt x="619" y="85"/>
                    </a:lnTo>
                    <a:lnTo>
                      <a:pt x="619" y="87"/>
                    </a:lnTo>
                    <a:lnTo>
                      <a:pt x="620" y="83"/>
                    </a:lnTo>
                    <a:lnTo>
                      <a:pt x="622" y="81"/>
                    </a:lnTo>
                    <a:lnTo>
                      <a:pt x="625" y="83"/>
                    </a:lnTo>
                    <a:lnTo>
                      <a:pt x="625" y="85"/>
                    </a:lnTo>
                    <a:lnTo>
                      <a:pt x="629" y="118"/>
                    </a:lnTo>
                    <a:lnTo>
                      <a:pt x="632" y="104"/>
                    </a:lnTo>
                    <a:lnTo>
                      <a:pt x="632" y="106"/>
                    </a:lnTo>
                    <a:lnTo>
                      <a:pt x="633" y="102"/>
                    </a:lnTo>
                    <a:lnTo>
                      <a:pt x="635" y="100"/>
                    </a:lnTo>
                    <a:lnTo>
                      <a:pt x="636" y="100"/>
                    </a:lnTo>
                    <a:lnTo>
                      <a:pt x="642" y="102"/>
                    </a:lnTo>
                    <a:lnTo>
                      <a:pt x="644" y="104"/>
                    </a:lnTo>
                    <a:lnTo>
                      <a:pt x="644" y="106"/>
                    </a:lnTo>
                    <a:lnTo>
                      <a:pt x="646" y="124"/>
                    </a:lnTo>
                    <a:lnTo>
                      <a:pt x="650" y="81"/>
                    </a:lnTo>
                    <a:lnTo>
                      <a:pt x="651" y="77"/>
                    </a:lnTo>
                    <a:lnTo>
                      <a:pt x="654" y="75"/>
                    </a:lnTo>
                    <a:lnTo>
                      <a:pt x="657" y="77"/>
                    </a:lnTo>
                    <a:lnTo>
                      <a:pt x="657" y="79"/>
                    </a:lnTo>
                    <a:lnTo>
                      <a:pt x="658" y="83"/>
                    </a:lnTo>
                    <a:lnTo>
                      <a:pt x="664" y="104"/>
                    </a:lnTo>
                    <a:lnTo>
                      <a:pt x="667" y="110"/>
                    </a:lnTo>
                    <a:lnTo>
                      <a:pt x="671" y="100"/>
                    </a:lnTo>
                    <a:lnTo>
                      <a:pt x="673" y="98"/>
                    </a:lnTo>
                    <a:lnTo>
                      <a:pt x="676" y="100"/>
                    </a:lnTo>
                    <a:lnTo>
                      <a:pt x="676" y="102"/>
                    </a:lnTo>
                    <a:lnTo>
                      <a:pt x="686" y="138"/>
                    </a:lnTo>
                    <a:lnTo>
                      <a:pt x="690" y="126"/>
                    </a:lnTo>
                    <a:lnTo>
                      <a:pt x="696" y="110"/>
                    </a:lnTo>
                    <a:lnTo>
                      <a:pt x="698" y="108"/>
                    </a:lnTo>
                    <a:lnTo>
                      <a:pt x="704" y="106"/>
                    </a:lnTo>
                    <a:lnTo>
                      <a:pt x="705" y="106"/>
                    </a:lnTo>
                    <a:lnTo>
                      <a:pt x="710" y="108"/>
                    </a:lnTo>
                    <a:lnTo>
                      <a:pt x="716" y="106"/>
                    </a:lnTo>
                    <a:lnTo>
                      <a:pt x="719" y="108"/>
                    </a:lnTo>
                    <a:lnTo>
                      <a:pt x="719" y="110"/>
                    </a:lnTo>
                    <a:lnTo>
                      <a:pt x="722" y="124"/>
                    </a:lnTo>
                    <a:lnTo>
                      <a:pt x="726" y="102"/>
                    </a:lnTo>
                    <a:lnTo>
                      <a:pt x="726" y="104"/>
                    </a:lnTo>
                    <a:lnTo>
                      <a:pt x="727" y="100"/>
                    </a:lnTo>
                    <a:lnTo>
                      <a:pt x="733" y="89"/>
                    </a:lnTo>
                    <a:lnTo>
                      <a:pt x="735" y="87"/>
                    </a:lnTo>
                    <a:lnTo>
                      <a:pt x="738" y="89"/>
                    </a:lnTo>
                    <a:lnTo>
                      <a:pt x="738" y="91"/>
                    </a:lnTo>
                    <a:lnTo>
                      <a:pt x="741" y="114"/>
                    </a:lnTo>
                    <a:lnTo>
                      <a:pt x="744" y="91"/>
                    </a:lnTo>
                    <a:lnTo>
                      <a:pt x="746" y="87"/>
                    </a:lnTo>
                    <a:lnTo>
                      <a:pt x="748" y="85"/>
                    </a:lnTo>
                    <a:lnTo>
                      <a:pt x="751" y="87"/>
                    </a:lnTo>
                    <a:lnTo>
                      <a:pt x="751" y="89"/>
                    </a:lnTo>
                    <a:lnTo>
                      <a:pt x="752" y="93"/>
                    </a:lnTo>
                    <a:lnTo>
                      <a:pt x="752" y="95"/>
                    </a:lnTo>
                    <a:lnTo>
                      <a:pt x="755" y="112"/>
                    </a:lnTo>
                    <a:lnTo>
                      <a:pt x="757" y="102"/>
                    </a:lnTo>
                    <a:lnTo>
                      <a:pt x="758" y="100"/>
                    </a:lnTo>
                    <a:lnTo>
                      <a:pt x="760" y="98"/>
                    </a:lnTo>
                    <a:lnTo>
                      <a:pt x="761" y="98"/>
                    </a:lnTo>
                    <a:lnTo>
                      <a:pt x="767" y="102"/>
                    </a:lnTo>
                    <a:lnTo>
                      <a:pt x="769" y="104"/>
                    </a:lnTo>
                    <a:lnTo>
                      <a:pt x="775" y="114"/>
                    </a:lnTo>
                    <a:lnTo>
                      <a:pt x="778" y="114"/>
                    </a:lnTo>
                    <a:lnTo>
                      <a:pt x="783" y="110"/>
                    </a:lnTo>
                    <a:lnTo>
                      <a:pt x="788" y="83"/>
                    </a:lnTo>
                    <a:lnTo>
                      <a:pt x="788" y="85"/>
                    </a:lnTo>
                    <a:lnTo>
                      <a:pt x="789" y="81"/>
                    </a:lnTo>
                    <a:lnTo>
                      <a:pt x="791" y="79"/>
                    </a:lnTo>
                    <a:lnTo>
                      <a:pt x="794" y="81"/>
                    </a:lnTo>
                    <a:lnTo>
                      <a:pt x="794" y="83"/>
                    </a:lnTo>
                    <a:lnTo>
                      <a:pt x="798" y="110"/>
                    </a:lnTo>
                    <a:lnTo>
                      <a:pt x="801" y="97"/>
                    </a:lnTo>
                    <a:lnTo>
                      <a:pt x="802" y="95"/>
                    </a:lnTo>
                    <a:lnTo>
                      <a:pt x="804" y="93"/>
                    </a:lnTo>
                    <a:lnTo>
                      <a:pt x="807" y="95"/>
                    </a:lnTo>
                    <a:lnTo>
                      <a:pt x="813" y="114"/>
                    </a:lnTo>
                    <a:lnTo>
                      <a:pt x="815" y="118"/>
                    </a:lnTo>
                    <a:lnTo>
                      <a:pt x="819" y="104"/>
                    </a:lnTo>
                    <a:lnTo>
                      <a:pt x="821" y="100"/>
                    </a:lnTo>
                    <a:lnTo>
                      <a:pt x="827" y="95"/>
                    </a:lnTo>
                    <a:lnTo>
                      <a:pt x="828" y="95"/>
                    </a:lnTo>
                    <a:lnTo>
                      <a:pt x="830" y="97"/>
                    </a:lnTo>
                    <a:lnTo>
                      <a:pt x="834" y="102"/>
                    </a:lnTo>
                    <a:lnTo>
                      <a:pt x="839" y="85"/>
                    </a:lnTo>
                    <a:lnTo>
                      <a:pt x="840" y="83"/>
                    </a:lnTo>
                    <a:lnTo>
                      <a:pt x="842" y="81"/>
                    </a:lnTo>
                    <a:lnTo>
                      <a:pt x="845" y="83"/>
                    </a:lnTo>
                    <a:lnTo>
                      <a:pt x="845" y="85"/>
                    </a:lnTo>
                    <a:lnTo>
                      <a:pt x="850" y="108"/>
                    </a:lnTo>
                    <a:lnTo>
                      <a:pt x="852" y="104"/>
                    </a:lnTo>
                    <a:lnTo>
                      <a:pt x="854" y="102"/>
                    </a:lnTo>
                    <a:lnTo>
                      <a:pt x="857" y="104"/>
                    </a:lnTo>
                    <a:lnTo>
                      <a:pt x="862" y="116"/>
                    </a:lnTo>
                    <a:lnTo>
                      <a:pt x="865" y="118"/>
                    </a:lnTo>
                    <a:lnTo>
                      <a:pt x="870" y="61"/>
                    </a:lnTo>
                    <a:lnTo>
                      <a:pt x="871" y="57"/>
                    </a:lnTo>
                    <a:lnTo>
                      <a:pt x="873" y="55"/>
                    </a:lnTo>
                    <a:lnTo>
                      <a:pt x="876" y="57"/>
                    </a:lnTo>
                    <a:lnTo>
                      <a:pt x="876" y="59"/>
                    </a:lnTo>
                    <a:lnTo>
                      <a:pt x="877" y="63"/>
                    </a:lnTo>
                    <a:lnTo>
                      <a:pt x="877" y="65"/>
                    </a:lnTo>
                    <a:lnTo>
                      <a:pt x="882" y="95"/>
                    </a:lnTo>
                    <a:lnTo>
                      <a:pt x="885" y="102"/>
                    </a:lnTo>
                    <a:lnTo>
                      <a:pt x="888" y="91"/>
                    </a:lnTo>
                    <a:lnTo>
                      <a:pt x="889" y="89"/>
                    </a:lnTo>
                    <a:lnTo>
                      <a:pt x="891" y="87"/>
                    </a:lnTo>
                    <a:lnTo>
                      <a:pt x="893" y="87"/>
                    </a:lnTo>
                    <a:lnTo>
                      <a:pt x="900" y="95"/>
                    </a:lnTo>
                    <a:lnTo>
                      <a:pt x="901" y="97"/>
                    </a:lnTo>
                    <a:lnTo>
                      <a:pt x="903" y="100"/>
                    </a:lnTo>
                    <a:lnTo>
                      <a:pt x="907" y="81"/>
                    </a:lnTo>
                    <a:lnTo>
                      <a:pt x="908" y="79"/>
                    </a:lnTo>
                    <a:lnTo>
                      <a:pt x="910" y="77"/>
                    </a:lnTo>
                    <a:lnTo>
                      <a:pt x="913" y="79"/>
                    </a:lnTo>
                    <a:lnTo>
                      <a:pt x="913" y="81"/>
                    </a:lnTo>
                    <a:lnTo>
                      <a:pt x="919" y="114"/>
                    </a:lnTo>
                    <a:lnTo>
                      <a:pt x="921" y="118"/>
                    </a:lnTo>
                    <a:lnTo>
                      <a:pt x="926" y="87"/>
                    </a:lnTo>
                    <a:lnTo>
                      <a:pt x="926" y="89"/>
                    </a:lnTo>
                    <a:lnTo>
                      <a:pt x="927" y="85"/>
                    </a:lnTo>
                    <a:lnTo>
                      <a:pt x="929" y="83"/>
                    </a:lnTo>
                    <a:lnTo>
                      <a:pt x="933" y="85"/>
                    </a:lnTo>
                    <a:lnTo>
                      <a:pt x="933" y="87"/>
                    </a:lnTo>
                    <a:lnTo>
                      <a:pt x="936" y="106"/>
                    </a:lnTo>
                    <a:lnTo>
                      <a:pt x="939" y="89"/>
                    </a:lnTo>
                    <a:lnTo>
                      <a:pt x="939" y="91"/>
                    </a:lnTo>
                    <a:lnTo>
                      <a:pt x="940" y="87"/>
                    </a:lnTo>
                    <a:lnTo>
                      <a:pt x="942" y="85"/>
                    </a:lnTo>
                    <a:lnTo>
                      <a:pt x="945" y="87"/>
                    </a:lnTo>
                    <a:lnTo>
                      <a:pt x="945" y="89"/>
                    </a:lnTo>
                    <a:lnTo>
                      <a:pt x="950" y="116"/>
                    </a:lnTo>
                    <a:lnTo>
                      <a:pt x="953" y="118"/>
                    </a:lnTo>
                    <a:lnTo>
                      <a:pt x="957" y="104"/>
                    </a:lnTo>
                    <a:lnTo>
                      <a:pt x="958" y="104"/>
                    </a:lnTo>
                    <a:lnTo>
                      <a:pt x="960" y="102"/>
                    </a:lnTo>
                    <a:lnTo>
                      <a:pt x="962" y="102"/>
                    </a:lnTo>
                    <a:lnTo>
                      <a:pt x="966" y="108"/>
                    </a:lnTo>
                    <a:lnTo>
                      <a:pt x="971" y="95"/>
                    </a:lnTo>
                    <a:lnTo>
                      <a:pt x="973" y="93"/>
                    </a:lnTo>
                    <a:lnTo>
                      <a:pt x="976" y="95"/>
                    </a:lnTo>
                    <a:lnTo>
                      <a:pt x="976" y="97"/>
                    </a:lnTo>
                    <a:lnTo>
                      <a:pt x="979" y="114"/>
                    </a:lnTo>
                    <a:lnTo>
                      <a:pt x="982" y="104"/>
                    </a:lnTo>
                    <a:lnTo>
                      <a:pt x="983" y="102"/>
                    </a:lnTo>
                    <a:lnTo>
                      <a:pt x="989" y="87"/>
                    </a:lnTo>
                    <a:lnTo>
                      <a:pt x="991" y="85"/>
                    </a:lnTo>
                    <a:lnTo>
                      <a:pt x="994" y="87"/>
                    </a:lnTo>
                    <a:lnTo>
                      <a:pt x="994" y="89"/>
                    </a:lnTo>
                    <a:lnTo>
                      <a:pt x="999" y="122"/>
                    </a:lnTo>
                    <a:lnTo>
                      <a:pt x="1001" y="118"/>
                    </a:lnTo>
                    <a:lnTo>
                      <a:pt x="1007" y="42"/>
                    </a:lnTo>
                    <a:lnTo>
                      <a:pt x="1008" y="38"/>
                    </a:lnTo>
                    <a:lnTo>
                      <a:pt x="1010" y="36"/>
                    </a:lnTo>
                    <a:lnTo>
                      <a:pt x="1013" y="38"/>
                    </a:lnTo>
                    <a:lnTo>
                      <a:pt x="1014" y="42"/>
                    </a:lnTo>
                    <a:lnTo>
                      <a:pt x="1018" y="95"/>
                    </a:lnTo>
                    <a:lnTo>
                      <a:pt x="1019" y="89"/>
                    </a:lnTo>
                    <a:lnTo>
                      <a:pt x="1019" y="91"/>
                    </a:lnTo>
                    <a:lnTo>
                      <a:pt x="1020" y="87"/>
                    </a:lnTo>
                    <a:lnTo>
                      <a:pt x="1022" y="85"/>
                    </a:lnTo>
                    <a:lnTo>
                      <a:pt x="1026" y="87"/>
                    </a:lnTo>
                    <a:lnTo>
                      <a:pt x="1026" y="89"/>
                    </a:lnTo>
                    <a:lnTo>
                      <a:pt x="1029" y="100"/>
                    </a:lnTo>
                    <a:lnTo>
                      <a:pt x="1032" y="91"/>
                    </a:lnTo>
                    <a:lnTo>
                      <a:pt x="1033" y="91"/>
                    </a:lnTo>
                    <a:lnTo>
                      <a:pt x="1035" y="89"/>
                    </a:lnTo>
                    <a:lnTo>
                      <a:pt x="1037" y="91"/>
                    </a:lnTo>
                    <a:lnTo>
                      <a:pt x="1041" y="97"/>
                    </a:lnTo>
                    <a:lnTo>
                      <a:pt x="1046" y="91"/>
                    </a:lnTo>
                    <a:lnTo>
                      <a:pt x="1051" y="73"/>
                    </a:lnTo>
                    <a:lnTo>
                      <a:pt x="1052" y="71"/>
                    </a:lnTo>
                    <a:lnTo>
                      <a:pt x="1054" y="69"/>
                    </a:lnTo>
                    <a:lnTo>
                      <a:pt x="1057" y="71"/>
                    </a:lnTo>
                    <a:lnTo>
                      <a:pt x="1057" y="73"/>
                    </a:lnTo>
                    <a:lnTo>
                      <a:pt x="1061" y="93"/>
                    </a:lnTo>
                    <a:lnTo>
                      <a:pt x="1063" y="85"/>
                    </a:lnTo>
                    <a:lnTo>
                      <a:pt x="1064" y="83"/>
                    </a:lnTo>
                    <a:lnTo>
                      <a:pt x="1066" y="81"/>
                    </a:lnTo>
                    <a:lnTo>
                      <a:pt x="1069" y="83"/>
                    </a:lnTo>
                    <a:lnTo>
                      <a:pt x="1069" y="85"/>
                    </a:lnTo>
                    <a:lnTo>
                      <a:pt x="1074" y="112"/>
                    </a:lnTo>
                    <a:lnTo>
                      <a:pt x="1077" y="106"/>
                    </a:lnTo>
                    <a:lnTo>
                      <a:pt x="1083" y="91"/>
                    </a:lnTo>
                    <a:lnTo>
                      <a:pt x="1085" y="89"/>
                    </a:lnTo>
                    <a:lnTo>
                      <a:pt x="1088" y="91"/>
                    </a:lnTo>
                    <a:lnTo>
                      <a:pt x="1088" y="93"/>
                    </a:lnTo>
                    <a:lnTo>
                      <a:pt x="1091" y="110"/>
                    </a:lnTo>
                    <a:lnTo>
                      <a:pt x="1094" y="102"/>
                    </a:lnTo>
                    <a:lnTo>
                      <a:pt x="1095" y="102"/>
                    </a:lnTo>
                    <a:lnTo>
                      <a:pt x="1102" y="85"/>
                    </a:lnTo>
                    <a:lnTo>
                      <a:pt x="1108" y="71"/>
                    </a:lnTo>
                    <a:lnTo>
                      <a:pt x="1110" y="69"/>
                    </a:lnTo>
                    <a:lnTo>
                      <a:pt x="1113" y="71"/>
                    </a:lnTo>
                    <a:lnTo>
                      <a:pt x="1116" y="77"/>
                    </a:lnTo>
                    <a:lnTo>
                      <a:pt x="1120" y="61"/>
                    </a:lnTo>
                    <a:lnTo>
                      <a:pt x="1121" y="59"/>
                    </a:lnTo>
                    <a:lnTo>
                      <a:pt x="1123" y="57"/>
                    </a:lnTo>
                    <a:lnTo>
                      <a:pt x="1126" y="59"/>
                    </a:lnTo>
                    <a:lnTo>
                      <a:pt x="1126" y="61"/>
                    </a:lnTo>
                    <a:lnTo>
                      <a:pt x="1129" y="79"/>
                    </a:lnTo>
                    <a:lnTo>
                      <a:pt x="1133" y="53"/>
                    </a:lnTo>
                    <a:lnTo>
                      <a:pt x="1133" y="55"/>
                    </a:lnTo>
                    <a:lnTo>
                      <a:pt x="1134" y="51"/>
                    </a:lnTo>
                    <a:lnTo>
                      <a:pt x="1136" y="49"/>
                    </a:lnTo>
                    <a:lnTo>
                      <a:pt x="1139" y="51"/>
                    </a:lnTo>
                    <a:lnTo>
                      <a:pt x="1140" y="55"/>
                    </a:lnTo>
                    <a:lnTo>
                      <a:pt x="1143" y="104"/>
                    </a:lnTo>
                    <a:lnTo>
                      <a:pt x="1145" y="98"/>
                    </a:lnTo>
                    <a:lnTo>
                      <a:pt x="1146" y="97"/>
                    </a:lnTo>
                    <a:lnTo>
                      <a:pt x="1152" y="83"/>
                    </a:lnTo>
                    <a:lnTo>
                      <a:pt x="1152" y="81"/>
                    </a:lnTo>
                    <a:lnTo>
                      <a:pt x="1158" y="73"/>
                    </a:lnTo>
                    <a:lnTo>
                      <a:pt x="1158" y="75"/>
                    </a:lnTo>
                    <a:lnTo>
                      <a:pt x="1165" y="57"/>
                    </a:lnTo>
                    <a:lnTo>
                      <a:pt x="1167" y="55"/>
                    </a:lnTo>
                    <a:lnTo>
                      <a:pt x="1170" y="57"/>
                    </a:lnTo>
                    <a:lnTo>
                      <a:pt x="1170" y="59"/>
                    </a:lnTo>
                    <a:lnTo>
                      <a:pt x="1175" y="98"/>
                    </a:lnTo>
                    <a:lnTo>
                      <a:pt x="1178" y="112"/>
                    </a:lnTo>
                    <a:lnTo>
                      <a:pt x="1182" y="73"/>
                    </a:lnTo>
                    <a:lnTo>
                      <a:pt x="1183" y="69"/>
                    </a:lnTo>
                    <a:lnTo>
                      <a:pt x="1185" y="67"/>
                    </a:lnTo>
                    <a:lnTo>
                      <a:pt x="1188" y="69"/>
                    </a:lnTo>
                    <a:lnTo>
                      <a:pt x="1194" y="83"/>
                    </a:lnTo>
                    <a:lnTo>
                      <a:pt x="1194" y="85"/>
                    </a:lnTo>
                    <a:lnTo>
                      <a:pt x="1196" y="98"/>
                    </a:lnTo>
                    <a:lnTo>
                      <a:pt x="1200" y="71"/>
                    </a:lnTo>
                    <a:lnTo>
                      <a:pt x="1200" y="73"/>
                    </a:lnTo>
                    <a:lnTo>
                      <a:pt x="1201" y="69"/>
                    </a:lnTo>
                    <a:lnTo>
                      <a:pt x="1203" y="67"/>
                    </a:lnTo>
                    <a:lnTo>
                      <a:pt x="1206" y="69"/>
                    </a:lnTo>
                    <a:lnTo>
                      <a:pt x="1206" y="71"/>
                    </a:lnTo>
                    <a:lnTo>
                      <a:pt x="1211" y="104"/>
                    </a:lnTo>
                    <a:lnTo>
                      <a:pt x="1214" y="87"/>
                    </a:lnTo>
                    <a:lnTo>
                      <a:pt x="1214" y="89"/>
                    </a:lnTo>
                    <a:lnTo>
                      <a:pt x="1215" y="85"/>
                    </a:lnTo>
                    <a:lnTo>
                      <a:pt x="1217" y="83"/>
                    </a:lnTo>
                    <a:lnTo>
                      <a:pt x="1220" y="85"/>
                    </a:lnTo>
                    <a:lnTo>
                      <a:pt x="1220" y="87"/>
                    </a:lnTo>
                    <a:lnTo>
                      <a:pt x="1225" y="104"/>
                    </a:lnTo>
                    <a:lnTo>
                      <a:pt x="1228" y="106"/>
                    </a:lnTo>
                    <a:lnTo>
                      <a:pt x="1233" y="97"/>
                    </a:lnTo>
                    <a:lnTo>
                      <a:pt x="1240" y="75"/>
                    </a:lnTo>
                    <a:lnTo>
                      <a:pt x="1242" y="73"/>
                    </a:lnTo>
                    <a:lnTo>
                      <a:pt x="1244" y="73"/>
                    </a:lnTo>
                    <a:lnTo>
                      <a:pt x="1248" y="77"/>
                    </a:lnTo>
                    <a:lnTo>
                      <a:pt x="1252" y="63"/>
                    </a:lnTo>
                    <a:lnTo>
                      <a:pt x="1252" y="61"/>
                    </a:lnTo>
                    <a:lnTo>
                      <a:pt x="1258" y="53"/>
                    </a:lnTo>
                    <a:lnTo>
                      <a:pt x="1260" y="53"/>
                    </a:lnTo>
                    <a:lnTo>
                      <a:pt x="1263" y="55"/>
                    </a:lnTo>
                    <a:lnTo>
                      <a:pt x="1263" y="57"/>
                    </a:lnTo>
                    <a:lnTo>
                      <a:pt x="1268" y="93"/>
                    </a:lnTo>
                    <a:lnTo>
                      <a:pt x="1270" y="95"/>
                    </a:lnTo>
                    <a:lnTo>
                      <a:pt x="1276" y="67"/>
                    </a:lnTo>
                    <a:lnTo>
                      <a:pt x="1277" y="65"/>
                    </a:lnTo>
                    <a:lnTo>
                      <a:pt x="1279" y="63"/>
                    </a:lnTo>
                    <a:lnTo>
                      <a:pt x="1282" y="65"/>
                    </a:lnTo>
                    <a:lnTo>
                      <a:pt x="1282" y="67"/>
                    </a:lnTo>
                    <a:lnTo>
                      <a:pt x="1286" y="95"/>
                    </a:lnTo>
                    <a:lnTo>
                      <a:pt x="1288" y="87"/>
                    </a:lnTo>
                    <a:lnTo>
                      <a:pt x="1294" y="59"/>
                    </a:lnTo>
                    <a:lnTo>
                      <a:pt x="1295" y="57"/>
                    </a:lnTo>
                    <a:lnTo>
                      <a:pt x="1297" y="55"/>
                    </a:lnTo>
                    <a:lnTo>
                      <a:pt x="1300" y="57"/>
                    </a:lnTo>
                    <a:lnTo>
                      <a:pt x="1302" y="61"/>
                    </a:lnTo>
                    <a:lnTo>
                      <a:pt x="1306" y="100"/>
                    </a:lnTo>
                    <a:lnTo>
                      <a:pt x="1308" y="93"/>
                    </a:lnTo>
                    <a:lnTo>
                      <a:pt x="1309" y="91"/>
                    </a:lnTo>
                    <a:lnTo>
                      <a:pt x="1311" y="89"/>
                    </a:lnTo>
                    <a:lnTo>
                      <a:pt x="1312" y="89"/>
                    </a:lnTo>
                    <a:lnTo>
                      <a:pt x="1317" y="91"/>
                    </a:lnTo>
                    <a:lnTo>
                      <a:pt x="1318" y="91"/>
                    </a:lnTo>
                    <a:lnTo>
                      <a:pt x="1325" y="98"/>
                    </a:lnTo>
                    <a:lnTo>
                      <a:pt x="1326" y="100"/>
                    </a:lnTo>
                    <a:lnTo>
                      <a:pt x="1326" y="102"/>
                    </a:lnTo>
                    <a:lnTo>
                      <a:pt x="1330" y="134"/>
                    </a:lnTo>
                    <a:lnTo>
                      <a:pt x="1332" y="122"/>
                    </a:lnTo>
                    <a:lnTo>
                      <a:pt x="1332" y="124"/>
                    </a:lnTo>
                    <a:lnTo>
                      <a:pt x="1333" y="120"/>
                    </a:lnTo>
                    <a:lnTo>
                      <a:pt x="1335" y="118"/>
                    </a:lnTo>
                    <a:lnTo>
                      <a:pt x="1338" y="120"/>
                    </a:lnTo>
                    <a:lnTo>
                      <a:pt x="1338" y="122"/>
                    </a:lnTo>
                    <a:lnTo>
                      <a:pt x="1342" y="138"/>
                    </a:lnTo>
                    <a:lnTo>
                      <a:pt x="1344" y="126"/>
                    </a:lnTo>
                    <a:lnTo>
                      <a:pt x="1351" y="71"/>
                    </a:lnTo>
                    <a:lnTo>
                      <a:pt x="1352" y="67"/>
                    </a:lnTo>
                    <a:lnTo>
                      <a:pt x="1354" y="65"/>
                    </a:lnTo>
                    <a:lnTo>
                      <a:pt x="1357" y="67"/>
                    </a:lnTo>
                    <a:lnTo>
                      <a:pt x="1358" y="71"/>
                    </a:lnTo>
                    <a:lnTo>
                      <a:pt x="1364" y="124"/>
                    </a:lnTo>
                    <a:lnTo>
                      <a:pt x="1366" y="132"/>
                    </a:lnTo>
                    <a:lnTo>
                      <a:pt x="1369" y="120"/>
                    </a:lnTo>
                    <a:lnTo>
                      <a:pt x="1370" y="118"/>
                    </a:lnTo>
                    <a:lnTo>
                      <a:pt x="1372" y="116"/>
                    </a:lnTo>
                    <a:lnTo>
                      <a:pt x="1375" y="118"/>
                    </a:lnTo>
                    <a:lnTo>
                      <a:pt x="1375" y="120"/>
                    </a:lnTo>
                    <a:lnTo>
                      <a:pt x="1379" y="148"/>
                    </a:lnTo>
                    <a:lnTo>
                      <a:pt x="1382" y="140"/>
                    </a:lnTo>
                    <a:lnTo>
                      <a:pt x="1388" y="98"/>
                    </a:lnTo>
                    <a:lnTo>
                      <a:pt x="1388" y="100"/>
                    </a:lnTo>
                    <a:lnTo>
                      <a:pt x="1389" y="97"/>
                    </a:lnTo>
                    <a:lnTo>
                      <a:pt x="1391" y="95"/>
                    </a:lnTo>
                    <a:lnTo>
                      <a:pt x="1395" y="97"/>
                    </a:lnTo>
                    <a:lnTo>
                      <a:pt x="1395" y="98"/>
                    </a:lnTo>
                    <a:lnTo>
                      <a:pt x="1404" y="144"/>
                    </a:lnTo>
                    <a:lnTo>
                      <a:pt x="1407" y="136"/>
                    </a:lnTo>
                    <a:lnTo>
                      <a:pt x="1408" y="136"/>
                    </a:lnTo>
                    <a:lnTo>
                      <a:pt x="1415" y="126"/>
                    </a:lnTo>
                    <a:lnTo>
                      <a:pt x="1417" y="124"/>
                    </a:lnTo>
                    <a:lnTo>
                      <a:pt x="1422" y="122"/>
                    </a:lnTo>
                    <a:lnTo>
                      <a:pt x="1428" y="116"/>
                    </a:lnTo>
                    <a:lnTo>
                      <a:pt x="1429" y="116"/>
                    </a:lnTo>
                    <a:lnTo>
                      <a:pt x="1432" y="118"/>
                    </a:lnTo>
                    <a:lnTo>
                      <a:pt x="1432" y="120"/>
                    </a:lnTo>
                    <a:lnTo>
                      <a:pt x="1435" y="134"/>
                    </a:lnTo>
                    <a:lnTo>
                      <a:pt x="1438" y="124"/>
                    </a:lnTo>
                    <a:lnTo>
                      <a:pt x="1445" y="98"/>
                    </a:lnTo>
                    <a:lnTo>
                      <a:pt x="1446" y="97"/>
                    </a:lnTo>
                    <a:lnTo>
                      <a:pt x="1448" y="95"/>
                    </a:lnTo>
                    <a:lnTo>
                      <a:pt x="1451" y="97"/>
                    </a:lnTo>
                    <a:lnTo>
                      <a:pt x="1451" y="98"/>
                    </a:lnTo>
                    <a:lnTo>
                      <a:pt x="1457" y="130"/>
                    </a:lnTo>
                    <a:lnTo>
                      <a:pt x="1462" y="148"/>
                    </a:lnTo>
                    <a:lnTo>
                      <a:pt x="1463" y="148"/>
                    </a:lnTo>
                    <a:lnTo>
                      <a:pt x="1469" y="128"/>
                    </a:lnTo>
                    <a:lnTo>
                      <a:pt x="1470" y="128"/>
                    </a:lnTo>
                    <a:lnTo>
                      <a:pt x="1472" y="126"/>
                    </a:lnTo>
                    <a:lnTo>
                      <a:pt x="1475" y="128"/>
                    </a:lnTo>
                    <a:lnTo>
                      <a:pt x="1475" y="130"/>
                    </a:lnTo>
                    <a:lnTo>
                      <a:pt x="1480" y="152"/>
                    </a:lnTo>
                    <a:lnTo>
                      <a:pt x="1483" y="144"/>
                    </a:lnTo>
                    <a:lnTo>
                      <a:pt x="1485" y="142"/>
                    </a:lnTo>
                    <a:lnTo>
                      <a:pt x="1489" y="144"/>
                    </a:lnTo>
                    <a:lnTo>
                      <a:pt x="1489" y="146"/>
                    </a:lnTo>
                    <a:lnTo>
                      <a:pt x="1493" y="161"/>
                    </a:lnTo>
                    <a:lnTo>
                      <a:pt x="1496" y="153"/>
                    </a:lnTo>
                    <a:lnTo>
                      <a:pt x="1498" y="152"/>
                    </a:lnTo>
                    <a:lnTo>
                      <a:pt x="1499" y="152"/>
                    </a:lnTo>
                    <a:lnTo>
                      <a:pt x="1502" y="153"/>
                    </a:lnTo>
                    <a:lnTo>
                      <a:pt x="1507" y="118"/>
                    </a:lnTo>
                    <a:lnTo>
                      <a:pt x="1507" y="120"/>
                    </a:lnTo>
                    <a:lnTo>
                      <a:pt x="1508" y="116"/>
                    </a:lnTo>
                    <a:lnTo>
                      <a:pt x="1510" y="114"/>
                    </a:lnTo>
                    <a:lnTo>
                      <a:pt x="1513" y="116"/>
                    </a:lnTo>
                    <a:lnTo>
                      <a:pt x="1513" y="118"/>
                    </a:lnTo>
                    <a:lnTo>
                      <a:pt x="1516" y="134"/>
                    </a:lnTo>
                    <a:lnTo>
                      <a:pt x="1520" y="110"/>
                    </a:lnTo>
                    <a:lnTo>
                      <a:pt x="1520" y="112"/>
                    </a:lnTo>
                    <a:lnTo>
                      <a:pt x="1521" y="108"/>
                    </a:lnTo>
                    <a:lnTo>
                      <a:pt x="1523" y="106"/>
                    </a:lnTo>
                    <a:lnTo>
                      <a:pt x="1526" y="108"/>
                    </a:lnTo>
                    <a:lnTo>
                      <a:pt x="1526" y="110"/>
                    </a:lnTo>
                    <a:lnTo>
                      <a:pt x="1530" y="136"/>
                    </a:lnTo>
                    <a:lnTo>
                      <a:pt x="1533" y="128"/>
                    </a:lnTo>
                    <a:lnTo>
                      <a:pt x="1535" y="126"/>
                    </a:lnTo>
                    <a:lnTo>
                      <a:pt x="1538" y="128"/>
                    </a:lnTo>
                    <a:lnTo>
                      <a:pt x="1539" y="132"/>
                    </a:lnTo>
                    <a:lnTo>
                      <a:pt x="1544" y="179"/>
                    </a:lnTo>
                    <a:lnTo>
                      <a:pt x="1545" y="177"/>
                    </a:lnTo>
                    <a:lnTo>
                      <a:pt x="1551" y="144"/>
                    </a:lnTo>
                    <a:lnTo>
                      <a:pt x="1551" y="146"/>
                    </a:lnTo>
                    <a:lnTo>
                      <a:pt x="1552" y="142"/>
                    </a:lnTo>
                    <a:lnTo>
                      <a:pt x="1554" y="140"/>
                    </a:lnTo>
                    <a:lnTo>
                      <a:pt x="1557" y="142"/>
                    </a:lnTo>
                    <a:lnTo>
                      <a:pt x="1562" y="155"/>
                    </a:lnTo>
                    <a:lnTo>
                      <a:pt x="1565" y="153"/>
                    </a:lnTo>
                    <a:lnTo>
                      <a:pt x="1570" y="138"/>
                    </a:lnTo>
                    <a:lnTo>
                      <a:pt x="1572" y="136"/>
                    </a:lnTo>
                    <a:lnTo>
                      <a:pt x="1575" y="138"/>
                    </a:lnTo>
                    <a:lnTo>
                      <a:pt x="1575" y="142"/>
                    </a:lnTo>
                    <a:lnTo>
                      <a:pt x="1578" y="167"/>
                    </a:lnTo>
                    <a:lnTo>
                      <a:pt x="1582" y="134"/>
                    </a:lnTo>
                    <a:lnTo>
                      <a:pt x="1583" y="130"/>
                    </a:lnTo>
                    <a:lnTo>
                      <a:pt x="1585" y="128"/>
                    </a:lnTo>
                    <a:lnTo>
                      <a:pt x="1588" y="130"/>
                    </a:lnTo>
                    <a:lnTo>
                      <a:pt x="1592" y="144"/>
                    </a:lnTo>
                    <a:lnTo>
                      <a:pt x="1595" y="130"/>
                    </a:lnTo>
                    <a:lnTo>
                      <a:pt x="1596" y="128"/>
                    </a:lnTo>
                    <a:lnTo>
                      <a:pt x="1598" y="126"/>
                    </a:lnTo>
                    <a:lnTo>
                      <a:pt x="1601" y="128"/>
                    </a:lnTo>
                    <a:lnTo>
                      <a:pt x="1601" y="130"/>
                    </a:lnTo>
                    <a:lnTo>
                      <a:pt x="1606" y="157"/>
                    </a:lnTo>
                    <a:lnTo>
                      <a:pt x="1608" y="157"/>
                    </a:lnTo>
                    <a:lnTo>
                      <a:pt x="1613" y="100"/>
                    </a:lnTo>
                    <a:lnTo>
                      <a:pt x="1614" y="97"/>
                    </a:lnTo>
                    <a:lnTo>
                      <a:pt x="1616" y="95"/>
                    </a:lnTo>
                    <a:lnTo>
                      <a:pt x="1619" y="97"/>
                    </a:lnTo>
                    <a:lnTo>
                      <a:pt x="1619" y="98"/>
                    </a:lnTo>
                    <a:lnTo>
                      <a:pt x="1620" y="102"/>
                    </a:lnTo>
                    <a:lnTo>
                      <a:pt x="1620" y="104"/>
                    </a:lnTo>
                    <a:lnTo>
                      <a:pt x="1626" y="144"/>
                    </a:lnTo>
                    <a:lnTo>
                      <a:pt x="1628" y="163"/>
                    </a:lnTo>
                    <a:lnTo>
                      <a:pt x="1632" y="122"/>
                    </a:lnTo>
                    <a:lnTo>
                      <a:pt x="1633" y="118"/>
                    </a:lnTo>
                    <a:lnTo>
                      <a:pt x="1635" y="116"/>
                    </a:lnTo>
                    <a:lnTo>
                      <a:pt x="1638" y="118"/>
                    </a:lnTo>
                    <a:lnTo>
                      <a:pt x="1639" y="122"/>
                    </a:lnTo>
                    <a:lnTo>
                      <a:pt x="1642" y="153"/>
                    </a:lnTo>
                    <a:lnTo>
                      <a:pt x="1644" y="146"/>
                    </a:lnTo>
                    <a:lnTo>
                      <a:pt x="1651" y="108"/>
                    </a:lnTo>
                    <a:lnTo>
                      <a:pt x="1651" y="110"/>
                    </a:lnTo>
                    <a:lnTo>
                      <a:pt x="1652" y="106"/>
                    </a:lnTo>
                    <a:lnTo>
                      <a:pt x="1654" y="104"/>
                    </a:lnTo>
                    <a:lnTo>
                      <a:pt x="1657" y="106"/>
                    </a:lnTo>
                    <a:lnTo>
                      <a:pt x="1657" y="108"/>
                    </a:lnTo>
                    <a:lnTo>
                      <a:pt x="1662" y="140"/>
                    </a:lnTo>
                    <a:lnTo>
                      <a:pt x="1665" y="144"/>
                    </a:lnTo>
                    <a:lnTo>
                      <a:pt x="1669" y="130"/>
                    </a:lnTo>
                    <a:lnTo>
                      <a:pt x="1670" y="130"/>
                    </a:lnTo>
                    <a:lnTo>
                      <a:pt x="1673" y="128"/>
                    </a:lnTo>
                    <a:lnTo>
                      <a:pt x="1674" y="128"/>
                    </a:lnTo>
                    <a:lnTo>
                      <a:pt x="1680" y="130"/>
                    </a:lnTo>
                    <a:lnTo>
                      <a:pt x="1682" y="132"/>
                    </a:lnTo>
                    <a:lnTo>
                      <a:pt x="1682" y="134"/>
                    </a:lnTo>
                    <a:lnTo>
                      <a:pt x="1685" y="152"/>
                    </a:lnTo>
                    <a:lnTo>
                      <a:pt x="1689" y="81"/>
                    </a:lnTo>
                    <a:lnTo>
                      <a:pt x="1690" y="77"/>
                    </a:lnTo>
                    <a:lnTo>
                      <a:pt x="1692" y="75"/>
                    </a:lnTo>
                    <a:lnTo>
                      <a:pt x="1695" y="77"/>
                    </a:lnTo>
                    <a:lnTo>
                      <a:pt x="1695" y="79"/>
                    </a:lnTo>
                    <a:lnTo>
                      <a:pt x="1696" y="83"/>
                    </a:lnTo>
                    <a:lnTo>
                      <a:pt x="1696" y="85"/>
                    </a:lnTo>
                    <a:lnTo>
                      <a:pt x="1701" y="120"/>
                    </a:lnTo>
                    <a:lnTo>
                      <a:pt x="1704" y="148"/>
                    </a:lnTo>
                    <a:lnTo>
                      <a:pt x="1707" y="128"/>
                    </a:lnTo>
                    <a:lnTo>
                      <a:pt x="1707" y="130"/>
                    </a:lnTo>
                    <a:lnTo>
                      <a:pt x="1708" y="126"/>
                    </a:lnTo>
                    <a:lnTo>
                      <a:pt x="1715" y="108"/>
                    </a:lnTo>
                    <a:lnTo>
                      <a:pt x="1717" y="106"/>
                    </a:lnTo>
                    <a:lnTo>
                      <a:pt x="1719" y="106"/>
                    </a:lnTo>
                    <a:lnTo>
                      <a:pt x="1725" y="114"/>
                    </a:lnTo>
                    <a:lnTo>
                      <a:pt x="1726" y="116"/>
                    </a:lnTo>
                    <a:lnTo>
                      <a:pt x="1731" y="134"/>
                    </a:lnTo>
                    <a:lnTo>
                      <a:pt x="1734" y="134"/>
                    </a:lnTo>
                    <a:lnTo>
                      <a:pt x="1739" y="124"/>
                    </a:lnTo>
                    <a:lnTo>
                      <a:pt x="1744" y="112"/>
                    </a:lnTo>
                    <a:lnTo>
                      <a:pt x="1750" y="91"/>
                    </a:lnTo>
                    <a:lnTo>
                      <a:pt x="1751" y="89"/>
                    </a:lnTo>
                    <a:lnTo>
                      <a:pt x="1753" y="87"/>
                    </a:lnTo>
                    <a:lnTo>
                      <a:pt x="1755" y="87"/>
                    </a:lnTo>
                    <a:lnTo>
                      <a:pt x="1760" y="91"/>
                    </a:lnTo>
                    <a:lnTo>
                      <a:pt x="1766" y="87"/>
                    </a:lnTo>
                    <a:lnTo>
                      <a:pt x="1768" y="87"/>
                    </a:lnTo>
                    <a:lnTo>
                      <a:pt x="1774" y="91"/>
                    </a:lnTo>
                    <a:lnTo>
                      <a:pt x="1775" y="91"/>
                    </a:lnTo>
                    <a:lnTo>
                      <a:pt x="1781" y="98"/>
                    </a:lnTo>
                    <a:lnTo>
                      <a:pt x="1782" y="100"/>
                    </a:lnTo>
                    <a:lnTo>
                      <a:pt x="1782" y="102"/>
                    </a:lnTo>
                    <a:lnTo>
                      <a:pt x="1784" y="116"/>
                    </a:lnTo>
                    <a:lnTo>
                      <a:pt x="1789" y="75"/>
                    </a:lnTo>
                    <a:lnTo>
                      <a:pt x="1790" y="71"/>
                    </a:lnTo>
                    <a:lnTo>
                      <a:pt x="1792" y="69"/>
                    </a:lnTo>
                    <a:lnTo>
                      <a:pt x="1795" y="71"/>
                    </a:lnTo>
                    <a:lnTo>
                      <a:pt x="1795" y="73"/>
                    </a:lnTo>
                    <a:lnTo>
                      <a:pt x="1795" y="77"/>
                    </a:lnTo>
                    <a:lnTo>
                      <a:pt x="1796" y="77"/>
                    </a:lnTo>
                    <a:lnTo>
                      <a:pt x="1796" y="79"/>
                    </a:lnTo>
                    <a:lnTo>
                      <a:pt x="1801" y="118"/>
                    </a:lnTo>
                    <a:lnTo>
                      <a:pt x="1806" y="130"/>
                    </a:lnTo>
                    <a:lnTo>
                      <a:pt x="1808" y="130"/>
                    </a:lnTo>
                    <a:lnTo>
                      <a:pt x="1813" y="100"/>
                    </a:lnTo>
                    <a:lnTo>
                      <a:pt x="1813" y="102"/>
                    </a:lnTo>
                    <a:lnTo>
                      <a:pt x="1814" y="98"/>
                    </a:lnTo>
                    <a:lnTo>
                      <a:pt x="1816" y="97"/>
                    </a:lnTo>
                    <a:lnTo>
                      <a:pt x="1819" y="98"/>
                    </a:lnTo>
                    <a:lnTo>
                      <a:pt x="1825" y="108"/>
                    </a:lnTo>
                    <a:lnTo>
                      <a:pt x="1828" y="114"/>
                    </a:lnTo>
                    <a:lnTo>
                      <a:pt x="1832" y="77"/>
                    </a:lnTo>
                    <a:lnTo>
                      <a:pt x="1833" y="73"/>
                    </a:lnTo>
                    <a:lnTo>
                      <a:pt x="1835" y="71"/>
                    </a:lnTo>
                    <a:lnTo>
                      <a:pt x="1838" y="73"/>
                    </a:lnTo>
                    <a:lnTo>
                      <a:pt x="1838" y="75"/>
                    </a:lnTo>
                    <a:lnTo>
                      <a:pt x="1839" y="79"/>
                    </a:lnTo>
                    <a:lnTo>
                      <a:pt x="1839" y="81"/>
                    </a:lnTo>
                    <a:lnTo>
                      <a:pt x="1844" y="112"/>
                    </a:lnTo>
                    <a:lnTo>
                      <a:pt x="1846" y="120"/>
                    </a:lnTo>
                    <a:lnTo>
                      <a:pt x="1850" y="85"/>
                    </a:lnTo>
                    <a:lnTo>
                      <a:pt x="1851" y="81"/>
                    </a:lnTo>
                    <a:lnTo>
                      <a:pt x="1853" y="79"/>
                    </a:lnTo>
                    <a:lnTo>
                      <a:pt x="1856" y="81"/>
                    </a:lnTo>
                    <a:lnTo>
                      <a:pt x="1864" y="97"/>
                    </a:lnTo>
                    <a:lnTo>
                      <a:pt x="1867" y="106"/>
                    </a:lnTo>
                    <a:lnTo>
                      <a:pt x="1867" y="124"/>
                    </a:lnTo>
                    <a:lnTo>
                      <a:pt x="1865" y="120"/>
                    </a:lnTo>
                    <a:lnTo>
                      <a:pt x="1859" y="104"/>
                    </a:lnTo>
                    <a:lnTo>
                      <a:pt x="1859" y="106"/>
                    </a:lnTo>
                    <a:lnTo>
                      <a:pt x="1855" y="100"/>
                    </a:lnTo>
                    <a:lnTo>
                      <a:pt x="1851" y="138"/>
                    </a:lnTo>
                    <a:lnTo>
                      <a:pt x="1849" y="140"/>
                    </a:lnTo>
                    <a:lnTo>
                      <a:pt x="1847" y="144"/>
                    </a:lnTo>
                    <a:lnTo>
                      <a:pt x="1845" y="140"/>
                    </a:lnTo>
                    <a:lnTo>
                      <a:pt x="1844" y="140"/>
                    </a:lnTo>
                    <a:lnTo>
                      <a:pt x="1838" y="118"/>
                    </a:lnTo>
                    <a:lnTo>
                      <a:pt x="1838" y="116"/>
                    </a:lnTo>
                    <a:lnTo>
                      <a:pt x="1836" y="104"/>
                    </a:lnTo>
                    <a:lnTo>
                      <a:pt x="1833" y="132"/>
                    </a:lnTo>
                    <a:lnTo>
                      <a:pt x="1831" y="134"/>
                    </a:lnTo>
                    <a:lnTo>
                      <a:pt x="1829" y="138"/>
                    </a:lnTo>
                    <a:lnTo>
                      <a:pt x="1827" y="134"/>
                    </a:lnTo>
                    <a:lnTo>
                      <a:pt x="1820" y="116"/>
                    </a:lnTo>
                    <a:lnTo>
                      <a:pt x="1820" y="118"/>
                    </a:lnTo>
                    <a:lnTo>
                      <a:pt x="1817" y="114"/>
                    </a:lnTo>
                    <a:lnTo>
                      <a:pt x="1813" y="138"/>
                    </a:lnTo>
                    <a:lnTo>
                      <a:pt x="1810" y="144"/>
                    </a:lnTo>
                    <a:lnTo>
                      <a:pt x="1804" y="144"/>
                    </a:lnTo>
                    <a:lnTo>
                      <a:pt x="1802" y="140"/>
                    </a:lnTo>
                    <a:lnTo>
                      <a:pt x="1802" y="142"/>
                    </a:lnTo>
                    <a:lnTo>
                      <a:pt x="1796" y="128"/>
                    </a:lnTo>
                    <a:lnTo>
                      <a:pt x="1795" y="124"/>
                    </a:lnTo>
                    <a:lnTo>
                      <a:pt x="1793" y="106"/>
                    </a:lnTo>
                    <a:lnTo>
                      <a:pt x="1789" y="142"/>
                    </a:lnTo>
                    <a:lnTo>
                      <a:pt x="1787" y="144"/>
                    </a:lnTo>
                    <a:lnTo>
                      <a:pt x="1785" y="148"/>
                    </a:lnTo>
                    <a:lnTo>
                      <a:pt x="1782" y="142"/>
                    </a:lnTo>
                    <a:lnTo>
                      <a:pt x="1777" y="110"/>
                    </a:lnTo>
                    <a:lnTo>
                      <a:pt x="1771" y="102"/>
                    </a:lnTo>
                    <a:lnTo>
                      <a:pt x="1768" y="100"/>
                    </a:lnTo>
                    <a:lnTo>
                      <a:pt x="1760" y="106"/>
                    </a:lnTo>
                    <a:lnTo>
                      <a:pt x="1759" y="104"/>
                    </a:lnTo>
                    <a:lnTo>
                      <a:pt x="1755" y="100"/>
                    </a:lnTo>
                    <a:lnTo>
                      <a:pt x="1750" y="118"/>
                    </a:lnTo>
                    <a:lnTo>
                      <a:pt x="1750" y="120"/>
                    </a:lnTo>
                    <a:lnTo>
                      <a:pt x="1744" y="134"/>
                    </a:lnTo>
                    <a:lnTo>
                      <a:pt x="1738" y="146"/>
                    </a:lnTo>
                    <a:lnTo>
                      <a:pt x="1735" y="148"/>
                    </a:lnTo>
                    <a:lnTo>
                      <a:pt x="1729" y="148"/>
                    </a:lnTo>
                    <a:lnTo>
                      <a:pt x="1727" y="144"/>
                    </a:lnTo>
                    <a:lnTo>
                      <a:pt x="1726" y="144"/>
                    </a:lnTo>
                    <a:lnTo>
                      <a:pt x="1720" y="126"/>
                    </a:lnTo>
                    <a:lnTo>
                      <a:pt x="1718" y="122"/>
                    </a:lnTo>
                    <a:lnTo>
                      <a:pt x="1713" y="134"/>
                    </a:lnTo>
                    <a:lnTo>
                      <a:pt x="1707" y="173"/>
                    </a:lnTo>
                    <a:lnTo>
                      <a:pt x="1704" y="179"/>
                    </a:lnTo>
                    <a:lnTo>
                      <a:pt x="1701" y="173"/>
                    </a:lnTo>
                    <a:lnTo>
                      <a:pt x="1695" y="124"/>
                    </a:lnTo>
                    <a:lnTo>
                      <a:pt x="1694" y="116"/>
                    </a:lnTo>
                    <a:lnTo>
                      <a:pt x="1690" y="183"/>
                    </a:lnTo>
                    <a:lnTo>
                      <a:pt x="1688" y="185"/>
                    </a:lnTo>
                    <a:lnTo>
                      <a:pt x="1686" y="189"/>
                    </a:lnTo>
                    <a:lnTo>
                      <a:pt x="1683" y="183"/>
                    </a:lnTo>
                    <a:lnTo>
                      <a:pt x="1677" y="144"/>
                    </a:lnTo>
                    <a:lnTo>
                      <a:pt x="1675" y="142"/>
                    </a:lnTo>
                    <a:lnTo>
                      <a:pt x="1669" y="157"/>
                    </a:lnTo>
                    <a:lnTo>
                      <a:pt x="1668" y="157"/>
                    </a:lnTo>
                    <a:lnTo>
                      <a:pt x="1666" y="161"/>
                    </a:lnTo>
                    <a:lnTo>
                      <a:pt x="1664" y="159"/>
                    </a:lnTo>
                    <a:lnTo>
                      <a:pt x="1658" y="152"/>
                    </a:lnTo>
                    <a:lnTo>
                      <a:pt x="1658" y="150"/>
                    </a:lnTo>
                    <a:lnTo>
                      <a:pt x="1657" y="148"/>
                    </a:lnTo>
                    <a:lnTo>
                      <a:pt x="1654" y="130"/>
                    </a:lnTo>
                    <a:lnTo>
                      <a:pt x="1650" y="150"/>
                    </a:lnTo>
                    <a:lnTo>
                      <a:pt x="1645" y="175"/>
                    </a:lnTo>
                    <a:lnTo>
                      <a:pt x="1645" y="177"/>
                    </a:lnTo>
                    <a:lnTo>
                      <a:pt x="1644" y="177"/>
                    </a:lnTo>
                    <a:lnTo>
                      <a:pt x="1644" y="179"/>
                    </a:lnTo>
                    <a:lnTo>
                      <a:pt x="1641" y="185"/>
                    </a:lnTo>
                    <a:lnTo>
                      <a:pt x="1638" y="179"/>
                    </a:lnTo>
                    <a:lnTo>
                      <a:pt x="1636" y="159"/>
                    </a:lnTo>
                    <a:lnTo>
                      <a:pt x="1633" y="193"/>
                    </a:lnTo>
                    <a:lnTo>
                      <a:pt x="1631" y="195"/>
                    </a:lnTo>
                    <a:lnTo>
                      <a:pt x="1629" y="199"/>
                    </a:lnTo>
                    <a:lnTo>
                      <a:pt x="1626" y="193"/>
                    </a:lnTo>
                    <a:lnTo>
                      <a:pt x="1620" y="148"/>
                    </a:lnTo>
                    <a:lnTo>
                      <a:pt x="1617" y="130"/>
                    </a:lnTo>
                    <a:lnTo>
                      <a:pt x="1614" y="165"/>
                    </a:lnTo>
                    <a:lnTo>
                      <a:pt x="1612" y="167"/>
                    </a:lnTo>
                    <a:lnTo>
                      <a:pt x="1610" y="171"/>
                    </a:lnTo>
                    <a:lnTo>
                      <a:pt x="1604" y="171"/>
                    </a:lnTo>
                    <a:lnTo>
                      <a:pt x="1601" y="165"/>
                    </a:lnTo>
                    <a:lnTo>
                      <a:pt x="1598" y="150"/>
                    </a:lnTo>
                    <a:lnTo>
                      <a:pt x="1595" y="161"/>
                    </a:lnTo>
                    <a:lnTo>
                      <a:pt x="1594" y="161"/>
                    </a:lnTo>
                    <a:lnTo>
                      <a:pt x="1592" y="165"/>
                    </a:lnTo>
                    <a:lnTo>
                      <a:pt x="1590" y="161"/>
                    </a:lnTo>
                    <a:lnTo>
                      <a:pt x="1589" y="161"/>
                    </a:lnTo>
                    <a:lnTo>
                      <a:pt x="1587" y="155"/>
                    </a:lnTo>
                    <a:lnTo>
                      <a:pt x="1583" y="197"/>
                    </a:lnTo>
                    <a:lnTo>
                      <a:pt x="1581" y="199"/>
                    </a:lnTo>
                    <a:lnTo>
                      <a:pt x="1578" y="203"/>
                    </a:lnTo>
                    <a:lnTo>
                      <a:pt x="1575" y="197"/>
                    </a:lnTo>
                    <a:lnTo>
                      <a:pt x="1571" y="159"/>
                    </a:lnTo>
                    <a:lnTo>
                      <a:pt x="1569" y="163"/>
                    </a:lnTo>
                    <a:lnTo>
                      <a:pt x="1568" y="163"/>
                    </a:lnTo>
                    <a:lnTo>
                      <a:pt x="1567" y="167"/>
                    </a:lnTo>
                    <a:lnTo>
                      <a:pt x="1561" y="169"/>
                    </a:lnTo>
                    <a:lnTo>
                      <a:pt x="1560" y="169"/>
                    </a:lnTo>
                    <a:lnTo>
                      <a:pt x="1558" y="165"/>
                    </a:lnTo>
                    <a:lnTo>
                      <a:pt x="1555" y="157"/>
                    </a:lnTo>
                    <a:lnTo>
                      <a:pt x="1551" y="181"/>
                    </a:lnTo>
                    <a:lnTo>
                      <a:pt x="1550" y="183"/>
                    </a:lnTo>
                    <a:lnTo>
                      <a:pt x="1550" y="185"/>
                    </a:lnTo>
                    <a:lnTo>
                      <a:pt x="1543" y="195"/>
                    </a:lnTo>
                    <a:lnTo>
                      <a:pt x="1541" y="197"/>
                    </a:lnTo>
                    <a:lnTo>
                      <a:pt x="1538" y="191"/>
                    </a:lnTo>
                    <a:lnTo>
                      <a:pt x="1534" y="150"/>
                    </a:lnTo>
                    <a:lnTo>
                      <a:pt x="1532" y="153"/>
                    </a:lnTo>
                    <a:lnTo>
                      <a:pt x="1531" y="153"/>
                    </a:lnTo>
                    <a:lnTo>
                      <a:pt x="1529" y="157"/>
                    </a:lnTo>
                    <a:lnTo>
                      <a:pt x="1526" y="152"/>
                    </a:lnTo>
                    <a:lnTo>
                      <a:pt x="1523" y="134"/>
                    </a:lnTo>
                    <a:lnTo>
                      <a:pt x="1520" y="155"/>
                    </a:lnTo>
                    <a:lnTo>
                      <a:pt x="1517" y="161"/>
                    </a:lnTo>
                    <a:lnTo>
                      <a:pt x="1515" y="157"/>
                    </a:lnTo>
                    <a:lnTo>
                      <a:pt x="1514" y="157"/>
                    </a:lnTo>
                    <a:lnTo>
                      <a:pt x="1510" y="140"/>
                    </a:lnTo>
                    <a:lnTo>
                      <a:pt x="1507" y="163"/>
                    </a:lnTo>
                    <a:lnTo>
                      <a:pt x="1504" y="169"/>
                    </a:lnTo>
                    <a:lnTo>
                      <a:pt x="1503" y="167"/>
                    </a:lnTo>
                    <a:lnTo>
                      <a:pt x="1500" y="165"/>
                    </a:lnTo>
                    <a:lnTo>
                      <a:pt x="1495" y="177"/>
                    </a:lnTo>
                    <a:lnTo>
                      <a:pt x="1494" y="177"/>
                    </a:lnTo>
                    <a:lnTo>
                      <a:pt x="1492" y="181"/>
                    </a:lnTo>
                    <a:lnTo>
                      <a:pt x="1490" y="177"/>
                    </a:lnTo>
                    <a:lnTo>
                      <a:pt x="1489" y="177"/>
                    </a:lnTo>
                    <a:lnTo>
                      <a:pt x="1484" y="161"/>
                    </a:lnTo>
                    <a:lnTo>
                      <a:pt x="1482" y="167"/>
                    </a:lnTo>
                    <a:lnTo>
                      <a:pt x="1481" y="165"/>
                    </a:lnTo>
                    <a:lnTo>
                      <a:pt x="1479" y="169"/>
                    </a:lnTo>
                    <a:lnTo>
                      <a:pt x="1477" y="165"/>
                    </a:lnTo>
                    <a:lnTo>
                      <a:pt x="1476" y="165"/>
                    </a:lnTo>
                    <a:lnTo>
                      <a:pt x="1472" y="148"/>
                    </a:lnTo>
                    <a:lnTo>
                      <a:pt x="1469" y="155"/>
                    </a:lnTo>
                    <a:lnTo>
                      <a:pt x="1468" y="155"/>
                    </a:lnTo>
                    <a:lnTo>
                      <a:pt x="1467" y="157"/>
                    </a:lnTo>
                    <a:lnTo>
                      <a:pt x="1461" y="161"/>
                    </a:lnTo>
                    <a:lnTo>
                      <a:pt x="1460" y="163"/>
                    </a:lnTo>
                    <a:lnTo>
                      <a:pt x="1458" y="159"/>
                    </a:lnTo>
                    <a:lnTo>
                      <a:pt x="1457" y="159"/>
                    </a:lnTo>
                    <a:lnTo>
                      <a:pt x="1451" y="136"/>
                    </a:lnTo>
                    <a:lnTo>
                      <a:pt x="1451" y="134"/>
                    </a:lnTo>
                    <a:lnTo>
                      <a:pt x="1448" y="116"/>
                    </a:lnTo>
                    <a:lnTo>
                      <a:pt x="1444" y="130"/>
                    </a:lnTo>
                    <a:lnTo>
                      <a:pt x="1438" y="152"/>
                    </a:lnTo>
                    <a:lnTo>
                      <a:pt x="1437" y="152"/>
                    </a:lnTo>
                    <a:lnTo>
                      <a:pt x="1435" y="155"/>
                    </a:lnTo>
                    <a:lnTo>
                      <a:pt x="1433" y="152"/>
                    </a:lnTo>
                    <a:lnTo>
                      <a:pt x="1432" y="152"/>
                    </a:lnTo>
                    <a:lnTo>
                      <a:pt x="1427" y="132"/>
                    </a:lnTo>
                    <a:lnTo>
                      <a:pt x="1425" y="134"/>
                    </a:lnTo>
                    <a:lnTo>
                      <a:pt x="1424" y="136"/>
                    </a:lnTo>
                    <a:lnTo>
                      <a:pt x="1418" y="138"/>
                    </a:lnTo>
                    <a:lnTo>
                      <a:pt x="1413" y="146"/>
                    </a:lnTo>
                    <a:lnTo>
                      <a:pt x="1407" y="163"/>
                    </a:lnTo>
                    <a:lnTo>
                      <a:pt x="1406" y="163"/>
                    </a:lnTo>
                    <a:lnTo>
                      <a:pt x="1404" y="167"/>
                    </a:lnTo>
                    <a:lnTo>
                      <a:pt x="1402" y="163"/>
                    </a:lnTo>
                    <a:lnTo>
                      <a:pt x="1401" y="163"/>
                    </a:lnTo>
                    <a:lnTo>
                      <a:pt x="1391" y="120"/>
                    </a:lnTo>
                    <a:lnTo>
                      <a:pt x="1388" y="144"/>
                    </a:lnTo>
                    <a:lnTo>
                      <a:pt x="1388" y="146"/>
                    </a:lnTo>
                    <a:lnTo>
                      <a:pt x="1381" y="165"/>
                    </a:lnTo>
                    <a:lnTo>
                      <a:pt x="1380" y="165"/>
                    </a:lnTo>
                    <a:lnTo>
                      <a:pt x="1378" y="169"/>
                    </a:lnTo>
                    <a:lnTo>
                      <a:pt x="1375" y="163"/>
                    </a:lnTo>
                    <a:lnTo>
                      <a:pt x="1371" y="140"/>
                    </a:lnTo>
                    <a:lnTo>
                      <a:pt x="1369" y="150"/>
                    </a:lnTo>
                    <a:lnTo>
                      <a:pt x="1368" y="150"/>
                    </a:lnTo>
                    <a:lnTo>
                      <a:pt x="1366" y="153"/>
                    </a:lnTo>
                    <a:lnTo>
                      <a:pt x="1364" y="150"/>
                    </a:lnTo>
                    <a:lnTo>
                      <a:pt x="1363" y="150"/>
                    </a:lnTo>
                    <a:lnTo>
                      <a:pt x="1357" y="130"/>
                    </a:lnTo>
                    <a:lnTo>
                      <a:pt x="1357" y="128"/>
                    </a:lnTo>
                    <a:lnTo>
                      <a:pt x="1354" y="102"/>
                    </a:lnTo>
                    <a:lnTo>
                      <a:pt x="1351" y="130"/>
                    </a:lnTo>
                    <a:lnTo>
                      <a:pt x="1350" y="130"/>
                    </a:lnTo>
                    <a:lnTo>
                      <a:pt x="1345" y="155"/>
                    </a:lnTo>
                    <a:lnTo>
                      <a:pt x="1342" y="161"/>
                    </a:lnTo>
                    <a:lnTo>
                      <a:pt x="1340" y="157"/>
                    </a:lnTo>
                    <a:lnTo>
                      <a:pt x="1339" y="157"/>
                    </a:lnTo>
                    <a:lnTo>
                      <a:pt x="1335" y="140"/>
                    </a:lnTo>
                    <a:lnTo>
                      <a:pt x="1332" y="155"/>
                    </a:lnTo>
                    <a:lnTo>
                      <a:pt x="1329" y="161"/>
                    </a:lnTo>
                    <a:lnTo>
                      <a:pt x="1326" y="155"/>
                    </a:lnTo>
                    <a:lnTo>
                      <a:pt x="1320" y="108"/>
                    </a:lnTo>
                    <a:lnTo>
                      <a:pt x="1316" y="104"/>
                    </a:lnTo>
                    <a:lnTo>
                      <a:pt x="1313" y="102"/>
                    </a:lnTo>
                    <a:lnTo>
                      <a:pt x="1307" y="124"/>
                    </a:lnTo>
                    <a:lnTo>
                      <a:pt x="1306" y="124"/>
                    </a:lnTo>
                    <a:lnTo>
                      <a:pt x="1304" y="128"/>
                    </a:lnTo>
                    <a:lnTo>
                      <a:pt x="1300" y="122"/>
                    </a:lnTo>
                    <a:lnTo>
                      <a:pt x="1296" y="83"/>
                    </a:lnTo>
                    <a:lnTo>
                      <a:pt x="1294" y="93"/>
                    </a:lnTo>
                    <a:lnTo>
                      <a:pt x="1288" y="114"/>
                    </a:lnTo>
                    <a:lnTo>
                      <a:pt x="1287" y="114"/>
                    </a:lnTo>
                    <a:lnTo>
                      <a:pt x="1285" y="118"/>
                    </a:lnTo>
                    <a:lnTo>
                      <a:pt x="1282" y="112"/>
                    </a:lnTo>
                    <a:lnTo>
                      <a:pt x="1279" y="89"/>
                    </a:lnTo>
                    <a:lnTo>
                      <a:pt x="1275" y="104"/>
                    </a:lnTo>
                    <a:lnTo>
                      <a:pt x="1274" y="104"/>
                    </a:lnTo>
                    <a:lnTo>
                      <a:pt x="1272" y="108"/>
                    </a:lnTo>
                    <a:lnTo>
                      <a:pt x="1266" y="106"/>
                    </a:lnTo>
                    <a:lnTo>
                      <a:pt x="1263" y="100"/>
                    </a:lnTo>
                    <a:lnTo>
                      <a:pt x="1258" y="69"/>
                    </a:lnTo>
                    <a:lnTo>
                      <a:pt x="1257" y="73"/>
                    </a:lnTo>
                    <a:lnTo>
                      <a:pt x="1251" y="89"/>
                    </a:lnTo>
                    <a:lnTo>
                      <a:pt x="1250" y="89"/>
                    </a:lnTo>
                    <a:lnTo>
                      <a:pt x="1248" y="93"/>
                    </a:lnTo>
                    <a:lnTo>
                      <a:pt x="1247" y="91"/>
                    </a:lnTo>
                    <a:lnTo>
                      <a:pt x="1244" y="87"/>
                    </a:lnTo>
                    <a:lnTo>
                      <a:pt x="1238" y="104"/>
                    </a:lnTo>
                    <a:lnTo>
                      <a:pt x="1238" y="106"/>
                    </a:lnTo>
                    <a:lnTo>
                      <a:pt x="1232" y="120"/>
                    </a:lnTo>
                    <a:lnTo>
                      <a:pt x="1231" y="118"/>
                    </a:lnTo>
                    <a:lnTo>
                      <a:pt x="1229" y="122"/>
                    </a:lnTo>
                    <a:lnTo>
                      <a:pt x="1228" y="120"/>
                    </a:lnTo>
                    <a:lnTo>
                      <a:pt x="1222" y="116"/>
                    </a:lnTo>
                    <a:lnTo>
                      <a:pt x="1221" y="114"/>
                    </a:lnTo>
                    <a:lnTo>
                      <a:pt x="1220" y="114"/>
                    </a:lnTo>
                    <a:lnTo>
                      <a:pt x="1218" y="106"/>
                    </a:lnTo>
                    <a:lnTo>
                      <a:pt x="1214" y="128"/>
                    </a:lnTo>
                    <a:lnTo>
                      <a:pt x="1211" y="134"/>
                    </a:lnTo>
                    <a:lnTo>
                      <a:pt x="1207" y="128"/>
                    </a:lnTo>
                    <a:lnTo>
                      <a:pt x="1203" y="98"/>
                    </a:lnTo>
                    <a:lnTo>
                      <a:pt x="1200" y="120"/>
                    </a:lnTo>
                    <a:lnTo>
                      <a:pt x="1197" y="126"/>
                    </a:lnTo>
                    <a:lnTo>
                      <a:pt x="1194" y="120"/>
                    </a:lnTo>
                    <a:lnTo>
                      <a:pt x="1189" y="91"/>
                    </a:lnTo>
                    <a:lnTo>
                      <a:pt x="1188" y="89"/>
                    </a:lnTo>
                    <a:lnTo>
                      <a:pt x="1183" y="136"/>
                    </a:lnTo>
                    <a:lnTo>
                      <a:pt x="1181" y="138"/>
                    </a:lnTo>
                    <a:lnTo>
                      <a:pt x="1179" y="142"/>
                    </a:lnTo>
                    <a:lnTo>
                      <a:pt x="1177" y="138"/>
                    </a:lnTo>
                    <a:lnTo>
                      <a:pt x="1176" y="138"/>
                    </a:lnTo>
                    <a:lnTo>
                      <a:pt x="1169" y="104"/>
                    </a:lnTo>
                    <a:lnTo>
                      <a:pt x="1169" y="102"/>
                    </a:lnTo>
                    <a:lnTo>
                      <a:pt x="1166" y="77"/>
                    </a:lnTo>
                    <a:lnTo>
                      <a:pt x="1163" y="83"/>
                    </a:lnTo>
                    <a:lnTo>
                      <a:pt x="1162" y="85"/>
                    </a:lnTo>
                    <a:lnTo>
                      <a:pt x="1157" y="93"/>
                    </a:lnTo>
                    <a:lnTo>
                      <a:pt x="1151" y="106"/>
                    </a:lnTo>
                    <a:lnTo>
                      <a:pt x="1144" y="132"/>
                    </a:lnTo>
                    <a:lnTo>
                      <a:pt x="1143" y="132"/>
                    </a:lnTo>
                    <a:lnTo>
                      <a:pt x="1141" y="136"/>
                    </a:lnTo>
                    <a:lnTo>
                      <a:pt x="1138" y="130"/>
                    </a:lnTo>
                    <a:lnTo>
                      <a:pt x="1135" y="85"/>
                    </a:lnTo>
                    <a:lnTo>
                      <a:pt x="1132" y="102"/>
                    </a:lnTo>
                    <a:lnTo>
                      <a:pt x="1129" y="108"/>
                    </a:lnTo>
                    <a:lnTo>
                      <a:pt x="1126" y="102"/>
                    </a:lnTo>
                    <a:lnTo>
                      <a:pt x="1123" y="83"/>
                    </a:lnTo>
                    <a:lnTo>
                      <a:pt x="1120" y="95"/>
                    </a:lnTo>
                    <a:lnTo>
                      <a:pt x="1119" y="95"/>
                    </a:lnTo>
                    <a:lnTo>
                      <a:pt x="1117" y="98"/>
                    </a:lnTo>
                    <a:lnTo>
                      <a:pt x="1114" y="95"/>
                    </a:lnTo>
                    <a:lnTo>
                      <a:pt x="1111" y="87"/>
                    </a:lnTo>
                    <a:lnTo>
                      <a:pt x="1107" y="95"/>
                    </a:lnTo>
                    <a:lnTo>
                      <a:pt x="1100" y="110"/>
                    </a:lnTo>
                    <a:lnTo>
                      <a:pt x="1094" y="130"/>
                    </a:lnTo>
                    <a:lnTo>
                      <a:pt x="1093" y="130"/>
                    </a:lnTo>
                    <a:lnTo>
                      <a:pt x="1091" y="134"/>
                    </a:lnTo>
                    <a:lnTo>
                      <a:pt x="1088" y="128"/>
                    </a:lnTo>
                    <a:lnTo>
                      <a:pt x="1084" y="108"/>
                    </a:lnTo>
                    <a:lnTo>
                      <a:pt x="1082" y="114"/>
                    </a:lnTo>
                    <a:lnTo>
                      <a:pt x="1082" y="116"/>
                    </a:lnTo>
                    <a:lnTo>
                      <a:pt x="1076" y="128"/>
                    </a:lnTo>
                    <a:lnTo>
                      <a:pt x="1073" y="130"/>
                    </a:lnTo>
                    <a:lnTo>
                      <a:pt x="1070" y="124"/>
                    </a:lnTo>
                    <a:lnTo>
                      <a:pt x="1066" y="102"/>
                    </a:lnTo>
                    <a:lnTo>
                      <a:pt x="1063" y="112"/>
                    </a:lnTo>
                    <a:lnTo>
                      <a:pt x="1062" y="112"/>
                    </a:lnTo>
                    <a:lnTo>
                      <a:pt x="1060" y="116"/>
                    </a:lnTo>
                    <a:lnTo>
                      <a:pt x="1057" y="110"/>
                    </a:lnTo>
                    <a:lnTo>
                      <a:pt x="1054" y="91"/>
                    </a:lnTo>
                    <a:lnTo>
                      <a:pt x="1051" y="100"/>
                    </a:lnTo>
                    <a:lnTo>
                      <a:pt x="1050" y="102"/>
                    </a:lnTo>
                    <a:lnTo>
                      <a:pt x="1044" y="110"/>
                    </a:lnTo>
                    <a:lnTo>
                      <a:pt x="1042" y="112"/>
                    </a:lnTo>
                    <a:lnTo>
                      <a:pt x="1040" y="110"/>
                    </a:lnTo>
                    <a:lnTo>
                      <a:pt x="1036" y="104"/>
                    </a:lnTo>
                    <a:lnTo>
                      <a:pt x="1032" y="118"/>
                    </a:lnTo>
                    <a:lnTo>
                      <a:pt x="1031" y="118"/>
                    </a:lnTo>
                    <a:lnTo>
                      <a:pt x="1029" y="122"/>
                    </a:lnTo>
                    <a:lnTo>
                      <a:pt x="1027" y="118"/>
                    </a:lnTo>
                    <a:lnTo>
                      <a:pt x="1026" y="118"/>
                    </a:lnTo>
                    <a:lnTo>
                      <a:pt x="1022" y="108"/>
                    </a:lnTo>
                    <a:lnTo>
                      <a:pt x="1020" y="122"/>
                    </a:lnTo>
                    <a:lnTo>
                      <a:pt x="1020" y="124"/>
                    </a:lnTo>
                    <a:lnTo>
                      <a:pt x="1019" y="124"/>
                    </a:lnTo>
                    <a:lnTo>
                      <a:pt x="1019" y="126"/>
                    </a:lnTo>
                    <a:lnTo>
                      <a:pt x="1016" y="132"/>
                    </a:lnTo>
                    <a:lnTo>
                      <a:pt x="1013" y="126"/>
                    </a:lnTo>
                    <a:lnTo>
                      <a:pt x="1010" y="91"/>
                    </a:lnTo>
                    <a:lnTo>
                      <a:pt x="1008" y="122"/>
                    </a:lnTo>
                    <a:lnTo>
                      <a:pt x="1006" y="124"/>
                    </a:lnTo>
                    <a:lnTo>
                      <a:pt x="1006" y="126"/>
                    </a:lnTo>
                    <a:lnTo>
                      <a:pt x="999" y="138"/>
                    </a:lnTo>
                    <a:lnTo>
                      <a:pt x="997" y="140"/>
                    </a:lnTo>
                    <a:lnTo>
                      <a:pt x="994" y="134"/>
                    </a:lnTo>
                    <a:lnTo>
                      <a:pt x="990" y="106"/>
                    </a:lnTo>
                    <a:lnTo>
                      <a:pt x="988" y="110"/>
                    </a:lnTo>
                    <a:lnTo>
                      <a:pt x="982" y="132"/>
                    </a:lnTo>
                    <a:lnTo>
                      <a:pt x="981" y="132"/>
                    </a:lnTo>
                    <a:lnTo>
                      <a:pt x="979" y="136"/>
                    </a:lnTo>
                    <a:lnTo>
                      <a:pt x="977" y="132"/>
                    </a:lnTo>
                    <a:lnTo>
                      <a:pt x="976" y="132"/>
                    </a:lnTo>
                    <a:lnTo>
                      <a:pt x="972" y="112"/>
                    </a:lnTo>
                    <a:lnTo>
                      <a:pt x="969" y="120"/>
                    </a:lnTo>
                    <a:lnTo>
                      <a:pt x="968" y="120"/>
                    </a:lnTo>
                    <a:lnTo>
                      <a:pt x="966" y="124"/>
                    </a:lnTo>
                    <a:lnTo>
                      <a:pt x="964" y="122"/>
                    </a:lnTo>
                    <a:lnTo>
                      <a:pt x="961" y="118"/>
                    </a:lnTo>
                    <a:lnTo>
                      <a:pt x="957" y="132"/>
                    </a:lnTo>
                    <a:lnTo>
                      <a:pt x="956" y="132"/>
                    </a:lnTo>
                    <a:lnTo>
                      <a:pt x="954" y="136"/>
                    </a:lnTo>
                    <a:lnTo>
                      <a:pt x="953" y="134"/>
                    </a:lnTo>
                    <a:lnTo>
                      <a:pt x="947" y="128"/>
                    </a:lnTo>
                    <a:lnTo>
                      <a:pt x="945" y="124"/>
                    </a:lnTo>
                    <a:lnTo>
                      <a:pt x="942" y="108"/>
                    </a:lnTo>
                    <a:lnTo>
                      <a:pt x="939" y="128"/>
                    </a:lnTo>
                    <a:lnTo>
                      <a:pt x="936" y="134"/>
                    </a:lnTo>
                    <a:lnTo>
                      <a:pt x="933" y="128"/>
                    </a:lnTo>
                    <a:lnTo>
                      <a:pt x="929" y="108"/>
                    </a:lnTo>
                    <a:lnTo>
                      <a:pt x="925" y="132"/>
                    </a:lnTo>
                    <a:lnTo>
                      <a:pt x="922" y="138"/>
                    </a:lnTo>
                    <a:lnTo>
                      <a:pt x="920" y="134"/>
                    </a:lnTo>
                    <a:lnTo>
                      <a:pt x="920" y="136"/>
                    </a:lnTo>
                    <a:lnTo>
                      <a:pt x="914" y="124"/>
                    </a:lnTo>
                    <a:lnTo>
                      <a:pt x="913" y="120"/>
                    </a:lnTo>
                    <a:lnTo>
                      <a:pt x="910" y="100"/>
                    </a:lnTo>
                    <a:lnTo>
                      <a:pt x="907" y="114"/>
                    </a:lnTo>
                    <a:lnTo>
                      <a:pt x="906" y="114"/>
                    </a:lnTo>
                    <a:lnTo>
                      <a:pt x="904" y="118"/>
                    </a:lnTo>
                    <a:lnTo>
                      <a:pt x="902" y="116"/>
                    </a:lnTo>
                    <a:lnTo>
                      <a:pt x="896" y="106"/>
                    </a:lnTo>
                    <a:lnTo>
                      <a:pt x="893" y="102"/>
                    </a:lnTo>
                    <a:lnTo>
                      <a:pt x="888" y="120"/>
                    </a:lnTo>
                    <a:lnTo>
                      <a:pt x="887" y="120"/>
                    </a:lnTo>
                    <a:lnTo>
                      <a:pt x="885" y="124"/>
                    </a:lnTo>
                    <a:lnTo>
                      <a:pt x="883" y="120"/>
                    </a:lnTo>
                    <a:lnTo>
                      <a:pt x="882" y="120"/>
                    </a:lnTo>
                    <a:lnTo>
                      <a:pt x="876" y="102"/>
                    </a:lnTo>
                    <a:lnTo>
                      <a:pt x="876" y="100"/>
                    </a:lnTo>
                    <a:lnTo>
                      <a:pt x="874" y="91"/>
                    </a:lnTo>
                    <a:lnTo>
                      <a:pt x="871" y="130"/>
                    </a:lnTo>
                    <a:lnTo>
                      <a:pt x="869" y="132"/>
                    </a:lnTo>
                    <a:lnTo>
                      <a:pt x="867" y="136"/>
                    </a:lnTo>
                    <a:lnTo>
                      <a:pt x="866" y="134"/>
                    </a:lnTo>
                    <a:lnTo>
                      <a:pt x="859" y="128"/>
                    </a:lnTo>
                    <a:lnTo>
                      <a:pt x="858" y="128"/>
                    </a:lnTo>
                    <a:lnTo>
                      <a:pt x="854" y="118"/>
                    </a:lnTo>
                    <a:lnTo>
                      <a:pt x="850" y="124"/>
                    </a:lnTo>
                    <a:lnTo>
                      <a:pt x="848" y="126"/>
                    </a:lnTo>
                    <a:lnTo>
                      <a:pt x="845" y="120"/>
                    </a:lnTo>
                    <a:lnTo>
                      <a:pt x="842" y="102"/>
                    </a:lnTo>
                    <a:lnTo>
                      <a:pt x="839" y="114"/>
                    </a:lnTo>
                    <a:lnTo>
                      <a:pt x="838" y="114"/>
                    </a:lnTo>
                    <a:lnTo>
                      <a:pt x="835" y="118"/>
                    </a:lnTo>
                    <a:lnTo>
                      <a:pt x="833" y="116"/>
                    </a:lnTo>
                    <a:lnTo>
                      <a:pt x="828" y="108"/>
                    </a:lnTo>
                    <a:lnTo>
                      <a:pt x="825" y="112"/>
                    </a:lnTo>
                    <a:lnTo>
                      <a:pt x="819" y="134"/>
                    </a:lnTo>
                    <a:lnTo>
                      <a:pt x="818" y="134"/>
                    </a:lnTo>
                    <a:lnTo>
                      <a:pt x="816" y="138"/>
                    </a:lnTo>
                    <a:lnTo>
                      <a:pt x="814" y="134"/>
                    </a:lnTo>
                    <a:lnTo>
                      <a:pt x="814" y="136"/>
                    </a:lnTo>
                    <a:lnTo>
                      <a:pt x="807" y="122"/>
                    </a:lnTo>
                    <a:lnTo>
                      <a:pt x="804" y="114"/>
                    </a:lnTo>
                    <a:lnTo>
                      <a:pt x="800" y="134"/>
                    </a:lnTo>
                    <a:lnTo>
                      <a:pt x="799" y="134"/>
                    </a:lnTo>
                    <a:lnTo>
                      <a:pt x="797" y="138"/>
                    </a:lnTo>
                    <a:lnTo>
                      <a:pt x="794" y="132"/>
                    </a:lnTo>
                    <a:lnTo>
                      <a:pt x="790" y="104"/>
                    </a:lnTo>
                    <a:lnTo>
                      <a:pt x="788" y="116"/>
                    </a:lnTo>
                    <a:lnTo>
                      <a:pt x="787" y="118"/>
                    </a:lnTo>
                    <a:lnTo>
                      <a:pt x="787" y="120"/>
                    </a:lnTo>
                    <a:lnTo>
                      <a:pt x="779" y="128"/>
                    </a:lnTo>
                    <a:lnTo>
                      <a:pt x="773" y="128"/>
                    </a:lnTo>
                    <a:lnTo>
                      <a:pt x="771" y="126"/>
                    </a:lnTo>
                    <a:lnTo>
                      <a:pt x="764" y="114"/>
                    </a:lnTo>
                    <a:lnTo>
                      <a:pt x="762" y="112"/>
                    </a:lnTo>
                    <a:lnTo>
                      <a:pt x="757" y="132"/>
                    </a:lnTo>
                    <a:lnTo>
                      <a:pt x="756" y="132"/>
                    </a:lnTo>
                    <a:lnTo>
                      <a:pt x="754" y="136"/>
                    </a:lnTo>
                    <a:lnTo>
                      <a:pt x="751" y="130"/>
                    </a:lnTo>
                    <a:lnTo>
                      <a:pt x="749" y="118"/>
                    </a:lnTo>
                    <a:lnTo>
                      <a:pt x="746" y="142"/>
                    </a:lnTo>
                    <a:lnTo>
                      <a:pt x="743" y="144"/>
                    </a:lnTo>
                    <a:lnTo>
                      <a:pt x="741" y="148"/>
                    </a:lnTo>
                    <a:lnTo>
                      <a:pt x="738" y="142"/>
                    </a:lnTo>
                    <a:lnTo>
                      <a:pt x="734" y="106"/>
                    </a:lnTo>
                    <a:lnTo>
                      <a:pt x="732" y="110"/>
                    </a:lnTo>
                    <a:lnTo>
                      <a:pt x="731" y="108"/>
                    </a:lnTo>
                    <a:lnTo>
                      <a:pt x="725" y="142"/>
                    </a:lnTo>
                    <a:lnTo>
                      <a:pt x="722" y="148"/>
                    </a:lnTo>
                    <a:lnTo>
                      <a:pt x="720" y="144"/>
                    </a:lnTo>
                    <a:lnTo>
                      <a:pt x="719" y="144"/>
                    </a:lnTo>
                    <a:lnTo>
                      <a:pt x="714" y="120"/>
                    </a:lnTo>
                    <a:lnTo>
                      <a:pt x="711" y="122"/>
                    </a:lnTo>
                    <a:lnTo>
                      <a:pt x="710" y="122"/>
                    </a:lnTo>
                    <a:lnTo>
                      <a:pt x="704" y="120"/>
                    </a:lnTo>
                    <a:lnTo>
                      <a:pt x="700" y="122"/>
                    </a:lnTo>
                    <a:lnTo>
                      <a:pt x="695" y="134"/>
                    </a:lnTo>
                    <a:lnTo>
                      <a:pt x="688" y="152"/>
                    </a:lnTo>
                    <a:lnTo>
                      <a:pt x="687" y="152"/>
                    </a:lnTo>
                    <a:lnTo>
                      <a:pt x="685" y="155"/>
                    </a:lnTo>
                    <a:lnTo>
                      <a:pt x="683" y="152"/>
                    </a:lnTo>
                    <a:lnTo>
                      <a:pt x="682" y="152"/>
                    </a:lnTo>
                    <a:lnTo>
                      <a:pt x="673" y="118"/>
                    </a:lnTo>
                    <a:lnTo>
                      <a:pt x="670" y="124"/>
                    </a:lnTo>
                    <a:lnTo>
                      <a:pt x="669" y="124"/>
                    </a:lnTo>
                    <a:lnTo>
                      <a:pt x="667" y="128"/>
                    </a:lnTo>
                    <a:lnTo>
                      <a:pt x="665" y="124"/>
                    </a:lnTo>
                    <a:lnTo>
                      <a:pt x="665" y="126"/>
                    </a:lnTo>
                    <a:lnTo>
                      <a:pt x="658" y="112"/>
                    </a:lnTo>
                    <a:lnTo>
                      <a:pt x="656" y="104"/>
                    </a:lnTo>
                    <a:lnTo>
                      <a:pt x="651" y="155"/>
                    </a:lnTo>
                    <a:lnTo>
                      <a:pt x="649" y="157"/>
                    </a:lnTo>
                    <a:lnTo>
                      <a:pt x="647" y="161"/>
                    </a:lnTo>
                    <a:lnTo>
                      <a:pt x="644" y="155"/>
                    </a:lnTo>
                    <a:lnTo>
                      <a:pt x="639" y="116"/>
                    </a:lnTo>
                    <a:lnTo>
                      <a:pt x="637" y="114"/>
                    </a:lnTo>
                    <a:lnTo>
                      <a:pt x="632" y="140"/>
                    </a:lnTo>
                    <a:lnTo>
                      <a:pt x="629" y="146"/>
                    </a:lnTo>
                    <a:lnTo>
                      <a:pt x="626" y="140"/>
                    </a:lnTo>
                    <a:lnTo>
                      <a:pt x="622" y="108"/>
                    </a:lnTo>
                    <a:lnTo>
                      <a:pt x="619" y="122"/>
                    </a:lnTo>
                    <a:lnTo>
                      <a:pt x="616" y="128"/>
                    </a:lnTo>
                    <a:lnTo>
                      <a:pt x="610" y="126"/>
                    </a:lnTo>
                    <a:lnTo>
                      <a:pt x="608" y="122"/>
                    </a:lnTo>
                    <a:lnTo>
                      <a:pt x="607" y="122"/>
                    </a:lnTo>
                    <a:lnTo>
                      <a:pt x="601" y="104"/>
                    </a:lnTo>
                    <a:lnTo>
                      <a:pt x="600" y="102"/>
                    </a:lnTo>
                    <a:lnTo>
                      <a:pt x="594" y="146"/>
                    </a:lnTo>
                    <a:lnTo>
                      <a:pt x="591" y="152"/>
                    </a:lnTo>
                    <a:lnTo>
                      <a:pt x="588" y="146"/>
                    </a:lnTo>
                    <a:lnTo>
                      <a:pt x="582" y="108"/>
                    </a:lnTo>
                    <a:lnTo>
                      <a:pt x="580" y="93"/>
                    </a:lnTo>
                    <a:lnTo>
                      <a:pt x="571" y="165"/>
                    </a:lnTo>
                    <a:lnTo>
                      <a:pt x="569" y="167"/>
                    </a:lnTo>
                    <a:lnTo>
                      <a:pt x="567" y="171"/>
                    </a:lnTo>
                    <a:lnTo>
                      <a:pt x="564" y="165"/>
                    </a:lnTo>
                    <a:lnTo>
                      <a:pt x="560" y="124"/>
                    </a:lnTo>
                    <a:lnTo>
                      <a:pt x="558" y="132"/>
                    </a:lnTo>
                    <a:lnTo>
                      <a:pt x="556" y="134"/>
                    </a:lnTo>
                    <a:lnTo>
                      <a:pt x="554" y="138"/>
                    </a:lnTo>
                    <a:lnTo>
                      <a:pt x="552" y="134"/>
                    </a:lnTo>
                    <a:lnTo>
                      <a:pt x="551" y="134"/>
                    </a:lnTo>
                    <a:lnTo>
                      <a:pt x="544" y="104"/>
                    </a:lnTo>
                    <a:lnTo>
                      <a:pt x="542" y="102"/>
                    </a:lnTo>
                    <a:lnTo>
                      <a:pt x="538" y="112"/>
                    </a:lnTo>
                    <a:lnTo>
                      <a:pt x="536" y="112"/>
                    </a:lnTo>
                    <a:lnTo>
                      <a:pt x="529" y="118"/>
                    </a:lnTo>
                    <a:lnTo>
                      <a:pt x="528" y="120"/>
                    </a:lnTo>
                    <a:lnTo>
                      <a:pt x="526" y="116"/>
                    </a:lnTo>
                    <a:lnTo>
                      <a:pt x="526" y="118"/>
                    </a:lnTo>
                    <a:lnTo>
                      <a:pt x="524" y="114"/>
                    </a:lnTo>
                    <a:lnTo>
                      <a:pt x="519" y="142"/>
                    </a:lnTo>
                    <a:lnTo>
                      <a:pt x="516" y="148"/>
                    </a:lnTo>
                    <a:lnTo>
                      <a:pt x="512" y="142"/>
                    </a:lnTo>
                    <a:lnTo>
                      <a:pt x="509" y="114"/>
                    </a:lnTo>
                    <a:lnTo>
                      <a:pt x="507" y="124"/>
                    </a:lnTo>
                    <a:lnTo>
                      <a:pt x="501" y="150"/>
                    </a:lnTo>
                    <a:lnTo>
                      <a:pt x="500" y="150"/>
                    </a:lnTo>
                    <a:lnTo>
                      <a:pt x="498" y="153"/>
                    </a:lnTo>
                    <a:lnTo>
                      <a:pt x="496" y="150"/>
                    </a:lnTo>
                    <a:lnTo>
                      <a:pt x="496" y="152"/>
                    </a:lnTo>
                    <a:lnTo>
                      <a:pt x="490" y="138"/>
                    </a:lnTo>
                    <a:lnTo>
                      <a:pt x="483" y="122"/>
                    </a:lnTo>
                    <a:lnTo>
                      <a:pt x="482" y="120"/>
                    </a:lnTo>
                    <a:lnTo>
                      <a:pt x="479" y="108"/>
                    </a:lnTo>
                    <a:lnTo>
                      <a:pt x="476" y="120"/>
                    </a:lnTo>
                    <a:lnTo>
                      <a:pt x="475" y="120"/>
                    </a:lnTo>
                    <a:lnTo>
                      <a:pt x="473" y="124"/>
                    </a:lnTo>
                    <a:lnTo>
                      <a:pt x="471" y="122"/>
                    </a:lnTo>
                    <a:lnTo>
                      <a:pt x="465" y="116"/>
                    </a:lnTo>
                    <a:lnTo>
                      <a:pt x="460" y="114"/>
                    </a:lnTo>
                    <a:lnTo>
                      <a:pt x="458" y="110"/>
                    </a:lnTo>
                    <a:lnTo>
                      <a:pt x="458" y="112"/>
                    </a:lnTo>
                    <a:lnTo>
                      <a:pt x="454" y="104"/>
                    </a:lnTo>
                    <a:lnTo>
                      <a:pt x="450" y="132"/>
                    </a:lnTo>
                    <a:lnTo>
                      <a:pt x="447" y="138"/>
                    </a:lnTo>
                    <a:lnTo>
                      <a:pt x="445" y="134"/>
                    </a:lnTo>
                    <a:lnTo>
                      <a:pt x="444" y="134"/>
                    </a:lnTo>
                    <a:lnTo>
                      <a:pt x="441" y="126"/>
                    </a:lnTo>
                    <a:lnTo>
                      <a:pt x="438" y="136"/>
                    </a:lnTo>
                    <a:lnTo>
                      <a:pt x="437" y="136"/>
                    </a:lnTo>
                    <a:lnTo>
                      <a:pt x="435" y="140"/>
                    </a:lnTo>
                    <a:lnTo>
                      <a:pt x="433" y="136"/>
                    </a:lnTo>
                    <a:lnTo>
                      <a:pt x="432" y="136"/>
                    </a:lnTo>
                    <a:lnTo>
                      <a:pt x="430" y="128"/>
                    </a:lnTo>
                    <a:lnTo>
                      <a:pt x="426" y="155"/>
                    </a:lnTo>
                    <a:lnTo>
                      <a:pt x="423" y="161"/>
                    </a:lnTo>
                    <a:lnTo>
                      <a:pt x="420" y="155"/>
                    </a:lnTo>
                    <a:lnTo>
                      <a:pt x="414" y="126"/>
                    </a:lnTo>
                    <a:lnTo>
                      <a:pt x="405" y="122"/>
                    </a:lnTo>
                    <a:lnTo>
                      <a:pt x="400" y="130"/>
                    </a:lnTo>
                    <a:lnTo>
                      <a:pt x="398" y="132"/>
                    </a:lnTo>
                    <a:lnTo>
                      <a:pt x="395" y="126"/>
                    </a:lnTo>
                    <a:lnTo>
                      <a:pt x="392" y="112"/>
                    </a:lnTo>
                    <a:lnTo>
                      <a:pt x="388" y="142"/>
                    </a:lnTo>
                    <a:lnTo>
                      <a:pt x="385" y="148"/>
                    </a:lnTo>
                    <a:lnTo>
                      <a:pt x="382" y="142"/>
                    </a:lnTo>
                    <a:lnTo>
                      <a:pt x="377" y="112"/>
                    </a:lnTo>
                    <a:lnTo>
                      <a:pt x="372" y="97"/>
                    </a:lnTo>
                    <a:lnTo>
                      <a:pt x="369" y="104"/>
                    </a:lnTo>
                    <a:lnTo>
                      <a:pt x="368" y="104"/>
                    </a:lnTo>
                    <a:lnTo>
                      <a:pt x="366" y="108"/>
                    </a:lnTo>
                    <a:lnTo>
                      <a:pt x="362" y="108"/>
                    </a:lnTo>
                    <a:lnTo>
                      <a:pt x="357" y="120"/>
                    </a:lnTo>
                    <a:lnTo>
                      <a:pt x="352" y="161"/>
                    </a:lnTo>
                    <a:lnTo>
                      <a:pt x="350" y="163"/>
                    </a:lnTo>
                    <a:lnTo>
                      <a:pt x="348" y="167"/>
                    </a:lnTo>
                    <a:lnTo>
                      <a:pt x="346" y="163"/>
                    </a:lnTo>
                    <a:lnTo>
                      <a:pt x="345" y="163"/>
                    </a:lnTo>
                    <a:lnTo>
                      <a:pt x="341" y="150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5" y="159"/>
                    </a:lnTo>
                    <a:lnTo>
                      <a:pt x="333" y="155"/>
                    </a:lnTo>
                    <a:lnTo>
                      <a:pt x="332" y="155"/>
                    </a:lnTo>
                    <a:lnTo>
                      <a:pt x="327" y="140"/>
                    </a:lnTo>
                    <a:lnTo>
                      <a:pt x="324" y="142"/>
                    </a:lnTo>
                    <a:lnTo>
                      <a:pt x="323" y="144"/>
                    </a:lnTo>
                    <a:lnTo>
                      <a:pt x="320" y="138"/>
                    </a:lnTo>
                    <a:lnTo>
                      <a:pt x="316" y="97"/>
                    </a:lnTo>
                    <a:lnTo>
                      <a:pt x="313" y="110"/>
                    </a:lnTo>
                    <a:lnTo>
                      <a:pt x="307" y="148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297" y="148"/>
                    </a:lnTo>
                    <a:lnTo>
                      <a:pt x="296" y="146"/>
                    </a:lnTo>
                    <a:lnTo>
                      <a:pt x="296" y="148"/>
                    </a:lnTo>
                    <a:lnTo>
                      <a:pt x="290" y="136"/>
                    </a:lnTo>
                    <a:lnTo>
                      <a:pt x="286" y="128"/>
                    </a:lnTo>
                    <a:lnTo>
                      <a:pt x="280" y="134"/>
                    </a:lnTo>
                    <a:lnTo>
                      <a:pt x="278" y="136"/>
                    </a:lnTo>
                    <a:lnTo>
                      <a:pt x="276" y="132"/>
                    </a:lnTo>
                    <a:lnTo>
                      <a:pt x="271" y="118"/>
                    </a:lnTo>
                    <a:lnTo>
                      <a:pt x="266" y="114"/>
                    </a:lnTo>
                    <a:lnTo>
                      <a:pt x="263" y="118"/>
                    </a:lnTo>
                    <a:lnTo>
                      <a:pt x="257" y="132"/>
                    </a:lnTo>
                    <a:lnTo>
                      <a:pt x="256" y="132"/>
                    </a:lnTo>
                    <a:lnTo>
                      <a:pt x="249" y="142"/>
                    </a:lnTo>
                    <a:lnTo>
                      <a:pt x="247" y="144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2" y="134"/>
                    </a:lnTo>
                    <a:lnTo>
                      <a:pt x="238" y="157"/>
                    </a:lnTo>
                    <a:lnTo>
                      <a:pt x="235" y="163"/>
                    </a:lnTo>
                    <a:lnTo>
                      <a:pt x="232" y="157"/>
                    </a:lnTo>
                    <a:lnTo>
                      <a:pt x="228" y="124"/>
                    </a:lnTo>
                    <a:lnTo>
                      <a:pt x="226" y="134"/>
                    </a:lnTo>
                    <a:lnTo>
                      <a:pt x="225" y="134"/>
                    </a:lnTo>
                    <a:lnTo>
                      <a:pt x="223" y="138"/>
                    </a:lnTo>
                    <a:lnTo>
                      <a:pt x="216" y="138"/>
                    </a:lnTo>
                    <a:lnTo>
                      <a:pt x="214" y="134"/>
                    </a:lnTo>
                    <a:lnTo>
                      <a:pt x="213" y="134"/>
                    </a:lnTo>
                    <a:lnTo>
                      <a:pt x="207" y="110"/>
                    </a:lnTo>
                    <a:lnTo>
                      <a:pt x="206" y="108"/>
                    </a:lnTo>
                    <a:lnTo>
                      <a:pt x="201" y="132"/>
                    </a:lnTo>
                    <a:lnTo>
                      <a:pt x="198" y="138"/>
                    </a:lnTo>
                    <a:lnTo>
                      <a:pt x="196" y="136"/>
                    </a:lnTo>
                    <a:lnTo>
                      <a:pt x="190" y="126"/>
                    </a:lnTo>
                    <a:lnTo>
                      <a:pt x="188" y="124"/>
                    </a:lnTo>
                    <a:lnTo>
                      <a:pt x="185" y="114"/>
                    </a:lnTo>
                    <a:lnTo>
                      <a:pt x="181" y="126"/>
                    </a:lnTo>
                    <a:lnTo>
                      <a:pt x="180" y="126"/>
                    </a:lnTo>
                    <a:lnTo>
                      <a:pt x="178" y="130"/>
                    </a:lnTo>
                    <a:lnTo>
                      <a:pt x="176" y="126"/>
                    </a:lnTo>
                    <a:lnTo>
                      <a:pt x="175" y="126"/>
                    </a:lnTo>
                    <a:lnTo>
                      <a:pt x="169" y="98"/>
                    </a:lnTo>
                    <a:lnTo>
                      <a:pt x="170" y="98"/>
                    </a:lnTo>
                    <a:lnTo>
                      <a:pt x="166" y="87"/>
                    </a:lnTo>
                    <a:lnTo>
                      <a:pt x="162" y="93"/>
                    </a:lnTo>
                    <a:lnTo>
                      <a:pt x="157" y="106"/>
                    </a:lnTo>
                    <a:lnTo>
                      <a:pt x="156" y="106"/>
                    </a:lnTo>
                    <a:lnTo>
                      <a:pt x="154" y="110"/>
                    </a:lnTo>
                    <a:lnTo>
                      <a:pt x="152" y="106"/>
                    </a:lnTo>
                    <a:lnTo>
                      <a:pt x="145" y="87"/>
                    </a:lnTo>
                    <a:lnTo>
                      <a:pt x="144" y="85"/>
                    </a:lnTo>
                    <a:lnTo>
                      <a:pt x="141" y="69"/>
                    </a:lnTo>
                    <a:lnTo>
                      <a:pt x="138" y="83"/>
                    </a:lnTo>
                    <a:lnTo>
                      <a:pt x="132" y="102"/>
                    </a:lnTo>
                    <a:lnTo>
                      <a:pt x="131" y="102"/>
                    </a:lnTo>
                    <a:lnTo>
                      <a:pt x="129" y="106"/>
                    </a:lnTo>
                    <a:lnTo>
                      <a:pt x="123" y="106"/>
                    </a:lnTo>
                    <a:lnTo>
                      <a:pt x="122" y="104"/>
                    </a:lnTo>
                    <a:lnTo>
                      <a:pt x="116" y="100"/>
                    </a:lnTo>
                    <a:lnTo>
                      <a:pt x="114" y="97"/>
                    </a:lnTo>
                    <a:lnTo>
                      <a:pt x="111" y="71"/>
                    </a:lnTo>
                    <a:lnTo>
                      <a:pt x="108" y="106"/>
                    </a:lnTo>
                    <a:lnTo>
                      <a:pt x="106" y="108"/>
                    </a:lnTo>
                    <a:lnTo>
                      <a:pt x="104" y="112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8" y="97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6"/>
                    </a:lnTo>
                    <a:lnTo>
                      <a:pt x="88" y="110"/>
                    </a:lnTo>
                    <a:lnTo>
                      <a:pt x="82" y="61"/>
                    </a:lnTo>
                    <a:lnTo>
                      <a:pt x="78" y="57"/>
                    </a:lnTo>
                    <a:lnTo>
                      <a:pt x="75" y="55"/>
                    </a:lnTo>
                    <a:lnTo>
                      <a:pt x="70" y="98"/>
                    </a:lnTo>
                    <a:lnTo>
                      <a:pt x="68" y="100"/>
                    </a:lnTo>
                    <a:lnTo>
                      <a:pt x="66" y="104"/>
                    </a:lnTo>
                    <a:lnTo>
                      <a:pt x="64" y="100"/>
                    </a:lnTo>
                    <a:lnTo>
                      <a:pt x="63" y="100"/>
                    </a:lnTo>
                    <a:lnTo>
                      <a:pt x="57" y="75"/>
                    </a:lnTo>
                    <a:lnTo>
                      <a:pt x="55" y="71"/>
                    </a:lnTo>
                    <a:lnTo>
                      <a:pt x="51" y="83"/>
                    </a:lnTo>
                    <a:lnTo>
                      <a:pt x="50" y="83"/>
                    </a:lnTo>
                    <a:lnTo>
                      <a:pt x="48" y="87"/>
                    </a:lnTo>
                    <a:lnTo>
                      <a:pt x="46" y="85"/>
                    </a:lnTo>
                    <a:lnTo>
                      <a:pt x="39" y="73"/>
                    </a:lnTo>
                    <a:lnTo>
                      <a:pt x="38" y="71"/>
                    </a:lnTo>
                    <a:lnTo>
                      <a:pt x="35" y="57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29" y="79"/>
                    </a:lnTo>
                    <a:lnTo>
                      <a:pt x="26" y="73"/>
                    </a:lnTo>
                    <a:lnTo>
                      <a:pt x="23" y="45"/>
                    </a:lnTo>
                    <a:lnTo>
                      <a:pt x="21" y="73"/>
                    </a:lnTo>
                    <a:lnTo>
                      <a:pt x="19" y="75"/>
                    </a:lnTo>
                    <a:lnTo>
                      <a:pt x="17" y="79"/>
                    </a:lnTo>
                    <a:lnTo>
                      <a:pt x="16" y="77"/>
                    </a:lnTo>
                    <a:lnTo>
                      <a:pt x="9" y="69"/>
                    </a:lnTo>
                    <a:lnTo>
                      <a:pt x="7" y="65"/>
                    </a:lnTo>
                    <a:lnTo>
                      <a:pt x="0" y="14"/>
                    </a:lnTo>
                    <a:lnTo>
                      <a:pt x="7" y="10"/>
                    </a:lnTo>
                    <a:lnTo>
                      <a:pt x="13" y="57"/>
                    </a:lnTo>
                    <a:lnTo>
                      <a:pt x="15" y="61"/>
                    </a:lnTo>
                    <a:lnTo>
                      <a:pt x="20" y="6"/>
                    </a:lnTo>
                    <a:lnTo>
                      <a:pt x="21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31"/>
              <p:cNvSpPr>
                <a:spLocks noEditPoints="1"/>
              </p:cNvSpPr>
              <p:nvPr/>
            </p:nvSpPr>
            <p:spPr bwMode="auto">
              <a:xfrm>
                <a:off x="2959" y="680"/>
                <a:ext cx="728" cy="2050"/>
              </a:xfrm>
              <a:custGeom>
                <a:avLst/>
                <a:gdLst>
                  <a:gd name="T0" fmla="*/ 222 w 728"/>
                  <a:gd name="T1" fmla="*/ 1825 h 4101"/>
                  <a:gd name="T2" fmla="*/ 104 w 728"/>
                  <a:gd name="T3" fmla="*/ 1789 h 4101"/>
                  <a:gd name="T4" fmla="*/ 486 w 728"/>
                  <a:gd name="T5" fmla="*/ 1771 h 4101"/>
                  <a:gd name="T6" fmla="*/ 17 w 728"/>
                  <a:gd name="T7" fmla="*/ 1814 h 4101"/>
                  <a:gd name="T8" fmla="*/ 47 w 728"/>
                  <a:gd name="T9" fmla="*/ 2031 h 4101"/>
                  <a:gd name="T10" fmla="*/ 91 w 728"/>
                  <a:gd name="T11" fmla="*/ 1853 h 4101"/>
                  <a:gd name="T12" fmla="*/ 122 w 728"/>
                  <a:gd name="T13" fmla="*/ 1756 h 4101"/>
                  <a:gd name="T14" fmla="*/ 146 w 728"/>
                  <a:gd name="T15" fmla="*/ 1695 h 4101"/>
                  <a:gd name="T16" fmla="*/ 173 w 728"/>
                  <a:gd name="T17" fmla="*/ 1690 h 4101"/>
                  <a:gd name="T18" fmla="*/ 204 w 728"/>
                  <a:gd name="T19" fmla="*/ 1757 h 4101"/>
                  <a:gd name="T20" fmla="*/ 228 w 728"/>
                  <a:gd name="T21" fmla="*/ 1811 h 4101"/>
                  <a:gd name="T22" fmla="*/ 247 w 728"/>
                  <a:gd name="T23" fmla="*/ 1616 h 4101"/>
                  <a:gd name="T24" fmla="*/ 272 w 728"/>
                  <a:gd name="T25" fmla="*/ 1812 h 4101"/>
                  <a:gd name="T26" fmla="*/ 282 w 728"/>
                  <a:gd name="T27" fmla="*/ 1806 h 4101"/>
                  <a:gd name="T28" fmla="*/ 309 w 728"/>
                  <a:gd name="T29" fmla="*/ 1229 h 4101"/>
                  <a:gd name="T30" fmla="*/ 335 w 728"/>
                  <a:gd name="T31" fmla="*/ 1786 h 4101"/>
                  <a:gd name="T32" fmla="*/ 360 w 728"/>
                  <a:gd name="T33" fmla="*/ 1148 h 4101"/>
                  <a:gd name="T34" fmla="*/ 379 w 728"/>
                  <a:gd name="T35" fmla="*/ 1762 h 4101"/>
                  <a:gd name="T36" fmla="*/ 403 w 728"/>
                  <a:gd name="T37" fmla="*/ 1241 h 4101"/>
                  <a:gd name="T38" fmla="*/ 428 w 728"/>
                  <a:gd name="T39" fmla="*/ 1767 h 4101"/>
                  <a:gd name="T40" fmla="*/ 447 w 728"/>
                  <a:gd name="T41" fmla="*/ 1762 h 4101"/>
                  <a:gd name="T42" fmla="*/ 479 w 728"/>
                  <a:gd name="T43" fmla="*/ 1777 h 4101"/>
                  <a:gd name="T44" fmla="*/ 509 w 728"/>
                  <a:gd name="T45" fmla="*/ 1780 h 4101"/>
                  <a:gd name="T46" fmla="*/ 534 w 728"/>
                  <a:gd name="T47" fmla="*/ 1766 h 4101"/>
                  <a:gd name="T48" fmla="*/ 560 w 728"/>
                  <a:gd name="T49" fmla="*/ 1702 h 4101"/>
                  <a:gd name="T50" fmla="*/ 584 w 728"/>
                  <a:gd name="T51" fmla="*/ 1760 h 4101"/>
                  <a:gd name="T52" fmla="*/ 606 w 728"/>
                  <a:gd name="T53" fmla="*/ 1765 h 4101"/>
                  <a:gd name="T54" fmla="*/ 618 w 728"/>
                  <a:gd name="T55" fmla="*/ 1769 h 4101"/>
                  <a:gd name="T56" fmla="*/ 647 w 728"/>
                  <a:gd name="T57" fmla="*/ 1774 h 4101"/>
                  <a:gd name="T58" fmla="*/ 675 w 728"/>
                  <a:gd name="T59" fmla="*/ 1784 h 4101"/>
                  <a:gd name="T60" fmla="*/ 707 w 728"/>
                  <a:gd name="T61" fmla="*/ 1790 h 4101"/>
                  <a:gd name="T62" fmla="*/ 718 w 728"/>
                  <a:gd name="T63" fmla="*/ 1792 h 4101"/>
                  <a:gd name="T64" fmla="*/ 687 w 728"/>
                  <a:gd name="T65" fmla="*/ 1795 h 4101"/>
                  <a:gd name="T66" fmla="*/ 663 w 728"/>
                  <a:gd name="T67" fmla="*/ 1783 h 4101"/>
                  <a:gd name="T68" fmla="*/ 641 w 728"/>
                  <a:gd name="T69" fmla="*/ 1790 h 4101"/>
                  <a:gd name="T70" fmla="*/ 614 w 728"/>
                  <a:gd name="T71" fmla="*/ 1785 h 4101"/>
                  <a:gd name="T72" fmla="*/ 591 w 728"/>
                  <a:gd name="T73" fmla="*/ 1794 h 4101"/>
                  <a:gd name="T74" fmla="*/ 565 w 728"/>
                  <a:gd name="T75" fmla="*/ 1728 h 4101"/>
                  <a:gd name="T76" fmla="*/ 540 w 728"/>
                  <a:gd name="T77" fmla="*/ 1799 h 4101"/>
                  <a:gd name="T78" fmla="*/ 516 w 728"/>
                  <a:gd name="T79" fmla="*/ 1781 h 4101"/>
                  <a:gd name="T80" fmla="*/ 489 w 728"/>
                  <a:gd name="T81" fmla="*/ 1775 h 4101"/>
                  <a:gd name="T82" fmla="*/ 461 w 728"/>
                  <a:gd name="T83" fmla="*/ 1221 h 4101"/>
                  <a:gd name="T84" fmla="*/ 428 w 728"/>
                  <a:gd name="T85" fmla="*/ 1783 h 4101"/>
                  <a:gd name="T86" fmla="*/ 406 w 728"/>
                  <a:gd name="T87" fmla="*/ 1264 h 4101"/>
                  <a:gd name="T88" fmla="*/ 375 w 728"/>
                  <a:gd name="T89" fmla="*/ 1784 h 4101"/>
                  <a:gd name="T90" fmla="*/ 353 w 728"/>
                  <a:gd name="T91" fmla="*/ 1770 h 4101"/>
                  <a:gd name="T92" fmla="*/ 327 w 728"/>
                  <a:gd name="T93" fmla="*/ 1814 h 4101"/>
                  <a:gd name="T94" fmla="*/ 292 w 728"/>
                  <a:gd name="T95" fmla="*/ 1831 h 4101"/>
                  <a:gd name="T96" fmla="*/ 267 w 728"/>
                  <a:gd name="T97" fmla="*/ 1838 h 4101"/>
                  <a:gd name="T98" fmla="*/ 254 w 728"/>
                  <a:gd name="T99" fmla="*/ 1616 h 4101"/>
                  <a:gd name="T100" fmla="*/ 225 w 728"/>
                  <a:gd name="T101" fmla="*/ 1830 h 4101"/>
                  <a:gd name="T102" fmla="*/ 191 w 728"/>
                  <a:gd name="T103" fmla="*/ 1670 h 4101"/>
                  <a:gd name="T104" fmla="*/ 166 w 728"/>
                  <a:gd name="T105" fmla="*/ 1695 h 4101"/>
                  <a:gd name="T106" fmla="*/ 145 w 728"/>
                  <a:gd name="T107" fmla="*/ 1725 h 4101"/>
                  <a:gd name="T108" fmla="*/ 112 w 728"/>
                  <a:gd name="T109" fmla="*/ 1797 h 4101"/>
                  <a:gd name="T110" fmla="*/ 85 w 728"/>
                  <a:gd name="T111" fmla="*/ 1895 h 4101"/>
                  <a:gd name="T112" fmla="*/ 47 w 728"/>
                  <a:gd name="T113" fmla="*/ 2047 h 4101"/>
                  <a:gd name="T114" fmla="*/ 10 w 728"/>
                  <a:gd name="T115" fmla="*/ 1815 h 41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8"/>
                  <a:gd name="T175" fmla="*/ 0 h 4101"/>
                  <a:gd name="T176" fmla="*/ 728 w 728"/>
                  <a:gd name="T177" fmla="*/ 4101 h 41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8" h="4101">
                    <a:moveTo>
                      <a:pt x="41" y="4091"/>
                    </a:moveTo>
                    <a:lnTo>
                      <a:pt x="41" y="4093"/>
                    </a:lnTo>
                    <a:lnTo>
                      <a:pt x="41" y="4091"/>
                    </a:lnTo>
                    <a:close/>
                    <a:moveTo>
                      <a:pt x="272" y="3655"/>
                    </a:moveTo>
                    <a:lnTo>
                      <a:pt x="272" y="3657"/>
                    </a:lnTo>
                    <a:lnTo>
                      <a:pt x="272" y="3655"/>
                    </a:lnTo>
                    <a:close/>
                    <a:moveTo>
                      <a:pt x="222" y="3651"/>
                    </a:moveTo>
                    <a:lnTo>
                      <a:pt x="222" y="3653"/>
                    </a:lnTo>
                    <a:lnTo>
                      <a:pt x="222" y="3651"/>
                    </a:lnTo>
                    <a:close/>
                    <a:moveTo>
                      <a:pt x="340" y="3585"/>
                    </a:moveTo>
                    <a:lnTo>
                      <a:pt x="340" y="3586"/>
                    </a:lnTo>
                    <a:lnTo>
                      <a:pt x="340" y="3585"/>
                    </a:lnTo>
                    <a:close/>
                    <a:moveTo>
                      <a:pt x="104" y="3577"/>
                    </a:moveTo>
                    <a:lnTo>
                      <a:pt x="104" y="3579"/>
                    </a:lnTo>
                    <a:lnTo>
                      <a:pt x="104" y="3577"/>
                    </a:lnTo>
                    <a:close/>
                    <a:moveTo>
                      <a:pt x="679" y="3573"/>
                    </a:moveTo>
                    <a:lnTo>
                      <a:pt x="679" y="3575"/>
                    </a:lnTo>
                    <a:lnTo>
                      <a:pt x="679" y="3573"/>
                    </a:lnTo>
                    <a:close/>
                    <a:moveTo>
                      <a:pt x="486" y="3543"/>
                    </a:moveTo>
                    <a:lnTo>
                      <a:pt x="486" y="3545"/>
                    </a:lnTo>
                    <a:lnTo>
                      <a:pt x="486" y="3543"/>
                    </a:lnTo>
                    <a:close/>
                    <a:moveTo>
                      <a:pt x="304" y="2467"/>
                    </a:moveTo>
                    <a:lnTo>
                      <a:pt x="304" y="2469"/>
                    </a:lnTo>
                    <a:lnTo>
                      <a:pt x="304" y="2467"/>
                    </a:lnTo>
                    <a:close/>
                    <a:moveTo>
                      <a:pt x="0" y="0"/>
                    </a:moveTo>
                    <a:lnTo>
                      <a:pt x="4" y="0"/>
                    </a:lnTo>
                    <a:lnTo>
                      <a:pt x="10" y="3186"/>
                    </a:lnTo>
                    <a:lnTo>
                      <a:pt x="17" y="3628"/>
                    </a:lnTo>
                    <a:lnTo>
                      <a:pt x="23" y="3818"/>
                    </a:lnTo>
                    <a:lnTo>
                      <a:pt x="29" y="3971"/>
                    </a:lnTo>
                    <a:lnTo>
                      <a:pt x="28" y="3971"/>
                    </a:lnTo>
                    <a:lnTo>
                      <a:pt x="34" y="4013"/>
                    </a:lnTo>
                    <a:lnTo>
                      <a:pt x="35" y="4015"/>
                    </a:lnTo>
                    <a:lnTo>
                      <a:pt x="41" y="4077"/>
                    </a:lnTo>
                    <a:lnTo>
                      <a:pt x="43" y="4081"/>
                    </a:lnTo>
                    <a:lnTo>
                      <a:pt x="47" y="4062"/>
                    </a:lnTo>
                    <a:lnTo>
                      <a:pt x="53" y="3997"/>
                    </a:lnTo>
                    <a:lnTo>
                      <a:pt x="59" y="3928"/>
                    </a:lnTo>
                    <a:lnTo>
                      <a:pt x="65" y="3861"/>
                    </a:lnTo>
                    <a:lnTo>
                      <a:pt x="71" y="3808"/>
                    </a:lnTo>
                    <a:lnTo>
                      <a:pt x="71" y="3804"/>
                    </a:lnTo>
                    <a:lnTo>
                      <a:pt x="78" y="3785"/>
                    </a:lnTo>
                    <a:lnTo>
                      <a:pt x="85" y="3732"/>
                    </a:lnTo>
                    <a:lnTo>
                      <a:pt x="91" y="3706"/>
                    </a:lnTo>
                    <a:lnTo>
                      <a:pt x="97" y="3645"/>
                    </a:lnTo>
                    <a:lnTo>
                      <a:pt x="103" y="3573"/>
                    </a:lnTo>
                    <a:lnTo>
                      <a:pt x="104" y="3569"/>
                    </a:lnTo>
                    <a:lnTo>
                      <a:pt x="106" y="3567"/>
                    </a:lnTo>
                    <a:lnTo>
                      <a:pt x="109" y="3569"/>
                    </a:lnTo>
                    <a:lnTo>
                      <a:pt x="113" y="3577"/>
                    </a:lnTo>
                    <a:lnTo>
                      <a:pt x="116" y="3569"/>
                    </a:lnTo>
                    <a:lnTo>
                      <a:pt x="122" y="3512"/>
                    </a:lnTo>
                    <a:lnTo>
                      <a:pt x="128" y="3404"/>
                    </a:lnTo>
                    <a:lnTo>
                      <a:pt x="129" y="3400"/>
                    </a:lnTo>
                    <a:lnTo>
                      <a:pt x="131" y="3398"/>
                    </a:lnTo>
                    <a:lnTo>
                      <a:pt x="132" y="3398"/>
                    </a:lnTo>
                    <a:lnTo>
                      <a:pt x="138" y="3402"/>
                    </a:lnTo>
                    <a:lnTo>
                      <a:pt x="140" y="3404"/>
                    </a:lnTo>
                    <a:lnTo>
                      <a:pt x="140" y="3406"/>
                    </a:lnTo>
                    <a:lnTo>
                      <a:pt x="143" y="3423"/>
                    </a:lnTo>
                    <a:lnTo>
                      <a:pt x="146" y="3390"/>
                    </a:lnTo>
                    <a:lnTo>
                      <a:pt x="146" y="3388"/>
                    </a:lnTo>
                    <a:lnTo>
                      <a:pt x="153" y="3355"/>
                    </a:lnTo>
                    <a:lnTo>
                      <a:pt x="159" y="3129"/>
                    </a:lnTo>
                    <a:lnTo>
                      <a:pt x="160" y="3125"/>
                    </a:lnTo>
                    <a:lnTo>
                      <a:pt x="162" y="3123"/>
                    </a:lnTo>
                    <a:lnTo>
                      <a:pt x="165" y="3125"/>
                    </a:lnTo>
                    <a:lnTo>
                      <a:pt x="166" y="3129"/>
                    </a:lnTo>
                    <a:lnTo>
                      <a:pt x="173" y="3380"/>
                    </a:lnTo>
                    <a:lnTo>
                      <a:pt x="177" y="3386"/>
                    </a:lnTo>
                    <a:lnTo>
                      <a:pt x="178" y="3384"/>
                    </a:lnTo>
                    <a:lnTo>
                      <a:pt x="185" y="2858"/>
                    </a:lnTo>
                    <a:lnTo>
                      <a:pt x="186" y="2854"/>
                    </a:lnTo>
                    <a:lnTo>
                      <a:pt x="188" y="2852"/>
                    </a:lnTo>
                    <a:lnTo>
                      <a:pt x="191" y="2854"/>
                    </a:lnTo>
                    <a:lnTo>
                      <a:pt x="192" y="2858"/>
                    </a:lnTo>
                    <a:lnTo>
                      <a:pt x="198" y="3339"/>
                    </a:lnTo>
                    <a:lnTo>
                      <a:pt x="204" y="3514"/>
                    </a:lnTo>
                    <a:lnTo>
                      <a:pt x="208" y="3561"/>
                    </a:lnTo>
                    <a:lnTo>
                      <a:pt x="209" y="3559"/>
                    </a:lnTo>
                    <a:lnTo>
                      <a:pt x="210" y="3559"/>
                    </a:lnTo>
                    <a:lnTo>
                      <a:pt x="212" y="3557"/>
                    </a:lnTo>
                    <a:lnTo>
                      <a:pt x="215" y="3559"/>
                    </a:lnTo>
                    <a:lnTo>
                      <a:pt x="215" y="3561"/>
                    </a:lnTo>
                    <a:lnTo>
                      <a:pt x="222" y="3608"/>
                    </a:lnTo>
                    <a:lnTo>
                      <a:pt x="226" y="3634"/>
                    </a:lnTo>
                    <a:lnTo>
                      <a:pt x="228" y="3622"/>
                    </a:lnTo>
                    <a:lnTo>
                      <a:pt x="228" y="3624"/>
                    </a:lnTo>
                    <a:lnTo>
                      <a:pt x="229" y="3620"/>
                    </a:lnTo>
                    <a:lnTo>
                      <a:pt x="231" y="3618"/>
                    </a:lnTo>
                    <a:lnTo>
                      <a:pt x="234" y="3620"/>
                    </a:lnTo>
                    <a:lnTo>
                      <a:pt x="234" y="3622"/>
                    </a:lnTo>
                    <a:lnTo>
                      <a:pt x="238" y="3649"/>
                    </a:lnTo>
                    <a:lnTo>
                      <a:pt x="240" y="3640"/>
                    </a:lnTo>
                    <a:lnTo>
                      <a:pt x="247" y="3233"/>
                    </a:lnTo>
                    <a:lnTo>
                      <a:pt x="252" y="2876"/>
                    </a:lnTo>
                    <a:lnTo>
                      <a:pt x="253" y="2872"/>
                    </a:lnTo>
                    <a:lnTo>
                      <a:pt x="255" y="2870"/>
                    </a:lnTo>
                    <a:lnTo>
                      <a:pt x="258" y="2872"/>
                    </a:lnTo>
                    <a:lnTo>
                      <a:pt x="259" y="2876"/>
                    </a:lnTo>
                    <a:lnTo>
                      <a:pt x="267" y="3626"/>
                    </a:lnTo>
                    <a:lnTo>
                      <a:pt x="267" y="3624"/>
                    </a:lnTo>
                    <a:lnTo>
                      <a:pt x="269" y="3622"/>
                    </a:lnTo>
                    <a:lnTo>
                      <a:pt x="272" y="3624"/>
                    </a:lnTo>
                    <a:lnTo>
                      <a:pt x="272" y="3626"/>
                    </a:lnTo>
                    <a:lnTo>
                      <a:pt x="273" y="3630"/>
                    </a:lnTo>
                    <a:lnTo>
                      <a:pt x="275" y="3640"/>
                    </a:lnTo>
                    <a:lnTo>
                      <a:pt x="279" y="3616"/>
                    </a:lnTo>
                    <a:lnTo>
                      <a:pt x="279" y="3618"/>
                    </a:lnTo>
                    <a:lnTo>
                      <a:pt x="280" y="3614"/>
                    </a:lnTo>
                    <a:lnTo>
                      <a:pt x="282" y="3612"/>
                    </a:lnTo>
                    <a:lnTo>
                      <a:pt x="284" y="3614"/>
                    </a:lnTo>
                    <a:lnTo>
                      <a:pt x="289" y="3622"/>
                    </a:lnTo>
                    <a:lnTo>
                      <a:pt x="290" y="3624"/>
                    </a:lnTo>
                    <a:lnTo>
                      <a:pt x="292" y="3632"/>
                    </a:lnTo>
                    <a:lnTo>
                      <a:pt x="297" y="3388"/>
                    </a:lnTo>
                    <a:lnTo>
                      <a:pt x="303" y="2463"/>
                    </a:lnTo>
                    <a:lnTo>
                      <a:pt x="304" y="2459"/>
                    </a:lnTo>
                    <a:lnTo>
                      <a:pt x="306" y="2457"/>
                    </a:lnTo>
                    <a:lnTo>
                      <a:pt x="309" y="2459"/>
                    </a:lnTo>
                    <a:lnTo>
                      <a:pt x="315" y="2471"/>
                    </a:lnTo>
                    <a:lnTo>
                      <a:pt x="316" y="2475"/>
                    </a:lnTo>
                    <a:lnTo>
                      <a:pt x="322" y="3535"/>
                    </a:lnTo>
                    <a:lnTo>
                      <a:pt x="328" y="3608"/>
                    </a:lnTo>
                    <a:lnTo>
                      <a:pt x="328" y="3606"/>
                    </a:lnTo>
                    <a:lnTo>
                      <a:pt x="334" y="3575"/>
                    </a:lnTo>
                    <a:lnTo>
                      <a:pt x="334" y="3577"/>
                    </a:lnTo>
                    <a:lnTo>
                      <a:pt x="335" y="3573"/>
                    </a:lnTo>
                    <a:lnTo>
                      <a:pt x="337" y="3571"/>
                    </a:lnTo>
                    <a:lnTo>
                      <a:pt x="340" y="3573"/>
                    </a:lnTo>
                    <a:lnTo>
                      <a:pt x="341" y="3575"/>
                    </a:lnTo>
                    <a:lnTo>
                      <a:pt x="346" y="3537"/>
                    </a:lnTo>
                    <a:lnTo>
                      <a:pt x="353" y="2300"/>
                    </a:lnTo>
                    <a:lnTo>
                      <a:pt x="355" y="2296"/>
                    </a:lnTo>
                    <a:lnTo>
                      <a:pt x="357" y="2294"/>
                    </a:lnTo>
                    <a:lnTo>
                      <a:pt x="360" y="2296"/>
                    </a:lnTo>
                    <a:lnTo>
                      <a:pt x="361" y="2300"/>
                    </a:lnTo>
                    <a:lnTo>
                      <a:pt x="367" y="3559"/>
                    </a:lnTo>
                    <a:lnTo>
                      <a:pt x="366" y="3559"/>
                    </a:lnTo>
                    <a:lnTo>
                      <a:pt x="368" y="3569"/>
                    </a:lnTo>
                    <a:lnTo>
                      <a:pt x="372" y="3524"/>
                    </a:lnTo>
                    <a:lnTo>
                      <a:pt x="373" y="3520"/>
                    </a:lnTo>
                    <a:lnTo>
                      <a:pt x="375" y="3518"/>
                    </a:lnTo>
                    <a:lnTo>
                      <a:pt x="378" y="3520"/>
                    </a:lnTo>
                    <a:lnTo>
                      <a:pt x="379" y="3524"/>
                    </a:lnTo>
                    <a:lnTo>
                      <a:pt x="381" y="3551"/>
                    </a:lnTo>
                    <a:lnTo>
                      <a:pt x="384" y="3506"/>
                    </a:lnTo>
                    <a:lnTo>
                      <a:pt x="391" y="3372"/>
                    </a:lnTo>
                    <a:lnTo>
                      <a:pt x="397" y="2483"/>
                    </a:lnTo>
                    <a:lnTo>
                      <a:pt x="398" y="2479"/>
                    </a:lnTo>
                    <a:lnTo>
                      <a:pt x="400" y="2477"/>
                    </a:lnTo>
                    <a:lnTo>
                      <a:pt x="403" y="2479"/>
                    </a:lnTo>
                    <a:lnTo>
                      <a:pt x="403" y="2481"/>
                    </a:lnTo>
                    <a:lnTo>
                      <a:pt x="403" y="2483"/>
                    </a:lnTo>
                    <a:lnTo>
                      <a:pt x="409" y="2013"/>
                    </a:lnTo>
                    <a:lnTo>
                      <a:pt x="410" y="2009"/>
                    </a:lnTo>
                    <a:lnTo>
                      <a:pt x="412" y="2007"/>
                    </a:lnTo>
                    <a:lnTo>
                      <a:pt x="415" y="2009"/>
                    </a:lnTo>
                    <a:lnTo>
                      <a:pt x="416" y="2013"/>
                    </a:lnTo>
                    <a:lnTo>
                      <a:pt x="422" y="3559"/>
                    </a:lnTo>
                    <a:lnTo>
                      <a:pt x="423" y="3557"/>
                    </a:lnTo>
                    <a:lnTo>
                      <a:pt x="428" y="3535"/>
                    </a:lnTo>
                    <a:lnTo>
                      <a:pt x="429" y="3533"/>
                    </a:lnTo>
                    <a:lnTo>
                      <a:pt x="431" y="3531"/>
                    </a:lnTo>
                    <a:lnTo>
                      <a:pt x="434" y="3533"/>
                    </a:lnTo>
                    <a:lnTo>
                      <a:pt x="434" y="3535"/>
                    </a:lnTo>
                    <a:lnTo>
                      <a:pt x="437" y="3557"/>
                    </a:lnTo>
                    <a:lnTo>
                      <a:pt x="440" y="3545"/>
                    </a:lnTo>
                    <a:lnTo>
                      <a:pt x="440" y="3543"/>
                    </a:lnTo>
                    <a:lnTo>
                      <a:pt x="447" y="3524"/>
                    </a:lnTo>
                    <a:lnTo>
                      <a:pt x="454" y="2422"/>
                    </a:lnTo>
                    <a:lnTo>
                      <a:pt x="459" y="2121"/>
                    </a:lnTo>
                    <a:lnTo>
                      <a:pt x="460" y="2117"/>
                    </a:lnTo>
                    <a:lnTo>
                      <a:pt x="462" y="2116"/>
                    </a:lnTo>
                    <a:lnTo>
                      <a:pt x="465" y="2117"/>
                    </a:lnTo>
                    <a:lnTo>
                      <a:pt x="466" y="2121"/>
                    </a:lnTo>
                    <a:lnTo>
                      <a:pt x="473" y="3325"/>
                    </a:lnTo>
                    <a:lnTo>
                      <a:pt x="479" y="3555"/>
                    </a:lnTo>
                    <a:lnTo>
                      <a:pt x="486" y="3535"/>
                    </a:lnTo>
                    <a:lnTo>
                      <a:pt x="488" y="3533"/>
                    </a:lnTo>
                    <a:lnTo>
                      <a:pt x="491" y="3535"/>
                    </a:lnTo>
                    <a:lnTo>
                      <a:pt x="496" y="3545"/>
                    </a:lnTo>
                    <a:lnTo>
                      <a:pt x="496" y="3547"/>
                    </a:lnTo>
                    <a:lnTo>
                      <a:pt x="502" y="3577"/>
                    </a:lnTo>
                    <a:lnTo>
                      <a:pt x="504" y="3579"/>
                    </a:lnTo>
                    <a:lnTo>
                      <a:pt x="509" y="3561"/>
                    </a:lnTo>
                    <a:lnTo>
                      <a:pt x="515" y="3221"/>
                    </a:lnTo>
                    <a:lnTo>
                      <a:pt x="516" y="3217"/>
                    </a:lnTo>
                    <a:lnTo>
                      <a:pt x="518" y="3215"/>
                    </a:lnTo>
                    <a:lnTo>
                      <a:pt x="521" y="3217"/>
                    </a:lnTo>
                    <a:lnTo>
                      <a:pt x="522" y="3221"/>
                    </a:lnTo>
                    <a:lnTo>
                      <a:pt x="528" y="3533"/>
                    </a:lnTo>
                    <a:lnTo>
                      <a:pt x="530" y="3531"/>
                    </a:lnTo>
                    <a:lnTo>
                      <a:pt x="531" y="3531"/>
                    </a:lnTo>
                    <a:lnTo>
                      <a:pt x="534" y="3533"/>
                    </a:lnTo>
                    <a:lnTo>
                      <a:pt x="535" y="3537"/>
                    </a:lnTo>
                    <a:lnTo>
                      <a:pt x="537" y="3561"/>
                    </a:lnTo>
                    <a:lnTo>
                      <a:pt x="541" y="3537"/>
                    </a:lnTo>
                    <a:lnTo>
                      <a:pt x="542" y="3533"/>
                    </a:lnTo>
                    <a:lnTo>
                      <a:pt x="544" y="3531"/>
                    </a:lnTo>
                    <a:lnTo>
                      <a:pt x="547" y="3533"/>
                    </a:lnTo>
                    <a:lnTo>
                      <a:pt x="552" y="3541"/>
                    </a:lnTo>
                    <a:lnTo>
                      <a:pt x="553" y="3543"/>
                    </a:lnTo>
                    <a:lnTo>
                      <a:pt x="560" y="3404"/>
                    </a:lnTo>
                    <a:lnTo>
                      <a:pt x="561" y="3400"/>
                    </a:lnTo>
                    <a:lnTo>
                      <a:pt x="563" y="3398"/>
                    </a:lnTo>
                    <a:lnTo>
                      <a:pt x="566" y="3400"/>
                    </a:lnTo>
                    <a:lnTo>
                      <a:pt x="567" y="3404"/>
                    </a:lnTo>
                    <a:lnTo>
                      <a:pt x="573" y="3471"/>
                    </a:lnTo>
                    <a:lnTo>
                      <a:pt x="578" y="3557"/>
                    </a:lnTo>
                    <a:lnTo>
                      <a:pt x="578" y="3555"/>
                    </a:lnTo>
                    <a:lnTo>
                      <a:pt x="584" y="3518"/>
                    </a:lnTo>
                    <a:lnTo>
                      <a:pt x="584" y="3520"/>
                    </a:lnTo>
                    <a:lnTo>
                      <a:pt x="585" y="3516"/>
                    </a:lnTo>
                    <a:lnTo>
                      <a:pt x="587" y="3514"/>
                    </a:lnTo>
                    <a:lnTo>
                      <a:pt x="590" y="3516"/>
                    </a:lnTo>
                    <a:lnTo>
                      <a:pt x="591" y="3520"/>
                    </a:lnTo>
                    <a:lnTo>
                      <a:pt x="598" y="3583"/>
                    </a:lnTo>
                    <a:lnTo>
                      <a:pt x="603" y="3535"/>
                    </a:lnTo>
                    <a:lnTo>
                      <a:pt x="604" y="3531"/>
                    </a:lnTo>
                    <a:lnTo>
                      <a:pt x="606" y="3530"/>
                    </a:lnTo>
                    <a:lnTo>
                      <a:pt x="609" y="3531"/>
                    </a:lnTo>
                    <a:lnTo>
                      <a:pt x="609" y="3533"/>
                    </a:lnTo>
                    <a:lnTo>
                      <a:pt x="610" y="3537"/>
                    </a:lnTo>
                    <a:lnTo>
                      <a:pt x="613" y="3551"/>
                    </a:lnTo>
                    <a:lnTo>
                      <a:pt x="615" y="3543"/>
                    </a:lnTo>
                    <a:lnTo>
                      <a:pt x="616" y="3541"/>
                    </a:lnTo>
                    <a:lnTo>
                      <a:pt x="618" y="3539"/>
                    </a:lnTo>
                    <a:lnTo>
                      <a:pt x="624" y="3537"/>
                    </a:lnTo>
                    <a:lnTo>
                      <a:pt x="627" y="3539"/>
                    </a:lnTo>
                    <a:lnTo>
                      <a:pt x="627" y="3541"/>
                    </a:lnTo>
                    <a:lnTo>
                      <a:pt x="634" y="3573"/>
                    </a:lnTo>
                    <a:lnTo>
                      <a:pt x="636" y="3571"/>
                    </a:lnTo>
                    <a:lnTo>
                      <a:pt x="641" y="3551"/>
                    </a:lnTo>
                    <a:lnTo>
                      <a:pt x="642" y="3549"/>
                    </a:lnTo>
                    <a:lnTo>
                      <a:pt x="644" y="3547"/>
                    </a:lnTo>
                    <a:lnTo>
                      <a:pt x="647" y="3549"/>
                    </a:lnTo>
                    <a:lnTo>
                      <a:pt x="647" y="3551"/>
                    </a:lnTo>
                    <a:lnTo>
                      <a:pt x="652" y="3575"/>
                    </a:lnTo>
                    <a:lnTo>
                      <a:pt x="654" y="3573"/>
                    </a:lnTo>
                    <a:lnTo>
                      <a:pt x="660" y="3551"/>
                    </a:lnTo>
                    <a:lnTo>
                      <a:pt x="661" y="3549"/>
                    </a:lnTo>
                    <a:lnTo>
                      <a:pt x="663" y="3547"/>
                    </a:lnTo>
                    <a:lnTo>
                      <a:pt x="666" y="3549"/>
                    </a:lnTo>
                    <a:lnTo>
                      <a:pt x="672" y="3567"/>
                    </a:lnTo>
                    <a:lnTo>
                      <a:pt x="675" y="3569"/>
                    </a:lnTo>
                    <a:lnTo>
                      <a:pt x="680" y="3563"/>
                    </a:lnTo>
                    <a:lnTo>
                      <a:pt x="681" y="3563"/>
                    </a:lnTo>
                    <a:lnTo>
                      <a:pt x="684" y="3565"/>
                    </a:lnTo>
                    <a:lnTo>
                      <a:pt x="688" y="3573"/>
                    </a:lnTo>
                    <a:lnTo>
                      <a:pt x="691" y="3567"/>
                    </a:lnTo>
                    <a:lnTo>
                      <a:pt x="693" y="3565"/>
                    </a:lnTo>
                    <a:lnTo>
                      <a:pt x="699" y="3565"/>
                    </a:lnTo>
                    <a:lnTo>
                      <a:pt x="702" y="3567"/>
                    </a:lnTo>
                    <a:lnTo>
                      <a:pt x="707" y="3581"/>
                    </a:lnTo>
                    <a:lnTo>
                      <a:pt x="710" y="3571"/>
                    </a:lnTo>
                    <a:lnTo>
                      <a:pt x="712" y="3569"/>
                    </a:lnTo>
                    <a:lnTo>
                      <a:pt x="713" y="3569"/>
                    </a:lnTo>
                    <a:lnTo>
                      <a:pt x="716" y="3571"/>
                    </a:lnTo>
                    <a:lnTo>
                      <a:pt x="721" y="3553"/>
                    </a:lnTo>
                    <a:lnTo>
                      <a:pt x="728" y="3559"/>
                    </a:lnTo>
                    <a:lnTo>
                      <a:pt x="721" y="3581"/>
                    </a:lnTo>
                    <a:lnTo>
                      <a:pt x="720" y="3581"/>
                    </a:lnTo>
                    <a:lnTo>
                      <a:pt x="718" y="3585"/>
                    </a:lnTo>
                    <a:lnTo>
                      <a:pt x="713" y="3583"/>
                    </a:lnTo>
                    <a:lnTo>
                      <a:pt x="709" y="3594"/>
                    </a:lnTo>
                    <a:lnTo>
                      <a:pt x="708" y="3594"/>
                    </a:lnTo>
                    <a:lnTo>
                      <a:pt x="706" y="3598"/>
                    </a:lnTo>
                    <a:lnTo>
                      <a:pt x="704" y="3594"/>
                    </a:lnTo>
                    <a:lnTo>
                      <a:pt x="698" y="3579"/>
                    </a:lnTo>
                    <a:lnTo>
                      <a:pt x="695" y="3579"/>
                    </a:lnTo>
                    <a:lnTo>
                      <a:pt x="690" y="3588"/>
                    </a:lnTo>
                    <a:lnTo>
                      <a:pt x="687" y="3590"/>
                    </a:lnTo>
                    <a:lnTo>
                      <a:pt x="685" y="3586"/>
                    </a:lnTo>
                    <a:lnTo>
                      <a:pt x="685" y="3588"/>
                    </a:lnTo>
                    <a:lnTo>
                      <a:pt x="680" y="3577"/>
                    </a:lnTo>
                    <a:lnTo>
                      <a:pt x="675" y="3583"/>
                    </a:lnTo>
                    <a:lnTo>
                      <a:pt x="674" y="3581"/>
                    </a:lnTo>
                    <a:lnTo>
                      <a:pt x="668" y="3577"/>
                    </a:lnTo>
                    <a:lnTo>
                      <a:pt x="667" y="3575"/>
                    </a:lnTo>
                    <a:lnTo>
                      <a:pt x="666" y="3575"/>
                    </a:lnTo>
                    <a:lnTo>
                      <a:pt x="663" y="3567"/>
                    </a:lnTo>
                    <a:lnTo>
                      <a:pt x="659" y="3583"/>
                    </a:lnTo>
                    <a:lnTo>
                      <a:pt x="658" y="3583"/>
                    </a:lnTo>
                    <a:lnTo>
                      <a:pt x="657" y="3585"/>
                    </a:lnTo>
                    <a:lnTo>
                      <a:pt x="651" y="3588"/>
                    </a:lnTo>
                    <a:lnTo>
                      <a:pt x="650" y="3590"/>
                    </a:lnTo>
                    <a:lnTo>
                      <a:pt x="648" y="3586"/>
                    </a:lnTo>
                    <a:lnTo>
                      <a:pt x="647" y="3586"/>
                    </a:lnTo>
                    <a:lnTo>
                      <a:pt x="644" y="3571"/>
                    </a:lnTo>
                    <a:lnTo>
                      <a:pt x="641" y="3581"/>
                    </a:lnTo>
                    <a:lnTo>
                      <a:pt x="640" y="3581"/>
                    </a:lnTo>
                    <a:lnTo>
                      <a:pt x="639" y="3583"/>
                    </a:lnTo>
                    <a:lnTo>
                      <a:pt x="633" y="3586"/>
                    </a:lnTo>
                    <a:lnTo>
                      <a:pt x="631" y="3588"/>
                    </a:lnTo>
                    <a:lnTo>
                      <a:pt x="628" y="3583"/>
                    </a:lnTo>
                    <a:lnTo>
                      <a:pt x="622" y="3551"/>
                    </a:lnTo>
                    <a:lnTo>
                      <a:pt x="620" y="3553"/>
                    </a:lnTo>
                    <a:lnTo>
                      <a:pt x="615" y="3571"/>
                    </a:lnTo>
                    <a:lnTo>
                      <a:pt x="614" y="3571"/>
                    </a:lnTo>
                    <a:lnTo>
                      <a:pt x="612" y="3575"/>
                    </a:lnTo>
                    <a:lnTo>
                      <a:pt x="609" y="3569"/>
                    </a:lnTo>
                    <a:lnTo>
                      <a:pt x="608" y="3561"/>
                    </a:lnTo>
                    <a:lnTo>
                      <a:pt x="604" y="3594"/>
                    </a:lnTo>
                    <a:lnTo>
                      <a:pt x="602" y="3596"/>
                    </a:lnTo>
                    <a:lnTo>
                      <a:pt x="600" y="3600"/>
                    </a:lnTo>
                    <a:lnTo>
                      <a:pt x="599" y="3598"/>
                    </a:lnTo>
                    <a:lnTo>
                      <a:pt x="593" y="3592"/>
                    </a:lnTo>
                    <a:lnTo>
                      <a:pt x="591" y="3588"/>
                    </a:lnTo>
                    <a:lnTo>
                      <a:pt x="587" y="3545"/>
                    </a:lnTo>
                    <a:lnTo>
                      <a:pt x="584" y="3563"/>
                    </a:lnTo>
                    <a:lnTo>
                      <a:pt x="583" y="3565"/>
                    </a:lnTo>
                    <a:lnTo>
                      <a:pt x="583" y="3567"/>
                    </a:lnTo>
                    <a:lnTo>
                      <a:pt x="577" y="3575"/>
                    </a:lnTo>
                    <a:lnTo>
                      <a:pt x="575" y="3577"/>
                    </a:lnTo>
                    <a:lnTo>
                      <a:pt x="572" y="3571"/>
                    </a:lnTo>
                    <a:lnTo>
                      <a:pt x="566" y="3473"/>
                    </a:lnTo>
                    <a:lnTo>
                      <a:pt x="565" y="3457"/>
                    </a:lnTo>
                    <a:lnTo>
                      <a:pt x="560" y="3553"/>
                    </a:lnTo>
                    <a:lnTo>
                      <a:pt x="558" y="3555"/>
                    </a:lnTo>
                    <a:lnTo>
                      <a:pt x="556" y="3559"/>
                    </a:lnTo>
                    <a:lnTo>
                      <a:pt x="555" y="3557"/>
                    </a:lnTo>
                    <a:lnTo>
                      <a:pt x="549" y="3553"/>
                    </a:lnTo>
                    <a:lnTo>
                      <a:pt x="548" y="3553"/>
                    </a:lnTo>
                    <a:lnTo>
                      <a:pt x="547" y="3551"/>
                    </a:lnTo>
                    <a:lnTo>
                      <a:pt x="542" y="3596"/>
                    </a:lnTo>
                    <a:lnTo>
                      <a:pt x="540" y="3598"/>
                    </a:lnTo>
                    <a:lnTo>
                      <a:pt x="537" y="3602"/>
                    </a:lnTo>
                    <a:lnTo>
                      <a:pt x="534" y="3596"/>
                    </a:lnTo>
                    <a:lnTo>
                      <a:pt x="529" y="3545"/>
                    </a:lnTo>
                    <a:lnTo>
                      <a:pt x="525" y="3547"/>
                    </a:lnTo>
                    <a:lnTo>
                      <a:pt x="524" y="3549"/>
                    </a:lnTo>
                    <a:lnTo>
                      <a:pt x="522" y="3545"/>
                    </a:lnTo>
                    <a:lnTo>
                      <a:pt x="521" y="3541"/>
                    </a:lnTo>
                    <a:lnTo>
                      <a:pt x="519" y="3414"/>
                    </a:lnTo>
                    <a:lnTo>
                      <a:pt x="516" y="3563"/>
                    </a:lnTo>
                    <a:lnTo>
                      <a:pt x="515" y="3567"/>
                    </a:lnTo>
                    <a:lnTo>
                      <a:pt x="509" y="3588"/>
                    </a:lnTo>
                    <a:lnTo>
                      <a:pt x="508" y="3588"/>
                    </a:lnTo>
                    <a:lnTo>
                      <a:pt x="506" y="3592"/>
                    </a:lnTo>
                    <a:lnTo>
                      <a:pt x="500" y="3590"/>
                    </a:lnTo>
                    <a:lnTo>
                      <a:pt x="498" y="3586"/>
                    </a:lnTo>
                    <a:lnTo>
                      <a:pt x="497" y="3586"/>
                    </a:lnTo>
                    <a:lnTo>
                      <a:pt x="490" y="3553"/>
                    </a:lnTo>
                    <a:lnTo>
                      <a:pt x="489" y="3551"/>
                    </a:lnTo>
                    <a:lnTo>
                      <a:pt x="484" y="3565"/>
                    </a:lnTo>
                    <a:lnTo>
                      <a:pt x="483" y="3565"/>
                    </a:lnTo>
                    <a:lnTo>
                      <a:pt x="482" y="3569"/>
                    </a:lnTo>
                    <a:lnTo>
                      <a:pt x="476" y="3571"/>
                    </a:lnTo>
                    <a:lnTo>
                      <a:pt x="475" y="3571"/>
                    </a:lnTo>
                    <a:lnTo>
                      <a:pt x="473" y="3567"/>
                    </a:lnTo>
                    <a:lnTo>
                      <a:pt x="472" y="3563"/>
                    </a:lnTo>
                    <a:lnTo>
                      <a:pt x="466" y="3325"/>
                    </a:lnTo>
                    <a:lnTo>
                      <a:pt x="461" y="2443"/>
                    </a:lnTo>
                    <a:lnTo>
                      <a:pt x="454" y="3528"/>
                    </a:lnTo>
                    <a:lnTo>
                      <a:pt x="453" y="3531"/>
                    </a:lnTo>
                    <a:lnTo>
                      <a:pt x="447" y="3551"/>
                    </a:lnTo>
                    <a:lnTo>
                      <a:pt x="440" y="3579"/>
                    </a:lnTo>
                    <a:lnTo>
                      <a:pt x="439" y="3579"/>
                    </a:lnTo>
                    <a:lnTo>
                      <a:pt x="437" y="3583"/>
                    </a:lnTo>
                    <a:lnTo>
                      <a:pt x="434" y="3577"/>
                    </a:lnTo>
                    <a:lnTo>
                      <a:pt x="431" y="3555"/>
                    </a:lnTo>
                    <a:lnTo>
                      <a:pt x="428" y="3567"/>
                    </a:lnTo>
                    <a:lnTo>
                      <a:pt x="427" y="3567"/>
                    </a:lnTo>
                    <a:lnTo>
                      <a:pt x="426" y="3569"/>
                    </a:lnTo>
                    <a:lnTo>
                      <a:pt x="419" y="3573"/>
                    </a:lnTo>
                    <a:lnTo>
                      <a:pt x="418" y="3575"/>
                    </a:lnTo>
                    <a:lnTo>
                      <a:pt x="416" y="3571"/>
                    </a:lnTo>
                    <a:lnTo>
                      <a:pt x="415" y="3567"/>
                    </a:lnTo>
                    <a:lnTo>
                      <a:pt x="411" y="2459"/>
                    </a:lnTo>
                    <a:lnTo>
                      <a:pt x="410" y="2520"/>
                    </a:lnTo>
                    <a:lnTo>
                      <a:pt x="406" y="2528"/>
                    </a:lnTo>
                    <a:lnTo>
                      <a:pt x="404" y="2524"/>
                    </a:lnTo>
                    <a:lnTo>
                      <a:pt x="398" y="3372"/>
                    </a:lnTo>
                    <a:lnTo>
                      <a:pt x="398" y="3374"/>
                    </a:lnTo>
                    <a:lnTo>
                      <a:pt x="391" y="3508"/>
                    </a:lnTo>
                    <a:lnTo>
                      <a:pt x="385" y="3602"/>
                    </a:lnTo>
                    <a:lnTo>
                      <a:pt x="383" y="3604"/>
                    </a:lnTo>
                    <a:lnTo>
                      <a:pt x="381" y="3608"/>
                    </a:lnTo>
                    <a:lnTo>
                      <a:pt x="378" y="3602"/>
                    </a:lnTo>
                    <a:lnTo>
                      <a:pt x="375" y="3569"/>
                    </a:lnTo>
                    <a:lnTo>
                      <a:pt x="373" y="3594"/>
                    </a:lnTo>
                    <a:lnTo>
                      <a:pt x="371" y="3596"/>
                    </a:lnTo>
                    <a:lnTo>
                      <a:pt x="369" y="3600"/>
                    </a:lnTo>
                    <a:lnTo>
                      <a:pt x="366" y="3594"/>
                    </a:lnTo>
                    <a:lnTo>
                      <a:pt x="360" y="3561"/>
                    </a:lnTo>
                    <a:lnTo>
                      <a:pt x="360" y="3559"/>
                    </a:lnTo>
                    <a:lnTo>
                      <a:pt x="357" y="2972"/>
                    </a:lnTo>
                    <a:lnTo>
                      <a:pt x="353" y="3539"/>
                    </a:lnTo>
                    <a:lnTo>
                      <a:pt x="353" y="3541"/>
                    </a:lnTo>
                    <a:lnTo>
                      <a:pt x="347" y="3588"/>
                    </a:lnTo>
                    <a:lnTo>
                      <a:pt x="345" y="3590"/>
                    </a:lnTo>
                    <a:lnTo>
                      <a:pt x="343" y="3594"/>
                    </a:lnTo>
                    <a:lnTo>
                      <a:pt x="341" y="3592"/>
                    </a:lnTo>
                    <a:lnTo>
                      <a:pt x="338" y="3588"/>
                    </a:lnTo>
                    <a:lnTo>
                      <a:pt x="334" y="3610"/>
                    </a:lnTo>
                    <a:lnTo>
                      <a:pt x="334" y="3612"/>
                    </a:lnTo>
                    <a:lnTo>
                      <a:pt x="328" y="3628"/>
                    </a:lnTo>
                    <a:lnTo>
                      <a:pt x="327" y="3628"/>
                    </a:lnTo>
                    <a:lnTo>
                      <a:pt x="325" y="3632"/>
                    </a:lnTo>
                    <a:lnTo>
                      <a:pt x="322" y="3626"/>
                    </a:lnTo>
                    <a:lnTo>
                      <a:pt x="315" y="3537"/>
                    </a:lnTo>
                    <a:lnTo>
                      <a:pt x="315" y="3535"/>
                    </a:lnTo>
                    <a:lnTo>
                      <a:pt x="309" y="2551"/>
                    </a:lnTo>
                    <a:lnTo>
                      <a:pt x="304" y="3388"/>
                    </a:lnTo>
                    <a:lnTo>
                      <a:pt x="298" y="3659"/>
                    </a:lnTo>
                    <a:lnTo>
                      <a:pt x="294" y="3667"/>
                    </a:lnTo>
                    <a:lnTo>
                      <a:pt x="292" y="3663"/>
                    </a:lnTo>
                    <a:lnTo>
                      <a:pt x="291" y="3663"/>
                    </a:lnTo>
                    <a:lnTo>
                      <a:pt x="284" y="3630"/>
                    </a:lnTo>
                    <a:lnTo>
                      <a:pt x="283" y="3630"/>
                    </a:lnTo>
                    <a:lnTo>
                      <a:pt x="278" y="3659"/>
                    </a:lnTo>
                    <a:lnTo>
                      <a:pt x="275" y="3665"/>
                    </a:lnTo>
                    <a:lnTo>
                      <a:pt x="273" y="3661"/>
                    </a:lnTo>
                    <a:lnTo>
                      <a:pt x="272" y="3661"/>
                    </a:lnTo>
                    <a:lnTo>
                      <a:pt x="270" y="3651"/>
                    </a:lnTo>
                    <a:lnTo>
                      <a:pt x="267" y="3677"/>
                    </a:lnTo>
                    <a:lnTo>
                      <a:pt x="265" y="3679"/>
                    </a:lnTo>
                    <a:lnTo>
                      <a:pt x="263" y="3683"/>
                    </a:lnTo>
                    <a:lnTo>
                      <a:pt x="260" y="3679"/>
                    </a:lnTo>
                    <a:lnTo>
                      <a:pt x="259" y="3675"/>
                    </a:lnTo>
                    <a:lnTo>
                      <a:pt x="259" y="3673"/>
                    </a:lnTo>
                    <a:lnTo>
                      <a:pt x="259" y="3675"/>
                    </a:lnTo>
                    <a:lnTo>
                      <a:pt x="255" y="3184"/>
                    </a:lnTo>
                    <a:lnTo>
                      <a:pt x="254" y="3233"/>
                    </a:lnTo>
                    <a:lnTo>
                      <a:pt x="247" y="3641"/>
                    </a:lnTo>
                    <a:lnTo>
                      <a:pt x="246" y="3645"/>
                    </a:lnTo>
                    <a:lnTo>
                      <a:pt x="240" y="3673"/>
                    </a:lnTo>
                    <a:lnTo>
                      <a:pt x="239" y="3673"/>
                    </a:lnTo>
                    <a:lnTo>
                      <a:pt x="237" y="3677"/>
                    </a:lnTo>
                    <a:lnTo>
                      <a:pt x="234" y="3671"/>
                    </a:lnTo>
                    <a:lnTo>
                      <a:pt x="230" y="3643"/>
                    </a:lnTo>
                    <a:lnTo>
                      <a:pt x="228" y="3655"/>
                    </a:lnTo>
                    <a:lnTo>
                      <a:pt x="225" y="3661"/>
                    </a:lnTo>
                    <a:lnTo>
                      <a:pt x="222" y="3655"/>
                    </a:lnTo>
                    <a:lnTo>
                      <a:pt x="216" y="3612"/>
                    </a:lnTo>
                    <a:lnTo>
                      <a:pt x="211" y="3579"/>
                    </a:lnTo>
                    <a:lnTo>
                      <a:pt x="209" y="3586"/>
                    </a:lnTo>
                    <a:lnTo>
                      <a:pt x="208" y="3586"/>
                    </a:lnTo>
                    <a:lnTo>
                      <a:pt x="206" y="3590"/>
                    </a:lnTo>
                    <a:lnTo>
                      <a:pt x="203" y="3585"/>
                    </a:lnTo>
                    <a:lnTo>
                      <a:pt x="197" y="3516"/>
                    </a:lnTo>
                    <a:lnTo>
                      <a:pt x="191" y="3341"/>
                    </a:lnTo>
                    <a:lnTo>
                      <a:pt x="191" y="3339"/>
                    </a:lnTo>
                    <a:lnTo>
                      <a:pt x="188" y="3131"/>
                    </a:lnTo>
                    <a:lnTo>
                      <a:pt x="185" y="3390"/>
                    </a:lnTo>
                    <a:lnTo>
                      <a:pt x="183" y="3394"/>
                    </a:lnTo>
                    <a:lnTo>
                      <a:pt x="182" y="3398"/>
                    </a:lnTo>
                    <a:lnTo>
                      <a:pt x="176" y="3400"/>
                    </a:lnTo>
                    <a:lnTo>
                      <a:pt x="175" y="3400"/>
                    </a:lnTo>
                    <a:lnTo>
                      <a:pt x="173" y="3398"/>
                    </a:lnTo>
                    <a:lnTo>
                      <a:pt x="166" y="3390"/>
                    </a:lnTo>
                    <a:lnTo>
                      <a:pt x="166" y="3388"/>
                    </a:lnTo>
                    <a:lnTo>
                      <a:pt x="165" y="3384"/>
                    </a:lnTo>
                    <a:lnTo>
                      <a:pt x="162" y="3270"/>
                    </a:lnTo>
                    <a:lnTo>
                      <a:pt x="160" y="3357"/>
                    </a:lnTo>
                    <a:lnTo>
                      <a:pt x="159" y="3359"/>
                    </a:lnTo>
                    <a:lnTo>
                      <a:pt x="152" y="3392"/>
                    </a:lnTo>
                    <a:lnTo>
                      <a:pt x="153" y="3392"/>
                    </a:lnTo>
                    <a:lnTo>
                      <a:pt x="147" y="3449"/>
                    </a:lnTo>
                    <a:lnTo>
                      <a:pt x="145" y="3451"/>
                    </a:lnTo>
                    <a:lnTo>
                      <a:pt x="143" y="3455"/>
                    </a:lnTo>
                    <a:lnTo>
                      <a:pt x="140" y="3449"/>
                    </a:lnTo>
                    <a:lnTo>
                      <a:pt x="135" y="3414"/>
                    </a:lnTo>
                    <a:lnTo>
                      <a:pt x="129" y="3514"/>
                    </a:lnTo>
                    <a:lnTo>
                      <a:pt x="123" y="3573"/>
                    </a:lnTo>
                    <a:lnTo>
                      <a:pt x="122" y="3577"/>
                    </a:lnTo>
                    <a:lnTo>
                      <a:pt x="115" y="3592"/>
                    </a:lnTo>
                    <a:lnTo>
                      <a:pt x="114" y="3590"/>
                    </a:lnTo>
                    <a:lnTo>
                      <a:pt x="112" y="3594"/>
                    </a:lnTo>
                    <a:lnTo>
                      <a:pt x="110" y="3590"/>
                    </a:lnTo>
                    <a:lnTo>
                      <a:pt x="110" y="3592"/>
                    </a:lnTo>
                    <a:lnTo>
                      <a:pt x="109" y="3590"/>
                    </a:lnTo>
                    <a:lnTo>
                      <a:pt x="104" y="3647"/>
                    </a:lnTo>
                    <a:lnTo>
                      <a:pt x="98" y="3710"/>
                    </a:lnTo>
                    <a:lnTo>
                      <a:pt x="97" y="3712"/>
                    </a:lnTo>
                    <a:lnTo>
                      <a:pt x="92" y="3736"/>
                    </a:lnTo>
                    <a:lnTo>
                      <a:pt x="85" y="3791"/>
                    </a:lnTo>
                    <a:lnTo>
                      <a:pt x="84" y="3793"/>
                    </a:lnTo>
                    <a:lnTo>
                      <a:pt x="79" y="3810"/>
                    </a:lnTo>
                    <a:lnTo>
                      <a:pt x="72" y="3863"/>
                    </a:lnTo>
                    <a:lnTo>
                      <a:pt x="66" y="3930"/>
                    </a:lnTo>
                    <a:lnTo>
                      <a:pt x="60" y="3999"/>
                    </a:lnTo>
                    <a:lnTo>
                      <a:pt x="54" y="4066"/>
                    </a:lnTo>
                    <a:lnTo>
                      <a:pt x="53" y="4066"/>
                    </a:lnTo>
                    <a:lnTo>
                      <a:pt x="47" y="4095"/>
                    </a:lnTo>
                    <a:lnTo>
                      <a:pt x="44" y="4101"/>
                    </a:lnTo>
                    <a:lnTo>
                      <a:pt x="42" y="4097"/>
                    </a:lnTo>
                    <a:lnTo>
                      <a:pt x="42" y="4099"/>
                    </a:lnTo>
                    <a:lnTo>
                      <a:pt x="35" y="4085"/>
                    </a:lnTo>
                    <a:lnTo>
                      <a:pt x="34" y="4081"/>
                    </a:lnTo>
                    <a:lnTo>
                      <a:pt x="28" y="4017"/>
                    </a:lnTo>
                    <a:lnTo>
                      <a:pt x="22" y="3973"/>
                    </a:lnTo>
                    <a:lnTo>
                      <a:pt x="16" y="3820"/>
                    </a:lnTo>
                    <a:lnTo>
                      <a:pt x="10" y="3630"/>
                    </a:lnTo>
                    <a:lnTo>
                      <a:pt x="10" y="3628"/>
                    </a:lnTo>
                    <a:lnTo>
                      <a:pt x="3" y="3186"/>
                    </a:lnTo>
                    <a:lnTo>
                      <a:pt x="0" y="17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32"/>
              <p:cNvSpPr>
                <a:spLocks noEditPoints="1"/>
              </p:cNvSpPr>
              <p:nvPr/>
            </p:nvSpPr>
            <p:spPr bwMode="auto">
              <a:xfrm>
                <a:off x="3221" y="2244"/>
                <a:ext cx="2326" cy="193"/>
              </a:xfrm>
              <a:custGeom>
                <a:avLst/>
                <a:gdLst>
                  <a:gd name="T0" fmla="*/ 0 w 2326"/>
                  <a:gd name="T1" fmla="*/ 182 h 387"/>
                  <a:gd name="T2" fmla="*/ 77 w 2326"/>
                  <a:gd name="T3" fmla="*/ 191 h 387"/>
                  <a:gd name="T4" fmla="*/ 165 w 2326"/>
                  <a:gd name="T5" fmla="*/ 175 h 387"/>
                  <a:gd name="T6" fmla="*/ 132 w 2326"/>
                  <a:gd name="T7" fmla="*/ 177 h 387"/>
                  <a:gd name="T8" fmla="*/ 210 w 2326"/>
                  <a:gd name="T9" fmla="*/ 184 h 387"/>
                  <a:gd name="T10" fmla="*/ 297 w 2326"/>
                  <a:gd name="T11" fmla="*/ 166 h 387"/>
                  <a:gd name="T12" fmla="*/ 287 w 2326"/>
                  <a:gd name="T13" fmla="*/ 168 h 387"/>
                  <a:gd name="T14" fmla="*/ 331 w 2326"/>
                  <a:gd name="T15" fmla="*/ 174 h 387"/>
                  <a:gd name="T16" fmla="*/ 429 w 2326"/>
                  <a:gd name="T17" fmla="*/ 160 h 387"/>
                  <a:gd name="T18" fmla="*/ 428 w 2326"/>
                  <a:gd name="T19" fmla="*/ 150 h 387"/>
                  <a:gd name="T20" fmla="*/ 463 w 2326"/>
                  <a:gd name="T21" fmla="*/ 156 h 387"/>
                  <a:gd name="T22" fmla="*/ 561 w 2326"/>
                  <a:gd name="T23" fmla="*/ 140 h 387"/>
                  <a:gd name="T24" fmla="*/ 547 w 2326"/>
                  <a:gd name="T25" fmla="*/ 132 h 387"/>
                  <a:gd name="T26" fmla="*/ 593 w 2326"/>
                  <a:gd name="T27" fmla="*/ 133 h 387"/>
                  <a:gd name="T28" fmla="*/ 691 w 2326"/>
                  <a:gd name="T29" fmla="*/ 115 h 387"/>
                  <a:gd name="T30" fmla="*/ 756 w 2326"/>
                  <a:gd name="T31" fmla="*/ 102 h 387"/>
                  <a:gd name="T32" fmla="*/ 754 w 2326"/>
                  <a:gd name="T33" fmla="*/ 92 h 387"/>
                  <a:gd name="T34" fmla="*/ 2326 w 2326"/>
                  <a:gd name="T35" fmla="*/ 97 h 387"/>
                  <a:gd name="T36" fmla="*/ 820 w 2326"/>
                  <a:gd name="T37" fmla="*/ 89 h 387"/>
                  <a:gd name="T38" fmla="*/ 818 w 2326"/>
                  <a:gd name="T39" fmla="*/ 79 h 387"/>
                  <a:gd name="T40" fmla="*/ 2247 w 2326"/>
                  <a:gd name="T41" fmla="*/ 88 h 387"/>
                  <a:gd name="T42" fmla="*/ 2196 w 2326"/>
                  <a:gd name="T43" fmla="*/ 72 h 387"/>
                  <a:gd name="T44" fmla="*/ 2169 w 2326"/>
                  <a:gd name="T45" fmla="*/ 78 h 387"/>
                  <a:gd name="T46" fmla="*/ 885 w 2326"/>
                  <a:gd name="T47" fmla="*/ 75 h 387"/>
                  <a:gd name="T48" fmla="*/ 883 w 2326"/>
                  <a:gd name="T49" fmla="*/ 65 h 387"/>
                  <a:gd name="T50" fmla="*/ 2116 w 2326"/>
                  <a:gd name="T51" fmla="*/ 71 h 387"/>
                  <a:gd name="T52" fmla="*/ 951 w 2326"/>
                  <a:gd name="T53" fmla="*/ 63 h 387"/>
                  <a:gd name="T54" fmla="*/ 949 w 2326"/>
                  <a:gd name="T55" fmla="*/ 53 h 387"/>
                  <a:gd name="T56" fmla="*/ 2064 w 2326"/>
                  <a:gd name="T57" fmla="*/ 65 h 387"/>
                  <a:gd name="T58" fmla="*/ 1987 w 2326"/>
                  <a:gd name="T59" fmla="*/ 44 h 387"/>
                  <a:gd name="T60" fmla="*/ 1971 w 2326"/>
                  <a:gd name="T61" fmla="*/ 42 h 387"/>
                  <a:gd name="T62" fmla="*/ 991 w 2326"/>
                  <a:gd name="T63" fmla="*/ 46 h 387"/>
                  <a:gd name="T64" fmla="*/ 1934 w 2326"/>
                  <a:gd name="T65" fmla="*/ 37 h 387"/>
                  <a:gd name="T66" fmla="*/ 1907 w 2326"/>
                  <a:gd name="T67" fmla="*/ 43 h 387"/>
                  <a:gd name="T68" fmla="*/ 1072 w 2326"/>
                  <a:gd name="T69" fmla="*/ 42 h 387"/>
                  <a:gd name="T70" fmla="*/ 1079 w 2326"/>
                  <a:gd name="T71" fmla="*/ 31 h 387"/>
                  <a:gd name="T72" fmla="*/ 1855 w 2326"/>
                  <a:gd name="T73" fmla="*/ 37 h 387"/>
                  <a:gd name="T74" fmla="*/ 1146 w 2326"/>
                  <a:gd name="T75" fmla="*/ 32 h 387"/>
                  <a:gd name="T76" fmla="*/ 1123 w 2326"/>
                  <a:gd name="T77" fmla="*/ 24 h 387"/>
                  <a:gd name="T78" fmla="*/ 1807 w 2326"/>
                  <a:gd name="T79" fmla="*/ 19 h 387"/>
                  <a:gd name="T80" fmla="*/ 1774 w 2326"/>
                  <a:gd name="T81" fmla="*/ 15 h 387"/>
                  <a:gd name="T82" fmla="*/ 1178 w 2326"/>
                  <a:gd name="T83" fmla="*/ 16 h 387"/>
                  <a:gd name="T84" fmla="*/ 1741 w 2326"/>
                  <a:gd name="T85" fmla="*/ 12 h 387"/>
                  <a:gd name="T86" fmla="*/ 1276 w 2326"/>
                  <a:gd name="T87" fmla="*/ 7 h 387"/>
                  <a:gd name="T88" fmla="*/ 1254 w 2326"/>
                  <a:gd name="T89" fmla="*/ 10 h 387"/>
                  <a:gd name="T90" fmla="*/ 1674 w 2326"/>
                  <a:gd name="T91" fmla="*/ 7 h 387"/>
                  <a:gd name="T92" fmla="*/ 1641 w 2326"/>
                  <a:gd name="T93" fmla="*/ 14 h 387"/>
                  <a:gd name="T94" fmla="*/ 1311 w 2326"/>
                  <a:gd name="T95" fmla="*/ 15 h 387"/>
                  <a:gd name="T96" fmla="*/ 1594 w 2326"/>
                  <a:gd name="T97" fmla="*/ 2 h 387"/>
                  <a:gd name="T98" fmla="*/ 1576 w 2326"/>
                  <a:gd name="T99" fmla="*/ 11 h 387"/>
                  <a:gd name="T100" fmla="*/ 1376 w 2326"/>
                  <a:gd name="T101" fmla="*/ 12 h 387"/>
                  <a:gd name="T102" fmla="*/ 1542 w 2326"/>
                  <a:gd name="T103" fmla="*/ 0 h 387"/>
                  <a:gd name="T104" fmla="*/ 1475 w 2326"/>
                  <a:gd name="T105" fmla="*/ 0 h 3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26"/>
                  <a:gd name="T160" fmla="*/ 0 h 387"/>
                  <a:gd name="T161" fmla="*/ 2326 w 2326"/>
                  <a:gd name="T162" fmla="*/ 387 h 3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26" h="387">
                    <a:moveTo>
                      <a:pt x="33" y="363"/>
                    </a:moveTo>
                    <a:lnTo>
                      <a:pt x="33" y="385"/>
                    </a:lnTo>
                    <a:lnTo>
                      <a:pt x="25" y="387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25" y="365"/>
                    </a:lnTo>
                    <a:lnTo>
                      <a:pt x="33" y="363"/>
                    </a:lnTo>
                    <a:close/>
                    <a:moveTo>
                      <a:pt x="99" y="359"/>
                    </a:moveTo>
                    <a:lnTo>
                      <a:pt x="99" y="381"/>
                    </a:lnTo>
                    <a:lnTo>
                      <a:pt x="77" y="383"/>
                    </a:lnTo>
                    <a:lnTo>
                      <a:pt x="66" y="383"/>
                    </a:lnTo>
                    <a:lnTo>
                      <a:pt x="66" y="361"/>
                    </a:lnTo>
                    <a:lnTo>
                      <a:pt x="77" y="361"/>
                    </a:lnTo>
                    <a:lnTo>
                      <a:pt x="99" y="359"/>
                    </a:lnTo>
                    <a:close/>
                    <a:moveTo>
                      <a:pt x="165" y="351"/>
                    </a:moveTo>
                    <a:lnTo>
                      <a:pt x="165" y="373"/>
                    </a:lnTo>
                    <a:lnTo>
                      <a:pt x="157" y="375"/>
                    </a:lnTo>
                    <a:lnTo>
                      <a:pt x="133" y="377"/>
                    </a:lnTo>
                    <a:lnTo>
                      <a:pt x="132" y="355"/>
                    </a:lnTo>
                    <a:lnTo>
                      <a:pt x="156" y="353"/>
                    </a:lnTo>
                    <a:lnTo>
                      <a:pt x="165" y="351"/>
                    </a:lnTo>
                    <a:close/>
                    <a:moveTo>
                      <a:pt x="231" y="344"/>
                    </a:moveTo>
                    <a:lnTo>
                      <a:pt x="232" y="365"/>
                    </a:lnTo>
                    <a:lnTo>
                      <a:pt x="210" y="369"/>
                    </a:lnTo>
                    <a:lnTo>
                      <a:pt x="199" y="369"/>
                    </a:lnTo>
                    <a:lnTo>
                      <a:pt x="198" y="348"/>
                    </a:lnTo>
                    <a:lnTo>
                      <a:pt x="209" y="348"/>
                    </a:lnTo>
                    <a:lnTo>
                      <a:pt x="231" y="344"/>
                    </a:lnTo>
                    <a:close/>
                    <a:moveTo>
                      <a:pt x="297" y="332"/>
                    </a:moveTo>
                    <a:lnTo>
                      <a:pt x="298" y="353"/>
                    </a:lnTo>
                    <a:lnTo>
                      <a:pt x="288" y="357"/>
                    </a:lnTo>
                    <a:lnTo>
                      <a:pt x="264" y="359"/>
                    </a:lnTo>
                    <a:lnTo>
                      <a:pt x="263" y="338"/>
                    </a:lnTo>
                    <a:lnTo>
                      <a:pt x="287" y="336"/>
                    </a:lnTo>
                    <a:lnTo>
                      <a:pt x="297" y="332"/>
                    </a:lnTo>
                    <a:close/>
                    <a:moveTo>
                      <a:pt x="362" y="318"/>
                    </a:moveTo>
                    <a:lnTo>
                      <a:pt x="363" y="340"/>
                    </a:lnTo>
                    <a:lnTo>
                      <a:pt x="340" y="346"/>
                    </a:lnTo>
                    <a:lnTo>
                      <a:pt x="331" y="348"/>
                    </a:lnTo>
                    <a:lnTo>
                      <a:pt x="330" y="326"/>
                    </a:lnTo>
                    <a:lnTo>
                      <a:pt x="339" y="324"/>
                    </a:lnTo>
                    <a:lnTo>
                      <a:pt x="362" y="318"/>
                    </a:lnTo>
                    <a:close/>
                    <a:moveTo>
                      <a:pt x="428" y="300"/>
                    </a:moveTo>
                    <a:lnTo>
                      <a:pt x="429" y="320"/>
                    </a:lnTo>
                    <a:lnTo>
                      <a:pt x="418" y="324"/>
                    </a:lnTo>
                    <a:lnTo>
                      <a:pt x="397" y="330"/>
                    </a:lnTo>
                    <a:lnTo>
                      <a:pt x="396" y="310"/>
                    </a:lnTo>
                    <a:lnTo>
                      <a:pt x="417" y="304"/>
                    </a:lnTo>
                    <a:lnTo>
                      <a:pt x="428" y="300"/>
                    </a:lnTo>
                    <a:close/>
                    <a:moveTo>
                      <a:pt x="493" y="281"/>
                    </a:moveTo>
                    <a:lnTo>
                      <a:pt x="495" y="300"/>
                    </a:lnTo>
                    <a:lnTo>
                      <a:pt x="471" y="310"/>
                    </a:lnTo>
                    <a:lnTo>
                      <a:pt x="471" y="312"/>
                    </a:lnTo>
                    <a:lnTo>
                      <a:pt x="463" y="312"/>
                    </a:lnTo>
                    <a:lnTo>
                      <a:pt x="461" y="291"/>
                    </a:lnTo>
                    <a:lnTo>
                      <a:pt x="469" y="291"/>
                    </a:lnTo>
                    <a:lnTo>
                      <a:pt x="493" y="281"/>
                    </a:lnTo>
                    <a:close/>
                    <a:moveTo>
                      <a:pt x="559" y="261"/>
                    </a:moveTo>
                    <a:lnTo>
                      <a:pt x="561" y="281"/>
                    </a:lnTo>
                    <a:lnTo>
                      <a:pt x="549" y="285"/>
                    </a:lnTo>
                    <a:lnTo>
                      <a:pt x="527" y="291"/>
                    </a:lnTo>
                    <a:lnTo>
                      <a:pt x="526" y="271"/>
                    </a:lnTo>
                    <a:lnTo>
                      <a:pt x="547" y="265"/>
                    </a:lnTo>
                    <a:lnTo>
                      <a:pt x="559" y="261"/>
                    </a:lnTo>
                    <a:close/>
                    <a:moveTo>
                      <a:pt x="623" y="234"/>
                    </a:moveTo>
                    <a:lnTo>
                      <a:pt x="625" y="253"/>
                    </a:lnTo>
                    <a:lnTo>
                      <a:pt x="602" y="263"/>
                    </a:lnTo>
                    <a:lnTo>
                      <a:pt x="593" y="267"/>
                    </a:lnTo>
                    <a:lnTo>
                      <a:pt x="591" y="247"/>
                    </a:lnTo>
                    <a:lnTo>
                      <a:pt x="600" y="243"/>
                    </a:lnTo>
                    <a:lnTo>
                      <a:pt x="623" y="234"/>
                    </a:lnTo>
                    <a:close/>
                    <a:moveTo>
                      <a:pt x="689" y="210"/>
                    </a:moveTo>
                    <a:lnTo>
                      <a:pt x="691" y="230"/>
                    </a:lnTo>
                    <a:lnTo>
                      <a:pt x="658" y="241"/>
                    </a:lnTo>
                    <a:lnTo>
                      <a:pt x="656" y="222"/>
                    </a:lnTo>
                    <a:lnTo>
                      <a:pt x="689" y="210"/>
                    </a:lnTo>
                    <a:close/>
                    <a:moveTo>
                      <a:pt x="754" y="185"/>
                    </a:moveTo>
                    <a:lnTo>
                      <a:pt x="756" y="204"/>
                    </a:lnTo>
                    <a:lnTo>
                      <a:pt x="731" y="214"/>
                    </a:lnTo>
                    <a:lnTo>
                      <a:pt x="723" y="218"/>
                    </a:lnTo>
                    <a:lnTo>
                      <a:pt x="721" y="198"/>
                    </a:lnTo>
                    <a:lnTo>
                      <a:pt x="729" y="194"/>
                    </a:lnTo>
                    <a:lnTo>
                      <a:pt x="754" y="185"/>
                    </a:lnTo>
                    <a:close/>
                    <a:moveTo>
                      <a:pt x="2299" y="165"/>
                    </a:moveTo>
                    <a:lnTo>
                      <a:pt x="2300" y="167"/>
                    </a:lnTo>
                    <a:lnTo>
                      <a:pt x="2326" y="173"/>
                    </a:lnTo>
                    <a:lnTo>
                      <a:pt x="2326" y="185"/>
                    </a:lnTo>
                    <a:lnTo>
                      <a:pt x="2326" y="194"/>
                    </a:lnTo>
                    <a:lnTo>
                      <a:pt x="2299" y="188"/>
                    </a:lnTo>
                    <a:lnTo>
                      <a:pt x="2298" y="186"/>
                    </a:lnTo>
                    <a:lnTo>
                      <a:pt x="2299" y="165"/>
                    </a:lnTo>
                    <a:close/>
                    <a:moveTo>
                      <a:pt x="818" y="159"/>
                    </a:moveTo>
                    <a:lnTo>
                      <a:pt x="820" y="179"/>
                    </a:lnTo>
                    <a:lnTo>
                      <a:pt x="810" y="183"/>
                    </a:lnTo>
                    <a:lnTo>
                      <a:pt x="788" y="190"/>
                    </a:lnTo>
                    <a:lnTo>
                      <a:pt x="786" y="171"/>
                    </a:lnTo>
                    <a:lnTo>
                      <a:pt x="808" y="163"/>
                    </a:lnTo>
                    <a:lnTo>
                      <a:pt x="818" y="159"/>
                    </a:lnTo>
                    <a:close/>
                    <a:moveTo>
                      <a:pt x="2234" y="151"/>
                    </a:moveTo>
                    <a:lnTo>
                      <a:pt x="2248" y="155"/>
                    </a:lnTo>
                    <a:lnTo>
                      <a:pt x="2267" y="159"/>
                    </a:lnTo>
                    <a:lnTo>
                      <a:pt x="2266" y="181"/>
                    </a:lnTo>
                    <a:lnTo>
                      <a:pt x="2247" y="177"/>
                    </a:lnTo>
                    <a:lnTo>
                      <a:pt x="2233" y="173"/>
                    </a:lnTo>
                    <a:lnTo>
                      <a:pt x="2234" y="151"/>
                    </a:lnTo>
                    <a:close/>
                    <a:moveTo>
                      <a:pt x="2168" y="135"/>
                    </a:moveTo>
                    <a:lnTo>
                      <a:pt x="2170" y="137"/>
                    </a:lnTo>
                    <a:lnTo>
                      <a:pt x="2196" y="145"/>
                    </a:lnTo>
                    <a:lnTo>
                      <a:pt x="2200" y="145"/>
                    </a:lnTo>
                    <a:lnTo>
                      <a:pt x="2199" y="167"/>
                    </a:lnTo>
                    <a:lnTo>
                      <a:pt x="2195" y="167"/>
                    </a:lnTo>
                    <a:lnTo>
                      <a:pt x="2195" y="165"/>
                    </a:lnTo>
                    <a:lnTo>
                      <a:pt x="2169" y="157"/>
                    </a:lnTo>
                    <a:lnTo>
                      <a:pt x="2169" y="159"/>
                    </a:lnTo>
                    <a:lnTo>
                      <a:pt x="2167" y="157"/>
                    </a:lnTo>
                    <a:lnTo>
                      <a:pt x="2168" y="135"/>
                    </a:lnTo>
                    <a:close/>
                    <a:moveTo>
                      <a:pt x="883" y="131"/>
                    </a:moveTo>
                    <a:lnTo>
                      <a:pt x="885" y="151"/>
                    </a:lnTo>
                    <a:lnTo>
                      <a:pt x="863" y="161"/>
                    </a:lnTo>
                    <a:lnTo>
                      <a:pt x="853" y="165"/>
                    </a:lnTo>
                    <a:lnTo>
                      <a:pt x="851" y="145"/>
                    </a:lnTo>
                    <a:lnTo>
                      <a:pt x="861" y="141"/>
                    </a:lnTo>
                    <a:lnTo>
                      <a:pt x="883" y="131"/>
                    </a:lnTo>
                    <a:close/>
                    <a:moveTo>
                      <a:pt x="2102" y="120"/>
                    </a:moveTo>
                    <a:lnTo>
                      <a:pt x="2117" y="124"/>
                    </a:lnTo>
                    <a:lnTo>
                      <a:pt x="2135" y="130"/>
                    </a:lnTo>
                    <a:lnTo>
                      <a:pt x="2134" y="149"/>
                    </a:lnTo>
                    <a:lnTo>
                      <a:pt x="2116" y="143"/>
                    </a:lnTo>
                    <a:lnTo>
                      <a:pt x="2116" y="145"/>
                    </a:lnTo>
                    <a:lnTo>
                      <a:pt x="2101" y="141"/>
                    </a:lnTo>
                    <a:lnTo>
                      <a:pt x="2102" y="120"/>
                    </a:lnTo>
                    <a:close/>
                    <a:moveTo>
                      <a:pt x="949" y="106"/>
                    </a:moveTo>
                    <a:lnTo>
                      <a:pt x="951" y="126"/>
                    </a:lnTo>
                    <a:lnTo>
                      <a:pt x="942" y="130"/>
                    </a:lnTo>
                    <a:lnTo>
                      <a:pt x="917" y="139"/>
                    </a:lnTo>
                    <a:lnTo>
                      <a:pt x="915" y="120"/>
                    </a:lnTo>
                    <a:lnTo>
                      <a:pt x="940" y="110"/>
                    </a:lnTo>
                    <a:lnTo>
                      <a:pt x="949" y="106"/>
                    </a:lnTo>
                    <a:close/>
                    <a:moveTo>
                      <a:pt x="2036" y="102"/>
                    </a:moveTo>
                    <a:lnTo>
                      <a:pt x="2065" y="110"/>
                    </a:lnTo>
                    <a:lnTo>
                      <a:pt x="2069" y="112"/>
                    </a:lnTo>
                    <a:lnTo>
                      <a:pt x="2068" y="131"/>
                    </a:lnTo>
                    <a:lnTo>
                      <a:pt x="2064" y="130"/>
                    </a:lnTo>
                    <a:lnTo>
                      <a:pt x="2064" y="131"/>
                    </a:lnTo>
                    <a:lnTo>
                      <a:pt x="2035" y="124"/>
                    </a:lnTo>
                    <a:lnTo>
                      <a:pt x="2036" y="102"/>
                    </a:lnTo>
                    <a:close/>
                    <a:moveTo>
                      <a:pt x="1971" y="84"/>
                    </a:moveTo>
                    <a:lnTo>
                      <a:pt x="1987" y="88"/>
                    </a:lnTo>
                    <a:lnTo>
                      <a:pt x="2003" y="94"/>
                    </a:lnTo>
                    <a:lnTo>
                      <a:pt x="2002" y="114"/>
                    </a:lnTo>
                    <a:lnTo>
                      <a:pt x="1986" y="108"/>
                    </a:lnTo>
                    <a:lnTo>
                      <a:pt x="1970" y="104"/>
                    </a:lnTo>
                    <a:lnTo>
                      <a:pt x="1971" y="84"/>
                    </a:lnTo>
                    <a:close/>
                    <a:moveTo>
                      <a:pt x="1013" y="84"/>
                    </a:moveTo>
                    <a:lnTo>
                      <a:pt x="1015" y="104"/>
                    </a:lnTo>
                    <a:lnTo>
                      <a:pt x="982" y="116"/>
                    </a:lnTo>
                    <a:lnTo>
                      <a:pt x="981" y="96"/>
                    </a:lnTo>
                    <a:lnTo>
                      <a:pt x="991" y="92"/>
                    </a:lnTo>
                    <a:lnTo>
                      <a:pt x="1013" y="84"/>
                    </a:lnTo>
                    <a:close/>
                    <a:moveTo>
                      <a:pt x="1905" y="67"/>
                    </a:moveTo>
                    <a:lnTo>
                      <a:pt x="1908" y="67"/>
                    </a:lnTo>
                    <a:lnTo>
                      <a:pt x="1934" y="75"/>
                    </a:lnTo>
                    <a:lnTo>
                      <a:pt x="1938" y="75"/>
                    </a:lnTo>
                    <a:lnTo>
                      <a:pt x="1937" y="96"/>
                    </a:lnTo>
                    <a:lnTo>
                      <a:pt x="1933" y="96"/>
                    </a:lnTo>
                    <a:lnTo>
                      <a:pt x="1933" y="94"/>
                    </a:lnTo>
                    <a:lnTo>
                      <a:pt x="1907" y="86"/>
                    </a:lnTo>
                    <a:lnTo>
                      <a:pt x="1904" y="86"/>
                    </a:lnTo>
                    <a:lnTo>
                      <a:pt x="1905" y="67"/>
                    </a:lnTo>
                    <a:close/>
                    <a:moveTo>
                      <a:pt x="1079" y="63"/>
                    </a:moveTo>
                    <a:lnTo>
                      <a:pt x="1080" y="82"/>
                    </a:lnTo>
                    <a:lnTo>
                      <a:pt x="1072" y="84"/>
                    </a:lnTo>
                    <a:lnTo>
                      <a:pt x="1048" y="94"/>
                    </a:lnTo>
                    <a:lnTo>
                      <a:pt x="1046" y="75"/>
                    </a:lnTo>
                    <a:lnTo>
                      <a:pt x="1070" y="65"/>
                    </a:lnTo>
                    <a:lnTo>
                      <a:pt x="1071" y="65"/>
                    </a:lnTo>
                    <a:lnTo>
                      <a:pt x="1079" y="63"/>
                    </a:lnTo>
                    <a:close/>
                    <a:moveTo>
                      <a:pt x="1839" y="49"/>
                    </a:moveTo>
                    <a:lnTo>
                      <a:pt x="1856" y="53"/>
                    </a:lnTo>
                    <a:lnTo>
                      <a:pt x="1873" y="57"/>
                    </a:lnTo>
                    <a:lnTo>
                      <a:pt x="1872" y="78"/>
                    </a:lnTo>
                    <a:lnTo>
                      <a:pt x="1855" y="75"/>
                    </a:lnTo>
                    <a:lnTo>
                      <a:pt x="1855" y="73"/>
                    </a:lnTo>
                    <a:lnTo>
                      <a:pt x="1838" y="69"/>
                    </a:lnTo>
                    <a:lnTo>
                      <a:pt x="1839" y="49"/>
                    </a:lnTo>
                    <a:close/>
                    <a:moveTo>
                      <a:pt x="1145" y="43"/>
                    </a:moveTo>
                    <a:lnTo>
                      <a:pt x="1146" y="65"/>
                    </a:lnTo>
                    <a:lnTo>
                      <a:pt x="1124" y="71"/>
                    </a:lnTo>
                    <a:lnTo>
                      <a:pt x="1124" y="69"/>
                    </a:lnTo>
                    <a:lnTo>
                      <a:pt x="1114" y="73"/>
                    </a:lnTo>
                    <a:lnTo>
                      <a:pt x="1113" y="53"/>
                    </a:lnTo>
                    <a:lnTo>
                      <a:pt x="1123" y="49"/>
                    </a:lnTo>
                    <a:lnTo>
                      <a:pt x="1145" y="43"/>
                    </a:lnTo>
                    <a:close/>
                    <a:moveTo>
                      <a:pt x="1774" y="31"/>
                    </a:moveTo>
                    <a:lnTo>
                      <a:pt x="1778" y="33"/>
                    </a:lnTo>
                    <a:lnTo>
                      <a:pt x="1804" y="39"/>
                    </a:lnTo>
                    <a:lnTo>
                      <a:pt x="1807" y="39"/>
                    </a:lnTo>
                    <a:lnTo>
                      <a:pt x="1806" y="61"/>
                    </a:lnTo>
                    <a:lnTo>
                      <a:pt x="1803" y="61"/>
                    </a:lnTo>
                    <a:lnTo>
                      <a:pt x="1777" y="55"/>
                    </a:lnTo>
                    <a:lnTo>
                      <a:pt x="1773" y="53"/>
                    </a:lnTo>
                    <a:lnTo>
                      <a:pt x="1774" y="31"/>
                    </a:lnTo>
                    <a:close/>
                    <a:moveTo>
                      <a:pt x="1211" y="25"/>
                    </a:moveTo>
                    <a:lnTo>
                      <a:pt x="1212" y="47"/>
                    </a:lnTo>
                    <a:lnTo>
                      <a:pt x="1202" y="51"/>
                    </a:lnTo>
                    <a:lnTo>
                      <a:pt x="1179" y="55"/>
                    </a:lnTo>
                    <a:lnTo>
                      <a:pt x="1178" y="33"/>
                    </a:lnTo>
                    <a:lnTo>
                      <a:pt x="1201" y="29"/>
                    </a:lnTo>
                    <a:lnTo>
                      <a:pt x="1211" y="25"/>
                    </a:lnTo>
                    <a:close/>
                    <a:moveTo>
                      <a:pt x="1708" y="20"/>
                    </a:moveTo>
                    <a:lnTo>
                      <a:pt x="1725" y="23"/>
                    </a:lnTo>
                    <a:lnTo>
                      <a:pt x="1741" y="25"/>
                    </a:lnTo>
                    <a:lnTo>
                      <a:pt x="1740" y="47"/>
                    </a:lnTo>
                    <a:lnTo>
                      <a:pt x="1724" y="45"/>
                    </a:lnTo>
                    <a:lnTo>
                      <a:pt x="1707" y="41"/>
                    </a:lnTo>
                    <a:lnTo>
                      <a:pt x="1708" y="20"/>
                    </a:lnTo>
                    <a:close/>
                    <a:moveTo>
                      <a:pt x="1276" y="14"/>
                    </a:moveTo>
                    <a:lnTo>
                      <a:pt x="1277" y="35"/>
                    </a:lnTo>
                    <a:lnTo>
                      <a:pt x="1255" y="41"/>
                    </a:lnTo>
                    <a:lnTo>
                      <a:pt x="1245" y="41"/>
                    </a:lnTo>
                    <a:lnTo>
                      <a:pt x="1244" y="20"/>
                    </a:lnTo>
                    <a:lnTo>
                      <a:pt x="1254" y="20"/>
                    </a:lnTo>
                    <a:lnTo>
                      <a:pt x="1276" y="14"/>
                    </a:lnTo>
                    <a:close/>
                    <a:moveTo>
                      <a:pt x="1641" y="8"/>
                    </a:moveTo>
                    <a:lnTo>
                      <a:pt x="1646" y="10"/>
                    </a:lnTo>
                    <a:lnTo>
                      <a:pt x="1647" y="10"/>
                    </a:lnTo>
                    <a:lnTo>
                      <a:pt x="1674" y="14"/>
                    </a:lnTo>
                    <a:lnTo>
                      <a:pt x="1675" y="14"/>
                    </a:lnTo>
                    <a:lnTo>
                      <a:pt x="1674" y="35"/>
                    </a:lnTo>
                    <a:lnTo>
                      <a:pt x="1673" y="35"/>
                    </a:lnTo>
                    <a:lnTo>
                      <a:pt x="1646" y="31"/>
                    </a:lnTo>
                    <a:lnTo>
                      <a:pt x="1641" y="29"/>
                    </a:lnTo>
                    <a:lnTo>
                      <a:pt x="1641" y="8"/>
                    </a:lnTo>
                    <a:close/>
                    <a:moveTo>
                      <a:pt x="1343" y="6"/>
                    </a:moveTo>
                    <a:lnTo>
                      <a:pt x="1344" y="27"/>
                    </a:lnTo>
                    <a:lnTo>
                      <a:pt x="1333" y="29"/>
                    </a:lnTo>
                    <a:lnTo>
                      <a:pt x="1311" y="31"/>
                    </a:lnTo>
                    <a:lnTo>
                      <a:pt x="1310" y="10"/>
                    </a:lnTo>
                    <a:lnTo>
                      <a:pt x="1332" y="8"/>
                    </a:lnTo>
                    <a:lnTo>
                      <a:pt x="1343" y="6"/>
                    </a:lnTo>
                    <a:close/>
                    <a:moveTo>
                      <a:pt x="1576" y="2"/>
                    </a:moveTo>
                    <a:lnTo>
                      <a:pt x="1594" y="4"/>
                    </a:lnTo>
                    <a:lnTo>
                      <a:pt x="1595" y="4"/>
                    </a:lnTo>
                    <a:lnTo>
                      <a:pt x="1609" y="6"/>
                    </a:lnTo>
                    <a:lnTo>
                      <a:pt x="1608" y="27"/>
                    </a:lnTo>
                    <a:lnTo>
                      <a:pt x="1594" y="25"/>
                    </a:lnTo>
                    <a:lnTo>
                      <a:pt x="1576" y="23"/>
                    </a:lnTo>
                    <a:lnTo>
                      <a:pt x="1576" y="2"/>
                    </a:lnTo>
                    <a:close/>
                    <a:moveTo>
                      <a:pt x="1410" y="2"/>
                    </a:moveTo>
                    <a:lnTo>
                      <a:pt x="1410" y="23"/>
                    </a:lnTo>
                    <a:lnTo>
                      <a:pt x="1384" y="25"/>
                    </a:lnTo>
                    <a:lnTo>
                      <a:pt x="1376" y="25"/>
                    </a:lnTo>
                    <a:lnTo>
                      <a:pt x="1376" y="4"/>
                    </a:lnTo>
                    <a:lnTo>
                      <a:pt x="1384" y="4"/>
                    </a:lnTo>
                    <a:lnTo>
                      <a:pt x="1410" y="2"/>
                    </a:lnTo>
                    <a:close/>
                    <a:moveTo>
                      <a:pt x="1509" y="0"/>
                    </a:moveTo>
                    <a:lnTo>
                      <a:pt x="1542" y="0"/>
                    </a:lnTo>
                    <a:lnTo>
                      <a:pt x="1542" y="21"/>
                    </a:lnTo>
                    <a:lnTo>
                      <a:pt x="1509" y="21"/>
                    </a:lnTo>
                    <a:lnTo>
                      <a:pt x="1509" y="0"/>
                    </a:lnTo>
                    <a:close/>
                    <a:moveTo>
                      <a:pt x="1442" y="0"/>
                    </a:moveTo>
                    <a:lnTo>
                      <a:pt x="1475" y="0"/>
                    </a:lnTo>
                    <a:lnTo>
                      <a:pt x="1475" y="21"/>
                    </a:lnTo>
                    <a:lnTo>
                      <a:pt x="1442" y="21"/>
                    </a:ln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6975430" y="1412775"/>
              <a:ext cx="1175322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b="1">
                  <a:solidFill>
                    <a:srgbClr val="C00000"/>
                  </a:solidFill>
                  <a:latin typeface="Calibri" pitchFamily="34" charset="0"/>
                </a:rPr>
                <a:t>TREND </a:t>
              </a:r>
            </a:p>
            <a:p>
              <a:pPr algn="ctr"/>
              <a:r>
                <a:rPr lang="fr-FR" b="1">
                  <a:solidFill>
                    <a:srgbClr val="C00000"/>
                  </a:solidFill>
                  <a:latin typeface="Calibri" pitchFamily="34" charset="0"/>
                </a:rPr>
                <a:t>@ Ulastai</a:t>
              </a:r>
              <a:endParaRPr 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2" name="Striped Right Arrow 8"/>
            <p:cNvSpPr/>
            <p:nvPr/>
          </p:nvSpPr>
          <p:spPr>
            <a:xfrm>
              <a:off x="6372253" y="2277098"/>
              <a:ext cx="2087777" cy="1008112"/>
            </a:xfrm>
            <a:prstGeom prst="stripedRightArrow">
              <a:avLst>
                <a:gd name="adj1" fmla="val 72364"/>
                <a:gd name="adj2" fmla="val 30431"/>
              </a:avLst>
            </a:prstGeom>
            <a:solidFill>
              <a:srgbClr val="92D050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2" name="ZoneTexte 147"/>
          <p:cNvSpPr txBox="1">
            <a:spLocks noChangeArrowheads="1"/>
          </p:cNvSpPr>
          <p:nvPr/>
        </p:nvSpPr>
        <p:spPr bwMode="auto">
          <a:xfrm>
            <a:off x="468313" y="692150"/>
            <a:ext cx="4464050" cy="6842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General radio environnement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very clear</a:t>
            </a:r>
            <a:r>
              <a:rPr lang="fr-FR">
                <a:latin typeface="Calibri" pitchFamily="34" charset="0"/>
              </a:rPr>
              <a:t>:</a:t>
            </a:r>
          </a:p>
          <a:p>
            <a:pPr algn="ctr"/>
            <a:r>
              <a:rPr lang="fr-FR">
                <a:latin typeface="Calibri" pitchFamily="34" charset="0"/>
              </a:rPr>
              <a:t>No major emettor after 20 MHz</a:t>
            </a:r>
          </a:p>
        </p:txBody>
      </p:sp>
      <p:pic>
        <p:nvPicPr>
          <p:cNvPr id="14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3929063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4" name="ZoneTexte 13"/>
          <p:cNvSpPr txBox="1">
            <a:spLocks noChangeArrowheads="1"/>
          </p:cNvSpPr>
          <p:nvPr/>
        </p:nvSpPr>
        <p:spPr bwMode="auto">
          <a:xfrm>
            <a:off x="893763" y="557847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Galactic plane @ 408 MHz</a:t>
            </a:r>
          </a:p>
        </p:txBody>
      </p:sp>
      <p:sp>
        <p:nvSpPr>
          <p:cNvPr id="145" name="Ellipse 150"/>
          <p:cNvSpPr>
            <a:spLocks noChangeArrowheads="1"/>
          </p:cNvSpPr>
          <p:nvPr/>
        </p:nvSpPr>
        <p:spPr bwMode="auto">
          <a:xfrm>
            <a:off x="1835150" y="4941888"/>
            <a:ext cx="865188" cy="503237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146" name="Ellipse 151"/>
          <p:cNvSpPr>
            <a:spLocks noChangeArrowheads="1"/>
          </p:cNvSpPr>
          <p:nvPr/>
        </p:nvSpPr>
        <p:spPr bwMode="auto">
          <a:xfrm>
            <a:off x="6659563" y="4292600"/>
            <a:ext cx="1944687" cy="1944688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cxnSp>
        <p:nvCxnSpPr>
          <p:cNvPr id="147" name="Connecteur droit avec flèche 146"/>
          <p:cNvCxnSpPr/>
          <p:nvPr/>
        </p:nvCxnSpPr>
        <p:spPr>
          <a:xfrm>
            <a:off x="2771775" y="5157788"/>
            <a:ext cx="3887788" cy="158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57"/>
          <p:cNvSpPr txBox="1">
            <a:spLocks noChangeArrowheads="1"/>
          </p:cNvSpPr>
          <p:nvPr/>
        </p:nvSpPr>
        <p:spPr bwMode="auto">
          <a:xfrm>
            <a:off x="179388" y="1773238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/>
              <a:t> </a:t>
            </a:r>
            <a:r>
              <a:rPr lang="fr-FR">
                <a:latin typeface="Calibri" pitchFamily="34" charset="0"/>
              </a:rPr>
              <a:t>Main noise: Thermal emission from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galactic center</a:t>
            </a:r>
          </a:p>
        </p:txBody>
      </p:sp>
      <p:sp>
        <p:nvSpPr>
          <p:cNvPr id="149" name="ZoneTexte 158"/>
          <p:cNvSpPr txBox="1">
            <a:spLocks noChangeArrowheads="1"/>
          </p:cNvSpPr>
          <p:nvPr/>
        </p:nvSpPr>
        <p:spPr bwMode="auto">
          <a:xfrm>
            <a:off x="179388" y="2133600"/>
            <a:ext cx="564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Minimum possible noise </a:t>
            </a:r>
            <a:r>
              <a:rPr lang="fr-FR">
                <a:latin typeface="Calibri" pitchFamily="34" charset="0"/>
              </a:rPr>
              <a:t>for a radio detector</a:t>
            </a:r>
          </a:p>
        </p:txBody>
      </p:sp>
      <p:sp>
        <p:nvSpPr>
          <p:cNvPr id="150" name="ZoneTexte 160"/>
          <p:cNvSpPr txBox="1">
            <a:spLocks noChangeArrowheads="1"/>
          </p:cNvSpPr>
          <p:nvPr/>
        </p:nvSpPr>
        <p:spPr bwMode="auto">
          <a:xfrm>
            <a:off x="541338" y="277971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  <a:latin typeface="Calibri" pitchFamily="34" charset="0"/>
              </a:rPr>
              <a:t>TREND sensitivity is well suited for EAS radiodetection </a:t>
            </a:r>
            <a:r>
              <a:rPr lang="fr-FR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611188" y="2708275"/>
            <a:ext cx="3816350" cy="92868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2561_d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237" y="1428750"/>
            <a:ext cx="53435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lays2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8286"/>
            <a:ext cx="9144000" cy="440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gnaux2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8286"/>
            <a:ext cx="9144000" cy="440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412776"/>
            <a:ext cx="42560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1412776"/>
            <a:ext cx="43703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36875" y="2943126"/>
            <a:ext cx="3671888" cy="830263"/>
          </a:xfrm>
          <a:prstGeom prst="rect">
            <a:avLst/>
          </a:prstGeom>
          <a:solidFill>
            <a:srgbClr val="F8F8F8">
              <a:alpha val="7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The 3-scintillators array is a valid EAS detector</a:t>
            </a:r>
            <a:endParaRPr 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505900" cy="282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320" y="1988840"/>
            <a:ext cx="95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photons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2522829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neutrinos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7171" y="2915652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92D050"/>
                </a:solidFill>
              </a:rPr>
              <a:t>Cosmic</a:t>
            </a:r>
            <a:r>
              <a:rPr lang="fr-FR" dirty="0" smtClean="0">
                <a:solidFill>
                  <a:srgbClr val="92D050"/>
                </a:solidFill>
              </a:rPr>
              <a:t> rays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WHY A NEUTRINO DETECTOR ?</a:t>
            </a:r>
            <a:endParaRPr lang="fr-FR" sz="3200" b="1" dirty="0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836712"/>
            <a:ext cx="5472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/>
              <a:t> Neutrinos: </a:t>
            </a:r>
            <a:r>
              <a:rPr lang="fr-FR" sz="2200" b="1" dirty="0" smtClean="0"/>
              <a:t>last </a:t>
            </a:r>
            <a:r>
              <a:rPr lang="fr-FR" sz="2200" b="1" dirty="0" err="1" smtClean="0"/>
              <a:t>window</a:t>
            </a:r>
            <a:r>
              <a:rPr lang="fr-FR" sz="2200" b="1" dirty="0" smtClean="0"/>
              <a:t> on the </a:t>
            </a:r>
            <a:r>
              <a:rPr lang="fr-FR" sz="2200" b="1" dirty="0" err="1" smtClean="0"/>
              <a:t>Universe</a:t>
            </a:r>
            <a:r>
              <a:rPr lang="fr-FR" sz="2200" dirty="0" smtClean="0"/>
              <a:t> </a:t>
            </a:r>
            <a:r>
              <a:rPr lang="fr-FR" sz="2200" i="1" dirty="0" smtClean="0"/>
              <a:t>(</a:t>
            </a:r>
            <a:r>
              <a:rPr lang="fr-FR" sz="2200" i="1" dirty="0" err="1" smtClean="0"/>
              <a:t>after</a:t>
            </a:r>
            <a:r>
              <a:rPr lang="fr-FR" sz="2200" i="1" dirty="0" smtClean="0"/>
              <a:t> visible light, radio, </a:t>
            </a:r>
            <a:r>
              <a:rPr lang="fr-FR" sz="2200" i="1" dirty="0" err="1" smtClean="0"/>
              <a:t>Xrays</a:t>
            </a:r>
            <a:r>
              <a:rPr lang="fr-FR" sz="2200" i="1" dirty="0" smtClean="0"/>
              <a:t>, </a:t>
            </a:r>
            <a:r>
              <a:rPr lang="fr-FR" sz="2400" i="1" dirty="0" smtClean="0">
                <a:latin typeface="Symbol" pitchFamily="18" charset="2"/>
              </a:rPr>
              <a:t>g</a:t>
            </a:r>
            <a:r>
              <a:rPr lang="fr-FR" sz="2200" i="1" dirty="0" smtClean="0"/>
              <a:t> rays </a:t>
            </a:r>
          </a:p>
          <a:p>
            <a:r>
              <a:rPr lang="fr-FR" sz="2200" i="1" dirty="0" smtClean="0"/>
              <a:t>&amp; </a:t>
            </a:r>
            <a:r>
              <a:rPr lang="fr-FR" sz="2200" i="1" dirty="0" err="1" smtClean="0"/>
              <a:t>cosmic</a:t>
            </a:r>
            <a:r>
              <a:rPr lang="fr-FR" sz="2200" i="1" dirty="0" smtClean="0"/>
              <a:t> rays)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2204864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/>
              <a:t> Elusive but </a:t>
            </a:r>
            <a:r>
              <a:rPr lang="fr-FR" sz="2200" b="1" dirty="0" smtClean="0"/>
              <a:t>«clean» </a:t>
            </a:r>
            <a:r>
              <a:rPr lang="fr-FR" sz="2200" b="1" dirty="0" err="1" smtClean="0"/>
              <a:t>messengers</a:t>
            </a:r>
            <a:r>
              <a:rPr lang="fr-FR" sz="2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 no </a:t>
            </a:r>
            <a:r>
              <a:rPr lang="fr-FR" sz="2200" dirty="0" err="1" smtClean="0"/>
              <a:t>deflection</a:t>
            </a:r>
            <a:endParaRPr lang="fr-FR" sz="2200" dirty="0" smtClean="0"/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 no </a:t>
            </a:r>
            <a:r>
              <a:rPr lang="fr-FR" sz="2200" dirty="0" err="1" smtClean="0"/>
              <a:t>energy</a:t>
            </a:r>
            <a:r>
              <a:rPr lang="fr-FR" sz="2200" dirty="0" smtClean="0"/>
              <a:t> </a:t>
            </a:r>
            <a:r>
              <a:rPr lang="fr-FR" sz="2200" dirty="0" err="1" smtClean="0"/>
              <a:t>loss</a:t>
            </a:r>
            <a:endParaRPr lang="fr-FR" sz="2200" dirty="0" smtClean="0"/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 signature for </a:t>
            </a:r>
            <a:r>
              <a:rPr lang="fr-FR" sz="2200" dirty="0" err="1" smtClean="0"/>
              <a:t>hadronic</a:t>
            </a:r>
            <a:r>
              <a:rPr lang="fr-FR" sz="2200" dirty="0" smtClean="0"/>
              <a:t> </a:t>
            </a:r>
            <a:r>
              <a:rPr lang="fr-FR" sz="2200" dirty="0" err="1" smtClean="0"/>
              <a:t>processes</a:t>
            </a:r>
            <a:endParaRPr lang="fr-FR" sz="2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3933056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/>
              <a:t> </a:t>
            </a:r>
            <a:r>
              <a:rPr lang="fr-FR" sz="2200" b="1" dirty="0" err="1" smtClean="0"/>
              <a:t>Huge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experimental</a:t>
            </a:r>
            <a:r>
              <a:rPr lang="fr-FR" sz="2200" b="1" dirty="0" smtClean="0"/>
              <a:t> effort </a:t>
            </a:r>
            <a:r>
              <a:rPr lang="fr-FR" sz="2200" dirty="0" err="1" smtClean="0"/>
              <a:t>worldwide</a:t>
            </a:r>
            <a:r>
              <a:rPr lang="fr-FR" sz="2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 </a:t>
            </a:r>
            <a:r>
              <a:rPr lang="fr-FR" sz="2200" dirty="0" err="1" smtClean="0"/>
              <a:t>IceCube</a:t>
            </a:r>
            <a:r>
              <a:rPr lang="fr-FR" sz="2200" dirty="0" smtClean="0"/>
              <a:t> , AMANDA (use </a:t>
            </a:r>
            <a:r>
              <a:rPr lang="fr-FR" sz="2200" dirty="0" err="1" smtClean="0"/>
              <a:t>ice</a:t>
            </a:r>
            <a:r>
              <a:rPr lang="fr-FR" sz="2200" dirty="0" smtClean="0"/>
              <a:t> as </a:t>
            </a:r>
            <a:r>
              <a:rPr lang="fr-FR" sz="2200" dirty="0" err="1" smtClean="0"/>
              <a:t>target</a:t>
            </a:r>
            <a:r>
              <a:rPr lang="fr-FR" sz="2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 ANTARES, Km3Net (use water as </a:t>
            </a:r>
            <a:r>
              <a:rPr lang="fr-FR" sz="2200" dirty="0" err="1" smtClean="0"/>
              <a:t>target</a:t>
            </a:r>
            <a:r>
              <a:rPr lang="fr-FR" sz="2200" dirty="0" smtClean="0"/>
              <a:t>)</a:t>
            </a:r>
          </a:p>
        </p:txBody>
      </p:sp>
      <p:sp>
        <p:nvSpPr>
          <p:cNvPr id="16" name="Virage 15"/>
          <p:cNvSpPr/>
          <p:nvPr/>
        </p:nvSpPr>
        <p:spPr>
          <a:xfrm rot="10800000">
            <a:off x="683568" y="5157192"/>
            <a:ext cx="936104" cy="6480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63688" y="537321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Atmosphere</a:t>
            </a:r>
            <a:r>
              <a:rPr lang="fr-FR" sz="2800" b="1" dirty="0" smtClean="0"/>
              <a:t> as a </a:t>
            </a:r>
            <a:r>
              <a:rPr lang="fr-FR" sz="2800" b="1" dirty="0" err="1" smtClean="0"/>
              <a:t>target</a:t>
            </a:r>
            <a:r>
              <a:rPr lang="fr-FR" sz="2800" b="1" dirty="0" smtClean="0"/>
              <a:t>: </a:t>
            </a:r>
            <a:r>
              <a:rPr lang="fr-FR" sz="2800" b="1" dirty="0" smtClean="0">
                <a:solidFill>
                  <a:srgbClr val="FF0000"/>
                </a:solidFill>
              </a:rPr>
              <a:t>RADIODETECTION</a:t>
            </a:r>
            <a:r>
              <a:rPr lang="fr-FR" sz="2800" b="1" dirty="0" smtClean="0"/>
              <a:t> !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942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2"/>
          <p:cNvGrpSpPr/>
          <p:nvPr/>
        </p:nvGrpSpPr>
        <p:grpSpPr>
          <a:xfrm>
            <a:off x="-138405" y="836713"/>
            <a:ext cx="3477242" cy="4653413"/>
            <a:chOff x="-138406" y="1803876"/>
            <a:chExt cx="3477242" cy="4653413"/>
          </a:xfrm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2802" y="1803876"/>
              <a:ext cx="3336034" cy="3091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58" t="14833" r="13670" b="20459"/>
            <a:stretch>
              <a:fillRect/>
            </a:stretch>
          </p:blipFill>
          <p:spPr bwMode="auto">
            <a:xfrm rot="1804115">
              <a:off x="-138406" y="3532385"/>
              <a:ext cx="2471136" cy="182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0" y="4897735"/>
              <a:ext cx="3338834" cy="1559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262036"/>
            <a:ext cx="8229600" cy="1759251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 smtClean="0"/>
              <a:t>Neutrino </a:t>
            </a:r>
            <a:r>
              <a:rPr lang="fr-FR" sz="2800" b="1" dirty="0" err="1" smtClean="0"/>
              <a:t>charged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current</a:t>
            </a:r>
            <a:r>
              <a:rPr lang="fr-FR" sz="2800" b="1" dirty="0" smtClean="0"/>
              <a:t> interaction </a:t>
            </a:r>
            <a:r>
              <a:rPr lang="fr-FR" sz="2800" dirty="0" smtClean="0"/>
              <a:t>in </a:t>
            </a:r>
            <a:r>
              <a:rPr lang="fr-FR" sz="2800" dirty="0" err="1" smtClean="0"/>
              <a:t>matter</a:t>
            </a:r>
            <a:r>
              <a:rPr lang="fr-FR" sz="2800" dirty="0" smtClean="0"/>
              <a:t> (</a:t>
            </a:r>
            <a:r>
              <a:rPr lang="fr-FR" sz="2800" dirty="0" err="1" smtClean="0"/>
              <a:t>mountains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Tau lepton </a:t>
            </a:r>
            <a:r>
              <a:rPr lang="fr-FR" sz="2800" dirty="0" err="1" smtClean="0"/>
              <a:t>emerges</a:t>
            </a:r>
            <a:r>
              <a:rPr lang="fr-FR" sz="2800" dirty="0" smtClean="0"/>
              <a:t> in air &amp; </a:t>
            </a:r>
            <a:r>
              <a:rPr lang="fr-FR" sz="2800" dirty="0" err="1" smtClean="0"/>
              <a:t>decays</a:t>
            </a:r>
            <a:r>
              <a:rPr lang="fr-FR" sz="2800" dirty="0" smtClean="0"/>
              <a:t> in </a:t>
            </a:r>
            <a:r>
              <a:rPr lang="fr-FR" sz="2800" dirty="0" err="1" smtClean="0"/>
              <a:t>atmosphere</a:t>
            </a:r>
            <a:endParaRPr lang="fr-FR" sz="2800" dirty="0" smtClean="0"/>
          </a:p>
          <a:p>
            <a:r>
              <a:rPr lang="fr-FR" sz="2800" dirty="0" err="1" smtClean="0"/>
              <a:t>Initiates</a:t>
            </a:r>
            <a:r>
              <a:rPr lang="fr-FR" sz="2800" dirty="0" smtClean="0"/>
              <a:t> a </a:t>
            </a:r>
            <a:r>
              <a:rPr lang="fr-FR" sz="2800" dirty="0" err="1" smtClean="0"/>
              <a:t>particle</a:t>
            </a:r>
            <a:r>
              <a:rPr lang="fr-FR" sz="2800" dirty="0" smtClean="0"/>
              <a:t> </a:t>
            </a:r>
            <a:r>
              <a:rPr lang="fr-FR" sz="2800" dirty="0" err="1" smtClean="0"/>
              <a:t>shower</a:t>
            </a:r>
            <a:r>
              <a:rPr lang="fr-FR" sz="2800" dirty="0" smtClean="0"/>
              <a:t>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generates</a:t>
            </a:r>
            <a:r>
              <a:rPr lang="fr-FR" sz="2800" dirty="0" smtClean="0"/>
              <a:t> an </a:t>
            </a:r>
            <a:r>
              <a:rPr lang="fr-FR" sz="2800" b="1" dirty="0" err="1" smtClean="0"/>
              <a:t>electric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field</a:t>
            </a:r>
            <a:endParaRPr lang="fr-FR" sz="2800" b="1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>
            <a:fillRect/>
          </a:stretch>
        </p:blipFill>
        <p:spPr bwMode="auto">
          <a:xfrm>
            <a:off x="3338835" y="836712"/>
            <a:ext cx="5805165" cy="30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/>
          </p:cNvSpPr>
          <p:nvPr/>
        </p:nvSpPr>
        <p:spPr bwMode="auto">
          <a:xfrm>
            <a:off x="7845857" y="2462025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6817157" y="2462025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7363257" y="2601725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8391957" y="2589025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034828" y="1983038"/>
            <a:ext cx="2819450" cy="1389986"/>
            <a:chOff x="0" y="-148"/>
            <a:chExt cx="3221" cy="1273"/>
          </a:xfrm>
        </p:grpSpPr>
        <p:sp>
          <p:nvSpPr>
            <p:cNvPr id="11" name="Line 14"/>
            <p:cNvSpPr>
              <a:spLocks noChangeShapeType="1"/>
            </p:cNvSpPr>
            <p:nvPr/>
          </p:nvSpPr>
          <p:spPr bwMode="auto">
            <a:xfrm rot="10800000" flipH="1">
              <a:off x="0" y="570"/>
              <a:ext cx="3221" cy="555"/>
            </a:xfrm>
            <a:prstGeom prst="line">
              <a:avLst/>
            </a:prstGeom>
            <a:noFill/>
            <a:ln w="76200">
              <a:solidFill>
                <a:srgbClr val="003DCC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1861" y="-148"/>
              <a:ext cx="703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900" dirty="0" err="1" smtClean="0">
                  <a:solidFill>
                    <a:srgbClr val="2E6FFD"/>
                  </a:solidFill>
                  <a:latin typeface="Symbol" pitchFamily="18" charset="2"/>
                  <a:ea typeface="华文仿宋" charset="0"/>
                  <a:cs typeface="华文仿宋" charset="0"/>
                  <a:sym typeface="华文仿宋" charset="0"/>
                </a:rPr>
                <a:t>n</a:t>
              </a:r>
              <a:r>
                <a:rPr lang="en-US" sz="5900" baseline="-25000" dirty="0" err="1" smtClean="0">
                  <a:solidFill>
                    <a:srgbClr val="2E6FFD"/>
                  </a:solidFill>
                  <a:latin typeface="Symbol" pitchFamily="18" charset="2"/>
                  <a:ea typeface="华文仿宋" charset="0"/>
                  <a:cs typeface="华文仿宋" charset="0"/>
                  <a:sym typeface="华文仿宋" charset="0"/>
                </a:rPr>
                <a:t>t</a:t>
              </a:r>
              <a:endParaRPr lang="en-US" sz="5900" baseline="-6000" dirty="0">
                <a:solidFill>
                  <a:srgbClr val="2E6FFD"/>
                </a:solidFill>
                <a:latin typeface="华文仿宋" charset="0"/>
                <a:ea typeface="华文仿宋" charset="0"/>
                <a:cs typeface="华文仿宋" charset="0"/>
                <a:sym typeface="华文仿宋" charset="0"/>
              </a:endParaRP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045849" y="1450143"/>
            <a:ext cx="1941100" cy="1238738"/>
            <a:chOff x="0" y="-24"/>
            <a:chExt cx="1802" cy="809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0" y="470"/>
              <a:ext cx="1802" cy="315"/>
            </a:xfrm>
            <a:prstGeom prst="line">
              <a:avLst/>
            </a:prstGeom>
            <a:noFill/>
            <a:ln w="76200">
              <a:solidFill>
                <a:srgbClr val="003D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524" y="-24"/>
              <a:ext cx="30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900" dirty="0" smtClean="0">
                  <a:solidFill>
                    <a:srgbClr val="2E6FFD"/>
                  </a:solidFill>
                  <a:latin typeface="Symbol" pitchFamily="18" charset="2"/>
                  <a:ea typeface="华文楷体" charset="0"/>
                  <a:cs typeface="华文楷体" charset="0"/>
                  <a:sym typeface="华文楷体" charset="0"/>
                </a:rPr>
                <a:t>t</a:t>
              </a:r>
              <a:endParaRPr lang="en-US" sz="5900" dirty="0">
                <a:solidFill>
                  <a:srgbClr val="2E6FFD"/>
                </a:solidFill>
                <a:latin typeface="Symbol" pitchFamily="18" charset="2"/>
                <a:ea typeface="华文楷体" charset="0"/>
                <a:cs typeface="华文楷体" charset="0"/>
                <a:sym typeface="华文楷体" charset="0"/>
              </a:endParaRPr>
            </a:p>
          </p:txBody>
        </p:sp>
      </p:grpSp>
      <p:sp>
        <p:nvSpPr>
          <p:cNvPr id="16" name="AutoShape 19"/>
          <p:cNvSpPr>
            <a:spLocks/>
          </p:cNvSpPr>
          <p:nvPr/>
        </p:nvSpPr>
        <p:spPr bwMode="auto">
          <a:xfrm>
            <a:off x="3934647" y="2560387"/>
            <a:ext cx="252102" cy="347815"/>
          </a:xfrm>
          <a:prstGeom prst="star8">
            <a:avLst>
              <a:gd name="adj" fmla="val 19097"/>
            </a:avLst>
          </a:prstGeom>
          <a:solidFill>
            <a:srgbClr val="0044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3" name="Group 16"/>
          <p:cNvGrpSpPr/>
          <p:nvPr/>
        </p:nvGrpSpPr>
        <p:grpSpPr>
          <a:xfrm>
            <a:off x="4603974" y="1194390"/>
            <a:ext cx="4741344" cy="983239"/>
            <a:chOff x="4603973" y="2161553"/>
            <a:chExt cx="4741344" cy="983239"/>
          </a:xfrm>
        </p:grpSpPr>
        <p:pic>
          <p:nvPicPr>
            <p:cNvPr id="18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907" t="22865" r="29974" b="26260"/>
            <a:stretch>
              <a:fillRect/>
            </a:stretch>
          </p:blipFill>
          <p:spPr bwMode="auto">
            <a:xfrm rot="15461404">
              <a:off x="7111486" y="910961"/>
              <a:ext cx="983239" cy="348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03973" y="2204864"/>
              <a:ext cx="202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baseline="-8000" dirty="0" smtClean="0">
                  <a:solidFill>
                    <a:srgbClr val="FF0000"/>
                  </a:solidFill>
                </a:rPr>
                <a:t>~</a:t>
              </a:r>
              <a:r>
                <a:rPr lang="fr-FR" b="1" dirty="0" smtClean="0">
                  <a:solidFill>
                    <a:srgbClr val="FF0000"/>
                  </a:solidFill>
                </a:rPr>
                <a:t>horizontal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shower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AutoShape 20"/>
          <p:cNvSpPr>
            <a:spLocks/>
          </p:cNvSpPr>
          <p:nvPr/>
        </p:nvSpPr>
        <p:spPr bwMode="auto">
          <a:xfrm>
            <a:off x="5863529" y="2044106"/>
            <a:ext cx="252102" cy="347815"/>
          </a:xfrm>
          <a:prstGeom prst="star8">
            <a:avLst>
              <a:gd name="adj" fmla="val 19097"/>
            </a:avLst>
          </a:prstGeom>
          <a:solidFill>
            <a:srgbClr val="2E6FF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ZoneTexte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NEUTRINO RADIODETECTION</a:t>
            </a:r>
            <a:endParaRPr lang="fr-FR" sz="3200" b="1" dirty="0">
              <a:latin typeface="Calibri" pitchFamily="34" charset="0"/>
            </a:endParaRPr>
          </a:p>
        </p:txBody>
      </p:sp>
      <p:sp>
        <p:nvSpPr>
          <p:cNvPr id="26" name="Virage 25"/>
          <p:cNvSpPr/>
          <p:nvPr/>
        </p:nvSpPr>
        <p:spPr>
          <a:xfrm rot="10800000">
            <a:off x="2411760" y="4653136"/>
            <a:ext cx="648072" cy="432048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197170" y="4726745"/>
            <a:ext cx="3463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/>
              <a:t>Creates</a:t>
            </a:r>
            <a:r>
              <a:rPr lang="fr-FR" sz="2200" dirty="0" smtClean="0"/>
              <a:t> a </a:t>
            </a:r>
            <a:r>
              <a:rPr lang="fr-FR" sz="2200" b="1" dirty="0" smtClean="0"/>
              <a:t>tau lepton</a:t>
            </a:r>
            <a:endParaRPr lang="fr-FR" sz="2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475656" y="609329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Neutrino radiodetection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theoretically</a:t>
            </a:r>
            <a:r>
              <a:rPr lang="fr-FR" sz="2400" dirty="0" smtClean="0"/>
              <a:t> possible 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191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latin typeface="Calibri" pitchFamily="34" charset="0"/>
              </a:rPr>
              <a:t>THE 21CMA RADIO TELESCOPE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0438" y="6357938"/>
            <a:ext cx="428625" cy="2857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/>
              <a:t>DAQ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766763" y="1217613"/>
            <a:ext cx="0" cy="496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/>
          <a:srcRect l="17285" t="2754" r="76140" b="18211"/>
          <a:stretch>
            <a:fillRect/>
          </a:stretch>
        </p:blipFill>
        <p:spPr bwMode="auto">
          <a:xfrm>
            <a:off x="909638" y="1217613"/>
            <a:ext cx="444500" cy="4957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3" cstate="print"/>
          <a:srcRect l="25165" t="67422" r="3632" b="27553"/>
          <a:stretch>
            <a:fillRect/>
          </a:stretch>
        </p:blipFill>
        <p:spPr bwMode="auto">
          <a:xfrm>
            <a:off x="1481138" y="5757863"/>
            <a:ext cx="550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/>
          </p:cNvSpPr>
          <p:nvPr/>
        </p:nvSpPr>
        <p:spPr bwMode="auto">
          <a:xfrm rot="16200000">
            <a:off x="-57943" y="3439319"/>
            <a:ext cx="9652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200" bIns="0">
            <a:spAutoFit/>
          </a:bodyPr>
          <a:lstStyle/>
          <a:p>
            <a:pPr marL="38100">
              <a:lnSpc>
                <a:spcPct val="93000"/>
              </a:lnSpc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3200">
                <a:latin typeface="Calibri" pitchFamily="34" charset="0"/>
                <a:sym typeface="Arial" pitchFamily="34" charset="0"/>
              </a:rPr>
              <a:t>4 km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481138" y="6400800"/>
            <a:ext cx="5500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052888" y="6400800"/>
            <a:ext cx="966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200" bIns="0">
            <a:spAutoFit/>
          </a:bodyPr>
          <a:lstStyle/>
          <a:p>
            <a:pPr marL="38100">
              <a:lnSpc>
                <a:spcPct val="93000"/>
              </a:lnSpc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3200">
                <a:latin typeface="Calibri" pitchFamily="34" charset="0"/>
                <a:sym typeface="Arial" pitchFamily="34" charset="0"/>
              </a:rPr>
              <a:t>3 km</a:t>
            </a:r>
          </a:p>
        </p:txBody>
      </p:sp>
      <p:pic>
        <p:nvPicPr>
          <p:cNvPr id="12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1214438"/>
            <a:ext cx="3714750" cy="439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-3175" y="642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  <a:latin typeface="Calibri" pitchFamily="34" charset="0"/>
              </a:rPr>
              <a:t>21CMA</a:t>
            </a:r>
            <a:r>
              <a:rPr lang="fr-FR" sz="2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2000">
                <a:latin typeface="Calibri" pitchFamily="34" charset="0"/>
              </a:rPr>
              <a:t>is a giant radiotelescope located in the Tianshan Mountains (Xinjiang)</a:t>
            </a: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5351463" y="120967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 Built in 2007 by NAOC (WU X.-P.) to study the </a:t>
            </a:r>
            <a:r>
              <a:rPr lang="fr-FR" b="1">
                <a:latin typeface="Calibri" pitchFamily="34" charset="0"/>
              </a:rPr>
              <a:t>epoch of re-ionization</a:t>
            </a:r>
          </a:p>
        </p:txBody>
      </p:sp>
      <p:sp>
        <p:nvSpPr>
          <p:cNvPr id="15" name="ZoneTexte 15"/>
          <p:cNvSpPr txBox="1">
            <a:spLocks noChangeArrowheads="1"/>
          </p:cNvSpPr>
          <p:nvPr/>
        </p:nvSpPr>
        <p:spPr bwMode="auto">
          <a:xfrm>
            <a:off x="0" y="10715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North</a:t>
            </a:r>
          </a:p>
        </p:txBody>
      </p: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6715125" y="64293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East</a:t>
            </a:r>
          </a:p>
        </p:txBody>
      </p:sp>
      <p:sp>
        <p:nvSpPr>
          <p:cNvPr id="17" name="ZoneTexte 17"/>
          <p:cNvSpPr txBox="1">
            <a:spLocks noChangeArrowheads="1"/>
          </p:cNvSpPr>
          <p:nvPr/>
        </p:nvSpPr>
        <p:spPr bwMode="auto">
          <a:xfrm>
            <a:off x="1011238" y="6410325"/>
            <a:ext cx="798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West</a:t>
            </a:r>
          </a:p>
        </p:txBody>
      </p:sp>
      <p:sp>
        <p:nvSpPr>
          <p:cNvPr id="18" name="ZoneTexte 18"/>
          <p:cNvSpPr txBox="1">
            <a:spLocks noChangeArrowheads="1"/>
          </p:cNvSpPr>
          <p:nvPr/>
        </p:nvSpPr>
        <p:spPr bwMode="auto">
          <a:xfrm>
            <a:off x="142875" y="607218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South</a:t>
            </a:r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5313363" y="2027238"/>
            <a:ext cx="3830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 10160 log-periodic antennas (signal phased by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pod</a:t>
            </a:r>
            <a:r>
              <a:rPr lang="fr-FR">
                <a:latin typeface="Calibri" pitchFamily="34" charset="0"/>
              </a:rPr>
              <a:t> of 127)</a:t>
            </a:r>
          </a:p>
        </p:txBody>
      </p:sp>
      <p:sp>
        <p:nvSpPr>
          <p:cNvPr id="20" name="Ellipse 19"/>
          <p:cNvSpPr/>
          <p:nvPr/>
        </p:nvSpPr>
        <p:spPr>
          <a:xfrm>
            <a:off x="1785938" y="4071938"/>
            <a:ext cx="3000375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1" name="Connecteur droit avec flèche 20"/>
          <p:cNvCxnSpPr>
            <a:endCxn id="20" idx="7"/>
          </p:cNvCxnSpPr>
          <p:nvPr/>
        </p:nvCxnSpPr>
        <p:spPr>
          <a:xfrm rot="10800000" flipV="1">
            <a:off x="4346575" y="2643188"/>
            <a:ext cx="3011488" cy="163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3"/>
          <p:cNvSpPr txBox="1">
            <a:spLocks noChangeArrowheads="1"/>
          </p:cNvSpPr>
          <p:nvPr/>
        </p:nvSpPr>
        <p:spPr bwMode="auto">
          <a:xfrm>
            <a:off x="5375275" y="37988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 Each pod is linked to the acquistion room by </a:t>
            </a:r>
            <a:r>
              <a:rPr lang="fr-FR" b="1">
                <a:latin typeface="Calibri" pitchFamily="34" charset="0"/>
              </a:rPr>
              <a:t>optical fiber</a:t>
            </a:r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>
            <a:off x="5373688" y="454342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 Signal acquisition performed by </a:t>
            </a:r>
          </a:p>
          <a:p>
            <a:pPr algn="ctr"/>
            <a:r>
              <a:rPr lang="fr-FR" b="1">
                <a:latin typeface="Calibri" pitchFamily="34" charset="0"/>
              </a:rPr>
              <a:t>200 MHz ADC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181100" y="4135438"/>
            <a:ext cx="747713" cy="365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/>
          </p:cNvSpPr>
          <p:nvPr/>
        </p:nvSpPr>
        <p:spPr bwMode="auto">
          <a:xfrm>
            <a:off x="53706" y="745588"/>
            <a:ext cx="9010650" cy="2232025"/>
          </a:xfrm>
          <a:prstGeom prst="rect">
            <a:avLst/>
          </a:prstGeom>
          <a:solidFill>
            <a:srgbClr val="E6E6E6">
              <a:alpha val="20000"/>
            </a:srgbClr>
          </a:solidFill>
          <a:ln w="508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19018" y="2953801"/>
            <a:ext cx="6958013" cy="2520950"/>
            <a:chOff x="0" y="20"/>
            <a:chExt cx="6234" cy="2259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400" y="1218"/>
              <a:ext cx="834" cy="906"/>
              <a:chOff x="0" y="0"/>
              <a:chExt cx="834" cy="906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248" y="293"/>
                <a:ext cx="522" cy="0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0" y="397"/>
                <a:ext cx="762" cy="5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448" y="189"/>
                <a:ext cx="349" cy="8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623" y="80"/>
                <a:ext cx="179" cy="6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flipH="1">
                <a:off x="216" y="0"/>
                <a:ext cx="618" cy="544"/>
              </a:xfrm>
              <a:prstGeom prst="line">
                <a:avLst/>
              </a:prstGeom>
              <a:noFill/>
              <a:ln w="38100">
                <a:solidFill>
                  <a:srgbClr val="9A9A9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449" y="349"/>
                <a:ext cx="1" cy="5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rot="10800000" flipH="1">
              <a:off x="2453" y="1818"/>
              <a:ext cx="2979" cy="22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01" y="341"/>
              <a:ext cx="2163" cy="1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Rectangle 24"/>
            <p:cNvSpPr>
              <a:spLocks/>
            </p:cNvSpPr>
            <p:nvPr/>
          </p:nvSpPr>
          <p:spPr bwMode="auto">
            <a:xfrm>
              <a:off x="768" y="20"/>
              <a:ext cx="1228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>
                  <a:latin typeface="Calibri" pitchFamily="34" charset="0"/>
                  <a:ea typeface="Gill Sans"/>
                  <a:cs typeface="Gill Sans"/>
                </a:rPr>
                <a:t>optical fiber</a:t>
              </a:r>
            </a:p>
          </p:txBody>
        </p:sp>
        <p:sp>
          <p:nvSpPr>
            <p:cNvPr id="10" name="AutoShape 25"/>
            <p:cNvSpPr>
              <a:spLocks/>
            </p:cNvSpPr>
            <p:nvPr/>
          </p:nvSpPr>
          <p:spPr bwMode="auto">
            <a:xfrm rot="-5400000">
              <a:off x="4204" y="1315"/>
              <a:ext cx="936" cy="994"/>
            </a:xfrm>
            <a:prstGeom prst="triangle">
              <a:avLst>
                <a:gd name="adj" fmla="val 50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Gill Sans" charset="0"/>
                  <a:cs typeface="Gill Sans" charset="0"/>
                </a:rPr>
                <a:t>64dB</a:t>
              </a:r>
            </a:p>
          </p:txBody>
        </p:sp>
        <p:sp>
          <p:nvSpPr>
            <p:cNvPr id="11" name="Rectangle 26"/>
            <p:cNvSpPr>
              <a:spLocks/>
            </p:cNvSpPr>
            <p:nvPr/>
          </p:nvSpPr>
          <p:spPr bwMode="auto">
            <a:xfrm>
              <a:off x="2776" y="1600"/>
              <a:ext cx="1297" cy="43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Gill Sans" charset="0"/>
                  <a:cs typeface="Gill Sans" charset="0"/>
                </a:rPr>
                <a:t>50-100MHz filter</a:t>
              </a:r>
            </a:p>
          </p:txBody>
        </p:sp>
        <p:sp>
          <p:nvSpPr>
            <p:cNvPr id="12" name="Oval 27"/>
            <p:cNvSpPr>
              <a:spLocks/>
            </p:cNvSpPr>
            <p:nvPr/>
          </p:nvSpPr>
          <p:spPr bwMode="auto">
            <a:xfrm>
              <a:off x="2304" y="200"/>
              <a:ext cx="304" cy="280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28"/>
            <p:cNvSpPr>
              <a:spLocks/>
            </p:cNvSpPr>
            <p:nvPr/>
          </p:nvSpPr>
          <p:spPr bwMode="auto">
            <a:xfrm>
              <a:off x="0" y="200"/>
              <a:ext cx="304" cy="280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 flipH="1">
              <a:off x="2456" y="488"/>
              <a:ext cx="0" cy="134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1" name="Rectangle 31"/>
          <p:cNvSpPr>
            <a:spLocks/>
          </p:cNvSpPr>
          <p:nvPr/>
        </p:nvSpPr>
        <p:spPr bwMode="auto">
          <a:xfrm>
            <a:off x="53706" y="2961738"/>
            <a:ext cx="9010650" cy="2608263"/>
          </a:xfrm>
          <a:prstGeom prst="rect">
            <a:avLst/>
          </a:prstGeom>
          <a:solidFill>
            <a:srgbClr val="E6E6E6">
              <a:alpha val="20000"/>
            </a:srgbClr>
          </a:solidFill>
          <a:ln w="508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Rectangle 32"/>
          <p:cNvSpPr>
            <a:spLocks/>
          </p:cNvSpPr>
          <p:nvPr/>
        </p:nvSpPr>
        <p:spPr bwMode="auto">
          <a:xfrm>
            <a:off x="6219556" y="3122076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b="1">
                <a:latin typeface="Calibri" pitchFamily="34" charset="0"/>
                <a:ea typeface="Gill Sans"/>
                <a:cs typeface="Gill Sans"/>
              </a:rPr>
              <a:t>TREND acquisition</a:t>
            </a:r>
          </a:p>
        </p:txBody>
      </p:sp>
      <p:sp>
        <p:nvSpPr>
          <p:cNvPr id="23" name="ZoneTexte 2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FROM 21CMA TO TREND SETUP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4" name="AutoShape 3"/>
          <p:cNvSpPr>
            <a:spLocks/>
          </p:cNvSpPr>
          <p:nvPr/>
        </p:nvSpPr>
        <p:spPr bwMode="auto">
          <a:xfrm>
            <a:off x="7867381" y="1393288"/>
            <a:ext cx="1196975" cy="1223963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ill Sans" charset="0"/>
                <a:cs typeface="Gill Sans" charset="0"/>
              </a:rPr>
              <a:t>pod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rot="10800000" flipH="1">
            <a:off x="2255568" y="1975901"/>
            <a:ext cx="2312988" cy="3175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169593" y="1599663"/>
            <a:ext cx="1751013" cy="211613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ill Sans" charset="0"/>
                <a:cs typeface="Gill Sans" charset="0"/>
              </a:rPr>
              <a:t>DAQ room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ill Sans" charset="0"/>
                <a:cs typeface="Gill Sans" charset="0"/>
              </a:rPr>
              <a:t>200MSamples/s ADC+CPU+disk</a:t>
            </a:r>
          </a:p>
        </p:txBody>
      </p:sp>
      <p:sp>
        <p:nvSpPr>
          <p:cNvPr id="27" name="Rectangle 6"/>
          <p:cNvSpPr>
            <a:spLocks/>
          </p:cNvSpPr>
          <p:nvPr/>
        </p:nvSpPr>
        <p:spPr bwMode="auto">
          <a:xfrm>
            <a:off x="2777856" y="1621888"/>
            <a:ext cx="1370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pitchFamily="34" charset="0"/>
                <a:ea typeface="Gill Sans"/>
                <a:cs typeface="Gill Sans"/>
              </a:rPr>
              <a:t>optical fiber</a:t>
            </a:r>
          </a:p>
        </p:txBody>
      </p:sp>
      <p:sp>
        <p:nvSpPr>
          <p:cNvPr id="28" name="AutoShape 7"/>
          <p:cNvSpPr>
            <a:spLocks/>
          </p:cNvSpPr>
          <p:nvPr/>
        </p:nvSpPr>
        <p:spPr bwMode="auto">
          <a:xfrm rot="16200000">
            <a:off x="6586268" y="1423451"/>
            <a:ext cx="1044575" cy="1108075"/>
          </a:xfrm>
          <a:prstGeom prst="triangle">
            <a:avLst>
              <a:gd name="adj" fmla="val 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ill Sans" charset="0"/>
                <a:cs typeface="Gill Sans" charset="0"/>
              </a:rPr>
              <a:t>84dB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4992418" y="1742538"/>
            <a:ext cx="1446213" cy="4810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ill Sans" charset="0"/>
                <a:cs typeface="Gill Sans" charset="0"/>
              </a:rPr>
              <a:t>50-200MHz filter</a:t>
            </a:r>
          </a:p>
        </p:txBody>
      </p:sp>
      <p:sp>
        <p:nvSpPr>
          <p:cNvPr id="30" name="Oval 9"/>
          <p:cNvSpPr>
            <a:spLocks/>
          </p:cNvSpPr>
          <p:nvPr/>
        </p:nvSpPr>
        <p:spPr bwMode="auto">
          <a:xfrm>
            <a:off x="4492356" y="1821913"/>
            <a:ext cx="339725" cy="312738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10"/>
          <p:cNvSpPr>
            <a:spLocks/>
          </p:cNvSpPr>
          <p:nvPr/>
        </p:nvSpPr>
        <p:spPr bwMode="auto">
          <a:xfrm>
            <a:off x="1920606" y="1821913"/>
            <a:ext cx="339725" cy="312738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2" name="Groupe 61"/>
          <p:cNvGrpSpPr>
            <a:grpSpLocks/>
          </p:cNvGrpSpPr>
          <p:nvPr/>
        </p:nvGrpSpPr>
        <p:grpSpPr bwMode="auto">
          <a:xfrm>
            <a:off x="171180" y="4196813"/>
            <a:ext cx="4184795" cy="1719263"/>
            <a:chOff x="179173" y="5013176"/>
            <a:chExt cx="4151017" cy="171986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9781"/>
            <a:stretch>
              <a:fillRect/>
            </a:stretch>
          </p:blipFill>
          <p:spPr bwMode="auto">
            <a:xfrm>
              <a:off x="179173" y="5013176"/>
              <a:ext cx="3998217" cy="171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655389" y="5740504"/>
              <a:ext cx="3460504" cy="16833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5" name="ZoneTexte 15"/>
            <p:cNvSpPr txBox="1">
              <a:spLocks noChangeArrowheads="1"/>
            </p:cNvSpPr>
            <p:nvPr/>
          </p:nvSpPr>
          <p:spPr bwMode="auto">
            <a:xfrm>
              <a:off x="3702431" y="5806865"/>
              <a:ext cx="3008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σ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661739" y="5478476"/>
              <a:ext cx="3460504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18"/>
            <p:cNvSpPr txBox="1">
              <a:spLocks noChangeArrowheads="1"/>
            </p:cNvSpPr>
            <p:nvPr/>
          </p:nvSpPr>
          <p:spPr bwMode="auto">
            <a:xfrm>
              <a:off x="3558415" y="5158793"/>
              <a:ext cx="771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N.σ</a:t>
              </a:r>
            </a:p>
          </p:txBody>
        </p:sp>
      </p:grpSp>
      <p:sp>
        <p:nvSpPr>
          <p:cNvPr id="38" name="Rectangle 32"/>
          <p:cNvSpPr>
            <a:spLocks/>
          </p:cNvSpPr>
          <p:nvPr/>
        </p:nvSpPr>
        <p:spPr bwMode="auto">
          <a:xfrm>
            <a:off x="6292581" y="883701"/>
            <a:ext cx="2395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b="1">
                <a:latin typeface="Calibri" pitchFamily="34" charset="0"/>
                <a:ea typeface="Gill Sans"/>
                <a:cs typeface="Gill Sans"/>
              </a:rPr>
              <a:t>21CMA acquisition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6437043" y="1974313"/>
            <a:ext cx="128588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4828906" y="1974313"/>
            <a:ext cx="161925" cy="158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7661006" y="2002888"/>
            <a:ext cx="28575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62"/>
          <p:cNvSpPr txBox="1">
            <a:spLocks noChangeArrowheads="1"/>
          </p:cNvSpPr>
          <p:nvPr/>
        </p:nvSpPr>
        <p:spPr bwMode="auto">
          <a:xfrm>
            <a:off x="153718" y="956726"/>
            <a:ext cx="496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Continuous recording in frequency domain</a:t>
            </a:r>
          </a:p>
        </p:txBody>
      </p:sp>
      <p:sp>
        <p:nvSpPr>
          <p:cNvPr id="43" name="ZoneTexte 63"/>
          <p:cNvSpPr txBox="1">
            <a:spLocks noChangeArrowheads="1"/>
          </p:cNvSpPr>
          <p:nvPr/>
        </p:nvSpPr>
        <p:spPr bwMode="auto">
          <a:xfrm>
            <a:off x="166418" y="3731676"/>
            <a:ext cx="3244850" cy="400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Trigger mode in time domain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0" y="5922498"/>
            <a:ext cx="916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Antenna signals recorded </a:t>
            </a:r>
            <a:r>
              <a:rPr lang="en-US" sz="2000" b="1" dirty="0" err="1" smtClean="0">
                <a:solidFill>
                  <a:srgbClr val="FF0000"/>
                </a:solidFill>
              </a:rPr>
              <a:t>indepently</a:t>
            </a:r>
            <a:r>
              <a:rPr lang="en-US" sz="2000" dirty="0" smtClean="0"/>
              <a:t> on dedicated channel: </a:t>
            </a:r>
          </a:p>
          <a:p>
            <a:pPr algn="ctr"/>
            <a:r>
              <a:rPr lang="en-US" sz="2400" dirty="0" smtClean="0"/>
              <a:t>Offline coincidence reconstruction</a:t>
            </a:r>
            <a:endParaRPr lang="en-US" sz="2400" dirty="0"/>
          </a:p>
        </p:txBody>
      </p:sp>
      <p:sp>
        <p:nvSpPr>
          <p:cNvPr id="85" name="Rectangle 84"/>
          <p:cNvSpPr/>
          <p:nvPr/>
        </p:nvSpPr>
        <p:spPr>
          <a:xfrm>
            <a:off x="1403648" y="5949280"/>
            <a:ext cx="6403921" cy="74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LAYOUT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436096" y="836712"/>
            <a:ext cx="3140025" cy="2736304"/>
            <a:chOff x="1619672" y="1556791"/>
            <a:chExt cx="4148137" cy="3513205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619672" y="1556791"/>
              <a:ext cx="4148137" cy="3513205"/>
              <a:chOff x="0" y="0"/>
              <a:chExt cx="2736" cy="2248"/>
            </a:xfrm>
          </p:grpSpPr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2736" cy="2248"/>
                <a:chOff x="0" y="0"/>
                <a:chExt cx="2736" cy="2248"/>
              </a:xfrm>
            </p:grpSpPr>
            <p:pic>
              <p:nvPicPr>
                <p:cNvPr id="19" name="Picture 2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494" t="2621" r="7303" b="748"/>
                <a:stretch>
                  <a:fillRect/>
                </a:stretch>
              </p:blipFill>
              <p:spPr bwMode="auto">
                <a:xfrm>
                  <a:off x="0" y="0"/>
                  <a:ext cx="2736" cy="2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tangle 24"/>
                <p:cNvSpPr>
                  <a:spLocks/>
                </p:cNvSpPr>
                <p:nvPr/>
              </p:nvSpPr>
              <p:spPr bwMode="auto">
                <a:xfrm>
                  <a:off x="17" y="17"/>
                  <a:ext cx="2701" cy="2213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400" y="1121"/>
                <a:ext cx="256" cy="686"/>
                <a:chOff x="0" y="0"/>
                <a:chExt cx="255" cy="686"/>
              </a:xfrm>
            </p:grpSpPr>
            <p:sp>
              <p:nvSpPr>
                <p:cNvPr id="17" name="Rectangle 26"/>
                <p:cNvSpPr>
                  <a:spLocks/>
                </p:cNvSpPr>
                <p:nvPr/>
              </p:nvSpPr>
              <p:spPr bwMode="auto">
                <a:xfrm>
                  <a:off x="0" y="355"/>
                  <a:ext cx="255" cy="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r>
                    <a:rPr lang="en-US" sz="2600">
                      <a:latin typeface="Calibri" pitchFamily="34" charset="0"/>
                      <a:ea typeface="Gill Sans"/>
                      <a:cs typeface="Gill Sans"/>
                    </a:rPr>
                    <a:t>N</a:t>
                  </a:r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33" y="0"/>
                  <a:ext cx="0" cy="360"/>
                </a:xfrm>
                <a:prstGeom prst="line">
                  <a:avLst/>
                </a:prstGeom>
                <a:noFill/>
                <a:ln w="25400">
                  <a:noFill/>
                  <a:miter lim="800000"/>
                  <a:headEnd type="stealth" w="med" len="med"/>
                  <a:tailEnd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8" name="AutoShape 28"/>
            <p:cNvSpPr>
              <a:spLocks/>
            </p:cNvSpPr>
            <p:nvPr/>
          </p:nvSpPr>
          <p:spPr bwMode="auto">
            <a:xfrm>
              <a:off x="2650642" y="2494481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AutoShape 29"/>
            <p:cNvSpPr>
              <a:spLocks/>
            </p:cNvSpPr>
            <p:nvPr/>
          </p:nvSpPr>
          <p:spPr bwMode="auto">
            <a:xfrm>
              <a:off x="3063030" y="3069596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AutoShape 30"/>
            <p:cNvSpPr>
              <a:spLocks/>
            </p:cNvSpPr>
            <p:nvPr/>
          </p:nvSpPr>
          <p:spPr bwMode="auto">
            <a:xfrm>
              <a:off x="4118257" y="4157315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AutoShape 31"/>
            <p:cNvSpPr>
              <a:spLocks/>
            </p:cNvSpPr>
            <p:nvPr/>
          </p:nvSpPr>
          <p:spPr bwMode="auto">
            <a:xfrm>
              <a:off x="4627678" y="2932068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4930904" y="2406963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3815031" y="2406963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37" name="Picture 4" descr="D:\FCPPL\se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40233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avec flèche 38"/>
          <p:cNvCxnSpPr/>
          <p:nvPr/>
        </p:nvCxnSpPr>
        <p:spPr>
          <a:xfrm>
            <a:off x="6228184" y="1268760"/>
            <a:ext cx="1872208" cy="1588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 flipH="1" flipV="1">
            <a:off x="7596336" y="2276872"/>
            <a:ext cx="1584176" cy="1588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660232" y="7647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250 m</a:t>
            </a:r>
            <a:endParaRPr lang="fr-FR" sz="2400" b="1" dirty="0"/>
          </a:p>
        </p:txBody>
      </p:sp>
      <p:sp>
        <p:nvSpPr>
          <p:cNvPr id="45" name="ZoneTexte 44"/>
          <p:cNvSpPr txBox="1"/>
          <p:nvPr/>
        </p:nvSpPr>
        <p:spPr>
          <a:xfrm rot="5400000">
            <a:off x="8135888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100 m</a:t>
            </a:r>
            <a:endParaRPr lang="fr-FR" sz="2400" b="1" dirty="0"/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6588224" y="5949280"/>
            <a:ext cx="1512168" cy="1588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5400000">
            <a:off x="5796136" y="5157192"/>
            <a:ext cx="1296144" cy="1588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920346" y="599283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400 m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 rot="16200000">
            <a:off x="5817115" y="49379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800 m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51520" y="6926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b="1" u="sng" dirty="0" smtClean="0"/>
              <a:t>2009 :</a:t>
            </a:r>
            <a:endParaRPr lang="fr-FR" sz="2400" b="1" u="sng" dirty="0"/>
          </a:p>
        </p:txBody>
      </p:sp>
      <p:sp>
        <p:nvSpPr>
          <p:cNvPr id="54" name="ZoneTexte 53"/>
          <p:cNvSpPr txBox="1"/>
          <p:nvPr/>
        </p:nvSpPr>
        <p:spPr>
          <a:xfrm>
            <a:off x="351257" y="119614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Prototype of </a:t>
            </a:r>
            <a:r>
              <a:rPr lang="fr-FR" b="1" dirty="0" smtClean="0"/>
              <a:t>6 log-</a:t>
            </a:r>
            <a:r>
              <a:rPr lang="fr-FR" b="1" dirty="0" err="1" smtClean="0"/>
              <a:t>periodic</a:t>
            </a:r>
            <a:r>
              <a:rPr lang="fr-FR" b="1" dirty="0" smtClean="0"/>
              <a:t> </a:t>
            </a:r>
            <a:r>
              <a:rPr lang="fr-FR" b="1" dirty="0" err="1" smtClean="0"/>
              <a:t>antennas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Test of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coincidence</a:t>
            </a:r>
            <a:r>
              <a:rPr lang="fr-FR" dirty="0" smtClean="0"/>
              <a:t> identification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Test of EM signal </a:t>
            </a:r>
            <a:r>
              <a:rPr lang="fr-FR" dirty="0" err="1" smtClean="0"/>
              <a:t>arrival</a:t>
            </a:r>
            <a:r>
              <a:rPr lang="fr-FR" dirty="0" smtClean="0"/>
              <a:t> direction reconstruction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467790" y="230710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TREND concept proof-of-</a:t>
            </a:r>
            <a:r>
              <a:rPr lang="en-US" sz="2400" b="1" dirty="0" err="1" smtClean="0">
                <a:solidFill>
                  <a:srgbClr val="FF0000"/>
                </a:solidFill>
              </a:rPr>
              <a:t>feasability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3476" y="2223940"/>
            <a:ext cx="482453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82065" y="306675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b="1" u="sng" dirty="0" smtClean="0"/>
              <a:t>2010 :</a:t>
            </a:r>
            <a:endParaRPr lang="fr-FR" sz="2400" b="1" u="sng" dirty="0"/>
          </a:p>
        </p:txBody>
      </p:sp>
      <p:sp>
        <p:nvSpPr>
          <p:cNvPr id="58" name="ZoneTexte 57"/>
          <p:cNvSpPr txBox="1"/>
          <p:nvPr/>
        </p:nvSpPr>
        <p:spPr>
          <a:xfrm>
            <a:off x="430132" y="3587262"/>
            <a:ext cx="5005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of </a:t>
            </a:r>
            <a:r>
              <a:rPr lang="fr-FR" b="1" dirty="0" smtClean="0"/>
              <a:t>15 log-</a:t>
            </a:r>
            <a:r>
              <a:rPr lang="fr-FR" b="1" dirty="0" err="1" smtClean="0"/>
              <a:t>periodic</a:t>
            </a:r>
            <a:r>
              <a:rPr lang="fr-FR" b="1" dirty="0" smtClean="0"/>
              <a:t> </a:t>
            </a:r>
            <a:r>
              <a:rPr lang="fr-FR" b="1" dirty="0" err="1" smtClean="0"/>
              <a:t>antennas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b="1" dirty="0" smtClean="0"/>
              <a:t>3 </a:t>
            </a:r>
            <a:r>
              <a:rPr lang="fr-FR" b="1" dirty="0" err="1" smtClean="0"/>
              <a:t>particle</a:t>
            </a:r>
            <a:r>
              <a:rPr lang="fr-FR" b="1" dirty="0" smtClean="0"/>
              <a:t> detectors</a:t>
            </a:r>
            <a:r>
              <a:rPr lang="fr-FR" dirty="0" smtClean="0"/>
              <a:t> (</a:t>
            </a:r>
            <a:r>
              <a:rPr lang="fr-FR" dirty="0" err="1" smtClean="0"/>
              <a:t>scintillators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Test of EAS radio candidate identification</a:t>
            </a:r>
          </a:p>
          <a:p>
            <a:pPr>
              <a:buFontTx/>
              <a:buChar char="-"/>
            </a:pPr>
            <a:r>
              <a:rPr lang="fr-FR" dirty="0" smtClean="0"/>
              <a:t> Offline cross-check </a:t>
            </a:r>
            <a:r>
              <a:rPr lang="fr-FR" dirty="0" err="1" smtClean="0"/>
              <a:t>between</a:t>
            </a:r>
            <a:r>
              <a:rPr lang="fr-FR" dirty="0" smtClean="0"/>
              <a:t> radio candidates and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(</a:t>
            </a:r>
            <a:r>
              <a:rPr lang="fr-FR" b="1" dirty="0" err="1" smtClean="0"/>
              <a:t>recorded</a:t>
            </a:r>
            <a:r>
              <a:rPr lang="fr-FR" b="1" dirty="0" smtClean="0"/>
              <a:t> </a:t>
            </a:r>
            <a:r>
              <a:rPr lang="fr-FR" b="1" dirty="0" err="1" smtClean="0"/>
              <a:t>indepently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b="1" dirty="0" err="1"/>
              <a:t>H</a:t>
            </a:r>
            <a:r>
              <a:rPr lang="fr-FR" b="1" dirty="0" err="1" smtClean="0"/>
              <a:t>ybrid</a:t>
            </a:r>
            <a:r>
              <a:rPr lang="fr-FR" b="1" dirty="0" smtClean="0"/>
              <a:t> </a:t>
            </a:r>
            <a:r>
              <a:rPr lang="fr-FR" b="1" dirty="0" err="1" smtClean="0"/>
              <a:t>antenna</a:t>
            </a:r>
            <a:r>
              <a:rPr lang="fr-FR" b="1" dirty="0" smtClean="0"/>
              <a:t>/</a:t>
            </a:r>
            <a:r>
              <a:rPr lang="fr-FR" b="1" dirty="0" err="1" smtClean="0"/>
              <a:t>scintillator</a:t>
            </a:r>
            <a:r>
              <a:rPr lang="fr-FR" b="1" dirty="0" smtClean="0"/>
              <a:t> </a:t>
            </a:r>
            <a:r>
              <a:rPr lang="fr-FR" b="1" dirty="0" err="1" smtClean="0"/>
              <a:t>coincidences</a:t>
            </a:r>
            <a:r>
              <a:rPr lang="fr-FR" b="1" dirty="0" smtClean="0"/>
              <a:t> </a:t>
            </a:r>
            <a:r>
              <a:rPr lang="fr-FR" b="1" dirty="0" err="1" smtClean="0"/>
              <a:t>found</a:t>
            </a:r>
            <a:endParaRPr lang="fr-FR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385054" y="545826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Validation of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EAS </a:t>
            </a:r>
            <a:r>
              <a:rPr lang="fr-FR" sz="2400" b="1" dirty="0" err="1" smtClean="0">
                <a:solidFill>
                  <a:srgbClr val="FF0000"/>
                </a:solidFill>
              </a:rPr>
              <a:t>autonomous</a:t>
            </a:r>
            <a:r>
              <a:rPr lang="fr-FR" sz="2400" b="1" dirty="0" smtClean="0">
                <a:solidFill>
                  <a:srgbClr val="FF0000"/>
                </a:solidFill>
              </a:rPr>
              <a:t> radiodetection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7544" y="5445224"/>
            <a:ext cx="46805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732759" y="6337735"/>
            <a:ext cx="438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dirty="0" err="1" smtClean="0">
                <a:solidFill>
                  <a:srgbClr val="7030A0"/>
                </a:solidFill>
                <a:latin typeface="Calibri" pitchFamily="34" charset="0"/>
              </a:rPr>
              <a:t>see</a:t>
            </a:r>
            <a:r>
              <a:rPr lang="fr-FR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Calibri" pitchFamily="34" charset="0"/>
              </a:rPr>
              <a:t>Astropart</a:t>
            </a:r>
            <a:r>
              <a:rPr lang="fr-FR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Calibri" pitchFamily="34" charset="0"/>
              </a:rPr>
              <a:t>Phys</a:t>
            </a:r>
            <a:r>
              <a:rPr lang="fr-FR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Calibri" pitchFamily="34" charset="0"/>
              </a:rPr>
              <a:t>paper</a:t>
            </a:r>
            <a:r>
              <a:rPr lang="fr-FR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arXiv:1007.4359)</a:t>
            </a:r>
            <a:endParaRPr lang="en-US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 l="7272" t="5490" r="7362" b="4523"/>
          <a:stretch>
            <a:fillRect/>
          </a:stretch>
        </p:blipFill>
        <p:spPr bwMode="auto">
          <a:xfrm>
            <a:off x="3419872" y="692696"/>
            <a:ext cx="5545946" cy="54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TREND LAYOUT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5" name="Picture 4" descr="D:\FCPPL\IMG_6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172248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6588224" y="5949280"/>
            <a:ext cx="1512168" cy="1588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30216" y="4431323"/>
            <a:ext cx="4608512" cy="1588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580112" y="38610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-10000" dirty="0" smtClean="0">
                <a:solidFill>
                  <a:schemeClr val="bg1"/>
                </a:solidFill>
              </a:rPr>
              <a:t>~</a:t>
            </a:r>
            <a:r>
              <a:rPr lang="fr-FR" sz="3200" b="1" dirty="0" smtClean="0">
                <a:solidFill>
                  <a:schemeClr val="bg1"/>
                </a:solidFill>
              </a:rPr>
              <a:t>3 km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8766" y="1041147"/>
            <a:ext cx="263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b="1" u="sng" dirty="0" smtClean="0"/>
              <a:t>2011 :</a:t>
            </a:r>
            <a:endParaRPr lang="fr-FR" sz="2400" b="1" u="sng" dirty="0"/>
          </a:p>
        </p:txBody>
      </p:sp>
      <p:sp>
        <p:nvSpPr>
          <p:cNvPr id="17" name="ZoneTexte 16"/>
          <p:cNvSpPr txBox="1"/>
          <p:nvPr/>
        </p:nvSpPr>
        <p:spPr>
          <a:xfrm>
            <a:off x="36076" y="1569288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Extension to </a:t>
            </a:r>
            <a:r>
              <a:rPr lang="fr-FR" b="1" dirty="0" smtClean="0">
                <a:solidFill>
                  <a:srgbClr val="FF0000"/>
                </a:solidFill>
              </a:rPr>
              <a:t>50 </a:t>
            </a:r>
            <a:r>
              <a:rPr lang="fr-FR" b="1" dirty="0" err="1" smtClean="0">
                <a:solidFill>
                  <a:srgbClr val="FF0000"/>
                </a:solidFill>
              </a:rPr>
              <a:t>antennas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21CMA East-West arm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2348880"/>
            <a:ext cx="349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New </a:t>
            </a:r>
            <a:r>
              <a:rPr lang="fr-FR" dirty="0" err="1" smtClean="0"/>
              <a:t>antenna</a:t>
            </a:r>
            <a:r>
              <a:rPr lang="fr-FR" dirty="0" smtClean="0"/>
              <a:t> design: </a:t>
            </a:r>
          </a:p>
          <a:p>
            <a:r>
              <a:rPr lang="fr-FR" i="1" dirty="0" smtClean="0"/>
              <a:t>«</a:t>
            </a:r>
            <a:r>
              <a:rPr lang="fr-FR" i="1" dirty="0" err="1" smtClean="0"/>
              <a:t>butterfly</a:t>
            </a:r>
            <a:r>
              <a:rPr lang="fr-FR" i="1" dirty="0" smtClean="0"/>
              <a:t>-</a:t>
            </a:r>
            <a:r>
              <a:rPr lang="fr-FR" i="1" dirty="0" err="1" smtClean="0"/>
              <a:t>shape</a:t>
            </a:r>
            <a:r>
              <a:rPr lang="fr-FR" i="1" dirty="0" smtClean="0"/>
              <a:t>» </a:t>
            </a:r>
            <a:r>
              <a:rPr lang="fr-FR" dirty="0" smtClean="0"/>
              <a:t>passive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based</a:t>
            </a:r>
            <a:r>
              <a:rPr lang="fr-FR" sz="1600" dirty="0" smtClean="0"/>
              <a:t> on the CODALEMA design)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3356992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dirty="0" err="1" smtClean="0"/>
              <a:t>Redesign</a:t>
            </a:r>
            <a:r>
              <a:rPr lang="fr-FR" dirty="0" smtClean="0"/>
              <a:t> of the data </a:t>
            </a:r>
            <a:r>
              <a:rPr lang="fr-FR" dirty="0" err="1" smtClean="0"/>
              <a:t>preprocessing</a:t>
            </a:r>
            <a:r>
              <a:rPr lang="fr-FR" dirty="0" smtClean="0"/>
              <a:t> software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79512" y="537321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 </a:t>
            </a:r>
            <a:r>
              <a:rPr lang="fr-FR" sz="2400" b="1" dirty="0" err="1" smtClean="0"/>
              <a:t>acquistion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since</a:t>
            </a:r>
            <a:r>
              <a:rPr lang="fr-FR" sz="2400" b="1" dirty="0" smtClean="0"/>
              <a:t> March 2011</a:t>
            </a:r>
            <a:endParaRPr lang="fr-FR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395536" y="5373216"/>
            <a:ext cx="273630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400506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Constant upgrades:</a:t>
            </a:r>
          </a:p>
          <a:p>
            <a:pPr lvl="1">
              <a:buFontTx/>
              <a:buChar char="-"/>
            </a:pPr>
            <a:r>
              <a:rPr lang="fr-FR" dirty="0" smtClean="0"/>
              <a:t> Optical transmission</a:t>
            </a:r>
          </a:p>
          <a:p>
            <a:pPr lvl="1">
              <a:buFontTx/>
              <a:buChar char="-"/>
            </a:pPr>
            <a:r>
              <a:rPr lang="fr-FR" dirty="0" smtClean="0"/>
              <a:t> DAQ (Fabio </a:t>
            </a:r>
            <a:r>
              <a:rPr lang="fr-FR" dirty="0" smtClean="0"/>
              <a:t>Hernandez, IHEP)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Antenna</a:t>
            </a:r>
            <a:r>
              <a:rPr lang="fr-FR" dirty="0" smtClean="0"/>
              <a:t> support</a:t>
            </a:r>
            <a:endParaRPr lang="fr-FR" dirty="0"/>
          </a:p>
        </p:txBody>
      </p:sp>
      <p:pic>
        <p:nvPicPr>
          <p:cNvPr id="19" name="Image 18" descr="Photo Ulastai.jpeg"/>
          <p:cNvPicPr>
            <a:picLocks noChangeAspect="1"/>
          </p:cNvPicPr>
          <p:nvPr/>
        </p:nvPicPr>
        <p:blipFill>
          <a:blip r:embed="rId4" cstate="print"/>
          <a:srcRect t="8001" r="42913"/>
          <a:stretch>
            <a:fillRect/>
          </a:stretch>
        </p:blipFill>
        <p:spPr>
          <a:xfrm>
            <a:off x="3923928" y="980728"/>
            <a:ext cx="2448272" cy="295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Calibri" pitchFamily="34" charset="0"/>
              </a:rPr>
              <a:t>TREND STATUS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48478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Hybrid detection of EAS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029400" cy="18002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b="1" dirty="0" smtClean="0">
                <a:solidFill>
                  <a:srgbClr val="FF0000"/>
                </a:solidFill>
              </a:rPr>
              <a:t>13 hybrid events (29 days of hybrid data):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r>
              <a:rPr lang="en-US" sz="1800" dirty="0" smtClean="0"/>
              <a:t> with </a:t>
            </a:r>
            <a:r>
              <a:rPr lang="en-US" sz="1800" b="1" dirty="0" smtClean="0"/>
              <a:t>consistent independent source reconstruction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8</a:t>
            </a:r>
            <a:r>
              <a:rPr lang="en-US" sz="1800" dirty="0" smtClean="0"/>
              <a:t> with </a:t>
            </a:r>
            <a:r>
              <a:rPr lang="en-US" sz="1800" b="1" dirty="0" smtClean="0"/>
              <a:t>2 particle detectors</a:t>
            </a:r>
            <a:r>
              <a:rPr lang="en-US" sz="1800" dirty="0" smtClean="0"/>
              <a:t>: no direction reconstruction, but consistent trigger time </a:t>
            </a:r>
          </a:p>
          <a:p>
            <a:pPr lvl="1"/>
            <a:r>
              <a:rPr lang="en-US" sz="1800" dirty="0" smtClean="0"/>
              <a:t>(3 random coincidences: radio source at ground or/and bad trigger pattern)  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See </a:t>
            </a:r>
            <a:r>
              <a:rPr lang="en-US" sz="1800" dirty="0" err="1" smtClean="0"/>
              <a:t>Ardouin</a:t>
            </a:r>
            <a:r>
              <a:rPr lang="en-US" sz="1800" dirty="0" smtClean="0"/>
              <a:t> et al., </a:t>
            </a:r>
            <a:r>
              <a:rPr lang="en-US" sz="1800" dirty="0" err="1" smtClean="0"/>
              <a:t>Astropart</a:t>
            </a:r>
            <a:r>
              <a:rPr lang="en-US" sz="1800" dirty="0" smtClean="0"/>
              <a:t> Phys 34 (2011) for more details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3329204"/>
              </p:ext>
            </p:extLst>
          </p:nvPr>
        </p:nvGraphicFramePr>
        <p:xfrm>
          <a:off x="251520" y="4293096"/>
          <a:ext cx="4392487" cy="185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75"/>
                <a:gridCol w="482238"/>
                <a:gridCol w="629413"/>
                <a:gridCol w="732751"/>
                <a:gridCol w="671688"/>
                <a:gridCol w="911922"/>
              </a:tblGrid>
              <a:tr h="4450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Date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</a:t>
                      </a:r>
                      <a:r>
                        <a:rPr lang="fr-FR" sz="1200" baseline="-25000" dirty="0" smtClean="0"/>
                        <a:t>ants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θ</a:t>
                      </a:r>
                      <a:r>
                        <a:rPr lang="fr-FR" sz="1200" baseline="-25000" dirty="0" smtClean="0"/>
                        <a:t>radio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θ</a:t>
                      </a:r>
                      <a:r>
                        <a:rPr lang="fr-FR" sz="1200" baseline="-25000" dirty="0" err="1" smtClean="0"/>
                        <a:t>scints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ϕ</a:t>
                      </a:r>
                      <a:r>
                        <a:rPr lang="fr-FR" sz="1200" baseline="-25000" dirty="0" smtClean="0"/>
                        <a:t>radio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ϕ</a:t>
                      </a:r>
                      <a:r>
                        <a:rPr lang="fr-FR" sz="1200" baseline="-25000" dirty="0" err="1" smtClean="0"/>
                        <a:t>scints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22787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03/04/2010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61±3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67±5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359±2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3±4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2787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19/04/2010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52±1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49±3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195±2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191±4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2787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27/08/2010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42±1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36±3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55±4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56±5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30425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01/03/2011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45±1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49±3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12±1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10±5</a:t>
                      </a:r>
                      <a:endParaRPr lang="en-US" sz="1200" dirty="0"/>
                    </a:p>
                  </a:txBody>
                  <a:tcPr anchor="ctr"/>
                </a:tc>
              </a:tr>
              <a:tr h="22787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09/03/2011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56±2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53±4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323±2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331±5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8" r="4455"/>
          <a:stretch>
            <a:fillRect/>
          </a:stretch>
        </p:blipFill>
        <p:spPr>
          <a:xfrm>
            <a:off x="4648365" y="3717032"/>
            <a:ext cx="4495635" cy="29523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230" y="671870"/>
            <a:ext cx="912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smtClean="0"/>
              <a:t>Data storage and preprocessing </a:t>
            </a:r>
            <a:r>
              <a:rPr lang="en-US" sz="2000" dirty="0" smtClean="0"/>
              <a:t>on the France-Asia computing grid… </a:t>
            </a:r>
            <a:r>
              <a:rPr lang="en-US" sz="2000" b="1" dirty="0" smtClean="0">
                <a:solidFill>
                  <a:srgbClr val="00B050"/>
                </a:solidFill>
              </a:rPr>
              <a:t>OK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105273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 8 TB </a:t>
            </a:r>
            <a:r>
              <a:rPr lang="en-US" sz="2000" dirty="0" smtClean="0"/>
              <a:t>of data currently in analysis…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Affichage à l'écran (4:3)</PresentationFormat>
  <Paragraphs>306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saugrin</dc:creator>
  <cp:lastModifiedBy>saugrin</cp:lastModifiedBy>
  <cp:revision>446</cp:revision>
  <dcterms:created xsi:type="dcterms:W3CDTF">2011-08-14T01:57:57Z</dcterms:created>
  <dcterms:modified xsi:type="dcterms:W3CDTF">2012-03-22T07:04:22Z</dcterms:modified>
</cp:coreProperties>
</file>