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8" r:id="rId2"/>
    <p:sldId id="262" r:id="rId3"/>
    <p:sldId id="261" r:id="rId4"/>
    <p:sldId id="263" r:id="rId5"/>
    <p:sldId id="260" r:id="rId6"/>
    <p:sldId id="271" r:id="rId7"/>
    <p:sldId id="265" r:id="rId8"/>
    <p:sldId id="279" r:id="rId9"/>
    <p:sldId id="268" r:id="rId10"/>
    <p:sldId id="273" r:id="rId11"/>
    <p:sldId id="267" r:id="rId12"/>
    <p:sldId id="274" r:id="rId13"/>
    <p:sldId id="270" r:id="rId14"/>
    <p:sldId id="264" r:id="rId15"/>
    <p:sldId id="276" r:id="rId16"/>
    <p:sldId id="275" r:id="rId17"/>
    <p:sldId id="277" r:id="rId18"/>
    <p:sldId id="28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6BA"/>
    <a:srgbClr val="4A5582"/>
    <a:srgbClr val="6262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/>
  </p:normalViewPr>
  <p:slideViewPr>
    <p:cSldViewPr>
      <p:cViewPr varScale="1">
        <p:scale>
          <a:sx n="71" d="100"/>
          <a:sy n="71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5AD3C-F890-4B36-A114-353D6ABF1C20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843E7-E5FF-4953-8492-2B16ED8F5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46319E-4B80-4126-896C-814DB3647E3D}" type="slidenum">
              <a:rPr lang="en-GB"/>
              <a:pPr/>
              <a:t>1</a:t>
            </a:fld>
            <a:endParaRPr lang="en-GB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156442" y="934087"/>
            <a:ext cx="4353577" cy="33643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542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7043" cy="3734988"/>
          </a:xfrm>
          <a:ln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843E7-E5FF-4953-8492-2B16ED8F53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A7ADC0-8C47-4B8A-83FF-1394272F2241}" type="slidenum">
              <a:rPr lang="en-GB"/>
              <a:pPr/>
              <a:t>13</a:t>
            </a:fld>
            <a:endParaRPr lang="en-GB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30267" cy="34105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3481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65374" cy="4094774"/>
          </a:xfrm>
          <a:ln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0E541E-8DF0-4D67-9844-82F5CA682B9A}" type="slidenum">
              <a:rPr lang="en-GB"/>
              <a:pPr/>
              <a:t>14</a:t>
            </a:fld>
            <a:endParaRPr lang="en-GB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30267" cy="34105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0957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65374" cy="4094774"/>
          </a:xfrm>
          <a:ln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DFA04C-EC45-4094-B1D1-8052CAFAF34F}" type="slidenum">
              <a:rPr lang="en-GB"/>
              <a:pPr/>
              <a:t>16</a:t>
            </a:fld>
            <a:endParaRPr lang="en-GB"/>
          </a:p>
        </p:txBody>
      </p:sp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1366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r>
              <a:rPr lang="en-US"/>
              <a:t>2 slides from EGM-10-005 (mention 001 also)</a:t>
            </a:r>
          </a:p>
          <a:p>
            <a:endParaRPr lang="en-US"/>
          </a:p>
          <a:p>
            <a:r>
              <a:rPr lang="fr-FR"/>
              <a:t>Idea for picking categories: fit the 3 physical parts</a:t>
            </a:r>
            <a:endParaRPr lang="en-US"/>
          </a:p>
          <a:p>
            <a:r>
              <a:rPr lang="en-US"/>
              <a:t>Z=</a:t>
            </a:r>
            <a:r>
              <a:rPr lang="en-US">
                <a:sym typeface="Wingdings" pitchFamily="2" charset="2"/>
              </a:rPr>
              <a:t>mumugamma: </a:t>
            </a:r>
          </a:p>
          <a:p>
            <a:r>
              <a:rPr lang="en-US">
                <a:sym typeface="Wingdings" pitchFamily="2" charset="2"/>
              </a:rPr>
              <a:t>Resultats recents (photon workshop)</a:t>
            </a:r>
            <a:endParaRPr lang="en-US"/>
          </a:p>
          <a:p>
            <a:r>
              <a:rPr lang="en-US"/>
              <a:t>Appariement PS/ME (Clement/auteurs ALPGEN, plots Bruxelles)</a:t>
            </a:r>
          </a:p>
          <a:p>
            <a:r>
              <a:rPr lang="en-US"/>
              <a:t>H-</a:t>
            </a:r>
            <a:r>
              <a:rPr lang="en-US">
                <a:sym typeface="Wingdings" pitchFamily="2" charset="2"/>
              </a:rPr>
              <a:t>4l: Brem recuperation (Pres N. Chanon groupe Higgs)</a:t>
            </a:r>
          </a:p>
          <a:p>
            <a:r>
              <a:rPr lang="en-US">
                <a:sym typeface="Wingdings" pitchFamily="2" charset="2"/>
              </a:rPr>
              <a:t>H-2gamma:</a:t>
            </a:r>
          </a:p>
          <a:p>
            <a:r>
              <a:rPr lang="en-US">
                <a:sym typeface="Wingdings" pitchFamily="2" charset="2"/>
              </a:rPr>
              <a:t>CSA07 Skim testing/size estimates</a:t>
            </a:r>
          </a:p>
          <a:p>
            <a:r>
              <a:rPr lang="en-US"/>
              <a:t>Skim 3 monitoring e/gamma</a:t>
            </a:r>
          </a:p>
          <a:p>
            <a:r>
              <a:rPr lang="en-US"/>
              <a:t>Travail LH analyse NLO et de nouvelles observables</a:t>
            </a:r>
          </a:p>
          <a:p>
            <a:r>
              <a:rPr lang="en-US"/>
              <a:t>(plots LH Grazzini, DIPHOX cones saturation, boite Schmidt..) these en co-tutelle </a:t>
            </a:r>
          </a:p>
          <a:p>
            <a:r>
              <a:rPr lang="en-US"/>
              <a:t>ANR Theorique corrections Klasen/Aldo</a:t>
            </a:r>
          </a:p>
          <a:p>
            <a:r>
              <a:rPr lang="en-US"/>
              <a:t>ANR SUSY-HIGGS PF</a:t>
            </a:r>
          </a:p>
          <a:p>
            <a:r>
              <a:rPr lang="en-US"/>
              <a:t>Higgs non-standard H-</a:t>
            </a:r>
            <a:r>
              <a:rPr lang="en-US">
                <a:sym typeface="Wingdings" pitchFamily="2" charset="2"/>
              </a:rPr>
              <a:t>AA4photons</a:t>
            </a:r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BEBE11-F583-44E6-85F8-F1068001E32B}" type="slidenum">
              <a:rPr lang="en-GB"/>
              <a:pPr/>
              <a:t>17</a:t>
            </a:fld>
            <a:endParaRPr lang="en-GB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2390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r>
              <a:rPr lang="en-US"/>
              <a:t>Add formes automatiques</a:t>
            </a:r>
          </a:p>
          <a:p>
            <a:endParaRPr lang="en-US"/>
          </a:p>
          <a:p>
            <a:r>
              <a:rPr lang="fr-FR"/>
              <a:t>Idea for picking categories: fit the 3 physical parts</a:t>
            </a:r>
            <a:endParaRPr lang="en-US"/>
          </a:p>
          <a:p>
            <a:r>
              <a:rPr lang="en-US"/>
              <a:t>Z=</a:t>
            </a:r>
            <a:r>
              <a:rPr lang="en-US">
                <a:sym typeface="Wingdings" pitchFamily="2" charset="2"/>
              </a:rPr>
              <a:t>mumugamma: </a:t>
            </a:r>
          </a:p>
          <a:p>
            <a:r>
              <a:rPr lang="en-US">
                <a:sym typeface="Wingdings" pitchFamily="2" charset="2"/>
              </a:rPr>
              <a:t>Resultats recents (photon workshop)</a:t>
            </a:r>
            <a:endParaRPr lang="en-US"/>
          </a:p>
          <a:p>
            <a:r>
              <a:rPr lang="en-US"/>
              <a:t>Appariement PS/ME (Clement/auteurs ALPGEN, plots Bruxelles)</a:t>
            </a:r>
          </a:p>
          <a:p>
            <a:r>
              <a:rPr lang="en-US"/>
              <a:t>H-</a:t>
            </a:r>
            <a:r>
              <a:rPr lang="en-US">
                <a:sym typeface="Wingdings" pitchFamily="2" charset="2"/>
              </a:rPr>
              <a:t>4l: Brem recuperation (Pres N. Chanon groupe Higgs)</a:t>
            </a:r>
          </a:p>
          <a:p>
            <a:r>
              <a:rPr lang="en-US">
                <a:sym typeface="Wingdings" pitchFamily="2" charset="2"/>
              </a:rPr>
              <a:t>H-2gamma:</a:t>
            </a:r>
          </a:p>
          <a:p>
            <a:r>
              <a:rPr lang="en-US">
                <a:sym typeface="Wingdings" pitchFamily="2" charset="2"/>
              </a:rPr>
              <a:t>CSA07 Skim testing/size estimates</a:t>
            </a:r>
          </a:p>
          <a:p>
            <a:r>
              <a:rPr lang="en-US"/>
              <a:t>Skim 3 monitoring e/gamma</a:t>
            </a:r>
          </a:p>
          <a:p>
            <a:r>
              <a:rPr lang="en-US"/>
              <a:t>Travail LH analyse NLO et de nouvelles observables</a:t>
            </a:r>
          </a:p>
          <a:p>
            <a:r>
              <a:rPr lang="en-US"/>
              <a:t>(plots LH Grazzini, DIPHOX cones saturation, boite Schmidt..) these en co-tutelle </a:t>
            </a:r>
          </a:p>
          <a:p>
            <a:r>
              <a:rPr lang="en-US"/>
              <a:t>ANR Theorique corrections Klasen/Aldo</a:t>
            </a:r>
          </a:p>
          <a:p>
            <a:r>
              <a:rPr lang="en-US"/>
              <a:t>ANR SUSY-HIGGS PF</a:t>
            </a:r>
          </a:p>
          <a:p>
            <a:r>
              <a:rPr lang="en-US"/>
              <a:t>Higgs non-standard H-</a:t>
            </a:r>
            <a:r>
              <a:rPr lang="en-US">
                <a:sym typeface="Wingdings" pitchFamily="2" charset="2"/>
              </a:rPr>
              <a:t>AA4photons</a:t>
            </a:r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7B9CB1-8BBE-4139-B5EC-5F62F947A093}" type="slidenum">
              <a:rPr lang="en-GB"/>
              <a:pPr/>
              <a:t>18</a:t>
            </a:fld>
            <a:endParaRPr lang="en-GB"/>
          </a:p>
        </p:txBody>
      </p:sp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003786" y="695134"/>
            <a:ext cx="4820186" cy="34009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3517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512" y="4343231"/>
            <a:ext cx="5389046" cy="4022816"/>
          </a:xfrm>
          <a:ln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8DB94-248B-4BEC-9EE4-21ECB9C0788F}" type="slidenum">
              <a:rPr lang="en-GB"/>
              <a:pPr/>
              <a:t>3</a:t>
            </a:fld>
            <a:endParaRPr lang="en-GB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4588"/>
            <a:ext cx="5029008" cy="411242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85D694-745C-47CD-B549-4FE307AB64C8}" type="slidenum">
              <a:rPr lang="en-GB"/>
              <a:pPr/>
              <a:t>4</a:t>
            </a:fld>
            <a:endParaRPr lang="en-GB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96" y="4344588"/>
            <a:ext cx="5029008" cy="4112424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30CA3B-8EA6-4044-9B2D-3ADE03028CE2}" type="slidenum">
              <a:rPr lang="en-GB"/>
              <a:pPr/>
              <a:t>6</a:t>
            </a:fld>
            <a:endParaRPr lang="en-GB"/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7782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D13DB7-EF4D-478F-BC30-806D72AF0660}" type="slidenum">
              <a:rPr lang="en-GB"/>
              <a:pPr/>
              <a:t>7</a:t>
            </a:fld>
            <a:endParaRPr lang="en-GB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1161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BEBE11-F583-44E6-85F8-F1068001E32B}" type="slidenum">
              <a:rPr lang="en-GB"/>
              <a:pPr/>
              <a:t>8</a:t>
            </a:fld>
            <a:endParaRPr lang="en-GB"/>
          </a:p>
        </p:txBody>
      </p:sp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12390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688655-7942-4D2E-9A94-A08A75C1BA1E}" type="slidenum">
              <a:rPr lang="en-GB"/>
              <a:pPr/>
              <a:t>9</a:t>
            </a:fld>
            <a:endParaRPr lang="en-GB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798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843E7-E5FF-4953-8492-2B16ED8F53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BBF8BB-FA18-4FA1-B4B3-3B87714E284A}" type="slidenum">
              <a:rPr lang="en-GB"/>
              <a:pPr/>
              <a:t>11</a:t>
            </a:fld>
            <a:endParaRPr lang="en-GB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57882" y="934086"/>
            <a:ext cx="4352137" cy="336298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32589" y="4624271"/>
            <a:ext cx="4605604" cy="3733630"/>
          </a:xfrm>
          <a:ln/>
        </p:spPr>
        <p:txBody>
          <a:bodyPr wrap="none" lIns="82048" tIns="41024" rIns="82048" bIns="41024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AAE2-4B69-422F-8F55-2B49DA388274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C791-5DB0-4E24-9B1B-BF2561C1C471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D643-0E18-41D6-9B86-0B03D20831CD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DF7-D754-4C03-92A5-8279F46E8369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6359-44FB-4945-977B-FFC49C26F0D9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1489-6910-4744-A3CB-EC2D28B9E826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465D-8FC6-42B7-BDDD-FF3925F34C83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456E-9B08-44B8-A86B-EAAD3F64BC8A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BFA5-1A58-495D-B0D5-86DE2A62CE4B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51C8-CC07-4F06-95AB-33F126ABD5B3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4505-38EA-46E7-A87B-437727013FBC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243882-0A25-4C0C-8EFF-62BAD578DC93}" type="datetime1">
              <a:rPr lang="zh-CN" altLang="en-US" smtClean="0"/>
              <a:pPr/>
              <a:t>2012/3/21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altLang="zh-CN" smtClean="0"/>
              <a:t>J. Tao FCPPL workshop, Paris 21-25, March2012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9.wmf"/><Relationship Id="rId7" Type="http://schemas.openxmlformats.org/officeDocument/2006/relationships/image" Target="../media/image4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10" Type="http://schemas.openxmlformats.org/officeDocument/2006/relationships/image" Target="../media/image10.png"/><Relationship Id="rId4" Type="http://schemas.openxmlformats.org/officeDocument/2006/relationships/image" Target="../media/image42.wmf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页脚占位符 21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744416" cy="432048"/>
          </a:xfrm>
        </p:spPr>
        <p:txBody>
          <a:bodyPr/>
          <a:lstStyle/>
          <a:p>
            <a:pPr algn="ctr"/>
            <a:r>
              <a:rPr lang="en-US" altLang="zh-CN" sz="1400" dirty="0" smtClean="0"/>
              <a:t>J. Tao FCPPL workshop, Paris </a:t>
            </a:r>
          </a:p>
          <a:p>
            <a:pPr algn="ctr"/>
            <a:r>
              <a:rPr lang="en-US" altLang="zh-CN" sz="1400" dirty="0" smtClean="0"/>
              <a:t>21-25, March 2012</a:t>
            </a:r>
            <a:endParaRPr lang="zh-CN" altLang="en-US" sz="1400" dirty="0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EC5-ABAF-448A-A92E-817BBD2445F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967782"/>
            <a:ext cx="9144000" cy="69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753" tIns="48377" rIns="96753" bIns="48377">
            <a:spAutoFit/>
          </a:bodyPr>
          <a:lstStyle/>
          <a:p>
            <a:pPr defTabSz="475207" eaLnBrk="0">
              <a:lnSpc>
                <a:spcPct val="90000"/>
              </a:lnSpc>
              <a:spcBef>
                <a:spcPct val="50000"/>
              </a:spcBef>
            </a:pPr>
            <a:endParaRPr lang="fr-FR" altLang="it-IT" sz="17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  <a:sym typeface="Symbol" pitchFamily="18" charset="2"/>
            </a:endParaRPr>
          </a:p>
          <a:p>
            <a:pPr defTabSz="475207" eaLnBrk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fr-FR" altLang="it-IT" sz="17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  <a:sym typeface="Symbol" pitchFamily="18" charset="2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1354217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IPNL/IHEP</a:t>
            </a:r>
            <a:r>
              <a:rPr lang="en-US" sz="4400" b="1" dirty="0" smtClean="0"/>
              <a:t> collaboration project</a:t>
            </a:r>
          </a:p>
          <a:p>
            <a:pPr algn="ctr"/>
            <a:r>
              <a:rPr lang="en-US" sz="4400" b="1" dirty="0" smtClean="0"/>
              <a:t> </a:t>
            </a:r>
            <a:r>
              <a:rPr lang="fr-FR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Photon studies at CMS </a:t>
            </a:r>
            <a:endParaRPr lang="fr-FR" sz="4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49921" y="2887503"/>
            <a:ext cx="2887200" cy="921697"/>
            <a:chOff x="208" y="1719"/>
            <a:chExt cx="1719" cy="548"/>
          </a:xfrm>
        </p:grpSpPr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53256" name="AutoShape 8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7" name="AutoShape 9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331640" y="2942427"/>
            <a:ext cx="6559200" cy="1422677"/>
          </a:xfrm>
          <a:prstGeom prst="rect">
            <a:avLst/>
          </a:prstGeom>
          <a:solidFill>
            <a:srgbClr val="99CC00">
              <a:alpha val="6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6753" tIns="48377" rIns="96753" bIns="48377">
            <a:spAutoFit/>
          </a:bodyPr>
          <a:lstStyle/>
          <a:p>
            <a:pPr algn="ctr" defTabSz="475207" eaLnBrk="0">
              <a:lnSpc>
                <a:spcPct val="86000"/>
              </a:lnSpc>
              <a:buSzPct val="100000"/>
            </a:pPr>
            <a:r>
              <a:rPr lang="fr-FR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Junquan Tao</a:t>
            </a:r>
          </a:p>
          <a:p>
            <a:pPr algn="ctr" defTabSz="475207" eaLnBrk="0">
              <a:lnSpc>
                <a:spcPct val="86000"/>
              </a:lnSpc>
              <a:buSzPct val="100000"/>
            </a:pPr>
            <a:endParaRPr lang="fr-FR" sz="2000" b="1" u="sng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algn="ctr" defTabSz="475207" eaLnBrk="0">
              <a:lnSpc>
                <a:spcPct val="86000"/>
              </a:lnSpc>
              <a:buSzPct val="100000"/>
            </a:pP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On behalf of the IPN Lyon and IHEP CMS groups</a:t>
            </a:r>
            <a:endParaRPr lang="fr-FR" sz="2000" b="1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  <a:p>
            <a:pPr algn="ctr" defTabSz="475207" eaLnBrk="0">
              <a:lnSpc>
                <a:spcPct val="86000"/>
              </a:lnSpc>
              <a:buSzPct val="100000"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5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th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FCPPL Workshop </a:t>
            </a:r>
          </a:p>
          <a:p>
            <a:pPr algn="ctr" defTabSz="475207" eaLnBrk="0">
              <a:lnSpc>
                <a:spcPct val="86000"/>
              </a:lnSpc>
              <a:buSzPct val="100000"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March 21, 2012</a:t>
            </a:r>
            <a:endParaRPr lang="fr-FR" sz="2000" b="1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</a:endParaRP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1123200" cy="1021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0" y="332655"/>
            <a:ext cx="1115616" cy="7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33124"/>
            <a:ext cx="1115615" cy="41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0"/>
            <a:ext cx="1043608" cy="105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32656"/>
            <a:ext cx="12444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8536" t="26203" r="60987" b="47219"/>
          <a:stretch>
            <a:fillRect/>
          </a:stretch>
        </p:blipFill>
        <p:spPr bwMode="auto">
          <a:xfrm>
            <a:off x="3131840" y="4417650"/>
            <a:ext cx="2592288" cy="189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 l="77199" t="24608" r="16432" b="70844"/>
          <a:stretch>
            <a:fillRect/>
          </a:stretch>
        </p:blipFill>
        <p:spPr bwMode="auto">
          <a:xfrm>
            <a:off x="6876256" y="0"/>
            <a:ext cx="100811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52728" cy="84124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/>
              </a:rPr>
              <a:t>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X Differential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/>
              </a:rPr>
              <a:t>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sym typeface="Symbol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Measurement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382000" y="6613525"/>
            <a:ext cx="762000" cy="24447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0" y="1124744"/>
            <a:ext cx="5220072" cy="19935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742" tIns="48371" rIns="96742" bIns="48371">
            <a:spAutoFit/>
          </a:bodyPr>
          <a:lstStyle/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gg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+ X differential cross-section measurement (2010-…):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(H. BRUN, N. CHANON, G. CHEN, M. LETHUILLIER, S. GASCON, J. TAO, H. XIAO, J. FAN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)</a:t>
            </a:r>
            <a:endParaRPr lang="fr-FR" sz="1600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Use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a data-driven ‘template’ method along the lines of the CMS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+ X cross-section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measurement</a:t>
            </a:r>
          </a:p>
          <a:p>
            <a:pPr defTabSz="967694" eaLnBrk="0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endParaRPr lang="fr-FR" sz="1600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- Compare to 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pQCD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predictions </a:t>
            </a:r>
            <a:endParaRPr lang="fr-F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79512" y="3284984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2010 data </a:t>
            </a:r>
            <a:r>
              <a:rPr lang="en-US" dirty="0" smtClean="0"/>
              <a:t>analysis , work together with the CEA </a:t>
            </a:r>
            <a:r>
              <a:rPr lang="en-US" dirty="0" err="1" smtClean="0"/>
              <a:t>saclay</a:t>
            </a:r>
            <a:r>
              <a:rPr lang="en-US" dirty="0" smtClean="0"/>
              <a:t> group </a:t>
            </a:r>
            <a:r>
              <a:rPr lang="en-US" b="1" dirty="0" smtClean="0"/>
              <a:t>“</a:t>
            </a:r>
            <a:r>
              <a:rPr lang="en-US" dirty="0" smtClean="0"/>
              <a:t>the modified  ECAL isolation method”:  Observables binning,  trigger efficiency , reconstruction efficiency and so on.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Trying again with NN template (from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g/p</a:t>
            </a:r>
            <a:r>
              <a:rPr lang="fr-FR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0 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discrmination </a:t>
            </a:r>
            <a:r>
              <a:rPr lang="en-US" dirty="0" smtClean="0"/>
              <a:t>)method  (and other templates) for  </a:t>
            </a:r>
            <a:r>
              <a:rPr lang="en-US" b="1" dirty="0" smtClean="0"/>
              <a:t>2011 data </a:t>
            </a:r>
            <a:r>
              <a:rPr lang="en-US" dirty="0" smtClean="0"/>
              <a:t>analysis (Hong Xiao)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b="1" dirty="0" smtClean="0"/>
              <a:t>NNLO</a:t>
            </a:r>
            <a:r>
              <a:rPr lang="en-US" dirty="0" smtClean="0"/>
              <a:t>:  2gammaNNLO</a:t>
            </a:r>
            <a:endParaRPr 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5148064" y="1196752"/>
            <a:ext cx="3851920" cy="2808312"/>
            <a:chOff x="5447267" y="3429000"/>
            <a:chExt cx="3696733" cy="288032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7267" y="3429000"/>
              <a:ext cx="3696733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39"/>
            <p:cNvSpPr>
              <a:spLocks noChangeArrowheads="1"/>
            </p:cNvSpPr>
            <p:nvPr/>
          </p:nvSpPr>
          <p:spPr bwMode="auto">
            <a:xfrm>
              <a:off x="7524328" y="5589240"/>
              <a:ext cx="1440294" cy="253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945" tIns="41473" rIns="82945" bIns="41473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Accepted by </a:t>
              </a:r>
              <a:r>
                <a:rPr lang="en-US" sz="11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JHEP</a:t>
              </a:r>
              <a:endParaRPr lang="fr-FR" sz="1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12160" y="4437112"/>
              <a:ext cx="25726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7030A0"/>
                  </a:solidFill>
                </a:rPr>
                <a:t>2010 data</a:t>
              </a:r>
            </a:p>
            <a:p>
              <a:r>
                <a:rPr lang="en-US" sz="1200" b="1" dirty="0" smtClean="0">
                  <a:solidFill>
                    <a:srgbClr val="7030A0"/>
                  </a:solidFill>
                </a:rPr>
                <a:t>Big difference to NLO prediction</a:t>
              </a:r>
              <a:endParaRPr lang="en-US" sz="12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0" name="灯片编号占位符 6"/>
          <p:cNvSpPr txBox="1">
            <a:spLocks/>
          </p:cNvSpPr>
          <p:nvPr/>
        </p:nvSpPr>
        <p:spPr>
          <a:xfrm>
            <a:off x="7576239" y="6928175"/>
            <a:ext cx="1972574" cy="453700"/>
          </a:xfrm>
          <a:prstGeom prst="rect">
            <a:avLst/>
          </a:prstGeom>
          <a:noFill/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E7647-4D1B-4A9F-A883-07AA4375D4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148064" y="3946526"/>
            <a:ext cx="3672407" cy="2911474"/>
            <a:chOff x="5148064" y="3946526"/>
            <a:chExt cx="3672407" cy="2911474"/>
          </a:xfrm>
        </p:grpSpPr>
        <p:pic>
          <p:nvPicPr>
            <p:cNvPr id="17" name="Picture 4" descr="azi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0072" y="3946526"/>
              <a:ext cx="3600399" cy="291147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5148064" y="6400800"/>
              <a:ext cx="10683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arXiv </a:t>
              </a:r>
            </a:p>
            <a:p>
              <a:r>
                <a:rPr lang="fr-FR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1201.3084v1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940152" y="4797152"/>
              <a:ext cx="2160240" cy="461665"/>
            </a:xfrm>
            <a:prstGeom prst="rect">
              <a:avLst/>
            </a:prstGeom>
            <a:solidFill>
              <a:srgbClr val="FF0000">
                <a:alpha val="60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D. de Florian, L. Cieri et al </a:t>
              </a:r>
            </a:p>
            <a:p>
              <a:r>
                <a:rPr lang="fr-FR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arXiv:1110.2375 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940152" y="5229200"/>
              <a:ext cx="1712912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GB" sz="12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(JHEP 01 (2012) 133) </a:t>
              </a: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5148064" y="5805264"/>
              <a:ext cx="1223963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LHC-Higgs</a:t>
              </a:r>
            </a:p>
            <a:p>
              <a:r>
                <a:rPr 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XS WG </a:t>
              </a:r>
            </a:p>
            <a:p>
              <a:r>
                <a:rPr lang="en-US" sz="1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YR2</a:t>
              </a:r>
              <a:endParaRPr lang="fr-FR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6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FA39C87B-6632-4C2A-9EEB-131FD45D791D}" type="slidenum">
              <a:rPr lang="en-GB"/>
              <a:pPr/>
              <a:t>11</a:t>
            </a:fld>
            <a:endParaRPr lang="en-GB"/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403648" y="43056"/>
            <a:ext cx="5832648" cy="1164678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2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gg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analysis:  Impact of 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higher-order calculations on 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kinematical observables in 2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en-US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processes</a:t>
            </a: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921" y="2887504"/>
            <a:ext cx="2887200" cy="920256"/>
            <a:chOff x="208" y="1719"/>
            <a:chExt cx="1719" cy="548"/>
          </a:xfrm>
        </p:grpSpPr>
        <p:sp>
          <p:nvSpPr>
            <p:cNvPr id="82948" name="AutoShape 4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82950" name="AutoShape 6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51" name="AutoShape 7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1052736"/>
            <a:ext cx="4355976" cy="233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742" tIns="48371" rIns="96742" bIns="48371">
            <a:spAutoFit/>
          </a:bodyPr>
          <a:lstStyle/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(2007-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…):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(O. BONDU, N. CHANON, M. LETHUILLIER, S. GASCON, J. Tao, Y. Shen) </a:t>
            </a:r>
          </a:p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- 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Implemented 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doubly-differential reweighting scheme 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with dynamical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k-factors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(NLO/LO) for 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H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gg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signal and </a:t>
            </a:r>
            <a:r>
              <a:rPr lang="en-US" sz="16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diphoton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background</a:t>
            </a:r>
            <a:endParaRPr lang="fr-FR" sz="1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- Contributing to LHC-Higgs-XS            working group (cut-dependent                       k-factors)</a:t>
            </a:r>
          </a:p>
        </p:txBody>
      </p:sp>
      <p:pic>
        <p:nvPicPr>
          <p:cNvPr id="82975" name="Picture 31"/>
          <p:cNvPicPr>
            <a:picLocks noChangeAspect="1" noChangeArrowheads="1"/>
          </p:cNvPicPr>
          <p:nvPr/>
        </p:nvPicPr>
        <p:blipFill>
          <a:blip r:embed="rId3" cstate="print"/>
          <a:srcRect t="43997"/>
          <a:stretch>
            <a:fillRect/>
          </a:stretch>
        </p:blipFill>
        <p:spPr bwMode="auto">
          <a:xfrm>
            <a:off x="4716016" y="1124744"/>
            <a:ext cx="3971520" cy="897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2976" name="Picture 32"/>
          <p:cNvPicPr>
            <a:picLocks noChangeAspect="1" noChangeArrowheads="1"/>
          </p:cNvPicPr>
          <p:nvPr/>
        </p:nvPicPr>
        <p:blipFill>
          <a:blip r:embed="rId4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4518720" y="2060848"/>
            <a:ext cx="4625280" cy="120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1" name="组合 20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7275" y="3429000"/>
            <a:ext cx="46067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429000"/>
            <a:ext cx="44284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39"/>
          <p:cNvSpPr>
            <a:spLocks noChangeArrowheads="1"/>
          </p:cNvSpPr>
          <p:nvPr/>
        </p:nvSpPr>
        <p:spPr bwMode="auto">
          <a:xfrm flipH="1">
            <a:off x="8244408" y="4581128"/>
            <a:ext cx="432090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qT</a:t>
            </a:r>
          </a:p>
        </p:txBody>
      </p:sp>
      <p:sp>
        <p:nvSpPr>
          <p:cNvPr id="26" name="矩形 25"/>
          <p:cNvSpPr/>
          <p:nvPr/>
        </p:nvSpPr>
        <p:spPr>
          <a:xfrm>
            <a:off x="1619672" y="6453336"/>
            <a:ext cx="4788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LHC-Higgs XS WG YR2 </a:t>
            </a:r>
            <a:r>
              <a:rPr lang="fr-F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arXiv  1201.3084v1</a:t>
            </a: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491880" y="4365104"/>
            <a:ext cx="432006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fr-F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组合 5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83568" y="0"/>
            <a:ext cx="7185600" cy="12602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0816" rIns="81630" bIns="40816">
            <a:spAutoFit/>
          </a:bodyPr>
          <a:lstStyle/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r>
              <a:rPr lang="en-US" sz="3200" b="1" dirty="0" smtClean="0"/>
              <a:t>Photon-related analysis </a:t>
            </a:r>
          </a:p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r>
              <a:rPr lang="en-US" sz="3200" b="1" dirty="0" smtClean="0"/>
              <a:t>2012</a:t>
            </a:r>
            <a:endParaRPr lang="en-US" sz="3200" b="1" dirty="0"/>
          </a:p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1052736"/>
            <a:ext cx="66064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b="1" dirty="0" smtClean="0"/>
              <a:t>2012 LHC running </a:t>
            </a:r>
            <a:r>
              <a:rPr lang="en-US" dirty="0" smtClean="0"/>
              <a:t>will be at </a:t>
            </a:r>
            <a:r>
              <a:rPr lang="en-US" b="1" dirty="0" smtClean="0"/>
              <a:t>8TeV,</a:t>
            </a:r>
            <a:r>
              <a:rPr lang="en-US" dirty="0" smtClean="0"/>
              <a:t>  </a:t>
            </a:r>
            <a:r>
              <a:rPr lang="en-US" b="1" dirty="0" smtClean="0"/>
              <a:t>L~15 fb</a:t>
            </a:r>
            <a:r>
              <a:rPr lang="en-US" b="1" baseline="30000" dirty="0" smtClean="0"/>
              <a:t>-1</a:t>
            </a:r>
            <a:endParaRPr lang="en-US" baseline="30000" dirty="0" smtClean="0"/>
          </a:p>
          <a:p>
            <a:pPr>
              <a:buFont typeface="Wingdings" pitchFamily="2" charset="2"/>
              <a:buChar char="q"/>
            </a:pPr>
            <a:endParaRPr lang="en-US" baseline="30000" dirty="0" smtClean="0"/>
          </a:p>
          <a:p>
            <a:pPr>
              <a:buFont typeface="Wingdings" pitchFamily="2" charset="2"/>
              <a:buChar char="q"/>
            </a:pPr>
            <a:r>
              <a:rPr lang="en-US" baseline="30000" dirty="0" smtClean="0"/>
              <a:t>  </a:t>
            </a:r>
            <a:r>
              <a:rPr lang="en-US" dirty="0" smtClean="0"/>
              <a:t> </a:t>
            </a:r>
            <a:r>
              <a:rPr lang="en-US" b="1" dirty="0" smtClean="0">
                <a:sym typeface="Symbol"/>
              </a:rPr>
              <a:t> final status </a:t>
            </a:r>
            <a:r>
              <a:rPr lang="en-US" b="1" dirty="0" smtClean="0"/>
              <a:t>physics analyses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b="1" dirty="0" smtClean="0"/>
              <a:t>Z</a:t>
            </a:r>
            <a:r>
              <a:rPr lang="en-US" b="1" dirty="0" smtClean="0">
                <a:sym typeface="Symbol"/>
              </a:rPr>
              <a:t> final status </a:t>
            </a:r>
            <a:r>
              <a:rPr lang="en-US" b="1" dirty="0" smtClean="0"/>
              <a:t>physics analyses</a:t>
            </a:r>
            <a:endParaRPr 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467544" y="528834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Z-&gt;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  </a:t>
            </a:r>
            <a:r>
              <a:rPr lang="en-US" sz="1400" dirty="0" smtClean="0">
                <a:sym typeface="Symbol"/>
              </a:rPr>
              <a:t>More statistics of purity high </a:t>
            </a:r>
            <a:r>
              <a:rPr lang="en-US" sz="1400" dirty="0" err="1" smtClean="0">
                <a:sym typeface="Symbol"/>
              </a:rPr>
              <a:t>pT</a:t>
            </a:r>
            <a:r>
              <a:rPr lang="en-US" sz="1400" dirty="0" smtClean="0">
                <a:sym typeface="Symbol"/>
              </a:rPr>
              <a:t> photon source for </a:t>
            </a:r>
            <a:r>
              <a:rPr lang="en-US" sz="1400" dirty="0" err="1" smtClean="0">
                <a:sym typeface="Symbol"/>
              </a:rPr>
              <a:t>photonID</a:t>
            </a:r>
            <a:r>
              <a:rPr lang="en-US" sz="1400" dirty="0" smtClean="0">
                <a:sym typeface="Symbol"/>
              </a:rPr>
              <a:t> … </a:t>
            </a:r>
            <a:endParaRPr lang="en-US" sz="14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H-&gt;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Z</a:t>
            </a:r>
            <a:r>
              <a:rPr lang="ja-JP" altLang="en-US" b="1" dirty="0" smtClean="0">
                <a:solidFill>
                  <a:srgbClr val="C00000"/>
                </a:solidFill>
                <a:sym typeface="Symbol"/>
              </a:rPr>
              <a:t>  </a:t>
            </a:r>
            <a:r>
              <a:rPr lang="en-US" altLang="ja-JP" sz="1400" dirty="0" smtClean="0">
                <a:sym typeface="Symbol"/>
              </a:rPr>
              <a:t>(MC study by Zhen Zhang (2008), now </a:t>
            </a:r>
            <a:r>
              <a:rPr lang="en-US" altLang="ja-JP" sz="1400" dirty="0" err="1" smtClean="0">
                <a:sym typeface="Symbol"/>
              </a:rPr>
              <a:t>Yuqiao</a:t>
            </a:r>
            <a:r>
              <a:rPr lang="en-US" altLang="ja-JP" sz="1400" dirty="0" smtClean="0">
                <a:sym typeface="Symbol"/>
              </a:rPr>
              <a:t> </a:t>
            </a:r>
            <a:r>
              <a:rPr lang="en-US" altLang="ja-JP" sz="1400" dirty="0" err="1" smtClean="0">
                <a:sym typeface="Symbol"/>
              </a:rPr>
              <a:t>Shen</a:t>
            </a:r>
            <a:r>
              <a:rPr lang="en-US" altLang="ja-JP" sz="1400" dirty="0" smtClean="0">
                <a:sym typeface="Symbol"/>
              </a:rPr>
              <a:t>): </a:t>
            </a:r>
            <a:r>
              <a:rPr lang="ja-JP" altLang="en-US" sz="1400" dirty="0" smtClean="0">
                <a:sym typeface="Symbol"/>
              </a:rPr>
              <a:t>  </a:t>
            </a:r>
            <a:endParaRPr lang="en-US" altLang="ja-JP" sz="1400" dirty="0" smtClean="0">
              <a:sym typeface="Symbol"/>
            </a:endParaRPr>
          </a:p>
          <a:p>
            <a:r>
              <a:rPr lang="en-US" sz="1400" dirty="0" smtClean="0">
                <a:sym typeface="Symbol"/>
              </a:rPr>
              <a:t>         - </a:t>
            </a:r>
            <a:r>
              <a:rPr lang="en-US" sz="1400" dirty="0" smtClean="0"/>
              <a:t>Similar production method to H-&gt;</a:t>
            </a:r>
            <a:r>
              <a:rPr lang="ja-JP" altLang="en-US" sz="1400" dirty="0" smtClean="0">
                <a:sym typeface="Symbol"/>
              </a:rPr>
              <a:t></a:t>
            </a:r>
            <a:endParaRPr lang="en-US" altLang="ja-JP" sz="1400" dirty="0" smtClean="0">
              <a:sym typeface="Symbol"/>
            </a:endParaRPr>
          </a:p>
          <a:p>
            <a:r>
              <a:rPr lang="en-US" altLang="ja-JP" sz="1400" dirty="0" smtClean="0">
                <a:sym typeface="Symbol"/>
              </a:rPr>
              <a:t>         - </a:t>
            </a:r>
            <a:r>
              <a:rPr lang="en-US" altLang="ja-JP" sz="1400" dirty="0" smtClean="0"/>
              <a:t>N</a:t>
            </a:r>
            <a:r>
              <a:rPr lang="en-US" sz="1400" dirty="0" smtClean="0"/>
              <a:t>ot included in 2011 Higgs Search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N</a:t>
            </a:r>
            <a:r>
              <a:rPr lang="en-US" b="1" dirty="0" smtClean="0">
                <a:solidFill>
                  <a:srgbClr val="C00000"/>
                </a:solidFill>
              </a:rPr>
              <a:t>ew resonance? </a:t>
            </a:r>
            <a:r>
              <a:rPr lang="en-US" sz="1200" dirty="0" smtClean="0"/>
              <a:t>(Wˊ</a:t>
            </a:r>
            <a:r>
              <a:rPr lang="en-US" sz="1200" baseline="30000" dirty="0" smtClean="0"/>
              <a:t>±</a:t>
            </a:r>
            <a:r>
              <a:rPr lang="en-US" sz="1200" dirty="0" smtClean="0"/>
              <a:t>-&gt;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dirty="0" smtClean="0"/>
              <a:t>ˊ</a:t>
            </a:r>
            <a:r>
              <a:rPr lang="en-US" sz="1200" baseline="30000" dirty="0" smtClean="0"/>
              <a:t>±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dirty="0" smtClean="0"/>
              <a:t>ˊ</a:t>
            </a:r>
            <a:r>
              <a:rPr lang="en-US" sz="1200" baseline="30000" dirty="0" smtClean="0"/>
              <a:t>0</a:t>
            </a:r>
            <a:r>
              <a:rPr lang="en-US" sz="1200" dirty="0" smtClean="0">
                <a:sym typeface="Symbol"/>
              </a:rPr>
              <a:t>, </a:t>
            </a:r>
            <a:r>
              <a:rPr lang="en-US" sz="1200" dirty="0" smtClean="0"/>
              <a:t>ˊ</a:t>
            </a:r>
            <a:r>
              <a:rPr lang="en-US" sz="1200" baseline="30000" dirty="0" smtClean="0"/>
              <a:t>0 </a:t>
            </a:r>
            <a:r>
              <a:rPr lang="en-US" sz="1200" dirty="0" smtClean="0"/>
              <a:t>-&gt;</a:t>
            </a:r>
            <a:r>
              <a:rPr lang="en-US" sz="1200" dirty="0" smtClean="0">
                <a:sym typeface="Symbol"/>
              </a:rPr>
              <a:t>Z</a:t>
            </a:r>
            <a:r>
              <a:rPr lang="ja-JP" altLang="en-US" sz="1200" dirty="0" smtClean="0">
                <a:sym typeface="Symbol"/>
              </a:rPr>
              <a:t></a:t>
            </a:r>
            <a:r>
              <a:rPr lang="en-US" sz="1200" dirty="0" smtClean="0"/>
              <a:t>)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7544" y="1772816"/>
            <a:ext cx="41764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(+X) measurement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 - </a:t>
            </a:r>
            <a:r>
              <a:rPr lang="en-US" sz="1400" dirty="0" smtClean="0">
                <a:sym typeface="Symbol"/>
              </a:rPr>
              <a:t>Differential cross section: more observables</a:t>
            </a:r>
          </a:p>
          <a:p>
            <a:r>
              <a:rPr lang="en-US" sz="1400" dirty="0" smtClean="0">
                <a:sym typeface="Symbol"/>
              </a:rPr>
              <a:t>      - Ratio of cross section 8TeV/7TeV</a:t>
            </a:r>
          </a:p>
          <a:p>
            <a:r>
              <a:rPr lang="en-US" sz="1400" dirty="0" smtClean="0">
                <a:sym typeface="Symbol"/>
              </a:rPr>
              <a:t>      - Doubly differential measurement</a:t>
            </a:r>
            <a:endParaRPr lang="en-US" sz="14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H-&gt;</a:t>
            </a:r>
            <a:r>
              <a:rPr lang="ja-JP" altLang="en-US" b="1" dirty="0" smtClean="0">
                <a:solidFill>
                  <a:srgbClr val="FF0000"/>
                </a:solidFill>
                <a:sym typeface="Symbol"/>
              </a:rPr>
              <a:t>  </a:t>
            </a:r>
            <a:r>
              <a:rPr lang="en-US" altLang="ja-JP" sz="1400" dirty="0" smtClean="0">
                <a:sym typeface="Symbol"/>
              </a:rPr>
              <a:t>improvements</a:t>
            </a:r>
          </a:p>
          <a:p>
            <a:r>
              <a:rPr lang="en-US" sz="1400" dirty="0" smtClean="0"/>
              <a:t>      - Any benefits of PF Photons ?</a:t>
            </a:r>
          </a:p>
          <a:p>
            <a:r>
              <a:rPr lang="en-US" sz="1400" dirty="0" smtClean="0"/>
              <a:t>      - Isolation improvements in </a:t>
            </a:r>
            <a:r>
              <a:rPr lang="en-US" sz="1400" dirty="0" err="1" smtClean="0"/>
              <a:t>PhotonID</a:t>
            </a:r>
            <a:endParaRPr lang="en-US" sz="1400" dirty="0" smtClean="0"/>
          </a:p>
          <a:p>
            <a:r>
              <a:rPr lang="en-US" sz="1400" dirty="0" smtClean="0"/>
              <a:t>      - Shower shapes NN in </a:t>
            </a:r>
            <a:r>
              <a:rPr lang="en-US" sz="1400" dirty="0" err="1" smtClean="0"/>
              <a:t>PhotonID</a:t>
            </a:r>
            <a:endParaRPr lang="en-US" sz="1400" dirty="0" smtClean="0"/>
          </a:p>
          <a:p>
            <a:r>
              <a:rPr lang="en-US" sz="1400" dirty="0" smtClean="0"/>
              <a:t>      - continue work with theorists on improved SM direct photon spectrum predictions and their use in the </a:t>
            </a:r>
            <a:r>
              <a:rPr lang="en-US" sz="1400" dirty="0" err="1" smtClean="0"/>
              <a:t>Hgg</a:t>
            </a:r>
            <a:r>
              <a:rPr lang="en-US" sz="1400" dirty="0" smtClean="0"/>
              <a:t> search  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new resonance? </a:t>
            </a:r>
            <a:r>
              <a:rPr lang="en-US" sz="1200" dirty="0" smtClean="0"/>
              <a:t>(Wˊ</a:t>
            </a:r>
            <a:r>
              <a:rPr lang="en-US" sz="1200" baseline="30000" dirty="0" smtClean="0"/>
              <a:t>±</a:t>
            </a:r>
            <a:r>
              <a:rPr lang="en-US" sz="1200" dirty="0" smtClean="0"/>
              <a:t>-&gt;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dirty="0" smtClean="0"/>
              <a:t>ˊ</a:t>
            </a:r>
            <a:r>
              <a:rPr lang="en-US" sz="1200" baseline="30000" dirty="0" smtClean="0"/>
              <a:t>±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dirty="0" smtClean="0"/>
              <a:t>ˊ</a:t>
            </a:r>
            <a:r>
              <a:rPr lang="en-US" sz="1200" baseline="30000" dirty="0" smtClean="0"/>
              <a:t>0</a:t>
            </a:r>
            <a:r>
              <a:rPr lang="en-US" sz="1200" dirty="0" smtClean="0">
                <a:sym typeface="Symbol"/>
              </a:rPr>
              <a:t>, </a:t>
            </a:r>
            <a:r>
              <a:rPr lang="en-US" sz="1200" dirty="0" smtClean="0"/>
              <a:t>ˊ</a:t>
            </a:r>
            <a:r>
              <a:rPr lang="en-US" sz="1200" baseline="30000" dirty="0" smtClean="0"/>
              <a:t>0 </a:t>
            </a:r>
            <a:r>
              <a:rPr lang="en-US" sz="1200" dirty="0" smtClean="0"/>
              <a:t>-&gt;</a:t>
            </a:r>
            <a:r>
              <a:rPr lang="ja-JP" altLang="en-US" sz="1200" dirty="0" smtClean="0">
                <a:sym typeface="Symbol"/>
              </a:rPr>
              <a:t></a:t>
            </a:r>
            <a:r>
              <a:rPr lang="en-US" sz="1200" dirty="0" smtClean="0"/>
              <a:t>)</a:t>
            </a:r>
          </a:p>
          <a:p>
            <a:r>
              <a:rPr lang="en-US" dirty="0" smtClean="0"/>
              <a:t>    - </a:t>
            </a:r>
            <a:r>
              <a:rPr lang="en-US" sz="1200" dirty="0" smtClean="0"/>
              <a:t>Need higher PT/E photon studies</a:t>
            </a:r>
          </a:p>
          <a:p>
            <a:endParaRPr lang="en-US" sz="12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938749"/>
            <a:ext cx="2304255" cy="19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6"/>
          <p:cNvGrpSpPr/>
          <p:nvPr/>
        </p:nvGrpSpPr>
        <p:grpSpPr>
          <a:xfrm>
            <a:off x="6373937" y="2708920"/>
            <a:ext cx="2770063" cy="2149138"/>
            <a:chOff x="6373937" y="2636912"/>
            <a:chExt cx="2770063" cy="2149138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73937" y="2636912"/>
              <a:ext cx="2770063" cy="199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20272" y="4581128"/>
              <a:ext cx="2123728" cy="204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2287" y="1484784"/>
            <a:ext cx="2289913" cy="266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6624736" y="2708920"/>
            <a:ext cx="1979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“The LHC Phenomenology of </a:t>
            </a:r>
            <a:r>
              <a:rPr lang="en-US" sz="1000" dirty="0" err="1" smtClean="0">
                <a:solidFill>
                  <a:srgbClr val="FF0000"/>
                </a:solidFill>
              </a:rPr>
              <a:t>Vectorlike</a:t>
            </a:r>
            <a:r>
              <a:rPr lang="en-US" sz="1000" dirty="0" smtClean="0">
                <a:solidFill>
                  <a:srgbClr val="FF0000"/>
                </a:solidFill>
              </a:rPr>
              <a:t> Confinement”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JHEP 1004  (2010) 128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5A83E93A-ECE7-4EE4-8B4F-18F60AF9AB84}" type="slidenum">
              <a:rPr lang="en-GB"/>
              <a:pPr/>
              <a:t>13</a:t>
            </a:fld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83568" y="188640"/>
            <a:ext cx="7185600" cy="821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0816" rIns="81630" bIns="40816">
            <a:spAutoFit/>
          </a:bodyPr>
          <a:lstStyle/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r>
              <a:rPr lang="en-US" sz="3200" b="1" dirty="0"/>
              <a:t>Summary and Conclusions</a:t>
            </a:r>
          </a:p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endParaRPr lang="en-GB" sz="2200" b="1" dirty="0">
              <a:solidFill>
                <a:srgbClr val="FFFF00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1412776"/>
            <a:ext cx="9144000" cy="504055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v"/>
            </a:pPr>
            <a:r>
              <a:rPr lang="en-US" altLang="zh-CN" sz="2200" b="1" dirty="0" smtClean="0">
                <a:ea typeface="宋体" pitchFamily="2" charset="-122"/>
              </a:rPr>
              <a:t> We </a:t>
            </a:r>
            <a:r>
              <a:rPr lang="en-US" altLang="zh-CN" sz="2200" b="1" dirty="0">
                <a:ea typeface="宋体" pitchFamily="2" charset="-122"/>
              </a:rPr>
              <a:t>continue to make good progress in direct photon measurements, </a:t>
            </a:r>
            <a:r>
              <a:rPr lang="en-US" altLang="zh-CN" sz="2200" b="1" dirty="0" smtClean="0">
                <a:ea typeface="宋体" pitchFamily="2" charset="-122"/>
              </a:rPr>
              <a:t>photon </a:t>
            </a:r>
            <a:r>
              <a:rPr lang="en-US" altLang="zh-CN" sz="2200" b="1" dirty="0">
                <a:latin typeface="Times New Roman"/>
                <a:ea typeface="宋体" pitchFamily="2" charset="-122"/>
              </a:rPr>
              <a:t>“</a:t>
            </a:r>
            <a:r>
              <a:rPr lang="en-US" altLang="zh-CN" sz="2200" b="1" dirty="0">
                <a:ea typeface="宋体" pitchFamily="2" charset="-122"/>
              </a:rPr>
              <a:t>infrastructure</a:t>
            </a:r>
            <a:r>
              <a:rPr lang="en-US" altLang="zh-CN" sz="2200" b="1" dirty="0">
                <a:latin typeface="Times New Roman"/>
                <a:ea typeface="宋体" pitchFamily="2" charset="-122"/>
              </a:rPr>
              <a:t>”</a:t>
            </a:r>
            <a:r>
              <a:rPr lang="en-US" altLang="zh-CN" sz="2200" b="1" dirty="0">
                <a:ea typeface="宋体" pitchFamily="2" charset="-122"/>
              </a:rPr>
              <a:t> (photon commissioning and reconstruction, calibration and identification) </a:t>
            </a:r>
            <a:r>
              <a:rPr lang="en-US" altLang="zh-CN" sz="2200" b="1" dirty="0" smtClean="0">
                <a:ea typeface="宋体" pitchFamily="2" charset="-122"/>
              </a:rPr>
              <a:t> and in the </a:t>
            </a:r>
            <a:r>
              <a:rPr lang="en-US" altLang="zh-CN" sz="2200" b="1" dirty="0" err="1" smtClean="0">
                <a:ea typeface="宋体" pitchFamily="2" charset="-122"/>
              </a:rPr>
              <a:t>H→γγ</a:t>
            </a:r>
            <a:r>
              <a:rPr lang="en-US" altLang="zh-CN" sz="2200" b="1" dirty="0" smtClean="0">
                <a:ea typeface="宋体" pitchFamily="2" charset="-122"/>
              </a:rPr>
              <a:t> search through </a:t>
            </a:r>
            <a:r>
              <a:rPr lang="en-US" altLang="zh-CN" sz="2200" b="1" dirty="0">
                <a:ea typeface="宋体" pitchFamily="2" charset="-122"/>
              </a:rPr>
              <a:t>our cooperation efforts, which have continued to </a:t>
            </a:r>
            <a:r>
              <a:rPr lang="en-US" altLang="zh-CN" sz="2200" b="1" dirty="0" smtClean="0">
                <a:ea typeface="宋体" pitchFamily="2" charset="-122"/>
              </a:rPr>
              <a:t>expand</a:t>
            </a: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v"/>
            </a:pPr>
            <a:endParaRPr lang="en-US" altLang="zh-CN" sz="2200" b="1" dirty="0" smtClean="0">
              <a:ea typeface="宋体" pitchFamily="2" charset="-122"/>
            </a:endParaRP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v"/>
            </a:pPr>
            <a:r>
              <a:rPr lang="en-US" altLang="zh-CN" sz="2200" b="1" dirty="0" smtClean="0">
                <a:ea typeface="宋体" pitchFamily="2" charset="-122"/>
              </a:rPr>
              <a:t> We </a:t>
            </a:r>
            <a:r>
              <a:rPr lang="en-US" altLang="zh-CN" sz="2200" b="1" dirty="0">
                <a:ea typeface="宋体" pitchFamily="2" charset="-122"/>
              </a:rPr>
              <a:t>look forward to </a:t>
            </a:r>
            <a:r>
              <a:rPr lang="en-US" altLang="zh-CN" sz="2200" b="1" dirty="0" smtClean="0">
                <a:ea typeface="宋体" pitchFamily="2" charset="-122"/>
              </a:rPr>
              <a:t>continue </a:t>
            </a:r>
            <a:r>
              <a:rPr lang="en-US" altLang="zh-CN" sz="2200" b="1" dirty="0">
                <a:ea typeface="宋体" pitchFamily="2" charset="-122"/>
              </a:rPr>
              <a:t>our efforts, which make good use of our groups</a:t>
            </a:r>
            <a:r>
              <a:rPr lang="en-US" altLang="zh-CN" sz="2200" b="1" dirty="0">
                <a:latin typeface="Times New Roman"/>
                <a:ea typeface="宋体" pitchFamily="2" charset="-122"/>
              </a:rPr>
              <a:t>’</a:t>
            </a:r>
            <a:r>
              <a:rPr lang="en-US" altLang="zh-CN" sz="2200" b="1" dirty="0">
                <a:ea typeface="宋体" pitchFamily="2" charset="-122"/>
              </a:rPr>
              <a:t> </a:t>
            </a:r>
            <a:r>
              <a:rPr lang="en-US" altLang="zh-CN" sz="2200" b="1" dirty="0" smtClean="0">
                <a:ea typeface="宋体" pitchFamily="2" charset="-122"/>
              </a:rPr>
              <a:t>complementarities</a:t>
            </a: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v"/>
            </a:pPr>
            <a:endParaRPr lang="en-US" altLang="zh-CN" sz="2200" b="1" dirty="0" smtClean="0">
              <a:ea typeface="宋体" pitchFamily="2" charset="-122"/>
            </a:endParaRP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v"/>
            </a:pPr>
            <a:r>
              <a:rPr lang="en-US" altLang="zh-CN" sz="2200" b="1" dirty="0" smtClean="0">
                <a:ea typeface="宋体" pitchFamily="2" charset="-122"/>
              </a:rPr>
              <a:t> Almost </a:t>
            </a:r>
            <a:r>
              <a:rPr lang="en-US" altLang="zh-CN" sz="2200" b="1" dirty="0">
                <a:ea typeface="宋体" pitchFamily="2" charset="-122"/>
              </a:rPr>
              <a:t>all this photon-related work is now contributed </a:t>
            </a:r>
            <a:r>
              <a:rPr lang="en-US" altLang="zh-CN" sz="2200" b="1" dirty="0" smtClean="0">
                <a:ea typeface="宋体" pitchFamily="2" charset="-122"/>
              </a:rPr>
              <a:t>by </a:t>
            </a:r>
            <a:r>
              <a:rPr lang="en-US" altLang="zh-CN" sz="2200" b="1" dirty="0">
                <a:ea typeface="宋体" pitchFamily="2" charset="-122"/>
              </a:rPr>
              <a:t>both of our </a:t>
            </a:r>
            <a:r>
              <a:rPr lang="en-US" altLang="zh-CN" sz="2200" b="1" dirty="0" smtClean="0">
                <a:ea typeface="宋体" pitchFamily="2" charset="-122"/>
              </a:rPr>
              <a:t>groups </a:t>
            </a:r>
            <a:r>
              <a:rPr lang="en-US" altLang="zh-CN" sz="2200" b="1" dirty="0" smtClean="0">
                <a:ea typeface="宋体" pitchFamily="2" charset="-122"/>
                <a:sym typeface="Wingdings" pitchFamily="2" charset="2"/>
              </a:rPr>
              <a:t> more </a:t>
            </a:r>
            <a:r>
              <a:rPr lang="en-US" altLang="zh-CN" sz="2200" b="1" dirty="0">
                <a:ea typeface="宋体" pitchFamily="2" charset="-122"/>
                <a:sym typeface="Wingdings" pitchFamily="2" charset="2"/>
              </a:rPr>
              <a:t>and more common activities</a:t>
            </a:r>
            <a:r>
              <a:rPr lang="en-US" altLang="zh-CN" sz="2200" b="1" dirty="0">
                <a:ea typeface="宋体" pitchFamily="2" charset="-122"/>
              </a:rPr>
              <a:t> </a:t>
            </a:r>
            <a:endParaRPr lang="en-US" altLang="zh-CN" sz="2200" b="1" dirty="0">
              <a:solidFill>
                <a:srgbClr val="FFFF00"/>
              </a:solidFill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35F4B3AC-F9E1-461D-B3A7-81F815EC3DCB}" type="slidenum">
              <a:rPr lang="en-GB"/>
              <a:pPr/>
              <a:t>14</a:t>
            </a:fld>
            <a:endParaRPr lang="en-GB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323528" y="1124744"/>
            <a:ext cx="8424936" cy="4320480"/>
          </a:xfrm>
          <a:prstGeom prst="rect">
            <a:avLst/>
          </a:prstGeom>
          <a:solidFill>
            <a:schemeClr val="accent1">
              <a:alpha val="2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/>
          <a:lstStyle/>
          <a:p>
            <a:pPr marL="370086" indent="-275045">
              <a:spcAft>
                <a:spcPts val="1293"/>
              </a:spcAft>
              <a:buClr>
                <a:srgbClr val="FFFFFF"/>
              </a:buClr>
            </a:pPr>
            <a:r>
              <a:rPr lang="en-US" altLang="zh-CN" sz="2200" b="1" dirty="0" smtClean="0">
                <a:solidFill>
                  <a:srgbClr val="FF0000"/>
                </a:solidFill>
                <a:ea typeface="宋体" pitchFamily="2" charset="-122"/>
              </a:rPr>
              <a:t>Many thanks </a:t>
            </a: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to:</a:t>
            </a: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"/>
            </a:pP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F. Le </a:t>
            </a:r>
            <a:r>
              <a:rPr lang="en-US" altLang="zh-CN" sz="2200" b="1" dirty="0" err="1">
                <a:solidFill>
                  <a:srgbClr val="FF0000"/>
                </a:solidFill>
                <a:ea typeface="宋体" pitchFamily="2" charset="-122"/>
              </a:rPr>
              <a:t>Diberder</a:t>
            </a: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 and Chen </a:t>
            </a:r>
            <a:r>
              <a:rPr lang="en-US" altLang="zh-CN" sz="2200" b="1" dirty="0" err="1">
                <a:solidFill>
                  <a:srgbClr val="FF0000"/>
                </a:solidFill>
                <a:ea typeface="宋体" pitchFamily="2" charset="-122"/>
              </a:rPr>
              <a:t>Hesheng</a:t>
            </a: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 for their initiatives in helping us get our collaboration efforts started </a:t>
            </a:r>
            <a:endParaRPr lang="en-US" altLang="zh-CN" sz="2200" b="1" dirty="0" smtClean="0">
              <a:solidFill>
                <a:srgbClr val="FF0000"/>
              </a:solidFill>
              <a:ea typeface="宋体" pitchFamily="2" charset="-122"/>
            </a:endParaRP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"/>
            </a:pPr>
            <a:endParaRPr lang="en-US" altLang="zh-CN" sz="2200" b="1" dirty="0">
              <a:solidFill>
                <a:srgbClr val="FF0000"/>
              </a:solidFill>
              <a:ea typeface="宋体" pitchFamily="2" charset="-122"/>
            </a:endParaRP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"/>
            </a:pP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To the IN2P3/CNRS and IHEP-CAS for helping us to continue, and in particular to the FCPPL directorate and steering </a:t>
            </a:r>
            <a:r>
              <a:rPr lang="en-US" altLang="zh-CN" sz="2200" b="1" dirty="0" smtClean="0">
                <a:solidFill>
                  <a:srgbClr val="FF0000"/>
                </a:solidFill>
                <a:ea typeface="宋体" pitchFamily="2" charset="-122"/>
              </a:rPr>
              <a:t>committee</a:t>
            </a: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"/>
            </a:pPr>
            <a:endParaRPr lang="en-US" altLang="zh-CN" sz="2200" b="1" dirty="0">
              <a:solidFill>
                <a:srgbClr val="FF0000"/>
              </a:solidFill>
              <a:ea typeface="宋体" pitchFamily="2" charset="-122"/>
            </a:endParaRP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  <a:buFont typeface="Wingdings" pitchFamily="2" charset="2"/>
              <a:buChar char=""/>
            </a:pP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To the local </a:t>
            </a:r>
            <a:r>
              <a:rPr lang="en-US" altLang="zh-CN" sz="2200" b="1" dirty="0" smtClean="0">
                <a:solidFill>
                  <a:srgbClr val="FF0000"/>
                </a:solidFill>
                <a:ea typeface="宋体" pitchFamily="2" charset="-122"/>
              </a:rPr>
              <a:t>organizing </a:t>
            </a:r>
            <a:r>
              <a:rPr lang="en-US" altLang="zh-CN" sz="2200" b="1" dirty="0">
                <a:solidFill>
                  <a:srgbClr val="FF0000"/>
                </a:solidFill>
                <a:ea typeface="宋体" pitchFamily="2" charset="-122"/>
              </a:rPr>
              <a:t>committee of this workshop for the wonderful hospitality and working environment</a:t>
            </a:r>
          </a:p>
          <a:p>
            <a:pPr marL="370086" indent="-275045">
              <a:spcAft>
                <a:spcPts val="1293"/>
              </a:spcAft>
              <a:buClr>
                <a:srgbClr val="FFFFFF"/>
              </a:buClr>
            </a:pPr>
            <a:endParaRPr lang="en-US" altLang="zh-CN" sz="2200" b="1" dirty="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683568" y="332656"/>
            <a:ext cx="7185600" cy="76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0" tIns="40816" rIns="81630" bIns="40816">
            <a:spAutoFit/>
          </a:bodyPr>
          <a:lstStyle/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r>
              <a:rPr lang="en-GB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</a:p>
          <a:p>
            <a:pPr algn="ctr">
              <a:lnSpc>
                <a:spcPct val="89000"/>
              </a:lnSpc>
              <a:buClr>
                <a:srgbClr val="FFFFFF"/>
              </a:buClr>
              <a:tabLst>
                <a:tab pos="0" algn="l"/>
                <a:tab pos="406086" algn="l"/>
                <a:tab pos="813612" algn="l"/>
                <a:tab pos="1221138" algn="l"/>
                <a:tab pos="1627224" algn="l"/>
                <a:tab pos="2036190" algn="l"/>
                <a:tab pos="2442276" algn="l"/>
                <a:tab pos="2851242" algn="l"/>
                <a:tab pos="3258769" algn="l"/>
                <a:tab pos="3666294" algn="l"/>
                <a:tab pos="4073821" algn="l"/>
                <a:tab pos="4479907" algn="l"/>
                <a:tab pos="4888873" algn="l"/>
                <a:tab pos="5294959" algn="l"/>
                <a:tab pos="5703925" algn="l"/>
                <a:tab pos="6111450" algn="l"/>
                <a:tab pos="6517536" algn="l"/>
                <a:tab pos="6926502" algn="l"/>
                <a:tab pos="7332588" algn="l"/>
                <a:tab pos="7741554" algn="l"/>
                <a:tab pos="8147640" algn="l"/>
                <a:tab pos="8535006" algn="l"/>
              </a:tabLst>
            </a:pPr>
            <a:endParaRPr lang="en-GB" sz="25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733256"/>
            <a:ext cx="5191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451964"/>
            <a:ext cx="1872208" cy="1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19872" y="2636912"/>
            <a:ext cx="2151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</a:rPr>
              <a:t>Backup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5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52413600-B133-426C-99D8-103048EFFCFD}" type="slidenum">
              <a:rPr lang="en-GB"/>
              <a:pPr/>
              <a:t>16</a:t>
            </a:fld>
            <a:endParaRPr lang="en-GB"/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331105"/>
            <a:ext cx="9144000" cy="29117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Photon Commissioning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921" y="2887504"/>
            <a:ext cx="2887200" cy="920256"/>
            <a:chOff x="208" y="1719"/>
            <a:chExt cx="1719" cy="548"/>
          </a:xfrm>
        </p:grpSpPr>
        <p:sp>
          <p:nvSpPr>
            <p:cNvPr id="112644" name="AutoShape 4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112646" name="AutoShape 6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47" name="AutoShape 7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3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562721" y="1625931"/>
            <a:ext cx="2144160" cy="14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5827680" y="1208288"/>
            <a:ext cx="1771988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Loose Photon Id</a:t>
            </a:r>
            <a:endParaRPr lang="fr-FR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512808" cy="20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5065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784859"/>
            <a:ext cx="4499992" cy="202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8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8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5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9FDD4EF3-9C67-4592-A23C-1D2E8296B5BD}" type="slidenum">
              <a:rPr lang="en-GB"/>
              <a:pPr/>
              <a:t>17</a:t>
            </a:fld>
            <a:endParaRPr lang="en-GB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582339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Photon Energy Scale Measurement</a:t>
            </a:r>
            <a:b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input to W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Z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 </a:t>
            </a: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cross-section Measurements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921" y="2887504"/>
            <a:ext cx="2887200" cy="920256"/>
            <a:chOff x="208" y="1719"/>
            <a:chExt cx="1719" cy="548"/>
          </a:xfrm>
        </p:grpSpPr>
        <p:sp>
          <p:nvSpPr>
            <p:cNvPr id="122884" name="AutoShape 4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122886" name="AutoShape 6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87" name="AutoShape 7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320" y="1415669"/>
            <a:ext cx="2226240" cy="12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0" name="Picture 10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4800" y="2122783"/>
            <a:ext cx="4227840" cy="142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1" name="Picture 11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4801" y="3682467"/>
            <a:ext cx="4252320" cy="165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892" name="Picture 12"/>
          <p:cNvPicPr>
            <a:picLocks noChangeAspect="1" noChangeArrowheads="1"/>
          </p:cNvPicPr>
          <p:nvPr/>
        </p:nvPicPr>
        <p:blipFill>
          <a:blip r:embed="rId6" cstate="print">
            <a:lum bright="-20000" contrast="20000"/>
          </a:blip>
          <a:srcRect l="1335" r="1268"/>
          <a:stretch>
            <a:fillRect/>
          </a:stretch>
        </p:blipFill>
        <p:spPr bwMode="auto">
          <a:xfrm>
            <a:off x="4376160" y="3094886"/>
            <a:ext cx="4767840" cy="366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39552" y="5589240"/>
            <a:ext cx="3168352" cy="10070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See more details from Olivier Bondu’s presentation tomorrow</a:t>
            </a:r>
            <a:endParaRPr lang="fr-FR" sz="2000" b="1" dirty="0">
              <a:solidFill>
                <a:srgbClr val="C00000"/>
              </a:solidFill>
            </a:endParaRPr>
          </a:p>
        </p:txBody>
      </p:sp>
      <p:pic>
        <p:nvPicPr>
          <p:cNvPr id="122897" name="Picture 17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80160" y="1191006"/>
            <a:ext cx="3277440" cy="8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98" name="Oval 18"/>
          <p:cNvSpPr>
            <a:spLocks noChangeArrowheads="1"/>
          </p:cNvSpPr>
          <p:nvPr/>
        </p:nvSpPr>
        <p:spPr bwMode="auto">
          <a:xfrm>
            <a:off x="0" y="2841419"/>
            <a:ext cx="1437120" cy="39172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899" name="Oval 19"/>
          <p:cNvSpPr>
            <a:spLocks noChangeArrowheads="1"/>
          </p:cNvSpPr>
          <p:nvPr/>
        </p:nvSpPr>
        <p:spPr bwMode="auto">
          <a:xfrm>
            <a:off x="1" y="4539357"/>
            <a:ext cx="1697760" cy="45796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00" name="Oval 20"/>
          <p:cNvSpPr>
            <a:spLocks noChangeArrowheads="1"/>
          </p:cNvSpPr>
          <p:nvPr/>
        </p:nvSpPr>
        <p:spPr bwMode="auto">
          <a:xfrm>
            <a:off x="4180321" y="4278690"/>
            <a:ext cx="1437120" cy="39172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 flipV="1">
            <a:off x="1697761" y="4474551"/>
            <a:ext cx="2547360" cy="26066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22902" name="Line 22"/>
          <p:cNvSpPr>
            <a:spLocks noChangeShapeType="1"/>
          </p:cNvSpPr>
          <p:nvPr/>
        </p:nvSpPr>
        <p:spPr bwMode="auto">
          <a:xfrm>
            <a:off x="1437120" y="3037280"/>
            <a:ext cx="2808000" cy="14372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grpSp>
        <p:nvGrpSpPr>
          <p:cNvPr id="4" name="组合 21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9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灯片编号占位符 3"/>
          <p:cNvSpPr>
            <a:spLocks noGrp="1"/>
          </p:cNvSpPr>
          <p:nvPr>
            <p:ph type="sldNum" idx="12"/>
          </p:nvPr>
        </p:nvSpPr>
        <p:spPr>
          <a:xfrm>
            <a:off x="8229600" y="6453336"/>
            <a:ext cx="762000" cy="244475"/>
          </a:xfrm>
        </p:spPr>
        <p:txBody>
          <a:bodyPr lIns="82945" tIns="41473" rIns="82945" bIns="41473"/>
          <a:lstStyle/>
          <a:p>
            <a:fld id="{1F91E184-AF3A-4FB7-9C4E-02EF1959BC7F}" type="slidenum">
              <a:rPr lang="en-GB"/>
              <a:pPr/>
              <a:t>18</a:t>
            </a:fld>
            <a:endParaRPr lang="en-GB"/>
          </a:p>
        </p:txBody>
      </p:sp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547664" y="44624"/>
            <a:ext cx="5544616" cy="491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1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GB" sz="3200" b="1" dirty="0"/>
              <a:t>Theoretical Predictions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3428640" y="836712"/>
            <a:ext cx="3299040" cy="9404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RESBOS</a:t>
            </a:r>
            <a:r>
              <a:rPr lang="en-GB" sz="1600" b="1" dirty="0">
                <a:solidFill>
                  <a:srgbClr val="FFFFFF"/>
                </a:solidFill>
              </a:rPr>
              <a:t> </a:t>
            </a:r>
            <a:r>
              <a:rPr lang="en-GB" sz="1500" b="1" dirty="0" smtClean="0">
                <a:solidFill>
                  <a:srgbClr val="FF6600"/>
                </a:solidFill>
              </a:rPr>
              <a:t>LHAPDF-compatible</a:t>
            </a:r>
            <a:endParaRPr lang="en-GB" sz="1600" b="1" dirty="0">
              <a:solidFill>
                <a:srgbClr val="FFFFFF"/>
              </a:solidFill>
            </a:endParaRPr>
          </a:p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i="1" dirty="0" err="1">
                <a:solidFill>
                  <a:srgbClr val="7030A0"/>
                </a:solidFill>
              </a:rPr>
              <a:t>Balazs</a:t>
            </a:r>
            <a:r>
              <a:rPr lang="en-GB" sz="1500" i="1" dirty="0">
                <a:solidFill>
                  <a:srgbClr val="7030A0"/>
                </a:solidFill>
              </a:rPr>
              <a:t>, Berger, </a:t>
            </a:r>
            <a:r>
              <a:rPr lang="en-GB" sz="1500" i="1" dirty="0" err="1">
                <a:solidFill>
                  <a:srgbClr val="7030A0"/>
                </a:solidFill>
              </a:rPr>
              <a:t>Mrenna</a:t>
            </a:r>
            <a:r>
              <a:rPr lang="en-GB" sz="1500" i="1" dirty="0">
                <a:solidFill>
                  <a:srgbClr val="7030A0"/>
                </a:solidFill>
              </a:rPr>
              <a:t>, Yuan, hep-ph/9712471, 1997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31041" y="872717"/>
            <a:ext cx="3330720" cy="940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DIPHOX </a:t>
            </a:r>
            <a:r>
              <a:rPr lang="en-GB" sz="1500" dirty="0"/>
              <a:t>V1.3</a:t>
            </a:r>
            <a:r>
              <a:rPr lang="en-GB" sz="1500" b="1" dirty="0"/>
              <a:t> </a:t>
            </a:r>
            <a:r>
              <a:rPr lang="en-GB" sz="1500" b="1" dirty="0">
                <a:solidFill>
                  <a:srgbClr val="99CC00"/>
                </a:solidFill>
              </a:rPr>
              <a:t>LHAPDF-compatible</a:t>
            </a:r>
          </a:p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i="1" dirty="0" err="1">
                <a:solidFill>
                  <a:srgbClr val="7030A0"/>
                </a:solidFill>
              </a:rPr>
              <a:t>Binoth</a:t>
            </a:r>
            <a:r>
              <a:rPr lang="en-GB" sz="1500" i="1" dirty="0">
                <a:solidFill>
                  <a:srgbClr val="7030A0"/>
                </a:solidFill>
              </a:rPr>
              <a:t>, </a:t>
            </a:r>
            <a:r>
              <a:rPr lang="en-GB" sz="1500" i="1" dirty="0" err="1">
                <a:solidFill>
                  <a:srgbClr val="7030A0"/>
                </a:solidFill>
              </a:rPr>
              <a:t>Guillet</a:t>
            </a:r>
            <a:r>
              <a:rPr lang="en-GB" sz="1500" i="1" dirty="0">
                <a:solidFill>
                  <a:srgbClr val="7030A0"/>
                </a:solidFill>
              </a:rPr>
              <a:t>, </a:t>
            </a:r>
            <a:r>
              <a:rPr lang="en-GB" sz="1500" i="1" dirty="0" err="1">
                <a:solidFill>
                  <a:srgbClr val="7030A0"/>
                </a:solidFill>
              </a:rPr>
              <a:t>Pilon</a:t>
            </a:r>
            <a:r>
              <a:rPr lang="en-GB" sz="1500" i="1" dirty="0">
                <a:solidFill>
                  <a:srgbClr val="7030A0"/>
                </a:solidFill>
              </a:rPr>
              <a:t>, </a:t>
            </a:r>
            <a:r>
              <a:rPr lang="en-GB" sz="1500" i="1" dirty="0" err="1">
                <a:solidFill>
                  <a:srgbClr val="7030A0"/>
                </a:solidFill>
              </a:rPr>
              <a:t>Werlen</a:t>
            </a:r>
            <a:r>
              <a:rPr lang="en-GB" sz="1500" i="1" dirty="0">
                <a:solidFill>
                  <a:srgbClr val="7030A0"/>
                </a:solidFill>
              </a:rPr>
              <a:t>, hep-ph/9911340, 2000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588224" y="1186924"/>
            <a:ext cx="2376264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gamma2MC</a:t>
            </a:r>
            <a:r>
              <a:rPr lang="en-GB" sz="1600" dirty="0"/>
              <a:t>, NLO</a:t>
            </a:r>
          </a:p>
          <a:p>
            <a:pPr algn="ctr"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b="1" dirty="0">
                <a:solidFill>
                  <a:srgbClr val="99CC00"/>
                </a:solidFill>
              </a:rPr>
              <a:t>Now LHAPDF-compatible!</a:t>
            </a:r>
          </a:p>
          <a:p>
            <a:pPr algn="ctr"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500" i="1" dirty="0">
                <a:solidFill>
                  <a:srgbClr val="7030A0"/>
                </a:solidFill>
              </a:rPr>
              <a:t>Bern, Dixon, Schmidt, hep-ph/0211216, 2002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0" y="3217283"/>
            <a:ext cx="4308480" cy="20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521" y="3683892"/>
            <a:ext cx="3918240" cy="871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4152" name="Line 8"/>
          <p:cNvSpPr>
            <a:spLocks noChangeShapeType="1"/>
          </p:cNvSpPr>
          <p:nvPr/>
        </p:nvSpPr>
        <p:spPr bwMode="auto">
          <a:xfrm flipH="1">
            <a:off x="2436480" y="1746888"/>
            <a:ext cx="1982880" cy="1110357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>
            <a:off x="4734720" y="1746888"/>
            <a:ext cx="1468800" cy="1437271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1468800" y="1746888"/>
            <a:ext cx="1440" cy="947619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155" name="Line 11"/>
          <p:cNvSpPr>
            <a:spLocks noChangeShapeType="1"/>
          </p:cNvSpPr>
          <p:nvPr/>
        </p:nvSpPr>
        <p:spPr bwMode="auto">
          <a:xfrm flipH="1">
            <a:off x="7172640" y="1877942"/>
            <a:ext cx="512640" cy="1468954"/>
          </a:xfrm>
          <a:prstGeom prst="line">
            <a:avLst/>
          </a:prstGeom>
          <a:noFill/>
          <a:ln w="36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>
            <a:off x="2220480" y="4163462"/>
            <a:ext cx="1143360" cy="1143480"/>
          </a:xfrm>
          <a:prstGeom prst="ellips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2987824" y="5101030"/>
            <a:ext cx="2417840" cy="704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2-frag :</a:t>
            </a:r>
          </a:p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>
                <a:solidFill>
                  <a:srgbClr val="FF0000"/>
                </a:solidFill>
              </a:rPr>
              <a:t>DIPHOX only (NLO)</a:t>
            </a:r>
            <a:r>
              <a:rPr lang="ar-SA" sz="1600" b="1" dirty="0">
                <a:solidFill>
                  <a:srgbClr val="FF0000"/>
                </a:solidFill>
                <a:cs typeface="Arial" pitchFamily="34" charset="0"/>
              </a:rPr>
              <a:t>‏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4158" name="Oval 14"/>
          <p:cNvSpPr>
            <a:spLocks noChangeArrowheads="1"/>
          </p:cNvSpPr>
          <p:nvPr/>
        </p:nvSpPr>
        <p:spPr bwMode="auto">
          <a:xfrm>
            <a:off x="7346880" y="3575880"/>
            <a:ext cx="979200" cy="979303"/>
          </a:xfrm>
          <a:prstGeom prst="ellipse">
            <a:avLst/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6588224" y="4654553"/>
            <a:ext cx="1902016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 err="1">
                <a:solidFill>
                  <a:srgbClr val="FF0000"/>
                </a:solidFill>
              </a:rPr>
              <a:t>Resbos</a:t>
            </a:r>
            <a:r>
              <a:rPr lang="en-GB" sz="1600" b="1" dirty="0">
                <a:solidFill>
                  <a:srgbClr val="FF0000"/>
                </a:solidFill>
              </a:rPr>
              <a:t> only</a:t>
            </a:r>
          </a:p>
        </p:txBody>
      </p:sp>
      <p:sp>
        <p:nvSpPr>
          <p:cNvPr id="134160" name="Oval 16"/>
          <p:cNvSpPr>
            <a:spLocks noChangeArrowheads="1"/>
          </p:cNvSpPr>
          <p:nvPr/>
        </p:nvSpPr>
        <p:spPr bwMode="auto">
          <a:xfrm>
            <a:off x="1241280" y="4229708"/>
            <a:ext cx="979200" cy="979303"/>
          </a:xfrm>
          <a:prstGeom prst="ellipse">
            <a:avLst/>
          </a:prstGeom>
          <a:noFill/>
          <a:ln w="360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179512" y="2759315"/>
            <a:ext cx="4228328" cy="396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BORN + FRAG (and NLO corrections)</a:t>
            </a:r>
            <a:r>
              <a:rPr lang="ar-SA" sz="1600" b="1" dirty="0">
                <a:cs typeface="Arial" pitchFamily="34" charset="0"/>
              </a:rPr>
              <a:t>‏</a:t>
            </a:r>
            <a:endParaRPr lang="en-GB" sz="1600" b="1" dirty="0"/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5844961" y="3282089"/>
            <a:ext cx="310176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BOX (and NLO corrections)</a:t>
            </a:r>
            <a:r>
              <a:rPr lang="ar-SA" sz="1600" b="1" dirty="0">
                <a:cs typeface="Arial" pitchFamily="34" charset="0"/>
              </a:rPr>
              <a:t>‏</a:t>
            </a:r>
            <a:endParaRPr lang="en-GB" sz="1600" b="1" dirty="0"/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489601" y="2040679"/>
            <a:ext cx="2285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>
                <a:solidFill>
                  <a:srgbClr val="FF0000"/>
                </a:solidFill>
              </a:rPr>
              <a:t>FIXED ORDER : NLO</a:t>
            </a: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6444208" y="2771100"/>
            <a:ext cx="2449440" cy="3960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>
                <a:solidFill>
                  <a:srgbClr val="FF0000"/>
                </a:solidFill>
              </a:rPr>
              <a:t>FIXED ORDER : NLO</a:t>
            </a: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3591360" y="2106926"/>
            <a:ext cx="1764000" cy="709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>
                <a:solidFill>
                  <a:srgbClr val="FF0000"/>
                </a:solidFill>
              </a:rPr>
              <a:t>NLO with NNLL </a:t>
            </a:r>
            <a:r>
              <a:rPr lang="en-GB" sz="1600" b="1" dirty="0" err="1">
                <a:solidFill>
                  <a:srgbClr val="FF0000"/>
                </a:solidFill>
              </a:rPr>
              <a:t>Resummation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0" y="6021288"/>
            <a:ext cx="8711387" cy="5761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DIPHOX+gamma2MC </a:t>
            </a:r>
            <a:r>
              <a:rPr lang="en-US" sz="1600" b="1" dirty="0">
                <a:solidFill>
                  <a:srgbClr val="FFFFFF"/>
                </a:solidFill>
              </a:rPr>
              <a:t>contains the most complete NLO </a:t>
            </a:r>
            <a:r>
              <a:rPr lang="en-US" sz="1600" b="1" dirty="0" smtClean="0">
                <a:solidFill>
                  <a:srgbClr val="FFFFFF"/>
                </a:solidFill>
              </a:rPr>
              <a:t>treatment -&gt; 2010 analysis</a:t>
            </a:r>
          </a:p>
          <a:p>
            <a:r>
              <a:rPr lang="en-US" sz="1600" b="1" dirty="0" err="1" smtClean="0">
                <a:solidFill>
                  <a:srgbClr val="FFFFFF"/>
                </a:solidFill>
              </a:rPr>
              <a:t>ResBos</a:t>
            </a:r>
            <a:r>
              <a:rPr lang="en-US" sz="1600" b="1" dirty="0" smtClean="0">
                <a:solidFill>
                  <a:srgbClr val="FFFFFF"/>
                </a:solidFill>
              </a:rPr>
              <a:t> for 2011 data analysis, 2gammaNNLO?</a:t>
            </a:r>
            <a:endParaRPr lang="fr-FR" sz="1600" b="1" dirty="0">
              <a:solidFill>
                <a:srgbClr val="FFFFFF"/>
              </a:solidFill>
            </a:endParaRPr>
          </a:p>
        </p:txBody>
      </p:sp>
      <p:sp>
        <p:nvSpPr>
          <p:cNvPr id="134168" name="Text Box 24"/>
          <p:cNvSpPr txBox="1">
            <a:spLocks noChangeArrowheads="1"/>
          </p:cNvSpPr>
          <p:nvPr/>
        </p:nvSpPr>
        <p:spPr bwMode="auto">
          <a:xfrm>
            <a:off x="0" y="5085184"/>
            <a:ext cx="2897111" cy="1012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/>
              <a:t>1-frag :</a:t>
            </a:r>
          </a:p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>
                <a:solidFill>
                  <a:srgbClr val="2006BA"/>
                </a:solidFill>
              </a:rPr>
              <a:t>- LO, effectively in </a:t>
            </a:r>
            <a:r>
              <a:rPr lang="en-GB" sz="1600" b="1" dirty="0" err="1">
                <a:solidFill>
                  <a:srgbClr val="2006BA"/>
                </a:solidFill>
              </a:rPr>
              <a:t>Resbos</a:t>
            </a:r>
            <a:endParaRPr lang="en-GB" sz="1600" b="1" dirty="0">
              <a:solidFill>
                <a:srgbClr val="2006BA"/>
              </a:solidFill>
            </a:endParaRPr>
          </a:p>
          <a:p>
            <a:pPr>
              <a:lnSpc>
                <a:spcPct val="124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sz="1600" b="1" dirty="0">
                <a:solidFill>
                  <a:srgbClr val="2006BA"/>
                </a:solidFill>
              </a:rPr>
              <a:t>- NLO in </a:t>
            </a:r>
            <a:r>
              <a:rPr lang="en-GB" sz="1600" b="1" dirty="0" err="1">
                <a:solidFill>
                  <a:srgbClr val="2006BA"/>
                </a:solidFill>
              </a:rPr>
              <a:t>Diphox</a:t>
            </a:r>
            <a:endParaRPr lang="en-GB" sz="1600" b="1" dirty="0">
              <a:solidFill>
                <a:srgbClr val="2006BA"/>
              </a:solidFill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2" name="矩形 31"/>
          <p:cNvSpPr/>
          <p:nvPr/>
        </p:nvSpPr>
        <p:spPr>
          <a:xfrm>
            <a:off x="0" y="6581001"/>
            <a:ext cx="8532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4A5582"/>
                </a:solidFill>
              </a:rPr>
              <a:t>Any news will be from Workshop on Photon Physics and Simulation at </a:t>
            </a:r>
            <a:r>
              <a:rPr lang="en-US" sz="1200" dirty="0" err="1" smtClean="0">
                <a:solidFill>
                  <a:srgbClr val="4A5582"/>
                </a:solidFill>
              </a:rPr>
              <a:t>Hadron</a:t>
            </a:r>
            <a:r>
              <a:rPr lang="en-US" sz="1200" dirty="0" smtClean="0">
                <a:solidFill>
                  <a:srgbClr val="4A5582"/>
                </a:solidFill>
              </a:rPr>
              <a:t> Colliders”, Paris, 30 March 2012</a:t>
            </a:r>
            <a:endParaRPr lang="en-US" sz="1200" dirty="0">
              <a:solidFill>
                <a:srgbClr val="4A558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矩形 8"/>
          <p:cNvSpPr/>
          <p:nvPr/>
        </p:nvSpPr>
        <p:spPr>
          <a:xfrm>
            <a:off x="827584" y="5229200"/>
            <a:ext cx="7560840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2513" algn="l"/>
                <a:tab pos="4041775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  <a:tab pos="9409113" algn="l"/>
              </a:tabLst>
            </a:pPr>
            <a:r>
              <a:rPr lang="en-GB" sz="2000" dirty="0" smtClean="0">
                <a:solidFill>
                  <a:srgbClr val="FF0000"/>
                </a:solidFill>
              </a:rPr>
              <a:t>Note/Apology:  In many cases, despite significant progress, results can not yet be shown since not yet formally approved (CMS Rules)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60648"/>
            <a:ext cx="6840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smtClean="0"/>
              <a:t>            Outline                </a:t>
            </a:r>
            <a:endParaRPr lang="en-US" sz="44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412776"/>
            <a:ext cx="640604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A brief history about the collaboration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</a:t>
            </a:r>
            <a:r>
              <a:rPr lang="en-GB" sz="2400" dirty="0" smtClean="0"/>
              <a:t>Motivation: The </a:t>
            </a:r>
            <a:r>
              <a:rPr lang="en-GB" sz="2400" dirty="0" err="1" smtClean="0"/>
              <a:t>H</a:t>
            </a:r>
            <a:r>
              <a:rPr lang="en-GB" sz="2400" dirty="0" err="1" smtClean="0">
                <a:sym typeface="Wingdings" pitchFamily="2" charset="2"/>
              </a:rPr>
              <a:t></a:t>
            </a:r>
            <a:r>
              <a:rPr lang="en-GB" sz="2400" dirty="0" err="1" smtClean="0">
                <a:latin typeface="Symbol" pitchFamily="18" charset="2"/>
                <a:sym typeface="Wingdings" pitchFamily="2" charset="2"/>
              </a:rPr>
              <a:t>gg</a:t>
            </a:r>
            <a:r>
              <a:rPr lang="en-GB" sz="2400" dirty="0" smtClean="0">
                <a:latin typeface="Symbol" pitchFamily="18" charset="2"/>
                <a:sym typeface="Wingdings" pitchFamily="2" charset="2"/>
              </a:rPr>
              <a:t> </a:t>
            </a:r>
            <a:r>
              <a:rPr lang="en-GB" sz="2400" dirty="0" smtClean="0">
                <a:sym typeface="Wingdings" pitchFamily="2" charset="2"/>
              </a:rPr>
              <a:t>search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  Activities on the photon-related studies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  </a:t>
            </a:r>
            <a:r>
              <a:rPr lang="en-GB" sz="2400" dirty="0" smtClean="0"/>
              <a:t>Summary and Conclusion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 Acknowledgements</a:t>
            </a:r>
            <a:endParaRPr lang="en-US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8365C70A-976A-4E67-9A83-B39D8D5167BD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0"/>
            <a:ext cx="5747280" cy="1142040"/>
          </a:xfrm>
        </p:spPr>
        <p:txBody>
          <a:bodyPr lIns="82945" tIns="41473" rIns="82945" bIns="41473"/>
          <a:lstStyle/>
          <a:p>
            <a:r>
              <a:rPr lang="fr-FR" sz="2200" b="1" dirty="0">
                <a:solidFill>
                  <a:schemeClr val="tx1"/>
                </a:solidFill>
              </a:rPr>
              <a:t>The CMS groups of IHEP and of IPN</a:t>
            </a:r>
            <a:r>
              <a:rPr lang="fr-FR" altLang="zh-CN" sz="2200" b="1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lang="fr-FR" sz="2200" b="1" dirty="0">
                <a:solidFill>
                  <a:schemeClr val="tx1"/>
                </a:solidFill>
              </a:rPr>
              <a:t>Lyon: A brief history of our collaboration</a:t>
            </a:r>
            <a:r>
              <a:rPr lang="fr-FR" altLang="zh-CN" sz="2200" b="1" dirty="0">
                <a:solidFill>
                  <a:schemeClr val="tx1"/>
                </a:solidFill>
                <a:ea typeface="宋体" pitchFamily="2" charset="-122"/>
              </a:rPr>
              <a:t> </a:t>
            </a:r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4155672" y="99371"/>
            <a:ext cx="184658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4" tIns="45702" rIns="91404" bIns="45702">
            <a:spAutoFit/>
          </a:bodyPr>
          <a:lstStyle/>
          <a:p>
            <a:pPr algn="ctr" defTabSz="914414"/>
            <a:endParaRPr lang="en-US" sz="2800" b="1" dirty="0">
              <a:ea typeface="宋体" pitchFamily="2" charset="-122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02721" y="6613175"/>
            <a:ext cx="914400" cy="24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4" tIns="45702" rIns="91404" bIns="45702">
            <a:spAutoFit/>
          </a:bodyPr>
          <a:lstStyle/>
          <a:p>
            <a:pPr defTabSz="914414">
              <a:spcBef>
                <a:spcPct val="50000"/>
              </a:spcBef>
            </a:pPr>
            <a:endParaRPr lang="en-US" sz="1000" dirty="0">
              <a:solidFill>
                <a:schemeClr val="accent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979200" y="119533"/>
            <a:ext cx="7009920" cy="7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4" tIns="45702" rIns="91404" bIns="45702" anchor="ctr"/>
          <a:lstStyle/>
          <a:p>
            <a:pPr algn="ctr" defTabSz="914414"/>
            <a:endParaRPr lang="zh-CN" altLang="en-US" b="1" dirty="0">
              <a:ea typeface="宋体" pitchFamily="2" charset="-122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916832"/>
            <a:ext cx="4459680" cy="416418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04" tIns="45702" rIns="91404" bIns="45702">
            <a:spAutoFit/>
          </a:bodyPr>
          <a:lstStyle/>
          <a:p>
            <a:pPr defTabSz="914414" eaLnBrk="0">
              <a:lnSpc>
                <a:spcPct val="90000"/>
              </a:lnSpc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IHEP Beijing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Wingdings" pitchFamily="2" charset="2"/>
              </a:rPr>
              <a:t>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IPN Lyon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: (4persons)</a:t>
            </a:r>
            <a:endParaRPr lang="it-IT" alt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TAO Junquan (Doctoral Student)—January-May 2007  (IN2P3)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ZHANG Zhen (Doctoral Student)— November 2007-May 2008 (FCPPL)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TAO Junquan (Postdoc)—March-August 2009 (PICS 4162)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XIAO Hong (Doctoral Student)—January-July 2010 (PICS 4162)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FAN Jiawei (Doctoral Student)---April-October 2011 (PICS 4162)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XIAO Hong (Doctoral Student)---June-July 2011 (</a:t>
            </a:r>
            <a:r>
              <a:rPr lang="it-IT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FCPPL) 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84320" y="1916832"/>
            <a:ext cx="4459680" cy="2529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lIns="91404" tIns="45702" rIns="91404" bIns="45702">
            <a:spAutoFit/>
          </a:bodyPr>
          <a:lstStyle/>
          <a:p>
            <a:pPr defTabSz="914414" eaLnBrk="0">
              <a:lnSpc>
                <a:spcPct val="90000"/>
              </a:lnSpc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IPN Lyon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sym typeface="Wingdings" pitchFamily="2" charset="2"/>
              </a:rPr>
              <a:t> IHEP Beijing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: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fr-FR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Nicolas CHANON (Doctoral Student)—March-May 2009 (FCPPL)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Hugues BRUN (Doctoral Student)—October-December 2010 (FCPPL)</a:t>
            </a:r>
          </a:p>
          <a:p>
            <a:pPr defTabSz="914414" eaLnBrk="0">
              <a:lnSpc>
                <a:spcPct val="90000"/>
              </a:lnSpc>
              <a:spcBef>
                <a:spcPct val="50000"/>
              </a:spcBef>
              <a:buBlip>
                <a:blip r:embed="rId3"/>
              </a:buBlip>
            </a:pPr>
            <a:r>
              <a:rPr lang="it-IT" alt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Olivier BONDU (Doctoral Student)– April-May 2011 (</a:t>
            </a:r>
            <a:r>
              <a:rPr lang="it-IT" alt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FCPPL)</a:t>
            </a:r>
            <a:endParaRPr lang="fr-FR" alt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967536" y="5235361"/>
            <a:ext cx="4176464" cy="16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r>
              <a:rPr lang="en-US" sz="2000" b="1" dirty="0"/>
              <a:t>+ participation to the </a:t>
            </a:r>
          </a:p>
          <a:p>
            <a:r>
              <a:rPr lang="en-US" sz="2000" b="1" dirty="0" err="1"/>
              <a:t>Organising</a:t>
            </a:r>
            <a:r>
              <a:rPr lang="en-US" sz="2000" b="1" dirty="0"/>
              <a:t> committees of the </a:t>
            </a:r>
          </a:p>
          <a:p>
            <a:r>
              <a:rPr lang="en-US" sz="2000" b="1" dirty="0"/>
              <a:t>prototype workshop </a:t>
            </a:r>
            <a:r>
              <a:rPr lang="en-US" sz="2000" b="1" dirty="0" smtClean="0"/>
              <a:t>at IHEP and </a:t>
            </a:r>
            <a:r>
              <a:rPr lang="en-US" sz="2000" b="1" dirty="0"/>
              <a:t>to the 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/>
              <a:t>, 2</a:t>
            </a:r>
            <a:r>
              <a:rPr lang="en-US" sz="2000" b="1" baseline="30000" dirty="0"/>
              <a:t>nd</a:t>
            </a:r>
            <a:r>
              <a:rPr lang="en-US" sz="2000" b="1" dirty="0"/>
              <a:t>, </a:t>
            </a:r>
            <a:r>
              <a:rPr lang="en-US" sz="2000" b="1" dirty="0" smtClean="0"/>
              <a:t>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, 4</a:t>
            </a:r>
            <a:r>
              <a:rPr lang="en-US" sz="2000" b="1" baseline="30000" dirty="0" smtClean="0"/>
              <a:t>th </a:t>
            </a:r>
            <a:r>
              <a:rPr lang="en-US" sz="2000" b="1" dirty="0" smtClean="0"/>
              <a:t>and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</a:t>
            </a:r>
            <a:r>
              <a:rPr lang="en-US" sz="2000" b="1" dirty="0"/>
              <a:t>FCPPL workshops </a:t>
            </a:r>
            <a:endParaRPr lang="fr-FR" sz="2000" b="1" dirty="0"/>
          </a:p>
        </p:txBody>
      </p:sp>
      <p:grpSp>
        <p:nvGrpSpPr>
          <p:cNvPr id="12" name="组合 11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矩形 14"/>
          <p:cNvSpPr/>
          <p:nvPr/>
        </p:nvSpPr>
        <p:spPr>
          <a:xfrm>
            <a:off x="0" y="1052736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January 2006: Agreement to explore possible collaboration on CMS physics analysis after the visit of F. LE DIBERDER to IHEP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July 2006: First visit of IPNL physicists and Director Bernard ILLE to IHEP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0" y="6027003"/>
            <a:ext cx="4860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FAN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Jiawei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 (Doctoral Student)—May-Nov. 2012) (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FCPPL 2012 proposal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) +  applied for co-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phD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 student (</a:t>
            </a: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FCPPL/CSC scholarship 2012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Book" pitchFamily="34" charset="0"/>
              </a:rPr>
              <a:t>)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4427537" y="4509120"/>
            <a:ext cx="4716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Franklin Gothic Book" pitchFamily="34" charset="0"/>
              </a:rPr>
              <a:t>Louis SGANDURRA  (Doctoral Student)-Oct-Nov. 2012) (</a:t>
            </a:r>
            <a:r>
              <a:rPr lang="en-US" b="1" dirty="0">
                <a:latin typeface="Franklin Gothic Book" pitchFamily="34" charset="0"/>
              </a:rPr>
              <a:t>FCPPL 2012 proposal</a:t>
            </a:r>
            <a:r>
              <a:rPr lang="en-US" dirty="0">
                <a:latin typeface="Franklin Gothic Book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灯片编号占位符 4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E00F5DA4-4F98-43F9-9C1B-5983E4364570}" type="slidenum">
              <a:rPr lang="en-GB"/>
              <a:pPr/>
              <a:t>4</a:t>
            </a:fld>
            <a:endParaRPr lang="en-GB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5256584" cy="1142040"/>
          </a:xfrm>
        </p:spPr>
        <p:txBody>
          <a:bodyPr lIns="82945" tIns="41473" rIns="82945" bIns="41473">
            <a:normAutofit/>
          </a:bodyPr>
          <a:lstStyle/>
          <a:p>
            <a:r>
              <a:rPr lang="fr-FR" altLang="zh-CN" sz="2400" b="1" dirty="0">
                <a:solidFill>
                  <a:schemeClr val="tx1"/>
                </a:solidFill>
                <a:ea typeface="宋体" pitchFamily="2" charset="-122"/>
              </a:rPr>
              <a:t>Motivation: The </a:t>
            </a:r>
            <a:r>
              <a:rPr lang="fr-FR" altLang="zh-CN" sz="2400" b="1" dirty="0" smtClean="0">
                <a:solidFill>
                  <a:schemeClr val="tx1"/>
                </a:solidFill>
                <a:ea typeface="宋体" pitchFamily="2" charset="-122"/>
              </a:rPr>
              <a:t> SM  H</a:t>
            </a:r>
            <a:r>
              <a:rPr lang="fr-FR" altLang="zh-CN" sz="2400" b="1" dirty="0" smtClean="0">
                <a:solidFill>
                  <a:schemeClr val="tx1"/>
                </a:solidFill>
                <a:ea typeface="宋体" pitchFamily="2" charset="-122"/>
                <a:sym typeface="Wingdings" pitchFamily="2" charset="2"/>
              </a:rPr>
              <a:t></a:t>
            </a:r>
            <a:r>
              <a:rPr lang="fr-FR" altLang="zh-CN" sz="2400" b="1" dirty="0" smtClean="0">
                <a:solidFill>
                  <a:schemeClr val="tx1"/>
                </a:solidFill>
                <a:latin typeface="Symbol" pitchFamily="18" charset="2"/>
                <a:ea typeface="宋体" pitchFamily="2" charset="-122"/>
                <a:sym typeface="Symbol"/>
              </a:rPr>
              <a:t></a:t>
            </a:r>
            <a:r>
              <a:rPr lang="fr-FR" altLang="zh-CN" sz="2400" b="1" dirty="0" smtClean="0">
                <a:solidFill>
                  <a:schemeClr val="tx1"/>
                </a:solidFill>
                <a:latin typeface="Symbol" pitchFamily="18" charset="2"/>
                <a:ea typeface="宋体" pitchFamily="2" charset="-122"/>
                <a:sym typeface="Wingdings" pitchFamily="2" charset="2"/>
              </a:rPr>
              <a:t>  </a:t>
            </a:r>
            <a:r>
              <a:rPr lang="fr-FR" altLang="zh-CN" sz="2400" b="1" dirty="0" smtClean="0">
                <a:solidFill>
                  <a:schemeClr val="tx1"/>
                </a:solidFill>
                <a:ea typeface="宋体" pitchFamily="2" charset="-122"/>
                <a:sym typeface="Wingdings" pitchFamily="2" charset="2"/>
              </a:rPr>
              <a:t>Search</a:t>
            </a:r>
            <a:r>
              <a:rPr lang="fr-FR" altLang="zh-CN" sz="2400" b="1" dirty="0" smtClean="0">
                <a:solidFill>
                  <a:schemeClr val="tx1"/>
                </a:solidFill>
                <a:ea typeface="宋体" pitchFamily="2" charset="-122"/>
              </a:rPr>
              <a:t> 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4155672" y="99371"/>
            <a:ext cx="184658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4" tIns="45702" rIns="91404" bIns="45702">
            <a:spAutoFit/>
          </a:bodyPr>
          <a:lstStyle/>
          <a:p>
            <a:pPr algn="ctr" defTabSz="914414"/>
            <a:endParaRPr lang="en-US" sz="2800" b="1" dirty="0">
              <a:ea typeface="宋体" pitchFamily="2" charset="-122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702721" y="6613175"/>
            <a:ext cx="914400" cy="24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4" tIns="45702" rIns="91404" bIns="45702">
            <a:spAutoFit/>
          </a:bodyPr>
          <a:lstStyle/>
          <a:p>
            <a:pPr defTabSz="914414">
              <a:spcBef>
                <a:spcPct val="50000"/>
              </a:spcBef>
            </a:pPr>
            <a:endParaRPr lang="en-US" sz="1000" dirty="0">
              <a:solidFill>
                <a:schemeClr val="accent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979200" y="119533"/>
            <a:ext cx="7009920" cy="76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4" tIns="45702" rIns="91404" bIns="45702" anchor="ctr"/>
          <a:lstStyle/>
          <a:p>
            <a:pPr algn="ctr" defTabSz="914414"/>
            <a:endParaRPr lang="zh-CN" altLang="en-US" b="1" dirty="0">
              <a:ea typeface="宋体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35496" y="5048016"/>
            <a:ext cx="8597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Observed exclusion at 95% CL (Moriond2012)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Tevatron</a:t>
            </a:r>
            <a:r>
              <a:rPr lang="en-US" dirty="0" smtClean="0"/>
              <a:t>:  100&lt;M</a:t>
            </a:r>
            <a:r>
              <a:rPr lang="en-US" baseline="-25000" dirty="0" smtClean="0"/>
              <a:t>H</a:t>
            </a:r>
            <a:r>
              <a:rPr lang="en-US" dirty="0" smtClean="0"/>
              <a:t>&lt;106GeV     147&lt;M</a:t>
            </a:r>
            <a:r>
              <a:rPr lang="en-US" baseline="-25000" dirty="0" smtClean="0"/>
              <a:t>H</a:t>
            </a:r>
            <a:r>
              <a:rPr lang="en-US" dirty="0" smtClean="0"/>
              <a:t>&lt;179GeV</a:t>
            </a:r>
          </a:p>
          <a:p>
            <a:r>
              <a:rPr lang="en-US" dirty="0" smtClean="0"/>
              <a:t>     CMS:        127.5&lt;M</a:t>
            </a:r>
            <a:r>
              <a:rPr lang="en-US" baseline="-25000" dirty="0" smtClean="0"/>
              <a:t>H</a:t>
            </a:r>
            <a:r>
              <a:rPr lang="en-US" dirty="0" smtClean="0"/>
              <a:t>&lt;600GeV </a:t>
            </a:r>
          </a:p>
          <a:p>
            <a:r>
              <a:rPr lang="en-US" dirty="0" smtClean="0"/>
              <a:t>     ATLAS:     110&lt;M</a:t>
            </a:r>
            <a:r>
              <a:rPr lang="en-US" baseline="-25000" dirty="0" smtClean="0"/>
              <a:t>H</a:t>
            </a:r>
            <a:r>
              <a:rPr lang="en-US" dirty="0" smtClean="0"/>
              <a:t>&lt;117.5GeV  </a:t>
            </a:r>
            <a:r>
              <a:rPr lang="en-US" b="1" dirty="0" smtClean="0"/>
              <a:t>118.5&lt;M</a:t>
            </a:r>
            <a:r>
              <a:rPr lang="en-US" b="1" baseline="-25000" dirty="0" smtClean="0"/>
              <a:t>H</a:t>
            </a:r>
            <a:r>
              <a:rPr lang="en-US" b="1" dirty="0" smtClean="0"/>
              <a:t>&lt;122.5GeV</a:t>
            </a:r>
            <a:r>
              <a:rPr lang="en-US" dirty="0" smtClean="0"/>
              <a:t>  129&lt;M</a:t>
            </a:r>
            <a:r>
              <a:rPr lang="en-US" baseline="-25000" dirty="0" smtClean="0"/>
              <a:t>H</a:t>
            </a:r>
            <a:r>
              <a:rPr lang="en-US" dirty="0" smtClean="0"/>
              <a:t>&lt;539GeV </a:t>
            </a:r>
          </a:p>
          <a:p>
            <a:r>
              <a:rPr lang="en-US" b="1" dirty="0" smtClean="0"/>
              <a:t>Survive at 95% CL: </a:t>
            </a:r>
            <a:r>
              <a:rPr lang="en-US" b="1" dirty="0" smtClean="0">
                <a:solidFill>
                  <a:srgbClr val="FF0000"/>
                </a:solidFill>
              </a:rPr>
              <a:t>117.5&lt;M</a:t>
            </a:r>
            <a:r>
              <a:rPr lang="en-US" b="1" baseline="-25000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&lt;127.5GeV excluding 118.5&lt;M</a:t>
            </a:r>
            <a:r>
              <a:rPr lang="en-US" b="1" baseline="-25000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&lt;122.5GeV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0" y="1052736"/>
            <a:ext cx="5170595" cy="3935673"/>
            <a:chOff x="1310125" y="1052736"/>
            <a:chExt cx="5170595" cy="3935673"/>
          </a:xfrm>
        </p:grpSpPr>
        <p:pic>
          <p:nvPicPr>
            <p:cNvPr id="16" name="图片 15" descr="HiggsSearch20120227 All Final-Tev-Higg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8152" y="1156237"/>
              <a:ext cx="5112568" cy="3832172"/>
            </a:xfrm>
            <a:prstGeom prst="rect">
              <a:avLst/>
            </a:prstGeom>
          </p:spPr>
        </p:pic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1310125" y="1052736"/>
              <a:ext cx="2002243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945" tIns="41473" rIns="82945" bIns="41473">
              <a:spAutoFit/>
            </a:bodyPr>
            <a:lstStyle/>
            <a:p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Moriond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2012</a:t>
              </a:r>
              <a:endPara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221088"/>
            <a:ext cx="32956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340768"/>
            <a:ext cx="3312368" cy="284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GB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Photon reconstruction:  </a:t>
            </a:r>
            <a:r>
              <a:rPr lang="en-GB" sz="2000" dirty="0" err="1" smtClean="0">
                <a:latin typeface="Arial" pitchFamily="34" charset="0"/>
                <a:ea typeface="新宋体" pitchFamily="49" charset="-122"/>
                <a:cs typeface="Arial" pitchFamily="34" charset="0"/>
              </a:rPr>
              <a:t>Clusterisation</a:t>
            </a:r>
            <a:r>
              <a:rPr lang="en-GB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,  Photon Commissioning , Photon Energy Scale and Energy Corrections using </a:t>
            </a:r>
            <a:r>
              <a:rPr lang="fr-FR" sz="2000" dirty="0" smtClean="0">
                <a:cs typeface="Arial" pitchFamily="34" charset="0"/>
                <a:sym typeface="Wingdings" pitchFamily="2" charset="2"/>
              </a:rPr>
              <a:t>Z</a:t>
            </a:r>
            <a:r>
              <a:rPr lang="fr-FR" sz="2000" dirty="0" smtClean="0">
                <a:latin typeface="Symbol" pitchFamily="18" charset="2"/>
                <a:cs typeface="Arial" pitchFamily="34" charset="0"/>
                <a:sym typeface="Wingdings" pitchFamily="2" charset="2"/>
              </a:rPr>
              <a:t>mmg </a:t>
            </a:r>
            <a:r>
              <a:rPr lang="fr-FR" sz="2000" dirty="0" smtClean="0">
                <a:cs typeface="Arial" pitchFamily="34" charset="0"/>
                <a:sym typeface="Symbol" pitchFamily="18" charset="2"/>
              </a:rPr>
              <a:t> </a:t>
            </a:r>
            <a:endParaRPr lang="en-GB" sz="2000" dirty="0" smtClean="0">
              <a:latin typeface="Arial" pitchFamily="34" charset="0"/>
              <a:ea typeface="新宋体" pitchFamily="49" charset="-122"/>
              <a:cs typeface="Arial" pitchFamily="34" charset="0"/>
              <a:sym typeface="Wingdings" pitchFamily="2" charset="2"/>
            </a:endParaRP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GB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Technique development: Prompt photon and non-prompt  photon (</a:t>
            </a:r>
            <a:r>
              <a:rPr lang="en-US" sz="2000" dirty="0" smtClean="0">
                <a:latin typeface="Arial" pitchFamily="34" charset="0"/>
                <a:ea typeface="新宋体" pitchFamily="49" charset="-122"/>
                <a:cs typeface="Arial" pitchFamily="34" charset="0"/>
                <a:sym typeface="Symbol"/>
              </a:rPr>
              <a:t></a:t>
            </a:r>
            <a:r>
              <a:rPr lang="en-US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/</a:t>
            </a:r>
            <a:r>
              <a:rPr lang="en-US" sz="2000" dirty="0" smtClean="0">
                <a:latin typeface="Arial" pitchFamily="34" charset="0"/>
                <a:ea typeface="新宋体" pitchFamily="49" charset="-122"/>
                <a:cs typeface="Arial" pitchFamily="34" charset="0"/>
                <a:sym typeface="Symbol"/>
              </a:rPr>
              <a:t></a:t>
            </a:r>
            <a:r>
              <a:rPr lang="en-US" sz="2000" baseline="30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0</a:t>
            </a:r>
            <a:r>
              <a:rPr lang="en-US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) discrimination </a:t>
            </a:r>
          </a:p>
          <a:p>
            <a:endParaRPr lang="en-GB" sz="2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ym typeface="Wingdings" pitchFamily="2" charset="2"/>
              </a:rPr>
              <a:t>  </a:t>
            </a:r>
            <a:r>
              <a:rPr lang="en-US" sz="2000" b="1" dirty="0" smtClean="0">
                <a:latin typeface="Arial" pitchFamily="34" charset="0"/>
                <a:ea typeface="新宋体" pitchFamily="49" charset="-122"/>
                <a:cs typeface="Arial" pitchFamily="34" charset="0"/>
                <a:sym typeface="Symbol"/>
              </a:rPr>
              <a:t></a:t>
            </a:r>
            <a:r>
              <a:rPr lang="en-US" sz="2000" b="1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+X</a:t>
            </a:r>
            <a:r>
              <a:rPr lang="en-US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 Differential Cross-section Measurement </a:t>
            </a:r>
            <a:r>
              <a:rPr lang="en-GB" sz="2000" dirty="0" smtClean="0">
                <a:latin typeface="Arial" pitchFamily="34" charset="0"/>
                <a:ea typeface="新宋体" pitchFamily="49" charset="-122"/>
                <a:cs typeface="Arial" pitchFamily="34" charset="0"/>
              </a:rPr>
              <a:t> </a:t>
            </a:r>
          </a:p>
          <a:p>
            <a:endParaRPr lang="en-GB" sz="2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GB" sz="2000" dirty="0" smtClean="0">
                <a:sym typeface="Wingdings" pitchFamily="2" charset="2"/>
              </a:rPr>
              <a:t>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Impact of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higher-order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calculations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on kinematical observables in </a:t>
            </a:r>
            <a:r>
              <a:rPr lang="en-US" sz="2000" dirty="0" smtClean="0">
                <a:latin typeface="Arial" pitchFamily="34" charset="0"/>
                <a:ea typeface="新宋体" pitchFamily="49" charset="-122"/>
                <a:cs typeface="Arial" pitchFamily="34" charset="0"/>
                <a:sym typeface="Symbol"/>
              </a:rPr>
              <a:t>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processes ,  contributed to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err="1" smtClean="0">
                <a:latin typeface="Symbol" pitchFamily="18" charset="2"/>
              </a:rPr>
              <a:t>gg</a:t>
            </a:r>
            <a:r>
              <a:rPr lang="en-US" sz="2000" dirty="0" smtClean="0"/>
              <a:t> analysis</a:t>
            </a:r>
            <a:endParaRPr lang="en-US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矩形 9"/>
          <p:cNvSpPr/>
          <p:nvPr/>
        </p:nvSpPr>
        <p:spPr>
          <a:xfrm>
            <a:off x="1115616" y="404664"/>
            <a:ext cx="6731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u="sng" dirty="0" smtClean="0">
                <a:sym typeface="Wingdings" pitchFamily="2" charset="2"/>
              </a:rPr>
              <a:t>Activities:  photon-related studies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5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E830027D-75E8-4780-B6FA-54221B085B8C}" type="slidenum">
              <a:rPr lang="en-GB"/>
              <a:pPr/>
              <a:t>6</a:t>
            </a:fld>
            <a:endParaRPr lang="en-GB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331105"/>
            <a:ext cx="9144000" cy="29117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Supercluster and Photon Commissioning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921" y="2887504"/>
            <a:ext cx="2887200" cy="920256"/>
            <a:chOff x="208" y="1719"/>
            <a:chExt cx="1719" cy="548"/>
          </a:xfrm>
        </p:grpSpPr>
        <p:sp>
          <p:nvSpPr>
            <p:cNvPr id="76804" name="AutoShape 4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76806" name="AutoShape 6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07" name="AutoShape 7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1052736"/>
            <a:ext cx="5364088" cy="278149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742" tIns="48371" rIns="96742" bIns="48371">
            <a:spAutoFit/>
          </a:bodyPr>
          <a:lstStyle/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(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2008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-..):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(O. BONDU, H. BRUN, M. LETHUILLIER, S. GASCON, J. TAO, H. XIAO, Z. ZHANG)</a:t>
            </a:r>
            <a:endParaRPr lang="fr-FR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18" charset="2"/>
            </a:endParaRPr>
          </a:p>
          <a:p>
            <a:pPr defTabSz="967694" eaLnBrk="0">
              <a:lnSpc>
                <a:spcPct val="70000"/>
              </a:lnSpc>
              <a:spcBef>
                <a:spcPct val="50000"/>
              </a:spcBef>
            </a:pP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- </a:t>
            </a:r>
            <a:r>
              <a:rPr lang="fr-F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Check understanding of key observables for photon reconstruction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(~80nb-1)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 :</a:t>
            </a: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    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- </a:t>
            </a:r>
            <a:r>
              <a:rPr lang="fr-FR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Cluster constituent multiplicites</a:t>
            </a:r>
          </a:p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- Cluster shapes used to assign energy determination method, to derive energy corrections and photon identification</a:t>
            </a: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   -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it-IT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Isolation energies used for photon identification</a:t>
            </a:r>
            <a:endParaRPr lang="fr-FR" sz="1600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r>
              <a:rPr lang="en-US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- </a:t>
            </a:r>
            <a:r>
              <a:rPr lang="en-US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Results made public for ICHEP2010 </a:t>
            </a:r>
            <a:r>
              <a:rPr lang="en-US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(EGM-10-001 and EGM-10-005)</a:t>
            </a:r>
            <a:endParaRPr lang="fr-FR" sz="1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pic>
        <p:nvPicPr>
          <p:cNvPr id="76846" name="Picture 46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6347520" y="1756985"/>
            <a:ext cx="2144160" cy="14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49" name="Picture 49"/>
          <p:cNvPicPr>
            <a:picLocks noChangeAspect="1" noChangeArrowheads="1"/>
          </p:cNvPicPr>
          <p:nvPr/>
        </p:nvPicPr>
        <p:blipFill>
          <a:blip r:embed="rId4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662880" y="3407398"/>
            <a:ext cx="1520640" cy="4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52" name="Rectangle 52"/>
          <p:cNvSpPr>
            <a:spLocks noChangeArrowheads="1"/>
          </p:cNvSpPr>
          <p:nvPr/>
        </p:nvSpPr>
        <p:spPr bwMode="auto">
          <a:xfrm>
            <a:off x="6611040" y="1339341"/>
            <a:ext cx="1771988" cy="32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45" tIns="41473" rIns="82945" bIns="41473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Loose Photon Id</a:t>
            </a:r>
            <a:endParaRPr lang="fr-FR" sz="1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18" charset="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6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9300" y="4005064"/>
            <a:ext cx="46747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005064"/>
            <a:ext cx="4499992" cy="213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灯片编号占位符 5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499218FA-5757-4583-81B7-77D004714D31}" type="slidenum">
              <a:rPr lang="en-GB"/>
              <a:pPr/>
              <a:t>7</a:t>
            </a:fld>
            <a:endParaRPr lang="en-GB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260648"/>
            <a:ext cx="9144000" cy="291170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Photon Energy Scale </a:t>
            </a:r>
            <a:r>
              <a:rPr lang="fr-FR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&amp; Photon ID efficiency</a:t>
            </a:r>
            <a:endParaRPr lang="fr-FR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921" y="2887504"/>
            <a:ext cx="2887200" cy="920256"/>
            <a:chOff x="208" y="1719"/>
            <a:chExt cx="1719" cy="548"/>
          </a:xfrm>
        </p:grpSpPr>
        <p:sp>
          <p:nvSpPr>
            <p:cNvPr id="110596" name="AutoShape 4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110598" name="AutoShape 6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599" name="AutoShape 7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1196752"/>
            <a:ext cx="5436096" cy="49482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6742" tIns="48371" rIns="96742" bIns="48371">
            <a:spAutoFit/>
          </a:bodyPr>
          <a:lstStyle/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« Certified » photons from Z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mmg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 FSR (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2007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-..):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(C. BATY, O. BONDU, H. BRUN, M. LETHUILLIER, S. GASCON, L. SGANDURRA, J. TAO, Z. ZHANG) </a:t>
            </a:r>
            <a:endParaRPr lang="fr-FR" sz="16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endParaRPr lang="fr-FR" sz="1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- Isotropic source of relatively </a:t>
            </a: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high-pT </a:t>
            </a: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enabling extraction of </a:t>
            </a: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   - </a:t>
            </a:r>
            <a:r>
              <a:rPr lang="fr-F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Photon energy </a:t>
            </a:r>
            <a:r>
              <a:rPr lang="fr-F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scale</a:t>
            </a:r>
            <a:endParaRPr lang="fr-FR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fr-F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   -</a:t>
            </a:r>
            <a:r>
              <a:rPr lang="fr-F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Photon id efficiency: electron veto efficiency </a:t>
            </a:r>
            <a:endParaRPr lang="it-IT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Symbol" pitchFamily="18" charset="2"/>
            </a:endParaRP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it-IT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  -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it-IT" sz="1600" dirty="0" smtClean="0">
                <a:solidFill>
                  <a:srgbClr val="0070C0"/>
                </a:solidFill>
                <a:cs typeface="Arial" pitchFamily="34" charset="0"/>
                <a:sym typeface="Symbol" pitchFamily="18" charset="2"/>
              </a:rPr>
              <a:t>Photon energy correction (2011 data)</a:t>
            </a:r>
            <a:endParaRPr lang="it-IT" sz="1600" dirty="0">
              <a:solidFill>
                <a:srgbClr val="0070C0"/>
              </a:solidFill>
              <a:cs typeface="Arial" pitchFamily="34" charset="0"/>
              <a:sym typeface="Symbol" pitchFamily="18" charset="2"/>
            </a:endParaRP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0070C0"/>
                </a:solidFill>
                <a:cs typeface="Arial" pitchFamily="34" charset="0"/>
              </a:rPr>
              <a:t>    - Photon trigger </a:t>
            </a:r>
            <a:r>
              <a:rPr lang="fr-FR" sz="1600" dirty="0" smtClean="0">
                <a:solidFill>
                  <a:srgbClr val="0070C0"/>
                </a:solidFill>
                <a:cs typeface="Arial" pitchFamily="34" charset="0"/>
              </a:rPr>
              <a:t>efficiency</a:t>
            </a:r>
            <a:endParaRPr lang="fr-FR" sz="1600" dirty="0">
              <a:solidFill>
                <a:srgbClr val="0070C0"/>
              </a:solidFill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endParaRPr lang="fr-FR" sz="16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60000"/>
              </a:lnSpc>
              <a:spcBef>
                <a:spcPct val="50000"/>
              </a:spcBef>
            </a:pPr>
            <a:r>
              <a:rPr lang="fr-F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photon energy scale 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was used to estimate systematic error for</a:t>
            </a:r>
            <a:r>
              <a:rPr lang="fr-F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:</a:t>
            </a:r>
            <a:endParaRPr lang="fr-FR" sz="16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first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Measurement of the W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g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and Z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g  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inclusive 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cross-sections with 2010 dataset 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(</a:t>
            </a:r>
            <a:r>
              <a:rPr lang="fr-F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EWK-10-008, Phys. Lett. B 701 (2011) 535555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)</a:t>
            </a:r>
          </a:p>
          <a:p>
            <a:pPr defTabSz="967694" eaLnBrk="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Vgamma analysis with 2011 data (</a:t>
            </a:r>
            <a:r>
              <a:rPr lang="fr-FR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EWK-11-009, Preapproved in CMS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)</a:t>
            </a:r>
          </a:p>
        </p:txBody>
      </p:sp>
      <p:pic>
        <p:nvPicPr>
          <p:cNvPr id="11060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198109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组合 12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636912"/>
            <a:ext cx="3657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508104" y="4869160"/>
            <a:ext cx="3635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Electron veto efficiency  </a:t>
            </a:r>
            <a:r>
              <a:rPr lang="en-US" sz="1600" dirty="0" smtClean="0"/>
              <a:t>was used in the </a:t>
            </a:r>
            <a:r>
              <a:rPr lang="en-US" sz="1600" dirty="0" err="1" smtClean="0"/>
              <a:t>H</a:t>
            </a:r>
            <a:r>
              <a:rPr lang="en-US" sz="1600" dirty="0" err="1" smtClean="0">
                <a:sym typeface="Wingdings" pitchFamily="2" charset="2"/>
              </a:rPr>
              <a:t></a:t>
            </a:r>
            <a:r>
              <a:rPr lang="en-US" sz="1600" dirty="0" err="1" smtClean="0">
                <a:latin typeface="Symbol" pitchFamily="18" charset="2"/>
              </a:rPr>
              <a:t>gg</a:t>
            </a:r>
            <a:r>
              <a:rPr lang="en-US" sz="1600" dirty="0" smtClean="0"/>
              <a:t> analysis (HIG-11-010, HIG-11-021, HIG-11-033 and submitted to Physics Letters B arXiv:1202.1487, HIG-12-001, HIG-12-002)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5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9FDD4EF3-9C67-4592-A23C-1D2E8296B5BD}" type="slidenum">
              <a:rPr lang="en-GB"/>
              <a:pPr/>
              <a:t>8</a:t>
            </a:fld>
            <a:endParaRPr lang="en-GB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320984"/>
            <a:ext cx="9144000" cy="317651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fr-FR" sz="2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Photon Energy Scale </a:t>
            </a:r>
            <a:r>
              <a:rPr lang="fr-FR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 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Z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mmg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FSR</a:t>
            </a:r>
            <a:r>
              <a:rPr lang="fr-FR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2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652120" y="5517232"/>
            <a:ext cx="3168352" cy="10070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82945" tIns="41473" rIns="82945" bIns="41473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See more details from Olivier Bondu’s presentation tomorrow</a:t>
            </a:r>
            <a:endParaRPr lang="fr-FR" sz="2000" b="1" dirty="0">
              <a:solidFill>
                <a:srgbClr val="C00000"/>
              </a:solidFill>
            </a:endParaRPr>
          </a:p>
        </p:txBody>
      </p:sp>
      <p:grpSp>
        <p:nvGrpSpPr>
          <p:cNvPr id="4" name="组合 21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4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196752"/>
            <a:ext cx="53319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77073"/>
            <a:ext cx="519968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2132856"/>
            <a:ext cx="2076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2996952"/>
            <a:ext cx="3239642" cy="96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5580112" y="1340768"/>
            <a:ext cx="24482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public document CMS DPS -2011/008</a:t>
            </a:r>
            <a:endParaRPr lang="fr-FR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18" charset="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36096" y="4293096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Photon scale agrees with expectations at the 1% level in EB, ~3% in EE with 2010 data</a:t>
            </a:r>
            <a:endParaRPr lang="en-U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6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0222E249-A0C7-45F2-A3AF-42EB5DA2EEAB}" type="slidenum">
              <a:rPr lang="en-GB"/>
              <a:pPr/>
              <a:t>9</a:t>
            </a:fld>
            <a:endParaRPr lang="en-GB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412068"/>
            <a:ext cx="9144000" cy="423514"/>
          </a:xfrm>
          <a:prstGeom prst="rect">
            <a:avLst/>
          </a:prstGeom>
          <a:noFill/>
          <a:ln w="9398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defTabSz="430567">
              <a:lnSpc>
                <a:spcPct val="86000"/>
              </a:lnSpc>
              <a:buClr>
                <a:srgbClr val="FFFFFF"/>
              </a:buClr>
              <a:tabLst>
                <a:tab pos="0" algn="l"/>
                <a:tab pos="429126" algn="l"/>
                <a:tab pos="861133" algn="l"/>
                <a:tab pos="1291700" algn="l"/>
                <a:tab pos="1722265" algn="l"/>
                <a:tab pos="2154272" algn="l"/>
                <a:tab pos="2586278" algn="l"/>
                <a:tab pos="3015404" algn="l"/>
                <a:tab pos="3448851" algn="l"/>
                <a:tab pos="3879417" algn="l"/>
                <a:tab pos="4309984" algn="l"/>
                <a:tab pos="4741990" algn="l"/>
                <a:tab pos="5173997" algn="l"/>
                <a:tab pos="5603123" algn="l"/>
                <a:tab pos="6036569" algn="l"/>
                <a:tab pos="6465695" algn="l"/>
                <a:tab pos="6896262" algn="l"/>
                <a:tab pos="7329708" algn="l"/>
                <a:tab pos="7758834" algn="l"/>
                <a:tab pos="8190841" algn="l"/>
                <a:tab pos="8622847" algn="l"/>
              </a:tabLst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g/p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0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discrimination</a:t>
            </a:r>
            <a:endParaRPr lang="fr-F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9921" y="2887504"/>
            <a:ext cx="2887200" cy="920256"/>
            <a:chOff x="208" y="1719"/>
            <a:chExt cx="1719" cy="548"/>
          </a:xfrm>
        </p:grpSpPr>
        <p:sp>
          <p:nvSpPr>
            <p:cNvPr id="78852" name="AutoShape 4"/>
            <p:cNvSpPr>
              <a:spLocks noChangeArrowheads="1"/>
            </p:cNvSpPr>
            <p:nvPr/>
          </p:nvSpPr>
          <p:spPr bwMode="auto">
            <a:xfrm>
              <a:off x="208" y="1719"/>
              <a:ext cx="1325" cy="549"/>
            </a:xfrm>
            <a:prstGeom prst="roundRect">
              <a:avLst>
                <a:gd name="adj" fmla="val 22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08" y="1719"/>
              <a:ext cx="1719" cy="548"/>
              <a:chOff x="208" y="1719"/>
              <a:chExt cx="1719" cy="548"/>
            </a:xfrm>
          </p:grpSpPr>
          <p:sp>
            <p:nvSpPr>
              <p:cNvPr id="78854" name="AutoShape 6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325" cy="54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55" name="AutoShape 7"/>
              <p:cNvSpPr>
                <a:spLocks noChangeArrowheads="1"/>
              </p:cNvSpPr>
              <p:nvPr/>
            </p:nvSpPr>
            <p:spPr bwMode="auto">
              <a:xfrm>
                <a:off x="208" y="1719"/>
                <a:ext cx="1720" cy="169"/>
              </a:xfrm>
              <a:prstGeom prst="roundRect">
                <a:avLst>
                  <a:gd name="adj" fmla="val 227"/>
                </a:avLst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1196752"/>
            <a:ext cx="5944320" cy="44573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6742" tIns="48371" rIns="96742" bIns="48371">
            <a:spAutoFit/>
          </a:bodyPr>
          <a:lstStyle/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g/p</a:t>
            </a:r>
            <a:r>
              <a:rPr lang="fr-FR" sz="1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Symbol" pitchFamily="18" charset="2"/>
              </a:rPr>
              <a:t>0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discrmination (2008-…):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(H. BRUN, N. CHANON, G. CHEN, M. LETHUILLIER, S. GASCON, J. TAO, M. YANG, Z. </a:t>
            </a:r>
            <a:r>
              <a:rPr lang="fr-FR" sz="1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ZHANG, H. Xiao) </a:t>
            </a:r>
            <a:r>
              <a:rPr lang="fr-FR" sz="1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for both converted and non-converted photons</a:t>
            </a:r>
          </a:p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endParaRPr lang="fr-FR" sz="1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r>
              <a:rPr lang="fr-F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Exploit </a:t>
            </a:r>
            <a:r>
              <a:rPr lang="fr-F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particular cluster and </a:t>
            </a:r>
            <a:r>
              <a:rPr lang="fr-FR" sz="15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shower shape </a:t>
            </a:r>
            <a:r>
              <a:rPr lang="fr-FR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observables proper to our crystal calorimeter, in a MLP </a:t>
            </a:r>
            <a:r>
              <a:rPr lang="fr-F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NN</a:t>
            </a:r>
          </a:p>
          <a:p>
            <a:pPr defTabSz="967694" eaLnBrk="0">
              <a:lnSpc>
                <a:spcPct val="80000"/>
              </a:lnSpc>
              <a:spcBef>
                <a:spcPct val="50000"/>
              </a:spcBef>
            </a:pPr>
            <a:endParaRPr lang="fr-FR" sz="1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For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a ‘tighter’ photon </a:t>
            </a: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Id  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than current cutbased Id based on </a:t>
            </a:r>
            <a:r>
              <a:rPr lang="fr-F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isolation</a:t>
            </a:r>
          </a:p>
          <a:p>
            <a:pPr defTabSz="967694" eaLnBrk="0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endParaRPr lang="fr-FR" sz="1600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</a:pPr>
            <a:r>
              <a:rPr lang="fr-F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-For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the measurement of the SM backgrounds to H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gg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: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gg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+ X and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+ X</a:t>
            </a:r>
            <a:r>
              <a:rPr lang="fr-FR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 (</a:t>
            </a:r>
            <a:r>
              <a:rPr lang="fr-FR" sz="16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see </a:t>
            </a:r>
            <a:r>
              <a:rPr lang="fr-FR" sz="1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next</a:t>
            </a:r>
            <a:r>
              <a:rPr lang="fr-FR" sz="16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  <a:sym typeface="Wingdings" pitchFamily="2" charset="2"/>
              </a:rPr>
              <a:t>)</a:t>
            </a:r>
          </a:p>
          <a:p>
            <a:pPr defTabSz="967694" eaLnBrk="0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endParaRPr lang="fr-FR" sz="1600" dirty="0">
              <a:effectLst>
                <a:outerShdw blurRad="38100" dist="38100" dir="2700000" algn="tl">
                  <a:srgbClr val="FFFFFF"/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defTabSz="967694" eaLnBrk="0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For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direct application to MVA analysis for the 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H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 pitchFamily="34" charset="0"/>
                <a:sym typeface="Wingdings" pitchFamily="2" charset="2"/>
              </a:rPr>
              <a:t>gg</a:t>
            </a:r>
            <a:r>
              <a:rPr lang="fr-FR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search </a:t>
            </a:r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   </a:t>
            </a:r>
            <a:r>
              <a:rPr lang="fr-FR" sz="1600" dirty="0" smtClean="0">
                <a:cs typeface="Arial" pitchFamily="34" charset="0"/>
                <a:sym typeface="Wingdings" pitchFamily="2" charset="2"/>
              </a:rPr>
              <a:t>still a major challenge to this analysis for us.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033600" y="1268760"/>
            <a:ext cx="3110400" cy="2464098"/>
            <a:chOff x="4145" y="398"/>
            <a:chExt cx="2160" cy="1711"/>
          </a:xfrm>
        </p:grpSpPr>
        <p:pic>
          <p:nvPicPr>
            <p:cNvPr id="7886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b="11713"/>
            <a:stretch>
              <a:fillRect/>
            </a:stretch>
          </p:blipFill>
          <p:spPr bwMode="auto">
            <a:xfrm>
              <a:off x="4145" y="398"/>
              <a:ext cx="1344" cy="1711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4913" y="686"/>
              <a:ext cx="1392" cy="1366"/>
              <a:chOff x="3936" y="624"/>
              <a:chExt cx="1392" cy="1366"/>
            </a:xfrm>
          </p:grpSpPr>
          <p:sp>
            <p:nvSpPr>
              <p:cNvPr id="78864" name="Text Box 16"/>
              <p:cNvSpPr txBox="1">
                <a:spLocks noChangeArrowheads="1"/>
              </p:cNvSpPr>
              <p:nvPr/>
            </p:nvSpPr>
            <p:spPr bwMode="auto">
              <a:xfrm>
                <a:off x="4224" y="624"/>
                <a:ext cx="1104" cy="5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>
                  <a:buClrTx/>
                  <a:buSzTx/>
                  <a:buFontTx/>
                  <a:buNone/>
                </a:pPr>
                <a:r>
                  <a:rPr lang="en-US" altLang="zh-CN" sz="1600" dirty="0">
                    <a:latin typeface="Times New Roman" pitchFamily="18" charset="0"/>
                    <a:ea typeface="宋体" pitchFamily="2" charset="-122"/>
                  </a:rPr>
                  <a:t>Nominal shower shape of </a:t>
                </a:r>
                <a:r>
                  <a:rPr lang="en-GB" sz="1600" b="1" dirty="0">
                    <a:latin typeface="Times New Roman" pitchFamily="18" charset="0"/>
                    <a:ea typeface="宋体" pitchFamily="2" charset="-122"/>
                  </a:rPr>
                  <a:t>π</a:t>
                </a:r>
                <a:r>
                  <a:rPr lang="en-GB" sz="1600" b="1" baseline="30000" dirty="0">
                    <a:latin typeface="Times New Roman" pitchFamily="18" charset="0"/>
                    <a:ea typeface="宋体" pitchFamily="2" charset="-122"/>
                  </a:rPr>
                  <a:t>0</a:t>
                </a:r>
                <a:r>
                  <a:rPr lang="en-GB" altLang="zh-CN" sz="1600" b="1" dirty="0">
                    <a:latin typeface="Times New Roman" pitchFamily="18" charset="0"/>
                    <a:ea typeface="宋体" pitchFamily="2" charset="-122"/>
                  </a:rPr>
                  <a:t>  </a:t>
                </a:r>
              </a:p>
              <a:p>
                <a:pPr eaLnBrk="0">
                  <a:buClrTx/>
                  <a:buSzTx/>
                  <a:buFontTx/>
                  <a:buNone/>
                </a:pPr>
                <a:r>
                  <a:rPr lang="en-GB" altLang="zh-CN" sz="1600" b="1" dirty="0">
                    <a:latin typeface="Times New Roman" pitchFamily="18" charset="0"/>
                    <a:ea typeface="宋体" pitchFamily="2" charset="-122"/>
                  </a:rPr>
                  <a:t>( in fact 2</a:t>
                </a:r>
                <a:r>
                  <a:rPr lang="el-GR" sz="1600" b="1" dirty="0">
                    <a:latin typeface="Times New Roman" pitchFamily="18" charset="0"/>
                    <a:ea typeface="宋体" pitchFamily="2" charset="-122"/>
                  </a:rPr>
                  <a:t>γ</a:t>
                </a:r>
                <a:r>
                  <a:rPr lang="en-US" altLang="zh-CN" sz="1600" b="1" dirty="0">
                    <a:latin typeface="Times New Roman" pitchFamily="18" charset="0"/>
                    <a:ea typeface="宋体" pitchFamily="2" charset="-122"/>
                  </a:rPr>
                  <a:t>)</a:t>
                </a:r>
              </a:p>
            </p:txBody>
          </p:sp>
          <p:sp>
            <p:nvSpPr>
              <p:cNvPr id="78865" name="Text Box 17"/>
              <p:cNvSpPr txBox="1">
                <a:spLocks noChangeArrowheads="1"/>
              </p:cNvSpPr>
              <p:nvPr/>
            </p:nvSpPr>
            <p:spPr bwMode="auto">
              <a:xfrm>
                <a:off x="4320" y="1584"/>
                <a:ext cx="960" cy="4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>
                  <a:buClrTx/>
                  <a:buSzTx/>
                  <a:buFontTx/>
                  <a:buNone/>
                </a:pPr>
                <a:r>
                  <a:rPr lang="en-US" altLang="zh-CN" sz="1600" b="1" dirty="0">
                    <a:latin typeface="Times New Roman" pitchFamily="18" charset="0"/>
                    <a:ea typeface="宋体" pitchFamily="2" charset="-122"/>
                  </a:rPr>
                  <a:t>Shape of 2 </a:t>
                </a:r>
                <a:r>
                  <a:rPr lang="el-GR" sz="1600" b="1" dirty="0">
                    <a:latin typeface="Times New Roman" pitchFamily="18" charset="0"/>
                    <a:ea typeface="宋体" pitchFamily="2" charset="-122"/>
                  </a:rPr>
                  <a:t>γ</a:t>
                </a:r>
                <a:r>
                  <a:rPr lang="en-US" altLang="zh-CN" sz="1600" b="1" dirty="0">
                    <a:latin typeface="Times New Roman" pitchFamily="18" charset="0"/>
                    <a:ea typeface="宋体" pitchFamily="2" charset="-122"/>
                  </a:rPr>
                  <a:t> </a:t>
                </a:r>
                <a:r>
                  <a:rPr lang="en-GB" altLang="zh-CN" sz="1600" b="1" dirty="0">
                    <a:latin typeface="Times New Roman" pitchFamily="18" charset="0"/>
                    <a:ea typeface="宋体" pitchFamily="2" charset="-122"/>
                  </a:rPr>
                  <a:t>EM showers </a:t>
                </a:r>
              </a:p>
            </p:txBody>
          </p:sp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 flipH="1" flipV="1">
                <a:off x="4032" y="76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7" name="Line 19"/>
              <p:cNvSpPr>
                <a:spLocks noChangeShapeType="1"/>
              </p:cNvSpPr>
              <p:nvPr/>
            </p:nvSpPr>
            <p:spPr bwMode="auto">
              <a:xfrm flipH="1" flipV="1">
                <a:off x="3936" y="1488"/>
                <a:ext cx="43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956376" y="44624"/>
            <a:ext cx="1187624" cy="1281459"/>
            <a:chOff x="7956376" y="44624"/>
            <a:chExt cx="1187624" cy="1281459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77199" t="24608" r="16432" b="70844"/>
            <a:stretch>
              <a:fillRect/>
            </a:stretch>
          </p:blipFill>
          <p:spPr bwMode="auto">
            <a:xfrm>
              <a:off x="7956376" y="44624"/>
              <a:ext cx="1187624" cy="476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7"/>
            <p:cNvPicPr>
              <a:picLocks noChangeAspect="1" noChangeArrowheads="1"/>
            </p:cNvPicPr>
            <p:nvPr/>
          </p:nvPicPr>
          <p:blipFill>
            <a:blip r:embed="rId5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7956376" y="548680"/>
              <a:ext cx="1152128" cy="777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34924" cy="83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89040"/>
            <a:ext cx="3131840" cy="27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7452320" y="4365104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ICHEP2010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4985</TotalTime>
  <Words>1745</Words>
  <Application>Microsoft Office PowerPoint</Application>
  <PresentationFormat>全屏显示(4:3)</PresentationFormat>
  <Paragraphs>262</Paragraphs>
  <Slides>18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跋涉</vt:lpstr>
      <vt:lpstr>幻灯片 1</vt:lpstr>
      <vt:lpstr>幻灯片 2</vt:lpstr>
      <vt:lpstr>The CMS groups of IHEP and of IPN Lyon: A brief history of our collaboration </vt:lpstr>
      <vt:lpstr>Motivation: The  SM  H  Search </vt:lpstr>
      <vt:lpstr>幻灯片 5</vt:lpstr>
      <vt:lpstr>幻灯片 6</vt:lpstr>
      <vt:lpstr>幻灯片 7</vt:lpstr>
      <vt:lpstr>幻灯片 8</vt:lpstr>
      <vt:lpstr>幻灯片 9</vt:lpstr>
      <vt:lpstr>+ X Differential    Measurement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DT</dc:creator>
  <cp:lastModifiedBy>DT</cp:lastModifiedBy>
  <cp:revision>314</cp:revision>
  <dcterms:created xsi:type="dcterms:W3CDTF">2012-03-14T09:17:26Z</dcterms:created>
  <dcterms:modified xsi:type="dcterms:W3CDTF">2012-03-21T13:52:31Z</dcterms:modified>
</cp:coreProperties>
</file>