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AEDC64F-69B1-44B3-9A4A-7256978F4690}">
          <p14:sldIdLst>
            <p14:sldId id="256"/>
          </p14:sldIdLst>
        </p14:section>
        <p14:section name="Section sans titre" id="{BFDDD53C-3826-4761-BBD2-8EA465AD294C}">
          <p14:sldIdLst>
            <p14:sldId id="257"/>
            <p14:sldId id="259"/>
            <p14:sldId id="258"/>
            <p14:sldId id="260"/>
            <p14:sldId id="261"/>
            <p14:sldId id="262"/>
            <p14:sldId id="265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700" autoAdjust="0"/>
  </p:normalViewPr>
  <p:slideViewPr>
    <p:cSldViewPr showGuides="1">
      <p:cViewPr varScale="1">
        <p:scale>
          <a:sx n="103" d="100"/>
          <a:sy n="103" d="100"/>
        </p:scale>
        <p:origin x="-13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AF047-B96D-46D5-8E14-7982B0BC391D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A9141-CB60-40B3-8CCF-794C960171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18288"/>
            <a:ext cx="2247528" cy="32918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18288"/>
            <a:ext cx="4896544" cy="32918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7" name="Picture 2" descr="\\Marfiler\share-elec\pangaud\General\Logo_CPPM_Quadri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492630" cy="72008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SMART PIXELS and 3D APPROACH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P.Pangaud</a:t>
            </a:r>
            <a:endParaRPr lang="fr-FR" dirty="0" smtClean="0"/>
          </a:p>
          <a:p>
            <a:r>
              <a:rPr lang="fr-FR" dirty="0" smtClean="0"/>
              <a:t>CPPM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79296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3D smart </a:t>
            </a:r>
            <a:r>
              <a:rPr lang="en-US" dirty="0"/>
              <a:t>pixels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Tezzaron</a:t>
            </a:r>
            <a:r>
              <a:rPr lang="en-US" dirty="0" smtClean="0"/>
              <a:t>-Chartered 0.13µm LP technology schedule</a:t>
            </a:r>
          </a:p>
          <a:p>
            <a:pPr lvl="1"/>
            <a:r>
              <a:rPr lang="en-US" dirty="0" smtClean="0"/>
              <a:t>Semi-annual run (March and October)</a:t>
            </a:r>
          </a:p>
          <a:p>
            <a:pPr lvl="1"/>
            <a:r>
              <a:rPr lang="en-US" dirty="0" smtClean="0"/>
              <a:t>If the GF 0.13µm HV is relevant, can we use the 0,13µmLP technology and adding HV masks? How many masks? Price?</a:t>
            </a:r>
          </a:p>
          <a:p>
            <a:pPr lvl="2"/>
            <a:r>
              <a:rPr lang="en-US" u="sng" dirty="0" smtClean="0"/>
              <a:t>Awaiting answers</a:t>
            </a:r>
          </a:p>
          <a:p>
            <a:pPr lvl="1"/>
            <a:r>
              <a:rPr lang="en-US" dirty="0" smtClean="0"/>
              <a:t>If the 0,18µm HV (GF or AMS) are more relevant, can we 3D-connect them with an other tier (GF 0,13µm LP ; GF 65nm ; TSMC…)? </a:t>
            </a:r>
            <a:r>
              <a:rPr lang="en-US" dirty="0" err="1" smtClean="0"/>
              <a:t>Tezzaron</a:t>
            </a:r>
            <a:r>
              <a:rPr lang="en-US" dirty="0" smtClean="0"/>
              <a:t> be able to realize it? The High thickness of AMS </a:t>
            </a:r>
            <a:r>
              <a:rPr lang="en-US" dirty="0" err="1" smtClean="0"/>
              <a:t>TopMetal</a:t>
            </a:r>
            <a:r>
              <a:rPr lang="en-US" dirty="0" smtClean="0"/>
              <a:t> is a problem? Price? </a:t>
            </a:r>
            <a:r>
              <a:rPr lang="en-US" dirty="0" err="1" smtClean="0"/>
              <a:t>Etc</a:t>
            </a:r>
            <a:r>
              <a:rPr lang="en-US" dirty="0" smtClean="0"/>
              <a:t> ….</a:t>
            </a:r>
          </a:p>
          <a:p>
            <a:pPr lvl="2"/>
            <a:r>
              <a:rPr lang="en-US" u="sng" dirty="0" smtClean="0"/>
              <a:t>This is being discussed with </a:t>
            </a:r>
            <a:r>
              <a:rPr lang="en-US" u="sng" dirty="0" err="1" smtClean="0"/>
              <a:t>Tezzaron</a:t>
            </a:r>
            <a:r>
              <a:rPr lang="en-US" u="sng" dirty="0" smtClean="0"/>
              <a:t>….</a:t>
            </a:r>
            <a:endParaRPr lang="en-US" u="sng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Tezzaron-Chartered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94371D28-AED4-4446-89BB-B2D0106F2184}" type="slidenum">
              <a:rPr lang="fr-FR"/>
              <a:pPr/>
              <a:t>2</a:t>
            </a:fld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088" y="1628775"/>
            <a:ext cx="3684587" cy="374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700" b="1" u="sng" dirty="0">
                <a:latin typeface="Tahoma" pitchFamily="34" charset="0"/>
              </a:rPr>
              <a:t>Main characteristics :</a:t>
            </a:r>
            <a:endParaRPr lang="en-US" sz="1700" dirty="0">
              <a:latin typeface="Tahoma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1700" b="1" dirty="0">
                <a:latin typeface="Tahoma" pitchFamily="34" charset="0"/>
              </a:rPr>
              <a:t>2 wafers</a:t>
            </a:r>
            <a:r>
              <a:rPr lang="en-US" sz="1700" dirty="0">
                <a:latin typeface="Tahoma" pitchFamily="34" charset="0"/>
              </a:rPr>
              <a:t> (tier 1 and tier 2) are stacked </a:t>
            </a:r>
            <a:r>
              <a:rPr lang="en-US" sz="1700" b="1" dirty="0">
                <a:latin typeface="Tahoma" pitchFamily="34" charset="0"/>
              </a:rPr>
              <a:t>face to face</a:t>
            </a:r>
            <a:r>
              <a:rPr lang="en-US" sz="1700" dirty="0">
                <a:latin typeface="Tahoma" pitchFamily="34" charset="0"/>
              </a:rPr>
              <a:t> with Cu-Cu thermo-compression bonding</a:t>
            </a: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1700" b="1" dirty="0">
                <a:latin typeface="Tahoma" pitchFamily="34" charset="0"/>
              </a:rPr>
              <a:t>Via Middle</a:t>
            </a:r>
            <a:r>
              <a:rPr lang="en-US" sz="1700" dirty="0">
                <a:latin typeface="Tahoma" pitchFamily="34" charset="0"/>
              </a:rPr>
              <a:t> technology : </a:t>
            </a:r>
            <a:br>
              <a:rPr lang="en-US" sz="1700" dirty="0">
                <a:latin typeface="Tahoma" pitchFamily="34" charset="0"/>
              </a:rPr>
            </a:br>
            <a:r>
              <a:rPr lang="en-US" sz="1700" b="1" dirty="0">
                <a:latin typeface="Tahoma" pitchFamily="34" charset="0"/>
              </a:rPr>
              <a:t>Super-Contacts</a:t>
            </a:r>
            <a:r>
              <a:rPr lang="en-US" sz="1700" dirty="0">
                <a:latin typeface="Tahoma" pitchFamily="34" charset="0"/>
              </a:rPr>
              <a:t> (Through Silicon contacts) are formed before the BEOL of Chartered technology.</a:t>
            </a: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1700" dirty="0">
                <a:latin typeface="Tahoma" pitchFamily="34" charset="0"/>
              </a:rPr>
              <a:t>Wafer is </a:t>
            </a:r>
            <a:r>
              <a:rPr lang="en-US" sz="1700" b="1" dirty="0">
                <a:latin typeface="Tahoma" pitchFamily="34" charset="0"/>
              </a:rPr>
              <a:t>thinned</a:t>
            </a:r>
            <a:r>
              <a:rPr lang="en-US" sz="1700" dirty="0">
                <a:latin typeface="Tahoma" pitchFamily="34" charset="0"/>
              </a:rPr>
              <a:t> to access Super-Contacts</a:t>
            </a: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1700" dirty="0">
                <a:latin typeface="Tahoma" pitchFamily="34" charset="0"/>
              </a:rPr>
              <a:t>Chartered technology limited to </a:t>
            </a:r>
            <a:r>
              <a:rPr lang="en-US" sz="1700" b="1" dirty="0">
                <a:latin typeface="Tahoma" pitchFamily="34" charset="0"/>
              </a:rPr>
              <a:t>5 metal levels</a:t>
            </a:r>
            <a:endParaRPr lang="en-US" sz="1700" dirty="0">
              <a:latin typeface="Tahoma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1700" b="1" dirty="0">
                <a:latin typeface="Tahoma" pitchFamily="34" charset="0"/>
              </a:rPr>
              <a:t>Back-side metal</a:t>
            </a:r>
            <a:r>
              <a:rPr lang="en-US" sz="1700" dirty="0">
                <a:latin typeface="Tahoma" pitchFamily="34" charset="0"/>
              </a:rPr>
              <a:t> for bonding (after thinning)</a:t>
            </a:r>
            <a:endParaRPr lang="en-US" sz="1700" b="1" dirty="0">
              <a:latin typeface="Tahoma" pitchFamily="34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4211638" y="2205038"/>
            <a:ext cx="2520950" cy="1158875"/>
            <a:chOff x="3141" y="2251"/>
            <a:chExt cx="1871" cy="911"/>
          </a:xfrm>
        </p:grpSpPr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3141" y="2754"/>
              <a:ext cx="862" cy="408"/>
              <a:chOff x="1247" y="2568"/>
              <a:chExt cx="1089" cy="635"/>
            </a:xfrm>
          </p:grpSpPr>
          <p:sp>
            <p:nvSpPr>
              <p:cNvPr id="39" name="Oval 8"/>
              <p:cNvSpPr>
                <a:spLocks noChangeArrowheads="1"/>
              </p:cNvSpPr>
              <p:nvPr/>
            </p:nvSpPr>
            <p:spPr bwMode="auto">
              <a:xfrm>
                <a:off x="1247" y="2568"/>
                <a:ext cx="1089" cy="635"/>
              </a:xfrm>
              <a:prstGeom prst="ellipse">
                <a:avLst/>
              </a:prstGeom>
              <a:solidFill>
                <a:srgbClr val="FFD869"/>
              </a:solidFill>
              <a:ln w="9525">
                <a:solidFill>
                  <a:srgbClr val="FFD86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0" name="Rectangle 9"/>
              <p:cNvSpPr>
                <a:spLocks noChangeArrowheads="1"/>
              </p:cNvSpPr>
              <p:nvPr/>
            </p:nvSpPr>
            <p:spPr bwMode="auto">
              <a:xfrm>
                <a:off x="1429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1" name="Rectangle 10"/>
              <p:cNvSpPr>
                <a:spLocks noChangeArrowheads="1"/>
              </p:cNvSpPr>
              <p:nvPr/>
            </p:nvSpPr>
            <p:spPr bwMode="auto">
              <a:xfrm>
                <a:off x="1520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2" name="Rectangle 11"/>
              <p:cNvSpPr>
                <a:spLocks noChangeArrowheads="1"/>
              </p:cNvSpPr>
              <p:nvPr/>
            </p:nvSpPr>
            <p:spPr bwMode="auto">
              <a:xfrm>
                <a:off x="1611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3" name="Rectangle 12"/>
              <p:cNvSpPr>
                <a:spLocks noChangeArrowheads="1"/>
              </p:cNvSpPr>
              <p:nvPr/>
            </p:nvSpPr>
            <p:spPr bwMode="auto">
              <a:xfrm>
                <a:off x="1702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4" name="Rectangle 13"/>
              <p:cNvSpPr>
                <a:spLocks noChangeArrowheads="1"/>
              </p:cNvSpPr>
              <p:nvPr/>
            </p:nvSpPr>
            <p:spPr bwMode="auto">
              <a:xfrm>
                <a:off x="1793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5" name="Rectangle 14"/>
              <p:cNvSpPr>
                <a:spLocks noChangeArrowheads="1"/>
              </p:cNvSpPr>
              <p:nvPr/>
            </p:nvSpPr>
            <p:spPr bwMode="auto">
              <a:xfrm>
                <a:off x="1884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6" name="Rectangle 15"/>
              <p:cNvSpPr>
                <a:spLocks noChangeArrowheads="1"/>
              </p:cNvSpPr>
              <p:nvPr/>
            </p:nvSpPr>
            <p:spPr bwMode="auto">
              <a:xfrm>
                <a:off x="1975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7" name="Rectangle 16"/>
              <p:cNvSpPr>
                <a:spLocks noChangeArrowheads="1"/>
              </p:cNvSpPr>
              <p:nvPr/>
            </p:nvSpPr>
            <p:spPr bwMode="auto">
              <a:xfrm>
                <a:off x="2066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8" name="Rectangle 17"/>
              <p:cNvSpPr>
                <a:spLocks noChangeArrowheads="1"/>
              </p:cNvSpPr>
              <p:nvPr/>
            </p:nvSpPr>
            <p:spPr bwMode="auto">
              <a:xfrm>
                <a:off x="1429" y="270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49" name="Rectangle 18"/>
              <p:cNvSpPr>
                <a:spLocks noChangeArrowheads="1"/>
              </p:cNvSpPr>
              <p:nvPr/>
            </p:nvSpPr>
            <p:spPr bwMode="auto">
              <a:xfrm>
                <a:off x="1429" y="279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50" name="Rectangle 19"/>
              <p:cNvSpPr>
                <a:spLocks noChangeArrowheads="1"/>
              </p:cNvSpPr>
              <p:nvPr/>
            </p:nvSpPr>
            <p:spPr bwMode="auto">
              <a:xfrm>
                <a:off x="1429" y="288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51" name="Rectangle 20"/>
              <p:cNvSpPr>
                <a:spLocks noChangeArrowheads="1"/>
              </p:cNvSpPr>
              <p:nvPr/>
            </p:nvSpPr>
            <p:spPr bwMode="auto">
              <a:xfrm>
                <a:off x="1429" y="297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</p:grpSp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4150" y="2750"/>
              <a:ext cx="862" cy="408"/>
              <a:chOff x="1247" y="2568"/>
              <a:chExt cx="1089" cy="635"/>
            </a:xfrm>
          </p:grpSpPr>
          <p:sp>
            <p:nvSpPr>
              <p:cNvPr id="26" name="Oval 22"/>
              <p:cNvSpPr>
                <a:spLocks noChangeArrowheads="1"/>
              </p:cNvSpPr>
              <p:nvPr/>
            </p:nvSpPr>
            <p:spPr bwMode="auto">
              <a:xfrm>
                <a:off x="1247" y="2568"/>
                <a:ext cx="1089" cy="635"/>
              </a:xfrm>
              <a:prstGeom prst="ellipse">
                <a:avLst/>
              </a:prstGeom>
              <a:solidFill>
                <a:srgbClr val="FFD869"/>
              </a:solidFill>
              <a:ln w="9525">
                <a:solidFill>
                  <a:srgbClr val="FFD86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429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520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1611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1702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1793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1884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1975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066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1429" y="270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1429" y="279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1429" y="288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1429" y="297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</p:grp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3606" y="2432"/>
              <a:ext cx="907" cy="460"/>
            </a:xfrm>
            <a:custGeom>
              <a:avLst/>
              <a:gdLst>
                <a:gd name="T0" fmla="*/ 907 w 907"/>
                <a:gd name="T1" fmla="*/ 415 h 460"/>
                <a:gd name="T2" fmla="*/ 454 w 907"/>
                <a:gd name="T3" fmla="*/ 7 h 460"/>
                <a:gd name="T4" fmla="*/ 0 w 907"/>
                <a:gd name="T5" fmla="*/ 460 h 460"/>
                <a:gd name="T6" fmla="*/ 0 60000 65536"/>
                <a:gd name="T7" fmla="*/ 0 60000 65536"/>
                <a:gd name="T8" fmla="*/ 0 60000 65536"/>
                <a:gd name="T9" fmla="*/ 0 w 907"/>
                <a:gd name="T10" fmla="*/ 0 h 460"/>
                <a:gd name="T11" fmla="*/ 907 w 907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7" h="460">
                  <a:moveTo>
                    <a:pt x="907" y="415"/>
                  </a:moveTo>
                  <a:cubicBezTo>
                    <a:pt x="756" y="207"/>
                    <a:pt x="605" y="0"/>
                    <a:pt x="454" y="7"/>
                  </a:cubicBezTo>
                  <a:cubicBezTo>
                    <a:pt x="303" y="14"/>
                    <a:pt x="151" y="237"/>
                    <a:pt x="0" y="460"/>
                  </a:cubicBezTo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>
                <a:latin typeface="Tahoma" pitchFamily="34" charset="0"/>
              </a:endParaRP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 rot="-8756862">
              <a:off x="3333" y="2251"/>
              <a:ext cx="862" cy="408"/>
            </a:xfrm>
            <a:prstGeom prst="ellipse">
              <a:avLst/>
            </a:prstGeom>
            <a:solidFill>
              <a:srgbClr val="FFD869">
                <a:alpha val="56078"/>
              </a:srgbClr>
            </a:solidFill>
            <a:ln w="9525">
              <a:solidFill>
                <a:srgbClr val="FFD86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fr-FR">
                <a:latin typeface="Tahoma" pitchFamily="34" charset="0"/>
              </a:endParaRPr>
            </a:p>
          </p:txBody>
        </p:sp>
        <p:grpSp>
          <p:nvGrpSpPr>
            <p:cNvPr id="11" name="Group 37"/>
            <p:cNvGrpSpPr>
              <a:grpSpLocks/>
            </p:cNvGrpSpPr>
            <p:nvPr/>
          </p:nvGrpSpPr>
          <p:grpSpPr bwMode="auto">
            <a:xfrm rot="-1255009">
              <a:off x="4059" y="2296"/>
              <a:ext cx="862" cy="408"/>
              <a:chOff x="1247" y="2568"/>
              <a:chExt cx="1089" cy="635"/>
            </a:xfrm>
          </p:grpSpPr>
          <p:sp>
            <p:nvSpPr>
              <p:cNvPr id="13" name="Oval 38"/>
              <p:cNvSpPr>
                <a:spLocks noChangeArrowheads="1"/>
              </p:cNvSpPr>
              <p:nvPr/>
            </p:nvSpPr>
            <p:spPr bwMode="auto">
              <a:xfrm>
                <a:off x="1247" y="2568"/>
                <a:ext cx="1089" cy="635"/>
              </a:xfrm>
              <a:prstGeom prst="ellipse">
                <a:avLst/>
              </a:prstGeom>
              <a:solidFill>
                <a:srgbClr val="FFD869">
                  <a:alpha val="61176"/>
                </a:srgbClr>
              </a:solidFill>
              <a:ln w="9525">
                <a:solidFill>
                  <a:srgbClr val="FFD86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14" name="Rectangle 39"/>
              <p:cNvSpPr>
                <a:spLocks noChangeArrowheads="1"/>
              </p:cNvSpPr>
              <p:nvPr/>
            </p:nvSpPr>
            <p:spPr bwMode="auto">
              <a:xfrm>
                <a:off x="1429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15" name="Rectangle 40"/>
              <p:cNvSpPr>
                <a:spLocks noChangeArrowheads="1"/>
              </p:cNvSpPr>
              <p:nvPr/>
            </p:nvSpPr>
            <p:spPr bwMode="auto">
              <a:xfrm>
                <a:off x="1520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16" name="Rectangle 41"/>
              <p:cNvSpPr>
                <a:spLocks noChangeArrowheads="1"/>
              </p:cNvSpPr>
              <p:nvPr/>
            </p:nvSpPr>
            <p:spPr bwMode="auto">
              <a:xfrm>
                <a:off x="1611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17" name="Rectangle 42"/>
              <p:cNvSpPr>
                <a:spLocks noChangeArrowheads="1"/>
              </p:cNvSpPr>
              <p:nvPr/>
            </p:nvSpPr>
            <p:spPr bwMode="auto">
              <a:xfrm>
                <a:off x="1702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18" name="Rectangle 43"/>
              <p:cNvSpPr>
                <a:spLocks noChangeArrowheads="1"/>
              </p:cNvSpPr>
              <p:nvPr/>
            </p:nvSpPr>
            <p:spPr bwMode="auto">
              <a:xfrm>
                <a:off x="1793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19" name="Rectangle 44"/>
              <p:cNvSpPr>
                <a:spLocks noChangeArrowheads="1"/>
              </p:cNvSpPr>
              <p:nvPr/>
            </p:nvSpPr>
            <p:spPr bwMode="auto">
              <a:xfrm>
                <a:off x="1884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0" name="Rectangle 45"/>
              <p:cNvSpPr>
                <a:spLocks noChangeArrowheads="1"/>
              </p:cNvSpPr>
              <p:nvPr/>
            </p:nvSpPr>
            <p:spPr bwMode="auto">
              <a:xfrm>
                <a:off x="1975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1" name="Rectangle 46"/>
              <p:cNvSpPr>
                <a:spLocks noChangeArrowheads="1"/>
              </p:cNvSpPr>
              <p:nvPr/>
            </p:nvSpPr>
            <p:spPr bwMode="auto">
              <a:xfrm>
                <a:off x="2066" y="2704"/>
                <a:ext cx="90" cy="363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2" name="Rectangle 47"/>
              <p:cNvSpPr>
                <a:spLocks noChangeArrowheads="1"/>
              </p:cNvSpPr>
              <p:nvPr/>
            </p:nvSpPr>
            <p:spPr bwMode="auto">
              <a:xfrm>
                <a:off x="1429" y="270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3" name="Rectangle 48"/>
              <p:cNvSpPr>
                <a:spLocks noChangeArrowheads="1"/>
              </p:cNvSpPr>
              <p:nvPr/>
            </p:nvSpPr>
            <p:spPr bwMode="auto">
              <a:xfrm>
                <a:off x="1429" y="279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4" name="Rectangle 49"/>
              <p:cNvSpPr>
                <a:spLocks noChangeArrowheads="1"/>
              </p:cNvSpPr>
              <p:nvPr/>
            </p:nvSpPr>
            <p:spPr bwMode="auto">
              <a:xfrm>
                <a:off x="1429" y="288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  <p:sp>
            <p:nvSpPr>
              <p:cNvPr id="25" name="Rectangle 50"/>
              <p:cNvSpPr>
                <a:spLocks noChangeArrowheads="1"/>
              </p:cNvSpPr>
              <p:nvPr/>
            </p:nvSpPr>
            <p:spPr bwMode="auto">
              <a:xfrm>
                <a:off x="1429" y="2974"/>
                <a:ext cx="725" cy="90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>
                  <a:latin typeface="Tahoma" pitchFamily="34" charset="0"/>
                </a:endParaRPr>
              </a:p>
            </p:txBody>
          </p:sp>
        </p:grpSp>
        <p:sp>
          <p:nvSpPr>
            <p:cNvPr id="12" name="Oval 51"/>
            <p:cNvSpPr>
              <a:spLocks noChangeArrowheads="1"/>
            </p:cNvSpPr>
            <p:nvPr/>
          </p:nvSpPr>
          <p:spPr bwMode="auto">
            <a:xfrm rot="10800000">
              <a:off x="3152" y="2659"/>
              <a:ext cx="862" cy="408"/>
            </a:xfrm>
            <a:prstGeom prst="ellipse">
              <a:avLst/>
            </a:prstGeom>
            <a:solidFill>
              <a:srgbClr val="FFD869">
                <a:alpha val="56078"/>
              </a:srgbClr>
            </a:solidFill>
            <a:ln w="9525">
              <a:solidFill>
                <a:srgbClr val="FFD86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fr-FR">
                <a:latin typeface="Tahoma" pitchFamily="34" charset="0"/>
              </a:endParaRPr>
            </a:p>
          </p:txBody>
        </p:sp>
      </p:grp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5033963" y="3836988"/>
          <a:ext cx="4002087" cy="263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Image" r:id="rId3" imgW="1699200" imgH="1064160" progId="Word.Picture.8">
                  <p:embed/>
                </p:oleObj>
              </mc:Choice>
              <mc:Fallback>
                <p:oleObj name="Image" r:id="rId3" imgW="1699200" imgH="106416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852"/>
                      <a:stretch>
                        <a:fillRect/>
                      </a:stretch>
                    </p:blipFill>
                    <p:spPr bwMode="auto">
                      <a:xfrm>
                        <a:off x="5033963" y="3836988"/>
                        <a:ext cx="4002087" cy="263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5219700" y="6380163"/>
            <a:ext cx="27368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b="1" i="1">
                <a:solidFill>
                  <a:srgbClr val="5F5F5F"/>
                </a:solidFill>
                <a:latin typeface="Tahoma" pitchFamily="34" charset="0"/>
              </a:rPr>
              <a:t>One tier</a:t>
            </a: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7227888" y="1917700"/>
          <a:ext cx="1497012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Image" r:id="rId5" imgW="1828800" imgH="1816274" progId="Word.Picture.8">
                  <p:embed/>
                </p:oleObj>
              </mc:Choice>
              <mc:Fallback>
                <p:oleObj name="Image" r:id="rId5" imgW="1828800" imgH="181627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7888" y="1917700"/>
                        <a:ext cx="1497012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6804025" y="3429000"/>
            <a:ext cx="22685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600" b="1" i="1">
                <a:solidFill>
                  <a:srgbClr val="5F5F5F"/>
                </a:solidFill>
                <a:latin typeface="Tahoma" pitchFamily="34" charset="0"/>
              </a:rPr>
              <a:t>Bond interface layout</a:t>
            </a:r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4140200" y="3429000"/>
            <a:ext cx="2663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600" b="1" i="1">
                <a:solidFill>
                  <a:srgbClr val="5F5F5F"/>
                </a:solidFill>
                <a:latin typeface="Tahoma" pitchFamily="34" charset="0"/>
              </a:rPr>
              <a:t>Wafer to wafer bonding</a:t>
            </a:r>
          </a:p>
        </p:txBody>
      </p:sp>
      <p:sp>
        <p:nvSpPr>
          <p:cNvPr id="57" name="Espace réservé de la date 5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8" name="Espace réservé du pied de page 5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4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the TC technology</a:t>
            </a:r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79512" y="1595933"/>
            <a:ext cx="8832726" cy="4137323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Global Foundries (Chartered) 0.13µm LP and </a:t>
            </a:r>
            <a:r>
              <a:rPr lang="en-US" sz="2200" dirty="0" err="1" smtClean="0"/>
              <a:t>Tezzaron</a:t>
            </a:r>
            <a:r>
              <a:rPr lang="en-US" sz="2200" dirty="0" smtClean="0"/>
              <a:t> technologies</a:t>
            </a:r>
          </a:p>
          <a:p>
            <a:pPr lvl="1"/>
            <a:r>
              <a:rPr lang="en-US" sz="1800" dirty="0" smtClean="0"/>
              <a:t>Semi-annual MPW runs via CMP-CMC- MOSIS: </a:t>
            </a:r>
            <a:r>
              <a:rPr lang="en-US" sz="1800" dirty="0" smtClean="0">
                <a:solidFill>
                  <a:srgbClr val="FF0000"/>
                </a:solidFill>
              </a:rPr>
              <a:t>2,000 $ /mm²</a:t>
            </a:r>
            <a:r>
              <a:rPr lang="en-US" sz="1800" dirty="0" smtClean="0"/>
              <a:t> </a:t>
            </a:r>
          </a:p>
          <a:p>
            <a:pPr lvl="3"/>
            <a:r>
              <a:rPr lang="en-US" sz="1400" dirty="0" smtClean="0">
                <a:solidFill>
                  <a:schemeClr val="accent2"/>
                </a:solidFill>
              </a:rPr>
              <a:t>Example 2.5 mm x 2.5 mm = 12,500 $</a:t>
            </a:r>
            <a:endParaRPr lang="en-US" sz="1400" dirty="0" smtClean="0"/>
          </a:p>
          <a:p>
            <a:pPr lvl="1"/>
            <a:r>
              <a:rPr lang="en-US" sz="1800" dirty="0" smtClean="0"/>
              <a:t>Dedicated run with TEZZARON : </a:t>
            </a:r>
            <a:r>
              <a:rPr lang="en-US" sz="1800" dirty="0" smtClean="0">
                <a:solidFill>
                  <a:schemeClr val="accent2"/>
                </a:solidFill>
              </a:rPr>
              <a:t>~350,000 $ for 1 masks set </a:t>
            </a:r>
            <a:endParaRPr lang="en-US" sz="1800" dirty="0">
              <a:solidFill>
                <a:schemeClr val="accent2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179216"/>
            <a:ext cx="4752975" cy="298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78400" y="3565525"/>
            <a:ext cx="40338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CMP-CMC- MOSIS </a:t>
            </a:r>
            <a:r>
              <a:rPr lang="en-US" dirty="0"/>
              <a:t>price is acceptable for a chip smaller than a block size </a:t>
            </a:r>
          </a:p>
          <a:p>
            <a:endParaRPr lang="en-US" dirty="0"/>
          </a:p>
          <a:p>
            <a:r>
              <a:rPr lang="en-US" dirty="0"/>
              <a:t>The maximum block/prototype size is</a:t>
            </a:r>
          </a:p>
          <a:p>
            <a:r>
              <a:rPr lang="en-US" dirty="0"/>
              <a:t>12.69mm x 15.19mm.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Can we reach a custom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12.69mm x 20 mm prototype size?</a:t>
            </a:r>
          </a:p>
          <a:p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TSV and Bond Interface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TSV are realized after the FEOL stage and before the BEOL stage (</a:t>
            </a:r>
            <a:r>
              <a:rPr lang="en-US" dirty="0" err="1" smtClean="0"/>
              <a:t>diam</a:t>
            </a:r>
            <a:r>
              <a:rPr lang="en-US" dirty="0" smtClean="0"/>
              <a:t> of 1,2µm)</a:t>
            </a:r>
          </a:p>
          <a:p>
            <a:r>
              <a:rPr lang="en-US" dirty="0" smtClean="0"/>
              <a:t>The bond Interface are mechanical and electrical interfaces to connect 2 </a:t>
            </a:r>
            <a:r>
              <a:rPr lang="en-US" dirty="0"/>
              <a:t>tiers </a:t>
            </a:r>
            <a:r>
              <a:rPr lang="en-US" dirty="0" smtClean="0"/>
              <a:t>together by face to face    </a:t>
            </a:r>
            <a:r>
              <a:rPr lang="en-US" dirty="0" smtClean="0">
                <a:solidFill>
                  <a:srgbClr val="FF0000"/>
                </a:solidFill>
              </a:rPr>
              <a:t>Cu-Cu thermo-compression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Tezzaron</a:t>
            </a:r>
            <a:r>
              <a:rPr lang="en-US" dirty="0" smtClean="0"/>
              <a:t> uses the 1µm thick </a:t>
            </a:r>
            <a:r>
              <a:rPr lang="en-US" dirty="0" smtClean="0">
                <a:solidFill>
                  <a:srgbClr val="FF0000"/>
                </a:solidFill>
              </a:rPr>
              <a:t>Cu </a:t>
            </a:r>
            <a:r>
              <a:rPr lang="en-US" dirty="0" err="1" smtClean="0">
                <a:solidFill>
                  <a:srgbClr val="FF0000"/>
                </a:solidFill>
              </a:rPr>
              <a:t>TopMetal</a:t>
            </a:r>
            <a:r>
              <a:rPr lang="en-US" dirty="0" smtClean="0"/>
              <a:t> to create the “leopard skin”.</a:t>
            </a:r>
          </a:p>
          <a:p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 technologies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Best Case</a:t>
            </a:r>
          </a:p>
          <a:p>
            <a:pPr marL="0" lvl="1" indent="0">
              <a:buNone/>
            </a:pPr>
            <a:r>
              <a:rPr lang="en-US" u="sng" dirty="0" smtClean="0"/>
              <a:t>0,13µm HV Global Foundries is an option of 0,13µm LP technology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9" name="Groupe 8"/>
          <p:cNvGrpSpPr/>
          <p:nvPr/>
        </p:nvGrpSpPr>
        <p:grpSpPr>
          <a:xfrm>
            <a:off x="107504" y="2388840"/>
            <a:ext cx="8608981" cy="4064496"/>
            <a:chOff x="323528" y="2420888"/>
            <a:chExt cx="8608981" cy="4064496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2420888"/>
              <a:ext cx="6919321" cy="40644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Ellipse 6"/>
            <p:cNvSpPr/>
            <p:nvPr/>
          </p:nvSpPr>
          <p:spPr>
            <a:xfrm>
              <a:off x="323528" y="2420888"/>
              <a:ext cx="2088232" cy="2032248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393287" y="2852936"/>
              <a:ext cx="2572884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0,13µm LP -&gt; </a:t>
              </a:r>
              <a:r>
                <a:rPr lang="en-US" dirty="0" err="1" smtClean="0">
                  <a:solidFill>
                    <a:srgbClr val="C00000"/>
                  </a:solidFill>
                </a:rPr>
                <a:t>Tezzaron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143228" y="4365104"/>
              <a:ext cx="2088232" cy="2032248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868144" y="4345408"/>
              <a:ext cx="3064365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0,13µm HV -&gt; </a:t>
              </a:r>
              <a:r>
                <a:rPr lang="en-US" dirty="0" err="1" smtClean="0">
                  <a:solidFill>
                    <a:srgbClr val="C00000"/>
                  </a:solidFill>
                </a:rPr>
                <a:t>Tezzaron</a:t>
              </a:r>
              <a:r>
                <a:rPr lang="en-US" dirty="0" smtClean="0">
                  <a:solidFill>
                    <a:srgbClr val="C00000"/>
                  </a:solidFill>
                </a:rPr>
                <a:t> ???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5332801" y="548680"/>
            <a:ext cx="3802388" cy="1384995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Substrate Resistivity = 20 ohm.cm</a:t>
            </a:r>
          </a:p>
          <a:p>
            <a:r>
              <a:rPr lang="en-US" sz="1400" dirty="0" smtClean="0"/>
              <a:t>If -32V, depleted depth = 7,3µm</a:t>
            </a:r>
          </a:p>
          <a:p>
            <a:endParaRPr lang="en-US" sz="1400" dirty="0" smtClean="0"/>
          </a:p>
          <a:p>
            <a:r>
              <a:rPr lang="en-US" sz="1400" dirty="0" smtClean="0"/>
              <a:t>Can we design LV </a:t>
            </a:r>
            <a:r>
              <a:rPr lang="en-US" sz="1400" dirty="0" err="1" smtClean="0"/>
              <a:t>Tr</a:t>
            </a:r>
            <a:r>
              <a:rPr lang="en-US" sz="1400" dirty="0" smtClean="0"/>
              <a:t> into HV_NWELL?</a:t>
            </a:r>
          </a:p>
          <a:p>
            <a:r>
              <a:rPr lang="en-US" sz="1400" dirty="0" smtClean="0"/>
              <a:t>Can we use DNWELL with substrate at -32V?</a:t>
            </a:r>
            <a:endParaRPr lang="en-US" sz="1400" dirty="0"/>
          </a:p>
          <a:p>
            <a:r>
              <a:rPr lang="en-US" sz="1400" u="sng" dirty="0" smtClean="0"/>
              <a:t>We are waiting more information</a:t>
            </a:r>
            <a:endParaRPr lang="en-US" sz="1400" u="sng" dirty="0"/>
          </a:p>
        </p:txBody>
      </p:sp>
      <p:sp>
        <p:nvSpPr>
          <p:cNvPr id="11" name="Rectangle 10"/>
          <p:cNvSpPr/>
          <p:nvPr/>
        </p:nvSpPr>
        <p:spPr>
          <a:xfrm>
            <a:off x="6547712" y="2817449"/>
            <a:ext cx="25962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1µm thick </a:t>
            </a:r>
            <a:r>
              <a:rPr lang="en-US" dirty="0">
                <a:solidFill>
                  <a:srgbClr val="C00000"/>
                </a:solidFill>
              </a:rPr>
              <a:t>Cu </a:t>
            </a:r>
            <a:r>
              <a:rPr lang="en-US" dirty="0" err="1">
                <a:solidFill>
                  <a:srgbClr val="C00000"/>
                </a:solidFill>
              </a:rPr>
              <a:t>TopMetal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654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 technologies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Other solution</a:t>
            </a:r>
            <a:endParaRPr lang="en-US" dirty="0"/>
          </a:p>
          <a:p>
            <a:pPr marL="0" lvl="1" indent="0">
              <a:buNone/>
            </a:pPr>
            <a:r>
              <a:rPr lang="en-US" u="sng" dirty="0" smtClean="0"/>
              <a:t>0,18µm </a:t>
            </a:r>
            <a:r>
              <a:rPr lang="en-US" u="sng" dirty="0"/>
              <a:t>HV Global </a:t>
            </a:r>
            <a:r>
              <a:rPr lang="en-US" u="sng" dirty="0" smtClean="0"/>
              <a:t>Foundries</a:t>
            </a:r>
            <a:endParaRPr lang="en-US" u="sng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lvl="1"/>
            <a:endParaRPr lang="en-US" u="sng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5332801" y="548680"/>
            <a:ext cx="3922612" cy="1384995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Substrate Resistivity = 20 ohm.cm</a:t>
            </a:r>
          </a:p>
          <a:p>
            <a:r>
              <a:rPr lang="en-US" sz="1400" dirty="0" smtClean="0"/>
              <a:t>If -32V, depleted depth = 7,3µm</a:t>
            </a:r>
          </a:p>
          <a:p>
            <a:endParaRPr lang="en-US" sz="1400" dirty="0" smtClean="0"/>
          </a:p>
          <a:p>
            <a:r>
              <a:rPr lang="en-US" sz="1400" dirty="0" smtClean="0"/>
              <a:t>Can we design LV </a:t>
            </a:r>
            <a:r>
              <a:rPr lang="en-US" sz="1400" dirty="0" err="1" smtClean="0"/>
              <a:t>Tr</a:t>
            </a:r>
            <a:r>
              <a:rPr lang="en-US" sz="1400" dirty="0" smtClean="0"/>
              <a:t> into DVNWELL?</a:t>
            </a:r>
          </a:p>
          <a:p>
            <a:r>
              <a:rPr lang="en-US" sz="1400" dirty="0" smtClean="0"/>
              <a:t>Can we use DVNWELL with substrate at -32V?</a:t>
            </a:r>
            <a:endParaRPr lang="en-US" sz="1400" dirty="0"/>
          </a:p>
          <a:p>
            <a:r>
              <a:rPr lang="en-US" sz="1400" u="sng" dirty="0" smtClean="0"/>
              <a:t>We are waiting more news</a:t>
            </a:r>
            <a:endParaRPr lang="en-US" sz="1400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556260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104863" y="2420888"/>
            <a:ext cx="25962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1µm thick </a:t>
            </a:r>
            <a:r>
              <a:rPr lang="en-US" dirty="0">
                <a:solidFill>
                  <a:srgbClr val="FF0000"/>
                </a:solidFill>
              </a:rPr>
              <a:t>Cu </a:t>
            </a:r>
            <a:r>
              <a:rPr lang="en-US" dirty="0" err="1">
                <a:solidFill>
                  <a:srgbClr val="FF0000"/>
                </a:solidFill>
              </a:rPr>
              <a:t>TopMetal</a:t>
            </a:r>
            <a:r>
              <a:rPr lang="en-US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077790" y="4365104"/>
            <a:ext cx="2880320" cy="1169551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</a:t>
            </a:r>
            <a:r>
              <a:rPr lang="en-US" sz="1400" dirty="0" err="1" smtClean="0"/>
              <a:t>BuriedPP</a:t>
            </a:r>
            <a:r>
              <a:rPr lang="en-US" sz="1400" dirty="0" smtClean="0"/>
              <a:t> and DVNWELL layers also exist for the  0,13µmHV GF technology, but they are optional.</a:t>
            </a:r>
          </a:p>
          <a:p>
            <a:r>
              <a:rPr lang="en-US" sz="1400" u="sng" dirty="0" smtClean="0"/>
              <a:t>Awaiting more news</a:t>
            </a:r>
            <a:endParaRPr lang="en-US" sz="1400" u="sng" dirty="0"/>
          </a:p>
        </p:txBody>
      </p:sp>
      <p:sp>
        <p:nvSpPr>
          <p:cNvPr id="12" name="ZoneTexte 11"/>
          <p:cNvSpPr txBox="1"/>
          <p:nvPr/>
        </p:nvSpPr>
        <p:spPr>
          <a:xfrm>
            <a:off x="5985767" y="3573371"/>
            <a:ext cx="306436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0,18µm HV -&gt; </a:t>
            </a:r>
            <a:r>
              <a:rPr lang="en-US" dirty="0" err="1" smtClean="0">
                <a:solidFill>
                  <a:srgbClr val="C00000"/>
                </a:solidFill>
              </a:rPr>
              <a:t>Tezzaron</a:t>
            </a:r>
            <a:r>
              <a:rPr lang="en-US" dirty="0" smtClean="0">
                <a:solidFill>
                  <a:srgbClr val="C00000"/>
                </a:solidFill>
              </a:rPr>
              <a:t> ???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 technologies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/>
              <a:t>Other solution</a:t>
            </a:r>
          </a:p>
          <a:p>
            <a:pPr marL="0" lvl="1" indent="0">
              <a:buNone/>
            </a:pPr>
            <a:r>
              <a:rPr lang="en-US" u="sng" dirty="0"/>
              <a:t>0,18µm HV </a:t>
            </a:r>
            <a:r>
              <a:rPr lang="en-US" u="sng" dirty="0" smtClean="0"/>
              <a:t>AMS</a:t>
            </a:r>
            <a:endParaRPr lang="en-US" u="sng" dirty="0"/>
          </a:p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8880"/>
            <a:ext cx="3498280" cy="4029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916832"/>
            <a:ext cx="4934892" cy="215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331640" y="3448311"/>
            <a:ext cx="25962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µm </a:t>
            </a:r>
            <a:r>
              <a:rPr lang="en-US" dirty="0"/>
              <a:t>thick </a:t>
            </a:r>
            <a:r>
              <a:rPr lang="en-US" dirty="0">
                <a:solidFill>
                  <a:srgbClr val="FF0000"/>
                </a:solidFill>
              </a:rPr>
              <a:t>Cu </a:t>
            </a:r>
            <a:r>
              <a:rPr lang="en-US" dirty="0" err="1">
                <a:solidFill>
                  <a:srgbClr val="FF0000"/>
                </a:solidFill>
              </a:rPr>
              <a:t>TopMetal</a:t>
            </a:r>
            <a:r>
              <a:rPr lang="en-US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32801" y="548680"/>
            <a:ext cx="2896947" cy="738664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Substrate Resistivity = 10 ohm.cm</a:t>
            </a:r>
          </a:p>
          <a:p>
            <a:r>
              <a:rPr lang="en-US" sz="1400" dirty="0" smtClean="0"/>
              <a:t>If -50V, depleted depth = 6,7µm</a:t>
            </a:r>
          </a:p>
          <a:p>
            <a:endParaRPr lang="en-US" sz="1400" dirty="0" smtClean="0"/>
          </a:p>
        </p:txBody>
      </p:sp>
      <p:sp>
        <p:nvSpPr>
          <p:cNvPr id="12" name="ZoneTexte 11"/>
          <p:cNvSpPr txBox="1"/>
          <p:nvPr/>
        </p:nvSpPr>
        <p:spPr>
          <a:xfrm>
            <a:off x="2555776" y="4797152"/>
            <a:ext cx="306436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0,18µm HV -&gt; </a:t>
            </a:r>
            <a:r>
              <a:rPr lang="en-US" dirty="0" err="1" smtClean="0">
                <a:solidFill>
                  <a:srgbClr val="C00000"/>
                </a:solidFill>
              </a:rPr>
              <a:t>Tezzaron</a:t>
            </a:r>
            <a:r>
              <a:rPr lang="en-US" dirty="0" smtClean="0">
                <a:solidFill>
                  <a:srgbClr val="C00000"/>
                </a:solidFill>
              </a:rPr>
              <a:t> ???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Depleted parameters from models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257186"/>
              </p:ext>
            </p:extLst>
          </p:nvPr>
        </p:nvGraphicFramePr>
        <p:xfrm>
          <a:off x="1187624" y="1628800"/>
          <a:ext cx="64770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Feuille de calcul" r:id="rId3" imgW="6476810" imgH="5029200" progId="Excel.Sheet.8">
                  <p:embed/>
                </p:oleObj>
              </mc:Choice>
              <mc:Fallback>
                <p:oleObj name="Feuille de calcul" r:id="rId3" imgW="6476810" imgH="50292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628800"/>
                        <a:ext cx="6477000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smart pixels schedule – prototypes for 3DIT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design a smart pixel by using the </a:t>
            </a:r>
            <a:r>
              <a:rPr lang="en-US" dirty="0" err="1" smtClean="0"/>
              <a:t>Tezzaron</a:t>
            </a:r>
            <a:r>
              <a:rPr lang="en-US" dirty="0" smtClean="0"/>
              <a:t>-Chartered 0,13 LP technology?</a:t>
            </a:r>
          </a:p>
          <a:p>
            <a:pPr lvl="1"/>
            <a:r>
              <a:rPr lang="en-US" dirty="0" smtClean="0"/>
              <a:t>We need more news from the </a:t>
            </a:r>
            <a:r>
              <a:rPr lang="en-US" dirty="0" err="1" smtClean="0"/>
              <a:t>GlobalFoundries</a:t>
            </a:r>
            <a:endParaRPr lang="en-US" dirty="0" smtClean="0"/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loooooooooooong</a:t>
            </a:r>
            <a:r>
              <a:rPr lang="en-US" dirty="0" smtClean="0"/>
              <a:t> way….</a:t>
            </a:r>
          </a:p>
          <a:p>
            <a:r>
              <a:rPr lang="en-US" dirty="0" smtClean="0"/>
              <a:t>What about the GF 0,18µm HV technology?</a:t>
            </a:r>
          </a:p>
          <a:p>
            <a:pPr lvl="2"/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9 december 2011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smtClean="0"/>
              <a:t>CPPM- P.Pangaud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2" y="3645024"/>
            <a:ext cx="8676455" cy="306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llipse 6"/>
          <p:cNvSpPr/>
          <p:nvPr/>
        </p:nvSpPr>
        <p:spPr>
          <a:xfrm>
            <a:off x="5148064" y="6165304"/>
            <a:ext cx="792088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5117937" y="6217567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canceled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691680" y="5985284"/>
            <a:ext cx="792088" cy="36004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e 10"/>
          <p:cNvSpPr/>
          <p:nvPr/>
        </p:nvSpPr>
        <p:spPr>
          <a:xfrm>
            <a:off x="5172497" y="4941168"/>
            <a:ext cx="792088" cy="36004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_CPPM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Pat_CPPM</Template>
  <TotalTime>116</TotalTime>
  <Words>548</Words>
  <Application>Microsoft Office PowerPoint</Application>
  <PresentationFormat>Affichage à l'écran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Pat_CPPM</vt:lpstr>
      <vt:lpstr>Image</vt:lpstr>
      <vt:lpstr>Feuille Microsoft Excel 97-2003</vt:lpstr>
      <vt:lpstr>SMART PIXELS and 3D APPROACH</vt:lpstr>
      <vt:lpstr>Tezzaron-Chartered technology</vt:lpstr>
      <vt:lpstr>Access to the TC technology</vt:lpstr>
      <vt:lpstr>TSV and Bond Interface</vt:lpstr>
      <vt:lpstr>HV technologies</vt:lpstr>
      <vt:lpstr>HV technologies</vt:lpstr>
      <vt:lpstr>HV technologies</vt:lpstr>
      <vt:lpstr>Depleted parameters from models</vt:lpstr>
      <vt:lpstr>smart pixels schedule – prototypes for 3DIT</vt:lpstr>
      <vt:lpstr>3D smart pixels schedule</vt:lpstr>
    </vt:vector>
  </TitlesOfParts>
  <Company>CPPM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Patrick Pangaud</dc:creator>
  <cp:lastModifiedBy>Patrick Pangaud</cp:lastModifiedBy>
  <cp:revision>13</cp:revision>
  <dcterms:created xsi:type="dcterms:W3CDTF">2011-12-08T15:11:37Z</dcterms:created>
  <dcterms:modified xsi:type="dcterms:W3CDTF">2011-12-09T09:03:33Z</dcterms:modified>
</cp:coreProperties>
</file>