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5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AEDC64F-69B1-44B3-9A4A-7256978F4690}">
          <p14:sldIdLst>
            <p14:sldId id="256"/>
          </p14:sldIdLst>
        </p14:section>
        <p14:section name="Section sans titre" id="{BFDDD53C-3826-4761-BBD2-8EA465AD294C}">
          <p14:sldIdLst>
            <p14:sldId id="257"/>
            <p14:sldId id="263"/>
            <p14:sldId id="264"/>
            <p14:sldId id="265"/>
            <p14:sldId id="266"/>
            <p14:sldId id="267"/>
            <p14:sldId id="269"/>
            <p14:sldId id="268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700" autoAdjust="0"/>
  </p:normalViewPr>
  <p:slideViewPr>
    <p:cSldViewPr showGuides="1">
      <p:cViewPr>
        <p:scale>
          <a:sx n="100" d="100"/>
          <a:sy n="100" d="100"/>
        </p:scale>
        <p:origin x="-141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3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D9D0B-2AAB-473A-A014-1B50B95F6AF5}" type="datetimeFigureOut">
              <a:rPr lang="fr-FR" smtClean="0"/>
              <a:t>08/12/2011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4AF37-DBDD-40EB-ABB8-E8E83378D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FBE0C-946F-44A8-B6B9-C8511A910186}" type="datetimeFigureOut">
              <a:rPr lang="fr-FR" smtClean="0"/>
              <a:t>08/12/2011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5765D-19E1-438D-9827-C1732290C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38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9 December 2011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18288"/>
            <a:ext cx="489654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dirty="0" smtClean="0"/>
              <a:t>CPPM- </a:t>
            </a:r>
            <a:r>
              <a:rPr lang="en-US" dirty="0" err="1" smtClean="0"/>
              <a:t>P.Pangaud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Picture 2" descr="\\Marfiler\share-elec\pangaud\General\Logo_CPPM_Quadri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92630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HV2FEI4 simulations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CPPM</a:t>
            </a:r>
          </a:p>
          <a:p>
            <a:r>
              <a:rPr lang="fr-FR" dirty="0" err="1" smtClean="0"/>
              <a:t>P.Pangaud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9 December 2011</a:t>
            </a:r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CPPM- </a:t>
            </a:r>
            <a:r>
              <a:rPr lang="en-US" dirty="0" err="1" smtClean="0"/>
              <a:t>P.Pangaud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Cadence ADE XL version </a:t>
            </a:r>
            <a:r>
              <a:rPr lang="fr-FR" dirty="0" err="1" smtClean="0"/>
              <a:t>with</a:t>
            </a:r>
            <a:r>
              <a:rPr lang="fr-FR" dirty="0" smtClean="0"/>
              <a:t> Multi-</a:t>
            </a:r>
            <a:r>
              <a:rPr lang="fr-FR" dirty="0" err="1" smtClean="0"/>
              <a:t>Technology</a:t>
            </a:r>
            <a:r>
              <a:rPr lang="fr-FR" dirty="0" smtClean="0"/>
              <a:t> Mode</a:t>
            </a:r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create</a:t>
            </a:r>
            <a:r>
              <a:rPr lang="fr-FR" dirty="0" smtClean="0"/>
              <a:t> an instance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 smtClean="0"/>
              <a:t>Config </a:t>
            </a:r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spice</a:t>
            </a:r>
            <a:r>
              <a:rPr lang="fr-FR" dirty="0" smtClean="0"/>
              <a:t> source </a:t>
            </a:r>
            <a:r>
              <a:rPr lang="fr-FR" dirty="0" err="1" smtClean="0"/>
              <a:t>link</a:t>
            </a:r>
            <a:r>
              <a:rPr lang="fr-FR" dirty="0" smtClean="0"/>
              <a:t> to the CCPD </a:t>
            </a:r>
            <a:r>
              <a:rPr lang="fr-FR" dirty="0" err="1" smtClean="0"/>
              <a:t>cell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9 December 2011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CPPM- </a:t>
            </a:r>
            <a:r>
              <a:rPr lang="en-US" dirty="0" err="1" smtClean="0"/>
              <a:t>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619672" y="2353215"/>
            <a:ext cx="7404463" cy="2453226"/>
            <a:chOff x="807547" y="2202387"/>
            <a:chExt cx="7404463" cy="24532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1"/>
                </a:clrFrom>
                <a:clrTo>
                  <a:srgbClr val="0000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202387"/>
              <a:ext cx="3888432" cy="245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116565" y="3059668"/>
              <a:ext cx="2095445" cy="36933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</a:rPr>
                <a:t>FEI4_B </a:t>
              </a:r>
              <a:r>
                <a:rPr lang="fr-FR" dirty="0" err="1" smtClean="0">
                  <a:solidFill>
                    <a:schemeClr val="accent2"/>
                  </a:solidFill>
                </a:rPr>
                <a:t>Schematic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07547" y="2891740"/>
              <a:ext cx="2108269" cy="36933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fr-FR" dirty="0">
                  <a:solidFill>
                    <a:schemeClr val="accent2"/>
                  </a:solidFill>
                </a:rPr>
                <a:t>CCPD </a:t>
              </a:r>
              <a:r>
                <a:rPr lang="fr-FR" dirty="0" err="1">
                  <a:solidFill>
                    <a:schemeClr val="accent2"/>
                  </a:solidFill>
                </a:rPr>
                <a:t>spice</a:t>
              </a:r>
              <a:r>
                <a:rPr lang="fr-FR" dirty="0">
                  <a:solidFill>
                    <a:schemeClr val="accent2"/>
                  </a:solidFill>
                </a:rPr>
                <a:t> </a:t>
              </a:r>
              <a:r>
                <a:rPr lang="fr-FR" dirty="0" err="1">
                  <a:solidFill>
                    <a:schemeClr val="accent2"/>
                  </a:solidFill>
                </a:rPr>
                <a:t>netlist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89040"/>
            <a:ext cx="4530477" cy="203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19772069">
            <a:off x="7109931" y="660833"/>
            <a:ext cx="1985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0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</a:t>
            </a:r>
            <a:r>
              <a:rPr lang="fr-FR" dirty="0" err="1"/>
              <a:t>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Cadence ADE XL version </a:t>
            </a:r>
            <a:r>
              <a:rPr lang="fr-FR" dirty="0" err="1"/>
              <a:t>with</a:t>
            </a:r>
            <a:r>
              <a:rPr lang="fr-FR" dirty="0"/>
              <a:t> Multi-</a:t>
            </a:r>
            <a:r>
              <a:rPr lang="fr-FR" dirty="0" err="1"/>
              <a:t>Technology</a:t>
            </a:r>
            <a:r>
              <a:rPr lang="fr-FR" dirty="0"/>
              <a:t> Mode</a:t>
            </a:r>
          </a:p>
          <a:p>
            <a:pPr lvl="1"/>
            <a:r>
              <a:rPr lang="fr-FR" dirty="0" smtClean="0"/>
              <a:t>Activation of the Multi-</a:t>
            </a:r>
            <a:r>
              <a:rPr lang="fr-FR" dirty="0" err="1" smtClean="0"/>
              <a:t>Technology</a:t>
            </a:r>
            <a:r>
              <a:rPr lang="fr-FR" dirty="0" smtClean="0"/>
              <a:t> Mode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Selection</a:t>
            </a:r>
            <a:r>
              <a:rPr lang="fr-FR" dirty="0" smtClean="0"/>
              <a:t> of the Multi-</a:t>
            </a:r>
            <a:r>
              <a:rPr lang="fr-FR" dirty="0" err="1" smtClean="0"/>
              <a:t>Technology</a:t>
            </a:r>
            <a:r>
              <a:rPr lang="fr-FR" dirty="0" smtClean="0"/>
              <a:t> Simulation blocks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16" y="1917971"/>
            <a:ext cx="2520280" cy="104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8640960" cy="320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19772069">
            <a:off x="7109931" y="660833"/>
            <a:ext cx="1985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5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Y:\CAO\IBM13DM\FEI4_B\IMAGES\Hit_output_with_fullCPPDSpiceFil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3221"/>
            <a:ext cx="7272808" cy="54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547664" y="1918434"/>
            <a:ext cx="5371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 </a:t>
            </a:r>
            <a:r>
              <a:rPr lang="en-US" sz="1600" dirty="0" err="1" smtClean="0">
                <a:solidFill>
                  <a:schemeClr val="bg1"/>
                </a:solidFill>
              </a:rPr>
              <a:t>pixelCCPD</a:t>
            </a:r>
            <a:r>
              <a:rPr lang="en-US" sz="1600" dirty="0" smtClean="0">
                <a:solidFill>
                  <a:schemeClr val="bg1"/>
                </a:solidFill>
              </a:rPr>
              <a:t> Output “source = 20ns ; 30ns ; 40ns ; 50ns”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47663" y="2650123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2,5ke-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29737" y="2682319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3,75ke-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4208" y="2679848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5ke-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5656" y="2943929"/>
            <a:ext cx="4801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Equivalent injection charge through 50fF capacitor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5656" y="4070848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Preampli</a:t>
            </a:r>
            <a:r>
              <a:rPr lang="en-US" sz="1600" dirty="0" smtClean="0">
                <a:solidFill>
                  <a:schemeClr val="bg1"/>
                </a:solidFill>
              </a:rPr>
              <a:t> outputs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81735" y="5013176"/>
            <a:ext cx="3162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amp2 outputs + Threshold signal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27395" y="5661248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Hit </a:t>
            </a:r>
            <a:r>
              <a:rPr lang="en-US" sz="1600" dirty="0" err="1" smtClean="0">
                <a:solidFill>
                  <a:schemeClr val="bg1"/>
                </a:solidFill>
              </a:rPr>
              <a:t>ouputs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772069">
            <a:off x="7109931" y="660833"/>
            <a:ext cx="1985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0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1187624" y="1772816"/>
            <a:ext cx="3162499" cy="2285714"/>
            <a:chOff x="228237" y="1359310"/>
            <a:chExt cx="3162499" cy="2285714"/>
          </a:xfrm>
        </p:grpSpPr>
        <p:pic>
          <p:nvPicPr>
            <p:cNvPr id="4105" name="Picture 9" descr="Y:\CAO\IBM13DM\FEI4_B\IMAGES\Hit_output_with_fullCPPDSpiceFile_IOUT05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37" y="1359310"/>
              <a:ext cx="3047619" cy="228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589969" y="1674966"/>
              <a:ext cx="28007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2,5ke- </a:t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= 1,25ke- CCPD equivalent input injection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 rot="19772069">
            <a:off x="7109931" y="660833"/>
            <a:ext cx="1985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073897" y="1772816"/>
            <a:ext cx="3047619" cy="2285714"/>
            <a:chOff x="4843239" y="1359310"/>
            <a:chExt cx="3047619" cy="2285714"/>
          </a:xfrm>
        </p:grpSpPr>
        <p:pic>
          <p:nvPicPr>
            <p:cNvPr id="4101" name="Picture 5" descr="Y:\CAO\IBM13DM\FEI4_B\IMAGES\Hit_output_with_fullCPPDSpiceFile_IOUT2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239" y="1359310"/>
              <a:ext cx="3047619" cy="228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5148064" y="1685319"/>
              <a:ext cx="26837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5ke- </a:t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= 10ke- CCPD equivalent input injection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048190" y="4365104"/>
            <a:ext cx="3047619" cy="2285714"/>
            <a:chOff x="228237" y="4455654"/>
            <a:chExt cx="3047619" cy="2285714"/>
          </a:xfrm>
        </p:grpSpPr>
        <p:pic>
          <p:nvPicPr>
            <p:cNvPr id="4104" name="Picture 8" descr="Y:\CAO\IBM13DM\FEI4_B\IMAGES\Hit_output_with_fullCPPDSpiceFile_IOUT1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37" y="4455654"/>
              <a:ext cx="3047619" cy="228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455320" y="4725144"/>
              <a:ext cx="27222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3,75ke- </a:t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= 7,5ke- CCPD equivalent input injection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0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HV2FEI4 simulation -1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8 Nov 2011 </a:t>
            </a:r>
            <a:r>
              <a:rPr lang="en-US" sz="2000" dirty="0" smtClean="0"/>
              <a:t>: Simulation </a:t>
            </a:r>
            <a:r>
              <a:rPr lang="en-US" sz="2000" dirty="0"/>
              <a:t>of FEI4_B analog part with </a:t>
            </a:r>
            <a:r>
              <a:rPr lang="en-US" sz="2000" dirty="0" smtClean="0"/>
              <a:t>CCPD’s output signals from Ivan’s presentation</a:t>
            </a:r>
            <a:endParaRPr lang="en-US" sz="2000" dirty="0"/>
          </a:p>
          <a:p>
            <a:pPr lvl="1"/>
            <a:r>
              <a:rPr lang="en-US" sz="1800" dirty="0"/>
              <a:t>Add a 2.5fF coupling capacitor ( estimation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Input Signal Variations from Ivan’s presentation</a:t>
            </a:r>
            <a:r>
              <a:rPr lang="en-US" sz="18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Results</a:t>
            </a:r>
          </a:p>
          <a:p>
            <a:pPr lvl="1"/>
            <a:r>
              <a:rPr lang="en-US" sz="1800" dirty="0"/>
              <a:t>The equivalent injection charge from the CCPD chip is 5ke-</a:t>
            </a:r>
          </a:p>
          <a:p>
            <a:pPr lvl="1"/>
            <a:r>
              <a:rPr lang="en-US" sz="1800" dirty="0"/>
              <a:t>The FEI4_B  output has the same variation than the CCPD </a:t>
            </a:r>
            <a:r>
              <a:rPr lang="en-US" sz="1800" dirty="0" err="1"/>
              <a:t>ToT</a:t>
            </a:r>
            <a:r>
              <a:rPr lang="en-US" sz="1800" dirty="0"/>
              <a:t>.</a:t>
            </a:r>
          </a:p>
          <a:p>
            <a:r>
              <a:rPr lang="en-US" sz="2000" dirty="0"/>
              <a:t>Next steps</a:t>
            </a:r>
          </a:p>
          <a:p>
            <a:pPr lvl="1"/>
            <a:r>
              <a:rPr lang="en-US" sz="1800" dirty="0"/>
              <a:t>Simulation with different CCPD bias coding, and different coupling capacitor values</a:t>
            </a:r>
          </a:p>
          <a:p>
            <a:pPr lvl="1"/>
            <a:r>
              <a:rPr lang="en-US" sz="1800" dirty="0"/>
              <a:t>Evaluation of the </a:t>
            </a:r>
            <a:r>
              <a:rPr lang="en-US" sz="1800" dirty="0" err="1"/>
              <a:t>ToT</a:t>
            </a:r>
            <a:r>
              <a:rPr lang="en-US" sz="1800" dirty="0"/>
              <a:t> accuracy (worst case models and Monte-Carlo)</a:t>
            </a:r>
          </a:p>
          <a:p>
            <a:pPr lvl="1"/>
            <a:r>
              <a:rPr lang="en-US" sz="1800" dirty="0"/>
              <a:t>Simulation with the real CCPD spice model including parasitic elements.</a:t>
            </a:r>
          </a:p>
          <a:p>
            <a:pPr lvl="1"/>
            <a:r>
              <a:rPr lang="en-US" sz="1800" dirty="0"/>
              <a:t>Simulation of the feedback injection effect to the CCPD chip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9 December 2011</a:t>
            </a:r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CCPD chip : specifications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9 December 2011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P.Pangaud - CPPM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895DF43-9551-42AA-AE4C-0499D42CDE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Image 6" descr="ATLAS.ppt [Mode de compatibilité]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17777" r="21078" b="4639"/>
          <a:stretch/>
        </p:blipFill>
        <p:spPr>
          <a:xfrm>
            <a:off x="1043608" y="1287723"/>
            <a:ext cx="7059256" cy="5309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772069">
            <a:off x="7100314" y="660833"/>
            <a:ext cx="2005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HV2FEI4 outputs</a:t>
            </a:r>
            <a:endParaRPr lang="en-US" dirty="0" smtClean="0"/>
          </a:p>
        </p:txBody>
      </p:sp>
      <p:pic>
        <p:nvPicPr>
          <p:cNvPr id="5123" name="Picture 5" descr="Hit_output_with_3T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07" y="1268413"/>
            <a:ext cx="6856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"/>
          <p:cNvSpPr txBox="1">
            <a:spLocks/>
          </p:cNvSpPr>
          <p:nvPr/>
        </p:nvSpPr>
        <p:spPr>
          <a:xfrm>
            <a:off x="3124200" y="6597650"/>
            <a:ext cx="2895600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err="1" smtClean="0"/>
              <a:t>P.Pangaud</a:t>
            </a:r>
            <a:r>
              <a:rPr lang="en-US" sz="1400" dirty="0" smtClean="0"/>
              <a:t> - CPPM</a:t>
            </a:r>
            <a:endParaRPr lang="en-US" sz="1400" dirty="0"/>
          </a:p>
        </p:txBody>
      </p:sp>
      <p:sp>
        <p:nvSpPr>
          <p:cNvPr id="14" name="Espace réservé du numéro de diapositive 2"/>
          <p:cNvSpPr txBox="1">
            <a:spLocks/>
          </p:cNvSpPr>
          <p:nvPr/>
        </p:nvSpPr>
        <p:spPr>
          <a:xfrm>
            <a:off x="8604250" y="6524625"/>
            <a:ext cx="549275" cy="360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895DF43-9551-42AA-AE4C-0499D42CDEA3}" type="slidenum">
              <a:rPr lang="en-US" sz="1400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-9525" y="6597650"/>
            <a:ext cx="1125538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400" smtClean="0"/>
              <a:t>8 nov 2011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 rot="19772069">
            <a:off x="7100314" y="660833"/>
            <a:ext cx="2005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1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HV2FEI4 outputs : falling edge</a:t>
            </a:r>
          </a:p>
        </p:txBody>
      </p:sp>
      <p:pic>
        <p:nvPicPr>
          <p:cNvPr id="6147" name="Picture 7" descr="Hit_output_with_3Tot_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38250"/>
            <a:ext cx="6856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3124200" y="6597650"/>
            <a:ext cx="2895600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err="1" smtClean="0"/>
              <a:t>P.Pangaud</a:t>
            </a:r>
            <a:r>
              <a:rPr lang="en-US" sz="1400" dirty="0" smtClean="0"/>
              <a:t> - CPPM</a:t>
            </a:r>
            <a:endParaRPr lang="en-US" sz="1400" dirty="0"/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604250" y="6524625"/>
            <a:ext cx="549275" cy="360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895DF43-9551-42AA-AE4C-0499D42CDEA3}" type="slidenum">
              <a:rPr lang="en-US" sz="1400" smtClean="0"/>
              <a:pPr>
                <a:defRPr/>
              </a:pPr>
              <a:t>5</a:t>
            </a:fld>
            <a:endParaRPr lang="en-US" sz="140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-9525" y="6597650"/>
            <a:ext cx="1125538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400" smtClean="0"/>
              <a:t>8 nov 2011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 rot="19772069">
            <a:off x="7100314" y="660833"/>
            <a:ext cx="2005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1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HV2FEI4 outputs : noise state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28" y="1268760"/>
            <a:ext cx="6857143" cy="5142857"/>
          </a:xfrm>
          <a:prstGeom prst="rect">
            <a:avLst/>
          </a:prstGeom>
        </p:spPr>
      </p:pic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3124200" y="6597650"/>
            <a:ext cx="2895600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err="1" smtClean="0"/>
              <a:t>P.Pangaud</a:t>
            </a:r>
            <a:r>
              <a:rPr lang="en-US" sz="1400" dirty="0" smtClean="0"/>
              <a:t> - CPPM</a:t>
            </a:r>
            <a:endParaRPr lang="en-US" sz="1400" dirty="0"/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604250" y="6524625"/>
            <a:ext cx="549275" cy="360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895DF43-9551-42AA-AE4C-0499D42CDEA3}" type="slidenum">
              <a:rPr lang="en-US" sz="1400" smtClean="0"/>
              <a:pPr>
                <a:defRPr/>
              </a:pPr>
              <a:t>6</a:t>
            </a:fld>
            <a:endParaRPr lang="en-US" sz="140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-9525" y="6597650"/>
            <a:ext cx="1125538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400" smtClean="0"/>
              <a:t>8 nov 2011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 rot="19772069">
            <a:off x="7100314" y="660833"/>
            <a:ext cx="2005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4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HV2FEI4 outputs :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edge</a:t>
            </a:r>
            <a:endParaRPr lang="en-US" dirty="0" smtClean="0"/>
          </a:p>
        </p:txBody>
      </p:sp>
      <p:pic>
        <p:nvPicPr>
          <p:cNvPr id="7171" name="Picture 5" descr="Hit_output_with_3Tot_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268413"/>
            <a:ext cx="6856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 txBox="1">
            <a:spLocks/>
          </p:cNvSpPr>
          <p:nvPr/>
        </p:nvSpPr>
        <p:spPr>
          <a:xfrm>
            <a:off x="3124200" y="6597650"/>
            <a:ext cx="2895600" cy="28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 err="1" smtClean="0"/>
              <a:t>P.Pangaud</a:t>
            </a:r>
            <a:r>
              <a:rPr lang="en-US" sz="1400" dirty="0" smtClean="0"/>
              <a:t> - CPPM</a:t>
            </a:r>
            <a:endParaRPr lang="en-US" sz="1400" dirty="0"/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8604250" y="6524625"/>
            <a:ext cx="549275" cy="360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895DF43-9551-42AA-AE4C-0499D42CDEA3}" type="slidenum">
              <a:rPr lang="en-US" sz="1400" smtClean="0"/>
              <a:pPr>
                <a:defRPr/>
              </a:pPr>
              <a:t>7</a:t>
            </a:fld>
            <a:endParaRPr lang="en-US" sz="140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-9525" y="6597650"/>
            <a:ext cx="1125538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400" smtClean="0"/>
              <a:t>8 nov 2011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 rot="19772069">
            <a:off x="7100314" y="660833"/>
            <a:ext cx="2005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4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CCPD pixel output signal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5575" y="1600200"/>
            <a:ext cx="8988425" cy="4876800"/>
          </a:xfrm>
        </p:spPr>
        <p:txBody>
          <a:bodyPr/>
          <a:lstStyle/>
          <a:p>
            <a:r>
              <a:rPr lang="en-US" dirty="0" smtClean="0"/>
              <a:t> The output of the CCPD pixel is narrow now (from 3µs to 1µs).</a:t>
            </a:r>
          </a:p>
          <a:p>
            <a:pPr lvl="1"/>
            <a:r>
              <a:rPr lang="en-US" dirty="0" smtClean="0"/>
              <a:t>The FEI4 </a:t>
            </a:r>
            <a:r>
              <a:rPr lang="en-US" dirty="0" err="1" smtClean="0"/>
              <a:t>preampli</a:t>
            </a:r>
            <a:r>
              <a:rPr lang="en-US" dirty="0" smtClean="0"/>
              <a:t> output stay operational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estimated coupling capacitor between the both chip is 1fF now .</a:t>
            </a:r>
          </a:p>
          <a:p>
            <a:pPr lvl="1"/>
            <a:r>
              <a:rPr lang="en-US" dirty="0" smtClean="0"/>
              <a:t>FDAC could improve the results (TOT)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9 December 2011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AutoShape 2" descr="imap://pangaud@ccimap.in2p3.fr:993/fetch%3EUID%3E.CPPM.Pixels.HV_65_HR%3E75?part=1.2.2&amp;filename=jjcbcjgd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423171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5057800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3Pixel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3170"/>
            <a:ext cx="3024337" cy="226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19772069">
            <a:off x="7100314" y="660833"/>
            <a:ext cx="20051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</a:t>
            </a:r>
            <a:r>
              <a:rPr lang="fr-FR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</a:t>
            </a: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HV2FEI4 simulation -2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u="sng" dirty="0" smtClean="0"/>
              <a:t>9 Dec 2011 </a:t>
            </a:r>
            <a:r>
              <a:rPr lang="en-US" sz="2000" dirty="0" smtClean="0"/>
              <a:t>: Simulation </a:t>
            </a:r>
            <a:r>
              <a:rPr lang="en-US" sz="2000" dirty="0"/>
              <a:t>of FEI4_B analog part with </a:t>
            </a:r>
            <a:r>
              <a:rPr lang="en-US" sz="2000" dirty="0" smtClean="0"/>
              <a:t>CCPD’s output signals </a:t>
            </a:r>
          </a:p>
          <a:p>
            <a:pPr lvl="1"/>
            <a:r>
              <a:rPr lang="en-US" sz="1800" dirty="0" smtClean="0"/>
              <a:t>Add </a:t>
            </a:r>
            <a:r>
              <a:rPr lang="en-US" sz="1800" dirty="0"/>
              <a:t>a 1fF glue-coupled capacitor </a:t>
            </a:r>
            <a:r>
              <a:rPr lang="en-US" sz="1800" dirty="0" smtClean="0"/>
              <a:t>+ </a:t>
            </a:r>
            <a:r>
              <a:rPr lang="en-US" sz="1800" dirty="0"/>
              <a:t>50fF coupling capacitor</a:t>
            </a:r>
          </a:p>
          <a:p>
            <a:pPr lvl="1"/>
            <a:r>
              <a:rPr lang="en-US" sz="1800" dirty="0"/>
              <a:t>Input Signal Variations from CCPD spice </a:t>
            </a:r>
            <a:r>
              <a:rPr lang="en-US" sz="1800" dirty="0" smtClean="0"/>
              <a:t>file</a:t>
            </a:r>
          </a:p>
          <a:p>
            <a:endParaRPr lang="en-US" sz="2000" dirty="0"/>
          </a:p>
          <a:p>
            <a:r>
              <a:rPr lang="en-US" sz="2000" dirty="0"/>
              <a:t>Results</a:t>
            </a:r>
          </a:p>
          <a:p>
            <a:pPr lvl="1"/>
            <a:r>
              <a:rPr lang="en-US" sz="1800" dirty="0"/>
              <a:t>The equivalent injection charge from the CCPD </a:t>
            </a:r>
            <a:r>
              <a:rPr lang="en-US" sz="1800" dirty="0" smtClean="0"/>
              <a:t>output is 2,5ke- now (x2)</a:t>
            </a:r>
            <a:endParaRPr lang="en-US" sz="1800" dirty="0"/>
          </a:p>
          <a:p>
            <a:pPr lvl="1"/>
            <a:r>
              <a:rPr lang="en-US" sz="1800" dirty="0"/>
              <a:t>The FEI4_B  output has the same variation than the CCPD </a:t>
            </a:r>
            <a:r>
              <a:rPr lang="en-US" sz="1800" dirty="0" err="1"/>
              <a:t>ToT</a:t>
            </a:r>
            <a:r>
              <a:rPr lang="en-US" sz="1800" dirty="0"/>
              <a:t>.</a:t>
            </a:r>
          </a:p>
          <a:p>
            <a:r>
              <a:rPr lang="en-US" sz="2000" dirty="0"/>
              <a:t>Next steps</a:t>
            </a:r>
          </a:p>
          <a:p>
            <a:pPr lvl="1"/>
            <a:r>
              <a:rPr lang="en-US" sz="1800" dirty="0" smtClean="0"/>
              <a:t>Evaluation </a:t>
            </a:r>
            <a:r>
              <a:rPr lang="en-US" sz="1800" dirty="0"/>
              <a:t>of the </a:t>
            </a:r>
            <a:r>
              <a:rPr lang="en-US" sz="1800" dirty="0" err="1"/>
              <a:t>ToT</a:t>
            </a:r>
            <a:r>
              <a:rPr lang="en-US" sz="1800" dirty="0"/>
              <a:t> accuracy (worst case models and Monte-Carlo</a:t>
            </a:r>
            <a:r>
              <a:rPr lang="en-US" sz="1800" dirty="0" smtClean="0"/>
              <a:t>).</a:t>
            </a:r>
          </a:p>
          <a:p>
            <a:pPr lvl="2"/>
            <a:r>
              <a:rPr lang="en-US" sz="1600" dirty="0" smtClean="0"/>
              <a:t>Need to fix Monte-Carlo mixed mode definition</a:t>
            </a:r>
            <a:endParaRPr lang="en-US" sz="1600" dirty="0"/>
          </a:p>
          <a:p>
            <a:pPr lvl="1"/>
            <a:r>
              <a:rPr lang="en-US" sz="1800" dirty="0"/>
              <a:t>Simulation with the real CCPD spice model including parasitic elements</a:t>
            </a:r>
            <a:r>
              <a:rPr lang="en-US" sz="1800" dirty="0" smtClean="0"/>
              <a:t>.</a:t>
            </a:r>
          </a:p>
          <a:p>
            <a:pPr lvl="2"/>
            <a:r>
              <a:rPr lang="en-US" sz="1600" dirty="0" smtClean="0"/>
              <a:t>The spice file should be lower-case type including </a:t>
            </a:r>
            <a:r>
              <a:rPr lang="en-US" sz="1600" dirty="0"/>
              <a:t>the parasitic models file (</a:t>
            </a:r>
            <a:r>
              <a:rPr lang="en-US" sz="1600" dirty="0" smtClean="0"/>
              <a:t>PixelAll_125.pex.netlist.PIXELALL_125.pxi)</a:t>
            </a:r>
            <a:endParaRPr lang="en-US" sz="1600" dirty="0"/>
          </a:p>
          <a:p>
            <a:pPr lvl="1"/>
            <a:r>
              <a:rPr lang="en-US" sz="1800" dirty="0"/>
              <a:t>Simulation of the feedback injection effect to the CCPD chip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9 December 2011</a:t>
            </a:r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CPPM- P.Pangaud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_CPPM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Pat_CPPM</Template>
  <TotalTime>1477</TotalTime>
  <Words>500</Words>
  <Application>Microsoft Office PowerPoint</Application>
  <PresentationFormat>Affichage à l'écran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Pat_CPPM</vt:lpstr>
      <vt:lpstr>HV2FEI4 simulations</vt:lpstr>
      <vt:lpstr>The HV2FEI4 simulation -1</vt:lpstr>
      <vt:lpstr>CCPD chip : specifications</vt:lpstr>
      <vt:lpstr>HV2FEI4 outputs</vt:lpstr>
      <vt:lpstr>HV2FEI4 outputs : falling edge</vt:lpstr>
      <vt:lpstr>HV2FEI4 outputs : noise state</vt:lpstr>
      <vt:lpstr>HV2FEI4 outputs : rising edge</vt:lpstr>
      <vt:lpstr>New CCPD pixel output signal</vt:lpstr>
      <vt:lpstr>The HV2FEI4 simulation -2</vt:lpstr>
      <vt:lpstr>Simulation tools</vt:lpstr>
      <vt:lpstr>Simulation tools</vt:lpstr>
      <vt:lpstr>Simulation results</vt:lpstr>
      <vt:lpstr>Simulation results</vt:lpstr>
    </vt:vector>
  </TitlesOfParts>
  <Company>CPPM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Pangaud</dc:creator>
  <cp:lastModifiedBy>Patrick Pangaud</cp:lastModifiedBy>
  <cp:revision>22</cp:revision>
  <dcterms:created xsi:type="dcterms:W3CDTF">2011-12-08T08:11:49Z</dcterms:created>
  <dcterms:modified xsi:type="dcterms:W3CDTF">2011-12-09T08:49:49Z</dcterms:modified>
</cp:coreProperties>
</file>