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8"/>
  </p:notesMasterIdLst>
  <p:sldIdLst>
    <p:sldId id="269" r:id="rId2"/>
    <p:sldId id="306" r:id="rId3"/>
    <p:sldId id="261" r:id="rId4"/>
    <p:sldId id="270" r:id="rId5"/>
    <p:sldId id="264" r:id="rId6"/>
    <p:sldId id="279" r:id="rId7"/>
    <p:sldId id="300" r:id="rId8"/>
    <p:sldId id="289" r:id="rId9"/>
    <p:sldId id="294" r:id="rId10"/>
    <p:sldId id="304" r:id="rId11"/>
    <p:sldId id="305" r:id="rId12"/>
    <p:sldId id="277" r:id="rId13"/>
    <p:sldId id="287" r:id="rId14"/>
    <p:sldId id="291" r:id="rId15"/>
    <p:sldId id="292" r:id="rId16"/>
    <p:sldId id="278" r:id="rId17"/>
    <p:sldId id="295" r:id="rId18"/>
    <p:sldId id="296" r:id="rId19"/>
    <p:sldId id="297" r:id="rId20"/>
    <p:sldId id="298" r:id="rId21"/>
    <p:sldId id="299" r:id="rId22"/>
    <p:sldId id="301" r:id="rId23"/>
    <p:sldId id="303" r:id="rId24"/>
    <p:sldId id="290" r:id="rId25"/>
    <p:sldId id="302" r:id="rId26"/>
    <p:sldId id="29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9B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49666-F2BD-42F6-A9E8-68635FEB8D52}" type="datetimeFigureOut">
              <a:rPr lang="fr-FR" smtClean="0"/>
              <a:t>06/12/2011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388C1-EB5A-4333-B6C1-BA2C94666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00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88C1-EB5A-4333-B6C1-BA2C946662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22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478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78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478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478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78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478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2478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2478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2478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F7F5BC-FECF-4118-BE4F-047B16CF05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12110-EBDA-4AE6-B059-A96DAC489D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72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4DBF8-42B2-4E95-9AE1-AEE5BC862D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61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8F4D682-4EBA-4093-96F8-03AFD84C9E9D}" type="datetime1">
              <a:rPr lang="en-GB"/>
              <a:pPr/>
              <a:t>06/12/2011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CSTS SPhN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C51323-6ED5-4490-97E2-2F767A98139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70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A0899-1926-4ED9-895D-F26EF00F4E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30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D703D-7A91-4CE9-BF10-194161EBF9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48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ACCC2-5100-4813-A97B-C20CB8C835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41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A898F-0F3B-4C41-B0E5-69BFCA1503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05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83C2A-878C-492A-80A9-6873130F38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87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535AD-E446-40A6-BF93-3B139CF62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6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3C36F-F537-4ADA-A63B-118B03D551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6075B-2994-4791-BF8F-CD4C971D2D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84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467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468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1ED7DFA-CE80-496E-9497-584990B094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0.jpeg"/><Relationship Id="rId7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6.png"/><Relationship Id="rId7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9.jpeg"/><Relationship Id="rId7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75656" y="433841"/>
            <a:ext cx="6696744" cy="138499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CLAS12</a:t>
            </a: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+mj-lt"/>
              </a:rPr>
              <a:t>Micromegas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Central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Tracker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Project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F7F5BC-FECF-4118-BE4F-047B16CF05F2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71600" y="2348880"/>
            <a:ext cx="7301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Project launched on November 18 2011</a:t>
            </a:r>
          </a:p>
          <a:p>
            <a:endParaRPr lang="en-GB" dirty="0"/>
          </a:p>
          <a:p>
            <a:r>
              <a:rPr lang="en-GB" dirty="0" smtClean="0"/>
              <a:t>CEBAF the </a:t>
            </a:r>
            <a:r>
              <a:rPr lang="en-GB" dirty="0" err="1" smtClean="0"/>
              <a:t>Jlab’s</a:t>
            </a:r>
            <a:r>
              <a:rPr lang="en-GB" dirty="0" smtClean="0"/>
              <a:t> accelerator is upgraded from 6 to 12 </a:t>
            </a:r>
            <a:r>
              <a:rPr lang="en-GB" dirty="0" err="1" smtClean="0"/>
              <a:t>GeV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Our Tracker should be ready for October 2014 when Beam is delivered  to CLAS12 in </a:t>
            </a:r>
            <a:r>
              <a:rPr lang="en-GB" dirty="0" err="1" smtClean="0"/>
              <a:t>Jlab’s</a:t>
            </a:r>
            <a:r>
              <a:rPr lang="en-GB" dirty="0" smtClean="0"/>
              <a:t> Hall B.</a:t>
            </a:r>
          </a:p>
          <a:p>
            <a:endParaRPr lang="en-GB" dirty="0"/>
          </a:p>
          <a:p>
            <a:endParaRPr lang="fr-FR" dirty="0"/>
          </a:p>
        </p:txBody>
      </p:sp>
      <p:pic>
        <p:nvPicPr>
          <p:cNvPr id="11" name="Picture 2" descr="M:\mécanique\proto 2011\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4028" y="4077072"/>
            <a:ext cx="3598195" cy="19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214290"/>
            <a:ext cx="5286412" cy="571504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sz="2800" dirty="0" smtClean="0">
                <a:solidFill>
                  <a:srgbClr val="FFFF00"/>
                </a:solidFill>
              </a:rPr>
              <a:t>Geant4 Simulations - Barrel</a:t>
            </a:r>
          </a:p>
        </p:txBody>
      </p:sp>
      <p:graphicFrame>
        <p:nvGraphicFramePr>
          <p:cNvPr id="233183" name="Group 73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0729975"/>
              </p:ext>
            </p:extLst>
          </p:nvPr>
        </p:nvGraphicFramePr>
        <p:xfrm>
          <a:off x="4214810" y="4929198"/>
          <a:ext cx="4724400" cy="1644333"/>
        </p:xfrm>
        <a:graphic>
          <a:graphicData uri="http://schemas.openxmlformats.org/drawingml/2006/table">
            <a:tbl>
              <a:tblPr/>
              <a:tblGrid>
                <a:gridCol w="687388"/>
                <a:gridCol w="671512"/>
                <a:gridCol w="674688"/>
                <a:gridCol w="671512"/>
                <a:gridCol w="673100"/>
                <a:gridCol w="673100"/>
                <a:gridCol w="673100"/>
              </a:tblGrid>
              <a:tr h="2825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e-/e+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1.27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1.14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2.92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3.68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photon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 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hadron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0.96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1.11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0.91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4.15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2.77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4.66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3182" name="Group 7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2956794"/>
              </p:ext>
            </p:extLst>
          </p:nvPr>
        </p:nvGraphicFramePr>
        <p:xfrm>
          <a:off x="500034" y="4929198"/>
          <a:ext cx="3505200" cy="1600201"/>
        </p:xfrm>
        <a:graphic>
          <a:graphicData uri="http://schemas.openxmlformats.org/drawingml/2006/table">
            <a:tbl>
              <a:tblPr/>
              <a:tblGrid>
                <a:gridCol w="714375"/>
                <a:gridCol w="696913"/>
                <a:gridCol w="698500"/>
                <a:gridCol w="696912"/>
                <a:gridCol w="698500"/>
              </a:tblGrid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1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2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4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e-/e+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photon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30.5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25.7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hadron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36.2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31.9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187" name="Text Box 738"/>
          <p:cNvSpPr txBox="1">
            <a:spLocks noChangeArrowheads="1"/>
          </p:cNvSpPr>
          <p:nvPr/>
        </p:nvSpPr>
        <p:spPr bwMode="auto">
          <a:xfrm>
            <a:off x="2786050" y="4500570"/>
            <a:ext cx="3191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2000" b="1" dirty="0" smtClean="0">
                <a:sym typeface="Symbol" pitchFamily="18" charset="2"/>
              </a:rPr>
              <a:t>Background noise (MHz)</a:t>
            </a:r>
            <a:endParaRPr lang="fr-FR" sz="2000" b="1" dirty="0">
              <a:sym typeface="Symbol" pitchFamily="18" charset="2"/>
            </a:endParaRPr>
          </a:p>
        </p:txBody>
      </p:sp>
      <p:pic>
        <p:nvPicPr>
          <p:cNvPr id="4188" name="Picture 99" descr="C:\Documents and Settings\admin-local\My Documents\physique\Micromegas\Gemc-Socrat - Simulations\CentralTracker_new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9" name="Picture 100" descr="C:\Documents and Settings\admin-local\My Documents\physique\Micromegas\Gemc-Socrat - Simulations\CT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14400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488668"/>
            <a:ext cx="1372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FF00"/>
                </a:solidFill>
              </a:rPr>
              <a:t>© S. Procureur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10" name="Picture 44" descr="logo_short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714480" y="214290"/>
            <a:ext cx="5857916" cy="631844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sz="2800" dirty="0" smtClean="0">
                <a:solidFill>
                  <a:srgbClr val="FFFF00"/>
                </a:solidFill>
              </a:rPr>
              <a:t>Simulations Geant4 - </a:t>
            </a:r>
            <a:r>
              <a:rPr lang="fr-FR" sz="2800" dirty="0" err="1" smtClean="0">
                <a:solidFill>
                  <a:srgbClr val="FFFF00"/>
                </a:solidFill>
              </a:rPr>
              <a:t>Forward</a:t>
            </a:r>
            <a:endParaRPr lang="fr-FR" sz="2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36878" name="Group 3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309778"/>
              </p:ext>
            </p:extLst>
          </p:nvPr>
        </p:nvGraphicFramePr>
        <p:xfrm>
          <a:off x="785786" y="1500174"/>
          <a:ext cx="7391400" cy="2209801"/>
        </p:xfrm>
        <a:graphic>
          <a:graphicData uri="http://schemas.openxmlformats.org/drawingml/2006/table">
            <a:tbl>
              <a:tblPr/>
              <a:tblGrid>
                <a:gridCol w="1055688"/>
                <a:gridCol w="1055687"/>
                <a:gridCol w="1055688"/>
                <a:gridCol w="1057275"/>
                <a:gridCol w="1055687"/>
                <a:gridCol w="1055688"/>
                <a:gridCol w="105568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1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2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4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5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6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e-/e+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7.6 (7.5)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 (6.4)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 (6.6)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 (7.3)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 (7.2)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 (7.5)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photon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 (13.9)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 (11.3)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 (9.5)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 (8.3)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 (7.1)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 (5.7)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hadron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 (1.6)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 (1.5)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 (1.4)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 (1.4)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 (1.4)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 (1.3)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 (23.1)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 (19.3)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 (17.7)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 (17.1)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 (15.8)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 (14.6)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173" name="Text Box 332"/>
          <p:cNvSpPr txBox="1">
            <a:spLocks noChangeArrowheads="1"/>
          </p:cNvSpPr>
          <p:nvPr/>
        </p:nvSpPr>
        <p:spPr bwMode="auto">
          <a:xfrm>
            <a:off x="3714744" y="1000108"/>
            <a:ext cx="17796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fr-FR" sz="2000" b="1" dirty="0" smtClean="0">
                <a:solidFill>
                  <a:srgbClr val="FFFF00"/>
                </a:solidFill>
                <a:sym typeface="Symbol" pitchFamily="18" charset="2"/>
              </a:rPr>
              <a:t>Rates in MHz</a:t>
            </a:r>
            <a:endParaRPr lang="fr-FR" sz="2000" b="1" dirty="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5174" name="Text Box 333"/>
          <p:cNvSpPr txBox="1">
            <a:spLocks noChangeArrowheads="1"/>
          </p:cNvSpPr>
          <p:nvPr/>
        </p:nvSpPr>
        <p:spPr bwMode="auto">
          <a:xfrm>
            <a:off x="228600" y="4321175"/>
            <a:ext cx="47034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®"/>
            </a:pPr>
            <a:r>
              <a:rPr lang="fr-FR" sz="2000" b="1" dirty="0">
                <a:sym typeface="Symbol" pitchFamily="18" charset="2"/>
              </a:rPr>
              <a:t> </a:t>
            </a:r>
            <a:r>
              <a:rPr lang="fr-FR" dirty="0" err="1" smtClean="0">
                <a:sym typeface="Symbol" pitchFamily="18" charset="2"/>
              </a:rPr>
              <a:t>Very</a:t>
            </a:r>
            <a:r>
              <a:rPr lang="fr-FR" dirty="0" smtClean="0">
                <a:sym typeface="Symbol" pitchFamily="18" charset="2"/>
              </a:rPr>
              <a:t> </a:t>
            </a:r>
            <a:r>
              <a:rPr lang="fr-FR" dirty="0">
                <a:sym typeface="Symbol" pitchFamily="18" charset="2"/>
              </a:rPr>
              <a:t>high </a:t>
            </a:r>
            <a:r>
              <a:rPr lang="fr-FR" dirty="0" smtClean="0">
                <a:sym typeface="Symbol" pitchFamily="18" charset="2"/>
              </a:rPr>
              <a:t>rates </a:t>
            </a:r>
            <a:r>
              <a:rPr lang="fr-FR" dirty="0" smtClean="0">
                <a:sym typeface="Symbol" pitchFamily="18" charset="2"/>
              </a:rPr>
              <a:t>in the central area</a:t>
            </a:r>
          </a:p>
          <a:p>
            <a:r>
              <a:rPr lang="fr-FR" b="1" dirty="0" smtClean="0">
                <a:sym typeface="Symbol" pitchFamily="18" charset="2"/>
              </a:rPr>
              <a:t>    </a:t>
            </a:r>
            <a:endParaRPr lang="fr-FR" b="1" dirty="0">
              <a:sym typeface="Symbol" pitchFamily="18" charset="2"/>
            </a:endParaRPr>
          </a:p>
        </p:txBody>
      </p:sp>
      <p:pic>
        <p:nvPicPr>
          <p:cNvPr id="5175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33800"/>
            <a:ext cx="36004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5720" y="6286520"/>
            <a:ext cx="1372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FFFF00"/>
                </a:solidFill>
              </a:rPr>
              <a:t>© S. Procureur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9" name="Picture 44" descr="logo_short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47664" y="164671"/>
            <a:ext cx="655272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The Challenges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1268760"/>
            <a:ext cx="748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 smtClean="0">
                <a:cs typeface="Times New Roman" pitchFamily="18" charset="0"/>
              </a:rPr>
              <a:t>Large Cylindrical detectors 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+mn-lt"/>
                <a:cs typeface="Times New Roman" pitchFamily="18" charset="0"/>
              </a:rPr>
              <a:t>5T Magnetic field environment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+mn-lt"/>
                <a:cs typeface="Times New Roman" pitchFamily="18" charset="0"/>
              </a:rPr>
              <a:t>High flux of particles 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+mn-lt"/>
                <a:cs typeface="Times New Roman" pitchFamily="18" charset="0"/>
              </a:rPr>
              <a:t>Crowded location: deported electronics</a:t>
            </a:r>
          </a:p>
          <a:p>
            <a:pPr marL="285750" indent="-285750">
              <a:buFontTx/>
              <a:buChar char="-"/>
            </a:pPr>
            <a:endParaRPr lang="fr-FR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4754424" cy="3169616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F7F5BC-FECF-4118-BE4F-047B16CF05F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1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06945"/>
            <a:ext cx="5760640" cy="600614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fr-FR" sz="2800" dirty="0" err="1" smtClean="0">
                <a:solidFill>
                  <a:srgbClr val="FFFF00"/>
                </a:solidFill>
              </a:rPr>
              <a:t>Cylindrical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Micromegas</a:t>
            </a:r>
            <a:endParaRPr lang="fr-FR" sz="2800" dirty="0" smtClean="0">
              <a:solidFill>
                <a:srgbClr val="FFFF00"/>
              </a:solidFill>
            </a:endParaRPr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228600" y="914400"/>
            <a:ext cx="79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Performance </a:t>
            </a:r>
            <a:r>
              <a:rPr lang="fr-FR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compared</a:t>
            </a:r>
            <a:r>
              <a:rPr lang="fr-FR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fr-FR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thick</a:t>
            </a:r>
            <a:r>
              <a:rPr lang="fr-FR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flat MM </a:t>
            </a:r>
            <a:r>
              <a:rPr lang="fr-FR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using</a:t>
            </a:r>
            <a:r>
              <a:rPr lang="fr-FR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cosmics</a:t>
            </a:r>
            <a:endParaRPr lang="fr-FR" sz="2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2" name="Picture 21" descr="http://www.sciencedirect.com/scidirimg/cl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4343399" y="4637117"/>
            <a:ext cx="46930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</a:t>
            </a:r>
            <a:r>
              <a:rPr lang="fr-FR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similar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performance as </a:t>
            </a:r>
            <a:r>
              <a:rPr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thick</a:t>
            </a:r>
            <a:endParaRPr lang="fr-FR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detectors</a:t>
            </a:r>
            <a:endParaRPr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5" name="Picture 2" descr="C:\Documents and Settings\admin-local\Desktop\pictures CLAS12\Cosmique\100_8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29702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residual_DetCos_PCT2A_1004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79563"/>
            <a:ext cx="36576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5181600" y="1592263"/>
            <a:ext cx="144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600"/>
              <a:t>Thick detector</a:t>
            </a:r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7010400" y="1595438"/>
            <a:ext cx="144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600"/>
              <a:t>Thin detector</a:t>
            </a:r>
          </a:p>
        </p:txBody>
      </p:sp>
      <p:pic>
        <p:nvPicPr>
          <p:cNvPr id="7179" name="Picture 4" descr="Plateau_PL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659188"/>
            <a:ext cx="3840162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0899-1926-4ED9-895D-F26EF00F4E8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7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418563" y="776231"/>
            <a:ext cx="55783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tiles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Barrel </a:t>
            </a:r>
            <a:r>
              <a:rPr lang="fr-FR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Micromegas</a:t>
            </a: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 sensitive 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</a:p>
          <a:p>
            <a:pPr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Lorentz angle of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drifting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electrons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6" name="Picture 21" descr="http://www.sciencedirect.com/scidirimg/cl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:\Documents and Settings\admin-local\My Documents\physique\Micromegas\Garfield - simulations\proto_5T_driftexample_1000V_450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068513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819400" y="1504950"/>
            <a:ext cx="3336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ym typeface="Symbol" pitchFamily="18" charset="2"/>
              </a:rPr>
              <a:t>x = h </a:t>
            </a:r>
            <a:r>
              <a:rPr lang="en-US" b="1" dirty="0"/>
              <a:t>tan</a:t>
            </a:r>
            <a:r>
              <a:rPr lang="el-GR" b="1" dirty="0">
                <a:cs typeface="Arial" pitchFamily="34" charset="0"/>
              </a:rPr>
              <a:t>θ</a:t>
            </a:r>
            <a:r>
              <a:rPr lang="en-US" b="1" dirty="0">
                <a:cs typeface="Arial" pitchFamily="34" charset="0"/>
              </a:rPr>
              <a:t> = h </a:t>
            </a:r>
            <a:r>
              <a:rPr lang="en-US" b="1" dirty="0">
                <a:latin typeface="Book Antiqua" pitchFamily="18" charset="0"/>
                <a:cs typeface="Arial" pitchFamily="34" charset="0"/>
              </a:rPr>
              <a:t>v B / E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1087438" y="30480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600" dirty="0">
                <a:solidFill>
                  <a:schemeClr val="tx2">
                    <a:lumMod val="10000"/>
                  </a:schemeClr>
                </a:solidFill>
                <a:sym typeface="Symbol" pitchFamily="18" charset="2"/>
              </a:rPr>
              <a:t>x</a:t>
            </a:r>
            <a:endParaRPr lang="fr-FR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8201" name="Connecteur droit avec flèche 15"/>
          <p:cNvCxnSpPr>
            <a:cxnSpLocks noChangeShapeType="1"/>
          </p:cNvCxnSpPr>
          <p:nvPr/>
        </p:nvCxnSpPr>
        <p:spPr bwMode="auto">
          <a:xfrm>
            <a:off x="1098550" y="3095625"/>
            <a:ext cx="412750" cy="1588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Connecteur droit avec flèche 17"/>
          <p:cNvCxnSpPr>
            <a:cxnSpLocks noChangeShapeType="1"/>
          </p:cNvCxnSpPr>
          <p:nvPr/>
        </p:nvCxnSpPr>
        <p:spPr bwMode="auto">
          <a:xfrm rot="5400000">
            <a:off x="1390651" y="2555875"/>
            <a:ext cx="919162" cy="1587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3" name="Text Box 7"/>
          <p:cNvSpPr txBox="1">
            <a:spLocks noChangeArrowheads="1"/>
          </p:cNvSpPr>
          <p:nvPr/>
        </p:nvSpPr>
        <p:spPr bwMode="auto">
          <a:xfrm>
            <a:off x="1828800" y="2362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600" dirty="0">
                <a:solidFill>
                  <a:schemeClr val="tx2">
                    <a:lumMod val="10000"/>
                  </a:schemeClr>
                </a:solidFill>
                <a:sym typeface="Symbol" pitchFamily="18" charset="2"/>
              </a:rPr>
              <a:t>h</a:t>
            </a:r>
            <a:endParaRPr lang="fr-FR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590800" y="2362200"/>
            <a:ext cx="3323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minimize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 (but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signal)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590800" y="2724150"/>
            <a:ext cx="40575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use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heavier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(but more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sparks</a:t>
            </a: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590800" y="3105150"/>
            <a:ext cx="3231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field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(but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transparency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8207" name="Picture 3" descr="C:\Documents and Settings\admin-local\My Documents\physique\Micromegas\Garfield - simulations\proto_5T_driftexample_2000V_450V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447800"/>
            <a:ext cx="208438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8559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Text Box 7"/>
          <p:cNvSpPr txBox="1">
            <a:spLocks noChangeArrowheads="1"/>
          </p:cNvSpPr>
          <p:nvPr/>
        </p:nvSpPr>
        <p:spPr bwMode="auto">
          <a:xfrm>
            <a:off x="1066800" y="5529263"/>
            <a:ext cx="190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600"/>
              <a:t>Garfield simulation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733800" y="5010150"/>
            <a:ext cx="51555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</a:t>
            </a: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</a:t>
            </a:r>
            <a:r>
              <a:rPr lang="fr-FR" sz="20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z</a:t>
            </a: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 220 µm if 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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can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be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lowered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</a:t>
            </a:r>
            <a:endParaRPr lang="fr-F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/>
            </a:endParaRPr>
          </a:p>
          <a:p>
            <a:pPr>
              <a:defRPr/>
            </a:pP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down 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to 20°</a:t>
            </a: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itre 20"/>
          <p:cNvSpPr txBox="1">
            <a:spLocks noGrp="1"/>
          </p:cNvSpPr>
          <p:nvPr>
            <p:ph type="title"/>
          </p:nvPr>
        </p:nvSpPr>
        <p:spPr>
          <a:xfrm>
            <a:off x="1511300" y="162724"/>
            <a:ext cx="64008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5 Tesla magnetic field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0899-1926-4ED9-895D-F26EF00F4E8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1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5169" y="95251"/>
            <a:ext cx="5467151" cy="669453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rgbClr val="FFFF00"/>
                </a:solidFill>
              </a:rPr>
              <a:t>Spatial </a:t>
            </a:r>
            <a:r>
              <a:rPr lang="fr-FR" sz="2800" dirty="0" err="1" smtClean="0">
                <a:solidFill>
                  <a:srgbClr val="FFFF00"/>
                </a:solidFill>
              </a:rPr>
              <a:t>resolution</a:t>
            </a:r>
            <a:r>
              <a:rPr lang="fr-FR" sz="2800" dirty="0" smtClean="0">
                <a:solidFill>
                  <a:srgbClr val="FFFF00"/>
                </a:solidFill>
              </a:rPr>
              <a:t> in 5 T</a:t>
            </a:r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228599" y="914400"/>
            <a:ext cx="8702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Test to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validate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Garfield simulation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with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Micromegas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dvcs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magnet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(Hall B)</a:t>
            </a:r>
          </a:p>
        </p:txBody>
      </p:sp>
      <p:pic>
        <p:nvPicPr>
          <p:cNvPr id="9220" name="Picture 21" descr="http://www.sciencedirect.com/scidirimg/cl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627784" y="5562600"/>
            <a:ext cx="4668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Garfield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validated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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can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be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as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low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as 20°</a:t>
            </a: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43200"/>
            <a:ext cx="4416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 descr="C:\Documents and Settings\admin-local\My Documents\physique\Micromegas\2008-10 Magnetic field tests JLab\pictures &amp; schémas\photos JLab\P10305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2216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505200" y="1752600"/>
            <a:ext cx="4408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use of a </a:t>
            </a:r>
            <a:r>
              <a:rPr lang="fr-FR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focused</a:t>
            </a: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UV laser to </a:t>
            </a:r>
            <a:r>
              <a:rPr lang="fr-FR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extract</a:t>
            </a: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electrons</a:t>
            </a: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fr-FR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drift </a:t>
            </a:r>
            <a:r>
              <a:rPr lang="fr-FR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electrode</a:t>
            </a:r>
            <a:endParaRPr lang="fr-FR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3940015" y="6022558"/>
            <a:ext cx="44144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fr-FR" sz="1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Konczykowski</a:t>
            </a: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NIM A612 (2010), 274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0899-1926-4ED9-895D-F26EF00F4E8E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2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63688" y="220707"/>
            <a:ext cx="5616624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Spark Rate studies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Groupe CLAS </a:t>
            </a:r>
            <a:r>
              <a:rPr lang="fr-FR" dirty="0" err="1" smtClean="0"/>
              <a:t>SPhN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F7F5BC-FECF-4118-BE4F-047B16CF05F2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51520" y="1196752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simulation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try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relate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sparks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large</a:t>
            </a:r>
          </a:p>
          <a:p>
            <a:pPr>
              <a:defRPr/>
            </a:pP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deposits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Geant4 (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Gemc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960" y="1896625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spark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condition: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fr-FR" sz="160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~ 10</a:t>
            </a:r>
            <a:r>
              <a:rPr lang="fr-FR" sz="16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Raether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13" name="Image 10" descr="event11158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5155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4" y="2924944"/>
            <a:ext cx="4400182" cy="317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747039" y="3431027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Quantitatively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reproduces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(few)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existing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6282" y="4365104"/>
            <a:ext cx="42602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Explains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predictions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fr-FR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bulk</a:t>
            </a:r>
            <a:r>
              <a:rPr lang="fr-F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32040" y="5661248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S. Procureur </a:t>
            </a:r>
            <a:r>
              <a:rPr lang="fr-FR" sz="1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NIM A621 (2010), 177</a:t>
            </a:r>
          </a:p>
        </p:txBody>
      </p:sp>
    </p:spTree>
    <p:extLst>
      <p:ext uri="{BB962C8B-B14F-4D97-AF65-F5344CB8AC3E}">
        <p14:creationId xmlns:p14="http://schemas.microsoft.com/office/powerpoint/2010/main" val="10891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47625"/>
            <a:ext cx="5640288" cy="645071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rgbClr val="FFFF00"/>
                </a:solidFill>
              </a:rPr>
              <a:t>Tests @ CERN/SPS and PS</a:t>
            </a:r>
          </a:p>
        </p:txBody>
      </p:sp>
      <p:pic>
        <p:nvPicPr>
          <p:cNvPr id="6147" name="Picture 21" descr="http://www.sciencedirect.com/scidirimg/cl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21065"/>
              </p:ext>
            </p:extLst>
          </p:nvPr>
        </p:nvGraphicFramePr>
        <p:xfrm>
          <a:off x="152400" y="838200"/>
          <a:ext cx="7924800" cy="3200448"/>
        </p:xfrm>
        <a:graphic>
          <a:graphicData uri="http://schemas.openxmlformats.org/drawingml/2006/table">
            <a:tbl>
              <a:tblPr/>
              <a:tblGrid>
                <a:gridCol w="1752600"/>
                <a:gridCol w="3124200"/>
                <a:gridCol w="3048000"/>
              </a:tblGrid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Location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800" dirty="0" smtClean="0">
                          <a:latin typeface="+mj-lt"/>
                        </a:rPr>
                        <a:t>CERN/SPS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CERN/PS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Date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10/2009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08/2010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Goals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800" dirty="0" err="1" smtClean="0">
                          <a:latin typeface="+mj-lt"/>
                        </a:rPr>
                        <a:t>Spark</a:t>
                      </a:r>
                      <a:r>
                        <a:rPr lang="fr-FR" sz="1800" dirty="0" smtClean="0">
                          <a:latin typeface="+mj-lt"/>
                        </a:rPr>
                        <a:t> rate in </a:t>
                      </a:r>
                      <a:r>
                        <a:rPr lang="fr-FR" sz="1800" dirty="0" err="1" smtClean="0">
                          <a:latin typeface="+mj-lt"/>
                        </a:rPr>
                        <a:t>high</a:t>
                      </a:r>
                      <a:r>
                        <a:rPr lang="fr-FR" sz="1800" dirty="0" smtClean="0">
                          <a:latin typeface="+mj-lt"/>
                        </a:rPr>
                        <a:t> E</a:t>
                      </a:r>
                      <a:r>
                        <a:rPr lang="fr-FR" sz="1800" baseline="0" dirty="0" smtClean="0">
                          <a:latin typeface="+mj-lt"/>
                        </a:rPr>
                        <a:t> beam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800" dirty="0" err="1" smtClean="0">
                          <a:latin typeface="+mj-lt"/>
                        </a:rPr>
                        <a:t>Effect</a:t>
                      </a:r>
                      <a:r>
                        <a:rPr lang="fr-FR" sz="1800" dirty="0" smtClean="0">
                          <a:latin typeface="+mj-lt"/>
                        </a:rPr>
                        <a:t> of B</a:t>
                      </a:r>
                      <a:r>
                        <a:rPr lang="fr-FR" sz="1800" baseline="-25000" dirty="0" smtClean="0">
                          <a:latin typeface="+mj-lt"/>
                        </a:rPr>
                        <a:t>┴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800" baseline="0" dirty="0" err="1" smtClean="0">
                          <a:latin typeface="+mj-lt"/>
                        </a:rPr>
                        <a:t>Spark</a:t>
                      </a:r>
                      <a:r>
                        <a:rPr lang="fr-FR" sz="1800" baseline="0" dirty="0" smtClean="0">
                          <a:latin typeface="+mj-lt"/>
                        </a:rPr>
                        <a:t> rate in </a:t>
                      </a:r>
                      <a:r>
                        <a:rPr lang="fr-FR" sz="1800" baseline="0" dirty="0" err="1" smtClean="0">
                          <a:latin typeface="+mj-lt"/>
                        </a:rPr>
                        <a:t>low</a:t>
                      </a:r>
                      <a:r>
                        <a:rPr lang="fr-FR" sz="1800" baseline="0" dirty="0" smtClean="0">
                          <a:latin typeface="+mj-lt"/>
                        </a:rPr>
                        <a:t> E beam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800" dirty="0" err="1" smtClean="0">
                          <a:latin typeface="+mj-lt"/>
                        </a:rPr>
                        <a:t>Effect</a:t>
                      </a:r>
                      <a:r>
                        <a:rPr lang="fr-FR" sz="1800" dirty="0" smtClean="0">
                          <a:latin typeface="+mj-lt"/>
                        </a:rPr>
                        <a:t> of a GEM foil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baseline="0" dirty="0" err="1" smtClean="0">
                          <a:latin typeface="+mj-lt"/>
                        </a:rPr>
                        <a:t>P</a:t>
                      </a:r>
                      <a:r>
                        <a:rPr lang="fr-FR" sz="1800" baseline="-25000" dirty="0" err="1" smtClean="0">
                          <a:latin typeface="+mj-lt"/>
                        </a:rPr>
                        <a:t>beam</a:t>
                      </a:r>
                      <a:endParaRPr lang="fr-FR" sz="1800" baseline="-250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150 </a:t>
                      </a:r>
                      <a:r>
                        <a:rPr lang="fr-FR" sz="1800" dirty="0" err="1" smtClean="0">
                          <a:latin typeface="+mj-lt"/>
                        </a:rPr>
                        <a:t>GeV</a:t>
                      </a:r>
                      <a:r>
                        <a:rPr lang="fr-FR" sz="1800" dirty="0" smtClean="0">
                          <a:latin typeface="+mj-lt"/>
                        </a:rPr>
                        <a:t>/c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0.2 - 3 </a:t>
                      </a:r>
                      <a:r>
                        <a:rPr lang="fr-FR" sz="1800" dirty="0" err="1" smtClean="0">
                          <a:latin typeface="+mj-lt"/>
                        </a:rPr>
                        <a:t>GeV</a:t>
                      </a:r>
                      <a:r>
                        <a:rPr lang="fr-FR" sz="1800" dirty="0" smtClean="0">
                          <a:latin typeface="+mj-lt"/>
                        </a:rPr>
                        <a:t>/c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latin typeface="+mj-lt"/>
                        </a:rPr>
                        <a:t>Particles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+mj-lt"/>
                        </a:rPr>
                        <a:t>π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+mj-lt"/>
                        </a:rPr>
                        <a:t>π</a:t>
                      </a:r>
                      <a:r>
                        <a:rPr lang="fr-FR" sz="1800" baseline="30000" dirty="0" smtClean="0">
                          <a:latin typeface="+mj-lt"/>
                        </a:rPr>
                        <a:t>+</a:t>
                      </a:r>
                      <a:r>
                        <a:rPr lang="fr-FR" sz="1800" dirty="0" smtClean="0">
                          <a:latin typeface="+mj-lt"/>
                        </a:rPr>
                        <a:t>, </a:t>
                      </a:r>
                      <a:r>
                        <a:rPr lang="el-GR" sz="1800" dirty="0" smtClean="0">
                          <a:latin typeface="+mj-lt"/>
                        </a:rPr>
                        <a:t>π</a:t>
                      </a:r>
                      <a:r>
                        <a:rPr lang="fr-FR" sz="1800" baseline="30000" dirty="0" smtClean="0">
                          <a:latin typeface="+mj-lt"/>
                        </a:rPr>
                        <a:t>-</a:t>
                      </a:r>
                      <a:r>
                        <a:rPr lang="fr-FR" sz="1800" dirty="0" smtClean="0">
                          <a:latin typeface="+mj-lt"/>
                        </a:rPr>
                        <a:t>, p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Beam</a:t>
                      </a:r>
                      <a:r>
                        <a:rPr lang="fr-FR" sz="1800" baseline="0" dirty="0" smtClean="0">
                          <a:latin typeface="+mj-lt"/>
                        </a:rPr>
                        <a:t> </a:t>
                      </a:r>
                      <a:r>
                        <a:rPr lang="fr-FR" sz="1800" baseline="0" dirty="0" err="1" smtClean="0">
                          <a:latin typeface="+mj-lt"/>
                        </a:rPr>
                        <a:t>intensity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≤ 10</a:t>
                      </a:r>
                      <a:r>
                        <a:rPr lang="fr-FR" sz="1800" baseline="30000" dirty="0" smtClean="0">
                          <a:latin typeface="+mj-lt"/>
                        </a:rPr>
                        <a:t>6</a:t>
                      </a:r>
                      <a:r>
                        <a:rPr lang="fr-FR" sz="1800" dirty="0" smtClean="0">
                          <a:latin typeface="+mj-lt"/>
                        </a:rPr>
                        <a:t> / </a:t>
                      </a:r>
                      <a:r>
                        <a:rPr lang="fr-FR" sz="1800" dirty="0" err="1" smtClean="0">
                          <a:latin typeface="+mj-lt"/>
                        </a:rPr>
                        <a:t>spill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≤ 5.10</a:t>
                      </a:r>
                      <a:r>
                        <a:rPr lang="fr-FR" sz="1800" baseline="30000" dirty="0" smtClean="0">
                          <a:latin typeface="+mj-lt"/>
                        </a:rPr>
                        <a:t>5</a:t>
                      </a:r>
                      <a:r>
                        <a:rPr lang="fr-FR" sz="1800" dirty="0" smtClean="0">
                          <a:latin typeface="+mj-lt"/>
                        </a:rPr>
                        <a:t> / </a:t>
                      </a:r>
                      <a:r>
                        <a:rPr lang="fr-FR" sz="1800" dirty="0" err="1" smtClean="0">
                          <a:latin typeface="+mj-lt"/>
                        </a:rPr>
                        <a:t>spill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Spill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10 s </a:t>
                      </a:r>
                      <a:r>
                        <a:rPr lang="fr-FR" sz="1800" dirty="0" err="1" smtClean="0">
                          <a:latin typeface="+mj-lt"/>
                        </a:rPr>
                        <a:t>every</a:t>
                      </a:r>
                      <a:r>
                        <a:rPr lang="fr-FR" sz="1800" dirty="0" smtClean="0">
                          <a:latin typeface="+mj-lt"/>
                        </a:rPr>
                        <a:t> 50 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0.4</a:t>
                      </a:r>
                      <a:r>
                        <a:rPr lang="fr-FR" sz="1800" baseline="0" dirty="0" smtClean="0">
                          <a:latin typeface="+mj-lt"/>
                        </a:rPr>
                        <a:t> s </a:t>
                      </a:r>
                      <a:r>
                        <a:rPr lang="fr-FR" sz="1800" baseline="0" dirty="0" err="1" smtClean="0">
                          <a:latin typeface="+mj-lt"/>
                        </a:rPr>
                        <a:t>every</a:t>
                      </a:r>
                      <a:r>
                        <a:rPr lang="fr-FR" sz="1800" baseline="0" dirty="0" smtClean="0">
                          <a:latin typeface="+mj-lt"/>
                        </a:rPr>
                        <a:t> 50 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latin typeface="+mj-lt"/>
                        </a:rPr>
                        <a:t>Gas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Ar+5%iC</a:t>
                      </a:r>
                      <a:r>
                        <a:rPr lang="fr-FR" sz="1800" baseline="-25000" dirty="0" smtClean="0">
                          <a:latin typeface="+mj-lt"/>
                        </a:rPr>
                        <a:t>4</a:t>
                      </a:r>
                      <a:r>
                        <a:rPr lang="fr-FR" sz="1800" dirty="0" smtClean="0">
                          <a:latin typeface="+mj-lt"/>
                        </a:rPr>
                        <a:t>H</a:t>
                      </a:r>
                      <a:r>
                        <a:rPr lang="fr-FR" sz="1800" baseline="-25000" dirty="0" smtClean="0">
                          <a:latin typeface="+mj-lt"/>
                        </a:rPr>
                        <a:t>10</a:t>
                      </a:r>
                      <a:endParaRPr lang="fr-FR" sz="1800" baseline="-25000" dirty="0">
                        <a:latin typeface="+mj-lt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Ar+5%iC</a:t>
                      </a:r>
                      <a:r>
                        <a:rPr lang="fr-FR" sz="1800" baseline="-25000" dirty="0" smtClean="0">
                          <a:latin typeface="+mj-lt"/>
                        </a:rPr>
                        <a:t>4</a:t>
                      </a:r>
                      <a:r>
                        <a:rPr lang="fr-FR" sz="1800" dirty="0" smtClean="0">
                          <a:latin typeface="+mj-lt"/>
                        </a:rPr>
                        <a:t>H</a:t>
                      </a:r>
                      <a:r>
                        <a:rPr lang="fr-FR" sz="1800" baseline="-25000" dirty="0" smtClean="0">
                          <a:latin typeface="+mj-lt"/>
                        </a:rPr>
                        <a:t>10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186" name="Picture 41" descr="C:\Users\admin-local\Documents\physique\Micromegas\2009-10-23 tests faisceau CERN\photos\100_9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42" descr="C:\Users\admin-local\Documents\physique\Micromegas\2010-09 CERN PS beam tests\PSdesign_prelimina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53000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8" name="Picture 43" descr="C:\Users\admin-local\Documents\physique\Micromegas\2010-09 CERN PS beam tests\photos CERN\100_98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4114800"/>
            <a:ext cx="24971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9" name="Picture 5" descr="C:\Documents and Settings\admin-local\Desktop\pictures CLAS12\Sparks CERN 2009\SPSdesign_view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495300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0899-1926-4ED9-895D-F26EF00F4E8E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76200"/>
            <a:ext cx="5579393" cy="7620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rgbClr val="FFFF00"/>
                </a:solidFill>
              </a:rPr>
              <a:t>SPS: </a:t>
            </a:r>
            <a:r>
              <a:rPr lang="fr-FR" sz="2800" dirty="0" err="1" smtClean="0">
                <a:solidFill>
                  <a:srgbClr val="FFFF00"/>
                </a:solidFill>
              </a:rPr>
              <a:t>results</a:t>
            </a:r>
            <a:r>
              <a:rPr lang="fr-FR" sz="2800" dirty="0" smtClean="0">
                <a:solidFill>
                  <a:srgbClr val="FFFF00"/>
                </a:solidFill>
              </a:rPr>
              <a:t> &amp; simulation</a:t>
            </a:r>
          </a:p>
        </p:txBody>
      </p:sp>
      <p:pic>
        <p:nvPicPr>
          <p:cNvPr id="7171" name="Picture 21" descr="http://www.sciencedirect.com/scidirimg/cl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990600"/>
            <a:ext cx="58769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66713" y="5029200"/>
            <a:ext cx="7417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significant difference between thin and thick mesh </a:t>
            </a:r>
          </a:p>
          <a:p>
            <a:pPr>
              <a:defRPr/>
            </a:pP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7768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Reasonable agreement with simulation </a:t>
            </a: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</a:t>
            </a:r>
            <a:r>
              <a:rPr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</a:t>
            </a:r>
            <a:r>
              <a:rPr lang="fr-FR" sz="2000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el</a:t>
            </a:r>
            <a:r>
              <a:rPr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= 2.5 10</a:t>
            </a:r>
            <a:r>
              <a:rPr lang="fr-FR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7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5220072" y="5953125"/>
            <a:ext cx="3528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S. Procureur </a:t>
            </a:r>
            <a:r>
              <a:rPr lang="fr-FR" sz="1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et al.</a:t>
            </a: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NIM </a:t>
            </a: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A659 (2011), 91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0899-1926-4ED9-895D-F26EF00F4E8E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10"/>
          <p:cNvGrpSpPr>
            <a:grpSpLocks noChangeAspect="1"/>
          </p:cNvGrpSpPr>
          <p:nvPr/>
        </p:nvGrpSpPr>
        <p:grpSpPr bwMode="auto">
          <a:xfrm>
            <a:off x="6096000" y="852488"/>
            <a:ext cx="2879725" cy="2881312"/>
            <a:chOff x="914400" y="1371600"/>
            <a:chExt cx="4800600" cy="4800600"/>
          </a:xfrm>
        </p:grpSpPr>
        <p:pic>
          <p:nvPicPr>
            <p:cNvPr id="8206" name="Image 7" descr="PSdesign_10protons280Me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48006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991147" y="1525008"/>
              <a:ext cx="2625245" cy="39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protons @ 280 MeV/c</a:t>
              </a:r>
            </a:p>
          </p:txBody>
        </p:sp>
      </p:grpSp>
      <p:grpSp>
        <p:nvGrpSpPr>
          <p:cNvPr id="26" name="Groupe 12"/>
          <p:cNvGrpSpPr>
            <a:grpSpLocks noChangeAspect="1"/>
          </p:cNvGrpSpPr>
          <p:nvPr/>
        </p:nvGrpSpPr>
        <p:grpSpPr bwMode="auto">
          <a:xfrm>
            <a:off x="6096000" y="852488"/>
            <a:ext cx="2879725" cy="2879725"/>
            <a:chOff x="914400" y="1371600"/>
            <a:chExt cx="4802400" cy="4802400"/>
          </a:xfrm>
        </p:grpSpPr>
        <p:pic>
          <p:nvPicPr>
            <p:cNvPr id="8204" name="Image 8" descr="PSdesign_10protons300MeV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4802400" cy="480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991176" y="1525150"/>
              <a:ext cx="2562692" cy="39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protons @ 300 MeV/c</a:t>
              </a:r>
            </a:p>
          </p:txBody>
        </p:sp>
      </p:grp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6777" y="110631"/>
            <a:ext cx="5532661" cy="741857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rgbClr val="FFFF00"/>
                </a:solidFill>
              </a:rPr>
              <a:t>PS: </a:t>
            </a:r>
            <a:r>
              <a:rPr lang="fr-FR" sz="2800" dirty="0" err="1" smtClean="0">
                <a:solidFill>
                  <a:srgbClr val="FFFF00"/>
                </a:solidFill>
              </a:rPr>
              <a:t>results</a:t>
            </a:r>
            <a:r>
              <a:rPr lang="fr-FR" sz="2800" dirty="0" smtClean="0">
                <a:solidFill>
                  <a:srgbClr val="FFFF00"/>
                </a:solidFill>
              </a:rPr>
              <a:t> and simulation</a:t>
            </a:r>
          </a:p>
        </p:txBody>
      </p:sp>
      <p:pic>
        <p:nvPicPr>
          <p:cNvPr id="8197" name="Picture 21" descr="http://www.sciencedirect.com/scidirimg/cle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66713" y="5029200"/>
            <a:ext cx="5285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Understanding of the signals with </a:t>
            </a: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π</a:t>
            </a:r>
            <a:r>
              <a:rPr lang="fr-FR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beam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6985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Reasonable agreement with simulation using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</a:t>
            </a:r>
            <a:r>
              <a:rPr lang="fr-FR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el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= 4.10</a:t>
            </a:r>
            <a:r>
              <a:rPr lang="fr-FR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7</a:t>
            </a:r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35829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5508104" y="5800725"/>
            <a:ext cx="3306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G. Charles </a:t>
            </a:r>
            <a:r>
              <a:rPr lang="fr-FR" sz="1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et al.</a:t>
            </a: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NIM </a:t>
            </a: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A648 (2011), 174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2667000"/>
            <a:ext cx="2895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0899-1926-4ED9-895D-F26EF00F4E8E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47664" y="164671"/>
            <a:ext cx="655272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CLAS12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91822" y="5229200"/>
            <a:ext cx="788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0" charset="-128"/>
                <a:cs typeface="Arial" charset="0"/>
              </a:rPr>
              <a:t>CLAS12</a:t>
            </a:r>
            <a:r>
              <a:rPr lang="en-US" i="1" dirty="0">
                <a:solidFill>
                  <a:schemeClr val="tx1">
                    <a:lumMod val="85000"/>
                  </a:schemeClr>
                </a:solidFill>
                <a:latin typeface="Arial" charset="0"/>
                <a:ea typeface="ＭＳ Ｐゴシック" pitchFamily="-110" charset="-128"/>
                <a:cs typeface="Arial" charset="0"/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Arial" charset="0"/>
                <a:ea typeface="ＭＳ Ｐゴシック" pitchFamily="-110" charset="-128"/>
                <a:cs typeface="Arial" charset="0"/>
              </a:rPr>
              <a:t> </a:t>
            </a:r>
            <a:r>
              <a:rPr lang="en-US" dirty="0" smtClean="0">
                <a:ea typeface="ＭＳ Ｐゴシック" pitchFamily="-110" charset="-128"/>
                <a:cs typeface="Arial" charset="0"/>
              </a:rPr>
              <a:t>(Large </a:t>
            </a:r>
            <a:r>
              <a:rPr lang="en-US" dirty="0">
                <a:ea typeface="ＭＳ Ｐゴシック" pitchFamily="-110" charset="-128"/>
                <a:cs typeface="Arial" charset="0"/>
              </a:rPr>
              <a:t>acceptance </a:t>
            </a:r>
            <a:r>
              <a:rPr lang="en-US" dirty="0" smtClean="0">
                <a:ea typeface="ＭＳ Ｐゴシック" pitchFamily="-110" charset="-128"/>
                <a:cs typeface="Arial" charset="0"/>
              </a:rPr>
              <a:t>and high luminosity </a:t>
            </a:r>
            <a:r>
              <a:rPr lang="en-US" dirty="0">
                <a:ea typeface="ＭＳ Ｐゴシック" pitchFamily="-110" charset="-128"/>
                <a:cs typeface="Arial" charset="0"/>
              </a:rPr>
              <a:t>- L=10</a:t>
            </a:r>
            <a:r>
              <a:rPr lang="en-US" baseline="30000" dirty="0">
                <a:ea typeface="ＭＳ Ｐゴシック" pitchFamily="-110" charset="-128"/>
                <a:cs typeface="Arial" charset="0"/>
              </a:rPr>
              <a:t>35 </a:t>
            </a:r>
            <a:r>
              <a:rPr lang="en-US" dirty="0">
                <a:ea typeface="ＭＳ Ｐゴシック" pitchFamily="-110" charset="-128"/>
                <a:cs typeface="Arial" charset="0"/>
              </a:rPr>
              <a:t>cm</a:t>
            </a:r>
            <a:r>
              <a:rPr lang="en-US" baseline="30000" dirty="0">
                <a:ea typeface="ＭＳ Ｐゴシック" pitchFamily="-110" charset="-128"/>
                <a:cs typeface="Arial" charset="0"/>
              </a:rPr>
              <a:t>-2</a:t>
            </a:r>
            <a:r>
              <a:rPr lang="en-US" dirty="0">
                <a:ea typeface="ＭＳ Ｐゴシック" pitchFamily="-110" charset="-128"/>
                <a:cs typeface="Arial" charset="0"/>
              </a:rPr>
              <a:t>s</a:t>
            </a:r>
            <a:r>
              <a:rPr lang="en-US" baseline="30000" dirty="0">
                <a:ea typeface="ＭＳ Ｐゴシック" pitchFamily="-110" charset="-128"/>
                <a:cs typeface="Arial" charset="0"/>
              </a:rPr>
              <a:t>-1 </a:t>
            </a:r>
            <a:r>
              <a:rPr lang="en-US" dirty="0">
                <a:ea typeface="ＭＳ Ｐゴシック" pitchFamily="-110" charset="-128"/>
                <a:cs typeface="Arial" charset="0"/>
              </a:rPr>
              <a:t>) </a:t>
            </a:r>
            <a:r>
              <a:rPr lang="en-US" dirty="0" smtClean="0">
                <a:ea typeface="ＭＳ Ｐゴシック" pitchFamily="-110" charset="-128"/>
                <a:cs typeface="Arial" charset="0"/>
              </a:rPr>
              <a:t>to provide a new reach in </a:t>
            </a:r>
            <a:r>
              <a:rPr lang="en-US" dirty="0" smtClean="0">
                <a:ea typeface="ＭＳ Ｐゴシック" pitchFamily="34" charset="-128"/>
              </a:rPr>
              <a:t>Hadron Physics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Groupe CLAS </a:t>
            </a:r>
            <a:r>
              <a:rPr lang="fr-FR" dirty="0" err="1" smtClean="0"/>
              <a:t>SPhN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F7F5BC-FECF-4118-BE4F-047B16CF05F2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" y="811611"/>
            <a:ext cx="8720206" cy="33950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18227" y="841725"/>
            <a:ext cx="5105400" cy="3457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1600" y="2132856"/>
            <a:ext cx="40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98" y="1024476"/>
            <a:ext cx="5421039" cy="3757510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1" y="848757"/>
            <a:ext cx="4319972" cy="427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4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67299"/>
            <a:ext cx="4464496" cy="697405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rgbClr val="FFFF00"/>
                </a:solidFill>
              </a:rPr>
              <a:t>Tests @ </a:t>
            </a:r>
            <a:r>
              <a:rPr lang="fr-FR" sz="2800" dirty="0" err="1" smtClean="0">
                <a:solidFill>
                  <a:srgbClr val="FFFF00"/>
                </a:solidFill>
              </a:rPr>
              <a:t>Jlab</a:t>
            </a:r>
            <a:r>
              <a:rPr lang="fr-FR" sz="2800" dirty="0" smtClean="0">
                <a:solidFill>
                  <a:srgbClr val="FFFF00"/>
                </a:solidFill>
              </a:rPr>
              <a:t>/Hall B</a:t>
            </a:r>
          </a:p>
        </p:txBody>
      </p:sp>
      <p:pic>
        <p:nvPicPr>
          <p:cNvPr id="9219" name="Picture 21" descr="http://www.sciencedirect.com/scidirimg/cl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5736"/>
              </p:ext>
            </p:extLst>
          </p:nvPr>
        </p:nvGraphicFramePr>
        <p:xfrm>
          <a:off x="114300" y="847747"/>
          <a:ext cx="4876800" cy="3474768"/>
        </p:xfrm>
        <a:graphic>
          <a:graphicData uri="http://schemas.openxmlformats.org/drawingml/2006/table">
            <a:tbl>
              <a:tblPr/>
              <a:tblGrid>
                <a:gridCol w="1752600"/>
                <a:gridCol w="3124200"/>
              </a:tblGrid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Location</a:t>
                      </a:r>
                      <a:endParaRPr lang="fr-FR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800" dirty="0" err="1" smtClean="0"/>
                        <a:t>JLab</a:t>
                      </a:r>
                      <a:r>
                        <a:rPr lang="fr-FR" sz="1800" dirty="0" smtClean="0"/>
                        <a:t>/Hall</a:t>
                      </a:r>
                      <a:r>
                        <a:rPr lang="fr-FR" sz="1800" baseline="0" dirty="0" smtClean="0"/>
                        <a:t> B</a:t>
                      </a:r>
                      <a:endParaRPr lang="fr-FR" sz="1800" dirty="0" smtClean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Date</a:t>
                      </a:r>
                      <a:endParaRPr lang="fr-FR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08/2010</a:t>
                      </a:r>
                      <a:endParaRPr lang="fr-FR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Goals</a:t>
                      </a:r>
                      <a:endParaRPr lang="fr-FR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800" dirty="0" err="1" smtClean="0"/>
                        <a:t>effect</a:t>
                      </a:r>
                      <a:r>
                        <a:rPr lang="fr-FR" sz="1800" dirty="0" smtClean="0"/>
                        <a:t> of B</a:t>
                      </a:r>
                      <a:r>
                        <a:rPr lang="fr-FR" sz="1800" baseline="-25000" dirty="0" smtClean="0"/>
                        <a:t>//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800" baseline="0" dirty="0" err="1" smtClean="0"/>
                        <a:t>effect</a:t>
                      </a:r>
                      <a:r>
                        <a:rPr lang="fr-FR" sz="1800" baseline="0" dirty="0" smtClean="0"/>
                        <a:t> of a GEM foil</a:t>
                      </a:r>
                      <a:endParaRPr lang="fr-FR" sz="1800" baseline="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baseline="0" dirty="0" err="1" smtClean="0"/>
                        <a:t>P</a:t>
                      </a:r>
                      <a:r>
                        <a:rPr lang="fr-FR" sz="1800" baseline="-25000" dirty="0" err="1" smtClean="0"/>
                        <a:t>beam</a:t>
                      </a:r>
                      <a:endParaRPr lang="fr-FR" sz="1800" baseline="-250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0</a:t>
                      </a:r>
                      <a:r>
                        <a:rPr lang="fr-FR" sz="1800" baseline="0" dirty="0" smtClean="0"/>
                        <a:t> – 5.5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GeV</a:t>
                      </a:r>
                      <a:r>
                        <a:rPr lang="fr-FR" sz="1800" dirty="0" smtClean="0"/>
                        <a:t>/c</a:t>
                      </a:r>
                      <a:endParaRPr lang="fr-FR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Particles</a:t>
                      </a:r>
                      <a:endParaRPr lang="fr-FR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photons</a:t>
                      </a:r>
                      <a:r>
                        <a:rPr lang="fr-FR" sz="1800" baseline="0" dirty="0" smtClean="0"/>
                        <a:t> on CH</a:t>
                      </a:r>
                      <a:r>
                        <a:rPr lang="fr-FR" sz="1800" baseline="-25000" dirty="0" smtClean="0"/>
                        <a:t>2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target</a:t>
                      </a:r>
                      <a:endParaRPr lang="fr-FR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Beam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intensity</a:t>
                      </a:r>
                      <a:endParaRPr lang="fr-FR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≤ 2.5 10</a:t>
                      </a:r>
                      <a:r>
                        <a:rPr lang="fr-FR" sz="1800" baseline="30000" dirty="0" smtClean="0"/>
                        <a:t>9</a:t>
                      </a:r>
                      <a:r>
                        <a:rPr lang="fr-FR" sz="1800" dirty="0" smtClean="0"/>
                        <a:t> / s</a:t>
                      </a:r>
                      <a:endParaRPr lang="fr-FR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Spill</a:t>
                      </a:r>
                      <a:endParaRPr lang="fr-FR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continuous</a:t>
                      </a:r>
                      <a:r>
                        <a:rPr lang="fr-FR" sz="1800" dirty="0" smtClean="0"/>
                        <a:t> beam</a:t>
                      </a:r>
                      <a:endParaRPr lang="fr-FR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Gas</a:t>
                      </a:r>
                      <a:endParaRPr lang="fr-FR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Ar+10%iC</a:t>
                      </a:r>
                      <a:r>
                        <a:rPr lang="fr-FR" sz="1800" baseline="-25000" dirty="0" smtClean="0"/>
                        <a:t>4</a:t>
                      </a:r>
                      <a:r>
                        <a:rPr lang="fr-FR" sz="1800" dirty="0" smtClean="0"/>
                        <a:t>H</a:t>
                      </a:r>
                      <a:r>
                        <a:rPr lang="fr-FR" sz="1800" baseline="-25000" dirty="0" smtClean="0"/>
                        <a:t>10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249" name="Picture 18" descr="C:\Users\admin-local\Documents\physique\Micromegas\2010-07-22 Tests FROST\Pictures\JLab\100_9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838200"/>
            <a:ext cx="36655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19" descr="C:\Users\admin-local\Documents\physique\Micromegas\2010-07-22 Tests FROST\Pictures\JLab\100_97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3651250"/>
            <a:ext cx="36655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6" descr="C:\Documents and Settings\admin-local\My Documents\physique\Micromegas\2010-07-22 Tests FROST\FROSTdesig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3024188"/>
            <a:ext cx="125571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Image 8" descr="Brem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59288"/>
            <a:ext cx="3124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0899-1926-4ED9-895D-F26EF00F4E8E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70702"/>
            <a:ext cx="4992216" cy="586334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rgbClr val="FFFF00"/>
                </a:solidFill>
              </a:rPr>
              <a:t>Tests à </a:t>
            </a:r>
            <a:r>
              <a:rPr lang="fr-FR" sz="2800" dirty="0" err="1" smtClean="0">
                <a:solidFill>
                  <a:srgbClr val="FFFF00"/>
                </a:solidFill>
              </a:rPr>
              <a:t>Jlab</a:t>
            </a:r>
            <a:r>
              <a:rPr lang="fr-FR" sz="2800" dirty="0" smtClean="0">
                <a:solidFill>
                  <a:srgbClr val="FFFF00"/>
                </a:solidFill>
              </a:rPr>
              <a:t>: B//E</a:t>
            </a:r>
          </a:p>
        </p:txBody>
      </p:sp>
      <p:pic>
        <p:nvPicPr>
          <p:cNvPr id="10243" name="Picture 21" descr="http://www.sciencedirect.com/scidirimg/cl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182688" y="790575"/>
            <a:ext cx="1914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Sparks </a:t>
            </a:r>
            <a:r>
              <a:rPr lang="fr-FR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0 </a:t>
            </a: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8250"/>
            <a:ext cx="4471988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238250"/>
            <a:ext cx="3373437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5741988" y="790575"/>
            <a:ext cx="2570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Spark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rate vs B(T)</a:t>
            </a: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0413" y="4489450"/>
            <a:ext cx="36920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</a:t>
            </a:r>
            <a:r>
              <a:rPr lang="fr-FR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reasonable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agreement </a:t>
            </a:r>
            <a:r>
              <a:rPr lang="fr-FR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with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the simulation </a:t>
            </a:r>
            <a:r>
              <a:rPr lang="fr-FR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using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N</a:t>
            </a:r>
            <a:r>
              <a:rPr lang="fr-FR" sz="20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el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 2.5 10</a:t>
            </a:r>
            <a:r>
              <a:rPr lang="fr-FR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7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18138" y="4489450"/>
            <a:ext cx="28504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 </a:t>
            </a:r>
            <a:r>
              <a:rPr lang="fr-FR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spark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rate </a:t>
            </a:r>
            <a:r>
              <a:rPr lang="fr-FR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increased</a:t>
            </a:r>
            <a:endParaRPr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by a factor of 10</a:t>
            </a:r>
          </a:p>
          <a:p>
            <a:pPr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</a:t>
            </a:r>
            <a:r>
              <a:rPr lang="fr-FR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between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0 and 5 T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76248" y="5583793"/>
            <a:ext cx="6521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 </a:t>
            </a:r>
            <a:r>
              <a:rPr lang="fr-FR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Enhancement</a:t>
            </a:r>
            <a:r>
              <a:rPr lang="fr-FR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of charge </a:t>
            </a:r>
            <a:r>
              <a:rPr lang="fr-FR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density</a:t>
            </a:r>
            <a:r>
              <a:rPr lang="fr-FR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 in amplification gap</a:t>
            </a:r>
            <a:endParaRPr lang="fr-FR" sz="1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5292080" y="5953125"/>
            <a:ext cx="36118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B. Moreno </a:t>
            </a:r>
            <a:r>
              <a:rPr lang="fr-FR" sz="1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et al.</a:t>
            </a: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NIM </a:t>
            </a:r>
            <a:r>
              <a:rPr lang="fr-F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A654 (2011), 135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0899-1926-4ED9-895D-F26EF00F4E8E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660" y="111882"/>
            <a:ext cx="5904656" cy="72483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rgbClr val="FFFF00"/>
                </a:solidFill>
              </a:rPr>
              <a:t>MM-GEM: </a:t>
            </a:r>
            <a:r>
              <a:rPr lang="fr-FR" sz="2800" dirty="0" err="1" smtClean="0">
                <a:solidFill>
                  <a:srgbClr val="FFFF00"/>
                </a:solidFill>
              </a:rPr>
              <a:t>Results</a:t>
            </a:r>
            <a:r>
              <a:rPr lang="fr-FR" sz="2800" dirty="0" smtClean="0">
                <a:solidFill>
                  <a:srgbClr val="FFFF00"/>
                </a:solidFill>
              </a:rPr>
              <a:t> and simulation</a:t>
            </a:r>
          </a:p>
        </p:txBody>
      </p:sp>
      <p:pic>
        <p:nvPicPr>
          <p:cNvPr id="16387" name="Picture 21" descr="http://www.sciencedirect.com/scidirimg/cl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228600" y="1047750"/>
            <a:ext cx="72603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→ </a:t>
            </a:r>
            <a:r>
              <a:rPr lang="fr-FR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Comparison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fr-FR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GEM</a:t>
            </a: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=280 V 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fr-FR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intermediate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regime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12900"/>
            <a:ext cx="41148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ZoneTexte 1"/>
          <p:cNvSpPr txBox="1">
            <a:spLocks noChangeArrowheads="1"/>
          </p:cNvSpPr>
          <p:nvPr/>
        </p:nvSpPr>
        <p:spPr bwMode="auto">
          <a:xfrm>
            <a:off x="4725988" y="4367213"/>
            <a:ext cx="14462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400" b="1"/>
              <a:t>MM</a:t>
            </a:r>
          </a:p>
          <a:p>
            <a:r>
              <a:rPr lang="fr-FR" sz="1400" b="1">
                <a:solidFill>
                  <a:srgbClr val="FF0000"/>
                </a:solidFill>
              </a:rPr>
              <a:t>MM-GEM 1mm</a:t>
            </a:r>
          </a:p>
          <a:p>
            <a:r>
              <a:rPr lang="fr-FR" sz="1400" b="1">
                <a:solidFill>
                  <a:srgbClr val="66CCFF"/>
                </a:solidFill>
              </a:rPr>
              <a:t>MM-GEM 2mm</a:t>
            </a:r>
          </a:p>
        </p:txBody>
      </p:sp>
      <p:sp>
        <p:nvSpPr>
          <p:cNvPr id="16392" name="ZoneTexte 9"/>
          <p:cNvSpPr txBox="1">
            <a:spLocks noChangeArrowheads="1"/>
          </p:cNvSpPr>
          <p:nvPr/>
        </p:nvSpPr>
        <p:spPr bwMode="auto">
          <a:xfrm>
            <a:off x="3124200" y="1752600"/>
            <a:ext cx="144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1400" b="1"/>
              <a:t>dots: data</a:t>
            </a:r>
          </a:p>
          <a:p>
            <a:r>
              <a:rPr lang="fr-FR" sz="1400" b="1"/>
              <a:t>lines: simulation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505575" y="2276475"/>
            <a:ext cx="2433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(d</a:t>
            </a:r>
            <a:r>
              <a:rPr lang="fr-FR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</a:t>
            </a:r>
            <a:r>
              <a:rPr lang="fr-FR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lim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= 2.10</a:t>
            </a:r>
            <a:r>
              <a:rPr lang="fr-FR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9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el / mm²)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47664" y="164671"/>
            <a:ext cx="655272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Future followed up Projects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2"/>
          </p:nvPr>
        </p:nvSpPr>
        <p:spPr>
          <a:xfrm>
            <a:off x="480864" y="6400800"/>
            <a:ext cx="2133600" cy="340568"/>
          </a:xfrm>
        </p:spPr>
        <p:txBody>
          <a:bodyPr/>
          <a:lstStyle/>
          <a:p>
            <a:r>
              <a:rPr lang="fr-FR" smtClean="0"/>
              <a:t>18/11/2011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31840" y="6366101"/>
            <a:ext cx="2895600" cy="375267"/>
          </a:xfrm>
        </p:spPr>
        <p:txBody>
          <a:bodyPr/>
          <a:lstStyle/>
          <a:p>
            <a:r>
              <a:rPr lang="fr-FR" smtClean="0"/>
              <a:t>Groupe CLAS SPhN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8100392" y="6309320"/>
            <a:ext cx="586408" cy="353714"/>
          </a:xfrm>
        </p:spPr>
        <p:txBody>
          <a:bodyPr/>
          <a:lstStyle/>
          <a:p>
            <a:fld id="{D2F7F5BC-FECF-4118-BE4F-047B16CF05F2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91822" y="891352"/>
            <a:ext cx="71571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/>
              <a:t>Forward  Photon Tagger </a:t>
            </a:r>
            <a:r>
              <a:rPr lang="en-GB" sz="2000" dirty="0" smtClean="0"/>
              <a:t>(2.5 </a:t>
            </a:r>
            <a:r>
              <a:rPr lang="en-GB" sz="2000" dirty="0" smtClean="0"/>
              <a:t>to</a:t>
            </a:r>
            <a:r>
              <a:rPr lang="en-GB" sz="2000" dirty="0" smtClean="0"/>
              <a:t> </a:t>
            </a:r>
            <a:r>
              <a:rPr lang="en-GB" sz="2000" dirty="0"/>
              <a:t>5</a:t>
            </a:r>
            <a:r>
              <a:rPr lang="en-GB" sz="2000" dirty="0" smtClean="0"/>
              <a:t>°) </a:t>
            </a:r>
            <a:r>
              <a:rPr lang="en-GB" sz="2000" dirty="0" smtClean="0"/>
              <a:t>for </a:t>
            </a:r>
            <a:r>
              <a:rPr lang="en-GB" sz="2000" dirty="0" smtClean="0"/>
              <a:t>CLAS12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</a:t>
            </a:r>
            <a:r>
              <a:rPr lang="en-GB" sz="2000" dirty="0">
                <a:solidFill>
                  <a:srgbClr val="FFFF00"/>
                </a:solidFill>
              </a:rPr>
              <a:t>MM type </a:t>
            </a:r>
            <a:r>
              <a:rPr lang="en-GB" sz="2000" dirty="0" err="1">
                <a:solidFill>
                  <a:srgbClr val="FFFF00"/>
                </a:solidFill>
              </a:rPr>
              <a:t>Fwd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en-GB" sz="2000" dirty="0" smtClean="0"/>
          </a:p>
          <a:p>
            <a:pPr marL="285750" indent="-285750">
              <a:buFontTx/>
              <a:buChar char="-"/>
            </a:pPr>
            <a:endParaRPr lang="en-GB" sz="2000" dirty="0"/>
          </a:p>
          <a:p>
            <a:pPr marL="285750" indent="-285750">
              <a:buFontTx/>
              <a:buChar char="-"/>
            </a:pPr>
            <a:endParaRPr lang="en-GB" sz="2000" dirty="0" smtClean="0"/>
          </a:p>
          <a:p>
            <a:pPr marL="285750" indent="-285750">
              <a:buFontTx/>
              <a:buChar char="-"/>
            </a:pPr>
            <a:endParaRPr lang="en-GB" sz="2000" dirty="0"/>
          </a:p>
          <a:p>
            <a:pPr marL="285750" indent="-285750">
              <a:buFontTx/>
              <a:buChar char="-"/>
            </a:pPr>
            <a:endParaRPr lang="en-GB" sz="2000" dirty="0" smtClean="0"/>
          </a:p>
          <a:p>
            <a:pPr marL="285750" indent="-285750">
              <a:buFontTx/>
              <a:buChar char="-"/>
            </a:pP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pPr marL="285750" indent="-285750">
              <a:buFontTx/>
              <a:buChar char="-"/>
            </a:pPr>
            <a:r>
              <a:rPr lang="en-GB" sz="2000" dirty="0"/>
              <a:t>EIC  </a:t>
            </a:r>
            <a:r>
              <a:rPr lang="en-GB" sz="2000" dirty="0">
                <a:solidFill>
                  <a:srgbClr val="FFFF00"/>
                </a:solidFill>
              </a:rPr>
              <a:t>MM type Barrel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4061450"/>
            <a:ext cx="2649059" cy="1967873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645016"/>
            <a:ext cx="1745742" cy="180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9" y="1640659"/>
            <a:ext cx="1866865" cy="185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82682"/>
            <a:ext cx="1930632" cy="200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5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47664" y="164671"/>
            <a:ext cx="655272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Summary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F7F5BC-FECF-4118-BE4F-047B16CF05F2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27584" y="1340768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main issues </a:t>
            </a:r>
            <a:r>
              <a:rPr lang="en-GB" dirty="0"/>
              <a:t>concerning the future working  environment </a:t>
            </a:r>
            <a:r>
              <a:rPr lang="en-GB" dirty="0" smtClean="0"/>
              <a:t>CLAS12 Tracker project have been </a:t>
            </a:r>
            <a:r>
              <a:rPr lang="en-GB" dirty="0" err="1" smtClean="0"/>
              <a:t>adressed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Simulation tools have been developed and have enabled to understand more </a:t>
            </a:r>
            <a:r>
              <a:rPr lang="en-GB" dirty="0" err="1" smtClean="0"/>
              <a:t>quantitavely</a:t>
            </a:r>
            <a:r>
              <a:rPr lang="en-GB" dirty="0" smtClean="0"/>
              <a:t> the </a:t>
            </a:r>
            <a:r>
              <a:rPr lang="en-GB" dirty="0" err="1" smtClean="0"/>
              <a:t>Micromegas</a:t>
            </a:r>
            <a:r>
              <a:rPr lang="en-GB" dirty="0" smtClean="0"/>
              <a:t> detector</a:t>
            </a:r>
          </a:p>
          <a:p>
            <a:endParaRPr lang="en-GB" dirty="0"/>
          </a:p>
          <a:p>
            <a:r>
              <a:rPr lang="en-GB" dirty="0" smtClean="0"/>
              <a:t>To be followed in next talk…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94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F7F5BC-FECF-4118-BE4F-047B16CF05F2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0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88640"/>
            <a:ext cx="5112568" cy="669454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fr-FR" sz="2800" dirty="0" err="1" smtClean="0">
                <a:solidFill>
                  <a:srgbClr val="FFFF00"/>
                </a:solidFill>
              </a:rPr>
              <a:t>Working</a:t>
            </a:r>
            <a:r>
              <a:rPr lang="fr-FR" sz="2800" dirty="0" smtClean="0">
                <a:solidFill>
                  <a:srgbClr val="FFFF00"/>
                </a:solidFill>
              </a:rPr>
              <a:t>  conditions</a:t>
            </a:r>
          </a:p>
        </p:txBody>
      </p:sp>
      <p:pic>
        <p:nvPicPr>
          <p:cNvPr id="2051" name="Picture 21" descr="http://www.sciencedirect.com/scidirimg/cl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07011"/>
              </p:ext>
            </p:extLst>
          </p:nvPr>
        </p:nvGraphicFramePr>
        <p:xfrm>
          <a:off x="265955" y="1196752"/>
          <a:ext cx="8856984" cy="5471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1688"/>
                <a:gridCol w="2952648"/>
                <a:gridCol w="2952648"/>
              </a:tblGrid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err="1" smtClean="0">
                          <a:solidFill>
                            <a:srgbClr val="C00000"/>
                          </a:solidFill>
                          <a:effectLst/>
                        </a:rPr>
                        <a:t>Parameter</a:t>
                      </a:r>
                      <a:endParaRPr lang="fr-FR" sz="1000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C00000"/>
                          </a:solidFill>
                          <a:effectLst/>
                        </a:rPr>
                        <a:t>Barrel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>
                          <a:solidFill>
                            <a:srgbClr val="C00000"/>
                          </a:solidFill>
                          <a:effectLst/>
                        </a:rPr>
                        <a:t>MVT</a:t>
                      </a:r>
                      <a:endParaRPr lang="fr-FR" sz="1000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rgbClr val="C00000"/>
                          </a:solidFill>
                          <a:effectLst/>
                        </a:rPr>
                        <a:t>Forward</a:t>
                      </a:r>
                      <a:r>
                        <a:rPr lang="fr-FR" sz="1000" dirty="0">
                          <a:solidFill>
                            <a:srgbClr val="C00000"/>
                          </a:solidFill>
                          <a:effectLst/>
                        </a:rPr>
                        <a:t> MVT</a:t>
                      </a:r>
                      <a:endParaRPr lang="fr-FR" sz="1000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Gain effectif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5000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3000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Mélange gazeux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Ar + 10% iC</a:t>
                      </a:r>
                      <a:r>
                        <a:rPr lang="fr-FR" sz="1000" baseline="-25000">
                          <a:effectLst/>
                        </a:rPr>
                        <a:t>4</a:t>
                      </a:r>
                      <a:r>
                        <a:rPr lang="fr-FR" sz="1000">
                          <a:effectLst/>
                        </a:rPr>
                        <a:t>H</a:t>
                      </a:r>
                      <a:r>
                        <a:rPr lang="fr-FR" sz="1000" baseline="-25000">
                          <a:effectLst/>
                        </a:rPr>
                        <a:t>10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Ne + 10% C</a:t>
                      </a:r>
                      <a:r>
                        <a:rPr lang="fr-FR" sz="1000" baseline="-25000">
                          <a:effectLst/>
                        </a:rPr>
                        <a:t>2</a:t>
                      </a:r>
                      <a:r>
                        <a:rPr lang="fr-FR" sz="1000">
                          <a:effectLst/>
                        </a:rPr>
                        <a:t>H</a:t>
                      </a:r>
                      <a:r>
                        <a:rPr lang="fr-FR" sz="1000" baseline="-25000">
                          <a:effectLst/>
                        </a:rPr>
                        <a:t>6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Hauteur de dérive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3 mm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 mm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Feuille de GEM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N/A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1 GEM à 3 mm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Champ de dérive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8 kV/cm (Z) et 4 kV/cm (C)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kV/cm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Angle de Lorentz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20° (Z) et 40° (C)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0°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Rapport des champs 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5,5 (Z) et 9 (C)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~ 50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Transparence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40% (Z) et 50% (C)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100%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  <a:r>
                        <a:rPr lang="fr-FR" sz="1000" baseline="-25000" dirty="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0,3%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0,3%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Segmentation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Longitudinale en 3 parties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Annulaire en 3 parties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Taille maximale PCB (et capa)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45x43 cm² (16 nF / 3)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Φ 43 cm (12 nF / 3)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Flux de particules / couche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 MHz (dont 1 MHz hadrons)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12 MHz (dont 2 MHz hadrons)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Taux de claquages / </a:t>
                      </a:r>
                      <a:r>
                        <a:rPr lang="fr-FR" sz="1000" dirty="0" err="1">
                          <a:solidFill>
                            <a:srgbClr val="FFFF00"/>
                          </a:solidFill>
                          <a:effectLst/>
                        </a:rPr>
                        <a:t>mesh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Hz</a:t>
                      </a:r>
                      <a:endParaRPr lang="fr-FR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Hz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Temps mort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&lt; 2 %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&lt; 2%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Efficacité de détection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&gt; 90%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&gt; 95%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Pitch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540 μm (Z) et 270 μm (C)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500 μm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Résolution spatiale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250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FF0000"/>
                          </a:solidFill>
                          <a:effectLst/>
                        </a:rPr>
                        <a:t>μm</a:t>
                      </a: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 (Z)</a:t>
                      </a:r>
                      <a:r>
                        <a:rPr lang="fr-FR" sz="1000" dirty="0">
                          <a:effectLst/>
                        </a:rPr>
                        <a:t> et 100 </a:t>
                      </a:r>
                      <a:r>
                        <a:rPr lang="fr-FR" sz="1000" dirty="0" err="1">
                          <a:effectLst/>
                        </a:rPr>
                        <a:t>μm</a:t>
                      </a:r>
                      <a:r>
                        <a:rPr lang="fr-FR" sz="1000" dirty="0">
                          <a:effectLst/>
                        </a:rPr>
                        <a:t> (C)</a:t>
                      </a:r>
                      <a:endParaRPr lang="fr-FR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145 μm</a:t>
                      </a:r>
                      <a:endParaRPr lang="fr-FR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5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Résolution temporelle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10 ns</a:t>
                      </a:r>
                      <a:endParaRPr lang="fr-FR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10 ns</a:t>
                      </a:r>
                      <a:endParaRPr lang="fr-FR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0899-1926-4ED9-895D-F26EF00F4E8E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5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47664" y="164671"/>
            <a:ext cx="655272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Physics with CLAS12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2663" y="1124744"/>
            <a:ext cx="7157124" cy="467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ts val="50"/>
              </a:spcBef>
              <a:buSzPct val="130000"/>
              <a:buFont typeface="Arial" pitchFamily="34" charset="0"/>
              <a:buChar char="•"/>
            </a:pPr>
            <a:r>
              <a:rPr lang="en-US" sz="2000" dirty="0">
                <a:ea typeface="ＭＳ Ｐゴシック" pitchFamily="34" charset="-128"/>
              </a:rPr>
              <a:t>3D Structure of </a:t>
            </a:r>
            <a:r>
              <a:rPr lang="en-US" sz="2000" dirty="0" smtClean="0">
                <a:ea typeface="ＭＳ Ｐゴシック" pitchFamily="34" charset="-128"/>
              </a:rPr>
              <a:t>the Nucleon – </a:t>
            </a:r>
          </a:p>
          <a:p>
            <a:pPr lvl="1" eaLnBrk="1" hangingPunct="1">
              <a:spcBef>
                <a:spcPts val="50"/>
              </a:spcBef>
              <a:buSzPct val="130000"/>
            </a:pPr>
            <a:r>
              <a:rPr lang="en-US" sz="1600" dirty="0">
                <a:ea typeface="ＭＳ Ｐゴシック" pitchFamily="34" charset="-128"/>
              </a:rPr>
              <a:t>High precision </a:t>
            </a:r>
            <a:r>
              <a:rPr lang="en-US" sz="1600" dirty="0" smtClean="0">
                <a:ea typeface="ＭＳ Ｐゴシック" pitchFamily="34" charset="-128"/>
              </a:rPr>
              <a:t>measurements of exclusive et </a:t>
            </a:r>
            <a:r>
              <a:rPr lang="en-US" sz="1600" dirty="0">
                <a:ea typeface="ＭＳ Ｐゴシック" pitchFamily="34" charset="-128"/>
              </a:rPr>
              <a:t>semi-inclusive processes </a:t>
            </a:r>
            <a:r>
              <a:rPr lang="en-US" sz="1600" dirty="0" smtClean="0">
                <a:ea typeface="ＭＳ Ｐゴシック" pitchFamily="34" charset="-128"/>
              </a:rPr>
              <a:t>- Generalized </a:t>
            </a:r>
            <a:r>
              <a:rPr lang="en-US" sz="1600" dirty="0">
                <a:ea typeface="ＭＳ Ｐゴシック" pitchFamily="34" charset="-128"/>
              </a:rPr>
              <a:t>Parton Distributions (GPDs) </a:t>
            </a:r>
            <a:r>
              <a:rPr lang="en-US" sz="1600" dirty="0" smtClean="0">
                <a:ea typeface="ＭＳ Ｐゴシック" pitchFamily="34" charset="-128"/>
              </a:rPr>
              <a:t>and </a:t>
            </a:r>
            <a:r>
              <a:rPr lang="en-US" sz="1600" dirty="0">
                <a:ea typeface="ＭＳ Ｐゴシック" pitchFamily="34" charset="-128"/>
              </a:rPr>
              <a:t>Transverse Momentum </a:t>
            </a:r>
            <a:r>
              <a:rPr lang="en-US" sz="1600" dirty="0" smtClean="0">
                <a:ea typeface="ＭＳ Ｐゴシック" pitchFamily="34" charset="-128"/>
              </a:rPr>
              <a:t>Dependencies </a:t>
            </a:r>
            <a:r>
              <a:rPr lang="en-US" sz="1600" dirty="0">
                <a:ea typeface="ＭＳ Ｐゴシック" pitchFamily="34" charset="-128"/>
              </a:rPr>
              <a:t>(TMDs</a:t>
            </a:r>
            <a:r>
              <a:rPr lang="en-US" sz="1600" dirty="0" smtClean="0">
                <a:ea typeface="ＭＳ Ｐゴシック" pitchFamily="34" charset="-128"/>
              </a:rPr>
              <a:t>).</a:t>
            </a:r>
          </a:p>
          <a:p>
            <a:pPr lvl="1" eaLnBrk="1" hangingPunct="1">
              <a:spcBef>
                <a:spcPts val="50"/>
              </a:spcBef>
              <a:buSzPct val="130000"/>
            </a:pPr>
            <a:endParaRPr lang="en-US" sz="1600" dirty="0">
              <a:ea typeface="ＭＳ Ｐゴシック" pitchFamily="34" charset="-128"/>
            </a:endParaRPr>
          </a:p>
          <a:p>
            <a:pPr marL="342900" indent="-342900" eaLnBrk="1" hangingPunct="1">
              <a:buSzPct val="130000"/>
              <a:buFont typeface="Arial" pitchFamily="34" charset="0"/>
              <a:buChar char="•"/>
            </a:pPr>
            <a:r>
              <a:rPr lang="en-US" sz="2000" dirty="0" smtClean="0">
                <a:ea typeface="ＭＳ Ｐゴシック" pitchFamily="34" charset="-128"/>
              </a:rPr>
              <a:t>Precise Measurements of </a:t>
            </a:r>
            <a:r>
              <a:rPr lang="en-US" sz="2000" dirty="0">
                <a:ea typeface="ＭＳ Ｐゴシック" pitchFamily="34" charset="-128"/>
              </a:rPr>
              <a:t>structure functions </a:t>
            </a:r>
            <a:endParaRPr lang="en-US" sz="2000" dirty="0" smtClean="0">
              <a:ea typeface="ＭＳ Ｐゴシック" pitchFamily="34" charset="-128"/>
            </a:endParaRPr>
          </a:p>
          <a:p>
            <a:pPr marL="342900" indent="-342900" eaLnBrk="1" hangingPunct="1">
              <a:buSzPct val="130000"/>
              <a:buFont typeface="Arial" pitchFamily="34" charset="0"/>
              <a:buChar char="•"/>
            </a:pPr>
            <a:endParaRPr lang="en-US" sz="2000" dirty="0">
              <a:ea typeface="ＭＳ Ｐゴシック" pitchFamily="34" charset="-128"/>
            </a:endParaRPr>
          </a:p>
          <a:p>
            <a:pPr marL="342900" indent="-342900" eaLnBrk="1" hangingPunct="1">
              <a:buSzPct val="130000"/>
              <a:buFont typeface="Arial" pitchFamily="34" charset="0"/>
              <a:buChar char="•"/>
            </a:pPr>
            <a:r>
              <a:rPr lang="en-US" sz="2000" dirty="0" smtClean="0">
                <a:ea typeface="ＭＳ Ｐゴシック" pitchFamily="34" charset="-128"/>
              </a:rPr>
              <a:t>Elastic and Transition Form </a:t>
            </a:r>
            <a:r>
              <a:rPr lang="en-US" sz="2000" dirty="0">
                <a:ea typeface="ＭＳ Ｐゴシック" pitchFamily="34" charset="-128"/>
              </a:rPr>
              <a:t>Factors at high moment transfer </a:t>
            </a:r>
            <a:endParaRPr lang="en-US" sz="2000" dirty="0" smtClean="0">
              <a:ea typeface="ＭＳ Ｐゴシック" pitchFamily="34" charset="-128"/>
            </a:endParaRPr>
          </a:p>
          <a:p>
            <a:pPr marL="342900" indent="-342900" eaLnBrk="1" hangingPunct="1">
              <a:buSzPct val="130000"/>
              <a:buFont typeface="Arial" pitchFamily="34" charset="0"/>
              <a:buChar char="•"/>
            </a:pPr>
            <a:endParaRPr lang="en-US" sz="2000" dirty="0" smtClean="0">
              <a:ea typeface="ＭＳ Ｐゴシック" pitchFamily="34" charset="-128"/>
            </a:endParaRPr>
          </a:p>
          <a:p>
            <a:pPr marL="342900" indent="-342900" eaLnBrk="1" hangingPunct="1">
              <a:buSzPct val="130000"/>
              <a:buFont typeface="Arial" pitchFamily="34" charset="0"/>
              <a:buChar char="•"/>
            </a:pPr>
            <a:r>
              <a:rPr lang="en-US" sz="2000" dirty="0" err="1" smtClean="0">
                <a:ea typeface="ＭＳ Ｐゴシック" pitchFamily="34" charset="-128"/>
              </a:rPr>
              <a:t>Hadronization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>
                <a:ea typeface="ＭＳ Ｐゴシック" pitchFamily="34" charset="-128"/>
              </a:rPr>
              <a:t>and </a:t>
            </a:r>
            <a:r>
              <a:rPr lang="en-US" sz="2000" dirty="0" err="1">
                <a:ea typeface="ＭＳ Ｐゴシック" pitchFamily="34" charset="-128"/>
              </a:rPr>
              <a:t>Colour</a:t>
            </a:r>
            <a:r>
              <a:rPr lang="en-US" sz="2000" dirty="0">
                <a:ea typeface="ＭＳ Ｐゴシック" pitchFamily="34" charset="-128"/>
              </a:rPr>
              <a:t> Transparency.</a:t>
            </a:r>
            <a:endParaRPr lang="en-US" sz="2000" dirty="0" smtClean="0">
              <a:ea typeface="ＭＳ Ｐゴシック" pitchFamily="34" charset="-128"/>
            </a:endParaRPr>
          </a:p>
          <a:p>
            <a:pPr marL="342900" indent="-342900" eaLnBrk="1" hangingPunct="1">
              <a:buSzPct val="130000"/>
              <a:buFont typeface="Arial" pitchFamily="34" charset="0"/>
              <a:buChar char="•"/>
            </a:pPr>
            <a:endParaRPr lang="en-US" sz="2000" dirty="0" smtClean="0">
              <a:ea typeface="ＭＳ Ｐゴシック" pitchFamily="34" charset="-128"/>
            </a:endParaRPr>
          </a:p>
          <a:p>
            <a:pPr marL="342900" indent="-342900" eaLnBrk="1" hangingPunct="1">
              <a:buSzPct val="130000"/>
              <a:buFont typeface="Arial" pitchFamily="34" charset="0"/>
              <a:buChar char="•"/>
            </a:pPr>
            <a:r>
              <a:rPr lang="en-US" sz="2000" dirty="0" smtClean="0">
                <a:ea typeface="ＭＳ Ｐゴシック" pitchFamily="34" charset="-128"/>
              </a:rPr>
              <a:t>Spectroscopy – heavy baryons, hybrid mesons.</a:t>
            </a:r>
            <a:endParaRPr lang="en-US" sz="2000" dirty="0">
              <a:ea typeface="ＭＳ Ｐゴシック" pitchFamily="34" charset="-128"/>
            </a:endParaRPr>
          </a:p>
          <a:p>
            <a:pPr eaLnBrk="1" hangingPunct="1">
              <a:buSzPct val="130000"/>
            </a:pPr>
            <a:endParaRPr lang="en-US" sz="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ea typeface="ＭＳ Ｐゴシック" pitchFamily="34" charset="-128"/>
              </a:rPr>
              <a:t>5 years </a:t>
            </a:r>
            <a:r>
              <a:rPr lang="en-US" sz="2000" dirty="0">
                <a:solidFill>
                  <a:srgbClr val="FFFF00"/>
                </a:solidFill>
                <a:ea typeface="ＭＳ Ｐゴシック" pitchFamily="34" charset="-128"/>
              </a:rPr>
              <a:t>of beam </a:t>
            </a:r>
            <a:r>
              <a:rPr lang="en-US" sz="2000" dirty="0" smtClean="0">
                <a:solidFill>
                  <a:srgbClr val="FFFF00"/>
                </a:solidFill>
                <a:ea typeface="ＭＳ Ｐゴシック" pitchFamily="34" charset="-128"/>
              </a:rPr>
              <a:t>already scheduled for </a:t>
            </a:r>
            <a:r>
              <a:rPr lang="en-US" sz="2000" dirty="0" err="1" smtClean="0">
                <a:solidFill>
                  <a:srgbClr val="FFFF00"/>
                </a:solidFill>
                <a:ea typeface="ＭＳ Ｐゴシック" pitchFamily="34" charset="-128"/>
              </a:rPr>
              <a:t>JLab</a:t>
            </a:r>
            <a:r>
              <a:rPr lang="en-US" sz="2000" dirty="0" smtClean="0">
                <a:solidFill>
                  <a:srgbClr val="FFFF00"/>
                </a:solidFill>
                <a:ea typeface="ＭＳ Ｐゴシック" pitchFamily="34" charset="-128"/>
              </a:rPr>
              <a:t> PAC approved experiments.</a:t>
            </a:r>
            <a:endParaRPr lang="en-GB" sz="2000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F7F5BC-FECF-4118-BE4F-047B16CF05F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5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23" y="0"/>
            <a:ext cx="693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1320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solidFill>
                  <a:srgbClr val="CC0066"/>
                </a:solidFill>
              </a:rPr>
              <a:t>CLAS12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0" y="762000"/>
            <a:ext cx="219075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latin typeface="Calibri" pitchFamily="34" charset="0"/>
              </a:rPr>
              <a:t>Forward spectrometer</a:t>
            </a:r>
            <a:r>
              <a:rPr lang="en-US" sz="1600" dirty="0">
                <a:latin typeface="Calibri" pitchFamily="34" charset="0"/>
              </a:rPr>
              <a:t>:</a:t>
            </a:r>
          </a:p>
          <a:p>
            <a:r>
              <a:rPr lang="en-US" sz="1600" i="1" dirty="0">
                <a:latin typeface="Calibri" pitchFamily="34" charset="0"/>
              </a:rPr>
              <a:t>- </a:t>
            </a:r>
            <a:r>
              <a:rPr lang="en-US" sz="1600" i="1" dirty="0" smtClean="0">
                <a:latin typeface="Calibri" pitchFamily="34" charset="0"/>
              </a:rPr>
              <a:t>TORUS</a:t>
            </a:r>
            <a:endParaRPr lang="en-US" sz="1600" i="1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1600" i="1" dirty="0">
                <a:latin typeface="Calibri" pitchFamily="34" charset="0"/>
              </a:rPr>
              <a:t>HT </a:t>
            </a:r>
            <a:r>
              <a:rPr lang="en-US" sz="1600" i="1" dirty="0" err="1">
                <a:latin typeface="Calibri" pitchFamily="34" charset="0"/>
              </a:rPr>
              <a:t>Čerenkov</a:t>
            </a:r>
            <a:endParaRPr lang="en-US" sz="1600" i="1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1600" i="1" dirty="0" smtClean="0">
                <a:latin typeface="Calibri" pitchFamily="34" charset="0"/>
              </a:rPr>
              <a:t>Drift chambers</a:t>
            </a:r>
            <a:endParaRPr lang="en-US" sz="1600" i="1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1600" i="1" dirty="0" smtClean="0">
                <a:latin typeface="Calibri" pitchFamily="34" charset="0"/>
              </a:rPr>
              <a:t>LT </a:t>
            </a:r>
            <a:r>
              <a:rPr lang="en-US" sz="1600" i="1" dirty="0" err="1" smtClean="0">
                <a:latin typeface="Calibri" pitchFamily="34" charset="0"/>
              </a:rPr>
              <a:t>Čerenkov</a:t>
            </a:r>
            <a:r>
              <a:rPr lang="en-US" sz="1600" i="1" dirty="0" smtClean="0">
                <a:latin typeface="Calibri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1600" i="1" dirty="0" smtClean="0">
                <a:latin typeface="Calibri" pitchFamily="34" charset="0"/>
              </a:rPr>
              <a:t>Forward </a:t>
            </a:r>
            <a:r>
              <a:rPr lang="en-US" sz="1600" i="1" dirty="0" err="1">
                <a:latin typeface="Calibri" pitchFamily="34" charset="0"/>
              </a:rPr>
              <a:t>ToF</a:t>
            </a:r>
            <a:endParaRPr lang="en-US" sz="1600" i="1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1600" i="1" dirty="0" err="1" smtClean="0">
                <a:latin typeface="Calibri" pitchFamily="34" charset="0"/>
              </a:rPr>
              <a:t>Preshower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</a:rPr>
              <a:t>Calorimeter</a:t>
            </a:r>
            <a:endParaRPr lang="en-US" sz="1600" i="1" dirty="0">
              <a:latin typeface="Calibri" pitchFamily="34" charset="0"/>
            </a:endParaRPr>
          </a:p>
          <a:p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</a:rPr>
              <a:t>(6 sectors)</a:t>
            </a:r>
            <a:endParaRPr lang="en-US" sz="1600" i="1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1600" i="1" dirty="0">
                <a:latin typeface="Calibri" pitchFamily="34" charset="0"/>
              </a:rPr>
              <a:t>E.M Calorimeter. (EC</a:t>
            </a:r>
            <a:r>
              <a:rPr lang="en-US" sz="1600" i="1" dirty="0" smtClean="0">
                <a:latin typeface="Calibri" pitchFamily="34" charset="0"/>
              </a:rPr>
              <a:t>)</a:t>
            </a:r>
          </a:p>
          <a:p>
            <a:pPr>
              <a:buFontTx/>
              <a:buChar char="-"/>
            </a:pPr>
            <a:endParaRPr lang="en-US" sz="1600" i="1" dirty="0">
              <a:latin typeface="Calibri" pitchFamily="34" charset="0"/>
            </a:endParaRPr>
          </a:p>
          <a:p>
            <a:r>
              <a:rPr lang="en-US" sz="1600" b="1" dirty="0" smtClean="0">
                <a:latin typeface="Calibri" pitchFamily="34" charset="0"/>
              </a:rPr>
              <a:t>Central </a:t>
            </a:r>
            <a:r>
              <a:rPr lang="en-US" sz="1600" b="1" dirty="0">
                <a:latin typeface="Calibri" pitchFamily="34" charset="0"/>
              </a:rPr>
              <a:t>Detector:</a:t>
            </a:r>
          </a:p>
          <a:p>
            <a:pPr>
              <a:buFontTx/>
              <a:buChar char="-"/>
            </a:pP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</a:rPr>
              <a:t>SOLENOID</a:t>
            </a:r>
            <a:endParaRPr lang="en-US" sz="1600" i="1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1600" i="1" dirty="0">
                <a:latin typeface="Calibri" pitchFamily="34" charset="0"/>
              </a:rPr>
              <a:t> Tracker</a:t>
            </a:r>
            <a:r>
              <a:rPr lang="en-US" dirty="0"/>
              <a:t> </a:t>
            </a:r>
            <a:r>
              <a:rPr lang="en-US" sz="1600" i="1" dirty="0">
                <a:latin typeface="Calibri" pitchFamily="34" charset="0"/>
              </a:rPr>
              <a:t>Barrel </a:t>
            </a:r>
            <a:r>
              <a:rPr lang="en-US" sz="1600" i="1" dirty="0" err="1">
                <a:latin typeface="Calibri" pitchFamily="34" charset="0"/>
              </a:rPr>
              <a:t>Micromegas</a:t>
            </a:r>
            <a:r>
              <a:rPr lang="en-US" sz="1600" i="1" dirty="0">
                <a:latin typeface="Calibri" pitchFamily="34" charset="0"/>
              </a:rPr>
              <a:t>/Silicon</a:t>
            </a:r>
          </a:p>
          <a:p>
            <a:pPr>
              <a:buFontTx/>
              <a:buChar char="-"/>
            </a:pPr>
            <a:r>
              <a:rPr lang="en-US" sz="1600" i="1" dirty="0">
                <a:latin typeface="Calibri" pitchFamily="34" charset="0"/>
              </a:rPr>
              <a:t> Forward Tracker</a:t>
            </a:r>
          </a:p>
          <a:p>
            <a:pPr>
              <a:buFontTx/>
              <a:buChar char="-"/>
            </a:pPr>
            <a:r>
              <a:rPr lang="en-US" sz="1600" i="1" dirty="0">
                <a:latin typeface="Calibri" pitchFamily="34" charset="0"/>
              </a:rPr>
              <a:t> Central </a:t>
            </a:r>
            <a:r>
              <a:rPr lang="en-US" sz="1600" i="1" dirty="0" err="1">
                <a:latin typeface="Calibri" pitchFamily="34" charset="0"/>
              </a:rPr>
              <a:t>ToF</a:t>
            </a:r>
            <a:endParaRPr lang="en-US" sz="1600" i="1" dirty="0">
              <a:latin typeface="Calibri" pitchFamily="34" charset="0"/>
            </a:endParaRPr>
          </a:p>
          <a:p>
            <a:endParaRPr lang="en-US" sz="1600" i="1" dirty="0">
              <a:latin typeface="Calibri" pitchFamily="34" charset="0"/>
            </a:endParaRPr>
          </a:p>
        </p:txBody>
      </p:sp>
      <p:sp>
        <p:nvSpPr>
          <p:cNvPr id="9221" name="Text Box 36"/>
          <p:cNvSpPr txBox="1">
            <a:spLocks noChangeArrowheads="1"/>
          </p:cNvSpPr>
          <p:nvPr/>
        </p:nvSpPr>
        <p:spPr bwMode="auto">
          <a:xfrm>
            <a:off x="2362200" y="990600"/>
            <a:ext cx="1120775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Central </a:t>
            </a:r>
          </a:p>
          <a:p>
            <a:r>
              <a:rPr lang="en-US" b="1">
                <a:solidFill>
                  <a:srgbClr val="000000"/>
                </a:solidFill>
              </a:rPr>
              <a:t>Detector</a:t>
            </a:r>
          </a:p>
        </p:txBody>
      </p:sp>
      <p:sp>
        <p:nvSpPr>
          <p:cNvPr id="9222" name="Text Box 37"/>
          <p:cNvSpPr txBox="1">
            <a:spLocks noChangeArrowheads="1"/>
          </p:cNvSpPr>
          <p:nvPr/>
        </p:nvSpPr>
        <p:spPr bwMode="auto">
          <a:xfrm>
            <a:off x="5181600" y="3881438"/>
            <a:ext cx="11588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Forward </a:t>
            </a:r>
          </a:p>
          <a:p>
            <a:r>
              <a:rPr lang="en-US" b="1"/>
              <a:t>Detector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35AD-E446-40A6-BF93-3B139CF628C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2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47664" y="164671"/>
            <a:ext cx="655272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+mj-lt"/>
              </a:rPr>
              <a:t>Micromegas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Tracker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94780"/>
            <a:ext cx="5077549" cy="387064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685" y="1514401"/>
            <a:ext cx="3990251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     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Central Detector</a:t>
            </a:r>
          </a:p>
          <a:p>
            <a:pPr eaLnBrk="1" hangingPunct="1">
              <a:buClr>
                <a:srgbClr val="FF0000"/>
              </a:buClr>
            </a:pPr>
            <a:endParaRPr lang="en-US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SVT – </a:t>
            </a:r>
            <a:r>
              <a:rPr lang="en-US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MVT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</a:pPr>
            <a:r>
              <a:rPr lang="en-US" dirty="0">
                <a:latin typeface="Arial" charset="0"/>
                <a:cs typeface="Arial" charset="0"/>
              </a:rPr>
              <a:t>    Charged particles Tracking</a:t>
            </a:r>
          </a:p>
          <a:p>
            <a:r>
              <a:rPr lang="en-US" dirty="0">
                <a:latin typeface="Arial" charset="0"/>
                <a:cs typeface="Arial" charset="0"/>
              </a:rPr>
              <a:t>    </a:t>
            </a:r>
            <a:r>
              <a:rPr lang="en-US" dirty="0" smtClean="0">
                <a:latin typeface="Arial" charset="0"/>
                <a:cs typeface="Arial" charset="0"/>
              </a:rPr>
              <a:t>from 35 to </a:t>
            </a:r>
            <a:r>
              <a:rPr lang="en-US" dirty="0">
                <a:latin typeface="Arial" charset="0"/>
                <a:cs typeface="Arial" charset="0"/>
              </a:rPr>
              <a:t>125</a:t>
            </a:r>
            <a:r>
              <a:rPr lang="en-US" dirty="0" smtClean="0">
                <a:latin typeface="Arial" charset="0"/>
                <a:cs typeface="Arial" charset="0"/>
              </a:rPr>
              <a:t>° and </a:t>
            </a:r>
            <a:r>
              <a:rPr lang="en-US" dirty="0">
                <a:latin typeface="Arial" charset="0"/>
                <a:cs typeface="Arial" charset="0"/>
              </a:rPr>
              <a:t>5 </a:t>
            </a:r>
            <a:r>
              <a:rPr lang="en-US" dirty="0" smtClean="0">
                <a:latin typeface="Arial" charset="0"/>
                <a:cs typeface="Arial" charset="0"/>
              </a:rPr>
              <a:t>to </a:t>
            </a:r>
            <a:r>
              <a:rPr lang="en-US" dirty="0">
                <a:latin typeface="Arial" charset="0"/>
                <a:cs typeface="Arial" charset="0"/>
              </a:rPr>
              <a:t>35</a:t>
            </a:r>
            <a:r>
              <a:rPr lang="en-US" dirty="0" smtClean="0">
                <a:latin typeface="Arial" charset="0"/>
                <a:cs typeface="Arial" charset="0"/>
              </a:rPr>
              <a:t>°( </a:t>
            </a:r>
            <a:r>
              <a:rPr lang="en-US" b="1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FVT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  <a:endParaRPr lang="fr-FR" dirty="0"/>
          </a:p>
          <a:p>
            <a:pPr eaLnBrk="1" hangingPunct="1">
              <a:buClr>
                <a:srgbClr val="FF0000"/>
              </a:buClr>
            </a:pPr>
            <a:r>
              <a:rPr lang="en-US" dirty="0" smtClean="0">
                <a:latin typeface="Arial" charset="0"/>
                <a:cs typeface="Arial" charset="0"/>
              </a:rPr>
              <a:t>    </a:t>
            </a:r>
            <a:r>
              <a:rPr lang="en-US" dirty="0" err="1" smtClean="0">
                <a:latin typeface="Arial" charset="0"/>
                <a:cs typeface="Arial" charset="0"/>
              </a:rPr>
              <a:t>Vertexing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CTOF, </a:t>
            </a:r>
            <a:r>
              <a:rPr lang="en-US" dirty="0">
                <a:latin typeface="Arial" charset="0"/>
                <a:cs typeface="Arial" charset="0"/>
              </a:rPr>
              <a:t>ΔT &lt; 60psec</a:t>
            </a:r>
            <a:r>
              <a:rPr lang="en-US" dirty="0" smtClean="0">
                <a:latin typeface="Arial" charset="0"/>
                <a:cs typeface="Arial" charset="0"/>
              </a:rPr>
              <a:t> for </a:t>
            </a:r>
            <a:r>
              <a:rPr lang="en-US" dirty="0">
                <a:latin typeface="Arial" charset="0"/>
                <a:cs typeface="Arial" charset="0"/>
              </a:rPr>
              <a:t>particle </a:t>
            </a:r>
            <a:r>
              <a:rPr lang="en-US" dirty="0" smtClean="0">
                <a:latin typeface="Arial" charset="0"/>
                <a:cs typeface="Arial" charset="0"/>
              </a:rPr>
              <a:t>id</a:t>
            </a:r>
          </a:p>
          <a:p>
            <a:pPr marL="285750" indent="-285750" eaLnBrk="1" hangingPunct="1">
              <a:buClr>
                <a:schemeClr val="tx1"/>
              </a:buClr>
              <a:buFont typeface="Arial" pitchFamily="34" charset="0"/>
              <a:buChar char="•"/>
            </a:pPr>
            <a:endParaRPr lang="en-US" dirty="0">
              <a:latin typeface="Arial" charset="0"/>
              <a:cs typeface="Arial" charset="0"/>
            </a:endParaRPr>
          </a:p>
          <a:p>
            <a:pPr marL="285750" indent="-285750"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Neutron counter</a:t>
            </a:r>
          </a:p>
          <a:p>
            <a:pPr eaLnBrk="1" hangingPunct="1">
              <a:buClr>
                <a:schemeClr val="tx1"/>
              </a:buClr>
            </a:pPr>
            <a:endParaRPr lang="en-US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5T  </a:t>
            </a:r>
            <a:r>
              <a:rPr lang="en-US" dirty="0" err="1" smtClean="0">
                <a:latin typeface="Arial" charset="0"/>
                <a:cs typeface="Arial" charset="0"/>
              </a:rPr>
              <a:t>Solénoid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</a:p>
          <a:p>
            <a:pPr eaLnBrk="1" hangingPunct="1">
              <a:buClr>
                <a:srgbClr val="FF0000"/>
              </a:buClr>
            </a:pP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  Active shielding </a:t>
            </a:r>
            <a:r>
              <a:rPr lang="en-US" dirty="0" err="1" smtClean="0">
                <a:latin typeface="Arial" charset="0"/>
                <a:cs typeface="Arial" charset="0"/>
              </a:rPr>
              <a:t>vs</a:t>
            </a:r>
            <a:r>
              <a:rPr lang="en-US" dirty="0" smtClean="0">
                <a:latin typeface="Arial" charset="0"/>
                <a:cs typeface="Arial" charset="0"/>
              </a:rPr>
              <a:t> Moller electrons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</a:pPr>
            <a:r>
              <a:rPr lang="en-US" dirty="0" smtClean="0">
                <a:latin typeface="Arial" charset="0"/>
                <a:cs typeface="Arial" charset="0"/>
              </a:rPr>
              <a:t>   ΔB/B </a:t>
            </a:r>
            <a:r>
              <a:rPr lang="en-US" dirty="0">
                <a:latin typeface="Arial" charset="0"/>
                <a:cs typeface="Arial" charset="0"/>
              </a:rPr>
              <a:t>&lt; 10</a:t>
            </a:r>
            <a:r>
              <a:rPr lang="en-US" baseline="30000" dirty="0">
                <a:latin typeface="Arial" charset="0"/>
                <a:cs typeface="Arial" charset="0"/>
              </a:rPr>
              <a:t>-4  </a:t>
            </a:r>
            <a:r>
              <a:rPr lang="en-US" dirty="0" smtClean="0">
                <a:latin typeface="Arial" charset="0"/>
                <a:cs typeface="Arial" charset="0"/>
              </a:rPr>
              <a:t>in a 2.5x4 cm</a:t>
            </a:r>
            <a:r>
              <a:rPr lang="en-US" baseline="30000" dirty="0" smtClean="0">
                <a:latin typeface="Arial" charset="0"/>
                <a:cs typeface="Arial" charset="0"/>
              </a:rPr>
              <a:t>2 </a:t>
            </a:r>
            <a:r>
              <a:rPr lang="en-US" dirty="0" smtClean="0">
                <a:latin typeface="Arial" charset="0"/>
                <a:cs typeface="Arial" charset="0"/>
              </a:rPr>
              <a:t>cylinder</a:t>
            </a:r>
          </a:p>
          <a:p>
            <a:pPr eaLnBrk="1" hangingPunct="1">
              <a:buClr>
                <a:srgbClr val="FF0000"/>
              </a:buClr>
            </a:pPr>
            <a:r>
              <a:rPr lang="en-US" dirty="0" smtClean="0">
                <a:latin typeface="Arial" charset="0"/>
                <a:cs typeface="Arial" charset="0"/>
              </a:rPr>
              <a:t>   for target </a:t>
            </a:r>
            <a:r>
              <a:rPr lang="en-US" dirty="0" err="1" smtClean="0">
                <a:latin typeface="Arial" charset="0"/>
                <a:cs typeface="Arial" charset="0"/>
              </a:rPr>
              <a:t>polarisation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21" y="1052736"/>
            <a:ext cx="5173893" cy="387064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55522" y="4923376"/>
            <a:ext cx="5173893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Barrel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: 3 cylindrical double layers (Z,C) bulk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Micromegas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around 3 SVT double layers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Forward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: 3 double disc shaped bulk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Micromegas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F7F5BC-FECF-4118-BE4F-047B16CF05F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5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F7F5BC-FECF-4118-BE4F-047B16CF05F2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547664" y="164671"/>
            <a:ext cx="655272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+mj-lt"/>
              </a:rPr>
              <a:t>Micromegas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Tracker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3581443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 bwMode="auto">
          <a:xfrm>
            <a:off x="2123728" y="1268760"/>
            <a:ext cx="50405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3707904" y="8994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450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>
            <a:off x="8884300" y="2132856"/>
            <a:ext cx="0" cy="2520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8388424" y="320349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1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47664" y="164671"/>
            <a:ext cx="655272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CLAS12 Tracking specs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1822" y="1700808"/>
            <a:ext cx="71571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GB" sz="2000" dirty="0" smtClean="0"/>
          </a:p>
          <a:p>
            <a:pPr marL="285750" indent="-285750">
              <a:buFontTx/>
              <a:buChar char="-"/>
            </a:pPr>
            <a:endParaRPr lang="en-GB" sz="2000" dirty="0" smtClean="0"/>
          </a:p>
          <a:p>
            <a:pPr marL="285750" indent="-285750">
              <a:buFontTx/>
              <a:buChar char="-"/>
            </a:pPr>
            <a:endParaRPr lang="en-GB" sz="2000" dirty="0" smtClean="0"/>
          </a:p>
          <a:p>
            <a:pPr marL="285750" indent="-285750">
              <a:buFontTx/>
              <a:buChar char="-"/>
            </a:pPr>
            <a:endParaRPr lang="en-GB" sz="2000" dirty="0" smtClean="0"/>
          </a:p>
          <a:p>
            <a:pPr marL="285750" indent="-285750">
              <a:buFontTx/>
              <a:buChar char="-"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22016"/>
              </p:ext>
            </p:extLst>
          </p:nvPr>
        </p:nvGraphicFramePr>
        <p:xfrm>
          <a:off x="691822" y="1988840"/>
          <a:ext cx="7264554" cy="3456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3077"/>
                <a:gridCol w="2011504"/>
                <a:gridCol w="1849973"/>
              </a:tblGrid>
              <a:tr h="76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Specification</a:t>
                      </a:r>
                      <a:endParaRPr lang="fr-F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Forward</a:t>
                      </a:r>
                      <a:endParaRPr lang="fr-F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Central</a:t>
                      </a:r>
                      <a:endParaRPr lang="fr-F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Angular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 err="1" smtClean="0">
                          <a:effectLst/>
                        </a:rPr>
                        <a:t>Acceptance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5-35°</a:t>
                      </a:r>
                      <a:endParaRPr lang="fr-FR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35-125°</a:t>
                      </a:r>
                      <a:endParaRPr lang="fr-FR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σ</a:t>
                      </a:r>
                      <a:r>
                        <a:rPr lang="fr-FR" sz="1400" baseline="-25000" dirty="0" err="1" smtClean="0">
                          <a:effectLst/>
                        </a:rPr>
                        <a:t>p</a:t>
                      </a:r>
                      <a:r>
                        <a:rPr lang="fr-FR" sz="1400" dirty="0" smtClean="0">
                          <a:effectLst/>
                        </a:rPr>
                        <a:t>/p</a:t>
                      </a:r>
                      <a:endParaRPr lang="fr-F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&lt; 1%</a:t>
                      </a:r>
                      <a:endParaRPr lang="fr-FR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&lt; 5%</a:t>
                      </a:r>
                      <a:endParaRPr lang="fr-FR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σ</a:t>
                      </a:r>
                      <a:r>
                        <a:rPr lang="fr-FR" sz="1400" baseline="-25000" dirty="0" smtClean="0">
                          <a:effectLst/>
                        </a:rPr>
                        <a:t>ϴ</a:t>
                      </a:r>
                      <a:endParaRPr lang="fr-F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&lt; 1 mrad</a:t>
                      </a:r>
                      <a:endParaRPr lang="fr-FR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&lt; 5-10 </a:t>
                      </a:r>
                      <a:r>
                        <a:rPr lang="fr-FR" sz="1400" b="1" dirty="0" err="1">
                          <a:effectLst/>
                        </a:rPr>
                        <a:t>mrad</a:t>
                      </a:r>
                      <a:endParaRPr lang="fr-FR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σ</a:t>
                      </a:r>
                      <a:r>
                        <a:rPr lang="fr-FR" sz="1400" baseline="-25000" dirty="0" err="1" smtClean="0">
                          <a:effectLst/>
                        </a:rPr>
                        <a:t>φ</a:t>
                      </a:r>
                      <a:endParaRPr lang="fr-F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&lt; 3 mrad</a:t>
                      </a:r>
                      <a:endParaRPr lang="fr-FR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&lt; 5 </a:t>
                      </a:r>
                      <a:r>
                        <a:rPr lang="fr-FR" sz="1400" b="1" dirty="0" err="1">
                          <a:effectLst/>
                        </a:rPr>
                        <a:t>mrad</a:t>
                      </a:r>
                      <a:endParaRPr lang="fr-FR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Espace réservé de la date 9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F7F5BC-FECF-4118-BE4F-047B16CF05F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0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 dirty="0"/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 dirty="0"/>
          </a:p>
        </p:txBody>
      </p:sp>
      <p:sp>
        <p:nvSpPr>
          <p:cNvPr id="4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66D-4CA2-48B6-95FE-5FFB00FB1420}" type="slidenum">
              <a:rPr lang="fr-FR"/>
              <a:pPr/>
              <a:t>8</a:t>
            </a:fld>
            <a:endParaRPr lang="fr-FR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7362" y="230508"/>
            <a:ext cx="6049963" cy="452811"/>
          </a:xfrm>
          <a:solidFill>
            <a:schemeClr val="bg1"/>
          </a:solidFill>
          <a:ln>
            <a:solidFill>
              <a:srgbClr val="FFFF00"/>
            </a:solidFill>
            <a:miter lim="800000"/>
            <a:headEnd/>
            <a:tailEnd/>
          </a:ln>
          <a:effectLst>
            <a:outerShdw sy="50000" rotWithShape="0">
              <a:schemeClr val="bg2"/>
            </a:outerShdw>
          </a:effectLst>
        </p:spPr>
        <p:txBody>
          <a:bodyPr anchorCtr="0"/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/>
            </a:r>
            <a:br>
              <a:rPr lang="fr-FR" sz="2800" b="1" dirty="0" smtClean="0">
                <a:solidFill>
                  <a:srgbClr val="FFFF00"/>
                </a:solidFill>
              </a:rPr>
            </a:br>
            <a:r>
              <a:rPr lang="fr-FR" sz="2800" b="1" dirty="0" err="1" smtClean="0">
                <a:solidFill>
                  <a:srgbClr val="FFFF00"/>
                </a:solidFill>
              </a:rPr>
              <a:t>Resolutions</a:t>
            </a:r>
            <a:r>
              <a:rPr lang="fr-FR" sz="2800" b="1" dirty="0" smtClean="0">
                <a:solidFill>
                  <a:srgbClr val="FFFF00"/>
                </a:solidFill>
              </a:rPr>
              <a:t> </a:t>
            </a:r>
            <a:r>
              <a:rPr lang="fr-FR" sz="2800" b="1" dirty="0" err="1">
                <a:solidFill>
                  <a:srgbClr val="FFFF00"/>
                </a:solidFill>
              </a:rPr>
              <a:t>comparison</a:t>
            </a:r>
            <a:r>
              <a:rPr lang="fr-FR" sz="2800" b="1" dirty="0">
                <a:solidFill>
                  <a:srgbClr val="FFFF00"/>
                </a:solidFill>
              </a:rPr>
              <a:t/>
            </a:r>
            <a:br>
              <a:rPr lang="fr-FR" sz="2800" b="1" dirty="0">
                <a:solidFill>
                  <a:srgbClr val="FFFF00"/>
                </a:solidFill>
              </a:rPr>
            </a:br>
            <a:r>
              <a:rPr lang="fr-FR" sz="2800" b="1" dirty="0">
                <a:solidFill>
                  <a:srgbClr val="FFFF00"/>
                </a:solidFill>
              </a:rPr>
              <a:t> </a:t>
            </a:r>
            <a:endParaRPr lang="fr-FR" sz="2000" dirty="0">
              <a:solidFill>
                <a:srgbClr val="FFFF00"/>
              </a:solidFill>
              <a:cs typeface="Arial" pitchFamily="34" charset="0"/>
            </a:endParaRPr>
          </a:p>
        </p:txBody>
      </p:sp>
      <p:graphicFrame>
        <p:nvGraphicFramePr>
          <p:cNvPr id="360451" name="Group 3"/>
          <p:cNvGraphicFramePr>
            <a:graphicFrameLocks noGrp="1"/>
          </p:cNvGraphicFramePr>
          <p:nvPr>
            <p:ph type="tbl" idx="1"/>
          </p:nvPr>
        </p:nvGraphicFramePr>
        <p:xfrm>
          <a:off x="609600" y="1371600"/>
          <a:ext cx="7939088" cy="3629979"/>
        </p:xfrm>
        <a:graphic>
          <a:graphicData uri="http://schemas.openxmlformats.org/drawingml/2006/table">
            <a:tbl>
              <a:tblPr/>
              <a:tblGrid>
                <a:gridCol w="1981200"/>
                <a:gridCol w="1285875"/>
                <a:gridCol w="1000125"/>
                <a:gridCol w="2286000"/>
                <a:gridCol w="138588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 x 2MM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 x 2SI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 x 2SI + 3 x 2MM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Specs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sym typeface="Symbol" pitchFamily="18" charset="2"/>
                        </a:rPr>
                        <a:t>pT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sym typeface="Symbol" pitchFamily="18" charset="2"/>
                        </a:rPr>
                        <a:t>/p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sym typeface="Symbol" pitchFamily="18" charset="2"/>
                        </a:rPr>
                        <a:t>T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(%)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2.9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2.1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1.6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l-GR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  <a:sym typeface="Symbol" pitchFamily="18" charset="2"/>
                        </a:rPr>
                        <a:t>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(mrad)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1.3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15.1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l-GR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  <a:sym typeface="Symbol" pitchFamily="18" charset="2"/>
                        </a:rPr>
                        <a:t>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(mrad)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10.9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2.9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2.6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z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(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m)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212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1522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267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tbd.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0489" name="Text Box 41"/>
          <p:cNvSpPr txBox="1">
            <a:spLocks noChangeArrowheads="1"/>
          </p:cNvSpPr>
          <p:nvPr/>
        </p:nvSpPr>
        <p:spPr bwMode="auto">
          <a:xfrm>
            <a:off x="3048000" y="914400"/>
            <a:ext cx="346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(for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@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0.6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/c , </a:t>
            </a:r>
            <a:r>
              <a:rPr lang="el-GR" sz="2000" b="1" i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</a:t>
            </a:r>
            <a:r>
              <a:rPr lang="en-US" sz="2000" b="1" i="1" dirty="0">
                <a:latin typeface="Times New Roman" pitchFamily="18" charset="0"/>
                <a:cs typeface="Arial" pitchFamily="34" charset="0"/>
              </a:rPr>
              <a:t> = 90°)</a:t>
            </a:r>
          </a:p>
        </p:txBody>
      </p:sp>
      <p:sp>
        <p:nvSpPr>
          <p:cNvPr id="360490" name="Text Box 42"/>
          <p:cNvSpPr txBox="1">
            <a:spLocks noChangeArrowheads="1"/>
          </p:cNvSpPr>
          <p:nvPr/>
        </p:nvSpPr>
        <p:spPr bwMode="auto">
          <a:xfrm>
            <a:off x="974725" y="5189538"/>
            <a:ext cx="6723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Mixed solution benefits from advantages of  both MM and Si</a:t>
            </a:r>
          </a:p>
        </p:txBody>
      </p:sp>
      <p:sp>
        <p:nvSpPr>
          <p:cNvPr id="360491" name="Text Box 43"/>
          <p:cNvSpPr txBox="1">
            <a:spLocks noChangeArrowheads="1"/>
          </p:cNvSpPr>
          <p:nvPr/>
        </p:nvSpPr>
        <p:spPr bwMode="auto">
          <a:xfrm>
            <a:off x="969963" y="5546725"/>
            <a:ext cx="4208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The full Si solution is </a:t>
            </a:r>
            <a:r>
              <a:rPr lang="fr-FR" sz="20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never</a:t>
            </a:r>
            <a:r>
              <a:rPr lang="fr-FR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the best</a:t>
            </a:r>
            <a:endParaRPr lang="fr-FR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0492" name="Picture 44" descr="logo_short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758" y="158750"/>
            <a:ext cx="6538626" cy="76200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sz="2800" dirty="0" smtClean="0">
                <a:solidFill>
                  <a:srgbClr val="FFFF00"/>
                </a:solidFill>
              </a:rPr>
              <a:t>CLAS12 </a:t>
            </a:r>
            <a:r>
              <a:rPr lang="fr-FR" sz="2800" dirty="0" err="1" smtClean="0">
                <a:solidFill>
                  <a:srgbClr val="FFFF00"/>
                </a:solidFill>
              </a:rPr>
              <a:t>tracking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with</a:t>
            </a:r>
            <a:r>
              <a:rPr lang="fr-FR" sz="2800" dirty="0" smtClean="0">
                <a:solidFill>
                  <a:srgbClr val="FFFF00"/>
                </a:solidFill>
              </a:rPr>
              <a:t> Barrel MM + Si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325908" y="3962400"/>
            <a:ext cx="61847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ym typeface="Symbol" pitchFamily="18" charset="2"/>
              </a:rPr>
              <a:t> </a:t>
            </a:r>
            <a:r>
              <a:rPr lang="en-GB" sz="2000" dirty="0" smtClean="0">
                <a:sym typeface="Symbol" pitchFamily="18" charset="2"/>
              </a:rPr>
              <a:t>SVT + BMT best solution to reach spec on </a:t>
            </a:r>
            <a:r>
              <a:rPr lang="el-GR" sz="2000" dirty="0" smtClean="0">
                <a:sym typeface="Symbol" pitchFamily="18" charset="2"/>
              </a:rPr>
              <a:t>θ</a:t>
            </a:r>
            <a:endParaRPr lang="fr-FR" sz="2000" dirty="0">
              <a:sym typeface="Symbol" pitchFamily="18" charset="2"/>
            </a:endParaRPr>
          </a:p>
        </p:txBody>
      </p:sp>
      <p:pic>
        <p:nvPicPr>
          <p:cNvPr id="4101" name="Picture 16" descr="sigmatheta_VS_pT_SVTreal_theta60_4outof4_with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2766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19"/>
          <p:cNvSpPr>
            <a:spLocks noChangeShapeType="1"/>
          </p:cNvSpPr>
          <p:nvPr/>
        </p:nvSpPr>
        <p:spPr bwMode="auto">
          <a:xfrm>
            <a:off x="404495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103" name="Picture 22" descr="Sigmatheta_BSM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449388"/>
            <a:ext cx="324326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25"/>
          <p:cNvSpPr txBox="1">
            <a:spLocks noChangeArrowheads="1"/>
          </p:cNvSpPr>
          <p:nvPr/>
        </p:nvSpPr>
        <p:spPr bwMode="auto">
          <a:xfrm>
            <a:off x="2762250" y="1676400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</a:rPr>
              <a:t>SVT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105" name="Text Box 26"/>
          <p:cNvSpPr txBox="1">
            <a:spLocks noChangeArrowheads="1"/>
          </p:cNvSpPr>
          <p:nvPr/>
        </p:nvSpPr>
        <p:spPr bwMode="auto">
          <a:xfrm>
            <a:off x="6305550" y="1676400"/>
            <a:ext cx="1606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</a:rPr>
              <a:t>SVT+BMT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106" name="Connecteur droit 2"/>
          <p:cNvCxnSpPr>
            <a:cxnSpLocks noChangeShapeType="1"/>
          </p:cNvCxnSpPr>
          <p:nvPr/>
        </p:nvCxnSpPr>
        <p:spPr bwMode="auto">
          <a:xfrm>
            <a:off x="1143000" y="3070225"/>
            <a:ext cx="2393950" cy="0"/>
          </a:xfrm>
          <a:prstGeom prst="line">
            <a:avLst/>
          </a:prstGeom>
          <a:noFill/>
          <a:ln w="25400" algn="ctr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Connecteur droit 16"/>
          <p:cNvCxnSpPr>
            <a:cxnSpLocks noChangeShapeType="1"/>
          </p:cNvCxnSpPr>
          <p:nvPr/>
        </p:nvCxnSpPr>
        <p:spPr bwMode="auto">
          <a:xfrm>
            <a:off x="5424488" y="3070225"/>
            <a:ext cx="2393950" cy="0"/>
          </a:xfrm>
          <a:prstGeom prst="line">
            <a:avLst/>
          </a:prstGeom>
          <a:noFill/>
          <a:ln w="25400" algn="ctr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8" name="Picture 22" descr="Effic_BSMT_vs_MMeff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872038"/>
            <a:ext cx="2514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296863" y="4495800"/>
            <a:ext cx="5580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 typeface="Symbol" pitchFamily="18" charset="2"/>
              <a:buChar char="®"/>
            </a:pPr>
            <a:r>
              <a:rPr lang="fr-FR" sz="1800" b="1" dirty="0" err="1" smtClean="0">
                <a:sym typeface="Symbol" pitchFamily="18" charset="2"/>
              </a:rPr>
              <a:t>Very</a:t>
            </a:r>
            <a:r>
              <a:rPr lang="fr-FR" sz="1800" b="1" dirty="0" smtClean="0">
                <a:sym typeface="Symbol" pitchFamily="18" charset="2"/>
              </a:rPr>
              <a:t> good </a:t>
            </a:r>
            <a:r>
              <a:rPr lang="fr-FR" sz="1800" b="1" dirty="0" err="1" smtClean="0">
                <a:sym typeface="Symbol" pitchFamily="18" charset="2"/>
              </a:rPr>
              <a:t>tracking</a:t>
            </a:r>
            <a:r>
              <a:rPr lang="fr-FR" sz="1800" b="1" dirty="0" smtClean="0">
                <a:sym typeface="Symbol" pitchFamily="18" charset="2"/>
              </a:rPr>
              <a:t> </a:t>
            </a:r>
            <a:r>
              <a:rPr lang="fr-FR" sz="1800" b="1" dirty="0" err="1" smtClean="0">
                <a:sym typeface="Symbol" pitchFamily="18" charset="2"/>
              </a:rPr>
              <a:t>efficiency</a:t>
            </a:r>
            <a:r>
              <a:rPr lang="fr-FR" sz="1800" b="1" dirty="0" smtClean="0">
                <a:sym typeface="Symbol" pitchFamily="18" charset="2"/>
              </a:rPr>
              <a:t> </a:t>
            </a:r>
            <a:r>
              <a:rPr lang="fr-FR" sz="1800" b="1" dirty="0" err="1" smtClean="0">
                <a:sym typeface="Symbol" pitchFamily="18" charset="2"/>
              </a:rPr>
              <a:t>thanks</a:t>
            </a:r>
            <a:r>
              <a:rPr lang="fr-FR" sz="1800" b="1" dirty="0" smtClean="0">
                <a:sym typeface="Symbol" pitchFamily="18" charset="2"/>
              </a:rPr>
              <a:t> to </a:t>
            </a:r>
            <a:r>
              <a:rPr lang="fr-FR" sz="1800" b="1" dirty="0" err="1" smtClean="0">
                <a:sym typeface="Symbol" pitchFamily="18" charset="2"/>
              </a:rPr>
              <a:t>redundancy</a:t>
            </a:r>
            <a:r>
              <a:rPr lang="fr-FR" sz="1800" b="1" dirty="0" smtClean="0">
                <a:solidFill>
                  <a:schemeClr val="bg1"/>
                </a:solidFill>
                <a:sym typeface="Symbol" pitchFamily="18" charset="2"/>
              </a:rPr>
              <a:t>:</a:t>
            </a:r>
            <a:endParaRPr lang="fr-FR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206945"/>
            <a:ext cx="1372274" cy="43477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40" y="164671"/>
            <a:ext cx="611560" cy="61156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6/12/2011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CLAS SPhN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0899-1926-4ED9-895D-F26EF00F4E8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1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203775">
  <a:themeElements>
    <a:clrScheme name="Personnalisé 4">
      <a:dk1>
        <a:srgbClr val="0066CC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Thème Offic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hème Offic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3257</TotalTime>
  <Words>1554</Words>
  <Application>Microsoft Office PowerPoint</Application>
  <PresentationFormat>Affichage à l'écran (4:3)</PresentationFormat>
  <Paragraphs>487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10203775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Resolutions comparison  </vt:lpstr>
      <vt:lpstr>CLAS12 tracking with Barrel MM + Si</vt:lpstr>
      <vt:lpstr>Geant4 Simulations - Barrel</vt:lpstr>
      <vt:lpstr>Simulations Geant4 - Forward</vt:lpstr>
      <vt:lpstr>Présentation PowerPoint</vt:lpstr>
      <vt:lpstr>Cylindrical Micromegas</vt:lpstr>
      <vt:lpstr>5 Tesla magnetic field</vt:lpstr>
      <vt:lpstr>Spatial resolution in 5 T</vt:lpstr>
      <vt:lpstr>Présentation PowerPoint</vt:lpstr>
      <vt:lpstr>Tests @ CERN/SPS and PS</vt:lpstr>
      <vt:lpstr>SPS: results &amp; simulation</vt:lpstr>
      <vt:lpstr>PS: results and simulation</vt:lpstr>
      <vt:lpstr>Tests @ Jlab/Hall B</vt:lpstr>
      <vt:lpstr>Tests à Jlab: B//E</vt:lpstr>
      <vt:lpstr>MM-GEM: Results and simulation</vt:lpstr>
      <vt:lpstr>Présentation PowerPoint</vt:lpstr>
      <vt:lpstr>Présentation PowerPoint</vt:lpstr>
      <vt:lpstr>Présentation PowerPoint</vt:lpstr>
      <vt:lpstr>Working  conditions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ball</dc:creator>
  <cp:lastModifiedBy>ball</cp:lastModifiedBy>
  <cp:revision>156</cp:revision>
  <cp:lastPrinted>1601-01-01T00:00:00Z</cp:lastPrinted>
  <dcterms:created xsi:type="dcterms:W3CDTF">2011-08-11T09:27:13Z</dcterms:created>
  <dcterms:modified xsi:type="dcterms:W3CDTF">2011-12-06T12:37:25Z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TC102037751036</vt:lpwstr>
  </property>
</Properties>
</file>