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99" r:id="rId3"/>
    <p:sldId id="300" r:id="rId4"/>
    <p:sldId id="285" r:id="rId5"/>
    <p:sldId id="301" r:id="rId6"/>
    <p:sldId id="304" r:id="rId7"/>
    <p:sldId id="305" r:id="rId8"/>
    <p:sldId id="306" r:id="rId9"/>
    <p:sldId id="302" r:id="rId10"/>
    <p:sldId id="287" r:id="rId11"/>
    <p:sldId id="289" r:id="rId12"/>
    <p:sldId id="296" r:id="rId13"/>
    <p:sldId id="290" r:id="rId14"/>
    <p:sldId id="263" r:id="rId15"/>
    <p:sldId id="268" r:id="rId16"/>
    <p:sldId id="269" r:id="rId17"/>
    <p:sldId id="298" r:id="rId18"/>
    <p:sldId id="30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17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02FBB-301A-4C9D-9623-521E58013857}" type="datetimeFigureOut">
              <a:rPr lang="fr-FR" smtClean="0"/>
              <a:pPr/>
              <a:t>03/10/2012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7CD19-334A-484F-8A39-AE615E118F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9803E6-B938-4B7D-B55F-0D27BFD38C0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9803E6-B938-4B7D-B55F-0D27BFD38C0F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25"/>
          <p:cNvGrpSpPr>
            <a:grpSpLocks/>
          </p:cNvGrpSpPr>
          <p:nvPr userDrawn="1"/>
        </p:nvGrpSpPr>
        <p:grpSpPr bwMode="auto">
          <a:xfrm>
            <a:off x="71438" y="6426200"/>
            <a:ext cx="9012237" cy="3175"/>
            <a:chOff x="71406" y="1355710"/>
            <a:chExt cx="9012990" cy="3176"/>
          </a:xfrm>
        </p:grpSpPr>
        <p:cxnSp>
          <p:nvCxnSpPr>
            <p:cNvPr id="9" name="Connecteur droit 8"/>
            <p:cNvCxnSpPr/>
            <p:nvPr userDrawn="1"/>
          </p:nvCxnSpPr>
          <p:spPr>
            <a:xfrm>
              <a:off x="71406" y="1357299"/>
              <a:ext cx="1511426" cy="1587"/>
            </a:xfrm>
            <a:prstGeom prst="line">
              <a:avLst/>
            </a:prstGeom>
            <a:ln w="38100">
              <a:solidFill>
                <a:srgbClr val="009E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 userDrawn="1"/>
          </p:nvCxnSpPr>
          <p:spPr>
            <a:xfrm>
              <a:off x="1571718" y="1355710"/>
              <a:ext cx="1511426" cy="1589"/>
            </a:xfrm>
            <a:prstGeom prst="line">
              <a:avLst/>
            </a:prstGeom>
            <a:ln w="38100">
              <a:solidFill>
                <a:srgbClr val="E529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 userDrawn="1"/>
          </p:nvCxnSpPr>
          <p:spPr>
            <a:xfrm>
              <a:off x="3072032" y="1355710"/>
              <a:ext cx="1511426" cy="1589"/>
            </a:xfrm>
            <a:prstGeom prst="line">
              <a:avLst/>
            </a:prstGeom>
            <a:ln w="38100">
              <a:solidFill>
                <a:srgbClr val="E856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 userDrawn="1"/>
          </p:nvCxnSpPr>
          <p:spPr>
            <a:xfrm>
              <a:off x="4572344" y="1357299"/>
              <a:ext cx="1511426" cy="1587"/>
            </a:xfrm>
            <a:prstGeom prst="line">
              <a:avLst/>
            </a:prstGeom>
            <a:ln w="38100">
              <a:solidFill>
                <a:srgbClr val="42B4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6072657" y="1357299"/>
              <a:ext cx="1511426" cy="1587"/>
            </a:xfrm>
            <a:prstGeom prst="line">
              <a:avLst/>
            </a:prstGeom>
            <a:ln w="38100">
              <a:solidFill>
                <a:srgbClr val="DEDC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7572970" y="1357299"/>
              <a:ext cx="1511426" cy="1587"/>
            </a:xfrm>
            <a:prstGeom prst="line">
              <a:avLst/>
            </a:prstGeom>
            <a:ln w="38100">
              <a:solidFill>
                <a:srgbClr val="B8D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24" name="Image 23" descr="IN2P3Pastille-Q_DevV copi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48014" cy="1238033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71438" y="998538"/>
            <a:ext cx="9001125" cy="1587"/>
          </a:xfrm>
          <a:prstGeom prst="line">
            <a:avLst/>
          </a:prstGeom>
          <a:ln w="38100">
            <a:solidFill>
              <a:srgbClr val="009E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214422"/>
            <a:ext cx="2057400" cy="4911741"/>
          </a:xfrm>
        </p:spPr>
        <p:txBody>
          <a:bodyPr vert="eaVer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14422"/>
            <a:ext cx="6019800" cy="491174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27"/>
          <p:cNvGrpSpPr>
            <a:grpSpLocks/>
          </p:cNvGrpSpPr>
          <p:nvPr userDrawn="1"/>
        </p:nvGrpSpPr>
        <p:grpSpPr bwMode="auto">
          <a:xfrm>
            <a:off x="71438" y="6426200"/>
            <a:ext cx="9012237" cy="3175"/>
            <a:chOff x="71406" y="1355710"/>
            <a:chExt cx="9012990" cy="3176"/>
          </a:xfrm>
        </p:grpSpPr>
        <p:cxnSp>
          <p:nvCxnSpPr>
            <p:cNvPr id="5" name="Connecteur droit 4"/>
            <p:cNvCxnSpPr/>
            <p:nvPr userDrawn="1"/>
          </p:nvCxnSpPr>
          <p:spPr>
            <a:xfrm>
              <a:off x="71406" y="1357299"/>
              <a:ext cx="1511426" cy="1587"/>
            </a:xfrm>
            <a:prstGeom prst="line">
              <a:avLst/>
            </a:prstGeom>
            <a:ln w="38100">
              <a:solidFill>
                <a:srgbClr val="009E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 userDrawn="1"/>
          </p:nvCxnSpPr>
          <p:spPr>
            <a:xfrm>
              <a:off x="1571718" y="1355710"/>
              <a:ext cx="1511426" cy="1589"/>
            </a:xfrm>
            <a:prstGeom prst="line">
              <a:avLst/>
            </a:prstGeom>
            <a:ln w="38100">
              <a:solidFill>
                <a:srgbClr val="E529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 userDrawn="1"/>
          </p:nvCxnSpPr>
          <p:spPr>
            <a:xfrm>
              <a:off x="3072032" y="1355710"/>
              <a:ext cx="1511426" cy="1589"/>
            </a:xfrm>
            <a:prstGeom prst="line">
              <a:avLst/>
            </a:prstGeom>
            <a:ln w="38100">
              <a:solidFill>
                <a:srgbClr val="E856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 userDrawn="1"/>
          </p:nvCxnSpPr>
          <p:spPr>
            <a:xfrm>
              <a:off x="4572344" y="1357299"/>
              <a:ext cx="1511426" cy="1587"/>
            </a:xfrm>
            <a:prstGeom prst="line">
              <a:avLst/>
            </a:prstGeom>
            <a:ln w="38100">
              <a:solidFill>
                <a:srgbClr val="42B4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 userDrawn="1"/>
          </p:nvCxnSpPr>
          <p:spPr>
            <a:xfrm>
              <a:off x="6072657" y="1357299"/>
              <a:ext cx="1511426" cy="1587"/>
            </a:xfrm>
            <a:prstGeom prst="line">
              <a:avLst/>
            </a:prstGeom>
            <a:ln w="38100">
              <a:solidFill>
                <a:srgbClr val="DEDC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 userDrawn="1"/>
          </p:nvCxnSpPr>
          <p:spPr>
            <a:xfrm>
              <a:off x="7572970" y="1357299"/>
              <a:ext cx="1511426" cy="1587"/>
            </a:xfrm>
            <a:prstGeom prst="line">
              <a:avLst/>
            </a:prstGeom>
            <a:ln w="38100">
              <a:solidFill>
                <a:srgbClr val="B8D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Connecteur droit 10"/>
          <p:cNvCxnSpPr/>
          <p:nvPr userDrawn="1"/>
        </p:nvCxnSpPr>
        <p:spPr>
          <a:xfrm>
            <a:off x="71438" y="998538"/>
            <a:ext cx="9001125" cy="1587"/>
          </a:xfrm>
          <a:prstGeom prst="line">
            <a:avLst/>
          </a:prstGeom>
          <a:ln w="38100">
            <a:solidFill>
              <a:srgbClr val="009E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57306"/>
            <a:ext cx="8229600" cy="1143000"/>
          </a:xfr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357430"/>
            <a:ext cx="4040188" cy="3768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57431"/>
            <a:ext cx="4041775" cy="37687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26681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85860"/>
            <a:ext cx="5111750" cy="48403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28868"/>
            <a:ext cx="3008313" cy="36972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785925"/>
            <a:ext cx="5486400" cy="29416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4287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2928938"/>
            <a:ext cx="82296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grpSp>
        <p:nvGrpSpPr>
          <p:cNvPr id="2" name="Groupe 6"/>
          <p:cNvGrpSpPr>
            <a:grpSpLocks/>
          </p:cNvGrpSpPr>
          <p:nvPr userDrawn="1"/>
        </p:nvGrpSpPr>
        <p:grpSpPr bwMode="auto">
          <a:xfrm>
            <a:off x="71438" y="6426200"/>
            <a:ext cx="9012237" cy="3175"/>
            <a:chOff x="71406" y="1355710"/>
            <a:chExt cx="9012990" cy="3176"/>
          </a:xfrm>
        </p:grpSpPr>
        <p:cxnSp>
          <p:nvCxnSpPr>
            <p:cNvPr id="8" name="Connecteur droit 7"/>
            <p:cNvCxnSpPr/>
            <p:nvPr userDrawn="1"/>
          </p:nvCxnSpPr>
          <p:spPr>
            <a:xfrm>
              <a:off x="71406" y="1357299"/>
              <a:ext cx="1511426" cy="1587"/>
            </a:xfrm>
            <a:prstGeom prst="line">
              <a:avLst/>
            </a:prstGeom>
            <a:ln w="38100">
              <a:solidFill>
                <a:srgbClr val="009E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 userDrawn="1"/>
          </p:nvCxnSpPr>
          <p:spPr>
            <a:xfrm>
              <a:off x="1571718" y="1355710"/>
              <a:ext cx="1511426" cy="1589"/>
            </a:xfrm>
            <a:prstGeom prst="line">
              <a:avLst/>
            </a:prstGeom>
            <a:ln w="38100">
              <a:solidFill>
                <a:srgbClr val="E529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 userDrawn="1"/>
          </p:nvCxnSpPr>
          <p:spPr>
            <a:xfrm>
              <a:off x="3072032" y="1355710"/>
              <a:ext cx="1511426" cy="1589"/>
            </a:xfrm>
            <a:prstGeom prst="line">
              <a:avLst/>
            </a:prstGeom>
            <a:ln w="38100">
              <a:solidFill>
                <a:srgbClr val="E856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 userDrawn="1"/>
          </p:nvCxnSpPr>
          <p:spPr>
            <a:xfrm>
              <a:off x="4572344" y="1357299"/>
              <a:ext cx="1511426" cy="1587"/>
            </a:xfrm>
            <a:prstGeom prst="line">
              <a:avLst/>
            </a:prstGeom>
            <a:ln w="38100">
              <a:solidFill>
                <a:srgbClr val="42B4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 userDrawn="1"/>
          </p:nvCxnSpPr>
          <p:spPr>
            <a:xfrm>
              <a:off x="6072657" y="1357299"/>
              <a:ext cx="1511426" cy="1587"/>
            </a:xfrm>
            <a:prstGeom prst="line">
              <a:avLst/>
            </a:prstGeom>
            <a:ln w="38100">
              <a:solidFill>
                <a:srgbClr val="DEDC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7572970" y="1357299"/>
              <a:ext cx="1511426" cy="1587"/>
            </a:xfrm>
            <a:prstGeom prst="line">
              <a:avLst/>
            </a:prstGeom>
            <a:ln w="38100">
              <a:solidFill>
                <a:srgbClr val="B8DC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 userDrawn="1"/>
        </p:nvSpPr>
        <p:spPr>
          <a:xfrm>
            <a:off x="6188423" y="6500834"/>
            <a:ext cx="302704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0" i="1" dirty="0" smtClean="0">
                <a:latin typeface="Calibri" pitchFamily="34" charset="0"/>
                <a:cs typeface="Calibri" pitchFamily="34" charset="0"/>
              </a:rPr>
              <a:t>Journées Radiochimie, Octobre 2012, Nantes</a:t>
            </a:r>
            <a:endParaRPr lang="fr-FR" sz="12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0" y="6500813"/>
            <a:ext cx="11010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0" i="1" dirty="0">
                <a:latin typeface="Calibri" pitchFamily="34" charset="0"/>
                <a:cs typeface="Calibri" pitchFamily="34" charset="0"/>
              </a:rPr>
              <a:t>Sylvie Delpech</a:t>
            </a:r>
          </a:p>
        </p:txBody>
      </p:sp>
      <p:pic>
        <p:nvPicPr>
          <p:cNvPr id="25" name="Image 24" descr="IN2P3Pastille-Q_DevV copi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428728" cy="1073299"/>
          </a:xfrm>
          <a:prstGeom prst="rect">
            <a:avLst/>
          </a:prstGeom>
        </p:spPr>
      </p:pic>
      <p:pic>
        <p:nvPicPr>
          <p:cNvPr id="17" name="Image 16" descr="New_LogoIPN_600px (2)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715272" y="80343"/>
            <a:ext cx="1357322" cy="848327"/>
          </a:xfrm>
          <a:prstGeom prst="rect">
            <a:avLst/>
          </a:prstGeom>
        </p:spPr>
      </p:pic>
      <p:pic>
        <p:nvPicPr>
          <p:cNvPr id="18" name="Image 17" descr="logo EVOL2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071934" y="-24"/>
            <a:ext cx="714380" cy="538919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>
            <a:off x="71438" y="998538"/>
            <a:ext cx="9001125" cy="1587"/>
          </a:xfrm>
          <a:prstGeom prst="line">
            <a:avLst/>
          </a:prstGeom>
          <a:ln w="38100">
            <a:solidFill>
              <a:srgbClr val="009E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57298"/>
            <a:ext cx="9144000" cy="1357322"/>
          </a:xfrm>
          <a:prstGeom prst="rect">
            <a:avLst/>
          </a:prstGeom>
          <a:solidFill>
            <a:srgbClr val="17B3A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8101042" cy="1470025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Le concept "</a:t>
            </a:r>
            <a:r>
              <a:rPr lang="fr-FR" sz="2400" b="1" dirty="0" err="1" smtClean="0"/>
              <a:t>Molten</a:t>
            </a:r>
            <a:r>
              <a:rPr lang="fr-FR" sz="2400" b="1" dirty="0" smtClean="0"/>
              <a:t> Salt </a:t>
            </a:r>
            <a:r>
              <a:rPr lang="fr-FR" sz="2400" b="1" dirty="0" err="1" smtClean="0"/>
              <a:t>Fast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Reactor</a:t>
            </a:r>
            <a:r>
              <a:rPr lang="fr-FR" sz="2400" b="1" dirty="0" smtClean="0"/>
              <a:t>" (MSFR):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b="1" dirty="0" smtClean="0"/>
              <a:t>Chimie du traitement du combustible liquide</a:t>
            </a:r>
            <a:endParaRPr lang="fr-FR" sz="2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752600"/>
          </a:xfrm>
        </p:spPr>
        <p:txBody>
          <a:bodyPr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Sylvie DELPECH, Sébastien JASKIEROWICZ</a:t>
            </a:r>
          </a:p>
          <a:p>
            <a:r>
              <a:rPr lang="fr-FR" sz="1600" b="1" i="1" dirty="0" smtClean="0">
                <a:solidFill>
                  <a:schemeClr val="tx1"/>
                </a:solidFill>
              </a:rPr>
              <a:t>Groupe Radiochimie </a:t>
            </a:r>
          </a:p>
          <a:p>
            <a:r>
              <a:rPr lang="fr-FR" sz="1600" b="1" i="1" dirty="0" smtClean="0">
                <a:solidFill>
                  <a:schemeClr val="tx1"/>
                </a:solidFill>
              </a:rPr>
              <a:t>IPN, Orsay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8596" y="5715016"/>
            <a:ext cx="8421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Bilan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Composition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constante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deux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contacteurs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1 et 2: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Augmentation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combustible 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perte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Li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métal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contacteur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4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 5" descr="f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928802"/>
            <a:ext cx="7330205" cy="3571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071563"/>
            <a:ext cx="9144000" cy="642937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2844" y="1071554"/>
            <a:ext cx="8858250" cy="57149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Exemple de l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’extraction réductrice dans le traitement du sel MSBR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i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71678"/>
            <a:ext cx="5572164" cy="32163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4282" y="5229067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itchFamily="34" charset="0"/>
                <a:cs typeface="Calibri" pitchFamily="34" charset="0"/>
              </a:rPr>
              <a:t>Choix d’un solvant métallique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: Bi</a:t>
            </a:r>
            <a:endParaRPr lang="fr-FR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b="1" dirty="0" smtClean="0">
                <a:latin typeface="Calibri" pitchFamily="34" charset="0"/>
                <a:cs typeface="Calibri" pitchFamily="34" charset="0"/>
              </a:rPr>
              <a:t>Choix d’un agent réducteur = Contrainte de la méthode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: l’élément réducteur M doit être réductible et idéalement doit correspondre à la limite cathodique du domaine d’électroactivité du sel considéré (sel combustible).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71563"/>
            <a:ext cx="9144000" cy="857239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2906" y="1071554"/>
            <a:ext cx="885825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Innovation MSFR: procédé électrochimique (1) de régénération des phases liquides (sel et métal)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071563"/>
            <a:ext cx="9144000" cy="857239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42906" y="1071554"/>
            <a:ext cx="885825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Innovation MSFR: procédé électrochimique (2) de régénération des phases liquides (sel et métal)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0" name="Image 19" descr="figur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290775"/>
            <a:ext cx="6553200" cy="292417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14282" y="536319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itchFamily="34" charset="0"/>
                <a:cs typeface="Calibri" pitchFamily="34" charset="0"/>
              </a:rPr>
              <a:t>Contrainte de la méthode identique à la précédente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: l’élément réducteur M doit être réductible et idéalement doit correspondre à la limite cathodique du domaine d’électroactivité du sel considéré (sel combustible).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71406" y="2442985"/>
            <a:ext cx="40719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Limite cathodique du domaine d’électroactivité sur électrode inerte (W):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Th métal</a:t>
            </a:r>
          </a:p>
          <a:p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Sur électrode liquide de Bi:</a:t>
            </a:r>
          </a:p>
          <a:p>
            <a:r>
              <a:rPr lang="fr-FR" b="1" dirty="0" smtClean="0">
                <a:latin typeface="Calibri" pitchFamily="34" charset="0"/>
                <a:cs typeface="Calibri" pitchFamily="34" charset="0"/>
                <a:sym typeface="Symbol"/>
              </a:rPr>
              <a:t>Th – Li</a:t>
            </a:r>
          </a:p>
          <a:p>
            <a:endParaRPr lang="fr-FR" b="1" dirty="0" smtClean="0">
              <a:latin typeface="Calibri" pitchFamily="34" charset="0"/>
              <a:cs typeface="Calibri" pitchFamily="34" charset="0"/>
              <a:sym typeface="Symbol"/>
            </a:endParaRPr>
          </a:p>
          <a:p>
            <a:r>
              <a:rPr lang="fr-FR" b="1" dirty="0" smtClean="0">
                <a:latin typeface="Calibri" pitchFamily="34" charset="0"/>
                <a:cs typeface="Calibri" pitchFamily="34" charset="0"/>
                <a:sym typeface="Symbol"/>
              </a:rPr>
              <a:t>L’élément réducteur retenu: Li</a:t>
            </a:r>
          </a:p>
          <a:p>
            <a:endParaRPr lang="fr-FR" b="1" dirty="0" smtClean="0">
              <a:latin typeface="Calibri" pitchFamily="34" charset="0"/>
              <a:cs typeface="Calibri" pitchFamily="34" charset="0"/>
              <a:sym typeface="Symbol"/>
            </a:endParaRPr>
          </a:p>
          <a:p>
            <a:r>
              <a:rPr lang="fr-FR" b="1" dirty="0" smtClean="0">
                <a:latin typeface="Calibri" pitchFamily="34" charset="0"/>
                <a:cs typeface="Calibri" pitchFamily="34" charset="0"/>
                <a:sym typeface="Symbol"/>
              </a:rPr>
              <a:t>Grande flexibilité pour l’optimisation des paramètres du procédé.</a:t>
            </a:r>
            <a:endParaRPr lang="fr-FR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71563"/>
            <a:ext cx="9144000" cy="857239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1406" y="1214430"/>
            <a:ext cx="8858250" cy="64293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Electrochimie dans le sel fondu </a:t>
            </a:r>
            <a:r>
              <a:rPr lang="fr-FR" sz="24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LiF</a:t>
            </a: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-ThF</a:t>
            </a:r>
            <a:r>
              <a:rPr lang="fr-FR" sz="2400" b="1" baseline="-25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4</a:t>
            </a:r>
            <a:endParaRPr kumimoji="0" lang="fr-FR" sz="2400" b="1" i="0" u="none" strike="noStrike" kern="1200" cap="none" spc="0" normalizeH="0" baseline="-2500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8" name="Image 7" descr="C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014431"/>
            <a:ext cx="4214842" cy="4200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57224" y="2500306"/>
            <a:ext cx="618746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Préparation de la phase métallique: Bi – Li</a:t>
            </a:r>
          </a:p>
          <a:p>
            <a:pPr>
              <a:buBlip>
                <a:blip r:embed="rId2"/>
              </a:buBlip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  Par réduction électrochimique de Li(I) dans du Bi liquide</a:t>
            </a:r>
          </a:p>
          <a:p>
            <a:pPr lvl="2"/>
            <a:r>
              <a:rPr lang="fr-FR" dirty="0" smtClean="0">
                <a:latin typeface="Calibri" pitchFamily="34" charset="0"/>
                <a:cs typeface="Calibri" pitchFamily="34" charset="0"/>
              </a:rPr>
              <a:t>A partir de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LiCl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KCl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(pollution K)</a:t>
            </a:r>
          </a:p>
          <a:p>
            <a:pPr lvl="2"/>
            <a:r>
              <a:rPr lang="fr-FR" dirty="0" smtClean="0">
                <a:latin typeface="Calibri" pitchFamily="34" charset="0"/>
                <a:cs typeface="Calibri" pitchFamily="34" charset="0"/>
              </a:rPr>
              <a:t>A partir de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LiCl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LiF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(70 – 30 mol%)</a:t>
            </a:r>
          </a:p>
          <a:p>
            <a:pPr lvl="2">
              <a:buFontTx/>
              <a:buChar char="-"/>
            </a:pPr>
            <a:endParaRPr lang="fr-FR" b="1" u="sng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Blip>
                <a:blip r:embed="rId2"/>
              </a:buBlip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Mise en contact 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LiF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-ThF</a:t>
            </a:r>
            <a:r>
              <a:rPr lang="fr-FR" b="1" baseline="-25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-LnF</a:t>
            </a:r>
            <a:r>
              <a:rPr lang="fr-FR" b="1" baseline="-25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/ Bi-Li</a:t>
            </a:r>
            <a:endParaRPr lang="fr-FR" b="1" u="sng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lvl="2"/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>
              <a:buBlip>
                <a:blip r:embed="rId2"/>
              </a:buBlip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Analyses ICP-AES (collaboration CEA-SACLAY)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71563"/>
            <a:ext cx="9144000" cy="857239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406" y="1071546"/>
            <a:ext cx="8858250" cy="10001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Conclusion – perspectives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Validation des étapes d’extraction et de </a:t>
            </a:r>
            <a:r>
              <a:rPr lang="fr-FR" sz="24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désextraction</a:t>
            </a:r>
            <a:endParaRPr lang="fr-FR" sz="24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hoto mont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857232"/>
            <a:ext cx="8247129" cy="60007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5214950"/>
            <a:ext cx="6816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Merci pour votre attention…</a:t>
            </a:r>
            <a:endParaRPr lang="fr-FR" sz="44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71546"/>
            <a:ext cx="9144000" cy="107157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   Un sel fondu…</a:t>
            </a:r>
            <a:endParaRPr lang="fr-F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 5" descr="DSC00135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71744"/>
            <a:ext cx="2518190" cy="3357586"/>
          </a:xfrm>
          <a:prstGeom prst="rect">
            <a:avLst/>
          </a:prstGeom>
        </p:spPr>
      </p:pic>
      <p:pic>
        <p:nvPicPr>
          <p:cNvPr id="7" name="Image 6" descr="DSC00137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571744"/>
            <a:ext cx="2518190" cy="3357586"/>
          </a:xfrm>
          <a:prstGeom prst="rect">
            <a:avLst/>
          </a:prstGeom>
        </p:spPr>
      </p:pic>
      <p:pic>
        <p:nvPicPr>
          <p:cNvPr id="9" name="Image 8" descr="DSC00127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643050"/>
            <a:ext cx="3429006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875" y="3571876"/>
            <a:ext cx="8715375" cy="1846659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Difficultés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 Milieux hautes températures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 Milieux corrosifs (nécessité de contrôler l’atmosphère et la composition)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 Rendement et sélectivité à optimiser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 Maîtrise des déchets à évaluer (sels, phases métalliques, déchets technologiques…)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1200" dirty="0">
                <a:latin typeface="Calibri" pitchFamily="34" charset="0"/>
                <a:cs typeface="Calibri" pitchFamily="34" charset="0"/>
              </a:rPr>
              <a:t>  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Maîtrise des effluents liquides et gazeux à 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évaluer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Technologie non maitrisée</a:t>
            </a:r>
            <a:endParaRPr lang="fr-F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71563"/>
            <a:ext cx="9144000" cy="64293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142875" y="1785938"/>
            <a:ext cx="8715375" cy="1631950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Avantages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Compacité du procédé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 Réduction des risques: 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incendie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 (pas de solvant organique) 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explosion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 (pas de formation d’H</a:t>
            </a:r>
            <a:r>
              <a:rPr lang="fr-FR" sz="16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 par radiolyse), </a:t>
            </a:r>
            <a:r>
              <a:rPr lang="fr-FR" sz="1600" i="1" dirty="0">
                <a:latin typeface="Calibri" pitchFamily="34" charset="0"/>
                <a:cs typeface="Calibri" pitchFamily="34" charset="0"/>
              </a:rPr>
              <a:t>criticité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 (pas de matériaux modérateurs neutroniques)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 Traitement de combustible difficile à dissoudre par voie aqueuse (céramiques)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 Réduction du volume des déchets produits: moins d’étapes unitaires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2875" y="5572125"/>
            <a:ext cx="8715375" cy="615950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Bilan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Calibri" pitchFamily="34" charset="0"/>
                <a:cs typeface="Calibri" pitchFamily="34" charset="0"/>
              </a:rPr>
              <a:t>Besoin de recherche et développement pour résoudre les difficultés 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85750" y="7858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Les sels fondus dans le domaine du traitement du combustible nucléaire usé: avantages et difficultés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71563"/>
            <a:ext cx="9144000" cy="64293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85750" y="7858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smtClean="0">
                <a:solidFill>
                  <a:schemeClr val="accent2">
                    <a:lumMod val="50000"/>
                  </a:schemeClr>
                </a:solidFill>
              </a:rPr>
              <a:t>Exemple de fluoration: Action d’un agent oxydant gazeux: F</a:t>
            </a:r>
            <a:r>
              <a:rPr lang="fr-FR" sz="2400" baseline="-2500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fr-FR" sz="24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40" name="Picture 4" descr="F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749425"/>
            <a:ext cx="30718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438400"/>
            <a:ext cx="3471863" cy="17049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Procédé ORNL concept (testé avec le concept MSRE)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Extraction de U, </a:t>
            </a:r>
            <a:r>
              <a:rPr lang="fr-FR" sz="2000" dirty="0" err="1">
                <a:latin typeface="Calibri" pitchFamily="34" charset="0"/>
                <a:cs typeface="Calibri" pitchFamily="34" charset="0"/>
              </a:rPr>
              <a:t>Np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, Tc, I, Ru, Mo, Te, Pu…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Séparation des espèces gazeuses sur des pièges </a:t>
            </a:r>
            <a:r>
              <a:rPr lang="fr-FR" sz="2000" dirty="0" err="1">
                <a:latin typeface="Calibri" pitchFamily="34" charset="0"/>
                <a:cs typeface="Calibri" pitchFamily="34" charset="0"/>
              </a:rPr>
              <a:t>NaF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875" y="3527827"/>
            <a:ext cx="8715375" cy="615553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Production électrolytique de fluor (AREVA – COMURHEX)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Electrolyse du mélange 2HF-KF à 95°C</a:t>
            </a:r>
            <a:r>
              <a:rPr lang="fr-FR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fr-F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71563"/>
            <a:ext cx="9144000" cy="64293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142875" y="1996863"/>
            <a:ext cx="8715375" cy="1384995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Séparation Zr/Hf (AREVA – CEZUS)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Sel fondu AlCl</a:t>
            </a:r>
            <a:r>
              <a:rPr lang="fr-FR" sz="16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fr-FR" sz="1600" dirty="0" err="1" smtClean="0">
                <a:latin typeface="Calibri" pitchFamily="34" charset="0"/>
                <a:cs typeface="Calibri" pitchFamily="34" charset="0"/>
              </a:rPr>
              <a:t>KCl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 – 350°C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Séparation par solubilisation de s minerais Hf et Zr puis par ajustement de la composition du sel pour modifier la phase de l’un des éléments (soluble/gaz) </a:t>
            </a:r>
            <a:endParaRPr lang="fr-FR" sz="1600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875" y="4357694"/>
            <a:ext cx="8715375" cy="861774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Laminage à chaud des largets de Zr métallique (AREVA – CEZUS)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latin typeface="Calibri" pitchFamily="34" charset="0"/>
                <a:cs typeface="Calibri" pitchFamily="34" charset="0"/>
              </a:rPr>
              <a:t>Sel fondu </a:t>
            </a:r>
            <a:r>
              <a:rPr lang="fr-FR" sz="1600" dirty="0" err="1" smtClean="0">
                <a:latin typeface="Calibri" pitchFamily="34" charset="0"/>
                <a:cs typeface="Calibri" pitchFamily="34" charset="0"/>
              </a:rPr>
              <a:t>NaCl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 – BaCl</a:t>
            </a:r>
            <a:r>
              <a:rPr lang="fr-FR" sz="1600" baseline="-250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(53 – 47 mol %) à 960°C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latin typeface="Calibri" pitchFamily="34" charset="0"/>
                <a:cs typeface="Calibri" pitchFamily="34" charset="0"/>
              </a:rPr>
              <a:t>Sel fondu </a:t>
            </a:r>
            <a:r>
              <a:rPr lang="fr-FR" sz="1600" dirty="0" err="1" smtClean="0">
                <a:latin typeface="Calibri" pitchFamily="34" charset="0"/>
                <a:cs typeface="Calibri" pitchFamily="34" charset="0"/>
              </a:rPr>
              <a:t>KCl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fr-FR" sz="1600" dirty="0" err="1" smtClean="0">
                <a:latin typeface="Calibri" pitchFamily="34" charset="0"/>
                <a:cs typeface="Calibri" pitchFamily="34" charset="0"/>
              </a:rPr>
              <a:t>NaCl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-BaCl</a:t>
            </a:r>
            <a:r>
              <a:rPr lang="fr-FR" sz="16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 à 650°C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85750" y="7858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Les sels fondus dans le domaine du nucléaire:</a:t>
            </a:r>
            <a:b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les procédés existants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2844" y="5497313"/>
            <a:ext cx="8715375" cy="646331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 cours d’études: le réacteur à sels fondus  (projet EVOL) et le traitement pyrochimique du combustible usé chargé en AM  (projets ACSEPT et  SACSESS)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:\SCPS\LEPS\Echanges Chargés d'Actions - Expérimentateurs et Stagiaires LEPS\Echanges LPP\JS_MSFR\220px-MSRCutAwa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1928802"/>
            <a:ext cx="11477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rayée 4"/>
          <p:cNvSpPr/>
          <p:nvPr/>
        </p:nvSpPr>
        <p:spPr bwMode="auto">
          <a:xfrm rot="5400000">
            <a:off x="7687469" y="3082121"/>
            <a:ext cx="379413" cy="365125"/>
          </a:xfrm>
          <a:prstGeom prst="stripedRightArrow">
            <a:avLst>
              <a:gd name="adj1" fmla="val 26560"/>
              <a:gd name="adj2" fmla="val 47221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370638" y="3324215"/>
            <a:ext cx="673100" cy="260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200" b="1" i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MSFR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20" y="503451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Du MSBR (Experimental feedback of ORNL) au MSFR (CNRS): 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LiF-BeF</a:t>
            </a:r>
            <a:r>
              <a:rPr lang="en-US" sz="16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-ThF</a:t>
            </a:r>
            <a:r>
              <a:rPr lang="en-US" sz="1600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-UF</a:t>
            </a:r>
            <a:r>
              <a:rPr lang="en-US" sz="1600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à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LiF-ThF</a:t>
            </a:r>
            <a:r>
              <a:rPr lang="en-US" sz="1600" b="1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-UF</a:t>
            </a:r>
            <a:r>
              <a:rPr lang="en-US" sz="1600" b="1" baseline="-25000" dirty="0" smtClean="0">
                <a:latin typeface="Calibri" pitchFamily="34" charset="0"/>
                <a:cs typeface="Calibri" pitchFamily="34" charset="0"/>
              </a:rPr>
              <a:t>4</a:t>
            </a:r>
          </a:p>
          <a:p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Spectre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thermique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à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spectre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rapide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(sans Be et sans graphite)</a:t>
            </a:r>
          </a:p>
        </p:txBody>
      </p:sp>
      <p:pic>
        <p:nvPicPr>
          <p:cNvPr id="9" name="Image 8" descr="figure desig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1785926"/>
            <a:ext cx="6137523" cy="3071834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416290"/>
            <a:ext cx="293211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071563"/>
            <a:ext cx="9144000" cy="64293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85750" y="7858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Le réacteur à sels fondus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2844" y="2000240"/>
            <a:ext cx="87154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latin typeface="Calibri" pitchFamily="34" charset="0"/>
                <a:cs typeface="Calibri" pitchFamily="34" charset="0"/>
              </a:rPr>
              <a:t>Particularité du MSR</a:t>
            </a:r>
            <a:r>
              <a:rPr lang="fr-FR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endParaRPr lang="fr-FR" smtClean="0">
              <a:latin typeface="Calibri" pitchFamily="34" charset="0"/>
              <a:cs typeface="Calibri" pitchFamily="34" charset="0"/>
            </a:endParaRPr>
          </a:p>
          <a:p>
            <a:r>
              <a:rPr lang="fr-FR" smtClean="0">
                <a:latin typeface="Calibri" pitchFamily="34" charset="0"/>
                <a:cs typeface="Calibri" pitchFamily="34" charset="0"/>
              </a:rPr>
              <a:t>Combustible liquide: possibilité de traiter le combustible usé en ligne et par batch, de contrôler le potentiel redox du sel et de contrôler la composition du combustible (en particulier le rapport fertile/fissile)</a:t>
            </a:r>
          </a:p>
          <a:p>
            <a:endParaRPr lang="fr-FR" smtClean="0">
              <a:latin typeface="Calibri" pitchFamily="34" charset="0"/>
              <a:cs typeface="Calibri" pitchFamily="34" charset="0"/>
            </a:endParaRPr>
          </a:p>
          <a:p>
            <a:r>
              <a:rPr lang="fr-FR" b="1" smtClean="0">
                <a:latin typeface="Calibri" pitchFamily="34" charset="0"/>
                <a:cs typeface="Calibri" pitchFamily="34" charset="0"/>
              </a:rPr>
              <a:t>Objectifs du traitement</a:t>
            </a:r>
            <a:r>
              <a:rPr lang="fr-FR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fr-FR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mtClean="0">
                <a:latin typeface="Calibri" pitchFamily="34" charset="0"/>
                <a:cs typeface="Calibri" pitchFamily="34" charset="0"/>
              </a:rPr>
              <a:t> Extraction (et production) de la matère fissile, </a:t>
            </a:r>
            <a:r>
              <a:rPr lang="fr-FR" baseline="30000" smtClean="0">
                <a:latin typeface="Calibri" pitchFamily="34" charset="0"/>
                <a:cs typeface="Calibri" pitchFamily="34" charset="0"/>
              </a:rPr>
              <a:t>233</a:t>
            </a:r>
            <a:r>
              <a:rPr lang="fr-FR" smtClean="0">
                <a:latin typeface="Calibri" pitchFamily="34" charset="0"/>
                <a:cs typeface="Calibri" pitchFamily="34" charset="0"/>
              </a:rPr>
              <a:t>U (système surgénérateur)</a:t>
            </a:r>
          </a:p>
          <a:p>
            <a:pPr>
              <a:buFont typeface="Wingdings" pitchFamily="2" charset="2"/>
              <a:buChar char="Ø"/>
            </a:pPr>
            <a:r>
              <a:rPr lang="fr-FR" smtClean="0">
                <a:latin typeface="Calibri" pitchFamily="34" charset="0"/>
                <a:cs typeface="Calibri" pitchFamily="34" charset="0"/>
              </a:rPr>
              <a:t> Extraction des PF gazeux, Xe, Kr, I (et de leurs descendants Rb, Zr, Sr, Ba, Cs,…)</a:t>
            </a:r>
          </a:p>
          <a:p>
            <a:pPr>
              <a:buFont typeface="Wingdings" pitchFamily="2" charset="2"/>
              <a:buChar char="Ø"/>
            </a:pPr>
            <a:r>
              <a:rPr lang="fr-FR" smtClean="0">
                <a:latin typeface="Calibri" pitchFamily="34" charset="0"/>
                <a:cs typeface="Calibri" pitchFamily="34" charset="0"/>
              </a:rPr>
              <a:t> Extraction des PF : Lanthanides</a:t>
            </a:r>
          </a:p>
          <a:p>
            <a:pPr lvl="1"/>
            <a:r>
              <a:rPr lang="fr-FR" smtClean="0">
                <a:latin typeface="Calibri" pitchFamily="34" charset="0"/>
                <a:cs typeface="Calibri" pitchFamily="34" charset="0"/>
              </a:rPr>
              <a:t>poisons neutroniques et faible solubilité</a:t>
            </a:r>
          </a:p>
          <a:p>
            <a:pPr>
              <a:buFont typeface="Wingdings" pitchFamily="2" charset="2"/>
              <a:buChar char="Ø"/>
            </a:pPr>
            <a:r>
              <a:rPr lang="fr-FR" smtClean="0">
                <a:latin typeface="Calibri" pitchFamily="34" charset="0"/>
                <a:cs typeface="Calibri" pitchFamily="34" charset="0"/>
              </a:rPr>
              <a:t> Separation des AM re-injectés dans le coeur: cycle du combustible fermé (concept brûleur)</a:t>
            </a:r>
          </a:p>
          <a:p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71563"/>
            <a:ext cx="9144000" cy="64293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85750" y="1071554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Le réacteur à sels fondus: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le traitement du combustible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857364"/>
            <a:ext cx="6000792" cy="415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71563"/>
            <a:ext cx="9144000" cy="64293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85750" y="1071554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Le réacteur à sels fondus: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le traitement du combustible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357438"/>
            <a:ext cx="81708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071563"/>
            <a:ext cx="9144000" cy="92868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Extraction par réduction dans un métal liquide: par réaction chimique (agent réducteur) ou par électrolyse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365" name="ZoneTexte 7"/>
          <p:cNvSpPr txBox="1">
            <a:spLocks noChangeArrowheads="1"/>
          </p:cNvSpPr>
          <p:nvPr/>
        </p:nvSpPr>
        <p:spPr bwMode="auto">
          <a:xfrm>
            <a:off x="3857625" y="3357563"/>
            <a:ext cx="54451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latin typeface="Times New Roman" pitchFamily="18" charset="0"/>
                <a:cs typeface="Calibri" pitchFamily="34" charset="0"/>
              </a:rPr>
              <a:t>SF</a:t>
            </a:r>
          </a:p>
        </p:txBody>
      </p:sp>
      <p:sp>
        <p:nvSpPr>
          <p:cNvPr id="15366" name="ZoneTexte 8"/>
          <p:cNvSpPr txBox="1">
            <a:spLocks noChangeArrowheads="1"/>
          </p:cNvSpPr>
          <p:nvPr/>
        </p:nvSpPr>
        <p:spPr bwMode="auto">
          <a:xfrm>
            <a:off x="3857625" y="4324350"/>
            <a:ext cx="6794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latin typeface="Times New Roman" pitchFamily="18" charset="0"/>
                <a:cs typeface="Calibri" pitchFamily="34" charset="0"/>
              </a:rPr>
              <a:t>ML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143000" y="5051425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5572140"/>
            <a:ext cx="5572164" cy="48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71563"/>
            <a:ext cx="9144000" cy="92868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Modèle analytique de l’extraction réductrice</a:t>
            </a:r>
            <a:b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Bi-Li /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</a:rPr>
              <a:t>LiF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-ThF</a:t>
            </a:r>
            <a:r>
              <a:rPr lang="fr-FR" sz="2400" baseline="-250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 (77 – 23 mol%)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143116"/>
            <a:ext cx="281708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928934"/>
            <a:ext cx="782351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86190"/>
            <a:ext cx="262342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642910" y="4857760"/>
          <a:ext cx="7858180" cy="14530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9090"/>
                <a:gridCol w="3929090"/>
              </a:tblGrid>
              <a:tr h="23812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alibri" pitchFamily="34" charset="0"/>
                          <a:cs typeface="Calibri" pitchFamily="34" charset="0"/>
                        </a:rPr>
                        <a:t>Paramètres</a:t>
                      </a:r>
                      <a:r>
                        <a:rPr lang="fr-FR" sz="1400" baseline="0" dirty="0" smtClean="0">
                          <a:latin typeface="Calibri" pitchFamily="34" charset="0"/>
                          <a:cs typeface="Calibri" pitchFamily="34" charset="0"/>
                        </a:rPr>
                        <a:t> ajustables du procédé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alibri" pitchFamily="34" charset="0"/>
                          <a:cs typeface="Calibri" pitchFamily="34" charset="0"/>
                        </a:rPr>
                        <a:t>Constantes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alibri" pitchFamily="34" charset="0"/>
                          <a:cs typeface="Calibri" pitchFamily="34" charset="0"/>
                        </a:rPr>
                        <a:t>Fraction molaire de Li dans Bi: x(Li)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alibri" pitchFamily="34" charset="0"/>
                          <a:cs typeface="Calibri" pitchFamily="34" charset="0"/>
                        </a:rPr>
                        <a:t>Coefficients d’activité :  </a:t>
                      </a:r>
                      <a:r>
                        <a:rPr lang="el-GR" sz="1400" dirty="0" smtClean="0">
                          <a:latin typeface="Calibri" pitchFamily="34" charset="0"/>
                          <a:cs typeface="Calibri" pitchFamily="34" charset="0"/>
                        </a:rPr>
                        <a:t>γ</a:t>
                      </a:r>
                      <a:endParaRPr lang="fr-FR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Calibri" pitchFamily="34" charset="0"/>
                          <a:cs typeface="Calibri" pitchFamily="34" charset="0"/>
                        </a:rPr>
                        <a:t>(solvatation</a:t>
                      </a:r>
                      <a:r>
                        <a:rPr lang="fr-FR" sz="1400" baseline="0" dirty="0" smtClean="0">
                          <a:latin typeface="Calibri" pitchFamily="34" charset="0"/>
                          <a:cs typeface="Calibri" pitchFamily="34" charset="0"/>
                        </a:rPr>
                        <a:t> dans les deux phases</a:t>
                      </a:r>
                      <a:r>
                        <a:rPr lang="fr-FR" sz="14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Calibri" pitchFamily="34" charset="0"/>
                          <a:cs typeface="Calibri" pitchFamily="34" charset="0"/>
                        </a:rPr>
                        <a:t>données extraites de l’analyse de</a:t>
                      </a:r>
                      <a:r>
                        <a:rPr lang="fr-FR" sz="1400" baseline="0" dirty="0" smtClean="0">
                          <a:latin typeface="Calibri" pitchFamily="34" charset="0"/>
                          <a:cs typeface="Calibri" pitchFamily="34" charset="0"/>
                        </a:rPr>
                        <a:t> la littérature</a:t>
                      </a:r>
                      <a:endParaRPr lang="fr-FR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alibri" pitchFamily="34" charset="0"/>
                          <a:cs typeface="Calibri" pitchFamily="34" charset="0"/>
                        </a:rPr>
                        <a:t>Rapport molaire</a:t>
                      </a:r>
                      <a:r>
                        <a:rPr lang="fr-FR" sz="1400" baseline="0" dirty="0" smtClean="0">
                          <a:latin typeface="Calibri" pitchFamily="34" charset="0"/>
                          <a:cs typeface="Calibri" pitchFamily="34" charset="0"/>
                        </a:rPr>
                        <a:t> des deux phases</a:t>
                      </a:r>
                      <a:r>
                        <a:rPr lang="fr-FR" sz="1400" dirty="0" smtClean="0">
                          <a:latin typeface="Calibri" pitchFamily="34" charset="0"/>
                          <a:cs typeface="Calibri" pitchFamily="34" charset="0"/>
                        </a:rPr>
                        <a:t>: n(SF)/n(ML)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alibri" pitchFamily="34" charset="0"/>
                          <a:cs typeface="Calibri" pitchFamily="34" charset="0"/>
                        </a:rPr>
                        <a:t>Potentiels redox standards: E°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1097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071563"/>
            <a:ext cx="9144000" cy="928687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Extrapolation des paramètres de solvatation à partir des données bibliographiques</a:t>
            </a:r>
            <a:endParaRPr lang="fr-F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20" y="6000768"/>
            <a:ext cx="323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latin typeface="Calibri" pitchFamily="34" charset="0"/>
                <a:cs typeface="Calibri" pitchFamily="34" charset="0"/>
              </a:rPr>
              <a:t>Extrapolation pour x(</a:t>
            </a:r>
            <a:r>
              <a:rPr lang="fr-FR" i="1" dirty="0" err="1" smtClean="0">
                <a:latin typeface="Calibri" pitchFamily="34" charset="0"/>
                <a:cs typeface="Calibri" pitchFamily="34" charset="0"/>
              </a:rPr>
              <a:t>LiF</a:t>
            </a:r>
            <a:r>
              <a:rPr lang="fr-FR" i="1" dirty="0" smtClean="0">
                <a:latin typeface="Calibri" pitchFamily="34" charset="0"/>
                <a:cs typeface="Calibri" pitchFamily="34" charset="0"/>
              </a:rPr>
              <a:t>) = 0,77</a:t>
            </a:r>
            <a:endParaRPr lang="fr-FR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71563"/>
            <a:ext cx="9144000" cy="642937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85750" y="1071554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Efficacité et sélectivité de l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’extraction réductrice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286544" cy="44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862</Words>
  <Application>Microsoft Office PowerPoint</Application>
  <PresentationFormat>Affichage à l'écran (4:3)</PresentationFormat>
  <Paragraphs>99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1_Thème Office</vt:lpstr>
      <vt:lpstr>Le concept "Molten Salt Fast Reactor" (MSFR):  Chimie du traitement du combustible liquide</vt:lpstr>
      <vt:lpstr>Les sels fondus dans le domaine du nucléaire: les procédés existants</vt:lpstr>
      <vt:lpstr>Le réacteur à sels fondus</vt:lpstr>
      <vt:lpstr>Diapositive 4</vt:lpstr>
      <vt:lpstr>Diapositive 5</vt:lpstr>
      <vt:lpstr>Extraction par réduction dans un métal liquide: par réaction chimique (agent réducteur) ou par électrolyse</vt:lpstr>
      <vt:lpstr>Modèle analytique de l’extraction réductrice Bi-Li / LiF-ThF4 (77 – 23 mol%)</vt:lpstr>
      <vt:lpstr>Extrapolation des paramètres de solvatation à partir des données bibliographiques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Les sels fondus dans le domaine du traitement du combustible nucléaire usé: avantages et difficultés</vt:lpstr>
      <vt:lpstr>Exemple de fluoration: Action d’un agent oxydant gazeux: F2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Concerté de Recherche Applications Nucléaires des Sels Fondus</dc:title>
  <dc:creator>Sylvie</dc:creator>
  <cp:lastModifiedBy>Sylvie</cp:lastModifiedBy>
  <cp:revision>149</cp:revision>
  <dcterms:created xsi:type="dcterms:W3CDTF">2011-03-18T14:15:21Z</dcterms:created>
  <dcterms:modified xsi:type="dcterms:W3CDTF">2012-10-03T22:28:16Z</dcterms:modified>
</cp:coreProperties>
</file>