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89" r:id="rId4"/>
    <p:sldId id="262" r:id="rId5"/>
    <p:sldId id="270" r:id="rId6"/>
    <p:sldId id="267" r:id="rId7"/>
    <p:sldId id="269" r:id="rId8"/>
    <p:sldId id="272" r:id="rId9"/>
    <p:sldId id="274" r:id="rId10"/>
    <p:sldId id="273" r:id="rId11"/>
    <p:sldId id="283" r:id="rId12"/>
    <p:sldId id="284" r:id="rId13"/>
    <p:sldId id="285" r:id="rId14"/>
    <p:sldId id="290" r:id="rId15"/>
    <p:sldId id="292" r:id="rId16"/>
    <p:sldId id="291" r:id="rId17"/>
    <p:sldId id="286" r:id="rId18"/>
    <p:sldId id="287" r:id="rId19"/>
    <p:sldId id="275" r:id="rId20"/>
    <p:sldId id="278" r:id="rId21"/>
    <p:sldId id="293" r:id="rId22"/>
    <p:sldId id="295" r:id="rId23"/>
    <p:sldId id="288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ce NGOUANA" initials="B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CC3399"/>
    <a:srgbClr val="D60093"/>
    <a:srgbClr val="FFCC00"/>
    <a:srgbClr val="CC6600"/>
    <a:srgbClr val="66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28T12:52:07.796" idx="2">
    <p:pos x="4775" y="1233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jpe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jpe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jpe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7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jpeg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245008-7C54-495D-8386-18AF0DF82AD3}" type="datetimeFigureOut">
              <a:rPr lang="fr-FR"/>
              <a:pPr>
                <a:defRPr/>
              </a:pPr>
              <a:t>05/10/2012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36B5BE-0B19-4F41-98B1-6A498288D0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133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C5D090-B740-4AB4-A184-5B343CF35A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744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" name="Picture 16" descr="logo_Su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6308725"/>
            <a:ext cx="9001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logo-emn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308725"/>
            <a:ext cx="11382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LogoCNRSreserve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37288"/>
            <a:ext cx="10810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3924300" y="6464300"/>
            <a:ext cx="49688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200" b="1" i="1" dirty="0" err="1" smtClean="0">
                <a:solidFill>
                  <a:srgbClr val="000066"/>
                </a:solidFill>
                <a:latin typeface="Aparajita" pitchFamily="34" charset="0"/>
                <a:cs typeface="Aparajita" pitchFamily="34" charset="0"/>
              </a:rPr>
              <a:t>XIII</a:t>
            </a:r>
            <a:r>
              <a:rPr lang="fr-FR" sz="1200" b="1" i="1" baseline="30000" dirty="0" err="1" smtClean="0">
                <a:solidFill>
                  <a:srgbClr val="000066"/>
                </a:solidFill>
                <a:latin typeface="Aparajita" pitchFamily="34" charset="0"/>
                <a:cs typeface="Aparajita" pitchFamily="34" charset="0"/>
              </a:rPr>
              <a:t>ièmes</a:t>
            </a:r>
            <a:r>
              <a:rPr lang="fr-FR" sz="1200" b="1" i="1" dirty="0" smtClean="0">
                <a:solidFill>
                  <a:srgbClr val="000066"/>
                </a:solidFill>
                <a:latin typeface="Aparajita" pitchFamily="34" charset="0"/>
                <a:cs typeface="Aparajita" pitchFamily="34" charset="0"/>
              </a:rPr>
              <a:t> Journées Nationales de Radiochimie et Chimie Nucléaire, 4-5 Octobre 2012, Nantes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81E6C-0279-4233-8255-FF88DABAFD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2B5D-4335-4B46-81EA-D74D68729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47883-A2F4-429A-BFA0-7A100BECC1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D342-ECBF-4DD6-8631-5A5486ECDC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9B4F-10E9-45A4-8ED9-E89892E33C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F706-9B48-425B-B6F8-E3E1DE3C98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9F0-8F01-403A-893E-7869899374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510F-8821-4D8E-8B27-DA2D0292CA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00B7-C3B1-4FE0-9BE4-8ABF224BF2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BE4A-3D75-4D70-8A95-72B34EAD70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1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54560-CFC8-404A-97D4-FFE3883568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2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30" name="Picture 16" descr="logo_Su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8" y="6308725"/>
            <a:ext cx="9001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7" descr="logo-emn"/>
          <p:cNvPicPr preferRelativeResize="0"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8888" y="6308725"/>
            <a:ext cx="11382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8" descr="LogoCNRSreserve"/>
          <p:cNvPicPr preferRelativeResize="0">
            <a:picLocks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27313" y="6237288"/>
            <a:ext cx="10810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9"/>
          <p:cNvSpPr txBox="1">
            <a:spLocks noChangeArrowheads="1"/>
          </p:cNvSpPr>
          <p:nvPr userDrawn="1"/>
        </p:nvSpPr>
        <p:spPr bwMode="auto">
          <a:xfrm>
            <a:off x="3779838" y="6453188"/>
            <a:ext cx="4895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200" b="1" i="1" dirty="0" err="1" smtClean="0">
                <a:solidFill>
                  <a:srgbClr val="000066"/>
                </a:solidFill>
                <a:latin typeface="Aparajita" pitchFamily="34" charset="0"/>
                <a:cs typeface="Aparajita" pitchFamily="34" charset="0"/>
              </a:rPr>
              <a:t>XIII</a:t>
            </a:r>
            <a:r>
              <a:rPr lang="fr-FR" sz="1200" b="1" i="1" baseline="30000" dirty="0" err="1" smtClean="0">
                <a:solidFill>
                  <a:srgbClr val="000066"/>
                </a:solidFill>
                <a:latin typeface="Aparajita" pitchFamily="34" charset="0"/>
                <a:cs typeface="Aparajita" pitchFamily="34" charset="0"/>
              </a:rPr>
              <a:t>ièmes</a:t>
            </a:r>
            <a:r>
              <a:rPr lang="fr-FR" sz="1200" b="1" i="1" dirty="0" smtClean="0">
                <a:solidFill>
                  <a:srgbClr val="000066"/>
                </a:solidFill>
                <a:latin typeface="Aparajita" pitchFamily="34" charset="0"/>
                <a:cs typeface="Aparajita" pitchFamily="34" charset="0"/>
              </a:rPr>
              <a:t> Journées Nationales de Radiochimie et Chimie Nucléaire, 4-5 Octobre 2012, Nantes</a:t>
            </a:r>
          </a:p>
        </p:txBody>
      </p:sp>
      <p:sp>
        <p:nvSpPr>
          <p:cNvPr id="12" name="Espace réservé du numéro de diapositive 13"/>
          <p:cNvSpPr>
            <a:spLocks noGrp="1"/>
          </p:cNvSpPr>
          <p:nvPr>
            <p:ph type="sldNum" sz="quarter" idx="4"/>
          </p:nvPr>
        </p:nvSpPr>
        <p:spPr bwMode="auto">
          <a:xfrm>
            <a:off x="8172450" y="6308725"/>
            <a:ext cx="755650" cy="3603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3DD7AD-E038-4CDB-AC0B-B140D4E7AB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4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6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9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3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6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9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72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6.pn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5.pn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6.png"/><Relationship Id="rId4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76.pn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6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jpeg"/><Relationship Id="rId11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1.jpeg"/><Relationship Id="rId1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46.jpe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jpeg"/><Relationship Id="rId11" Type="http://schemas.openxmlformats.org/officeDocument/2006/relationships/image" Target="../media/image34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8.jpeg"/><Relationship Id="rId1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1268413"/>
            <a:ext cx="7848600" cy="206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Molecular Modeling of the swelling properties and interlayer structure of Cs- and K- Montmorillonites: Effects of charge distribution in the clay layers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130550" y="3500438"/>
            <a:ext cx="3313113" cy="400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000" b="1" dirty="0" smtClean="0">
                <a:latin typeface="Arial Narrow" pitchFamily="34" charset="0"/>
              </a:rPr>
              <a:t>Brice NGOUANA, </a:t>
            </a:r>
            <a:r>
              <a:rPr lang="fr-FR" sz="1600" i="1" dirty="0" err="1" smtClean="0">
                <a:latin typeface="Arial Narrow" pitchFamily="34" charset="0"/>
              </a:rPr>
              <a:t>Ph.D</a:t>
            </a:r>
            <a:r>
              <a:rPr lang="fr-FR" sz="1600" i="1" dirty="0" smtClean="0">
                <a:latin typeface="Arial Narrow" pitchFamily="34" charset="0"/>
              </a:rPr>
              <a:t> </a:t>
            </a:r>
            <a:r>
              <a:rPr lang="fr-FR" sz="1600" i="1" dirty="0" err="1" smtClean="0">
                <a:latin typeface="Arial Narrow" pitchFamily="34" charset="0"/>
              </a:rPr>
              <a:t>Student</a:t>
            </a:r>
            <a:endParaRPr lang="fr-FR" sz="1600" i="1" dirty="0" smtClean="0">
              <a:latin typeface="Arial Narrow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627313" y="4005263"/>
            <a:ext cx="4248150" cy="396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latin typeface="Arial Narrow" pitchFamily="34" charset="0"/>
              </a:rPr>
              <a:t>Prof. </a:t>
            </a:r>
            <a:r>
              <a:rPr lang="en-US" sz="2000" b="1" dirty="0" err="1" smtClean="0">
                <a:latin typeface="Arial Narrow" pitchFamily="34" charset="0"/>
              </a:rPr>
              <a:t>Andrey</a:t>
            </a:r>
            <a:r>
              <a:rPr lang="en-US" sz="2000" b="1" dirty="0" smtClean="0">
                <a:latin typeface="Arial Narrow" pitchFamily="34" charset="0"/>
              </a:rPr>
              <a:t> KALINICHEV, </a:t>
            </a:r>
            <a:r>
              <a:rPr lang="en-US" i="1" dirty="0" smtClean="0">
                <a:latin typeface="Arial Narrow" pitchFamily="34" charset="0"/>
              </a:rPr>
              <a:t>Supervisor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987675" y="4533900"/>
            <a:ext cx="3529013" cy="3698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smtClean="0">
                <a:latin typeface="Candara" pitchFamily="34" charset="0"/>
              </a:rPr>
              <a:t>Radiochemistry Group, Subatech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165A81-EBDB-4710-AA5D-E933B7A66D3B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3276600" y="332656"/>
            <a:ext cx="4175720" cy="28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Classical Newtonian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dynamics</a:t>
            </a:r>
            <a:endParaRPr lang="en-US" sz="1600" b="1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24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(Si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248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)(Al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112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Mg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16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)O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640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(OH)</a:t>
            </a:r>
            <a:r>
              <a: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128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= Cs,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sz="1600" b="1" i="1" dirty="0" err="1">
                <a:solidFill>
                  <a:srgbClr val="000066"/>
                </a:solidFill>
                <a:latin typeface="Arial Narrow" pitchFamily="34" charset="0"/>
              </a:rPr>
              <a:t>N</a:t>
            </a:r>
            <a:r>
              <a:rPr lang="en-US" sz="1600" b="1" baseline="-25000" dirty="0" err="1">
                <a:solidFill>
                  <a:srgbClr val="000066"/>
                </a:solidFill>
                <a:latin typeface="Arial Narrow" pitchFamily="34" charset="0"/>
              </a:rPr>
              <a:t>tot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 &lt; 5,000 atoms </a:t>
            </a:r>
            <a:endParaRPr lang="en-US" sz="1600" b="1" dirty="0">
              <a:solidFill>
                <a:srgbClr val="000066"/>
              </a:solidFill>
              <a:latin typeface="Arial Narrow" pitchFamily="34" charset="0"/>
            </a:endParaRP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Three first stable hydration states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CLAYFF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force field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sz="1600" b="1" i="1" dirty="0">
                <a:solidFill>
                  <a:srgbClr val="000066"/>
                </a:solidFill>
                <a:latin typeface="Arial Narrow" pitchFamily="34" charset="0"/>
              </a:rPr>
              <a:t>a 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</a:t>
            </a:r>
            <a:r>
              <a:rPr lang="en-US" sz="1600" b="1" i="1" dirty="0">
                <a:solidFill>
                  <a:srgbClr val="000066"/>
                </a:solidFill>
                <a:latin typeface="Arial Narrow" pitchFamily="34" charset="0"/>
              </a:rPr>
              <a:t> b 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</a:t>
            </a:r>
            <a:r>
              <a:rPr lang="en-US" sz="1600" b="1" i="1" dirty="0">
                <a:solidFill>
                  <a:srgbClr val="000066"/>
                </a:solidFill>
                <a:latin typeface="Arial Narrow" pitchFamily="34" charset="0"/>
              </a:rPr>
              <a:t> c  </a:t>
            </a:r>
            <a:r>
              <a:rPr lang="en-US" sz="1600" b="1" i="1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~ 2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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 4 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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 2 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nm</a:t>
            </a:r>
            <a:r>
              <a:rPr lang="en-US" sz="1600" b="1" baseline="30000" dirty="0">
                <a:solidFill>
                  <a:srgbClr val="000066"/>
                </a:solidFill>
                <a:latin typeface="Arial Narrow" pitchFamily="34" charset="0"/>
              </a:rPr>
              <a:t>3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Periodic boundary conditions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fr-F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NVT</a:t>
            </a:r>
            <a:r>
              <a:rPr lang="fr-FR" sz="16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ensemble </a:t>
            </a:r>
            <a:r>
              <a:rPr lang="fr-F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 = </a:t>
            </a:r>
            <a:r>
              <a:rPr lang="fr-F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298K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sz="1600" b="1" i="1" dirty="0">
                <a:solidFill>
                  <a:srgbClr val="000066"/>
                </a:solidFill>
                <a:latin typeface="Arial Narrow" pitchFamily="34" charset="0"/>
              </a:rPr>
              <a:t>t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 = 1.5 ns (equilibration + equilibrium)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l-GR" sz="1600" b="1" dirty="0">
                <a:solidFill>
                  <a:srgbClr val="000066"/>
                </a:solidFill>
                <a:latin typeface="Arial Narrow" pitchFamily="34" charset="0"/>
              </a:rPr>
              <a:t>Δ</a:t>
            </a:r>
            <a:r>
              <a:rPr lang="en-US" sz="1600" b="1" i="1" dirty="0">
                <a:solidFill>
                  <a:srgbClr val="000066"/>
                </a:solidFill>
                <a:latin typeface="Arial Narrow" pitchFamily="34" charset="0"/>
              </a:rPr>
              <a:t>t = 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1.0 </a:t>
            </a:r>
            <a:r>
              <a:rPr lang="en-US" sz="1600" b="1" dirty="0" err="1">
                <a:solidFill>
                  <a:srgbClr val="000066"/>
                </a:solidFill>
                <a:latin typeface="Arial Narrow" pitchFamily="34" charset="0"/>
              </a:rPr>
              <a:t>fs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 = 10</a:t>
            </a:r>
            <a:r>
              <a:rPr lang="en-US" sz="1600" b="1" baseline="30000" dirty="0">
                <a:solidFill>
                  <a:srgbClr val="000066"/>
                </a:solidFill>
                <a:latin typeface="Arial Narrow" pitchFamily="34" charset="0"/>
              </a:rPr>
              <a:t>-15 </a:t>
            </a: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92950" y="68263"/>
            <a:ext cx="2039938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</a:rPr>
              <a:t>Simulated systems - 2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317" name="Picture 16" descr="Cs-Mont-7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07975"/>
            <a:ext cx="24479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827088" y="3887788"/>
            <a:ext cx="2305050" cy="2205037"/>
            <a:chOff x="827088" y="3887788"/>
            <a:chExt cx="2305050" cy="2205037"/>
          </a:xfrm>
        </p:grpSpPr>
        <p:graphicFrame>
          <p:nvGraphicFramePr>
            <p:cNvPr id="13323" name="Object 3"/>
            <p:cNvGraphicFramePr>
              <a:graphicFrameLocks noChangeAspect="1"/>
            </p:cNvGraphicFramePr>
            <p:nvPr/>
          </p:nvGraphicFramePr>
          <p:xfrm>
            <a:off x="1179513" y="3887788"/>
            <a:ext cx="1665287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9" name="SPW 8.0 Graph" r:id="rId4" imgW="8014680" imgH="5407560" progId="">
                    <p:embed/>
                  </p:oleObj>
                </mc:Choice>
                <mc:Fallback>
                  <p:oleObj name="SPW 8.0 Graph" r:id="rId4" imgW="8014680" imgH="54075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7971" t="69524" r="11250" b="8574"/>
                        <a:stretch>
                          <a:fillRect/>
                        </a:stretch>
                      </p:blipFill>
                      <p:spPr bwMode="auto">
                        <a:xfrm>
                          <a:off x="1179513" y="3887788"/>
                          <a:ext cx="1665287" cy="1009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4" name="Object 4"/>
            <p:cNvGraphicFramePr>
              <a:graphicFrameLocks noChangeAspect="1"/>
            </p:cNvGraphicFramePr>
            <p:nvPr/>
          </p:nvGraphicFramePr>
          <p:xfrm>
            <a:off x="1090613" y="5330825"/>
            <a:ext cx="16097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Équation" r:id="rId6" imgW="889000" imgH="419100" progId="Equation.3">
                    <p:embed/>
                  </p:oleObj>
                </mc:Choice>
                <mc:Fallback>
                  <p:oleObj name="Équation" r:id="rId6" imgW="889000" imgH="4191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330825"/>
                          <a:ext cx="1609725" cy="762000"/>
                        </a:xfrm>
                        <a:prstGeom prst="rect">
                          <a:avLst/>
                        </a:prstGeom>
                        <a:blipFill dpi="0" rotWithShape="1">
                          <a:blip r:embed="rId8"/>
                          <a:srcRect/>
                          <a:tile tx="0" ty="0" sx="100000" sy="100000" flip="none" algn="tl"/>
                        </a:blip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827088" y="4891088"/>
              <a:ext cx="2305050" cy="3381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tx1"/>
                  </a:solidFill>
                  <a:latin typeface="Arial Narrow" pitchFamily="34" charset="0"/>
                </a:rPr>
                <a:t>Atomic density profile</a:t>
              </a:r>
            </a:p>
          </p:txBody>
        </p:sp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3851275" y="3284538"/>
            <a:ext cx="5156200" cy="2808287"/>
            <a:chOff x="3851920" y="3284538"/>
            <a:chExt cx="5155555" cy="2808287"/>
          </a:xfrm>
        </p:grpSpPr>
        <p:pic>
          <p:nvPicPr>
            <p:cNvPr id="13320" name="Picture 21" descr="mont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51920" y="3729038"/>
              <a:ext cx="3024187" cy="236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4102714" y="3284538"/>
              <a:ext cx="2414286" cy="33972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sz="1600" b="1" dirty="0" smtClean="0">
                  <a:latin typeface="Arial Narrow" pitchFamily="34" charset="0"/>
                </a:rPr>
                <a:t>Radial distribution function</a:t>
              </a:r>
            </a:p>
          </p:txBody>
        </p:sp>
        <p:graphicFrame>
          <p:nvGraphicFramePr>
            <p:cNvPr id="13322" name="Object 6"/>
            <p:cNvGraphicFramePr>
              <a:graphicFrameLocks noChangeAspect="1"/>
            </p:cNvGraphicFramePr>
            <p:nvPr/>
          </p:nvGraphicFramePr>
          <p:xfrm>
            <a:off x="6650038" y="3860800"/>
            <a:ext cx="2357437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1" name="Équation" r:id="rId10" imgW="1270000" imgH="508000" progId="Equation.3">
                    <p:embed/>
                  </p:oleObj>
                </mc:Choice>
                <mc:Fallback>
                  <p:oleObj name="Équation" r:id="rId10" imgW="1270000" imgH="5080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0038" y="3860800"/>
                          <a:ext cx="2357437" cy="936625"/>
                        </a:xfrm>
                        <a:prstGeom prst="rect">
                          <a:avLst/>
                        </a:prstGeom>
                        <a:blipFill dpi="0" rotWithShape="1">
                          <a:blip r:embed="rId8"/>
                          <a:srcRect/>
                          <a:tile tx="0" ty="0" sx="100000" sy="100000" flip="none" algn="tl"/>
                        </a:blip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B9E648-EA8A-4AAA-B845-BFCCB64EBCD2}" type="slidenum">
              <a:rPr lang="fr-FR" smtClean="0"/>
              <a:pPr/>
              <a:t>11</a:t>
            </a:fld>
            <a:endParaRPr lang="fr-FR" smtClean="0"/>
          </a:p>
        </p:txBody>
      </p:sp>
      <p:grpSp>
        <p:nvGrpSpPr>
          <p:cNvPr id="14339" name="Groupe 5"/>
          <p:cNvGrpSpPr>
            <a:grpSpLocks/>
          </p:cNvGrpSpPr>
          <p:nvPr/>
        </p:nvGrpSpPr>
        <p:grpSpPr bwMode="auto">
          <a:xfrm>
            <a:off x="395288" y="3219450"/>
            <a:ext cx="4033837" cy="2878138"/>
            <a:chOff x="251271" y="150047"/>
            <a:chExt cx="4034623" cy="2878167"/>
          </a:xfrm>
        </p:grpSpPr>
        <p:pic>
          <p:nvPicPr>
            <p:cNvPr id="14350" name="Picture 2" descr="G:\Plots\ADP\adp-Uni-1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271" y="150047"/>
              <a:ext cx="4034623" cy="287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ZoneTexte 7"/>
            <p:cNvSpPr txBox="1">
              <a:spLocks noChangeArrowheads="1"/>
            </p:cNvSpPr>
            <p:nvPr/>
          </p:nvSpPr>
          <p:spPr bwMode="auto">
            <a:xfrm>
              <a:off x="971316" y="548816"/>
              <a:ext cx="1008049" cy="36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Uniform</a:t>
              </a:r>
            </a:p>
          </p:txBody>
        </p:sp>
      </p:grpSp>
      <p:grpSp>
        <p:nvGrpSpPr>
          <p:cNvPr id="14340" name="Groupe 3"/>
          <p:cNvGrpSpPr>
            <a:grpSpLocks/>
          </p:cNvGrpSpPr>
          <p:nvPr/>
        </p:nvGrpSpPr>
        <p:grpSpPr bwMode="auto">
          <a:xfrm>
            <a:off x="4787900" y="434975"/>
            <a:ext cx="3960813" cy="2817813"/>
            <a:chOff x="4788273" y="434709"/>
            <a:chExt cx="3960191" cy="2818373"/>
          </a:xfrm>
        </p:grpSpPr>
        <p:pic>
          <p:nvPicPr>
            <p:cNvPr id="14348" name="Picture 3" descr="G:\Plots\ADP\adp-RanO-14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273" y="434709"/>
              <a:ext cx="3960191" cy="2818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ZoneTexte 8"/>
            <p:cNvSpPr txBox="1">
              <a:spLocks noChangeArrowheads="1"/>
            </p:cNvSpPr>
            <p:nvPr/>
          </p:nvSpPr>
          <p:spPr bwMode="auto">
            <a:xfrm>
              <a:off x="5428837" y="548815"/>
              <a:ext cx="1008049" cy="36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RanO</a:t>
              </a:r>
            </a:p>
          </p:txBody>
        </p:sp>
      </p:grpSp>
      <p:grpSp>
        <p:nvGrpSpPr>
          <p:cNvPr id="14341" name="Groupe 2"/>
          <p:cNvGrpSpPr>
            <a:grpSpLocks/>
          </p:cNvGrpSpPr>
          <p:nvPr/>
        </p:nvGrpSpPr>
        <p:grpSpPr bwMode="auto">
          <a:xfrm>
            <a:off x="4787900" y="3284538"/>
            <a:ext cx="3960813" cy="2817812"/>
            <a:chOff x="4788273" y="3204236"/>
            <a:chExt cx="3960191" cy="2817052"/>
          </a:xfrm>
        </p:grpSpPr>
        <p:pic>
          <p:nvPicPr>
            <p:cNvPr id="14346" name="Picture 4" descr="G:\Plots\ADP\adp-RanTO-14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273" y="3204236"/>
              <a:ext cx="3960191" cy="28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ZoneTexte 10"/>
            <p:cNvSpPr txBox="1">
              <a:spLocks noChangeArrowheads="1"/>
            </p:cNvSpPr>
            <p:nvPr/>
          </p:nvSpPr>
          <p:spPr bwMode="auto">
            <a:xfrm>
              <a:off x="5436096" y="3397519"/>
              <a:ext cx="1008049" cy="36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RanTO</a:t>
              </a: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501650" y="1001713"/>
            <a:ext cx="2414588" cy="3397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6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Cs</a:t>
            </a:r>
          </a:p>
        </p:txBody>
      </p:sp>
      <p:graphicFrame>
        <p:nvGraphicFramePr>
          <p:cNvPr id="14344" name="Object 4"/>
          <p:cNvGraphicFramePr>
            <a:graphicFrameLocks noChangeAspect="1"/>
          </p:cNvGraphicFramePr>
          <p:nvPr/>
        </p:nvGraphicFramePr>
        <p:xfrm>
          <a:off x="2963863" y="265113"/>
          <a:ext cx="1609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Équation" r:id="rId6" imgW="889000" imgH="419100" progId="Equation.3">
                  <p:embed/>
                </p:oleObj>
              </mc:Choice>
              <mc:Fallback>
                <p:oleObj name="Équation" r:id="rId6" imgW="889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265113"/>
                        <a:ext cx="1609725" cy="762000"/>
                      </a:xfrm>
                      <a:prstGeom prst="rect">
                        <a:avLst/>
                      </a:prstGeom>
                      <a:blipFill dpi="0" rotWithShape="1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303462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Atomic density profiles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7B08AB-D00C-46BC-A741-58DC4A41EB30}" type="slidenum">
              <a:rPr lang="fr-FR" smtClean="0"/>
              <a:pPr/>
              <a:t>12</a:t>
            </a:fld>
            <a:endParaRPr lang="fr-FR" smtClean="0"/>
          </a:p>
        </p:txBody>
      </p:sp>
      <p:grpSp>
        <p:nvGrpSpPr>
          <p:cNvPr id="15363" name="Groupe 1"/>
          <p:cNvGrpSpPr>
            <a:grpSpLocks/>
          </p:cNvGrpSpPr>
          <p:nvPr/>
        </p:nvGrpSpPr>
        <p:grpSpPr bwMode="auto">
          <a:xfrm>
            <a:off x="431800" y="3141663"/>
            <a:ext cx="4176713" cy="2989262"/>
            <a:chOff x="395288" y="260350"/>
            <a:chExt cx="4176646" cy="2988615"/>
          </a:xfrm>
        </p:grpSpPr>
        <p:pic>
          <p:nvPicPr>
            <p:cNvPr id="15381" name="Picture 2" descr="G:\Plots\ADP\adp-Uni-32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288" y="260350"/>
              <a:ext cx="4176646" cy="298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2" name="ZoneTexte 8"/>
            <p:cNvSpPr txBox="1">
              <a:spLocks noChangeArrowheads="1"/>
            </p:cNvSpPr>
            <p:nvPr/>
          </p:nvSpPr>
          <p:spPr bwMode="auto">
            <a:xfrm>
              <a:off x="1043388" y="404362"/>
              <a:ext cx="1008156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Uniform</a:t>
              </a:r>
            </a:p>
          </p:txBody>
        </p:sp>
      </p:grpSp>
      <p:grpSp>
        <p:nvGrpSpPr>
          <p:cNvPr id="15364" name="Groupe 2"/>
          <p:cNvGrpSpPr>
            <a:grpSpLocks/>
          </p:cNvGrpSpPr>
          <p:nvPr/>
        </p:nvGrpSpPr>
        <p:grpSpPr bwMode="auto">
          <a:xfrm>
            <a:off x="4860925" y="384175"/>
            <a:ext cx="4103688" cy="2900363"/>
            <a:chOff x="4860880" y="332356"/>
            <a:chExt cx="4103733" cy="2901329"/>
          </a:xfrm>
        </p:grpSpPr>
        <p:pic>
          <p:nvPicPr>
            <p:cNvPr id="15379" name="Picture 3" descr="G:\Plots\ADP\adp-RanO-3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880" y="332356"/>
              <a:ext cx="4103733" cy="290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ZoneTexte 9"/>
            <p:cNvSpPr txBox="1">
              <a:spLocks noChangeArrowheads="1"/>
            </p:cNvSpPr>
            <p:nvPr/>
          </p:nvSpPr>
          <p:spPr bwMode="auto">
            <a:xfrm>
              <a:off x="5508079" y="476368"/>
              <a:ext cx="1008156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RanO</a:t>
              </a:r>
            </a:p>
          </p:txBody>
        </p:sp>
      </p:grpSp>
      <p:grpSp>
        <p:nvGrpSpPr>
          <p:cNvPr id="15365" name="Groupe 3"/>
          <p:cNvGrpSpPr>
            <a:grpSpLocks/>
          </p:cNvGrpSpPr>
          <p:nvPr/>
        </p:nvGrpSpPr>
        <p:grpSpPr bwMode="auto">
          <a:xfrm>
            <a:off x="4835525" y="3284538"/>
            <a:ext cx="4200525" cy="2952750"/>
            <a:chOff x="4836277" y="3140968"/>
            <a:chExt cx="4200219" cy="2952240"/>
          </a:xfrm>
        </p:grpSpPr>
        <p:pic>
          <p:nvPicPr>
            <p:cNvPr id="15377" name="Picture 4" descr="G:\Plots\ADP\adp-RanTO-3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36277" y="3140968"/>
              <a:ext cx="4200219" cy="295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ZoneTexte 10"/>
            <p:cNvSpPr txBox="1">
              <a:spLocks noChangeArrowheads="1"/>
            </p:cNvSpPr>
            <p:nvPr/>
          </p:nvSpPr>
          <p:spPr bwMode="auto">
            <a:xfrm>
              <a:off x="5508079" y="3307673"/>
              <a:ext cx="1008156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RanTO</a:t>
              </a:r>
            </a:p>
          </p:txBody>
        </p:sp>
      </p:grpSp>
      <p:graphicFrame>
        <p:nvGraphicFramePr>
          <p:cNvPr id="15366" name="Object 4"/>
          <p:cNvGraphicFramePr>
            <a:graphicFrameLocks noChangeAspect="1"/>
          </p:cNvGraphicFramePr>
          <p:nvPr/>
        </p:nvGraphicFramePr>
        <p:xfrm>
          <a:off x="2963863" y="265113"/>
          <a:ext cx="1609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Équation" r:id="rId6" imgW="889000" imgH="419100" progId="Equation.3">
                  <p:embed/>
                </p:oleObj>
              </mc:Choice>
              <mc:Fallback>
                <p:oleObj name="Équation" r:id="rId6" imgW="889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265113"/>
                        <a:ext cx="1609725" cy="762000"/>
                      </a:xfrm>
                      <a:prstGeom prst="rect">
                        <a:avLst/>
                      </a:prstGeom>
                      <a:blipFill dpi="0" rotWithShape="1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303462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Atomic density profiles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01650" y="1001713"/>
            <a:ext cx="2701925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13,33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Cs</a:t>
            </a:r>
          </a:p>
        </p:txBody>
      </p:sp>
      <p:grpSp>
        <p:nvGrpSpPr>
          <p:cNvPr id="15370" name="Groupe 6"/>
          <p:cNvGrpSpPr>
            <a:grpSpLocks/>
          </p:cNvGrpSpPr>
          <p:nvPr/>
        </p:nvGrpSpPr>
        <p:grpSpPr bwMode="auto">
          <a:xfrm>
            <a:off x="1212850" y="333375"/>
            <a:ext cx="6888163" cy="6257925"/>
            <a:chOff x="1212229" y="333375"/>
            <a:chExt cx="6888163" cy="6257925"/>
          </a:xfrm>
        </p:grpSpPr>
        <p:grpSp>
          <p:nvGrpSpPr>
            <p:cNvPr id="15371" name="Groupe 5"/>
            <p:cNvGrpSpPr>
              <a:grpSpLocks/>
            </p:cNvGrpSpPr>
            <p:nvPr/>
          </p:nvGrpSpPr>
          <p:grpSpPr bwMode="auto">
            <a:xfrm>
              <a:off x="1212229" y="333375"/>
              <a:ext cx="6888163" cy="6257925"/>
              <a:chOff x="1212229" y="333375"/>
              <a:chExt cx="6888163" cy="6257925"/>
            </a:xfrm>
          </p:grpSpPr>
          <p:pic>
            <p:nvPicPr>
              <p:cNvPr id="15373" name="Picture 2" descr="Z:\Cs-mont-32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12229" y="333375"/>
                <a:ext cx="6888163" cy="6257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" name="Connecteur droit 2"/>
              <p:cNvCxnSpPr/>
              <p:nvPr/>
            </p:nvCxnSpPr>
            <p:spPr>
              <a:xfrm>
                <a:off x="1283667" y="5084763"/>
                <a:ext cx="6781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1247154" y="1989138"/>
                <a:ext cx="6781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1247154" y="4221163"/>
                <a:ext cx="6781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necteur droit 22"/>
            <p:cNvCxnSpPr/>
            <p:nvPr/>
          </p:nvCxnSpPr>
          <p:spPr>
            <a:xfrm>
              <a:off x="1234454" y="1125538"/>
              <a:ext cx="67818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C101F4-ED80-48E3-90B3-951553B45194}" type="slidenum">
              <a:rPr lang="fr-FR" smtClean="0"/>
              <a:pPr/>
              <a:t>13</a:t>
            </a:fld>
            <a:endParaRPr lang="fr-FR" smtClean="0"/>
          </a:p>
        </p:txBody>
      </p:sp>
      <p:grpSp>
        <p:nvGrpSpPr>
          <p:cNvPr id="16387" name="Groupe 3"/>
          <p:cNvGrpSpPr>
            <a:grpSpLocks/>
          </p:cNvGrpSpPr>
          <p:nvPr/>
        </p:nvGrpSpPr>
        <p:grpSpPr bwMode="auto">
          <a:xfrm>
            <a:off x="530225" y="3213100"/>
            <a:ext cx="3986213" cy="2808288"/>
            <a:chOff x="441914" y="405380"/>
            <a:chExt cx="3986070" cy="2808214"/>
          </a:xfrm>
        </p:grpSpPr>
        <p:pic>
          <p:nvPicPr>
            <p:cNvPr id="16398" name="Picture 2" descr="G:\Plots\ADP\adp-Uni-48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14" y="405380"/>
              <a:ext cx="3986070" cy="2808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ZoneTexte 9"/>
            <p:cNvSpPr txBox="1">
              <a:spLocks noChangeArrowheads="1"/>
            </p:cNvSpPr>
            <p:nvPr/>
          </p:nvSpPr>
          <p:spPr bwMode="auto">
            <a:xfrm>
              <a:off x="1043504" y="468094"/>
              <a:ext cx="1008143" cy="36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Uniform</a:t>
              </a:r>
            </a:p>
          </p:txBody>
        </p:sp>
      </p:grpSp>
      <p:grpSp>
        <p:nvGrpSpPr>
          <p:cNvPr id="16388" name="Groupe 2"/>
          <p:cNvGrpSpPr>
            <a:grpSpLocks/>
          </p:cNvGrpSpPr>
          <p:nvPr/>
        </p:nvGrpSpPr>
        <p:grpSpPr bwMode="auto">
          <a:xfrm>
            <a:off x="4981575" y="404813"/>
            <a:ext cx="4054475" cy="2879725"/>
            <a:chOff x="4981108" y="404764"/>
            <a:chExt cx="4055388" cy="2880220"/>
          </a:xfrm>
        </p:grpSpPr>
        <p:pic>
          <p:nvPicPr>
            <p:cNvPr id="16396" name="Picture 4" descr="G:\Plots\ADP\adp-RanO-48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1108" y="404764"/>
              <a:ext cx="4055388" cy="2880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ZoneTexte 10"/>
            <p:cNvSpPr txBox="1">
              <a:spLocks noChangeArrowheads="1"/>
            </p:cNvSpPr>
            <p:nvPr/>
          </p:nvSpPr>
          <p:spPr bwMode="auto">
            <a:xfrm>
              <a:off x="5508694" y="477386"/>
              <a:ext cx="1008143" cy="36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RanO</a:t>
              </a:r>
            </a:p>
          </p:txBody>
        </p:sp>
      </p:grpSp>
      <p:grpSp>
        <p:nvGrpSpPr>
          <p:cNvPr id="16389" name="Groupe 1"/>
          <p:cNvGrpSpPr>
            <a:grpSpLocks/>
          </p:cNvGrpSpPr>
          <p:nvPr/>
        </p:nvGrpSpPr>
        <p:grpSpPr bwMode="auto">
          <a:xfrm>
            <a:off x="5003800" y="3308350"/>
            <a:ext cx="4032250" cy="2857500"/>
            <a:chOff x="5003922" y="3308435"/>
            <a:chExt cx="4032574" cy="2856869"/>
          </a:xfrm>
        </p:grpSpPr>
        <p:pic>
          <p:nvPicPr>
            <p:cNvPr id="16394" name="Picture 5" descr="G:\Plots\ADP\adp-RanTO-48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3922" y="3308435"/>
              <a:ext cx="4032574" cy="2856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ZoneTexte 11"/>
            <p:cNvSpPr txBox="1">
              <a:spLocks noChangeArrowheads="1"/>
            </p:cNvSpPr>
            <p:nvPr/>
          </p:nvSpPr>
          <p:spPr bwMode="auto">
            <a:xfrm>
              <a:off x="5580112" y="3460967"/>
              <a:ext cx="1008143" cy="36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RanTO</a:t>
              </a:r>
            </a:p>
          </p:txBody>
        </p:sp>
      </p:grpSp>
      <p:graphicFrame>
        <p:nvGraphicFramePr>
          <p:cNvPr id="16390" name="Object 4"/>
          <p:cNvGraphicFramePr>
            <a:graphicFrameLocks noChangeAspect="1"/>
          </p:cNvGraphicFramePr>
          <p:nvPr/>
        </p:nvGraphicFramePr>
        <p:xfrm>
          <a:off x="2963863" y="265113"/>
          <a:ext cx="1609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Équation" r:id="rId6" imgW="889000" imgH="419100" progId="Equation.3">
                  <p:embed/>
                </p:oleObj>
              </mc:Choice>
              <mc:Fallback>
                <p:oleObj name="Équation" r:id="rId6" imgW="889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265113"/>
                        <a:ext cx="1609725" cy="762000"/>
                      </a:xfrm>
                      <a:prstGeom prst="rect">
                        <a:avLst/>
                      </a:prstGeom>
                      <a:blipFill dpi="0" rotWithShape="1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303462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Atomic density profiles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01650" y="1001713"/>
            <a:ext cx="2414588" cy="3397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20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Cs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5ECE1F-BC59-49AF-B011-6EA63DB3BE5A}" type="slidenum">
              <a:rPr lang="fr-FR" smtClean="0"/>
              <a:pPr/>
              <a:t>14</a:t>
            </a:fld>
            <a:endParaRPr lang="fr-FR" smtClean="0"/>
          </a:p>
        </p:txBody>
      </p:sp>
      <p:grpSp>
        <p:nvGrpSpPr>
          <p:cNvPr id="17411" name="Groupe 13"/>
          <p:cNvGrpSpPr>
            <a:grpSpLocks/>
          </p:cNvGrpSpPr>
          <p:nvPr/>
        </p:nvGrpSpPr>
        <p:grpSpPr bwMode="auto">
          <a:xfrm>
            <a:off x="107950" y="3213100"/>
            <a:ext cx="4357688" cy="2879725"/>
            <a:chOff x="323528" y="3212976"/>
            <a:chExt cx="4141515" cy="2880320"/>
          </a:xfrm>
        </p:grpSpPr>
        <p:pic>
          <p:nvPicPr>
            <p:cNvPr id="17422" name="Picture 4" descr="G:\Plots\Potassium\ADP\adp-uni-16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212976"/>
              <a:ext cx="4141515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ZoneTexte 8"/>
            <p:cNvSpPr txBox="1">
              <a:spLocks noChangeArrowheads="1"/>
            </p:cNvSpPr>
            <p:nvPr/>
          </p:nvSpPr>
          <p:spPr bwMode="auto">
            <a:xfrm>
              <a:off x="971600" y="3284984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Uni</a:t>
              </a:r>
            </a:p>
          </p:txBody>
        </p:sp>
      </p:grpSp>
      <p:grpSp>
        <p:nvGrpSpPr>
          <p:cNvPr id="17412" name="Groupe 12"/>
          <p:cNvGrpSpPr>
            <a:grpSpLocks/>
          </p:cNvGrpSpPr>
          <p:nvPr/>
        </p:nvGrpSpPr>
        <p:grpSpPr bwMode="auto">
          <a:xfrm>
            <a:off x="4572000" y="319088"/>
            <a:ext cx="4392613" cy="2894012"/>
            <a:chOff x="4644008" y="319199"/>
            <a:chExt cx="4104456" cy="2893777"/>
          </a:xfrm>
        </p:grpSpPr>
        <p:pic>
          <p:nvPicPr>
            <p:cNvPr id="17420" name="Picture 2" descr="G:\Plots\Potassium\ADP\adp-RanO-16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19199"/>
              <a:ext cx="4104456" cy="289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ZoneTexte 9"/>
            <p:cNvSpPr txBox="1">
              <a:spLocks noChangeArrowheads="1"/>
            </p:cNvSpPr>
            <p:nvPr/>
          </p:nvSpPr>
          <p:spPr bwMode="auto">
            <a:xfrm>
              <a:off x="5364088" y="476672"/>
              <a:ext cx="6701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RanO</a:t>
              </a:r>
            </a:p>
          </p:txBody>
        </p:sp>
      </p:grpSp>
      <p:grpSp>
        <p:nvGrpSpPr>
          <p:cNvPr id="17413" name="Groupe 11"/>
          <p:cNvGrpSpPr>
            <a:grpSpLocks/>
          </p:cNvGrpSpPr>
          <p:nvPr/>
        </p:nvGrpSpPr>
        <p:grpSpPr bwMode="auto">
          <a:xfrm>
            <a:off x="4500563" y="3213100"/>
            <a:ext cx="4464050" cy="2952750"/>
            <a:chOff x="4644008" y="3212976"/>
            <a:chExt cx="4176464" cy="2952506"/>
          </a:xfrm>
        </p:grpSpPr>
        <p:pic>
          <p:nvPicPr>
            <p:cNvPr id="17418" name="Picture 3" descr="G:\Plots\Potassium\ADP\adp-RanTO-16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3212976"/>
              <a:ext cx="4176464" cy="295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ZoneTexte 10"/>
            <p:cNvSpPr txBox="1">
              <a:spLocks noChangeArrowheads="1"/>
            </p:cNvSpPr>
            <p:nvPr/>
          </p:nvSpPr>
          <p:spPr bwMode="auto">
            <a:xfrm>
              <a:off x="5364088" y="3356992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RanTO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17415" name="Object 4"/>
          <p:cNvGraphicFramePr>
            <a:graphicFrameLocks noChangeAspect="1"/>
          </p:cNvGraphicFramePr>
          <p:nvPr/>
        </p:nvGraphicFramePr>
        <p:xfrm>
          <a:off x="2963863" y="265113"/>
          <a:ext cx="1609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Équation" r:id="rId6" imgW="889000" imgH="419100" progId="Equation.3">
                  <p:embed/>
                </p:oleObj>
              </mc:Choice>
              <mc:Fallback>
                <p:oleObj name="Équation" r:id="rId6" imgW="889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265113"/>
                        <a:ext cx="1609725" cy="762000"/>
                      </a:xfrm>
                      <a:prstGeom prst="rect">
                        <a:avLst/>
                      </a:prstGeom>
                      <a:blipFill dpi="0" rotWithShape="1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303462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Atomic density profiles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501650" y="1001713"/>
            <a:ext cx="2414588" cy="3397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6,67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K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EBF74B-BEC4-453F-8CDC-579F38F6A86C}" type="slidenum">
              <a:rPr lang="fr-FR" smtClean="0"/>
              <a:pPr/>
              <a:t>15</a:t>
            </a:fld>
            <a:endParaRPr lang="fr-FR" smtClean="0"/>
          </a:p>
        </p:txBody>
      </p:sp>
      <p:grpSp>
        <p:nvGrpSpPr>
          <p:cNvPr id="18435" name="Groupe 9"/>
          <p:cNvGrpSpPr>
            <a:grpSpLocks/>
          </p:cNvGrpSpPr>
          <p:nvPr/>
        </p:nvGrpSpPr>
        <p:grpSpPr bwMode="auto">
          <a:xfrm>
            <a:off x="323850" y="3114675"/>
            <a:ext cx="4319588" cy="2954338"/>
            <a:chOff x="323528" y="3114470"/>
            <a:chExt cx="4320480" cy="2955172"/>
          </a:xfrm>
        </p:grpSpPr>
        <p:pic>
          <p:nvPicPr>
            <p:cNvPr id="18446" name="Picture 2" descr="G:\Plots\Potassium\ADP\adp-Uni-32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114470"/>
              <a:ext cx="4320480" cy="295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ZoneTexte 5"/>
            <p:cNvSpPr txBox="1">
              <a:spLocks noChangeArrowheads="1"/>
            </p:cNvSpPr>
            <p:nvPr/>
          </p:nvSpPr>
          <p:spPr bwMode="auto">
            <a:xfrm>
              <a:off x="899592" y="3284984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Uni</a:t>
              </a:r>
            </a:p>
          </p:txBody>
        </p:sp>
      </p:grpSp>
      <p:grpSp>
        <p:nvGrpSpPr>
          <p:cNvPr id="18436" name="Groupe 10"/>
          <p:cNvGrpSpPr>
            <a:grpSpLocks/>
          </p:cNvGrpSpPr>
          <p:nvPr/>
        </p:nvGrpSpPr>
        <p:grpSpPr bwMode="auto">
          <a:xfrm>
            <a:off x="4926013" y="333375"/>
            <a:ext cx="4038600" cy="2879725"/>
            <a:chOff x="4926515" y="332656"/>
            <a:chExt cx="4037973" cy="2880320"/>
          </a:xfrm>
        </p:grpSpPr>
        <p:pic>
          <p:nvPicPr>
            <p:cNvPr id="18444" name="Picture 3" descr="G:\Plots\Potassium\ADP\adp-RanO-3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6515" y="332656"/>
              <a:ext cx="4037973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ZoneTexte 7"/>
            <p:cNvSpPr txBox="1">
              <a:spLocks noChangeArrowheads="1"/>
            </p:cNvSpPr>
            <p:nvPr/>
          </p:nvSpPr>
          <p:spPr bwMode="auto">
            <a:xfrm>
              <a:off x="5571269" y="476672"/>
              <a:ext cx="72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RanO</a:t>
              </a:r>
            </a:p>
          </p:txBody>
        </p:sp>
      </p:grpSp>
      <p:grpSp>
        <p:nvGrpSpPr>
          <p:cNvPr id="18437" name="Groupe 12"/>
          <p:cNvGrpSpPr>
            <a:grpSpLocks/>
          </p:cNvGrpSpPr>
          <p:nvPr/>
        </p:nvGrpSpPr>
        <p:grpSpPr bwMode="auto">
          <a:xfrm>
            <a:off x="4799013" y="3141663"/>
            <a:ext cx="4165600" cy="2951162"/>
            <a:chOff x="4798627" y="3140968"/>
            <a:chExt cx="4165861" cy="2952328"/>
          </a:xfrm>
        </p:grpSpPr>
        <p:pic>
          <p:nvPicPr>
            <p:cNvPr id="18442" name="Picture 4" descr="G:\Plots\Potassium\ADP\adp-RanTO-3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8627" y="3140968"/>
              <a:ext cx="4165861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ZoneTexte 11"/>
            <p:cNvSpPr txBox="1">
              <a:spLocks noChangeArrowheads="1"/>
            </p:cNvSpPr>
            <p:nvPr/>
          </p:nvSpPr>
          <p:spPr bwMode="auto">
            <a:xfrm>
              <a:off x="5453477" y="3356992"/>
              <a:ext cx="8467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RanTO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501650" y="1146175"/>
            <a:ext cx="2557463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13,33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K</a:t>
            </a:r>
          </a:p>
        </p:txBody>
      </p:sp>
      <p:graphicFrame>
        <p:nvGraphicFramePr>
          <p:cNvPr id="18440" name="Object 4"/>
          <p:cNvGraphicFramePr>
            <a:graphicFrameLocks noChangeAspect="1"/>
          </p:cNvGraphicFramePr>
          <p:nvPr/>
        </p:nvGraphicFramePr>
        <p:xfrm>
          <a:off x="2963863" y="265113"/>
          <a:ext cx="1609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Équation" r:id="rId6" imgW="889000" imgH="419100" progId="Equation.3">
                  <p:embed/>
                </p:oleObj>
              </mc:Choice>
              <mc:Fallback>
                <p:oleObj name="Équation" r:id="rId6" imgW="889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265113"/>
                        <a:ext cx="1609725" cy="762000"/>
                      </a:xfrm>
                      <a:prstGeom prst="rect">
                        <a:avLst/>
                      </a:prstGeom>
                      <a:blipFill dpi="0" rotWithShape="1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303462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Atomic density profiles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40D90B-839F-445C-A15A-337BB40A6E5D}" type="slidenum">
              <a:rPr lang="fr-FR" smtClean="0"/>
              <a:pPr/>
              <a:t>16</a:t>
            </a:fld>
            <a:endParaRPr lang="fr-FR" smtClean="0"/>
          </a:p>
        </p:txBody>
      </p:sp>
      <p:pic>
        <p:nvPicPr>
          <p:cNvPr id="19459" name="Picture 2" descr="G:\Plots\Potassium\ADP\adp-uni-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111500"/>
            <a:ext cx="431958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Groupe 8"/>
          <p:cNvGrpSpPr>
            <a:grpSpLocks/>
          </p:cNvGrpSpPr>
          <p:nvPr/>
        </p:nvGrpSpPr>
        <p:grpSpPr bwMode="auto">
          <a:xfrm>
            <a:off x="4759325" y="333375"/>
            <a:ext cx="4205288" cy="2897188"/>
            <a:chOff x="4759674" y="332656"/>
            <a:chExt cx="4204814" cy="2897311"/>
          </a:xfrm>
        </p:grpSpPr>
        <p:pic>
          <p:nvPicPr>
            <p:cNvPr id="19468" name="Picture 3" descr="G:\Plots\Potassium\ADP\adp-RanO-48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9674" y="332656"/>
              <a:ext cx="4204814" cy="2897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ZoneTexte 7"/>
            <p:cNvSpPr txBox="1">
              <a:spLocks noChangeArrowheads="1"/>
            </p:cNvSpPr>
            <p:nvPr/>
          </p:nvSpPr>
          <p:spPr bwMode="auto">
            <a:xfrm>
              <a:off x="5364088" y="476672"/>
              <a:ext cx="72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RanO</a:t>
              </a:r>
            </a:p>
          </p:txBody>
        </p:sp>
      </p:grpSp>
      <p:grpSp>
        <p:nvGrpSpPr>
          <p:cNvPr id="19461" name="Groupe 10"/>
          <p:cNvGrpSpPr>
            <a:grpSpLocks/>
          </p:cNvGrpSpPr>
          <p:nvPr/>
        </p:nvGrpSpPr>
        <p:grpSpPr bwMode="auto">
          <a:xfrm>
            <a:off x="4695825" y="3213100"/>
            <a:ext cx="4268788" cy="2889250"/>
            <a:chOff x="4695706" y="3212976"/>
            <a:chExt cx="4268782" cy="2889801"/>
          </a:xfrm>
        </p:grpSpPr>
        <p:pic>
          <p:nvPicPr>
            <p:cNvPr id="19466" name="Picture 4" descr="G:\Plots\Potassium\ADP\adp-RanTO-48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95706" y="3212976"/>
              <a:ext cx="4268782" cy="288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ZoneTexte 9"/>
            <p:cNvSpPr txBox="1">
              <a:spLocks noChangeArrowheads="1"/>
            </p:cNvSpPr>
            <p:nvPr/>
          </p:nvSpPr>
          <p:spPr bwMode="auto">
            <a:xfrm>
              <a:off x="5292080" y="3356992"/>
              <a:ext cx="8467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RanTO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23850" y="1146175"/>
            <a:ext cx="4257675" cy="7080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20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K for </a:t>
            </a:r>
            <a:r>
              <a:rPr lang="fr-FR" sz="1600" b="1" dirty="0" err="1" smtClean="0">
                <a:latin typeface="Arial Narrow" pitchFamily="34" charset="0"/>
              </a:rPr>
              <a:t>RanO</a:t>
            </a:r>
            <a:r>
              <a:rPr lang="fr-FR" sz="1600" b="1" dirty="0" smtClean="0">
                <a:latin typeface="Arial Narrow" pitchFamily="34" charset="0"/>
              </a:rPr>
              <a:t> and </a:t>
            </a:r>
            <a:r>
              <a:rPr lang="fr-FR" sz="1600" b="1" dirty="0" err="1" smtClean="0">
                <a:latin typeface="Arial Narrow" pitchFamily="34" charset="0"/>
              </a:rPr>
              <a:t>RanTO</a:t>
            </a:r>
            <a:endParaRPr lang="fr-FR" sz="1600" b="1" dirty="0" smtClean="0"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                            = 21,83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K for Uni</a:t>
            </a:r>
          </a:p>
        </p:txBody>
      </p:sp>
      <p:graphicFrame>
        <p:nvGraphicFramePr>
          <p:cNvPr id="19464" name="Object 4"/>
          <p:cNvGraphicFramePr>
            <a:graphicFrameLocks noChangeAspect="1"/>
          </p:cNvGraphicFramePr>
          <p:nvPr/>
        </p:nvGraphicFramePr>
        <p:xfrm>
          <a:off x="2963863" y="265113"/>
          <a:ext cx="1609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Équation" r:id="rId6" imgW="889000" imgH="419100" progId="Equation.3">
                  <p:embed/>
                </p:oleObj>
              </mc:Choice>
              <mc:Fallback>
                <p:oleObj name="Équation" r:id="rId6" imgW="889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265113"/>
                        <a:ext cx="1609725" cy="762000"/>
                      </a:xfrm>
                      <a:prstGeom prst="rect">
                        <a:avLst/>
                      </a:prstGeom>
                      <a:blipFill dpi="0" rotWithShape="1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303462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Atomic density profiles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4500563" y="169863"/>
            <a:ext cx="3455987" cy="4759325"/>
            <a:chOff x="4500388" y="169912"/>
            <a:chExt cx="3455988" cy="4758588"/>
          </a:xfrm>
        </p:grpSpPr>
        <p:pic>
          <p:nvPicPr>
            <p:cNvPr id="20511" name="Picture 19" descr="Cs-Mont-1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094782" y="575518"/>
              <a:ext cx="4267200" cy="345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Connecteur droit 2"/>
            <p:cNvCxnSpPr/>
            <p:nvPr/>
          </p:nvCxnSpPr>
          <p:spPr>
            <a:xfrm>
              <a:off x="5219525" y="333399"/>
              <a:ext cx="0" cy="4320506"/>
            </a:xfrm>
            <a:prstGeom prst="line">
              <a:avLst/>
            </a:prstGeom>
            <a:ln w="349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5652913" y="333399"/>
              <a:ext cx="0" cy="4318919"/>
            </a:xfrm>
            <a:prstGeom prst="line">
              <a:avLst/>
            </a:prstGeom>
            <a:ln w="349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 bwMode="auto">
            <a:xfrm>
              <a:off x="5171900" y="4558669"/>
              <a:ext cx="504825" cy="3698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2048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70E723-749E-4C40-B660-C188CB425C8B}" type="slidenum">
              <a:rPr lang="fr-FR" smtClean="0"/>
              <a:pPr/>
              <a:t>17</a:t>
            </a:fld>
            <a:endParaRPr lang="fr-FR" smtClean="0"/>
          </a:p>
        </p:txBody>
      </p:sp>
      <p:grpSp>
        <p:nvGrpSpPr>
          <p:cNvPr id="2" name="Groupe 2"/>
          <p:cNvGrpSpPr>
            <a:grpSpLocks/>
          </p:cNvGrpSpPr>
          <p:nvPr/>
        </p:nvGrpSpPr>
        <p:grpSpPr bwMode="auto">
          <a:xfrm>
            <a:off x="107950" y="406400"/>
            <a:ext cx="4176713" cy="3022600"/>
            <a:chOff x="2844040" y="406400"/>
            <a:chExt cx="4176646" cy="3022600"/>
          </a:xfrm>
        </p:grpSpPr>
        <p:pic>
          <p:nvPicPr>
            <p:cNvPr id="20499" name="Picture 2" descr="G:\Plots\ADP\adp-Uni-3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4040" y="406400"/>
              <a:ext cx="4176646" cy="298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Connecteur droit 12"/>
            <p:cNvCxnSpPr/>
            <p:nvPr/>
          </p:nvCxnSpPr>
          <p:spPr bwMode="auto">
            <a:xfrm>
              <a:off x="3420294" y="476250"/>
              <a:ext cx="0" cy="295275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 bwMode="auto">
            <a:xfrm>
              <a:off x="4212443" y="476250"/>
              <a:ext cx="0" cy="295275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 bwMode="auto">
            <a:xfrm>
              <a:off x="4787109" y="476250"/>
              <a:ext cx="0" cy="295275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 bwMode="auto">
            <a:xfrm>
              <a:off x="5509410" y="476250"/>
              <a:ext cx="0" cy="295275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 bwMode="auto">
            <a:xfrm>
              <a:off x="6085663" y="476250"/>
              <a:ext cx="0" cy="295275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 bwMode="auto">
            <a:xfrm>
              <a:off x="6877813" y="476250"/>
              <a:ext cx="0" cy="295275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 bwMode="auto">
            <a:xfrm>
              <a:off x="3563166" y="538163"/>
              <a:ext cx="504817" cy="369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9" name="ZoneTexte 68"/>
            <p:cNvSpPr txBox="1"/>
            <p:nvPr/>
          </p:nvSpPr>
          <p:spPr bwMode="auto">
            <a:xfrm>
              <a:off x="4283880" y="684213"/>
              <a:ext cx="431793" cy="3683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0" name="ZoneTexte 69"/>
            <p:cNvSpPr txBox="1"/>
            <p:nvPr/>
          </p:nvSpPr>
          <p:spPr bwMode="auto">
            <a:xfrm>
              <a:off x="4933156" y="1341438"/>
              <a:ext cx="504817" cy="3698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1" name="ZoneTexte 70"/>
            <p:cNvSpPr txBox="1"/>
            <p:nvPr/>
          </p:nvSpPr>
          <p:spPr bwMode="auto">
            <a:xfrm>
              <a:off x="5580846" y="692150"/>
              <a:ext cx="433381" cy="3683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2" name="ZoneTexte 71"/>
            <p:cNvSpPr txBox="1"/>
            <p:nvPr/>
          </p:nvSpPr>
          <p:spPr bwMode="auto">
            <a:xfrm>
              <a:off x="6230124" y="549275"/>
              <a:ext cx="503229" cy="3698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484" name="Groupe 19"/>
          <p:cNvGrpSpPr>
            <a:grpSpLocks/>
          </p:cNvGrpSpPr>
          <p:nvPr/>
        </p:nvGrpSpPr>
        <p:grpSpPr bwMode="auto">
          <a:xfrm>
            <a:off x="34925" y="3644900"/>
            <a:ext cx="4875213" cy="2232025"/>
            <a:chOff x="539552" y="3829247"/>
            <a:chExt cx="4874989" cy="2232025"/>
          </a:xfrm>
        </p:grpSpPr>
        <p:pic>
          <p:nvPicPr>
            <p:cNvPr id="20496" name="Picture 21" descr="mo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829247"/>
              <a:ext cx="2488757" cy="1833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7" name="Text Box 23"/>
            <p:cNvSpPr txBox="1">
              <a:spLocks noChangeArrowheads="1"/>
            </p:cNvSpPr>
            <p:nvPr/>
          </p:nvSpPr>
          <p:spPr bwMode="auto">
            <a:xfrm>
              <a:off x="686897" y="5787758"/>
              <a:ext cx="2125430" cy="27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>
                  <a:solidFill>
                    <a:srgbClr val="003366"/>
                  </a:solidFill>
                  <a:latin typeface="Arial Narrow" pitchFamily="34" charset="0"/>
                </a:rPr>
                <a:t>Radial distribution function</a:t>
              </a:r>
            </a:p>
          </p:txBody>
        </p:sp>
        <p:graphicFrame>
          <p:nvGraphicFramePr>
            <p:cNvPr id="20498" name="Object 2"/>
            <p:cNvGraphicFramePr>
              <a:graphicFrameLocks noChangeAspect="1"/>
            </p:cNvGraphicFramePr>
            <p:nvPr/>
          </p:nvGraphicFramePr>
          <p:xfrm>
            <a:off x="2915816" y="5084663"/>
            <a:ext cx="2498725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7" name="Équation" r:id="rId6" imgW="1346200" imgH="508000" progId="Equation.3">
                    <p:embed/>
                  </p:oleObj>
                </mc:Choice>
                <mc:Fallback>
                  <p:oleObj name="Équation" r:id="rId6" imgW="1346200" imgH="5080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5084663"/>
                          <a:ext cx="2498725" cy="936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86" name="Groupe 21"/>
          <p:cNvGrpSpPr>
            <a:grpSpLocks/>
          </p:cNvGrpSpPr>
          <p:nvPr/>
        </p:nvGrpSpPr>
        <p:grpSpPr bwMode="auto">
          <a:xfrm>
            <a:off x="6718300" y="4333875"/>
            <a:ext cx="2165350" cy="1758950"/>
            <a:chOff x="7229952" y="592796"/>
            <a:chExt cx="2166584" cy="1758859"/>
          </a:xfrm>
        </p:grpSpPr>
        <p:pic>
          <p:nvPicPr>
            <p:cNvPr id="20491" name="Picture 29" descr="G:\Snapshots\tetrahedral_2d_1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24328" y="592796"/>
              <a:ext cx="98830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Organigramme : Connecteur 45"/>
            <p:cNvSpPr/>
            <p:nvPr/>
          </p:nvSpPr>
          <p:spPr bwMode="auto">
            <a:xfrm>
              <a:off x="7229952" y="1824632"/>
              <a:ext cx="165194" cy="15874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0493" name="ZoneTexte 23"/>
            <p:cNvSpPr txBox="1">
              <a:spLocks noChangeArrowheads="1"/>
            </p:cNvSpPr>
            <p:nvPr/>
          </p:nvSpPr>
          <p:spPr bwMode="auto">
            <a:xfrm>
              <a:off x="7449334" y="1772816"/>
              <a:ext cx="1371138" cy="19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(Ob)</a:t>
              </a:r>
            </a:p>
          </p:txBody>
        </p:sp>
        <p:sp>
          <p:nvSpPr>
            <p:cNvPr id="48" name="Organigramme : Connecteur 47"/>
            <p:cNvSpPr/>
            <p:nvPr/>
          </p:nvSpPr>
          <p:spPr bwMode="auto">
            <a:xfrm>
              <a:off x="7236306" y="2140529"/>
              <a:ext cx="165194" cy="160329"/>
            </a:xfrm>
            <a:prstGeom prst="flowChartConnector">
              <a:avLst/>
            </a:prstGeom>
            <a:solidFill>
              <a:srgbClr val="FF9999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0495" name="ZoneTexte 25"/>
            <p:cNvSpPr txBox="1">
              <a:spLocks noChangeArrowheads="1"/>
            </p:cNvSpPr>
            <p:nvPr/>
          </p:nvSpPr>
          <p:spPr bwMode="auto">
            <a:xfrm>
              <a:off x="7422097" y="2036295"/>
              <a:ext cx="1974439" cy="315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with tetrahedral substitution (Obts)</a:t>
              </a: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7884368" y="2924944"/>
            <a:ext cx="1152128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ion – Ob</a:t>
            </a:r>
          </a:p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ion – </a:t>
            </a:r>
            <a:r>
              <a:rPr lang="en-US" sz="1400" b="1" dirty="0" err="1">
                <a:solidFill>
                  <a:srgbClr val="002060"/>
                </a:solidFill>
              </a:rPr>
              <a:t>Obts</a:t>
            </a:r>
            <a:endParaRPr lang="en-US" sz="1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ion – </a:t>
            </a:r>
            <a:r>
              <a:rPr lang="en-US" sz="1400" b="1" dirty="0" err="1">
                <a:solidFill>
                  <a:srgbClr val="002060"/>
                </a:solidFill>
              </a:rPr>
              <a:t>Ow</a:t>
            </a:r>
            <a:endParaRPr lang="en-US" sz="1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1400" b="1" dirty="0" err="1">
                <a:solidFill>
                  <a:srgbClr val="002060"/>
                </a:solidFill>
              </a:rPr>
              <a:t>Ow</a:t>
            </a:r>
            <a:r>
              <a:rPr lang="en-US" sz="1400" b="1" dirty="0">
                <a:solidFill>
                  <a:srgbClr val="002060"/>
                </a:solidFill>
              </a:rPr>
              <a:t> – Ob</a:t>
            </a:r>
          </a:p>
          <a:p>
            <a:pPr>
              <a:defRPr/>
            </a:pPr>
            <a:r>
              <a:rPr lang="en-US" sz="1400" b="1" dirty="0" err="1">
                <a:solidFill>
                  <a:srgbClr val="002060"/>
                </a:solidFill>
              </a:rPr>
              <a:t>Ow</a:t>
            </a:r>
            <a:r>
              <a:rPr lang="en-US" sz="1400" b="1" dirty="0">
                <a:solidFill>
                  <a:srgbClr val="002060"/>
                </a:solidFill>
              </a:rPr>
              <a:t> – </a:t>
            </a:r>
            <a:r>
              <a:rPr lang="en-US" sz="1400" b="1" dirty="0" err="1">
                <a:solidFill>
                  <a:srgbClr val="002060"/>
                </a:solidFill>
              </a:rPr>
              <a:t>Obts</a:t>
            </a:r>
            <a:endParaRPr lang="en-US" sz="1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1400" b="1" dirty="0" err="1">
                <a:solidFill>
                  <a:srgbClr val="002060"/>
                </a:solidFill>
              </a:rPr>
              <a:t>Ow</a:t>
            </a:r>
            <a:r>
              <a:rPr lang="en-US" sz="1400" b="1" dirty="0">
                <a:solidFill>
                  <a:srgbClr val="002060"/>
                </a:solidFill>
              </a:rPr>
              <a:t> – </a:t>
            </a:r>
            <a:r>
              <a:rPr lang="en-US" sz="1400" b="1" dirty="0" err="1">
                <a:solidFill>
                  <a:srgbClr val="002060"/>
                </a:solidFill>
              </a:rPr>
              <a:t>Ow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E67A3D-6397-44C5-B074-0CD211E47587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63525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Radial Distribution functions</a:t>
            </a:r>
          </a:p>
        </p:txBody>
      </p:sp>
      <p:grpSp>
        <p:nvGrpSpPr>
          <p:cNvPr id="21508" name="Groupe 10"/>
          <p:cNvGrpSpPr>
            <a:grpSpLocks/>
          </p:cNvGrpSpPr>
          <p:nvPr/>
        </p:nvGrpSpPr>
        <p:grpSpPr bwMode="auto">
          <a:xfrm>
            <a:off x="4572000" y="333375"/>
            <a:ext cx="4333875" cy="3024188"/>
            <a:chOff x="4572000" y="260648"/>
            <a:chExt cx="4334650" cy="3024336"/>
          </a:xfrm>
        </p:grpSpPr>
        <p:pic>
          <p:nvPicPr>
            <p:cNvPr id="21524" name="Picture 3" descr="G:\Plots\Cesium\RDF\Cs-rdf-RanO-14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260648"/>
              <a:ext cx="433465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5" name="ZoneTexte 6"/>
            <p:cNvSpPr txBox="1">
              <a:spLocks noChangeArrowheads="1"/>
            </p:cNvSpPr>
            <p:nvPr/>
          </p:nvSpPr>
          <p:spPr bwMode="auto">
            <a:xfrm>
              <a:off x="4995205" y="476672"/>
              <a:ext cx="72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RanO</a:t>
              </a:r>
            </a:p>
          </p:txBody>
        </p:sp>
      </p:grpSp>
      <p:grpSp>
        <p:nvGrpSpPr>
          <p:cNvPr id="21509" name="Groupe 9"/>
          <p:cNvGrpSpPr>
            <a:grpSpLocks/>
          </p:cNvGrpSpPr>
          <p:nvPr/>
        </p:nvGrpSpPr>
        <p:grpSpPr bwMode="auto">
          <a:xfrm>
            <a:off x="323850" y="3213100"/>
            <a:ext cx="4149725" cy="2808288"/>
            <a:chOff x="350352" y="3284984"/>
            <a:chExt cx="4149640" cy="2808311"/>
          </a:xfrm>
        </p:grpSpPr>
        <p:pic>
          <p:nvPicPr>
            <p:cNvPr id="21522" name="Picture 2" descr="G:\Plots\Cesium\RDF\Cs-rdf-Uni-1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52" y="3284984"/>
              <a:ext cx="4149640" cy="28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3" name="ZoneTexte 7"/>
            <p:cNvSpPr txBox="1">
              <a:spLocks noChangeArrowheads="1"/>
            </p:cNvSpPr>
            <p:nvPr/>
          </p:nvSpPr>
          <p:spPr bwMode="auto">
            <a:xfrm>
              <a:off x="827584" y="3429000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Uni</a:t>
              </a:r>
            </a:p>
          </p:txBody>
        </p:sp>
      </p:grpSp>
      <p:grpSp>
        <p:nvGrpSpPr>
          <p:cNvPr id="21510" name="Groupe 12"/>
          <p:cNvGrpSpPr>
            <a:grpSpLocks/>
          </p:cNvGrpSpPr>
          <p:nvPr/>
        </p:nvGrpSpPr>
        <p:grpSpPr bwMode="auto">
          <a:xfrm>
            <a:off x="4643438" y="3357563"/>
            <a:ext cx="4176712" cy="2808287"/>
            <a:chOff x="4644008" y="3284984"/>
            <a:chExt cx="4176464" cy="2808312"/>
          </a:xfrm>
        </p:grpSpPr>
        <p:pic>
          <p:nvPicPr>
            <p:cNvPr id="21520" name="Picture 4" descr="G:\Plots\Cesium\RDF\Cs-rdf-RanTO-14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284984"/>
              <a:ext cx="4176464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1" name="ZoneTexte 11"/>
            <p:cNvSpPr txBox="1">
              <a:spLocks noChangeArrowheads="1"/>
            </p:cNvSpPr>
            <p:nvPr/>
          </p:nvSpPr>
          <p:spPr bwMode="auto">
            <a:xfrm>
              <a:off x="5076056" y="3429000"/>
              <a:ext cx="8467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RanTO</a:t>
              </a: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1512" name="Groupe 21"/>
          <p:cNvGrpSpPr>
            <a:grpSpLocks/>
          </p:cNvGrpSpPr>
          <p:nvPr/>
        </p:nvGrpSpPr>
        <p:grpSpPr bwMode="auto">
          <a:xfrm>
            <a:off x="461963" y="908050"/>
            <a:ext cx="2165350" cy="1758950"/>
            <a:chOff x="7229952" y="592796"/>
            <a:chExt cx="2166584" cy="1758859"/>
          </a:xfrm>
        </p:grpSpPr>
        <p:pic>
          <p:nvPicPr>
            <p:cNvPr id="21515" name="Picture 29" descr="G:\Snapshots\tetrahedral_2d_1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328" y="592796"/>
              <a:ext cx="98830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rganigramme : Connecteur 16"/>
            <p:cNvSpPr/>
            <p:nvPr/>
          </p:nvSpPr>
          <p:spPr bwMode="auto">
            <a:xfrm>
              <a:off x="7229952" y="1824632"/>
              <a:ext cx="165194" cy="15874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1517" name="ZoneTexte 23"/>
            <p:cNvSpPr txBox="1">
              <a:spLocks noChangeArrowheads="1"/>
            </p:cNvSpPr>
            <p:nvPr/>
          </p:nvSpPr>
          <p:spPr bwMode="auto">
            <a:xfrm>
              <a:off x="7449334" y="1772816"/>
              <a:ext cx="1371138" cy="19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(Ob)</a:t>
              </a:r>
            </a:p>
          </p:txBody>
        </p:sp>
        <p:sp>
          <p:nvSpPr>
            <p:cNvPr id="19" name="Organigramme : Connecteur 18"/>
            <p:cNvSpPr/>
            <p:nvPr/>
          </p:nvSpPr>
          <p:spPr bwMode="auto">
            <a:xfrm>
              <a:off x="7236306" y="2140529"/>
              <a:ext cx="165194" cy="160329"/>
            </a:xfrm>
            <a:prstGeom prst="flowChartConnector">
              <a:avLst/>
            </a:prstGeom>
            <a:solidFill>
              <a:srgbClr val="FF9999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1519" name="ZoneTexte 25"/>
            <p:cNvSpPr txBox="1">
              <a:spLocks noChangeArrowheads="1"/>
            </p:cNvSpPr>
            <p:nvPr/>
          </p:nvSpPr>
          <p:spPr bwMode="auto">
            <a:xfrm>
              <a:off x="7422097" y="2036295"/>
              <a:ext cx="1974439" cy="315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with tetrahedral substitution (Obts)</a:t>
              </a:r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814513" y="738188"/>
            <a:ext cx="2524125" cy="3381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6,67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Cs</a:t>
            </a:r>
          </a:p>
        </p:txBody>
      </p:sp>
      <p:pic>
        <p:nvPicPr>
          <p:cNvPr id="22" name="Picture 5" descr="Z:\Cs-obts-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25" y="919163"/>
            <a:ext cx="841375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4787900" y="404813"/>
            <a:ext cx="4229100" cy="2879725"/>
            <a:chOff x="4787900" y="404813"/>
            <a:chExt cx="4229100" cy="2879725"/>
          </a:xfrm>
        </p:grpSpPr>
        <p:pic>
          <p:nvPicPr>
            <p:cNvPr id="22550" name="Picture 3" descr="G:\Plots\Cesium\RDF\Ow-rdf-RanO-14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7900" y="404813"/>
              <a:ext cx="4229100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1" name="ZoneTexte 7"/>
            <p:cNvSpPr txBox="1">
              <a:spLocks noChangeArrowheads="1"/>
            </p:cNvSpPr>
            <p:nvPr/>
          </p:nvSpPr>
          <p:spPr bwMode="auto">
            <a:xfrm>
              <a:off x="7813006" y="610961"/>
              <a:ext cx="728970" cy="36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RanO</a:t>
              </a:r>
            </a:p>
          </p:txBody>
        </p:sp>
      </p:grpSp>
      <p:sp>
        <p:nvSpPr>
          <p:cNvPr id="2253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E97A26-1473-4443-83BE-48B30399A295}" type="slidenum">
              <a:rPr lang="fr-FR" smtClean="0"/>
              <a:pPr/>
              <a:t>19</a:t>
            </a:fld>
            <a:endParaRPr lang="fr-FR" smtClean="0"/>
          </a:p>
        </p:txBody>
      </p:sp>
      <p:grpSp>
        <p:nvGrpSpPr>
          <p:cNvPr id="3" name="Groupe 9"/>
          <p:cNvGrpSpPr>
            <a:grpSpLocks/>
          </p:cNvGrpSpPr>
          <p:nvPr/>
        </p:nvGrpSpPr>
        <p:grpSpPr bwMode="auto">
          <a:xfrm>
            <a:off x="468313" y="3284538"/>
            <a:ext cx="4175125" cy="2844800"/>
            <a:chOff x="467544" y="3247972"/>
            <a:chExt cx="4176464" cy="2845324"/>
          </a:xfrm>
        </p:grpSpPr>
        <p:pic>
          <p:nvPicPr>
            <p:cNvPr id="22548" name="Picture 2" descr="G:\Plots\Cesium\RDF\Ow-rdf-uni-1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47972"/>
              <a:ext cx="4176464" cy="284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9" name="ZoneTexte 5"/>
            <p:cNvSpPr txBox="1">
              <a:spLocks noChangeArrowheads="1"/>
            </p:cNvSpPr>
            <p:nvPr/>
          </p:nvSpPr>
          <p:spPr bwMode="auto">
            <a:xfrm>
              <a:off x="971600" y="3429000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Uni</a:t>
              </a:r>
            </a:p>
          </p:txBody>
        </p:sp>
      </p:grpSp>
      <p:grpSp>
        <p:nvGrpSpPr>
          <p:cNvPr id="22533" name="Groupe 15"/>
          <p:cNvGrpSpPr>
            <a:grpSpLocks/>
          </p:cNvGrpSpPr>
          <p:nvPr/>
        </p:nvGrpSpPr>
        <p:grpSpPr bwMode="auto">
          <a:xfrm>
            <a:off x="4787900" y="2997200"/>
            <a:ext cx="4176713" cy="3168650"/>
            <a:chOff x="4788024" y="2924944"/>
            <a:chExt cx="4176464" cy="3168352"/>
          </a:xfrm>
        </p:grpSpPr>
        <p:grpSp>
          <p:nvGrpSpPr>
            <p:cNvPr id="22544" name="Groupe 13"/>
            <p:cNvGrpSpPr>
              <a:grpSpLocks/>
            </p:cNvGrpSpPr>
            <p:nvPr/>
          </p:nvGrpSpPr>
          <p:grpSpPr bwMode="auto">
            <a:xfrm>
              <a:off x="4788024" y="2924944"/>
              <a:ext cx="4176464" cy="3168352"/>
              <a:chOff x="4788024" y="2924944"/>
              <a:chExt cx="4176464" cy="3168352"/>
            </a:xfrm>
          </p:grpSpPr>
          <p:pic>
            <p:nvPicPr>
              <p:cNvPr id="22546" name="Picture 4" descr="G:\Plots\Cesium\RDF\Ow-rdf-RanTO-144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3249746"/>
                <a:ext cx="4176464" cy="284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7" name="ZoneTexte 11"/>
              <p:cNvSpPr txBox="1">
                <a:spLocks noChangeArrowheads="1"/>
              </p:cNvSpPr>
              <p:nvPr/>
            </p:nvSpPr>
            <p:spPr bwMode="auto">
              <a:xfrm>
                <a:off x="7020272" y="2924944"/>
                <a:ext cx="144016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2545" name="ZoneTexte 14"/>
            <p:cNvSpPr txBox="1">
              <a:spLocks noChangeArrowheads="1"/>
            </p:cNvSpPr>
            <p:nvPr/>
          </p:nvSpPr>
          <p:spPr bwMode="auto">
            <a:xfrm>
              <a:off x="5292080" y="3429000"/>
              <a:ext cx="8467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RanTO</a:t>
              </a: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63525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Radial Distribution functions</a:t>
            </a:r>
          </a:p>
        </p:txBody>
      </p:sp>
      <p:grpSp>
        <p:nvGrpSpPr>
          <p:cNvPr id="22536" name="Groupe 21"/>
          <p:cNvGrpSpPr>
            <a:grpSpLocks/>
          </p:cNvGrpSpPr>
          <p:nvPr/>
        </p:nvGrpSpPr>
        <p:grpSpPr bwMode="auto">
          <a:xfrm>
            <a:off x="461963" y="908050"/>
            <a:ext cx="2165350" cy="1874838"/>
            <a:chOff x="7229952" y="592796"/>
            <a:chExt cx="2166584" cy="1874364"/>
          </a:xfrm>
        </p:grpSpPr>
        <p:pic>
          <p:nvPicPr>
            <p:cNvPr id="22539" name="Picture 29" descr="G:\Snapshots\tetrahedral_2d_1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328" y="592796"/>
              <a:ext cx="98830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rganigramme : Connecteur 16"/>
            <p:cNvSpPr/>
            <p:nvPr/>
          </p:nvSpPr>
          <p:spPr bwMode="auto">
            <a:xfrm>
              <a:off x="7229952" y="1824385"/>
              <a:ext cx="165194" cy="158710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2541" name="ZoneTexte 23"/>
            <p:cNvSpPr txBox="1">
              <a:spLocks noChangeArrowheads="1"/>
            </p:cNvSpPr>
            <p:nvPr/>
          </p:nvSpPr>
          <p:spPr bwMode="auto">
            <a:xfrm>
              <a:off x="7449334" y="1772816"/>
              <a:ext cx="1371138" cy="19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(Ob)</a:t>
              </a:r>
            </a:p>
          </p:txBody>
        </p:sp>
        <p:sp>
          <p:nvSpPr>
            <p:cNvPr id="19" name="Organigramme : Connecteur 18"/>
            <p:cNvSpPr/>
            <p:nvPr/>
          </p:nvSpPr>
          <p:spPr bwMode="auto">
            <a:xfrm>
              <a:off x="7236306" y="2140218"/>
              <a:ext cx="165194" cy="160296"/>
            </a:xfrm>
            <a:prstGeom prst="flowChartConnector">
              <a:avLst/>
            </a:prstGeom>
            <a:solidFill>
              <a:srgbClr val="FF9999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2543" name="ZoneTexte 25"/>
            <p:cNvSpPr txBox="1">
              <a:spLocks noChangeArrowheads="1"/>
            </p:cNvSpPr>
            <p:nvPr/>
          </p:nvSpPr>
          <p:spPr bwMode="auto">
            <a:xfrm>
              <a:off x="7422097" y="2036295"/>
              <a:ext cx="1974439" cy="43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latin typeface="Arial Narrow" pitchFamily="34" charset="0"/>
                </a:rPr>
                <a:t>Basal oxygen with tetrahedral substitution (Obts)</a:t>
              </a:r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924050" y="738188"/>
            <a:ext cx="2647950" cy="3381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6,67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Cs</a:t>
            </a:r>
          </a:p>
        </p:txBody>
      </p:sp>
      <p:pic>
        <p:nvPicPr>
          <p:cNvPr id="22" name="Picture 3" descr="Z:\Cs-water-obts-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764704"/>
            <a:ext cx="88011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E3919-84A3-472F-B546-C5F91EB1BF63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9" name="ZoneTexte 8"/>
          <p:cNvSpPr txBox="1"/>
          <p:nvPr/>
        </p:nvSpPr>
        <p:spPr>
          <a:xfrm>
            <a:off x="522288" y="427038"/>
            <a:ext cx="7459662" cy="338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Cs 135, Cs 137 isotopes belong to the family of long-lived ( &gt; 30 </a:t>
            </a:r>
            <a:r>
              <a:rPr lang="en-US" sz="1600" b="1" dirty="0" err="1">
                <a:latin typeface="Arial Narrow" pitchFamily="34" charset="0"/>
              </a:rPr>
              <a:t>ans</a:t>
            </a:r>
            <a:r>
              <a:rPr lang="en-US" sz="1600" b="1" dirty="0">
                <a:latin typeface="Arial Narrow" pitchFamily="34" charset="0"/>
              </a:rPr>
              <a:t>) radioactive waste.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85113" y="68263"/>
            <a:ext cx="1247775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latin typeface="Arial Narrow" pitchFamily="34" charset="0"/>
              </a:rPr>
              <a:t>Introduction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9750" y="908050"/>
            <a:ext cx="8135938" cy="5857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Deep geological storage is considered by many countries as the appropriate long term solution for management and storage of this type of radioactive waste.</a:t>
            </a:r>
          </a:p>
        </p:txBody>
      </p:sp>
      <p:grpSp>
        <p:nvGrpSpPr>
          <p:cNvPr id="4107" name="Groupe 1"/>
          <p:cNvGrpSpPr>
            <a:grpSpLocks/>
          </p:cNvGrpSpPr>
          <p:nvPr/>
        </p:nvGrpSpPr>
        <p:grpSpPr bwMode="auto">
          <a:xfrm>
            <a:off x="5599113" y="1751013"/>
            <a:ext cx="3168650" cy="2879725"/>
            <a:chOff x="395536" y="1808472"/>
            <a:chExt cx="3528392" cy="3528501"/>
          </a:xfrm>
        </p:grpSpPr>
        <p:pic>
          <p:nvPicPr>
            <p:cNvPr id="4109" name="Picture 14" descr="cox-1"/>
            <p:cNvPicPr>
              <a:picLocks noChangeAspect="1" noChangeArrowheads="1"/>
            </p:cNvPicPr>
            <p:nvPr/>
          </p:nvPicPr>
          <p:blipFill>
            <a:blip r:embed="rId2" cstate="print"/>
            <a:srcRect r="14775" b="2420"/>
            <a:stretch>
              <a:fillRect/>
            </a:stretch>
          </p:blipFill>
          <p:spPr bwMode="auto">
            <a:xfrm>
              <a:off x="395536" y="1808472"/>
              <a:ext cx="3528392" cy="352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0" name="Groupe 11"/>
            <p:cNvGrpSpPr>
              <a:grpSpLocks/>
            </p:cNvGrpSpPr>
            <p:nvPr/>
          </p:nvGrpSpPr>
          <p:grpSpPr bwMode="auto">
            <a:xfrm>
              <a:off x="2317937" y="3511176"/>
              <a:ext cx="1345042" cy="1207395"/>
              <a:chOff x="3009900" y="2635250"/>
              <a:chExt cx="1698252" cy="1520722"/>
            </a:xfrm>
          </p:grpSpPr>
          <p:sp>
            <p:nvSpPr>
              <p:cNvPr id="4111" name="Line 17"/>
              <p:cNvSpPr>
                <a:spLocks noChangeShapeType="1"/>
              </p:cNvSpPr>
              <p:nvPr/>
            </p:nvSpPr>
            <p:spPr bwMode="auto">
              <a:xfrm flipH="1" flipV="1">
                <a:off x="3009900" y="2897188"/>
                <a:ext cx="490538" cy="1220787"/>
              </a:xfrm>
              <a:prstGeom prst="line">
                <a:avLst/>
              </a:prstGeom>
              <a:noFill/>
              <a:ln w="254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2" name="Line 18"/>
              <p:cNvSpPr>
                <a:spLocks noChangeShapeType="1"/>
              </p:cNvSpPr>
              <p:nvPr/>
            </p:nvSpPr>
            <p:spPr bwMode="auto">
              <a:xfrm flipH="1" flipV="1">
                <a:off x="3167063" y="2647950"/>
                <a:ext cx="1531937" cy="436563"/>
              </a:xfrm>
              <a:prstGeom prst="line">
                <a:avLst/>
              </a:prstGeom>
              <a:noFill/>
              <a:ln w="254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3" name="Rectangle 19"/>
              <p:cNvSpPr>
                <a:spLocks noChangeArrowheads="1"/>
              </p:cNvSpPr>
              <p:nvPr/>
            </p:nvSpPr>
            <p:spPr bwMode="auto">
              <a:xfrm>
                <a:off x="3009900" y="2635250"/>
                <a:ext cx="184150" cy="261938"/>
              </a:xfrm>
              <a:prstGeom prst="rect">
                <a:avLst/>
              </a:prstGeom>
              <a:noFill/>
              <a:ln w="25400" algn="ctr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4114" name="Picture 16" descr="shaft-s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15826" y="3090963"/>
                <a:ext cx="1192326" cy="1065009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38150" y="2060575"/>
            <a:ext cx="4926013" cy="2022475"/>
            <a:chOff x="222250" y="3790950"/>
            <a:chExt cx="4926013" cy="2022475"/>
          </a:xfrm>
        </p:grpSpPr>
        <p:sp>
          <p:nvSpPr>
            <p:cNvPr id="56" name="Text Box 90"/>
            <p:cNvSpPr txBox="1">
              <a:spLocks noChangeArrowheads="1"/>
            </p:cNvSpPr>
            <p:nvPr/>
          </p:nvSpPr>
          <p:spPr bwMode="auto">
            <a:xfrm>
              <a:off x="222250" y="3790950"/>
              <a:ext cx="4926013" cy="5238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000066"/>
                  </a:solidFill>
                  <a:latin typeface="Arial Narrow" pitchFamily="34" charset="0"/>
                </a:rPr>
                <a:t>Composition minéralogique moyenne de la formation du </a:t>
              </a:r>
              <a:r>
                <a:rPr lang="fr-FR" sz="1400" b="1" dirty="0" err="1" smtClean="0">
                  <a:solidFill>
                    <a:srgbClr val="000066"/>
                  </a:solidFill>
                  <a:latin typeface="Arial Narrow" pitchFamily="34" charset="0"/>
                </a:rPr>
                <a:t>Callovo</a:t>
              </a:r>
              <a:r>
                <a:rPr lang="fr-FR" sz="1400" b="1" dirty="0" smtClean="0">
                  <a:solidFill>
                    <a:srgbClr val="000066"/>
                  </a:solidFill>
                  <a:latin typeface="Arial Narrow" pitchFamily="34" charset="0"/>
                </a:rPr>
                <a:t>-Oxfordien</a:t>
              </a:r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222250" y="4365625"/>
              <a:ext cx="4926013" cy="1447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171450" indent="-171450" defTabSz="4156075">
                <a:spcBef>
                  <a:spcPct val="10000"/>
                </a:spcBef>
                <a:buFont typeface="Wingdings" pitchFamily="2" charset="2"/>
                <a:buChar char="v"/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41% clay minerals (interstratified </a:t>
              </a:r>
              <a:r>
                <a:rPr lang="en-US" sz="1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illite-smectite</a:t>
              </a: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and </a:t>
              </a:r>
              <a:r>
                <a:rPr lang="en-US" sz="1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illite</a:t>
              </a:r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)</a:t>
              </a:r>
            </a:p>
            <a:p>
              <a:pPr marL="171450" indent="-171450" defTabSz="4156075">
                <a:spcBef>
                  <a:spcPct val="10000"/>
                </a:spcBef>
                <a:buFont typeface="Wingdings" pitchFamily="2" charset="2"/>
                <a:buChar char="v"/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</a:rPr>
                <a:t> 31%  calcite</a:t>
              </a:r>
            </a:p>
            <a:p>
              <a:pPr marL="171450" indent="-171450" defTabSz="4156075">
                <a:spcBef>
                  <a:spcPct val="10000"/>
                </a:spcBef>
                <a:buFont typeface="Wingdings" pitchFamily="2" charset="2"/>
                <a:buChar char="v"/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</a:rPr>
                <a:t> 25% quartz and feldspar</a:t>
              </a:r>
            </a:p>
            <a:p>
              <a:pPr marL="171450" indent="-171450" defTabSz="4156075">
                <a:spcBef>
                  <a:spcPct val="10000"/>
                </a:spcBef>
                <a:buFont typeface="Wingdings" pitchFamily="2" charset="2"/>
                <a:buChar char="v"/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</a:rPr>
                <a:t> 3% other minerals </a:t>
              </a:r>
            </a:p>
            <a:p>
              <a:pPr marL="171450" indent="-171450" defTabSz="4156075">
                <a:spcBef>
                  <a:spcPct val="10000"/>
                </a:spcBef>
                <a:buFont typeface="Wingdings" pitchFamily="2" charset="2"/>
                <a:buChar char="v"/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Arial Narrow" pitchFamily="34" charset="0"/>
                </a:rPr>
                <a:t> Organic matter &lt;1%</a:t>
              </a: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438150" y="4370388"/>
            <a:ext cx="3924300" cy="1435100"/>
            <a:chOff x="438075" y="4154215"/>
            <a:chExt cx="3924300" cy="1435025"/>
          </a:xfrm>
        </p:grpSpPr>
        <p:sp>
          <p:nvSpPr>
            <p:cNvPr id="70" name="Text Box 107"/>
            <p:cNvSpPr txBox="1">
              <a:spLocks noChangeArrowheads="1"/>
            </p:cNvSpPr>
            <p:nvPr/>
          </p:nvSpPr>
          <p:spPr bwMode="auto">
            <a:xfrm>
              <a:off x="458713" y="4154215"/>
              <a:ext cx="3795712" cy="584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SzPct val="150000"/>
                <a:buFont typeface="Wingdings" pitchFamily="2" charset="2"/>
                <a:buChar char="F"/>
                <a:defRPr/>
              </a:pPr>
              <a:r>
                <a:rPr lang="en-US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Clays swell, have low permeability, and good ion sorption/exchange capacity</a:t>
              </a:r>
            </a:p>
          </p:txBody>
        </p:sp>
        <p:sp>
          <p:nvSpPr>
            <p:cNvPr id="71" name="Text Box 108"/>
            <p:cNvSpPr txBox="1">
              <a:spLocks noChangeArrowheads="1"/>
            </p:cNvSpPr>
            <p:nvPr/>
          </p:nvSpPr>
          <p:spPr bwMode="auto">
            <a:xfrm>
              <a:off x="438075" y="5005071"/>
              <a:ext cx="3924300" cy="584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50000"/>
                <a:buFont typeface="Wingdings" pitchFamily="2" charset="2"/>
                <a:buChar char="F"/>
                <a:defRPr/>
              </a:pPr>
              <a:r>
                <a:rPr lang="en-US" sz="16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They can play an important role in nuclear waste confinement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971E01-0893-4CE6-84A4-38E69E6AC25E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63525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Radial Distribution functions</a:t>
            </a:r>
          </a:p>
        </p:txBody>
      </p:sp>
      <p:grpSp>
        <p:nvGrpSpPr>
          <p:cNvPr id="24580" name="Groupe 21"/>
          <p:cNvGrpSpPr>
            <a:grpSpLocks/>
          </p:cNvGrpSpPr>
          <p:nvPr/>
        </p:nvGrpSpPr>
        <p:grpSpPr bwMode="auto">
          <a:xfrm>
            <a:off x="461963" y="908050"/>
            <a:ext cx="2165350" cy="1758950"/>
            <a:chOff x="7229952" y="592796"/>
            <a:chExt cx="2166584" cy="1758859"/>
          </a:xfrm>
        </p:grpSpPr>
        <p:pic>
          <p:nvPicPr>
            <p:cNvPr id="23568" name="Picture 29" descr="G:\Snapshots\tetrahedral_2d_1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4328" y="592796"/>
              <a:ext cx="98830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rganigramme : Connecteur 5"/>
            <p:cNvSpPr/>
            <p:nvPr/>
          </p:nvSpPr>
          <p:spPr bwMode="auto">
            <a:xfrm>
              <a:off x="7229952" y="1824632"/>
              <a:ext cx="165194" cy="15874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3570" name="ZoneTexte 23"/>
            <p:cNvSpPr txBox="1">
              <a:spLocks noChangeArrowheads="1"/>
            </p:cNvSpPr>
            <p:nvPr/>
          </p:nvSpPr>
          <p:spPr bwMode="auto">
            <a:xfrm>
              <a:off x="7449334" y="1772816"/>
              <a:ext cx="1947202" cy="26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(Ob)</a:t>
              </a:r>
            </a:p>
          </p:txBody>
        </p:sp>
        <p:sp>
          <p:nvSpPr>
            <p:cNvPr id="8" name="Organigramme : Connecteur 7"/>
            <p:cNvSpPr/>
            <p:nvPr/>
          </p:nvSpPr>
          <p:spPr bwMode="auto">
            <a:xfrm>
              <a:off x="7236306" y="2140529"/>
              <a:ext cx="165194" cy="160329"/>
            </a:xfrm>
            <a:prstGeom prst="flowChartConnector">
              <a:avLst/>
            </a:prstGeom>
            <a:solidFill>
              <a:srgbClr val="FF9999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3572" name="ZoneTexte 25"/>
            <p:cNvSpPr txBox="1">
              <a:spLocks noChangeArrowheads="1"/>
            </p:cNvSpPr>
            <p:nvPr/>
          </p:nvSpPr>
          <p:spPr bwMode="auto">
            <a:xfrm>
              <a:off x="7422097" y="2036295"/>
              <a:ext cx="1974439" cy="315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with tetrahedral substitution (Obts)</a:t>
              </a:r>
            </a:p>
          </p:txBody>
        </p:sp>
      </p:grp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24050" y="738188"/>
            <a:ext cx="2414588" cy="3397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6,67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K</a:t>
            </a:r>
          </a:p>
        </p:txBody>
      </p:sp>
      <p:grpSp>
        <p:nvGrpSpPr>
          <p:cNvPr id="24582" name="Groupe 10"/>
          <p:cNvGrpSpPr>
            <a:grpSpLocks/>
          </p:cNvGrpSpPr>
          <p:nvPr/>
        </p:nvGrpSpPr>
        <p:grpSpPr bwMode="auto">
          <a:xfrm>
            <a:off x="4968875" y="458788"/>
            <a:ext cx="4067175" cy="2825750"/>
            <a:chOff x="4968552" y="332656"/>
            <a:chExt cx="4067944" cy="2825868"/>
          </a:xfrm>
        </p:grpSpPr>
        <p:pic>
          <p:nvPicPr>
            <p:cNvPr id="23566" name="Picture 3" descr="G:\Plots\Potassium\RDF\K-rdf-RanO-16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8552" y="332656"/>
              <a:ext cx="4067944" cy="2825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ZoneTexte 6"/>
            <p:cNvSpPr txBox="1">
              <a:spLocks noChangeArrowheads="1"/>
            </p:cNvSpPr>
            <p:nvPr/>
          </p:nvSpPr>
          <p:spPr bwMode="auto">
            <a:xfrm>
              <a:off x="5355245" y="548680"/>
              <a:ext cx="72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RanO</a:t>
              </a:r>
            </a:p>
          </p:txBody>
        </p:sp>
      </p:grpSp>
      <p:grpSp>
        <p:nvGrpSpPr>
          <p:cNvPr id="24583" name="Groupe 9"/>
          <p:cNvGrpSpPr>
            <a:grpSpLocks/>
          </p:cNvGrpSpPr>
          <p:nvPr/>
        </p:nvGrpSpPr>
        <p:grpSpPr bwMode="auto">
          <a:xfrm>
            <a:off x="179388" y="3068638"/>
            <a:ext cx="4392612" cy="3040062"/>
            <a:chOff x="179513" y="3125629"/>
            <a:chExt cx="4392487" cy="3039675"/>
          </a:xfrm>
        </p:grpSpPr>
        <p:pic>
          <p:nvPicPr>
            <p:cNvPr id="23564" name="Picture 2" descr="G:\Plots\Potassium\RDF\K-rdf-Uni-16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3" y="3125629"/>
              <a:ext cx="4392487" cy="303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ZoneTexte 7"/>
            <p:cNvSpPr txBox="1">
              <a:spLocks noChangeArrowheads="1"/>
            </p:cNvSpPr>
            <p:nvPr/>
          </p:nvSpPr>
          <p:spPr bwMode="auto">
            <a:xfrm>
              <a:off x="683568" y="3347700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Uni</a:t>
              </a:r>
            </a:p>
          </p:txBody>
        </p:sp>
      </p:grpSp>
      <p:grpSp>
        <p:nvGrpSpPr>
          <p:cNvPr id="24584" name="Groupe 12"/>
          <p:cNvGrpSpPr>
            <a:grpSpLocks/>
          </p:cNvGrpSpPr>
          <p:nvPr/>
        </p:nvGrpSpPr>
        <p:grpSpPr bwMode="auto">
          <a:xfrm>
            <a:off x="4859338" y="3262313"/>
            <a:ext cx="4176712" cy="2903537"/>
            <a:chOff x="4860032" y="3189818"/>
            <a:chExt cx="4176464" cy="2903478"/>
          </a:xfrm>
        </p:grpSpPr>
        <p:pic>
          <p:nvPicPr>
            <p:cNvPr id="23562" name="Picture 4" descr="G:\Plots\Potassium\RDF\K-rdf-RanTO-16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2" y="3189818"/>
              <a:ext cx="4176464" cy="2903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ZoneTexte 11"/>
            <p:cNvSpPr txBox="1">
              <a:spLocks noChangeArrowheads="1"/>
            </p:cNvSpPr>
            <p:nvPr/>
          </p:nvSpPr>
          <p:spPr bwMode="auto">
            <a:xfrm>
              <a:off x="5220072" y="3429000"/>
              <a:ext cx="8467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RanTO</a:t>
              </a: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F0FC40-B58F-4B9E-8C21-BA1F1F9E8747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6888" y="265113"/>
            <a:ext cx="263525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Radial Distribution functions</a:t>
            </a:r>
          </a:p>
        </p:txBody>
      </p:sp>
      <p:grpSp>
        <p:nvGrpSpPr>
          <p:cNvPr id="25604" name="Groupe 21"/>
          <p:cNvGrpSpPr>
            <a:grpSpLocks/>
          </p:cNvGrpSpPr>
          <p:nvPr/>
        </p:nvGrpSpPr>
        <p:grpSpPr bwMode="auto">
          <a:xfrm>
            <a:off x="461963" y="908050"/>
            <a:ext cx="2165350" cy="1758950"/>
            <a:chOff x="7229952" y="592796"/>
            <a:chExt cx="2166584" cy="1758859"/>
          </a:xfrm>
        </p:grpSpPr>
        <p:pic>
          <p:nvPicPr>
            <p:cNvPr id="24592" name="Picture 29" descr="G:\Snapshots\tetrahedral_2d_1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4328" y="592796"/>
              <a:ext cx="98830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rganigramme : Connecteur 7"/>
            <p:cNvSpPr/>
            <p:nvPr/>
          </p:nvSpPr>
          <p:spPr bwMode="auto">
            <a:xfrm>
              <a:off x="7229952" y="1824632"/>
              <a:ext cx="165194" cy="158742"/>
            </a:xfrm>
            <a:prstGeom prst="flowChartConnector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4594" name="ZoneTexte 23"/>
            <p:cNvSpPr txBox="1">
              <a:spLocks noChangeArrowheads="1"/>
            </p:cNvSpPr>
            <p:nvPr/>
          </p:nvSpPr>
          <p:spPr bwMode="auto">
            <a:xfrm>
              <a:off x="7449334" y="1772816"/>
              <a:ext cx="1371138" cy="19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(Ob)</a:t>
              </a:r>
            </a:p>
          </p:txBody>
        </p:sp>
        <p:sp>
          <p:nvSpPr>
            <p:cNvPr id="10" name="Organigramme : Connecteur 9"/>
            <p:cNvSpPr/>
            <p:nvPr/>
          </p:nvSpPr>
          <p:spPr bwMode="auto">
            <a:xfrm>
              <a:off x="7236306" y="2140529"/>
              <a:ext cx="165194" cy="160329"/>
            </a:xfrm>
            <a:prstGeom prst="flowChartConnector">
              <a:avLst/>
            </a:prstGeom>
            <a:solidFill>
              <a:srgbClr val="FF9999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/>
            </a:p>
          </p:txBody>
        </p:sp>
        <p:sp>
          <p:nvSpPr>
            <p:cNvPr id="24596" name="ZoneTexte 25"/>
            <p:cNvSpPr txBox="1">
              <a:spLocks noChangeArrowheads="1"/>
            </p:cNvSpPr>
            <p:nvPr/>
          </p:nvSpPr>
          <p:spPr bwMode="auto">
            <a:xfrm>
              <a:off x="7422097" y="2036295"/>
              <a:ext cx="1974439" cy="315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100" b="1">
                  <a:latin typeface="Arial Narrow" pitchFamily="34" charset="0"/>
                </a:rPr>
                <a:t>Basal oxygen with tetrahedral substitution (Obts)</a:t>
              </a:r>
            </a:p>
          </p:txBody>
        </p:sp>
      </p:grp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924050" y="738188"/>
            <a:ext cx="2414588" cy="3397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 Narrow" pitchFamily="34" charset="0"/>
              </a:rPr>
              <a:t>Water content = 6,67 H</a:t>
            </a:r>
            <a:r>
              <a:rPr lang="fr-FR" sz="1600" b="1" baseline="-25000" dirty="0" smtClean="0">
                <a:latin typeface="Arial Narrow" pitchFamily="34" charset="0"/>
              </a:rPr>
              <a:t>2</a:t>
            </a:r>
            <a:r>
              <a:rPr lang="fr-FR" sz="1600" b="1" dirty="0" smtClean="0">
                <a:latin typeface="Arial Narrow" pitchFamily="34" charset="0"/>
              </a:rPr>
              <a:t>O / K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5608" name="Groupe 8"/>
          <p:cNvGrpSpPr>
            <a:grpSpLocks/>
          </p:cNvGrpSpPr>
          <p:nvPr/>
        </p:nvGrpSpPr>
        <p:grpSpPr bwMode="auto">
          <a:xfrm>
            <a:off x="4716463" y="476250"/>
            <a:ext cx="4206875" cy="2854325"/>
            <a:chOff x="4716016" y="476672"/>
            <a:chExt cx="4206605" cy="2854599"/>
          </a:xfrm>
        </p:grpSpPr>
        <p:pic>
          <p:nvPicPr>
            <p:cNvPr id="24590" name="Picture 3" descr="G:\Plots\Potassium\RDF\Ow-rdf-RanO-16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476672"/>
              <a:ext cx="4206605" cy="285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1" name="ZoneTexte 7"/>
            <p:cNvSpPr txBox="1">
              <a:spLocks noChangeArrowheads="1"/>
            </p:cNvSpPr>
            <p:nvPr/>
          </p:nvSpPr>
          <p:spPr bwMode="auto">
            <a:xfrm>
              <a:off x="7812360" y="611396"/>
              <a:ext cx="72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RanO</a:t>
              </a:r>
            </a:p>
          </p:txBody>
        </p:sp>
      </p:grpSp>
      <p:grpSp>
        <p:nvGrpSpPr>
          <p:cNvPr id="25609" name="Groupe 10"/>
          <p:cNvGrpSpPr>
            <a:grpSpLocks/>
          </p:cNvGrpSpPr>
          <p:nvPr/>
        </p:nvGrpSpPr>
        <p:grpSpPr bwMode="auto">
          <a:xfrm>
            <a:off x="250825" y="3284538"/>
            <a:ext cx="4176713" cy="2844800"/>
            <a:chOff x="251520" y="3284984"/>
            <a:chExt cx="4176464" cy="2843759"/>
          </a:xfrm>
        </p:grpSpPr>
        <p:pic>
          <p:nvPicPr>
            <p:cNvPr id="24588" name="Picture 2" descr="G:\Plots\Potassium\RDF\Ow-rdf-uni-16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284984"/>
              <a:ext cx="4176464" cy="284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ZoneTexte 9"/>
            <p:cNvSpPr txBox="1">
              <a:spLocks noChangeArrowheads="1"/>
            </p:cNvSpPr>
            <p:nvPr/>
          </p:nvSpPr>
          <p:spPr bwMode="auto">
            <a:xfrm>
              <a:off x="3347864" y="3429000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Uni</a:t>
              </a: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4716463" y="3355975"/>
            <a:ext cx="4176712" cy="2809875"/>
            <a:chOff x="4716463" y="3355975"/>
            <a:chExt cx="4176712" cy="2809875"/>
          </a:xfrm>
        </p:grpSpPr>
        <p:pic>
          <p:nvPicPr>
            <p:cNvPr id="24586" name="Picture 4" descr="G:\Plots\Potassium\RDF\Ow-rdf-RanTO-16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463" y="3355975"/>
              <a:ext cx="4176712" cy="280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ZoneTexte 7"/>
            <p:cNvSpPr txBox="1">
              <a:spLocks noChangeArrowheads="1"/>
            </p:cNvSpPr>
            <p:nvPr/>
          </p:nvSpPr>
          <p:spPr bwMode="auto">
            <a:xfrm>
              <a:off x="7668344" y="3501008"/>
              <a:ext cx="8319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RanTO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1D27E1-133F-445C-804F-EF59810142E1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43663" y="68263"/>
            <a:ext cx="2689225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 Narrow" pitchFamily="34" charset="0"/>
              </a:rPr>
              <a:t>Conclusions and perspectives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323850" y="4212828"/>
            <a:ext cx="6408738" cy="3683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>
              <a:defRPr/>
            </a:pPr>
            <a:r>
              <a:rPr lang="en-US" b="1" smtClean="0">
                <a:latin typeface="Arial Narrow" pitchFamily="34" charset="0"/>
              </a:rPr>
              <a:t>The next step is to look at the dynamics of the system:  </a:t>
            </a: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395288" y="2349500"/>
            <a:ext cx="8677275" cy="6461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latin typeface="Arial Narrow" pitchFamily="34" charset="0"/>
              </a:rPr>
              <a:t>There </a:t>
            </a:r>
            <a:r>
              <a:rPr lang="fr-FR" b="1" dirty="0" err="1" smtClean="0">
                <a:latin typeface="Arial Narrow" pitchFamily="34" charset="0"/>
              </a:rPr>
              <a:t>is</a:t>
            </a:r>
            <a:r>
              <a:rPr lang="fr-FR" b="1" dirty="0" smtClean="0">
                <a:latin typeface="Arial Narrow" pitchFamily="34" charset="0"/>
              </a:rPr>
              <a:t> no </a:t>
            </a:r>
            <a:r>
              <a:rPr lang="fr-FR" b="1" dirty="0" err="1" smtClean="0">
                <a:latin typeface="Arial Narrow" pitchFamily="34" charset="0"/>
              </a:rPr>
              <a:t>significant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difference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between</a:t>
            </a:r>
            <a:r>
              <a:rPr lang="fr-FR" b="1" dirty="0" smtClean="0">
                <a:latin typeface="Arial Narrow" pitchFamily="34" charset="0"/>
              </a:rPr>
              <a:t> the </a:t>
            </a:r>
            <a:r>
              <a:rPr lang="fr-FR" b="1" dirty="0" err="1" smtClean="0">
                <a:latin typeface="Arial Narrow" pitchFamily="34" charset="0"/>
              </a:rPr>
              <a:t>three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clay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models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concerning</a:t>
            </a:r>
            <a:r>
              <a:rPr lang="fr-FR" b="1" dirty="0" smtClean="0">
                <a:latin typeface="Arial Narrow" pitchFamily="34" charset="0"/>
              </a:rPr>
              <a:t> the </a:t>
            </a:r>
            <a:r>
              <a:rPr lang="fr-FR" b="1" dirty="0" err="1" smtClean="0">
                <a:latin typeface="Arial Narrow" pitchFamily="34" charset="0"/>
              </a:rPr>
              <a:t>studied</a:t>
            </a:r>
            <a:r>
              <a:rPr lang="fr-FR" b="1" dirty="0" smtClean="0">
                <a:latin typeface="Arial Narrow" pitchFamily="34" charset="0"/>
              </a:rPr>
              <a:t> structural </a:t>
            </a:r>
            <a:r>
              <a:rPr lang="fr-FR" b="1" dirty="0" err="1" smtClean="0">
                <a:latin typeface="Arial Narrow" pitchFamily="34" charset="0"/>
              </a:rPr>
              <a:t>properties</a:t>
            </a:r>
            <a:r>
              <a:rPr lang="fr-FR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61975" y="4941888"/>
            <a:ext cx="2714625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indent="-285750" eaLnBrk="1" hangingPunct="1"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</a:rPr>
              <a:t>Hydrogen bonding network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39750" y="5518150"/>
            <a:ext cx="3887788" cy="3381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indent="-285750" eaLnBrk="1" hangingPunct="1"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</a:rPr>
              <a:t>Diffusion coefficient of aqueous species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23850" y="3419475"/>
            <a:ext cx="7200478" cy="3698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latin typeface="Arial Narrow" pitchFamily="34" charset="0"/>
              </a:rPr>
              <a:t>The </a:t>
            </a:r>
            <a:r>
              <a:rPr lang="fr-FR" b="1" dirty="0" err="1" smtClean="0">
                <a:latin typeface="Arial Narrow" pitchFamily="34" charset="0"/>
              </a:rPr>
              <a:t>same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studies</a:t>
            </a:r>
            <a:r>
              <a:rPr lang="fr-FR" b="1" dirty="0" smtClean="0">
                <a:latin typeface="Arial Narrow" pitchFamily="34" charset="0"/>
              </a:rPr>
              <a:t> are </a:t>
            </a:r>
            <a:r>
              <a:rPr lang="fr-FR" b="1" dirty="0" err="1" smtClean="0">
                <a:latin typeface="Arial Narrow" pitchFamily="34" charset="0"/>
              </a:rPr>
              <a:t>being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carried</a:t>
            </a:r>
            <a:r>
              <a:rPr lang="fr-FR" b="1" dirty="0" smtClean="0">
                <a:latin typeface="Arial Narrow" pitchFamily="34" charset="0"/>
              </a:rPr>
              <a:t> out for a </a:t>
            </a:r>
            <a:r>
              <a:rPr lang="fr-FR" b="1" dirty="0" err="1" smtClean="0">
                <a:latin typeface="Arial Narrow" pitchFamily="34" charset="0"/>
              </a:rPr>
              <a:t>series</a:t>
            </a:r>
            <a:r>
              <a:rPr lang="fr-FR" b="1" dirty="0" smtClean="0">
                <a:latin typeface="Arial Narrow" pitchFamily="34" charset="0"/>
              </a:rPr>
              <a:t> of </a:t>
            </a:r>
            <a:r>
              <a:rPr lang="fr-FR" b="1" dirty="0" err="1" smtClean="0">
                <a:latin typeface="Arial Narrow" pitchFamily="34" charset="0"/>
              </a:rPr>
              <a:t>other</a:t>
            </a:r>
            <a:r>
              <a:rPr lang="fr-FR" b="1" dirty="0" smtClean="0">
                <a:latin typeface="Arial Narrow" pitchFamily="34" charset="0"/>
              </a:rPr>
              <a:t> cations ( Sr</a:t>
            </a:r>
            <a:r>
              <a:rPr lang="fr-FR" b="1" baseline="30000" dirty="0" smtClean="0">
                <a:latin typeface="Arial Narrow" pitchFamily="34" charset="0"/>
              </a:rPr>
              <a:t>2+</a:t>
            </a:r>
            <a:r>
              <a:rPr lang="fr-FR" b="1" dirty="0" smtClean="0">
                <a:latin typeface="Arial Narrow" pitchFamily="34" charset="0"/>
              </a:rPr>
              <a:t>, Ni</a:t>
            </a:r>
            <a:r>
              <a:rPr lang="fr-FR" b="1" baseline="30000" dirty="0" smtClean="0">
                <a:latin typeface="Arial Narrow" pitchFamily="34" charset="0"/>
              </a:rPr>
              <a:t>2+</a:t>
            </a:r>
            <a:r>
              <a:rPr lang="fr-FR" b="1" dirty="0" smtClean="0">
                <a:latin typeface="Arial Narrow" pitchFamily="34" charset="0"/>
              </a:rPr>
              <a:t>)</a:t>
            </a:r>
            <a:endParaRPr lang="fr-FR" b="1" baseline="30000" dirty="0" smtClean="0">
              <a:latin typeface="Arial Narrow" pitchFamily="34" charset="0"/>
            </a:endParaRPr>
          </a:p>
        </p:txBody>
      </p:sp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395288" y="1558925"/>
            <a:ext cx="8677275" cy="6461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latin typeface="Arial Narrow" pitchFamily="34" charset="0"/>
              </a:rPr>
              <a:t>The  " Uniform " </a:t>
            </a:r>
            <a:r>
              <a:rPr lang="fr-FR" b="1" dirty="0" err="1" smtClean="0">
                <a:latin typeface="Arial Narrow" pitchFamily="34" charset="0"/>
              </a:rPr>
              <a:t>clay</a:t>
            </a:r>
            <a:r>
              <a:rPr lang="fr-FR" b="1" dirty="0" smtClean="0">
                <a:latin typeface="Arial Narrow" pitchFamily="34" charset="0"/>
              </a:rPr>
              <a:t> model shows a </a:t>
            </a:r>
            <a:r>
              <a:rPr lang="fr-FR" b="1" dirty="0" err="1" smtClean="0">
                <a:latin typeface="Arial Narrow" pitchFamily="34" charset="0"/>
              </a:rPr>
              <a:t>lower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hydration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energy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compared</a:t>
            </a:r>
            <a:r>
              <a:rPr lang="fr-FR" b="1" dirty="0" smtClean="0">
                <a:latin typeface="Arial Narrow" pitchFamily="34" charset="0"/>
              </a:rPr>
              <a:t> to the </a:t>
            </a:r>
            <a:r>
              <a:rPr lang="fr-FR" b="1" dirty="0" err="1" smtClean="0">
                <a:latin typeface="Arial Narrow" pitchFamily="34" charset="0"/>
              </a:rPr>
              <a:t>two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other</a:t>
            </a:r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dirty="0" err="1" smtClean="0">
                <a:latin typeface="Arial Narrow" pitchFamily="34" charset="0"/>
              </a:rPr>
              <a:t>models</a:t>
            </a:r>
            <a:r>
              <a:rPr lang="fr-FR" b="1" dirty="0" smtClean="0">
                <a:latin typeface="Arial Narrow" pitchFamily="34" charset="0"/>
              </a:rPr>
              <a:t> for </a:t>
            </a:r>
            <a:r>
              <a:rPr lang="fr-FR" b="1" dirty="0" err="1" smtClean="0">
                <a:latin typeface="Arial Narrow" pitchFamily="34" charset="0"/>
              </a:rPr>
              <a:t>both</a:t>
            </a:r>
            <a:r>
              <a:rPr lang="fr-FR" b="1" dirty="0" smtClean="0">
                <a:latin typeface="Arial Narrow" pitchFamily="34" charset="0"/>
              </a:rPr>
              <a:t> Cs and K.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6875" y="417513"/>
            <a:ext cx="8712200" cy="9239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Arial Narrow" pitchFamily="34" charset="0"/>
              </a:rPr>
              <a:t>The hydration energetics indicate that in addition to the commonly observed 1-layer and 2-layer hydrates, stable hydration states corresponding to 3-layer and 4-layer hydrates can also be distinguished. </a:t>
            </a:r>
            <a:endParaRPr lang="fr-FR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59788" y="6308725"/>
            <a:ext cx="468312" cy="360363"/>
          </a:xfrm>
          <a:noFill/>
        </p:spPr>
        <p:txBody>
          <a:bodyPr/>
          <a:lstStyle/>
          <a:p>
            <a:fld id="{AFD12ACA-8B96-4D19-8584-CDED6C8DF0A5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451725" y="68263"/>
            <a:ext cx="1681163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000066"/>
                </a:solidFill>
                <a:latin typeface="Arial Narrow" pitchFamily="34" charset="0"/>
              </a:rPr>
              <a:t>Acknowledgments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628" name="Picture 14" descr="logo_andra"/>
          <p:cNvPicPr>
            <a:picLocks noChangeAspect="1" noChangeArrowheads="1"/>
          </p:cNvPicPr>
          <p:nvPr/>
        </p:nvPicPr>
        <p:blipFill>
          <a:blip r:embed="rId2" cstate="print"/>
          <a:srcRect t="10661" r="57661" b="-16544"/>
          <a:stretch>
            <a:fillRect/>
          </a:stretch>
        </p:blipFill>
        <p:spPr bwMode="auto">
          <a:xfrm>
            <a:off x="2195513" y="1125538"/>
            <a:ext cx="8905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5" descr="logo-are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125538"/>
            <a:ext cx="685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6" descr="Logo-FEED_medium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196975"/>
            <a:ext cx="22923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431800" y="404813"/>
            <a:ext cx="8604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These work is being carried out in the context of the industrial chair «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Storage and Disposal of Radioactive Waste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 at  the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Ecole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des Mines and thanks to</a:t>
            </a: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3850" y="2276872"/>
            <a:ext cx="8424863" cy="1127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rgbClr val="002060"/>
                </a:solidFill>
              </a:rPr>
              <a:t>CURIE</a:t>
            </a:r>
            <a:r>
              <a:rPr lang="en-US" sz="1400" dirty="0" smtClean="0">
                <a:solidFill>
                  <a:srgbClr val="002060"/>
                </a:solidFill>
              </a:rPr>
              <a:t>,</a:t>
            </a:r>
            <a:r>
              <a:rPr lang="en-US" sz="1400" b="1" i="1" dirty="0" smtClean="0">
                <a:solidFill>
                  <a:srgbClr val="002060"/>
                </a:solidFill>
              </a:rPr>
              <a:t>TITANE</a:t>
            </a:r>
            <a:r>
              <a:rPr lang="en-US" sz="1400" dirty="0" smtClean="0"/>
              <a:t>, </a:t>
            </a:r>
            <a:r>
              <a:rPr lang="en-US" sz="1400" b="1" i="1" dirty="0" smtClean="0"/>
              <a:t>Partnership for Advanced Computing in Europe (PRACE)</a:t>
            </a:r>
            <a:r>
              <a:rPr lang="en-US" sz="1400" dirty="0" smtClean="0"/>
              <a:t>, at CEA, </a:t>
            </a:r>
            <a:r>
              <a:rPr lang="en-US" sz="1400" dirty="0" err="1" smtClean="0"/>
              <a:t>Bruyères</a:t>
            </a:r>
            <a:r>
              <a:rPr lang="en-US" sz="1400" dirty="0" smtClean="0"/>
              <a:t>-Le-</a:t>
            </a:r>
            <a:r>
              <a:rPr lang="en-US" sz="1400" dirty="0" err="1" smtClean="0"/>
              <a:t>Châtel</a:t>
            </a:r>
            <a:r>
              <a:rPr lang="en-US" sz="1400" dirty="0" smtClean="0"/>
              <a:t>, France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rgbClr val="002060"/>
                </a:solidFill>
              </a:rPr>
              <a:t>CINECA</a:t>
            </a:r>
            <a:r>
              <a:rPr lang="en-US" sz="1400" dirty="0" smtClean="0"/>
              <a:t> computing center </a:t>
            </a:r>
            <a:r>
              <a:rPr lang="en-US" sz="1400" b="1" i="1" dirty="0" smtClean="0"/>
              <a:t>(Italy)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400" b="1" i="1" dirty="0" smtClean="0">
                <a:solidFill>
                  <a:srgbClr val="002060"/>
                </a:solidFill>
              </a:rPr>
              <a:t>JADE</a:t>
            </a:r>
            <a:r>
              <a:rPr lang="en-US" sz="1400" dirty="0" smtClean="0"/>
              <a:t>, </a:t>
            </a:r>
            <a:r>
              <a:rPr lang="fr-FR" sz="1400" b="1" dirty="0" smtClean="0"/>
              <a:t>Centre Informatique National de l’Enseignement Supérieur(CINES), </a:t>
            </a:r>
            <a:r>
              <a:rPr lang="en-US" sz="1400" dirty="0" smtClean="0"/>
              <a:t>Montpellier, France </a:t>
            </a: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468313" y="1834977"/>
            <a:ext cx="511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 are also grateful for computer time allocations : </a:t>
            </a:r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395288" y="4138166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Prof.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Andrey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Kalinichev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395288" y="4569966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Narashimhan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Loganathan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850" y="3573016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Many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thanks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to :</a:t>
            </a:r>
          </a:p>
        </p:txBody>
      </p:sp>
      <p:sp>
        <p:nvSpPr>
          <p:cNvPr id="15" name="ZoneTexte 13"/>
          <p:cNvSpPr txBox="1">
            <a:spLocks noChangeArrowheads="1"/>
          </p:cNvSpPr>
          <p:nvPr/>
        </p:nvSpPr>
        <p:spPr bwMode="auto">
          <a:xfrm>
            <a:off x="395288" y="5003354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Julie Champion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07904" y="5013176"/>
            <a:ext cx="367240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Arial Narrow" pitchFamily="34" charset="0"/>
              </a:rPr>
              <a:t>Thank</a:t>
            </a:r>
            <a:r>
              <a:rPr lang="fr-FR" sz="3200" b="1" dirty="0" smtClean="0">
                <a:latin typeface="Arial Narrow" pitchFamily="34" charset="0"/>
              </a:rPr>
              <a:t> </a:t>
            </a:r>
            <a:r>
              <a:rPr lang="fr-FR" sz="3200" b="1" dirty="0" err="1" smtClean="0">
                <a:latin typeface="Arial Narrow" pitchFamily="34" charset="0"/>
              </a:rPr>
              <a:t>you</a:t>
            </a:r>
            <a:r>
              <a:rPr lang="fr-FR" sz="3200" b="1" dirty="0" smtClean="0">
                <a:latin typeface="Arial Narrow" pitchFamily="34" charset="0"/>
              </a:rPr>
              <a:t> for </a:t>
            </a:r>
            <a:r>
              <a:rPr lang="fr-FR" sz="3200" b="1" dirty="0" err="1" smtClean="0">
                <a:latin typeface="Arial Narrow" pitchFamily="34" charset="0"/>
              </a:rPr>
              <a:t>your</a:t>
            </a:r>
            <a:r>
              <a:rPr lang="fr-FR" sz="3200" b="1" dirty="0" smtClean="0">
                <a:latin typeface="Arial Narrow" pitchFamily="34" charset="0"/>
              </a:rPr>
              <a:t> </a:t>
            </a:r>
            <a:r>
              <a:rPr lang="fr-FR" sz="3200" b="1" dirty="0" err="1" smtClean="0">
                <a:latin typeface="Arial Narrow" pitchFamily="34" charset="0"/>
              </a:rPr>
              <a:t>kind</a:t>
            </a:r>
            <a:r>
              <a:rPr lang="fr-FR" sz="3200" b="1" dirty="0" smtClean="0">
                <a:latin typeface="Arial Narrow" pitchFamily="34" charset="0"/>
              </a:rPr>
              <a:t> attention</a:t>
            </a:r>
            <a:endParaRPr lang="fr-FR" sz="3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3F71A3-F5E8-4B52-ACD8-83AF6C796FA9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85113" y="68263"/>
            <a:ext cx="1247775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latin typeface="Arial Narrow" pitchFamily="34" charset="0"/>
              </a:rPr>
              <a:t>Introduction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5288" y="549275"/>
            <a:ext cx="85677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Narrow" pitchFamily="34" charset="0"/>
              </a:rPr>
              <a:t>Because of the </a:t>
            </a:r>
            <a:r>
              <a:rPr lang="en-US" b="1">
                <a:solidFill>
                  <a:srgbClr val="C00000"/>
                </a:solidFill>
                <a:latin typeface="Arial Narrow" pitchFamily="34" charset="0"/>
              </a:rPr>
              <a:t>very tiny</a:t>
            </a:r>
            <a:r>
              <a:rPr lang="en-US" b="1">
                <a:latin typeface="Arial Narrow" pitchFamily="34" charset="0"/>
              </a:rPr>
              <a:t> nature of clay particles </a:t>
            </a:r>
            <a:r>
              <a:rPr lang="en-US" b="1">
                <a:solidFill>
                  <a:srgbClr val="C00000"/>
                </a:solidFill>
                <a:latin typeface="Arial Narrow" pitchFamily="34" charset="0"/>
              </a:rPr>
              <a:t>(&lt;  2µm)</a:t>
            </a:r>
            <a:r>
              <a:rPr lang="en-US" b="1">
                <a:latin typeface="Arial Narrow" pitchFamily="34" charset="0"/>
              </a:rPr>
              <a:t>,</a:t>
            </a:r>
            <a:r>
              <a:rPr lang="en-US" b="1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>
                <a:latin typeface="Arial Narrow" pitchFamily="34" charset="0"/>
              </a:rPr>
              <a:t>some important phenomena taking place at the aqueous phase – clay interface are difficult to study by experimental methods. And even when available, some experimental data are difficult to interpret.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22263" y="4077072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en-US" b="1">
                <a:solidFill>
                  <a:srgbClr val="800000"/>
                </a:solidFill>
                <a:latin typeface="Arial Narrow" pitchFamily="34" charset="0"/>
              </a:rPr>
              <a:t>Computational molecular modeling</a:t>
            </a:r>
            <a:r>
              <a:rPr lang="en-US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>
                <a:latin typeface="Arial Narrow" pitchFamily="34" charset="0"/>
              </a:rPr>
              <a:t> then appear </a:t>
            </a:r>
            <a:r>
              <a:rPr lang="en-US" b="1">
                <a:latin typeface="Arial Narrow" pitchFamily="34" charset="0"/>
              </a:rPr>
              <a:t>as complementary powerful tool to facilitate the atomic-scale interpretation of the observed interfacial phenomena, the effects of substrate structure and composition on the structure, dynamics, and composition of the interfacial aqueous solution.</a:t>
            </a:r>
            <a:endParaRPr lang="fr-FR" b="1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19" name="Picture 2" descr="scales-geo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550" y="1484784"/>
            <a:ext cx="27368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8" name="Groupe 15"/>
          <p:cNvGrpSpPr>
            <a:grpSpLocks/>
          </p:cNvGrpSpPr>
          <p:nvPr/>
        </p:nvGrpSpPr>
        <p:grpSpPr bwMode="auto">
          <a:xfrm>
            <a:off x="677863" y="2562697"/>
            <a:ext cx="3317875" cy="1223962"/>
            <a:chOff x="462519" y="2924945"/>
            <a:chExt cx="3317393" cy="1224136"/>
          </a:xfrm>
        </p:grpSpPr>
        <p:pic>
          <p:nvPicPr>
            <p:cNvPr id="5137" name="Picture 16" descr="K-Mica"/>
            <p:cNvPicPr>
              <a:picLocks noChangeAspect="1" noChangeArrowheads="1"/>
            </p:cNvPicPr>
            <p:nvPr/>
          </p:nvPicPr>
          <p:blipFill>
            <a:blip r:embed="rId3" cstate="print"/>
            <a:srcRect l="30173"/>
            <a:stretch>
              <a:fillRect/>
            </a:stretch>
          </p:blipFill>
          <p:spPr bwMode="auto">
            <a:xfrm>
              <a:off x="462519" y="2924945"/>
              <a:ext cx="2021249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AutoShape 28"/>
            <p:cNvSpPr>
              <a:spLocks noChangeArrowheads="1"/>
            </p:cNvSpPr>
            <p:nvPr/>
          </p:nvSpPr>
          <p:spPr bwMode="auto">
            <a:xfrm>
              <a:off x="2268612" y="3284984"/>
              <a:ext cx="1511300" cy="4318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0 h 21600"/>
                <a:gd name="T10" fmla="*/ 2147483647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76 h 21600"/>
                <a:gd name="T20" fmla="*/ 18431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399" y="6194"/>
                  </a:moveTo>
                  <a:cubicBezTo>
                    <a:pt x="15022" y="4520"/>
                    <a:pt x="12967" y="3550"/>
                    <a:pt x="10800" y="3550"/>
                  </a:cubicBezTo>
                  <a:cubicBezTo>
                    <a:pt x="7029" y="3549"/>
                    <a:pt x="3887" y="6440"/>
                    <a:pt x="3575" y="10198"/>
                  </a:cubicBezTo>
                  <a:lnTo>
                    <a:pt x="37" y="9903"/>
                  </a:lnTo>
                  <a:cubicBezTo>
                    <a:pt x="503" y="4305"/>
                    <a:pt x="5182" y="-1"/>
                    <a:pt x="10800" y="0"/>
                  </a:cubicBezTo>
                  <a:cubicBezTo>
                    <a:pt x="14029" y="0"/>
                    <a:pt x="17089" y="1445"/>
                    <a:pt x="19141" y="3939"/>
                  </a:cubicBezTo>
                  <a:lnTo>
                    <a:pt x="21226" y="2224"/>
                  </a:lnTo>
                  <a:lnTo>
                    <a:pt x="20612" y="8523"/>
                  </a:lnTo>
                  <a:lnTo>
                    <a:pt x="14314" y="7909"/>
                  </a:lnTo>
                  <a:lnTo>
                    <a:pt x="16399" y="6194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5610225" y="1627659"/>
            <a:ext cx="2778125" cy="2024063"/>
            <a:chOff x="3651" y="164"/>
            <a:chExt cx="2109" cy="1542"/>
          </a:xfrm>
        </p:grpSpPr>
        <p:grpSp>
          <p:nvGrpSpPr>
            <p:cNvPr id="5129" name="Group 13"/>
            <p:cNvGrpSpPr>
              <a:grpSpLocks/>
            </p:cNvGrpSpPr>
            <p:nvPr/>
          </p:nvGrpSpPr>
          <p:grpSpPr bwMode="auto">
            <a:xfrm>
              <a:off x="4332" y="164"/>
              <a:ext cx="1428" cy="1542"/>
              <a:chOff x="3360" y="528"/>
              <a:chExt cx="2393" cy="2496"/>
            </a:xfrm>
          </p:grpSpPr>
          <p:pic>
            <p:nvPicPr>
              <p:cNvPr id="5131" name="Picture 14" descr="cox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4775" b="2420"/>
              <a:stretch>
                <a:fillRect/>
              </a:stretch>
            </p:blipFill>
            <p:spPr bwMode="auto">
              <a:xfrm>
                <a:off x="3360" y="528"/>
                <a:ext cx="2393" cy="2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2" name="Rectangle 15"/>
              <p:cNvSpPr>
                <a:spLocks noChangeArrowheads="1"/>
              </p:cNvSpPr>
              <p:nvPr/>
            </p:nvSpPr>
            <p:spPr bwMode="auto">
              <a:xfrm>
                <a:off x="3982" y="972"/>
                <a:ext cx="1538" cy="448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1100" b="1"/>
                  <a:t>Nuclear waste repository</a:t>
                </a:r>
              </a:p>
            </p:txBody>
          </p:sp>
          <p:pic>
            <p:nvPicPr>
              <p:cNvPr id="5133" name="Picture 16" descr="shaft-s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30" y="2006"/>
                <a:ext cx="629" cy="586"/>
              </a:xfrm>
              <a:prstGeom prst="rect">
                <a:avLst/>
              </a:prstGeom>
              <a:noFill/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</p:pic>
          <p:sp>
            <p:nvSpPr>
              <p:cNvPr id="5134" name="Line 17"/>
              <p:cNvSpPr>
                <a:spLocks noChangeShapeType="1"/>
              </p:cNvSpPr>
              <p:nvPr/>
            </p:nvSpPr>
            <p:spPr bwMode="auto">
              <a:xfrm flipH="1" flipV="1">
                <a:off x="4663" y="1899"/>
                <a:ext cx="259" cy="672"/>
              </a:xfrm>
              <a:prstGeom prst="line">
                <a:avLst/>
              </a:prstGeom>
              <a:noFill/>
              <a:ln w="254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35" name="Line 18"/>
              <p:cNvSpPr>
                <a:spLocks noChangeShapeType="1"/>
              </p:cNvSpPr>
              <p:nvPr/>
            </p:nvSpPr>
            <p:spPr bwMode="auto">
              <a:xfrm flipH="1" flipV="1">
                <a:off x="4746" y="1762"/>
                <a:ext cx="808" cy="240"/>
              </a:xfrm>
              <a:prstGeom prst="line">
                <a:avLst/>
              </a:prstGeom>
              <a:noFill/>
              <a:ln w="254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36" name="Rectangle 19"/>
              <p:cNvSpPr>
                <a:spLocks noChangeArrowheads="1"/>
              </p:cNvSpPr>
              <p:nvPr/>
            </p:nvSpPr>
            <p:spPr bwMode="auto">
              <a:xfrm>
                <a:off x="4663" y="1755"/>
                <a:ext cx="97" cy="144"/>
              </a:xfrm>
              <a:prstGeom prst="rect">
                <a:avLst/>
              </a:prstGeom>
              <a:noFill/>
              <a:ln w="25400" algn="ctr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130" name="AutoShape 31"/>
            <p:cNvSpPr>
              <a:spLocks noChangeArrowheads="1"/>
            </p:cNvSpPr>
            <p:nvPr/>
          </p:nvSpPr>
          <p:spPr bwMode="auto">
            <a:xfrm>
              <a:off x="3651" y="300"/>
              <a:ext cx="1043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76 h 21600"/>
                <a:gd name="T20" fmla="*/ 18431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399" y="6194"/>
                  </a:moveTo>
                  <a:cubicBezTo>
                    <a:pt x="15022" y="4520"/>
                    <a:pt x="12967" y="3550"/>
                    <a:pt x="10800" y="3550"/>
                  </a:cubicBezTo>
                  <a:cubicBezTo>
                    <a:pt x="7029" y="3549"/>
                    <a:pt x="3887" y="6440"/>
                    <a:pt x="3575" y="10198"/>
                  </a:cubicBezTo>
                  <a:lnTo>
                    <a:pt x="37" y="9903"/>
                  </a:lnTo>
                  <a:cubicBezTo>
                    <a:pt x="503" y="4305"/>
                    <a:pt x="5182" y="-1"/>
                    <a:pt x="10800" y="0"/>
                  </a:cubicBezTo>
                  <a:cubicBezTo>
                    <a:pt x="14029" y="0"/>
                    <a:pt x="17089" y="1445"/>
                    <a:pt x="19141" y="3939"/>
                  </a:cubicBezTo>
                  <a:lnTo>
                    <a:pt x="21226" y="2224"/>
                  </a:lnTo>
                  <a:lnTo>
                    <a:pt x="20612" y="8523"/>
                  </a:lnTo>
                  <a:lnTo>
                    <a:pt x="14314" y="7909"/>
                  </a:lnTo>
                  <a:lnTo>
                    <a:pt x="16399" y="6194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32371" y="5477222"/>
            <a:ext cx="8100069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Optimize our </a:t>
            </a:r>
            <a:r>
              <a:rPr lang="en-US" sz="2000" b="1" dirty="0" smtClean="0">
                <a:latin typeface="Arial Narrow" pitchFamily="34" charset="0"/>
              </a:rPr>
              <a:t>models </a:t>
            </a:r>
            <a:r>
              <a:rPr lang="en-US" sz="2000" b="1" dirty="0">
                <a:latin typeface="Arial Narrow" pitchFamily="34" charset="0"/>
              </a:rPr>
              <a:t>by building larger, more diverse and realistic clay models.</a:t>
            </a:r>
            <a:endParaRPr lang="fr-FR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10C19E-8226-423D-9489-B234D845436F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8313" y="484188"/>
            <a:ext cx="8640762" cy="6413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b="1">
                <a:latin typeface="Arial Narrow" pitchFamily="34" charset="0"/>
              </a:rPr>
              <a:t>Clays are mainly layered phyllosilicates minerals of SiO</a:t>
            </a:r>
            <a:r>
              <a:rPr lang="en-US" b="1" baseline="-25000">
                <a:latin typeface="Arial Narrow" pitchFamily="34" charset="0"/>
              </a:rPr>
              <a:t>4</a:t>
            </a:r>
            <a:r>
              <a:rPr lang="en-US" b="1">
                <a:latin typeface="Arial Narrow" pitchFamily="34" charset="0"/>
              </a:rPr>
              <a:t> tetrahedral sheets and AlO</a:t>
            </a:r>
            <a:r>
              <a:rPr lang="en-US" b="1" baseline="-25000">
                <a:latin typeface="Arial Narrow" pitchFamily="34" charset="0"/>
              </a:rPr>
              <a:t>6</a:t>
            </a:r>
            <a:r>
              <a:rPr lang="en-US" b="1">
                <a:latin typeface="Arial Narrow" pitchFamily="34" charset="0"/>
              </a:rPr>
              <a:t> octahedral sheets having various stacking arrangements.</a:t>
            </a:r>
            <a:r>
              <a:rPr lang="fr-FR" b="1">
                <a:latin typeface="Arial Narrow" pitchFamily="34" charset="0"/>
              </a:rPr>
              <a:t> </a:t>
            </a:r>
          </a:p>
        </p:txBody>
      </p:sp>
      <p:grpSp>
        <p:nvGrpSpPr>
          <p:cNvPr id="7172" name="Groupe 7"/>
          <p:cNvGrpSpPr>
            <a:grpSpLocks/>
          </p:cNvGrpSpPr>
          <p:nvPr/>
        </p:nvGrpSpPr>
        <p:grpSpPr bwMode="auto">
          <a:xfrm>
            <a:off x="682625" y="1196975"/>
            <a:ext cx="4176713" cy="1724025"/>
            <a:chOff x="683394" y="1196752"/>
            <a:chExt cx="4176638" cy="1724025"/>
          </a:xfrm>
        </p:grpSpPr>
        <p:grpSp>
          <p:nvGrpSpPr>
            <p:cNvPr id="7189" name="Group 22"/>
            <p:cNvGrpSpPr>
              <a:grpSpLocks/>
            </p:cNvGrpSpPr>
            <p:nvPr/>
          </p:nvGrpSpPr>
          <p:grpSpPr bwMode="auto">
            <a:xfrm>
              <a:off x="4212332" y="1675000"/>
              <a:ext cx="576263" cy="244443"/>
              <a:chOff x="1701" y="1071"/>
              <a:chExt cx="363" cy="154"/>
            </a:xfrm>
          </p:grpSpPr>
          <p:sp>
            <p:nvSpPr>
              <p:cNvPr id="7200" name="Text Box 8"/>
              <p:cNvSpPr txBox="1">
                <a:spLocks noChangeArrowheads="1"/>
              </p:cNvSpPr>
              <p:nvPr/>
            </p:nvSpPr>
            <p:spPr bwMode="auto">
              <a:xfrm>
                <a:off x="1701" y="1071"/>
                <a:ext cx="36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 Narrow" pitchFamily="34" charset="0"/>
                  </a:rPr>
                  <a:t>Oxygen</a:t>
                </a:r>
              </a:p>
            </p:txBody>
          </p:sp>
          <p:sp>
            <p:nvSpPr>
              <p:cNvPr id="7201" name="AutoShape 12"/>
              <p:cNvSpPr>
                <a:spLocks noChangeArrowheads="1"/>
              </p:cNvSpPr>
              <p:nvPr/>
            </p:nvSpPr>
            <p:spPr bwMode="auto">
              <a:xfrm>
                <a:off x="1701" y="1127"/>
                <a:ext cx="45" cy="45"/>
              </a:xfrm>
              <a:prstGeom prst="flowChartConnector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190" name="Group 21"/>
            <p:cNvGrpSpPr>
              <a:grpSpLocks/>
            </p:cNvGrpSpPr>
            <p:nvPr/>
          </p:nvGrpSpPr>
          <p:grpSpPr bwMode="auto">
            <a:xfrm>
              <a:off x="4212332" y="1890872"/>
              <a:ext cx="503238" cy="244443"/>
              <a:chOff x="1701" y="1344"/>
              <a:chExt cx="317" cy="154"/>
            </a:xfrm>
          </p:grpSpPr>
          <p:sp>
            <p:nvSpPr>
              <p:cNvPr id="7198" name="Text Box 7"/>
              <p:cNvSpPr txBox="1">
                <a:spLocks noChangeArrowheads="1"/>
              </p:cNvSpPr>
              <p:nvPr/>
            </p:nvSpPr>
            <p:spPr bwMode="auto">
              <a:xfrm>
                <a:off x="1701" y="1344"/>
                <a:ext cx="31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 Narrow" pitchFamily="34" charset="0"/>
                  </a:rPr>
                  <a:t>Silicon</a:t>
                </a:r>
              </a:p>
            </p:txBody>
          </p:sp>
          <p:sp>
            <p:nvSpPr>
              <p:cNvPr id="7199" name="AutoShape 15"/>
              <p:cNvSpPr>
                <a:spLocks noChangeArrowheads="1"/>
              </p:cNvSpPr>
              <p:nvPr/>
            </p:nvSpPr>
            <p:spPr bwMode="auto">
              <a:xfrm>
                <a:off x="1701" y="1399"/>
                <a:ext cx="45" cy="45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191" name="Group 20"/>
            <p:cNvGrpSpPr>
              <a:grpSpLocks/>
            </p:cNvGrpSpPr>
            <p:nvPr/>
          </p:nvGrpSpPr>
          <p:grpSpPr bwMode="auto">
            <a:xfrm>
              <a:off x="4212332" y="2079759"/>
              <a:ext cx="647700" cy="244443"/>
              <a:chOff x="1701" y="1661"/>
              <a:chExt cx="408" cy="154"/>
            </a:xfrm>
          </p:grpSpPr>
          <p:sp>
            <p:nvSpPr>
              <p:cNvPr id="7196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661"/>
                <a:ext cx="40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 Narrow" pitchFamily="34" charset="0"/>
                  </a:rPr>
                  <a:t>Aluminum</a:t>
                </a:r>
              </a:p>
            </p:txBody>
          </p:sp>
          <p:sp>
            <p:nvSpPr>
              <p:cNvPr id="7197" name="AutoShape 16"/>
              <p:cNvSpPr>
                <a:spLocks noChangeArrowheads="1"/>
              </p:cNvSpPr>
              <p:nvPr/>
            </p:nvSpPr>
            <p:spPr bwMode="auto">
              <a:xfrm>
                <a:off x="1701" y="1717"/>
                <a:ext cx="45" cy="45"/>
              </a:xfrm>
              <a:prstGeom prst="flowChartConnector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192" name="Text Box 23"/>
            <p:cNvSpPr txBox="1">
              <a:spLocks noChangeArrowheads="1"/>
            </p:cNvSpPr>
            <p:nvPr/>
          </p:nvSpPr>
          <p:spPr bwMode="auto">
            <a:xfrm>
              <a:off x="683394" y="2616017"/>
              <a:ext cx="1512888" cy="304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66"/>
                  </a:solidFill>
                  <a:latin typeface="Arial Narrow" pitchFamily="34" charset="0"/>
                </a:rPr>
                <a:t>Tetrahedral sheet</a:t>
              </a:r>
              <a:endParaRPr lang="en-US" sz="1400" b="1" baseline="-250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193" name="Text Box 24"/>
            <p:cNvSpPr txBox="1">
              <a:spLocks noChangeArrowheads="1"/>
            </p:cNvSpPr>
            <p:nvPr/>
          </p:nvSpPr>
          <p:spPr bwMode="auto">
            <a:xfrm>
              <a:off x="2483768" y="2616017"/>
              <a:ext cx="1512888" cy="304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66"/>
                  </a:solidFill>
                  <a:latin typeface="Arial Narrow" pitchFamily="34" charset="0"/>
                </a:rPr>
                <a:t>Octahedral sheet</a:t>
              </a:r>
              <a:endParaRPr lang="en-US" sz="1400" b="1" baseline="-250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pic>
          <p:nvPicPr>
            <p:cNvPr id="7194" name="Picture 36" descr="G:\Snapshots\tetrahedral_2d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26" y="1196752"/>
              <a:ext cx="1177235" cy="141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37" descr="G:\Snapshots\octahedral_2d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4497" y="1392040"/>
              <a:ext cx="1377373" cy="120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924675" y="68263"/>
            <a:ext cx="2208213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clay minerals (smectites)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8712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 Narrow" pitchFamily="34" charset="0"/>
              </a:rPr>
              <a:t>Mg/Al and Al/Si substitutions respectively the in octahedral and/or tetrahedral layers of </a:t>
            </a:r>
            <a:r>
              <a:rPr lang="en-US" b="1" dirty="0" err="1">
                <a:latin typeface="Arial Narrow" pitchFamily="34" charset="0"/>
              </a:rPr>
              <a:t>pyrophillite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(Si</a:t>
            </a:r>
            <a:r>
              <a:rPr lang="en-US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8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)(Al</a:t>
            </a:r>
            <a:r>
              <a:rPr lang="en-US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)O</a:t>
            </a:r>
            <a:r>
              <a:rPr lang="en-US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20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(OH)</a:t>
            </a:r>
            <a:r>
              <a:rPr lang="en-US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  </a:t>
            </a:r>
            <a:r>
              <a:rPr lang="en-US" b="1" dirty="0">
                <a:latin typeface="Arial Narrow" pitchFamily="34" charset="0"/>
              </a:rPr>
              <a:t>give rise to </a:t>
            </a:r>
            <a:r>
              <a:rPr lang="en-US" b="1" dirty="0">
                <a:solidFill>
                  <a:srgbClr val="800000"/>
                </a:solidFill>
                <a:latin typeface="Arial Narrow" pitchFamily="34" charset="0"/>
              </a:rPr>
              <a:t>montmorillonite</a:t>
            </a:r>
            <a:r>
              <a:rPr lang="en-US" b="1" dirty="0">
                <a:latin typeface="Arial Narrow" pitchFamily="34" charset="0"/>
              </a:rPr>
              <a:t>. This clay now has a negative layer charge that is compensated by sorption of cations. 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E</a:t>
            </a:r>
            <a:r>
              <a:rPr lang="en-US" sz="1600" b="1" baseline="-25000" dirty="0">
                <a:solidFill>
                  <a:srgbClr val="800000"/>
                </a:solidFill>
                <a:latin typeface="Arial Narrow" pitchFamily="34" charset="0"/>
              </a:rPr>
              <a:t>x+y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(Si</a:t>
            </a:r>
            <a:r>
              <a:rPr lang="en-US" sz="1600" b="1" baseline="-25000" dirty="0">
                <a:solidFill>
                  <a:srgbClr val="800000"/>
                </a:solidFill>
                <a:latin typeface="Arial Narrow" pitchFamily="34" charset="0"/>
              </a:rPr>
              <a:t>8-x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Al</a:t>
            </a:r>
            <a:r>
              <a:rPr lang="en-US" sz="1600" b="1" baseline="-25000" dirty="0">
                <a:solidFill>
                  <a:srgbClr val="800000"/>
                </a:solidFill>
                <a:latin typeface="Arial Narrow" pitchFamily="34" charset="0"/>
              </a:rPr>
              <a:t>x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)(Al</a:t>
            </a:r>
            <a:r>
              <a:rPr lang="en-US" sz="1600" b="1" baseline="-25000" dirty="0">
                <a:solidFill>
                  <a:srgbClr val="800000"/>
                </a:solidFill>
                <a:latin typeface="Arial Narrow" pitchFamily="34" charset="0"/>
              </a:rPr>
              <a:t>4-y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Mg</a:t>
            </a:r>
            <a:r>
              <a:rPr lang="en-US" sz="1600" b="1" baseline="-25000" dirty="0">
                <a:solidFill>
                  <a:srgbClr val="800000"/>
                </a:solidFill>
                <a:latin typeface="Arial Narrow" pitchFamily="34" charset="0"/>
              </a:rPr>
              <a:t>y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)O</a:t>
            </a:r>
            <a:r>
              <a:rPr lang="en-US" sz="1600" b="1" baseline="-25000" dirty="0">
                <a:solidFill>
                  <a:srgbClr val="800000"/>
                </a:solidFill>
                <a:latin typeface="Arial Narrow" pitchFamily="34" charset="0"/>
              </a:rPr>
              <a:t>20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(OH)</a:t>
            </a:r>
            <a:r>
              <a:rPr lang="en-US" sz="1600" b="1" baseline="-25000" dirty="0">
                <a:solidFill>
                  <a:srgbClr val="800000"/>
                </a:solidFill>
                <a:latin typeface="Arial Narrow" pitchFamily="34" charset="0"/>
              </a:rPr>
              <a:t>4.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 With y&gt;x and E a compensating </a:t>
            </a:r>
            <a:r>
              <a:rPr lang="en-US" sz="1600" b="1" dirty="0" err="1">
                <a:solidFill>
                  <a:srgbClr val="800000"/>
                </a:solidFill>
                <a:latin typeface="Arial Narrow" pitchFamily="34" charset="0"/>
              </a:rPr>
              <a:t>cation</a:t>
            </a:r>
            <a:r>
              <a:rPr lang="en-US" sz="1600" b="1" dirty="0">
                <a:solidFill>
                  <a:srgbClr val="800000"/>
                </a:solidFill>
                <a:latin typeface="Arial Narrow" pitchFamily="34" charset="0"/>
              </a:rPr>
              <a:t>.</a:t>
            </a:r>
            <a:endParaRPr lang="en-US" sz="1600" b="1" baseline="30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850" y="4149725"/>
            <a:ext cx="8351838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Wyoming montmorillonite: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0.75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(Si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7.75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0.25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)(Al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3.5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Mg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0.5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)O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(OH)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 = Cs, K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76" name="Groupe 6"/>
          <p:cNvGrpSpPr>
            <a:grpSpLocks/>
          </p:cNvGrpSpPr>
          <p:nvPr/>
        </p:nvGrpSpPr>
        <p:grpSpPr bwMode="auto">
          <a:xfrm>
            <a:off x="4805363" y="1268412"/>
            <a:ext cx="3943350" cy="1535072"/>
            <a:chOff x="4805382" y="1268759"/>
            <a:chExt cx="3943082" cy="1535073"/>
          </a:xfrm>
        </p:grpSpPr>
        <p:sp>
          <p:nvSpPr>
            <p:cNvPr id="18465" name="Text Box 33"/>
            <p:cNvSpPr txBox="1">
              <a:spLocks noChangeArrowheads="1"/>
            </p:cNvSpPr>
            <p:nvPr/>
          </p:nvSpPr>
          <p:spPr bwMode="auto">
            <a:xfrm>
              <a:off x="4805382" y="1700560"/>
              <a:ext cx="113498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2:1 clays</a:t>
              </a:r>
              <a:endParaRPr lang="en-US" sz="1600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7186" name="Group 29"/>
            <p:cNvGrpSpPr>
              <a:grpSpLocks/>
            </p:cNvGrpSpPr>
            <p:nvPr/>
          </p:nvGrpSpPr>
          <p:grpSpPr bwMode="auto">
            <a:xfrm>
              <a:off x="5796408" y="1268759"/>
              <a:ext cx="2952056" cy="1535073"/>
              <a:chOff x="204" y="1480"/>
              <a:chExt cx="2041" cy="1065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204" y="2331"/>
                <a:ext cx="1991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4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Pyrophillite</a:t>
                </a:r>
                <a:r>
                  <a:rPr lang="en-US" sz="14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(smectite group)</a:t>
                </a:r>
                <a:endParaRPr lang="en-US" sz="1400" b="1" baseline="-250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endParaRPr>
              </a:p>
            </p:txBody>
          </p:sp>
          <p:pic>
            <p:nvPicPr>
              <p:cNvPr id="7188" name="Picture 24" descr="Pyro_Lee-198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4" y="1480"/>
                <a:ext cx="2041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2" name="Group 30"/>
          <p:cNvGrpSpPr>
            <a:grpSpLocks/>
          </p:cNvGrpSpPr>
          <p:nvPr/>
        </p:nvGrpSpPr>
        <p:grpSpPr bwMode="auto">
          <a:xfrm>
            <a:off x="276225" y="4868863"/>
            <a:ext cx="2674938" cy="1323975"/>
            <a:chOff x="3561" y="1436"/>
            <a:chExt cx="2177" cy="1110"/>
          </a:xfrm>
        </p:grpSpPr>
        <p:pic>
          <p:nvPicPr>
            <p:cNvPr id="7183" name="Picture 25" descr="Pyro_Lee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1" y="1436"/>
              <a:ext cx="2177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4195" y="2286"/>
              <a:ext cx="9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Montmorillonite</a:t>
              </a:r>
              <a:endParaRPr lang="en-US" sz="1100" b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46" name="Group 30"/>
          <p:cNvGrpSpPr>
            <a:grpSpLocks/>
          </p:cNvGrpSpPr>
          <p:nvPr/>
        </p:nvGrpSpPr>
        <p:grpSpPr bwMode="auto">
          <a:xfrm>
            <a:off x="6300788" y="4652963"/>
            <a:ext cx="2374900" cy="1439862"/>
            <a:chOff x="3424" y="3053"/>
            <a:chExt cx="1270" cy="740"/>
          </a:xfrm>
        </p:grpSpPr>
        <p:pic>
          <p:nvPicPr>
            <p:cNvPr id="7181" name="Picture 17" descr="Pyro_Lee-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4" y="3315"/>
              <a:ext cx="1270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8" descr="mon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26" y="3053"/>
              <a:ext cx="1056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3059113" y="5210175"/>
            <a:ext cx="2089150" cy="738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Layer charge ~0.75: </a:t>
            </a:r>
            <a:r>
              <a: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montmorillonite is a swelling clay</a:t>
            </a:r>
          </a:p>
        </p:txBody>
      </p:sp>
      <p:sp>
        <p:nvSpPr>
          <p:cNvPr id="7180" name="AutoShape 11"/>
          <p:cNvSpPr>
            <a:spLocks noChangeArrowheads="1"/>
          </p:cNvSpPr>
          <p:nvPr/>
        </p:nvSpPr>
        <p:spPr bwMode="auto">
          <a:xfrm>
            <a:off x="5219700" y="5516563"/>
            <a:ext cx="1008063" cy="142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6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37" grpId="0"/>
      <p:bldP spid="6" grpId="0" animBg="1"/>
      <p:bldP spid="52" grpId="0" animBg="1"/>
      <p:bldP spid="7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73A2A2-D612-45F0-9B7F-B9BA29B81F37}" type="slidenum">
              <a:rPr lang="fr-FR" smtClean="0"/>
              <a:pPr/>
              <a:t>5</a:t>
            </a:fld>
            <a:endParaRPr lang="fr-FR" smtClean="0"/>
          </a:p>
        </p:txBody>
      </p:sp>
      <p:grpSp>
        <p:nvGrpSpPr>
          <p:cNvPr id="8195" name="Groupe 9"/>
          <p:cNvGrpSpPr>
            <a:grpSpLocks/>
          </p:cNvGrpSpPr>
          <p:nvPr/>
        </p:nvGrpSpPr>
        <p:grpSpPr bwMode="auto">
          <a:xfrm>
            <a:off x="322263" y="476250"/>
            <a:ext cx="2665412" cy="2905125"/>
            <a:chOff x="322411" y="476672"/>
            <a:chExt cx="2665413" cy="2905472"/>
          </a:xfrm>
        </p:grpSpPr>
        <p:sp>
          <p:nvSpPr>
            <p:cNvPr id="8230" name="Text Box 6"/>
            <p:cNvSpPr txBox="1">
              <a:spLocks noChangeArrowheads="1"/>
            </p:cNvSpPr>
            <p:nvPr/>
          </p:nvSpPr>
          <p:spPr bwMode="auto">
            <a:xfrm>
              <a:off x="465286" y="2924944"/>
              <a:ext cx="23050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000066"/>
                  </a:solidFill>
                  <a:latin typeface="Arial Narrow" pitchFamily="34" charset="0"/>
                </a:rPr>
                <a:t>Pyrophillite atomic structure from X-ray data</a:t>
              </a:r>
              <a:endParaRPr lang="en-US" sz="1200" b="1" baseline="-25000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pic>
          <p:nvPicPr>
            <p:cNvPr id="8231" name="Picture 20" descr="Pyr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411" y="1196752"/>
              <a:ext cx="2665413" cy="166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2" name="Picture 21" descr="Pyro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411" y="476672"/>
              <a:ext cx="26638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6" name="Groupe 7"/>
          <p:cNvGrpSpPr>
            <a:grpSpLocks/>
          </p:cNvGrpSpPr>
          <p:nvPr/>
        </p:nvGrpSpPr>
        <p:grpSpPr bwMode="auto">
          <a:xfrm>
            <a:off x="3062288" y="555625"/>
            <a:ext cx="2949575" cy="2717800"/>
            <a:chOff x="3061792" y="555402"/>
            <a:chExt cx="2950368" cy="2718549"/>
          </a:xfrm>
        </p:grpSpPr>
        <p:sp>
          <p:nvSpPr>
            <p:cNvPr id="8227" name="Text Box 23"/>
            <p:cNvSpPr txBox="1">
              <a:spLocks noChangeArrowheads="1"/>
            </p:cNvSpPr>
            <p:nvPr/>
          </p:nvSpPr>
          <p:spPr bwMode="auto">
            <a:xfrm>
              <a:off x="3061792" y="2996952"/>
              <a:ext cx="29503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66"/>
                  </a:solidFill>
                  <a:latin typeface="Arial Narrow" pitchFamily="34" charset="0"/>
                </a:rPr>
                <a:t>Uniform distribution in T and O layers (Uni)</a:t>
              </a:r>
            </a:p>
          </p:txBody>
        </p:sp>
        <p:pic>
          <p:nvPicPr>
            <p:cNvPr id="8228" name="Picture 22" descr="Un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1268760"/>
              <a:ext cx="2735263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9" name="Picture 23" descr="Uni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4146" y="555402"/>
              <a:ext cx="26638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7" name="Groupe 10"/>
          <p:cNvGrpSpPr>
            <a:grpSpLocks/>
          </p:cNvGrpSpPr>
          <p:nvPr/>
        </p:nvGrpSpPr>
        <p:grpSpPr bwMode="auto">
          <a:xfrm>
            <a:off x="5867400" y="3632200"/>
            <a:ext cx="3168650" cy="2533650"/>
            <a:chOff x="5867375" y="3632916"/>
            <a:chExt cx="3169121" cy="2532388"/>
          </a:xfrm>
        </p:grpSpPr>
        <p:sp>
          <p:nvSpPr>
            <p:cNvPr id="8224" name="Text Box 13"/>
            <p:cNvSpPr txBox="1">
              <a:spLocks noChangeArrowheads="1"/>
            </p:cNvSpPr>
            <p:nvPr/>
          </p:nvSpPr>
          <p:spPr bwMode="auto">
            <a:xfrm>
              <a:off x="5867375" y="5888305"/>
              <a:ext cx="31691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66"/>
                  </a:solidFill>
                  <a:latin typeface="Arial Narrow" pitchFamily="34" charset="0"/>
                </a:rPr>
                <a:t>Random distribution in O and T layers (RanTO)</a:t>
              </a:r>
            </a:p>
          </p:txBody>
        </p:sp>
        <p:pic>
          <p:nvPicPr>
            <p:cNvPr id="8225" name="Picture 27" descr="RanT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51897" y="4327137"/>
              <a:ext cx="2540000" cy="1550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6" name="Picture 28" descr="RanTO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80062" y="3632916"/>
              <a:ext cx="2640410" cy="628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8" name="Groupe 8"/>
          <p:cNvGrpSpPr>
            <a:grpSpLocks/>
          </p:cNvGrpSpPr>
          <p:nvPr/>
        </p:nvGrpSpPr>
        <p:grpSpPr bwMode="auto">
          <a:xfrm>
            <a:off x="6300788" y="549275"/>
            <a:ext cx="2735262" cy="2724150"/>
            <a:chOff x="6300788" y="548680"/>
            <a:chExt cx="2735708" cy="2725271"/>
          </a:xfrm>
        </p:grpSpPr>
        <p:sp>
          <p:nvSpPr>
            <p:cNvPr id="8221" name="Text Box 14"/>
            <p:cNvSpPr txBox="1">
              <a:spLocks noChangeArrowheads="1"/>
            </p:cNvSpPr>
            <p:nvPr/>
          </p:nvSpPr>
          <p:spPr bwMode="auto">
            <a:xfrm>
              <a:off x="6372968" y="2996952"/>
              <a:ext cx="26635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66"/>
                  </a:solidFill>
                  <a:latin typeface="Arial Narrow" pitchFamily="34" charset="0"/>
                </a:rPr>
                <a:t>Random distribution in O layers (RanO)</a:t>
              </a:r>
            </a:p>
          </p:txBody>
        </p:sp>
        <p:pic>
          <p:nvPicPr>
            <p:cNvPr id="8222" name="Picture 24" descr="Ran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00788" y="1268760"/>
              <a:ext cx="2665413" cy="170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3" name="Picture 25" descr="RanO-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72225" y="548680"/>
              <a:ext cx="2592388" cy="60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924675" y="68263"/>
            <a:ext cx="2208213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clay minerals (smectites)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Flèche courbée vers le bas 11"/>
          <p:cNvSpPr/>
          <p:nvPr/>
        </p:nvSpPr>
        <p:spPr>
          <a:xfrm>
            <a:off x="2627313" y="260350"/>
            <a:ext cx="1420812" cy="215900"/>
          </a:xfrm>
          <a:prstGeom prst="curvedDownArrow">
            <a:avLst>
              <a:gd name="adj1" fmla="val 25000"/>
              <a:gd name="adj2" fmla="val 83750"/>
              <a:gd name="adj3" fmla="val 16071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Flèche courbée vers le bas 38"/>
          <p:cNvSpPr/>
          <p:nvPr/>
        </p:nvSpPr>
        <p:spPr>
          <a:xfrm>
            <a:off x="5470525" y="333375"/>
            <a:ext cx="1419225" cy="215900"/>
          </a:xfrm>
          <a:prstGeom prst="curvedDownArrow">
            <a:avLst>
              <a:gd name="adj1" fmla="val 25000"/>
              <a:gd name="adj2" fmla="val 83750"/>
              <a:gd name="adj3" fmla="val 16071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Flèche courbée vers le bas 39"/>
          <p:cNvSpPr/>
          <p:nvPr/>
        </p:nvSpPr>
        <p:spPr>
          <a:xfrm rot="5400000">
            <a:off x="8248650" y="3629025"/>
            <a:ext cx="1419225" cy="155575"/>
          </a:xfrm>
          <a:prstGeom prst="curvedDownArrow">
            <a:avLst>
              <a:gd name="adj1" fmla="val 25000"/>
              <a:gd name="adj2" fmla="val 83750"/>
              <a:gd name="adj3" fmla="val 16071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8203" name="Groupe 14"/>
          <p:cNvGrpSpPr>
            <a:grpSpLocks/>
          </p:cNvGrpSpPr>
          <p:nvPr/>
        </p:nvGrpSpPr>
        <p:grpSpPr bwMode="auto">
          <a:xfrm>
            <a:off x="250825" y="3500438"/>
            <a:ext cx="5400675" cy="2495550"/>
            <a:chOff x="251520" y="3501008"/>
            <a:chExt cx="5399856" cy="2495307"/>
          </a:xfrm>
        </p:grpSpPr>
        <p:grpSp>
          <p:nvGrpSpPr>
            <p:cNvPr id="8204" name="Groupe 13"/>
            <p:cNvGrpSpPr>
              <a:grpSpLocks/>
            </p:cNvGrpSpPr>
            <p:nvPr/>
          </p:nvGrpSpPr>
          <p:grpSpPr bwMode="auto">
            <a:xfrm>
              <a:off x="323528" y="3501008"/>
              <a:ext cx="2592288" cy="1368152"/>
              <a:chOff x="323528" y="3501008"/>
              <a:chExt cx="2592288" cy="1368152"/>
            </a:xfrm>
          </p:grpSpPr>
          <p:pic>
            <p:nvPicPr>
              <p:cNvPr id="8218" name="Picture 2" descr="G:\Snapshots\tetrahedral_2d_1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42460" y="3501066"/>
                <a:ext cx="1173356" cy="1368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3" descr="G:\Snapshots\tetrahedral_2d.bm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23528" y="3501008"/>
                <a:ext cx="1080699" cy="1303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0" name="AutoShape 10"/>
              <p:cNvSpPr>
                <a:spLocks noChangeArrowheads="1"/>
              </p:cNvSpPr>
              <p:nvPr/>
            </p:nvSpPr>
            <p:spPr bwMode="auto">
              <a:xfrm>
                <a:off x="1405582" y="4051031"/>
                <a:ext cx="430114" cy="266660"/>
              </a:xfrm>
              <a:prstGeom prst="rightArrow">
                <a:avLst>
                  <a:gd name="adj1" fmla="val 50000"/>
                  <a:gd name="adj2" fmla="val 29974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05" name="Groupe 12"/>
            <p:cNvGrpSpPr>
              <a:grpSpLocks/>
            </p:cNvGrpSpPr>
            <p:nvPr/>
          </p:nvGrpSpPr>
          <p:grpSpPr bwMode="auto">
            <a:xfrm>
              <a:off x="251520" y="4900922"/>
              <a:ext cx="2952328" cy="1095393"/>
              <a:chOff x="251520" y="4900922"/>
              <a:chExt cx="2952328" cy="1095393"/>
            </a:xfrm>
          </p:grpSpPr>
          <p:pic>
            <p:nvPicPr>
              <p:cNvPr id="8215" name="Picture 4" descr="G:\Snapshots\octahedral_2d_1.bmp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050609" y="4989418"/>
                <a:ext cx="1153239" cy="100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5" descr="G:\Snapshots\octahedral_2d.bmp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51520" y="4900922"/>
                <a:ext cx="1224682" cy="106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7" name="AutoShape 10"/>
              <p:cNvSpPr>
                <a:spLocks noChangeArrowheads="1"/>
              </p:cNvSpPr>
              <p:nvPr/>
            </p:nvSpPr>
            <p:spPr bwMode="auto">
              <a:xfrm>
                <a:off x="1549598" y="5301313"/>
                <a:ext cx="430114" cy="266660"/>
              </a:xfrm>
              <a:prstGeom prst="rightArrow">
                <a:avLst>
                  <a:gd name="adj1" fmla="val 50000"/>
                  <a:gd name="adj2" fmla="val 29974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06" name="Groupe 34"/>
            <p:cNvGrpSpPr>
              <a:grpSpLocks/>
            </p:cNvGrpSpPr>
            <p:nvPr/>
          </p:nvGrpSpPr>
          <p:grpSpPr bwMode="auto">
            <a:xfrm>
              <a:off x="3348263" y="3789040"/>
              <a:ext cx="2303113" cy="1527362"/>
              <a:chOff x="5508628" y="2492897"/>
              <a:chExt cx="3023812" cy="2087117"/>
            </a:xfrm>
          </p:grpSpPr>
          <p:sp>
            <p:nvSpPr>
              <p:cNvPr id="50" name="Organigramme : Connecteur 49"/>
              <p:cNvSpPr/>
              <p:nvPr/>
            </p:nvSpPr>
            <p:spPr>
              <a:xfrm>
                <a:off x="5508628" y="2563490"/>
                <a:ext cx="216731" cy="216908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100"/>
              </a:p>
            </p:txBody>
          </p:sp>
          <p:sp>
            <p:nvSpPr>
              <p:cNvPr id="8208" name="ZoneTexte 23"/>
              <p:cNvSpPr txBox="1">
                <a:spLocks noChangeArrowheads="1"/>
              </p:cNvSpPr>
              <p:nvPr/>
            </p:nvSpPr>
            <p:spPr bwMode="auto">
              <a:xfrm>
                <a:off x="5796213" y="2491909"/>
                <a:ext cx="2498656" cy="420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100" b="1" dirty="0" smtClean="0">
                    <a:latin typeface="Arial Narrow" pitchFamily="34" charset="0"/>
                  </a:rPr>
                  <a:t>Basal </a:t>
                </a:r>
                <a:r>
                  <a:rPr lang="fr-FR" sz="1100" b="1" dirty="0" err="1" smtClean="0">
                    <a:latin typeface="Arial Narrow" pitchFamily="34" charset="0"/>
                  </a:rPr>
                  <a:t>oxygen</a:t>
                </a:r>
                <a:r>
                  <a:rPr lang="fr-FR" sz="1100" b="1" dirty="0" smtClean="0">
                    <a:latin typeface="Arial Narrow" pitchFamily="34" charset="0"/>
                  </a:rPr>
                  <a:t> (Ob) : </a:t>
                </a:r>
                <a:r>
                  <a:rPr lang="fr-F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- 1.05 e</a:t>
                </a:r>
              </a:p>
            </p:txBody>
          </p:sp>
          <p:sp>
            <p:nvSpPr>
              <p:cNvPr id="52" name="Organigramme : Connecteur 51"/>
              <p:cNvSpPr/>
              <p:nvPr/>
            </p:nvSpPr>
            <p:spPr>
              <a:xfrm>
                <a:off x="5508628" y="2995136"/>
                <a:ext cx="216731" cy="216908"/>
              </a:xfrm>
              <a:prstGeom prst="flowChartConnector">
                <a:avLst/>
              </a:prstGeom>
              <a:solidFill>
                <a:srgbClr val="FF9999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100"/>
              </a:p>
            </p:txBody>
          </p:sp>
          <p:sp>
            <p:nvSpPr>
              <p:cNvPr id="8210" name="ZoneTexte 25"/>
              <p:cNvSpPr txBox="1">
                <a:spLocks noChangeArrowheads="1"/>
              </p:cNvSpPr>
              <p:nvPr/>
            </p:nvSpPr>
            <p:spPr bwMode="auto">
              <a:xfrm>
                <a:off x="5796213" y="2851977"/>
                <a:ext cx="2736227" cy="652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sz="1100" b="1" dirty="0" smtClean="0">
                    <a:latin typeface="Arial Narrow" pitchFamily="34" charset="0"/>
                  </a:rPr>
                  <a:t>Basal </a:t>
                </a:r>
                <a:r>
                  <a:rPr lang="fr-FR" sz="1100" b="1" dirty="0" err="1" smtClean="0">
                    <a:latin typeface="Arial Narrow" pitchFamily="34" charset="0"/>
                  </a:rPr>
                  <a:t>oxygen</a:t>
                </a:r>
                <a:r>
                  <a:rPr lang="fr-FR" sz="1100" b="1" dirty="0" smtClean="0">
                    <a:latin typeface="Arial Narrow" pitchFamily="34" charset="0"/>
                  </a:rPr>
                  <a:t> </a:t>
                </a:r>
                <a:r>
                  <a:rPr lang="fr-FR" sz="1100" b="1" dirty="0" err="1" smtClean="0">
                    <a:latin typeface="Arial Narrow" pitchFamily="34" charset="0"/>
                  </a:rPr>
                  <a:t>with</a:t>
                </a:r>
                <a:r>
                  <a:rPr lang="fr-FR" sz="1100" b="1" dirty="0" smtClean="0">
                    <a:latin typeface="Arial Narrow" pitchFamily="34" charset="0"/>
                  </a:rPr>
                  <a:t> </a:t>
                </a:r>
                <a:r>
                  <a:rPr lang="fr-FR" sz="1100" b="1" dirty="0" err="1" smtClean="0">
                    <a:latin typeface="Arial Narrow" pitchFamily="34" charset="0"/>
                  </a:rPr>
                  <a:t>tetrahedral</a:t>
                </a:r>
                <a:r>
                  <a:rPr lang="fr-FR" sz="1100" b="1" dirty="0" smtClean="0">
                    <a:latin typeface="Arial Narrow" pitchFamily="34" charset="0"/>
                  </a:rPr>
                  <a:t> substitution (</a:t>
                </a:r>
                <a:r>
                  <a:rPr lang="fr-FR" sz="1100" b="1" dirty="0" err="1" smtClean="0">
                    <a:latin typeface="Arial Narrow" pitchFamily="34" charset="0"/>
                  </a:rPr>
                  <a:t>Obts</a:t>
                </a:r>
                <a:r>
                  <a:rPr lang="fr-FR" sz="1100" b="1" dirty="0" smtClean="0">
                    <a:latin typeface="Arial Narrow" pitchFamily="34" charset="0"/>
                  </a:rPr>
                  <a:t>) : </a:t>
                </a:r>
                <a:r>
                  <a:rPr lang="fr-F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-1.1688 e</a:t>
                </a:r>
              </a:p>
            </p:txBody>
          </p:sp>
          <p:sp>
            <p:nvSpPr>
              <p:cNvPr id="54" name="Organigramme : Connecteur 53"/>
              <p:cNvSpPr/>
              <p:nvPr/>
            </p:nvSpPr>
            <p:spPr>
              <a:xfrm>
                <a:off x="5508628" y="3643693"/>
                <a:ext cx="216731" cy="216908"/>
              </a:xfrm>
              <a:prstGeom prst="flowChartConnector">
                <a:avLst/>
              </a:prstGeom>
              <a:solidFill>
                <a:srgbClr val="66FFFF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100"/>
              </a:p>
            </p:txBody>
          </p:sp>
          <p:sp>
            <p:nvSpPr>
              <p:cNvPr id="8212" name="ZoneTexte 27"/>
              <p:cNvSpPr txBox="1">
                <a:spLocks noChangeArrowheads="1"/>
              </p:cNvSpPr>
              <p:nvPr/>
            </p:nvSpPr>
            <p:spPr bwMode="auto">
              <a:xfrm>
                <a:off x="5796136" y="3501008"/>
                <a:ext cx="2592288" cy="430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100" b="1">
                    <a:latin typeface="Arial Narrow" pitchFamily="34" charset="0"/>
                  </a:rPr>
                  <a:t>Basal oxygen with octahedral substitution (Obos)</a:t>
                </a:r>
              </a:p>
            </p:txBody>
          </p:sp>
          <p:sp>
            <p:nvSpPr>
              <p:cNvPr id="56" name="Organigramme : Connecteur 55"/>
              <p:cNvSpPr/>
              <p:nvPr/>
            </p:nvSpPr>
            <p:spPr>
              <a:xfrm>
                <a:off x="5508628" y="4220669"/>
                <a:ext cx="216731" cy="216908"/>
              </a:xfrm>
              <a:prstGeom prst="flowChartConnector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100"/>
              </a:p>
            </p:txBody>
          </p:sp>
          <p:sp>
            <p:nvSpPr>
              <p:cNvPr id="8214" name="ZoneTexte 29"/>
              <p:cNvSpPr txBox="1">
                <a:spLocks noChangeArrowheads="1"/>
              </p:cNvSpPr>
              <p:nvPr/>
            </p:nvSpPr>
            <p:spPr bwMode="auto">
              <a:xfrm>
                <a:off x="5796136" y="4149080"/>
                <a:ext cx="2736304" cy="430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100" b="1">
                    <a:latin typeface="Arial Narrow" pitchFamily="34" charset="0"/>
                  </a:rPr>
                  <a:t>Hydroxyl oxygen with octahedral substitution (Ohs)</a:t>
                </a: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11863" y="2651125"/>
            <a:ext cx="2952750" cy="1724025"/>
            <a:chOff x="3606" y="2205"/>
            <a:chExt cx="1860" cy="1086"/>
          </a:xfrm>
        </p:grpSpPr>
        <p:pic>
          <p:nvPicPr>
            <p:cNvPr id="9229" name="Picture 22" descr="wa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2" y="2432"/>
              <a:ext cx="1524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Line 23"/>
            <p:cNvSpPr>
              <a:spLocks noChangeShapeType="1"/>
            </p:cNvSpPr>
            <p:nvPr/>
          </p:nvSpPr>
          <p:spPr bwMode="auto">
            <a:xfrm flipV="1">
              <a:off x="3923" y="2659"/>
              <a:ext cx="363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1" name="Text Box 24"/>
            <p:cNvSpPr txBox="1">
              <a:spLocks noChangeArrowheads="1"/>
            </p:cNvSpPr>
            <p:nvPr/>
          </p:nvSpPr>
          <p:spPr bwMode="auto">
            <a:xfrm>
              <a:off x="4422" y="2205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latin typeface="Arial Narrow" pitchFamily="34" charset="0"/>
                </a:rPr>
                <a:t>O</a:t>
              </a:r>
            </a:p>
          </p:txBody>
        </p:sp>
        <p:sp>
          <p:nvSpPr>
            <p:cNvPr id="9232" name="Text Box 25"/>
            <p:cNvSpPr txBox="1">
              <a:spLocks noChangeArrowheads="1"/>
            </p:cNvSpPr>
            <p:nvPr/>
          </p:nvSpPr>
          <p:spPr bwMode="auto">
            <a:xfrm>
              <a:off x="5239" y="302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latin typeface="Arial Narrow" pitchFamily="34" charset="0"/>
                </a:rPr>
                <a:t>H</a:t>
              </a:r>
            </a:p>
          </p:txBody>
        </p:sp>
        <p:sp>
          <p:nvSpPr>
            <p:cNvPr id="9233" name="Text Box 26"/>
            <p:cNvSpPr txBox="1">
              <a:spLocks noChangeArrowheads="1"/>
            </p:cNvSpPr>
            <p:nvPr/>
          </p:nvSpPr>
          <p:spPr bwMode="auto">
            <a:xfrm>
              <a:off x="3606" y="302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latin typeface="Arial Narrow" pitchFamily="34" charset="0"/>
                </a:rPr>
                <a:t>H</a:t>
              </a:r>
            </a:p>
          </p:txBody>
        </p:sp>
        <p:sp>
          <p:nvSpPr>
            <p:cNvPr id="9234" name="Arc 27"/>
            <p:cNvSpPr>
              <a:spLocks/>
            </p:cNvSpPr>
            <p:nvPr/>
          </p:nvSpPr>
          <p:spPr bwMode="auto">
            <a:xfrm rot="9183972">
              <a:off x="4195" y="2523"/>
              <a:ext cx="461" cy="576"/>
            </a:xfrm>
            <a:custGeom>
              <a:avLst/>
              <a:gdLst>
                <a:gd name="T0" fmla="*/ 0 w 17282"/>
                <a:gd name="T1" fmla="*/ 0 h 21600"/>
                <a:gd name="T2" fmla="*/ 0 w 17282"/>
                <a:gd name="T3" fmla="*/ 0 h 21600"/>
                <a:gd name="T4" fmla="*/ 0 w 1728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282"/>
                <a:gd name="T10" fmla="*/ 0 h 21600"/>
                <a:gd name="T11" fmla="*/ 17282 w 172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2" h="21600" fill="none" extrusionOk="0">
                  <a:moveTo>
                    <a:pt x="-1" y="0"/>
                  </a:moveTo>
                  <a:cubicBezTo>
                    <a:pt x="6800" y="0"/>
                    <a:pt x="13203" y="3202"/>
                    <a:pt x="17282" y="8642"/>
                  </a:cubicBezTo>
                </a:path>
                <a:path w="17282" h="21600" stroke="0" extrusionOk="0">
                  <a:moveTo>
                    <a:pt x="-1" y="0"/>
                  </a:moveTo>
                  <a:cubicBezTo>
                    <a:pt x="6800" y="0"/>
                    <a:pt x="13203" y="3202"/>
                    <a:pt x="17282" y="864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5" name="Text Box 28"/>
            <p:cNvSpPr txBox="1">
              <a:spLocks noChangeArrowheads="1"/>
            </p:cNvSpPr>
            <p:nvPr/>
          </p:nvSpPr>
          <p:spPr bwMode="auto">
            <a:xfrm>
              <a:off x="3833" y="2568"/>
              <a:ext cx="3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</a:t>
              </a:r>
              <a:r>
                <a:rPr lang="el-GR" baseline="-25000"/>
                <a:t>αβ</a:t>
              </a:r>
              <a:endParaRPr lang="fr-FR" baseline="-25000"/>
            </a:p>
          </p:txBody>
        </p:sp>
        <p:sp>
          <p:nvSpPr>
            <p:cNvPr id="9236" name="Text Box 29"/>
            <p:cNvSpPr txBox="1">
              <a:spLocks noChangeArrowheads="1"/>
            </p:cNvSpPr>
            <p:nvPr/>
          </p:nvSpPr>
          <p:spPr bwMode="auto">
            <a:xfrm>
              <a:off x="4422" y="3018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i="1">
                  <a:cs typeface="Arial" charset="0"/>
                </a:rPr>
                <a:t>θ</a:t>
              </a:r>
              <a:endParaRPr lang="fr-FR" baseline="-25000"/>
            </a:p>
          </p:txBody>
        </p:sp>
      </p:grpSp>
      <p:sp>
        <p:nvSpPr>
          <p:cNvPr id="921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94FE88-D6E4-4CCD-AD44-8E8EEA11012F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6875" y="1412875"/>
            <a:ext cx="8496300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Molecular Dynamics</a:t>
            </a: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Numerically Solves Newtown’s equation of motion for N interacting particles.</a:t>
            </a:r>
          </a:p>
        </p:txBody>
      </p:sp>
      <p:sp>
        <p:nvSpPr>
          <p:cNvPr id="24584" name="Text Box 2"/>
          <p:cNvSpPr txBox="1">
            <a:spLocks noChangeArrowheads="1"/>
          </p:cNvSpPr>
          <p:nvPr/>
        </p:nvSpPr>
        <p:spPr bwMode="auto">
          <a:xfrm>
            <a:off x="2555875" y="3668713"/>
            <a:ext cx="158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US" sz="1600" b="1">
                <a:solidFill>
                  <a:srgbClr val="800000"/>
                </a:solidFill>
                <a:latin typeface="Arial Narrow" pitchFamily="34" charset="0"/>
                <a:sym typeface="Symbol" pitchFamily="18" charset="2"/>
              </a:rPr>
              <a:t></a:t>
            </a:r>
            <a:r>
              <a:rPr lang="en-US" sz="1600" b="1" i="1">
                <a:solidFill>
                  <a:srgbClr val="800000"/>
                </a:solidFill>
                <a:latin typeface="Arial Narrow" pitchFamily="34" charset="0"/>
                <a:sym typeface="Symbol" pitchFamily="18" charset="2"/>
              </a:rPr>
              <a:t>t</a:t>
            </a:r>
            <a:r>
              <a:rPr lang="en-US" sz="1600" b="1">
                <a:solidFill>
                  <a:srgbClr val="800000"/>
                </a:solidFill>
                <a:latin typeface="Arial Narrow" pitchFamily="34" charset="0"/>
                <a:sym typeface="Symbol" pitchFamily="18" charset="2"/>
              </a:rPr>
              <a:t> ~ 1 fs = 10</a:t>
            </a:r>
            <a:r>
              <a:rPr lang="en-US" sz="1600" b="1" baseline="30000">
                <a:solidFill>
                  <a:srgbClr val="800000"/>
                </a:solidFill>
                <a:latin typeface="Arial Narrow" pitchFamily="34" charset="0"/>
                <a:sym typeface="Symbol" pitchFamily="18" charset="2"/>
              </a:rPr>
              <a:t>-15</a:t>
            </a:r>
            <a:r>
              <a:rPr lang="en-US" sz="1600" b="1">
                <a:solidFill>
                  <a:srgbClr val="800000"/>
                </a:solidFill>
                <a:latin typeface="Arial Narrow" pitchFamily="34" charset="0"/>
                <a:sym typeface="Symbol" pitchFamily="18" charset="2"/>
              </a:rPr>
              <a:t> s</a:t>
            </a:r>
          </a:p>
        </p:txBody>
      </p:sp>
      <p:sp>
        <p:nvSpPr>
          <p:cNvPr id="24585" name="Text Box 4"/>
          <p:cNvSpPr txBox="1">
            <a:spLocks noChangeArrowheads="1"/>
          </p:cNvSpPr>
          <p:nvPr/>
        </p:nvSpPr>
        <p:spPr bwMode="auto">
          <a:xfrm>
            <a:off x="322263" y="2352675"/>
            <a:ext cx="6697662" cy="71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25000"/>
              </a:spcBef>
              <a:spcAft>
                <a:spcPct val="10000"/>
              </a:spcAft>
              <a:buClr>
                <a:srgbClr val="FF5500"/>
              </a:buClr>
              <a:buFont typeface="Symbol" pitchFamily="18" charset="2"/>
              <a:buNone/>
              <a:defRPr/>
            </a:pPr>
            <a:r>
              <a:rPr lang="en-US" b="1" i="1" dirty="0" err="1" smtClean="0">
                <a:solidFill>
                  <a:srgbClr val="000066"/>
                </a:solidFill>
                <a:latin typeface="Arial Narrow" pitchFamily="34" charset="0"/>
              </a:rPr>
              <a:t>U</a:t>
            </a:r>
            <a:r>
              <a:rPr lang="en-US" b="1" baseline="-25000" dirty="0" err="1" smtClean="0">
                <a:solidFill>
                  <a:srgbClr val="000066"/>
                </a:solidFill>
                <a:latin typeface="Arial Narrow" pitchFamily="34" charset="0"/>
              </a:rPr>
              <a:t>ij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=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∑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(</a:t>
            </a:r>
            <a:r>
              <a:rPr lang="en-US" b="1" i="1" dirty="0" err="1" smtClean="0">
                <a:solidFill>
                  <a:srgbClr val="000066"/>
                </a:solidFill>
                <a:latin typeface="Arial Narrow" pitchFamily="34" charset="0"/>
              </a:rPr>
              <a:t>A</a:t>
            </a:r>
            <a:r>
              <a:rPr lang="en-US" b="1" baseline="-25000" dirty="0" err="1" smtClean="0">
                <a:solidFill>
                  <a:srgbClr val="000066"/>
                </a:solidFill>
                <a:latin typeface="Arial Narrow" pitchFamily="34" charset="0"/>
              </a:rPr>
              <a:t>ij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/</a:t>
            </a:r>
            <a:r>
              <a:rPr lang="en-US" b="1" i="1" dirty="0" smtClean="0">
                <a:solidFill>
                  <a:srgbClr val="000066"/>
                </a:solidFill>
                <a:latin typeface="Arial Narrow" pitchFamily="34" charset="0"/>
              </a:rPr>
              <a:t>r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ij</a:t>
            </a:r>
            <a:r>
              <a:rPr lang="en-US" b="1" baseline="30000" dirty="0" smtClean="0">
                <a:solidFill>
                  <a:srgbClr val="000066"/>
                </a:solidFill>
                <a:latin typeface="Arial Narrow" pitchFamily="34" charset="0"/>
              </a:rPr>
              <a:t>12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- </a:t>
            </a:r>
            <a:r>
              <a:rPr lang="en-US" b="1" i="1" dirty="0" err="1" smtClean="0">
                <a:solidFill>
                  <a:srgbClr val="000066"/>
                </a:solidFill>
                <a:latin typeface="Arial Narrow" pitchFamily="34" charset="0"/>
              </a:rPr>
              <a:t>B</a:t>
            </a:r>
            <a:r>
              <a:rPr lang="en-US" b="1" baseline="-25000" dirty="0" err="1" smtClean="0">
                <a:solidFill>
                  <a:srgbClr val="000066"/>
                </a:solidFill>
                <a:latin typeface="Arial Narrow" pitchFamily="34" charset="0"/>
              </a:rPr>
              <a:t>ij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/</a:t>
            </a:r>
            <a:r>
              <a:rPr lang="en-US" b="1" i="1" dirty="0" smtClean="0">
                <a:solidFill>
                  <a:srgbClr val="000066"/>
                </a:solidFill>
                <a:latin typeface="Arial Narrow" pitchFamily="34" charset="0"/>
              </a:rPr>
              <a:t>r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ij</a:t>
            </a:r>
            <a:r>
              <a:rPr lang="en-US" b="1" baseline="30000" dirty="0" smtClean="0">
                <a:solidFill>
                  <a:srgbClr val="000066"/>
                </a:solidFill>
                <a:latin typeface="Arial Narrow" pitchFamily="34" charset="0"/>
              </a:rPr>
              <a:t>6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+ </a:t>
            </a:r>
            <a:r>
              <a:rPr lang="en-US" b="1" i="1" dirty="0" err="1" smtClean="0">
                <a:solidFill>
                  <a:srgbClr val="000066"/>
                </a:solidFill>
                <a:latin typeface="Arial Narrow" pitchFamily="34" charset="0"/>
              </a:rPr>
              <a:t>q</a:t>
            </a:r>
            <a:r>
              <a:rPr lang="en-US" b="1" baseline="-25000" dirty="0" err="1" smtClean="0">
                <a:solidFill>
                  <a:srgbClr val="000066"/>
                </a:solidFill>
                <a:latin typeface="Arial Narrow" pitchFamily="34" charset="0"/>
              </a:rPr>
              <a:t>i</a:t>
            </a:r>
            <a:r>
              <a:rPr lang="en-US" b="1" i="1" dirty="0" err="1" smtClean="0">
                <a:solidFill>
                  <a:srgbClr val="000066"/>
                </a:solidFill>
                <a:latin typeface="Arial Narrow" pitchFamily="34" charset="0"/>
              </a:rPr>
              <a:t>q</a:t>
            </a:r>
            <a:r>
              <a:rPr lang="en-US" b="1" baseline="-25000" dirty="0" err="1" smtClean="0">
                <a:solidFill>
                  <a:srgbClr val="000066"/>
                </a:solidFill>
                <a:latin typeface="Arial Narrow" pitchFamily="34" charset="0"/>
              </a:rPr>
              <a:t>j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/</a:t>
            </a:r>
            <a:r>
              <a:rPr lang="el-GR" b="1" dirty="0" smtClean="0">
                <a:solidFill>
                  <a:srgbClr val="000066"/>
                </a:solidFill>
                <a:latin typeface="Arial Narrow" pitchFamily="34" charset="0"/>
              </a:rPr>
              <a:t>ε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0</a:t>
            </a:r>
            <a:r>
              <a:rPr lang="en-US" b="1" i="1" dirty="0" smtClean="0">
                <a:solidFill>
                  <a:srgbClr val="000066"/>
                </a:solidFill>
                <a:latin typeface="Arial Narrow" pitchFamily="34" charset="0"/>
              </a:rPr>
              <a:t>r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ij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) +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∑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½</a:t>
            </a:r>
            <a:r>
              <a:rPr lang="en-US" b="1" i="1" dirty="0" smtClean="0">
                <a:solidFill>
                  <a:srgbClr val="000066"/>
                </a:solidFill>
                <a:latin typeface="Arial Narrow" pitchFamily="34" charset="0"/>
              </a:rPr>
              <a:t>k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b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(</a:t>
            </a:r>
            <a:r>
              <a:rPr lang="en-US" b="1" i="1" dirty="0" smtClean="0">
                <a:solidFill>
                  <a:srgbClr val="000066"/>
                </a:solidFill>
                <a:latin typeface="Arial Narrow" pitchFamily="34" charset="0"/>
              </a:rPr>
              <a:t>r</a:t>
            </a:r>
            <a:r>
              <a:rPr lang="el-GR" b="1" i="1" baseline="-25000" dirty="0" smtClean="0">
                <a:solidFill>
                  <a:srgbClr val="000066"/>
                </a:solidFill>
                <a:latin typeface="Arial Narrow" pitchFamily="34" charset="0"/>
              </a:rPr>
              <a:t>αβ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- </a:t>
            </a:r>
            <a:r>
              <a:rPr lang="en-US" b="1" i="1" dirty="0" smtClean="0">
                <a:solidFill>
                  <a:srgbClr val="000066"/>
                </a:solidFill>
                <a:latin typeface="Arial Narrow" pitchFamily="34" charset="0"/>
              </a:rPr>
              <a:t>r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0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)</a:t>
            </a:r>
            <a:r>
              <a:rPr lang="en-US" b="1" baseline="30000" dirty="0" smtClean="0">
                <a:solidFill>
                  <a:srgbClr val="000066"/>
                </a:solidFill>
                <a:latin typeface="Arial Narrow" pitchFamily="34" charset="0"/>
              </a:rPr>
              <a:t>2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+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∑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½</a:t>
            </a:r>
            <a:r>
              <a:rPr lang="en-US" b="1" i="1" dirty="0" smtClean="0">
                <a:solidFill>
                  <a:srgbClr val="000066"/>
                </a:solidFill>
                <a:latin typeface="Arial Narrow" pitchFamily="34" charset="0"/>
              </a:rPr>
              <a:t>k</a:t>
            </a:r>
            <a:r>
              <a:rPr lang="el-GR" b="1" baseline="-25000" dirty="0" smtClean="0">
                <a:solidFill>
                  <a:srgbClr val="000066"/>
                </a:solidFill>
                <a:latin typeface="Arial Narrow" pitchFamily="34" charset="0"/>
              </a:rPr>
              <a:t>θ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(</a:t>
            </a:r>
            <a:r>
              <a:rPr lang="el-GR" b="1" dirty="0" smtClean="0">
                <a:solidFill>
                  <a:srgbClr val="000066"/>
                </a:solidFill>
                <a:latin typeface="Arial Narrow" pitchFamily="34" charset="0"/>
              </a:rPr>
              <a:t>θ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 - </a:t>
            </a:r>
            <a:r>
              <a:rPr lang="el-GR" b="1" dirty="0" smtClean="0">
                <a:solidFill>
                  <a:srgbClr val="000066"/>
                </a:solidFill>
                <a:latin typeface="Arial Narrow" pitchFamily="34" charset="0"/>
              </a:rPr>
              <a:t>θ</a:t>
            </a:r>
            <a:r>
              <a:rPr lang="en-US" b="1" baseline="-25000" dirty="0" smtClean="0">
                <a:solidFill>
                  <a:srgbClr val="000066"/>
                </a:solidFill>
                <a:latin typeface="Arial Narrow" pitchFamily="34" charset="0"/>
              </a:rPr>
              <a:t>0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)</a:t>
            </a:r>
            <a:r>
              <a:rPr lang="en-US" b="1" baseline="30000" dirty="0" smtClean="0">
                <a:solidFill>
                  <a:srgbClr val="000066"/>
                </a:solidFill>
                <a:latin typeface="Arial Narrow" pitchFamily="34" charset="0"/>
              </a:rPr>
              <a:t>2</a:t>
            </a:r>
          </a:p>
          <a:p>
            <a:pPr>
              <a:lnSpc>
                <a:spcPct val="110000"/>
              </a:lnSpc>
              <a:spcBef>
                <a:spcPct val="25000"/>
              </a:spcBef>
              <a:spcAft>
                <a:spcPct val="10000"/>
              </a:spcAft>
              <a:buClr>
                <a:srgbClr val="FF5500"/>
              </a:buClr>
              <a:buFont typeface="Symbol" pitchFamily="18" charset="2"/>
              <a:buNone/>
              <a:defRPr/>
            </a:pPr>
            <a:r>
              <a:rPr lang="en-US" sz="1400" b="1" dirty="0" smtClean="0">
                <a:solidFill>
                  <a:srgbClr val="000066"/>
                </a:solidFill>
                <a:latin typeface="Arial Narrow" pitchFamily="34" charset="0"/>
              </a:rPr>
              <a:t>                    V-d-Waals      Coulombic         bond stretching           angle bending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50825" y="5097463"/>
            <a:ext cx="8785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</a:pPr>
            <a:r>
              <a:rPr lang="en-US" b="1" i="1">
                <a:solidFill>
                  <a:srgbClr val="800000"/>
                </a:solidFill>
                <a:latin typeface="Arial Narrow" pitchFamily="34" charset="0"/>
              </a:rPr>
              <a:t>CLAYFF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 – specialized semi-empirical fully flexible force field model allowing for realistic exchange of momentum and energy among all atoms – solid substrate and aqueous solution (Cygan et </a:t>
            </a:r>
            <a:r>
              <a:rPr lang="en-US" b="1" i="1">
                <a:solidFill>
                  <a:srgbClr val="000066"/>
                </a:solidFill>
                <a:latin typeface="Arial Narrow" pitchFamily="34" charset="0"/>
              </a:rPr>
              <a:t>al</a:t>
            </a:r>
            <a:r>
              <a:rPr lang="en-US" b="1">
                <a:solidFill>
                  <a:srgbClr val="000066"/>
                </a:solidFill>
                <a:latin typeface="Arial Narrow" pitchFamily="34" charset="0"/>
              </a:rPr>
              <a:t>, 2004).</a:t>
            </a:r>
            <a:endParaRPr lang="fr-FR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93700" y="1878013"/>
            <a:ext cx="4465638" cy="3667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b="1" dirty="0" err="1" smtClean="0">
                <a:solidFill>
                  <a:srgbClr val="800000"/>
                </a:solidFill>
                <a:latin typeface="Arial Narrow" pitchFamily="34" charset="0"/>
              </a:rPr>
              <a:t>At</a:t>
            </a:r>
            <a:r>
              <a:rPr lang="fr-FR" b="1" dirty="0" smtClean="0">
                <a:solidFill>
                  <a:srgbClr val="800000"/>
                </a:solidFill>
                <a:latin typeface="Arial Narrow" pitchFamily="34" charset="0"/>
              </a:rPr>
              <a:t> time t </a:t>
            </a:r>
            <a:r>
              <a:rPr lang="fr-FR" b="1" dirty="0" err="1" smtClean="0">
                <a:solidFill>
                  <a:srgbClr val="800000"/>
                </a:solidFill>
                <a:latin typeface="Arial Narrow" pitchFamily="34" charset="0"/>
              </a:rPr>
              <a:t>we</a:t>
            </a:r>
            <a:r>
              <a:rPr lang="fr-FR" b="1" dirty="0" smtClean="0">
                <a:solidFill>
                  <a:srgbClr val="800000"/>
                </a:solidFill>
                <a:latin typeface="Arial Narrow" pitchFamily="34" charset="0"/>
              </a:rPr>
              <a:t> know r</a:t>
            </a:r>
            <a:r>
              <a:rPr lang="fr-FR" b="1" baseline="-25000" dirty="0" smtClean="0">
                <a:solidFill>
                  <a:srgbClr val="800000"/>
                </a:solidFill>
                <a:latin typeface="Arial Narrow" pitchFamily="34" charset="0"/>
              </a:rPr>
              <a:t>i</a:t>
            </a:r>
            <a:r>
              <a:rPr lang="fr-FR" b="1" dirty="0" smtClean="0">
                <a:solidFill>
                  <a:srgbClr val="800000"/>
                </a:solidFill>
                <a:latin typeface="Arial Narrow" pitchFamily="34" charset="0"/>
              </a:rPr>
              <a:t>(t), v</a:t>
            </a:r>
            <a:r>
              <a:rPr lang="fr-FR" b="1" baseline="-25000" dirty="0" smtClean="0">
                <a:solidFill>
                  <a:srgbClr val="800000"/>
                </a:solidFill>
                <a:latin typeface="Arial Narrow" pitchFamily="34" charset="0"/>
              </a:rPr>
              <a:t>i</a:t>
            </a:r>
            <a:r>
              <a:rPr lang="fr-FR" b="1" dirty="0" smtClean="0">
                <a:solidFill>
                  <a:srgbClr val="800000"/>
                </a:solidFill>
                <a:latin typeface="Arial Narrow" pitchFamily="34" charset="0"/>
              </a:rPr>
              <a:t>(t) for all the particles</a:t>
            </a:r>
          </a:p>
        </p:txBody>
      </p:sp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325438" y="3203575"/>
          <a:ext cx="216058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4" imgW="1231900" imgH="457200" progId="Equation.3">
                  <p:embed/>
                </p:oleObj>
              </mc:Choice>
              <mc:Fallback>
                <p:oleObj name="Equation" r:id="rId4" imgW="12319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3203575"/>
                        <a:ext cx="2160587" cy="801688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323850" y="4254500"/>
          <a:ext cx="38163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7" imgW="2184400" imgH="393700" progId="Equation.3">
                  <p:embed/>
                </p:oleObj>
              </mc:Choice>
              <mc:Fallback>
                <p:oleObj name="Equation" r:id="rId7" imgW="2184400" imgH="393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54500"/>
                        <a:ext cx="3816350" cy="687388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96875" y="404813"/>
            <a:ext cx="8712200" cy="9159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Molecular modeling is a combination of theoretical methods and computational techniques used to mimic the behavior of atoms and molecules in real natural systems in order to predict their properties.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227763" y="68263"/>
            <a:ext cx="2905125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</a:rPr>
              <a:t>Molecular dynamics in few words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/>
      <p:bldP spid="24585" grpId="0" animBg="1"/>
      <p:bldP spid="24587" grpId="0"/>
      <p:bldP spid="174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Cs-Mont-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3375"/>
            <a:ext cx="42672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F455A-C4EC-45DD-8F09-477ED28C9754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6629" name="Rectangle 53"/>
          <p:cNvSpPr>
            <a:spLocks noChangeArrowheads="1"/>
          </p:cNvSpPr>
          <p:nvPr/>
        </p:nvSpPr>
        <p:spPr bwMode="auto">
          <a:xfrm>
            <a:off x="466725" y="333375"/>
            <a:ext cx="417671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Classical Newtonian dynamics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Clay:  Wyoming </a:t>
            </a:r>
            <a:r>
              <a:rPr lang="en-US" b="1" i="1" dirty="0" err="1">
                <a:solidFill>
                  <a:srgbClr val="000066"/>
                </a:solidFill>
                <a:latin typeface="Arial Narrow" pitchFamily="34" charset="0"/>
              </a:rPr>
              <a:t>Montmorillonite</a:t>
            </a:r>
            <a:endParaRPr lang="en-US" b="1" i="1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spcBef>
                <a:spcPct val="15000"/>
              </a:spcBef>
              <a:buClr>
                <a:srgbClr val="000066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(Si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248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112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Mg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640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(OH)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128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= Cs, K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b="1" i="1" dirty="0" err="1">
                <a:solidFill>
                  <a:srgbClr val="000066"/>
                </a:solidFill>
                <a:latin typeface="Arial Narrow" pitchFamily="34" charset="0"/>
              </a:rPr>
              <a:t>N</a:t>
            </a:r>
            <a:r>
              <a:rPr lang="en-US" b="1" baseline="-25000" dirty="0" err="1">
                <a:solidFill>
                  <a:srgbClr val="000066"/>
                </a:solidFill>
                <a:latin typeface="Arial Narrow" pitchFamily="34" charset="0"/>
              </a:rPr>
              <a:t>tot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~ 5,000 atoms 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N</a:t>
            </a:r>
            <a:r>
              <a:rPr lang="en-US" b="1" baseline="-25000" dirty="0">
                <a:solidFill>
                  <a:srgbClr val="000066"/>
                </a:solidFill>
                <a:latin typeface="Arial Narrow" pitchFamily="34" charset="0"/>
              </a:rPr>
              <a:t>H2O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~ 0-1018  </a:t>
            </a:r>
            <a:r>
              <a:rPr lang="en-US" b="1" dirty="0" smtClean="0">
                <a:solidFill>
                  <a:srgbClr val="000066"/>
                </a:solidFill>
                <a:latin typeface="Arial Narrow" pitchFamily="34" charset="0"/>
              </a:rPr>
              <a:t>molecules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(SPC model)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CLAYFF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force field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a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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 b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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 c  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~ 2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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 4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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 2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nm</a:t>
            </a:r>
            <a:r>
              <a:rPr lang="en-US" b="1" baseline="30000" dirty="0">
                <a:solidFill>
                  <a:srgbClr val="000066"/>
                </a:solidFill>
                <a:latin typeface="Arial Narrow" pitchFamily="34" charset="0"/>
              </a:rPr>
              <a:t>3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Periodic boundary conditions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NPT</a:t>
            </a:r>
            <a:r>
              <a:rPr lang="fr-FR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ensemble </a:t>
            </a: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 =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298K; </a:t>
            </a:r>
            <a:r>
              <a:rPr lang="fr-F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= 1 bar</a:t>
            </a:r>
            <a:r>
              <a:rPr lang="fr-FR" b="1" dirty="0">
                <a:solidFill>
                  <a:srgbClr val="000066"/>
                </a:solidFill>
                <a:latin typeface="Arial Narrow" pitchFamily="34" charset="0"/>
              </a:rPr>
              <a:t>  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t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= 2 ns (equilibration + equilibrium)</a:t>
            </a:r>
          </a:p>
          <a:p>
            <a:pPr marL="285750" indent="-285750">
              <a:spcBef>
                <a:spcPct val="15000"/>
              </a:spcBef>
              <a:buClr>
                <a:srgbClr val="000066"/>
              </a:buClr>
              <a:buFont typeface="Wingdings" pitchFamily="2" charset="2"/>
              <a:buChar char="S"/>
              <a:defRPr/>
            </a:pPr>
            <a:r>
              <a:rPr lang="el-GR" b="1" dirty="0">
                <a:solidFill>
                  <a:srgbClr val="000066"/>
                </a:solidFill>
                <a:latin typeface="Arial Narrow" pitchFamily="34" charset="0"/>
              </a:rPr>
              <a:t>Δ</a:t>
            </a:r>
            <a:r>
              <a:rPr lang="en-US" b="1" i="1" dirty="0">
                <a:solidFill>
                  <a:srgbClr val="000066"/>
                </a:solidFill>
                <a:latin typeface="Arial Narrow" pitchFamily="34" charset="0"/>
              </a:rPr>
              <a:t>t =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1.0 </a:t>
            </a:r>
            <a:r>
              <a:rPr lang="en-US" b="1" dirty="0" err="1">
                <a:solidFill>
                  <a:srgbClr val="000066"/>
                </a:solidFill>
                <a:latin typeface="Arial Narrow" pitchFamily="34" charset="0"/>
              </a:rPr>
              <a:t>fs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= 10</a:t>
            </a:r>
            <a:r>
              <a:rPr lang="en-US" b="1" baseline="30000" dirty="0">
                <a:solidFill>
                  <a:srgbClr val="000066"/>
                </a:solidFill>
                <a:latin typeface="Arial Narrow" pitchFamily="34" charset="0"/>
              </a:rPr>
              <a:t>-15 </a:t>
            </a: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s</a:t>
            </a:r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2700338" y="3789363"/>
            <a:ext cx="1617662" cy="1209675"/>
            <a:chOff x="755650" y="3500438"/>
            <a:chExt cx="1617663" cy="1209675"/>
          </a:xfrm>
        </p:grpSpPr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755650" y="3500438"/>
              <a:ext cx="1617663" cy="3381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Arial Narrow" pitchFamily="34" charset="0"/>
                </a:rPr>
                <a:t>Basal </a:t>
              </a:r>
              <a:r>
                <a:rPr lang="fr-FR" sz="1600" b="1" dirty="0" err="1">
                  <a:solidFill>
                    <a:schemeClr val="tx1"/>
                  </a:solidFill>
                  <a:latin typeface="Arial Narrow" pitchFamily="34" charset="0"/>
                </a:rPr>
                <a:t>spacing</a:t>
              </a:r>
              <a:endParaRPr lang="fr-FR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10257" name="Object 162"/>
            <p:cNvGraphicFramePr>
              <a:graphicFrameLocks noChangeAspect="1"/>
            </p:cNvGraphicFramePr>
            <p:nvPr/>
          </p:nvGraphicFramePr>
          <p:xfrm>
            <a:off x="900113" y="4005263"/>
            <a:ext cx="12398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0" name="Équation" r:id="rId4" imgW="1104900" imgH="469900" progId="Equation.3">
                    <p:embed/>
                  </p:oleObj>
                </mc:Choice>
                <mc:Fallback>
                  <p:oleObj name="Équation" r:id="rId4" imgW="1104900" imgH="469900" progId="Equation.3">
                    <p:embed/>
                    <p:pic>
                      <p:nvPicPr>
                        <p:cNvPr id="0" name="Object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4005263"/>
                          <a:ext cx="1239837" cy="704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585788" y="4797425"/>
            <a:ext cx="1968500" cy="1193800"/>
            <a:chOff x="587375" y="4868863"/>
            <a:chExt cx="1968500" cy="1193800"/>
          </a:xfrm>
        </p:grpSpPr>
        <p:graphicFrame>
          <p:nvGraphicFramePr>
            <p:cNvPr id="10254" name="Object 164"/>
            <p:cNvGraphicFramePr>
              <a:graphicFrameLocks noChangeAspect="1"/>
            </p:cNvGraphicFramePr>
            <p:nvPr/>
          </p:nvGraphicFramePr>
          <p:xfrm>
            <a:off x="755650" y="5445125"/>
            <a:ext cx="1511300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1" name="Equation" r:id="rId6" imgW="1409700" imgH="419100" progId="Equation.3">
                    <p:embed/>
                  </p:oleObj>
                </mc:Choice>
                <mc:Fallback>
                  <p:oleObj name="Equation" r:id="rId6" imgW="1409700" imgH="419100" progId="Equation.3">
                    <p:embed/>
                    <p:pic>
                      <p:nvPicPr>
                        <p:cNvPr id="0" name="Object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50" y="5445125"/>
                          <a:ext cx="1511300" cy="617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587375" y="4868863"/>
              <a:ext cx="1968500" cy="3381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rial Narrow" pitchFamily="34" charset="0"/>
                </a:rPr>
                <a:t>Hydration Energy</a:t>
              </a: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3779838" y="4962525"/>
            <a:ext cx="2592387" cy="1058863"/>
            <a:chOff x="6227763" y="4314825"/>
            <a:chExt cx="2592387" cy="1058863"/>
          </a:xfrm>
        </p:grpSpPr>
        <p:graphicFrame>
          <p:nvGraphicFramePr>
            <p:cNvPr id="10252" name="Object 166"/>
            <p:cNvGraphicFramePr>
              <a:graphicFrameLocks noChangeAspect="1"/>
            </p:cNvGraphicFramePr>
            <p:nvPr/>
          </p:nvGraphicFramePr>
          <p:xfrm>
            <a:off x="6227763" y="4989513"/>
            <a:ext cx="2592387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2" name="Equation" r:id="rId8" imgW="2324100" imgH="279400" progId="Equation.3">
                    <p:embed/>
                  </p:oleObj>
                </mc:Choice>
                <mc:Fallback>
                  <p:oleObj name="Equation" r:id="rId8" imgW="2324100" imgH="279400" progId="Equation.3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7763" y="4989513"/>
                          <a:ext cx="2592387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6635750" y="4314825"/>
              <a:ext cx="1968500" cy="3381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tx1"/>
                  </a:solidFill>
                  <a:latin typeface="Arial Narrow" pitchFamily="34" charset="0"/>
                </a:rPr>
                <a:t>Immersion Energy</a:t>
              </a: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6516688" y="4005263"/>
            <a:ext cx="2447925" cy="1274762"/>
            <a:chOff x="3492500" y="4314825"/>
            <a:chExt cx="2447925" cy="1274763"/>
          </a:xfrm>
        </p:grpSpPr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492500" y="4314825"/>
              <a:ext cx="2447925" cy="3381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chemeClr val="tx1"/>
                  </a:solidFill>
                  <a:latin typeface="Arial Narrow" pitchFamily="34" charset="0"/>
                </a:rPr>
                <a:t>Isosteric</a:t>
              </a:r>
              <a:r>
                <a:rPr lang="en-US" sz="1600" b="1" dirty="0">
                  <a:solidFill>
                    <a:schemeClr val="tx1"/>
                  </a:solidFill>
                  <a:latin typeface="Arial Narrow" pitchFamily="34" charset="0"/>
                </a:rPr>
                <a:t> heat of adsorption</a:t>
              </a:r>
            </a:p>
          </p:txBody>
        </p:sp>
        <p:graphicFrame>
          <p:nvGraphicFramePr>
            <p:cNvPr id="10251" name="Object 169"/>
            <p:cNvGraphicFramePr>
              <a:graphicFrameLocks noChangeAspect="1"/>
            </p:cNvGraphicFramePr>
            <p:nvPr/>
          </p:nvGraphicFramePr>
          <p:xfrm>
            <a:off x="3530600" y="4976813"/>
            <a:ext cx="219392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3" name="Équation" r:id="rId10" imgW="1765300" imgH="482600" progId="Equation.3">
                    <p:embed/>
                  </p:oleObj>
                </mc:Choice>
                <mc:Fallback>
                  <p:oleObj name="Équation" r:id="rId10" imgW="1765300" imgH="482600" progId="Equation.3">
                    <p:embed/>
                    <p:pic>
                      <p:nvPicPr>
                        <p:cNvPr id="0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600" y="4976813"/>
                          <a:ext cx="2193925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092950" y="68263"/>
            <a:ext cx="2039938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</a:rPr>
              <a:t>Simulated systems - 1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140688-F34F-45A4-99B5-5EF92A9725DC}" type="slidenum">
              <a:rPr lang="fr-FR" smtClean="0"/>
              <a:pPr/>
              <a:t>8</a:t>
            </a:fld>
            <a:endParaRPr lang="fr-FR" smtClean="0"/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4572000" y="3284538"/>
            <a:ext cx="4032250" cy="2827337"/>
            <a:chOff x="4572000" y="3284538"/>
            <a:chExt cx="4032250" cy="2827337"/>
          </a:xfrm>
        </p:grpSpPr>
        <p:grpSp>
          <p:nvGrpSpPr>
            <p:cNvPr id="11288" name="Groupe 48"/>
            <p:cNvGrpSpPr>
              <a:grpSpLocks/>
            </p:cNvGrpSpPr>
            <p:nvPr/>
          </p:nvGrpSpPr>
          <p:grpSpPr bwMode="auto">
            <a:xfrm>
              <a:off x="4572000" y="3284538"/>
              <a:ext cx="4032250" cy="2827337"/>
              <a:chOff x="4572000" y="3284984"/>
              <a:chExt cx="4032448" cy="2826990"/>
            </a:xfrm>
          </p:grpSpPr>
          <p:pic>
            <p:nvPicPr>
              <p:cNvPr id="11293" name="Picture 36" descr="G:\Cs-Isosteric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3284984"/>
                <a:ext cx="4032448" cy="2826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94" name="Object 169"/>
              <p:cNvGraphicFramePr>
                <a:graphicFrameLocks noChangeAspect="1"/>
              </p:cNvGraphicFramePr>
              <p:nvPr/>
            </p:nvGraphicFramePr>
            <p:xfrm>
              <a:off x="6924791" y="5229432"/>
              <a:ext cx="1608217" cy="449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27" name="Équation" r:id="rId4" imgW="1765300" imgH="482600" progId="Equation.3">
                      <p:embed/>
                    </p:oleObj>
                  </mc:Choice>
                  <mc:Fallback>
                    <p:oleObj name="Équation" r:id="rId4" imgW="1765300" imgH="482600" progId="Equation.3">
                      <p:embed/>
                      <p:pic>
                        <p:nvPicPr>
                          <p:cNvPr id="0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24791" y="5229432"/>
                            <a:ext cx="1608217" cy="449208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0" name="Organigramme : Connecteur 59"/>
            <p:cNvSpPr/>
            <p:nvPr/>
          </p:nvSpPr>
          <p:spPr>
            <a:xfrm>
              <a:off x="5292725" y="4581525"/>
              <a:ext cx="431800" cy="4318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Organigramme : Connecteur 60"/>
            <p:cNvSpPr/>
            <p:nvPr/>
          </p:nvSpPr>
          <p:spPr>
            <a:xfrm>
              <a:off x="5867400" y="4581525"/>
              <a:ext cx="433388" cy="431800"/>
            </a:xfrm>
            <a:prstGeom prst="flowChartConnector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Organigramme : Connecteur 61"/>
            <p:cNvSpPr/>
            <p:nvPr/>
          </p:nvSpPr>
          <p:spPr>
            <a:xfrm>
              <a:off x="6443663" y="4581525"/>
              <a:ext cx="431800" cy="431800"/>
            </a:xfrm>
            <a:prstGeom prst="flowChartConnector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3" name="Organigramme : Connecteur 62"/>
            <p:cNvSpPr/>
            <p:nvPr/>
          </p:nvSpPr>
          <p:spPr>
            <a:xfrm>
              <a:off x="6875463" y="4581525"/>
              <a:ext cx="433387" cy="431800"/>
            </a:xfrm>
            <a:prstGeom prst="flowChartConnector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572000" y="457200"/>
            <a:ext cx="4032250" cy="2803525"/>
            <a:chOff x="4572000" y="457200"/>
            <a:chExt cx="4032250" cy="2803525"/>
          </a:xfrm>
        </p:grpSpPr>
        <p:grpSp>
          <p:nvGrpSpPr>
            <p:cNvPr id="11281" name="Groupe 49"/>
            <p:cNvGrpSpPr>
              <a:grpSpLocks/>
            </p:cNvGrpSpPr>
            <p:nvPr/>
          </p:nvGrpSpPr>
          <p:grpSpPr bwMode="auto">
            <a:xfrm>
              <a:off x="4572000" y="457200"/>
              <a:ext cx="4032250" cy="2803525"/>
              <a:chOff x="4572000" y="456598"/>
              <a:chExt cx="4032448" cy="2804501"/>
            </a:xfrm>
          </p:grpSpPr>
          <p:pic>
            <p:nvPicPr>
              <p:cNvPr id="11286" name="Picture 35" descr="G:\Cs-immersio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72000" y="456598"/>
                <a:ext cx="4032448" cy="2804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7" name="Object 166"/>
              <p:cNvGraphicFramePr>
                <a:graphicFrameLocks noChangeAspect="1"/>
              </p:cNvGraphicFramePr>
              <p:nvPr/>
            </p:nvGraphicFramePr>
            <p:xfrm>
              <a:off x="5920233" y="1340768"/>
              <a:ext cx="2540199" cy="313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28" name="Equation" r:id="rId7" imgW="2324100" imgH="279400" progId="Equation.3">
                      <p:embed/>
                    </p:oleObj>
                  </mc:Choice>
                  <mc:Fallback>
                    <p:oleObj name="Equation" r:id="rId7" imgW="2324100" imgH="279400" progId="Equation.3">
                      <p:embed/>
                      <p:pic>
                        <p:nvPicPr>
                          <p:cNvPr id="0" name="Object 1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20233" y="1340768"/>
                            <a:ext cx="2540199" cy="313157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5" name="Organigramme : Connecteur 54"/>
            <p:cNvSpPr/>
            <p:nvPr/>
          </p:nvSpPr>
          <p:spPr>
            <a:xfrm>
              <a:off x="5940425" y="2276475"/>
              <a:ext cx="431800" cy="431800"/>
            </a:xfrm>
            <a:prstGeom prst="flowChartConnector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8" name="Organigramme : Connecteur 57"/>
            <p:cNvSpPr/>
            <p:nvPr/>
          </p:nvSpPr>
          <p:spPr>
            <a:xfrm>
              <a:off x="5364163" y="2492375"/>
              <a:ext cx="431800" cy="4318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9" name="Organigramme : Connecteur 58"/>
            <p:cNvSpPr/>
            <p:nvPr/>
          </p:nvSpPr>
          <p:spPr>
            <a:xfrm>
              <a:off x="6516688" y="2205038"/>
              <a:ext cx="431800" cy="431800"/>
            </a:xfrm>
            <a:prstGeom prst="flowChartConnector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" name="Organigramme : Connecteur 63"/>
            <p:cNvSpPr/>
            <p:nvPr/>
          </p:nvSpPr>
          <p:spPr>
            <a:xfrm>
              <a:off x="6948488" y="2205038"/>
              <a:ext cx="431800" cy="431800"/>
            </a:xfrm>
            <a:prstGeom prst="flowChartConnector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95288" y="260350"/>
            <a:ext cx="4032250" cy="2952750"/>
            <a:chOff x="395288" y="260350"/>
            <a:chExt cx="4032250" cy="2952750"/>
          </a:xfrm>
        </p:grpSpPr>
        <p:grpSp>
          <p:nvGrpSpPr>
            <p:cNvPr id="11277" name="Groupe 46"/>
            <p:cNvGrpSpPr>
              <a:grpSpLocks/>
            </p:cNvGrpSpPr>
            <p:nvPr/>
          </p:nvGrpSpPr>
          <p:grpSpPr bwMode="auto">
            <a:xfrm>
              <a:off x="395288" y="260350"/>
              <a:ext cx="4032250" cy="2952750"/>
              <a:chOff x="395536" y="260648"/>
              <a:chExt cx="4032448" cy="2952328"/>
            </a:xfrm>
          </p:grpSpPr>
          <p:pic>
            <p:nvPicPr>
              <p:cNvPr id="5" name="Picture 33" descr="G:\Cs-basal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5536" y="260648"/>
                <a:ext cx="4032448" cy="2952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0" name="Object 162"/>
              <p:cNvGraphicFramePr>
                <a:graphicFrameLocks noChangeAspect="1"/>
              </p:cNvGraphicFramePr>
              <p:nvPr/>
            </p:nvGraphicFramePr>
            <p:xfrm>
              <a:off x="2981700" y="2187598"/>
              <a:ext cx="1325628" cy="5777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29" name="Équation" r:id="rId10" imgW="1104900" imgH="469900" progId="Equation.3">
                      <p:embed/>
                    </p:oleObj>
                  </mc:Choice>
                  <mc:Fallback>
                    <p:oleObj name="Équation" r:id="rId10" imgW="1104900" imgH="469900" progId="Equation.3">
                      <p:embed/>
                      <p:pic>
                        <p:nvPicPr>
                          <p:cNvPr id="0" name="Object 1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1700" y="2187598"/>
                            <a:ext cx="1325628" cy="577767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Organigramme : Connecteur 64"/>
            <p:cNvSpPr/>
            <p:nvPr/>
          </p:nvSpPr>
          <p:spPr>
            <a:xfrm>
              <a:off x="971550" y="2349500"/>
              <a:ext cx="431800" cy="4318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1279" name="Groupe 1"/>
          <p:cNvGrpSpPr>
            <a:grpSpLocks/>
          </p:cNvGrpSpPr>
          <p:nvPr/>
        </p:nvGrpSpPr>
        <p:grpSpPr bwMode="auto">
          <a:xfrm>
            <a:off x="323850" y="3213100"/>
            <a:ext cx="4032250" cy="2879725"/>
            <a:chOff x="323850" y="3213100"/>
            <a:chExt cx="4032250" cy="2879725"/>
          </a:xfrm>
        </p:grpSpPr>
        <p:grpSp>
          <p:nvGrpSpPr>
            <p:cNvPr id="11272" name="Groupe 47"/>
            <p:cNvGrpSpPr>
              <a:grpSpLocks/>
            </p:cNvGrpSpPr>
            <p:nvPr/>
          </p:nvGrpSpPr>
          <p:grpSpPr bwMode="auto">
            <a:xfrm>
              <a:off x="323850" y="3213100"/>
              <a:ext cx="4032250" cy="2879725"/>
              <a:chOff x="323528" y="3212976"/>
              <a:chExt cx="4032448" cy="2880319"/>
            </a:xfrm>
          </p:grpSpPr>
          <p:pic>
            <p:nvPicPr>
              <p:cNvPr id="11275" name="Picture 34" descr="G:\Cs-hydration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23528" y="3212976"/>
                <a:ext cx="4032448" cy="2880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6" name="Object 164"/>
              <p:cNvGraphicFramePr>
                <a:graphicFrameLocks noChangeAspect="1"/>
              </p:cNvGraphicFramePr>
              <p:nvPr/>
            </p:nvGraphicFramePr>
            <p:xfrm>
              <a:off x="2596500" y="5229200"/>
              <a:ext cx="1554466" cy="4735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0" name="Equation" r:id="rId13" imgW="1409700" imgH="419100" progId="Equation.3">
                      <p:embed/>
                    </p:oleObj>
                  </mc:Choice>
                  <mc:Fallback>
                    <p:oleObj name="Equation" r:id="rId13" imgW="1409700" imgH="419100" progId="Equation.3">
                      <p:embed/>
                      <p:pic>
                        <p:nvPicPr>
                          <p:cNvPr id="0" name="Object 1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6500" y="5229200"/>
                            <a:ext cx="1554466" cy="473522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6" name="Organigramme : Connecteur 65"/>
            <p:cNvSpPr/>
            <p:nvPr/>
          </p:nvSpPr>
          <p:spPr>
            <a:xfrm>
              <a:off x="1403350" y="4292600"/>
              <a:ext cx="576263" cy="576263"/>
            </a:xfrm>
            <a:prstGeom prst="flowChartConnector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7" name="Organigramme : Connecteur 66"/>
            <p:cNvSpPr/>
            <p:nvPr/>
          </p:nvSpPr>
          <p:spPr>
            <a:xfrm>
              <a:off x="755650" y="4941888"/>
              <a:ext cx="647700" cy="719137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172450" y="6237288"/>
            <a:ext cx="755650" cy="360362"/>
          </a:xfrm>
          <a:noFill/>
        </p:spPr>
        <p:txBody>
          <a:bodyPr/>
          <a:lstStyle/>
          <a:p>
            <a:fld id="{D5671B49-A3D1-46C6-9173-B07DCF02340F}" type="slidenum">
              <a:rPr lang="fr-FR" smtClean="0"/>
              <a:pPr/>
              <a:t>9</a:t>
            </a:fld>
            <a:endParaRPr lang="fr-FR" smtClean="0"/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95288" y="188913"/>
            <a:ext cx="4032250" cy="2952750"/>
            <a:chOff x="395288" y="188913"/>
            <a:chExt cx="4032250" cy="2952750"/>
          </a:xfrm>
        </p:grpSpPr>
        <p:grpSp>
          <p:nvGrpSpPr>
            <p:cNvPr id="12315" name="Groupe 29"/>
            <p:cNvGrpSpPr>
              <a:grpSpLocks/>
            </p:cNvGrpSpPr>
            <p:nvPr/>
          </p:nvGrpSpPr>
          <p:grpSpPr bwMode="auto">
            <a:xfrm>
              <a:off x="395288" y="188913"/>
              <a:ext cx="4032250" cy="2952750"/>
              <a:chOff x="395536" y="404664"/>
              <a:chExt cx="4032448" cy="2952328"/>
            </a:xfrm>
          </p:grpSpPr>
          <p:pic>
            <p:nvPicPr>
              <p:cNvPr id="12317" name="Picture 20" descr="G:\K-basa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6" y="404664"/>
                <a:ext cx="4032448" cy="2952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18" name="Object 162"/>
              <p:cNvGraphicFramePr>
                <a:graphicFrameLocks noChangeAspect="1"/>
              </p:cNvGraphicFramePr>
              <p:nvPr/>
            </p:nvGraphicFramePr>
            <p:xfrm>
              <a:off x="2802285" y="2187575"/>
              <a:ext cx="1312863" cy="577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51" name="Equation" r:id="rId4" imgW="1091726" imgH="469696" progId="Equation.3">
                      <p:embed/>
                    </p:oleObj>
                  </mc:Choice>
                  <mc:Fallback>
                    <p:oleObj name="Equation" r:id="rId4" imgW="1091726" imgH="469696" progId="Equation.3">
                      <p:embed/>
                      <p:pic>
                        <p:nvPicPr>
                          <p:cNvPr id="0" name="Object 1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2285" y="2187575"/>
                            <a:ext cx="1312863" cy="577850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" name="Organigramme : Connecteur 33"/>
            <p:cNvSpPr/>
            <p:nvPr/>
          </p:nvSpPr>
          <p:spPr>
            <a:xfrm>
              <a:off x="971550" y="2276475"/>
              <a:ext cx="431800" cy="4318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4572000" y="3181350"/>
            <a:ext cx="4176713" cy="3055938"/>
            <a:chOff x="4572000" y="3181350"/>
            <a:chExt cx="4176713" cy="3055938"/>
          </a:xfrm>
        </p:grpSpPr>
        <p:grpSp>
          <p:nvGrpSpPr>
            <p:cNvPr id="12308" name="Groupe 31"/>
            <p:cNvGrpSpPr>
              <a:grpSpLocks/>
            </p:cNvGrpSpPr>
            <p:nvPr/>
          </p:nvGrpSpPr>
          <p:grpSpPr bwMode="auto">
            <a:xfrm>
              <a:off x="4572000" y="3181350"/>
              <a:ext cx="4176713" cy="3055938"/>
              <a:chOff x="4716016" y="3127884"/>
              <a:chExt cx="3816424" cy="2965412"/>
            </a:xfrm>
          </p:grpSpPr>
          <p:pic>
            <p:nvPicPr>
              <p:cNvPr id="12313" name="Picture 23" descr="G:\K-Isosteric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16016" y="3127884"/>
                <a:ext cx="3816424" cy="2965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14" name="Object 169"/>
              <p:cNvGraphicFramePr>
                <a:graphicFrameLocks noChangeAspect="1"/>
              </p:cNvGraphicFramePr>
              <p:nvPr/>
            </p:nvGraphicFramePr>
            <p:xfrm>
              <a:off x="6883748" y="5229225"/>
              <a:ext cx="1319212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52" name="Équation" r:id="rId7" imgW="1447172" imgH="482391" progId="Equation.3">
                      <p:embed/>
                    </p:oleObj>
                  </mc:Choice>
                  <mc:Fallback>
                    <p:oleObj name="Équation" r:id="rId7" imgW="1447172" imgH="482391" progId="Equation.3">
                      <p:embed/>
                      <p:pic>
                        <p:nvPicPr>
                          <p:cNvPr id="0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3748" y="5229225"/>
                            <a:ext cx="1319212" cy="449263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" name="Organigramme : Connecteur 36"/>
            <p:cNvSpPr/>
            <p:nvPr/>
          </p:nvSpPr>
          <p:spPr>
            <a:xfrm>
              <a:off x="5364163" y="4221163"/>
              <a:ext cx="431800" cy="4318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8" name="Organigramme : Connecteur 37"/>
            <p:cNvSpPr/>
            <p:nvPr/>
          </p:nvSpPr>
          <p:spPr>
            <a:xfrm>
              <a:off x="5867400" y="4221163"/>
              <a:ext cx="433388" cy="431800"/>
            </a:xfrm>
            <a:prstGeom prst="flowChartConnector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9" name="Organigramme : Connecteur 38"/>
            <p:cNvSpPr/>
            <p:nvPr/>
          </p:nvSpPr>
          <p:spPr>
            <a:xfrm>
              <a:off x="6372225" y="4221163"/>
              <a:ext cx="431800" cy="431800"/>
            </a:xfrm>
            <a:prstGeom prst="flowChartConnector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0" name="Organigramme : Connecteur 39"/>
            <p:cNvSpPr/>
            <p:nvPr/>
          </p:nvSpPr>
          <p:spPr>
            <a:xfrm>
              <a:off x="6804025" y="4221163"/>
              <a:ext cx="431800" cy="431800"/>
            </a:xfrm>
            <a:prstGeom prst="flowChartConnector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4572000" y="269875"/>
            <a:ext cx="4105275" cy="2871788"/>
            <a:chOff x="4572000" y="269875"/>
            <a:chExt cx="4105275" cy="2871788"/>
          </a:xfrm>
        </p:grpSpPr>
        <p:grpSp>
          <p:nvGrpSpPr>
            <p:cNvPr id="12301" name="Groupe 32"/>
            <p:cNvGrpSpPr>
              <a:grpSpLocks/>
            </p:cNvGrpSpPr>
            <p:nvPr/>
          </p:nvGrpSpPr>
          <p:grpSpPr bwMode="auto">
            <a:xfrm>
              <a:off x="4572000" y="269875"/>
              <a:ext cx="4105275" cy="2871788"/>
              <a:chOff x="4503478" y="404664"/>
              <a:chExt cx="4032448" cy="2991856"/>
            </a:xfrm>
          </p:grpSpPr>
          <p:pic>
            <p:nvPicPr>
              <p:cNvPr id="12306" name="Picture 22" descr="G:\K-immersion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03478" y="404664"/>
                <a:ext cx="4032448" cy="299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7" name="Object 166"/>
              <p:cNvGraphicFramePr>
                <a:graphicFrameLocks noChangeAspect="1"/>
              </p:cNvGraphicFramePr>
              <p:nvPr/>
            </p:nvGraphicFramePr>
            <p:xfrm>
              <a:off x="5734398" y="1341438"/>
              <a:ext cx="2540000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53" name="Equation" r:id="rId10" imgW="2324100" imgH="279400" progId="Equation.3">
                      <p:embed/>
                    </p:oleObj>
                  </mc:Choice>
                  <mc:Fallback>
                    <p:oleObj name="Equation" r:id="rId10" imgW="2324100" imgH="279400" progId="Equation.3">
                      <p:embed/>
                      <p:pic>
                        <p:nvPicPr>
                          <p:cNvPr id="0" name="Object 1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34398" y="1341438"/>
                            <a:ext cx="2540000" cy="312737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  <a:ln w="9525">
                            <a:solidFill>
                              <a:srgbClr val="FFFFCC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" name="Organigramme : Connecteur 35"/>
            <p:cNvSpPr/>
            <p:nvPr/>
          </p:nvSpPr>
          <p:spPr>
            <a:xfrm>
              <a:off x="5364163" y="2276475"/>
              <a:ext cx="431800" cy="4318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1" name="Organigramme : Connecteur 40"/>
            <p:cNvSpPr/>
            <p:nvPr/>
          </p:nvSpPr>
          <p:spPr>
            <a:xfrm>
              <a:off x="5867400" y="2205038"/>
              <a:ext cx="433388" cy="431800"/>
            </a:xfrm>
            <a:prstGeom prst="flowChartConnector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2" name="Organigramme : Connecteur 41"/>
            <p:cNvSpPr/>
            <p:nvPr/>
          </p:nvSpPr>
          <p:spPr>
            <a:xfrm>
              <a:off x="6372225" y="2133600"/>
              <a:ext cx="431800" cy="431800"/>
            </a:xfrm>
            <a:prstGeom prst="flowChartConnector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3" name="Organigramme : Connecteur 42"/>
            <p:cNvSpPr/>
            <p:nvPr/>
          </p:nvSpPr>
          <p:spPr>
            <a:xfrm>
              <a:off x="7019925" y="2133600"/>
              <a:ext cx="431800" cy="431800"/>
            </a:xfrm>
            <a:prstGeom prst="flowChartConnector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323850" y="3190875"/>
            <a:ext cx="4248150" cy="3046413"/>
            <a:chOff x="323850" y="3190875"/>
            <a:chExt cx="4248150" cy="3046413"/>
          </a:xfrm>
        </p:grpSpPr>
        <p:grpSp>
          <p:nvGrpSpPr>
            <p:cNvPr id="12296" name="Groupe 30"/>
            <p:cNvGrpSpPr>
              <a:grpSpLocks/>
            </p:cNvGrpSpPr>
            <p:nvPr/>
          </p:nvGrpSpPr>
          <p:grpSpPr bwMode="auto">
            <a:xfrm>
              <a:off x="323850" y="3190875"/>
              <a:ext cx="4248150" cy="3046413"/>
              <a:chOff x="395536" y="3284984"/>
              <a:chExt cx="4176464" cy="2870290"/>
            </a:xfrm>
          </p:grpSpPr>
          <p:pic>
            <p:nvPicPr>
              <p:cNvPr id="12299" name="Picture 21" descr="G:\K-hydration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95536" y="3284984"/>
                <a:ext cx="4176464" cy="2870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0" name="Object 164"/>
              <p:cNvGraphicFramePr>
                <a:graphicFrameLocks noChangeAspect="1"/>
              </p:cNvGraphicFramePr>
              <p:nvPr/>
            </p:nvGraphicFramePr>
            <p:xfrm>
              <a:off x="2411760" y="5229225"/>
              <a:ext cx="1554163" cy="473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54" name="Équation" r:id="rId13" imgW="1409700" imgH="419100" progId="Equation.3">
                      <p:embed/>
                    </p:oleObj>
                  </mc:Choice>
                  <mc:Fallback>
                    <p:oleObj name="Équation" r:id="rId13" imgW="1409700" imgH="419100" progId="Equation.3">
                      <p:embed/>
                      <p:pic>
                        <p:nvPicPr>
                          <p:cNvPr id="0" name="Object 1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760" y="5229225"/>
                            <a:ext cx="1554163" cy="473075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" name="Organigramme : Connecteur 34"/>
            <p:cNvSpPr/>
            <p:nvPr/>
          </p:nvSpPr>
          <p:spPr>
            <a:xfrm>
              <a:off x="1042988" y="5229225"/>
              <a:ext cx="504825" cy="576263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4" name="Organigramme : Connecteur 43"/>
            <p:cNvSpPr/>
            <p:nvPr/>
          </p:nvSpPr>
          <p:spPr>
            <a:xfrm>
              <a:off x="1547813" y="4581525"/>
              <a:ext cx="503237" cy="503238"/>
            </a:xfrm>
            <a:prstGeom prst="flowChartConnector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948488" y="68263"/>
            <a:ext cx="2184400" cy="338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66"/>
                </a:solidFill>
                <a:latin typeface="Arial Narrow" pitchFamily="34" charset="0"/>
              </a:rPr>
              <a:t>Results and discussions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4696</TotalTime>
  <Words>1244</Words>
  <Application>Microsoft Office PowerPoint</Application>
  <PresentationFormat>Affichage à l'écran (4:3)</PresentationFormat>
  <Paragraphs>211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Bordure</vt:lpstr>
      <vt:lpstr>Equation</vt:lpstr>
      <vt:lpstr>Équation</vt:lpstr>
      <vt:lpstr>SPW 8.0 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SUBATECH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ngouana</dc:creator>
  <cp:lastModifiedBy>Brice NGOUANA</cp:lastModifiedBy>
  <cp:revision>375</cp:revision>
  <dcterms:created xsi:type="dcterms:W3CDTF">2012-06-11T15:52:32Z</dcterms:created>
  <dcterms:modified xsi:type="dcterms:W3CDTF">2012-10-05T11:33:07Z</dcterms:modified>
</cp:coreProperties>
</file>