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16.xml" ContentType="application/vnd.openxmlformats-officedocument.presentationml.tag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tags/tag17.xml" ContentType="application/vnd.openxmlformats-officedocument.presentationml.tag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ags/tag18.xml" ContentType="application/vnd.openxmlformats-officedocument.presentationml.tags+xml"/>
  <Override PartName="/ppt/notesSlides/notesSlide14.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slideMasters/slideMaster6.xml" ContentType="application/vnd.openxmlformats-officedocument.presentationml.slideMaster+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 id="2147483708" r:id="rId2"/>
    <p:sldMasterId id="2147483721" r:id="rId3"/>
    <p:sldMasterId id="2147483756" r:id="rId4"/>
    <p:sldMasterId id="2147483745" r:id="rId5"/>
    <p:sldMasterId id="2147483733" r:id="rId6"/>
  </p:sldMasterIdLst>
  <p:notesMasterIdLst>
    <p:notesMasterId r:id="rId36"/>
  </p:notesMasterIdLst>
  <p:sldIdLst>
    <p:sldId id="342" r:id="rId7"/>
    <p:sldId id="260" r:id="rId8"/>
    <p:sldId id="265" r:id="rId9"/>
    <p:sldId id="336" r:id="rId10"/>
    <p:sldId id="306" r:id="rId11"/>
    <p:sldId id="328" r:id="rId12"/>
    <p:sldId id="269" r:id="rId13"/>
    <p:sldId id="268" r:id="rId14"/>
    <p:sldId id="272" r:id="rId15"/>
    <p:sldId id="281" r:id="rId16"/>
    <p:sldId id="282" r:id="rId17"/>
    <p:sldId id="320" r:id="rId18"/>
    <p:sldId id="277" r:id="rId19"/>
    <p:sldId id="329" r:id="rId20"/>
    <p:sldId id="273" r:id="rId21"/>
    <p:sldId id="330" r:id="rId22"/>
    <p:sldId id="331" r:id="rId23"/>
    <p:sldId id="333" r:id="rId24"/>
    <p:sldId id="303" r:id="rId25"/>
    <p:sldId id="334" r:id="rId26"/>
    <p:sldId id="280" r:id="rId27"/>
    <p:sldId id="287" r:id="rId28"/>
    <p:sldId id="288" r:id="rId29"/>
    <p:sldId id="299" r:id="rId30"/>
    <p:sldId id="335" r:id="rId31"/>
    <p:sldId id="325" r:id="rId32"/>
    <p:sldId id="326" r:id="rId33"/>
    <p:sldId id="343" r:id="rId34"/>
    <p:sldId id="344" r:id="rId3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0000FF"/>
    <a:srgbClr val="3366FF"/>
    <a:srgbClr val="6699FF"/>
    <a:srgbClr val="009900"/>
    <a:srgbClr val="7F5EF8"/>
    <a:srgbClr val="3CFC08"/>
    <a:srgbClr val="00B050"/>
    <a:srgbClr val="96DA9E"/>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82" autoAdjust="0"/>
    <p:restoredTop sz="99533" autoAdjust="0"/>
  </p:normalViewPr>
  <p:slideViewPr>
    <p:cSldViewPr>
      <p:cViewPr varScale="1">
        <p:scale>
          <a:sx n="112" d="100"/>
          <a:sy n="112" d="100"/>
        </p:scale>
        <p:origin x="-1500" y="-1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822"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35F503-5DDE-40B1-BAAE-B999AF2AE4AE}" type="datetimeFigureOut">
              <a:rPr lang="fr-FR" smtClean="0"/>
              <a:pPr/>
              <a:t>05/10/2012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6C67ED-0CA4-4D18-BFBC-5462C8B78A67}"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Mettre en avant le</a:t>
            </a:r>
            <a:r>
              <a:rPr lang="fr-FR" baseline="0" dirty="0" smtClean="0"/>
              <a:t> point commun entre les deux installations, à savoir les interactions RN/surfaces matériaux.</a:t>
            </a:r>
          </a:p>
          <a:p>
            <a:r>
              <a:rPr lang="fr-FR" baseline="0" dirty="0" smtClean="0"/>
              <a:t>Cependant étude </a:t>
            </a:r>
            <a:r>
              <a:rPr lang="fr-FR" i="1" baseline="0" dirty="0" smtClean="0"/>
              <a:t>in situ</a:t>
            </a:r>
            <a:r>
              <a:rPr lang="fr-FR" i="0" baseline="0" dirty="0" smtClean="0"/>
              <a:t> difficile en raison des conditions de fonctionnement (notamment température), d’où l’utilisation des outils théorique pour apporter des éléments de réponses.</a:t>
            </a:r>
            <a:endParaRPr lang="fr-FR" dirty="0"/>
          </a:p>
        </p:txBody>
      </p:sp>
      <p:sp>
        <p:nvSpPr>
          <p:cNvPr id="4" name="Espace réservé du numéro de diapositive 3"/>
          <p:cNvSpPr>
            <a:spLocks noGrp="1"/>
          </p:cNvSpPr>
          <p:nvPr>
            <p:ph type="sldNum" sz="quarter" idx="10"/>
          </p:nvPr>
        </p:nvSpPr>
        <p:spPr/>
        <p:txBody>
          <a:bodyPr/>
          <a:lstStyle/>
          <a:p>
            <a:fld id="{896C67ED-0CA4-4D18-BFBC-5462C8B78A67}" type="slidenum">
              <a:rPr lang="fr-FR" smtClean="0"/>
              <a:pPr/>
              <a:t>2</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Données</a:t>
            </a:r>
            <a:r>
              <a:rPr lang="fr-FR" baseline="0" dirty="0" smtClean="0"/>
              <a:t> géométriques de l’ion uranyle sous forme de complexe bidentate à l’interface eau/TiO</a:t>
            </a:r>
            <a:r>
              <a:rPr lang="fr-FR" baseline="-25000" dirty="0" smtClean="0"/>
              <a:t>2</a:t>
            </a:r>
            <a:r>
              <a:rPr lang="fr-FR" baseline="30000" dirty="0" smtClean="0"/>
              <a:t> </a:t>
            </a:r>
            <a:r>
              <a:rPr lang="fr-FR" baseline="0" dirty="0" smtClean="0"/>
              <a:t>rutile par DM à 293 K.</a:t>
            </a:r>
          </a:p>
          <a:p>
            <a:endParaRPr lang="fr-FR" baseline="0" dirty="0" smtClean="0"/>
          </a:p>
          <a:p>
            <a:r>
              <a:rPr lang="fr-FR" baseline="0" dirty="0" smtClean="0"/>
              <a:t>Les résultats sont en bon accord avec les données expérimentales et théoriques dans le vide à 0 K</a:t>
            </a:r>
            <a:endParaRPr lang="fr-FR" dirty="0"/>
          </a:p>
        </p:txBody>
      </p:sp>
      <p:sp>
        <p:nvSpPr>
          <p:cNvPr id="4" name="Espace réservé du numéro de diapositive 3"/>
          <p:cNvSpPr>
            <a:spLocks noGrp="1"/>
          </p:cNvSpPr>
          <p:nvPr>
            <p:ph type="sldNum" sz="quarter" idx="10"/>
          </p:nvPr>
        </p:nvSpPr>
        <p:spPr/>
        <p:txBody>
          <a:bodyPr/>
          <a:lstStyle/>
          <a:p>
            <a:fld id="{896C67ED-0CA4-4D18-BFBC-5462C8B78A67}" type="slidenum">
              <a:rPr lang="fr-FR" smtClean="0"/>
              <a:pPr/>
              <a:t>17</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Effet</a:t>
            </a:r>
            <a:r>
              <a:rPr lang="fr-FR" baseline="0" dirty="0" smtClean="0"/>
              <a:t> de la température sur la rétention de l’ion uranyle à l’interface eau/TiO</a:t>
            </a:r>
            <a:r>
              <a:rPr lang="fr-FR" baseline="-25000" dirty="0" smtClean="0"/>
              <a:t>2</a:t>
            </a:r>
            <a:r>
              <a:rPr lang="fr-FR" baseline="0" dirty="0" smtClean="0"/>
              <a:t> rutile.</a:t>
            </a:r>
          </a:p>
          <a:p>
            <a:endParaRPr lang="fr-FR" baseline="0" dirty="0" smtClean="0"/>
          </a:p>
          <a:p>
            <a:r>
              <a:rPr lang="fr-FR" baseline="0" dirty="0" smtClean="0"/>
              <a:t>Renforcement de la liaison Uranyl/Surface suite au départ de molécule des sphères de solvatation.</a:t>
            </a:r>
          </a:p>
          <a:p>
            <a:r>
              <a:rPr lang="fr-FR" baseline="0" dirty="0" smtClean="0"/>
              <a:t>Uniquement observée par DM sur le complexe </a:t>
            </a:r>
            <a:r>
              <a:rPr lang="fr-FR" i="1" baseline="0" dirty="0" err="1" smtClean="0"/>
              <a:t>bb</a:t>
            </a:r>
            <a:r>
              <a:rPr lang="fr-FR" i="0" baseline="0" dirty="0" smtClean="0"/>
              <a:t>  mais thermodynamiquement possible sur le complexe </a:t>
            </a:r>
            <a:r>
              <a:rPr lang="fr-FR" i="1" baseline="0" dirty="0" err="1" smtClean="0"/>
              <a:t>bt</a:t>
            </a:r>
            <a:r>
              <a:rPr lang="fr-FR" i="0" baseline="0" dirty="0" smtClean="0"/>
              <a:t>  ( stabilisation du système sur un cas </a:t>
            </a:r>
            <a:r>
              <a:rPr lang="fr-FR" i="0" baseline="0" dirty="0" err="1" smtClean="0"/>
              <a:t>hypothètique</a:t>
            </a:r>
            <a:r>
              <a:rPr lang="fr-FR" i="0" baseline="0" dirty="0" smtClean="0"/>
              <a:t>).</a:t>
            </a:r>
          </a:p>
          <a:p>
            <a:endParaRPr lang="fr-FR" i="0" baseline="0" dirty="0" smtClean="0"/>
          </a:p>
          <a:p>
            <a:r>
              <a:rPr lang="fr-FR" i="0" baseline="0" dirty="0" smtClean="0"/>
              <a:t>Contraction des liaisons U-</a:t>
            </a:r>
            <a:r>
              <a:rPr lang="fr-FR" i="0" baseline="0" dirty="0" err="1" smtClean="0"/>
              <a:t>O</a:t>
            </a:r>
            <a:r>
              <a:rPr lang="fr-FR" i="0" baseline="-25000" dirty="0" err="1" smtClean="0"/>
              <a:t>adsorption</a:t>
            </a:r>
            <a:r>
              <a:rPr lang="fr-FR" i="1" baseline="0" dirty="0" smtClean="0"/>
              <a:t> </a:t>
            </a:r>
            <a:r>
              <a:rPr lang="fr-FR" i="0" baseline="0" dirty="0" smtClean="0"/>
              <a:t> et du rayon de la première sphère expliquant le décalage des fréquences vers les basses valeurs. En utilisant la corrélation, on peut supposer que le transfert de charge vers l’ion est plus important.</a:t>
            </a:r>
          </a:p>
          <a:p>
            <a:endParaRPr lang="fr-FR" i="0" baseline="0" dirty="0" smtClean="0"/>
          </a:p>
          <a:p>
            <a:r>
              <a:rPr lang="fr-FR" i="0" baseline="0" dirty="0" smtClean="0"/>
              <a:t>La température a également pour effet de changer la nature du complexe de surface avec un augmentation des transferts de protons entre les sphères de solvatation et le solvant, mais également sur les atomes d’Oxygène </a:t>
            </a:r>
            <a:r>
              <a:rPr lang="fr-FR" i="0" baseline="0" dirty="0" err="1" smtClean="0"/>
              <a:t>O</a:t>
            </a:r>
            <a:r>
              <a:rPr lang="fr-FR" i="0" baseline="-25000" dirty="0" err="1" smtClean="0"/>
              <a:t>yle</a:t>
            </a:r>
            <a:r>
              <a:rPr lang="fr-FR" i="0" baseline="0" dirty="0" smtClean="0"/>
              <a:t>.</a:t>
            </a:r>
            <a:endParaRPr lang="fr-FR" dirty="0"/>
          </a:p>
        </p:txBody>
      </p:sp>
      <p:sp>
        <p:nvSpPr>
          <p:cNvPr id="4" name="Espace réservé du numéro de diapositive 3"/>
          <p:cNvSpPr>
            <a:spLocks noGrp="1"/>
          </p:cNvSpPr>
          <p:nvPr>
            <p:ph type="sldNum" sz="quarter" idx="10"/>
          </p:nvPr>
        </p:nvSpPr>
        <p:spPr/>
        <p:txBody>
          <a:bodyPr/>
          <a:lstStyle/>
          <a:p>
            <a:fld id="{896C67ED-0CA4-4D18-BFBC-5462C8B78A67}" type="slidenum">
              <a:rPr lang="fr-FR" smtClean="0"/>
              <a:pPr/>
              <a:t>20</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Application de la méthode</a:t>
            </a:r>
            <a:r>
              <a:rPr lang="fr-FR" baseline="0" dirty="0" smtClean="0"/>
              <a:t> DFT + U pour le calculs des propriétés du cristal :</a:t>
            </a:r>
          </a:p>
          <a:p>
            <a:pPr>
              <a:buFontTx/>
              <a:buChar char="-"/>
            </a:pPr>
            <a:r>
              <a:rPr lang="fr-FR" baseline="0" dirty="0" smtClean="0"/>
              <a:t> Paramètre de maille peu sensible</a:t>
            </a:r>
          </a:p>
          <a:p>
            <a:pPr>
              <a:buFontTx/>
              <a:buChar char="-"/>
            </a:pPr>
            <a:r>
              <a:rPr lang="fr-FR" baseline="0" dirty="0" smtClean="0"/>
              <a:t> Correction importante du moment magnétique et de la bande interdite</a:t>
            </a:r>
          </a:p>
          <a:p>
            <a:pPr>
              <a:buFontTx/>
              <a:buNone/>
            </a:pPr>
            <a:endParaRPr lang="fr-FR" baseline="0" dirty="0" smtClean="0"/>
          </a:p>
          <a:p>
            <a:pPr>
              <a:buFontTx/>
              <a:buNone/>
            </a:pPr>
            <a:r>
              <a:rPr lang="fr-FR" baseline="0" dirty="0" smtClean="0"/>
              <a:t>Construction d’un modèle de surface : </a:t>
            </a:r>
          </a:p>
          <a:p>
            <a:pPr>
              <a:buFontTx/>
              <a:buChar char="-"/>
            </a:pPr>
            <a:r>
              <a:rPr lang="fr-FR" baseline="0" dirty="0" smtClean="0"/>
              <a:t> Surface élémentaire 2×1</a:t>
            </a:r>
          </a:p>
          <a:p>
            <a:pPr>
              <a:buFontTx/>
              <a:buChar char="-"/>
            </a:pPr>
            <a:r>
              <a:rPr lang="fr-FR" baseline="0" dirty="0" smtClean="0"/>
              <a:t> 5 couches atomiques avec couche centrale fixée dans les positions du cristal</a:t>
            </a:r>
            <a:endParaRPr lang="fr-FR" dirty="0"/>
          </a:p>
        </p:txBody>
      </p:sp>
      <p:sp>
        <p:nvSpPr>
          <p:cNvPr id="4" name="Espace réservé du numéro de diapositive 3"/>
          <p:cNvSpPr>
            <a:spLocks noGrp="1"/>
          </p:cNvSpPr>
          <p:nvPr>
            <p:ph type="sldNum" sz="quarter" idx="10"/>
          </p:nvPr>
        </p:nvSpPr>
        <p:spPr/>
        <p:txBody>
          <a:bodyPr/>
          <a:lstStyle/>
          <a:p>
            <a:fld id="{896C67ED-0CA4-4D18-BFBC-5462C8B78A67}" type="slidenum">
              <a:rPr lang="fr-FR" smtClean="0"/>
              <a:pPr/>
              <a:t>22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Description</a:t>
            </a:r>
            <a:r>
              <a:rPr lang="fr-FR" baseline="0" dirty="0" smtClean="0"/>
              <a:t> de l’interface eau/NiO(100):</a:t>
            </a:r>
          </a:p>
          <a:p>
            <a:endParaRPr lang="fr-FR" baseline="0" dirty="0" smtClean="0"/>
          </a:p>
          <a:p>
            <a:r>
              <a:rPr lang="fr-FR" baseline="0" dirty="0" smtClean="0"/>
              <a:t>Structuration de l’eau sur 4 Å :</a:t>
            </a:r>
          </a:p>
          <a:p>
            <a:pPr>
              <a:buFontTx/>
              <a:buChar char="-"/>
            </a:pPr>
            <a:r>
              <a:rPr lang="fr-FR" baseline="0" dirty="0" smtClean="0"/>
              <a:t> Une première couche adsorbée sur les atomes de nickel à 2,20 Å</a:t>
            </a:r>
          </a:p>
          <a:p>
            <a:pPr>
              <a:buFontTx/>
              <a:buChar char="-"/>
            </a:pPr>
            <a:r>
              <a:rPr lang="fr-FR" dirty="0" smtClean="0"/>
              <a:t> Une deuxième</a:t>
            </a:r>
            <a:r>
              <a:rPr lang="fr-FR" baseline="0" dirty="0" smtClean="0"/>
              <a:t> couche localisée au dessus des atomes d’oxygène O</a:t>
            </a:r>
            <a:r>
              <a:rPr lang="fr-FR" baseline="-25000" dirty="0" smtClean="0"/>
              <a:t>s</a:t>
            </a:r>
            <a:r>
              <a:rPr lang="fr-FR" baseline="0" dirty="0" smtClean="0"/>
              <a:t> à 3,80 Å</a:t>
            </a:r>
          </a:p>
          <a:p>
            <a:pPr>
              <a:buFontTx/>
              <a:buChar char="-"/>
            </a:pPr>
            <a:r>
              <a:rPr lang="fr-FR" baseline="0" dirty="0" smtClean="0"/>
              <a:t> Existence de HB entre les couches</a:t>
            </a:r>
          </a:p>
          <a:p>
            <a:pPr>
              <a:buFontTx/>
              <a:buChar char="-"/>
            </a:pPr>
            <a:endParaRPr lang="fr-FR" baseline="0" dirty="0" smtClean="0"/>
          </a:p>
          <a:p>
            <a:pPr>
              <a:buFontTx/>
              <a:buNone/>
            </a:pPr>
            <a:r>
              <a:rPr lang="fr-FR" baseline="0" dirty="0" smtClean="0"/>
              <a:t>Comportement de la première couche adsorbée :</a:t>
            </a:r>
          </a:p>
          <a:p>
            <a:pPr>
              <a:buFontTx/>
              <a:buChar char="-"/>
            </a:pPr>
            <a:r>
              <a:rPr lang="fr-FR" baseline="0" dirty="0" smtClean="0"/>
              <a:t> Adsorption majoritairement moléculaire </a:t>
            </a:r>
          </a:p>
          <a:p>
            <a:pPr>
              <a:buFontTx/>
              <a:buChar char="-"/>
            </a:pPr>
            <a:r>
              <a:rPr lang="fr-FR" baseline="0" dirty="0" smtClean="0"/>
              <a:t> Dissociation partielle</a:t>
            </a:r>
          </a:p>
          <a:p>
            <a:pPr>
              <a:buFontTx/>
              <a:buChar char="-"/>
            </a:pPr>
            <a:endParaRPr lang="fr-FR" baseline="0" dirty="0" smtClean="0"/>
          </a:p>
        </p:txBody>
      </p:sp>
      <p:sp>
        <p:nvSpPr>
          <p:cNvPr id="4" name="Espace réservé du numéro de diapositive 3"/>
          <p:cNvSpPr>
            <a:spLocks noGrp="1"/>
          </p:cNvSpPr>
          <p:nvPr>
            <p:ph type="sldNum" sz="quarter" idx="10"/>
          </p:nvPr>
        </p:nvSpPr>
        <p:spPr/>
        <p:txBody>
          <a:bodyPr/>
          <a:lstStyle/>
          <a:p>
            <a:fld id="{896C67ED-0CA4-4D18-BFBC-5462C8B78A67}" type="slidenum">
              <a:rPr lang="fr-FR" smtClean="0"/>
              <a:pPr/>
              <a:t>23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Adsorption</a:t>
            </a:r>
            <a:r>
              <a:rPr lang="fr-FR" baseline="0" dirty="0" smtClean="0"/>
              <a:t> de l’ion uranyle à l’interface eau/NiO</a:t>
            </a:r>
          </a:p>
          <a:p>
            <a:endParaRPr lang="fr-FR" baseline="0" dirty="0" smtClean="0"/>
          </a:p>
          <a:p>
            <a:r>
              <a:rPr lang="fr-FR" baseline="0" dirty="0" smtClean="0"/>
              <a:t>Dans les conditions de bas pH simulées, maintien (293 K) du complexe bidentate sur deux atomes d’oxygène issue de l’adsorption  de molécules d’eau.</a:t>
            </a:r>
          </a:p>
          <a:p>
            <a:endParaRPr lang="fr-FR" baseline="0" dirty="0" smtClean="0"/>
          </a:p>
          <a:p>
            <a:r>
              <a:rPr lang="fr-FR" baseline="0" dirty="0" smtClean="0"/>
              <a:t>Résultats similaires aux complexes </a:t>
            </a:r>
            <a:r>
              <a:rPr lang="fr-FR" i="1" baseline="0" dirty="0" err="1" smtClean="0"/>
              <a:t>bt</a:t>
            </a:r>
            <a:r>
              <a:rPr lang="fr-FR" i="0" baseline="0" dirty="0" smtClean="0"/>
              <a:t> et </a:t>
            </a:r>
            <a:r>
              <a:rPr lang="fr-FR" i="1" baseline="0" dirty="0" err="1" smtClean="0"/>
              <a:t>bb</a:t>
            </a:r>
            <a:r>
              <a:rPr lang="fr-FR" i="0" baseline="0" dirty="0" smtClean="0"/>
              <a:t> sur le TiO</a:t>
            </a:r>
            <a:r>
              <a:rPr lang="fr-FR" i="0" baseline="-25000" dirty="0" smtClean="0"/>
              <a:t>2</a:t>
            </a:r>
          </a:p>
          <a:p>
            <a:endParaRPr lang="fr-FR" i="0" baseline="-25000" dirty="0" smtClean="0"/>
          </a:p>
          <a:p>
            <a:r>
              <a:rPr lang="fr-FR" i="0" baseline="0" dirty="0" smtClean="0"/>
              <a:t>Vérifie la corrélation établie entre fréquences de vibrations, longueur de liaisons U=</a:t>
            </a:r>
            <a:r>
              <a:rPr lang="fr-FR" i="0" baseline="0" dirty="0" err="1" smtClean="0"/>
              <a:t>O</a:t>
            </a:r>
            <a:r>
              <a:rPr lang="fr-FR" i="0" baseline="-25000" dirty="0" err="1" smtClean="0"/>
              <a:t>yle</a:t>
            </a:r>
            <a:r>
              <a:rPr lang="fr-FR" i="0" baseline="0" dirty="0" smtClean="0"/>
              <a:t> et transfert de charge de la surface. A ce titre, un transfert de charge de 0,61 électrons est évalué à partir des calculs DFT localisées (vide) de H. Perron.</a:t>
            </a:r>
            <a:endParaRPr lang="fr-FR" baseline="0" dirty="0"/>
          </a:p>
        </p:txBody>
      </p:sp>
      <p:sp>
        <p:nvSpPr>
          <p:cNvPr id="4" name="Espace réservé du numéro de diapositive 3"/>
          <p:cNvSpPr>
            <a:spLocks noGrp="1"/>
          </p:cNvSpPr>
          <p:nvPr>
            <p:ph type="sldNum" sz="quarter" idx="10"/>
          </p:nvPr>
        </p:nvSpPr>
        <p:spPr/>
        <p:txBody>
          <a:bodyPr/>
          <a:lstStyle/>
          <a:p>
            <a:fld id="{896C67ED-0CA4-4D18-BFBC-5462C8B78A67}" type="slidenum">
              <a:rPr lang="fr-FR" smtClean="0"/>
              <a:pPr/>
              <a:t>25</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Rappel des travaux de H. Perron</a:t>
            </a:r>
            <a:r>
              <a:rPr lang="fr-FR" baseline="0" dirty="0" smtClean="0"/>
              <a:t> pour justifier la nécessité de l’emploi de la DM </a:t>
            </a:r>
            <a:r>
              <a:rPr lang="fr-FR" i="1" baseline="0" dirty="0" smtClean="0"/>
              <a:t>ab </a:t>
            </a:r>
            <a:r>
              <a:rPr lang="fr-FR" i="1" baseline="0" dirty="0" err="1" smtClean="0"/>
              <a:t>initio</a:t>
            </a:r>
            <a:r>
              <a:rPr lang="fr-FR" i="0" baseline="0" dirty="0" smtClean="0"/>
              <a:t>  pour une description plus complète de l’interaction entre l’ion uranyle et les surfaces d’intérêts.</a:t>
            </a:r>
            <a:endParaRPr lang="fr-FR" dirty="0" smtClean="0"/>
          </a:p>
        </p:txBody>
      </p:sp>
      <p:sp>
        <p:nvSpPr>
          <p:cNvPr id="4" name="Espace réservé du numéro de diapositive 3"/>
          <p:cNvSpPr>
            <a:spLocks noGrp="1"/>
          </p:cNvSpPr>
          <p:nvPr>
            <p:ph type="sldNum" sz="quarter" idx="10"/>
          </p:nvPr>
        </p:nvSpPr>
        <p:spPr/>
        <p:txBody>
          <a:bodyPr/>
          <a:lstStyle/>
          <a:p>
            <a:fld id="{896C67ED-0CA4-4D18-BFBC-5462C8B78A67}" type="slidenum">
              <a:rPr lang="fr-FR" smtClean="0"/>
              <a:pPr/>
              <a:t>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Rappel des travaux de H. Perron</a:t>
            </a:r>
            <a:r>
              <a:rPr lang="fr-FR" baseline="0" dirty="0" smtClean="0"/>
              <a:t> pour justifier la nécessité de l’emploi de la DM </a:t>
            </a:r>
            <a:r>
              <a:rPr lang="fr-FR" i="1" baseline="0" dirty="0" smtClean="0"/>
              <a:t>ab </a:t>
            </a:r>
            <a:r>
              <a:rPr lang="fr-FR" i="1" baseline="0" dirty="0" err="1" smtClean="0"/>
              <a:t>initio</a:t>
            </a:r>
            <a:r>
              <a:rPr lang="fr-FR" i="0" baseline="0" dirty="0" smtClean="0"/>
              <a:t>  pour une description plus complète de l’interaction entre l’ion uranyle et les surfaces d’intérêts.</a:t>
            </a:r>
            <a:endParaRPr lang="fr-FR" dirty="0" smtClean="0"/>
          </a:p>
        </p:txBody>
      </p:sp>
      <p:sp>
        <p:nvSpPr>
          <p:cNvPr id="4" name="Espace réservé du numéro de diapositive 3"/>
          <p:cNvSpPr>
            <a:spLocks noGrp="1"/>
          </p:cNvSpPr>
          <p:nvPr>
            <p:ph type="sldNum" sz="quarter" idx="10"/>
          </p:nvPr>
        </p:nvSpPr>
        <p:spPr/>
        <p:txBody>
          <a:bodyPr/>
          <a:lstStyle/>
          <a:p>
            <a:fld id="{896C67ED-0CA4-4D18-BFBC-5462C8B78A67}" type="slidenum">
              <a:rPr lang="fr-FR" smtClean="0"/>
              <a:pPr/>
              <a:t>4</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Présentation de la</a:t>
            </a:r>
            <a:r>
              <a:rPr lang="fr-FR" baseline="0" dirty="0" smtClean="0"/>
              <a:t> stratégie adoptée pour l’étude.</a:t>
            </a:r>
          </a:p>
          <a:p>
            <a:endParaRPr lang="fr-FR" baseline="0" dirty="0" smtClean="0"/>
          </a:p>
          <a:p>
            <a:r>
              <a:rPr lang="fr-FR" baseline="0" dirty="0" smtClean="0"/>
              <a:t>L’idée est de monter au fur et a mesure en complexité : étudier les systèmes dans le vide, puis prendre en compte le solvant pour aboutir à l’étude du système « ion uranyle aux interfaces liquide/solide ».</a:t>
            </a:r>
          </a:p>
          <a:p>
            <a:endParaRPr lang="fr-FR" baseline="0" dirty="0" smtClean="0"/>
          </a:p>
          <a:p>
            <a:r>
              <a:rPr lang="fr-FR" baseline="0" dirty="0" smtClean="0"/>
              <a:t>La méthode par DM est d’abord validée sur un système connu, à savoir « ion uranyle à l’interface eau/TiO</a:t>
            </a:r>
            <a:r>
              <a:rPr lang="fr-FR" baseline="-25000" dirty="0" smtClean="0"/>
              <a:t>2</a:t>
            </a:r>
            <a:r>
              <a:rPr lang="fr-FR" baseline="0" dirty="0" smtClean="0"/>
              <a:t>(110) rutile », pour ensuite être appliquée à un système d’intérêt industriel « ion uranyle à l’interface eau/NiO(100)». </a:t>
            </a:r>
          </a:p>
        </p:txBody>
      </p:sp>
      <p:sp>
        <p:nvSpPr>
          <p:cNvPr id="4" name="Espace réservé du numéro de diapositive 3"/>
          <p:cNvSpPr>
            <a:spLocks noGrp="1"/>
          </p:cNvSpPr>
          <p:nvPr>
            <p:ph type="sldNum" sz="quarter" idx="10"/>
          </p:nvPr>
        </p:nvSpPr>
        <p:spPr/>
        <p:txBody>
          <a:bodyPr/>
          <a:lstStyle/>
          <a:p>
            <a:fld id="{896C67ED-0CA4-4D18-BFBC-5462C8B78A67}" type="slidenum">
              <a:rPr lang="fr-FR" smtClean="0"/>
              <a:pPr/>
              <a:t>8</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 structure</a:t>
            </a:r>
            <a:r>
              <a:rPr lang="fr-FR" baseline="0" dirty="0" smtClean="0"/>
              <a:t> de l’ion uranyle en solution a été étudiée par DM à 293 K.</a:t>
            </a:r>
          </a:p>
          <a:p>
            <a:endParaRPr lang="fr-FR" baseline="0" dirty="0" smtClean="0"/>
          </a:p>
          <a:p>
            <a:r>
              <a:rPr lang="fr-FR" baseline="0" dirty="0" smtClean="0"/>
              <a:t>L’ion conserve plus ou moins linéaire. Il s’entoure de 2 sphères de solvatation :</a:t>
            </a:r>
          </a:p>
          <a:p>
            <a:pPr>
              <a:buFontTx/>
              <a:buChar char="-"/>
            </a:pPr>
            <a:r>
              <a:rPr lang="fr-FR" baseline="0" dirty="0" smtClean="0"/>
              <a:t>5 molécules en sphère O</a:t>
            </a:r>
            <a:r>
              <a:rPr lang="fr-FR" baseline="-25000" dirty="0" smtClean="0"/>
              <a:t>1st</a:t>
            </a:r>
            <a:r>
              <a:rPr lang="fr-FR" baseline="0" dirty="0" smtClean="0"/>
              <a:t> dans le plan équatorial de l’ion à 2,50 Å</a:t>
            </a:r>
          </a:p>
          <a:p>
            <a:pPr>
              <a:buFontTx/>
              <a:buChar char="-"/>
            </a:pPr>
            <a:r>
              <a:rPr lang="fr-FR" baseline="0" dirty="0" smtClean="0"/>
              <a:t>10 molécules en seconde sphère équatoriale (O</a:t>
            </a:r>
            <a:r>
              <a:rPr lang="fr-FR" baseline="-25000" dirty="0" smtClean="0"/>
              <a:t>2nd-</a:t>
            </a:r>
            <a:r>
              <a:rPr lang="fr-FR" i="1" baseline="-25000" dirty="0" err="1" smtClean="0"/>
              <a:t>eq</a:t>
            </a:r>
            <a:r>
              <a:rPr lang="fr-FR" i="1" baseline="0" dirty="0" smtClean="0"/>
              <a:t> </a:t>
            </a:r>
            <a:r>
              <a:rPr lang="fr-FR" i="0" baseline="0" dirty="0" smtClean="0"/>
              <a:t>) HB à la sphère O</a:t>
            </a:r>
            <a:r>
              <a:rPr lang="fr-FR" i="0" baseline="-25000" dirty="0" smtClean="0"/>
              <a:t>1st</a:t>
            </a:r>
            <a:r>
              <a:rPr lang="fr-FR" i="0" baseline="0" dirty="0" smtClean="0"/>
              <a:t>, alors qu’environ 5 molécules sont localisées en position apicale formant des HB avec les atomes d’oxygène </a:t>
            </a:r>
            <a:r>
              <a:rPr lang="fr-FR" i="0" baseline="0" dirty="0" err="1" smtClean="0"/>
              <a:t>O</a:t>
            </a:r>
            <a:r>
              <a:rPr lang="fr-FR" i="0" baseline="-25000" dirty="0" err="1" smtClean="0"/>
              <a:t>yle</a:t>
            </a:r>
            <a:r>
              <a:rPr lang="fr-FR" i="0" baseline="0" dirty="0" smtClean="0"/>
              <a:t>.</a:t>
            </a:r>
          </a:p>
          <a:p>
            <a:pPr>
              <a:buFontTx/>
              <a:buNone/>
            </a:pPr>
            <a:endParaRPr lang="fr-FR" i="0" baseline="0" dirty="0" smtClean="0"/>
          </a:p>
          <a:p>
            <a:pPr>
              <a:buFontTx/>
              <a:buNone/>
            </a:pPr>
            <a:r>
              <a:rPr lang="fr-FR" i="0" baseline="0" dirty="0" smtClean="0"/>
              <a:t>L’apport du solvant se caractérise par l’élongation de la liaison U=</a:t>
            </a:r>
            <a:r>
              <a:rPr lang="fr-FR" i="0" baseline="0" dirty="0" err="1" smtClean="0"/>
              <a:t>O</a:t>
            </a:r>
            <a:r>
              <a:rPr lang="fr-FR" i="0" baseline="-25000" dirty="0" err="1" smtClean="0"/>
              <a:t>yle</a:t>
            </a:r>
            <a:r>
              <a:rPr lang="fr-FR" i="0" baseline="-25000" dirty="0" smtClean="0"/>
              <a:t> </a:t>
            </a:r>
            <a:r>
              <a:rPr lang="fr-FR" i="0" baseline="0" dirty="0" smtClean="0"/>
              <a:t> de 0,04Å, tandis que le rayon de la sphère O</a:t>
            </a:r>
            <a:r>
              <a:rPr lang="fr-FR" i="0" baseline="-25000" dirty="0" smtClean="0"/>
              <a:t>1st</a:t>
            </a:r>
            <a:r>
              <a:rPr lang="fr-FR" i="0" baseline="0" dirty="0" smtClean="0"/>
              <a:t>  se contracte de 0,07 Å.</a:t>
            </a:r>
          </a:p>
          <a:p>
            <a:pPr>
              <a:buFontTx/>
              <a:buNone/>
            </a:pPr>
            <a:endParaRPr lang="fr-FR" i="0" baseline="0" dirty="0" smtClean="0"/>
          </a:p>
          <a:p>
            <a:pPr>
              <a:buFontTx/>
              <a:buChar char="-"/>
            </a:pPr>
            <a:endParaRPr lang="fr-FR" dirty="0"/>
          </a:p>
        </p:txBody>
      </p:sp>
      <p:sp>
        <p:nvSpPr>
          <p:cNvPr id="4" name="Espace réservé du numéro de diapositive 3"/>
          <p:cNvSpPr>
            <a:spLocks noGrp="1"/>
          </p:cNvSpPr>
          <p:nvPr>
            <p:ph type="sldNum" sz="quarter" idx="10"/>
          </p:nvPr>
        </p:nvSpPr>
        <p:spPr/>
        <p:txBody>
          <a:bodyPr/>
          <a:lstStyle/>
          <a:p>
            <a:fld id="{896C67ED-0CA4-4D18-BFBC-5462C8B78A67}" type="slidenum">
              <a:rPr lang="fr-FR" smtClean="0"/>
              <a:pPr/>
              <a:t>10</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Dynamique des sphères</a:t>
            </a:r>
            <a:r>
              <a:rPr lang="fr-FR" baseline="0" dirty="0" smtClean="0"/>
              <a:t> de solvatation:</a:t>
            </a:r>
          </a:p>
          <a:p>
            <a:endParaRPr lang="fr-FR" baseline="0" dirty="0" smtClean="0"/>
          </a:p>
          <a:p>
            <a:pPr>
              <a:buFontTx/>
              <a:buChar char="-"/>
            </a:pPr>
            <a:r>
              <a:rPr lang="fr-FR" baseline="0" dirty="0" smtClean="0"/>
              <a:t>1</a:t>
            </a:r>
            <a:r>
              <a:rPr lang="fr-FR" baseline="30000" dirty="0" smtClean="0"/>
              <a:t>ère</a:t>
            </a:r>
            <a:r>
              <a:rPr lang="fr-FR" baseline="0" dirty="0" smtClean="0"/>
              <a:t> sphère reste stable, aucun échange</a:t>
            </a:r>
          </a:p>
          <a:p>
            <a:pPr>
              <a:buFontTx/>
              <a:buChar char="-"/>
            </a:pPr>
            <a:r>
              <a:rPr lang="fr-FR" baseline="0" dirty="0" smtClean="0"/>
              <a:t>2</a:t>
            </a:r>
            <a:r>
              <a:rPr lang="fr-FR" baseline="30000" dirty="0" smtClean="0"/>
              <a:t>nde</a:t>
            </a:r>
            <a:r>
              <a:rPr lang="fr-FR" baseline="0" dirty="0" smtClean="0"/>
              <a:t> sphère équatoriale, échange avec le solvant de manière instantanée par un mécanisme dit dissociatif</a:t>
            </a:r>
          </a:p>
          <a:p>
            <a:pPr>
              <a:buFontTx/>
              <a:buChar char="-"/>
            </a:pPr>
            <a:r>
              <a:rPr lang="fr-FR" baseline="0" dirty="0" smtClean="0"/>
              <a:t>2</a:t>
            </a:r>
            <a:r>
              <a:rPr lang="fr-FR" baseline="30000" dirty="0" smtClean="0"/>
              <a:t>nde</a:t>
            </a:r>
            <a:r>
              <a:rPr lang="fr-FR" baseline="0" dirty="0" smtClean="0"/>
              <a:t> sphère apicale, échange avec le solvant de manière accompagnée par un mécanisme dit associatif</a:t>
            </a:r>
            <a:endParaRPr lang="fr-FR" dirty="0"/>
          </a:p>
        </p:txBody>
      </p:sp>
      <p:sp>
        <p:nvSpPr>
          <p:cNvPr id="4" name="Espace réservé du numéro de diapositive 3"/>
          <p:cNvSpPr>
            <a:spLocks noGrp="1"/>
          </p:cNvSpPr>
          <p:nvPr>
            <p:ph type="sldNum" sz="quarter" idx="10"/>
          </p:nvPr>
        </p:nvSpPr>
        <p:spPr/>
        <p:txBody>
          <a:bodyPr/>
          <a:lstStyle/>
          <a:p>
            <a:fld id="{896C67ED-0CA4-4D18-BFBC-5462C8B78A67}" type="slidenum">
              <a:rPr lang="fr-FR" smtClean="0"/>
              <a:pPr/>
              <a:t>11</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Résultats sur la structure</a:t>
            </a:r>
            <a:r>
              <a:rPr lang="fr-FR" baseline="0" dirty="0" smtClean="0"/>
              <a:t> de l’eau à l’interface eau/TiO</a:t>
            </a:r>
            <a:r>
              <a:rPr lang="fr-FR" baseline="-25000" dirty="0" smtClean="0"/>
              <a:t>2</a:t>
            </a:r>
            <a:r>
              <a:rPr lang="fr-FR" baseline="0" dirty="0" smtClean="0"/>
              <a:t>(110) rutile à 293 K.</a:t>
            </a:r>
          </a:p>
          <a:p>
            <a:endParaRPr lang="fr-FR" baseline="0" dirty="0" smtClean="0"/>
          </a:p>
          <a:p>
            <a:r>
              <a:rPr lang="fr-FR" baseline="0" dirty="0" smtClean="0"/>
              <a:t>Structuration sur 4 à 5 Å sur deux niveau : </a:t>
            </a:r>
          </a:p>
          <a:p>
            <a:pPr>
              <a:buFontTx/>
              <a:buChar char="-"/>
            </a:pPr>
            <a:r>
              <a:rPr lang="fr-FR" baseline="0" dirty="0" smtClean="0"/>
              <a:t>1</a:t>
            </a:r>
            <a:r>
              <a:rPr lang="fr-FR" baseline="30000" dirty="0" smtClean="0"/>
              <a:t>er</a:t>
            </a:r>
            <a:r>
              <a:rPr lang="fr-FR" baseline="0" dirty="0" smtClean="0"/>
              <a:t> : Adsorbé sur les atomes de titane Ti(5) à 2,17 Å</a:t>
            </a:r>
          </a:p>
          <a:p>
            <a:pPr>
              <a:buFontTx/>
              <a:buChar char="-"/>
            </a:pPr>
            <a:r>
              <a:rPr lang="fr-FR" baseline="0" dirty="0" smtClean="0"/>
              <a:t>2</a:t>
            </a:r>
            <a:r>
              <a:rPr lang="fr-FR" baseline="30000" dirty="0" smtClean="0"/>
              <a:t>nd</a:t>
            </a:r>
            <a:r>
              <a:rPr lang="fr-FR" baseline="0" dirty="0" smtClean="0"/>
              <a:t> : Localisé au dessus des oxygènes O</a:t>
            </a:r>
            <a:r>
              <a:rPr lang="fr-FR" baseline="-25000" dirty="0" smtClean="0"/>
              <a:t>b</a:t>
            </a:r>
            <a:r>
              <a:rPr lang="fr-FR" baseline="0" dirty="0" smtClean="0"/>
              <a:t>  à 3,80 Å</a:t>
            </a:r>
          </a:p>
          <a:p>
            <a:pPr>
              <a:buFontTx/>
              <a:buChar char="-"/>
            </a:pPr>
            <a:endParaRPr lang="fr-FR" baseline="0" dirty="0" smtClean="0"/>
          </a:p>
          <a:p>
            <a:pPr>
              <a:buFontTx/>
              <a:buNone/>
            </a:pPr>
            <a:r>
              <a:rPr lang="fr-FR" baseline="0" dirty="0" smtClean="0"/>
              <a:t>Cependant, on note une perte définitive de l’ordre d’orientation du moments dipolaire moyen à 7 Å.</a:t>
            </a:r>
            <a:endParaRPr lang="fr-FR" dirty="0"/>
          </a:p>
        </p:txBody>
      </p:sp>
      <p:sp>
        <p:nvSpPr>
          <p:cNvPr id="4" name="Espace réservé du numéro de diapositive 3"/>
          <p:cNvSpPr>
            <a:spLocks noGrp="1"/>
          </p:cNvSpPr>
          <p:nvPr>
            <p:ph type="sldNum" sz="quarter" idx="10"/>
          </p:nvPr>
        </p:nvSpPr>
        <p:spPr/>
        <p:txBody>
          <a:bodyPr/>
          <a:lstStyle/>
          <a:p>
            <a:fld id="{896C67ED-0CA4-4D18-BFBC-5462C8B78A67}" type="slidenum">
              <a:rPr lang="fr-FR" smtClean="0"/>
              <a:pPr/>
              <a:t>13</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L’adsorption</a:t>
            </a:r>
            <a:r>
              <a:rPr lang="fr-FR" baseline="0" dirty="0" smtClean="0"/>
              <a:t> multicouche a pour effet de modifier légèrement le mécanisme de dissociation observé dans le cas de la monocouche d’eau seule.</a:t>
            </a:r>
          </a:p>
          <a:p>
            <a:endParaRPr lang="fr-FR" baseline="0" dirty="0" smtClean="0"/>
          </a:p>
          <a:p>
            <a:r>
              <a:rPr lang="fr-FR" baseline="0" dirty="0" smtClean="0"/>
              <a:t>La dissociation de la  1</a:t>
            </a:r>
            <a:r>
              <a:rPr lang="fr-FR" baseline="30000" dirty="0" smtClean="0"/>
              <a:t>ère</a:t>
            </a:r>
            <a:r>
              <a:rPr lang="fr-FR" baseline="0" dirty="0" smtClean="0"/>
              <a:t> couche adsorbée (L</a:t>
            </a:r>
            <a:r>
              <a:rPr lang="fr-FR" baseline="-25000" dirty="0" smtClean="0"/>
              <a:t>1</a:t>
            </a:r>
            <a:r>
              <a:rPr lang="fr-FR" baseline="0" dirty="0" smtClean="0"/>
              <a:t>) se réalise de manière indirecte par l’intermédiaire de la deuxième couche (L</a:t>
            </a:r>
            <a:r>
              <a:rPr lang="fr-FR" baseline="-25000" dirty="0" smtClean="0"/>
              <a:t>2</a:t>
            </a:r>
            <a:r>
              <a:rPr lang="fr-FR" baseline="0" dirty="0" smtClean="0"/>
              <a:t>) avec la formation d’un ion hydronium H</a:t>
            </a:r>
            <a:r>
              <a:rPr lang="fr-FR" baseline="-25000" dirty="0" smtClean="0"/>
              <a:t>3</a:t>
            </a:r>
            <a:r>
              <a:rPr lang="fr-FR" baseline="0" dirty="0" smtClean="0"/>
              <a:t>O</a:t>
            </a:r>
            <a:r>
              <a:rPr lang="fr-FR" baseline="30000" dirty="0" smtClean="0"/>
              <a:t>+ </a:t>
            </a:r>
            <a:r>
              <a:rPr lang="fr-FR" baseline="0" dirty="0" smtClean="0"/>
              <a:t>. Contrairement à la monocouche, la dissociation de la couche L</a:t>
            </a:r>
            <a:r>
              <a:rPr lang="fr-FR" baseline="-25000" dirty="0" smtClean="0"/>
              <a:t>1</a:t>
            </a:r>
            <a:r>
              <a:rPr lang="fr-FR" baseline="0" dirty="0" smtClean="0"/>
              <a:t> ne donne pas forcément deux hydroxyles </a:t>
            </a:r>
            <a:r>
              <a:rPr lang="fr-FR" baseline="0" dirty="0" err="1" smtClean="0"/>
              <a:t>HO</a:t>
            </a:r>
            <a:r>
              <a:rPr lang="fr-FR" baseline="-25000" dirty="0" err="1" smtClean="0"/>
              <a:t>t</a:t>
            </a:r>
            <a:r>
              <a:rPr lang="fr-FR" baseline="0" dirty="0" smtClean="0"/>
              <a:t> et </a:t>
            </a:r>
            <a:r>
              <a:rPr lang="fr-FR" baseline="0" dirty="0" err="1" smtClean="0"/>
              <a:t>HO</a:t>
            </a:r>
            <a:r>
              <a:rPr lang="fr-FR" baseline="-25000" dirty="0" err="1" smtClean="0"/>
              <a:t>b</a:t>
            </a:r>
            <a:r>
              <a:rPr lang="fr-FR" baseline="0" dirty="0" smtClean="0"/>
              <a:t> , et peut se recombiner. </a:t>
            </a:r>
          </a:p>
          <a:p>
            <a:endParaRPr lang="fr-FR" baseline="0" dirty="0" smtClean="0"/>
          </a:p>
          <a:p>
            <a:r>
              <a:rPr lang="fr-FR" baseline="0" dirty="0" smtClean="0"/>
              <a:t>Pour ces raisons, l’adsorption se réalise majoritairement par voie moléculaire à l’interface eau/TiO</a:t>
            </a:r>
            <a:r>
              <a:rPr lang="fr-FR" baseline="-25000" dirty="0" smtClean="0"/>
              <a:t>2</a:t>
            </a:r>
            <a:r>
              <a:rPr lang="fr-FR" baseline="0" dirty="0" smtClean="0"/>
              <a:t> (110) rutile. </a:t>
            </a:r>
            <a:r>
              <a:rPr lang="fr-FR" baseline="-25000" dirty="0" smtClean="0"/>
              <a:t> </a:t>
            </a:r>
            <a:endParaRPr lang="fr-FR" dirty="0"/>
          </a:p>
        </p:txBody>
      </p:sp>
      <p:sp>
        <p:nvSpPr>
          <p:cNvPr id="4" name="Espace réservé du numéro de diapositive 3"/>
          <p:cNvSpPr>
            <a:spLocks noGrp="1"/>
          </p:cNvSpPr>
          <p:nvPr>
            <p:ph type="sldNum" sz="quarter" idx="10"/>
          </p:nvPr>
        </p:nvSpPr>
        <p:spPr/>
        <p:txBody>
          <a:bodyPr/>
          <a:lstStyle/>
          <a:p>
            <a:fld id="{896C67ED-0CA4-4D18-BFBC-5462C8B78A67}" type="slidenum">
              <a:rPr lang="fr-FR" smtClean="0"/>
              <a:pPr/>
              <a:t>14</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Données</a:t>
            </a:r>
            <a:r>
              <a:rPr lang="fr-FR" baseline="0" dirty="0" smtClean="0"/>
              <a:t> géométriques de l’ion uranyle sous forme de complexe bidentate à l’interface eau/TiO</a:t>
            </a:r>
            <a:r>
              <a:rPr lang="fr-FR" baseline="-25000" dirty="0" smtClean="0"/>
              <a:t>2</a:t>
            </a:r>
            <a:r>
              <a:rPr lang="fr-FR" baseline="30000" dirty="0" smtClean="0"/>
              <a:t> </a:t>
            </a:r>
            <a:r>
              <a:rPr lang="fr-FR" baseline="0" dirty="0" smtClean="0"/>
              <a:t>rutile par DM à 293 K.</a:t>
            </a:r>
          </a:p>
          <a:p>
            <a:endParaRPr lang="fr-FR" baseline="0" dirty="0" smtClean="0"/>
          </a:p>
          <a:p>
            <a:r>
              <a:rPr lang="fr-FR" baseline="0" dirty="0" smtClean="0"/>
              <a:t>Les résultats sont en bon accord avec les données expérimentales et théoriques dans le vide à 0 K</a:t>
            </a:r>
            <a:endParaRPr lang="fr-FR" dirty="0"/>
          </a:p>
        </p:txBody>
      </p:sp>
      <p:sp>
        <p:nvSpPr>
          <p:cNvPr id="4" name="Espace réservé du numéro de diapositive 3"/>
          <p:cNvSpPr>
            <a:spLocks noGrp="1"/>
          </p:cNvSpPr>
          <p:nvPr>
            <p:ph type="sldNum" sz="quarter" idx="10"/>
          </p:nvPr>
        </p:nvSpPr>
        <p:spPr/>
        <p:txBody>
          <a:bodyPr/>
          <a:lstStyle/>
          <a:p>
            <a:fld id="{896C67ED-0CA4-4D18-BFBC-5462C8B78A67}" type="slidenum">
              <a:rPr lang="fr-FR" smtClean="0"/>
              <a:pPr/>
              <a:t>16</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D6220159-171D-4EE0-9D88-AAB069E1A7DE}" type="datetime1">
              <a:rPr lang="fr-FR" smtClean="0"/>
              <a:pPr/>
              <a:t>05/10/2012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29267E4-6C4B-48EB-9B2D-7697CCD88AA8}"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557960E-0F7B-4FD6-975D-46F5F621E42C}" type="datetime1">
              <a:rPr lang="fr-FR" smtClean="0"/>
              <a:pPr/>
              <a:t>05/10/2012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29267E4-6C4B-48EB-9B2D-7697CCD88AA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6808544-403C-4CDE-BBC9-4B37DE53C401}" type="datetime1">
              <a:rPr lang="fr-FR" smtClean="0"/>
              <a:pPr/>
              <a:t>05/10/2012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29267E4-6C4B-48EB-9B2D-7697CCD88AA8}"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228D0FF-63C8-4843-875A-A229FEF48918}" type="datetime1">
              <a:rPr lang="fr-FR" smtClean="0"/>
              <a:pPr/>
              <a:t>05/10/2012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EA7306-408F-4FA7-9BD1-4CE67DE52750}" type="slidenum">
              <a:rPr lang="fr-FR" smtClean="0"/>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0FAEFCA-F70D-42C0-B92D-D7D927C7C5C8}" type="datetime1">
              <a:rPr lang="fr-FR" smtClean="0"/>
              <a:pPr/>
              <a:t>05/10/2012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EA7306-408F-4FA7-9BD1-4CE67DE52750}" type="slidenum">
              <a:rPr lang="fr-FR" smtClean="0"/>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C6B4FB25-8CE1-404F-97E6-FCE48375905F}" type="datetime1">
              <a:rPr lang="fr-FR" smtClean="0"/>
              <a:pPr/>
              <a:t>05/10/2012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EA7306-408F-4FA7-9BD1-4CE67DE52750}" type="slidenum">
              <a:rPr lang="fr-FR" smtClean="0"/>
              <a:pPr/>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64A61F8-0895-4AD0-B9DC-F7DD7BA90357}" type="datetime1">
              <a:rPr lang="fr-FR" smtClean="0"/>
              <a:pPr/>
              <a:t>05/10/2012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EA7306-408F-4FA7-9BD1-4CE67DE52750}" type="slidenum">
              <a:rPr lang="fr-FR" smtClean="0"/>
              <a:pPr/>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5C23C02-DAF2-4365-BAE2-E353C7B77381}" type="datetime1">
              <a:rPr lang="fr-FR" smtClean="0"/>
              <a:pPr/>
              <a:t>05/10/2012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AEA7306-408F-4FA7-9BD1-4CE67DE52750}" type="slidenum">
              <a:rPr lang="fr-FR" smtClean="0"/>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8A852115-268D-4362-9213-2E56AB3A787E}" type="datetime1">
              <a:rPr lang="fr-FR" smtClean="0"/>
              <a:pPr/>
              <a:t>05/10/2012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AEA7306-408F-4FA7-9BD1-4CE67DE52750}" type="slidenum">
              <a:rPr lang="fr-FR" smtClean="0"/>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5EDBE42-EEDD-422B-870C-A11942E02E26}" type="datetime1">
              <a:rPr lang="fr-FR" smtClean="0"/>
              <a:pPr/>
              <a:t>05/10/2012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AEA7306-408F-4FA7-9BD1-4CE67DE52750}" type="slidenum">
              <a:rPr lang="fr-FR" smtClean="0"/>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E2ABBF9-5E42-4D06-AFE9-3EF2462365AB}" type="datetime1">
              <a:rPr lang="fr-FR" smtClean="0"/>
              <a:pPr/>
              <a:t>05/10/2012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EA7306-408F-4FA7-9BD1-4CE67DE52750}"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F342543-0405-4E76-8C83-272F2CF3BF82}" type="datetime1">
              <a:rPr lang="fr-FR" smtClean="0"/>
              <a:pPr/>
              <a:t>05/10/2012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29267E4-6C4B-48EB-9B2D-7697CCD88AA8}" type="slidenum">
              <a:rPr lang="fr-FR" smtClean="0"/>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DB880DE-BB17-4D31-AED8-8B870F9611FF}" type="datetime1">
              <a:rPr lang="fr-FR" smtClean="0"/>
              <a:pPr/>
              <a:t>05/10/2012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EA7306-408F-4FA7-9BD1-4CE67DE52750}" type="slidenum">
              <a:rPr lang="fr-FR" smtClean="0"/>
              <a:pPr/>
              <a:t>‹N°›</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D2D3C47-72E0-47BD-87AA-EF48C3FFB454}" type="datetime1">
              <a:rPr lang="fr-FR" smtClean="0"/>
              <a:pPr/>
              <a:t>05/10/2012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EA7306-408F-4FA7-9BD1-4CE67DE52750}" type="slidenum">
              <a:rPr lang="fr-FR" smtClean="0"/>
              <a:pPr/>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BCA5D17-1977-47BD-990B-EFE92CB6C422}" type="datetime1">
              <a:rPr lang="fr-FR" smtClean="0"/>
              <a:pPr/>
              <a:t>05/10/2012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EA7306-408F-4FA7-9BD1-4CE67DE52750}" type="slidenum">
              <a:rPr lang="fr-FR" smtClean="0"/>
              <a:pPr/>
              <a:t>‹N°›</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72F4A226-BEE1-4EB6-9A9B-3A58BC237C7F}" type="datetime1">
              <a:rPr lang="fr-FR" smtClean="0"/>
              <a:pPr/>
              <a:t>05/10/2012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AEA7306-408F-4FA7-9BD1-4CE67DE52750}" type="slidenum">
              <a:rPr lang="fr-FR" smtClean="0"/>
              <a:pPr/>
              <a:t>‹N°›</a:t>
            </a:fld>
            <a:endParaRPr lang="fr-F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D0AC65C7-8DA1-4A4D-A664-341AF676828B}" type="datetime1">
              <a:rPr lang="fr-FR" smtClean="0"/>
              <a:pPr/>
              <a:t>05/10/2012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B0DCAEC-CBBF-428A-8CF8-CA1E425F598E}"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defRPr sz="2800"/>
            </a:lvl1p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lvl5pPr>
              <a:defRPr sz="11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8C2D3857-486E-46A1-A50B-39036FB5ACF6}" type="datetime1">
              <a:rPr lang="fr-FR" smtClean="0"/>
              <a:pPr/>
              <a:t>05/10/2012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B0DCAEC-CBBF-428A-8CF8-CA1E425F598E}" type="slidenum">
              <a:rPr lang="fr-FR" smtClean="0"/>
              <a:pPr/>
              <a:t>‹N°›</a:t>
            </a:fld>
            <a:endParaRPr lang="fr-F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3254D99-4B5C-41E4-B53C-45245259F40F}" type="datetime1">
              <a:rPr lang="fr-FR" smtClean="0"/>
              <a:pPr/>
              <a:t>05/10/2012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B0DCAEC-CBBF-428A-8CF8-CA1E425F598E}" type="slidenum">
              <a:rPr lang="fr-FR" smtClean="0"/>
              <a:pPr/>
              <a:t>‹N°›</a:t>
            </a:fld>
            <a:endParaRPr lang="fr-F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A767ECA-F83A-41DE-A6E1-CC58203B1351}" type="datetime1">
              <a:rPr lang="fr-FR" smtClean="0"/>
              <a:pPr/>
              <a:t>05/10/2012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B0DCAEC-CBBF-428A-8CF8-CA1E425F598E}" type="slidenum">
              <a:rPr lang="fr-FR" smtClean="0"/>
              <a:pPr/>
              <a:t>‹N°›</a:t>
            </a:fld>
            <a:endParaRPr lang="fr-F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86CC3E8-6462-4425-AFC7-232A0766461F}" type="datetime1">
              <a:rPr lang="fr-FR" smtClean="0"/>
              <a:pPr/>
              <a:t>05/10/2012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B0DCAEC-CBBF-428A-8CF8-CA1E425F598E}" type="slidenum">
              <a:rPr lang="fr-FR" smtClean="0"/>
              <a:pPr/>
              <a:t>‹N°›</a:t>
            </a:fld>
            <a:endParaRPr lang="fr-F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defRPr sz="2800"/>
            </a:lvl1p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AAB930EF-EA1D-4E37-B472-D7A7CBED8C0A}" type="datetime1">
              <a:rPr lang="fr-FR" smtClean="0"/>
              <a:pPr/>
              <a:t>05/10/2012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B0DCAEC-CBBF-428A-8CF8-CA1E425F598E}"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C01C063-81A2-4634-9750-975659102482}" type="datetime1">
              <a:rPr lang="fr-FR" smtClean="0"/>
              <a:pPr/>
              <a:t>05/10/2012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29267E4-6C4B-48EB-9B2D-7697CCD88AA8}" type="slidenum">
              <a:rPr lang="fr-FR" smtClean="0"/>
              <a:pPr/>
              <a:t>‹N°›</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CF139AC-F94D-41CC-99D9-355AE8AE2809}" type="datetime1">
              <a:rPr lang="fr-FR" smtClean="0"/>
              <a:pPr/>
              <a:t>05/10/2012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B0DCAEC-CBBF-428A-8CF8-CA1E425F598E}" type="slidenum">
              <a:rPr lang="fr-FR" smtClean="0"/>
              <a:pPr/>
              <a:t>‹N°›</a:t>
            </a:fld>
            <a:endParaRPr lang="fr-F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F1CDF87-73FC-422C-9241-310F51DF9A0E}" type="datetime1">
              <a:rPr lang="fr-FR" smtClean="0"/>
              <a:pPr/>
              <a:t>05/10/2012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B0DCAEC-CBBF-428A-8CF8-CA1E425F598E}" type="slidenum">
              <a:rPr lang="fr-FR" smtClean="0"/>
              <a:pPr/>
              <a:t>‹N°›</a:t>
            </a:fld>
            <a:endParaRPr lang="fr-F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C65E641-F5D4-4901-8EFD-67985CED18DD}" type="datetime1">
              <a:rPr lang="fr-FR" smtClean="0"/>
              <a:pPr/>
              <a:t>05/10/2012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B0DCAEC-CBBF-428A-8CF8-CA1E425F598E}" type="slidenum">
              <a:rPr lang="fr-FR" smtClean="0"/>
              <a:pPr/>
              <a:t>‹N°›</a:t>
            </a:fld>
            <a:endParaRPr lang="fr-F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305C199-BF82-4C95-A78B-531B426BDCF3}" type="datetime1">
              <a:rPr lang="fr-FR" smtClean="0"/>
              <a:pPr/>
              <a:t>05/10/2012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B0DCAEC-CBBF-428A-8CF8-CA1E425F598E}" type="slidenum">
              <a:rPr lang="fr-FR" smtClean="0"/>
              <a:pPr/>
              <a:t>‹N°›</a:t>
            </a:fld>
            <a:endParaRPr lang="fr-F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92381F6-982E-408D-B162-DB0219B95FC8}" type="datetime1">
              <a:rPr lang="fr-FR" smtClean="0"/>
              <a:pPr/>
              <a:t>05/10/2012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B0DCAEC-CBBF-428A-8CF8-CA1E425F598E}" type="slidenum">
              <a:rPr lang="fr-FR" smtClean="0"/>
              <a:pPr/>
              <a:t>‹N°›</a:t>
            </a:fld>
            <a:endParaRPr lang="fr-F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re seul">
    <p:bg>
      <p:bgPr>
        <a:blipFill dpi="0" rotWithShape="1">
          <a:blip r:embed="rId2" cstate="print">
            <a:lum/>
          </a:blip>
          <a:srcRect/>
          <a:stretch>
            <a:fillRect l="-6000" r="-1000"/>
          </a:stretch>
        </a:blipFill>
        <a:effectLst/>
      </p:bgPr>
    </p:bg>
    <p:spTree>
      <p:nvGrpSpPr>
        <p:cNvPr id="1" name=""/>
        <p:cNvGrpSpPr/>
        <p:nvPr/>
      </p:nvGrpSpPr>
      <p:grpSpPr>
        <a:xfrm>
          <a:off x="0" y="0"/>
          <a:ext cx="0" cy="0"/>
          <a:chOff x="0" y="0"/>
          <a:chExt cx="0" cy="0"/>
        </a:xfrm>
      </p:grpSpPr>
      <p:pic>
        <p:nvPicPr>
          <p:cNvPr id="3" name="Image 6" descr="logoipn.png"/>
          <p:cNvPicPr>
            <a:picLocks noChangeAspect="1"/>
          </p:cNvPicPr>
          <p:nvPr/>
        </p:nvPicPr>
        <p:blipFill>
          <a:blip r:embed="rId3" cstate="print"/>
          <a:srcRect/>
          <a:stretch>
            <a:fillRect/>
          </a:stretch>
        </p:blipFill>
        <p:spPr bwMode="auto">
          <a:xfrm>
            <a:off x="-177800" y="-71438"/>
            <a:ext cx="2406650" cy="1571626"/>
          </a:xfrm>
          <a:prstGeom prst="rect">
            <a:avLst/>
          </a:prstGeom>
          <a:noFill/>
          <a:ln w="9525">
            <a:noFill/>
            <a:miter lim="800000"/>
            <a:headEnd/>
            <a:tailEnd/>
          </a:ln>
        </p:spPr>
      </p:pic>
      <p:sp>
        <p:nvSpPr>
          <p:cNvPr id="4" name="Espace réservé du numéro de diapositive 4"/>
          <p:cNvSpPr txBox="1">
            <a:spLocks/>
          </p:cNvSpPr>
          <p:nvPr/>
        </p:nvSpPr>
        <p:spPr>
          <a:xfrm>
            <a:off x="8572500" y="6500813"/>
            <a:ext cx="571500" cy="285750"/>
          </a:xfrm>
          <a:prstGeom prst="rect">
            <a:avLst/>
          </a:prstGeom>
        </p:spPr>
        <p:txBody>
          <a:bodyPr anchor="ctr"/>
          <a:lstStyle>
            <a:lvl1pPr>
              <a:defRPr baseline="0">
                <a:solidFill>
                  <a:srgbClr val="C3004A"/>
                </a:solidFill>
                <a:latin typeface="Arial Bold"/>
              </a:defRPr>
            </a:lvl1pPr>
          </a:lstStyle>
          <a:p>
            <a:pPr algn="r" fontAlgn="auto">
              <a:spcBef>
                <a:spcPts val="0"/>
              </a:spcBef>
              <a:spcAft>
                <a:spcPts val="0"/>
              </a:spcAft>
              <a:defRPr/>
            </a:pPr>
            <a:fld id="{1A247288-5A6B-4735-8D57-F47258405EDA}" type="slidenum">
              <a:rPr lang="fr-FR" sz="1200" smtClean="0">
                <a:cs typeface="+mn-cs"/>
              </a:rPr>
              <a:pPr algn="r" fontAlgn="auto">
                <a:spcBef>
                  <a:spcPts val="0"/>
                </a:spcBef>
                <a:spcAft>
                  <a:spcPts val="0"/>
                </a:spcAft>
                <a:defRPr/>
              </a:pPr>
              <a:t>‹N°›</a:t>
            </a:fld>
            <a:endParaRPr lang="fr-FR" sz="1200" dirty="0">
              <a:cs typeface="+mn-cs"/>
            </a:endParaRPr>
          </a:p>
        </p:txBody>
      </p:sp>
      <p:sp>
        <p:nvSpPr>
          <p:cNvPr id="2" name="Titre 1"/>
          <p:cNvSpPr>
            <a:spLocks noGrp="1"/>
          </p:cNvSpPr>
          <p:nvPr>
            <p:ph type="title"/>
          </p:nvPr>
        </p:nvSpPr>
        <p:spPr>
          <a:xfrm>
            <a:off x="2428860" y="214290"/>
            <a:ext cx="6143668" cy="796908"/>
          </a:xfrm>
        </p:spPr>
        <p:txBody>
          <a:bodyPr>
            <a:noAutofit/>
          </a:bodyPr>
          <a:lstStyle>
            <a:lvl1pPr>
              <a:buFont typeface="Arial" pitchFamily="34" charset="0"/>
              <a:buNone/>
              <a:defRPr sz="3600" b="1" i="0" cap="all" baseline="0">
                <a:solidFill>
                  <a:srgbClr val="AB757F"/>
                </a:solidFill>
                <a:latin typeface="Arial Bold"/>
              </a:defRPr>
            </a:lvl1pPr>
          </a:lstStyle>
          <a:p>
            <a:r>
              <a:rPr lang="fr-FR" smtClean="0"/>
              <a:t>Cliquez pour modifier le style du titre</a:t>
            </a:r>
            <a:endParaRPr lang="fr-FR" dirty="0"/>
          </a:p>
        </p:txBody>
      </p:sp>
      <p:sp>
        <p:nvSpPr>
          <p:cNvPr id="5" name="Espace réservé de la date 2"/>
          <p:cNvSpPr>
            <a:spLocks noGrp="1"/>
          </p:cNvSpPr>
          <p:nvPr>
            <p:ph type="dt" sz="half" idx="10"/>
          </p:nvPr>
        </p:nvSpPr>
        <p:spPr>
          <a:xfrm>
            <a:off x="500063" y="1635125"/>
            <a:ext cx="1857375" cy="365125"/>
          </a:xfrm>
        </p:spPr>
        <p:txBody>
          <a:bodyPr/>
          <a:lstStyle>
            <a:lvl1pPr>
              <a:defRPr sz="1400" b="0" i="1" u="sng" baseline="0">
                <a:solidFill>
                  <a:srgbClr val="C3004A"/>
                </a:solidFill>
                <a:uFill>
                  <a:solidFill>
                    <a:srgbClr val="C00000"/>
                  </a:solidFill>
                </a:uFill>
                <a:latin typeface="Arial Bold"/>
              </a:defRPr>
            </a:lvl1pPr>
          </a:lstStyle>
          <a:p>
            <a:pPr>
              <a:defRPr/>
            </a:pPr>
            <a:fld id="{D974EDC8-CA9F-485B-92D8-C0E52067DAA2}" type="datetime2">
              <a:rPr lang="fr-FR"/>
              <a:pPr>
                <a:defRPr/>
              </a:pPr>
              <a:t>vendredi 5 octobre 2012</a:t>
            </a:fld>
            <a:endParaRPr lang="fr-FR" dirty="0"/>
          </a:p>
        </p:txBody>
      </p:sp>
      <p:sp>
        <p:nvSpPr>
          <p:cNvPr id="6" name="Espace réservé du pied de page 3"/>
          <p:cNvSpPr>
            <a:spLocks noGrp="1"/>
          </p:cNvSpPr>
          <p:nvPr>
            <p:ph type="ftr" sz="quarter" idx="11"/>
          </p:nvPr>
        </p:nvSpPr>
        <p:spPr>
          <a:xfrm>
            <a:off x="428625" y="5357813"/>
            <a:ext cx="1714500" cy="1357312"/>
          </a:xfrm>
        </p:spPr>
        <p:txBody>
          <a:bodyPr/>
          <a:lstStyle>
            <a:lvl1pPr algn="l">
              <a:defRPr sz="1000" b="1" i="0" baseline="0">
                <a:solidFill>
                  <a:srgbClr val="501F74"/>
                </a:solidFill>
                <a:latin typeface="Arial" pitchFamily="34" charset="0"/>
                <a:cs typeface="Arial" pitchFamily="34" charset="0"/>
              </a:defRPr>
            </a:lvl1pPr>
          </a:lstStyle>
          <a:p>
            <a:pPr>
              <a:defRPr/>
            </a:pPr>
            <a:r>
              <a:rPr lang="fr-FR"/>
              <a:t>Unité mixte de recherche </a:t>
            </a:r>
            <a:br>
              <a:rPr lang="fr-FR"/>
            </a:br>
            <a:r>
              <a:rPr lang="fr-FR"/>
              <a:t>CNRS-IN2P3</a:t>
            </a:r>
          </a:p>
          <a:p>
            <a:pPr>
              <a:defRPr/>
            </a:pPr>
            <a:r>
              <a:rPr lang="fr-FR"/>
              <a:t>Université Paris-Sud 11</a:t>
            </a:r>
            <a:r>
              <a:rPr lang="fr-FR">
                <a:solidFill>
                  <a:srgbClr val="AB757F"/>
                </a:solidFill>
              </a:rPr>
              <a:t/>
            </a:r>
            <a:br>
              <a:rPr lang="fr-FR">
                <a:solidFill>
                  <a:srgbClr val="AB757F"/>
                </a:solidFill>
              </a:rPr>
            </a:br>
            <a:r>
              <a:rPr lang="fr-FR"/>
              <a:t/>
            </a:r>
            <a:br>
              <a:rPr lang="fr-FR"/>
            </a:br>
            <a:r>
              <a:rPr lang="fr-FR"/>
              <a:t>91406 Orsay cedex</a:t>
            </a:r>
          </a:p>
          <a:p>
            <a:pPr>
              <a:defRPr/>
            </a:pPr>
            <a:r>
              <a:rPr lang="fr-FR"/>
              <a:t>Tél. : +33 1 69 15 73 40</a:t>
            </a:r>
          </a:p>
          <a:p>
            <a:pPr>
              <a:defRPr/>
            </a:pPr>
            <a:r>
              <a:rPr lang="fr-FR"/>
              <a:t>Fax : +33 1 69 15 64 70</a:t>
            </a:r>
          </a:p>
          <a:p>
            <a:pPr>
              <a:defRPr/>
            </a:pPr>
            <a:r>
              <a:rPr lang="fr-FR"/>
              <a:t>http://ipnweb.in2p3.fr</a:t>
            </a:r>
          </a:p>
          <a:p>
            <a:pPr>
              <a:defRPr/>
            </a:pPr>
            <a:endParaRPr lang="fr-F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87815C39-EC12-4781-A5B5-0C82746927AF}" type="datetime1">
              <a:rPr lang="fr-FR" smtClean="0"/>
              <a:pPr/>
              <a:t>05/10/2012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8296A6-5A3A-4B5A-9EA0-B0DBFD84FCF6}" type="slidenum">
              <a:rPr lang="fr-FR" smtClean="0"/>
              <a:pPr/>
              <a:t>‹N°›</a:t>
            </a:fld>
            <a:endParaRPr lang="fr-F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CD26244-DB45-4D36-B316-BD648710896C}" type="datetime1">
              <a:rPr lang="fr-FR" smtClean="0"/>
              <a:pPr/>
              <a:t>05/10/2012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8296A6-5A3A-4B5A-9EA0-B0DBFD84FCF6}" type="slidenum">
              <a:rPr lang="fr-FR" smtClean="0"/>
              <a:pPr/>
              <a:t>‹N°›</a:t>
            </a:fld>
            <a:endParaRPr lang="fr-F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D7155E6-BE63-4746-BD12-249FF4467585}" type="datetime1">
              <a:rPr lang="fr-FR" smtClean="0"/>
              <a:pPr/>
              <a:t>05/10/2012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8296A6-5A3A-4B5A-9EA0-B0DBFD84FCF6}" type="slidenum">
              <a:rPr lang="fr-FR" smtClean="0"/>
              <a:pPr/>
              <a:t>‹N°›</a:t>
            </a:fld>
            <a:endParaRPr lang="fr-F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D770606-E9B7-4EB5-858B-6C08B8A67ECC}" type="datetime1">
              <a:rPr lang="fr-FR" smtClean="0"/>
              <a:pPr/>
              <a:t>05/10/2012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28296A6-5A3A-4B5A-9EA0-B0DBFD84FCF6}"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9CF7BD1-4E62-4E87-B393-0AA92790F4C4}" type="datetime1">
              <a:rPr lang="fr-FR" smtClean="0"/>
              <a:pPr/>
              <a:t>05/10/2012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29267E4-6C4B-48EB-9B2D-7697CCD88AA8}" type="slidenum">
              <a:rPr lang="fr-FR" smtClean="0"/>
              <a:pPr/>
              <a:t>‹N°›</a:t>
            </a:fld>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EBDBC8A-5B37-4024-8332-3179E00767ED}" type="datetime1">
              <a:rPr lang="fr-FR" smtClean="0"/>
              <a:pPr/>
              <a:t>05/10/2012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28296A6-5A3A-4B5A-9EA0-B0DBFD84FCF6}" type="slidenum">
              <a:rPr lang="fr-FR" smtClean="0"/>
              <a:pPr/>
              <a:t>‹N°›</a:t>
            </a:fld>
            <a:endParaRPr lang="fr-F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B00DA5C3-A060-44EB-A4A5-FB3D7C312806}" type="datetime1">
              <a:rPr lang="fr-FR" smtClean="0"/>
              <a:pPr/>
              <a:t>05/10/2012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28296A6-5A3A-4B5A-9EA0-B0DBFD84FCF6}" type="slidenum">
              <a:rPr lang="fr-FR" smtClean="0"/>
              <a:pPr/>
              <a:t>‹N°›</a:t>
            </a:fld>
            <a:endParaRPr lang="fr-F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0584E0B-2AC9-4E5E-96AD-8F3E9C1BCCB5}" type="datetime1">
              <a:rPr lang="fr-FR" smtClean="0"/>
              <a:pPr/>
              <a:t>05/10/2012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28296A6-5A3A-4B5A-9EA0-B0DBFD84FCF6}" type="slidenum">
              <a:rPr lang="fr-FR" smtClean="0"/>
              <a:pPr/>
              <a:t>‹N°›</a:t>
            </a:fld>
            <a:endParaRPr lang="fr-F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6C50627-A7F2-4C4D-8608-15380114B9BB}" type="datetime1">
              <a:rPr lang="fr-FR" smtClean="0"/>
              <a:pPr/>
              <a:t>05/10/2012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28296A6-5A3A-4B5A-9EA0-B0DBFD84FCF6}" type="slidenum">
              <a:rPr lang="fr-FR" smtClean="0"/>
              <a:pPr/>
              <a:t>‹N°›</a:t>
            </a:fld>
            <a:endParaRPr lang="fr-F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F6758C6-73A0-4B59-8934-5A0441EF6934}" type="datetime1">
              <a:rPr lang="fr-FR" smtClean="0"/>
              <a:pPr/>
              <a:t>05/10/2012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28296A6-5A3A-4B5A-9EA0-B0DBFD84FCF6}" type="slidenum">
              <a:rPr lang="fr-FR" smtClean="0"/>
              <a:pPr/>
              <a:t>‹N°›</a:t>
            </a:fld>
            <a:endParaRPr lang="fr-F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7700A24-2177-4CB6-8875-9F5B9DC27466}" type="datetime1">
              <a:rPr lang="fr-FR" smtClean="0"/>
              <a:pPr/>
              <a:t>05/10/2012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8296A6-5A3A-4B5A-9EA0-B0DBFD84FCF6}" type="slidenum">
              <a:rPr lang="fr-FR" smtClean="0"/>
              <a:pPr/>
              <a:t>‹N°›</a:t>
            </a:fld>
            <a:endParaRPr lang="fr-F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5745719-A1E9-4C66-B2ED-A6AD0B57D118}" type="datetime1">
              <a:rPr lang="fr-FR" smtClean="0"/>
              <a:pPr/>
              <a:t>05/10/2012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28296A6-5A3A-4B5A-9EA0-B0DBFD84FCF6}" type="slidenum">
              <a:rPr lang="fr-FR" smtClean="0"/>
              <a:pPr/>
              <a:t>‹N°›</a:t>
            </a:fld>
            <a:endParaRPr lang="fr-F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9C1E196E-A76F-4BD8-9D38-93B7569319E1}" type="datetime1">
              <a:rPr lang="fr-FR" smtClean="0"/>
              <a:pPr/>
              <a:t>05/10/2012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250560-7D8A-45B8-B7AC-2F1F08E5D0A2}" type="slidenum">
              <a:rPr lang="fr-FR" smtClean="0"/>
              <a:pPr/>
              <a:t>‹N°›</a:t>
            </a:fld>
            <a:endParaRPr lang="fr-F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38A6D81-34B1-4E4B-9B2D-F7BB2D3B6A0E}" type="datetime1">
              <a:rPr lang="fr-FR" smtClean="0"/>
              <a:pPr/>
              <a:t>05/10/2012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250560-7D8A-45B8-B7AC-2F1F08E5D0A2}" type="slidenum">
              <a:rPr lang="fr-FR" smtClean="0"/>
              <a:pPr/>
              <a:t>‹N°›</a:t>
            </a:fld>
            <a:endParaRPr lang="fr-F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5718DF1-6AD6-43C5-ACCF-D76FE8E36489}" type="datetime1">
              <a:rPr lang="fr-FR" smtClean="0"/>
              <a:pPr/>
              <a:t>05/10/2012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250560-7D8A-45B8-B7AC-2F1F08E5D0A2}"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1358691-2B7C-4E5A-AE9B-92D55E382FA4}" type="datetime1">
              <a:rPr lang="fr-FR" smtClean="0"/>
              <a:pPr/>
              <a:t>05/10/2012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29267E4-6C4B-48EB-9B2D-7697CCD88AA8}" type="slidenum">
              <a:rPr lang="fr-FR" smtClean="0"/>
              <a:pPr/>
              <a:t>‹N°›</a:t>
            </a:fld>
            <a:endParaRPr lang="fr-F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5097E7F-1512-41DF-A428-82769776155F}" type="datetime1">
              <a:rPr lang="fr-FR" smtClean="0"/>
              <a:pPr/>
              <a:t>05/10/2012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F250560-7D8A-45B8-B7AC-2F1F08E5D0A2}" type="slidenum">
              <a:rPr lang="fr-FR" smtClean="0"/>
              <a:pPr/>
              <a:t>‹N°›</a:t>
            </a:fld>
            <a:endParaRPr lang="fr-F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1D7924C-F90B-4F01-A400-205C4C516E53}" type="datetime1">
              <a:rPr lang="fr-FR" smtClean="0"/>
              <a:pPr/>
              <a:t>05/10/2012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F250560-7D8A-45B8-B7AC-2F1F08E5D0A2}" type="slidenum">
              <a:rPr lang="fr-FR" smtClean="0"/>
              <a:pPr/>
              <a:t>‹N°›</a:t>
            </a:fld>
            <a:endParaRPr lang="fr-F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9C94147A-2804-44E0-8E58-ABE0380ABC1F}" type="datetime1">
              <a:rPr lang="fr-FR" smtClean="0"/>
              <a:pPr/>
              <a:t>05/10/2012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F250560-7D8A-45B8-B7AC-2F1F08E5D0A2}" type="slidenum">
              <a:rPr lang="fr-FR" smtClean="0"/>
              <a:pPr/>
              <a:t>‹N°›</a:t>
            </a:fld>
            <a:endParaRPr lang="fr-F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00F3DF4-82B2-4B1B-96C7-4C7857489AB5}" type="datetime1">
              <a:rPr lang="fr-FR" smtClean="0"/>
              <a:pPr/>
              <a:t>05/10/2012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F250560-7D8A-45B8-B7AC-2F1F08E5D0A2}" type="slidenum">
              <a:rPr lang="fr-FR" smtClean="0"/>
              <a:pPr/>
              <a:t>‹N°›</a:t>
            </a:fld>
            <a:endParaRPr lang="fr-F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276AB59-C9EC-4F31-B975-3F5B8CFDB533}" type="datetime1">
              <a:rPr lang="fr-FR" smtClean="0"/>
              <a:pPr/>
              <a:t>05/10/2012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F250560-7D8A-45B8-B7AC-2F1F08E5D0A2}" type="slidenum">
              <a:rPr lang="fr-FR" smtClean="0"/>
              <a:pPr/>
              <a:t>‹N°›</a:t>
            </a:fld>
            <a:endParaRPr lang="fr-F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6737868-C6A1-4A31-9B2B-073E9C096D18}" type="datetime1">
              <a:rPr lang="fr-FR" smtClean="0"/>
              <a:pPr/>
              <a:t>05/10/2012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F250560-7D8A-45B8-B7AC-2F1F08E5D0A2}" type="slidenum">
              <a:rPr lang="fr-FR" smtClean="0"/>
              <a:pPr/>
              <a:t>‹N°›</a:t>
            </a:fld>
            <a:endParaRPr lang="fr-F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7FC945C-7D1C-45D7-994D-5ED3B6FE621C}" type="datetime1">
              <a:rPr lang="fr-FR" smtClean="0"/>
              <a:pPr/>
              <a:t>05/10/2012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250560-7D8A-45B8-B7AC-2F1F08E5D0A2}" type="slidenum">
              <a:rPr lang="fr-FR" smtClean="0"/>
              <a:pPr/>
              <a:t>‹N°›</a:t>
            </a:fld>
            <a:endParaRPr lang="fr-F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4833938" y="2625725"/>
            <a:ext cx="4030662" cy="1622425"/>
          </a:xfrm>
          <a:ln/>
          <a:effectLst/>
        </p:spPr>
        <p:txBody>
          <a:bodyPr lIns="91440" tIns="45720" rIns="91440" bIns="45720"/>
          <a:lstStyle>
            <a:lvl1pPr algn="r">
              <a:spcBef>
                <a:spcPct val="20000"/>
              </a:spcBef>
              <a:defRPr sz="4000"/>
            </a:lvl1pPr>
          </a:lstStyle>
          <a:p>
            <a:r>
              <a:rPr lang="fr-FR" smtClean="0"/>
              <a:t>Cliquez pour modifier le style du titre</a:t>
            </a:r>
            <a:endParaRPr lang="fr-FR"/>
          </a:p>
        </p:txBody>
      </p:sp>
      <p:sp>
        <p:nvSpPr>
          <p:cNvPr id="60419" name="Rectangle 3"/>
          <p:cNvSpPr>
            <a:spLocks noGrp="1" noChangeArrowheads="1"/>
          </p:cNvSpPr>
          <p:nvPr>
            <p:ph type="subTitle" idx="1"/>
          </p:nvPr>
        </p:nvSpPr>
        <p:spPr>
          <a:xfrm>
            <a:off x="4821238" y="4000500"/>
            <a:ext cx="4033837" cy="1384300"/>
          </a:xfrm>
          <a:ln/>
        </p:spPr>
        <p:txBody>
          <a:bodyPr anchor="ctr"/>
          <a:lstStyle>
            <a:lvl1pPr marL="0" indent="0" algn="r">
              <a:buFont typeface="Wingdings 2" pitchFamily="18" charset="2"/>
              <a:buNone/>
              <a:defRPr sz="2400"/>
            </a:lvl1pPr>
          </a:lstStyle>
          <a:p>
            <a:r>
              <a:rPr lang="fr-FR" smtClean="0"/>
              <a:t>Cliquez pour modifier le style des sous-titres du masque</a:t>
            </a:r>
            <a:endParaRPr lang="fr-FR"/>
          </a:p>
        </p:txBody>
      </p:sp>
      <p:pic>
        <p:nvPicPr>
          <p:cNvPr id="60448" name="Picture 32" descr="P:\MES DOCUMENTS\ILLUSTRATIONS\masque_photo powerpoint.gif"/>
          <p:cNvPicPr>
            <a:picLocks noChangeAspect="1" noChangeArrowheads="1"/>
          </p:cNvPicPr>
          <p:nvPr/>
        </p:nvPicPr>
        <p:blipFill>
          <a:blip r:embed="rId2" cstate="print"/>
          <a:srcRect/>
          <a:stretch>
            <a:fillRect/>
          </a:stretch>
        </p:blipFill>
        <p:spPr bwMode="auto">
          <a:xfrm>
            <a:off x="792163" y="2433638"/>
            <a:ext cx="3346450" cy="3343275"/>
          </a:xfrm>
          <a:prstGeom prst="rect">
            <a:avLst/>
          </a:prstGeom>
          <a:noFill/>
        </p:spPr>
      </p:pic>
      <p:pic>
        <p:nvPicPr>
          <p:cNvPr id="60449" name="Picture 33" descr="P:\MES DOCUMENTS\ILLUSTRATIONS\logos\R&amp;D_rvb.jpg"/>
          <p:cNvPicPr>
            <a:picLocks noChangeAspect="1" noChangeArrowheads="1"/>
          </p:cNvPicPr>
          <p:nvPr/>
        </p:nvPicPr>
        <p:blipFill>
          <a:blip r:embed="rId3" cstate="print"/>
          <a:srcRect/>
          <a:stretch>
            <a:fillRect/>
          </a:stretch>
        </p:blipFill>
        <p:spPr bwMode="auto">
          <a:xfrm>
            <a:off x="8450263" y="5783263"/>
            <a:ext cx="527050" cy="909637"/>
          </a:xfrm>
          <a:prstGeom prst="rect">
            <a:avLst/>
          </a:prstGeom>
          <a:noFill/>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2" name="Titre 1"/>
          <p:cNvSpPr>
            <a:spLocks noGrp="1"/>
          </p:cNvSpPr>
          <p:nvPr>
            <p:ph type="title"/>
          </p:nvPr>
        </p:nvSpPr>
        <p:spPr/>
        <p:txBody>
          <a:bodyPr/>
          <a:lstStyle/>
          <a:p>
            <a:r>
              <a:rPr lang="fr-FR" smtClean="0"/>
              <a:t>Cliquez pour modifier le style du titre</a:t>
            </a:r>
            <a:endParaRPr lang="fr-FR"/>
          </a:p>
        </p:txBody>
      </p:sp>
      <p:sp>
        <p:nvSpPr>
          <p:cNvPr id="4" name="Espace réservé de la date 3"/>
          <p:cNvSpPr>
            <a:spLocks noGrp="1"/>
          </p:cNvSpPr>
          <p:nvPr>
            <p:ph type="dt" sz="half" idx="10"/>
          </p:nvPr>
        </p:nvSpPr>
        <p:spPr/>
        <p:txBody>
          <a:bodyPr/>
          <a:lstStyle>
            <a:lvl1pPr>
              <a:defRPr/>
            </a:lvl1pPr>
          </a:lstStyle>
          <a:p>
            <a:fld id="{EADD3F92-CFD0-4D3A-A1EF-9018CD8D0DB7}" type="datetime1">
              <a:rPr lang="fr-FR" smtClean="0"/>
              <a:pPr/>
              <a:t>05/10/2012</a:t>
            </a:fld>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9AA09B73-F803-498B-9414-B2EA21C0AF78}" type="slidenum">
              <a:rPr lang="fr-FR" smtClean="0"/>
              <a:pPr/>
              <a:t>‹N°›</a:t>
            </a:fld>
            <a:endParaRPr lang="fr-F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fld id="{2ECAEEF7-30BD-4118-B739-9EDACDCBE31E}" type="datetime1">
              <a:rPr lang="fr-FR" smtClean="0"/>
              <a:pPr/>
              <a:t>05/10/2012</a:t>
            </a:fld>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9AA09B73-F803-498B-9414-B2EA21C0AF78}"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D6E89ABD-5641-44B8-8E2D-AD1597691268}" type="datetime1">
              <a:rPr lang="fr-FR" smtClean="0"/>
              <a:pPr/>
              <a:t>05/10/2012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29267E4-6C4B-48EB-9B2D-7697CCD88AA8}" type="slidenum">
              <a:rPr lang="fr-FR" smtClean="0"/>
              <a:pPr/>
              <a:t>‹N°›</a:t>
            </a:fld>
            <a:endParaRPr lang="fr-F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74650" y="1193800"/>
            <a:ext cx="4086225" cy="5097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13275" y="1193800"/>
            <a:ext cx="4086225" cy="5097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fld id="{08894BDA-CF99-4981-ADDD-92C652F4C73F}" type="datetime1">
              <a:rPr lang="fr-FR" smtClean="0"/>
              <a:pPr/>
              <a:t>05/10/2012</a:t>
            </a:fld>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9AA09B73-F803-498B-9414-B2EA21C0AF78}" type="slidenum">
              <a:rPr lang="fr-FR" smtClean="0"/>
              <a:pPr/>
              <a:t>‹N°›</a:t>
            </a:fld>
            <a:endParaRPr lang="fr-F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fld id="{2A738245-A208-4EC9-8FC0-426AE1308CA5}" type="datetime1">
              <a:rPr lang="fr-FR" smtClean="0"/>
              <a:pPr/>
              <a:t>05/10/2012</a:t>
            </a:fld>
            <a:endParaRPr lang="fr-FR"/>
          </a:p>
        </p:txBody>
      </p:sp>
      <p:sp>
        <p:nvSpPr>
          <p:cNvPr id="8" name="Espace réservé du pied de page 7"/>
          <p:cNvSpPr>
            <a:spLocks noGrp="1"/>
          </p:cNvSpPr>
          <p:nvPr>
            <p:ph type="ftr" sz="quarter" idx="11"/>
          </p:nvPr>
        </p:nvSpPr>
        <p:spPr/>
        <p:txBody>
          <a:bodyPr/>
          <a:lstStyle>
            <a:lvl1pPr>
              <a:defRPr/>
            </a:lvl1pPr>
          </a:lstStyle>
          <a:p>
            <a:endParaRPr lang="fr-FR"/>
          </a:p>
        </p:txBody>
      </p:sp>
      <p:sp>
        <p:nvSpPr>
          <p:cNvPr id="9" name="Espace réservé du numéro de diapositive 8"/>
          <p:cNvSpPr>
            <a:spLocks noGrp="1"/>
          </p:cNvSpPr>
          <p:nvPr>
            <p:ph type="sldNum" sz="quarter" idx="12"/>
          </p:nvPr>
        </p:nvSpPr>
        <p:spPr/>
        <p:txBody>
          <a:bodyPr/>
          <a:lstStyle>
            <a:lvl1pPr>
              <a:defRPr/>
            </a:lvl1pPr>
          </a:lstStyle>
          <a:p>
            <a:fld id="{9AA09B73-F803-498B-9414-B2EA21C0AF78}" type="slidenum">
              <a:rPr lang="fr-FR" smtClean="0"/>
              <a:pPr/>
              <a:t>‹N°›</a:t>
            </a:fld>
            <a:endParaRPr lang="fr-F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lvl1pPr>
              <a:defRPr/>
            </a:lvl1pPr>
          </a:lstStyle>
          <a:p>
            <a:fld id="{3DA95309-BAA8-4408-B3C5-DFCE98B1FA32}" type="datetime1">
              <a:rPr lang="fr-FR" smtClean="0"/>
              <a:pPr/>
              <a:t>05/10/2012</a:t>
            </a:fld>
            <a:endParaRPr lang="fr-FR"/>
          </a:p>
        </p:txBody>
      </p:sp>
      <p:sp>
        <p:nvSpPr>
          <p:cNvPr id="4" name="Espace réservé du pied de page 3"/>
          <p:cNvSpPr>
            <a:spLocks noGrp="1"/>
          </p:cNvSpPr>
          <p:nvPr>
            <p:ph type="ftr" sz="quarter" idx="11"/>
          </p:nvPr>
        </p:nvSpPr>
        <p:spPr/>
        <p:txBody>
          <a:bodyPr/>
          <a:lstStyle>
            <a:lvl1pPr>
              <a:defRPr/>
            </a:lvl1pPr>
          </a:lstStyle>
          <a:p>
            <a:endParaRPr lang="fr-FR"/>
          </a:p>
        </p:txBody>
      </p:sp>
      <p:sp>
        <p:nvSpPr>
          <p:cNvPr id="5" name="Espace réservé du numéro de diapositive 4"/>
          <p:cNvSpPr>
            <a:spLocks noGrp="1"/>
          </p:cNvSpPr>
          <p:nvPr>
            <p:ph type="sldNum" sz="quarter" idx="12"/>
          </p:nvPr>
        </p:nvSpPr>
        <p:spPr/>
        <p:txBody>
          <a:bodyPr/>
          <a:lstStyle>
            <a:lvl1pPr>
              <a:defRPr/>
            </a:lvl1pPr>
          </a:lstStyle>
          <a:p>
            <a:fld id="{9AA09B73-F803-498B-9414-B2EA21C0AF78}" type="slidenum">
              <a:rPr lang="fr-FR" smtClean="0"/>
              <a:pPr/>
              <a:t>‹N°›</a:t>
            </a:fld>
            <a:endParaRPr lang="fr-F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fld id="{A8642353-095E-48D0-893A-89087A48F7A1}" type="datetime1">
              <a:rPr lang="fr-FR" smtClean="0"/>
              <a:pPr/>
              <a:t>05/10/2012</a:t>
            </a:fld>
            <a:endParaRPr lang="fr-FR"/>
          </a:p>
        </p:txBody>
      </p:sp>
      <p:sp>
        <p:nvSpPr>
          <p:cNvPr id="3" name="Espace réservé du pied de page 2"/>
          <p:cNvSpPr>
            <a:spLocks noGrp="1"/>
          </p:cNvSpPr>
          <p:nvPr>
            <p:ph type="ftr" sz="quarter" idx="11"/>
          </p:nvPr>
        </p:nvSpPr>
        <p:spPr/>
        <p:txBody>
          <a:bodyPr/>
          <a:lstStyle>
            <a:lvl1pPr>
              <a:defRPr/>
            </a:lvl1pPr>
          </a:lstStyle>
          <a:p>
            <a:endParaRPr lang="fr-FR"/>
          </a:p>
        </p:txBody>
      </p:sp>
      <p:sp>
        <p:nvSpPr>
          <p:cNvPr id="4" name="Espace réservé du numéro de diapositive 3"/>
          <p:cNvSpPr>
            <a:spLocks noGrp="1"/>
          </p:cNvSpPr>
          <p:nvPr>
            <p:ph type="sldNum" sz="quarter" idx="12"/>
          </p:nvPr>
        </p:nvSpPr>
        <p:spPr/>
        <p:txBody>
          <a:bodyPr/>
          <a:lstStyle>
            <a:lvl1pPr>
              <a:defRPr/>
            </a:lvl1pPr>
          </a:lstStyle>
          <a:p>
            <a:fld id="{9AA09B73-F803-498B-9414-B2EA21C0AF78}" type="slidenum">
              <a:rPr lang="fr-FR" smtClean="0"/>
              <a:pPr/>
              <a:t>‹N°›</a:t>
            </a:fld>
            <a:endParaRPr lang="fr-F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fld id="{DC60A525-E666-4A07-8FA3-269B38AE3983}" type="datetime1">
              <a:rPr lang="fr-FR" smtClean="0"/>
              <a:pPr/>
              <a:t>05/10/2012</a:t>
            </a:fld>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9AA09B73-F803-498B-9414-B2EA21C0AF78}" type="slidenum">
              <a:rPr lang="fr-FR" smtClean="0"/>
              <a:pPr/>
              <a:t>‹N°›</a:t>
            </a:fld>
            <a:endParaRPr lang="fr-F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fld id="{F548995F-7844-401B-AE46-C947B26ECC4D}" type="datetime1">
              <a:rPr lang="fr-FR" smtClean="0"/>
              <a:pPr/>
              <a:t>05/10/2012</a:t>
            </a:fld>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9AA09B73-F803-498B-9414-B2EA21C0AF78}" type="slidenum">
              <a:rPr lang="fr-FR" smtClean="0"/>
              <a:pPr/>
              <a:t>‹N°›</a:t>
            </a:fld>
            <a:endParaRPr lang="fr-F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0A439048-BF2E-4CC0-B2B5-0CD804837A73}" type="datetime1">
              <a:rPr lang="fr-FR" smtClean="0"/>
              <a:pPr/>
              <a:t>05/10/2012</a:t>
            </a:fld>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9AA09B73-F803-498B-9414-B2EA21C0AF78}" type="slidenum">
              <a:rPr lang="fr-FR" smtClean="0"/>
              <a:pPr/>
              <a:t>‹N°›</a:t>
            </a:fld>
            <a:endParaRPr lang="fr-F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18288" y="38100"/>
            <a:ext cx="2081212" cy="6253163"/>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374650" y="38100"/>
            <a:ext cx="6091238" cy="625316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3F631C82-89F8-4ECD-B778-9855D9A12DD0}" type="datetime1">
              <a:rPr lang="fr-FR" smtClean="0"/>
              <a:pPr/>
              <a:t>05/10/2012</a:t>
            </a:fld>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9AA09B73-F803-498B-9414-B2EA21C0AF78}"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003BA23-3795-4B9C-8CC6-377CB82F4952}" type="datetime1">
              <a:rPr lang="fr-FR" smtClean="0"/>
              <a:pPr/>
              <a:t>05/10/2012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29267E4-6C4B-48EB-9B2D-7697CCD88AA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AA4B5C3-5E4F-4F62-BC43-E7374971F7AA}" type="datetime1">
              <a:rPr lang="fr-FR" smtClean="0"/>
              <a:pPr/>
              <a:t>05/10/2012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29267E4-6C4B-48EB-9B2D-7697CCD88AA8}"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BB90346-ED14-41CC-85F5-EEBBE8A92ECA}" type="datetime1">
              <a:rPr lang="fr-FR" smtClean="0"/>
              <a:pPr/>
              <a:t>05/10/2012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29267E4-6C4B-48EB-9B2D-7697CCD88AA8}"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theme" Target="../theme/theme5.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3.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B3D074-B723-43F5-ADCA-1CF1238E76AA}" type="datetime1">
              <a:rPr lang="fr-FR" smtClean="0"/>
              <a:pPr/>
              <a:t>05/10/2012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9267E4-6C4B-48EB-9B2D-7697CCD88AA8}"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0517A8-644C-4DD2-B2F8-7141C8157167}" type="datetime1">
              <a:rPr lang="fr-FR" smtClean="0"/>
              <a:pPr/>
              <a:t>05/10/2012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EA7306-408F-4FA7-9BD1-4CE67DE52750}"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34280"/>
            <a:ext cx="8229600" cy="1143000"/>
          </a:xfrm>
          <a:prstGeom prst="rect">
            <a:avLst/>
          </a:prstGeom>
        </p:spPr>
        <p:txBody>
          <a:bodyPr vert="horz" lIns="91440" tIns="45720" rIns="91440" bIns="45720" rtlCol="0" anchor="ctr">
            <a:norm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86D86-503D-4262-A971-E63883FF9F0A}" type="datetime1">
              <a:rPr lang="fr-FR" smtClean="0"/>
              <a:pPr/>
              <a:t>05/10/2012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7009639" y="652534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DCAEC-CBBF-428A-8CF8-CA1E425F598E}"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68" r:id="rId12"/>
  </p:sldLayoutIdLst>
  <p:timing>
    <p:tnLst>
      <p:par>
        <p:cTn id="1" dur="indefinite" restart="never" nodeType="tmRoot"/>
      </p:par>
    </p:tnLst>
  </p:timing>
  <p:hf hdr="0" ftr="0" dt="0"/>
  <p:txStyles>
    <p:titleStyle>
      <a:lvl1pPr algn="ctr"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226EEB-80CE-4F9A-8732-BF9B298E577B}" type="datetime1">
              <a:rPr lang="fr-FR" smtClean="0"/>
              <a:pPr/>
              <a:t>05/10/2012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8296A6-5A3A-4B5A-9EA0-B0DBFD84FCF6}"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6085C9-56D4-4861-BD89-EC4FF01B8944}" type="datetime1">
              <a:rPr lang="fr-FR" smtClean="0"/>
              <a:pPr/>
              <a:t>05/10/2012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250560-7D8A-45B8-B7AC-2F1F08E5D0A2}"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bwMode="auto">
          <a:xfrm>
            <a:off x="1181100" y="38100"/>
            <a:ext cx="7505700" cy="977900"/>
          </a:xfrm>
          <a:prstGeom prst="rect">
            <a:avLst/>
          </a:prstGeom>
          <a:noFill/>
          <a:ln w="9525" algn="ctr">
            <a:noFill/>
            <a:miter lim="800000"/>
            <a:headEnd/>
            <a:tailEnd/>
          </a:ln>
          <a:effectLst>
            <a:outerShdw dist="17961" dir="2700000" algn="ctr" rotWithShape="0">
              <a:schemeClr val="bg1"/>
            </a:outerShdw>
          </a:effectLst>
        </p:spPr>
        <p:txBody>
          <a:bodyPr vert="horz" wrap="square" lIns="54000" tIns="10800" rIns="54000" bIns="10800" numCol="1" anchor="ctr" anchorCtr="0" compatLnSpc="1">
            <a:prstTxWarp prst="textNoShape">
              <a:avLst/>
            </a:prstTxWarp>
          </a:bodyPr>
          <a:lstStyle/>
          <a:p>
            <a:pPr lvl="0"/>
            <a:r>
              <a:rPr lang="fr-FR" smtClean="0"/>
              <a:t>Cliquez pour modifier le style du titre</a:t>
            </a:r>
          </a:p>
        </p:txBody>
      </p:sp>
      <p:sp>
        <p:nvSpPr>
          <p:cNvPr id="59395" name="Rectangle 3"/>
          <p:cNvSpPr>
            <a:spLocks noGrp="1" noChangeArrowheads="1"/>
          </p:cNvSpPr>
          <p:nvPr>
            <p:ph type="body" idx="1"/>
          </p:nvPr>
        </p:nvSpPr>
        <p:spPr bwMode="auto">
          <a:xfrm>
            <a:off x="374650" y="1193800"/>
            <a:ext cx="8324850" cy="5097463"/>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59406" name="Rectangle 14"/>
          <p:cNvSpPr>
            <a:spLocks noGrp="1" noChangeArrowheads="1"/>
          </p:cNvSpPr>
          <p:nvPr>
            <p:ph type="dt" sz="half" idx="2"/>
          </p:nvPr>
        </p:nvSpPr>
        <p:spPr bwMode="auto">
          <a:xfrm>
            <a:off x="619125" y="6540500"/>
            <a:ext cx="1271588" cy="209550"/>
          </a:xfrm>
          <a:prstGeom prst="rect">
            <a:avLst/>
          </a:prstGeom>
          <a:noFill/>
          <a:ln w="9525" algn="ctr">
            <a:noFill/>
            <a:miter lim="800000"/>
            <a:headEnd/>
            <a:tailEnd/>
          </a:ln>
          <a:effectLst/>
        </p:spPr>
        <p:txBody>
          <a:bodyPr vert="horz" wrap="square" lIns="0" tIns="10800" rIns="0" bIns="10800" numCol="1" anchor="ctr" anchorCtr="0" compatLnSpc="1">
            <a:prstTxWarp prst="textNoShape">
              <a:avLst/>
            </a:prstTxWarp>
          </a:bodyPr>
          <a:lstStyle>
            <a:lvl1pPr>
              <a:defRPr sz="1000">
                <a:solidFill>
                  <a:schemeClr val="tx1"/>
                </a:solidFill>
              </a:defRPr>
            </a:lvl1pPr>
          </a:lstStyle>
          <a:p>
            <a:fld id="{B5821EF7-A8A6-4A63-BDC9-9572FCA75580}" type="datetime1">
              <a:rPr lang="fr-FR" smtClean="0"/>
              <a:pPr/>
              <a:t>05/10/2012</a:t>
            </a:fld>
            <a:endParaRPr lang="fr-FR"/>
          </a:p>
        </p:txBody>
      </p:sp>
      <p:sp>
        <p:nvSpPr>
          <p:cNvPr id="59407" name="Rectangle 15"/>
          <p:cNvSpPr>
            <a:spLocks noGrp="1" noChangeArrowheads="1"/>
          </p:cNvSpPr>
          <p:nvPr>
            <p:ph type="ftr" sz="quarter" idx="3"/>
          </p:nvPr>
        </p:nvSpPr>
        <p:spPr bwMode="auto">
          <a:xfrm>
            <a:off x="1966913" y="6530975"/>
            <a:ext cx="5592762" cy="227013"/>
          </a:xfrm>
          <a:prstGeom prst="rect">
            <a:avLst/>
          </a:prstGeom>
          <a:noFill/>
          <a:ln w="9525">
            <a:noFill/>
            <a:miter lim="800000"/>
            <a:headEnd/>
            <a:tailEnd/>
          </a:ln>
          <a:effectLst/>
        </p:spPr>
        <p:txBody>
          <a:bodyPr vert="horz" wrap="square" lIns="0" tIns="10800" rIns="0" bIns="10800" numCol="1" anchor="ctr" anchorCtr="0" compatLnSpc="1">
            <a:prstTxWarp prst="textNoShape">
              <a:avLst/>
            </a:prstTxWarp>
          </a:bodyPr>
          <a:lstStyle>
            <a:lvl1pPr algn="l">
              <a:defRPr sz="1000">
                <a:solidFill>
                  <a:schemeClr val="tx1"/>
                </a:solidFill>
              </a:defRPr>
            </a:lvl1pPr>
          </a:lstStyle>
          <a:p>
            <a:endParaRPr lang="fr-FR"/>
          </a:p>
        </p:txBody>
      </p:sp>
      <p:sp>
        <p:nvSpPr>
          <p:cNvPr id="59408" name="Rectangle 16"/>
          <p:cNvSpPr>
            <a:spLocks noGrp="1" noChangeArrowheads="1"/>
          </p:cNvSpPr>
          <p:nvPr>
            <p:ph type="sldNum" sz="quarter" idx="4"/>
          </p:nvPr>
        </p:nvSpPr>
        <p:spPr bwMode="auto">
          <a:xfrm>
            <a:off x="376238" y="6538913"/>
            <a:ext cx="228600" cy="209550"/>
          </a:xfrm>
          <a:prstGeom prst="rect">
            <a:avLst/>
          </a:prstGeom>
          <a:noFill/>
          <a:ln w="9525" algn="ctr">
            <a:noFill/>
            <a:miter lim="800000"/>
            <a:headEnd/>
            <a:tailEnd/>
          </a:ln>
          <a:effectLst/>
        </p:spPr>
        <p:txBody>
          <a:bodyPr vert="horz" wrap="square" lIns="0" tIns="10800" rIns="0" bIns="10800" numCol="1" anchor="ctr" anchorCtr="0" compatLnSpc="1">
            <a:prstTxWarp prst="textNoShape">
              <a:avLst/>
            </a:prstTxWarp>
          </a:bodyPr>
          <a:lstStyle>
            <a:lvl1pPr>
              <a:defRPr sz="1000">
                <a:solidFill>
                  <a:schemeClr val="tx1"/>
                </a:solidFill>
              </a:defRPr>
            </a:lvl1pPr>
          </a:lstStyle>
          <a:p>
            <a:fld id="{9AA09B73-F803-498B-9414-B2EA21C0AF78}" type="slidenum">
              <a:rPr lang="fr-FR" smtClean="0"/>
              <a:pPr/>
              <a:t>‹N°›</a:t>
            </a:fld>
            <a:endParaRPr lang="fr-FR"/>
          </a:p>
        </p:txBody>
      </p:sp>
      <p:pic>
        <p:nvPicPr>
          <p:cNvPr id="59411" name="Picture 19" descr="P:\MES DOCUMENTS\ILLUSTRATIONS\logos\R&amp;D_rvb.jpg"/>
          <p:cNvPicPr>
            <a:picLocks noChangeAspect="1" noChangeArrowheads="1"/>
          </p:cNvPicPr>
          <p:nvPr/>
        </p:nvPicPr>
        <p:blipFill>
          <a:blip r:embed="rId13" cstate="print"/>
          <a:srcRect/>
          <a:stretch>
            <a:fillRect/>
          </a:stretch>
        </p:blipFill>
        <p:spPr bwMode="auto">
          <a:xfrm>
            <a:off x="8437563" y="5792788"/>
            <a:ext cx="527050" cy="909637"/>
          </a:xfrm>
          <a:prstGeom prst="rect">
            <a:avLst/>
          </a:prstGeom>
          <a:noFill/>
        </p:spPr>
      </p:pic>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dt="0"/>
  <p:txStyles>
    <p:titleStyle>
      <a:lvl1pPr algn="l" rtl="0" eaLnBrk="1" fontAlgn="base" hangingPunct="1">
        <a:lnSpc>
          <a:spcPct val="90000"/>
        </a:lnSpc>
        <a:spcBef>
          <a:spcPct val="0"/>
        </a:spcBef>
        <a:spcAft>
          <a:spcPct val="0"/>
        </a:spcAft>
        <a:defRPr sz="3600">
          <a:solidFill>
            <a:schemeClr val="tx1"/>
          </a:solidFill>
          <a:latin typeface="+mj-lt"/>
          <a:ea typeface="+mj-ea"/>
          <a:cs typeface="+mj-cs"/>
        </a:defRPr>
      </a:lvl1pPr>
      <a:lvl2pPr algn="l" rtl="0" eaLnBrk="1" fontAlgn="base" hangingPunct="1">
        <a:lnSpc>
          <a:spcPct val="90000"/>
        </a:lnSpc>
        <a:spcBef>
          <a:spcPct val="0"/>
        </a:spcBef>
        <a:spcAft>
          <a:spcPct val="0"/>
        </a:spcAft>
        <a:defRPr sz="3600">
          <a:solidFill>
            <a:schemeClr val="tx1"/>
          </a:solidFill>
          <a:latin typeface="Arial" charset="0"/>
        </a:defRPr>
      </a:lvl2pPr>
      <a:lvl3pPr algn="l" rtl="0" eaLnBrk="1" fontAlgn="base" hangingPunct="1">
        <a:lnSpc>
          <a:spcPct val="90000"/>
        </a:lnSpc>
        <a:spcBef>
          <a:spcPct val="0"/>
        </a:spcBef>
        <a:spcAft>
          <a:spcPct val="0"/>
        </a:spcAft>
        <a:defRPr sz="3600">
          <a:solidFill>
            <a:schemeClr val="tx1"/>
          </a:solidFill>
          <a:latin typeface="Arial" charset="0"/>
        </a:defRPr>
      </a:lvl3pPr>
      <a:lvl4pPr algn="l" rtl="0" eaLnBrk="1" fontAlgn="base" hangingPunct="1">
        <a:lnSpc>
          <a:spcPct val="90000"/>
        </a:lnSpc>
        <a:spcBef>
          <a:spcPct val="0"/>
        </a:spcBef>
        <a:spcAft>
          <a:spcPct val="0"/>
        </a:spcAft>
        <a:defRPr sz="3600">
          <a:solidFill>
            <a:schemeClr val="tx1"/>
          </a:solidFill>
          <a:latin typeface="Arial" charset="0"/>
        </a:defRPr>
      </a:lvl4pPr>
      <a:lvl5pPr algn="l" rtl="0" eaLnBrk="1" fontAlgn="base" hangingPunct="1">
        <a:lnSpc>
          <a:spcPct val="90000"/>
        </a:lnSpc>
        <a:spcBef>
          <a:spcPct val="0"/>
        </a:spcBef>
        <a:spcAft>
          <a:spcPct val="0"/>
        </a:spcAft>
        <a:defRPr sz="3600">
          <a:solidFill>
            <a:schemeClr val="tx1"/>
          </a:solidFill>
          <a:latin typeface="Arial" charset="0"/>
        </a:defRPr>
      </a:lvl5pPr>
      <a:lvl6pPr marL="457200" algn="l" rtl="0" eaLnBrk="1" fontAlgn="base" hangingPunct="1">
        <a:lnSpc>
          <a:spcPct val="90000"/>
        </a:lnSpc>
        <a:spcBef>
          <a:spcPct val="0"/>
        </a:spcBef>
        <a:spcAft>
          <a:spcPct val="0"/>
        </a:spcAft>
        <a:defRPr sz="3600">
          <a:solidFill>
            <a:schemeClr val="tx1"/>
          </a:solidFill>
          <a:latin typeface="Arial" charset="0"/>
        </a:defRPr>
      </a:lvl6pPr>
      <a:lvl7pPr marL="914400" algn="l" rtl="0" eaLnBrk="1" fontAlgn="base" hangingPunct="1">
        <a:lnSpc>
          <a:spcPct val="90000"/>
        </a:lnSpc>
        <a:spcBef>
          <a:spcPct val="0"/>
        </a:spcBef>
        <a:spcAft>
          <a:spcPct val="0"/>
        </a:spcAft>
        <a:defRPr sz="3600">
          <a:solidFill>
            <a:schemeClr val="tx1"/>
          </a:solidFill>
          <a:latin typeface="Arial" charset="0"/>
        </a:defRPr>
      </a:lvl7pPr>
      <a:lvl8pPr marL="1371600" algn="l" rtl="0" eaLnBrk="1" fontAlgn="base" hangingPunct="1">
        <a:lnSpc>
          <a:spcPct val="90000"/>
        </a:lnSpc>
        <a:spcBef>
          <a:spcPct val="0"/>
        </a:spcBef>
        <a:spcAft>
          <a:spcPct val="0"/>
        </a:spcAft>
        <a:defRPr sz="3600">
          <a:solidFill>
            <a:schemeClr val="tx1"/>
          </a:solidFill>
          <a:latin typeface="Arial" charset="0"/>
        </a:defRPr>
      </a:lvl8pPr>
      <a:lvl9pPr marL="1828800" algn="l" rtl="0" eaLnBrk="1" fontAlgn="base" hangingPunct="1">
        <a:lnSpc>
          <a:spcPct val="90000"/>
        </a:lnSpc>
        <a:spcBef>
          <a:spcPct val="0"/>
        </a:spcBef>
        <a:spcAft>
          <a:spcPct val="0"/>
        </a:spcAft>
        <a:defRPr sz="3600">
          <a:solidFill>
            <a:schemeClr val="tx1"/>
          </a:solidFill>
          <a:latin typeface="Arial" charset="0"/>
        </a:defRPr>
      </a:lvl9pPr>
    </p:titleStyle>
    <p:bodyStyle>
      <a:lvl1pPr marL="266700" indent="-266700" algn="l" rtl="0" eaLnBrk="1" fontAlgn="base" hangingPunct="1">
        <a:lnSpc>
          <a:spcPct val="90000"/>
        </a:lnSpc>
        <a:spcBef>
          <a:spcPct val="100000"/>
        </a:spcBef>
        <a:spcAft>
          <a:spcPct val="0"/>
        </a:spcAft>
        <a:buClr>
          <a:schemeClr val="bg2"/>
        </a:buClr>
        <a:buSzPct val="90000"/>
        <a:buFont typeface="Wingdings 2" pitchFamily="18" charset="2"/>
        <a:buChar char=""/>
        <a:defRPr sz="2000">
          <a:solidFill>
            <a:schemeClr val="bg2"/>
          </a:solidFill>
          <a:latin typeface="+mn-lt"/>
          <a:ea typeface="+mn-ea"/>
          <a:cs typeface="+mn-cs"/>
        </a:defRPr>
      </a:lvl1pPr>
      <a:lvl2pPr marL="622300" indent="-176213" algn="l" rtl="0" eaLnBrk="1" fontAlgn="base" hangingPunct="1">
        <a:lnSpc>
          <a:spcPct val="90000"/>
        </a:lnSpc>
        <a:spcBef>
          <a:spcPct val="100000"/>
        </a:spcBef>
        <a:spcAft>
          <a:spcPct val="0"/>
        </a:spcAft>
        <a:buClr>
          <a:schemeClr val="tx1"/>
        </a:buClr>
        <a:buSzPct val="70000"/>
        <a:buFont typeface="Wingdings 2" pitchFamily="18" charset="2"/>
        <a:buChar char=""/>
        <a:defRPr>
          <a:solidFill>
            <a:schemeClr val="tx1"/>
          </a:solidFill>
          <a:latin typeface="+mn-lt"/>
          <a:cs typeface="+mn-cs"/>
        </a:defRPr>
      </a:lvl2pPr>
      <a:lvl3pPr marL="984250" indent="-179388" algn="l" rtl="0" eaLnBrk="1" fontAlgn="base" hangingPunct="1">
        <a:lnSpc>
          <a:spcPct val="90000"/>
        </a:lnSpc>
        <a:spcBef>
          <a:spcPct val="100000"/>
        </a:spcBef>
        <a:spcAft>
          <a:spcPct val="0"/>
        </a:spcAft>
        <a:buClr>
          <a:schemeClr val="accent2"/>
        </a:buClr>
        <a:buFont typeface="Wingdings 2" pitchFamily="18" charset="2"/>
        <a:buChar char=""/>
        <a:defRPr sz="1600">
          <a:solidFill>
            <a:schemeClr val="accent2"/>
          </a:solidFill>
          <a:latin typeface="+mn-lt"/>
          <a:cs typeface="+mn-cs"/>
        </a:defRPr>
      </a:lvl3pPr>
      <a:lvl4pPr marL="1343025" indent="-179388" algn="l" rtl="0" eaLnBrk="1" fontAlgn="base" hangingPunct="1">
        <a:lnSpc>
          <a:spcPct val="90000"/>
        </a:lnSpc>
        <a:spcBef>
          <a:spcPct val="100000"/>
        </a:spcBef>
        <a:spcAft>
          <a:spcPct val="0"/>
        </a:spcAft>
        <a:buClr>
          <a:schemeClr val="tx1"/>
        </a:buClr>
        <a:buFont typeface="Wingdings 2" pitchFamily="18" charset="2"/>
        <a:buChar char=""/>
        <a:defRPr sz="1400">
          <a:solidFill>
            <a:schemeClr val="tx1"/>
          </a:solidFill>
          <a:latin typeface="+mn-lt"/>
          <a:cs typeface="+mn-cs"/>
        </a:defRPr>
      </a:lvl4pPr>
      <a:lvl5pPr marL="1700213" indent="-177800" algn="l" rtl="0" eaLnBrk="1" fontAlgn="base" hangingPunct="1">
        <a:lnSpc>
          <a:spcPct val="90000"/>
        </a:lnSpc>
        <a:spcBef>
          <a:spcPct val="100000"/>
        </a:spcBef>
        <a:spcAft>
          <a:spcPct val="0"/>
        </a:spcAft>
        <a:buClr>
          <a:schemeClr val="tx1"/>
        </a:buClr>
        <a:buFont typeface="Wingdings 2" pitchFamily="18" charset="2"/>
        <a:buChar char=""/>
        <a:defRPr sz="1200">
          <a:solidFill>
            <a:schemeClr val="tx1"/>
          </a:solidFill>
          <a:latin typeface="+mn-lt"/>
          <a:cs typeface="+mn-cs"/>
        </a:defRPr>
      </a:lvl5pPr>
      <a:lvl6pPr marL="2157413" indent="-177800" algn="l" rtl="0" eaLnBrk="1" fontAlgn="base" hangingPunct="1">
        <a:lnSpc>
          <a:spcPct val="90000"/>
        </a:lnSpc>
        <a:spcBef>
          <a:spcPct val="100000"/>
        </a:spcBef>
        <a:spcAft>
          <a:spcPct val="0"/>
        </a:spcAft>
        <a:buClr>
          <a:schemeClr val="tx1"/>
        </a:buClr>
        <a:buFont typeface="Wingdings 2" pitchFamily="18" charset="2"/>
        <a:buChar char=""/>
        <a:defRPr sz="1200">
          <a:solidFill>
            <a:schemeClr val="tx1"/>
          </a:solidFill>
          <a:latin typeface="+mn-lt"/>
          <a:cs typeface="+mn-cs"/>
        </a:defRPr>
      </a:lvl6pPr>
      <a:lvl7pPr marL="2614613" indent="-177800" algn="l" rtl="0" eaLnBrk="1" fontAlgn="base" hangingPunct="1">
        <a:lnSpc>
          <a:spcPct val="90000"/>
        </a:lnSpc>
        <a:spcBef>
          <a:spcPct val="100000"/>
        </a:spcBef>
        <a:spcAft>
          <a:spcPct val="0"/>
        </a:spcAft>
        <a:buClr>
          <a:schemeClr val="tx1"/>
        </a:buClr>
        <a:buFont typeface="Wingdings 2" pitchFamily="18" charset="2"/>
        <a:buChar char=""/>
        <a:defRPr sz="1200">
          <a:solidFill>
            <a:schemeClr val="tx1"/>
          </a:solidFill>
          <a:latin typeface="+mn-lt"/>
          <a:cs typeface="+mn-cs"/>
        </a:defRPr>
      </a:lvl7pPr>
      <a:lvl8pPr marL="3071813" indent="-177800" algn="l" rtl="0" eaLnBrk="1" fontAlgn="base" hangingPunct="1">
        <a:lnSpc>
          <a:spcPct val="90000"/>
        </a:lnSpc>
        <a:spcBef>
          <a:spcPct val="100000"/>
        </a:spcBef>
        <a:spcAft>
          <a:spcPct val="0"/>
        </a:spcAft>
        <a:buClr>
          <a:schemeClr val="tx1"/>
        </a:buClr>
        <a:buFont typeface="Wingdings 2" pitchFamily="18" charset="2"/>
        <a:buChar char=""/>
        <a:defRPr sz="1200">
          <a:solidFill>
            <a:schemeClr val="tx1"/>
          </a:solidFill>
          <a:latin typeface="+mn-lt"/>
          <a:cs typeface="+mn-cs"/>
        </a:defRPr>
      </a:lvl8pPr>
      <a:lvl9pPr marL="3529013" indent="-177800" algn="l" rtl="0" eaLnBrk="1" fontAlgn="base" hangingPunct="1">
        <a:lnSpc>
          <a:spcPct val="90000"/>
        </a:lnSpc>
        <a:spcBef>
          <a:spcPct val="100000"/>
        </a:spcBef>
        <a:spcAft>
          <a:spcPct val="0"/>
        </a:spcAft>
        <a:buClr>
          <a:schemeClr val="tx1"/>
        </a:buClr>
        <a:buFont typeface="Wingdings 2" pitchFamily="18" charset="2"/>
        <a:buChar char=""/>
        <a:defRPr sz="12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5.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5.xml"/><Relationship Id="rId7" Type="http://schemas.openxmlformats.org/officeDocument/2006/relationships/image" Target="../media/image25.png"/><Relationship Id="rId2" Type="http://schemas.openxmlformats.org/officeDocument/2006/relationships/slideLayout" Target="../slideLayouts/slideLayout25.xml"/><Relationship Id="rId1" Type="http://schemas.openxmlformats.org/officeDocument/2006/relationships/tags" Target="../tags/tag7.xml"/><Relationship Id="rId6" Type="http://schemas.openxmlformats.org/officeDocument/2006/relationships/image" Target="../media/image24.png"/><Relationship Id="rId11" Type="http://schemas.openxmlformats.org/officeDocument/2006/relationships/image" Target="../media/image5.jpeg"/><Relationship Id="rId5" Type="http://schemas.openxmlformats.org/officeDocument/2006/relationships/image" Target="../media/image23.png"/><Relationship Id="rId10" Type="http://schemas.openxmlformats.org/officeDocument/2006/relationships/image" Target="../media/image10.png"/><Relationship Id="rId4" Type="http://schemas.openxmlformats.org/officeDocument/2006/relationships/image" Target="../media/image22.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6.png"/><Relationship Id="rId18" Type="http://schemas.openxmlformats.org/officeDocument/2006/relationships/image" Target="../media/image41.png"/><Relationship Id="rId3" Type="http://schemas.openxmlformats.org/officeDocument/2006/relationships/notesSlide" Target="../notesSlides/notesSlide6.xml"/><Relationship Id="rId21" Type="http://schemas.openxmlformats.org/officeDocument/2006/relationships/image" Target="../media/image44.png"/><Relationship Id="rId7" Type="http://schemas.openxmlformats.org/officeDocument/2006/relationships/image" Target="../media/image31.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slideLayout" Target="../slideLayouts/slideLayout25.xml"/><Relationship Id="rId16" Type="http://schemas.openxmlformats.org/officeDocument/2006/relationships/image" Target="../media/image39.png"/><Relationship Id="rId20" Type="http://schemas.openxmlformats.org/officeDocument/2006/relationships/image" Target="../media/image43.png"/><Relationship Id="rId1" Type="http://schemas.openxmlformats.org/officeDocument/2006/relationships/tags" Target="../tags/tag8.xml"/><Relationship Id="rId6" Type="http://schemas.openxmlformats.org/officeDocument/2006/relationships/image" Target="../media/image30.png"/><Relationship Id="rId11" Type="http://schemas.openxmlformats.org/officeDocument/2006/relationships/image" Target="../media/image15.png"/><Relationship Id="rId5" Type="http://schemas.openxmlformats.org/officeDocument/2006/relationships/image" Target="../media/image29.png"/><Relationship Id="rId15" Type="http://schemas.openxmlformats.org/officeDocument/2006/relationships/image" Target="../media/image38.png"/><Relationship Id="rId23" Type="http://schemas.openxmlformats.org/officeDocument/2006/relationships/image" Target="../media/image5.jpeg"/><Relationship Id="rId10" Type="http://schemas.openxmlformats.org/officeDocument/2006/relationships/image" Target="../media/image34.jpeg"/><Relationship Id="rId19" Type="http://schemas.openxmlformats.org/officeDocument/2006/relationships/image" Target="../media/image42.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7.png"/><Relationship Id="rId2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7.xml"/><Relationship Id="rId7" Type="http://schemas.openxmlformats.org/officeDocument/2006/relationships/image" Target="../media/image48.png"/><Relationship Id="rId2" Type="http://schemas.openxmlformats.org/officeDocument/2006/relationships/slideLayout" Target="../slideLayouts/slideLayout25.xml"/><Relationship Id="rId1" Type="http://schemas.openxmlformats.org/officeDocument/2006/relationships/tags" Target="../tags/tag9.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jpeg"/></Relationships>
</file>

<file path=ppt/slides/_rels/slide1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notesSlide" Target="../notesSlides/notesSlide8.xml"/><Relationship Id="rId7" Type="http://schemas.openxmlformats.org/officeDocument/2006/relationships/image" Target="../media/image52.png"/><Relationship Id="rId2" Type="http://schemas.openxmlformats.org/officeDocument/2006/relationships/slideLayout" Target="../slideLayouts/slideLayout25.xml"/><Relationship Id="rId1" Type="http://schemas.openxmlformats.org/officeDocument/2006/relationships/tags" Target="../tags/tag10.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5.jpeg"/><Relationship Id="rId4" Type="http://schemas.openxmlformats.org/officeDocument/2006/relationships/image" Target="../media/image49.pn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9.xml"/><Relationship Id="rId7" Type="http://schemas.openxmlformats.org/officeDocument/2006/relationships/image" Target="../media/image10.png"/><Relationship Id="rId2" Type="http://schemas.openxmlformats.org/officeDocument/2006/relationships/slideLayout" Target="../slideLayouts/slideLayout25.xml"/><Relationship Id="rId1" Type="http://schemas.openxmlformats.org/officeDocument/2006/relationships/tags" Target="../tags/tag1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0.xml"/><Relationship Id="rId7" Type="http://schemas.openxmlformats.org/officeDocument/2006/relationships/image" Target="../media/image60.png"/><Relationship Id="rId2" Type="http://schemas.openxmlformats.org/officeDocument/2006/relationships/slideLayout" Target="../slideLayouts/slideLayout25.xml"/><Relationship Id="rId1" Type="http://schemas.openxmlformats.org/officeDocument/2006/relationships/tags" Target="../tags/tag1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 Id="rId9"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5.xml"/><Relationship Id="rId1" Type="http://schemas.openxmlformats.org/officeDocument/2006/relationships/tags" Target="../tags/tag13.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jpeg"/><Relationship Id="rId2" Type="http://schemas.openxmlformats.org/officeDocument/2006/relationships/slideLayout" Target="../slideLayouts/slideLayout25.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9.gif"/><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5.xml"/><Relationship Id="rId1" Type="http://schemas.openxmlformats.org/officeDocument/2006/relationships/tags" Target="../tags/tag14.xml"/><Relationship Id="rId5" Type="http://schemas.openxmlformats.org/officeDocument/2006/relationships/image" Target="../media/image62.png"/><Relationship Id="rId4" Type="http://schemas.openxmlformats.org/officeDocument/2006/relationships/image" Target="../media/image6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notesSlide" Target="../notesSlides/notesSlide12.xml"/><Relationship Id="rId7" Type="http://schemas.openxmlformats.org/officeDocument/2006/relationships/image" Target="../media/image66.png"/><Relationship Id="rId2" Type="http://schemas.openxmlformats.org/officeDocument/2006/relationships/slideLayout" Target="../slideLayouts/slideLayout25.xml"/><Relationship Id="rId1" Type="http://schemas.openxmlformats.org/officeDocument/2006/relationships/tags" Target="../tags/tag15.xml"/><Relationship Id="rId6" Type="http://schemas.openxmlformats.org/officeDocument/2006/relationships/image" Target="../media/image65.png"/><Relationship Id="rId5" Type="http://schemas.openxmlformats.org/officeDocument/2006/relationships/image" Target="../media/image64.png"/><Relationship Id="rId10" Type="http://schemas.openxmlformats.org/officeDocument/2006/relationships/image" Target="../media/image5.jpeg"/><Relationship Id="rId4" Type="http://schemas.openxmlformats.org/officeDocument/2006/relationships/image" Target="../media/image63.png"/><Relationship Id="rId9"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5.jpeg"/><Relationship Id="rId2" Type="http://schemas.openxmlformats.org/officeDocument/2006/relationships/slideLayout" Target="../slideLayouts/slideLayout25.xml"/><Relationship Id="rId1" Type="http://schemas.openxmlformats.org/officeDocument/2006/relationships/tags" Target="../tags/tag16.xml"/><Relationship Id="rId6" Type="http://schemas.openxmlformats.org/officeDocument/2006/relationships/image" Target="../media/image10.png"/><Relationship Id="rId5" Type="http://schemas.openxmlformats.org/officeDocument/2006/relationships/image" Target="../media/image69.png"/><Relationship Id="rId4" Type="http://schemas.openxmlformats.org/officeDocument/2006/relationships/image" Target="../media/image68.png"/></Relationships>
</file>

<file path=ppt/slides/_rels/slide2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70.png"/><Relationship Id="rId7" Type="http://schemas.openxmlformats.org/officeDocument/2006/relationships/image" Target="../media/image10.png"/><Relationship Id="rId2" Type="http://schemas.openxmlformats.org/officeDocument/2006/relationships/slideLayout" Target="../slideLayouts/slideLayout25.xml"/><Relationship Id="rId1" Type="http://schemas.openxmlformats.org/officeDocument/2006/relationships/tags" Target="../tags/tag17.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4.xml"/><Relationship Id="rId7" Type="http://schemas.openxmlformats.org/officeDocument/2006/relationships/image" Target="../media/image76.png"/><Relationship Id="rId2" Type="http://schemas.openxmlformats.org/officeDocument/2006/relationships/slideLayout" Target="../slideLayouts/slideLayout25.xml"/><Relationship Id="rId1" Type="http://schemas.openxmlformats.org/officeDocument/2006/relationships/tags" Target="../tags/tag18.xml"/><Relationship Id="rId6" Type="http://schemas.openxmlformats.org/officeDocument/2006/relationships/image" Target="../media/image75.png"/><Relationship Id="rId5" Type="http://schemas.openxmlformats.org/officeDocument/2006/relationships/image" Target="../media/image54.png"/><Relationship Id="rId4" Type="http://schemas.openxmlformats.org/officeDocument/2006/relationships/image" Target="../media/image74.png"/><Relationship Id="rId9"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7.png"/><Relationship Id="rId7" Type="http://schemas.openxmlformats.org/officeDocument/2006/relationships/image" Target="../media/image79.png"/><Relationship Id="rId2" Type="http://schemas.openxmlformats.org/officeDocument/2006/relationships/slideLayout" Target="../slideLayouts/slideLayout25.xml"/><Relationship Id="rId1" Type="http://schemas.openxmlformats.org/officeDocument/2006/relationships/tags" Target="../tags/tag19.xml"/><Relationship Id="rId6" Type="http://schemas.openxmlformats.org/officeDocument/2006/relationships/image" Target="../media/image5.jpeg"/><Relationship Id="rId5" Type="http://schemas.openxmlformats.org/officeDocument/2006/relationships/image" Target="../media/image10.png"/><Relationship Id="rId4" Type="http://schemas.openxmlformats.org/officeDocument/2006/relationships/image" Target="../media/image78.png"/><Relationship Id="rId9" Type="http://schemas.openxmlformats.org/officeDocument/2006/relationships/image" Target="../media/image81.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5.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2.xml"/><Relationship Id="rId7" Type="http://schemas.openxmlformats.org/officeDocument/2006/relationships/image" Target="../media/image10.png"/><Relationship Id="rId2" Type="http://schemas.openxmlformats.org/officeDocument/2006/relationships/slideLayout" Target="../slideLayouts/slideLayout25.xml"/><Relationship Id="rId1" Type="http://schemas.openxmlformats.org/officeDocument/2006/relationships/tags" Target="../tags/tag2.xml"/><Relationship Id="rId6" Type="http://schemas.openxmlformats.org/officeDocument/2006/relationships/image" Target="../media/image13.wmf"/><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5.xml"/><Relationship Id="rId1" Type="http://schemas.openxmlformats.org/officeDocument/2006/relationships/tags" Target="../tags/tag3.xml"/><Relationship Id="rId6" Type="http://schemas.openxmlformats.org/officeDocument/2006/relationships/image" Target="../media/image5.jpeg"/><Relationship Id="rId5" Type="http://schemas.openxmlformats.org/officeDocument/2006/relationships/image" Target="../media/image10.png"/><Relationship Id="rId4" Type="http://schemas.openxmlformats.org/officeDocument/2006/relationships/image" Target="../media/image14.wmf"/></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5.jpeg"/><Relationship Id="rId2" Type="http://schemas.openxmlformats.org/officeDocument/2006/relationships/slideLayout" Target="../slideLayouts/slideLayout25.xml"/><Relationship Id="rId1" Type="http://schemas.openxmlformats.org/officeDocument/2006/relationships/tags" Target="../tags/tag4.xml"/><Relationship Id="rId6" Type="http://schemas.openxmlformats.org/officeDocument/2006/relationships/image" Target="../media/image10.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5.xml"/><Relationship Id="rId1" Type="http://schemas.openxmlformats.org/officeDocument/2006/relationships/tags" Target="../tags/tag5.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4.xml"/><Relationship Id="rId7" Type="http://schemas.openxmlformats.org/officeDocument/2006/relationships/image" Target="../media/image20.png"/><Relationship Id="rId2" Type="http://schemas.openxmlformats.org/officeDocument/2006/relationships/slideLayout" Target="../slideLayouts/slideLayout25.xml"/><Relationship Id="rId1" Type="http://schemas.openxmlformats.org/officeDocument/2006/relationships/tags" Target="../tags/tag6.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5.jpeg"/><Relationship Id="rId4" Type="http://schemas.openxmlformats.org/officeDocument/2006/relationships/image" Target="../media/image15.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Espace réservé du pied de page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fr-FR" smtClean="0">
                <a:solidFill>
                  <a:srgbClr val="C3004A"/>
                </a:solidFill>
              </a:rPr>
              <a:t>Unité mixte de recherche </a:t>
            </a:r>
            <a:br>
              <a:rPr lang="fr-FR" smtClean="0">
                <a:solidFill>
                  <a:srgbClr val="C3004A"/>
                </a:solidFill>
              </a:rPr>
            </a:br>
            <a:r>
              <a:rPr lang="fr-FR" smtClean="0">
                <a:solidFill>
                  <a:srgbClr val="C3004A"/>
                </a:solidFill>
              </a:rPr>
              <a:t>CNRS-IN2P3</a:t>
            </a:r>
          </a:p>
          <a:p>
            <a:pPr fontAlgn="base">
              <a:spcBef>
                <a:spcPct val="0"/>
              </a:spcBef>
              <a:spcAft>
                <a:spcPct val="0"/>
              </a:spcAft>
            </a:pPr>
            <a:r>
              <a:rPr lang="fr-FR" smtClean="0">
                <a:solidFill>
                  <a:srgbClr val="C3004A"/>
                </a:solidFill>
              </a:rPr>
              <a:t>Université Paris-Sud</a:t>
            </a:r>
            <a:r>
              <a:rPr lang="fr-FR" b="0" smtClean="0">
                <a:solidFill>
                  <a:srgbClr val="AB757F"/>
                </a:solidFill>
              </a:rPr>
              <a:t/>
            </a:r>
            <a:br>
              <a:rPr lang="fr-FR" b="0" smtClean="0">
                <a:solidFill>
                  <a:srgbClr val="AB757F"/>
                </a:solidFill>
              </a:rPr>
            </a:br>
            <a:r>
              <a:rPr lang="fr-FR" b="0" smtClean="0">
                <a:solidFill>
                  <a:srgbClr val="FF0000"/>
                </a:solidFill>
              </a:rPr>
              <a:t/>
            </a:r>
            <a:br>
              <a:rPr lang="fr-FR" b="0" smtClean="0">
                <a:solidFill>
                  <a:srgbClr val="FF0000"/>
                </a:solidFill>
              </a:rPr>
            </a:br>
            <a:r>
              <a:rPr lang="fr-FR" b="0" smtClean="0"/>
              <a:t>91406 Orsay cedex</a:t>
            </a:r>
          </a:p>
          <a:p>
            <a:pPr fontAlgn="base">
              <a:spcBef>
                <a:spcPct val="0"/>
              </a:spcBef>
              <a:spcAft>
                <a:spcPct val="0"/>
              </a:spcAft>
            </a:pPr>
            <a:r>
              <a:rPr lang="fr-FR" b="0" smtClean="0"/>
              <a:t>Tél. : +33 1 69 15 73 40</a:t>
            </a:r>
          </a:p>
          <a:p>
            <a:pPr fontAlgn="base">
              <a:spcBef>
                <a:spcPct val="0"/>
              </a:spcBef>
              <a:spcAft>
                <a:spcPct val="0"/>
              </a:spcAft>
            </a:pPr>
            <a:r>
              <a:rPr lang="fr-FR" b="0" smtClean="0"/>
              <a:t>Fax : +33 1 69 15 64 70</a:t>
            </a:r>
          </a:p>
          <a:p>
            <a:pPr fontAlgn="base">
              <a:spcBef>
                <a:spcPct val="0"/>
              </a:spcBef>
              <a:spcAft>
                <a:spcPct val="0"/>
              </a:spcAft>
            </a:pPr>
            <a:r>
              <a:rPr lang="fr-FR" b="0" smtClean="0">
                <a:solidFill>
                  <a:srgbClr val="C3004A"/>
                </a:solidFill>
              </a:rPr>
              <a:t>http://ipnweb.in2p3.fr</a:t>
            </a:r>
          </a:p>
          <a:p>
            <a:pPr algn="ctr" fontAlgn="base">
              <a:spcBef>
                <a:spcPct val="0"/>
              </a:spcBef>
              <a:spcAft>
                <a:spcPct val="0"/>
              </a:spcAft>
            </a:pPr>
            <a:endParaRPr lang="fr-FR" b="0" smtClean="0">
              <a:solidFill>
                <a:srgbClr val="FF0000"/>
              </a:solidFill>
              <a:latin typeface="Calibri" pitchFamily="34" charset="0"/>
            </a:endParaRPr>
          </a:p>
        </p:txBody>
      </p:sp>
      <p:sp>
        <p:nvSpPr>
          <p:cNvPr id="5" name="Titre 1"/>
          <p:cNvSpPr txBox="1">
            <a:spLocks/>
          </p:cNvSpPr>
          <p:nvPr/>
        </p:nvSpPr>
        <p:spPr bwMode="auto">
          <a:xfrm>
            <a:off x="251520" y="1886967"/>
            <a:ext cx="864096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50000"/>
              </a:lnSpc>
              <a:spcBef>
                <a:spcPct val="0"/>
              </a:spcBef>
              <a:spcAft>
                <a:spcPct val="0"/>
              </a:spcAft>
              <a:buClrTx/>
              <a:buSzTx/>
              <a:buFont typeface="Arial" pitchFamily="34" charset="0"/>
              <a:buNone/>
              <a:tabLst/>
              <a:defRPr/>
            </a:pPr>
            <a:r>
              <a:rPr kumimoji="0" lang="fr-FR" sz="2400" b="1" i="0" u="none" strike="noStrike" kern="1200" cap="all" spc="0" normalizeH="0" baseline="0" noProof="0" dirty="0" smtClean="0">
                <a:ln>
                  <a:noFill/>
                </a:ln>
                <a:solidFill>
                  <a:srgbClr val="AB757F"/>
                </a:solidFill>
                <a:effectLst/>
                <a:uLnTx/>
                <a:uFillTx/>
                <a:latin typeface="Arial Bold"/>
                <a:ea typeface="+mj-ea"/>
                <a:cs typeface="+mj-cs"/>
              </a:rPr>
              <a:t>Modélisation de l’adsorption de l’ion uranyle   aux interfaces eau/T</a:t>
            </a:r>
            <a:r>
              <a:rPr kumimoji="0" lang="fr-FR" sz="2400" b="1" i="0" u="none" strike="noStrike" kern="1200" cap="all" spc="0" normalizeH="0" baseline="0" noProof="0" dirty="0" smtClean="0">
                <a:ln>
                  <a:noFill/>
                </a:ln>
                <a:solidFill>
                  <a:srgbClr val="AB757F"/>
                </a:solidFill>
                <a:effectLst/>
                <a:uLnTx/>
                <a:uFillTx/>
                <a:latin typeface="+mj-lt"/>
                <a:ea typeface="+mj-ea"/>
                <a:cs typeface="+mj-cs"/>
              </a:rPr>
              <a:t>i</a:t>
            </a:r>
            <a:r>
              <a:rPr kumimoji="0" lang="fr-FR" sz="2400" b="1" i="0" u="none" strike="noStrike" kern="1200" cap="all" spc="0" normalizeH="0" baseline="0" noProof="0" dirty="0" smtClean="0">
                <a:ln>
                  <a:noFill/>
                </a:ln>
                <a:solidFill>
                  <a:srgbClr val="AB757F"/>
                </a:solidFill>
                <a:effectLst/>
                <a:uLnTx/>
                <a:uFillTx/>
                <a:latin typeface="Arial Bold"/>
                <a:ea typeface="+mj-ea"/>
                <a:cs typeface="+mj-cs"/>
              </a:rPr>
              <a:t>O</a:t>
            </a:r>
            <a:r>
              <a:rPr kumimoji="0" lang="fr-FR" sz="2400" b="1" i="0" u="none" strike="noStrike" kern="1200" cap="all" spc="0" normalizeH="0" baseline="-25000" noProof="0" dirty="0" smtClean="0">
                <a:ln>
                  <a:noFill/>
                </a:ln>
                <a:solidFill>
                  <a:srgbClr val="AB757F"/>
                </a:solidFill>
                <a:effectLst/>
                <a:uLnTx/>
                <a:uFillTx/>
                <a:latin typeface="Arial Bold"/>
                <a:ea typeface="+mj-ea"/>
                <a:cs typeface="+mj-cs"/>
              </a:rPr>
              <a:t>2</a:t>
            </a:r>
            <a:r>
              <a:rPr kumimoji="0" lang="fr-FR" sz="2400" b="1" i="0" u="none" strike="noStrike" kern="1200" cap="all" spc="0" normalizeH="0" baseline="0" noProof="0" dirty="0" smtClean="0">
                <a:ln>
                  <a:noFill/>
                </a:ln>
                <a:solidFill>
                  <a:srgbClr val="AB757F"/>
                </a:solidFill>
                <a:effectLst/>
                <a:uLnTx/>
                <a:uFillTx/>
                <a:latin typeface="Arial Bold"/>
                <a:ea typeface="+mj-ea"/>
                <a:cs typeface="+mj-cs"/>
              </a:rPr>
              <a:t> et eau/</a:t>
            </a:r>
            <a:r>
              <a:rPr kumimoji="0" lang="fr-FR" sz="2400" b="1" i="0" u="none" strike="noStrike" kern="1200" cap="all" spc="0" normalizeH="0" baseline="0" noProof="0" dirty="0" err="1" smtClean="0">
                <a:ln>
                  <a:noFill/>
                </a:ln>
                <a:solidFill>
                  <a:srgbClr val="AB757F"/>
                </a:solidFill>
                <a:effectLst/>
                <a:uLnTx/>
                <a:uFillTx/>
                <a:latin typeface="Arial Bold"/>
                <a:ea typeface="+mj-ea"/>
                <a:cs typeface="+mj-cs"/>
              </a:rPr>
              <a:t>N</a:t>
            </a:r>
            <a:r>
              <a:rPr kumimoji="0" lang="fr-FR" sz="2400" b="1" i="0" u="none" strike="noStrike" kern="1200" cap="all" spc="0" normalizeH="0" baseline="0" noProof="0" dirty="0" err="1" smtClean="0">
                <a:ln>
                  <a:noFill/>
                </a:ln>
                <a:solidFill>
                  <a:srgbClr val="AB757F"/>
                </a:solidFill>
                <a:effectLst/>
                <a:uLnTx/>
                <a:uFillTx/>
                <a:latin typeface="+mj-lt"/>
                <a:ea typeface="+mj-ea"/>
                <a:cs typeface="+mj-cs"/>
              </a:rPr>
              <a:t>i</a:t>
            </a:r>
            <a:r>
              <a:rPr kumimoji="0" lang="fr-FR" sz="2400" b="1" i="0" u="none" strike="noStrike" kern="1200" cap="all" spc="0" normalizeH="0" baseline="0" noProof="0" dirty="0" err="1" smtClean="0">
                <a:ln>
                  <a:noFill/>
                </a:ln>
                <a:solidFill>
                  <a:srgbClr val="AB757F"/>
                </a:solidFill>
                <a:effectLst/>
                <a:uLnTx/>
                <a:uFillTx/>
                <a:latin typeface="Arial Bold"/>
                <a:ea typeface="+mj-ea"/>
                <a:cs typeface="+mj-cs"/>
              </a:rPr>
              <a:t>O</a:t>
            </a:r>
            <a:r>
              <a:rPr kumimoji="0" lang="fr-FR" sz="2400" b="1" i="0" u="none" strike="noStrike" kern="1200" cap="all" spc="0" normalizeH="0" baseline="0" noProof="0" dirty="0" smtClean="0">
                <a:ln>
                  <a:noFill/>
                </a:ln>
                <a:solidFill>
                  <a:srgbClr val="AB757F"/>
                </a:solidFill>
                <a:effectLst/>
                <a:uLnTx/>
                <a:uFillTx/>
                <a:latin typeface="Arial Bold"/>
                <a:ea typeface="+mj-ea"/>
                <a:cs typeface="+mj-cs"/>
              </a:rPr>
              <a:t> </a:t>
            </a:r>
            <a:br>
              <a:rPr kumimoji="0" lang="fr-FR" sz="2400" b="1" i="0" u="none" strike="noStrike" kern="1200" cap="all" spc="0" normalizeH="0" baseline="0" noProof="0" dirty="0" smtClean="0">
                <a:ln>
                  <a:noFill/>
                </a:ln>
                <a:solidFill>
                  <a:srgbClr val="AB757F"/>
                </a:solidFill>
                <a:effectLst/>
                <a:uLnTx/>
                <a:uFillTx/>
                <a:latin typeface="Arial Bold"/>
                <a:ea typeface="+mj-ea"/>
                <a:cs typeface="+mj-cs"/>
              </a:rPr>
            </a:br>
            <a:r>
              <a:rPr kumimoji="0" lang="fr-FR" sz="2400" b="1" i="0" u="none" strike="noStrike" kern="1200" cap="all" spc="0" normalizeH="0" baseline="0" noProof="0" dirty="0" smtClean="0">
                <a:ln>
                  <a:noFill/>
                </a:ln>
                <a:solidFill>
                  <a:srgbClr val="AB757F"/>
                </a:solidFill>
                <a:effectLst/>
                <a:uLnTx/>
                <a:uFillTx/>
                <a:latin typeface="Arial Bold"/>
                <a:ea typeface="+mj-ea"/>
                <a:cs typeface="+mj-cs"/>
              </a:rPr>
              <a:t>par dynamique moléculaire </a:t>
            </a:r>
            <a:r>
              <a:rPr kumimoji="0" lang="fr-FR" sz="2400" b="1" i="1" u="none" strike="noStrike" kern="1200" cap="all" spc="0" normalizeH="0" baseline="0" noProof="0" dirty="0" smtClean="0">
                <a:ln>
                  <a:noFill/>
                </a:ln>
                <a:solidFill>
                  <a:srgbClr val="AB757F"/>
                </a:solidFill>
                <a:effectLst/>
                <a:uLnTx/>
                <a:uFillTx/>
                <a:latin typeface="Arial Bold"/>
                <a:ea typeface="+mj-ea"/>
                <a:cs typeface="+mj-cs"/>
              </a:rPr>
              <a:t>ab </a:t>
            </a:r>
            <a:r>
              <a:rPr kumimoji="0" lang="fr-FR" sz="2400" b="1" i="1" u="none" strike="noStrike" kern="1200" cap="all" spc="0" normalizeH="0" baseline="0" noProof="0" dirty="0" err="1" smtClean="0">
                <a:ln>
                  <a:noFill/>
                </a:ln>
                <a:solidFill>
                  <a:srgbClr val="AB757F"/>
                </a:solidFill>
                <a:effectLst/>
                <a:uLnTx/>
                <a:uFillTx/>
                <a:latin typeface="Arial Bold"/>
                <a:ea typeface="+mj-ea"/>
                <a:cs typeface="+mj-cs"/>
              </a:rPr>
              <a:t>initio</a:t>
            </a:r>
            <a:endParaRPr kumimoji="0" lang="fr-FR" sz="2400" b="1" i="1" u="none" strike="noStrike" kern="1200" cap="all" spc="0" normalizeH="0" baseline="0" noProof="0" dirty="0">
              <a:ln>
                <a:noFill/>
              </a:ln>
              <a:solidFill>
                <a:srgbClr val="AB757F"/>
              </a:solidFill>
              <a:effectLst/>
              <a:uLnTx/>
              <a:uFillTx/>
              <a:latin typeface="Arial Bold"/>
              <a:ea typeface="+mj-ea"/>
              <a:cs typeface="+mj-cs"/>
            </a:endParaRPr>
          </a:p>
        </p:txBody>
      </p:sp>
      <p:sp>
        <p:nvSpPr>
          <p:cNvPr id="6" name="Sous-titre 2"/>
          <p:cNvSpPr txBox="1">
            <a:spLocks/>
          </p:cNvSpPr>
          <p:nvPr/>
        </p:nvSpPr>
        <p:spPr>
          <a:xfrm>
            <a:off x="1187624" y="3933056"/>
            <a:ext cx="6400800" cy="1080120"/>
          </a:xfrm>
          <a:prstGeom prst="rect">
            <a:avLst/>
          </a:prstGeom>
        </p:spPr>
        <p:txBody>
          <a:bodyPr>
            <a:normAutofit fontScale="77500" lnSpcReduction="20000"/>
          </a:bodyPr>
          <a:lstStyle/>
          <a:p>
            <a:pPr marL="342900" marR="0" lvl="0" indent="-342900" algn="ctr" defTabSz="914400" rtl="0" eaLnBrk="0" fontAlgn="base" latinLnBrk="0" hangingPunct="0">
              <a:lnSpc>
                <a:spcPct val="100000"/>
              </a:lnSpc>
              <a:spcBef>
                <a:spcPct val="20000"/>
              </a:spcBef>
              <a:spcAft>
                <a:spcPct val="0"/>
              </a:spcAft>
              <a:buClrTx/>
              <a:buSzTx/>
              <a:tabLst/>
              <a:defRPr/>
            </a:pPr>
            <a:r>
              <a:rPr kumimoji="0" lang="fr-FR" sz="2800" b="0" i="0" strike="noStrike" kern="1200" cap="none" spc="0" normalizeH="0" baseline="0" noProof="0" dirty="0" smtClean="0">
                <a:ln>
                  <a:noFill/>
                </a:ln>
                <a:solidFill>
                  <a:schemeClr val="tx1">
                    <a:lumMod val="50000"/>
                    <a:lumOff val="50000"/>
                  </a:schemeClr>
                </a:solidFill>
                <a:effectLst/>
                <a:uLnTx/>
                <a:uFillTx/>
                <a:latin typeface="+mn-lt"/>
                <a:ea typeface="+mn-ea"/>
                <a:cs typeface="+mn-cs"/>
              </a:rPr>
              <a:t>J. Roques</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fr-FR" sz="2800" b="0" i="0" u="sng" strike="noStrike" kern="1200" cap="none" spc="0" normalizeH="0" baseline="0" noProof="0" dirty="0" smtClean="0">
              <a:ln>
                <a:noFill/>
              </a:ln>
              <a:solidFill>
                <a:schemeClr val="tx1">
                  <a:lumMod val="50000"/>
                  <a:lumOff val="50000"/>
                </a:schemeClr>
              </a:solidFill>
              <a:effectLst/>
              <a:uLnTx/>
              <a:uFillTx/>
              <a:latin typeface="+mn-lt"/>
              <a:ea typeface="+mn-ea"/>
              <a:cs typeface="+mn-cs"/>
            </a:endParaRPr>
          </a:p>
          <a:p>
            <a:pPr marL="342900" marR="0" lvl="0" indent="-342900" algn="ctr" defTabSz="914400" rtl="0" eaLnBrk="0" fontAlgn="base" latinLnBrk="0" hangingPunct="0">
              <a:lnSpc>
                <a:spcPct val="100000"/>
              </a:lnSpc>
              <a:spcBef>
                <a:spcPct val="20000"/>
              </a:spcBef>
              <a:spcAft>
                <a:spcPct val="0"/>
              </a:spcAft>
              <a:buClrTx/>
              <a:buSzTx/>
              <a:tabLst/>
              <a:defRPr/>
            </a:pPr>
            <a:r>
              <a:rPr kumimoji="0" lang="fr-FR" sz="28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K. Sebbari, C. Domain, H. Perron, E. Simoni</a:t>
            </a:r>
            <a:endParaRPr kumimoji="0" lang="fr-FR" sz="28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pic>
        <p:nvPicPr>
          <p:cNvPr id="7" name="Image 6" descr="logo_edf.jpg"/>
          <p:cNvPicPr>
            <a:picLocks noChangeAspect="1"/>
          </p:cNvPicPr>
          <p:nvPr/>
        </p:nvPicPr>
        <p:blipFill>
          <a:blip r:embed="rId2" cstate="print"/>
          <a:srcRect t="17393" b="17382"/>
          <a:stretch>
            <a:fillRect/>
          </a:stretch>
        </p:blipFill>
        <p:spPr>
          <a:xfrm>
            <a:off x="7452320" y="260648"/>
            <a:ext cx="1415908" cy="692640"/>
          </a:xfrm>
          <a:prstGeom prst="rect">
            <a:avLst/>
          </a:prstGeom>
        </p:spPr>
      </p:pic>
      <p:pic>
        <p:nvPicPr>
          <p:cNvPr id="10" name="Image 9" descr="logoweb_psud.png"/>
          <p:cNvPicPr>
            <a:picLocks noChangeAspect="1"/>
          </p:cNvPicPr>
          <p:nvPr/>
        </p:nvPicPr>
        <p:blipFill>
          <a:blip r:embed="rId3" cstate="print"/>
          <a:stretch>
            <a:fillRect/>
          </a:stretch>
        </p:blipFill>
        <p:spPr>
          <a:xfrm>
            <a:off x="2808844" y="116632"/>
            <a:ext cx="1295400" cy="1143000"/>
          </a:xfrm>
          <a:prstGeom prst="rect">
            <a:avLst/>
          </a:prstGeom>
        </p:spPr>
      </p:pic>
      <p:pic>
        <p:nvPicPr>
          <p:cNvPr id="8" name="Picture 84"/>
          <p:cNvPicPr>
            <a:picLocks noChangeAspect="1" noChangeArrowheads="1"/>
          </p:cNvPicPr>
          <p:nvPr/>
        </p:nvPicPr>
        <p:blipFill>
          <a:blip r:embed="rId4" cstate="print"/>
          <a:srcRect/>
          <a:stretch>
            <a:fillRect/>
          </a:stretch>
        </p:blipFill>
        <p:spPr bwMode="auto">
          <a:xfrm rot="10800000" flipH="1" flipV="1">
            <a:off x="5201966" y="260649"/>
            <a:ext cx="1224136" cy="680142"/>
          </a:xfrm>
          <a:prstGeom prst="rect">
            <a:avLst/>
          </a:prstGeom>
          <a:noFill/>
          <a:ln w="9525">
            <a:noFill/>
            <a:miter lim="800000"/>
            <a:headEnd/>
            <a:tailEnd/>
          </a:ln>
        </p:spPr>
      </p:pic>
      <p:sp>
        <p:nvSpPr>
          <p:cNvPr id="9" name="Rectangle 8"/>
          <p:cNvSpPr/>
          <p:nvPr/>
        </p:nvSpPr>
        <p:spPr>
          <a:xfrm>
            <a:off x="2915816" y="6525344"/>
            <a:ext cx="6840760" cy="276999"/>
          </a:xfrm>
          <a:prstGeom prst="rect">
            <a:avLst/>
          </a:prstGeom>
        </p:spPr>
        <p:txBody>
          <a:bodyPr wrap="square">
            <a:spAutoFit/>
          </a:bodyPr>
          <a:lstStyle/>
          <a:p>
            <a:r>
              <a:rPr lang="fr-FR" sz="1200" dirty="0" smtClean="0"/>
              <a:t>XIII Journées Nationales de Radiochimie et de Chimie Nucléaire, Nantes  4-5 / 10 / 2012 </a:t>
            </a:r>
            <a:endParaRPr lang="fr-FR" sz="1200" dirty="0"/>
          </a:p>
        </p:txBody>
      </p:sp>
    </p:spTree>
  </p:cSld>
  <p:clrMapOvr>
    <a:masterClrMapping/>
  </p:clrMapOvr>
  <p:transition advTm="22074"/>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smtClean="0"/>
              <a:t>L’ion uranyle en solution</a:t>
            </a:r>
            <a:endParaRPr lang="fr-FR" dirty="0"/>
          </a:p>
        </p:txBody>
      </p:sp>
      <p:grpSp>
        <p:nvGrpSpPr>
          <p:cNvPr id="67" name="Groupe 66"/>
          <p:cNvGrpSpPr/>
          <p:nvPr/>
        </p:nvGrpSpPr>
        <p:grpSpPr>
          <a:xfrm>
            <a:off x="1154506" y="1303258"/>
            <a:ext cx="6834989" cy="2736304"/>
            <a:chOff x="-102749" y="908720"/>
            <a:chExt cx="6834989" cy="2736304"/>
          </a:xfrm>
        </p:grpSpPr>
        <p:grpSp>
          <p:nvGrpSpPr>
            <p:cNvPr id="64" name="Groupe 63"/>
            <p:cNvGrpSpPr>
              <a:grpSpLocks noChangeAspect="1"/>
            </p:cNvGrpSpPr>
            <p:nvPr/>
          </p:nvGrpSpPr>
          <p:grpSpPr>
            <a:xfrm>
              <a:off x="4355976" y="1137101"/>
              <a:ext cx="2307406" cy="2262870"/>
              <a:chOff x="6084168" y="2069257"/>
              <a:chExt cx="2780008" cy="2726349"/>
            </a:xfrm>
          </p:grpSpPr>
          <p:pic>
            <p:nvPicPr>
              <p:cNvPr id="48" name="Image 23" descr="uo2_l.png"/>
              <p:cNvPicPr>
                <a:picLocks noChangeAspect="1"/>
              </p:cNvPicPr>
              <p:nvPr/>
            </p:nvPicPr>
            <p:blipFill>
              <a:blip r:embed="rId4" cstate="print"/>
              <a:srcRect/>
              <a:stretch>
                <a:fillRect/>
              </a:stretch>
            </p:blipFill>
            <p:spPr bwMode="auto">
              <a:xfrm>
                <a:off x="6262606" y="2069257"/>
                <a:ext cx="2595475" cy="2326557"/>
              </a:xfrm>
              <a:prstGeom prst="rect">
                <a:avLst/>
              </a:prstGeom>
              <a:noFill/>
              <a:ln w="9525">
                <a:noFill/>
                <a:miter lim="800000"/>
                <a:headEnd/>
                <a:tailEnd/>
              </a:ln>
            </p:spPr>
          </p:pic>
          <p:sp>
            <p:nvSpPr>
              <p:cNvPr id="57" name="Text Box 19"/>
              <p:cNvSpPr txBox="1">
                <a:spLocks noChangeArrowheads="1"/>
              </p:cNvSpPr>
              <p:nvPr/>
            </p:nvSpPr>
            <p:spPr bwMode="auto">
              <a:xfrm>
                <a:off x="7350656" y="3051921"/>
                <a:ext cx="435660" cy="359678"/>
              </a:xfrm>
              <a:prstGeom prst="rect">
                <a:avLst/>
              </a:prstGeom>
              <a:noFill/>
              <a:ln w="9525">
                <a:noFill/>
                <a:miter lim="800000"/>
                <a:headEnd/>
                <a:tailEnd/>
              </a:ln>
            </p:spPr>
            <p:txBody>
              <a:bodyPr lIns="91401" tIns="45704" rIns="91401" bIns="45704"/>
              <a:lstStyle/>
              <a:p>
                <a:pPr algn="ctr"/>
                <a:r>
                  <a:rPr lang="en-GB" sz="1400" dirty="0" smtClean="0">
                    <a:cs typeface="Times New Roman" pitchFamily="18" charset="0"/>
                  </a:rPr>
                  <a:t>U</a:t>
                </a:r>
                <a:endParaRPr lang="en-GB" sz="1400" dirty="0"/>
              </a:p>
            </p:txBody>
          </p:sp>
          <p:sp>
            <p:nvSpPr>
              <p:cNvPr id="58" name="Text Box 19"/>
              <p:cNvSpPr txBox="1">
                <a:spLocks noChangeArrowheads="1"/>
              </p:cNvSpPr>
              <p:nvPr/>
            </p:nvSpPr>
            <p:spPr bwMode="auto">
              <a:xfrm>
                <a:off x="6594610" y="3953153"/>
                <a:ext cx="880713" cy="368959"/>
              </a:xfrm>
              <a:prstGeom prst="rect">
                <a:avLst/>
              </a:prstGeom>
              <a:noFill/>
              <a:ln w="9525">
                <a:noFill/>
                <a:miter lim="800000"/>
                <a:headEnd/>
                <a:tailEnd/>
              </a:ln>
            </p:spPr>
            <p:txBody>
              <a:bodyPr lIns="91401" tIns="45704" rIns="91401" bIns="45704"/>
              <a:lstStyle/>
              <a:p>
                <a:pPr algn="ctr"/>
                <a:r>
                  <a:rPr lang="en-GB" sz="1400" dirty="0" err="1" smtClean="0">
                    <a:cs typeface="Times New Roman" pitchFamily="18" charset="0"/>
                  </a:rPr>
                  <a:t>O</a:t>
                </a:r>
                <a:r>
                  <a:rPr lang="en-GB" sz="1400" baseline="-25000" dirty="0" err="1" smtClean="0">
                    <a:cs typeface="Times New Roman" pitchFamily="18" charset="0"/>
                  </a:rPr>
                  <a:t>yle</a:t>
                </a:r>
                <a:endParaRPr lang="en-GB" sz="1400" baseline="-25000" dirty="0"/>
              </a:p>
            </p:txBody>
          </p:sp>
          <p:sp>
            <p:nvSpPr>
              <p:cNvPr id="13" name="Line 18"/>
              <p:cNvSpPr>
                <a:spLocks noChangeShapeType="1"/>
              </p:cNvSpPr>
              <p:nvPr/>
            </p:nvSpPr>
            <p:spPr bwMode="auto">
              <a:xfrm flipV="1">
                <a:off x="7038490" y="3795892"/>
                <a:ext cx="352858" cy="256769"/>
              </a:xfrm>
              <a:prstGeom prst="line">
                <a:avLst/>
              </a:prstGeom>
              <a:noFill/>
              <a:ln w="15875">
                <a:solidFill>
                  <a:srgbClr val="000000"/>
                </a:solidFill>
                <a:round/>
                <a:headEnd/>
                <a:tailEnd type="stealth" w="med" len="med"/>
              </a:ln>
            </p:spPr>
            <p:txBody>
              <a:bodyPr/>
              <a:lstStyle/>
              <a:p>
                <a:pPr algn="ctr"/>
                <a:endParaRPr lang="en-US" sz="1400"/>
              </a:p>
            </p:txBody>
          </p:sp>
          <p:sp>
            <p:nvSpPr>
              <p:cNvPr id="11" name="Text Box 19"/>
              <p:cNvSpPr txBox="1">
                <a:spLocks noChangeArrowheads="1"/>
              </p:cNvSpPr>
              <p:nvPr/>
            </p:nvSpPr>
            <p:spPr bwMode="auto">
              <a:xfrm>
                <a:off x="6084168" y="4426647"/>
                <a:ext cx="2780008" cy="368959"/>
              </a:xfrm>
              <a:prstGeom prst="rect">
                <a:avLst/>
              </a:prstGeom>
              <a:noFill/>
              <a:ln w="9525">
                <a:noFill/>
                <a:miter lim="800000"/>
                <a:headEnd/>
                <a:tailEnd/>
              </a:ln>
            </p:spPr>
            <p:txBody>
              <a:bodyPr lIns="91401" tIns="45704" rIns="91401" bIns="45704"/>
              <a:lstStyle/>
              <a:p>
                <a:pPr algn="ctr"/>
                <a:r>
                  <a:rPr lang="en-GB" sz="1400" dirty="0" err="1" smtClean="0">
                    <a:cs typeface="Times New Roman" pitchFamily="18" charset="0"/>
                  </a:rPr>
                  <a:t>Exemple</a:t>
                </a:r>
                <a:r>
                  <a:rPr lang="en-GB" sz="1400" dirty="0" smtClean="0">
                    <a:cs typeface="Times New Roman" pitchFamily="18" charset="0"/>
                  </a:rPr>
                  <a:t> </a:t>
                </a:r>
                <a:r>
                  <a:rPr lang="en-GB" sz="1400" dirty="0" err="1" smtClean="0">
                    <a:cs typeface="Times New Roman" pitchFamily="18" charset="0"/>
                  </a:rPr>
                  <a:t>d’une</a:t>
                </a:r>
                <a:r>
                  <a:rPr lang="en-GB" sz="1400" dirty="0" smtClean="0">
                    <a:cs typeface="Times New Roman" pitchFamily="18" charset="0"/>
                  </a:rPr>
                  <a:t> structure de </a:t>
                </a:r>
                <a:r>
                  <a:rPr lang="en-GB" sz="1400" dirty="0" err="1" smtClean="0">
                    <a:cs typeface="Times New Roman" pitchFamily="18" charset="0"/>
                  </a:rPr>
                  <a:t>l’ion</a:t>
                </a:r>
                <a:r>
                  <a:rPr lang="en-GB" sz="1400" dirty="0" smtClean="0">
                    <a:cs typeface="Times New Roman" pitchFamily="18" charset="0"/>
                  </a:rPr>
                  <a:t> en solution</a:t>
                </a:r>
                <a:endParaRPr lang="en-GB" sz="1400" baseline="-25000" dirty="0"/>
              </a:p>
            </p:txBody>
          </p:sp>
        </p:grpSp>
        <p:grpSp>
          <p:nvGrpSpPr>
            <p:cNvPr id="65" name="Groupe 64"/>
            <p:cNvGrpSpPr>
              <a:grpSpLocks noChangeAspect="1"/>
            </p:cNvGrpSpPr>
            <p:nvPr/>
          </p:nvGrpSpPr>
          <p:grpSpPr>
            <a:xfrm>
              <a:off x="-102749" y="1052736"/>
              <a:ext cx="4242701" cy="2412000"/>
              <a:chOff x="183902" y="1300492"/>
              <a:chExt cx="6489490" cy="4506939"/>
            </a:xfrm>
          </p:grpSpPr>
          <p:pic>
            <p:nvPicPr>
              <p:cNvPr id="17" name="Image 4" descr="Gu-o_solution_prosper.png"/>
              <p:cNvPicPr>
                <a:picLocks noChangeAspect="1"/>
              </p:cNvPicPr>
              <p:nvPr/>
            </p:nvPicPr>
            <p:blipFill>
              <a:blip r:embed="rId5" cstate="print">
                <a:clrChange>
                  <a:clrFrom>
                    <a:srgbClr val="FFFFFF"/>
                  </a:clrFrom>
                  <a:clrTo>
                    <a:srgbClr val="FFFFFF">
                      <a:alpha val="0"/>
                    </a:srgbClr>
                  </a:clrTo>
                </a:clrChange>
              </a:blip>
              <a:srcRect l="16940" t="13830" r="10097" b="13474"/>
              <a:stretch>
                <a:fillRect/>
              </a:stretch>
            </p:blipFill>
            <p:spPr>
              <a:xfrm>
                <a:off x="1242942" y="1710171"/>
                <a:ext cx="4810695" cy="3703799"/>
              </a:xfrm>
              <a:prstGeom prst="rect">
                <a:avLst/>
              </a:prstGeom>
            </p:spPr>
          </p:pic>
          <p:pic>
            <p:nvPicPr>
              <p:cNvPr id="18" name="Image 6" descr="nr_prosper.png"/>
              <p:cNvPicPr>
                <a:picLocks/>
              </p:cNvPicPr>
              <p:nvPr/>
            </p:nvPicPr>
            <p:blipFill>
              <a:blip r:embed="rId6" cstate="print">
                <a:clrChange>
                  <a:clrFrom>
                    <a:srgbClr val="FFFFFF"/>
                  </a:clrFrom>
                  <a:clrTo>
                    <a:srgbClr val="FFFFFF">
                      <a:alpha val="0"/>
                    </a:srgbClr>
                  </a:clrTo>
                </a:clrChange>
              </a:blip>
              <a:srcRect l="15307" t="26801" r="11730" b="10002"/>
              <a:stretch>
                <a:fillRect/>
              </a:stretch>
            </p:blipFill>
            <p:spPr>
              <a:xfrm>
                <a:off x="1063103" y="1772229"/>
                <a:ext cx="4810695" cy="3894402"/>
              </a:xfrm>
              <a:prstGeom prst="rect">
                <a:avLst/>
              </a:prstGeom>
            </p:spPr>
          </p:pic>
          <p:cxnSp>
            <p:nvCxnSpPr>
              <p:cNvPr id="19" name="Connecteur droit 18"/>
              <p:cNvCxnSpPr/>
              <p:nvPr/>
            </p:nvCxnSpPr>
            <p:spPr>
              <a:xfrm flipV="1">
                <a:off x="900352" y="5341094"/>
                <a:ext cx="51083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rot="5400000">
                <a:off x="1259572" y="5300260"/>
                <a:ext cx="6743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646929" y="5334263"/>
                <a:ext cx="513766" cy="473168"/>
              </a:xfrm>
              <a:prstGeom prst="rect">
                <a:avLst/>
              </a:prstGeom>
              <a:noFill/>
            </p:spPr>
            <p:txBody>
              <a:bodyPr wrap="square" rtlCol="0">
                <a:spAutoFit/>
              </a:bodyPr>
              <a:lstStyle/>
              <a:p>
                <a:pPr algn="ctr"/>
                <a:r>
                  <a:rPr lang="fr-FR" sz="1400" dirty="0" smtClean="0"/>
                  <a:t>1</a:t>
                </a:r>
                <a:endParaRPr lang="fr-FR" sz="1400" dirty="0"/>
              </a:p>
            </p:txBody>
          </p:sp>
          <p:cxnSp>
            <p:nvCxnSpPr>
              <p:cNvPr id="22" name="Connecteur droit 21"/>
              <p:cNvCxnSpPr/>
              <p:nvPr/>
            </p:nvCxnSpPr>
            <p:spPr>
              <a:xfrm rot="5400000">
                <a:off x="1634518" y="5266544"/>
                <a:ext cx="13486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1453051" y="5334263"/>
                <a:ext cx="513766" cy="473168"/>
              </a:xfrm>
              <a:prstGeom prst="rect">
                <a:avLst/>
              </a:prstGeom>
              <a:noFill/>
            </p:spPr>
            <p:txBody>
              <a:bodyPr wrap="square" rtlCol="0">
                <a:spAutoFit/>
              </a:bodyPr>
              <a:lstStyle/>
              <a:p>
                <a:pPr algn="ctr"/>
                <a:r>
                  <a:rPr lang="fr-FR" sz="1400" dirty="0" smtClean="0"/>
                  <a:t>2</a:t>
                </a:r>
                <a:endParaRPr lang="fr-FR" sz="1400" dirty="0"/>
              </a:p>
            </p:txBody>
          </p:sp>
          <p:cxnSp>
            <p:nvCxnSpPr>
              <p:cNvPr id="24" name="Connecteur droit 23"/>
              <p:cNvCxnSpPr/>
              <p:nvPr/>
            </p:nvCxnSpPr>
            <p:spPr>
              <a:xfrm rot="5400000">
                <a:off x="2076480" y="5300260"/>
                <a:ext cx="6743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rot="5400000">
                <a:off x="2451426" y="5266544"/>
                <a:ext cx="13486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rot="5400000">
                <a:off x="2878906" y="5300260"/>
                <a:ext cx="6743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rot="5400000">
                <a:off x="3253852" y="5266544"/>
                <a:ext cx="13486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rot="5400000">
                <a:off x="3682013" y="5300260"/>
                <a:ext cx="6743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rot="5400000">
                <a:off x="4056959" y="5266544"/>
                <a:ext cx="13486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rot="5400000">
                <a:off x="4497457" y="5300260"/>
                <a:ext cx="6743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rot="5400000">
                <a:off x="4879253" y="5266544"/>
                <a:ext cx="13486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rot="5400000">
                <a:off x="5311230" y="5300260"/>
                <a:ext cx="6743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rot="5400000">
                <a:off x="5688529" y="5266544"/>
                <a:ext cx="13486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a:off x="2257808" y="5334263"/>
                <a:ext cx="513766" cy="473168"/>
              </a:xfrm>
              <a:prstGeom prst="rect">
                <a:avLst/>
              </a:prstGeom>
              <a:noFill/>
            </p:spPr>
            <p:txBody>
              <a:bodyPr wrap="square" rtlCol="0">
                <a:spAutoFit/>
              </a:bodyPr>
              <a:lstStyle/>
              <a:p>
                <a:pPr algn="ctr"/>
                <a:r>
                  <a:rPr lang="fr-FR" sz="1400" dirty="0" smtClean="0"/>
                  <a:t>3</a:t>
                </a:r>
                <a:endParaRPr lang="fr-FR" sz="1400" dirty="0"/>
              </a:p>
            </p:txBody>
          </p:sp>
          <p:sp>
            <p:nvSpPr>
              <p:cNvPr id="35" name="ZoneTexte 34"/>
              <p:cNvSpPr txBox="1"/>
              <p:nvPr/>
            </p:nvSpPr>
            <p:spPr>
              <a:xfrm>
                <a:off x="3069437" y="5334263"/>
                <a:ext cx="513766" cy="473168"/>
              </a:xfrm>
              <a:prstGeom prst="rect">
                <a:avLst/>
              </a:prstGeom>
              <a:noFill/>
            </p:spPr>
            <p:txBody>
              <a:bodyPr wrap="square" rtlCol="0">
                <a:spAutoFit/>
              </a:bodyPr>
              <a:lstStyle/>
              <a:p>
                <a:pPr algn="ctr"/>
                <a:r>
                  <a:rPr lang="fr-FR" sz="1400" dirty="0" smtClean="0"/>
                  <a:t>4</a:t>
                </a:r>
                <a:endParaRPr lang="fr-FR" sz="1400" dirty="0"/>
              </a:p>
            </p:txBody>
          </p:sp>
          <p:sp>
            <p:nvSpPr>
              <p:cNvPr id="36" name="ZoneTexte 35"/>
              <p:cNvSpPr txBox="1"/>
              <p:nvPr/>
            </p:nvSpPr>
            <p:spPr>
              <a:xfrm>
                <a:off x="3876173" y="5334263"/>
                <a:ext cx="513766" cy="473168"/>
              </a:xfrm>
              <a:prstGeom prst="rect">
                <a:avLst/>
              </a:prstGeom>
              <a:noFill/>
            </p:spPr>
            <p:txBody>
              <a:bodyPr wrap="square" rtlCol="0">
                <a:spAutoFit/>
              </a:bodyPr>
              <a:lstStyle/>
              <a:p>
                <a:pPr algn="ctr"/>
                <a:r>
                  <a:rPr lang="fr-FR" sz="1400" dirty="0" smtClean="0"/>
                  <a:t>5</a:t>
                </a:r>
                <a:endParaRPr lang="fr-FR" sz="1400" dirty="0"/>
              </a:p>
            </p:txBody>
          </p:sp>
          <p:sp>
            <p:nvSpPr>
              <p:cNvPr id="37" name="ZoneTexte 36"/>
              <p:cNvSpPr txBox="1"/>
              <p:nvPr/>
            </p:nvSpPr>
            <p:spPr>
              <a:xfrm>
                <a:off x="4685636" y="5334263"/>
                <a:ext cx="513766" cy="473168"/>
              </a:xfrm>
              <a:prstGeom prst="rect">
                <a:avLst/>
              </a:prstGeom>
              <a:noFill/>
            </p:spPr>
            <p:txBody>
              <a:bodyPr wrap="square" rtlCol="0">
                <a:spAutoFit/>
              </a:bodyPr>
              <a:lstStyle/>
              <a:p>
                <a:pPr algn="ctr"/>
                <a:r>
                  <a:rPr lang="fr-FR" sz="1400" dirty="0" smtClean="0"/>
                  <a:t>6</a:t>
                </a:r>
                <a:endParaRPr lang="fr-FR" sz="1400" dirty="0"/>
              </a:p>
            </p:txBody>
          </p:sp>
          <p:cxnSp>
            <p:nvCxnSpPr>
              <p:cNvPr id="38" name="Connecteur droit 37"/>
              <p:cNvCxnSpPr/>
              <p:nvPr/>
            </p:nvCxnSpPr>
            <p:spPr>
              <a:xfrm rot="16200000" flipV="1">
                <a:off x="-890461" y="3562116"/>
                <a:ext cx="357390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ZoneTexte 38"/>
              <p:cNvSpPr txBox="1"/>
              <p:nvPr/>
            </p:nvSpPr>
            <p:spPr>
              <a:xfrm>
                <a:off x="183902" y="1300492"/>
                <a:ext cx="2915668" cy="473168"/>
              </a:xfrm>
              <a:prstGeom prst="rect">
                <a:avLst/>
              </a:prstGeom>
              <a:noFill/>
            </p:spPr>
            <p:txBody>
              <a:bodyPr wrap="square" rtlCol="0">
                <a:spAutoFit/>
              </a:bodyPr>
              <a:lstStyle/>
              <a:p>
                <a:pPr algn="ctr"/>
                <a:r>
                  <a:rPr lang="fr-FR" sz="1400" dirty="0" smtClean="0"/>
                  <a:t>g(U-O)</a:t>
                </a:r>
                <a:r>
                  <a:rPr lang="fr-FR" sz="1400" baseline="-25000" dirty="0" smtClean="0"/>
                  <a:t>r</a:t>
                </a:r>
                <a:r>
                  <a:rPr lang="fr-FR" sz="1400" dirty="0" smtClean="0"/>
                  <a:t> (unité </a:t>
                </a:r>
                <a:r>
                  <a:rPr lang="fr-FR" sz="1400" dirty="0" err="1" smtClean="0"/>
                  <a:t>arb</a:t>
                </a:r>
                <a:r>
                  <a:rPr lang="fr-FR" sz="1400" dirty="0" smtClean="0"/>
                  <a:t>.)</a:t>
                </a:r>
                <a:endParaRPr lang="fr-FR" sz="1400" dirty="0"/>
              </a:p>
            </p:txBody>
          </p:sp>
          <p:sp>
            <p:nvSpPr>
              <p:cNvPr id="40" name="ZoneTexte 39"/>
              <p:cNvSpPr txBox="1"/>
              <p:nvPr/>
            </p:nvSpPr>
            <p:spPr>
              <a:xfrm>
                <a:off x="4338698" y="1599476"/>
                <a:ext cx="944155" cy="473168"/>
              </a:xfrm>
              <a:prstGeom prst="rect">
                <a:avLst/>
              </a:prstGeom>
              <a:noFill/>
            </p:spPr>
            <p:txBody>
              <a:bodyPr wrap="square" rtlCol="0">
                <a:spAutoFit/>
              </a:bodyPr>
              <a:lstStyle/>
              <a:p>
                <a:pPr algn="ctr"/>
                <a:r>
                  <a:rPr lang="fr-FR" sz="1400" dirty="0" smtClean="0">
                    <a:solidFill>
                      <a:srgbClr val="FF0000"/>
                    </a:solidFill>
                  </a:rPr>
                  <a:t>n (O)</a:t>
                </a:r>
                <a:endParaRPr lang="fr-FR" sz="1400" dirty="0">
                  <a:solidFill>
                    <a:srgbClr val="FF0000"/>
                  </a:solidFill>
                </a:endParaRPr>
              </a:p>
            </p:txBody>
          </p:sp>
          <p:cxnSp>
            <p:nvCxnSpPr>
              <p:cNvPr id="41" name="Connecteur droit 40"/>
              <p:cNvCxnSpPr/>
              <p:nvPr/>
            </p:nvCxnSpPr>
            <p:spPr>
              <a:xfrm rot="10800000">
                <a:off x="899568" y="4964372"/>
                <a:ext cx="5109109" cy="0"/>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2" name="ZoneTexte 41"/>
              <p:cNvSpPr txBox="1"/>
              <p:nvPr/>
            </p:nvSpPr>
            <p:spPr>
              <a:xfrm>
                <a:off x="546382" y="4668442"/>
                <a:ext cx="467779" cy="473168"/>
              </a:xfrm>
              <a:prstGeom prst="rect">
                <a:avLst/>
              </a:prstGeom>
              <a:noFill/>
            </p:spPr>
            <p:txBody>
              <a:bodyPr wrap="square" rtlCol="0">
                <a:spAutoFit/>
              </a:bodyPr>
              <a:lstStyle/>
              <a:p>
                <a:pPr algn="ctr"/>
                <a:r>
                  <a:rPr lang="fr-FR" sz="1400" dirty="0" smtClean="0"/>
                  <a:t>1</a:t>
                </a:r>
                <a:endParaRPr lang="fr-FR" sz="1400" dirty="0"/>
              </a:p>
            </p:txBody>
          </p:sp>
          <p:sp>
            <p:nvSpPr>
              <p:cNvPr id="43" name="ZoneTexte 42"/>
              <p:cNvSpPr txBox="1"/>
              <p:nvPr/>
            </p:nvSpPr>
            <p:spPr>
              <a:xfrm>
                <a:off x="5034390" y="5331466"/>
                <a:ext cx="1639002" cy="473168"/>
              </a:xfrm>
              <a:prstGeom prst="rect">
                <a:avLst/>
              </a:prstGeom>
              <a:noFill/>
            </p:spPr>
            <p:txBody>
              <a:bodyPr wrap="square" rtlCol="0">
                <a:spAutoFit/>
              </a:bodyPr>
              <a:lstStyle/>
              <a:p>
                <a:pPr algn="ctr"/>
                <a:r>
                  <a:rPr lang="fr-FR" sz="1400" dirty="0" smtClean="0"/>
                  <a:t>d(U-O) (Å)</a:t>
                </a:r>
                <a:endParaRPr lang="fr-FR" sz="1400" dirty="0"/>
              </a:p>
            </p:txBody>
          </p:sp>
          <p:sp>
            <p:nvSpPr>
              <p:cNvPr id="44" name="ZoneTexte 43"/>
              <p:cNvSpPr txBox="1"/>
              <p:nvPr/>
            </p:nvSpPr>
            <p:spPr>
              <a:xfrm>
                <a:off x="1463613" y="4525341"/>
                <a:ext cx="513766" cy="473168"/>
              </a:xfrm>
              <a:prstGeom prst="rect">
                <a:avLst/>
              </a:prstGeom>
              <a:noFill/>
            </p:spPr>
            <p:txBody>
              <a:bodyPr wrap="square" rtlCol="0">
                <a:spAutoFit/>
              </a:bodyPr>
              <a:lstStyle/>
              <a:p>
                <a:pPr algn="ctr"/>
                <a:r>
                  <a:rPr lang="fr-FR" sz="1400" dirty="0" smtClean="0">
                    <a:solidFill>
                      <a:srgbClr val="FF0000"/>
                    </a:solidFill>
                  </a:rPr>
                  <a:t>2</a:t>
                </a:r>
                <a:endParaRPr lang="fr-FR" sz="1400" dirty="0">
                  <a:solidFill>
                    <a:srgbClr val="FF0000"/>
                  </a:solidFill>
                </a:endParaRPr>
              </a:p>
            </p:txBody>
          </p:sp>
          <p:sp>
            <p:nvSpPr>
              <p:cNvPr id="45" name="ZoneTexte 44"/>
              <p:cNvSpPr txBox="1"/>
              <p:nvPr/>
            </p:nvSpPr>
            <p:spPr>
              <a:xfrm>
                <a:off x="2527567" y="4144017"/>
                <a:ext cx="513766" cy="473168"/>
              </a:xfrm>
              <a:prstGeom prst="rect">
                <a:avLst/>
              </a:prstGeom>
              <a:noFill/>
            </p:spPr>
            <p:txBody>
              <a:bodyPr wrap="square" rtlCol="0">
                <a:spAutoFit/>
              </a:bodyPr>
              <a:lstStyle/>
              <a:p>
                <a:pPr algn="ctr"/>
                <a:r>
                  <a:rPr lang="fr-FR" sz="1400" dirty="0" smtClean="0">
                    <a:solidFill>
                      <a:srgbClr val="FF0000"/>
                    </a:solidFill>
                  </a:rPr>
                  <a:t>5</a:t>
                </a:r>
                <a:endParaRPr lang="fr-FR" sz="1400" dirty="0">
                  <a:solidFill>
                    <a:srgbClr val="FF0000"/>
                  </a:solidFill>
                </a:endParaRPr>
              </a:p>
            </p:txBody>
          </p:sp>
          <p:sp>
            <p:nvSpPr>
              <p:cNvPr id="46" name="ZoneTexte 45"/>
              <p:cNvSpPr txBox="1"/>
              <p:nvPr/>
            </p:nvSpPr>
            <p:spPr>
              <a:xfrm>
                <a:off x="3312993" y="3386205"/>
                <a:ext cx="697015" cy="575096"/>
              </a:xfrm>
              <a:prstGeom prst="rect">
                <a:avLst/>
              </a:prstGeom>
              <a:noFill/>
            </p:spPr>
            <p:txBody>
              <a:bodyPr wrap="square" rtlCol="0">
                <a:spAutoFit/>
              </a:bodyPr>
              <a:lstStyle/>
              <a:p>
                <a:pPr algn="ctr"/>
                <a:r>
                  <a:rPr lang="fr-FR" sz="1400" baseline="-10000" dirty="0" smtClean="0">
                    <a:solidFill>
                      <a:srgbClr val="FF0000"/>
                    </a:solidFill>
                  </a:rPr>
                  <a:t>~</a:t>
                </a:r>
                <a:r>
                  <a:rPr lang="fr-FR" sz="1400" dirty="0" smtClean="0">
                    <a:solidFill>
                      <a:srgbClr val="FF0000"/>
                    </a:solidFill>
                  </a:rPr>
                  <a:t>13</a:t>
                </a:r>
                <a:endParaRPr lang="fr-FR" sz="1400" dirty="0">
                  <a:solidFill>
                    <a:srgbClr val="FF0000"/>
                  </a:solidFill>
                </a:endParaRPr>
              </a:p>
            </p:txBody>
          </p:sp>
          <p:pic>
            <p:nvPicPr>
              <p:cNvPr id="47" name="Image 51" descr="uo2.png"/>
              <p:cNvPicPr>
                <a:picLocks noChangeAspect="1"/>
              </p:cNvPicPr>
              <p:nvPr/>
            </p:nvPicPr>
            <p:blipFill>
              <a:blip r:embed="rId7" cstate="print"/>
              <a:srcRect l="65369" t="48950" r="18239" b="34250"/>
              <a:stretch>
                <a:fillRect/>
              </a:stretch>
            </p:blipFill>
            <p:spPr bwMode="auto">
              <a:xfrm>
                <a:off x="2992758" y="2383983"/>
                <a:ext cx="421626" cy="419518"/>
              </a:xfrm>
              <a:prstGeom prst="rect">
                <a:avLst/>
              </a:prstGeom>
              <a:noFill/>
              <a:ln w="9525">
                <a:noFill/>
                <a:miter lim="800000"/>
                <a:headEnd/>
                <a:tailEnd/>
              </a:ln>
            </p:spPr>
          </p:pic>
          <p:pic>
            <p:nvPicPr>
              <p:cNvPr id="49" name="Image 9"/>
              <p:cNvPicPr>
                <a:picLocks noChangeAspect="1"/>
              </p:cNvPicPr>
              <p:nvPr/>
            </p:nvPicPr>
            <p:blipFill>
              <a:blip r:embed="rId8" cstate="print"/>
              <a:srcRect/>
              <a:stretch>
                <a:fillRect/>
              </a:stretch>
            </p:blipFill>
            <p:spPr bwMode="auto">
              <a:xfrm>
                <a:off x="4800219" y="3994572"/>
                <a:ext cx="551488" cy="613255"/>
              </a:xfrm>
              <a:prstGeom prst="rect">
                <a:avLst/>
              </a:prstGeom>
              <a:noFill/>
              <a:ln w="9525">
                <a:noFill/>
                <a:miter lim="800000"/>
                <a:headEnd/>
                <a:tailEnd/>
              </a:ln>
            </p:spPr>
          </p:pic>
          <p:pic>
            <p:nvPicPr>
              <p:cNvPr id="50" name="Image 10"/>
              <p:cNvPicPr>
                <a:picLocks noChangeAspect="1"/>
              </p:cNvPicPr>
              <p:nvPr/>
            </p:nvPicPr>
            <p:blipFill>
              <a:blip r:embed="rId9" cstate="print"/>
              <a:srcRect/>
              <a:stretch>
                <a:fillRect/>
              </a:stretch>
            </p:blipFill>
            <p:spPr bwMode="auto">
              <a:xfrm>
                <a:off x="4902109" y="3500013"/>
                <a:ext cx="498546" cy="520605"/>
              </a:xfrm>
              <a:prstGeom prst="rect">
                <a:avLst/>
              </a:prstGeom>
              <a:noFill/>
              <a:ln w="9525">
                <a:noFill/>
                <a:miter lim="800000"/>
                <a:headEnd/>
                <a:tailEnd/>
              </a:ln>
            </p:spPr>
          </p:pic>
          <p:sp>
            <p:nvSpPr>
              <p:cNvPr id="51" name="Text Box 19"/>
              <p:cNvSpPr txBox="1">
                <a:spLocks noChangeArrowheads="1"/>
              </p:cNvSpPr>
              <p:nvPr/>
            </p:nvSpPr>
            <p:spPr bwMode="auto">
              <a:xfrm>
                <a:off x="1865393" y="1705672"/>
                <a:ext cx="694337" cy="368959"/>
              </a:xfrm>
              <a:prstGeom prst="rect">
                <a:avLst/>
              </a:prstGeom>
              <a:noFill/>
              <a:ln w="9525">
                <a:noFill/>
                <a:miter lim="800000"/>
                <a:headEnd/>
                <a:tailEnd/>
              </a:ln>
            </p:spPr>
            <p:txBody>
              <a:bodyPr lIns="91401" tIns="45704" rIns="91401" bIns="45704"/>
              <a:lstStyle/>
              <a:p>
                <a:pPr algn="ctr"/>
                <a:r>
                  <a:rPr lang="en-GB" sz="1400" dirty="0" err="1" smtClean="0">
                    <a:cs typeface="Times New Roman" pitchFamily="18" charset="0"/>
                  </a:rPr>
                  <a:t>O</a:t>
                </a:r>
                <a:r>
                  <a:rPr lang="en-GB" sz="1400" baseline="-25000" dirty="0" err="1" smtClean="0">
                    <a:cs typeface="Times New Roman" pitchFamily="18" charset="0"/>
                  </a:rPr>
                  <a:t>yle</a:t>
                </a:r>
                <a:endParaRPr lang="en-GB" sz="1400" baseline="-25000" dirty="0"/>
              </a:p>
            </p:txBody>
          </p:sp>
          <p:sp>
            <p:nvSpPr>
              <p:cNvPr id="52" name="Line 18"/>
              <p:cNvSpPr>
                <a:spLocks noChangeShapeType="1"/>
              </p:cNvSpPr>
              <p:nvPr/>
            </p:nvSpPr>
            <p:spPr bwMode="auto">
              <a:xfrm flipH="1">
                <a:off x="1602620" y="2086947"/>
                <a:ext cx="359678" cy="449597"/>
              </a:xfrm>
              <a:prstGeom prst="line">
                <a:avLst/>
              </a:prstGeom>
              <a:noFill/>
              <a:ln w="15875">
                <a:solidFill>
                  <a:srgbClr val="000000"/>
                </a:solidFill>
                <a:round/>
                <a:headEnd/>
                <a:tailEnd type="stealth" w="med" len="med"/>
              </a:ln>
            </p:spPr>
            <p:txBody>
              <a:bodyPr/>
              <a:lstStyle/>
              <a:p>
                <a:pPr algn="ctr"/>
                <a:endParaRPr lang="en-US" sz="1400"/>
              </a:p>
            </p:txBody>
          </p:sp>
          <p:sp>
            <p:nvSpPr>
              <p:cNvPr id="53" name="Text Box 19"/>
              <p:cNvSpPr txBox="1">
                <a:spLocks noChangeArrowheads="1"/>
              </p:cNvSpPr>
              <p:nvPr/>
            </p:nvSpPr>
            <p:spPr bwMode="auto">
              <a:xfrm>
                <a:off x="2288044" y="2162576"/>
                <a:ext cx="885955" cy="361240"/>
              </a:xfrm>
              <a:prstGeom prst="rect">
                <a:avLst/>
              </a:prstGeom>
              <a:noFill/>
              <a:ln w="9525">
                <a:noFill/>
                <a:miter lim="800000"/>
                <a:headEnd/>
                <a:tailEnd/>
              </a:ln>
            </p:spPr>
            <p:txBody>
              <a:bodyPr lIns="91401" tIns="45704" rIns="91401" bIns="45704"/>
              <a:lstStyle/>
              <a:p>
                <a:pPr algn="ctr"/>
                <a:r>
                  <a:rPr lang="en-GB" sz="1400" dirty="0" smtClean="0">
                    <a:cs typeface="Times New Roman" pitchFamily="18" charset="0"/>
                  </a:rPr>
                  <a:t>O</a:t>
                </a:r>
                <a:r>
                  <a:rPr lang="en-GB" sz="1400" baseline="-25000" dirty="0" smtClean="0">
                    <a:cs typeface="Times New Roman" pitchFamily="18" charset="0"/>
                  </a:rPr>
                  <a:t>1st</a:t>
                </a:r>
                <a:endParaRPr lang="en-GB" sz="1400" baseline="-25000" dirty="0"/>
              </a:p>
            </p:txBody>
          </p:sp>
          <p:sp>
            <p:nvSpPr>
              <p:cNvPr id="54" name="Line 18"/>
              <p:cNvSpPr>
                <a:spLocks noChangeShapeType="1"/>
              </p:cNvSpPr>
              <p:nvPr/>
            </p:nvSpPr>
            <p:spPr bwMode="auto">
              <a:xfrm flipH="1">
                <a:off x="2083240" y="2590786"/>
                <a:ext cx="359678" cy="449597"/>
              </a:xfrm>
              <a:prstGeom prst="line">
                <a:avLst/>
              </a:prstGeom>
              <a:noFill/>
              <a:ln w="15875">
                <a:solidFill>
                  <a:srgbClr val="000000"/>
                </a:solidFill>
                <a:round/>
                <a:headEnd/>
                <a:tailEnd type="stealth" w="med" len="med"/>
              </a:ln>
            </p:spPr>
            <p:txBody>
              <a:bodyPr/>
              <a:lstStyle/>
              <a:p>
                <a:pPr algn="ctr"/>
                <a:endParaRPr lang="en-US" sz="1400"/>
              </a:p>
            </p:txBody>
          </p:sp>
          <p:sp>
            <p:nvSpPr>
              <p:cNvPr id="55" name="Text Box 19"/>
              <p:cNvSpPr txBox="1">
                <a:spLocks noChangeArrowheads="1"/>
              </p:cNvSpPr>
              <p:nvPr/>
            </p:nvSpPr>
            <p:spPr bwMode="auto">
              <a:xfrm>
                <a:off x="3905350" y="3647880"/>
                <a:ext cx="865023" cy="430677"/>
              </a:xfrm>
              <a:prstGeom prst="rect">
                <a:avLst/>
              </a:prstGeom>
              <a:noFill/>
              <a:ln w="9525">
                <a:noFill/>
                <a:miter lim="800000"/>
                <a:headEnd/>
                <a:tailEnd/>
              </a:ln>
            </p:spPr>
            <p:txBody>
              <a:bodyPr lIns="91401" tIns="45704" rIns="91401" bIns="45704"/>
              <a:lstStyle/>
              <a:p>
                <a:pPr algn="ctr"/>
                <a:r>
                  <a:rPr lang="en-GB" sz="1400" dirty="0" smtClean="0">
                    <a:cs typeface="Times New Roman" pitchFamily="18" charset="0"/>
                  </a:rPr>
                  <a:t>O</a:t>
                </a:r>
                <a:r>
                  <a:rPr lang="en-GB" sz="1400" baseline="-25000" dirty="0" smtClean="0">
                    <a:cs typeface="Times New Roman" pitchFamily="18" charset="0"/>
                  </a:rPr>
                  <a:t>2nd</a:t>
                </a:r>
                <a:endParaRPr lang="en-GB" sz="1400" baseline="-25000" dirty="0"/>
              </a:p>
            </p:txBody>
          </p:sp>
          <p:sp>
            <p:nvSpPr>
              <p:cNvPr id="56" name="Line 18"/>
              <p:cNvSpPr>
                <a:spLocks noChangeShapeType="1"/>
              </p:cNvSpPr>
              <p:nvPr/>
            </p:nvSpPr>
            <p:spPr bwMode="auto">
              <a:xfrm flipH="1">
                <a:off x="3704647" y="4084490"/>
                <a:ext cx="359678" cy="449597"/>
              </a:xfrm>
              <a:prstGeom prst="line">
                <a:avLst/>
              </a:prstGeom>
              <a:noFill/>
              <a:ln w="15875">
                <a:solidFill>
                  <a:srgbClr val="000000"/>
                </a:solidFill>
                <a:round/>
                <a:headEnd/>
                <a:tailEnd type="stealth" w="med" len="med"/>
              </a:ln>
            </p:spPr>
            <p:txBody>
              <a:bodyPr/>
              <a:lstStyle/>
              <a:p>
                <a:pPr algn="ctr"/>
                <a:endParaRPr lang="en-US" sz="1400"/>
              </a:p>
            </p:txBody>
          </p:sp>
          <p:sp>
            <p:nvSpPr>
              <p:cNvPr id="59" name="Text Box 19"/>
              <p:cNvSpPr txBox="1">
                <a:spLocks noChangeArrowheads="1"/>
              </p:cNvSpPr>
              <p:nvPr/>
            </p:nvSpPr>
            <p:spPr bwMode="auto">
              <a:xfrm>
                <a:off x="5386983" y="3486862"/>
                <a:ext cx="1272220" cy="368959"/>
              </a:xfrm>
              <a:prstGeom prst="rect">
                <a:avLst/>
              </a:prstGeom>
              <a:noFill/>
              <a:ln w="9525">
                <a:noFill/>
                <a:miter lim="800000"/>
                <a:headEnd/>
                <a:tailEnd/>
              </a:ln>
            </p:spPr>
            <p:txBody>
              <a:bodyPr lIns="91401" tIns="45704" rIns="91401" bIns="45704"/>
              <a:lstStyle/>
              <a:p>
                <a:r>
                  <a:rPr lang="en-GB" sz="1400" dirty="0" smtClean="0">
                    <a:cs typeface="Times New Roman" pitchFamily="18" charset="0"/>
                  </a:rPr>
                  <a:t>O</a:t>
                </a:r>
                <a:r>
                  <a:rPr lang="en-GB" sz="1400" baseline="-25000" dirty="0" smtClean="0">
                    <a:cs typeface="Times New Roman" pitchFamily="18" charset="0"/>
                  </a:rPr>
                  <a:t>2nd-</a:t>
                </a:r>
                <a:r>
                  <a:rPr lang="en-GB" sz="1400" i="1" baseline="-25000" dirty="0" smtClean="0">
                    <a:cs typeface="Times New Roman" pitchFamily="18" charset="0"/>
                  </a:rPr>
                  <a:t>éq</a:t>
                </a:r>
                <a:endParaRPr lang="en-GB" sz="1400" baseline="-25000" dirty="0" smtClean="0"/>
              </a:p>
              <a:p>
                <a:endParaRPr lang="en-GB" sz="1400" baseline="-25000" dirty="0"/>
              </a:p>
            </p:txBody>
          </p:sp>
          <p:sp>
            <p:nvSpPr>
              <p:cNvPr id="60" name="Text Box 19"/>
              <p:cNvSpPr txBox="1">
                <a:spLocks noChangeArrowheads="1"/>
              </p:cNvSpPr>
              <p:nvPr/>
            </p:nvSpPr>
            <p:spPr bwMode="auto">
              <a:xfrm>
                <a:off x="5386983" y="3992153"/>
                <a:ext cx="1272546" cy="368959"/>
              </a:xfrm>
              <a:prstGeom prst="rect">
                <a:avLst/>
              </a:prstGeom>
              <a:noFill/>
              <a:ln w="9525">
                <a:noFill/>
                <a:miter lim="800000"/>
                <a:headEnd/>
                <a:tailEnd/>
              </a:ln>
            </p:spPr>
            <p:txBody>
              <a:bodyPr lIns="91401" tIns="45704" rIns="91401" bIns="45704"/>
              <a:lstStyle/>
              <a:p>
                <a:r>
                  <a:rPr lang="en-GB" sz="1400" dirty="0" smtClean="0">
                    <a:cs typeface="Times New Roman" pitchFamily="18" charset="0"/>
                  </a:rPr>
                  <a:t>O</a:t>
                </a:r>
                <a:r>
                  <a:rPr lang="en-GB" sz="1400" baseline="-25000" dirty="0" smtClean="0">
                    <a:cs typeface="Times New Roman" pitchFamily="18" charset="0"/>
                  </a:rPr>
                  <a:t>2nd-ap</a:t>
                </a:r>
                <a:endParaRPr lang="en-GB" sz="1400" baseline="-25000" dirty="0" smtClean="0"/>
              </a:p>
            </p:txBody>
          </p:sp>
          <p:sp>
            <p:nvSpPr>
              <p:cNvPr id="16" name="Forme libre 15"/>
              <p:cNvSpPr/>
              <p:nvPr/>
            </p:nvSpPr>
            <p:spPr>
              <a:xfrm>
                <a:off x="3749607" y="4668967"/>
                <a:ext cx="539517" cy="655422"/>
              </a:xfrm>
              <a:custGeom>
                <a:avLst/>
                <a:gdLst>
                  <a:gd name="connsiteX0" fmla="*/ 0 w 835572"/>
                  <a:gd name="connsiteY0" fmla="*/ 0 h 1324303"/>
                  <a:gd name="connsiteX1" fmla="*/ 315310 w 835572"/>
                  <a:gd name="connsiteY1" fmla="*/ 725214 h 1324303"/>
                  <a:gd name="connsiteX2" fmla="*/ 536027 w 835572"/>
                  <a:gd name="connsiteY2" fmla="*/ 1166648 h 1324303"/>
                  <a:gd name="connsiteX3" fmla="*/ 835572 w 835572"/>
                  <a:gd name="connsiteY3" fmla="*/ 1324303 h 1324303"/>
                </a:gdLst>
                <a:ahLst/>
                <a:cxnLst>
                  <a:cxn ang="0">
                    <a:pos x="connsiteX0" y="connsiteY0"/>
                  </a:cxn>
                  <a:cxn ang="0">
                    <a:pos x="connsiteX1" y="connsiteY1"/>
                  </a:cxn>
                  <a:cxn ang="0">
                    <a:pos x="connsiteX2" y="connsiteY2"/>
                  </a:cxn>
                  <a:cxn ang="0">
                    <a:pos x="connsiteX3" y="connsiteY3"/>
                  </a:cxn>
                </a:cxnLst>
                <a:rect l="l" t="t" r="r" b="b"/>
                <a:pathLst>
                  <a:path w="835572" h="1324303">
                    <a:moveTo>
                      <a:pt x="0" y="0"/>
                    </a:moveTo>
                    <a:cubicBezTo>
                      <a:pt x="112986" y="265386"/>
                      <a:pt x="225972" y="530773"/>
                      <a:pt x="315310" y="725214"/>
                    </a:cubicBezTo>
                    <a:cubicBezTo>
                      <a:pt x="404648" y="919655"/>
                      <a:pt x="449317" y="1066800"/>
                      <a:pt x="536027" y="1166648"/>
                    </a:cubicBezTo>
                    <a:cubicBezTo>
                      <a:pt x="622737" y="1266496"/>
                      <a:pt x="729154" y="1295399"/>
                      <a:pt x="835572" y="1324303"/>
                    </a:cubicBezTo>
                  </a:path>
                </a:pathLst>
              </a:custGeom>
              <a:ln w="635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sp>
            <p:nvSpPr>
              <p:cNvPr id="9" name="Accolade ouvrante 8"/>
              <p:cNvSpPr/>
              <p:nvPr/>
            </p:nvSpPr>
            <p:spPr>
              <a:xfrm>
                <a:off x="4681299" y="3478842"/>
                <a:ext cx="179839" cy="1079033"/>
              </a:xfrm>
              <a:prstGeom prst="lef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sp>
          <p:nvSpPr>
            <p:cNvPr id="66" name="Rectangle à coins arrondis 65"/>
            <p:cNvSpPr/>
            <p:nvPr/>
          </p:nvSpPr>
          <p:spPr bwMode="auto">
            <a:xfrm>
              <a:off x="46254" y="908720"/>
              <a:ext cx="6685986" cy="2736304"/>
            </a:xfrm>
            <a:prstGeom prst="roundRect">
              <a:avLst>
                <a:gd name="adj" fmla="val 278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cxnSp>
          <p:nvCxnSpPr>
            <p:cNvPr id="68" name="Connecteur droit 67"/>
            <p:cNvCxnSpPr/>
            <p:nvPr/>
          </p:nvCxnSpPr>
          <p:spPr>
            <a:xfrm>
              <a:off x="4139952" y="1015665"/>
              <a:ext cx="0" cy="25200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71" name="Rectangle 70"/>
          <p:cNvSpPr/>
          <p:nvPr/>
        </p:nvSpPr>
        <p:spPr>
          <a:xfrm>
            <a:off x="1240716" y="3997928"/>
            <a:ext cx="4843452" cy="276999"/>
          </a:xfrm>
          <a:prstGeom prst="rect">
            <a:avLst/>
          </a:prstGeom>
        </p:spPr>
        <p:txBody>
          <a:bodyPr wrap="square">
            <a:spAutoFit/>
          </a:bodyPr>
          <a:lstStyle/>
          <a:p>
            <a:pPr algn="ctr">
              <a:defRPr/>
            </a:pPr>
            <a:r>
              <a:rPr lang="fr-FR" sz="1200" i="1" dirty="0" smtClean="0"/>
              <a:t>Distribution radiale g(U-O)</a:t>
            </a:r>
            <a:r>
              <a:rPr lang="fr-FR" sz="1200" i="1" baseline="-25000" dirty="0" smtClean="0"/>
              <a:t>r</a:t>
            </a:r>
            <a:r>
              <a:rPr lang="fr-FR" sz="1200" i="1" dirty="0" smtClean="0"/>
              <a:t> des distances d(U-O) calculées à 293 K sur 20 </a:t>
            </a:r>
            <a:r>
              <a:rPr lang="fr-FR" sz="1200" i="1" dirty="0" err="1" smtClean="0"/>
              <a:t>ps</a:t>
            </a:r>
            <a:r>
              <a:rPr lang="fr-FR" sz="1200" i="1" dirty="0" smtClean="0"/>
              <a:t> </a:t>
            </a:r>
          </a:p>
        </p:txBody>
      </p:sp>
      <p:grpSp>
        <p:nvGrpSpPr>
          <p:cNvPr id="76" name="Groupe 75"/>
          <p:cNvGrpSpPr/>
          <p:nvPr/>
        </p:nvGrpSpPr>
        <p:grpSpPr>
          <a:xfrm>
            <a:off x="3347864" y="5987862"/>
            <a:ext cx="5904656" cy="772038"/>
            <a:chOff x="5710636" y="4693739"/>
            <a:chExt cx="2987824" cy="772038"/>
          </a:xfrm>
        </p:grpSpPr>
        <p:sp>
          <p:nvSpPr>
            <p:cNvPr id="73" name="Rectangle 72"/>
            <p:cNvSpPr/>
            <p:nvPr/>
          </p:nvSpPr>
          <p:spPr>
            <a:xfrm>
              <a:off x="5710636" y="4693739"/>
              <a:ext cx="2987824" cy="769441"/>
            </a:xfrm>
            <a:prstGeom prst="rect">
              <a:avLst/>
            </a:prstGeom>
          </p:spPr>
          <p:txBody>
            <a:bodyPr wrap="square">
              <a:spAutoFit/>
            </a:bodyPr>
            <a:lstStyle/>
            <a:p>
              <a:pPr>
                <a:defRPr/>
              </a:pPr>
              <a:r>
                <a:rPr lang="fr-FR" sz="1600" b="1" dirty="0" smtClean="0"/>
                <a:t>Apport du solvant :</a:t>
              </a:r>
            </a:p>
            <a:p>
              <a:pPr lvl="1">
                <a:buFont typeface="Arial" pitchFamily="34" charset="0"/>
                <a:buChar char="•"/>
                <a:defRPr/>
              </a:pPr>
              <a:r>
                <a:rPr lang="fr-FR" sz="1400" dirty="0" smtClean="0"/>
                <a:t>     Contraction du rayon de la sphère O</a:t>
              </a:r>
              <a:r>
                <a:rPr lang="fr-FR" sz="1400" baseline="-25000" dirty="0" smtClean="0"/>
                <a:t>1st</a:t>
              </a:r>
              <a:r>
                <a:rPr lang="fr-FR" sz="1400" dirty="0" smtClean="0"/>
                <a:t> </a:t>
              </a:r>
            </a:p>
            <a:p>
              <a:pPr lvl="1">
                <a:buFont typeface="Arial" pitchFamily="34" charset="0"/>
                <a:buChar char="•"/>
                <a:defRPr/>
              </a:pPr>
              <a:r>
                <a:rPr lang="fr-FR" sz="1400" dirty="0" smtClean="0"/>
                <a:t>     Allongement de la distance d(U=</a:t>
              </a:r>
              <a:r>
                <a:rPr lang="fr-FR" sz="1400" dirty="0" err="1" smtClean="0"/>
                <a:t>O</a:t>
              </a:r>
              <a:r>
                <a:rPr lang="fr-FR" sz="1400" baseline="-25000" dirty="0" err="1" smtClean="0"/>
                <a:t>yle</a:t>
              </a:r>
              <a:r>
                <a:rPr lang="fr-FR" sz="1400" dirty="0" smtClean="0"/>
                <a:t>)</a:t>
              </a:r>
            </a:p>
          </p:txBody>
        </p:sp>
        <p:sp>
          <p:nvSpPr>
            <p:cNvPr id="75" name="Rectangle à coins arrondis 74"/>
            <p:cNvSpPr/>
            <p:nvPr/>
          </p:nvSpPr>
          <p:spPr bwMode="auto">
            <a:xfrm>
              <a:off x="5714892" y="4709777"/>
              <a:ext cx="2601524" cy="756000"/>
            </a:xfrm>
            <a:prstGeom prst="roundRect">
              <a:avLst>
                <a:gd name="adj" fmla="val 10531"/>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grpSp>
      <p:graphicFrame>
        <p:nvGraphicFramePr>
          <p:cNvPr id="77" name="Tableau 76"/>
          <p:cNvGraphicFramePr>
            <a:graphicFrameLocks noGrp="1"/>
          </p:cNvGraphicFramePr>
          <p:nvPr/>
        </p:nvGraphicFramePr>
        <p:xfrm>
          <a:off x="972284" y="4350669"/>
          <a:ext cx="7560000" cy="950600"/>
        </p:xfrm>
        <a:graphic>
          <a:graphicData uri="http://schemas.openxmlformats.org/drawingml/2006/table">
            <a:tbl>
              <a:tblPr firstRow="1" bandRow="1">
                <a:tableStyleId>{22838BEF-8BB2-4498-84A7-C5851F593DF1}</a:tableStyleId>
              </a:tblPr>
              <a:tblGrid>
                <a:gridCol w="1080000"/>
                <a:gridCol w="1080000"/>
                <a:gridCol w="1080000"/>
                <a:gridCol w="1080000"/>
                <a:gridCol w="1080000"/>
                <a:gridCol w="1080000"/>
                <a:gridCol w="1080000"/>
              </a:tblGrid>
              <a:tr h="468000">
                <a:tc>
                  <a:txBody>
                    <a:bodyPr/>
                    <a:lstStyle/>
                    <a:p>
                      <a:pPr algn="ctr"/>
                      <a:r>
                        <a:rPr lang="en-US" sz="1100" dirty="0" smtClean="0"/>
                        <a:t>Système</a:t>
                      </a:r>
                      <a:endParaRPr lang="en-US" sz="1100" b="1" dirty="0">
                        <a:latin typeface="+mj-lt"/>
                        <a:cs typeface="Calibri" pitchFamily="34" charset="0"/>
                      </a:endParaRPr>
                    </a:p>
                  </a:txBody>
                  <a:tcPr anchor="ctr"/>
                </a:tc>
                <a:tc>
                  <a:txBody>
                    <a:bodyPr/>
                    <a:lstStyle/>
                    <a:p>
                      <a:pPr algn="ctr"/>
                      <a:r>
                        <a:rPr lang="en-US" sz="1100" dirty="0" smtClean="0"/>
                        <a:t>d(U=</a:t>
                      </a:r>
                      <a:r>
                        <a:rPr lang="en-US" sz="1100" dirty="0" err="1" smtClean="0"/>
                        <a:t>O</a:t>
                      </a:r>
                      <a:r>
                        <a:rPr lang="en-US" sz="1100" baseline="-25000" dirty="0" err="1" smtClean="0"/>
                        <a:t>yle</a:t>
                      </a:r>
                      <a:r>
                        <a:rPr lang="en-US" sz="1100" dirty="0" smtClean="0"/>
                        <a:t>) (Å)</a:t>
                      </a:r>
                      <a:endParaRPr lang="en-US" sz="1100" b="1" dirty="0">
                        <a:latin typeface="+mj-lt"/>
                        <a:cs typeface="Calibri" pitchFamily="34" charset="0"/>
                      </a:endParaRPr>
                    </a:p>
                  </a:txBody>
                  <a:tcPr anchor="ctr"/>
                </a:tc>
                <a:tc>
                  <a:txBody>
                    <a:bodyPr/>
                    <a:lstStyle/>
                    <a:p>
                      <a:pPr algn="ctr"/>
                      <a:r>
                        <a:rPr lang="az-Cyrl-AZ" sz="1100" dirty="0" smtClean="0"/>
                        <a:t>ф</a:t>
                      </a:r>
                      <a:r>
                        <a:rPr lang="en-US" sz="1100" dirty="0" smtClean="0"/>
                        <a:t>(</a:t>
                      </a:r>
                      <a:r>
                        <a:rPr lang="en-US" sz="1100" dirty="0" err="1" smtClean="0"/>
                        <a:t>O</a:t>
                      </a:r>
                      <a:r>
                        <a:rPr lang="en-US" sz="1100" baseline="-25000" dirty="0" err="1" smtClean="0"/>
                        <a:t>yle</a:t>
                      </a:r>
                      <a:r>
                        <a:rPr lang="en-US" sz="1100" dirty="0" smtClean="0"/>
                        <a:t>=U=</a:t>
                      </a:r>
                      <a:r>
                        <a:rPr lang="en-US" sz="1100" dirty="0" err="1" smtClean="0"/>
                        <a:t>O</a:t>
                      </a:r>
                      <a:r>
                        <a:rPr lang="en-US" sz="1100" baseline="-25000" dirty="0" err="1" smtClean="0"/>
                        <a:t>yle</a:t>
                      </a:r>
                      <a:r>
                        <a:rPr lang="en-US" sz="1100" dirty="0" smtClean="0"/>
                        <a:t>)</a:t>
                      </a:r>
                      <a:r>
                        <a:rPr lang="en-US" sz="1100" baseline="0" dirty="0" smtClean="0"/>
                        <a:t> (°)</a:t>
                      </a:r>
                      <a:endParaRPr lang="en-US" sz="1100" b="1" i="0" dirty="0">
                        <a:latin typeface="+mj-lt"/>
                        <a:cs typeface="Calibri" pitchFamily="34" charset="0"/>
                      </a:endParaRPr>
                    </a:p>
                  </a:txBody>
                  <a:tcPr anchor="ctr"/>
                </a:tc>
                <a:tc>
                  <a:txBody>
                    <a:bodyPr/>
                    <a:lstStyle/>
                    <a:p>
                      <a:pPr algn="ctr"/>
                      <a:r>
                        <a:rPr lang="en-US" sz="1100" dirty="0" smtClean="0"/>
                        <a:t>d(</a:t>
                      </a:r>
                      <a:r>
                        <a:rPr lang="en-US" sz="1100" baseline="0" dirty="0" smtClean="0"/>
                        <a:t>U-O</a:t>
                      </a:r>
                      <a:r>
                        <a:rPr lang="en-US" sz="1100" baseline="-25000" dirty="0" smtClean="0"/>
                        <a:t>1st</a:t>
                      </a:r>
                      <a:r>
                        <a:rPr lang="en-US" sz="1100" baseline="0" dirty="0" smtClean="0"/>
                        <a:t>) </a:t>
                      </a:r>
                      <a:r>
                        <a:rPr lang="en-US" sz="1100" dirty="0" smtClean="0"/>
                        <a:t>(Å)</a:t>
                      </a:r>
                      <a:endParaRPr lang="en-US" sz="1100" b="1" dirty="0">
                        <a:latin typeface="+mj-lt"/>
                        <a:cs typeface="Calibri" pitchFamily="34" charset="0"/>
                      </a:endParaRPr>
                    </a:p>
                  </a:txBody>
                  <a:tcPr anchor="ctr"/>
                </a:tc>
                <a:tc>
                  <a:txBody>
                    <a:bodyPr/>
                    <a:lstStyle/>
                    <a:p>
                      <a:pPr algn="ctr"/>
                      <a:r>
                        <a:rPr lang="en-US" sz="1100" dirty="0" smtClean="0"/>
                        <a:t>d(U-O</a:t>
                      </a:r>
                      <a:r>
                        <a:rPr lang="en-US" sz="1100" baseline="-25000" dirty="0" smtClean="0"/>
                        <a:t>2nd</a:t>
                      </a:r>
                      <a:r>
                        <a:rPr lang="en-US" sz="1100" baseline="0" dirty="0" smtClean="0"/>
                        <a:t> ) </a:t>
                      </a:r>
                      <a:r>
                        <a:rPr lang="en-US" sz="1100" dirty="0" smtClean="0"/>
                        <a:t>(Å)</a:t>
                      </a:r>
                      <a:endParaRPr lang="en-US" sz="1100" b="1" dirty="0">
                        <a:latin typeface="+mj-lt"/>
                        <a:cs typeface="Calibri"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aseline="-60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100" baseline="0" dirty="0" smtClean="0"/>
                        <a:t>n(O</a:t>
                      </a:r>
                      <a:r>
                        <a:rPr lang="en-US" sz="1100" baseline="-25000" dirty="0" smtClean="0"/>
                        <a:t>1st </a:t>
                      </a:r>
                      <a:r>
                        <a:rPr lang="en-US" sz="1100" baseline="0" dirty="0" smtClean="0"/>
                        <a:t>)</a:t>
                      </a:r>
                      <a:r>
                        <a:rPr lang="en-US" sz="1100" baseline="-25000" dirty="0" smtClean="0"/>
                        <a:t> </a:t>
                      </a:r>
                      <a:endParaRPr lang="en-US" sz="1100" baseline="-6000" dirty="0" smtClean="0"/>
                    </a:p>
                    <a:p>
                      <a:pPr algn="ctr"/>
                      <a:endParaRPr lang="en-US" sz="1100" b="1" baseline="-6000" dirty="0">
                        <a:latin typeface="+mj-lt"/>
                        <a:cs typeface="Calibri"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baseline="0" dirty="0" smtClean="0"/>
                        <a:t>n(O</a:t>
                      </a:r>
                      <a:r>
                        <a:rPr lang="en-US" sz="1100" kern="1200" baseline="-25000" dirty="0" smtClean="0"/>
                        <a:t>2nd</a:t>
                      </a:r>
                      <a:r>
                        <a:rPr lang="en-US" sz="1100" kern="1200" baseline="0" dirty="0" smtClean="0"/>
                        <a:t>)</a:t>
                      </a:r>
                      <a:r>
                        <a:rPr lang="en-US" sz="1100" kern="1200" baseline="-25000" dirty="0" smtClean="0"/>
                        <a:t> </a:t>
                      </a:r>
                      <a:endParaRPr lang="en-US" sz="1100" b="1" kern="1200" baseline="-6000" dirty="0" smtClean="0">
                        <a:solidFill>
                          <a:schemeClr val="lt1"/>
                        </a:solidFill>
                        <a:latin typeface="+mn-lt"/>
                        <a:ea typeface="+mn-ea"/>
                        <a:cs typeface="Calibri" pitchFamily="34" charset="0"/>
                      </a:endParaRPr>
                    </a:p>
                  </a:txBody>
                  <a:tcPr anchor="ctr"/>
                </a:tc>
              </a:tr>
              <a:tr h="468000">
                <a:tc>
                  <a:txBody>
                    <a:bodyPr/>
                    <a:lstStyle/>
                    <a:p>
                      <a:pPr algn="ctr"/>
                      <a:r>
                        <a:rPr lang="en-US" sz="1100" b="1" i="0" u="none" dirty="0" smtClean="0">
                          <a:solidFill>
                            <a:schemeClr val="tx2"/>
                          </a:solidFill>
                        </a:rPr>
                        <a:t>UO</a:t>
                      </a:r>
                      <a:r>
                        <a:rPr lang="en-US" sz="1100" b="1" i="0" u="none" baseline="-25000" dirty="0" smtClean="0">
                          <a:solidFill>
                            <a:schemeClr val="tx2"/>
                          </a:solidFill>
                        </a:rPr>
                        <a:t>2</a:t>
                      </a:r>
                      <a:r>
                        <a:rPr lang="en-US" sz="1100" b="1" i="0" u="none" baseline="30000" dirty="0" smtClean="0">
                          <a:solidFill>
                            <a:schemeClr val="tx2"/>
                          </a:solidFill>
                        </a:rPr>
                        <a:t>2+ </a:t>
                      </a:r>
                      <a:r>
                        <a:rPr lang="en-US" sz="1100" b="1" i="0" u="none" baseline="0" dirty="0" smtClean="0">
                          <a:solidFill>
                            <a:schemeClr val="tx2"/>
                          </a:solidFill>
                        </a:rPr>
                        <a:t> (solution)</a:t>
                      </a:r>
                      <a:endParaRPr lang="en-US" sz="1100" b="1" i="0" u="none" baseline="30000" dirty="0">
                        <a:solidFill>
                          <a:schemeClr val="tx2"/>
                        </a:solidFill>
                        <a:latin typeface="+mj-lt"/>
                        <a:cs typeface="Calibri" pitchFamily="34" charset="0"/>
                      </a:endParaRPr>
                    </a:p>
                  </a:txBody>
                  <a:tcPr anchor="ctr"/>
                </a:tc>
                <a:tc>
                  <a:txBody>
                    <a:bodyPr/>
                    <a:lstStyle/>
                    <a:p>
                      <a:pPr algn="ctr">
                        <a:lnSpc>
                          <a:spcPct val="150000"/>
                        </a:lnSpc>
                        <a:spcAft>
                          <a:spcPts val="600"/>
                        </a:spcAft>
                      </a:pPr>
                      <a:r>
                        <a:rPr lang="en-US" sz="1200" b="1" dirty="0" smtClean="0">
                          <a:solidFill>
                            <a:schemeClr val="tx2"/>
                          </a:solidFill>
                        </a:rPr>
                        <a:t>1,82 +/- 0,03</a:t>
                      </a:r>
                      <a:endParaRPr lang="fr-FR" sz="1200" b="1" dirty="0">
                        <a:solidFill>
                          <a:schemeClr val="tx2"/>
                        </a:solidFill>
                        <a:latin typeface="+mj-lt"/>
                        <a:ea typeface="Nimbus Sans L"/>
                        <a:cs typeface="Calibri" pitchFamily="34" charset="0"/>
                      </a:endParaRPr>
                    </a:p>
                  </a:txBody>
                  <a:tcPr marL="34925" marR="34925" marT="34925" marB="34925" anchor="ctr"/>
                </a:tc>
                <a:tc>
                  <a:txBody>
                    <a:bodyPr/>
                    <a:lstStyle/>
                    <a:p>
                      <a:pPr algn="ctr"/>
                      <a:r>
                        <a:rPr lang="en-US" sz="1200" b="1" dirty="0" smtClean="0">
                          <a:solidFill>
                            <a:schemeClr val="tx2"/>
                          </a:solidFill>
                        </a:rPr>
                        <a:t>174</a:t>
                      </a:r>
                      <a:endParaRPr lang="en-US" sz="1200" b="1" dirty="0">
                        <a:solidFill>
                          <a:schemeClr val="tx2"/>
                        </a:solidFill>
                        <a:latin typeface="+mj-lt"/>
                        <a:cs typeface="Calibri" pitchFamily="34" charset="0"/>
                      </a:endParaRPr>
                    </a:p>
                  </a:txBody>
                  <a:tcPr marL="34925" marR="34925" marT="34925" marB="34925" anchor="ctr"/>
                </a:tc>
                <a:tc>
                  <a:txBody>
                    <a:bodyPr/>
                    <a:lstStyle/>
                    <a:p>
                      <a:pPr algn="ctr">
                        <a:lnSpc>
                          <a:spcPct val="150000"/>
                        </a:lnSpc>
                        <a:spcAft>
                          <a:spcPts val="600"/>
                        </a:spcAft>
                      </a:pPr>
                      <a:r>
                        <a:rPr lang="en-US" sz="1200" b="1" dirty="0" smtClean="0">
                          <a:solidFill>
                            <a:schemeClr val="tx2"/>
                          </a:solidFill>
                        </a:rPr>
                        <a:t>2,43 +/- 0,08</a:t>
                      </a:r>
                      <a:endParaRPr lang="fr-FR" sz="1200" b="1" dirty="0">
                        <a:solidFill>
                          <a:schemeClr val="tx2"/>
                        </a:solidFill>
                        <a:latin typeface="+mj-lt"/>
                        <a:ea typeface="Nimbus Sans L"/>
                        <a:cs typeface="Calibri" pitchFamily="34" charset="0"/>
                      </a:endParaRPr>
                    </a:p>
                  </a:txBody>
                  <a:tcPr marL="34925" marR="34925" marT="34925" marB="34925" anchor="ctr"/>
                </a:tc>
                <a:tc>
                  <a:txBody>
                    <a:bodyPr/>
                    <a:lstStyle/>
                    <a:p>
                      <a:pPr algn="ctr">
                        <a:lnSpc>
                          <a:spcPct val="150000"/>
                        </a:lnSpc>
                        <a:spcAft>
                          <a:spcPts val="600"/>
                        </a:spcAft>
                      </a:pPr>
                      <a:r>
                        <a:rPr lang="en-US" sz="1200" b="1" dirty="0" smtClean="0">
                          <a:solidFill>
                            <a:schemeClr val="tx2"/>
                          </a:solidFill>
                        </a:rPr>
                        <a:t>4,47+/- 0,41</a:t>
                      </a:r>
                      <a:endParaRPr lang="fr-FR" sz="1200" b="1" dirty="0">
                        <a:solidFill>
                          <a:schemeClr val="tx2"/>
                        </a:solidFill>
                        <a:latin typeface="+mj-lt"/>
                        <a:ea typeface="Nimbus Sans L"/>
                        <a:cs typeface="Calibri" pitchFamily="34" charset="0"/>
                      </a:endParaRPr>
                    </a:p>
                  </a:txBody>
                  <a:tcPr marL="34925" marR="34925" marT="34925" marB="34925" anchor="ctr"/>
                </a:tc>
                <a:tc>
                  <a:txBody>
                    <a:bodyPr/>
                    <a:lstStyle/>
                    <a:p>
                      <a:pPr algn="ctr"/>
                      <a:r>
                        <a:rPr lang="en-US" sz="1200" b="1" dirty="0" smtClean="0">
                          <a:solidFill>
                            <a:schemeClr val="tx2"/>
                          </a:solidFill>
                        </a:rPr>
                        <a:t>5</a:t>
                      </a:r>
                      <a:endParaRPr lang="en-US" sz="1200" b="1" dirty="0">
                        <a:solidFill>
                          <a:schemeClr val="tx2"/>
                        </a:solidFill>
                        <a:latin typeface="+mj-lt"/>
                        <a:cs typeface="Calibri" pitchFamily="34" charset="0"/>
                      </a:endParaRPr>
                    </a:p>
                  </a:txBody>
                  <a:tcPr anchor="ctr"/>
                </a:tc>
                <a:tc>
                  <a:txBody>
                    <a:bodyPr/>
                    <a:lstStyle/>
                    <a:p>
                      <a:pPr algn="ctr"/>
                      <a:r>
                        <a:rPr lang="en-US" sz="1200" b="1" dirty="0" smtClean="0">
                          <a:solidFill>
                            <a:schemeClr val="tx2"/>
                          </a:solidFill>
                          <a:latin typeface="Times New Roman" pitchFamily="18" charset="0"/>
                          <a:cs typeface="Times New Roman" pitchFamily="18" charset="0"/>
                        </a:rPr>
                        <a:t>~</a:t>
                      </a:r>
                      <a:r>
                        <a:rPr lang="en-US" sz="1200" b="1" dirty="0" smtClean="0">
                          <a:solidFill>
                            <a:schemeClr val="tx2"/>
                          </a:solidFill>
                        </a:rPr>
                        <a:t> 13</a:t>
                      </a:r>
                      <a:endParaRPr lang="en-US" sz="1200" b="1" dirty="0">
                        <a:solidFill>
                          <a:schemeClr val="tx2"/>
                        </a:solidFill>
                        <a:latin typeface="+mj-lt"/>
                        <a:cs typeface="Calibri" pitchFamily="34" charset="0"/>
                      </a:endParaRPr>
                    </a:p>
                  </a:txBody>
                  <a:tcPr anchor="ctr"/>
                </a:tc>
              </a:tr>
            </a:tbl>
          </a:graphicData>
        </a:graphic>
      </p:graphicFrame>
      <p:sp>
        <p:nvSpPr>
          <p:cNvPr id="79" name="Rectangle 78"/>
          <p:cNvSpPr/>
          <p:nvPr/>
        </p:nvSpPr>
        <p:spPr>
          <a:xfrm>
            <a:off x="0" y="6309320"/>
            <a:ext cx="3384000" cy="540000"/>
          </a:xfrm>
          <a:prstGeom prst="rect">
            <a:avLst/>
          </a:prstGeom>
        </p:spPr>
        <p:txBody>
          <a:bodyPr wrap="square">
            <a:spAutoFit/>
          </a:bodyPr>
          <a:lstStyle/>
          <a:p>
            <a:r>
              <a:rPr lang="fr-FR" sz="1000" baseline="30000" dirty="0" smtClean="0">
                <a:solidFill>
                  <a:schemeClr val="tx1">
                    <a:lumMod val="50000"/>
                    <a:lumOff val="50000"/>
                  </a:schemeClr>
                </a:solidFill>
              </a:rPr>
              <a:t>1</a:t>
            </a:r>
            <a:r>
              <a:rPr lang="fr-FR" sz="1000" dirty="0" smtClean="0">
                <a:solidFill>
                  <a:schemeClr val="tx1">
                    <a:lumMod val="50000"/>
                    <a:lumOff val="50000"/>
                  </a:schemeClr>
                </a:solidFill>
              </a:rPr>
              <a:t> C. Den </a:t>
            </a:r>
            <a:r>
              <a:rPr lang="fr-FR" sz="1000" dirty="0" err="1" smtClean="0">
                <a:solidFill>
                  <a:schemeClr val="tx1">
                    <a:lumMod val="50000"/>
                    <a:lumOff val="50000"/>
                  </a:schemeClr>
                </a:solidFill>
              </a:rPr>
              <a:t>Auwer</a:t>
            </a:r>
            <a:r>
              <a:rPr lang="fr-FR" sz="1000" dirty="0" smtClean="0">
                <a:solidFill>
                  <a:schemeClr val="tx1">
                    <a:lumMod val="50000"/>
                    <a:lumOff val="50000"/>
                  </a:schemeClr>
                </a:solidFill>
              </a:rPr>
              <a:t> </a:t>
            </a:r>
            <a:r>
              <a:rPr lang="fr-FR" sz="1000" i="1" dirty="0" smtClean="0">
                <a:solidFill>
                  <a:schemeClr val="tx1">
                    <a:lumMod val="50000"/>
                    <a:lumOff val="50000"/>
                  </a:schemeClr>
                </a:solidFill>
              </a:rPr>
              <a:t>et al.</a:t>
            </a:r>
            <a:r>
              <a:rPr lang="fr-FR" sz="1000" dirty="0" smtClean="0">
                <a:solidFill>
                  <a:schemeClr val="tx1">
                    <a:lumMod val="50000"/>
                    <a:lumOff val="50000"/>
                  </a:schemeClr>
                </a:solidFill>
              </a:rPr>
              <a:t>, </a:t>
            </a:r>
            <a:r>
              <a:rPr lang="fr-FR" sz="1000" i="1" dirty="0" smtClean="0">
                <a:solidFill>
                  <a:schemeClr val="tx1">
                    <a:lumMod val="50000"/>
                    <a:lumOff val="50000"/>
                  </a:schemeClr>
                </a:solidFill>
              </a:rPr>
              <a:t>New J. </a:t>
            </a:r>
            <a:r>
              <a:rPr lang="fr-FR" sz="1000" i="1" dirty="0" err="1" smtClean="0">
                <a:solidFill>
                  <a:schemeClr val="tx1">
                    <a:lumMod val="50000"/>
                    <a:lumOff val="50000"/>
                  </a:schemeClr>
                </a:solidFill>
              </a:rPr>
              <a:t>Chem</a:t>
            </a:r>
            <a:r>
              <a:rPr lang="fr-FR" sz="1000" i="1" dirty="0" smtClean="0">
                <a:solidFill>
                  <a:schemeClr val="tx1">
                    <a:lumMod val="50000"/>
                    <a:lumOff val="50000"/>
                  </a:schemeClr>
                </a:solidFill>
              </a:rPr>
              <a:t>. </a:t>
            </a:r>
            <a:r>
              <a:rPr lang="fr-FR" sz="1000" b="1" i="1" dirty="0" smtClean="0">
                <a:solidFill>
                  <a:schemeClr val="tx1">
                    <a:lumMod val="50000"/>
                    <a:lumOff val="50000"/>
                  </a:schemeClr>
                </a:solidFill>
              </a:rPr>
              <a:t>27</a:t>
            </a:r>
            <a:r>
              <a:rPr lang="fr-FR" sz="1000" i="1" dirty="0" smtClean="0">
                <a:solidFill>
                  <a:schemeClr val="tx1">
                    <a:lumMod val="50000"/>
                    <a:lumOff val="50000"/>
                  </a:schemeClr>
                </a:solidFill>
              </a:rPr>
              <a:t> (2003) 648</a:t>
            </a:r>
            <a:endParaRPr lang="en-US" sz="1000" i="1" dirty="0" smtClean="0">
              <a:solidFill>
                <a:schemeClr val="tx1">
                  <a:lumMod val="50000"/>
                  <a:lumOff val="50000"/>
                </a:schemeClr>
              </a:solidFill>
            </a:endParaRPr>
          </a:p>
          <a:p>
            <a:r>
              <a:rPr lang="en-GB" sz="1000" baseline="30000" dirty="0" smtClean="0">
                <a:solidFill>
                  <a:schemeClr val="tx1">
                    <a:lumMod val="50000"/>
                    <a:lumOff val="50000"/>
                  </a:schemeClr>
                </a:solidFill>
              </a:rPr>
              <a:t>2</a:t>
            </a:r>
            <a:r>
              <a:rPr lang="en-GB" sz="1000" dirty="0" smtClean="0">
                <a:solidFill>
                  <a:schemeClr val="tx1">
                    <a:lumMod val="50000"/>
                    <a:lumOff val="50000"/>
                  </a:schemeClr>
                </a:solidFill>
              </a:rPr>
              <a:t> M. </a:t>
            </a:r>
            <a:r>
              <a:rPr lang="en-GB" sz="1000" dirty="0" err="1" smtClean="0">
                <a:solidFill>
                  <a:schemeClr val="tx1">
                    <a:lumMod val="50000"/>
                    <a:lumOff val="50000"/>
                  </a:schemeClr>
                </a:solidFill>
              </a:rPr>
              <a:t>Åberg</a:t>
            </a:r>
            <a:r>
              <a:rPr lang="en-GB" sz="1000" dirty="0" smtClean="0">
                <a:solidFill>
                  <a:schemeClr val="tx1">
                    <a:lumMod val="50000"/>
                    <a:lumOff val="50000"/>
                  </a:schemeClr>
                </a:solidFill>
              </a:rPr>
              <a:t>, </a:t>
            </a:r>
            <a:r>
              <a:rPr lang="en-GB" sz="1000" i="1" dirty="0" err="1" smtClean="0">
                <a:solidFill>
                  <a:schemeClr val="tx1">
                    <a:lumMod val="50000"/>
                    <a:lumOff val="50000"/>
                  </a:schemeClr>
                </a:solidFill>
              </a:rPr>
              <a:t>Inorg</a:t>
            </a:r>
            <a:r>
              <a:rPr lang="en-GB" sz="1000" i="1" dirty="0" smtClean="0">
                <a:solidFill>
                  <a:schemeClr val="tx1">
                    <a:lumMod val="50000"/>
                    <a:lumOff val="50000"/>
                  </a:schemeClr>
                </a:solidFill>
              </a:rPr>
              <a:t>. Chem. </a:t>
            </a:r>
            <a:r>
              <a:rPr lang="en-GB" sz="1000" b="1" i="1" dirty="0" smtClean="0">
                <a:solidFill>
                  <a:schemeClr val="tx1">
                    <a:lumMod val="50000"/>
                    <a:lumOff val="50000"/>
                  </a:schemeClr>
                </a:solidFill>
              </a:rPr>
              <a:t>22</a:t>
            </a:r>
            <a:r>
              <a:rPr lang="en-GB" sz="1000" i="1" dirty="0" smtClean="0">
                <a:solidFill>
                  <a:schemeClr val="tx1">
                    <a:lumMod val="50000"/>
                    <a:lumOff val="50000"/>
                  </a:schemeClr>
                </a:solidFill>
              </a:rPr>
              <a:t> (1983) 3986</a:t>
            </a:r>
            <a:endParaRPr lang="fr-FR" sz="1000" i="1" dirty="0" smtClean="0">
              <a:solidFill>
                <a:schemeClr val="tx1">
                  <a:lumMod val="50000"/>
                  <a:lumOff val="50000"/>
                </a:schemeClr>
              </a:solidFill>
            </a:endParaRPr>
          </a:p>
          <a:p>
            <a:r>
              <a:rPr lang="en-GB" sz="1000" baseline="30000" dirty="0" smtClean="0">
                <a:solidFill>
                  <a:schemeClr val="tx1">
                    <a:lumMod val="50000"/>
                    <a:lumOff val="50000"/>
                  </a:schemeClr>
                </a:solidFill>
              </a:rPr>
              <a:t>3</a:t>
            </a:r>
            <a:r>
              <a:rPr lang="en-GB" sz="1000" dirty="0" smtClean="0">
                <a:solidFill>
                  <a:schemeClr val="tx1">
                    <a:lumMod val="50000"/>
                    <a:lumOff val="50000"/>
                  </a:schemeClr>
                </a:solidFill>
              </a:rPr>
              <a:t> J. </a:t>
            </a:r>
            <a:r>
              <a:rPr lang="en-GB" sz="1000" dirty="0" err="1" smtClean="0">
                <a:solidFill>
                  <a:schemeClr val="tx1">
                    <a:lumMod val="50000"/>
                    <a:lumOff val="50000"/>
                  </a:schemeClr>
                </a:solidFill>
              </a:rPr>
              <a:t>Neuefeind</a:t>
            </a:r>
            <a:r>
              <a:rPr lang="en-GB" sz="1000" dirty="0" smtClean="0">
                <a:solidFill>
                  <a:schemeClr val="tx1">
                    <a:lumMod val="50000"/>
                    <a:lumOff val="50000"/>
                  </a:schemeClr>
                </a:solidFill>
              </a:rPr>
              <a:t>, </a:t>
            </a:r>
            <a:r>
              <a:rPr lang="en-GB" sz="1000" i="1" dirty="0" smtClean="0">
                <a:solidFill>
                  <a:schemeClr val="tx1">
                    <a:lumMod val="50000"/>
                    <a:lumOff val="50000"/>
                  </a:schemeClr>
                </a:solidFill>
              </a:rPr>
              <a:t>J. Phys. Chem. A </a:t>
            </a:r>
            <a:r>
              <a:rPr lang="en-GB" sz="1000" b="1" i="1" dirty="0" smtClean="0">
                <a:solidFill>
                  <a:schemeClr val="tx1">
                    <a:lumMod val="50000"/>
                    <a:lumOff val="50000"/>
                  </a:schemeClr>
                </a:solidFill>
              </a:rPr>
              <a:t>108</a:t>
            </a:r>
            <a:r>
              <a:rPr lang="en-GB" sz="1000" i="1" dirty="0" smtClean="0">
                <a:solidFill>
                  <a:schemeClr val="tx1">
                    <a:lumMod val="50000"/>
                    <a:lumOff val="50000"/>
                  </a:schemeClr>
                </a:solidFill>
              </a:rPr>
              <a:t> (2004) 2733</a:t>
            </a:r>
            <a:endParaRPr lang="fr-FR" sz="1000" i="1" dirty="0" smtClean="0">
              <a:solidFill>
                <a:schemeClr val="tx1">
                  <a:lumMod val="50000"/>
                  <a:lumOff val="50000"/>
                </a:schemeClr>
              </a:solidFill>
            </a:endParaRPr>
          </a:p>
          <a:p>
            <a:endParaRPr lang="fr-FR" sz="1000" i="1" dirty="0" smtClean="0">
              <a:solidFill>
                <a:schemeClr val="tx1">
                  <a:lumMod val="50000"/>
                  <a:lumOff val="50000"/>
                </a:schemeClr>
              </a:solidFill>
            </a:endParaRPr>
          </a:p>
          <a:p>
            <a:endParaRPr lang="fr-FR" sz="1000" i="1" dirty="0" smtClean="0">
              <a:solidFill>
                <a:schemeClr val="tx1">
                  <a:lumMod val="50000"/>
                  <a:lumOff val="50000"/>
                </a:schemeClr>
              </a:solidFill>
            </a:endParaRPr>
          </a:p>
          <a:p>
            <a:endParaRPr lang="fr-FR" sz="1000" i="1" dirty="0" smtClean="0">
              <a:solidFill>
                <a:schemeClr val="tx1">
                  <a:lumMod val="50000"/>
                  <a:lumOff val="50000"/>
                </a:schemeClr>
              </a:solidFill>
            </a:endParaRPr>
          </a:p>
          <a:p>
            <a:endParaRPr lang="fr-FR" sz="1000" dirty="0">
              <a:solidFill>
                <a:schemeClr val="tx1">
                  <a:lumMod val="50000"/>
                  <a:lumOff val="50000"/>
                </a:schemeClr>
              </a:solidFill>
            </a:endParaRPr>
          </a:p>
        </p:txBody>
      </p:sp>
      <p:sp>
        <p:nvSpPr>
          <p:cNvPr id="63" name="Espace réservé du numéro de diapositive 62"/>
          <p:cNvSpPr>
            <a:spLocks noGrp="1"/>
          </p:cNvSpPr>
          <p:nvPr>
            <p:ph type="sldNum" sz="quarter" idx="12"/>
          </p:nvPr>
        </p:nvSpPr>
        <p:spPr/>
        <p:txBody>
          <a:bodyPr/>
          <a:lstStyle/>
          <a:p>
            <a:fld id="{DB0DCAEC-CBBF-428A-8CF8-CA1E425F598E}" type="slidenum">
              <a:rPr lang="fr-FR" smtClean="0"/>
              <a:pPr/>
              <a:t>10</a:t>
            </a:fld>
            <a:endParaRPr lang="fr-FR" dirty="0"/>
          </a:p>
        </p:txBody>
      </p:sp>
      <p:sp>
        <p:nvSpPr>
          <p:cNvPr id="69" name="Espace réservé du contenu 2"/>
          <p:cNvSpPr txBox="1">
            <a:spLocks/>
          </p:cNvSpPr>
          <p:nvPr/>
        </p:nvSpPr>
        <p:spPr>
          <a:xfrm>
            <a:off x="120567" y="800792"/>
            <a:ext cx="8229600" cy="756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800" b="0" i="0" u="sng" strike="noStrike" kern="1200" cap="none" spc="0" normalizeH="0" baseline="0" noProof="0" dirty="0" smtClean="0">
                <a:ln>
                  <a:noFill/>
                </a:ln>
                <a:solidFill>
                  <a:schemeClr val="tx1"/>
                </a:solidFill>
                <a:effectLst/>
                <a:uLnTx/>
                <a:uFillTx/>
                <a:latin typeface="+mn-lt"/>
                <a:ea typeface="+mn-ea"/>
                <a:cs typeface="+mn-cs"/>
              </a:rPr>
              <a:t>Structure de l’ion uranyle à 293 K</a:t>
            </a:r>
            <a:endParaRPr kumimoji="0" lang="fr-FR" sz="1800" b="0" i="0" u="sng"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70" name="Tableau 69"/>
          <p:cNvGraphicFramePr>
            <a:graphicFrameLocks noGrp="1"/>
          </p:cNvGraphicFramePr>
          <p:nvPr/>
        </p:nvGraphicFramePr>
        <p:xfrm>
          <a:off x="972284" y="5293098"/>
          <a:ext cx="7560000" cy="632170"/>
        </p:xfrm>
        <a:graphic>
          <a:graphicData uri="http://schemas.openxmlformats.org/drawingml/2006/table">
            <a:tbl>
              <a:tblPr firstRow="1" bandRow="1">
                <a:tableStyleId>{22838BEF-8BB2-4498-84A7-C5851F593DF1}</a:tableStyleId>
              </a:tblPr>
              <a:tblGrid>
                <a:gridCol w="1080000"/>
                <a:gridCol w="1080000"/>
                <a:gridCol w="1080000"/>
                <a:gridCol w="1080000"/>
                <a:gridCol w="1080000"/>
                <a:gridCol w="1080000"/>
                <a:gridCol w="1080000"/>
              </a:tblGrid>
              <a:tr h="288000">
                <a:tc>
                  <a:txBody>
                    <a:bodyPr/>
                    <a:lstStyle/>
                    <a:p>
                      <a:pPr algn="ctr"/>
                      <a:r>
                        <a:rPr lang="en-US" sz="1100" b="0" i="0" u="none" dirty="0" smtClean="0"/>
                        <a:t>UO</a:t>
                      </a:r>
                      <a:r>
                        <a:rPr lang="en-US" sz="1100" b="0" i="0" u="none" baseline="-25000" dirty="0" smtClean="0"/>
                        <a:t>2</a:t>
                      </a:r>
                      <a:r>
                        <a:rPr lang="en-US" sz="1100" b="0" i="0" u="none" baseline="30000" dirty="0" smtClean="0"/>
                        <a:t>2+ </a:t>
                      </a:r>
                      <a:r>
                        <a:rPr lang="en-US" sz="1100" b="0" i="0" u="none" baseline="0" dirty="0" smtClean="0"/>
                        <a:t> (vide)</a:t>
                      </a:r>
                      <a:endParaRPr lang="en-US" sz="1100" b="0" i="0" u="none" baseline="30000" dirty="0">
                        <a:latin typeface="+mj-lt"/>
                        <a:cs typeface="Calibri" pitchFamily="34" charset="0"/>
                      </a:endParaRPr>
                    </a:p>
                  </a:txBody>
                  <a:tcPr anchor="ctr"/>
                </a:tc>
                <a:tc>
                  <a:txBody>
                    <a:bodyPr/>
                    <a:lstStyle/>
                    <a:p>
                      <a:pPr marL="0" marR="0" indent="0" algn="ctr" defTabSz="914400" rtl="0" eaLnBrk="1" fontAlgn="auto" latinLnBrk="0" hangingPunct="1">
                        <a:lnSpc>
                          <a:spcPct val="150000"/>
                        </a:lnSpc>
                        <a:spcBef>
                          <a:spcPts val="0"/>
                        </a:spcBef>
                        <a:spcAft>
                          <a:spcPts val="600"/>
                        </a:spcAft>
                        <a:buClrTx/>
                        <a:buSzTx/>
                        <a:buFontTx/>
                        <a:buNone/>
                        <a:tabLst/>
                        <a:defRPr/>
                      </a:pPr>
                      <a:r>
                        <a:rPr lang="en-US" sz="1200" b="0" dirty="0" smtClean="0"/>
                        <a:t>1,78 +/- 0,04</a:t>
                      </a:r>
                      <a:endParaRPr lang="fr-FR" sz="1200" b="0" dirty="0" smtClean="0">
                        <a:latin typeface="+mj-lt"/>
                        <a:ea typeface="Nimbus Sans L"/>
                        <a:cs typeface="Calibri" pitchFamily="34" charset="0"/>
                      </a:endParaRPr>
                    </a:p>
                  </a:txBody>
                  <a:tcPr marL="34925" marR="34925" marT="34925" marB="34925" anchor="ctr"/>
                </a:tc>
                <a:tc>
                  <a:txBody>
                    <a:bodyPr/>
                    <a:lstStyle/>
                    <a:p>
                      <a:pPr algn="ctr">
                        <a:lnSpc>
                          <a:spcPct val="150000"/>
                        </a:lnSpc>
                        <a:spcAft>
                          <a:spcPts val="600"/>
                        </a:spcAft>
                      </a:pPr>
                      <a:r>
                        <a:rPr lang="fr-FR" sz="1200" b="0" dirty="0" smtClean="0"/>
                        <a:t>174</a:t>
                      </a:r>
                      <a:endParaRPr lang="fr-FR" sz="1200" b="0" dirty="0">
                        <a:latin typeface="+mj-lt"/>
                        <a:ea typeface="Nimbus Sans L"/>
                        <a:cs typeface="Calibri" pitchFamily="34" charset="0"/>
                      </a:endParaRPr>
                    </a:p>
                  </a:txBody>
                  <a:tcPr marL="34925" marR="34925" marT="34925" marB="34925" anchor="ctr"/>
                </a:tc>
                <a:tc>
                  <a:txBody>
                    <a:bodyPr/>
                    <a:lstStyle/>
                    <a:p>
                      <a:pPr algn="ctr">
                        <a:lnSpc>
                          <a:spcPct val="150000"/>
                        </a:lnSpc>
                        <a:spcAft>
                          <a:spcPts val="600"/>
                        </a:spcAft>
                      </a:pPr>
                      <a:r>
                        <a:rPr lang="en-US" sz="1200" b="0" dirty="0"/>
                        <a:t>2,50 +/- 0,08</a:t>
                      </a:r>
                      <a:endParaRPr lang="fr-FR" sz="1200" b="0" dirty="0">
                        <a:latin typeface="+mj-lt"/>
                        <a:ea typeface="Nimbus Sans L"/>
                        <a:cs typeface="Calibri" pitchFamily="34" charset="0"/>
                      </a:endParaRPr>
                    </a:p>
                  </a:txBody>
                  <a:tcPr marL="34925" marR="34925" marT="34925" marB="34925" anchor="ctr"/>
                </a:tc>
                <a:tc>
                  <a:txBody>
                    <a:bodyPr/>
                    <a:lstStyle/>
                    <a:p>
                      <a:pPr algn="ctr"/>
                      <a:r>
                        <a:rPr lang="en-US" sz="1200" dirty="0" smtClean="0"/>
                        <a:t>‒</a:t>
                      </a:r>
                      <a:endParaRPr lang="en-US" sz="1200" b="1" dirty="0">
                        <a:latin typeface="+mj-lt"/>
                        <a:cs typeface="Calibri" pitchFamily="34" charset="0"/>
                      </a:endParaRPr>
                    </a:p>
                  </a:txBody>
                  <a:tcPr marL="34925" marR="34925" marT="34925" marB="34925" anchor="ctr"/>
                </a:tc>
                <a:tc>
                  <a:txBody>
                    <a:bodyPr/>
                    <a:lstStyle/>
                    <a:p>
                      <a:pPr algn="ctr"/>
                      <a:r>
                        <a:rPr lang="en-US" sz="1200" dirty="0" smtClean="0"/>
                        <a:t>5</a:t>
                      </a:r>
                      <a:endParaRPr lang="en-US" sz="1200" b="1" dirty="0">
                        <a:latin typeface="+mj-lt"/>
                        <a:cs typeface="Calibri" pitchFamily="34" charset="0"/>
                      </a:endParaRPr>
                    </a:p>
                  </a:txBody>
                  <a:tcPr anchor="ctr"/>
                </a:tc>
                <a:tc>
                  <a:txBody>
                    <a:bodyPr/>
                    <a:lstStyle/>
                    <a:p>
                      <a:pPr algn="ctr"/>
                      <a:r>
                        <a:rPr lang="en-US" sz="1200" kern="1200" dirty="0" smtClean="0"/>
                        <a:t>‒</a:t>
                      </a:r>
                      <a:endParaRPr lang="en-US" sz="1200" b="1" kern="1200" dirty="0">
                        <a:solidFill>
                          <a:schemeClr val="dk1"/>
                        </a:solidFill>
                        <a:latin typeface="+mn-lt"/>
                        <a:ea typeface="+mn-ea"/>
                        <a:cs typeface="Calibri" pitchFamily="34" charset="0"/>
                      </a:endParaRPr>
                    </a:p>
                  </a:txBody>
                  <a:tcPr anchor="ctr"/>
                </a:tc>
              </a:tr>
              <a:tr h="288000">
                <a:tc>
                  <a:txBody>
                    <a:bodyPr/>
                    <a:lstStyle/>
                    <a:p>
                      <a:pPr algn="ctr"/>
                      <a:r>
                        <a:rPr lang="en-US" sz="1100" b="0" i="0" u="none" dirty="0" smtClean="0"/>
                        <a:t>Exp. </a:t>
                      </a:r>
                      <a:endParaRPr lang="en-US" sz="1100" b="0" i="0" u="none" dirty="0">
                        <a:latin typeface="+mj-lt"/>
                      </a:endParaRPr>
                    </a:p>
                  </a:txBody>
                  <a:tcPr anchor="ctr"/>
                </a:tc>
                <a:tc>
                  <a:txBody>
                    <a:bodyPr/>
                    <a:lstStyle/>
                    <a:p>
                      <a:pPr algn="ctr"/>
                      <a:r>
                        <a:rPr lang="en-US" sz="1200" baseline="0" dirty="0" smtClean="0"/>
                        <a:t>1,77 +/- 0,02</a:t>
                      </a:r>
                      <a:r>
                        <a:rPr lang="en-US" sz="1200" baseline="30000" dirty="0" smtClean="0"/>
                        <a:t>1</a:t>
                      </a:r>
                      <a:endParaRPr lang="en-US" sz="1200" b="1" baseline="30000" dirty="0">
                        <a:latin typeface="+mj-lt"/>
                      </a:endParaRPr>
                    </a:p>
                  </a:txBody>
                  <a:tcPr anchor="ctr"/>
                </a:tc>
                <a:tc>
                  <a:txBody>
                    <a:bodyPr/>
                    <a:lstStyle/>
                    <a:p>
                      <a:pPr algn="ctr"/>
                      <a:r>
                        <a:rPr lang="en-US" sz="1200" dirty="0" smtClean="0"/>
                        <a:t>180</a:t>
                      </a:r>
                      <a:r>
                        <a:rPr lang="en-US" sz="1200" baseline="30000" dirty="0" smtClean="0"/>
                        <a:t>1</a:t>
                      </a:r>
                      <a:endParaRPr lang="en-US" sz="1200" b="1" dirty="0">
                        <a:latin typeface="+mj-lt"/>
                      </a:endParaRPr>
                    </a:p>
                  </a:txBody>
                  <a:tcPr anchor="ctr"/>
                </a:tc>
                <a:tc>
                  <a:txBody>
                    <a:bodyPr/>
                    <a:lstStyle/>
                    <a:p>
                      <a:pPr algn="ctr"/>
                      <a:r>
                        <a:rPr lang="en-US" sz="1200" baseline="0" dirty="0" smtClean="0"/>
                        <a:t>2,42 +/- 0,02</a:t>
                      </a:r>
                      <a:r>
                        <a:rPr lang="en-US" sz="1200" baseline="30000" dirty="0" smtClean="0"/>
                        <a:t>1</a:t>
                      </a:r>
                      <a:endParaRPr lang="en-US" sz="1200" b="1" dirty="0">
                        <a:latin typeface="+mj-lt"/>
                      </a:endParaRPr>
                    </a:p>
                  </a:txBody>
                  <a:tcPr anchor="ctr"/>
                </a:tc>
                <a:tc>
                  <a:txBody>
                    <a:bodyPr/>
                    <a:lstStyle/>
                    <a:p>
                      <a:pPr algn="ctr"/>
                      <a:r>
                        <a:rPr lang="en-US" sz="1200" dirty="0" smtClean="0"/>
                        <a:t>4,37</a:t>
                      </a:r>
                      <a:r>
                        <a:rPr lang="en-US" sz="1200" baseline="30000" dirty="0" smtClean="0"/>
                        <a:t>2 </a:t>
                      </a:r>
                      <a:r>
                        <a:rPr lang="en-US" sz="1200" dirty="0" smtClean="0"/>
                        <a:t>;</a:t>
                      </a:r>
                      <a:r>
                        <a:rPr lang="en-US" sz="1200" baseline="0" dirty="0" smtClean="0"/>
                        <a:t>  4,46</a:t>
                      </a:r>
                      <a:r>
                        <a:rPr lang="en-US" sz="1200" baseline="30000" dirty="0" smtClean="0"/>
                        <a:t>3</a:t>
                      </a:r>
                      <a:endParaRPr lang="en-US" sz="1200" b="1" dirty="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5</a:t>
                      </a:r>
                      <a:r>
                        <a:rPr lang="en-US" sz="1200" baseline="30000" dirty="0" smtClean="0"/>
                        <a:t>1</a:t>
                      </a:r>
                      <a:endParaRPr lang="en-US" sz="1200" b="1" dirty="0">
                        <a:latin typeface="+mj-lt"/>
                      </a:endParaRPr>
                    </a:p>
                  </a:txBody>
                  <a:tcPr anchor="ctr"/>
                </a:tc>
                <a:tc>
                  <a:txBody>
                    <a:bodyPr/>
                    <a:lstStyle/>
                    <a:p>
                      <a:pPr algn="ctr"/>
                      <a:r>
                        <a:rPr lang="en-US" sz="1200" dirty="0" smtClean="0"/>
                        <a:t>13</a:t>
                      </a:r>
                      <a:r>
                        <a:rPr lang="en-US" sz="1200" baseline="30000" dirty="0" smtClean="0"/>
                        <a:t>2</a:t>
                      </a:r>
                      <a:endParaRPr lang="en-US" sz="1200" b="1" dirty="0">
                        <a:latin typeface="+mj-lt"/>
                      </a:endParaRPr>
                    </a:p>
                  </a:txBody>
                  <a:tcPr anchor="ctr"/>
                </a:tc>
              </a:tr>
            </a:tbl>
          </a:graphicData>
        </a:graphic>
      </p:graphicFrame>
      <p:pic>
        <p:nvPicPr>
          <p:cNvPr id="72" name="Picture 2"/>
          <p:cNvPicPr>
            <a:picLocks noChangeAspect="1" noChangeArrowheads="1"/>
          </p:cNvPicPr>
          <p:nvPr/>
        </p:nvPicPr>
        <p:blipFill>
          <a:blip r:embed="rId10" cstate="print"/>
          <a:srcRect/>
          <a:stretch>
            <a:fillRect/>
          </a:stretch>
        </p:blipFill>
        <p:spPr bwMode="auto">
          <a:xfrm>
            <a:off x="8390955" y="0"/>
            <a:ext cx="753045" cy="484477"/>
          </a:xfrm>
          <a:prstGeom prst="rect">
            <a:avLst/>
          </a:prstGeom>
          <a:noFill/>
          <a:ln w="9525">
            <a:noFill/>
            <a:miter lim="800000"/>
            <a:headEnd/>
            <a:tailEnd/>
          </a:ln>
        </p:spPr>
      </p:pic>
      <p:pic>
        <p:nvPicPr>
          <p:cNvPr id="74" name="Image 73" descr="logo_edf.jpg"/>
          <p:cNvPicPr>
            <a:picLocks noChangeAspect="1"/>
          </p:cNvPicPr>
          <p:nvPr/>
        </p:nvPicPr>
        <p:blipFill>
          <a:blip r:embed="rId11" cstate="print"/>
          <a:srcRect t="17393" b="17382"/>
          <a:stretch>
            <a:fillRect/>
          </a:stretch>
        </p:blipFill>
        <p:spPr>
          <a:xfrm>
            <a:off x="0" y="0"/>
            <a:ext cx="827221" cy="404664"/>
          </a:xfrm>
          <a:prstGeom prst="rect">
            <a:avLst/>
          </a:prstGeom>
        </p:spPr>
      </p:pic>
    </p:spTree>
    <p:custDataLst>
      <p:tags r:id="rId1"/>
    </p:custDataLst>
  </p:cSld>
  <p:clrMapOvr>
    <a:masterClrMapping/>
  </p:clrMapOvr>
  <p:transition advTm="7081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 name="Groupe 295"/>
          <p:cNvGrpSpPr/>
          <p:nvPr/>
        </p:nvGrpSpPr>
        <p:grpSpPr>
          <a:xfrm>
            <a:off x="-108520" y="1447462"/>
            <a:ext cx="4427984" cy="360000"/>
            <a:chOff x="-108520" y="1162963"/>
            <a:chExt cx="4427984" cy="360000"/>
          </a:xfrm>
        </p:grpSpPr>
        <p:sp>
          <p:nvSpPr>
            <p:cNvPr id="207" name="Rectangle à coins arrondis 206"/>
            <p:cNvSpPr/>
            <p:nvPr/>
          </p:nvSpPr>
          <p:spPr>
            <a:xfrm>
              <a:off x="845472" y="1162963"/>
              <a:ext cx="2520000" cy="360000"/>
            </a:xfrm>
            <a:prstGeom prst="roundRect">
              <a:avLst>
                <a:gd name="adj" fmla="val 2382"/>
              </a:avLst>
            </a:prstGeom>
            <a:solidFill>
              <a:schemeClr val="bg1"/>
            </a:solidFill>
            <a:ln w="25400">
              <a:solidFill>
                <a:srgbClr val="3CFC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3CFC08"/>
                </a:solidFill>
              </a:endParaRPr>
            </a:p>
          </p:txBody>
        </p:sp>
        <p:sp>
          <p:nvSpPr>
            <p:cNvPr id="204" name="Rectangle 203"/>
            <p:cNvSpPr/>
            <p:nvPr/>
          </p:nvSpPr>
          <p:spPr>
            <a:xfrm>
              <a:off x="-108520" y="1173686"/>
              <a:ext cx="4427984" cy="338554"/>
            </a:xfrm>
            <a:prstGeom prst="rect">
              <a:avLst/>
            </a:prstGeom>
          </p:spPr>
          <p:txBody>
            <a:bodyPr wrap="square">
              <a:spAutoFit/>
            </a:bodyPr>
            <a:lstStyle/>
            <a:p>
              <a:pPr algn="ctr">
                <a:defRPr/>
              </a:pPr>
              <a:r>
                <a:rPr lang="fr-FR" sz="1600" b="1" dirty="0" smtClean="0"/>
                <a:t>Position équatoriale O</a:t>
              </a:r>
              <a:r>
                <a:rPr lang="fr-FR" sz="1600" b="1" baseline="-25000" dirty="0" smtClean="0"/>
                <a:t>2nd-</a:t>
              </a:r>
              <a:r>
                <a:rPr lang="fr-FR" sz="1600" b="1" i="1" baseline="-25000" dirty="0" err="1" smtClean="0"/>
                <a:t>éq</a:t>
              </a:r>
              <a:endParaRPr lang="fr-FR" sz="1600" b="1" dirty="0" smtClean="0"/>
            </a:p>
          </p:txBody>
        </p:sp>
      </p:grpSp>
      <p:pic>
        <p:nvPicPr>
          <p:cNvPr id="49" name="Image 48" descr="SN2.png"/>
          <p:cNvPicPr>
            <a:picLocks noChangeAspect="1"/>
          </p:cNvPicPr>
          <p:nvPr/>
        </p:nvPicPr>
        <p:blipFill>
          <a:blip r:embed="rId4" cstate="print">
            <a:clrChange>
              <a:clrFrom>
                <a:srgbClr val="FFFFFF"/>
              </a:clrFrom>
              <a:clrTo>
                <a:srgbClr val="FFFFFF">
                  <a:alpha val="0"/>
                </a:srgbClr>
              </a:clrTo>
            </a:clrChange>
          </a:blip>
          <a:stretch>
            <a:fillRect/>
          </a:stretch>
        </p:blipFill>
        <p:spPr>
          <a:xfrm>
            <a:off x="4700921" y="3251402"/>
            <a:ext cx="3168580" cy="1763095"/>
          </a:xfrm>
          <a:prstGeom prst="rect">
            <a:avLst/>
          </a:prstGeom>
        </p:spPr>
      </p:pic>
      <p:grpSp>
        <p:nvGrpSpPr>
          <p:cNvPr id="239" name="Groupe 238"/>
          <p:cNvGrpSpPr/>
          <p:nvPr/>
        </p:nvGrpSpPr>
        <p:grpSpPr>
          <a:xfrm>
            <a:off x="4759444" y="1954287"/>
            <a:ext cx="2546237" cy="3024336"/>
            <a:chOff x="5148064" y="1700808"/>
            <a:chExt cx="2546237" cy="3024336"/>
          </a:xfrm>
        </p:grpSpPr>
        <p:sp>
          <p:nvSpPr>
            <p:cNvPr id="229" name="Rectangle 228"/>
            <p:cNvSpPr/>
            <p:nvPr/>
          </p:nvSpPr>
          <p:spPr>
            <a:xfrm>
              <a:off x="5148064" y="3285144"/>
              <a:ext cx="216024" cy="1440000"/>
            </a:xfrm>
            <a:prstGeom prst="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1" name="Connecteur droit avec flèche 50"/>
            <p:cNvCxnSpPr/>
            <p:nvPr/>
          </p:nvCxnSpPr>
          <p:spPr bwMode="auto">
            <a:xfrm flipH="1">
              <a:off x="5249112" y="2996954"/>
              <a:ext cx="1267104" cy="854870"/>
            </a:xfrm>
            <a:prstGeom prst="straightConnector1">
              <a:avLst/>
            </a:prstGeom>
            <a:ln w="15875">
              <a:solidFill>
                <a:schemeClr val="tx1">
                  <a:lumMod val="50000"/>
                  <a:lumOff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grpSp>
          <p:nvGrpSpPr>
            <p:cNvPr id="56" name="Groupe 213"/>
            <p:cNvGrpSpPr>
              <a:grpSpLocks noChangeAspect="1"/>
            </p:cNvGrpSpPr>
            <p:nvPr/>
          </p:nvGrpSpPr>
          <p:grpSpPr>
            <a:xfrm>
              <a:off x="6084168" y="1700808"/>
              <a:ext cx="1610133" cy="1580690"/>
              <a:chOff x="-4116289" y="-273024"/>
              <a:chExt cx="3546863" cy="3482002"/>
            </a:xfrm>
          </p:grpSpPr>
          <p:grpSp>
            <p:nvGrpSpPr>
              <p:cNvPr id="58" name="Groupe 334"/>
              <p:cNvGrpSpPr>
                <a:grpSpLocks/>
              </p:cNvGrpSpPr>
              <p:nvPr/>
            </p:nvGrpSpPr>
            <p:grpSpPr bwMode="auto">
              <a:xfrm>
                <a:off x="-4116289" y="-230834"/>
                <a:ext cx="2749201" cy="3439812"/>
                <a:chOff x="492098" y="3648476"/>
                <a:chExt cx="3575847" cy="4475555"/>
              </a:xfrm>
            </p:grpSpPr>
            <p:grpSp>
              <p:nvGrpSpPr>
                <p:cNvPr id="63" name="Groupe 65"/>
                <p:cNvGrpSpPr>
                  <a:grpSpLocks/>
                </p:cNvGrpSpPr>
                <p:nvPr/>
              </p:nvGrpSpPr>
              <p:grpSpPr bwMode="auto">
                <a:xfrm>
                  <a:off x="1115616" y="4725143"/>
                  <a:ext cx="2952329" cy="3398888"/>
                  <a:chOff x="2051720" y="2492896"/>
                  <a:chExt cx="3794684" cy="4118970"/>
                </a:xfrm>
              </p:grpSpPr>
              <p:cxnSp>
                <p:nvCxnSpPr>
                  <p:cNvPr id="66" name="Connecteur droit 65"/>
                  <p:cNvCxnSpPr/>
                  <p:nvPr/>
                </p:nvCxnSpPr>
                <p:spPr>
                  <a:xfrm rot="10800000">
                    <a:off x="3203546" y="3860965"/>
                    <a:ext cx="575914" cy="430532"/>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grpSp>
                <p:nvGrpSpPr>
                  <p:cNvPr id="67" name="Groupe 72"/>
                  <p:cNvGrpSpPr>
                    <a:grpSpLocks/>
                  </p:cNvGrpSpPr>
                  <p:nvPr/>
                </p:nvGrpSpPr>
                <p:grpSpPr bwMode="auto">
                  <a:xfrm>
                    <a:off x="2051720" y="2492896"/>
                    <a:ext cx="3794684" cy="4118970"/>
                    <a:chOff x="5292080" y="1196752"/>
                    <a:chExt cx="3794684" cy="4118970"/>
                  </a:xfrm>
                </p:grpSpPr>
                <p:pic>
                  <p:nvPicPr>
                    <p:cNvPr id="69" name="Image 346" descr="sn2-1base.png"/>
                    <p:cNvPicPr>
                      <a:picLocks noChangeAspect="1"/>
                    </p:cNvPicPr>
                    <p:nvPr/>
                  </p:nvPicPr>
                  <p:blipFill>
                    <a:blip r:embed="rId5" cstate="print">
                      <a:clrChange>
                        <a:clrFrom>
                          <a:srgbClr val="FFFFFF"/>
                        </a:clrFrom>
                        <a:clrTo>
                          <a:srgbClr val="FFFFFF">
                            <a:alpha val="0"/>
                          </a:srgbClr>
                        </a:clrTo>
                      </a:clrChange>
                    </a:blip>
                    <a:srcRect l="21246" t="38849" r="29128" b="20201"/>
                    <a:stretch>
                      <a:fillRect/>
                    </a:stretch>
                  </p:blipFill>
                  <p:spPr bwMode="auto">
                    <a:xfrm>
                      <a:off x="5292080" y="2507410"/>
                      <a:ext cx="3312368" cy="2808312"/>
                    </a:xfrm>
                    <a:prstGeom prst="rect">
                      <a:avLst/>
                    </a:prstGeom>
                    <a:noFill/>
                    <a:ln w="9525">
                      <a:noFill/>
                      <a:miter lim="800000"/>
                      <a:headEnd/>
                      <a:tailEnd/>
                    </a:ln>
                  </p:spPr>
                </p:pic>
                <p:pic>
                  <p:nvPicPr>
                    <p:cNvPr id="70" name="Image 347" descr="sn2-1black.png"/>
                    <p:cNvPicPr>
                      <a:picLocks noChangeAspect="1"/>
                    </p:cNvPicPr>
                    <p:nvPr/>
                  </p:nvPicPr>
                  <p:blipFill>
                    <a:blip r:embed="rId6" cstate="print">
                      <a:clrChange>
                        <a:clrFrom>
                          <a:srgbClr val="FFFFFF"/>
                        </a:clrFrom>
                        <a:clrTo>
                          <a:srgbClr val="FFFFFF">
                            <a:alpha val="0"/>
                          </a:srgbClr>
                        </a:clrTo>
                      </a:clrChange>
                    </a:blip>
                    <a:srcRect t="12170" b="41611"/>
                    <a:stretch>
                      <a:fillRect/>
                    </a:stretch>
                  </p:blipFill>
                  <p:spPr bwMode="auto">
                    <a:xfrm>
                      <a:off x="7724689" y="1196752"/>
                      <a:ext cx="1362075" cy="1008112"/>
                    </a:xfrm>
                    <a:prstGeom prst="rect">
                      <a:avLst/>
                    </a:prstGeom>
                    <a:noFill/>
                    <a:ln w="9525">
                      <a:noFill/>
                      <a:miter lim="800000"/>
                      <a:headEnd/>
                      <a:tailEnd/>
                    </a:ln>
                  </p:spPr>
                </p:pic>
                <p:pic>
                  <p:nvPicPr>
                    <p:cNvPr id="71" name="Image 348" descr="sn2-1red.png"/>
                    <p:cNvPicPr>
                      <a:picLocks noChangeAspect="1"/>
                    </p:cNvPicPr>
                    <p:nvPr/>
                  </p:nvPicPr>
                  <p:blipFill>
                    <a:blip r:embed="rId7" cstate="print">
                      <a:clrChange>
                        <a:clrFrom>
                          <a:srgbClr val="FFFFFF"/>
                        </a:clrFrom>
                        <a:clrTo>
                          <a:srgbClr val="FFFFFF">
                            <a:alpha val="0"/>
                          </a:srgbClr>
                        </a:clrTo>
                      </a:clrChange>
                    </a:blip>
                    <a:srcRect l="28368" b="43239"/>
                    <a:stretch>
                      <a:fillRect/>
                    </a:stretch>
                  </p:blipFill>
                  <p:spPr bwMode="auto">
                    <a:xfrm>
                      <a:off x="5796136" y="1614848"/>
                      <a:ext cx="982507" cy="1238088"/>
                    </a:xfrm>
                    <a:prstGeom prst="rect">
                      <a:avLst/>
                    </a:prstGeom>
                    <a:noFill/>
                    <a:ln w="9525">
                      <a:noFill/>
                      <a:miter lim="800000"/>
                      <a:headEnd/>
                      <a:tailEnd/>
                    </a:ln>
                  </p:spPr>
                </p:pic>
              </p:grpSp>
              <p:cxnSp>
                <p:nvCxnSpPr>
                  <p:cNvPr id="68" name="Connecteur droit 67"/>
                  <p:cNvCxnSpPr/>
                  <p:nvPr/>
                </p:nvCxnSpPr>
                <p:spPr>
                  <a:xfrm rot="5400000">
                    <a:off x="3887689" y="3176880"/>
                    <a:ext cx="1081337" cy="86254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4" name="ZoneTexte 63"/>
                <p:cNvSpPr txBox="1"/>
                <p:nvPr/>
              </p:nvSpPr>
              <p:spPr>
                <a:xfrm>
                  <a:off x="492098" y="3648476"/>
                  <a:ext cx="1858868" cy="855663"/>
                </a:xfrm>
                <a:prstGeom prst="rect">
                  <a:avLst/>
                </a:prstGeom>
                <a:noFill/>
              </p:spPr>
              <p:txBody>
                <a:bodyPr wrap="square">
                  <a:spAutoFit/>
                </a:bodyPr>
                <a:lstStyle/>
                <a:p>
                  <a:pPr algn="ctr">
                    <a:defRPr/>
                  </a:pPr>
                  <a:r>
                    <a:rPr lang="fr-FR" sz="1400" dirty="0" smtClean="0">
                      <a:cs typeface="Times New Roman" pitchFamily="18" charset="0"/>
                    </a:rPr>
                    <a:t>O</a:t>
                  </a:r>
                  <a:r>
                    <a:rPr lang="fr-FR" sz="1400" baseline="-25000" dirty="0" smtClean="0">
                      <a:cs typeface="Times New Roman" pitchFamily="18" charset="0"/>
                    </a:rPr>
                    <a:t>2nd-</a:t>
                  </a:r>
                  <a:r>
                    <a:rPr lang="fr-FR" sz="1400" i="1" baseline="-25000" dirty="0" err="1" smtClean="0">
                      <a:cs typeface="Times New Roman" pitchFamily="18" charset="0"/>
                    </a:rPr>
                    <a:t>ap</a:t>
                  </a:r>
                  <a:endParaRPr lang="fr-FR" sz="1400" baseline="-25000" dirty="0">
                    <a:cs typeface="Times New Roman" pitchFamily="18" charset="0"/>
                  </a:endParaRPr>
                </a:p>
              </p:txBody>
            </p:sp>
            <p:cxnSp>
              <p:nvCxnSpPr>
                <p:cNvPr id="65" name="Connecteur droit avec flèche 64"/>
                <p:cNvCxnSpPr/>
                <p:nvPr/>
              </p:nvCxnSpPr>
              <p:spPr>
                <a:xfrm rot="16200000" flipH="1">
                  <a:off x="1202276" y="4807111"/>
                  <a:ext cx="640498" cy="187578"/>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sp>
            <p:nvSpPr>
              <p:cNvPr id="59" name="ZoneTexte 58"/>
              <p:cNvSpPr txBox="1"/>
              <p:nvPr/>
            </p:nvSpPr>
            <p:spPr bwMode="auto">
              <a:xfrm>
                <a:off x="-1836713" y="-273024"/>
                <a:ext cx="1267287" cy="657643"/>
              </a:xfrm>
              <a:prstGeom prst="rect">
                <a:avLst/>
              </a:prstGeom>
              <a:noFill/>
            </p:spPr>
            <p:txBody>
              <a:bodyPr wrap="square">
                <a:spAutoFit/>
              </a:bodyPr>
              <a:lstStyle/>
              <a:p>
                <a:pPr algn="ctr">
                  <a:defRPr/>
                </a:pPr>
                <a:r>
                  <a:rPr lang="fr-FR" sz="1400" dirty="0" smtClean="0">
                    <a:cs typeface="Times New Roman" pitchFamily="18" charset="0"/>
                  </a:rPr>
                  <a:t>O(s)</a:t>
                </a:r>
                <a:endParaRPr lang="fr-FR" sz="1400" baseline="-25000" dirty="0">
                  <a:cs typeface="Times New Roman" pitchFamily="18" charset="0"/>
                </a:endParaRPr>
              </a:p>
            </p:txBody>
          </p:sp>
          <p:cxnSp>
            <p:nvCxnSpPr>
              <p:cNvPr id="60" name="Connecteur droit avec flèche 59"/>
              <p:cNvCxnSpPr/>
              <p:nvPr/>
            </p:nvCxnSpPr>
            <p:spPr bwMode="auto">
              <a:xfrm rot="5400000">
                <a:off x="-1683273" y="317368"/>
                <a:ext cx="365905" cy="240734"/>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61" name="ZoneTexte 60"/>
              <p:cNvSpPr txBox="1"/>
              <p:nvPr/>
            </p:nvSpPr>
            <p:spPr bwMode="auto">
              <a:xfrm>
                <a:off x="-2083546" y="1240876"/>
                <a:ext cx="1069257" cy="657643"/>
              </a:xfrm>
              <a:prstGeom prst="rect">
                <a:avLst/>
              </a:prstGeom>
              <a:noFill/>
            </p:spPr>
            <p:txBody>
              <a:bodyPr wrap="square">
                <a:spAutoFit/>
              </a:bodyPr>
              <a:lstStyle/>
              <a:p>
                <a:pPr algn="ctr">
                  <a:defRPr/>
                </a:pPr>
                <a:r>
                  <a:rPr lang="fr-FR" sz="1400" dirty="0" err="1" smtClean="0">
                    <a:cs typeface="Times New Roman" pitchFamily="18" charset="0"/>
                  </a:rPr>
                  <a:t>O</a:t>
                </a:r>
                <a:r>
                  <a:rPr lang="fr-FR" sz="1400" baseline="-25000" dirty="0" err="1" smtClean="0">
                    <a:cs typeface="Times New Roman" pitchFamily="18" charset="0"/>
                  </a:rPr>
                  <a:t>yle</a:t>
                </a:r>
                <a:endParaRPr lang="fr-FR" sz="1400" baseline="-25000" dirty="0">
                  <a:cs typeface="Times New Roman" pitchFamily="18" charset="0"/>
                </a:endParaRPr>
              </a:p>
            </p:txBody>
          </p:sp>
          <p:cxnSp>
            <p:nvCxnSpPr>
              <p:cNvPr id="62" name="Connecteur droit avec flèche 61"/>
              <p:cNvCxnSpPr/>
              <p:nvPr/>
            </p:nvCxnSpPr>
            <p:spPr bwMode="auto">
              <a:xfrm rot="10800000" flipV="1">
                <a:off x="-2412778" y="1627538"/>
                <a:ext cx="504058" cy="144015"/>
              </a:xfrm>
              <a:prstGeom prst="straightConnector1">
                <a:avLst/>
              </a:prstGeom>
              <a:ln w="25400">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sp>
          <p:nvSpPr>
            <p:cNvPr id="46" name="ZoneTexte 45"/>
            <p:cNvSpPr txBox="1"/>
            <p:nvPr/>
          </p:nvSpPr>
          <p:spPr bwMode="auto">
            <a:xfrm>
              <a:off x="5642486" y="3099451"/>
              <a:ext cx="513690" cy="307777"/>
            </a:xfrm>
            <a:prstGeom prst="rect">
              <a:avLst/>
            </a:prstGeom>
            <a:noFill/>
          </p:spPr>
          <p:txBody>
            <a:bodyPr wrap="square">
              <a:spAutoFit/>
            </a:bodyPr>
            <a:lstStyle/>
            <a:p>
              <a:pPr algn="ctr">
                <a:defRPr/>
              </a:pPr>
              <a:r>
                <a:rPr lang="fr-FR" sz="1400" b="1" dirty="0" smtClean="0">
                  <a:cs typeface="Times New Roman" pitchFamily="18" charset="0"/>
                </a:rPr>
                <a:t>①</a:t>
              </a:r>
              <a:endParaRPr lang="fr-FR" sz="1400" b="1" baseline="-25000" dirty="0">
                <a:cs typeface="Times New Roman" pitchFamily="18" charset="0"/>
              </a:endParaRPr>
            </a:p>
          </p:txBody>
        </p:sp>
      </p:grpSp>
      <p:grpSp>
        <p:nvGrpSpPr>
          <p:cNvPr id="218" name="Groupe 217"/>
          <p:cNvGrpSpPr/>
          <p:nvPr/>
        </p:nvGrpSpPr>
        <p:grpSpPr>
          <a:xfrm>
            <a:off x="1039627" y="1968413"/>
            <a:ext cx="2448272" cy="3042556"/>
            <a:chOff x="5146991" y="764704"/>
            <a:chExt cx="2448272" cy="3042556"/>
          </a:xfrm>
        </p:grpSpPr>
        <p:sp>
          <p:nvSpPr>
            <p:cNvPr id="211" name="Rectangle 210"/>
            <p:cNvSpPr/>
            <p:nvPr/>
          </p:nvSpPr>
          <p:spPr>
            <a:xfrm>
              <a:off x="5146991" y="2132856"/>
              <a:ext cx="2448272" cy="1674404"/>
            </a:xfrm>
            <a:prstGeom prst="rect">
              <a:avLst/>
            </a:prstGeom>
            <a:solidFill>
              <a:srgbClr val="FFC00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94" name="Groupe 193"/>
            <p:cNvGrpSpPr/>
            <p:nvPr/>
          </p:nvGrpSpPr>
          <p:grpSpPr>
            <a:xfrm>
              <a:off x="5901945" y="764704"/>
              <a:ext cx="1236464" cy="2376264"/>
              <a:chOff x="7906879" y="1878371"/>
              <a:chExt cx="1236464" cy="2376264"/>
            </a:xfrm>
          </p:grpSpPr>
          <p:cxnSp>
            <p:nvCxnSpPr>
              <p:cNvPr id="130" name="Connecteur droit avec flèche 129"/>
              <p:cNvCxnSpPr/>
              <p:nvPr/>
            </p:nvCxnSpPr>
            <p:spPr bwMode="auto">
              <a:xfrm>
                <a:off x="8521150" y="3246523"/>
                <a:ext cx="144016" cy="1008112"/>
              </a:xfrm>
              <a:prstGeom prst="straightConnector1">
                <a:avLst/>
              </a:prstGeom>
              <a:ln w="19050">
                <a:solidFill>
                  <a:schemeClr val="tx1">
                    <a:lumMod val="50000"/>
                    <a:lumOff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91" name="ZoneTexte 90"/>
              <p:cNvSpPr txBox="1"/>
              <p:nvPr/>
            </p:nvSpPr>
            <p:spPr bwMode="auto">
              <a:xfrm>
                <a:off x="8489618" y="3734813"/>
                <a:ext cx="520380" cy="307777"/>
              </a:xfrm>
              <a:prstGeom prst="rect">
                <a:avLst/>
              </a:prstGeom>
              <a:noFill/>
            </p:spPr>
            <p:txBody>
              <a:bodyPr wrap="square">
                <a:spAutoFit/>
              </a:bodyPr>
              <a:lstStyle/>
              <a:p>
                <a:pPr algn="ctr">
                  <a:defRPr/>
                </a:pPr>
                <a:r>
                  <a:rPr lang="fr-FR" sz="1400" b="1" dirty="0" smtClean="0">
                    <a:cs typeface="Times New Roman" pitchFamily="18" charset="0"/>
                  </a:rPr>
                  <a:t>③</a:t>
                </a:r>
                <a:endParaRPr lang="fr-FR" sz="1400" b="1" baseline="-25000" dirty="0">
                  <a:cs typeface="Times New Roman" pitchFamily="18" charset="0"/>
                </a:endParaRPr>
              </a:p>
            </p:txBody>
          </p:sp>
          <p:grpSp>
            <p:nvGrpSpPr>
              <p:cNvPr id="261" name="Groupe 260"/>
              <p:cNvGrpSpPr/>
              <p:nvPr/>
            </p:nvGrpSpPr>
            <p:grpSpPr>
              <a:xfrm>
                <a:off x="7906879" y="1878371"/>
                <a:ext cx="1236464" cy="1503488"/>
                <a:chOff x="2545544" y="1628800"/>
                <a:chExt cx="1258318" cy="1530061"/>
              </a:xfrm>
            </p:grpSpPr>
            <p:cxnSp>
              <p:nvCxnSpPr>
                <p:cNvPr id="258" name="Connecteur droit 257"/>
                <p:cNvCxnSpPr/>
                <p:nvPr/>
              </p:nvCxnSpPr>
              <p:spPr>
                <a:xfrm>
                  <a:off x="2794950" y="2193289"/>
                  <a:ext cx="216024" cy="288032"/>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99" name="Groupe 198"/>
                <p:cNvGrpSpPr/>
                <p:nvPr/>
              </p:nvGrpSpPr>
              <p:grpSpPr>
                <a:xfrm>
                  <a:off x="2627784" y="1628800"/>
                  <a:ext cx="766287" cy="820878"/>
                  <a:chOff x="10852221" y="2426639"/>
                  <a:chExt cx="766287" cy="820878"/>
                </a:xfrm>
              </p:grpSpPr>
              <p:pic>
                <p:nvPicPr>
                  <p:cNvPr id="172" name="Image 15" descr="sn1-3black.png"/>
                  <p:cNvPicPr>
                    <a:picLocks noChangeAspect="1"/>
                  </p:cNvPicPr>
                  <p:nvPr/>
                </p:nvPicPr>
                <p:blipFill>
                  <a:blip r:embed="rId8" cstate="print">
                    <a:clrChange>
                      <a:clrFrom>
                        <a:srgbClr val="FFFFFF"/>
                      </a:clrFrom>
                      <a:clrTo>
                        <a:srgbClr val="FFFFFF">
                          <a:alpha val="0"/>
                        </a:srgbClr>
                      </a:clrTo>
                    </a:clrChange>
                  </a:blip>
                  <a:srcRect/>
                  <a:stretch>
                    <a:fillRect/>
                  </a:stretch>
                </p:blipFill>
                <p:spPr bwMode="auto">
                  <a:xfrm rot="4183622">
                    <a:off x="11182202" y="2475732"/>
                    <a:ext cx="485400" cy="387213"/>
                  </a:xfrm>
                  <a:prstGeom prst="rect">
                    <a:avLst/>
                  </a:prstGeom>
                  <a:noFill/>
                  <a:ln w="9525">
                    <a:noFill/>
                    <a:miter lim="800000"/>
                    <a:headEnd/>
                    <a:tailEnd/>
                  </a:ln>
                </p:spPr>
              </p:pic>
              <p:pic>
                <p:nvPicPr>
                  <p:cNvPr id="174" name="Image 17" descr="sn1-3red.png"/>
                  <p:cNvPicPr>
                    <a:picLocks noChangeAspect="1"/>
                  </p:cNvPicPr>
                  <p:nvPr/>
                </p:nvPicPr>
                <p:blipFill>
                  <a:blip r:embed="rId9" cstate="print">
                    <a:clrChange>
                      <a:clrFrom>
                        <a:srgbClr val="FFFFFF"/>
                      </a:clrFrom>
                      <a:clrTo>
                        <a:srgbClr val="FFFFFF">
                          <a:alpha val="0"/>
                        </a:srgbClr>
                      </a:clrTo>
                    </a:clrChange>
                  </a:blip>
                  <a:srcRect/>
                  <a:stretch>
                    <a:fillRect/>
                  </a:stretch>
                </p:blipFill>
                <p:spPr bwMode="auto">
                  <a:xfrm>
                    <a:off x="10852221" y="2853344"/>
                    <a:ext cx="355086" cy="394173"/>
                  </a:xfrm>
                  <a:prstGeom prst="rect">
                    <a:avLst/>
                  </a:prstGeom>
                  <a:noFill/>
                  <a:ln w="9525">
                    <a:noFill/>
                    <a:miter lim="800000"/>
                    <a:headEnd/>
                    <a:tailEnd/>
                  </a:ln>
                </p:spPr>
              </p:pic>
            </p:grpSp>
            <p:grpSp>
              <p:nvGrpSpPr>
                <p:cNvPr id="256" name="Groupe 255"/>
                <p:cNvGrpSpPr/>
                <p:nvPr/>
              </p:nvGrpSpPr>
              <p:grpSpPr>
                <a:xfrm>
                  <a:off x="2545544" y="2150010"/>
                  <a:ext cx="1258318" cy="1008851"/>
                  <a:chOff x="2545544" y="2150010"/>
                  <a:chExt cx="1258318" cy="1008851"/>
                </a:xfrm>
              </p:grpSpPr>
              <p:grpSp>
                <p:nvGrpSpPr>
                  <p:cNvPr id="255" name="Groupe 254"/>
                  <p:cNvGrpSpPr/>
                  <p:nvPr/>
                </p:nvGrpSpPr>
                <p:grpSpPr>
                  <a:xfrm>
                    <a:off x="2710015" y="2150010"/>
                    <a:ext cx="1093847" cy="1008851"/>
                    <a:chOff x="2710015" y="2150010"/>
                    <a:chExt cx="1093847" cy="1008851"/>
                  </a:xfrm>
                </p:grpSpPr>
                <p:pic>
                  <p:nvPicPr>
                    <p:cNvPr id="253" name="Image 252" descr="Image2.jpg"/>
                    <p:cNvPicPr>
                      <a:picLocks noChangeAspect="1"/>
                    </p:cNvPicPr>
                    <p:nvPr/>
                  </p:nvPicPr>
                  <p:blipFill>
                    <a:blip r:embed="rId10" cstate="print">
                      <a:clrChange>
                        <a:clrFrom>
                          <a:srgbClr val="FFFFFF"/>
                        </a:clrFrom>
                        <a:clrTo>
                          <a:srgbClr val="FFFFFF">
                            <a:alpha val="0"/>
                          </a:srgbClr>
                        </a:clrTo>
                      </a:clrChange>
                    </a:blip>
                    <a:stretch>
                      <a:fillRect/>
                    </a:stretch>
                  </p:blipFill>
                  <p:spPr>
                    <a:xfrm>
                      <a:off x="2926038" y="2150010"/>
                      <a:ext cx="877824" cy="944880"/>
                    </a:xfrm>
                    <a:prstGeom prst="rect">
                      <a:avLst/>
                    </a:prstGeom>
                  </p:spPr>
                </p:pic>
                <p:pic>
                  <p:nvPicPr>
                    <p:cNvPr id="254" name="Image 253" descr="uranyle_vide.png"/>
                    <p:cNvPicPr>
                      <a:picLocks noChangeAspect="1"/>
                    </p:cNvPicPr>
                    <p:nvPr/>
                  </p:nvPicPr>
                  <p:blipFill>
                    <a:blip r:embed="rId11" cstate="print"/>
                    <a:srcRect t="26803" r="67670"/>
                    <a:stretch>
                      <a:fillRect/>
                    </a:stretch>
                  </p:blipFill>
                  <p:spPr>
                    <a:xfrm>
                      <a:off x="2710015" y="2276872"/>
                      <a:ext cx="432048" cy="881989"/>
                    </a:xfrm>
                    <a:prstGeom prst="rect">
                      <a:avLst/>
                    </a:prstGeom>
                  </p:spPr>
                </p:pic>
              </p:grpSp>
              <p:cxnSp>
                <p:nvCxnSpPr>
                  <p:cNvPr id="249" name="Connecteur droit 248"/>
                  <p:cNvCxnSpPr/>
                  <p:nvPr/>
                </p:nvCxnSpPr>
                <p:spPr bwMode="auto">
                  <a:xfrm flipV="1">
                    <a:off x="2782023" y="2636913"/>
                    <a:ext cx="173449" cy="14401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50" name="Image 245" descr="sn1-1blue.png"/>
                  <p:cNvPicPr>
                    <a:picLocks noChangeAspect="1"/>
                  </p:cNvPicPr>
                  <p:nvPr/>
                </p:nvPicPr>
                <p:blipFill>
                  <a:blip r:embed="rId12" cstate="print">
                    <a:clrChange>
                      <a:clrFrom>
                        <a:srgbClr val="FFFFFF"/>
                      </a:clrFrom>
                      <a:clrTo>
                        <a:srgbClr val="FFFFFF">
                          <a:alpha val="0"/>
                        </a:srgbClr>
                      </a:clrTo>
                    </a:clrChange>
                  </a:blip>
                  <a:srcRect/>
                  <a:stretch>
                    <a:fillRect/>
                  </a:stretch>
                </p:blipFill>
                <p:spPr bwMode="auto">
                  <a:xfrm flipH="1">
                    <a:off x="2545544" y="2636912"/>
                    <a:ext cx="328516" cy="393331"/>
                  </a:xfrm>
                  <a:prstGeom prst="rect">
                    <a:avLst/>
                  </a:prstGeom>
                  <a:noFill/>
                  <a:ln w="9525">
                    <a:noFill/>
                    <a:miter lim="800000"/>
                    <a:headEnd/>
                    <a:tailEnd/>
                  </a:ln>
                </p:spPr>
              </p:pic>
            </p:grpSp>
            <p:cxnSp>
              <p:nvCxnSpPr>
                <p:cNvPr id="259" name="Connecteur droit 258"/>
                <p:cNvCxnSpPr/>
                <p:nvPr/>
              </p:nvCxnSpPr>
              <p:spPr bwMode="auto">
                <a:xfrm flipH="1">
                  <a:off x="3071407" y="1951559"/>
                  <a:ext cx="108000" cy="4680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pic>
        <p:nvPicPr>
          <p:cNvPr id="94" name="Image 93" descr="SN1.png"/>
          <p:cNvPicPr>
            <a:picLocks noChangeAspect="1"/>
          </p:cNvPicPr>
          <p:nvPr/>
        </p:nvPicPr>
        <p:blipFill>
          <a:blip r:embed="rId13" cstate="print">
            <a:clrChange>
              <a:clrFrom>
                <a:srgbClr val="FFFFFF"/>
              </a:clrFrom>
              <a:clrTo>
                <a:srgbClr val="FFFFFF">
                  <a:alpha val="0"/>
                </a:srgbClr>
              </a:clrTo>
            </a:clrChange>
          </a:blip>
          <a:stretch>
            <a:fillRect/>
          </a:stretch>
        </p:blipFill>
        <p:spPr>
          <a:xfrm>
            <a:off x="305544" y="3227920"/>
            <a:ext cx="3205634" cy="1798694"/>
          </a:xfrm>
          <a:prstGeom prst="rect">
            <a:avLst/>
          </a:prstGeom>
        </p:spPr>
      </p:pic>
      <p:cxnSp>
        <p:nvCxnSpPr>
          <p:cNvPr id="97" name="Connecteur droit 96"/>
          <p:cNvCxnSpPr/>
          <p:nvPr/>
        </p:nvCxnSpPr>
        <p:spPr>
          <a:xfrm>
            <a:off x="324263" y="5010191"/>
            <a:ext cx="39247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Connecteur droit 97"/>
          <p:cNvCxnSpPr/>
          <p:nvPr/>
        </p:nvCxnSpPr>
        <p:spPr>
          <a:xfrm rot="5400000">
            <a:off x="552969" y="4986313"/>
            <a:ext cx="4775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Connecteur droit 98"/>
          <p:cNvCxnSpPr/>
          <p:nvPr/>
        </p:nvCxnSpPr>
        <p:spPr>
          <a:xfrm rot="5400000">
            <a:off x="809139" y="4978354"/>
            <a:ext cx="636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ZoneTexte 99"/>
          <p:cNvSpPr txBox="1"/>
          <p:nvPr/>
        </p:nvSpPr>
        <p:spPr>
          <a:xfrm>
            <a:off x="1714213" y="4982784"/>
            <a:ext cx="363852" cy="302432"/>
          </a:xfrm>
          <a:prstGeom prst="rect">
            <a:avLst/>
          </a:prstGeom>
          <a:noFill/>
        </p:spPr>
        <p:txBody>
          <a:bodyPr wrap="square" rtlCol="0">
            <a:spAutoFit/>
          </a:bodyPr>
          <a:lstStyle/>
          <a:p>
            <a:pPr algn="ctr"/>
            <a:r>
              <a:rPr lang="fr-FR" sz="1400" dirty="0" smtClean="0"/>
              <a:t>3</a:t>
            </a:r>
            <a:endParaRPr lang="fr-FR" sz="1400" dirty="0"/>
          </a:p>
        </p:txBody>
      </p:sp>
      <p:sp>
        <p:nvSpPr>
          <p:cNvPr id="101" name="ZoneTexte 100"/>
          <p:cNvSpPr txBox="1"/>
          <p:nvPr/>
        </p:nvSpPr>
        <p:spPr>
          <a:xfrm>
            <a:off x="3497292" y="4715179"/>
            <a:ext cx="1114286" cy="302432"/>
          </a:xfrm>
          <a:prstGeom prst="rect">
            <a:avLst/>
          </a:prstGeom>
          <a:noFill/>
        </p:spPr>
        <p:txBody>
          <a:bodyPr wrap="square" rtlCol="0">
            <a:spAutoFit/>
          </a:bodyPr>
          <a:lstStyle/>
          <a:p>
            <a:pPr algn="ctr"/>
            <a:r>
              <a:rPr lang="fr-FR" sz="1400" dirty="0" smtClean="0"/>
              <a:t>Temps (</a:t>
            </a:r>
            <a:r>
              <a:rPr lang="fr-FR" sz="1400" dirty="0" err="1" smtClean="0"/>
              <a:t>ps</a:t>
            </a:r>
            <a:r>
              <a:rPr lang="fr-FR" sz="1400" dirty="0" smtClean="0"/>
              <a:t>) </a:t>
            </a:r>
            <a:endParaRPr lang="fr-FR" sz="1400" dirty="0"/>
          </a:p>
        </p:txBody>
      </p:sp>
      <p:cxnSp>
        <p:nvCxnSpPr>
          <p:cNvPr id="102" name="Connecteur droit 101"/>
          <p:cNvCxnSpPr/>
          <p:nvPr/>
        </p:nvCxnSpPr>
        <p:spPr>
          <a:xfrm rot="5400000">
            <a:off x="1080157" y="4986313"/>
            <a:ext cx="4775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Connecteur droit 102"/>
          <p:cNvCxnSpPr/>
          <p:nvPr/>
        </p:nvCxnSpPr>
        <p:spPr>
          <a:xfrm rot="5400000">
            <a:off x="1336329" y="4978354"/>
            <a:ext cx="636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Connecteur droit 103"/>
          <p:cNvCxnSpPr/>
          <p:nvPr/>
        </p:nvCxnSpPr>
        <p:spPr>
          <a:xfrm rot="5400000">
            <a:off x="1607347" y="4981611"/>
            <a:ext cx="4775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Connecteur droit 104"/>
          <p:cNvCxnSpPr/>
          <p:nvPr/>
        </p:nvCxnSpPr>
        <p:spPr>
          <a:xfrm rot="5400000">
            <a:off x="1863517" y="4973652"/>
            <a:ext cx="636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Connecteur droit 105"/>
          <p:cNvCxnSpPr/>
          <p:nvPr/>
        </p:nvCxnSpPr>
        <p:spPr>
          <a:xfrm rot="5400000">
            <a:off x="2136678" y="4981611"/>
            <a:ext cx="4775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Connecteur droit 106"/>
          <p:cNvCxnSpPr/>
          <p:nvPr/>
        </p:nvCxnSpPr>
        <p:spPr>
          <a:xfrm rot="5400000">
            <a:off x="2392848" y="4973652"/>
            <a:ext cx="636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Connecteur droit 107"/>
          <p:cNvCxnSpPr/>
          <p:nvPr/>
        </p:nvCxnSpPr>
        <p:spPr>
          <a:xfrm rot="5400000">
            <a:off x="2662795" y="4981611"/>
            <a:ext cx="4775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Connecteur droit 108"/>
          <p:cNvCxnSpPr/>
          <p:nvPr/>
        </p:nvCxnSpPr>
        <p:spPr>
          <a:xfrm rot="5400000">
            <a:off x="2918966" y="4973652"/>
            <a:ext cx="636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Connecteur droit 109"/>
          <p:cNvCxnSpPr/>
          <p:nvPr/>
        </p:nvCxnSpPr>
        <p:spPr>
          <a:xfrm rot="5400000">
            <a:off x="3194686" y="4986313"/>
            <a:ext cx="4775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Connecteur droit 110"/>
          <p:cNvCxnSpPr/>
          <p:nvPr/>
        </p:nvCxnSpPr>
        <p:spPr>
          <a:xfrm rot="5400000">
            <a:off x="3450856" y="4978354"/>
            <a:ext cx="636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ZoneTexte 111"/>
          <p:cNvSpPr txBox="1"/>
          <p:nvPr/>
        </p:nvSpPr>
        <p:spPr>
          <a:xfrm>
            <a:off x="663466" y="4982784"/>
            <a:ext cx="363852" cy="302432"/>
          </a:xfrm>
          <a:prstGeom prst="rect">
            <a:avLst/>
          </a:prstGeom>
          <a:noFill/>
        </p:spPr>
        <p:txBody>
          <a:bodyPr wrap="square" rtlCol="0">
            <a:spAutoFit/>
          </a:bodyPr>
          <a:lstStyle/>
          <a:p>
            <a:pPr algn="ctr"/>
            <a:r>
              <a:rPr lang="fr-FR" sz="1400" dirty="0" smtClean="0"/>
              <a:t>1</a:t>
            </a:r>
            <a:endParaRPr lang="fr-FR" sz="1400" dirty="0"/>
          </a:p>
        </p:txBody>
      </p:sp>
      <p:sp>
        <p:nvSpPr>
          <p:cNvPr id="113" name="ZoneTexte 112"/>
          <p:cNvSpPr txBox="1"/>
          <p:nvPr/>
        </p:nvSpPr>
        <p:spPr>
          <a:xfrm>
            <a:off x="1190655" y="4982784"/>
            <a:ext cx="363852" cy="302432"/>
          </a:xfrm>
          <a:prstGeom prst="rect">
            <a:avLst/>
          </a:prstGeom>
          <a:noFill/>
        </p:spPr>
        <p:txBody>
          <a:bodyPr wrap="square" rtlCol="0">
            <a:spAutoFit/>
          </a:bodyPr>
          <a:lstStyle/>
          <a:p>
            <a:pPr algn="ctr"/>
            <a:r>
              <a:rPr lang="fr-FR" sz="1400" dirty="0" smtClean="0"/>
              <a:t>2</a:t>
            </a:r>
            <a:endParaRPr lang="fr-FR" sz="1400" dirty="0"/>
          </a:p>
        </p:txBody>
      </p:sp>
      <p:sp>
        <p:nvSpPr>
          <p:cNvPr id="114" name="ZoneTexte 113"/>
          <p:cNvSpPr txBox="1"/>
          <p:nvPr/>
        </p:nvSpPr>
        <p:spPr>
          <a:xfrm>
            <a:off x="2246674" y="4982784"/>
            <a:ext cx="363852" cy="302432"/>
          </a:xfrm>
          <a:prstGeom prst="rect">
            <a:avLst/>
          </a:prstGeom>
          <a:noFill/>
        </p:spPr>
        <p:txBody>
          <a:bodyPr wrap="square" rtlCol="0">
            <a:spAutoFit/>
          </a:bodyPr>
          <a:lstStyle/>
          <a:p>
            <a:pPr algn="ctr"/>
            <a:r>
              <a:rPr lang="fr-FR" sz="1400" dirty="0" smtClean="0"/>
              <a:t>4</a:t>
            </a:r>
            <a:endParaRPr lang="fr-FR" sz="1400" dirty="0"/>
          </a:p>
        </p:txBody>
      </p:sp>
      <p:sp>
        <p:nvSpPr>
          <p:cNvPr id="115" name="ZoneTexte 114"/>
          <p:cNvSpPr txBox="1"/>
          <p:nvPr/>
        </p:nvSpPr>
        <p:spPr>
          <a:xfrm>
            <a:off x="135776" y="4982784"/>
            <a:ext cx="363852" cy="302432"/>
          </a:xfrm>
          <a:prstGeom prst="rect">
            <a:avLst/>
          </a:prstGeom>
          <a:noFill/>
        </p:spPr>
        <p:txBody>
          <a:bodyPr wrap="square" rtlCol="0">
            <a:spAutoFit/>
          </a:bodyPr>
          <a:lstStyle/>
          <a:p>
            <a:pPr algn="ctr"/>
            <a:r>
              <a:rPr lang="fr-FR" sz="1400" dirty="0" smtClean="0"/>
              <a:t>0</a:t>
            </a:r>
            <a:endParaRPr lang="fr-FR" sz="1400" dirty="0"/>
          </a:p>
        </p:txBody>
      </p:sp>
      <p:cxnSp>
        <p:nvCxnSpPr>
          <p:cNvPr id="116" name="Connecteur droit 115"/>
          <p:cNvCxnSpPr/>
          <p:nvPr/>
        </p:nvCxnSpPr>
        <p:spPr>
          <a:xfrm rot="5400000" flipH="1" flipV="1">
            <a:off x="-643436" y="4051332"/>
            <a:ext cx="194561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Connecteur droit 116"/>
          <p:cNvCxnSpPr/>
          <p:nvPr/>
        </p:nvCxnSpPr>
        <p:spPr>
          <a:xfrm>
            <a:off x="323198" y="4760166"/>
            <a:ext cx="4775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Connecteur droit 117"/>
          <p:cNvCxnSpPr/>
          <p:nvPr/>
        </p:nvCxnSpPr>
        <p:spPr>
          <a:xfrm>
            <a:off x="323198" y="4510141"/>
            <a:ext cx="636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Connecteur droit 118"/>
          <p:cNvCxnSpPr/>
          <p:nvPr/>
        </p:nvCxnSpPr>
        <p:spPr>
          <a:xfrm>
            <a:off x="326822" y="4255414"/>
            <a:ext cx="4775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Connecteur droit 119"/>
          <p:cNvCxnSpPr/>
          <p:nvPr/>
        </p:nvCxnSpPr>
        <p:spPr>
          <a:xfrm>
            <a:off x="326822" y="4005389"/>
            <a:ext cx="636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Connecteur droit 120"/>
          <p:cNvCxnSpPr/>
          <p:nvPr/>
        </p:nvCxnSpPr>
        <p:spPr>
          <a:xfrm>
            <a:off x="326822" y="3745960"/>
            <a:ext cx="4775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ZoneTexte 121"/>
          <p:cNvSpPr txBox="1"/>
          <p:nvPr/>
        </p:nvSpPr>
        <p:spPr>
          <a:xfrm>
            <a:off x="49372" y="4792433"/>
            <a:ext cx="363852" cy="302432"/>
          </a:xfrm>
          <a:prstGeom prst="rect">
            <a:avLst/>
          </a:prstGeom>
          <a:noFill/>
        </p:spPr>
        <p:txBody>
          <a:bodyPr wrap="square" rtlCol="0">
            <a:spAutoFit/>
          </a:bodyPr>
          <a:lstStyle/>
          <a:p>
            <a:pPr algn="ctr"/>
            <a:r>
              <a:rPr lang="fr-FR" sz="1400" dirty="0" smtClean="0"/>
              <a:t>2</a:t>
            </a:r>
            <a:endParaRPr lang="fr-FR" sz="1400" dirty="0"/>
          </a:p>
        </p:txBody>
      </p:sp>
      <p:sp>
        <p:nvSpPr>
          <p:cNvPr id="123" name="ZoneTexte 122"/>
          <p:cNvSpPr txBox="1"/>
          <p:nvPr/>
        </p:nvSpPr>
        <p:spPr>
          <a:xfrm>
            <a:off x="49372" y="4363048"/>
            <a:ext cx="363852" cy="302432"/>
          </a:xfrm>
          <a:prstGeom prst="rect">
            <a:avLst/>
          </a:prstGeom>
          <a:noFill/>
        </p:spPr>
        <p:txBody>
          <a:bodyPr wrap="square" rtlCol="0">
            <a:spAutoFit/>
          </a:bodyPr>
          <a:lstStyle/>
          <a:p>
            <a:pPr algn="ctr"/>
            <a:r>
              <a:rPr lang="fr-FR" sz="1400" dirty="0" smtClean="0"/>
              <a:t>3</a:t>
            </a:r>
            <a:endParaRPr lang="fr-FR" sz="1400" dirty="0"/>
          </a:p>
        </p:txBody>
      </p:sp>
      <p:sp>
        <p:nvSpPr>
          <p:cNvPr id="124" name="ZoneTexte 123"/>
          <p:cNvSpPr txBox="1"/>
          <p:nvPr/>
        </p:nvSpPr>
        <p:spPr>
          <a:xfrm>
            <a:off x="49372" y="3861927"/>
            <a:ext cx="363852" cy="302432"/>
          </a:xfrm>
          <a:prstGeom prst="rect">
            <a:avLst/>
          </a:prstGeom>
          <a:noFill/>
        </p:spPr>
        <p:txBody>
          <a:bodyPr wrap="square" rtlCol="0">
            <a:spAutoFit/>
          </a:bodyPr>
          <a:lstStyle/>
          <a:p>
            <a:pPr algn="ctr"/>
            <a:r>
              <a:rPr lang="fr-FR" sz="1400" dirty="0" smtClean="0"/>
              <a:t>4</a:t>
            </a:r>
            <a:endParaRPr lang="fr-FR" sz="1400" dirty="0"/>
          </a:p>
        </p:txBody>
      </p:sp>
      <p:sp>
        <p:nvSpPr>
          <p:cNvPr id="125" name="ZoneTexte 124"/>
          <p:cNvSpPr txBox="1"/>
          <p:nvPr/>
        </p:nvSpPr>
        <p:spPr>
          <a:xfrm>
            <a:off x="5692" y="2741741"/>
            <a:ext cx="1597624" cy="307777"/>
          </a:xfrm>
          <a:prstGeom prst="rect">
            <a:avLst/>
          </a:prstGeom>
          <a:noFill/>
        </p:spPr>
        <p:txBody>
          <a:bodyPr wrap="square" rtlCol="0">
            <a:spAutoFit/>
          </a:bodyPr>
          <a:lstStyle/>
          <a:p>
            <a:pPr algn="ctr"/>
            <a:r>
              <a:rPr lang="fr-FR" sz="1400" dirty="0" smtClean="0"/>
              <a:t>d(O</a:t>
            </a:r>
            <a:r>
              <a:rPr lang="fr-FR" sz="1400" baseline="-25000" dirty="0" smtClean="0"/>
              <a:t>1st</a:t>
            </a:r>
            <a:r>
              <a:rPr lang="fr-FR" sz="1400" dirty="0" smtClean="0"/>
              <a:t> –O) (Å)</a:t>
            </a:r>
            <a:endParaRPr lang="fr-FR" sz="1400" dirty="0"/>
          </a:p>
        </p:txBody>
      </p:sp>
      <p:grpSp>
        <p:nvGrpSpPr>
          <p:cNvPr id="244" name="Groupe 243"/>
          <p:cNvGrpSpPr/>
          <p:nvPr/>
        </p:nvGrpSpPr>
        <p:grpSpPr>
          <a:xfrm>
            <a:off x="2941050" y="2512328"/>
            <a:ext cx="1452474" cy="677752"/>
            <a:chOff x="8544055" y="1436630"/>
            <a:chExt cx="1478146" cy="689731"/>
          </a:xfrm>
        </p:grpSpPr>
        <p:sp>
          <p:nvSpPr>
            <p:cNvPr id="133" name="ZoneTexte 131"/>
            <p:cNvSpPr txBox="1"/>
            <p:nvPr/>
          </p:nvSpPr>
          <p:spPr>
            <a:xfrm>
              <a:off x="8726201" y="1436630"/>
              <a:ext cx="1296000" cy="307777"/>
            </a:xfrm>
            <a:prstGeom prst="rect">
              <a:avLst/>
            </a:prstGeom>
            <a:noFill/>
          </p:spPr>
          <p:txBody>
            <a:bodyPr wrap="square" rtlCol="0">
              <a:spAutoFit/>
            </a:bodyPr>
            <a:lstStyle/>
            <a:p>
              <a:pPr>
                <a:tabLst>
                  <a:tab pos="896938" algn="l"/>
                </a:tabLst>
              </a:pPr>
              <a:r>
                <a:rPr lang="fr-FR" sz="1400" dirty="0" smtClean="0"/>
                <a:t>O</a:t>
              </a:r>
              <a:r>
                <a:rPr lang="fr-FR" sz="1400" baseline="-25000" dirty="0" smtClean="0"/>
                <a:t>1st</a:t>
              </a:r>
              <a:r>
                <a:rPr lang="fr-FR" sz="1400" dirty="0" smtClean="0"/>
                <a:t>-O</a:t>
              </a:r>
              <a:r>
                <a:rPr lang="fr-FR" sz="1400" baseline="-25000" dirty="0" smtClean="0"/>
                <a:t>2nd-</a:t>
              </a:r>
              <a:r>
                <a:rPr lang="fr-FR" sz="1400" i="1" baseline="-25000" dirty="0" err="1" smtClean="0"/>
                <a:t>éq</a:t>
              </a:r>
              <a:r>
                <a:rPr lang="fr-FR" sz="1400" dirty="0" smtClean="0"/>
                <a:t>(1)</a:t>
              </a:r>
              <a:endParaRPr lang="fr-FR" sz="1400" dirty="0"/>
            </a:p>
          </p:txBody>
        </p:sp>
        <p:cxnSp>
          <p:nvCxnSpPr>
            <p:cNvPr id="134" name="Connecteur droit 134"/>
            <p:cNvCxnSpPr/>
            <p:nvPr/>
          </p:nvCxnSpPr>
          <p:spPr>
            <a:xfrm>
              <a:off x="8544055" y="1597484"/>
              <a:ext cx="222025"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Connecteur droit 134"/>
            <p:cNvCxnSpPr/>
            <p:nvPr/>
          </p:nvCxnSpPr>
          <p:spPr>
            <a:xfrm>
              <a:off x="8544055" y="1785673"/>
              <a:ext cx="222025" cy="0"/>
            </a:xfrm>
            <a:prstGeom prst="line">
              <a:avLst/>
            </a:prstGeom>
            <a:ln w="412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6" name="Connecteur droit 135"/>
            <p:cNvCxnSpPr/>
            <p:nvPr/>
          </p:nvCxnSpPr>
          <p:spPr>
            <a:xfrm>
              <a:off x="8544055" y="1979438"/>
              <a:ext cx="222025"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137" name="ZoneTexte 136"/>
            <p:cNvSpPr txBox="1"/>
            <p:nvPr/>
          </p:nvSpPr>
          <p:spPr>
            <a:xfrm>
              <a:off x="8726201" y="1624819"/>
              <a:ext cx="1296000" cy="307777"/>
            </a:xfrm>
            <a:prstGeom prst="rect">
              <a:avLst/>
            </a:prstGeom>
            <a:noFill/>
          </p:spPr>
          <p:txBody>
            <a:bodyPr wrap="square" rtlCol="0">
              <a:spAutoFit/>
            </a:bodyPr>
            <a:lstStyle/>
            <a:p>
              <a:r>
                <a:rPr lang="fr-FR" sz="1400" dirty="0" smtClean="0"/>
                <a:t>O</a:t>
              </a:r>
              <a:r>
                <a:rPr lang="fr-FR" sz="1400" baseline="-25000" dirty="0" smtClean="0"/>
                <a:t>1st</a:t>
              </a:r>
              <a:r>
                <a:rPr lang="fr-FR" sz="1400" dirty="0" smtClean="0"/>
                <a:t>-O</a:t>
              </a:r>
              <a:r>
                <a:rPr lang="fr-FR" sz="1400" baseline="-25000" dirty="0" smtClean="0"/>
                <a:t>2nd-</a:t>
              </a:r>
              <a:r>
                <a:rPr lang="fr-FR" sz="1400" i="1" baseline="-25000" dirty="0" err="1" smtClean="0"/>
                <a:t>éq</a:t>
              </a:r>
              <a:r>
                <a:rPr lang="fr-FR" sz="1400" dirty="0" smtClean="0"/>
                <a:t>(2)</a:t>
              </a:r>
              <a:endParaRPr lang="fr-FR" sz="1400" dirty="0"/>
            </a:p>
          </p:txBody>
        </p:sp>
        <p:sp>
          <p:nvSpPr>
            <p:cNvPr id="138" name="ZoneTexte 137"/>
            <p:cNvSpPr txBox="1"/>
            <p:nvPr/>
          </p:nvSpPr>
          <p:spPr>
            <a:xfrm>
              <a:off x="8726201" y="1818584"/>
              <a:ext cx="1296000" cy="307777"/>
            </a:xfrm>
            <a:prstGeom prst="rect">
              <a:avLst/>
            </a:prstGeom>
            <a:noFill/>
          </p:spPr>
          <p:txBody>
            <a:bodyPr wrap="square" rtlCol="0">
              <a:spAutoFit/>
            </a:bodyPr>
            <a:lstStyle/>
            <a:p>
              <a:r>
                <a:rPr lang="fr-FR" sz="1400" dirty="0" smtClean="0"/>
                <a:t>O</a:t>
              </a:r>
              <a:r>
                <a:rPr lang="fr-FR" sz="1400" baseline="-25000" dirty="0" smtClean="0"/>
                <a:t>1st</a:t>
              </a:r>
              <a:r>
                <a:rPr lang="fr-FR" sz="1400" dirty="0" smtClean="0"/>
                <a:t>-O(s)</a:t>
              </a:r>
              <a:endParaRPr lang="fr-FR" sz="1400" dirty="0"/>
            </a:p>
          </p:txBody>
        </p:sp>
      </p:grpSp>
      <p:sp>
        <p:nvSpPr>
          <p:cNvPr id="131" name="ZoneTexte 130"/>
          <p:cNvSpPr txBox="1"/>
          <p:nvPr/>
        </p:nvSpPr>
        <p:spPr>
          <a:xfrm>
            <a:off x="2773363" y="4982784"/>
            <a:ext cx="363852" cy="302432"/>
          </a:xfrm>
          <a:prstGeom prst="rect">
            <a:avLst/>
          </a:prstGeom>
          <a:noFill/>
        </p:spPr>
        <p:txBody>
          <a:bodyPr wrap="square" rtlCol="0">
            <a:spAutoFit/>
          </a:bodyPr>
          <a:lstStyle/>
          <a:p>
            <a:pPr algn="ctr"/>
            <a:r>
              <a:rPr lang="fr-FR" sz="1400" dirty="0" smtClean="0"/>
              <a:t>5</a:t>
            </a:r>
            <a:endParaRPr lang="fr-FR" sz="1400" dirty="0"/>
          </a:p>
        </p:txBody>
      </p:sp>
      <p:sp>
        <p:nvSpPr>
          <p:cNvPr id="132" name="ZoneTexte 131"/>
          <p:cNvSpPr txBox="1"/>
          <p:nvPr/>
        </p:nvSpPr>
        <p:spPr>
          <a:xfrm>
            <a:off x="3298037" y="4982784"/>
            <a:ext cx="363852" cy="302432"/>
          </a:xfrm>
          <a:prstGeom prst="rect">
            <a:avLst/>
          </a:prstGeom>
          <a:noFill/>
        </p:spPr>
        <p:txBody>
          <a:bodyPr wrap="square" rtlCol="0">
            <a:spAutoFit/>
          </a:bodyPr>
          <a:lstStyle/>
          <a:p>
            <a:pPr algn="ctr"/>
            <a:r>
              <a:rPr lang="fr-FR" sz="1400" dirty="0" smtClean="0"/>
              <a:t>6</a:t>
            </a:r>
            <a:endParaRPr lang="fr-FR" sz="1400" dirty="0"/>
          </a:p>
        </p:txBody>
      </p:sp>
      <p:sp>
        <p:nvSpPr>
          <p:cNvPr id="93" name="ZoneTexte 92"/>
          <p:cNvSpPr txBox="1"/>
          <p:nvPr/>
        </p:nvSpPr>
        <p:spPr>
          <a:xfrm>
            <a:off x="3987711" y="5050357"/>
            <a:ext cx="289752" cy="302432"/>
          </a:xfrm>
          <a:prstGeom prst="rect">
            <a:avLst/>
          </a:prstGeom>
          <a:noFill/>
        </p:spPr>
        <p:txBody>
          <a:bodyPr wrap="square" rtlCol="0">
            <a:spAutoFit/>
          </a:bodyPr>
          <a:lstStyle/>
          <a:p>
            <a:pPr algn="ctr"/>
            <a:endParaRPr lang="fr-FR" sz="1400" dirty="0"/>
          </a:p>
        </p:txBody>
      </p:sp>
      <p:grpSp>
        <p:nvGrpSpPr>
          <p:cNvPr id="210" name="Groupe 209"/>
          <p:cNvGrpSpPr/>
          <p:nvPr/>
        </p:nvGrpSpPr>
        <p:grpSpPr>
          <a:xfrm>
            <a:off x="331506" y="2074819"/>
            <a:ext cx="2797426" cy="2934748"/>
            <a:chOff x="4438870" y="865177"/>
            <a:chExt cx="2797426" cy="2934748"/>
          </a:xfrm>
        </p:grpSpPr>
        <p:sp>
          <p:nvSpPr>
            <p:cNvPr id="205" name="Rectangle 204"/>
            <p:cNvSpPr/>
            <p:nvPr/>
          </p:nvSpPr>
          <p:spPr>
            <a:xfrm>
              <a:off x="4438870" y="2126922"/>
              <a:ext cx="709194" cy="1673003"/>
            </a:xfrm>
            <a:prstGeom prst="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02" name="Groupe 201"/>
            <p:cNvGrpSpPr/>
            <p:nvPr/>
          </p:nvGrpSpPr>
          <p:grpSpPr>
            <a:xfrm>
              <a:off x="4555676" y="865177"/>
              <a:ext cx="2680620" cy="2131775"/>
              <a:chOff x="4051620" y="1009193"/>
              <a:chExt cx="2680620" cy="2131775"/>
            </a:xfrm>
          </p:grpSpPr>
          <p:cxnSp>
            <p:nvCxnSpPr>
              <p:cNvPr id="95" name="Connecteur droit avec flèche 94"/>
              <p:cNvCxnSpPr>
                <a:stCxn id="161" idx="2"/>
              </p:cNvCxnSpPr>
              <p:nvPr/>
            </p:nvCxnSpPr>
            <p:spPr bwMode="auto">
              <a:xfrm flipH="1">
                <a:off x="4283968" y="2288325"/>
                <a:ext cx="1270030" cy="852643"/>
              </a:xfrm>
              <a:prstGeom prst="straightConnector1">
                <a:avLst/>
              </a:prstGeom>
              <a:ln w="19050">
                <a:solidFill>
                  <a:schemeClr val="tx1">
                    <a:lumMod val="50000"/>
                    <a:lumOff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89" name="ZoneTexte 88"/>
              <p:cNvSpPr txBox="1"/>
              <p:nvPr/>
            </p:nvSpPr>
            <p:spPr bwMode="auto">
              <a:xfrm>
                <a:off x="4051620" y="2473151"/>
                <a:ext cx="520380" cy="307777"/>
              </a:xfrm>
              <a:prstGeom prst="rect">
                <a:avLst/>
              </a:prstGeom>
              <a:noFill/>
            </p:spPr>
            <p:txBody>
              <a:bodyPr wrap="square">
                <a:spAutoFit/>
              </a:bodyPr>
              <a:lstStyle/>
              <a:p>
                <a:pPr algn="ctr">
                  <a:defRPr/>
                </a:pPr>
                <a:r>
                  <a:rPr lang="fr-FR" sz="1400" b="1" dirty="0" smtClean="0">
                    <a:cs typeface="Times New Roman" pitchFamily="18" charset="0"/>
                  </a:rPr>
                  <a:t>①</a:t>
                </a:r>
                <a:endParaRPr lang="fr-FR" sz="1400" b="1" baseline="-25000" dirty="0">
                  <a:cs typeface="Times New Roman" pitchFamily="18" charset="0"/>
                </a:endParaRPr>
              </a:p>
            </p:txBody>
          </p:sp>
          <p:grpSp>
            <p:nvGrpSpPr>
              <p:cNvPr id="217" name="Groupe 216"/>
              <p:cNvGrpSpPr/>
              <p:nvPr/>
            </p:nvGrpSpPr>
            <p:grpSpPr>
              <a:xfrm>
                <a:off x="4624316" y="1009193"/>
                <a:ext cx="2107924" cy="1548855"/>
                <a:chOff x="2329529" y="2016533"/>
                <a:chExt cx="2145180" cy="1576228"/>
              </a:xfrm>
            </p:grpSpPr>
            <p:grpSp>
              <p:nvGrpSpPr>
                <p:cNvPr id="213" name="Groupe 212"/>
                <p:cNvGrpSpPr/>
                <p:nvPr/>
              </p:nvGrpSpPr>
              <p:grpSpPr>
                <a:xfrm>
                  <a:off x="2329529" y="2016533"/>
                  <a:ext cx="2145180" cy="1430360"/>
                  <a:chOff x="2329529" y="2016533"/>
                  <a:chExt cx="2145180" cy="1430360"/>
                </a:xfrm>
              </p:grpSpPr>
              <p:cxnSp>
                <p:nvCxnSpPr>
                  <p:cNvPr id="156" name="Connecteur droit 155"/>
                  <p:cNvCxnSpPr/>
                  <p:nvPr/>
                </p:nvCxnSpPr>
                <p:spPr bwMode="auto">
                  <a:xfrm flipH="1" flipV="1">
                    <a:off x="3419872" y="2492896"/>
                    <a:ext cx="102688" cy="220744"/>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7" name="Connecteur droit 156"/>
                  <p:cNvCxnSpPr/>
                  <p:nvPr/>
                </p:nvCxnSpPr>
                <p:spPr bwMode="auto">
                  <a:xfrm flipV="1">
                    <a:off x="3347864" y="2924945"/>
                    <a:ext cx="173449" cy="14401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5" name="Connecteur droit 154"/>
                  <p:cNvCxnSpPr/>
                  <p:nvPr/>
                </p:nvCxnSpPr>
                <p:spPr bwMode="auto">
                  <a:xfrm flipH="1" flipV="1">
                    <a:off x="3070164" y="2642078"/>
                    <a:ext cx="439624" cy="16216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98" name="Groupe 197"/>
                  <p:cNvGrpSpPr/>
                  <p:nvPr/>
                </p:nvGrpSpPr>
                <p:grpSpPr>
                  <a:xfrm>
                    <a:off x="2329529" y="2924944"/>
                    <a:ext cx="1110372" cy="441570"/>
                    <a:chOff x="5284081" y="2217048"/>
                    <a:chExt cx="1110372" cy="441570"/>
                  </a:xfrm>
                </p:grpSpPr>
                <p:pic>
                  <p:nvPicPr>
                    <p:cNvPr id="161" name="Image 245" descr="sn1-1blue.png"/>
                    <p:cNvPicPr>
                      <a:picLocks noChangeAspect="1"/>
                    </p:cNvPicPr>
                    <p:nvPr/>
                  </p:nvPicPr>
                  <p:blipFill>
                    <a:blip r:embed="rId12" cstate="print">
                      <a:clrChange>
                        <a:clrFrom>
                          <a:srgbClr val="FFFFFF"/>
                        </a:clrFrom>
                        <a:clrTo>
                          <a:srgbClr val="FFFFFF">
                            <a:alpha val="0"/>
                          </a:srgbClr>
                        </a:clrTo>
                      </a:clrChange>
                    </a:blip>
                    <a:srcRect/>
                    <a:stretch>
                      <a:fillRect/>
                    </a:stretch>
                  </p:blipFill>
                  <p:spPr bwMode="auto">
                    <a:xfrm flipH="1">
                      <a:off x="6065937" y="2217048"/>
                      <a:ext cx="328516" cy="393331"/>
                    </a:xfrm>
                    <a:prstGeom prst="rect">
                      <a:avLst/>
                    </a:prstGeom>
                    <a:noFill/>
                    <a:ln w="9525">
                      <a:noFill/>
                      <a:miter lim="800000"/>
                      <a:headEnd/>
                      <a:tailEnd/>
                    </a:ln>
                  </p:spPr>
                </p:pic>
                <p:sp>
                  <p:nvSpPr>
                    <p:cNvPr id="148" name="ZoneTexte 147"/>
                    <p:cNvSpPr txBox="1"/>
                    <p:nvPr/>
                  </p:nvSpPr>
                  <p:spPr bwMode="auto">
                    <a:xfrm>
                      <a:off x="5284081" y="2350841"/>
                      <a:ext cx="861871" cy="307777"/>
                    </a:xfrm>
                    <a:prstGeom prst="rect">
                      <a:avLst/>
                    </a:prstGeom>
                    <a:noFill/>
                  </p:spPr>
                  <p:txBody>
                    <a:bodyPr wrap="square">
                      <a:spAutoFit/>
                    </a:bodyPr>
                    <a:lstStyle/>
                    <a:p>
                      <a:pPr algn="ctr">
                        <a:defRPr/>
                      </a:pPr>
                      <a:r>
                        <a:rPr lang="fr-FR" sz="1400" dirty="0" smtClean="0">
                          <a:cs typeface="Times New Roman" pitchFamily="18" charset="0"/>
                        </a:rPr>
                        <a:t>O</a:t>
                      </a:r>
                      <a:r>
                        <a:rPr lang="fr-FR" sz="1400" baseline="-25000" dirty="0" smtClean="0">
                          <a:cs typeface="Times New Roman" pitchFamily="18" charset="0"/>
                        </a:rPr>
                        <a:t>2nd-</a:t>
                      </a:r>
                      <a:r>
                        <a:rPr lang="fr-FR" sz="1400" i="1" baseline="-25000" dirty="0" err="1" smtClean="0">
                          <a:cs typeface="Times New Roman" pitchFamily="18" charset="0"/>
                        </a:rPr>
                        <a:t>éq</a:t>
                      </a:r>
                      <a:r>
                        <a:rPr lang="fr-FR" sz="1400" dirty="0" smtClean="0">
                          <a:cs typeface="Times New Roman" pitchFamily="18" charset="0"/>
                        </a:rPr>
                        <a:t>(2)</a:t>
                      </a:r>
                      <a:endParaRPr lang="fr-FR" sz="1400" baseline="-25000" dirty="0">
                        <a:cs typeface="Times New Roman" pitchFamily="18" charset="0"/>
                      </a:endParaRPr>
                    </a:p>
                  </p:txBody>
                </p:sp>
                <p:cxnSp>
                  <p:nvCxnSpPr>
                    <p:cNvPr id="149" name="Connecteur droit avec flèche 148"/>
                    <p:cNvCxnSpPr/>
                    <p:nvPr/>
                  </p:nvCxnSpPr>
                  <p:spPr bwMode="auto">
                    <a:xfrm flipV="1">
                      <a:off x="6048889" y="2422708"/>
                      <a:ext cx="129614" cy="64807"/>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grpSp>
                <p:nvGrpSpPr>
                  <p:cNvPr id="197" name="Groupe 196"/>
                  <p:cNvGrpSpPr/>
                  <p:nvPr/>
                </p:nvGrpSpPr>
                <p:grpSpPr>
                  <a:xfrm>
                    <a:off x="3275856" y="2132856"/>
                    <a:ext cx="1198853" cy="514121"/>
                    <a:chOff x="6181459" y="1445510"/>
                    <a:chExt cx="1198853" cy="514121"/>
                  </a:xfrm>
                </p:grpSpPr>
                <p:pic>
                  <p:nvPicPr>
                    <p:cNvPr id="160" name="Image 244" descr="sn1-1black.png"/>
                    <p:cNvPicPr>
                      <a:picLocks noChangeAspect="1"/>
                    </p:cNvPicPr>
                    <p:nvPr/>
                  </p:nvPicPr>
                  <p:blipFill>
                    <a:blip r:embed="rId14" cstate="print">
                      <a:clrChange>
                        <a:clrFrom>
                          <a:srgbClr val="FFFFFF"/>
                        </a:clrFrom>
                        <a:clrTo>
                          <a:srgbClr val="FFFFFF">
                            <a:alpha val="0"/>
                          </a:srgbClr>
                        </a:clrTo>
                      </a:clrChange>
                    </a:blip>
                    <a:srcRect/>
                    <a:stretch>
                      <a:fillRect/>
                    </a:stretch>
                  </p:blipFill>
                  <p:spPr bwMode="auto">
                    <a:xfrm>
                      <a:off x="6181459" y="1566300"/>
                      <a:ext cx="323462" cy="393331"/>
                    </a:xfrm>
                    <a:prstGeom prst="rect">
                      <a:avLst/>
                    </a:prstGeom>
                    <a:noFill/>
                    <a:ln w="9525">
                      <a:noFill/>
                      <a:miter lim="800000"/>
                      <a:headEnd/>
                      <a:tailEnd/>
                    </a:ln>
                  </p:spPr>
                </p:pic>
                <p:sp>
                  <p:nvSpPr>
                    <p:cNvPr id="146" name="ZoneTexte 145"/>
                    <p:cNvSpPr txBox="1"/>
                    <p:nvPr/>
                  </p:nvSpPr>
                  <p:spPr bwMode="auto">
                    <a:xfrm>
                      <a:off x="6520077" y="1445510"/>
                      <a:ext cx="860235" cy="307777"/>
                    </a:xfrm>
                    <a:prstGeom prst="rect">
                      <a:avLst/>
                    </a:prstGeom>
                    <a:noFill/>
                  </p:spPr>
                  <p:txBody>
                    <a:bodyPr wrap="square">
                      <a:spAutoFit/>
                    </a:bodyPr>
                    <a:lstStyle/>
                    <a:p>
                      <a:pPr algn="ctr">
                        <a:defRPr/>
                      </a:pPr>
                      <a:r>
                        <a:rPr lang="fr-FR" sz="1400" dirty="0" smtClean="0">
                          <a:cs typeface="Times New Roman" pitchFamily="18" charset="0"/>
                        </a:rPr>
                        <a:t>O</a:t>
                      </a:r>
                      <a:r>
                        <a:rPr lang="fr-FR" sz="1400" baseline="-25000" dirty="0" smtClean="0">
                          <a:cs typeface="Times New Roman" pitchFamily="18" charset="0"/>
                        </a:rPr>
                        <a:t>2nd-</a:t>
                      </a:r>
                      <a:r>
                        <a:rPr lang="fr-FR" sz="1400" i="1" baseline="-25000" dirty="0" err="1" smtClean="0">
                          <a:cs typeface="Times New Roman" pitchFamily="18" charset="0"/>
                        </a:rPr>
                        <a:t>éq</a:t>
                      </a:r>
                      <a:r>
                        <a:rPr lang="fr-FR" sz="1400" dirty="0" smtClean="0">
                          <a:cs typeface="Times New Roman" pitchFamily="18" charset="0"/>
                        </a:rPr>
                        <a:t>(1)</a:t>
                      </a:r>
                      <a:endParaRPr lang="fr-FR" sz="1400" baseline="-25000" dirty="0">
                        <a:cs typeface="Times New Roman" pitchFamily="18" charset="0"/>
                      </a:endParaRPr>
                    </a:p>
                  </p:txBody>
                </p:sp>
                <p:cxnSp>
                  <p:nvCxnSpPr>
                    <p:cNvPr id="151" name="Connecteur droit avec flèche 150"/>
                    <p:cNvCxnSpPr/>
                    <p:nvPr/>
                  </p:nvCxnSpPr>
                  <p:spPr bwMode="auto">
                    <a:xfrm rot="10800000" flipV="1">
                      <a:off x="6390749" y="1613325"/>
                      <a:ext cx="187508" cy="112101"/>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grpSp>
                <p:nvGrpSpPr>
                  <p:cNvPr id="196" name="Groupe 195"/>
                  <p:cNvGrpSpPr/>
                  <p:nvPr/>
                </p:nvGrpSpPr>
                <p:grpSpPr>
                  <a:xfrm>
                    <a:off x="2699792" y="2016533"/>
                    <a:ext cx="550861" cy="784896"/>
                    <a:chOff x="5661848" y="1263068"/>
                    <a:chExt cx="550861" cy="784896"/>
                  </a:xfrm>
                </p:grpSpPr>
                <p:pic>
                  <p:nvPicPr>
                    <p:cNvPr id="162" name="Image 246" descr="sn1-1red.png"/>
                    <p:cNvPicPr>
                      <a:picLocks noChangeAspect="1"/>
                    </p:cNvPicPr>
                    <p:nvPr/>
                  </p:nvPicPr>
                  <p:blipFill>
                    <a:blip r:embed="rId15" cstate="print">
                      <a:clrChange>
                        <a:clrFrom>
                          <a:srgbClr val="FFFFFF"/>
                        </a:clrFrom>
                        <a:clrTo>
                          <a:srgbClr val="FFFFFF">
                            <a:alpha val="0"/>
                          </a:srgbClr>
                        </a:clrTo>
                      </a:clrChange>
                    </a:blip>
                    <a:srcRect/>
                    <a:stretch>
                      <a:fillRect/>
                    </a:stretch>
                  </p:blipFill>
                  <p:spPr bwMode="auto">
                    <a:xfrm>
                      <a:off x="5765603" y="1654633"/>
                      <a:ext cx="417805" cy="393331"/>
                    </a:xfrm>
                    <a:prstGeom prst="rect">
                      <a:avLst/>
                    </a:prstGeom>
                    <a:noFill/>
                    <a:ln w="9525">
                      <a:noFill/>
                      <a:miter lim="800000"/>
                      <a:headEnd/>
                      <a:tailEnd/>
                    </a:ln>
                  </p:spPr>
                </p:pic>
                <p:sp>
                  <p:nvSpPr>
                    <p:cNvPr id="147" name="ZoneTexte 146"/>
                    <p:cNvSpPr txBox="1"/>
                    <p:nvPr/>
                  </p:nvSpPr>
                  <p:spPr bwMode="auto">
                    <a:xfrm>
                      <a:off x="5661848" y="1263068"/>
                      <a:ext cx="550861" cy="307777"/>
                    </a:xfrm>
                    <a:prstGeom prst="rect">
                      <a:avLst/>
                    </a:prstGeom>
                    <a:noFill/>
                  </p:spPr>
                  <p:txBody>
                    <a:bodyPr wrap="square">
                      <a:spAutoFit/>
                    </a:bodyPr>
                    <a:lstStyle/>
                    <a:p>
                      <a:pPr algn="ctr">
                        <a:defRPr/>
                      </a:pPr>
                      <a:r>
                        <a:rPr lang="fr-FR" sz="1400" dirty="0" smtClean="0">
                          <a:cs typeface="Times New Roman" pitchFamily="18" charset="0"/>
                        </a:rPr>
                        <a:t>O(s)</a:t>
                      </a:r>
                      <a:endParaRPr lang="fr-FR" sz="1400" baseline="-25000" dirty="0">
                        <a:cs typeface="Times New Roman" pitchFamily="18" charset="0"/>
                      </a:endParaRPr>
                    </a:p>
                  </p:txBody>
                </p:sp>
                <p:cxnSp>
                  <p:nvCxnSpPr>
                    <p:cNvPr id="190" name="Connecteur droit avec flèche 189"/>
                    <p:cNvCxnSpPr/>
                    <p:nvPr/>
                  </p:nvCxnSpPr>
                  <p:spPr bwMode="auto">
                    <a:xfrm>
                      <a:off x="5937279" y="1562608"/>
                      <a:ext cx="12601" cy="184109"/>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pic>
                <p:nvPicPr>
                  <p:cNvPr id="208" name="Image 207" descr="Image2.jpg"/>
                  <p:cNvPicPr>
                    <a:picLocks noChangeAspect="1"/>
                  </p:cNvPicPr>
                  <p:nvPr/>
                </p:nvPicPr>
                <p:blipFill>
                  <a:blip r:embed="rId10" cstate="print">
                    <a:clrChange>
                      <a:clrFrom>
                        <a:srgbClr val="FFFFFF"/>
                      </a:clrFrom>
                      <a:clrTo>
                        <a:srgbClr val="FFFFFF">
                          <a:alpha val="0"/>
                        </a:srgbClr>
                      </a:clrTo>
                    </a:clrChange>
                  </a:blip>
                  <a:stretch>
                    <a:fillRect/>
                  </a:stretch>
                </p:blipFill>
                <p:spPr>
                  <a:xfrm>
                    <a:off x="3491880" y="2420888"/>
                    <a:ext cx="877824" cy="944880"/>
                  </a:xfrm>
                  <a:prstGeom prst="rect">
                    <a:avLst/>
                  </a:prstGeom>
                </p:spPr>
              </p:pic>
              <p:pic>
                <p:nvPicPr>
                  <p:cNvPr id="209" name="Image 208" descr="uranyle_vide.png"/>
                  <p:cNvPicPr>
                    <a:picLocks noChangeAspect="1"/>
                  </p:cNvPicPr>
                  <p:nvPr/>
                </p:nvPicPr>
                <p:blipFill>
                  <a:blip r:embed="rId11" cstate="print"/>
                  <a:srcRect t="26803" r="67670"/>
                  <a:stretch>
                    <a:fillRect/>
                  </a:stretch>
                </p:blipFill>
                <p:spPr>
                  <a:xfrm>
                    <a:off x="3275856" y="2564904"/>
                    <a:ext cx="432048" cy="881989"/>
                  </a:xfrm>
                  <a:prstGeom prst="rect">
                    <a:avLst/>
                  </a:prstGeom>
                </p:spPr>
              </p:pic>
            </p:grpSp>
            <p:sp>
              <p:nvSpPr>
                <p:cNvPr id="144" name="ZoneTexte 143"/>
                <p:cNvSpPr txBox="1"/>
                <p:nvPr/>
              </p:nvSpPr>
              <p:spPr bwMode="auto">
                <a:xfrm>
                  <a:off x="3275856" y="3284984"/>
                  <a:ext cx="484849" cy="307777"/>
                </a:xfrm>
                <a:prstGeom prst="rect">
                  <a:avLst/>
                </a:prstGeom>
                <a:noFill/>
              </p:spPr>
              <p:txBody>
                <a:bodyPr wrap="square">
                  <a:spAutoFit/>
                </a:bodyPr>
                <a:lstStyle/>
                <a:p>
                  <a:pPr algn="ctr">
                    <a:defRPr/>
                  </a:pPr>
                  <a:r>
                    <a:rPr lang="fr-FR" sz="1400" dirty="0" smtClean="0">
                      <a:cs typeface="Times New Roman" pitchFamily="18" charset="0"/>
                    </a:rPr>
                    <a:t>O</a:t>
                  </a:r>
                  <a:r>
                    <a:rPr lang="fr-FR" sz="1400" baseline="-25000" dirty="0" smtClean="0">
                      <a:cs typeface="Times New Roman" pitchFamily="18" charset="0"/>
                    </a:rPr>
                    <a:t>1st</a:t>
                  </a:r>
                  <a:endParaRPr lang="fr-FR" sz="1400" baseline="-25000" dirty="0">
                    <a:cs typeface="Times New Roman" pitchFamily="18" charset="0"/>
                  </a:endParaRPr>
                </a:p>
              </p:txBody>
            </p:sp>
            <p:cxnSp>
              <p:nvCxnSpPr>
                <p:cNvPr id="142" name="Connecteur droit avec flèche 5"/>
                <p:cNvCxnSpPr/>
                <p:nvPr/>
              </p:nvCxnSpPr>
              <p:spPr bwMode="auto">
                <a:xfrm flipV="1">
                  <a:off x="3563888" y="2909446"/>
                  <a:ext cx="46178" cy="468000"/>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40" name="ZoneTexte 148"/>
                <p:cNvSpPr txBox="1"/>
                <p:nvPr/>
              </p:nvSpPr>
              <p:spPr bwMode="auto">
                <a:xfrm>
                  <a:off x="3772328" y="2719525"/>
                  <a:ext cx="216456" cy="344537"/>
                </a:xfrm>
                <a:prstGeom prst="rect">
                  <a:avLst/>
                </a:prstGeom>
                <a:noFill/>
              </p:spPr>
              <p:txBody>
                <a:bodyPr>
                  <a:spAutoFit/>
                </a:bodyPr>
                <a:lstStyle/>
                <a:p>
                  <a:pPr algn="ctr">
                    <a:defRPr/>
                  </a:pPr>
                  <a:r>
                    <a:rPr lang="fr-FR" sz="1600" dirty="0" smtClean="0">
                      <a:cs typeface="Times New Roman" pitchFamily="18" charset="0"/>
                    </a:rPr>
                    <a:t>U</a:t>
                  </a:r>
                  <a:endParaRPr lang="fr-FR" sz="1600" baseline="-25000" dirty="0">
                    <a:cs typeface="Times New Roman" pitchFamily="18" charset="0"/>
                  </a:endParaRPr>
                </a:p>
              </p:txBody>
            </p:sp>
          </p:grpSp>
        </p:grpSp>
      </p:grpSp>
      <p:grpSp>
        <p:nvGrpSpPr>
          <p:cNvPr id="195" name="Groupe 194"/>
          <p:cNvGrpSpPr/>
          <p:nvPr/>
        </p:nvGrpSpPr>
        <p:grpSpPr>
          <a:xfrm>
            <a:off x="1040700" y="2202366"/>
            <a:ext cx="1997711" cy="1291216"/>
            <a:chOff x="5861945" y="1063055"/>
            <a:chExt cx="1997711" cy="1291216"/>
          </a:xfrm>
        </p:grpSpPr>
        <p:cxnSp>
          <p:nvCxnSpPr>
            <p:cNvPr id="129" name="Connecteur droit avec flèche 128"/>
            <p:cNvCxnSpPr/>
            <p:nvPr/>
          </p:nvCxnSpPr>
          <p:spPr bwMode="auto">
            <a:xfrm flipH="1">
              <a:off x="5861945" y="2071241"/>
              <a:ext cx="842058" cy="198021"/>
            </a:xfrm>
            <a:prstGeom prst="straightConnector1">
              <a:avLst/>
            </a:prstGeom>
            <a:ln w="19050">
              <a:solidFill>
                <a:schemeClr val="tx1">
                  <a:lumMod val="50000"/>
                  <a:lumOff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90" name="ZoneTexte 89"/>
            <p:cNvSpPr txBox="1"/>
            <p:nvPr/>
          </p:nvSpPr>
          <p:spPr bwMode="auto">
            <a:xfrm>
              <a:off x="6012688" y="1837214"/>
              <a:ext cx="520380" cy="307777"/>
            </a:xfrm>
            <a:prstGeom prst="rect">
              <a:avLst/>
            </a:prstGeom>
            <a:noFill/>
          </p:spPr>
          <p:txBody>
            <a:bodyPr wrap="square">
              <a:spAutoFit/>
            </a:bodyPr>
            <a:lstStyle/>
            <a:p>
              <a:pPr algn="ctr">
                <a:defRPr/>
              </a:pPr>
              <a:r>
                <a:rPr lang="fr-FR" sz="1400" b="1" dirty="0" smtClean="0">
                  <a:cs typeface="Times New Roman" pitchFamily="18" charset="0"/>
                </a:rPr>
                <a:t>②</a:t>
              </a:r>
              <a:endParaRPr lang="fr-FR" sz="1400" b="1" baseline="-25000" dirty="0">
                <a:cs typeface="Times New Roman" pitchFamily="18" charset="0"/>
              </a:endParaRPr>
            </a:p>
          </p:txBody>
        </p:sp>
        <p:grpSp>
          <p:nvGrpSpPr>
            <p:cNvPr id="243" name="Groupe 242"/>
            <p:cNvGrpSpPr/>
            <p:nvPr/>
          </p:nvGrpSpPr>
          <p:grpSpPr>
            <a:xfrm>
              <a:off x="6491730" y="1063055"/>
              <a:ext cx="1367926" cy="1291216"/>
              <a:chOff x="2699792" y="1988840"/>
              <a:chExt cx="1392103" cy="1314037"/>
            </a:xfrm>
          </p:grpSpPr>
          <p:cxnSp>
            <p:nvCxnSpPr>
              <p:cNvPr id="226" name="Connecteur droit 225"/>
              <p:cNvCxnSpPr/>
              <p:nvPr/>
            </p:nvCxnSpPr>
            <p:spPr bwMode="auto">
              <a:xfrm flipH="1" flipV="1">
                <a:off x="3008551" y="2564904"/>
                <a:ext cx="316163" cy="9532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2" name="Connecteur droit 241"/>
              <p:cNvCxnSpPr/>
              <p:nvPr/>
            </p:nvCxnSpPr>
            <p:spPr bwMode="auto">
              <a:xfrm rot="3300000" flipH="1" flipV="1">
                <a:off x="3123060" y="2443917"/>
                <a:ext cx="316163" cy="9532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5" name="Connecteur droit 224"/>
              <p:cNvCxnSpPr/>
              <p:nvPr/>
            </p:nvCxnSpPr>
            <p:spPr bwMode="auto">
              <a:xfrm flipV="1">
                <a:off x="3070055" y="2780929"/>
                <a:ext cx="173449" cy="14401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38" name="Image 245" descr="sn1-1blue.png"/>
              <p:cNvPicPr>
                <a:picLocks noChangeAspect="1"/>
              </p:cNvPicPr>
              <p:nvPr/>
            </p:nvPicPr>
            <p:blipFill>
              <a:blip r:embed="rId12" cstate="print">
                <a:clrChange>
                  <a:clrFrom>
                    <a:srgbClr val="FFFFFF"/>
                  </a:clrFrom>
                  <a:clrTo>
                    <a:srgbClr val="FFFFFF">
                      <a:alpha val="0"/>
                    </a:srgbClr>
                  </a:clrTo>
                </a:clrChange>
              </a:blip>
              <a:srcRect/>
              <a:stretch>
                <a:fillRect/>
              </a:stretch>
            </p:blipFill>
            <p:spPr bwMode="auto">
              <a:xfrm flipH="1">
                <a:off x="2833576" y="2780928"/>
                <a:ext cx="328516" cy="393331"/>
              </a:xfrm>
              <a:prstGeom prst="rect">
                <a:avLst/>
              </a:prstGeom>
              <a:noFill/>
              <a:ln w="9525">
                <a:noFill/>
                <a:miter lim="800000"/>
                <a:headEnd/>
                <a:tailEnd/>
              </a:ln>
            </p:spPr>
          </p:pic>
          <p:pic>
            <p:nvPicPr>
              <p:cNvPr id="235" name="Image 244" descr="sn1-1black.png"/>
              <p:cNvPicPr>
                <a:picLocks noChangeAspect="1"/>
              </p:cNvPicPr>
              <p:nvPr/>
            </p:nvPicPr>
            <p:blipFill>
              <a:blip r:embed="rId14" cstate="print">
                <a:clrChange>
                  <a:clrFrom>
                    <a:srgbClr val="FFFFFF"/>
                  </a:clrFrom>
                  <a:clrTo>
                    <a:srgbClr val="FFFFFF">
                      <a:alpha val="0"/>
                    </a:srgbClr>
                  </a:clrTo>
                </a:clrChange>
              </a:blip>
              <a:srcRect/>
              <a:stretch>
                <a:fillRect/>
              </a:stretch>
            </p:blipFill>
            <p:spPr bwMode="auto">
              <a:xfrm>
                <a:off x="3059832" y="1988840"/>
                <a:ext cx="323462" cy="393331"/>
              </a:xfrm>
              <a:prstGeom prst="rect">
                <a:avLst/>
              </a:prstGeom>
              <a:noFill/>
              <a:ln w="9525">
                <a:noFill/>
                <a:miter lim="800000"/>
                <a:headEnd/>
                <a:tailEnd/>
              </a:ln>
            </p:spPr>
          </p:pic>
          <p:pic>
            <p:nvPicPr>
              <p:cNvPr id="232" name="Image 246" descr="sn1-1red.png"/>
              <p:cNvPicPr>
                <a:picLocks noChangeAspect="1"/>
              </p:cNvPicPr>
              <p:nvPr/>
            </p:nvPicPr>
            <p:blipFill>
              <a:blip r:embed="rId15" cstate="print">
                <a:clrChange>
                  <a:clrFrom>
                    <a:srgbClr val="FFFFFF"/>
                  </a:clrFrom>
                  <a:clrTo>
                    <a:srgbClr val="FFFFFF">
                      <a:alpha val="0"/>
                    </a:srgbClr>
                  </a:clrTo>
                </a:clrChange>
              </a:blip>
              <a:srcRect/>
              <a:stretch>
                <a:fillRect/>
              </a:stretch>
            </p:blipFill>
            <p:spPr bwMode="auto">
              <a:xfrm>
                <a:off x="2699792" y="2323172"/>
                <a:ext cx="417805" cy="393331"/>
              </a:xfrm>
              <a:prstGeom prst="rect">
                <a:avLst/>
              </a:prstGeom>
              <a:noFill/>
              <a:ln w="9525">
                <a:noFill/>
                <a:miter lim="800000"/>
                <a:headEnd/>
                <a:tailEnd/>
              </a:ln>
            </p:spPr>
          </p:pic>
          <p:pic>
            <p:nvPicPr>
              <p:cNvPr id="230" name="Image 229" descr="Image2.jpg"/>
              <p:cNvPicPr>
                <a:picLocks noChangeAspect="1"/>
              </p:cNvPicPr>
              <p:nvPr/>
            </p:nvPicPr>
            <p:blipFill>
              <a:blip r:embed="rId10" cstate="print">
                <a:clrChange>
                  <a:clrFrom>
                    <a:srgbClr val="FFFFFF"/>
                  </a:clrFrom>
                  <a:clrTo>
                    <a:srgbClr val="FFFFFF">
                      <a:alpha val="0"/>
                    </a:srgbClr>
                  </a:clrTo>
                </a:clrChange>
              </a:blip>
              <a:stretch>
                <a:fillRect/>
              </a:stretch>
            </p:blipFill>
            <p:spPr>
              <a:xfrm>
                <a:off x="3214071" y="2276872"/>
                <a:ext cx="877824" cy="944880"/>
              </a:xfrm>
              <a:prstGeom prst="rect">
                <a:avLst/>
              </a:prstGeom>
            </p:spPr>
          </p:pic>
          <p:pic>
            <p:nvPicPr>
              <p:cNvPr id="231" name="Image 230" descr="uranyle_vide.png"/>
              <p:cNvPicPr>
                <a:picLocks noChangeAspect="1"/>
              </p:cNvPicPr>
              <p:nvPr/>
            </p:nvPicPr>
            <p:blipFill>
              <a:blip r:embed="rId11" cstate="print"/>
              <a:srcRect t="26803" r="67670"/>
              <a:stretch>
                <a:fillRect/>
              </a:stretch>
            </p:blipFill>
            <p:spPr>
              <a:xfrm>
                <a:off x="2998047" y="2420888"/>
                <a:ext cx="432048" cy="881989"/>
              </a:xfrm>
              <a:prstGeom prst="rect">
                <a:avLst/>
              </a:prstGeom>
            </p:spPr>
          </p:pic>
        </p:grpSp>
      </p:grpSp>
      <p:sp>
        <p:nvSpPr>
          <p:cNvPr id="267" name="Rectangle 266"/>
          <p:cNvSpPr/>
          <p:nvPr/>
        </p:nvSpPr>
        <p:spPr>
          <a:xfrm>
            <a:off x="2875135" y="2514869"/>
            <a:ext cx="1368152" cy="648072"/>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99" name="Groupe 298"/>
          <p:cNvGrpSpPr/>
          <p:nvPr/>
        </p:nvGrpSpPr>
        <p:grpSpPr>
          <a:xfrm>
            <a:off x="214340" y="5339428"/>
            <a:ext cx="3818044" cy="584775"/>
            <a:chOff x="305780" y="6437291"/>
            <a:chExt cx="3818044" cy="584775"/>
          </a:xfrm>
        </p:grpSpPr>
        <p:sp>
          <p:nvSpPr>
            <p:cNvPr id="276" name="Rectangle 275"/>
            <p:cNvSpPr/>
            <p:nvPr/>
          </p:nvSpPr>
          <p:spPr>
            <a:xfrm>
              <a:off x="305780" y="6437291"/>
              <a:ext cx="3818044" cy="584775"/>
            </a:xfrm>
            <a:prstGeom prst="rect">
              <a:avLst/>
            </a:prstGeom>
          </p:spPr>
          <p:txBody>
            <a:bodyPr wrap="square">
              <a:spAutoFit/>
            </a:bodyPr>
            <a:lstStyle/>
            <a:p>
              <a:pPr marL="57150" indent="0" algn="ctr">
                <a:defRPr/>
              </a:pPr>
              <a:r>
                <a:rPr lang="fr-FR" sz="1600" b="1" dirty="0" smtClean="0"/>
                <a:t>Échange instantané </a:t>
              </a:r>
            </a:p>
            <a:p>
              <a:pPr marL="57150" indent="0" algn="ctr">
                <a:defRPr/>
              </a:pPr>
              <a:r>
                <a:rPr lang="fr-FR" sz="1600" b="1" dirty="0" smtClean="0"/>
                <a:t>entre la sphère O</a:t>
              </a:r>
              <a:r>
                <a:rPr lang="fr-FR" sz="1600" b="1" baseline="-25000" dirty="0" smtClean="0"/>
                <a:t>2nd-</a:t>
              </a:r>
              <a:r>
                <a:rPr lang="fr-FR" sz="1600" b="1" i="1" baseline="-25000" dirty="0" err="1" smtClean="0"/>
                <a:t>éq</a:t>
              </a:r>
              <a:r>
                <a:rPr lang="fr-FR" sz="1600" b="1" dirty="0" smtClean="0"/>
                <a:t> et le solvant</a:t>
              </a:r>
            </a:p>
          </p:txBody>
        </p:sp>
        <p:sp>
          <p:nvSpPr>
            <p:cNvPr id="277" name="Rectangle à coins arrondis 276"/>
            <p:cNvSpPr/>
            <p:nvPr/>
          </p:nvSpPr>
          <p:spPr bwMode="auto">
            <a:xfrm>
              <a:off x="378598" y="6441646"/>
              <a:ext cx="3672408" cy="576065"/>
            </a:xfrm>
            <a:prstGeom prst="roundRect">
              <a:avLst>
                <a:gd name="adj" fmla="val 10531"/>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a:latin typeface="+mj-lt"/>
              </a:endParaRPr>
            </a:p>
          </p:txBody>
        </p:sp>
      </p:grpSp>
      <p:sp>
        <p:nvSpPr>
          <p:cNvPr id="84" name="ZoneTexte 83"/>
          <p:cNvSpPr txBox="1"/>
          <p:nvPr/>
        </p:nvSpPr>
        <p:spPr>
          <a:xfrm>
            <a:off x="8170466" y="2689488"/>
            <a:ext cx="1047600" cy="307777"/>
          </a:xfrm>
          <a:prstGeom prst="rect">
            <a:avLst/>
          </a:prstGeom>
          <a:noFill/>
        </p:spPr>
        <p:txBody>
          <a:bodyPr wrap="square" rtlCol="0">
            <a:spAutoFit/>
          </a:bodyPr>
          <a:lstStyle/>
          <a:p>
            <a:r>
              <a:rPr lang="fr-FR" sz="1400" dirty="0" err="1" smtClean="0"/>
              <a:t>O</a:t>
            </a:r>
            <a:r>
              <a:rPr lang="fr-FR" sz="1400" baseline="-25000" dirty="0" err="1" smtClean="0"/>
              <a:t>yle</a:t>
            </a:r>
            <a:r>
              <a:rPr lang="fr-FR" sz="1400" dirty="0" smtClean="0"/>
              <a:t>-O</a:t>
            </a:r>
            <a:r>
              <a:rPr lang="fr-FR" sz="1400" baseline="-25000" dirty="0" smtClean="0"/>
              <a:t>2nd-</a:t>
            </a:r>
            <a:r>
              <a:rPr lang="fr-FR" sz="1400" i="1" baseline="-25000" dirty="0" err="1" smtClean="0"/>
              <a:t>ap</a:t>
            </a:r>
            <a:endParaRPr lang="fr-FR" sz="1400" dirty="0"/>
          </a:p>
        </p:txBody>
      </p:sp>
      <p:cxnSp>
        <p:nvCxnSpPr>
          <p:cNvPr id="85" name="Connecteur droit 84"/>
          <p:cNvCxnSpPr/>
          <p:nvPr/>
        </p:nvCxnSpPr>
        <p:spPr>
          <a:xfrm>
            <a:off x="7960806" y="2838760"/>
            <a:ext cx="215364"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Connecteur droit 85"/>
          <p:cNvCxnSpPr/>
          <p:nvPr/>
        </p:nvCxnSpPr>
        <p:spPr>
          <a:xfrm>
            <a:off x="7960806" y="3118151"/>
            <a:ext cx="215364"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87" name="ZoneTexte 86"/>
          <p:cNvSpPr txBox="1"/>
          <p:nvPr/>
        </p:nvSpPr>
        <p:spPr>
          <a:xfrm>
            <a:off x="8170466" y="2968879"/>
            <a:ext cx="1047600" cy="298544"/>
          </a:xfrm>
          <a:prstGeom prst="rect">
            <a:avLst/>
          </a:prstGeom>
          <a:noFill/>
        </p:spPr>
        <p:txBody>
          <a:bodyPr wrap="square" rtlCol="0">
            <a:spAutoFit/>
          </a:bodyPr>
          <a:lstStyle/>
          <a:p>
            <a:r>
              <a:rPr lang="fr-FR" sz="1400" dirty="0" err="1" smtClean="0"/>
              <a:t>O</a:t>
            </a:r>
            <a:r>
              <a:rPr lang="fr-FR" sz="1400" baseline="-25000" dirty="0" err="1" smtClean="0"/>
              <a:t>yle</a:t>
            </a:r>
            <a:r>
              <a:rPr lang="fr-FR" sz="1400" dirty="0" smtClean="0"/>
              <a:t>-O(s)</a:t>
            </a:r>
            <a:endParaRPr lang="fr-FR" sz="1400" dirty="0"/>
          </a:p>
        </p:txBody>
      </p:sp>
      <p:cxnSp>
        <p:nvCxnSpPr>
          <p:cNvPr id="14" name="Connecteur droit 13"/>
          <p:cNvCxnSpPr/>
          <p:nvPr/>
        </p:nvCxnSpPr>
        <p:spPr>
          <a:xfrm>
            <a:off x="4739892" y="5003347"/>
            <a:ext cx="38742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rot="5400000">
            <a:off x="4965657" y="4966013"/>
            <a:ext cx="4714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rot="5400000">
            <a:off x="5218534" y="4958156"/>
            <a:ext cx="6285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6111973" y="5007439"/>
            <a:ext cx="359174" cy="298544"/>
          </a:xfrm>
          <a:prstGeom prst="rect">
            <a:avLst/>
          </a:prstGeom>
          <a:noFill/>
        </p:spPr>
        <p:txBody>
          <a:bodyPr wrap="square" rtlCol="0">
            <a:spAutoFit/>
          </a:bodyPr>
          <a:lstStyle/>
          <a:p>
            <a:pPr algn="ctr"/>
            <a:r>
              <a:rPr lang="fr-FR" sz="1400" dirty="0" smtClean="0"/>
              <a:t>3</a:t>
            </a:r>
            <a:endParaRPr lang="fr-FR" sz="1400" dirty="0"/>
          </a:p>
        </p:txBody>
      </p:sp>
      <p:cxnSp>
        <p:nvCxnSpPr>
          <p:cNvPr id="19" name="Connecteur droit 18"/>
          <p:cNvCxnSpPr/>
          <p:nvPr/>
        </p:nvCxnSpPr>
        <p:spPr>
          <a:xfrm rot="5400000">
            <a:off x="5486068" y="4966013"/>
            <a:ext cx="4714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rot="5400000">
            <a:off x="5738946" y="4958156"/>
            <a:ext cx="6285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rot="5400000">
            <a:off x="6006480" y="4961371"/>
            <a:ext cx="4714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rot="5400000">
            <a:off x="6259357" y="4953514"/>
            <a:ext cx="6285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rot="5400000">
            <a:off x="6529006" y="4961371"/>
            <a:ext cx="4714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rot="5400000">
            <a:off x="6781884" y="4953514"/>
            <a:ext cx="6285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rot="5400000">
            <a:off x="7048359" y="4961371"/>
            <a:ext cx="4714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rot="5400000">
            <a:off x="7301237" y="4953514"/>
            <a:ext cx="6285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rot="5400000">
            <a:off x="7573412" y="4966013"/>
            <a:ext cx="4714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rot="5400000">
            <a:off x="7826290" y="4958156"/>
            <a:ext cx="6285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5074735" y="5007439"/>
            <a:ext cx="359174" cy="298544"/>
          </a:xfrm>
          <a:prstGeom prst="rect">
            <a:avLst/>
          </a:prstGeom>
          <a:noFill/>
        </p:spPr>
        <p:txBody>
          <a:bodyPr wrap="square" rtlCol="0">
            <a:spAutoFit/>
          </a:bodyPr>
          <a:lstStyle/>
          <a:p>
            <a:pPr algn="ctr"/>
            <a:r>
              <a:rPr lang="fr-FR" sz="1400" dirty="0" smtClean="0"/>
              <a:t>1</a:t>
            </a:r>
            <a:endParaRPr lang="fr-FR" sz="1400" dirty="0"/>
          </a:p>
        </p:txBody>
      </p:sp>
      <p:sp>
        <p:nvSpPr>
          <p:cNvPr id="30" name="ZoneTexte 29"/>
          <p:cNvSpPr txBox="1"/>
          <p:nvPr/>
        </p:nvSpPr>
        <p:spPr>
          <a:xfrm>
            <a:off x="5595146" y="5007439"/>
            <a:ext cx="359174" cy="298544"/>
          </a:xfrm>
          <a:prstGeom prst="rect">
            <a:avLst/>
          </a:prstGeom>
          <a:noFill/>
        </p:spPr>
        <p:txBody>
          <a:bodyPr wrap="square" rtlCol="0">
            <a:spAutoFit/>
          </a:bodyPr>
          <a:lstStyle/>
          <a:p>
            <a:pPr algn="ctr"/>
            <a:r>
              <a:rPr lang="fr-FR" sz="1400" dirty="0" smtClean="0"/>
              <a:t>2</a:t>
            </a:r>
            <a:endParaRPr lang="fr-FR" sz="1400" dirty="0"/>
          </a:p>
        </p:txBody>
      </p:sp>
      <p:sp>
        <p:nvSpPr>
          <p:cNvPr id="31" name="ZoneTexte 30"/>
          <p:cNvSpPr txBox="1"/>
          <p:nvPr/>
        </p:nvSpPr>
        <p:spPr>
          <a:xfrm>
            <a:off x="6637589" y="5007439"/>
            <a:ext cx="359174" cy="298544"/>
          </a:xfrm>
          <a:prstGeom prst="rect">
            <a:avLst/>
          </a:prstGeom>
          <a:noFill/>
        </p:spPr>
        <p:txBody>
          <a:bodyPr wrap="square" rtlCol="0">
            <a:spAutoFit/>
          </a:bodyPr>
          <a:lstStyle/>
          <a:p>
            <a:pPr algn="ctr"/>
            <a:r>
              <a:rPr lang="fr-FR" sz="1400" dirty="0" smtClean="0"/>
              <a:t>4</a:t>
            </a:r>
            <a:endParaRPr lang="fr-FR" sz="1400" dirty="0"/>
          </a:p>
        </p:txBody>
      </p:sp>
      <p:sp>
        <p:nvSpPr>
          <p:cNvPr id="32" name="ZoneTexte 31"/>
          <p:cNvSpPr txBox="1"/>
          <p:nvPr/>
        </p:nvSpPr>
        <p:spPr>
          <a:xfrm>
            <a:off x="4553828" y="5007439"/>
            <a:ext cx="359174" cy="298544"/>
          </a:xfrm>
          <a:prstGeom prst="rect">
            <a:avLst/>
          </a:prstGeom>
          <a:noFill/>
        </p:spPr>
        <p:txBody>
          <a:bodyPr wrap="square" rtlCol="0">
            <a:spAutoFit/>
          </a:bodyPr>
          <a:lstStyle/>
          <a:p>
            <a:pPr algn="ctr"/>
            <a:r>
              <a:rPr lang="fr-FR" sz="1400" dirty="0" smtClean="0"/>
              <a:t>0</a:t>
            </a:r>
            <a:endParaRPr lang="fr-FR" sz="1400" dirty="0"/>
          </a:p>
        </p:txBody>
      </p:sp>
      <p:cxnSp>
        <p:nvCxnSpPr>
          <p:cNvPr id="33" name="Connecteur droit 32"/>
          <p:cNvCxnSpPr/>
          <p:nvPr/>
        </p:nvCxnSpPr>
        <p:spPr>
          <a:xfrm rot="5400000" flipH="1" flipV="1">
            <a:off x="3837014" y="4094518"/>
            <a:ext cx="181584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4738841" y="4495962"/>
            <a:ext cx="6285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4742417" y="4244510"/>
            <a:ext cx="4714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4742417" y="3997699"/>
            <a:ext cx="6285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a:off x="4742417" y="3741607"/>
            <a:ext cx="4714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4468535" y="4863857"/>
            <a:ext cx="359174" cy="298544"/>
          </a:xfrm>
          <a:prstGeom prst="rect">
            <a:avLst/>
          </a:prstGeom>
          <a:noFill/>
        </p:spPr>
        <p:txBody>
          <a:bodyPr wrap="square" rtlCol="0">
            <a:spAutoFit/>
          </a:bodyPr>
          <a:lstStyle/>
          <a:p>
            <a:pPr algn="ctr"/>
            <a:r>
              <a:rPr lang="fr-FR" sz="1400" dirty="0" smtClean="0"/>
              <a:t>2</a:t>
            </a:r>
            <a:endParaRPr lang="fr-FR" sz="1400" dirty="0"/>
          </a:p>
        </p:txBody>
      </p:sp>
      <p:sp>
        <p:nvSpPr>
          <p:cNvPr id="39" name="ZoneTexte 38"/>
          <p:cNvSpPr txBox="1"/>
          <p:nvPr/>
        </p:nvSpPr>
        <p:spPr>
          <a:xfrm>
            <a:off x="4468535" y="4406309"/>
            <a:ext cx="359174" cy="298544"/>
          </a:xfrm>
          <a:prstGeom prst="rect">
            <a:avLst/>
          </a:prstGeom>
          <a:noFill/>
        </p:spPr>
        <p:txBody>
          <a:bodyPr wrap="square" rtlCol="0">
            <a:spAutoFit/>
          </a:bodyPr>
          <a:lstStyle/>
          <a:p>
            <a:pPr algn="ctr"/>
            <a:r>
              <a:rPr lang="fr-FR" sz="1400" dirty="0" smtClean="0"/>
              <a:t>3</a:t>
            </a:r>
            <a:endParaRPr lang="fr-FR" sz="1400" dirty="0"/>
          </a:p>
        </p:txBody>
      </p:sp>
      <p:sp>
        <p:nvSpPr>
          <p:cNvPr id="40" name="ZoneTexte 39"/>
          <p:cNvSpPr txBox="1"/>
          <p:nvPr/>
        </p:nvSpPr>
        <p:spPr>
          <a:xfrm>
            <a:off x="4468535" y="3911630"/>
            <a:ext cx="359174" cy="298544"/>
          </a:xfrm>
          <a:prstGeom prst="rect">
            <a:avLst/>
          </a:prstGeom>
          <a:noFill/>
        </p:spPr>
        <p:txBody>
          <a:bodyPr wrap="square" rtlCol="0">
            <a:spAutoFit/>
          </a:bodyPr>
          <a:lstStyle/>
          <a:p>
            <a:pPr algn="ctr"/>
            <a:r>
              <a:rPr lang="fr-FR" sz="1400" dirty="0" smtClean="0"/>
              <a:t>4</a:t>
            </a:r>
            <a:endParaRPr lang="fr-FR" sz="1400" dirty="0"/>
          </a:p>
        </p:txBody>
      </p:sp>
      <p:sp>
        <p:nvSpPr>
          <p:cNvPr id="41" name="ZoneTexte 40"/>
          <p:cNvSpPr txBox="1"/>
          <p:nvPr/>
        </p:nvSpPr>
        <p:spPr>
          <a:xfrm>
            <a:off x="4504070" y="2918233"/>
            <a:ext cx="1387290" cy="307777"/>
          </a:xfrm>
          <a:prstGeom prst="rect">
            <a:avLst/>
          </a:prstGeom>
          <a:noFill/>
        </p:spPr>
        <p:txBody>
          <a:bodyPr wrap="square" rtlCol="0">
            <a:spAutoFit/>
          </a:bodyPr>
          <a:lstStyle/>
          <a:p>
            <a:pPr algn="ctr"/>
            <a:r>
              <a:rPr lang="fr-FR" sz="1400" dirty="0" smtClean="0"/>
              <a:t>d(</a:t>
            </a:r>
            <a:r>
              <a:rPr lang="fr-FR" sz="1400" dirty="0" err="1" smtClean="0"/>
              <a:t>O</a:t>
            </a:r>
            <a:r>
              <a:rPr lang="fr-FR" sz="1400" baseline="-25000" dirty="0" err="1" smtClean="0"/>
              <a:t>yle</a:t>
            </a:r>
            <a:r>
              <a:rPr lang="fr-FR" sz="1400" dirty="0" smtClean="0"/>
              <a:t>–O) (Å)</a:t>
            </a:r>
            <a:endParaRPr lang="fr-FR" sz="1400" dirty="0"/>
          </a:p>
        </p:txBody>
      </p:sp>
      <p:sp>
        <p:nvSpPr>
          <p:cNvPr id="42" name="ZoneTexte 41"/>
          <p:cNvSpPr txBox="1"/>
          <p:nvPr/>
        </p:nvSpPr>
        <p:spPr>
          <a:xfrm>
            <a:off x="7157507" y="5007439"/>
            <a:ext cx="359174" cy="298544"/>
          </a:xfrm>
          <a:prstGeom prst="rect">
            <a:avLst/>
          </a:prstGeom>
          <a:noFill/>
        </p:spPr>
        <p:txBody>
          <a:bodyPr wrap="square" rtlCol="0">
            <a:spAutoFit/>
          </a:bodyPr>
          <a:lstStyle/>
          <a:p>
            <a:pPr algn="ctr"/>
            <a:r>
              <a:rPr lang="fr-FR" sz="1400" dirty="0" smtClean="0"/>
              <a:t>5</a:t>
            </a:r>
            <a:endParaRPr lang="fr-FR" sz="1400" dirty="0"/>
          </a:p>
        </p:txBody>
      </p:sp>
      <p:sp>
        <p:nvSpPr>
          <p:cNvPr id="43" name="ZoneTexte 42"/>
          <p:cNvSpPr txBox="1"/>
          <p:nvPr/>
        </p:nvSpPr>
        <p:spPr>
          <a:xfrm>
            <a:off x="7675435" y="5007439"/>
            <a:ext cx="359174" cy="298544"/>
          </a:xfrm>
          <a:prstGeom prst="rect">
            <a:avLst/>
          </a:prstGeom>
          <a:noFill/>
        </p:spPr>
        <p:txBody>
          <a:bodyPr wrap="square" rtlCol="0">
            <a:spAutoFit/>
          </a:bodyPr>
          <a:lstStyle/>
          <a:p>
            <a:pPr algn="ctr"/>
            <a:r>
              <a:rPr lang="fr-FR" sz="1400" dirty="0" smtClean="0"/>
              <a:t>6</a:t>
            </a:r>
            <a:endParaRPr lang="fr-FR" sz="1400" dirty="0"/>
          </a:p>
        </p:txBody>
      </p:sp>
      <p:sp>
        <p:nvSpPr>
          <p:cNvPr id="44" name="ZoneTexte 43"/>
          <p:cNvSpPr txBox="1"/>
          <p:nvPr/>
        </p:nvSpPr>
        <p:spPr>
          <a:xfrm>
            <a:off x="8739867" y="5029233"/>
            <a:ext cx="286027" cy="298544"/>
          </a:xfrm>
          <a:prstGeom prst="rect">
            <a:avLst/>
          </a:prstGeom>
          <a:noFill/>
        </p:spPr>
        <p:txBody>
          <a:bodyPr wrap="square" rtlCol="0">
            <a:spAutoFit/>
          </a:bodyPr>
          <a:lstStyle/>
          <a:p>
            <a:pPr algn="ctr"/>
            <a:endParaRPr lang="fr-FR" sz="1400" dirty="0"/>
          </a:p>
        </p:txBody>
      </p:sp>
      <p:sp>
        <p:nvSpPr>
          <p:cNvPr id="268" name="Rectangle 267"/>
          <p:cNvSpPr/>
          <p:nvPr/>
        </p:nvSpPr>
        <p:spPr>
          <a:xfrm>
            <a:off x="7907117" y="2708920"/>
            <a:ext cx="1187412" cy="540123"/>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9" name="ZoneTexte 268"/>
          <p:cNvSpPr txBox="1"/>
          <p:nvPr/>
        </p:nvSpPr>
        <p:spPr>
          <a:xfrm>
            <a:off x="7768983" y="4768592"/>
            <a:ext cx="1099961" cy="298544"/>
          </a:xfrm>
          <a:prstGeom prst="rect">
            <a:avLst/>
          </a:prstGeom>
          <a:noFill/>
        </p:spPr>
        <p:txBody>
          <a:bodyPr wrap="square" rtlCol="0">
            <a:spAutoFit/>
          </a:bodyPr>
          <a:lstStyle/>
          <a:p>
            <a:pPr algn="ctr"/>
            <a:r>
              <a:rPr lang="fr-FR" sz="1400" dirty="0" smtClean="0"/>
              <a:t>Temps (</a:t>
            </a:r>
            <a:r>
              <a:rPr lang="fr-FR" sz="1400" dirty="0" err="1" smtClean="0"/>
              <a:t>ps</a:t>
            </a:r>
            <a:r>
              <a:rPr lang="fr-FR" sz="1400" dirty="0" smtClean="0"/>
              <a:t>) </a:t>
            </a:r>
            <a:endParaRPr lang="fr-FR" sz="1400" dirty="0"/>
          </a:p>
        </p:txBody>
      </p:sp>
      <p:grpSp>
        <p:nvGrpSpPr>
          <p:cNvPr id="188" name="Groupe 187"/>
          <p:cNvGrpSpPr/>
          <p:nvPr/>
        </p:nvGrpSpPr>
        <p:grpSpPr>
          <a:xfrm>
            <a:off x="2168842" y="6100152"/>
            <a:ext cx="4752528" cy="620688"/>
            <a:chOff x="4345218" y="4293096"/>
            <a:chExt cx="4752528" cy="620688"/>
          </a:xfrm>
        </p:grpSpPr>
        <p:sp>
          <p:nvSpPr>
            <p:cNvPr id="293" name="Rectangle 292"/>
            <p:cNvSpPr/>
            <p:nvPr/>
          </p:nvSpPr>
          <p:spPr>
            <a:xfrm>
              <a:off x="4345218" y="4309065"/>
              <a:ext cx="4752528" cy="584775"/>
            </a:xfrm>
            <a:prstGeom prst="rect">
              <a:avLst/>
            </a:prstGeom>
            <a:ln>
              <a:noFill/>
            </a:ln>
          </p:spPr>
          <p:txBody>
            <a:bodyPr wrap="square">
              <a:spAutoFit/>
            </a:bodyPr>
            <a:lstStyle/>
            <a:p>
              <a:pPr algn="ctr">
                <a:defRPr/>
              </a:pPr>
              <a:r>
                <a:rPr lang="fr-FR" sz="1600" b="1" dirty="0" smtClean="0"/>
                <a:t>Différence de mécanisme due au volume disponible plus important en position apicale</a:t>
              </a:r>
              <a:endParaRPr lang="fr-FR" sz="1600" b="1" i="1" dirty="0" smtClean="0"/>
            </a:p>
          </p:txBody>
        </p:sp>
        <p:sp>
          <p:nvSpPr>
            <p:cNvPr id="294" name="Rectangle à coins arrondis 293"/>
            <p:cNvSpPr/>
            <p:nvPr/>
          </p:nvSpPr>
          <p:spPr bwMode="auto">
            <a:xfrm>
              <a:off x="4446202" y="4293096"/>
              <a:ext cx="4554252" cy="620688"/>
            </a:xfrm>
            <a:prstGeom prst="roundRect">
              <a:avLst>
                <a:gd name="adj" fmla="val 10531"/>
              </a:avLst>
            </a:prstGeom>
            <a:noFill/>
            <a:ln w="38100">
              <a:solidFill>
                <a:srgbClr val="FF0000"/>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a:latin typeface="+mj-lt"/>
              </a:endParaRPr>
            </a:p>
          </p:txBody>
        </p:sp>
      </p:grpSp>
      <p:sp>
        <p:nvSpPr>
          <p:cNvPr id="193" name="Titre 3"/>
          <p:cNvSpPr>
            <a:spLocks noGrp="1"/>
          </p:cNvSpPr>
          <p:nvPr>
            <p:ph type="title"/>
          </p:nvPr>
        </p:nvSpPr>
        <p:spPr>
          <a:xfrm>
            <a:off x="457200" y="-234280"/>
            <a:ext cx="8229600" cy="1143000"/>
          </a:xfrm>
        </p:spPr>
        <p:txBody>
          <a:bodyPr>
            <a:normAutofit/>
          </a:bodyPr>
          <a:lstStyle/>
          <a:p>
            <a:r>
              <a:rPr lang="fr-FR" dirty="0" smtClean="0"/>
              <a:t>L’ion uranyle en solution</a:t>
            </a:r>
            <a:endParaRPr lang="fr-FR" dirty="0"/>
          </a:p>
        </p:txBody>
      </p:sp>
      <p:sp>
        <p:nvSpPr>
          <p:cNvPr id="203" name="Espace réservé du contenu 2"/>
          <p:cNvSpPr txBox="1">
            <a:spLocks/>
          </p:cNvSpPr>
          <p:nvPr/>
        </p:nvSpPr>
        <p:spPr>
          <a:xfrm>
            <a:off x="120567" y="800792"/>
            <a:ext cx="8229600" cy="756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800" b="0" i="0" u="sng" strike="noStrike" kern="1200" cap="none" spc="0" normalizeH="0" baseline="0" noProof="0" dirty="0" smtClean="0">
                <a:ln>
                  <a:noFill/>
                </a:ln>
                <a:solidFill>
                  <a:schemeClr val="tx1"/>
                </a:solidFill>
                <a:effectLst/>
                <a:uLnTx/>
                <a:uFillTx/>
                <a:latin typeface="+mn-lt"/>
                <a:ea typeface="+mn-ea"/>
                <a:cs typeface="+mn-cs"/>
              </a:rPr>
              <a:t>Dynamique de</a:t>
            </a:r>
            <a:r>
              <a:rPr kumimoji="0" lang="fr-FR" sz="1800" b="0" i="0" u="sng" strike="noStrike" kern="1200" cap="none" spc="0" normalizeH="0" noProof="0" dirty="0" smtClean="0">
                <a:ln>
                  <a:noFill/>
                </a:ln>
                <a:solidFill>
                  <a:schemeClr val="tx1"/>
                </a:solidFill>
                <a:effectLst/>
                <a:uLnTx/>
                <a:uFillTx/>
                <a:latin typeface="+mn-lt"/>
                <a:ea typeface="+mn-ea"/>
                <a:cs typeface="+mn-cs"/>
              </a:rPr>
              <a:t> la seconde </a:t>
            </a:r>
            <a:r>
              <a:rPr kumimoji="0" lang="fr-FR" sz="1800" b="0" i="0" u="sng" strike="noStrike" kern="1200" cap="none" spc="0" normalizeH="0" baseline="0" noProof="0" dirty="0" smtClean="0">
                <a:ln>
                  <a:noFill/>
                </a:ln>
                <a:solidFill>
                  <a:schemeClr val="tx1"/>
                </a:solidFill>
                <a:effectLst/>
                <a:uLnTx/>
                <a:uFillTx/>
                <a:latin typeface="+mn-lt"/>
                <a:ea typeface="+mn-ea"/>
                <a:cs typeface="+mn-cs"/>
              </a:rPr>
              <a:t>sphère</a:t>
            </a:r>
            <a:r>
              <a:rPr lang="fr-FR" u="sng" dirty="0" smtClean="0"/>
              <a:t> </a:t>
            </a:r>
            <a:r>
              <a:rPr kumimoji="0" lang="fr-FR" sz="1800" b="0" i="0" u="sng" strike="noStrike" kern="1200" cap="none" spc="0" normalizeH="0" noProof="0" dirty="0" smtClean="0">
                <a:ln>
                  <a:noFill/>
                </a:ln>
                <a:solidFill>
                  <a:schemeClr val="tx1"/>
                </a:solidFill>
                <a:effectLst/>
                <a:uLnTx/>
                <a:uFillTx/>
                <a:latin typeface="+mn-lt"/>
                <a:ea typeface="+mn-ea"/>
                <a:cs typeface="+mn-cs"/>
              </a:rPr>
              <a:t>de solvatation</a:t>
            </a:r>
            <a:endParaRPr kumimoji="0" lang="fr-FR" sz="1800" b="0" i="0" u="sng" strike="noStrike" kern="1200" cap="none" spc="0" normalizeH="0" baseline="0" noProof="0" dirty="0">
              <a:ln>
                <a:noFill/>
              </a:ln>
              <a:solidFill>
                <a:schemeClr val="tx1"/>
              </a:solidFill>
              <a:effectLst/>
              <a:uLnTx/>
              <a:uFillTx/>
              <a:latin typeface="+mn-lt"/>
              <a:ea typeface="+mn-ea"/>
              <a:cs typeface="+mn-cs"/>
            </a:endParaRPr>
          </a:p>
        </p:txBody>
      </p:sp>
      <p:cxnSp>
        <p:nvCxnSpPr>
          <p:cNvPr id="221" name="Connecteur droit 220"/>
          <p:cNvCxnSpPr/>
          <p:nvPr/>
        </p:nvCxnSpPr>
        <p:spPr>
          <a:xfrm>
            <a:off x="1040700" y="3335236"/>
            <a:ext cx="0" cy="1656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7" name="Connecteur droit 226"/>
          <p:cNvCxnSpPr/>
          <p:nvPr/>
        </p:nvCxnSpPr>
        <p:spPr>
          <a:xfrm>
            <a:off x="4555375" y="1305352"/>
            <a:ext cx="0" cy="46440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262" name="Groupe 261"/>
          <p:cNvGrpSpPr/>
          <p:nvPr/>
        </p:nvGrpSpPr>
        <p:grpSpPr>
          <a:xfrm>
            <a:off x="4980464" y="2480529"/>
            <a:ext cx="1867762" cy="2498094"/>
            <a:chOff x="5369084" y="2237936"/>
            <a:chExt cx="1867762" cy="2498094"/>
          </a:xfrm>
        </p:grpSpPr>
        <p:grpSp>
          <p:nvGrpSpPr>
            <p:cNvPr id="234" name="Groupe 233"/>
            <p:cNvGrpSpPr/>
            <p:nvPr/>
          </p:nvGrpSpPr>
          <p:grpSpPr>
            <a:xfrm>
              <a:off x="6317770" y="2237936"/>
              <a:ext cx="919076" cy="964154"/>
              <a:chOff x="6804248" y="980728"/>
              <a:chExt cx="919076" cy="964154"/>
            </a:xfrm>
          </p:grpSpPr>
          <p:grpSp>
            <p:nvGrpSpPr>
              <p:cNvPr id="74" name="Groupe 77"/>
              <p:cNvGrpSpPr>
                <a:grpSpLocks/>
              </p:cNvGrpSpPr>
              <p:nvPr/>
            </p:nvGrpSpPr>
            <p:grpSpPr bwMode="auto">
              <a:xfrm>
                <a:off x="6804248" y="980728"/>
                <a:ext cx="919076" cy="964154"/>
                <a:chOff x="-7201000" y="1321191"/>
                <a:chExt cx="3744414" cy="3856346"/>
              </a:xfrm>
            </p:grpSpPr>
            <p:pic>
              <p:nvPicPr>
                <p:cNvPr id="75" name="Image 330" descr="sn2-2base.png"/>
                <p:cNvPicPr>
                  <a:picLocks noChangeAspect="1"/>
                </p:cNvPicPr>
                <p:nvPr/>
              </p:nvPicPr>
              <p:blipFill>
                <a:blip r:embed="rId16" cstate="print">
                  <a:clrChange>
                    <a:clrFrom>
                      <a:srgbClr val="FFFFFF"/>
                    </a:clrFrom>
                    <a:clrTo>
                      <a:srgbClr val="FFFFFF">
                        <a:alpha val="0"/>
                      </a:srgbClr>
                    </a:clrTo>
                  </a:clrChange>
                </a:blip>
                <a:srcRect l="24106" t="37189" r="19940" b="25012"/>
                <a:stretch>
                  <a:fillRect/>
                </a:stretch>
              </p:blipFill>
              <p:spPr bwMode="auto">
                <a:xfrm>
                  <a:off x="-7201000" y="2585251"/>
                  <a:ext cx="3744414" cy="2592286"/>
                </a:xfrm>
                <a:prstGeom prst="rect">
                  <a:avLst/>
                </a:prstGeom>
                <a:noFill/>
                <a:ln w="9525">
                  <a:noFill/>
                  <a:miter lim="800000"/>
                  <a:headEnd/>
                  <a:tailEnd/>
                </a:ln>
              </p:spPr>
            </p:pic>
            <p:pic>
              <p:nvPicPr>
                <p:cNvPr id="76" name="Image 331" descr="sn2-2black.png"/>
                <p:cNvPicPr>
                  <a:picLocks noChangeAspect="1"/>
                </p:cNvPicPr>
                <p:nvPr/>
              </p:nvPicPr>
              <p:blipFill>
                <a:blip r:embed="rId17" cstate="print">
                  <a:clrChange>
                    <a:clrFrom>
                      <a:srgbClr val="FFFFFF"/>
                    </a:clrFrom>
                    <a:clrTo>
                      <a:srgbClr val="FFFFFF">
                        <a:alpha val="0"/>
                      </a:srgbClr>
                    </a:clrTo>
                  </a:clrChange>
                </a:blip>
                <a:srcRect t="13870" b="39912"/>
                <a:stretch>
                  <a:fillRect/>
                </a:stretch>
              </p:blipFill>
              <p:spPr bwMode="auto">
                <a:xfrm>
                  <a:off x="-5106116" y="1321191"/>
                  <a:ext cx="1371600" cy="1008112"/>
                </a:xfrm>
                <a:prstGeom prst="rect">
                  <a:avLst/>
                </a:prstGeom>
                <a:noFill/>
                <a:ln w="9525">
                  <a:noFill/>
                  <a:miter lim="800000"/>
                  <a:headEnd/>
                  <a:tailEnd/>
                </a:ln>
              </p:spPr>
            </p:pic>
            <p:pic>
              <p:nvPicPr>
                <p:cNvPr id="77" name="Image 332" descr="sn2-2red.png"/>
                <p:cNvPicPr>
                  <a:picLocks noChangeAspect="1"/>
                </p:cNvPicPr>
                <p:nvPr/>
              </p:nvPicPr>
              <p:blipFill>
                <a:blip r:embed="rId18" cstate="print">
                  <a:clrChange>
                    <a:clrFrom>
                      <a:srgbClr val="FFFFFF"/>
                    </a:clrFrom>
                    <a:clrTo>
                      <a:srgbClr val="FFFFFF">
                        <a:alpha val="0"/>
                      </a:srgbClr>
                    </a:clrTo>
                  </a:clrChange>
                </a:blip>
                <a:srcRect t="16505" b="37276"/>
                <a:stretch>
                  <a:fillRect/>
                </a:stretch>
              </p:blipFill>
              <p:spPr bwMode="auto">
                <a:xfrm>
                  <a:off x="-6819793" y="1465207"/>
                  <a:ext cx="1333500" cy="1008112"/>
                </a:xfrm>
                <a:prstGeom prst="rect">
                  <a:avLst/>
                </a:prstGeom>
                <a:noFill/>
                <a:ln w="9525">
                  <a:noFill/>
                  <a:miter lim="800000"/>
                  <a:headEnd/>
                  <a:tailEnd/>
                </a:ln>
              </p:spPr>
            </p:pic>
          </p:grpSp>
          <p:cxnSp>
            <p:nvCxnSpPr>
              <p:cNvPr id="72" name="Connecteur droit 71"/>
              <p:cNvCxnSpPr/>
              <p:nvPr/>
            </p:nvCxnSpPr>
            <p:spPr bwMode="auto">
              <a:xfrm rot="10800000">
                <a:off x="7133608" y="1231517"/>
                <a:ext cx="126837" cy="124674"/>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3" name="Connecteur droit 72"/>
              <p:cNvCxnSpPr/>
              <p:nvPr/>
            </p:nvCxnSpPr>
            <p:spPr bwMode="auto">
              <a:xfrm rot="5400000">
                <a:off x="7288190" y="1234761"/>
                <a:ext cx="145574" cy="117468"/>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236" name="Rectangle 235"/>
            <p:cNvSpPr/>
            <p:nvPr/>
          </p:nvSpPr>
          <p:spPr>
            <a:xfrm>
              <a:off x="5369084" y="3296030"/>
              <a:ext cx="931108" cy="1440000"/>
            </a:xfrm>
            <a:prstGeom prst="rect">
              <a:avLst/>
            </a:prstGeom>
            <a:solidFill>
              <a:srgbClr val="FFC00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ZoneTexte 46"/>
            <p:cNvSpPr txBox="1"/>
            <p:nvPr/>
          </p:nvSpPr>
          <p:spPr bwMode="auto">
            <a:xfrm>
              <a:off x="5796136" y="3573016"/>
              <a:ext cx="513690" cy="307777"/>
            </a:xfrm>
            <a:prstGeom prst="rect">
              <a:avLst/>
            </a:prstGeom>
            <a:noFill/>
          </p:spPr>
          <p:txBody>
            <a:bodyPr wrap="square">
              <a:spAutoFit/>
            </a:bodyPr>
            <a:lstStyle/>
            <a:p>
              <a:pPr algn="ctr">
                <a:defRPr/>
              </a:pPr>
              <a:r>
                <a:rPr lang="fr-FR" sz="1400" b="1" dirty="0" smtClean="0">
                  <a:cs typeface="Times New Roman" pitchFamily="18" charset="0"/>
                </a:rPr>
                <a:t>②</a:t>
              </a:r>
              <a:endParaRPr lang="fr-FR" sz="1400" b="1" baseline="-25000" dirty="0">
                <a:cs typeface="Times New Roman" pitchFamily="18" charset="0"/>
              </a:endParaRPr>
            </a:p>
          </p:txBody>
        </p:sp>
        <p:cxnSp>
          <p:nvCxnSpPr>
            <p:cNvPr id="52" name="Connecteur droit avec flèche 51"/>
            <p:cNvCxnSpPr/>
            <p:nvPr/>
          </p:nvCxnSpPr>
          <p:spPr bwMode="auto">
            <a:xfrm flipH="1">
              <a:off x="6012160" y="3212976"/>
              <a:ext cx="576064" cy="855969"/>
            </a:xfrm>
            <a:prstGeom prst="straightConnector1">
              <a:avLst/>
            </a:prstGeom>
            <a:ln w="15875">
              <a:solidFill>
                <a:schemeClr val="tx1">
                  <a:lumMod val="50000"/>
                  <a:lumOff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grpSp>
      <p:grpSp>
        <p:nvGrpSpPr>
          <p:cNvPr id="286" name="Groupe 285"/>
          <p:cNvGrpSpPr/>
          <p:nvPr/>
        </p:nvGrpSpPr>
        <p:grpSpPr>
          <a:xfrm>
            <a:off x="5861336" y="2242319"/>
            <a:ext cx="1994452" cy="2737840"/>
            <a:chOff x="6249956" y="1999726"/>
            <a:chExt cx="1994452" cy="2737840"/>
          </a:xfrm>
        </p:grpSpPr>
        <p:sp>
          <p:nvSpPr>
            <p:cNvPr id="263" name="Rectangle 262"/>
            <p:cNvSpPr/>
            <p:nvPr/>
          </p:nvSpPr>
          <p:spPr>
            <a:xfrm>
              <a:off x="6305188" y="3297566"/>
              <a:ext cx="1939220" cy="1440000"/>
            </a:xfrm>
            <a:prstGeom prst="rect">
              <a:avLst/>
            </a:prstGeom>
            <a:solidFill>
              <a:srgbClr val="3CFC08">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3" name="Connecteur droit avec flèche 52"/>
            <p:cNvCxnSpPr/>
            <p:nvPr/>
          </p:nvCxnSpPr>
          <p:spPr bwMode="auto">
            <a:xfrm>
              <a:off x="6948264" y="3212976"/>
              <a:ext cx="216024" cy="288032"/>
            </a:xfrm>
            <a:prstGeom prst="straightConnector1">
              <a:avLst/>
            </a:prstGeom>
            <a:ln w="15875">
              <a:solidFill>
                <a:schemeClr val="tx1">
                  <a:lumMod val="50000"/>
                  <a:lumOff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48" name="ZoneTexte 47"/>
            <p:cNvSpPr txBox="1"/>
            <p:nvPr/>
          </p:nvSpPr>
          <p:spPr bwMode="auto">
            <a:xfrm>
              <a:off x="6656038" y="3302562"/>
              <a:ext cx="513690" cy="307777"/>
            </a:xfrm>
            <a:prstGeom prst="rect">
              <a:avLst/>
            </a:prstGeom>
            <a:noFill/>
          </p:spPr>
          <p:txBody>
            <a:bodyPr wrap="square">
              <a:spAutoFit/>
            </a:bodyPr>
            <a:lstStyle/>
            <a:p>
              <a:pPr algn="ctr">
                <a:defRPr/>
              </a:pPr>
              <a:r>
                <a:rPr lang="fr-FR" sz="1400" b="1" dirty="0" smtClean="0">
                  <a:cs typeface="Times New Roman" pitchFamily="18" charset="0"/>
                </a:rPr>
                <a:t>③</a:t>
              </a:r>
              <a:endParaRPr lang="fr-FR" sz="1400" b="1" baseline="-25000" dirty="0">
                <a:cs typeface="Times New Roman" pitchFamily="18" charset="0"/>
              </a:endParaRPr>
            </a:p>
          </p:txBody>
        </p:sp>
        <p:grpSp>
          <p:nvGrpSpPr>
            <p:cNvPr id="233" name="Groupe 232"/>
            <p:cNvGrpSpPr/>
            <p:nvPr/>
          </p:nvGrpSpPr>
          <p:grpSpPr>
            <a:xfrm>
              <a:off x="6249956" y="1999726"/>
              <a:ext cx="997631" cy="1244494"/>
              <a:chOff x="8146369" y="-1244494"/>
              <a:chExt cx="997631" cy="1244494"/>
            </a:xfrm>
          </p:grpSpPr>
          <p:cxnSp>
            <p:nvCxnSpPr>
              <p:cNvPr id="80" name="Connecteur droit 79"/>
              <p:cNvCxnSpPr/>
              <p:nvPr/>
            </p:nvCxnSpPr>
            <p:spPr bwMode="auto">
              <a:xfrm rot="16200000" flipH="1">
                <a:off x="8299422" y="-874486"/>
                <a:ext cx="373303" cy="1953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Connecteur droit 77"/>
              <p:cNvCxnSpPr/>
              <p:nvPr/>
            </p:nvCxnSpPr>
            <p:spPr bwMode="auto">
              <a:xfrm rot="5400000">
                <a:off x="8569135" y="-784159"/>
                <a:ext cx="187372" cy="116747"/>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79" name="Groupe 82"/>
              <p:cNvGrpSpPr>
                <a:grpSpLocks/>
              </p:cNvGrpSpPr>
              <p:nvPr/>
            </p:nvGrpSpPr>
            <p:grpSpPr bwMode="auto">
              <a:xfrm>
                <a:off x="8146369" y="-1244494"/>
                <a:ext cx="997631" cy="1244494"/>
                <a:chOff x="1783174" y="-330258"/>
                <a:chExt cx="3672410" cy="4320483"/>
              </a:xfrm>
            </p:grpSpPr>
            <p:pic>
              <p:nvPicPr>
                <p:cNvPr id="81" name="Image 314" descr="sn2-3base.png"/>
                <p:cNvPicPr>
                  <a:picLocks noChangeAspect="1"/>
                </p:cNvPicPr>
                <p:nvPr/>
              </p:nvPicPr>
              <p:blipFill>
                <a:blip r:embed="rId19" cstate="print">
                  <a:clrChange>
                    <a:clrFrom>
                      <a:srgbClr val="FFFFFF"/>
                    </a:clrFrom>
                    <a:clrTo>
                      <a:srgbClr val="FFFFFF">
                        <a:alpha val="0"/>
                      </a:srgbClr>
                    </a:clrTo>
                  </a:clrChange>
                </a:blip>
                <a:srcRect l="27386" t="39468" r="21976" b="24834"/>
                <a:stretch>
                  <a:fillRect/>
                </a:stretch>
              </p:blipFill>
              <p:spPr bwMode="auto">
                <a:xfrm>
                  <a:off x="2071208" y="1541952"/>
                  <a:ext cx="3384376" cy="2448273"/>
                </a:xfrm>
                <a:prstGeom prst="rect">
                  <a:avLst/>
                </a:prstGeom>
                <a:noFill/>
                <a:ln w="9525">
                  <a:noFill/>
                  <a:miter lim="800000"/>
                  <a:headEnd/>
                  <a:tailEnd/>
                </a:ln>
              </p:spPr>
            </p:pic>
            <p:pic>
              <p:nvPicPr>
                <p:cNvPr id="82" name="Image 315" descr="sn2-3black.png"/>
                <p:cNvPicPr>
                  <a:picLocks noChangeAspect="1"/>
                </p:cNvPicPr>
                <p:nvPr/>
              </p:nvPicPr>
              <p:blipFill>
                <a:blip r:embed="rId20" cstate="print">
                  <a:clrChange>
                    <a:clrFrom>
                      <a:srgbClr val="FFFFFF"/>
                    </a:clrFrom>
                    <a:clrTo>
                      <a:srgbClr val="FFFFFF">
                        <a:alpha val="0"/>
                      </a:srgbClr>
                    </a:clrTo>
                  </a:clrChange>
                </a:blip>
                <a:srcRect t="25079" b="28703"/>
                <a:stretch>
                  <a:fillRect/>
                </a:stretch>
              </p:blipFill>
              <p:spPr bwMode="auto">
                <a:xfrm rot="1670129">
                  <a:off x="3657458" y="663958"/>
                  <a:ext cx="1543053" cy="1008113"/>
                </a:xfrm>
                <a:prstGeom prst="rect">
                  <a:avLst/>
                </a:prstGeom>
                <a:noFill/>
                <a:ln w="9525">
                  <a:noFill/>
                  <a:miter lim="800000"/>
                  <a:headEnd/>
                  <a:tailEnd/>
                </a:ln>
              </p:spPr>
            </p:pic>
            <p:pic>
              <p:nvPicPr>
                <p:cNvPr id="83" name="Image 316" descr="sn2-3red.png"/>
                <p:cNvPicPr>
                  <a:picLocks noChangeAspect="1"/>
                </p:cNvPicPr>
                <p:nvPr/>
              </p:nvPicPr>
              <p:blipFill>
                <a:blip r:embed="rId21" cstate="print">
                  <a:clrChange>
                    <a:clrFrom>
                      <a:srgbClr val="FFFFFF"/>
                    </a:clrFrom>
                    <a:clrTo>
                      <a:srgbClr val="FFFFFF">
                        <a:alpha val="0"/>
                      </a:srgbClr>
                    </a:clrTo>
                  </a:clrChange>
                </a:blip>
                <a:srcRect t="23109" b="24071"/>
                <a:stretch>
                  <a:fillRect/>
                </a:stretch>
              </p:blipFill>
              <p:spPr bwMode="auto">
                <a:xfrm>
                  <a:off x="1783174" y="-330258"/>
                  <a:ext cx="1647825" cy="1152128"/>
                </a:xfrm>
                <a:prstGeom prst="rect">
                  <a:avLst/>
                </a:prstGeom>
                <a:noFill/>
                <a:ln w="9525">
                  <a:noFill/>
                  <a:miter lim="800000"/>
                  <a:headEnd/>
                  <a:tailEnd/>
                </a:ln>
              </p:spPr>
            </p:pic>
          </p:grpSp>
        </p:grpSp>
      </p:grpSp>
      <p:grpSp>
        <p:nvGrpSpPr>
          <p:cNvPr id="298" name="Groupe 297"/>
          <p:cNvGrpSpPr/>
          <p:nvPr/>
        </p:nvGrpSpPr>
        <p:grpSpPr>
          <a:xfrm>
            <a:off x="4716016" y="1422450"/>
            <a:ext cx="4427984" cy="360000"/>
            <a:chOff x="4716016" y="1196752"/>
            <a:chExt cx="4427984" cy="360000"/>
          </a:xfrm>
        </p:grpSpPr>
        <p:sp>
          <p:nvSpPr>
            <p:cNvPr id="297" name="Rectangle à coins arrondis 296"/>
            <p:cNvSpPr/>
            <p:nvPr/>
          </p:nvSpPr>
          <p:spPr>
            <a:xfrm>
              <a:off x="5670008" y="1196752"/>
              <a:ext cx="2520000" cy="360000"/>
            </a:xfrm>
            <a:prstGeom prst="roundRect">
              <a:avLst>
                <a:gd name="adj" fmla="val 2382"/>
              </a:avLst>
            </a:prstGeom>
            <a:solidFill>
              <a:schemeClr val="bg1"/>
            </a:solidFill>
            <a:ln w="25400">
              <a:solidFill>
                <a:srgbClr val="3CFC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3CFC08"/>
                </a:solidFill>
              </a:endParaRPr>
            </a:p>
          </p:txBody>
        </p:sp>
        <p:sp>
          <p:nvSpPr>
            <p:cNvPr id="291" name="Rectangle 290"/>
            <p:cNvSpPr/>
            <p:nvPr/>
          </p:nvSpPr>
          <p:spPr>
            <a:xfrm>
              <a:off x="4716016" y="1207475"/>
              <a:ext cx="4427984" cy="338554"/>
            </a:xfrm>
            <a:prstGeom prst="rect">
              <a:avLst/>
            </a:prstGeom>
          </p:spPr>
          <p:txBody>
            <a:bodyPr wrap="square">
              <a:spAutoFit/>
            </a:bodyPr>
            <a:lstStyle/>
            <a:p>
              <a:pPr algn="ctr">
                <a:defRPr/>
              </a:pPr>
              <a:r>
                <a:rPr lang="fr-FR" sz="1600" b="1" dirty="0" smtClean="0"/>
                <a:t>Position apicale O</a:t>
              </a:r>
              <a:r>
                <a:rPr lang="fr-FR" sz="1600" b="1" baseline="-25000" dirty="0" smtClean="0"/>
                <a:t>2nd-</a:t>
              </a:r>
              <a:r>
                <a:rPr lang="fr-FR" sz="1600" b="1" i="1" baseline="-25000" dirty="0" err="1" smtClean="0"/>
                <a:t>ap</a:t>
              </a:r>
              <a:endParaRPr lang="fr-FR" sz="1600" b="1" dirty="0" smtClean="0"/>
            </a:p>
          </p:txBody>
        </p:sp>
      </p:grpSp>
      <p:grpSp>
        <p:nvGrpSpPr>
          <p:cNvPr id="300" name="Groupe 299"/>
          <p:cNvGrpSpPr/>
          <p:nvPr/>
        </p:nvGrpSpPr>
        <p:grpSpPr>
          <a:xfrm>
            <a:off x="5004048" y="5339428"/>
            <a:ext cx="3818044" cy="584775"/>
            <a:chOff x="305780" y="6437291"/>
            <a:chExt cx="3818044" cy="584775"/>
          </a:xfrm>
        </p:grpSpPr>
        <p:sp>
          <p:nvSpPr>
            <p:cNvPr id="301" name="Rectangle 300"/>
            <p:cNvSpPr/>
            <p:nvPr/>
          </p:nvSpPr>
          <p:spPr>
            <a:xfrm>
              <a:off x="305780" y="6437291"/>
              <a:ext cx="3818044" cy="584775"/>
            </a:xfrm>
            <a:prstGeom prst="rect">
              <a:avLst/>
            </a:prstGeom>
          </p:spPr>
          <p:txBody>
            <a:bodyPr wrap="square">
              <a:spAutoFit/>
            </a:bodyPr>
            <a:lstStyle/>
            <a:p>
              <a:pPr marL="57150" indent="0" algn="ctr">
                <a:defRPr/>
              </a:pPr>
              <a:r>
                <a:rPr lang="fr-FR" sz="1600" b="1" dirty="0" smtClean="0"/>
                <a:t>Échange avec temps de résidence</a:t>
              </a:r>
            </a:p>
            <a:p>
              <a:pPr marL="57150" indent="0" algn="ctr">
                <a:defRPr/>
              </a:pPr>
              <a:r>
                <a:rPr lang="fr-FR" sz="1600" b="1" dirty="0" smtClean="0"/>
                <a:t>entre la sphère O</a:t>
              </a:r>
              <a:r>
                <a:rPr lang="fr-FR" sz="1600" b="1" baseline="-25000" dirty="0" smtClean="0"/>
                <a:t>2nd-</a:t>
              </a:r>
              <a:r>
                <a:rPr lang="fr-FR" sz="1600" b="1" i="1" baseline="-25000" dirty="0" err="1" smtClean="0"/>
                <a:t>ap</a:t>
              </a:r>
              <a:r>
                <a:rPr lang="fr-FR" sz="1600" b="1" dirty="0" smtClean="0"/>
                <a:t> et le solvant</a:t>
              </a:r>
            </a:p>
          </p:txBody>
        </p:sp>
        <p:sp>
          <p:nvSpPr>
            <p:cNvPr id="302" name="Rectangle à coins arrondis 301"/>
            <p:cNvSpPr/>
            <p:nvPr/>
          </p:nvSpPr>
          <p:spPr bwMode="auto">
            <a:xfrm>
              <a:off x="378598" y="6441646"/>
              <a:ext cx="3672408" cy="576065"/>
            </a:xfrm>
            <a:prstGeom prst="roundRect">
              <a:avLst>
                <a:gd name="adj" fmla="val 10531"/>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a:latin typeface="+mj-lt"/>
              </a:endParaRPr>
            </a:p>
          </p:txBody>
        </p:sp>
      </p:grpSp>
      <p:sp>
        <p:nvSpPr>
          <p:cNvPr id="303" name="Rectangle 302"/>
          <p:cNvSpPr/>
          <p:nvPr/>
        </p:nvSpPr>
        <p:spPr>
          <a:xfrm>
            <a:off x="4572000" y="1268760"/>
            <a:ext cx="4644008" cy="3960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0" name="Espace réservé du numéro de diapositive 62"/>
          <p:cNvSpPr>
            <a:spLocks noGrp="1"/>
          </p:cNvSpPr>
          <p:nvPr>
            <p:ph type="sldNum" sz="quarter" idx="12"/>
          </p:nvPr>
        </p:nvSpPr>
        <p:spPr>
          <a:xfrm>
            <a:off x="7009639" y="6525344"/>
            <a:ext cx="2133600" cy="365125"/>
          </a:xfrm>
        </p:spPr>
        <p:txBody>
          <a:bodyPr/>
          <a:lstStyle/>
          <a:p>
            <a:fld id="{DB0DCAEC-CBBF-428A-8CF8-CA1E425F598E}" type="slidenum">
              <a:rPr lang="fr-FR" smtClean="0"/>
              <a:pPr/>
              <a:t>11</a:t>
            </a:fld>
            <a:endParaRPr lang="fr-FR" dirty="0"/>
          </a:p>
        </p:txBody>
      </p:sp>
      <p:pic>
        <p:nvPicPr>
          <p:cNvPr id="201" name="Picture 2"/>
          <p:cNvPicPr>
            <a:picLocks noChangeAspect="1" noChangeArrowheads="1"/>
          </p:cNvPicPr>
          <p:nvPr/>
        </p:nvPicPr>
        <p:blipFill>
          <a:blip r:embed="rId22" cstate="print"/>
          <a:srcRect/>
          <a:stretch>
            <a:fillRect/>
          </a:stretch>
        </p:blipFill>
        <p:spPr bwMode="auto">
          <a:xfrm>
            <a:off x="8390955" y="0"/>
            <a:ext cx="753045" cy="484477"/>
          </a:xfrm>
          <a:prstGeom prst="rect">
            <a:avLst/>
          </a:prstGeom>
          <a:noFill/>
          <a:ln w="9525">
            <a:noFill/>
            <a:miter lim="800000"/>
            <a:headEnd/>
            <a:tailEnd/>
          </a:ln>
        </p:spPr>
      </p:pic>
      <p:pic>
        <p:nvPicPr>
          <p:cNvPr id="206" name="Image 205" descr="logo_edf.jpg"/>
          <p:cNvPicPr>
            <a:picLocks noChangeAspect="1"/>
          </p:cNvPicPr>
          <p:nvPr/>
        </p:nvPicPr>
        <p:blipFill>
          <a:blip r:embed="rId23" cstate="print"/>
          <a:srcRect t="17393" b="17382"/>
          <a:stretch>
            <a:fillRect/>
          </a:stretch>
        </p:blipFill>
        <p:spPr>
          <a:xfrm>
            <a:off x="0" y="0"/>
            <a:ext cx="827221" cy="404664"/>
          </a:xfrm>
          <a:prstGeom prst="rect">
            <a:avLst/>
          </a:prstGeom>
        </p:spPr>
      </p:pic>
    </p:spTree>
    <p:custDataLst>
      <p:tags r:id="rId1"/>
    </p:custDataLst>
  </p:cSld>
  <p:clrMapOvr>
    <a:masterClrMapping/>
  </p:clrMapOvr>
  <p:transition advTm="10377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1"/>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210"/>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9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8"/>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95"/>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22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303"/>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2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2"/>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239"/>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30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6"/>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26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22312" y="4406900"/>
            <a:ext cx="9106272" cy="1362075"/>
          </a:xfrm>
        </p:spPr>
        <p:txBody>
          <a:bodyPr>
            <a:normAutofit fontScale="90000"/>
          </a:bodyPr>
          <a:lstStyle/>
          <a:p>
            <a:r>
              <a:rPr lang="fr-FR" sz="4400" cap="none" dirty="0" smtClean="0"/>
              <a:t>Etape</a:t>
            </a:r>
            <a:r>
              <a:rPr lang="fr-FR" sz="4400" dirty="0" smtClean="0"/>
              <a:t> 1 : </a:t>
            </a:r>
            <a:r>
              <a:rPr lang="fr-FR" sz="4400" cap="none" dirty="0" smtClean="0"/>
              <a:t>Validation de la méthode </a:t>
            </a:r>
            <a:r>
              <a:rPr lang="fr-FR" dirty="0" smtClean="0"/>
              <a:t/>
            </a:r>
            <a:br>
              <a:rPr lang="fr-FR" dirty="0" smtClean="0"/>
            </a:br>
            <a:r>
              <a:rPr lang="fr-FR" dirty="0"/>
              <a:t>	</a:t>
            </a:r>
            <a:r>
              <a:rPr lang="fr-FR" sz="3600" i="1" dirty="0" smtClean="0">
                <a:solidFill>
                  <a:schemeClr val="bg1">
                    <a:lumMod val="75000"/>
                  </a:schemeClr>
                </a:solidFill>
              </a:rPr>
              <a:t>E</a:t>
            </a:r>
            <a:r>
              <a:rPr lang="fr-FR" sz="3600" i="1" cap="none" dirty="0" smtClean="0">
                <a:solidFill>
                  <a:schemeClr val="bg1">
                    <a:lumMod val="75000"/>
                  </a:schemeClr>
                </a:solidFill>
              </a:rPr>
              <a:t>tude en solution : interface eau/TiO</a:t>
            </a:r>
            <a:r>
              <a:rPr lang="fr-FR" sz="3600" i="1" cap="none" baseline="-25000" dirty="0" smtClean="0">
                <a:solidFill>
                  <a:schemeClr val="bg1">
                    <a:lumMod val="75000"/>
                  </a:schemeClr>
                </a:solidFill>
              </a:rPr>
              <a:t>2</a:t>
            </a:r>
            <a:r>
              <a:rPr lang="fr-FR" sz="3600" i="1" cap="none" dirty="0" smtClean="0">
                <a:solidFill>
                  <a:schemeClr val="bg1">
                    <a:lumMod val="75000"/>
                  </a:schemeClr>
                </a:solidFill>
              </a:rPr>
              <a:t>(110) </a:t>
            </a:r>
            <a:endParaRPr lang="fr-FR" sz="3600" cap="none" dirty="0">
              <a:solidFill>
                <a:schemeClr val="bg1">
                  <a:lumMod val="75000"/>
                </a:schemeClr>
              </a:solidFill>
            </a:endParaRPr>
          </a:p>
        </p:txBody>
      </p:sp>
      <p:sp>
        <p:nvSpPr>
          <p:cNvPr id="5" name="Espace réservé du texte 4"/>
          <p:cNvSpPr>
            <a:spLocks noGrp="1"/>
          </p:cNvSpPr>
          <p:nvPr>
            <p:ph type="body" idx="1"/>
          </p:nvPr>
        </p:nvSpPr>
        <p:spPr/>
        <p:txBody>
          <a:bodyPr/>
          <a:lstStyle/>
          <a:p>
            <a:endParaRPr lang="fr-FR"/>
          </a:p>
        </p:txBody>
      </p:sp>
      <p:sp>
        <p:nvSpPr>
          <p:cNvPr id="25" name="Espace réservé du numéro de diapositive 24"/>
          <p:cNvSpPr>
            <a:spLocks noGrp="1"/>
          </p:cNvSpPr>
          <p:nvPr>
            <p:ph type="sldNum" sz="quarter" idx="12"/>
          </p:nvPr>
        </p:nvSpPr>
        <p:spPr/>
        <p:txBody>
          <a:bodyPr/>
          <a:lstStyle/>
          <a:p>
            <a:fld id="{DB0DCAEC-CBBF-428A-8CF8-CA1E425F598E}" type="slidenum">
              <a:rPr lang="fr-FR" smtClean="0"/>
              <a:pPr/>
              <a:t>12</a:t>
            </a:fld>
            <a:endParaRPr lang="fr-FR"/>
          </a:p>
        </p:txBody>
      </p:sp>
    </p:spTree>
  </p:cSld>
  <p:clrMapOvr>
    <a:masterClrMapping/>
  </p:clrMapOvr>
  <p:transition advTm="4852"/>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Interface eau/TiO</a:t>
            </a:r>
            <a:r>
              <a:rPr lang="fr-FR" baseline="-25000" dirty="0" smtClean="0"/>
              <a:t>2</a:t>
            </a:r>
            <a:r>
              <a:rPr lang="fr-FR" dirty="0" smtClean="0"/>
              <a:t>(110) rutile</a:t>
            </a:r>
            <a:endParaRPr lang="fr-FR" dirty="0"/>
          </a:p>
        </p:txBody>
      </p:sp>
      <p:sp>
        <p:nvSpPr>
          <p:cNvPr id="3" name="Espace réservé du contenu 2"/>
          <p:cNvSpPr>
            <a:spLocks noGrp="1"/>
          </p:cNvSpPr>
          <p:nvPr>
            <p:ph idx="1"/>
          </p:nvPr>
        </p:nvSpPr>
        <p:spPr>
          <a:xfrm>
            <a:off x="120567" y="800792"/>
            <a:ext cx="8229600" cy="756000"/>
          </a:xfrm>
        </p:spPr>
        <p:txBody>
          <a:bodyPr>
            <a:normAutofit/>
          </a:bodyPr>
          <a:lstStyle/>
          <a:p>
            <a:pPr>
              <a:buNone/>
            </a:pPr>
            <a:r>
              <a:rPr lang="fr-FR" u="sng" dirty="0" smtClean="0"/>
              <a:t>Adsorption multicouche de l’eau : structure des molécules d’eau à l’interface</a:t>
            </a:r>
            <a:endParaRPr lang="fr-FR" u="sng" dirty="0"/>
          </a:p>
        </p:txBody>
      </p:sp>
      <p:sp>
        <p:nvSpPr>
          <p:cNvPr id="96" name="Espace réservé du numéro de diapositive 95"/>
          <p:cNvSpPr>
            <a:spLocks noGrp="1"/>
          </p:cNvSpPr>
          <p:nvPr>
            <p:ph type="sldNum" sz="quarter" idx="12"/>
          </p:nvPr>
        </p:nvSpPr>
        <p:spPr/>
        <p:txBody>
          <a:bodyPr/>
          <a:lstStyle/>
          <a:p>
            <a:fld id="{DB0DCAEC-CBBF-428A-8CF8-CA1E425F598E}" type="slidenum">
              <a:rPr lang="fr-FR" smtClean="0"/>
              <a:pPr/>
              <a:t>13</a:t>
            </a:fld>
            <a:endParaRPr lang="fr-FR"/>
          </a:p>
        </p:txBody>
      </p:sp>
      <p:sp>
        <p:nvSpPr>
          <p:cNvPr id="84" name="Espace réservé du contenu 2"/>
          <p:cNvSpPr txBox="1">
            <a:spLocks/>
          </p:cNvSpPr>
          <p:nvPr/>
        </p:nvSpPr>
        <p:spPr>
          <a:xfrm>
            <a:off x="496574" y="4705712"/>
            <a:ext cx="6595705" cy="1800200"/>
          </a:xfrm>
          <a:prstGeom prst="rect">
            <a:avLst/>
          </a:prstGeom>
        </p:spPr>
        <p:txBody>
          <a:bodyPr vert="horz" lIns="91440" tIns="45720" rIns="91440" bIns="45720" rtlCol="0">
            <a:normAutofit/>
          </a:bodyPr>
          <a:lstStyle/>
          <a:p>
            <a:pPr marR="0" lvl="0" indent="-342900" algn="l" defTabSz="914400" rtl="0" eaLnBrk="1" fontAlgn="auto" latinLnBrk="0" hangingPunct="1">
              <a:lnSpc>
                <a:spcPct val="100000"/>
              </a:lnSpc>
              <a:spcAft>
                <a:spcPts val="0"/>
              </a:spcAft>
              <a:buClrTx/>
              <a:buSzTx/>
              <a:tabLst/>
              <a:defRPr/>
            </a:pPr>
            <a:r>
              <a:rPr kumimoji="0" lang="fr-FR" sz="1600" b="1" i="0" u="none" strike="noStrike" kern="1200" cap="none" spc="0" normalizeH="0" baseline="0" noProof="0" dirty="0" smtClean="0">
                <a:ln>
                  <a:noFill/>
                </a:ln>
                <a:solidFill>
                  <a:schemeClr val="tx1"/>
                </a:solidFill>
                <a:effectLst/>
                <a:uLnTx/>
                <a:uFillTx/>
                <a:latin typeface="+mn-lt"/>
                <a:ea typeface="+mn-ea"/>
                <a:cs typeface="+mn-cs"/>
              </a:rPr>
              <a:t>Structuration</a:t>
            </a:r>
            <a:r>
              <a:rPr kumimoji="0" lang="fr-FR" sz="1600" b="1" i="0" u="none" strike="noStrike" kern="1200" cap="none" spc="0" normalizeH="0" noProof="0" dirty="0" smtClean="0">
                <a:ln>
                  <a:noFill/>
                </a:ln>
                <a:solidFill>
                  <a:schemeClr val="tx1"/>
                </a:solidFill>
                <a:effectLst/>
                <a:uLnTx/>
                <a:uFillTx/>
                <a:latin typeface="+mn-lt"/>
                <a:ea typeface="+mn-ea"/>
                <a:cs typeface="+mn-cs"/>
              </a:rPr>
              <a:t> de l’eau </a:t>
            </a:r>
            <a:r>
              <a:rPr lang="fr-FR" sz="1600" b="1" dirty="0" smtClean="0"/>
              <a:t>jusqu’à </a:t>
            </a:r>
            <a:r>
              <a:rPr kumimoji="0" lang="fr-FR" sz="1600" b="1" i="0" u="none" strike="noStrike" kern="1200" cap="none" spc="0" normalizeH="0" noProof="0" dirty="0" smtClean="0">
                <a:ln>
                  <a:noFill/>
                </a:ln>
                <a:solidFill>
                  <a:schemeClr val="tx1"/>
                </a:solidFill>
                <a:effectLst/>
                <a:uLnTx/>
                <a:uFillTx/>
                <a:latin typeface="+mn-lt"/>
                <a:ea typeface="+mn-ea"/>
                <a:cs typeface="+mn-cs"/>
              </a:rPr>
              <a:t>4 à 5 Å : </a:t>
            </a:r>
          </a:p>
        </p:txBody>
      </p:sp>
      <p:sp>
        <p:nvSpPr>
          <p:cNvPr id="91" name="Rectangle à coins arrondis 90"/>
          <p:cNvSpPr/>
          <p:nvPr/>
        </p:nvSpPr>
        <p:spPr bwMode="auto">
          <a:xfrm>
            <a:off x="467544" y="4705712"/>
            <a:ext cx="7200800" cy="1182608"/>
          </a:xfrm>
          <a:prstGeom prst="roundRect">
            <a:avLst>
              <a:gd name="adj" fmla="val 3809"/>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grpSp>
        <p:nvGrpSpPr>
          <p:cNvPr id="194" name="Groupe 193"/>
          <p:cNvGrpSpPr/>
          <p:nvPr/>
        </p:nvGrpSpPr>
        <p:grpSpPr>
          <a:xfrm>
            <a:off x="4011176" y="5959232"/>
            <a:ext cx="4593272" cy="819472"/>
            <a:chOff x="204151" y="5229344"/>
            <a:chExt cx="4593272" cy="819472"/>
          </a:xfrm>
        </p:grpSpPr>
        <p:sp>
          <p:nvSpPr>
            <p:cNvPr id="195" name="Espace réservé du contenu 2"/>
            <p:cNvSpPr txBox="1">
              <a:spLocks/>
            </p:cNvSpPr>
            <p:nvPr/>
          </p:nvSpPr>
          <p:spPr>
            <a:xfrm>
              <a:off x="229629" y="5229344"/>
              <a:ext cx="4567794" cy="819472"/>
            </a:xfrm>
            <a:prstGeom prst="rect">
              <a:avLst/>
            </a:prstGeom>
          </p:spPr>
          <p:txBody>
            <a:bodyPr vert="horz" lIns="91440" tIns="45720" rIns="91440" bIns="45720" rtlCol="0">
              <a:noAutofit/>
            </a:bodyPr>
            <a:lstStyle/>
            <a:p>
              <a:pPr marR="0" lvl="0" indent="-342900" algn="l" defTabSz="914400" rtl="0" eaLnBrk="1" fontAlgn="auto" latinLnBrk="0" hangingPunct="1">
                <a:lnSpc>
                  <a:spcPct val="100000"/>
                </a:lnSpc>
                <a:spcAft>
                  <a:spcPts val="0"/>
                </a:spcAft>
                <a:buClrTx/>
                <a:buSzTx/>
                <a:tabLst/>
                <a:defRPr/>
              </a:pPr>
              <a:r>
                <a:rPr kumimoji="0" lang="fr-FR" sz="1600" b="1" i="0" u="none" strike="noStrike" kern="1200" cap="none" spc="0" normalizeH="0" baseline="0" noProof="0" dirty="0" smtClean="0">
                  <a:ln>
                    <a:noFill/>
                  </a:ln>
                  <a:solidFill>
                    <a:schemeClr val="tx1"/>
                  </a:solidFill>
                  <a:effectLst/>
                  <a:uLnTx/>
                  <a:uFillTx/>
                  <a:latin typeface="+mn-lt"/>
                  <a:ea typeface="+mn-ea"/>
                  <a:cs typeface="+mn-cs"/>
                </a:rPr>
                <a:t>Dynamique des couches L</a:t>
              </a:r>
              <a:r>
                <a:rPr kumimoji="0" lang="fr-FR" sz="1600" b="1" i="0" u="none" strike="noStrike" kern="1200" cap="none" spc="0" normalizeH="0" baseline="-25000" noProof="0" dirty="0" smtClean="0">
                  <a:ln>
                    <a:noFill/>
                  </a:ln>
                  <a:solidFill>
                    <a:schemeClr val="tx1"/>
                  </a:solidFill>
                  <a:effectLst/>
                  <a:uLnTx/>
                  <a:uFillTx/>
                  <a:latin typeface="+mn-lt"/>
                  <a:ea typeface="+mn-ea"/>
                  <a:cs typeface="+mn-cs"/>
                </a:rPr>
                <a:t>1</a:t>
              </a:r>
              <a:r>
                <a:rPr kumimoji="0" lang="fr-FR" sz="1600" b="1" i="0" u="none" strike="noStrike" kern="1200" cap="none" spc="0" normalizeH="0" baseline="0" noProof="0" dirty="0" smtClean="0">
                  <a:ln>
                    <a:noFill/>
                  </a:ln>
                  <a:solidFill>
                    <a:schemeClr val="tx1"/>
                  </a:solidFill>
                  <a:effectLst/>
                  <a:uLnTx/>
                  <a:uFillTx/>
                  <a:latin typeface="+mn-lt"/>
                  <a:ea typeface="+mn-ea"/>
                  <a:cs typeface="+mn-cs"/>
                </a:rPr>
                <a:t> et L</a:t>
              </a:r>
              <a:r>
                <a:rPr kumimoji="0" lang="fr-FR" sz="1600" b="1" i="0" u="none" strike="noStrike" kern="1200" cap="none" spc="0" normalizeH="0" baseline="-25000" noProof="0" dirty="0" smtClean="0">
                  <a:ln>
                    <a:noFill/>
                  </a:ln>
                  <a:solidFill>
                    <a:schemeClr val="tx1"/>
                  </a:solidFill>
                  <a:effectLst/>
                  <a:uLnTx/>
                  <a:uFillTx/>
                  <a:latin typeface="+mn-lt"/>
                  <a:ea typeface="+mn-ea"/>
                  <a:cs typeface="+mn-cs"/>
                </a:rPr>
                <a:t>2</a:t>
              </a:r>
              <a:r>
                <a:rPr kumimoji="0" lang="fr-FR" sz="1600" b="1" i="0" u="none" strike="noStrike" kern="1200" cap="none" spc="0" normalizeH="0" noProof="0" dirty="0" smtClean="0">
                  <a:ln>
                    <a:noFill/>
                  </a:ln>
                  <a:solidFill>
                    <a:schemeClr val="tx1"/>
                  </a:solidFill>
                  <a:effectLst/>
                  <a:uLnTx/>
                  <a:uFillTx/>
                  <a:latin typeface="+mn-lt"/>
                  <a:ea typeface="+mn-ea"/>
                  <a:cs typeface="+mn-cs"/>
                </a:rPr>
                <a:t> : </a:t>
              </a:r>
              <a:endParaRPr lang="fr-FR" sz="1600" b="1" dirty="0" smtClean="0"/>
            </a:p>
            <a:p>
              <a:pPr marR="0" lvl="0" indent="-342900" algn="l" defTabSz="914400" rtl="0" eaLnBrk="1" fontAlgn="auto" latinLnBrk="0" hangingPunct="1">
                <a:lnSpc>
                  <a:spcPct val="100000"/>
                </a:lnSpc>
                <a:spcAft>
                  <a:spcPts val="0"/>
                </a:spcAft>
                <a:buClrTx/>
                <a:buSzTx/>
                <a:buFont typeface="Arial" pitchFamily="34" charset="0"/>
                <a:buChar char="•"/>
                <a:tabLst/>
                <a:defRPr/>
              </a:pPr>
              <a:r>
                <a:rPr lang="fr-FR" sz="1600" dirty="0" smtClean="0"/>
                <a:t>Mobilité réduite </a:t>
              </a:r>
            </a:p>
            <a:p>
              <a:pPr marR="0" lvl="0" indent="-342900" algn="l" defTabSz="914400" rtl="0" eaLnBrk="1" fontAlgn="auto" latinLnBrk="0" hangingPunct="1">
                <a:lnSpc>
                  <a:spcPct val="100000"/>
                </a:lnSpc>
                <a:spcAft>
                  <a:spcPts val="0"/>
                </a:spcAft>
                <a:buClrTx/>
                <a:buSzTx/>
                <a:buFont typeface="Arial" pitchFamily="34" charset="0"/>
                <a:buChar char="•"/>
                <a:tabLst/>
                <a:defRPr/>
              </a:pPr>
              <a:r>
                <a:rPr lang="fr-FR" sz="1600" dirty="0" smtClean="0"/>
                <a:t>Aucun échange entre ces couches</a:t>
              </a:r>
            </a:p>
          </p:txBody>
        </p:sp>
        <p:sp>
          <p:nvSpPr>
            <p:cNvPr id="196" name="Rectangle à coins arrondis 195"/>
            <p:cNvSpPr/>
            <p:nvPr/>
          </p:nvSpPr>
          <p:spPr bwMode="auto">
            <a:xfrm>
              <a:off x="204151" y="5275064"/>
              <a:ext cx="4521264" cy="756000"/>
            </a:xfrm>
            <a:prstGeom prst="roundRect">
              <a:avLst>
                <a:gd name="adj" fmla="val 3809"/>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grpSp>
      <p:grpSp>
        <p:nvGrpSpPr>
          <p:cNvPr id="138" name="Groupe 137"/>
          <p:cNvGrpSpPr/>
          <p:nvPr/>
        </p:nvGrpSpPr>
        <p:grpSpPr>
          <a:xfrm>
            <a:off x="5111707" y="1325528"/>
            <a:ext cx="2127772" cy="792000"/>
            <a:chOff x="5796136" y="1757576"/>
            <a:chExt cx="2127772" cy="792000"/>
          </a:xfrm>
        </p:grpSpPr>
        <p:sp>
          <p:nvSpPr>
            <p:cNvPr id="90" name="Espace réservé du contenu 2"/>
            <p:cNvSpPr txBox="1">
              <a:spLocks/>
            </p:cNvSpPr>
            <p:nvPr/>
          </p:nvSpPr>
          <p:spPr>
            <a:xfrm>
              <a:off x="5799908" y="1757576"/>
              <a:ext cx="2124000" cy="792000"/>
            </a:xfrm>
            <a:prstGeom prst="rect">
              <a:avLst/>
            </a:prstGeom>
          </p:spPr>
          <p:txBody>
            <a:bodyPr vert="horz" lIns="91440" tIns="45720" rIns="91440" bIns="45720" rtlCol="0">
              <a:normAutofit/>
            </a:bodyPr>
            <a:lstStyle/>
            <a:p>
              <a:pPr marL="180000" marR="0" lvl="0" indent="-216000" algn="l" defTabSz="914400" rtl="0" eaLnBrk="1" fontAlgn="auto" latinLnBrk="0" hangingPunct="1">
                <a:lnSpc>
                  <a:spcPct val="100000"/>
                </a:lnSpc>
                <a:spcAft>
                  <a:spcPts val="0"/>
                </a:spcAft>
                <a:buClrTx/>
                <a:buSzTx/>
                <a:tabLst/>
                <a:defRPr/>
              </a:pPr>
              <a:r>
                <a:rPr kumimoji="0" lang="fr-FR" sz="1400" b="0" i="1" u="sng" strike="noStrike" kern="1200" cap="none" spc="0" normalizeH="0" baseline="0" noProof="0" dirty="0" smtClean="0">
                  <a:ln>
                    <a:noFill/>
                  </a:ln>
                  <a:solidFill>
                    <a:schemeClr val="tx1"/>
                  </a:solidFill>
                  <a:effectLst/>
                  <a:uLnTx/>
                  <a:uFillTx/>
                  <a:latin typeface="+mn-lt"/>
                  <a:ea typeface="+mn-ea"/>
                  <a:cs typeface="+mn-cs"/>
                </a:rPr>
                <a:t>Paramètres de simulation </a:t>
              </a:r>
              <a:r>
                <a:rPr kumimoji="0" lang="fr-FR" sz="1400" b="0" i="1" u="none" strike="noStrike" kern="1200" cap="none" spc="0" normalizeH="0" noProof="0" dirty="0" smtClean="0">
                  <a:ln>
                    <a:noFill/>
                  </a:ln>
                  <a:solidFill>
                    <a:schemeClr val="tx1"/>
                  </a:solidFill>
                  <a:effectLst/>
                  <a:uLnTx/>
                  <a:uFillTx/>
                  <a:latin typeface="+mn-lt"/>
                  <a:ea typeface="+mn-ea"/>
                  <a:cs typeface="+mn-cs"/>
                </a:rPr>
                <a:t>: </a:t>
              </a:r>
              <a:endParaRPr lang="fr-FR" sz="1200" i="1" dirty="0" smtClean="0"/>
            </a:p>
            <a:p>
              <a:pPr marL="133350" lvl="1" indent="-169863">
                <a:buFont typeface="Arial" pitchFamily="34" charset="0"/>
                <a:buChar char="•"/>
              </a:pPr>
              <a:r>
                <a:rPr kumimoji="0" lang="fr-FR" sz="1200" b="0" i="1" u="none" strike="noStrike" kern="1200" cap="none" spc="0" normalizeH="0" baseline="0" dirty="0" smtClean="0">
                  <a:ln>
                    <a:noFill/>
                  </a:ln>
                  <a:solidFill>
                    <a:schemeClr val="tx1"/>
                  </a:solidFill>
                  <a:effectLst/>
                  <a:uLnTx/>
                  <a:uFillTx/>
                  <a:latin typeface="+mn-lt"/>
                  <a:ea typeface="+mn-ea"/>
                  <a:cs typeface="+mn-cs"/>
                </a:rPr>
                <a:t>85 </a:t>
              </a:r>
              <a:r>
                <a:rPr kumimoji="0" lang="fr-FR" sz="1200" b="0" i="1" u="none" strike="noStrike" kern="1200" cap="none" spc="0" normalizeH="0" baseline="0" dirty="0" err="1" smtClean="0">
                  <a:ln>
                    <a:noFill/>
                  </a:ln>
                  <a:solidFill>
                    <a:schemeClr val="tx1"/>
                  </a:solidFill>
                  <a:effectLst/>
                  <a:uLnTx/>
                  <a:uFillTx/>
                  <a:latin typeface="+mn-lt"/>
                  <a:ea typeface="+mn-ea"/>
                  <a:cs typeface="+mn-cs"/>
                </a:rPr>
                <a:t>ps</a:t>
              </a:r>
              <a:r>
                <a:rPr kumimoji="0" lang="fr-FR" sz="1200" b="0" i="1" u="none" strike="noStrike" kern="1200" cap="none" spc="0" normalizeH="0" dirty="0" smtClean="0">
                  <a:ln>
                    <a:noFill/>
                  </a:ln>
                  <a:solidFill>
                    <a:schemeClr val="tx1"/>
                  </a:solidFill>
                  <a:effectLst/>
                  <a:uLnTx/>
                  <a:uFillTx/>
                  <a:latin typeface="+mn-lt"/>
                  <a:ea typeface="+mn-ea"/>
                  <a:cs typeface="+mn-cs"/>
                </a:rPr>
                <a:t> simulées à 293 K</a:t>
              </a:r>
              <a:endParaRPr kumimoji="0" lang="fr-FR" sz="12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89" name="Rectangle à coins arrondis 88"/>
            <p:cNvSpPr/>
            <p:nvPr/>
          </p:nvSpPr>
          <p:spPr bwMode="auto">
            <a:xfrm>
              <a:off x="5796136" y="1769820"/>
              <a:ext cx="2088232" cy="447288"/>
            </a:xfrm>
            <a:prstGeom prst="roundRect">
              <a:avLst>
                <a:gd name="adj" fmla="val 3809"/>
              </a:avLst>
            </a:prstGeom>
            <a:noFill/>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grpSp>
      <p:grpSp>
        <p:nvGrpSpPr>
          <p:cNvPr id="140" name="Groupe 139"/>
          <p:cNvGrpSpPr>
            <a:grpSpLocks noChangeAspect="1"/>
          </p:cNvGrpSpPr>
          <p:nvPr/>
        </p:nvGrpSpPr>
        <p:grpSpPr>
          <a:xfrm>
            <a:off x="536363" y="1328113"/>
            <a:ext cx="4614990" cy="3346225"/>
            <a:chOff x="179511" y="1260251"/>
            <a:chExt cx="4807284" cy="3485651"/>
          </a:xfrm>
        </p:grpSpPr>
        <p:sp>
          <p:nvSpPr>
            <p:cNvPr id="83" name="Rectangle 82"/>
            <p:cNvSpPr/>
            <p:nvPr/>
          </p:nvSpPr>
          <p:spPr>
            <a:xfrm>
              <a:off x="179511" y="4457361"/>
              <a:ext cx="4807284" cy="288541"/>
            </a:xfrm>
            <a:prstGeom prst="rect">
              <a:avLst/>
            </a:prstGeom>
          </p:spPr>
          <p:txBody>
            <a:bodyPr wrap="square">
              <a:spAutoFit/>
            </a:bodyPr>
            <a:lstStyle/>
            <a:p>
              <a:pPr algn="ctr"/>
              <a:r>
                <a:rPr lang="fr-FR" sz="1200" i="1" dirty="0" smtClean="0"/>
                <a:t>Structuration de l’eau à l’interface eau/TiO</a:t>
              </a:r>
              <a:r>
                <a:rPr lang="fr-FR" sz="1200" i="1" baseline="-25000" dirty="0" smtClean="0"/>
                <a:t>2</a:t>
              </a:r>
              <a:r>
                <a:rPr lang="fr-FR" sz="1200" i="1" dirty="0" smtClean="0"/>
                <a:t>(110) rutile à 293 K</a:t>
              </a:r>
              <a:endParaRPr lang="fr-FR" sz="1200" i="1" dirty="0"/>
            </a:p>
          </p:txBody>
        </p:sp>
        <p:grpSp>
          <p:nvGrpSpPr>
            <p:cNvPr id="139" name="Groupe 138"/>
            <p:cNvGrpSpPr>
              <a:grpSpLocks noChangeAspect="1"/>
            </p:cNvGrpSpPr>
            <p:nvPr/>
          </p:nvGrpSpPr>
          <p:grpSpPr>
            <a:xfrm>
              <a:off x="195436" y="1260251"/>
              <a:ext cx="4520579" cy="3217701"/>
              <a:chOff x="311998" y="1736245"/>
              <a:chExt cx="3434871" cy="2596992"/>
            </a:xfrm>
          </p:grpSpPr>
          <p:pic>
            <p:nvPicPr>
              <p:cNvPr id="13" name="Image 12" descr="gOz.png"/>
              <p:cNvPicPr>
                <a:picLocks/>
              </p:cNvPicPr>
              <p:nvPr/>
            </p:nvPicPr>
            <p:blipFill>
              <a:blip r:embed="rId4" cstate="print">
                <a:clrChange>
                  <a:clrFrom>
                    <a:srgbClr val="FFFFFF"/>
                  </a:clrFrom>
                  <a:clrTo>
                    <a:srgbClr val="FFFFFF">
                      <a:alpha val="0"/>
                    </a:srgbClr>
                  </a:clrTo>
                </a:clrChange>
              </a:blip>
              <a:srcRect l="10353" t="1702" r="4168" b="9384"/>
              <a:stretch>
                <a:fillRect/>
              </a:stretch>
            </p:blipFill>
            <p:spPr>
              <a:xfrm>
                <a:off x="2398399" y="2067694"/>
                <a:ext cx="1144130" cy="1647731"/>
              </a:xfrm>
              <a:prstGeom prst="rect">
                <a:avLst/>
              </a:prstGeom>
            </p:spPr>
          </p:pic>
          <p:pic>
            <p:nvPicPr>
              <p:cNvPr id="71" name="Image 70" descr="gOz.png"/>
              <p:cNvPicPr>
                <a:picLocks/>
              </p:cNvPicPr>
              <p:nvPr/>
            </p:nvPicPr>
            <p:blipFill>
              <a:blip r:embed="rId4" cstate="print">
                <a:clrChange>
                  <a:clrFrom>
                    <a:srgbClr val="FFFFFF"/>
                  </a:clrFrom>
                  <a:clrTo>
                    <a:srgbClr val="FFFFFF">
                      <a:alpha val="0"/>
                    </a:srgbClr>
                  </a:clrTo>
                </a:clrChange>
              </a:blip>
              <a:srcRect l="10353" t="1702" r="65720" b="83479"/>
              <a:stretch>
                <a:fillRect/>
              </a:stretch>
            </p:blipFill>
            <p:spPr>
              <a:xfrm rot="10800000">
                <a:off x="2432702" y="1854099"/>
                <a:ext cx="320265" cy="274622"/>
              </a:xfrm>
              <a:prstGeom prst="rect">
                <a:avLst/>
              </a:prstGeom>
            </p:spPr>
          </p:pic>
          <p:cxnSp>
            <p:nvCxnSpPr>
              <p:cNvPr id="61" name="Connecteur droit 60"/>
              <p:cNvCxnSpPr/>
              <p:nvPr/>
            </p:nvCxnSpPr>
            <p:spPr>
              <a:xfrm rot="5400000" flipH="1" flipV="1">
                <a:off x="1483655" y="2955152"/>
                <a:ext cx="2196731"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5" name="Image 14" descr="substrat.png"/>
              <p:cNvPicPr>
                <a:picLocks noChangeAspect="1"/>
              </p:cNvPicPr>
              <p:nvPr/>
            </p:nvPicPr>
            <p:blipFill>
              <a:blip r:embed="rId5" cstate="print">
                <a:clrChange>
                  <a:clrFrom>
                    <a:srgbClr val="FFFFFF"/>
                  </a:clrFrom>
                  <a:clrTo>
                    <a:srgbClr val="FFFFFF">
                      <a:alpha val="0"/>
                    </a:srgbClr>
                  </a:clrTo>
                </a:clrChange>
              </a:blip>
              <a:srcRect l="18647" t="72449" r="26766"/>
              <a:stretch>
                <a:fillRect/>
              </a:stretch>
            </p:blipFill>
            <p:spPr>
              <a:xfrm>
                <a:off x="707601" y="3247782"/>
                <a:ext cx="1739272" cy="800657"/>
              </a:xfrm>
              <a:prstGeom prst="rect">
                <a:avLst/>
              </a:prstGeom>
            </p:spPr>
          </p:pic>
          <p:cxnSp>
            <p:nvCxnSpPr>
              <p:cNvPr id="16" name="Connecteur droit 15"/>
              <p:cNvCxnSpPr/>
              <p:nvPr/>
            </p:nvCxnSpPr>
            <p:spPr>
              <a:xfrm rot="16200000" flipV="1">
                <a:off x="2531045" y="2950073"/>
                <a:ext cx="2196731" cy="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2442930" y="4048439"/>
                <a:ext cx="1188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rot="5400000">
                <a:off x="2558109" y="4021899"/>
                <a:ext cx="4576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2438621" y="4046702"/>
                <a:ext cx="287422" cy="273245"/>
              </a:xfrm>
              <a:prstGeom prst="rect">
                <a:avLst/>
              </a:prstGeom>
              <a:noFill/>
            </p:spPr>
            <p:txBody>
              <a:bodyPr wrap="square" rtlCol="0">
                <a:spAutoFit/>
              </a:bodyPr>
              <a:lstStyle/>
              <a:p>
                <a:pPr algn="ctr"/>
                <a:r>
                  <a:rPr lang="fr-FR" sz="1600" dirty="0" smtClean="0"/>
                  <a:t>1</a:t>
                </a:r>
                <a:endParaRPr lang="fr-FR" sz="1600" dirty="0"/>
              </a:p>
            </p:txBody>
          </p:sp>
          <p:sp>
            <p:nvSpPr>
              <p:cNvPr id="33" name="ZoneTexte 32"/>
              <p:cNvSpPr txBox="1"/>
              <p:nvPr/>
            </p:nvSpPr>
            <p:spPr>
              <a:xfrm>
                <a:off x="3141194" y="1830843"/>
                <a:ext cx="549244" cy="273245"/>
              </a:xfrm>
              <a:prstGeom prst="rect">
                <a:avLst/>
              </a:prstGeom>
              <a:noFill/>
            </p:spPr>
            <p:txBody>
              <a:bodyPr wrap="square" rtlCol="0">
                <a:spAutoFit/>
              </a:bodyPr>
              <a:lstStyle/>
              <a:p>
                <a:pPr algn="ctr"/>
                <a:r>
                  <a:rPr lang="fr-FR" sz="1600" dirty="0" smtClean="0"/>
                  <a:t>g(O)</a:t>
                </a:r>
                <a:r>
                  <a:rPr lang="fr-FR" sz="1600" i="1" baseline="-25000" dirty="0" smtClean="0"/>
                  <a:t>z</a:t>
                </a:r>
                <a:endParaRPr lang="fr-FR" sz="1600" i="1" baseline="-25000" dirty="0"/>
              </a:p>
            </p:txBody>
          </p:sp>
          <p:pic>
            <p:nvPicPr>
              <p:cNvPr id="38" name="Image 37" descr="solvant.png"/>
              <p:cNvPicPr>
                <a:picLocks noChangeAspect="1"/>
              </p:cNvPicPr>
              <p:nvPr/>
            </p:nvPicPr>
            <p:blipFill>
              <a:blip r:embed="rId6" cstate="print">
                <a:clrChange>
                  <a:clrFrom>
                    <a:srgbClr val="FFFFFF"/>
                  </a:clrFrom>
                  <a:clrTo>
                    <a:srgbClr val="FFFFFF">
                      <a:alpha val="0"/>
                    </a:srgbClr>
                  </a:clrTo>
                </a:clrChange>
              </a:blip>
              <a:srcRect l="21967" t="30195" r="28826" b="18101"/>
              <a:stretch>
                <a:fillRect/>
              </a:stretch>
            </p:blipFill>
            <p:spPr>
              <a:xfrm>
                <a:off x="697405" y="1849864"/>
                <a:ext cx="1739272" cy="1502590"/>
              </a:xfrm>
              <a:prstGeom prst="rect">
                <a:avLst/>
              </a:prstGeom>
            </p:spPr>
          </p:pic>
          <p:sp>
            <p:nvSpPr>
              <p:cNvPr id="39" name="ZoneTexte 38"/>
              <p:cNvSpPr txBox="1"/>
              <p:nvPr/>
            </p:nvSpPr>
            <p:spPr>
              <a:xfrm>
                <a:off x="1543352" y="3813424"/>
                <a:ext cx="488216" cy="273245"/>
              </a:xfrm>
              <a:prstGeom prst="rect">
                <a:avLst/>
              </a:prstGeom>
              <a:noFill/>
            </p:spPr>
            <p:txBody>
              <a:bodyPr wrap="square" rtlCol="0">
                <a:spAutoFit/>
              </a:bodyPr>
              <a:lstStyle/>
              <a:p>
                <a:pPr algn="ctr"/>
                <a:r>
                  <a:rPr lang="fr-FR" sz="1600" dirty="0" smtClean="0"/>
                  <a:t>Ti(5)</a:t>
                </a:r>
                <a:endParaRPr lang="fr-FR" sz="1600" dirty="0"/>
              </a:p>
            </p:txBody>
          </p:sp>
          <p:cxnSp>
            <p:nvCxnSpPr>
              <p:cNvPr id="40" name="Connecteur droit avec flèche 39"/>
              <p:cNvCxnSpPr/>
              <p:nvPr/>
            </p:nvCxnSpPr>
            <p:spPr>
              <a:xfrm rot="10800000">
                <a:off x="1585005" y="3765314"/>
                <a:ext cx="152567" cy="85082"/>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42" name="ZoneTexte 41"/>
              <p:cNvSpPr txBox="1"/>
              <p:nvPr/>
            </p:nvSpPr>
            <p:spPr>
              <a:xfrm>
                <a:off x="454355" y="2998838"/>
                <a:ext cx="226394" cy="273245"/>
              </a:xfrm>
              <a:prstGeom prst="rect">
                <a:avLst/>
              </a:prstGeom>
              <a:noFill/>
            </p:spPr>
            <p:txBody>
              <a:bodyPr wrap="square" rtlCol="0">
                <a:spAutoFit/>
              </a:bodyPr>
              <a:lstStyle/>
              <a:p>
                <a:pPr algn="ctr"/>
                <a:r>
                  <a:rPr lang="fr-FR" sz="1600" dirty="0" smtClean="0"/>
                  <a:t>4</a:t>
                </a:r>
                <a:endParaRPr lang="fr-FR" sz="1600" dirty="0"/>
              </a:p>
            </p:txBody>
          </p:sp>
          <p:cxnSp>
            <p:nvCxnSpPr>
              <p:cNvPr id="43" name="Connecteur droit 42"/>
              <p:cNvCxnSpPr/>
              <p:nvPr/>
            </p:nvCxnSpPr>
            <p:spPr>
              <a:xfrm>
                <a:off x="654347" y="3134487"/>
                <a:ext cx="4576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ZoneTexte 43"/>
              <p:cNvSpPr txBox="1"/>
              <p:nvPr/>
            </p:nvSpPr>
            <p:spPr>
              <a:xfrm>
                <a:off x="449060" y="3298471"/>
                <a:ext cx="226394" cy="273245"/>
              </a:xfrm>
              <a:prstGeom prst="rect">
                <a:avLst/>
              </a:prstGeom>
              <a:noFill/>
            </p:spPr>
            <p:txBody>
              <a:bodyPr wrap="square" rtlCol="0">
                <a:spAutoFit/>
              </a:bodyPr>
              <a:lstStyle/>
              <a:p>
                <a:pPr algn="ctr"/>
                <a:r>
                  <a:rPr lang="fr-FR" sz="1600" dirty="0" smtClean="0"/>
                  <a:t>2</a:t>
                </a:r>
                <a:endParaRPr lang="fr-FR" sz="1600" dirty="0"/>
              </a:p>
            </p:txBody>
          </p:sp>
          <p:cxnSp>
            <p:nvCxnSpPr>
              <p:cNvPr id="45" name="Connecteur droit 44"/>
              <p:cNvCxnSpPr/>
              <p:nvPr/>
            </p:nvCxnSpPr>
            <p:spPr>
              <a:xfrm>
                <a:off x="653248" y="3441819"/>
                <a:ext cx="4576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ZoneTexte 45"/>
              <p:cNvSpPr txBox="1"/>
              <p:nvPr/>
            </p:nvSpPr>
            <p:spPr>
              <a:xfrm>
                <a:off x="311998" y="1764104"/>
                <a:ext cx="488014" cy="273245"/>
              </a:xfrm>
              <a:prstGeom prst="rect">
                <a:avLst/>
              </a:prstGeom>
              <a:noFill/>
            </p:spPr>
            <p:txBody>
              <a:bodyPr wrap="square" rtlCol="0">
                <a:spAutoFit/>
              </a:bodyPr>
              <a:lstStyle/>
              <a:p>
                <a:pPr algn="ctr"/>
                <a:r>
                  <a:rPr lang="fr-FR" sz="1600" dirty="0" smtClean="0"/>
                  <a:t>z (Å)</a:t>
                </a:r>
                <a:endParaRPr lang="fr-FR" sz="1600" dirty="0"/>
              </a:p>
            </p:txBody>
          </p:sp>
          <p:sp>
            <p:nvSpPr>
              <p:cNvPr id="47" name="ZoneTexte 46"/>
              <p:cNvSpPr txBox="1"/>
              <p:nvPr/>
            </p:nvSpPr>
            <p:spPr>
              <a:xfrm>
                <a:off x="458077" y="2694449"/>
                <a:ext cx="226394" cy="273245"/>
              </a:xfrm>
              <a:prstGeom prst="rect">
                <a:avLst/>
              </a:prstGeom>
              <a:noFill/>
            </p:spPr>
            <p:txBody>
              <a:bodyPr wrap="square" rtlCol="0">
                <a:spAutoFit/>
              </a:bodyPr>
              <a:lstStyle/>
              <a:p>
                <a:pPr algn="ctr"/>
                <a:r>
                  <a:rPr lang="fr-FR" sz="1600" dirty="0" smtClean="0"/>
                  <a:t>6</a:t>
                </a:r>
                <a:endParaRPr lang="fr-FR" sz="1600" dirty="0"/>
              </a:p>
            </p:txBody>
          </p:sp>
          <p:cxnSp>
            <p:nvCxnSpPr>
              <p:cNvPr id="48" name="Connecteur droit 47"/>
              <p:cNvCxnSpPr/>
              <p:nvPr/>
            </p:nvCxnSpPr>
            <p:spPr>
              <a:xfrm>
                <a:off x="652446" y="2826297"/>
                <a:ext cx="4576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ZoneTexte 48"/>
              <p:cNvSpPr txBox="1"/>
              <p:nvPr/>
            </p:nvSpPr>
            <p:spPr>
              <a:xfrm>
                <a:off x="458077" y="2356709"/>
                <a:ext cx="226394" cy="273245"/>
              </a:xfrm>
              <a:prstGeom prst="rect">
                <a:avLst/>
              </a:prstGeom>
              <a:noFill/>
            </p:spPr>
            <p:txBody>
              <a:bodyPr wrap="square" rtlCol="0">
                <a:spAutoFit/>
              </a:bodyPr>
              <a:lstStyle/>
              <a:p>
                <a:pPr algn="ctr"/>
                <a:r>
                  <a:rPr lang="fr-FR" sz="1600" dirty="0" smtClean="0"/>
                  <a:t>8</a:t>
                </a:r>
                <a:endParaRPr lang="fr-FR" sz="1600" dirty="0"/>
              </a:p>
            </p:txBody>
          </p:sp>
          <p:cxnSp>
            <p:nvCxnSpPr>
              <p:cNvPr id="50" name="Connecteur droit 49"/>
              <p:cNvCxnSpPr/>
              <p:nvPr/>
            </p:nvCxnSpPr>
            <p:spPr>
              <a:xfrm>
                <a:off x="658068" y="2503274"/>
                <a:ext cx="4576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rot="10800000">
                <a:off x="704026" y="4048439"/>
                <a:ext cx="173907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rot="10800000">
                <a:off x="695922" y="1847878"/>
                <a:ext cx="292686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ZoneTexte 53"/>
              <p:cNvSpPr txBox="1"/>
              <p:nvPr/>
            </p:nvSpPr>
            <p:spPr>
              <a:xfrm>
                <a:off x="2657038" y="4046703"/>
                <a:ext cx="901132" cy="273245"/>
              </a:xfrm>
              <a:prstGeom prst="rect">
                <a:avLst/>
              </a:prstGeom>
              <a:noFill/>
            </p:spPr>
            <p:txBody>
              <a:bodyPr wrap="square" rtlCol="0">
                <a:spAutoFit/>
              </a:bodyPr>
              <a:lstStyle/>
              <a:p>
                <a:pPr algn="ctr"/>
                <a:r>
                  <a:rPr lang="fr-FR" sz="1600" dirty="0" smtClean="0"/>
                  <a:t>(Unité </a:t>
                </a:r>
                <a:r>
                  <a:rPr lang="fr-FR" sz="1600" dirty="0" err="1" smtClean="0"/>
                  <a:t>arb</a:t>
                </a:r>
                <a:r>
                  <a:rPr lang="fr-FR" sz="1600" dirty="0" smtClean="0"/>
                  <a:t>.)</a:t>
                </a:r>
                <a:endParaRPr lang="fr-FR" sz="1600" dirty="0"/>
              </a:p>
            </p:txBody>
          </p:sp>
          <p:sp>
            <p:nvSpPr>
              <p:cNvPr id="56" name="ZoneTexte 55"/>
              <p:cNvSpPr txBox="1"/>
              <p:nvPr/>
            </p:nvSpPr>
            <p:spPr>
              <a:xfrm>
                <a:off x="688973" y="3819882"/>
                <a:ext cx="488216" cy="273245"/>
              </a:xfrm>
              <a:prstGeom prst="rect">
                <a:avLst/>
              </a:prstGeom>
              <a:noFill/>
            </p:spPr>
            <p:txBody>
              <a:bodyPr wrap="square" rtlCol="0">
                <a:spAutoFit/>
              </a:bodyPr>
              <a:lstStyle/>
              <a:p>
                <a:pPr algn="ctr"/>
                <a:r>
                  <a:rPr lang="fr-FR" sz="1600" dirty="0" smtClean="0"/>
                  <a:t>Ti(6)</a:t>
                </a:r>
                <a:endParaRPr lang="fr-FR" sz="1600" dirty="0"/>
              </a:p>
            </p:txBody>
          </p:sp>
          <p:cxnSp>
            <p:nvCxnSpPr>
              <p:cNvPr id="57" name="Connecteur droit avec flèche 56"/>
              <p:cNvCxnSpPr/>
              <p:nvPr/>
            </p:nvCxnSpPr>
            <p:spPr>
              <a:xfrm flipV="1">
                <a:off x="974734" y="3758855"/>
                <a:ext cx="198553" cy="91541"/>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60" name="Connecteur droit avec flèche 59"/>
              <p:cNvCxnSpPr/>
              <p:nvPr/>
            </p:nvCxnSpPr>
            <p:spPr>
              <a:xfrm>
                <a:off x="971600" y="3501008"/>
                <a:ext cx="122054" cy="61026"/>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62" name="ZoneTexte 61"/>
              <p:cNvSpPr txBox="1"/>
              <p:nvPr/>
            </p:nvSpPr>
            <p:spPr>
              <a:xfrm>
                <a:off x="394530" y="2050249"/>
                <a:ext cx="345254" cy="273245"/>
              </a:xfrm>
              <a:prstGeom prst="rect">
                <a:avLst/>
              </a:prstGeom>
              <a:noFill/>
            </p:spPr>
            <p:txBody>
              <a:bodyPr wrap="square" rtlCol="0">
                <a:spAutoFit/>
              </a:bodyPr>
              <a:lstStyle/>
              <a:p>
                <a:pPr algn="ctr"/>
                <a:r>
                  <a:rPr lang="fr-FR" sz="1600" dirty="0" smtClean="0"/>
                  <a:t>10</a:t>
                </a:r>
                <a:endParaRPr lang="fr-FR" sz="1600" dirty="0"/>
              </a:p>
            </p:txBody>
          </p:sp>
          <p:cxnSp>
            <p:nvCxnSpPr>
              <p:cNvPr id="63" name="Connecteur droit 62"/>
              <p:cNvCxnSpPr/>
              <p:nvPr/>
            </p:nvCxnSpPr>
            <p:spPr>
              <a:xfrm>
                <a:off x="663802" y="2192414"/>
                <a:ext cx="4576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ZoneTexte 63"/>
              <p:cNvSpPr txBox="1"/>
              <p:nvPr/>
            </p:nvSpPr>
            <p:spPr>
              <a:xfrm>
                <a:off x="446832" y="3618681"/>
                <a:ext cx="226394" cy="273245"/>
              </a:xfrm>
              <a:prstGeom prst="rect">
                <a:avLst/>
              </a:prstGeom>
              <a:noFill/>
            </p:spPr>
            <p:txBody>
              <a:bodyPr wrap="square" rtlCol="0">
                <a:spAutoFit/>
              </a:bodyPr>
              <a:lstStyle/>
              <a:p>
                <a:pPr algn="ctr"/>
                <a:r>
                  <a:rPr lang="fr-FR" sz="1600" dirty="0" smtClean="0"/>
                  <a:t>0</a:t>
                </a:r>
                <a:endParaRPr lang="fr-FR" sz="1600" dirty="0"/>
              </a:p>
            </p:txBody>
          </p:sp>
          <p:cxnSp>
            <p:nvCxnSpPr>
              <p:cNvPr id="65" name="Connecteur droit 64"/>
              <p:cNvCxnSpPr/>
              <p:nvPr/>
            </p:nvCxnSpPr>
            <p:spPr>
              <a:xfrm>
                <a:off x="651019" y="3748071"/>
                <a:ext cx="4576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Connecteur droit 65"/>
              <p:cNvCxnSpPr/>
              <p:nvPr/>
            </p:nvCxnSpPr>
            <p:spPr>
              <a:xfrm rot="5400000" flipH="1" flipV="1">
                <a:off x="1345698" y="2944679"/>
                <a:ext cx="219673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Connecteur droit 67"/>
              <p:cNvCxnSpPr/>
              <p:nvPr/>
            </p:nvCxnSpPr>
            <p:spPr>
              <a:xfrm>
                <a:off x="705226" y="3169526"/>
                <a:ext cx="29160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Connecteur droit 8"/>
              <p:cNvCxnSpPr/>
              <p:nvPr/>
            </p:nvCxnSpPr>
            <p:spPr>
              <a:xfrm>
                <a:off x="705226" y="3431374"/>
                <a:ext cx="29160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flipV="1">
                <a:off x="669598" y="3748241"/>
                <a:ext cx="2952000" cy="0"/>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8" name="ZoneTexte 57"/>
              <p:cNvSpPr txBox="1"/>
              <p:nvPr/>
            </p:nvSpPr>
            <p:spPr>
              <a:xfrm>
                <a:off x="1682997" y="3265686"/>
                <a:ext cx="386596" cy="273245"/>
              </a:xfrm>
              <a:prstGeom prst="rect">
                <a:avLst/>
              </a:prstGeom>
              <a:noFill/>
            </p:spPr>
            <p:txBody>
              <a:bodyPr wrap="square" rtlCol="0">
                <a:spAutoFit/>
              </a:bodyPr>
              <a:lstStyle/>
              <a:p>
                <a:r>
                  <a:rPr lang="fr-FR" sz="1600" dirty="0" smtClean="0"/>
                  <a:t>O</a:t>
                </a:r>
                <a:r>
                  <a:rPr lang="fr-FR" sz="1600" baseline="-25000" dirty="0" smtClean="0"/>
                  <a:t>s</a:t>
                </a:r>
                <a:endParaRPr lang="fr-FR" sz="1600" baseline="-25000" dirty="0"/>
              </a:p>
            </p:txBody>
          </p:sp>
          <p:cxnSp>
            <p:nvCxnSpPr>
              <p:cNvPr id="59" name="Connecteur droit avec flèche 58"/>
              <p:cNvCxnSpPr/>
              <p:nvPr/>
            </p:nvCxnSpPr>
            <p:spPr>
              <a:xfrm rot="5400000">
                <a:off x="1698705" y="3548277"/>
                <a:ext cx="183081" cy="43429"/>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41" name="ZoneTexte 40"/>
              <p:cNvSpPr txBox="1"/>
              <p:nvPr/>
            </p:nvSpPr>
            <p:spPr>
              <a:xfrm>
                <a:off x="785266" y="3254542"/>
                <a:ext cx="386596" cy="273245"/>
              </a:xfrm>
              <a:prstGeom prst="rect">
                <a:avLst/>
              </a:prstGeom>
              <a:noFill/>
            </p:spPr>
            <p:txBody>
              <a:bodyPr wrap="square" rtlCol="0">
                <a:spAutoFit/>
              </a:bodyPr>
              <a:lstStyle/>
              <a:p>
                <a:r>
                  <a:rPr lang="fr-FR" sz="1600" dirty="0" smtClean="0"/>
                  <a:t>O</a:t>
                </a:r>
                <a:r>
                  <a:rPr lang="fr-FR" sz="1600" baseline="-25000" dirty="0" smtClean="0"/>
                  <a:t>b</a:t>
                </a:r>
                <a:endParaRPr lang="fr-FR" sz="1600" baseline="-25000" dirty="0"/>
              </a:p>
            </p:txBody>
          </p:sp>
          <p:sp>
            <p:nvSpPr>
              <p:cNvPr id="81" name="Rectangle à coins arrondis 80"/>
              <p:cNvSpPr/>
              <p:nvPr/>
            </p:nvSpPr>
            <p:spPr bwMode="auto">
              <a:xfrm>
                <a:off x="354612" y="1736245"/>
                <a:ext cx="3392257" cy="2596992"/>
              </a:xfrm>
              <a:prstGeom prst="roundRect">
                <a:avLst>
                  <a:gd name="adj" fmla="val 115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a:latin typeface="+mj-lt"/>
                </a:endParaRPr>
              </a:p>
            </p:txBody>
          </p:sp>
          <p:sp>
            <p:nvSpPr>
              <p:cNvPr id="85" name="ZoneTexte 84"/>
              <p:cNvSpPr txBox="1"/>
              <p:nvPr/>
            </p:nvSpPr>
            <p:spPr>
              <a:xfrm>
                <a:off x="2757291" y="2575368"/>
                <a:ext cx="445591" cy="284631"/>
              </a:xfrm>
              <a:prstGeom prst="rect">
                <a:avLst/>
              </a:prstGeom>
              <a:noFill/>
            </p:spPr>
            <p:txBody>
              <a:bodyPr wrap="square" rtlCol="0">
                <a:spAutoFit/>
              </a:bodyPr>
              <a:lstStyle/>
              <a:p>
                <a:pPr algn="ctr"/>
                <a:r>
                  <a:rPr lang="fr-FR" sz="1600" dirty="0" smtClean="0"/>
                  <a:t>L</a:t>
                </a:r>
                <a:r>
                  <a:rPr lang="fr-FR" sz="1600" baseline="-25000" dirty="0" smtClean="0"/>
                  <a:t>2</a:t>
                </a:r>
                <a:endParaRPr lang="fr-FR" sz="1600" dirty="0"/>
              </a:p>
            </p:txBody>
          </p:sp>
          <p:sp>
            <p:nvSpPr>
              <p:cNvPr id="86" name="ZoneTexte 85"/>
              <p:cNvSpPr txBox="1"/>
              <p:nvPr/>
            </p:nvSpPr>
            <p:spPr>
              <a:xfrm>
                <a:off x="3228528" y="3439464"/>
                <a:ext cx="445591" cy="284631"/>
              </a:xfrm>
              <a:prstGeom prst="rect">
                <a:avLst/>
              </a:prstGeom>
              <a:noFill/>
            </p:spPr>
            <p:txBody>
              <a:bodyPr wrap="square" rtlCol="0">
                <a:spAutoFit/>
              </a:bodyPr>
              <a:lstStyle/>
              <a:p>
                <a:pPr algn="ctr"/>
                <a:r>
                  <a:rPr lang="fr-FR" sz="1600" dirty="0" smtClean="0"/>
                  <a:t>L</a:t>
                </a:r>
                <a:r>
                  <a:rPr lang="fr-FR" sz="1600" baseline="-25000" dirty="0" smtClean="0"/>
                  <a:t>1</a:t>
                </a:r>
                <a:endParaRPr lang="fr-FR" sz="1600" dirty="0"/>
              </a:p>
            </p:txBody>
          </p:sp>
          <p:cxnSp>
            <p:nvCxnSpPr>
              <p:cNvPr id="87" name="Connecteur droit avec flèche 86"/>
              <p:cNvCxnSpPr/>
              <p:nvPr/>
            </p:nvCxnSpPr>
            <p:spPr>
              <a:xfrm rot="5400000">
                <a:off x="2711409" y="2935408"/>
                <a:ext cx="252028" cy="108012"/>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88" name="Connecteur droit avec flèche 87"/>
              <p:cNvCxnSpPr/>
              <p:nvPr/>
            </p:nvCxnSpPr>
            <p:spPr>
              <a:xfrm flipH="1" flipV="1">
                <a:off x="3137063" y="3501905"/>
                <a:ext cx="207640" cy="99628"/>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a:xfrm rot="16200000" flipV="1">
                <a:off x="-394608" y="2950073"/>
                <a:ext cx="2196731" cy="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93" name="Groupe 92"/>
          <p:cNvGrpSpPr/>
          <p:nvPr/>
        </p:nvGrpSpPr>
        <p:grpSpPr>
          <a:xfrm>
            <a:off x="5103976" y="1886352"/>
            <a:ext cx="3808462" cy="2612510"/>
            <a:chOff x="5103976" y="1886352"/>
            <a:chExt cx="3808462" cy="2612510"/>
          </a:xfrm>
        </p:grpSpPr>
        <p:pic>
          <p:nvPicPr>
            <p:cNvPr id="92" name="Image 91" descr="fig.png"/>
            <p:cNvPicPr>
              <a:picLocks noChangeAspect="1"/>
            </p:cNvPicPr>
            <p:nvPr/>
          </p:nvPicPr>
          <p:blipFill>
            <a:blip r:embed="rId7" cstate="print">
              <a:clrChange>
                <a:clrFrom>
                  <a:srgbClr val="FFFFFF"/>
                </a:clrFrom>
                <a:clrTo>
                  <a:srgbClr val="FFFFFF">
                    <a:alpha val="0"/>
                  </a:srgbClr>
                </a:clrTo>
              </a:clrChange>
            </a:blip>
            <a:stretch>
              <a:fillRect/>
            </a:stretch>
          </p:blipFill>
          <p:spPr>
            <a:xfrm>
              <a:off x="5103976" y="1967900"/>
              <a:ext cx="3458058" cy="2010056"/>
            </a:xfrm>
            <a:prstGeom prst="rect">
              <a:avLst/>
            </a:prstGeom>
          </p:spPr>
        </p:pic>
        <p:grpSp>
          <p:nvGrpSpPr>
            <p:cNvPr id="199" name="Groupe 198"/>
            <p:cNvGrpSpPr/>
            <p:nvPr/>
          </p:nvGrpSpPr>
          <p:grpSpPr>
            <a:xfrm>
              <a:off x="5120767" y="1886352"/>
              <a:ext cx="3791671" cy="2612510"/>
              <a:chOff x="4932040" y="2132856"/>
              <a:chExt cx="3791671" cy="2612510"/>
            </a:xfrm>
          </p:grpSpPr>
          <p:grpSp>
            <p:nvGrpSpPr>
              <p:cNvPr id="193" name="Groupe 192"/>
              <p:cNvGrpSpPr>
                <a:grpSpLocks noChangeAspect="1"/>
              </p:cNvGrpSpPr>
              <p:nvPr/>
            </p:nvGrpSpPr>
            <p:grpSpPr>
              <a:xfrm>
                <a:off x="4932040" y="2132856"/>
                <a:ext cx="3791671" cy="2612510"/>
                <a:chOff x="4850552" y="2068689"/>
                <a:chExt cx="4211959" cy="2902096"/>
              </a:xfrm>
            </p:grpSpPr>
            <p:grpSp>
              <p:nvGrpSpPr>
                <p:cNvPr id="143" name="Groupe 113"/>
                <p:cNvGrpSpPr>
                  <a:grpSpLocks noChangeAspect="1"/>
                </p:cNvGrpSpPr>
                <p:nvPr/>
              </p:nvGrpSpPr>
              <p:grpSpPr>
                <a:xfrm>
                  <a:off x="5348046" y="2404759"/>
                  <a:ext cx="3104183" cy="2156067"/>
                  <a:chOff x="3165021" y="142058"/>
                  <a:chExt cx="9162935" cy="6364287"/>
                </a:xfrm>
              </p:grpSpPr>
              <p:cxnSp>
                <p:nvCxnSpPr>
                  <p:cNvPr id="144" name="Connecteur droit avec flèche 143"/>
                  <p:cNvCxnSpPr/>
                  <p:nvPr/>
                </p:nvCxnSpPr>
                <p:spPr>
                  <a:xfrm rot="16200000" flipV="1">
                    <a:off x="9220410" y="4973280"/>
                    <a:ext cx="720082" cy="367825"/>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47" name="ZoneTexte 146"/>
                  <p:cNvSpPr txBox="1"/>
                  <p:nvPr/>
                </p:nvSpPr>
                <p:spPr>
                  <a:xfrm>
                    <a:off x="4487692" y="5091065"/>
                    <a:ext cx="2403330" cy="1211040"/>
                  </a:xfrm>
                  <a:prstGeom prst="rect">
                    <a:avLst/>
                  </a:prstGeom>
                  <a:noFill/>
                </p:spPr>
                <p:txBody>
                  <a:bodyPr wrap="square" rtlCol="0">
                    <a:spAutoFit/>
                  </a:bodyPr>
                  <a:lstStyle/>
                  <a:p>
                    <a:pPr algn="ctr"/>
                    <a:r>
                      <a:rPr lang="fr-FR" dirty="0" smtClean="0"/>
                      <a:t>Ti(5)</a:t>
                    </a:r>
                  </a:p>
                </p:txBody>
              </p:sp>
              <p:cxnSp>
                <p:nvCxnSpPr>
                  <p:cNvPr id="148" name="Connecteur droit avec flèche 147"/>
                  <p:cNvCxnSpPr/>
                  <p:nvPr/>
                </p:nvCxnSpPr>
                <p:spPr>
                  <a:xfrm flipV="1">
                    <a:off x="5975566" y="4228185"/>
                    <a:ext cx="1062767" cy="1062768"/>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49" name="ZoneTexte 148"/>
                  <p:cNvSpPr txBox="1"/>
                  <p:nvPr/>
                </p:nvSpPr>
                <p:spPr>
                  <a:xfrm>
                    <a:off x="3165021" y="142314"/>
                    <a:ext cx="1600976" cy="1211040"/>
                  </a:xfrm>
                  <a:prstGeom prst="rect">
                    <a:avLst/>
                  </a:prstGeom>
                  <a:noFill/>
                </p:spPr>
                <p:txBody>
                  <a:bodyPr wrap="square" rtlCol="0">
                    <a:spAutoFit/>
                  </a:bodyPr>
                  <a:lstStyle/>
                  <a:p>
                    <a:pPr algn="ctr"/>
                    <a:r>
                      <a:rPr lang="fr-FR" dirty="0" smtClean="0"/>
                      <a:t>O</a:t>
                    </a:r>
                    <a:r>
                      <a:rPr lang="fr-FR" baseline="-25000" dirty="0" smtClean="0"/>
                      <a:t>b</a:t>
                    </a:r>
                  </a:p>
                </p:txBody>
              </p:sp>
              <p:cxnSp>
                <p:nvCxnSpPr>
                  <p:cNvPr id="150" name="Connecteur droit avec flèche 149"/>
                  <p:cNvCxnSpPr>
                    <a:stCxn id="149" idx="2"/>
                  </p:cNvCxnSpPr>
                  <p:nvPr/>
                </p:nvCxnSpPr>
                <p:spPr>
                  <a:xfrm>
                    <a:off x="3965508" y="1353354"/>
                    <a:ext cx="734738" cy="1386955"/>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51" name="Connecteur droit avec flèche 150"/>
                  <p:cNvCxnSpPr>
                    <a:stCxn id="149" idx="2"/>
                  </p:cNvCxnSpPr>
                  <p:nvPr/>
                </p:nvCxnSpPr>
                <p:spPr>
                  <a:xfrm>
                    <a:off x="3965508" y="1353354"/>
                    <a:ext cx="309629" cy="2237170"/>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52" name="ZoneTexte 151"/>
                  <p:cNvSpPr txBox="1"/>
                  <p:nvPr/>
                </p:nvSpPr>
                <p:spPr>
                  <a:xfrm>
                    <a:off x="9296587" y="5295305"/>
                    <a:ext cx="2452882" cy="1211040"/>
                  </a:xfrm>
                  <a:prstGeom prst="rect">
                    <a:avLst/>
                  </a:prstGeom>
                  <a:noFill/>
                </p:spPr>
                <p:txBody>
                  <a:bodyPr wrap="square" rtlCol="0">
                    <a:spAutoFit/>
                  </a:bodyPr>
                  <a:lstStyle/>
                  <a:p>
                    <a:pPr algn="ctr"/>
                    <a:r>
                      <a:rPr lang="fr-FR" dirty="0" smtClean="0"/>
                      <a:t>Ti(6)</a:t>
                    </a:r>
                  </a:p>
                </p:txBody>
              </p:sp>
              <p:sp>
                <p:nvSpPr>
                  <p:cNvPr id="157" name="ZoneTexte 156"/>
                  <p:cNvSpPr txBox="1"/>
                  <p:nvPr/>
                </p:nvSpPr>
                <p:spPr>
                  <a:xfrm>
                    <a:off x="8471844" y="142058"/>
                    <a:ext cx="1960882" cy="1211040"/>
                  </a:xfrm>
                  <a:prstGeom prst="rect">
                    <a:avLst/>
                  </a:prstGeom>
                  <a:noFill/>
                </p:spPr>
                <p:txBody>
                  <a:bodyPr wrap="square" rtlCol="0">
                    <a:spAutoFit/>
                  </a:bodyPr>
                  <a:lstStyle/>
                  <a:p>
                    <a:pPr algn="ctr"/>
                    <a:r>
                      <a:rPr lang="fr-FR" dirty="0" err="1" smtClean="0"/>
                      <a:t>OH</a:t>
                    </a:r>
                    <a:r>
                      <a:rPr lang="fr-FR" baseline="-25000" dirty="0" err="1" smtClean="0"/>
                      <a:t>t</a:t>
                    </a:r>
                    <a:endParaRPr lang="fr-FR" baseline="-25000" dirty="0" smtClean="0"/>
                  </a:p>
                </p:txBody>
              </p:sp>
              <p:cxnSp>
                <p:nvCxnSpPr>
                  <p:cNvPr id="158" name="Connecteur droit avec flèche 157"/>
                  <p:cNvCxnSpPr/>
                  <p:nvPr/>
                </p:nvCxnSpPr>
                <p:spPr>
                  <a:xfrm flipH="1">
                    <a:off x="7740352" y="827327"/>
                    <a:ext cx="998409" cy="585446"/>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59" name="ZoneTexte 158"/>
                  <p:cNvSpPr txBox="1"/>
                  <p:nvPr/>
                </p:nvSpPr>
                <p:spPr>
                  <a:xfrm>
                    <a:off x="10264543" y="252305"/>
                    <a:ext cx="2063413" cy="1090195"/>
                  </a:xfrm>
                  <a:prstGeom prst="rect">
                    <a:avLst/>
                  </a:prstGeom>
                  <a:noFill/>
                </p:spPr>
                <p:txBody>
                  <a:bodyPr wrap="square" rtlCol="0">
                    <a:spAutoFit/>
                  </a:bodyPr>
                  <a:lstStyle/>
                  <a:p>
                    <a:pPr algn="ctr"/>
                    <a:r>
                      <a:rPr lang="fr-FR" dirty="0" err="1" smtClean="0"/>
                      <a:t>OH</a:t>
                    </a:r>
                    <a:r>
                      <a:rPr lang="fr-FR" baseline="-25000" dirty="0" err="1" smtClean="0"/>
                      <a:t>b</a:t>
                    </a:r>
                    <a:endParaRPr lang="fr-FR" baseline="-25000" dirty="0" smtClean="0"/>
                  </a:p>
                </p:txBody>
              </p:sp>
              <p:cxnSp>
                <p:nvCxnSpPr>
                  <p:cNvPr id="160" name="Connecteur droit avec flèche 159"/>
                  <p:cNvCxnSpPr/>
                  <p:nvPr/>
                </p:nvCxnSpPr>
                <p:spPr>
                  <a:xfrm rot="5400000">
                    <a:off x="9304290" y="1649038"/>
                    <a:ext cx="1800200" cy="1183660"/>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61" name="Connecteur droit 160"/>
                  <p:cNvCxnSpPr/>
                  <p:nvPr/>
                </p:nvCxnSpPr>
                <p:spPr>
                  <a:xfrm rot="5400000" flipH="1" flipV="1">
                    <a:off x="6444209" y="3284986"/>
                    <a:ext cx="216025" cy="216022"/>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2" name="Connecteur droit 161"/>
                  <p:cNvCxnSpPr/>
                  <p:nvPr/>
                </p:nvCxnSpPr>
                <p:spPr>
                  <a:xfrm rot="16200000" flipV="1">
                    <a:off x="5976156" y="1808820"/>
                    <a:ext cx="432048" cy="360040"/>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3" name="Connecteur droit 162"/>
                  <p:cNvCxnSpPr/>
                  <p:nvPr/>
                </p:nvCxnSpPr>
                <p:spPr>
                  <a:xfrm rot="10800000">
                    <a:off x="6137126" y="1537742"/>
                    <a:ext cx="504056" cy="72008"/>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4" name="Connecteur droit 163"/>
                  <p:cNvCxnSpPr/>
                  <p:nvPr/>
                </p:nvCxnSpPr>
                <p:spPr>
                  <a:xfrm rot="10800000" flipV="1">
                    <a:off x="7236296" y="2564904"/>
                    <a:ext cx="504056" cy="432048"/>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5" name="Connecteur droit 164"/>
                  <p:cNvCxnSpPr/>
                  <p:nvPr/>
                </p:nvCxnSpPr>
                <p:spPr>
                  <a:xfrm rot="5400000" flipH="1" flipV="1">
                    <a:off x="4535996" y="2312876"/>
                    <a:ext cx="864096" cy="36004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6" name="Connecteur droit 165"/>
                  <p:cNvCxnSpPr/>
                  <p:nvPr/>
                </p:nvCxnSpPr>
                <p:spPr>
                  <a:xfrm rot="16200000" flipV="1">
                    <a:off x="8822060" y="2386980"/>
                    <a:ext cx="360040" cy="360040"/>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7" name="Connecteur droit 166"/>
                  <p:cNvCxnSpPr/>
                  <p:nvPr/>
                </p:nvCxnSpPr>
                <p:spPr>
                  <a:xfrm rot="5400000">
                    <a:off x="7380312" y="1124744"/>
                    <a:ext cx="360040" cy="72008"/>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91" name="Rectangle à coins arrondis 190"/>
                <p:cNvSpPr/>
                <p:nvPr/>
              </p:nvSpPr>
              <p:spPr bwMode="auto">
                <a:xfrm>
                  <a:off x="4860032" y="2068689"/>
                  <a:ext cx="3816424" cy="2448272"/>
                </a:xfrm>
                <a:prstGeom prst="roundRect">
                  <a:avLst>
                    <a:gd name="adj" fmla="val 115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a:latin typeface="+mj-lt"/>
                  </a:endParaRPr>
                </a:p>
              </p:txBody>
            </p:sp>
            <p:sp>
              <p:nvSpPr>
                <p:cNvPr id="192" name="Rectangle 191"/>
                <p:cNvSpPr/>
                <p:nvPr/>
              </p:nvSpPr>
              <p:spPr>
                <a:xfrm>
                  <a:off x="4850552" y="4509120"/>
                  <a:ext cx="4211959" cy="461665"/>
                </a:xfrm>
                <a:prstGeom prst="rect">
                  <a:avLst/>
                </a:prstGeom>
              </p:spPr>
              <p:txBody>
                <a:bodyPr wrap="square">
                  <a:spAutoFit/>
                </a:bodyPr>
                <a:lstStyle/>
                <a:p>
                  <a:r>
                    <a:rPr lang="fr-FR" sz="1200" i="1" dirty="0" smtClean="0"/>
                    <a:t>Vue simplifiée du réseau de liaisons hydrogène entre </a:t>
                  </a:r>
                </a:p>
                <a:p>
                  <a:r>
                    <a:rPr lang="fr-FR" sz="1200" i="1" dirty="0" smtClean="0"/>
                    <a:t>les couches L</a:t>
                  </a:r>
                  <a:r>
                    <a:rPr lang="fr-FR" sz="1200" i="1" baseline="-25000" dirty="0" smtClean="0"/>
                    <a:t>1</a:t>
                  </a:r>
                  <a:r>
                    <a:rPr lang="fr-FR" sz="1200" i="1" dirty="0" smtClean="0"/>
                    <a:t> et L</a:t>
                  </a:r>
                  <a:r>
                    <a:rPr lang="fr-FR" sz="1200" i="1" baseline="-25000" dirty="0" smtClean="0"/>
                    <a:t>2</a:t>
                  </a:r>
                  <a:endParaRPr lang="fr-FR" sz="1200" i="1" dirty="0"/>
                </a:p>
              </p:txBody>
            </p:sp>
          </p:grpSp>
          <p:sp>
            <p:nvSpPr>
              <p:cNvPr id="185" name="ZoneTexte 184"/>
              <p:cNvSpPr txBox="1"/>
              <p:nvPr/>
            </p:nvSpPr>
            <p:spPr>
              <a:xfrm>
                <a:off x="6084168" y="2204864"/>
                <a:ext cx="586435" cy="338553"/>
              </a:xfrm>
              <a:prstGeom prst="rect">
                <a:avLst/>
              </a:prstGeom>
              <a:noFill/>
            </p:spPr>
            <p:txBody>
              <a:bodyPr wrap="square" rtlCol="0">
                <a:spAutoFit/>
              </a:bodyPr>
              <a:lstStyle/>
              <a:p>
                <a:pPr algn="ctr"/>
                <a:r>
                  <a:rPr lang="fr-FR" sz="1600" dirty="0" smtClean="0"/>
                  <a:t>L</a:t>
                </a:r>
                <a:r>
                  <a:rPr lang="fr-FR" sz="1600" baseline="-25000" dirty="0" smtClean="0"/>
                  <a:t>1</a:t>
                </a:r>
                <a:endParaRPr lang="fr-FR" sz="1600" dirty="0"/>
              </a:p>
            </p:txBody>
          </p:sp>
          <p:cxnSp>
            <p:nvCxnSpPr>
              <p:cNvPr id="186" name="Connecteur droit avec flèche 185"/>
              <p:cNvCxnSpPr/>
              <p:nvPr/>
            </p:nvCxnSpPr>
            <p:spPr>
              <a:xfrm>
                <a:off x="6428166" y="2524980"/>
                <a:ext cx="216024" cy="288032"/>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89" name="Connecteur droit avec flèche 188"/>
              <p:cNvCxnSpPr/>
              <p:nvPr/>
            </p:nvCxnSpPr>
            <p:spPr>
              <a:xfrm>
                <a:off x="5834818" y="2506532"/>
                <a:ext cx="216024" cy="288032"/>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90" name="ZoneTexte 189"/>
              <p:cNvSpPr txBox="1"/>
              <p:nvPr/>
            </p:nvSpPr>
            <p:spPr>
              <a:xfrm>
                <a:off x="5538584" y="2178576"/>
                <a:ext cx="586435" cy="338553"/>
              </a:xfrm>
              <a:prstGeom prst="rect">
                <a:avLst/>
              </a:prstGeom>
              <a:noFill/>
            </p:spPr>
            <p:txBody>
              <a:bodyPr wrap="square" rtlCol="0">
                <a:spAutoFit/>
              </a:bodyPr>
              <a:lstStyle/>
              <a:p>
                <a:pPr algn="ctr"/>
                <a:r>
                  <a:rPr lang="fr-FR" sz="1600" dirty="0" smtClean="0"/>
                  <a:t>L</a:t>
                </a:r>
                <a:r>
                  <a:rPr lang="fr-FR" sz="1600" baseline="-25000" dirty="0" smtClean="0"/>
                  <a:t>2</a:t>
                </a:r>
                <a:endParaRPr lang="fr-FR" sz="1600" dirty="0"/>
              </a:p>
            </p:txBody>
          </p:sp>
        </p:grpSp>
      </p:grpSp>
      <p:sp>
        <p:nvSpPr>
          <p:cNvPr id="202" name="Rectangle 201"/>
          <p:cNvSpPr/>
          <p:nvPr/>
        </p:nvSpPr>
        <p:spPr>
          <a:xfrm>
            <a:off x="698808" y="5536664"/>
            <a:ext cx="5457368" cy="338554"/>
          </a:xfrm>
          <a:prstGeom prst="rect">
            <a:avLst/>
          </a:prstGeom>
        </p:spPr>
        <p:txBody>
          <a:bodyPr wrap="square">
            <a:spAutoFit/>
          </a:bodyPr>
          <a:lstStyle/>
          <a:p>
            <a:pPr lvl="0" indent="-342900">
              <a:buFont typeface="Arial" pitchFamily="34" charset="0"/>
              <a:buChar char="•"/>
              <a:defRPr/>
            </a:pPr>
            <a:r>
              <a:rPr lang="fr-FR" sz="1600" dirty="0" smtClean="0"/>
              <a:t>Formation de liaisons hydrogène entre les couches L</a:t>
            </a:r>
            <a:r>
              <a:rPr lang="fr-FR" sz="1600" baseline="-25000" dirty="0" smtClean="0"/>
              <a:t>1</a:t>
            </a:r>
            <a:r>
              <a:rPr lang="fr-FR" sz="1600" dirty="0" smtClean="0"/>
              <a:t> et L</a:t>
            </a:r>
            <a:r>
              <a:rPr lang="fr-FR" sz="1600" baseline="-25000" dirty="0" smtClean="0"/>
              <a:t>2</a:t>
            </a:r>
            <a:endParaRPr lang="fr-FR" sz="1600" dirty="0" smtClean="0"/>
          </a:p>
        </p:txBody>
      </p:sp>
      <p:sp>
        <p:nvSpPr>
          <p:cNvPr id="203" name="Rectangle 202"/>
          <p:cNvSpPr/>
          <p:nvPr/>
        </p:nvSpPr>
        <p:spPr>
          <a:xfrm>
            <a:off x="698808" y="5039464"/>
            <a:ext cx="7185560" cy="338554"/>
          </a:xfrm>
          <a:prstGeom prst="rect">
            <a:avLst/>
          </a:prstGeom>
        </p:spPr>
        <p:txBody>
          <a:bodyPr wrap="square">
            <a:spAutoFit/>
          </a:bodyPr>
          <a:lstStyle/>
          <a:p>
            <a:pPr lvl="0" indent="-342900">
              <a:buFont typeface="Arial" pitchFamily="34" charset="0"/>
              <a:buChar char="•"/>
              <a:defRPr/>
            </a:pPr>
            <a:r>
              <a:rPr lang="fr-FR" sz="1600" dirty="0" smtClean="0"/>
              <a:t>1</a:t>
            </a:r>
            <a:r>
              <a:rPr lang="fr-FR" sz="1600" baseline="30000" dirty="0" smtClean="0"/>
              <a:t>ère</a:t>
            </a:r>
            <a:r>
              <a:rPr lang="fr-FR" sz="1600" dirty="0" smtClean="0"/>
              <a:t> couche adsorbée sur les atomes de titane Ti(5) à 2,17 Å (L</a:t>
            </a:r>
            <a:r>
              <a:rPr lang="fr-FR" sz="1600" baseline="-25000" dirty="0" smtClean="0"/>
              <a:t>1</a:t>
            </a:r>
            <a:r>
              <a:rPr lang="fr-FR" sz="1600" dirty="0" smtClean="0"/>
              <a:t>)</a:t>
            </a:r>
            <a:r>
              <a:rPr lang="fr-FR" sz="1600" baseline="-25000" dirty="0" smtClean="0"/>
              <a:t>  </a:t>
            </a:r>
            <a:endParaRPr lang="fr-FR" sz="1600" dirty="0" smtClean="0"/>
          </a:p>
        </p:txBody>
      </p:sp>
      <p:sp>
        <p:nvSpPr>
          <p:cNvPr id="204" name="Virage 203"/>
          <p:cNvSpPr/>
          <p:nvPr/>
        </p:nvSpPr>
        <p:spPr>
          <a:xfrm rot="10800000" flipH="1">
            <a:off x="3443496" y="6021288"/>
            <a:ext cx="432048" cy="504056"/>
          </a:xfrm>
          <a:prstGeom prst="bentArrow">
            <a:avLst/>
          </a:prstGeom>
          <a:solidFill>
            <a:srgbClr val="FF0000"/>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4" name="Rectangle 93"/>
          <p:cNvSpPr/>
          <p:nvPr/>
        </p:nvSpPr>
        <p:spPr>
          <a:xfrm>
            <a:off x="1043608" y="3212976"/>
            <a:ext cx="2196000" cy="504056"/>
          </a:xfrm>
          <a:prstGeom prst="rect">
            <a:avLst/>
          </a:prstGeom>
          <a:solidFill>
            <a:srgbClr val="FFFF0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5" name="Rectangle 94"/>
          <p:cNvSpPr/>
          <p:nvPr/>
        </p:nvSpPr>
        <p:spPr>
          <a:xfrm>
            <a:off x="1049704" y="2852936"/>
            <a:ext cx="2196000" cy="360040"/>
          </a:xfrm>
          <a:prstGeom prst="rect">
            <a:avLst/>
          </a:prstGeom>
          <a:solidFill>
            <a:schemeClr val="tx2">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7" name="Rectangle 96"/>
          <p:cNvSpPr/>
          <p:nvPr/>
        </p:nvSpPr>
        <p:spPr>
          <a:xfrm>
            <a:off x="694616" y="5289016"/>
            <a:ext cx="7128792" cy="338554"/>
          </a:xfrm>
          <a:prstGeom prst="rect">
            <a:avLst/>
          </a:prstGeom>
        </p:spPr>
        <p:txBody>
          <a:bodyPr wrap="square">
            <a:spAutoFit/>
          </a:bodyPr>
          <a:lstStyle/>
          <a:p>
            <a:pPr lvl="0" indent="-342900">
              <a:buFont typeface="Arial" pitchFamily="34" charset="0"/>
              <a:buChar char="•"/>
              <a:defRPr/>
            </a:pPr>
            <a:r>
              <a:rPr lang="fr-FR" sz="1600" dirty="0" smtClean="0"/>
              <a:t>2</a:t>
            </a:r>
            <a:r>
              <a:rPr lang="fr-FR" sz="1600" baseline="30000" dirty="0" smtClean="0"/>
              <a:t>nde</a:t>
            </a:r>
            <a:r>
              <a:rPr lang="fr-FR" sz="1600" dirty="0" smtClean="0"/>
              <a:t> couche localisée à 3,80 Å (L</a:t>
            </a:r>
            <a:r>
              <a:rPr lang="fr-FR" sz="1600" baseline="-25000" dirty="0" smtClean="0"/>
              <a:t>2</a:t>
            </a:r>
            <a:r>
              <a:rPr lang="fr-FR" sz="1600" dirty="0" smtClean="0"/>
              <a:t>)</a:t>
            </a:r>
          </a:p>
        </p:txBody>
      </p:sp>
      <p:pic>
        <p:nvPicPr>
          <p:cNvPr id="98" name="Picture 2"/>
          <p:cNvPicPr>
            <a:picLocks noChangeAspect="1" noChangeArrowheads="1"/>
          </p:cNvPicPr>
          <p:nvPr/>
        </p:nvPicPr>
        <p:blipFill>
          <a:blip r:embed="rId8" cstate="print"/>
          <a:srcRect/>
          <a:stretch>
            <a:fillRect/>
          </a:stretch>
        </p:blipFill>
        <p:spPr bwMode="auto">
          <a:xfrm>
            <a:off x="8390955" y="0"/>
            <a:ext cx="753045" cy="484477"/>
          </a:xfrm>
          <a:prstGeom prst="rect">
            <a:avLst/>
          </a:prstGeom>
          <a:noFill/>
          <a:ln w="9525">
            <a:noFill/>
            <a:miter lim="800000"/>
            <a:headEnd/>
            <a:tailEnd/>
          </a:ln>
        </p:spPr>
      </p:pic>
      <p:pic>
        <p:nvPicPr>
          <p:cNvPr id="99" name="Image 98" descr="logo_edf.jpg"/>
          <p:cNvPicPr>
            <a:picLocks noChangeAspect="1"/>
          </p:cNvPicPr>
          <p:nvPr/>
        </p:nvPicPr>
        <p:blipFill>
          <a:blip r:embed="rId9" cstate="print"/>
          <a:srcRect t="17393" b="17382"/>
          <a:stretch>
            <a:fillRect/>
          </a:stretch>
        </p:blipFill>
        <p:spPr>
          <a:xfrm>
            <a:off x="0" y="-27384"/>
            <a:ext cx="827221" cy="404664"/>
          </a:xfrm>
          <a:prstGeom prst="rect">
            <a:avLst/>
          </a:prstGeom>
        </p:spPr>
      </p:pic>
    </p:spTree>
    <p:custDataLst>
      <p:tags r:id="rId1"/>
    </p:custDataLst>
  </p:cSld>
  <p:clrMapOvr>
    <a:masterClrMapping/>
  </p:clrMapOvr>
  <p:transition advTm="6650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2"/>
                                        </p:tgtEl>
                                        <p:attrNameLst>
                                          <p:attrName>style.visibility</p:attrName>
                                        </p:attrNameLst>
                                      </p:cBhvr>
                                      <p:to>
                                        <p:strVal val="visible"/>
                                      </p:to>
                                    </p:set>
                                  </p:childTnLst>
                                </p:cTn>
                              </p:par>
                            </p:childTnLst>
                          </p:cTn>
                        </p:par>
                        <p:par>
                          <p:cTn id="25" fill="hold">
                            <p:stCondLst>
                              <p:cond delay="0"/>
                            </p:stCondLst>
                            <p:childTnLst>
                              <p:par>
                                <p:cTn id="26" presetID="10" presetClass="entr" presetSubtype="0"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fade">
                                      <p:cBhvr>
                                        <p:cTn id="28" dur="1000"/>
                                        <p:tgtEl>
                                          <p:spTgt spid="91"/>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91" grpId="0" animBg="1"/>
      <p:bldP spid="202" grpId="0"/>
      <p:bldP spid="203" grpId="0"/>
      <p:bldP spid="204" grpId="0" animBg="1"/>
      <p:bldP spid="94" grpId="0" animBg="1"/>
      <p:bldP spid="95" grpId="0" animBg="1"/>
      <p:bldP spid="9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7" name="Connecteur droit 166"/>
          <p:cNvCxnSpPr/>
          <p:nvPr/>
        </p:nvCxnSpPr>
        <p:spPr>
          <a:xfrm>
            <a:off x="212331" y="4653136"/>
            <a:ext cx="8784000" cy="0"/>
          </a:xfrm>
          <a:prstGeom prst="line">
            <a:avLst/>
          </a:prstGeom>
          <a:ln w="2222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8" name="Rectangle à coins arrondis 207"/>
          <p:cNvSpPr/>
          <p:nvPr/>
        </p:nvSpPr>
        <p:spPr bwMode="auto">
          <a:xfrm>
            <a:off x="75730" y="4005104"/>
            <a:ext cx="6393472" cy="360000"/>
          </a:xfrm>
          <a:prstGeom prst="roundRect">
            <a:avLst>
              <a:gd name="adj" fmla="val 3809"/>
            </a:avLst>
          </a:prstGeom>
          <a:solidFill>
            <a:schemeClr val="bg1"/>
          </a:solid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graphicFrame>
        <p:nvGraphicFramePr>
          <p:cNvPr id="170" name="Tableau 169"/>
          <p:cNvGraphicFramePr>
            <a:graphicFrameLocks noGrp="1"/>
          </p:cNvGraphicFramePr>
          <p:nvPr/>
        </p:nvGraphicFramePr>
        <p:xfrm>
          <a:off x="3323902" y="4797152"/>
          <a:ext cx="2328218" cy="1219200"/>
        </p:xfrm>
        <a:graphic>
          <a:graphicData uri="http://schemas.openxmlformats.org/drawingml/2006/table">
            <a:tbl>
              <a:tblPr firstRow="1" bandRow="1">
                <a:tableStyleId>{22838BEF-8BB2-4498-84A7-C5851F593DF1}</a:tableStyleId>
              </a:tblPr>
              <a:tblGrid>
                <a:gridCol w="1176090"/>
                <a:gridCol w="1152128"/>
              </a:tblGrid>
              <a:tr h="288000">
                <a:tc>
                  <a:txBody>
                    <a:bodyPr/>
                    <a:lstStyle/>
                    <a:p>
                      <a:pPr algn="ctr"/>
                      <a:r>
                        <a:rPr lang="fr-FR" sz="1400" dirty="0" err="1" smtClean="0"/>
                        <a:t>Temp</a:t>
                      </a:r>
                      <a:r>
                        <a:rPr lang="fr-FR" sz="1400" dirty="0" smtClean="0"/>
                        <a:t>. (K)</a:t>
                      </a:r>
                      <a:endParaRPr lang="fr-FR" sz="1400" dirty="0"/>
                    </a:p>
                  </a:txBody>
                  <a:tcPr anchor="ctr"/>
                </a:tc>
                <a:tc>
                  <a:txBody>
                    <a:bodyPr/>
                    <a:lstStyle/>
                    <a:p>
                      <a:pPr algn="ctr"/>
                      <a:r>
                        <a:rPr lang="fr-FR" sz="1400" dirty="0" err="1" smtClean="0"/>
                        <a:t>OH</a:t>
                      </a:r>
                      <a:r>
                        <a:rPr lang="fr-FR" sz="1400" baseline="-25000" dirty="0" err="1" smtClean="0"/>
                        <a:t>t</a:t>
                      </a:r>
                      <a:r>
                        <a:rPr lang="fr-FR" sz="1400" baseline="0" dirty="0" smtClean="0"/>
                        <a:t> (%)</a:t>
                      </a:r>
                      <a:endParaRPr lang="fr-FR" sz="1400" dirty="0"/>
                    </a:p>
                  </a:txBody>
                  <a:tcPr anchor="ctr"/>
                </a:tc>
              </a:tr>
              <a:tr h="288000">
                <a:tc>
                  <a:txBody>
                    <a:bodyPr/>
                    <a:lstStyle/>
                    <a:p>
                      <a:pPr algn="ctr"/>
                      <a:r>
                        <a:rPr lang="fr-FR" sz="1400" i="0" dirty="0" smtClean="0"/>
                        <a:t>293</a:t>
                      </a:r>
                      <a:endParaRPr lang="fr-FR" sz="1400" i="0" dirty="0"/>
                    </a:p>
                  </a:txBody>
                  <a:tcPr anchor="ctr"/>
                </a:tc>
                <a:tc>
                  <a:txBody>
                    <a:bodyPr/>
                    <a:lstStyle/>
                    <a:p>
                      <a:pPr algn="ctr"/>
                      <a:r>
                        <a:rPr lang="fr-FR" sz="1400" dirty="0" smtClean="0"/>
                        <a:t>11</a:t>
                      </a:r>
                      <a:endParaRPr lang="fr-FR" sz="1400" dirty="0"/>
                    </a:p>
                  </a:txBody>
                  <a:tcPr anchor="ctr"/>
                </a:tc>
              </a:tr>
              <a:tr h="288000">
                <a:tc>
                  <a:txBody>
                    <a:bodyPr/>
                    <a:lstStyle/>
                    <a:p>
                      <a:pPr algn="ctr"/>
                      <a:r>
                        <a:rPr lang="fr-FR" sz="1400" i="0" dirty="0" smtClean="0"/>
                        <a:t>350</a:t>
                      </a:r>
                      <a:endParaRPr lang="fr-FR" sz="1400" i="0" dirty="0"/>
                    </a:p>
                  </a:txBody>
                  <a:tcPr anchor="ctr"/>
                </a:tc>
                <a:tc>
                  <a:txBody>
                    <a:bodyPr/>
                    <a:lstStyle/>
                    <a:p>
                      <a:pPr algn="ctr"/>
                      <a:r>
                        <a:rPr lang="fr-FR" sz="1400" dirty="0" smtClean="0"/>
                        <a:t>11</a:t>
                      </a:r>
                      <a:endParaRPr lang="fr-FR" sz="1400" dirty="0"/>
                    </a:p>
                  </a:txBody>
                  <a:tcPr anchor="ctr"/>
                </a:tc>
              </a:tr>
              <a:tr h="288000">
                <a:tc>
                  <a:txBody>
                    <a:bodyPr/>
                    <a:lstStyle/>
                    <a:p>
                      <a:pPr algn="ctr"/>
                      <a:r>
                        <a:rPr lang="fr-FR" sz="1400" i="0" dirty="0" smtClean="0"/>
                        <a:t>425</a:t>
                      </a:r>
                      <a:endParaRPr lang="fr-FR" sz="1400" i="0" dirty="0"/>
                    </a:p>
                  </a:txBody>
                  <a:tcPr anchor="ctr"/>
                </a:tc>
                <a:tc>
                  <a:txBody>
                    <a:bodyPr/>
                    <a:lstStyle/>
                    <a:p>
                      <a:pPr algn="ctr"/>
                      <a:r>
                        <a:rPr lang="fr-FR" sz="1400" dirty="0" smtClean="0"/>
                        <a:t>14</a:t>
                      </a:r>
                      <a:endParaRPr lang="fr-FR" sz="1400" dirty="0"/>
                    </a:p>
                  </a:txBody>
                  <a:tcPr anchor="ctr"/>
                </a:tc>
              </a:tr>
            </a:tbl>
          </a:graphicData>
        </a:graphic>
      </p:graphicFrame>
      <p:sp>
        <p:nvSpPr>
          <p:cNvPr id="195" name="Rectangle 194"/>
          <p:cNvSpPr/>
          <p:nvPr/>
        </p:nvSpPr>
        <p:spPr>
          <a:xfrm>
            <a:off x="145984" y="1362104"/>
            <a:ext cx="5118616" cy="307777"/>
          </a:xfrm>
          <a:prstGeom prst="rect">
            <a:avLst/>
          </a:prstGeom>
        </p:spPr>
        <p:txBody>
          <a:bodyPr wrap="square">
            <a:spAutoFit/>
          </a:bodyPr>
          <a:lstStyle/>
          <a:p>
            <a:pPr algn="ctr"/>
            <a:r>
              <a:rPr lang="fr-FR" sz="1400" dirty="0" smtClean="0"/>
              <a:t>Dissociation  d’une molécule de la couche L </a:t>
            </a:r>
            <a:r>
              <a:rPr lang="fr-FR" sz="1400" baseline="-25000" dirty="0" smtClean="0"/>
              <a:t>1</a:t>
            </a:r>
            <a:endParaRPr lang="fr-FR" sz="1400" dirty="0"/>
          </a:p>
        </p:txBody>
      </p:sp>
      <p:sp>
        <p:nvSpPr>
          <p:cNvPr id="182" name="Rectangle à coins arrondis 181"/>
          <p:cNvSpPr/>
          <p:nvPr/>
        </p:nvSpPr>
        <p:spPr bwMode="auto">
          <a:xfrm>
            <a:off x="233780" y="1340768"/>
            <a:ext cx="5040560" cy="2232248"/>
          </a:xfrm>
          <a:prstGeom prst="roundRect">
            <a:avLst>
              <a:gd name="adj" fmla="val 203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grpSp>
        <p:nvGrpSpPr>
          <p:cNvPr id="2" name="Groupe 165"/>
          <p:cNvGrpSpPr/>
          <p:nvPr/>
        </p:nvGrpSpPr>
        <p:grpSpPr>
          <a:xfrm>
            <a:off x="305788" y="1559989"/>
            <a:ext cx="1954316" cy="2058747"/>
            <a:chOff x="1426109" y="2551924"/>
            <a:chExt cx="1739520" cy="1832474"/>
          </a:xfrm>
        </p:grpSpPr>
        <p:cxnSp>
          <p:nvCxnSpPr>
            <p:cNvPr id="113" name="Connecteur droit 112"/>
            <p:cNvCxnSpPr/>
            <p:nvPr/>
          </p:nvCxnSpPr>
          <p:spPr>
            <a:xfrm rot="5400000">
              <a:off x="1873796" y="3419475"/>
              <a:ext cx="180020" cy="108012"/>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4" name="Connecteur droit 113"/>
            <p:cNvCxnSpPr/>
            <p:nvPr/>
          </p:nvCxnSpPr>
          <p:spPr>
            <a:xfrm rot="10800000">
              <a:off x="2115505" y="3203451"/>
              <a:ext cx="233772" cy="18002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5" name="Connecteur droit 114"/>
            <p:cNvCxnSpPr/>
            <p:nvPr/>
          </p:nvCxnSpPr>
          <p:spPr>
            <a:xfrm rot="10800000" flipV="1">
              <a:off x="2483768" y="3311463"/>
              <a:ext cx="216024" cy="18002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 name="Groupe 101"/>
            <p:cNvGrpSpPr/>
            <p:nvPr/>
          </p:nvGrpSpPr>
          <p:grpSpPr>
            <a:xfrm>
              <a:off x="1426109" y="2551924"/>
              <a:ext cx="1739520" cy="1832474"/>
              <a:chOff x="-1855765" y="-130630"/>
              <a:chExt cx="3479039" cy="3664947"/>
            </a:xfrm>
          </p:grpSpPr>
          <p:pic>
            <p:nvPicPr>
              <p:cNvPr id="145" name="Image 144" descr="mol_interface.png"/>
              <p:cNvPicPr>
                <a:picLocks noChangeAspect="1"/>
              </p:cNvPicPr>
              <p:nvPr/>
            </p:nvPicPr>
            <p:blipFill>
              <a:blip r:embed="rId4" cstate="print">
                <a:clrChange>
                  <a:clrFrom>
                    <a:srgbClr val="FFFFFF"/>
                  </a:clrFrom>
                  <a:clrTo>
                    <a:srgbClr val="FFFFFF">
                      <a:alpha val="0"/>
                    </a:srgbClr>
                  </a:clrTo>
                </a:clrChange>
              </a:blip>
              <a:srcRect l="17475" r="18450" b="17663"/>
              <a:stretch>
                <a:fillRect/>
              </a:stretch>
            </p:blipFill>
            <p:spPr>
              <a:xfrm>
                <a:off x="-1188643" y="504056"/>
                <a:ext cx="2811917" cy="2488704"/>
              </a:xfrm>
              <a:prstGeom prst="rect">
                <a:avLst/>
              </a:prstGeom>
            </p:spPr>
          </p:pic>
          <p:sp>
            <p:nvSpPr>
              <p:cNvPr id="146" name="ZoneTexte 145"/>
              <p:cNvSpPr txBox="1"/>
              <p:nvPr/>
            </p:nvSpPr>
            <p:spPr>
              <a:xfrm>
                <a:off x="-1855765" y="923364"/>
                <a:ext cx="963192" cy="738664"/>
              </a:xfrm>
              <a:prstGeom prst="rect">
                <a:avLst/>
              </a:prstGeom>
              <a:noFill/>
            </p:spPr>
            <p:txBody>
              <a:bodyPr wrap="square" rtlCol="0">
                <a:spAutoFit/>
              </a:bodyPr>
              <a:lstStyle/>
              <a:p>
                <a:r>
                  <a:rPr lang="fr-FR" dirty="0" smtClean="0"/>
                  <a:t>O</a:t>
                </a:r>
                <a:r>
                  <a:rPr lang="fr-FR" baseline="-25000" dirty="0" smtClean="0"/>
                  <a:t>b</a:t>
                </a:r>
                <a:endParaRPr lang="fr-FR" baseline="-25000" dirty="0"/>
              </a:p>
            </p:txBody>
          </p:sp>
          <p:cxnSp>
            <p:nvCxnSpPr>
              <p:cNvPr id="149" name="Connecteur droit avec flèche 148"/>
              <p:cNvCxnSpPr/>
              <p:nvPr/>
            </p:nvCxnSpPr>
            <p:spPr>
              <a:xfrm>
                <a:off x="-1332659" y="1584176"/>
                <a:ext cx="321940" cy="240175"/>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50" name="ZoneTexte 149"/>
              <p:cNvSpPr txBox="1"/>
              <p:nvPr/>
            </p:nvSpPr>
            <p:spPr>
              <a:xfrm>
                <a:off x="167031" y="2795653"/>
                <a:ext cx="1296040" cy="738664"/>
              </a:xfrm>
              <a:prstGeom prst="rect">
                <a:avLst/>
              </a:prstGeom>
              <a:noFill/>
            </p:spPr>
            <p:txBody>
              <a:bodyPr wrap="square" rtlCol="0">
                <a:spAutoFit/>
              </a:bodyPr>
              <a:lstStyle/>
              <a:p>
                <a:pPr algn="ctr"/>
                <a:r>
                  <a:rPr lang="fr-FR" dirty="0" smtClean="0"/>
                  <a:t>Ti(5)</a:t>
                </a:r>
                <a:endParaRPr lang="fr-FR" dirty="0"/>
              </a:p>
            </p:txBody>
          </p:sp>
          <p:cxnSp>
            <p:nvCxnSpPr>
              <p:cNvPr id="151" name="Connecteur droit avec flèche 150"/>
              <p:cNvCxnSpPr/>
              <p:nvPr/>
            </p:nvCxnSpPr>
            <p:spPr>
              <a:xfrm flipH="1" flipV="1">
                <a:off x="115540" y="2487624"/>
                <a:ext cx="444968" cy="46051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2" name="ZoneTexte 151"/>
              <p:cNvSpPr txBox="1"/>
              <p:nvPr/>
            </p:nvSpPr>
            <p:spPr>
              <a:xfrm>
                <a:off x="-217985" y="589450"/>
                <a:ext cx="982240" cy="738664"/>
              </a:xfrm>
              <a:prstGeom prst="rect">
                <a:avLst/>
              </a:prstGeom>
              <a:noFill/>
            </p:spPr>
            <p:txBody>
              <a:bodyPr wrap="square" rtlCol="0">
                <a:spAutoFit/>
              </a:bodyPr>
              <a:lstStyle/>
              <a:p>
                <a:pPr algn="ctr"/>
                <a:r>
                  <a:rPr lang="fr-FR" dirty="0" smtClean="0"/>
                  <a:t>L</a:t>
                </a:r>
                <a:r>
                  <a:rPr lang="fr-FR" baseline="-25000" dirty="0" smtClean="0"/>
                  <a:t>1</a:t>
                </a:r>
                <a:endParaRPr lang="fr-FR" dirty="0"/>
              </a:p>
            </p:txBody>
          </p:sp>
          <p:cxnSp>
            <p:nvCxnSpPr>
              <p:cNvPr id="153" name="Connecteur droit avec flèche 152"/>
              <p:cNvCxnSpPr/>
              <p:nvPr/>
            </p:nvCxnSpPr>
            <p:spPr>
              <a:xfrm rot="5400000">
                <a:off x="107501" y="1368152"/>
                <a:ext cx="360040" cy="72008"/>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54" name="ZoneTexte 153"/>
              <p:cNvSpPr txBox="1"/>
              <p:nvPr/>
            </p:nvSpPr>
            <p:spPr>
              <a:xfrm>
                <a:off x="-376095" y="-130630"/>
                <a:ext cx="891182" cy="738664"/>
              </a:xfrm>
              <a:prstGeom prst="rect">
                <a:avLst/>
              </a:prstGeom>
              <a:noFill/>
            </p:spPr>
            <p:txBody>
              <a:bodyPr wrap="square" rtlCol="0">
                <a:spAutoFit/>
              </a:bodyPr>
              <a:lstStyle/>
              <a:p>
                <a:pPr algn="ctr"/>
                <a:r>
                  <a:rPr lang="fr-FR" dirty="0" smtClean="0"/>
                  <a:t>L</a:t>
                </a:r>
                <a:r>
                  <a:rPr lang="fr-FR" baseline="-25000" dirty="0" smtClean="0"/>
                  <a:t>2</a:t>
                </a:r>
                <a:endParaRPr lang="fr-FR" dirty="0"/>
              </a:p>
            </p:txBody>
          </p:sp>
          <p:cxnSp>
            <p:nvCxnSpPr>
              <p:cNvPr id="155" name="Connecteur droit avec flèche 154"/>
              <p:cNvCxnSpPr/>
              <p:nvPr/>
            </p:nvCxnSpPr>
            <p:spPr>
              <a:xfrm rot="5400000">
                <a:off x="-540571" y="576064"/>
                <a:ext cx="504056" cy="216024"/>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56" name="Connecteur droit avec flèche 155"/>
              <p:cNvCxnSpPr/>
              <p:nvPr/>
            </p:nvCxnSpPr>
            <p:spPr>
              <a:xfrm rot="16200000" flipH="1">
                <a:off x="251517" y="504056"/>
                <a:ext cx="504056" cy="504056"/>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grpSp>
      <p:grpSp>
        <p:nvGrpSpPr>
          <p:cNvPr id="4" name="Groupe 198"/>
          <p:cNvGrpSpPr/>
          <p:nvPr/>
        </p:nvGrpSpPr>
        <p:grpSpPr>
          <a:xfrm>
            <a:off x="2814683" y="1700010"/>
            <a:ext cx="2171625" cy="1630694"/>
            <a:chOff x="3067511" y="2259342"/>
            <a:chExt cx="2171625" cy="1630694"/>
          </a:xfrm>
        </p:grpSpPr>
        <p:sp>
          <p:nvSpPr>
            <p:cNvPr id="194" name="Ellipse 193"/>
            <p:cNvSpPr>
              <a:spLocks noChangeAspect="1"/>
            </p:cNvSpPr>
            <p:nvPr/>
          </p:nvSpPr>
          <p:spPr>
            <a:xfrm>
              <a:off x="3659140" y="2501281"/>
              <a:ext cx="810240" cy="810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6" name="Connecteur droit 115"/>
            <p:cNvCxnSpPr/>
            <p:nvPr/>
          </p:nvCxnSpPr>
          <p:spPr>
            <a:xfrm rot="5400000">
              <a:off x="3757767" y="3095976"/>
              <a:ext cx="242699" cy="809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7" name="Connecteur droit 116"/>
            <p:cNvCxnSpPr/>
            <p:nvPr/>
          </p:nvCxnSpPr>
          <p:spPr>
            <a:xfrm rot="10800000">
              <a:off x="4183667" y="2923476"/>
              <a:ext cx="262638" cy="202249"/>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8" name="Connecteur droit 117"/>
            <p:cNvCxnSpPr/>
            <p:nvPr/>
          </p:nvCxnSpPr>
          <p:spPr>
            <a:xfrm rot="10800000" flipV="1">
              <a:off x="4507265" y="2963926"/>
              <a:ext cx="242699" cy="161799"/>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39" name="Image 138" descr="diss1_interface.png"/>
            <p:cNvPicPr>
              <a:picLocks noChangeAspect="1"/>
            </p:cNvPicPr>
            <p:nvPr/>
          </p:nvPicPr>
          <p:blipFill>
            <a:blip r:embed="rId5" cstate="print">
              <a:clrChange>
                <a:clrFrom>
                  <a:srgbClr val="FFFFFF"/>
                </a:clrFrom>
                <a:clrTo>
                  <a:srgbClr val="FFFFFF">
                    <a:alpha val="0"/>
                  </a:srgbClr>
                </a:clrTo>
              </a:clrChange>
            </a:blip>
            <a:srcRect l="19213" r="18628" b="18875"/>
            <a:stretch>
              <a:fillRect/>
            </a:stretch>
          </p:blipFill>
          <p:spPr>
            <a:xfrm>
              <a:off x="3659582" y="2454067"/>
              <a:ext cx="1579554" cy="1435969"/>
            </a:xfrm>
            <a:prstGeom prst="rect">
              <a:avLst/>
            </a:prstGeom>
          </p:spPr>
        </p:pic>
        <p:sp>
          <p:nvSpPr>
            <p:cNvPr id="140" name="ZoneTexte 139"/>
            <p:cNvSpPr txBox="1"/>
            <p:nvPr/>
          </p:nvSpPr>
          <p:spPr>
            <a:xfrm>
              <a:off x="3067511" y="2384270"/>
              <a:ext cx="847684" cy="414937"/>
            </a:xfrm>
            <a:prstGeom prst="rect">
              <a:avLst/>
            </a:prstGeom>
            <a:noFill/>
          </p:spPr>
          <p:txBody>
            <a:bodyPr wrap="square" rtlCol="0">
              <a:spAutoFit/>
            </a:bodyPr>
            <a:lstStyle/>
            <a:p>
              <a:pPr algn="ctr"/>
              <a:r>
                <a:rPr lang="fr-FR" dirty="0" smtClean="0"/>
                <a:t>H</a:t>
              </a:r>
              <a:r>
                <a:rPr lang="fr-FR" baseline="-25000" dirty="0" smtClean="0"/>
                <a:t>3</a:t>
              </a:r>
              <a:r>
                <a:rPr lang="fr-FR" dirty="0" smtClean="0"/>
                <a:t>O</a:t>
              </a:r>
              <a:r>
                <a:rPr lang="fr-FR" baseline="30000" dirty="0" smtClean="0"/>
                <a:t>+</a:t>
              </a:r>
              <a:endParaRPr lang="fr-FR" dirty="0"/>
            </a:p>
          </p:txBody>
        </p:sp>
        <p:sp>
          <p:nvSpPr>
            <p:cNvPr id="143" name="ZoneTexte 142"/>
            <p:cNvSpPr txBox="1"/>
            <p:nvPr/>
          </p:nvSpPr>
          <p:spPr>
            <a:xfrm>
              <a:off x="4520123" y="2259342"/>
              <a:ext cx="688538" cy="414937"/>
            </a:xfrm>
            <a:prstGeom prst="rect">
              <a:avLst/>
            </a:prstGeom>
            <a:noFill/>
          </p:spPr>
          <p:txBody>
            <a:bodyPr wrap="square" rtlCol="0">
              <a:spAutoFit/>
            </a:bodyPr>
            <a:lstStyle/>
            <a:p>
              <a:pPr algn="ctr"/>
              <a:r>
                <a:rPr lang="fr-FR" dirty="0" err="1" smtClean="0"/>
                <a:t>OH</a:t>
              </a:r>
              <a:r>
                <a:rPr lang="fr-FR" baseline="-25000" dirty="0" err="1" smtClean="0"/>
                <a:t>t</a:t>
              </a:r>
              <a:endParaRPr lang="fr-FR" dirty="0"/>
            </a:p>
          </p:txBody>
        </p:sp>
        <p:cxnSp>
          <p:nvCxnSpPr>
            <p:cNvPr id="144" name="Connecteur droit avec flèche 143"/>
            <p:cNvCxnSpPr/>
            <p:nvPr/>
          </p:nvCxnSpPr>
          <p:spPr>
            <a:xfrm rot="5400000">
              <a:off x="4420420" y="2702122"/>
              <a:ext cx="417555" cy="245052"/>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41" name="Connecteur droit avec flèche 140"/>
            <p:cNvCxnSpPr/>
            <p:nvPr/>
          </p:nvCxnSpPr>
          <p:spPr>
            <a:xfrm>
              <a:off x="3632679" y="2678295"/>
              <a:ext cx="288000" cy="108000"/>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grpSp>
        <p:nvGrpSpPr>
          <p:cNvPr id="5" name="Groupe 109"/>
          <p:cNvGrpSpPr/>
          <p:nvPr/>
        </p:nvGrpSpPr>
        <p:grpSpPr>
          <a:xfrm>
            <a:off x="2104478" y="2425463"/>
            <a:ext cx="3362098" cy="1204321"/>
            <a:chOff x="2104478" y="2425463"/>
            <a:chExt cx="3362098" cy="1204321"/>
          </a:xfrm>
        </p:grpSpPr>
        <p:sp>
          <p:nvSpPr>
            <p:cNvPr id="183" name="Flèche vers le bas 182"/>
            <p:cNvSpPr/>
            <p:nvPr/>
          </p:nvSpPr>
          <p:spPr>
            <a:xfrm rot="16200000">
              <a:off x="2641643" y="2321858"/>
              <a:ext cx="351433" cy="558644"/>
            </a:xfrm>
            <a:prstGeom prst="downArrow">
              <a:avLst/>
            </a:prstGeom>
            <a:gradFill flip="none" rotWithShape="1">
              <a:gsLst>
                <a:gs pos="100000">
                  <a:schemeClr val="tx2">
                    <a:lumMod val="60000"/>
                    <a:lumOff val="40000"/>
                  </a:schemeClr>
                </a:gs>
                <a:gs pos="10000">
                  <a:schemeClr val="bg1"/>
                </a:gs>
              </a:gsLst>
              <a:lin ang="4800000" scaled="0"/>
              <a:tileRect/>
            </a:gradFill>
            <a:ln>
              <a:solidFill>
                <a:schemeClr val="tx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217" name="ZoneTexte 216"/>
            <p:cNvSpPr txBox="1"/>
            <p:nvPr/>
          </p:nvSpPr>
          <p:spPr>
            <a:xfrm>
              <a:off x="2104478" y="2780928"/>
              <a:ext cx="1440160" cy="307777"/>
            </a:xfrm>
            <a:prstGeom prst="rect">
              <a:avLst/>
            </a:prstGeom>
            <a:noFill/>
          </p:spPr>
          <p:txBody>
            <a:bodyPr wrap="square" rtlCol="0">
              <a:spAutoFit/>
            </a:bodyPr>
            <a:lstStyle/>
            <a:p>
              <a:pPr algn="ctr"/>
              <a:r>
                <a:rPr lang="el-GR" sz="1400" dirty="0" smtClean="0"/>
                <a:t>Δ</a:t>
              </a:r>
              <a:r>
                <a:rPr lang="fr-FR" sz="1400" dirty="0" smtClean="0"/>
                <a:t>E = 0,12 eV*</a:t>
              </a:r>
              <a:endParaRPr lang="fr-FR" sz="1400" dirty="0"/>
            </a:p>
          </p:txBody>
        </p:sp>
        <p:sp>
          <p:nvSpPr>
            <p:cNvPr id="218" name="Rectangle 217"/>
            <p:cNvSpPr/>
            <p:nvPr/>
          </p:nvSpPr>
          <p:spPr>
            <a:xfrm>
              <a:off x="3666576" y="3322007"/>
              <a:ext cx="1800000" cy="307777"/>
            </a:xfrm>
            <a:prstGeom prst="rect">
              <a:avLst/>
            </a:prstGeom>
          </p:spPr>
          <p:txBody>
            <a:bodyPr wrap="square">
              <a:spAutoFit/>
            </a:bodyPr>
            <a:lstStyle/>
            <a:p>
              <a:pPr algn="ctr"/>
              <a:r>
                <a:rPr lang="fr-FR" sz="1400" dirty="0" smtClean="0"/>
                <a:t>*Par méthode </a:t>
              </a:r>
              <a:r>
                <a:rPr lang="fr-FR" sz="1400" i="1" dirty="0" smtClean="0"/>
                <a:t>NEB</a:t>
              </a:r>
              <a:endParaRPr lang="fr-FR" sz="1400" i="1" dirty="0"/>
            </a:p>
          </p:txBody>
        </p:sp>
      </p:grpSp>
      <p:sp>
        <p:nvSpPr>
          <p:cNvPr id="79" name="Espace réservé du contenu 2"/>
          <p:cNvSpPr txBox="1">
            <a:spLocks/>
          </p:cNvSpPr>
          <p:nvPr/>
        </p:nvSpPr>
        <p:spPr>
          <a:xfrm>
            <a:off x="120567" y="800792"/>
            <a:ext cx="8229600" cy="756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800" b="0" i="0" u="sng" strike="noStrike" kern="1200" cap="none" spc="0" normalizeH="0" baseline="0" noProof="0" dirty="0" smtClean="0">
                <a:ln>
                  <a:noFill/>
                </a:ln>
                <a:solidFill>
                  <a:schemeClr val="tx1"/>
                </a:solidFill>
                <a:effectLst/>
                <a:uLnTx/>
                <a:uFillTx/>
                <a:latin typeface="+mn-lt"/>
                <a:ea typeface="+mn-ea"/>
                <a:cs typeface="+mn-cs"/>
              </a:rPr>
              <a:t>Apport</a:t>
            </a:r>
            <a:r>
              <a:rPr kumimoji="0" lang="fr-FR" sz="1800" b="0" i="0" u="sng" strike="noStrike" kern="1200" cap="none" spc="0" normalizeH="0" noProof="0" dirty="0" smtClean="0">
                <a:ln>
                  <a:noFill/>
                </a:ln>
                <a:solidFill>
                  <a:schemeClr val="tx1"/>
                </a:solidFill>
                <a:effectLst/>
                <a:uLnTx/>
                <a:uFillTx/>
                <a:latin typeface="+mn-lt"/>
                <a:ea typeface="+mn-ea"/>
                <a:cs typeface="+mn-cs"/>
              </a:rPr>
              <a:t> du solvant sur la description des processus de dissociation</a:t>
            </a:r>
            <a:endParaRPr kumimoji="0" lang="fr-FR" sz="1800" b="0" i="0" u="sng" strike="noStrike" kern="1200" cap="none" spc="0" normalizeH="0" baseline="0" noProof="0" dirty="0">
              <a:ln>
                <a:noFill/>
              </a:ln>
              <a:solidFill>
                <a:schemeClr val="tx1"/>
              </a:solidFill>
              <a:effectLst/>
              <a:uLnTx/>
              <a:uFillTx/>
              <a:latin typeface="+mn-lt"/>
              <a:ea typeface="+mn-ea"/>
              <a:cs typeface="+mn-cs"/>
            </a:endParaRPr>
          </a:p>
        </p:txBody>
      </p:sp>
      <p:sp>
        <p:nvSpPr>
          <p:cNvPr id="83" name="Titre 1"/>
          <p:cNvSpPr>
            <a:spLocks noGrp="1"/>
          </p:cNvSpPr>
          <p:nvPr>
            <p:ph type="title"/>
          </p:nvPr>
        </p:nvSpPr>
        <p:spPr>
          <a:xfrm>
            <a:off x="457200" y="-234280"/>
            <a:ext cx="8229600" cy="1143000"/>
          </a:xfrm>
        </p:spPr>
        <p:txBody>
          <a:bodyPr/>
          <a:lstStyle/>
          <a:p>
            <a:r>
              <a:rPr lang="fr-FR" dirty="0" smtClean="0"/>
              <a:t>Interface eau/TiO</a:t>
            </a:r>
            <a:r>
              <a:rPr lang="fr-FR" baseline="-25000" dirty="0" smtClean="0"/>
              <a:t>2</a:t>
            </a:r>
            <a:r>
              <a:rPr lang="fr-FR" dirty="0" smtClean="0"/>
              <a:t>(110) rutile</a:t>
            </a:r>
            <a:endParaRPr lang="fr-FR" dirty="0"/>
          </a:p>
        </p:txBody>
      </p:sp>
      <p:grpSp>
        <p:nvGrpSpPr>
          <p:cNvPr id="10" name="Groupe 91"/>
          <p:cNvGrpSpPr>
            <a:grpSpLocks noChangeAspect="1"/>
          </p:cNvGrpSpPr>
          <p:nvPr/>
        </p:nvGrpSpPr>
        <p:grpSpPr>
          <a:xfrm>
            <a:off x="5738646" y="669025"/>
            <a:ext cx="3394533" cy="1859481"/>
            <a:chOff x="5497753" y="919836"/>
            <a:chExt cx="3573192" cy="1957349"/>
          </a:xfrm>
        </p:grpSpPr>
        <p:sp>
          <p:nvSpPr>
            <p:cNvPr id="206" name="Ellipse 205"/>
            <p:cNvSpPr>
              <a:spLocks noChangeAspect="1"/>
            </p:cNvSpPr>
            <p:nvPr/>
          </p:nvSpPr>
          <p:spPr>
            <a:xfrm>
              <a:off x="6819488" y="1428016"/>
              <a:ext cx="648072" cy="8641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1" name="Groupe 201"/>
            <p:cNvGrpSpPr/>
            <p:nvPr/>
          </p:nvGrpSpPr>
          <p:grpSpPr>
            <a:xfrm>
              <a:off x="6310870" y="919836"/>
              <a:ext cx="2760075" cy="1957349"/>
              <a:chOff x="6394542" y="1135860"/>
              <a:chExt cx="2760075" cy="1957349"/>
            </a:xfrm>
          </p:grpSpPr>
          <p:grpSp>
            <p:nvGrpSpPr>
              <p:cNvPr id="12" name="Groupe 161"/>
              <p:cNvGrpSpPr/>
              <p:nvPr/>
            </p:nvGrpSpPr>
            <p:grpSpPr>
              <a:xfrm>
                <a:off x="6443740" y="1378748"/>
                <a:ext cx="2089616" cy="1576799"/>
                <a:chOff x="6531222" y="2319039"/>
                <a:chExt cx="1859949" cy="1403496"/>
              </a:xfrm>
            </p:grpSpPr>
            <p:cxnSp>
              <p:nvCxnSpPr>
                <p:cNvPr id="119" name="Connecteur droit 118"/>
                <p:cNvCxnSpPr/>
                <p:nvPr/>
              </p:nvCxnSpPr>
              <p:spPr>
                <a:xfrm rot="5400000">
                  <a:off x="7155891" y="2918138"/>
                  <a:ext cx="216024" cy="7200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0" name="Connecteur droit 119"/>
                <p:cNvCxnSpPr/>
                <p:nvPr/>
              </p:nvCxnSpPr>
              <p:spPr>
                <a:xfrm rot="10800000">
                  <a:off x="7467028" y="2867292"/>
                  <a:ext cx="216000" cy="1440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1" name="Connecteur droit 120"/>
                <p:cNvCxnSpPr/>
                <p:nvPr/>
              </p:nvCxnSpPr>
              <p:spPr>
                <a:xfrm rot="10800000" flipV="1">
                  <a:off x="7730653" y="2886326"/>
                  <a:ext cx="216024" cy="144016"/>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3" name="Groupe 103"/>
                <p:cNvGrpSpPr/>
                <p:nvPr/>
              </p:nvGrpSpPr>
              <p:grpSpPr>
                <a:xfrm>
                  <a:off x="6531222" y="2319039"/>
                  <a:ext cx="1859949" cy="1403496"/>
                  <a:chOff x="6256286" y="177491"/>
                  <a:chExt cx="3719898" cy="2806989"/>
                </a:xfrm>
              </p:grpSpPr>
              <p:pic>
                <p:nvPicPr>
                  <p:cNvPr id="135" name="Image 134" descr="diss2_interface.png"/>
                  <p:cNvPicPr>
                    <a:picLocks noChangeAspect="1"/>
                  </p:cNvPicPr>
                  <p:nvPr/>
                </p:nvPicPr>
                <p:blipFill>
                  <a:blip r:embed="rId6" cstate="print">
                    <a:clrChange>
                      <a:clrFrom>
                        <a:srgbClr val="FFFFFF"/>
                      </a:clrFrom>
                      <a:clrTo>
                        <a:srgbClr val="FFFFFF">
                          <a:alpha val="0"/>
                        </a:srgbClr>
                      </a:clrTo>
                    </a:clrChange>
                  </a:blip>
                  <a:srcRect l="19213" r="18628" b="18875"/>
                  <a:stretch>
                    <a:fillRect/>
                  </a:stretch>
                </p:blipFill>
                <p:spPr>
                  <a:xfrm>
                    <a:off x="7164287" y="428191"/>
                    <a:ext cx="2811897" cy="2556289"/>
                  </a:xfrm>
                  <a:prstGeom prst="rect">
                    <a:avLst/>
                  </a:prstGeom>
                </p:spPr>
              </p:pic>
              <p:sp>
                <p:nvSpPr>
                  <p:cNvPr id="137" name="ZoneTexte 136"/>
                  <p:cNvSpPr txBox="1"/>
                  <p:nvPr/>
                </p:nvSpPr>
                <p:spPr>
                  <a:xfrm>
                    <a:off x="6256286" y="177491"/>
                    <a:ext cx="1225723" cy="738663"/>
                  </a:xfrm>
                  <a:prstGeom prst="rect">
                    <a:avLst/>
                  </a:prstGeom>
                  <a:noFill/>
                </p:spPr>
                <p:txBody>
                  <a:bodyPr wrap="square" rtlCol="0">
                    <a:spAutoFit/>
                  </a:bodyPr>
                  <a:lstStyle/>
                  <a:p>
                    <a:pPr algn="ctr"/>
                    <a:r>
                      <a:rPr lang="fr-FR" dirty="0" err="1" smtClean="0"/>
                      <a:t>OH</a:t>
                    </a:r>
                    <a:r>
                      <a:rPr lang="fr-FR" baseline="-25000" dirty="0" err="1" smtClean="0"/>
                      <a:t>b</a:t>
                    </a:r>
                    <a:endParaRPr lang="fr-FR" dirty="0"/>
                  </a:p>
                </p:txBody>
              </p:sp>
              <p:cxnSp>
                <p:nvCxnSpPr>
                  <p:cNvPr id="138" name="Connecteur droit avec flèche 137"/>
                  <p:cNvCxnSpPr/>
                  <p:nvPr/>
                </p:nvCxnSpPr>
                <p:spPr>
                  <a:xfrm>
                    <a:off x="6908903" y="760989"/>
                    <a:ext cx="514407" cy="1018113"/>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sp>
              <p:nvSpPr>
                <p:cNvPr id="106" name="ZoneTexte 105"/>
                <p:cNvSpPr txBox="1"/>
                <p:nvPr/>
              </p:nvSpPr>
              <p:spPr>
                <a:xfrm>
                  <a:off x="7558092" y="2354508"/>
                  <a:ext cx="440605" cy="369332"/>
                </a:xfrm>
                <a:prstGeom prst="rect">
                  <a:avLst/>
                </a:prstGeom>
                <a:noFill/>
              </p:spPr>
              <p:txBody>
                <a:bodyPr wrap="square" rtlCol="0">
                  <a:spAutoFit/>
                </a:bodyPr>
                <a:lstStyle/>
                <a:p>
                  <a:pPr algn="ctr"/>
                  <a:r>
                    <a:rPr lang="fr-FR" dirty="0" smtClean="0"/>
                    <a:t>L</a:t>
                  </a:r>
                  <a:r>
                    <a:rPr lang="fr-FR" baseline="-25000" dirty="0" smtClean="0"/>
                    <a:t>2</a:t>
                  </a:r>
                  <a:endParaRPr lang="fr-FR" dirty="0"/>
                </a:p>
              </p:txBody>
            </p:sp>
            <p:cxnSp>
              <p:nvCxnSpPr>
                <p:cNvPr id="107" name="Connecteur droit avec flèche 106"/>
                <p:cNvCxnSpPr/>
                <p:nvPr/>
              </p:nvCxnSpPr>
              <p:spPr>
                <a:xfrm flipH="1">
                  <a:off x="7372884" y="2588907"/>
                  <a:ext cx="289393" cy="112583"/>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sp>
            <p:nvSpPr>
              <p:cNvPr id="186" name="Rectangle à coins arrondis 185"/>
              <p:cNvSpPr/>
              <p:nvPr/>
            </p:nvSpPr>
            <p:spPr bwMode="auto">
              <a:xfrm>
                <a:off x="6549988" y="1171813"/>
                <a:ext cx="2425532" cy="1921396"/>
              </a:xfrm>
              <a:prstGeom prst="roundRect">
                <a:avLst>
                  <a:gd name="adj" fmla="val 203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197" name="Rectangle 196"/>
              <p:cNvSpPr/>
              <p:nvPr/>
            </p:nvSpPr>
            <p:spPr>
              <a:xfrm>
                <a:off x="6394542" y="1135860"/>
                <a:ext cx="2760075" cy="323976"/>
              </a:xfrm>
              <a:prstGeom prst="rect">
                <a:avLst/>
              </a:prstGeom>
            </p:spPr>
            <p:txBody>
              <a:bodyPr wrap="square">
                <a:spAutoFit/>
              </a:bodyPr>
              <a:lstStyle/>
              <a:p>
                <a:pPr algn="ctr"/>
                <a:r>
                  <a:rPr lang="fr-FR" sz="1400" dirty="0" smtClean="0"/>
                  <a:t>Formation d’un hydroxyle </a:t>
                </a:r>
                <a:r>
                  <a:rPr lang="fr-FR" sz="1400" dirty="0" err="1" smtClean="0"/>
                  <a:t>OH</a:t>
                </a:r>
                <a:r>
                  <a:rPr lang="fr-FR" sz="1400" baseline="-25000" dirty="0" err="1" smtClean="0"/>
                  <a:t>b</a:t>
                </a:r>
                <a:endParaRPr lang="fr-FR" sz="1400" dirty="0"/>
              </a:p>
            </p:txBody>
          </p:sp>
        </p:grpSp>
        <p:sp>
          <p:nvSpPr>
            <p:cNvPr id="86" name="Flèche vers le bas 85"/>
            <p:cNvSpPr/>
            <p:nvPr/>
          </p:nvSpPr>
          <p:spPr>
            <a:xfrm rot="3060000" flipV="1">
              <a:off x="5731733" y="1894479"/>
              <a:ext cx="360039" cy="828000"/>
            </a:xfrm>
            <a:prstGeom prst="downArrow">
              <a:avLst/>
            </a:prstGeom>
            <a:gradFill flip="none" rotWithShape="1">
              <a:gsLst>
                <a:gs pos="100000">
                  <a:schemeClr val="tx2">
                    <a:lumMod val="60000"/>
                    <a:lumOff val="40000"/>
                  </a:schemeClr>
                </a:gs>
                <a:gs pos="10000">
                  <a:schemeClr val="bg1"/>
                </a:gs>
              </a:gsLst>
              <a:lin ang="4800000" scaled="0"/>
              <a:tileRect/>
            </a:gradFill>
            <a:ln>
              <a:solidFill>
                <a:schemeClr val="tx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grpSp>
      <p:sp>
        <p:nvSpPr>
          <p:cNvPr id="209" name="Espace réservé du contenu 2"/>
          <p:cNvSpPr txBox="1">
            <a:spLocks/>
          </p:cNvSpPr>
          <p:nvPr/>
        </p:nvSpPr>
        <p:spPr>
          <a:xfrm>
            <a:off x="54051" y="4005064"/>
            <a:ext cx="6948000" cy="360000"/>
          </a:xfrm>
          <a:prstGeom prst="rect">
            <a:avLst/>
          </a:prstGeom>
        </p:spPr>
        <p:txBody>
          <a:bodyPr vert="horz" lIns="91440" tIns="45720" rIns="91440" bIns="45720" rtlCol="0">
            <a:normAutofit/>
          </a:bodyPr>
          <a:lstStyle/>
          <a:p>
            <a:pPr marR="0" lvl="0" indent="-342900" defTabSz="914400" rtl="0" eaLnBrk="1" fontAlgn="auto" latinLnBrk="0" hangingPunct="1">
              <a:lnSpc>
                <a:spcPct val="100000"/>
              </a:lnSpc>
              <a:spcAft>
                <a:spcPts val="0"/>
              </a:spcAft>
              <a:buClrTx/>
              <a:buSzTx/>
              <a:tabLst/>
              <a:defRPr/>
            </a:pPr>
            <a:r>
              <a:rPr kumimoji="0" lang="fr-FR" sz="1600" b="1" i="0" u="none" strike="noStrike" kern="1200" cap="none" spc="0" normalizeH="0" baseline="0" noProof="0" dirty="0" smtClean="0">
                <a:ln>
                  <a:noFill/>
                </a:ln>
                <a:solidFill>
                  <a:schemeClr val="tx1"/>
                </a:solidFill>
                <a:effectLst/>
                <a:uLnTx/>
                <a:uFillTx/>
                <a:latin typeface="+mn-lt"/>
                <a:ea typeface="+mn-ea"/>
                <a:cs typeface="+mn-cs"/>
              </a:rPr>
              <a:t>La dissociation de la</a:t>
            </a:r>
            <a:r>
              <a:rPr kumimoji="0" lang="fr-FR" sz="1600" b="1" i="0" u="none" strike="noStrike" kern="1200" cap="none" spc="0" normalizeH="0" noProof="0" dirty="0" smtClean="0">
                <a:ln>
                  <a:noFill/>
                </a:ln>
                <a:solidFill>
                  <a:schemeClr val="tx1"/>
                </a:solidFill>
                <a:effectLst/>
                <a:uLnTx/>
                <a:uFillTx/>
                <a:latin typeface="+mn-lt"/>
                <a:ea typeface="+mn-ea"/>
                <a:cs typeface="+mn-cs"/>
              </a:rPr>
              <a:t> couche L</a:t>
            </a:r>
            <a:r>
              <a:rPr kumimoji="0" lang="fr-FR" sz="1600" b="1" i="0" u="none" strike="noStrike" kern="1200" cap="none" spc="0" normalizeH="0" baseline="-25000" noProof="0" dirty="0" smtClean="0">
                <a:ln>
                  <a:noFill/>
                </a:ln>
                <a:solidFill>
                  <a:schemeClr val="tx1"/>
                </a:solidFill>
                <a:effectLst/>
                <a:uLnTx/>
                <a:uFillTx/>
                <a:latin typeface="+mn-lt"/>
                <a:ea typeface="+mn-ea"/>
                <a:cs typeface="+mn-cs"/>
              </a:rPr>
              <a:t>1</a:t>
            </a:r>
            <a:r>
              <a:rPr kumimoji="0" lang="fr-FR" sz="1600" b="1" i="0" u="none" strike="noStrike" kern="1200" cap="none" spc="0" normalizeH="0" noProof="0" dirty="0" smtClean="0">
                <a:ln>
                  <a:noFill/>
                </a:ln>
                <a:solidFill>
                  <a:schemeClr val="tx1"/>
                </a:solidFill>
                <a:effectLst/>
                <a:uLnTx/>
                <a:uFillTx/>
                <a:latin typeface="+mn-lt"/>
                <a:ea typeface="+mn-ea"/>
                <a:cs typeface="+mn-cs"/>
              </a:rPr>
              <a:t> se réalise par l’intermédiaire de la couche L</a:t>
            </a:r>
            <a:r>
              <a:rPr kumimoji="0" lang="fr-FR" sz="1600" b="1" i="0" u="none" strike="noStrike" kern="1200" cap="none" spc="0" normalizeH="0" baseline="-25000" noProof="0" dirty="0" smtClean="0">
                <a:ln>
                  <a:noFill/>
                </a:ln>
                <a:solidFill>
                  <a:schemeClr val="tx1"/>
                </a:solidFill>
                <a:effectLst/>
                <a:uLnTx/>
                <a:uFillTx/>
                <a:latin typeface="+mn-lt"/>
                <a:ea typeface="+mn-ea"/>
                <a:cs typeface="+mn-cs"/>
              </a:rPr>
              <a:t>2</a:t>
            </a:r>
          </a:p>
        </p:txBody>
      </p:sp>
      <p:grpSp>
        <p:nvGrpSpPr>
          <p:cNvPr id="14" name="Groupe 102"/>
          <p:cNvGrpSpPr/>
          <p:nvPr/>
        </p:nvGrpSpPr>
        <p:grpSpPr>
          <a:xfrm>
            <a:off x="1314295" y="6237312"/>
            <a:ext cx="6930113" cy="601503"/>
            <a:chOff x="1077069" y="6381368"/>
            <a:chExt cx="6930113" cy="601503"/>
          </a:xfrm>
        </p:grpSpPr>
        <p:sp>
          <p:nvSpPr>
            <p:cNvPr id="95" name="Rectangle 94"/>
            <p:cNvSpPr/>
            <p:nvPr/>
          </p:nvSpPr>
          <p:spPr>
            <a:xfrm>
              <a:off x="1149182" y="6398096"/>
              <a:ext cx="6858000" cy="584775"/>
            </a:xfrm>
            <a:prstGeom prst="rect">
              <a:avLst/>
            </a:prstGeom>
          </p:spPr>
          <p:txBody>
            <a:bodyPr wrap="square">
              <a:spAutoFit/>
            </a:bodyPr>
            <a:lstStyle/>
            <a:p>
              <a:pPr lvl="0" indent="-342000">
                <a:defRPr/>
              </a:pPr>
              <a:r>
                <a:rPr lang="fr-FR" sz="1600" b="1" dirty="0" smtClean="0"/>
                <a:t>La couche L</a:t>
              </a:r>
              <a:r>
                <a:rPr lang="fr-FR" sz="1600" b="1" baseline="-25000" dirty="0" smtClean="0"/>
                <a:t>1</a:t>
              </a:r>
              <a:r>
                <a:rPr lang="fr-FR" sz="1600" b="1" dirty="0" smtClean="0"/>
                <a:t> est majoritairement sous forme moléculaire</a:t>
              </a:r>
            </a:p>
            <a:p>
              <a:pPr lvl="0" indent="-342000">
                <a:defRPr/>
              </a:pPr>
              <a:r>
                <a:rPr lang="fr-FR" sz="1600" b="1" dirty="0" smtClean="0">
                  <a:sym typeface="Wingdings" pitchFamily="2" charset="2"/>
                </a:rPr>
                <a:t> Le solvant joue un rôle important dans le processus de dissociation</a:t>
              </a:r>
              <a:endParaRPr lang="fr-FR" sz="1600" b="1" dirty="0" smtClean="0"/>
            </a:p>
          </p:txBody>
        </p:sp>
        <p:sp>
          <p:nvSpPr>
            <p:cNvPr id="102" name="Rectangle à coins arrondis 101"/>
            <p:cNvSpPr/>
            <p:nvPr/>
          </p:nvSpPr>
          <p:spPr bwMode="auto">
            <a:xfrm>
              <a:off x="1077069" y="6381368"/>
              <a:ext cx="6264696" cy="571540"/>
            </a:xfrm>
            <a:prstGeom prst="roundRect">
              <a:avLst>
                <a:gd name="adj" fmla="val 3809"/>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grpSp>
      <p:sp>
        <p:nvSpPr>
          <p:cNvPr id="78" name="Espace réservé du numéro de diapositive 77"/>
          <p:cNvSpPr>
            <a:spLocks noGrp="1"/>
          </p:cNvSpPr>
          <p:nvPr>
            <p:ph type="sldNum" sz="quarter" idx="12"/>
          </p:nvPr>
        </p:nvSpPr>
        <p:spPr/>
        <p:txBody>
          <a:bodyPr/>
          <a:lstStyle/>
          <a:p>
            <a:fld id="{DB0DCAEC-CBBF-428A-8CF8-CA1E425F598E}" type="slidenum">
              <a:rPr lang="fr-FR" smtClean="0"/>
              <a:pPr/>
              <a:t>14</a:t>
            </a:fld>
            <a:endParaRPr lang="fr-FR" dirty="0"/>
          </a:p>
        </p:txBody>
      </p:sp>
      <p:grpSp>
        <p:nvGrpSpPr>
          <p:cNvPr id="15" name="Groupe 160"/>
          <p:cNvGrpSpPr/>
          <p:nvPr/>
        </p:nvGrpSpPr>
        <p:grpSpPr>
          <a:xfrm>
            <a:off x="5743956" y="2558534"/>
            <a:ext cx="3234933" cy="2042352"/>
            <a:chOff x="5743956" y="2610786"/>
            <a:chExt cx="3234933" cy="2042352"/>
          </a:xfrm>
        </p:grpSpPr>
        <p:grpSp>
          <p:nvGrpSpPr>
            <p:cNvPr id="16" name="Groupe 156"/>
            <p:cNvGrpSpPr>
              <a:grpSpLocks noChangeAspect="1"/>
            </p:cNvGrpSpPr>
            <p:nvPr/>
          </p:nvGrpSpPr>
          <p:grpSpPr>
            <a:xfrm>
              <a:off x="6660232" y="2636914"/>
              <a:ext cx="2318657" cy="2016224"/>
              <a:chOff x="9200591" y="5125885"/>
              <a:chExt cx="2520279" cy="2191548"/>
            </a:xfrm>
          </p:grpSpPr>
          <p:grpSp>
            <p:nvGrpSpPr>
              <p:cNvPr id="17" name="Groupe 130"/>
              <p:cNvGrpSpPr>
                <a:grpSpLocks noChangeAspect="1"/>
              </p:cNvGrpSpPr>
              <p:nvPr/>
            </p:nvGrpSpPr>
            <p:grpSpPr>
              <a:xfrm>
                <a:off x="9612560" y="5295370"/>
                <a:ext cx="1779578" cy="1901414"/>
                <a:chOff x="1342944" y="3861048"/>
                <a:chExt cx="2965961" cy="3169024"/>
              </a:xfrm>
            </p:grpSpPr>
            <p:pic>
              <p:nvPicPr>
                <p:cNvPr id="105" name="Image 104" descr="d.png"/>
                <p:cNvPicPr>
                  <a:picLocks noChangeAspect="1"/>
                </p:cNvPicPr>
                <p:nvPr/>
              </p:nvPicPr>
              <p:blipFill>
                <a:blip r:embed="rId7" cstate="print">
                  <a:clrChange>
                    <a:clrFrom>
                      <a:srgbClr val="FFFFFF"/>
                    </a:clrFrom>
                    <a:clrTo>
                      <a:srgbClr val="FFFFFF">
                        <a:alpha val="0"/>
                      </a:srgbClr>
                    </a:clrTo>
                  </a:clrChange>
                </a:blip>
                <a:stretch>
                  <a:fillRect/>
                </a:stretch>
              </p:blipFill>
              <p:spPr>
                <a:xfrm>
                  <a:off x="1342944" y="4248384"/>
                  <a:ext cx="2829320" cy="2781688"/>
                </a:xfrm>
                <a:prstGeom prst="rect">
                  <a:avLst/>
                </a:prstGeom>
              </p:spPr>
            </p:pic>
            <p:sp>
              <p:nvSpPr>
                <p:cNvPr id="108" name="ZoneTexte 107"/>
                <p:cNvSpPr txBox="1"/>
                <p:nvPr/>
              </p:nvSpPr>
              <p:spPr>
                <a:xfrm>
                  <a:off x="2699792" y="4653136"/>
                  <a:ext cx="683378" cy="615553"/>
                </a:xfrm>
                <a:prstGeom prst="rect">
                  <a:avLst/>
                </a:prstGeom>
                <a:noFill/>
              </p:spPr>
              <p:txBody>
                <a:bodyPr wrap="square" rtlCol="0">
                  <a:spAutoFit/>
                </a:bodyPr>
                <a:lstStyle/>
                <a:p>
                  <a:pPr algn="ctr"/>
                  <a:r>
                    <a:rPr lang="fr-FR" dirty="0" smtClean="0"/>
                    <a:t>L</a:t>
                  </a:r>
                  <a:r>
                    <a:rPr lang="fr-FR" baseline="-25000" dirty="0" smtClean="0"/>
                    <a:t>2</a:t>
                  </a:r>
                  <a:endParaRPr lang="fr-FR" dirty="0"/>
                </a:p>
              </p:txBody>
            </p:sp>
            <p:cxnSp>
              <p:nvCxnSpPr>
                <p:cNvPr id="109" name="Connecteur droit avec flèche 108"/>
                <p:cNvCxnSpPr/>
                <p:nvPr/>
              </p:nvCxnSpPr>
              <p:spPr>
                <a:xfrm flipH="1">
                  <a:off x="2123728" y="4941168"/>
                  <a:ext cx="648072" cy="144016"/>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12" name="Connecteur droit 111"/>
                <p:cNvCxnSpPr/>
                <p:nvPr/>
              </p:nvCxnSpPr>
              <p:spPr>
                <a:xfrm rot="5400000">
                  <a:off x="1520868" y="5608290"/>
                  <a:ext cx="432048" cy="144016"/>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2" name="Connecteur droit 121"/>
                <p:cNvCxnSpPr/>
                <p:nvPr/>
              </p:nvCxnSpPr>
              <p:spPr>
                <a:xfrm rot="10800000">
                  <a:off x="2279048" y="5301208"/>
                  <a:ext cx="467544" cy="36004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3" name="Connecteur droit 122"/>
                <p:cNvCxnSpPr/>
                <p:nvPr/>
              </p:nvCxnSpPr>
              <p:spPr>
                <a:xfrm rot="10800000" flipV="1">
                  <a:off x="2889020" y="5320258"/>
                  <a:ext cx="432048" cy="288032"/>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24" name="Image 123" descr="rouge2.png"/>
                <p:cNvPicPr>
                  <a:picLocks noChangeAspect="1"/>
                </p:cNvPicPr>
                <p:nvPr/>
              </p:nvPicPr>
              <p:blipFill>
                <a:blip r:embed="rId8" cstate="print"/>
                <a:stretch>
                  <a:fillRect/>
                </a:stretch>
              </p:blipFill>
              <p:spPr>
                <a:xfrm rot="4822891">
                  <a:off x="1578147" y="3861210"/>
                  <a:ext cx="562053" cy="828791"/>
                </a:xfrm>
                <a:prstGeom prst="rect">
                  <a:avLst/>
                </a:prstGeom>
              </p:spPr>
            </p:pic>
            <p:pic>
              <p:nvPicPr>
                <p:cNvPr id="127" name="Image 126" descr="rouge2.png"/>
                <p:cNvPicPr>
                  <a:picLocks noChangeAspect="1"/>
                </p:cNvPicPr>
                <p:nvPr/>
              </p:nvPicPr>
              <p:blipFill>
                <a:blip r:embed="rId8" cstate="print"/>
                <a:srcRect r="40039" b="56549"/>
                <a:stretch>
                  <a:fillRect/>
                </a:stretch>
              </p:blipFill>
              <p:spPr>
                <a:xfrm rot="12429526">
                  <a:off x="1741644" y="4490407"/>
                  <a:ext cx="337013" cy="360120"/>
                </a:xfrm>
                <a:prstGeom prst="rect">
                  <a:avLst/>
                </a:prstGeom>
              </p:spPr>
            </p:pic>
            <p:sp>
              <p:nvSpPr>
                <p:cNvPr id="128" name="Ellipse 127"/>
                <p:cNvSpPr/>
                <p:nvPr/>
              </p:nvSpPr>
              <p:spPr>
                <a:xfrm rot="20988416">
                  <a:off x="1371092" y="3957928"/>
                  <a:ext cx="1143353" cy="1776429"/>
                </a:xfrm>
                <a:prstGeom prst="ellipse">
                  <a:avLst/>
                </a:prstGeom>
                <a:noFill/>
                <a:ln w="254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9" name="ZoneTexte 128"/>
                <p:cNvSpPr txBox="1"/>
                <p:nvPr/>
              </p:nvSpPr>
              <p:spPr>
                <a:xfrm>
                  <a:off x="2555776" y="3861048"/>
                  <a:ext cx="1753129" cy="669080"/>
                </a:xfrm>
                <a:prstGeom prst="rect">
                  <a:avLst/>
                </a:prstGeom>
                <a:noFill/>
              </p:spPr>
              <p:txBody>
                <a:bodyPr wrap="square" rtlCol="0">
                  <a:spAutoFit/>
                </a:bodyPr>
                <a:lstStyle/>
                <a:p>
                  <a:pPr algn="ctr"/>
                  <a:r>
                    <a:rPr lang="fr-FR" dirty="0" smtClean="0"/>
                    <a:t>H</a:t>
                  </a:r>
                  <a:r>
                    <a:rPr lang="fr-FR" baseline="-25000" dirty="0" smtClean="0"/>
                    <a:t>3</a:t>
                  </a:r>
                  <a:r>
                    <a:rPr lang="fr-FR" dirty="0" smtClean="0"/>
                    <a:t>O</a:t>
                  </a:r>
                  <a:r>
                    <a:rPr lang="fr-FR" baseline="30000" dirty="0" smtClean="0"/>
                    <a:t>+</a:t>
                  </a:r>
                  <a:r>
                    <a:rPr lang="fr-FR" dirty="0" smtClean="0"/>
                    <a:t>(s)</a:t>
                  </a:r>
                  <a:endParaRPr lang="fr-FR" dirty="0"/>
                </a:p>
              </p:txBody>
            </p:sp>
            <p:cxnSp>
              <p:nvCxnSpPr>
                <p:cNvPr id="130" name="Connecteur droit avec flèche 129"/>
                <p:cNvCxnSpPr/>
                <p:nvPr/>
              </p:nvCxnSpPr>
              <p:spPr>
                <a:xfrm flipH="1">
                  <a:off x="2051720" y="4221088"/>
                  <a:ext cx="576064" cy="144016"/>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sp>
            <p:nvSpPr>
              <p:cNvPr id="136" name="Rectangle à coins arrondis 135"/>
              <p:cNvSpPr/>
              <p:nvPr/>
            </p:nvSpPr>
            <p:spPr bwMode="auto">
              <a:xfrm>
                <a:off x="9200591" y="5125885"/>
                <a:ext cx="2520279" cy="2191548"/>
              </a:xfrm>
              <a:prstGeom prst="roundRect">
                <a:avLst>
                  <a:gd name="adj" fmla="val 203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cxnSp>
            <p:nvCxnSpPr>
              <p:cNvPr id="142" name="Connecteur droit 141"/>
              <p:cNvCxnSpPr/>
              <p:nvPr/>
            </p:nvCxnSpPr>
            <p:spPr>
              <a:xfrm>
                <a:off x="9951212" y="5805264"/>
                <a:ext cx="18000" cy="1800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59" name="Flèche vers le bas 158"/>
            <p:cNvSpPr/>
            <p:nvPr/>
          </p:nvSpPr>
          <p:spPr>
            <a:xfrm rot="18540000">
              <a:off x="5964600" y="2768142"/>
              <a:ext cx="339516" cy="780803"/>
            </a:xfrm>
            <a:prstGeom prst="downArrow">
              <a:avLst/>
            </a:prstGeom>
            <a:gradFill flip="none" rotWithShape="1">
              <a:gsLst>
                <a:gs pos="100000">
                  <a:schemeClr val="tx2">
                    <a:lumMod val="60000"/>
                    <a:lumOff val="40000"/>
                  </a:schemeClr>
                </a:gs>
                <a:gs pos="10000">
                  <a:schemeClr val="bg1"/>
                </a:gs>
              </a:gsLst>
              <a:lin ang="4800000" scaled="0"/>
              <a:tileRect/>
            </a:gradFill>
            <a:ln>
              <a:solidFill>
                <a:schemeClr val="tx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160" name="Rectangle 159"/>
            <p:cNvSpPr/>
            <p:nvPr/>
          </p:nvSpPr>
          <p:spPr>
            <a:xfrm>
              <a:off x="6858712" y="2610786"/>
              <a:ext cx="1975092" cy="307777"/>
            </a:xfrm>
            <a:prstGeom prst="rect">
              <a:avLst/>
            </a:prstGeom>
          </p:spPr>
          <p:txBody>
            <a:bodyPr wrap="none">
              <a:spAutoFit/>
            </a:bodyPr>
            <a:lstStyle/>
            <a:p>
              <a:pPr algn="ctr"/>
              <a:r>
                <a:rPr lang="fr-FR" sz="1400" dirty="0" smtClean="0"/>
                <a:t>Transfert vers la solution</a:t>
              </a:r>
              <a:endParaRPr lang="fr-FR" sz="1400" dirty="0"/>
            </a:p>
          </p:txBody>
        </p:sp>
      </p:grpSp>
      <p:sp>
        <p:nvSpPr>
          <p:cNvPr id="111" name="Flèche vers le bas 110"/>
          <p:cNvSpPr/>
          <p:nvPr/>
        </p:nvSpPr>
        <p:spPr bwMode="auto">
          <a:xfrm>
            <a:off x="4423211" y="6025480"/>
            <a:ext cx="180592" cy="227072"/>
          </a:xfrm>
          <a:prstGeom prst="downArrow">
            <a:avLst/>
          </a:prstGeom>
          <a:solidFill>
            <a:srgbClr val="FF0000"/>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pic>
        <p:nvPicPr>
          <p:cNvPr id="80" name="Picture 2"/>
          <p:cNvPicPr>
            <a:picLocks noChangeAspect="1" noChangeArrowheads="1"/>
          </p:cNvPicPr>
          <p:nvPr/>
        </p:nvPicPr>
        <p:blipFill>
          <a:blip r:embed="rId9" cstate="print"/>
          <a:srcRect/>
          <a:stretch>
            <a:fillRect/>
          </a:stretch>
        </p:blipFill>
        <p:spPr bwMode="auto">
          <a:xfrm>
            <a:off x="8390955" y="0"/>
            <a:ext cx="753045" cy="484477"/>
          </a:xfrm>
          <a:prstGeom prst="rect">
            <a:avLst/>
          </a:prstGeom>
          <a:noFill/>
          <a:ln w="9525">
            <a:noFill/>
            <a:miter lim="800000"/>
            <a:headEnd/>
            <a:tailEnd/>
          </a:ln>
        </p:spPr>
      </p:pic>
      <p:pic>
        <p:nvPicPr>
          <p:cNvPr id="81" name="Image 80" descr="logo_edf.jpg"/>
          <p:cNvPicPr>
            <a:picLocks noChangeAspect="1"/>
          </p:cNvPicPr>
          <p:nvPr/>
        </p:nvPicPr>
        <p:blipFill>
          <a:blip r:embed="rId10" cstate="print"/>
          <a:srcRect t="17393" b="17382"/>
          <a:stretch>
            <a:fillRect/>
          </a:stretch>
        </p:blipFill>
        <p:spPr>
          <a:xfrm>
            <a:off x="0" y="0"/>
            <a:ext cx="827221" cy="404664"/>
          </a:xfrm>
          <a:prstGeom prst="rect">
            <a:avLst/>
          </a:prstGeom>
        </p:spPr>
      </p:pic>
    </p:spTree>
    <p:custDataLst>
      <p:tags r:id="rId1"/>
    </p:custDataLst>
  </p:cSld>
  <p:clrMapOvr>
    <a:masterClrMapping/>
  </p:clrMapOvr>
  <p:transition advTm="8608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500"/>
                                  </p:stCondLst>
                                  <p:childTnLst>
                                    <p:set>
                                      <p:cBhvr>
                                        <p:cTn id="13" dur="1" fill="hold">
                                          <p:stCondLst>
                                            <p:cond delay="0"/>
                                          </p:stCondLst>
                                        </p:cTn>
                                        <p:tgtEl>
                                          <p:spTgt spid="209"/>
                                        </p:tgtEl>
                                        <p:attrNameLst>
                                          <p:attrName>style.visibility</p:attrName>
                                        </p:attrNameLst>
                                      </p:cBhvr>
                                      <p:to>
                                        <p:strVal val="visible"/>
                                      </p:to>
                                    </p:set>
                                  </p:childTnLst>
                                </p:cTn>
                              </p:par>
                              <p:par>
                                <p:cTn id="14" presetID="1" presetClass="entr" presetSubtype="0" fill="hold" grpId="0" nodeType="withEffect">
                                  <p:stCondLst>
                                    <p:cond delay="500"/>
                                  </p:stCondLst>
                                  <p:childTnLst>
                                    <p:set>
                                      <p:cBhvr>
                                        <p:cTn id="15" dur="1" fill="hold">
                                          <p:stCondLst>
                                            <p:cond delay="0"/>
                                          </p:stCondLst>
                                        </p:cTn>
                                        <p:tgtEl>
                                          <p:spTgt spid="208"/>
                                        </p:tgtEl>
                                        <p:attrNameLst>
                                          <p:attrName>style.visibility</p:attrName>
                                        </p:attrNameLst>
                                      </p:cBhvr>
                                      <p:to>
                                        <p:strVal val="visible"/>
                                      </p:to>
                                    </p:set>
                                  </p:childTnLst>
                                </p:cTn>
                              </p:par>
                              <p:par>
                                <p:cTn id="16" presetID="1" presetClass="entr" presetSubtype="0" fill="hold" grpId="0" nodeType="withEffect">
                                  <p:stCondLst>
                                    <p:cond delay="500"/>
                                  </p:stCondLst>
                                  <p:childTnLst>
                                    <p:set>
                                      <p:cBhvr>
                                        <p:cTn id="17" dur="1" fill="hold">
                                          <p:stCondLst>
                                            <p:cond delay="0"/>
                                          </p:stCondLst>
                                        </p:cTn>
                                        <p:tgtEl>
                                          <p:spTgt spid="18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par>
                                <p:cTn id="24" presetID="1" presetClass="exit" presetSubtype="0" fill="hold" grpId="1" nodeType="withEffect">
                                  <p:stCondLst>
                                    <p:cond delay="0"/>
                                  </p:stCondLst>
                                  <p:childTnLst>
                                    <p:set>
                                      <p:cBhvr>
                                        <p:cTn id="25" dur="1" fill="hold">
                                          <p:stCondLst>
                                            <p:cond delay="0"/>
                                          </p:stCondLst>
                                        </p:cTn>
                                        <p:tgtEl>
                                          <p:spTgt spid="208"/>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167"/>
                                        </p:tgtEl>
                                        <p:attrNameLst>
                                          <p:attrName>style.visibility</p:attrName>
                                        </p:attrNameLst>
                                      </p:cBhvr>
                                      <p:to>
                                        <p:strVal val="visible"/>
                                      </p:to>
                                    </p:set>
                                    <p:animEffect transition="in" filter="fade">
                                      <p:cBhvr>
                                        <p:cTn id="28" dur="500"/>
                                        <p:tgtEl>
                                          <p:spTgt spid="167"/>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08" grpId="1" animBg="1"/>
      <p:bldP spid="195" grpId="0"/>
      <p:bldP spid="182" grpId="0" animBg="1"/>
      <p:bldP spid="209" grpId="0"/>
      <p:bldP spid="1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tabLst>
                <a:tab pos="536575" algn="l"/>
              </a:tabLst>
            </a:pPr>
            <a:r>
              <a:rPr lang="fr-FR" cap="none" dirty="0" smtClean="0"/>
              <a:t>Etape</a:t>
            </a:r>
            <a:r>
              <a:rPr lang="fr-FR" dirty="0" smtClean="0"/>
              <a:t> 1 : </a:t>
            </a:r>
            <a:r>
              <a:rPr lang="fr-FR" cap="none" dirty="0" smtClean="0"/>
              <a:t>Validation de la méthode </a:t>
            </a:r>
            <a:r>
              <a:rPr lang="fr-FR" dirty="0" smtClean="0"/>
              <a:t/>
            </a:r>
            <a:br>
              <a:rPr lang="fr-FR" dirty="0" smtClean="0"/>
            </a:br>
            <a:r>
              <a:rPr lang="fr-FR" dirty="0" smtClean="0"/>
              <a:t>	</a:t>
            </a:r>
            <a:r>
              <a:rPr lang="fr-FR" sz="3200" i="1" dirty="0" smtClean="0">
                <a:solidFill>
                  <a:schemeClr val="bg1">
                    <a:lumMod val="75000"/>
                  </a:schemeClr>
                </a:solidFill>
              </a:rPr>
              <a:t>R</a:t>
            </a:r>
            <a:r>
              <a:rPr lang="fr-FR" sz="3200" i="1" cap="none" dirty="0" smtClean="0">
                <a:solidFill>
                  <a:schemeClr val="bg1">
                    <a:lumMod val="75000"/>
                  </a:schemeClr>
                </a:solidFill>
              </a:rPr>
              <a:t>étention de l’ion uranyle à l’interface 	eau/TiO</a:t>
            </a:r>
            <a:r>
              <a:rPr lang="fr-FR" sz="3200" i="1" cap="none" baseline="-25000" dirty="0" smtClean="0">
                <a:solidFill>
                  <a:schemeClr val="bg1">
                    <a:lumMod val="75000"/>
                  </a:schemeClr>
                </a:solidFill>
              </a:rPr>
              <a:t>2</a:t>
            </a:r>
            <a:r>
              <a:rPr lang="fr-FR" sz="3200" i="1" cap="none" dirty="0" smtClean="0">
                <a:solidFill>
                  <a:schemeClr val="bg1">
                    <a:lumMod val="75000"/>
                  </a:schemeClr>
                </a:solidFill>
              </a:rPr>
              <a:t>(110)</a:t>
            </a:r>
            <a:r>
              <a:rPr lang="fr-FR" sz="3200" i="1" cap="none" baseline="-25000" dirty="0" smtClean="0">
                <a:solidFill>
                  <a:schemeClr val="bg1">
                    <a:lumMod val="75000"/>
                  </a:schemeClr>
                </a:solidFill>
              </a:rPr>
              <a:t> </a:t>
            </a:r>
            <a:endParaRPr lang="fr-FR" sz="3200" dirty="0"/>
          </a:p>
        </p:txBody>
      </p:sp>
      <p:sp>
        <p:nvSpPr>
          <p:cNvPr id="3" name="Espace réservé du texte 2"/>
          <p:cNvSpPr>
            <a:spLocks noGrp="1"/>
          </p:cNvSpPr>
          <p:nvPr>
            <p:ph type="body" idx="1"/>
          </p:nvPr>
        </p:nvSpPr>
        <p:spPr/>
        <p:txBody>
          <a:bodyPr/>
          <a:lstStyle/>
          <a:p>
            <a:endParaRPr lang="fr-FR"/>
          </a:p>
        </p:txBody>
      </p:sp>
      <p:sp>
        <p:nvSpPr>
          <p:cNvPr id="37" name="Espace réservé du numéro de diapositive 36"/>
          <p:cNvSpPr>
            <a:spLocks noGrp="1"/>
          </p:cNvSpPr>
          <p:nvPr>
            <p:ph type="sldNum" sz="quarter" idx="12"/>
          </p:nvPr>
        </p:nvSpPr>
        <p:spPr/>
        <p:txBody>
          <a:bodyPr/>
          <a:lstStyle/>
          <a:p>
            <a:fld id="{DB0DCAEC-CBBF-428A-8CF8-CA1E425F598E}" type="slidenum">
              <a:rPr lang="fr-FR" smtClean="0"/>
              <a:pPr/>
              <a:t>15</a:t>
            </a:fld>
            <a:endParaRPr lang="fr-FR"/>
          </a:p>
        </p:txBody>
      </p:sp>
    </p:spTree>
  </p:cSld>
  <p:clrMapOvr>
    <a:masterClrMapping/>
  </p:clrMapOvr>
  <p:transition advTm="5788"/>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Image 89" descr="POSCARbball.png"/>
          <p:cNvPicPr>
            <a:picLocks noChangeAspect="1"/>
          </p:cNvPicPr>
          <p:nvPr/>
        </p:nvPicPr>
        <p:blipFill>
          <a:blip r:embed="rId4" cstate="print">
            <a:clrChange>
              <a:clrFrom>
                <a:srgbClr val="FFFFFF"/>
              </a:clrFrom>
              <a:clrTo>
                <a:srgbClr val="FFFFFF">
                  <a:alpha val="0"/>
                </a:srgbClr>
              </a:clrTo>
            </a:clrChange>
          </a:blip>
          <a:stretch>
            <a:fillRect/>
          </a:stretch>
        </p:blipFill>
        <p:spPr>
          <a:xfrm>
            <a:off x="1888016" y="1562677"/>
            <a:ext cx="3016155" cy="3380870"/>
          </a:xfrm>
          <a:prstGeom prst="rect">
            <a:avLst/>
          </a:prstGeom>
          <a:ln w="12700">
            <a:noFill/>
          </a:ln>
        </p:spPr>
      </p:pic>
      <p:sp>
        <p:nvSpPr>
          <p:cNvPr id="91" name="ZoneTexte 90"/>
          <p:cNvSpPr txBox="1"/>
          <p:nvPr/>
        </p:nvSpPr>
        <p:spPr bwMode="auto">
          <a:xfrm>
            <a:off x="7702746" y="2266856"/>
            <a:ext cx="873236" cy="356098"/>
          </a:xfrm>
          <a:prstGeom prst="rect">
            <a:avLst/>
          </a:prstGeom>
          <a:noFill/>
          <a:ln w="12700">
            <a:noFill/>
          </a:ln>
        </p:spPr>
        <p:txBody>
          <a:bodyPr wrap="square">
            <a:spAutoFit/>
          </a:bodyPr>
          <a:lstStyle/>
          <a:p>
            <a:pPr>
              <a:defRPr/>
            </a:pPr>
            <a:r>
              <a:rPr lang="fr-FR" sz="2000" dirty="0" smtClean="0">
                <a:cs typeface="Times New Roman" pitchFamily="18" charset="0"/>
              </a:rPr>
              <a:t>O</a:t>
            </a:r>
            <a:r>
              <a:rPr lang="fr-FR" sz="2000" baseline="-25000" dirty="0" smtClean="0">
                <a:cs typeface="Times New Roman" pitchFamily="18" charset="0"/>
              </a:rPr>
              <a:t>2nd-</a:t>
            </a:r>
            <a:r>
              <a:rPr lang="fr-FR" sz="2000" i="1" baseline="-25000" dirty="0" err="1" smtClean="0">
                <a:cs typeface="Times New Roman" pitchFamily="18" charset="0"/>
              </a:rPr>
              <a:t>éq</a:t>
            </a:r>
            <a:endParaRPr lang="fr-FR" sz="2000" baseline="-25000" dirty="0">
              <a:cs typeface="Times New Roman" pitchFamily="18" charset="0"/>
            </a:endParaRPr>
          </a:p>
        </p:txBody>
      </p:sp>
      <p:sp>
        <p:nvSpPr>
          <p:cNvPr id="92" name="ZoneTexte 6"/>
          <p:cNvSpPr txBox="1"/>
          <p:nvPr/>
        </p:nvSpPr>
        <p:spPr bwMode="auto">
          <a:xfrm>
            <a:off x="7702746" y="1474566"/>
            <a:ext cx="873236" cy="356098"/>
          </a:xfrm>
          <a:prstGeom prst="rect">
            <a:avLst/>
          </a:prstGeom>
          <a:noFill/>
          <a:ln w="12700">
            <a:noFill/>
          </a:ln>
        </p:spPr>
        <p:txBody>
          <a:bodyPr wrap="square">
            <a:spAutoFit/>
          </a:bodyPr>
          <a:lstStyle/>
          <a:p>
            <a:pPr>
              <a:defRPr/>
            </a:pPr>
            <a:r>
              <a:rPr lang="fr-FR" sz="2000" dirty="0" smtClean="0">
                <a:cs typeface="Times New Roman" pitchFamily="18" charset="0"/>
              </a:rPr>
              <a:t>O</a:t>
            </a:r>
            <a:r>
              <a:rPr lang="fr-FR" sz="2000" baseline="-25000" dirty="0" smtClean="0">
                <a:cs typeface="Times New Roman" pitchFamily="18" charset="0"/>
              </a:rPr>
              <a:t>1st</a:t>
            </a:r>
            <a:endParaRPr lang="fr-FR" sz="2000" baseline="-25000" dirty="0">
              <a:cs typeface="Times New Roman" pitchFamily="18" charset="0"/>
            </a:endParaRPr>
          </a:p>
        </p:txBody>
      </p:sp>
      <p:sp>
        <p:nvSpPr>
          <p:cNvPr id="93" name="ZoneTexte 92"/>
          <p:cNvSpPr txBox="1"/>
          <p:nvPr/>
        </p:nvSpPr>
        <p:spPr bwMode="auto">
          <a:xfrm>
            <a:off x="1958703" y="3091288"/>
            <a:ext cx="651910" cy="356098"/>
          </a:xfrm>
          <a:prstGeom prst="rect">
            <a:avLst/>
          </a:prstGeom>
          <a:noFill/>
          <a:ln w="12700">
            <a:noFill/>
          </a:ln>
        </p:spPr>
        <p:txBody>
          <a:bodyPr wrap="square">
            <a:spAutoFit/>
          </a:bodyPr>
          <a:lstStyle/>
          <a:p>
            <a:pPr algn="ctr">
              <a:defRPr/>
            </a:pPr>
            <a:r>
              <a:rPr lang="fr-FR" sz="2000" dirty="0" err="1" smtClean="0">
                <a:cs typeface="Times New Roman" pitchFamily="18" charset="0"/>
              </a:rPr>
              <a:t>O</a:t>
            </a:r>
            <a:r>
              <a:rPr lang="fr-FR" sz="2000" baseline="-25000" dirty="0" err="1" smtClean="0">
                <a:cs typeface="Times New Roman" pitchFamily="18" charset="0"/>
              </a:rPr>
              <a:t>yle</a:t>
            </a:r>
            <a:endParaRPr lang="fr-FR" sz="2000" baseline="-25000" dirty="0">
              <a:cs typeface="Times New Roman" pitchFamily="18" charset="0"/>
            </a:endParaRPr>
          </a:p>
        </p:txBody>
      </p:sp>
      <p:sp>
        <p:nvSpPr>
          <p:cNvPr id="94" name="ZoneTexte 93"/>
          <p:cNvSpPr txBox="1"/>
          <p:nvPr/>
        </p:nvSpPr>
        <p:spPr bwMode="auto">
          <a:xfrm>
            <a:off x="3183103" y="3173318"/>
            <a:ext cx="425984" cy="356098"/>
          </a:xfrm>
          <a:prstGeom prst="rect">
            <a:avLst/>
          </a:prstGeom>
          <a:noFill/>
          <a:ln w="12700">
            <a:noFill/>
          </a:ln>
        </p:spPr>
        <p:txBody>
          <a:bodyPr wrap="square">
            <a:spAutoFit/>
          </a:bodyPr>
          <a:lstStyle/>
          <a:p>
            <a:pPr algn="ctr">
              <a:defRPr/>
            </a:pPr>
            <a:r>
              <a:rPr lang="fr-FR" sz="2000" dirty="0" smtClean="0">
                <a:cs typeface="Times New Roman" pitchFamily="18" charset="0"/>
              </a:rPr>
              <a:t>U</a:t>
            </a:r>
            <a:endParaRPr lang="fr-FR" sz="2000" baseline="-25000" dirty="0">
              <a:cs typeface="Times New Roman" pitchFamily="18" charset="0"/>
            </a:endParaRPr>
          </a:p>
        </p:txBody>
      </p:sp>
      <p:sp>
        <p:nvSpPr>
          <p:cNvPr id="95" name="ZoneTexte 94"/>
          <p:cNvSpPr txBox="1"/>
          <p:nvPr/>
        </p:nvSpPr>
        <p:spPr bwMode="auto">
          <a:xfrm>
            <a:off x="4154228" y="3546803"/>
            <a:ext cx="1035376" cy="356098"/>
          </a:xfrm>
          <a:prstGeom prst="rect">
            <a:avLst/>
          </a:prstGeom>
          <a:noFill/>
          <a:ln w="12700">
            <a:noFill/>
          </a:ln>
        </p:spPr>
        <p:txBody>
          <a:bodyPr wrap="square">
            <a:spAutoFit/>
          </a:bodyPr>
          <a:lstStyle/>
          <a:p>
            <a:pPr algn="ctr">
              <a:defRPr/>
            </a:pPr>
            <a:r>
              <a:rPr lang="fr-FR" sz="2000" dirty="0" smtClean="0">
                <a:cs typeface="Times New Roman" pitchFamily="18" charset="0"/>
              </a:rPr>
              <a:t>O</a:t>
            </a:r>
            <a:r>
              <a:rPr lang="fr-FR" sz="2000" baseline="-25000" dirty="0" smtClean="0">
                <a:cs typeface="Times New Roman" pitchFamily="18" charset="0"/>
              </a:rPr>
              <a:t>b</a:t>
            </a:r>
            <a:endParaRPr lang="fr-FR" sz="2000" baseline="-25000" dirty="0">
              <a:cs typeface="Times New Roman" pitchFamily="18" charset="0"/>
            </a:endParaRPr>
          </a:p>
        </p:txBody>
      </p:sp>
      <p:cxnSp>
        <p:nvCxnSpPr>
          <p:cNvPr id="96" name="Connecteur droit avec flèche 95"/>
          <p:cNvCxnSpPr/>
          <p:nvPr/>
        </p:nvCxnSpPr>
        <p:spPr bwMode="auto">
          <a:xfrm flipV="1">
            <a:off x="2553853" y="3377492"/>
            <a:ext cx="390485" cy="212992"/>
          </a:xfrm>
          <a:prstGeom prst="straightConnector1">
            <a:avLst/>
          </a:prstGeom>
          <a:ln w="12700">
            <a:solidFill>
              <a:srgbClr val="9900CC"/>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97" name="Connecteur droit avec flèche 96"/>
          <p:cNvCxnSpPr/>
          <p:nvPr/>
        </p:nvCxnSpPr>
        <p:spPr bwMode="auto">
          <a:xfrm rot="16200000" flipH="1">
            <a:off x="2845615" y="3224363"/>
            <a:ext cx="141994" cy="141994"/>
          </a:xfrm>
          <a:prstGeom prst="straightConnector1">
            <a:avLst/>
          </a:prstGeom>
          <a:ln w="12700">
            <a:solidFill>
              <a:srgbClr val="9900CC"/>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98" name="Connecteur droit avec flèche 97"/>
          <p:cNvCxnSpPr/>
          <p:nvPr/>
        </p:nvCxnSpPr>
        <p:spPr bwMode="auto">
          <a:xfrm rot="16200000" flipH="1">
            <a:off x="2898863" y="3526101"/>
            <a:ext cx="319488" cy="70998"/>
          </a:xfrm>
          <a:prstGeom prst="straightConnector1">
            <a:avLst/>
          </a:prstGeom>
          <a:ln w="12700">
            <a:solidFill>
              <a:srgbClr val="9900CC"/>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99" name="Connecteur droit avec flèche 98"/>
          <p:cNvCxnSpPr/>
          <p:nvPr/>
        </p:nvCxnSpPr>
        <p:spPr bwMode="auto">
          <a:xfrm>
            <a:off x="2384133" y="2407894"/>
            <a:ext cx="319488" cy="248490"/>
          </a:xfrm>
          <a:prstGeom prst="straightConnector1">
            <a:avLst/>
          </a:prstGeom>
          <a:ln w="12700">
            <a:solidFill>
              <a:schemeClr val="accent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00" name="Connecteur droit avec flèche 99"/>
          <p:cNvCxnSpPr/>
          <p:nvPr/>
        </p:nvCxnSpPr>
        <p:spPr bwMode="auto">
          <a:xfrm rot="5400000">
            <a:off x="2881113" y="2514389"/>
            <a:ext cx="248490" cy="106496"/>
          </a:xfrm>
          <a:prstGeom prst="straightConnector1">
            <a:avLst/>
          </a:prstGeom>
          <a:ln w="12700">
            <a:solidFill>
              <a:schemeClr val="accent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01" name="Connecteur droit avec flèche 100"/>
          <p:cNvCxnSpPr/>
          <p:nvPr/>
        </p:nvCxnSpPr>
        <p:spPr bwMode="auto">
          <a:xfrm rot="16200000" flipH="1">
            <a:off x="3682037" y="3168910"/>
            <a:ext cx="141994" cy="70998"/>
          </a:xfrm>
          <a:prstGeom prst="straightConnector1">
            <a:avLst/>
          </a:prstGeom>
          <a:ln w="12700">
            <a:solidFill>
              <a:schemeClr val="accent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02" name="Connecteur droit avec flèche 101"/>
          <p:cNvCxnSpPr/>
          <p:nvPr/>
        </p:nvCxnSpPr>
        <p:spPr bwMode="auto">
          <a:xfrm rot="10800000" flipV="1">
            <a:off x="4194562" y="2904875"/>
            <a:ext cx="319488" cy="177493"/>
          </a:xfrm>
          <a:prstGeom prst="straightConnector1">
            <a:avLst/>
          </a:prstGeom>
          <a:ln w="12700">
            <a:solidFill>
              <a:schemeClr val="accent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03" name="Connecteur droit avec flèche 102"/>
          <p:cNvCxnSpPr/>
          <p:nvPr/>
        </p:nvCxnSpPr>
        <p:spPr bwMode="auto">
          <a:xfrm rot="5400000" flipH="1" flipV="1">
            <a:off x="3715330" y="2922624"/>
            <a:ext cx="319488" cy="141994"/>
          </a:xfrm>
          <a:prstGeom prst="straightConnector1">
            <a:avLst/>
          </a:prstGeom>
          <a:ln w="12700">
            <a:solidFill>
              <a:srgbClr val="9900CC"/>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04" name="Connecteur droit avec flèche 103"/>
          <p:cNvCxnSpPr/>
          <p:nvPr/>
        </p:nvCxnSpPr>
        <p:spPr bwMode="auto">
          <a:xfrm rot="16200000" flipH="1">
            <a:off x="3142944" y="2133882"/>
            <a:ext cx="283989" cy="106496"/>
          </a:xfrm>
          <a:prstGeom prst="straightConnector1">
            <a:avLst/>
          </a:prstGeom>
          <a:ln w="12700">
            <a:solidFill>
              <a:schemeClr val="accent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05" name="Connecteur droit avec flèche 104"/>
          <p:cNvCxnSpPr/>
          <p:nvPr/>
        </p:nvCxnSpPr>
        <p:spPr bwMode="auto">
          <a:xfrm rot="10800000" flipV="1">
            <a:off x="3728670" y="2080634"/>
            <a:ext cx="248490" cy="212992"/>
          </a:xfrm>
          <a:prstGeom prst="straightConnector1">
            <a:avLst/>
          </a:prstGeom>
          <a:ln w="12700">
            <a:solidFill>
              <a:schemeClr val="accent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08" name="ZoneTexte 107"/>
          <p:cNvSpPr txBox="1"/>
          <p:nvPr/>
        </p:nvSpPr>
        <p:spPr bwMode="auto">
          <a:xfrm>
            <a:off x="7702746" y="2977929"/>
            <a:ext cx="873236" cy="356098"/>
          </a:xfrm>
          <a:prstGeom prst="rect">
            <a:avLst/>
          </a:prstGeom>
          <a:noFill/>
          <a:ln w="12700">
            <a:noFill/>
          </a:ln>
        </p:spPr>
        <p:txBody>
          <a:bodyPr wrap="square">
            <a:spAutoFit/>
          </a:bodyPr>
          <a:lstStyle/>
          <a:p>
            <a:pPr>
              <a:defRPr/>
            </a:pPr>
            <a:r>
              <a:rPr lang="fr-FR" sz="2000" dirty="0" smtClean="0">
                <a:cs typeface="Times New Roman" pitchFamily="18" charset="0"/>
              </a:rPr>
              <a:t>O</a:t>
            </a:r>
            <a:r>
              <a:rPr lang="fr-FR" sz="2000" baseline="-25000" dirty="0" smtClean="0">
                <a:cs typeface="Times New Roman" pitchFamily="18" charset="0"/>
              </a:rPr>
              <a:t>2nd-</a:t>
            </a:r>
            <a:r>
              <a:rPr lang="fr-FR" sz="2000" i="1" baseline="-25000" dirty="0" err="1" smtClean="0">
                <a:cs typeface="Times New Roman" pitchFamily="18" charset="0"/>
              </a:rPr>
              <a:t>ap</a:t>
            </a:r>
            <a:endParaRPr lang="fr-FR" sz="2000" baseline="-25000" dirty="0">
              <a:cs typeface="Times New Roman" pitchFamily="18" charset="0"/>
            </a:endParaRPr>
          </a:p>
        </p:txBody>
      </p:sp>
      <p:sp>
        <p:nvSpPr>
          <p:cNvPr id="114" name="ZoneTexte 113"/>
          <p:cNvSpPr txBox="1"/>
          <p:nvPr/>
        </p:nvSpPr>
        <p:spPr bwMode="auto">
          <a:xfrm>
            <a:off x="2776512" y="4457785"/>
            <a:ext cx="668804" cy="356098"/>
          </a:xfrm>
          <a:prstGeom prst="rect">
            <a:avLst/>
          </a:prstGeom>
          <a:noFill/>
          <a:ln w="12700">
            <a:noFill/>
          </a:ln>
        </p:spPr>
        <p:txBody>
          <a:bodyPr wrap="square">
            <a:spAutoFit/>
          </a:bodyPr>
          <a:lstStyle/>
          <a:p>
            <a:pPr algn="ctr">
              <a:defRPr/>
            </a:pPr>
            <a:r>
              <a:rPr lang="fr-FR" sz="2000" dirty="0" smtClean="0">
                <a:cs typeface="Times New Roman" pitchFamily="18" charset="0"/>
              </a:rPr>
              <a:t>Ti(5)</a:t>
            </a:r>
            <a:endParaRPr lang="fr-FR" sz="2000" baseline="-25000" dirty="0">
              <a:cs typeface="Times New Roman" pitchFamily="18" charset="0"/>
            </a:endParaRPr>
          </a:p>
        </p:txBody>
      </p:sp>
      <p:cxnSp>
        <p:nvCxnSpPr>
          <p:cNvPr id="116" name="Connecteur droit avec flèche 115"/>
          <p:cNvCxnSpPr/>
          <p:nvPr/>
        </p:nvCxnSpPr>
        <p:spPr bwMode="auto">
          <a:xfrm>
            <a:off x="2470001" y="3310415"/>
            <a:ext cx="476607" cy="459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0" name="Connecteur droit avec flèche 139"/>
          <p:cNvCxnSpPr/>
          <p:nvPr/>
        </p:nvCxnSpPr>
        <p:spPr bwMode="auto">
          <a:xfrm flipH="1">
            <a:off x="3789016" y="3770183"/>
            <a:ext cx="730424" cy="14608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50" name="Image 149" descr="POSCARbball.png"/>
          <p:cNvPicPr>
            <a:picLocks noChangeAspect="1"/>
          </p:cNvPicPr>
          <p:nvPr/>
        </p:nvPicPr>
        <p:blipFill>
          <a:blip r:embed="rId4" cstate="print">
            <a:clrChange>
              <a:clrFrom>
                <a:srgbClr val="FFFFFF"/>
              </a:clrFrom>
              <a:clrTo>
                <a:srgbClr val="FFFFFF">
                  <a:alpha val="0"/>
                </a:srgbClr>
              </a:clrTo>
            </a:clrChange>
          </a:blip>
          <a:srcRect l="63751" r="11729" b="79000"/>
          <a:stretch>
            <a:fillRect/>
          </a:stretch>
        </p:blipFill>
        <p:spPr>
          <a:xfrm>
            <a:off x="7167895" y="2153577"/>
            <a:ext cx="660177" cy="633771"/>
          </a:xfrm>
          <a:prstGeom prst="rect">
            <a:avLst/>
          </a:prstGeom>
        </p:spPr>
      </p:pic>
      <p:pic>
        <p:nvPicPr>
          <p:cNvPr id="151" name="Image 150" descr="rouge.png"/>
          <p:cNvPicPr>
            <a:picLocks noChangeAspect="1"/>
          </p:cNvPicPr>
          <p:nvPr/>
        </p:nvPicPr>
        <p:blipFill>
          <a:blip r:embed="rId5" cstate="print">
            <a:clrChange>
              <a:clrFrom>
                <a:srgbClr val="FFFFFF"/>
              </a:clrFrom>
              <a:clrTo>
                <a:srgbClr val="FFFFFF">
                  <a:alpha val="0"/>
                </a:srgbClr>
              </a:clrTo>
            </a:clrChange>
          </a:blip>
          <a:stretch>
            <a:fillRect/>
          </a:stretch>
        </p:blipFill>
        <p:spPr>
          <a:xfrm>
            <a:off x="7226262" y="1430713"/>
            <a:ext cx="501435" cy="494924"/>
          </a:xfrm>
          <a:prstGeom prst="rect">
            <a:avLst/>
          </a:prstGeom>
        </p:spPr>
      </p:pic>
      <p:pic>
        <p:nvPicPr>
          <p:cNvPr id="152" name="Image 151" descr="violet.png"/>
          <p:cNvPicPr>
            <a:picLocks noChangeAspect="1"/>
          </p:cNvPicPr>
          <p:nvPr/>
        </p:nvPicPr>
        <p:blipFill>
          <a:blip r:embed="rId6" cstate="print">
            <a:clrChange>
              <a:clrFrom>
                <a:srgbClr val="FFFFFF"/>
              </a:clrFrom>
              <a:clrTo>
                <a:srgbClr val="FFFFFF">
                  <a:alpha val="0"/>
                </a:srgbClr>
              </a:clrTo>
            </a:clrChange>
          </a:blip>
          <a:stretch>
            <a:fillRect/>
          </a:stretch>
        </p:blipFill>
        <p:spPr>
          <a:xfrm>
            <a:off x="7214866" y="2934076"/>
            <a:ext cx="524228" cy="494924"/>
          </a:xfrm>
          <a:prstGeom prst="rect">
            <a:avLst/>
          </a:prstGeom>
        </p:spPr>
      </p:pic>
      <p:sp>
        <p:nvSpPr>
          <p:cNvPr id="153" name="Rectangle 152"/>
          <p:cNvSpPr/>
          <p:nvPr/>
        </p:nvSpPr>
        <p:spPr>
          <a:xfrm>
            <a:off x="7146891" y="1351319"/>
            <a:ext cx="1407226" cy="206424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p>
        </p:txBody>
      </p:sp>
      <p:sp>
        <p:nvSpPr>
          <p:cNvPr id="154" name="Rectangle à coins arrondis 153"/>
          <p:cNvSpPr/>
          <p:nvPr/>
        </p:nvSpPr>
        <p:spPr bwMode="auto">
          <a:xfrm>
            <a:off x="611560" y="1318198"/>
            <a:ext cx="8007910" cy="3884013"/>
          </a:xfrm>
          <a:prstGeom prst="roundRect">
            <a:avLst>
              <a:gd name="adj" fmla="val 30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000">
              <a:latin typeface="+mj-lt"/>
            </a:endParaRPr>
          </a:p>
        </p:txBody>
      </p:sp>
      <p:sp>
        <p:nvSpPr>
          <p:cNvPr id="53" name="ZoneTexte 18"/>
          <p:cNvSpPr txBox="1">
            <a:spLocks noChangeArrowheads="1"/>
          </p:cNvSpPr>
          <p:nvPr/>
        </p:nvSpPr>
        <p:spPr bwMode="auto">
          <a:xfrm>
            <a:off x="626039" y="4921728"/>
            <a:ext cx="5527842" cy="246529"/>
          </a:xfrm>
          <a:prstGeom prst="rect">
            <a:avLst/>
          </a:prstGeom>
          <a:noFill/>
          <a:ln w="9525">
            <a:noFill/>
            <a:miter lim="800000"/>
            <a:headEnd/>
            <a:tailEnd/>
          </a:ln>
        </p:spPr>
        <p:txBody>
          <a:bodyPr>
            <a:spAutoFit/>
          </a:bodyPr>
          <a:lstStyle/>
          <a:p>
            <a:pPr algn="just"/>
            <a:r>
              <a:rPr lang="fr-FR" sz="1200" i="1" dirty="0" smtClean="0"/>
              <a:t>Structure du complexe </a:t>
            </a:r>
            <a:r>
              <a:rPr lang="fr-FR" sz="1200" i="1" dirty="0" err="1" smtClean="0"/>
              <a:t>bb</a:t>
            </a:r>
            <a:endParaRPr lang="fr-FR" sz="1200" i="1" dirty="0"/>
          </a:p>
        </p:txBody>
      </p:sp>
      <p:sp>
        <p:nvSpPr>
          <p:cNvPr id="57" name="Espace réservé du contenu 2"/>
          <p:cNvSpPr>
            <a:spLocks noGrp="1"/>
          </p:cNvSpPr>
          <p:nvPr>
            <p:ph idx="1"/>
          </p:nvPr>
        </p:nvSpPr>
        <p:spPr>
          <a:xfrm>
            <a:off x="143584" y="836712"/>
            <a:ext cx="5004480" cy="482467"/>
          </a:xfrm>
        </p:spPr>
        <p:txBody>
          <a:bodyPr>
            <a:noAutofit/>
          </a:bodyPr>
          <a:lstStyle/>
          <a:p>
            <a:pPr>
              <a:buNone/>
            </a:pPr>
            <a:r>
              <a:rPr lang="fr-FR" u="sng" dirty="0" smtClean="0"/>
              <a:t>Présentation de la structure : </a:t>
            </a:r>
            <a:r>
              <a:rPr lang="fr-FR" u="sng" dirty="0" smtClean="0">
                <a:solidFill>
                  <a:srgbClr val="0000FF"/>
                </a:solidFill>
              </a:rPr>
              <a:t>cas du complexe </a:t>
            </a:r>
            <a:r>
              <a:rPr lang="fr-FR" i="1" u="sng" dirty="0" err="1" smtClean="0">
                <a:solidFill>
                  <a:srgbClr val="0000FF"/>
                </a:solidFill>
              </a:rPr>
              <a:t>bb</a:t>
            </a:r>
            <a:endParaRPr lang="fr-FR" u="sng" dirty="0">
              <a:solidFill>
                <a:srgbClr val="0000FF"/>
              </a:solidFill>
            </a:endParaRPr>
          </a:p>
        </p:txBody>
      </p:sp>
      <p:grpSp>
        <p:nvGrpSpPr>
          <p:cNvPr id="3" name="Groupe 65"/>
          <p:cNvGrpSpPr/>
          <p:nvPr/>
        </p:nvGrpSpPr>
        <p:grpSpPr>
          <a:xfrm>
            <a:off x="5019632" y="3752568"/>
            <a:ext cx="3553498" cy="1390672"/>
            <a:chOff x="5220072" y="1412776"/>
            <a:chExt cx="3553498" cy="1390672"/>
          </a:xfrm>
        </p:grpSpPr>
        <p:grpSp>
          <p:nvGrpSpPr>
            <p:cNvPr id="4" name="Groupe 64"/>
            <p:cNvGrpSpPr/>
            <p:nvPr/>
          </p:nvGrpSpPr>
          <p:grpSpPr>
            <a:xfrm>
              <a:off x="5220072" y="1412776"/>
              <a:ext cx="3553498" cy="1390672"/>
              <a:chOff x="5220072" y="1412776"/>
              <a:chExt cx="3553498" cy="1390672"/>
            </a:xfrm>
          </p:grpSpPr>
          <p:sp>
            <p:nvSpPr>
              <p:cNvPr id="61" name="Espace réservé du contenu 2"/>
              <p:cNvSpPr txBox="1">
                <a:spLocks/>
              </p:cNvSpPr>
              <p:nvPr/>
            </p:nvSpPr>
            <p:spPr>
              <a:xfrm>
                <a:off x="5351820" y="1471448"/>
                <a:ext cx="2907544" cy="1332000"/>
              </a:xfrm>
              <a:prstGeom prst="rect">
                <a:avLst/>
              </a:prstGeom>
            </p:spPr>
            <p:txBody>
              <a:bodyPr vert="horz" lIns="91440" tIns="45720" rIns="91440" bIns="45720" rtlCol="0">
                <a:normAutofit/>
              </a:bodyPr>
              <a:lstStyle/>
              <a:p>
                <a:pPr marL="180000" marR="0" lvl="0" indent="-216000" algn="l" defTabSz="914400" rtl="0" eaLnBrk="1" fontAlgn="auto" latinLnBrk="0" hangingPunct="1">
                  <a:lnSpc>
                    <a:spcPct val="100000"/>
                  </a:lnSpc>
                  <a:spcAft>
                    <a:spcPts val="0"/>
                  </a:spcAft>
                  <a:buClrTx/>
                  <a:buSzTx/>
                  <a:tabLst/>
                  <a:defRPr/>
                </a:pPr>
                <a:r>
                  <a:rPr kumimoji="0" lang="fr-FR" sz="1600" b="0" i="1" u="sng" strike="noStrike" kern="1200" cap="none" spc="0" normalizeH="0" baseline="0" noProof="0" dirty="0" smtClean="0">
                    <a:ln>
                      <a:noFill/>
                    </a:ln>
                    <a:solidFill>
                      <a:schemeClr val="tx1"/>
                    </a:solidFill>
                    <a:effectLst/>
                    <a:uLnTx/>
                    <a:uFillTx/>
                    <a:latin typeface="+mn-lt"/>
                    <a:ea typeface="+mn-ea"/>
                    <a:cs typeface="+mn-cs"/>
                  </a:rPr>
                  <a:t>Paramètres de simulation </a:t>
                </a:r>
                <a:r>
                  <a:rPr kumimoji="0" lang="fr-FR" sz="1600" b="0" i="1" u="none" strike="noStrike" kern="1200" cap="none" spc="0" normalizeH="0" noProof="0" dirty="0" smtClean="0">
                    <a:ln>
                      <a:noFill/>
                    </a:ln>
                    <a:solidFill>
                      <a:schemeClr val="tx1"/>
                    </a:solidFill>
                    <a:effectLst/>
                    <a:uLnTx/>
                    <a:uFillTx/>
                    <a:latin typeface="+mn-lt"/>
                    <a:ea typeface="+mn-ea"/>
                    <a:cs typeface="+mn-cs"/>
                  </a:rPr>
                  <a:t>: </a:t>
                </a:r>
              </a:p>
              <a:p>
                <a:pPr marL="133350" lvl="1" indent="-169863">
                  <a:spcBef>
                    <a:spcPct val="20000"/>
                  </a:spcBef>
                  <a:buFont typeface="Arial" pitchFamily="34" charset="0"/>
                  <a:buChar char="•"/>
                </a:pPr>
                <a:r>
                  <a:rPr lang="fr-FR" sz="1600" i="1" dirty="0" smtClean="0"/>
                  <a:t>Surface  2×4  Ti</a:t>
                </a:r>
                <a:r>
                  <a:rPr lang="fr-FR" sz="1600" i="1" baseline="-25000" dirty="0" smtClean="0"/>
                  <a:t>80</a:t>
                </a:r>
                <a:r>
                  <a:rPr lang="fr-FR" sz="1600" i="1" dirty="0" smtClean="0"/>
                  <a:t>O</a:t>
                </a:r>
                <a:r>
                  <a:rPr lang="fr-FR" sz="1600" i="1" baseline="-25000" dirty="0" smtClean="0"/>
                  <a:t>160</a:t>
                </a:r>
                <a:endParaRPr lang="fr-FR" sz="1600" i="1" dirty="0" smtClean="0"/>
              </a:p>
              <a:p>
                <a:pPr marL="133350" lvl="1" indent="-169863">
                  <a:spcBef>
                    <a:spcPct val="20000"/>
                  </a:spcBef>
                  <a:buFont typeface="Arial" pitchFamily="34" charset="0"/>
                  <a:buChar char="•"/>
                </a:pPr>
                <a:r>
                  <a:rPr lang="fr-FR" sz="1600" i="1" dirty="0" smtClean="0"/>
                  <a:t>111 molécules d’eau </a:t>
                </a:r>
              </a:p>
              <a:p>
                <a:pPr marL="133350" lvl="1" indent="-169863">
                  <a:spcBef>
                    <a:spcPct val="20000"/>
                  </a:spcBef>
                  <a:buFont typeface="Arial" pitchFamily="34" charset="0"/>
                  <a:buChar char="•"/>
                </a:pPr>
                <a:r>
                  <a:rPr lang="fr-FR" sz="1600" i="1" noProof="0" dirty="0" smtClean="0"/>
                  <a:t>20 </a:t>
                </a:r>
                <a:r>
                  <a:rPr lang="fr-FR" sz="1600" i="1" noProof="0" dirty="0" err="1" smtClean="0"/>
                  <a:t>ps</a:t>
                </a:r>
                <a:r>
                  <a:rPr lang="fr-FR" sz="1600" i="1" noProof="0" dirty="0" smtClean="0"/>
                  <a:t> simulées à 293 K</a:t>
                </a:r>
                <a:endParaRPr kumimoji="0" lang="fr-FR" sz="16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62" name="Rectangle à coins arrondis 61"/>
              <p:cNvSpPr/>
              <p:nvPr/>
            </p:nvSpPr>
            <p:spPr bwMode="auto">
              <a:xfrm>
                <a:off x="5220072" y="1412776"/>
                <a:ext cx="3528392" cy="1368152"/>
              </a:xfrm>
              <a:prstGeom prst="roundRect">
                <a:avLst>
                  <a:gd name="adj" fmla="val 3809"/>
                </a:avLst>
              </a:prstGeom>
              <a:no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63" name="Rectangle 62"/>
              <p:cNvSpPr/>
              <p:nvPr/>
            </p:nvSpPr>
            <p:spPr>
              <a:xfrm>
                <a:off x="7417686" y="1919396"/>
                <a:ext cx="1355884" cy="307777"/>
              </a:xfrm>
              <a:prstGeom prst="rect">
                <a:avLst/>
              </a:prstGeom>
            </p:spPr>
            <p:txBody>
              <a:bodyPr wrap="none">
                <a:spAutoFit/>
              </a:bodyPr>
              <a:lstStyle/>
              <a:p>
                <a:r>
                  <a:rPr lang="fr-FR" sz="1400" i="1" dirty="0" smtClean="0"/>
                  <a:t>Soit 576 atomes</a:t>
                </a:r>
                <a:endParaRPr lang="fr-FR" sz="1400" dirty="0"/>
              </a:p>
            </p:txBody>
          </p:sp>
        </p:grpSp>
        <p:sp>
          <p:nvSpPr>
            <p:cNvPr id="64" name="Accolade fermante 63"/>
            <p:cNvSpPr/>
            <p:nvPr/>
          </p:nvSpPr>
          <p:spPr>
            <a:xfrm>
              <a:off x="7348132" y="1868650"/>
              <a:ext cx="72008" cy="432048"/>
            </a:xfrm>
            <a:prstGeom prst="righ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68" name="Espace réservé du numéro de diapositive 67"/>
          <p:cNvSpPr>
            <a:spLocks noGrp="1"/>
          </p:cNvSpPr>
          <p:nvPr>
            <p:ph type="sldNum" sz="quarter" idx="12"/>
          </p:nvPr>
        </p:nvSpPr>
        <p:spPr/>
        <p:txBody>
          <a:bodyPr/>
          <a:lstStyle/>
          <a:p>
            <a:fld id="{DB0DCAEC-CBBF-428A-8CF8-CA1E425F598E}" type="slidenum">
              <a:rPr lang="fr-FR" smtClean="0"/>
              <a:pPr/>
              <a:t>16</a:t>
            </a:fld>
            <a:endParaRPr lang="fr-FR"/>
          </a:p>
        </p:txBody>
      </p:sp>
      <p:sp>
        <p:nvSpPr>
          <p:cNvPr id="70" name="Rectangle 69"/>
          <p:cNvSpPr/>
          <p:nvPr/>
        </p:nvSpPr>
        <p:spPr>
          <a:xfrm>
            <a:off x="-373312" y="5371474"/>
            <a:ext cx="4536504" cy="338554"/>
          </a:xfrm>
          <a:prstGeom prst="rect">
            <a:avLst/>
          </a:prstGeom>
        </p:spPr>
        <p:txBody>
          <a:bodyPr wrap="square">
            <a:spAutoFit/>
          </a:bodyPr>
          <a:lstStyle/>
          <a:p>
            <a:pPr marL="514350" lvl="1">
              <a:buFont typeface="Arial" pitchFamily="34" charset="0"/>
              <a:buChar char="•"/>
              <a:defRPr/>
            </a:pPr>
            <a:r>
              <a:rPr lang="fr-FR" sz="1600" b="1" dirty="0" smtClean="0"/>
              <a:t>  </a:t>
            </a:r>
            <a:r>
              <a:rPr lang="fr-FR" sz="1500" b="1" dirty="0" smtClean="0"/>
              <a:t>Maintien de la structure bidentate à 293 K </a:t>
            </a:r>
          </a:p>
        </p:txBody>
      </p:sp>
      <p:sp>
        <p:nvSpPr>
          <p:cNvPr id="71" name="Rectangle à coins arrondis 70"/>
          <p:cNvSpPr/>
          <p:nvPr/>
        </p:nvSpPr>
        <p:spPr bwMode="auto">
          <a:xfrm>
            <a:off x="58736" y="5327162"/>
            <a:ext cx="4104456" cy="1270190"/>
          </a:xfrm>
          <a:prstGeom prst="roundRect">
            <a:avLst>
              <a:gd name="adj" fmla="val 10531"/>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a:latin typeface="+mj-lt"/>
            </a:endParaRPr>
          </a:p>
        </p:txBody>
      </p:sp>
      <p:sp>
        <p:nvSpPr>
          <p:cNvPr id="72" name="Rectangle 71"/>
          <p:cNvSpPr/>
          <p:nvPr/>
        </p:nvSpPr>
        <p:spPr>
          <a:xfrm>
            <a:off x="-373312" y="5651770"/>
            <a:ext cx="4320000" cy="323165"/>
          </a:xfrm>
          <a:prstGeom prst="rect">
            <a:avLst/>
          </a:prstGeom>
        </p:spPr>
        <p:txBody>
          <a:bodyPr wrap="square">
            <a:spAutoFit/>
          </a:bodyPr>
          <a:lstStyle/>
          <a:p>
            <a:pPr marL="514350" lvl="1">
              <a:buFont typeface="Arial" pitchFamily="34" charset="0"/>
              <a:buChar char="•"/>
              <a:defRPr/>
            </a:pPr>
            <a:r>
              <a:rPr lang="fr-FR" sz="1500" b="1" dirty="0" smtClean="0"/>
              <a:t>  </a:t>
            </a:r>
            <a:r>
              <a:rPr lang="fr-FR" sz="1500" b="1" dirty="0" smtClean="0">
                <a:solidFill>
                  <a:srgbClr val="FF0000"/>
                </a:solidFill>
              </a:rPr>
              <a:t>3</a:t>
            </a:r>
            <a:r>
              <a:rPr lang="fr-FR" sz="1500" b="1" dirty="0" smtClean="0"/>
              <a:t> molécules en sphère </a:t>
            </a:r>
            <a:r>
              <a:rPr lang="fr-FR" sz="1500" b="1" dirty="0" smtClean="0">
                <a:solidFill>
                  <a:srgbClr val="FF0000"/>
                </a:solidFill>
              </a:rPr>
              <a:t>O</a:t>
            </a:r>
            <a:r>
              <a:rPr lang="fr-FR" sz="1500" b="1" baseline="-25000" dirty="0" smtClean="0">
                <a:solidFill>
                  <a:srgbClr val="FF0000"/>
                </a:solidFill>
              </a:rPr>
              <a:t>1st</a:t>
            </a:r>
            <a:endParaRPr lang="fr-FR" sz="1500" b="1" dirty="0" smtClean="0">
              <a:solidFill>
                <a:srgbClr val="FF0000"/>
              </a:solidFill>
            </a:endParaRPr>
          </a:p>
        </p:txBody>
      </p:sp>
      <p:sp>
        <p:nvSpPr>
          <p:cNvPr id="73" name="Rectangle 72"/>
          <p:cNvSpPr/>
          <p:nvPr/>
        </p:nvSpPr>
        <p:spPr>
          <a:xfrm>
            <a:off x="-373312" y="5904520"/>
            <a:ext cx="4320000" cy="338554"/>
          </a:xfrm>
          <a:prstGeom prst="rect">
            <a:avLst/>
          </a:prstGeom>
        </p:spPr>
        <p:txBody>
          <a:bodyPr wrap="square">
            <a:spAutoFit/>
          </a:bodyPr>
          <a:lstStyle/>
          <a:p>
            <a:pPr marL="514350" lvl="1">
              <a:buFont typeface="Arial" pitchFamily="34" charset="0"/>
              <a:buChar char="•"/>
              <a:defRPr/>
            </a:pPr>
            <a:r>
              <a:rPr lang="fr-FR" sz="1600" b="1" dirty="0" smtClean="0"/>
              <a:t>  </a:t>
            </a:r>
            <a:r>
              <a:rPr lang="fr-FR" sz="1500" b="1" dirty="0" smtClean="0">
                <a:solidFill>
                  <a:srgbClr val="0000FF"/>
                </a:solidFill>
              </a:rPr>
              <a:t>6</a:t>
            </a:r>
            <a:r>
              <a:rPr lang="fr-FR" sz="1500" b="1" dirty="0" smtClean="0"/>
              <a:t> molécules en sphère </a:t>
            </a:r>
            <a:r>
              <a:rPr lang="fr-FR" sz="1500" b="1" dirty="0" smtClean="0">
                <a:solidFill>
                  <a:srgbClr val="0000FF"/>
                </a:solidFill>
              </a:rPr>
              <a:t>O</a:t>
            </a:r>
            <a:r>
              <a:rPr lang="fr-FR" sz="1500" b="1" baseline="-25000" dirty="0" smtClean="0">
                <a:solidFill>
                  <a:srgbClr val="0000FF"/>
                </a:solidFill>
              </a:rPr>
              <a:t>2nd-</a:t>
            </a:r>
            <a:r>
              <a:rPr lang="fr-FR" sz="1500" b="1" i="1" baseline="-25000" dirty="0" err="1" smtClean="0">
                <a:solidFill>
                  <a:srgbClr val="0000FF"/>
                </a:solidFill>
              </a:rPr>
              <a:t>éq</a:t>
            </a:r>
            <a:endParaRPr lang="fr-FR" sz="1500" b="1" dirty="0" smtClean="0">
              <a:solidFill>
                <a:srgbClr val="0000FF"/>
              </a:solidFill>
            </a:endParaRPr>
          </a:p>
        </p:txBody>
      </p:sp>
      <p:sp>
        <p:nvSpPr>
          <p:cNvPr id="74" name="Rectangle 73"/>
          <p:cNvSpPr/>
          <p:nvPr/>
        </p:nvSpPr>
        <p:spPr>
          <a:xfrm>
            <a:off x="-373312" y="6177312"/>
            <a:ext cx="4608512" cy="338554"/>
          </a:xfrm>
          <a:prstGeom prst="rect">
            <a:avLst/>
          </a:prstGeom>
        </p:spPr>
        <p:txBody>
          <a:bodyPr wrap="square">
            <a:spAutoFit/>
          </a:bodyPr>
          <a:lstStyle/>
          <a:p>
            <a:pPr marL="514350" lvl="1">
              <a:buFont typeface="Arial" pitchFamily="34" charset="0"/>
              <a:buChar char="•"/>
              <a:defRPr/>
            </a:pPr>
            <a:r>
              <a:rPr lang="fr-FR" sz="1600" b="1" dirty="0" smtClean="0"/>
              <a:t>  </a:t>
            </a:r>
            <a:r>
              <a:rPr lang="fr-FR" sz="1500" b="1" dirty="0" smtClean="0">
                <a:solidFill>
                  <a:srgbClr val="FF00FF"/>
                </a:solidFill>
              </a:rPr>
              <a:t>3</a:t>
            </a:r>
            <a:r>
              <a:rPr lang="fr-FR" sz="1500" b="1" dirty="0" smtClean="0"/>
              <a:t> molécules en sphère </a:t>
            </a:r>
            <a:r>
              <a:rPr lang="fr-FR" sz="1500" b="1" dirty="0" smtClean="0">
                <a:solidFill>
                  <a:srgbClr val="FF00FF"/>
                </a:solidFill>
              </a:rPr>
              <a:t>O</a:t>
            </a:r>
            <a:r>
              <a:rPr lang="fr-FR" sz="1500" b="1" baseline="-25000" dirty="0" smtClean="0">
                <a:solidFill>
                  <a:srgbClr val="FF00FF"/>
                </a:solidFill>
              </a:rPr>
              <a:t>2nd-</a:t>
            </a:r>
            <a:r>
              <a:rPr lang="fr-FR" sz="1500" b="1" i="1" baseline="-25000" dirty="0" err="1" smtClean="0">
                <a:solidFill>
                  <a:srgbClr val="FF00FF"/>
                </a:solidFill>
              </a:rPr>
              <a:t>ap</a:t>
            </a:r>
            <a:r>
              <a:rPr lang="fr-FR" sz="1500" b="1" dirty="0" smtClean="0"/>
              <a:t> par atome </a:t>
            </a:r>
            <a:r>
              <a:rPr lang="fr-FR" sz="1500" b="1" dirty="0" err="1" smtClean="0"/>
              <a:t>O</a:t>
            </a:r>
            <a:r>
              <a:rPr lang="fr-FR" sz="1500" b="1" baseline="-25000" dirty="0" err="1" smtClean="0"/>
              <a:t>yle</a:t>
            </a:r>
            <a:endParaRPr lang="fr-FR" sz="1500" b="1" dirty="0" smtClean="0"/>
          </a:p>
        </p:txBody>
      </p:sp>
      <p:sp>
        <p:nvSpPr>
          <p:cNvPr id="80" name="Rectangle à coins arrondis 79"/>
          <p:cNvSpPr/>
          <p:nvPr/>
        </p:nvSpPr>
        <p:spPr bwMode="auto">
          <a:xfrm>
            <a:off x="4235200" y="5301208"/>
            <a:ext cx="4860032" cy="1311384"/>
          </a:xfrm>
          <a:prstGeom prst="roundRect">
            <a:avLst>
              <a:gd name="adj" fmla="val 10531"/>
            </a:avLst>
          </a:prstGeom>
          <a:noFill/>
          <a:ln w="38100">
            <a:solidFill>
              <a:srgbClr val="0099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a:latin typeface="+mj-lt"/>
            </a:endParaRPr>
          </a:p>
        </p:txBody>
      </p:sp>
      <p:sp>
        <p:nvSpPr>
          <p:cNvPr id="83" name="Rectangle 82"/>
          <p:cNvSpPr/>
          <p:nvPr/>
        </p:nvSpPr>
        <p:spPr>
          <a:xfrm>
            <a:off x="3803152" y="5445224"/>
            <a:ext cx="5292080" cy="584775"/>
          </a:xfrm>
          <a:prstGeom prst="rect">
            <a:avLst/>
          </a:prstGeom>
        </p:spPr>
        <p:txBody>
          <a:bodyPr wrap="square">
            <a:spAutoFit/>
          </a:bodyPr>
          <a:lstStyle/>
          <a:p>
            <a:pPr marL="514350" lvl="1">
              <a:buFont typeface="Arial" pitchFamily="34" charset="0"/>
              <a:buChar char="•"/>
              <a:tabLst>
                <a:tab pos="715963" algn="l"/>
              </a:tabLst>
              <a:defRPr/>
            </a:pPr>
            <a:r>
              <a:rPr lang="fr-FR" sz="1600" b="1" dirty="0" smtClean="0"/>
              <a:t>  	</a:t>
            </a:r>
            <a:r>
              <a:rPr lang="fr-FR" sz="1500" b="1" dirty="0" smtClean="0"/>
              <a:t>Aucun échange de molécules dans les couches 	structurées</a:t>
            </a:r>
          </a:p>
        </p:txBody>
      </p:sp>
      <p:sp>
        <p:nvSpPr>
          <p:cNvPr id="85" name="Rectangle 84"/>
          <p:cNvSpPr/>
          <p:nvPr/>
        </p:nvSpPr>
        <p:spPr>
          <a:xfrm>
            <a:off x="3803152" y="5949280"/>
            <a:ext cx="5040560" cy="553998"/>
          </a:xfrm>
          <a:prstGeom prst="rect">
            <a:avLst/>
          </a:prstGeom>
        </p:spPr>
        <p:txBody>
          <a:bodyPr wrap="square">
            <a:spAutoFit/>
          </a:bodyPr>
          <a:lstStyle/>
          <a:p>
            <a:pPr marL="514350" lvl="1">
              <a:buFont typeface="Arial" pitchFamily="34" charset="0"/>
              <a:buChar char="•"/>
              <a:tabLst>
                <a:tab pos="715963" algn="l"/>
              </a:tabLst>
              <a:defRPr/>
            </a:pPr>
            <a:r>
              <a:rPr lang="fr-FR" sz="1500" b="1" dirty="0" smtClean="0"/>
              <a:t>  	Les molécules </a:t>
            </a:r>
            <a:r>
              <a:rPr lang="fr-FR" sz="1500" b="1" dirty="0" smtClean="0">
                <a:solidFill>
                  <a:srgbClr val="0000FF"/>
                </a:solidFill>
              </a:rPr>
              <a:t>O</a:t>
            </a:r>
            <a:r>
              <a:rPr lang="fr-FR" sz="1500" b="1" baseline="-25000" dirty="0" smtClean="0">
                <a:solidFill>
                  <a:srgbClr val="0000FF"/>
                </a:solidFill>
              </a:rPr>
              <a:t>2nd-</a:t>
            </a:r>
            <a:r>
              <a:rPr lang="fr-FR" sz="1500" b="1" i="1" baseline="-25000" dirty="0" err="1" smtClean="0">
                <a:solidFill>
                  <a:srgbClr val="0000FF"/>
                </a:solidFill>
              </a:rPr>
              <a:t>éq</a:t>
            </a:r>
            <a:r>
              <a:rPr lang="fr-FR" sz="1500" b="1" baseline="-25000" dirty="0" smtClean="0"/>
              <a:t> </a:t>
            </a:r>
            <a:r>
              <a:rPr lang="fr-FR" sz="1500" b="1" dirty="0" smtClean="0"/>
              <a:t> en contact avec le solvant 	vérifient le mécanisme observé en solution</a:t>
            </a:r>
          </a:p>
        </p:txBody>
      </p:sp>
      <p:grpSp>
        <p:nvGrpSpPr>
          <p:cNvPr id="5" name="Groupe 68"/>
          <p:cNvGrpSpPr/>
          <p:nvPr/>
        </p:nvGrpSpPr>
        <p:grpSpPr>
          <a:xfrm>
            <a:off x="706210" y="1268762"/>
            <a:ext cx="6238562" cy="3858181"/>
            <a:chOff x="706210" y="1268762"/>
            <a:chExt cx="6238562" cy="3858181"/>
          </a:xfrm>
        </p:grpSpPr>
        <p:grpSp>
          <p:nvGrpSpPr>
            <p:cNvPr id="6" name="Groupe 76"/>
            <p:cNvGrpSpPr/>
            <p:nvPr/>
          </p:nvGrpSpPr>
          <p:grpSpPr>
            <a:xfrm>
              <a:off x="706210" y="1268762"/>
              <a:ext cx="3944159" cy="3858181"/>
              <a:chOff x="1771308" y="1268762"/>
              <a:chExt cx="3944159" cy="3858181"/>
            </a:xfrm>
          </p:grpSpPr>
          <p:cxnSp>
            <p:nvCxnSpPr>
              <p:cNvPr id="119" name="Connecteur droit avec flèche 118"/>
              <p:cNvCxnSpPr>
                <a:cxnSpLocks noChangeAspect="1"/>
              </p:cNvCxnSpPr>
              <p:nvPr/>
            </p:nvCxnSpPr>
            <p:spPr>
              <a:xfrm>
                <a:off x="1885137" y="2447320"/>
                <a:ext cx="3830330" cy="766067"/>
              </a:xfrm>
              <a:prstGeom prst="straightConnector1">
                <a:avLst/>
              </a:prstGeom>
              <a:ln w="19050">
                <a:solidFill>
                  <a:srgbClr val="0099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21" name="Connecteur droit avec flèche 120"/>
              <p:cNvCxnSpPr>
                <a:cxnSpLocks noChangeAspect="1"/>
              </p:cNvCxnSpPr>
              <p:nvPr/>
            </p:nvCxnSpPr>
            <p:spPr>
              <a:xfrm rot="21300000" flipV="1">
                <a:off x="1864776" y="1971657"/>
                <a:ext cx="944150" cy="435764"/>
              </a:xfrm>
              <a:prstGeom prst="straightConnector1">
                <a:avLst/>
              </a:prstGeom>
              <a:ln w="19050">
                <a:solidFill>
                  <a:srgbClr val="009900"/>
                </a:solidFill>
                <a:prstDash val="solid"/>
                <a:tailEnd type="none"/>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125" name="Connecteur droit avec flèche 124"/>
              <p:cNvCxnSpPr>
                <a:cxnSpLocks noChangeAspect="1"/>
              </p:cNvCxnSpPr>
              <p:nvPr/>
            </p:nvCxnSpPr>
            <p:spPr>
              <a:xfrm rot="21300000" flipV="1">
                <a:off x="1877659" y="3988881"/>
                <a:ext cx="964385" cy="445101"/>
              </a:xfrm>
              <a:prstGeom prst="straightConnector1">
                <a:avLst/>
              </a:prstGeom>
              <a:ln w="19050">
                <a:solidFill>
                  <a:srgbClr val="009900"/>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26" name="Connecteur droit avec flèche 125"/>
              <p:cNvCxnSpPr/>
              <p:nvPr/>
            </p:nvCxnSpPr>
            <p:spPr>
              <a:xfrm rot="16200000" flipV="1">
                <a:off x="907745" y="3420985"/>
                <a:ext cx="1922629" cy="0"/>
              </a:xfrm>
              <a:prstGeom prst="straightConnector1">
                <a:avLst/>
              </a:prstGeom>
              <a:ln w="12700">
                <a:solidFill>
                  <a:schemeClr val="tx1">
                    <a:lumMod val="65000"/>
                    <a:lumOff val="35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7" name="Groupe 132"/>
              <p:cNvGrpSpPr/>
              <p:nvPr/>
            </p:nvGrpSpPr>
            <p:grpSpPr>
              <a:xfrm>
                <a:off x="1771308" y="1727180"/>
                <a:ext cx="195505" cy="642472"/>
                <a:chOff x="4214212" y="1436141"/>
                <a:chExt cx="192736" cy="633373"/>
              </a:xfrm>
            </p:grpSpPr>
            <p:cxnSp>
              <p:nvCxnSpPr>
                <p:cNvPr id="127" name="Connecteur droit avec flèche 126"/>
                <p:cNvCxnSpPr/>
                <p:nvPr/>
              </p:nvCxnSpPr>
              <p:spPr>
                <a:xfrm rot="16200000" flipV="1">
                  <a:off x="4166579" y="1580141"/>
                  <a:ext cx="288000" cy="0"/>
                </a:xfrm>
                <a:prstGeom prst="straightConnector1">
                  <a:avLst/>
                </a:prstGeom>
                <a:ln w="12700">
                  <a:solidFill>
                    <a:schemeClr val="tx1">
                      <a:lumMod val="65000"/>
                      <a:lumOff val="35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28" name="Connecteur droit avec flèche 127"/>
                <p:cNvCxnSpPr/>
                <p:nvPr/>
              </p:nvCxnSpPr>
              <p:spPr>
                <a:xfrm flipV="1">
                  <a:off x="4214212" y="1645310"/>
                  <a:ext cx="192736" cy="133948"/>
                </a:xfrm>
                <a:prstGeom prst="straightConnector1">
                  <a:avLst/>
                </a:prstGeom>
                <a:ln w="12700">
                  <a:solidFill>
                    <a:schemeClr val="tx1">
                      <a:lumMod val="65000"/>
                      <a:lumOff val="3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9" name="Connecteur droit avec flèche 128"/>
                <p:cNvCxnSpPr/>
                <p:nvPr/>
              </p:nvCxnSpPr>
              <p:spPr>
                <a:xfrm flipV="1">
                  <a:off x="4214212" y="1736277"/>
                  <a:ext cx="192736" cy="133948"/>
                </a:xfrm>
                <a:prstGeom prst="straightConnector1">
                  <a:avLst/>
                </a:prstGeom>
                <a:ln w="12700">
                  <a:solidFill>
                    <a:schemeClr val="tx1">
                      <a:lumMod val="65000"/>
                      <a:lumOff val="3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0" name="Connecteur droit avec flèche 129"/>
                <p:cNvCxnSpPr/>
                <p:nvPr/>
              </p:nvCxnSpPr>
              <p:spPr>
                <a:xfrm rot="16200000" flipV="1">
                  <a:off x="4184579" y="1943514"/>
                  <a:ext cx="252000" cy="0"/>
                </a:xfrm>
                <a:prstGeom prst="straightConnector1">
                  <a:avLst/>
                </a:prstGeom>
                <a:ln w="12700">
                  <a:solidFill>
                    <a:schemeClr val="tx1">
                      <a:lumMod val="65000"/>
                      <a:lumOff val="35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sp>
            <p:nvSpPr>
              <p:cNvPr id="131" name="ZoneTexte 130"/>
              <p:cNvSpPr txBox="1"/>
              <p:nvPr/>
            </p:nvSpPr>
            <p:spPr bwMode="auto">
              <a:xfrm>
                <a:off x="1776933" y="2738095"/>
                <a:ext cx="1488094" cy="903940"/>
              </a:xfrm>
              <a:prstGeom prst="rect">
                <a:avLst/>
              </a:prstGeom>
              <a:noFill/>
              <a:ln w="12700">
                <a:noFill/>
              </a:ln>
              <a:scene3d>
                <a:camera prst="isometricRightUp"/>
                <a:lightRig rig="threePt" dir="t"/>
              </a:scene3d>
            </p:spPr>
            <p:txBody>
              <a:bodyPr wrap="square">
                <a:spAutoFit/>
              </a:bodyPr>
              <a:lstStyle/>
              <a:p>
                <a:pPr algn="ctr">
                  <a:defRPr/>
                </a:pPr>
                <a:r>
                  <a:rPr lang="fr-FR" sz="2000" dirty="0" smtClean="0">
                    <a:solidFill>
                      <a:srgbClr val="FF0000"/>
                    </a:solidFill>
                    <a:cs typeface="Times New Roman" pitchFamily="18" charset="0"/>
                  </a:rPr>
                  <a:t>Couches d’eau structurées</a:t>
                </a:r>
              </a:p>
              <a:p>
                <a:pPr algn="ctr">
                  <a:defRPr/>
                </a:pPr>
                <a:r>
                  <a:rPr lang="fr-FR" sz="2000" dirty="0" smtClean="0">
                    <a:solidFill>
                      <a:srgbClr val="FF0000"/>
                    </a:solidFill>
                    <a:cs typeface="Times New Roman" pitchFamily="18" charset="0"/>
                  </a:rPr>
                  <a:t>(4 - 5 Å)</a:t>
                </a:r>
                <a:endParaRPr lang="fr-FR" sz="2000" dirty="0">
                  <a:solidFill>
                    <a:srgbClr val="FF0000"/>
                  </a:solidFill>
                  <a:cs typeface="Times New Roman" pitchFamily="18" charset="0"/>
                </a:endParaRPr>
              </a:p>
            </p:txBody>
          </p:sp>
          <p:sp>
            <p:nvSpPr>
              <p:cNvPr id="132" name="ZoneTexte 131"/>
              <p:cNvSpPr txBox="1"/>
              <p:nvPr/>
            </p:nvSpPr>
            <p:spPr bwMode="auto">
              <a:xfrm>
                <a:off x="1773451" y="1268762"/>
                <a:ext cx="1266692" cy="903940"/>
              </a:xfrm>
              <a:prstGeom prst="rect">
                <a:avLst/>
              </a:prstGeom>
              <a:noFill/>
              <a:ln w="12700">
                <a:noFill/>
              </a:ln>
              <a:scene3d>
                <a:camera prst="isometricRightUp"/>
                <a:lightRig rig="threePt" dir="t"/>
              </a:scene3d>
            </p:spPr>
            <p:txBody>
              <a:bodyPr wrap="square">
                <a:spAutoFit/>
              </a:bodyPr>
              <a:lstStyle/>
              <a:p>
                <a:pPr algn="ctr">
                  <a:defRPr/>
                </a:pPr>
                <a:r>
                  <a:rPr lang="fr-FR" sz="2000" dirty="0" smtClean="0">
                    <a:solidFill>
                      <a:srgbClr val="00B0F0"/>
                    </a:solidFill>
                    <a:cs typeface="Times New Roman" pitchFamily="18" charset="0"/>
                  </a:rPr>
                  <a:t>Eau à caractère de solvant</a:t>
                </a:r>
                <a:endParaRPr lang="fr-FR" sz="2000" baseline="-25000" dirty="0">
                  <a:solidFill>
                    <a:srgbClr val="00B0F0"/>
                  </a:solidFill>
                  <a:cs typeface="Times New Roman" pitchFamily="18" charset="0"/>
                </a:endParaRPr>
              </a:p>
            </p:txBody>
          </p:sp>
          <p:cxnSp>
            <p:nvCxnSpPr>
              <p:cNvPr id="134" name="Connecteur droit avec flèche 133"/>
              <p:cNvCxnSpPr>
                <a:cxnSpLocks noChangeAspect="1"/>
              </p:cNvCxnSpPr>
              <p:nvPr/>
            </p:nvCxnSpPr>
            <p:spPr>
              <a:xfrm>
                <a:off x="1885141" y="4474320"/>
                <a:ext cx="3263120" cy="652623"/>
              </a:xfrm>
              <a:prstGeom prst="straightConnector1">
                <a:avLst/>
              </a:prstGeom>
              <a:ln w="19050">
                <a:solidFill>
                  <a:srgbClr val="009900"/>
                </a:solidFill>
                <a:prstDash val="solid"/>
                <a:tailEnd type="none"/>
              </a:ln>
            </p:spPr>
            <p:style>
              <a:lnRef idx="1">
                <a:schemeClr val="accent1"/>
              </a:lnRef>
              <a:fillRef idx="0">
                <a:schemeClr val="accent1"/>
              </a:fillRef>
              <a:effectRef idx="0">
                <a:schemeClr val="accent1"/>
              </a:effectRef>
              <a:fontRef idx="minor">
                <a:schemeClr val="tx1"/>
              </a:fontRef>
            </p:style>
          </p:cxnSp>
        </p:grpSp>
        <p:sp>
          <p:nvSpPr>
            <p:cNvPr id="67" name="Rectangle 66"/>
            <p:cNvSpPr/>
            <p:nvPr/>
          </p:nvSpPr>
          <p:spPr>
            <a:xfrm>
              <a:off x="5004048" y="2996952"/>
              <a:ext cx="1940724" cy="338554"/>
            </a:xfrm>
            <a:prstGeom prst="rect">
              <a:avLst/>
            </a:prstGeom>
          </p:spPr>
          <p:txBody>
            <a:bodyPr wrap="none">
              <a:spAutoFit/>
            </a:bodyPr>
            <a:lstStyle/>
            <a:p>
              <a:pPr algn="ctr"/>
              <a:r>
                <a:rPr lang="fr-FR" sz="1600" dirty="0" smtClean="0">
                  <a:solidFill>
                    <a:srgbClr val="009900"/>
                  </a:solidFill>
                </a:rPr>
                <a:t>d(U-surface) = 3,24 Å</a:t>
              </a:r>
            </a:p>
          </p:txBody>
        </p:sp>
      </p:grpSp>
      <p:pic>
        <p:nvPicPr>
          <p:cNvPr id="60" name="Picture 2"/>
          <p:cNvPicPr>
            <a:picLocks noChangeAspect="1" noChangeArrowheads="1"/>
          </p:cNvPicPr>
          <p:nvPr/>
        </p:nvPicPr>
        <p:blipFill>
          <a:blip r:embed="rId7" cstate="print"/>
          <a:srcRect/>
          <a:stretch>
            <a:fillRect/>
          </a:stretch>
        </p:blipFill>
        <p:spPr bwMode="auto">
          <a:xfrm>
            <a:off x="8390955" y="0"/>
            <a:ext cx="753045" cy="484477"/>
          </a:xfrm>
          <a:prstGeom prst="rect">
            <a:avLst/>
          </a:prstGeom>
          <a:noFill/>
          <a:ln w="9525">
            <a:noFill/>
            <a:miter lim="800000"/>
            <a:headEnd/>
            <a:tailEnd/>
          </a:ln>
        </p:spPr>
      </p:pic>
      <p:pic>
        <p:nvPicPr>
          <p:cNvPr id="65" name="Image 64" descr="logo_edf.jpg"/>
          <p:cNvPicPr>
            <a:picLocks noChangeAspect="1"/>
          </p:cNvPicPr>
          <p:nvPr/>
        </p:nvPicPr>
        <p:blipFill>
          <a:blip r:embed="rId8" cstate="print"/>
          <a:srcRect t="17393" b="17382"/>
          <a:stretch>
            <a:fillRect/>
          </a:stretch>
        </p:blipFill>
        <p:spPr>
          <a:xfrm>
            <a:off x="0" y="0"/>
            <a:ext cx="827221" cy="404664"/>
          </a:xfrm>
          <a:prstGeom prst="rect">
            <a:avLst/>
          </a:prstGeom>
        </p:spPr>
      </p:pic>
      <p:sp>
        <p:nvSpPr>
          <p:cNvPr id="2" name="Titre 1"/>
          <p:cNvSpPr>
            <a:spLocks noGrp="1"/>
          </p:cNvSpPr>
          <p:nvPr>
            <p:ph type="title"/>
          </p:nvPr>
        </p:nvSpPr>
        <p:spPr>
          <a:xfrm>
            <a:off x="510397" y="-107859"/>
            <a:ext cx="8229600" cy="1143000"/>
          </a:xfrm>
        </p:spPr>
        <p:txBody>
          <a:bodyPr/>
          <a:lstStyle/>
          <a:p>
            <a:r>
              <a:rPr lang="fr-FR" dirty="0" smtClean="0"/>
              <a:t>Complexes de l’UO</a:t>
            </a:r>
            <a:r>
              <a:rPr lang="fr-FR" baseline="-25000" dirty="0" smtClean="0"/>
              <a:t>2</a:t>
            </a:r>
            <a:r>
              <a:rPr lang="fr-FR" baseline="30000" dirty="0" smtClean="0"/>
              <a:t>2+</a:t>
            </a:r>
            <a:r>
              <a:rPr lang="fr-FR" dirty="0" smtClean="0"/>
              <a:t> à l’interface eau/TiO</a:t>
            </a:r>
            <a:r>
              <a:rPr lang="fr-FR" baseline="-25000" dirty="0" smtClean="0"/>
              <a:t>2</a:t>
            </a:r>
            <a:r>
              <a:rPr lang="fr-FR" dirty="0" smtClean="0"/>
              <a:t>(100) rutile</a:t>
            </a:r>
            <a:endParaRPr lang="fr-FR" dirty="0"/>
          </a:p>
        </p:txBody>
      </p:sp>
    </p:spTree>
    <p:custDataLst>
      <p:tags r:id="rId1"/>
    </p:custDataLst>
  </p:cSld>
  <p:clrMapOvr>
    <a:masterClrMapping/>
  </p:clrMapOvr>
  <p:transition advTm="7433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par>
                                <p:cTn id="19" presetID="10" presetClass="entr" presetSubtype="0" fill="hold" grpId="0" nodeType="with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fade">
                                      <p:cBhvr>
                                        <p:cTn id="21" dur="1000"/>
                                        <p:tgtEl>
                                          <p:spTgt spid="7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2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5"/>
                                        </p:tgtEl>
                                        <p:attrNameLst>
                                          <p:attrName>style.visibility</p:attrName>
                                        </p:attrNameLst>
                                      </p:cBhvr>
                                      <p:to>
                                        <p:strVal val="visible"/>
                                      </p:to>
                                    </p:set>
                                  </p:childTnLst>
                                </p:cTn>
                              </p:par>
                              <p:par>
                                <p:cTn id="35" presetID="10" presetClass="entr" presetSubtype="0" fill="hold" grpId="0" nodeType="with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fade">
                                      <p:cBhvr>
                                        <p:cTn id="37" dur="1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animBg="1"/>
      <p:bldP spid="72" grpId="0"/>
      <p:bldP spid="73" grpId="0"/>
      <p:bldP spid="74" grpId="0"/>
      <p:bldP spid="80" grpId="0" animBg="1"/>
      <p:bldP spid="83" grpId="0"/>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4" name="Tableau 143"/>
          <p:cNvGraphicFramePr>
            <a:graphicFrameLocks noGrp="1"/>
          </p:cNvGraphicFramePr>
          <p:nvPr/>
        </p:nvGraphicFramePr>
        <p:xfrm>
          <a:off x="245027" y="4190248"/>
          <a:ext cx="8665442" cy="1110960"/>
        </p:xfrm>
        <a:graphic>
          <a:graphicData uri="http://schemas.openxmlformats.org/drawingml/2006/table">
            <a:tbl>
              <a:tblPr firstRow="1" bandRow="1">
                <a:tableStyleId>{22838BEF-8BB2-4498-84A7-C5851F593DF1}</a:tableStyleId>
              </a:tblPr>
              <a:tblGrid>
                <a:gridCol w="1188000"/>
                <a:gridCol w="570230"/>
                <a:gridCol w="1021080"/>
                <a:gridCol w="1257618"/>
                <a:gridCol w="1089342"/>
                <a:gridCol w="1025842"/>
                <a:gridCol w="2513330"/>
              </a:tblGrid>
              <a:tr h="288000">
                <a:tc gridSpan="2">
                  <a:txBody>
                    <a:bodyPr/>
                    <a:lstStyle/>
                    <a:p>
                      <a:pPr algn="ctr">
                        <a:spcBef>
                          <a:spcPts val="0"/>
                        </a:spcBef>
                        <a:spcAft>
                          <a:spcPts val="0"/>
                        </a:spcAft>
                      </a:pPr>
                      <a:r>
                        <a:rPr lang="en-US" sz="1200" dirty="0" smtClean="0"/>
                        <a:t>Système</a:t>
                      </a:r>
                      <a:endParaRPr lang="en-US" sz="1200" b="1" dirty="0">
                        <a:latin typeface="+mj-lt"/>
                      </a:endParaRPr>
                    </a:p>
                  </a:txBody>
                  <a:tcPr anchor="ctr"/>
                </a:tc>
                <a:tc hMerge="1">
                  <a:txBody>
                    <a:bodyPr/>
                    <a:lstStyle/>
                    <a:p>
                      <a:pPr algn="ctr">
                        <a:spcBef>
                          <a:spcPts val="0"/>
                        </a:spcBef>
                        <a:spcAft>
                          <a:spcPts val="0"/>
                        </a:spcAft>
                      </a:pPr>
                      <a:endParaRPr lang="en-US" sz="1200" b="1" dirty="0">
                        <a:latin typeface="+mj-lt"/>
                      </a:endParaRPr>
                    </a:p>
                  </a:txBody>
                  <a:tcPr anchor="ctr"/>
                </a:tc>
                <a:tc>
                  <a:txBody>
                    <a:bodyPr/>
                    <a:lstStyle/>
                    <a:p>
                      <a:pPr algn="ctr">
                        <a:spcBef>
                          <a:spcPts val="0"/>
                        </a:spcBef>
                        <a:spcAft>
                          <a:spcPts val="0"/>
                        </a:spcAft>
                      </a:pPr>
                      <a:r>
                        <a:rPr lang="en-US" sz="1200" dirty="0" smtClean="0"/>
                        <a:t>d(U=</a:t>
                      </a:r>
                      <a:r>
                        <a:rPr lang="en-US" sz="1200" dirty="0" err="1" smtClean="0"/>
                        <a:t>O</a:t>
                      </a:r>
                      <a:r>
                        <a:rPr lang="en-US" sz="1200" baseline="-25000" dirty="0" err="1" smtClean="0"/>
                        <a:t>yle</a:t>
                      </a:r>
                      <a:r>
                        <a:rPr lang="en-US" sz="1200" dirty="0" smtClean="0"/>
                        <a:t>) (Å)</a:t>
                      </a:r>
                      <a:endParaRPr lang="en-US" sz="1200" b="1" dirty="0">
                        <a:latin typeface="+mj-lt"/>
                      </a:endParaRPr>
                    </a:p>
                  </a:txBody>
                  <a:tcPr anchor="ctr"/>
                </a:tc>
                <a:tc>
                  <a:txBody>
                    <a:bodyPr/>
                    <a:lstStyle/>
                    <a:p>
                      <a:pPr algn="ctr">
                        <a:spcBef>
                          <a:spcPts val="0"/>
                        </a:spcBef>
                        <a:spcAft>
                          <a:spcPts val="0"/>
                        </a:spcAft>
                      </a:pPr>
                      <a:r>
                        <a:rPr lang="az-Cyrl-AZ" sz="1200" dirty="0" smtClean="0"/>
                        <a:t>ф</a:t>
                      </a:r>
                      <a:r>
                        <a:rPr lang="en-US" sz="1200" dirty="0" err="1" smtClean="0"/>
                        <a:t>O</a:t>
                      </a:r>
                      <a:r>
                        <a:rPr lang="en-US" sz="1200" baseline="-25000" dirty="0" err="1" smtClean="0"/>
                        <a:t>yle</a:t>
                      </a:r>
                      <a:r>
                        <a:rPr lang="en-US" sz="1200" dirty="0" smtClean="0"/>
                        <a:t>=U=</a:t>
                      </a:r>
                      <a:r>
                        <a:rPr lang="en-US" sz="1200" dirty="0" err="1" smtClean="0"/>
                        <a:t>O</a:t>
                      </a:r>
                      <a:r>
                        <a:rPr lang="en-US" sz="1200" baseline="-25000" dirty="0" err="1" smtClean="0"/>
                        <a:t>yle</a:t>
                      </a:r>
                      <a:r>
                        <a:rPr lang="en-US" sz="1200" dirty="0" smtClean="0"/>
                        <a:t>)</a:t>
                      </a:r>
                      <a:r>
                        <a:rPr lang="en-US" sz="1200" baseline="0" dirty="0" smtClean="0"/>
                        <a:t> (°)</a:t>
                      </a:r>
                      <a:endParaRPr lang="en-US" sz="1200" b="1" i="0" dirty="0">
                        <a:latin typeface="+mj-lt"/>
                      </a:endParaRPr>
                    </a:p>
                  </a:txBody>
                  <a:tcPr anchor="ctr"/>
                </a:tc>
                <a:tc>
                  <a:txBody>
                    <a:bodyPr/>
                    <a:lstStyle/>
                    <a:p>
                      <a:pPr algn="ctr">
                        <a:spcBef>
                          <a:spcPts val="0"/>
                        </a:spcBef>
                        <a:spcAft>
                          <a:spcPts val="0"/>
                        </a:spcAft>
                      </a:pPr>
                      <a:r>
                        <a:rPr lang="en-US" sz="1200" dirty="0" smtClean="0"/>
                        <a:t>d(</a:t>
                      </a:r>
                      <a:r>
                        <a:rPr lang="en-US" sz="1200" baseline="0" dirty="0" smtClean="0"/>
                        <a:t>U-O</a:t>
                      </a:r>
                      <a:r>
                        <a:rPr lang="en-US" sz="1200" baseline="-8000" dirty="0" smtClean="0"/>
                        <a:t>1st</a:t>
                      </a:r>
                      <a:r>
                        <a:rPr lang="en-US" sz="1200" baseline="0" dirty="0" smtClean="0"/>
                        <a:t>) </a:t>
                      </a:r>
                      <a:r>
                        <a:rPr lang="en-US" sz="1200" dirty="0" smtClean="0"/>
                        <a:t>(Å)</a:t>
                      </a:r>
                      <a:endParaRPr lang="en-US" sz="1200" b="1" dirty="0">
                        <a:latin typeface="+mj-lt"/>
                      </a:endParaRPr>
                    </a:p>
                  </a:txBody>
                  <a:tcPr anchor="ctr"/>
                </a:tc>
                <a:tc>
                  <a:txBody>
                    <a:bodyPr/>
                    <a:lstStyle/>
                    <a:p>
                      <a:pPr algn="ctr">
                        <a:spcBef>
                          <a:spcPts val="0"/>
                        </a:spcBef>
                        <a:spcAft>
                          <a:spcPts val="0"/>
                        </a:spcAft>
                      </a:pPr>
                      <a:r>
                        <a:rPr lang="en-US" sz="1200" dirty="0" smtClean="0"/>
                        <a:t>d(U-O</a:t>
                      </a:r>
                      <a:r>
                        <a:rPr lang="en-US" sz="1200" baseline="-6000" dirty="0" smtClean="0"/>
                        <a:t>2nd</a:t>
                      </a:r>
                      <a:r>
                        <a:rPr lang="en-US" sz="1200" baseline="0" dirty="0" smtClean="0"/>
                        <a:t>) </a:t>
                      </a:r>
                      <a:r>
                        <a:rPr lang="en-US" sz="1200" dirty="0" smtClean="0"/>
                        <a:t>(Å)</a:t>
                      </a:r>
                      <a:endParaRPr lang="en-US" sz="1200" b="1" dirty="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aseline="-60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t>d(U-</a:t>
                      </a:r>
                      <a:r>
                        <a:rPr lang="en-US" sz="1200" kern="1200" dirty="0" err="1" smtClean="0"/>
                        <a:t>O</a:t>
                      </a:r>
                      <a:r>
                        <a:rPr lang="en-US" sz="1200" kern="1200" baseline="-25000" dirty="0" err="1" smtClean="0"/>
                        <a:t>adsorption</a:t>
                      </a:r>
                      <a:r>
                        <a:rPr lang="en-US" sz="1200" kern="1200" baseline="0" dirty="0" smtClean="0"/>
                        <a:t>) </a:t>
                      </a:r>
                      <a:r>
                        <a:rPr lang="en-US" sz="1200" kern="1200" dirty="0" smtClean="0"/>
                        <a:t>(Å</a:t>
                      </a:r>
                      <a:r>
                        <a:rPr lang="en-US" sz="1200" kern="1200" baseline="0" dirty="0" smtClean="0"/>
                        <a:t>)</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baseline="-6000" dirty="0" smtClean="0">
                        <a:latin typeface="+mj-lt"/>
                      </a:endParaRPr>
                    </a:p>
                  </a:txBody>
                  <a:tcPr anchor="ctr"/>
                </a:tc>
              </a:tr>
              <a:tr h="288000">
                <a:tc rowSpan="2">
                  <a:txBody>
                    <a:bodyPr/>
                    <a:lstStyle/>
                    <a:p>
                      <a:pPr algn="ctr">
                        <a:spcBef>
                          <a:spcPts val="0"/>
                        </a:spcBef>
                        <a:spcAft>
                          <a:spcPts val="0"/>
                        </a:spcAft>
                      </a:pPr>
                      <a:r>
                        <a:rPr lang="en-US" sz="1400" b="1" baseline="0" dirty="0" err="1" smtClean="0"/>
                        <a:t>Complexe</a:t>
                      </a:r>
                      <a:r>
                        <a:rPr lang="en-US" sz="1400" b="1" baseline="0" dirty="0" smtClean="0"/>
                        <a:t> </a:t>
                      </a:r>
                      <a:r>
                        <a:rPr lang="en-US" sz="1400" b="1" i="1" baseline="0" dirty="0" smtClean="0"/>
                        <a:t>bb</a:t>
                      </a:r>
                    </a:p>
                  </a:txBody>
                  <a:tcPr anchor="ctr"/>
                </a:tc>
                <a:tc>
                  <a:txBody>
                    <a:bodyPr/>
                    <a:lstStyle/>
                    <a:p>
                      <a:pPr algn="ctr">
                        <a:spcBef>
                          <a:spcPts val="0"/>
                        </a:spcBef>
                        <a:spcAft>
                          <a:spcPts val="0"/>
                        </a:spcAft>
                      </a:pPr>
                      <a:r>
                        <a:rPr lang="en-US" sz="1200" b="1" baseline="0" dirty="0" smtClean="0">
                          <a:solidFill>
                            <a:srgbClr val="0000FF"/>
                          </a:solidFill>
                        </a:rPr>
                        <a:t>293 K</a:t>
                      </a:r>
                      <a:endParaRPr lang="en-US" sz="1200" b="1" i="0" baseline="0" dirty="0">
                        <a:solidFill>
                          <a:srgbClr val="0000FF"/>
                        </a:solidFill>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FF"/>
                          </a:solidFill>
                        </a:rPr>
                        <a:t>1,94 </a:t>
                      </a:r>
                      <a:r>
                        <a:rPr lang="en-US" sz="1400" b="1" kern="1200" baseline="0" dirty="0" smtClean="0">
                          <a:solidFill>
                            <a:srgbClr val="0000FF"/>
                          </a:solidFill>
                        </a:rPr>
                        <a:t>± </a:t>
                      </a:r>
                      <a:r>
                        <a:rPr lang="en-US" sz="1400" b="1" dirty="0" smtClean="0">
                          <a:solidFill>
                            <a:srgbClr val="0000FF"/>
                          </a:solidFill>
                        </a:rPr>
                        <a:t>0,04</a:t>
                      </a:r>
                    </a:p>
                  </a:txBody>
                  <a:tcPr marL="34925" marR="34925" marT="34925" marB="34925" anchor="ctr"/>
                </a:tc>
                <a:tc>
                  <a:txBody>
                    <a:bodyPr/>
                    <a:lstStyle/>
                    <a:p>
                      <a:pPr algn="ctr">
                        <a:lnSpc>
                          <a:spcPct val="100000"/>
                        </a:lnSpc>
                        <a:spcBef>
                          <a:spcPts val="0"/>
                        </a:spcBef>
                        <a:spcAft>
                          <a:spcPts val="0"/>
                        </a:spcAft>
                      </a:pPr>
                      <a:r>
                        <a:rPr lang="fr-FR" sz="1400" b="1" dirty="0" smtClean="0">
                          <a:solidFill>
                            <a:srgbClr val="0000FF"/>
                          </a:solidFill>
                        </a:rPr>
                        <a:t>171</a:t>
                      </a:r>
                    </a:p>
                  </a:txBody>
                  <a:tcPr marL="34925" marR="34925" marT="34925" marB="34925" anchor="ctr"/>
                </a:tc>
                <a:tc>
                  <a:txBody>
                    <a:bodyPr/>
                    <a:lstStyle/>
                    <a:p>
                      <a:pPr algn="ctr">
                        <a:lnSpc>
                          <a:spcPct val="100000"/>
                        </a:lnSpc>
                        <a:spcBef>
                          <a:spcPts val="0"/>
                        </a:spcBef>
                        <a:spcAft>
                          <a:spcPts val="0"/>
                        </a:spcAft>
                      </a:pPr>
                      <a:r>
                        <a:rPr lang="en-US" sz="1400" b="1" dirty="0" smtClean="0">
                          <a:solidFill>
                            <a:srgbClr val="0000FF"/>
                          </a:solidFill>
                        </a:rPr>
                        <a:t>2,59 </a:t>
                      </a:r>
                      <a:r>
                        <a:rPr lang="en-US" sz="1400" b="1" kern="1200" baseline="0" dirty="0" smtClean="0">
                          <a:solidFill>
                            <a:srgbClr val="0000FF"/>
                          </a:solidFill>
                        </a:rPr>
                        <a:t>±</a:t>
                      </a:r>
                      <a:r>
                        <a:rPr lang="en-US" sz="1400" b="1" dirty="0" smtClean="0">
                          <a:solidFill>
                            <a:srgbClr val="0000FF"/>
                          </a:solidFill>
                        </a:rPr>
                        <a:t> 0,13</a:t>
                      </a:r>
                    </a:p>
                  </a:txBody>
                  <a:tcPr marL="34925" marR="34925" marT="34925" marB="3492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rgbClr val="0000FF"/>
                          </a:solidFill>
                        </a:rPr>
                        <a:t>4,43 </a:t>
                      </a:r>
                      <a:r>
                        <a:rPr lang="en-US" sz="1400" b="1" kern="1200" baseline="0" dirty="0" smtClean="0">
                          <a:solidFill>
                            <a:srgbClr val="0000FF"/>
                          </a:solidFill>
                        </a:rPr>
                        <a:t>± </a:t>
                      </a:r>
                      <a:r>
                        <a:rPr lang="en-US" sz="1400" b="1" kern="1200" dirty="0" smtClean="0">
                          <a:solidFill>
                            <a:srgbClr val="0000FF"/>
                          </a:solidFill>
                        </a:rPr>
                        <a:t>0,16</a:t>
                      </a:r>
                      <a:endParaRPr lang="fr-FR" sz="1400" b="1" kern="1200" dirty="0" smtClean="0">
                        <a:solidFill>
                          <a:srgbClr val="0000FF"/>
                        </a:solidFill>
                        <a:latin typeface="+mn-lt"/>
                        <a:ea typeface="Nimbus Sans L"/>
                        <a:cs typeface="Times New Roman"/>
                      </a:endParaRPr>
                    </a:p>
                  </a:txBody>
                  <a:tcPr marL="34925" marR="34925" marT="34925" marB="34925" anchor="ctr"/>
                </a:tc>
                <a:tc>
                  <a:txBody>
                    <a:bodyPr/>
                    <a:lstStyle/>
                    <a:p>
                      <a:pPr algn="ctr">
                        <a:lnSpc>
                          <a:spcPct val="100000"/>
                        </a:lnSpc>
                        <a:spcBef>
                          <a:spcPts val="0"/>
                        </a:spcBef>
                        <a:spcAft>
                          <a:spcPts val="0"/>
                        </a:spcAft>
                      </a:pPr>
                      <a:r>
                        <a:rPr lang="en-US" sz="1400" b="1" dirty="0" smtClean="0">
                          <a:solidFill>
                            <a:srgbClr val="0000FF"/>
                          </a:solidFill>
                        </a:rPr>
                        <a:t>2,30</a:t>
                      </a:r>
                      <a:r>
                        <a:rPr lang="en-US" sz="1400" b="1" baseline="0" dirty="0" smtClean="0">
                          <a:solidFill>
                            <a:srgbClr val="0000FF"/>
                          </a:solidFill>
                        </a:rPr>
                        <a:t> ± 0,08</a:t>
                      </a:r>
                    </a:p>
                  </a:txBody>
                  <a:tcPr anchor="ctr"/>
                </a:tc>
              </a:tr>
              <a:tr h="288000">
                <a:tc vMerge="1">
                  <a:txBody>
                    <a:bodyPr/>
                    <a:lstStyle/>
                    <a:p>
                      <a:endParaRPr lang="fr-FR"/>
                    </a:p>
                  </a:txBody>
                  <a:tcPr/>
                </a:tc>
                <a:tc>
                  <a:txBody>
                    <a:bodyPr/>
                    <a:lstStyle/>
                    <a:p>
                      <a:pPr algn="ctr">
                        <a:spcBef>
                          <a:spcPts val="0"/>
                        </a:spcBef>
                        <a:spcAft>
                          <a:spcPts val="0"/>
                        </a:spcAft>
                      </a:pPr>
                      <a:r>
                        <a:rPr lang="en-US" sz="1200" baseline="0" dirty="0" smtClean="0"/>
                        <a:t>0 K</a:t>
                      </a:r>
                      <a:r>
                        <a:rPr lang="en-US" sz="1200" baseline="30000" dirty="0" smtClean="0"/>
                        <a:t>1</a:t>
                      </a:r>
                      <a:endParaRPr lang="en-US" sz="1200" b="0" i="0" baseline="0" dirty="0">
                        <a:latin typeface="+mj-lt"/>
                      </a:endParaRPr>
                    </a:p>
                  </a:txBody>
                  <a:tcPr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t>1,91</a:t>
                      </a:r>
                      <a:endParaRPr lang="fr-FR" sz="1200" b="0" dirty="0" smtClean="0">
                        <a:solidFill>
                          <a:schemeClr val="tx1"/>
                        </a:solidFill>
                        <a:latin typeface="+mj-lt"/>
                        <a:ea typeface="Nimbus Sans L"/>
                        <a:cs typeface="Times New Roman"/>
                      </a:endParaRPr>
                    </a:p>
                  </a:txBody>
                  <a:tcPr marL="34925" marR="34925" marT="34925" marB="34925" anchor="ctr">
                    <a:solidFill>
                      <a:schemeClr val="accent5">
                        <a:lumMod val="20000"/>
                        <a:lumOff val="80000"/>
                      </a:schemeClr>
                    </a:solidFill>
                  </a:tcPr>
                </a:tc>
                <a:tc>
                  <a:txBody>
                    <a:bodyPr/>
                    <a:lstStyle/>
                    <a:p>
                      <a:pPr algn="ctr">
                        <a:lnSpc>
                          <a:spcPct val="100000"/>
                        </a:lnSpc>
                        <a:spcBef>
                          <a:spcPts val="0"/>
                        </a:spcBef>
                        <a:spcAft>
                          <a:spcPts val="0"/>
                        </a:spcAft>
                      </a:pPr>
                      <a:r>
                        <a:rPr lang="fr-FR" sz="1200" kern="1200" dirty="0" smtClean="0"/>
                        <a:t>166</a:t>
                      </a:r>
                      <a:endParaRPr lang="fr-FR" sz="1200" b="0" dirty="0">
                        <a:solidFill>
                          <a:schemeClr val="tx1"/>
                        </a:solidFill>
                        <a:latin typeface="+mj-lt"/>
                        <a:ea typeface="Nimbus Sans L"/>
                        <a:cs typeface="Times New Roman"/>
                      </a:endParaRPr>
                    </a:p>
                  </a:txBody>
                  <a:tcPr marL="34925" marR="34925" marT="34925" marB="34925" anchor="ctr">
                    <a:solidFill>
                      <a:schemeClr val="accent5">
                        <a:lumMod val="20000"/>
                        <a:lumOff val="80000"/>
                      </a:schemeClr>
                    </a:solidFill>
                  </a:tcPr>
                </a:tc>
                <a:tc>
                  <a:txBody>
                    <a:bodyPr/>
                    <a:lstStyle/>
                    <a:p>
                      <a:pPr algn="ctr">
                        <a:lnSpc>
                          <a:spcPct val="100000"/>
                        </a:lnSpc>
                        <a:spcBef>
                          <a:spcPts val="0"/>
                        </a:spcBef>
                        <a:spcAft>
                          <a:spcPts val="0"/>
                        </a:spcAft>
                      </a:pPr>
                      <a:r>
                        <a:rPr lang="en-US" sz="1200" kern="1200" dirty="0" smtClean="0"/>
                        <a:t>2,60</a:t>
                      </a:r>
                      <a:endParaRPr lang="fr-FR" sz="1200" b="0" dirty="0">
                        <a:solidFill>
                          <a:schemeClr val="tx1"/>
                        </a:solidFill>
                        <a:latin typeface="+mj-lt"/>
                        <a:ea typeface="Nimbus Sans L"/>
                        <a:cs typeface="Times New Roman"/>
                      </a:endParaRPr>
                    </a:p>
                  </a:txBody>
                  <a:tcPr marL="34925" marR="34925" marT="34925" marB="34925"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t>‒</a:t>
                      </a:r>
                      <a:endParaRPr lang="en-US" sz="1400" b="0" kern="1200" dirty="0" smtClean="0">
                        <a:solidFill>
                          <a:schemeClr val="tx1"/>
                        </a:solidFill>
                        <a:latin typeface="+mn-lt"/>
                        <a:ea typeface="+mn-ea"/>
                        <a:cs typeface="+mn-cs"/>
                      </a:endParaRPr>
                    </a:p>
                  </a:txBody>
                  <a:tcPr marL="34925" marR="34925" marT="34925" marB="34925" anchor="ctr">
                    <a:solidFill>
                      <a:schemeClr val="accent5">
                        <a:lumMod val="20000"/>
                        <a:lumOff val="80000"/>
                      </a:schemeClr>
                    </a:solidFill>
                  </a:tcPr>
                </a:tc>
                <a:tc>
                  <a:txBody>
                    <a:bodyPr/>
                    <a:lstStyle/>
                    <a:p>
                      <a:pPr algn="ctr">
                        <a:lnSpc>
                          <a:spcPct val="100000"/>
                        </a:lnSpc>
                        <a:spcBef>
                          <a:spcPts val="0"/>
                        </a:spcBef>
                        <a:spcAft>
                          <a:spcPts val="0"/>
                        </a:spcAft>
                      </a:pPr>
                      <a:r>
                        <a:rPr lang="en-US" sz="1200" kern="1200" baseline="0" dirty="0" smtClean="0"/>
                        <a:t>2,30</a:t>
                      </a:r>
                      <a:endParaRPr lang="en-US" sz="1200" b="0" dirty="0">
                        <a:solidFill>
                          <a:schemeClr val="tx1"/>
                        </a:solidFill>
                        <a:latin typeface="+mj-lt"/>
                      </a:endParaRPr>
                    </a:p>
                  </a:txBody>
                  <a:tcPr anchor="ctr">
                    <a:solidFill>
                      <a:schemeClr val="accent5">
                        <a:lumMod val="20000"/>
                        <a:lumOff val="80000"/>
                      </a:schemeClr>
                    </a:solidFill>
                  </a:tcPr>
                </a:tc>
              </a:tr>
            </a:tbl>
          </a:graphicData>
        </a:graphic>
      </p:graphicFrame>
      <p:grpSp>
        <p:nvGrpSpPr>
          <p:cNvPr id="3" name="Groupe 146"/>
          <p:cNvGrpSpPr/>
          <p:nvPr/>
        </p:nvGrpSpPr>
        <p:grpSpPr>
          <a:xfrm>
            <a:off x="4860032" y="1700807"/>
            <a:ext cx="4283968" cy="936105"/>
            <a:chOff x="1475656" y="3477258"/>
            <a:chExt cx="4104966" cy="1454794"/>
          </a:xfrm>
        </p:grpSpPr>
        <p:sp>
          <p:nvSpPr>
            <p:cNvPr id="145" name="Rectangle à coins arrondis 144"/>
            <p:cNvSpPr/>
            <p:nvPr/>
          </p:nvSpPr>
          <p:spPr bwMode="auto">
            <a:xfrm>
              <a:off x="1475656" y="3477258"/>
              <a:ext cx="4032000" cy="1296144"/>
            </a:xfrm>
            <a:prstGeom prst="roundRect">
              <a:avLst>
                <a:gd name="adj" fmla="val 3245"/>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chemeClr val="tx1"/>
                </a:solidFill>
                <a:latin typeface="+mj-lt"/>
              </a:endParaRPr>
            </a:p>
          </p:txBody>
        </p:sp>
        <p:sp>
          <p:nvSpPr>
            <p:cNvPr id="146" name="Espace réservé du contenu 2"/>
            <p:cNvSpPr txBox="1">
              <a:spLocks/>
            </p:cNvSpPr>
            <p:nvPr/>
          </p:nvSpPr>
          <p:spPr>
            <a:xfrm>
              <a:off x="1533728" y="3636051"/>
              <a:ext cx="4046894" cy="1296001"/>
            </a:xfrm>
            <a:prstGeom prst="rect">
              <a:avLst/>
            </a:prstGeom>
          </p:spPr>
          <p:txBody>
            <a:bodyPr vert="horz" lIns="91440" tIns="45720" rIns="91440" bIns="45720" rtlCol="0">
              <a:normAutofit/>
            </a:bodyPr>
            <a:lstStyle/>
            <a:p>
              <a:pPr marR="0" lvl="0" algn="l" defTabSz="914400" rtl="0" eaLnBrk="1" fontAlgn="auto" latinLnBrk="0" hangingPunct="1">
                <a:lnSpc>
                  <a:spcPct val="100000"/>
                </a:lnSpc>
                <a:spcAft>
                  <a:spcPts val="0"/>
                </a:spcAft>
                <a:buClrTx/>
                <a:buSzTx/>
                <a:buFont typeface="Arial" pitchFamily="34" charset="0"/>
                <a:buChar char="•"/>
                <a:tabLst>
                  <a:tab pos="182563" algn="l"/>
                </a:tabLst>
                <a:defRPr/>
              </a:pPr>
              <a:r>
                <a:rPr kumimoji="0" lang="fr-FR" sz="1600" b="1" i="0" u="none" strike="noStrike" kern="1200" cap="none" spc="0" normalizeH="0" noProof="0" dirty="0" smtClean="0">
                  <a:ln>
                    <a:noFill/>
                  </a:ln>
                  <a:effectLst/>
                  <a:uLnTx/>
                  <a:uFillTx/>
                  <a:latin typeface="+mn-lt"/>
                  <a:ea typeface="+mn-ea"/>
                  <a:cs typeface="+mn-cs"/>
                </a:rPr>
                <a:t> 	Cohérence des résultats avec les données 	expérimentales et à 0 K </a:t>
              </a:r>
            </a:p>
            <a:p>
              <a:pPr marR="0" lvl="0" algn="l" defTabSz="914400" rtl="0" eaLnBrk="1" fontAlgn="auto" latinLnBrk="0" hangingPunct="1">
                <a:lnSpc>
                  <a:spcPct val="100000"/>
                </a:lnSpc>
                <a:spcAft>
                  <a:spcPts val="0"/>
                </a:spcAft>
                <a:buClrTx/>
                <a:buSzTx/>
                <a:buFont typeface="Arial" pitchFamily="34" charset="0"/>
                <a:buChar char="•"/>
                <a:tabLst/>
                <a:defRPr/>
              </a:pPr>
              <a:endParaRPr kumimoji="0" lang="fr-FR" b="0" i="0" u="none" strike="noStrike" kern="1200" cap="none" spc="0" normalizeH="0" noProof="0" dirty="0" smtClean="0">
                <a:ln>
                  <a:noFill/>
                </a:ln>
                <a:effectLst/>
                <a:uLnTx/>
                <a:uFillTx/>
                <a:latin typeface="+mn-lt"/>
                <a:ea typeface="+mn-ea"/>
                <a:cs typeface="+mn-cs"/>
              </a:endParaRPr>
            </a:p>
            <a:p>
              <a:pPr marL="0" lvl="1"/>
              <a:endParaRPr kumimoji="0" lang="fr-FR" sz="2000" b="0" i="0" u="none" strike="noStrike" kern="1200" cap="none" spc="0" normalizeH="0" noProof="0" dirty="0" smtClean="0">
                <a:ln>
                  <a:noFill/>
                </a:ln>
                <a:effectLst/>
                <a:uLnTx/>
                <a:uFillTx/>
                <a:latin typeface="+mn-lt"/>
                <a:ea typeface="+mn-ea"/>
                <a:cs typeface="+mn-cs"/>
              </a:endParaRPr>
            </a:p>
          </p:txBody>
        </p:sp>
      </p:grpSp>
      <p:sp>
        <p:nvSpPr>
          <p:cNvPr id="149" name="Rectangle 148"/>
          <p:cNvSpPr/>
          <p:nvPr/>
        </p:nvSpPr>
        <p:spPr>
          <a:xfrm>
            <a:off x="0" y="6649855"/>
            <a:ext cx="4572000" cy="246221"/>
          </a:xfrm>
          <a:prstGeom prst="rect">
            <a:avLst/>
          </a:prstGeom>
        </p:spPr>
        <p:txBody>
          <a:bodyPr>
            <a:spAutoFit/>
          </a:bodyPr>
          <a:lstStyle/>
          <a:p>
            <a:pPr algn="just"/>
            <a:r>
              <a:rPr lang="fr-FR" sz="1000" baseline="30000" dirty="0" smtClean="0">
                <a:solidFill>
                  <a:schemeClr val="tx1">
                    <a:lumMod val="50000"/>
                    <a:lumOff val="50000"/>
                  </a:schemeClr>
                </a:solidFill>
              </a:rPr>
              <a:t>1</a:t>
            </a:r>
            <a:r>
              <a:rPr lang="fr-FR" sz="1000" dirty="0" smtClean="0">
                <a:solidFill>
                  <a:schemeClr val="tx1">
                    <a:lumMod val="50000"/>
                    <a:lumOff val="50000"/>
                  </a:schemeClr>
                </a:solidFill>
              </a:rPr>
              <a:t> H. Perron</a:t>
            </a:r>
            <a:r>
              <a:rPr lang="en-US" sz="1000" i="1" dirty="0" smtClean="0">
                <a:solidFill>
                  <a:schemeClr val="tx1">
                    <a:lumMod val="50000"/>
                    <a:lumOff val="50000"/>
                  </a:schemeClr>
                </a:solidFill>
              </a:rPr>
              <a:t>, </a:t>
            </a:r>
            <a:r>
              <a:rPr lang="en-US" sz="1000" i="1" dirty="0" err="1" smtClean="0">
                <a:solidFill>
                  <a:schemeClr val="tx1">
                    <a:lumMod val="50000"/>
                    <a:lumOff val="50000"/>
                  </a:schemeClr>
                </a:solidFill>
              </a:rPr>
              <a:t>Thèse</a:t>
            </a:r>
            <a:r>
              <a:rPr lang="en-US" sz="1000" i="1" dirty="0" smtClean="0">
                <a:solidFill>
                  <a:schemeClr val="tx1">
                    <a:lumMod val="50000"/>
                    <a:lumOff val="50000"/>
                  </a:schemeClr>
                </a:solidFill>
              </a:rPr>
              <a:t> de </a:t>
            </a:r>
            <a:r>
              <a:rPr lang="en-US" sz="1000" i="1" dirty="0" err="1" smtClean="0">
                <a:solidFill>
                  <a:schemeClr val="tx1">
                    <a:lumMod val="50000"/>
                    <a:lumOff val="50000"/>
                  </a:schemeClr>
                </a:solidFill>
              </a:rPr>
              <a:t>l’Université</a:t>
            </a:r>
            <a:r>
              <a:rPr lang="en-US" sz="1000" i="1" dirty="0" smtClean="0">
                <a:solidFill>
                  <a:schemeClr val="tx1">
                    <a:lumMod val="50000"/>
                    <a:lumOff val="50000"/>
                  </a:schemeClr>
                </a:solidFill>
              </a:rPr>
              <a:t> de Paris-</a:t>
            </a:r>
            <a:r>
              <a:rPr lang="en-US" sz="1000" i="1" dirty="0" err="1" smtClean="0">
                <a:solidFill>
                  <a:schemeClr val="tx1">
                    <a:lumMod val="50000"/>
                    <a:lumOff val="50000"/>
                  </a:schemeClr>
                </a:solidFill>
              </a:rPr>
              <a:t>Sud</a:t>
            </a:r>
            <a:r>
              <a:rPr lang="en-US" sz="1000" i="1" dirty="0" smtClean="0">
                <a:solidFill>
                  <a:schemeClr val="tx1">
                    <a:lumMod val="50000"/>
                    <a:lumOff val="50000"/>
                  </a:schemeClr>
                </a:solidFill>
              </a:rPr>
              <a:t> (2007)</a:t>
            </a:r>
            <a:endParaRPr lang="fr-FR" sz="1000" i="1" dirty="0">
              <a:solidFill>
                <a:schemeClr val="tx1">
                  <a:lumMod val="50000"/>
                  <a:lumOff val="50000"/>
                </a:schemeClr>
              </a:solidFill>
            </a:endParaRPr>
          </a:p>
        </p:txBody>
      </p:sp>
      <p:grpSp>
        <p:nvGrpSpPr>
          <p:cNvPr id="4" name="Groupe 58"/>
          <p:cNvGrpSpPr>
            <a:grpSpLocks noChangeAspect="1"/>
          </p:cNvGrpSpPr>
          <p:nvPr/>
        </p:nvGrpSpPr>
        <p:grpSpPr>
          <a:xfrm>
            <a:off x="369250" y="1232222"/>
            <a:ext cx="4274758" cy="2772842"/>
            <a:chOff x="3537601" y="863887"/>
            <a:chExt cx="4731593" cy="3069170"/>
          </a:xfrm>
        </p:grpSpPr>
        <p:grpSp>
          <p:nvGrpSpPr>
            <p:cNvPr id="5" name="Groupe 155"/>
            <p:cNvGrpSpPr>
              <a:grpSpLocks noChangeAspect="1"/>
            </p:cNvGrpSpPr>
            <p:nvPr/>
          </p:nvGrpSpPr>
          <p:grpSpPr>
            <a:xfrm>
              <a:off x="3537601" y="863887"/>
              <a:ext cx="4731593" cy="3069170"/>
              <a:chOff x="3537600" y="863884"/>
              <a:chExt cx="5499877" cy="3567522"/>
            </a:xfrm>
          </p:grpSpPr>
          <p:pic>
            <p:nvPicPr>
              <p:cNvPr id="90" name="Image 89" descr="POSCARbball.png"/>
              <p:cNvPicPr>
                <a:picLocks noChangeAspect="1"/>
              </p:cNvPicPr>
              <p:nvPr/>
            </p:nvPicPr>
            <p:blipFill>
              <a:blip r:embed="rId4" cstate="print">
                <a:clrChange>
                  <a:clrFrom>
                    <a:srgbClr val="FFFFFF"/>
                  </a:clrFrom>
                  <a:clrTo>
                    <a:srgbClr val="FFFFFF">
                      <a:alpha val="0"/>
                    </a:srgbClr>
                  </a:clrTo>
                </a:clrChange>
              </a:blip>
              <a:stretch>
                <a:fillRect/>
              </a:stretch>
            </p:blipFill>
            <p:spPr>
              <a:xfrm>
                <a:off x="4721151" y="1130456"/>
                <a:ext cx="2735565" cy="3066349"/>
              </a:xfrm>
              <a:prstGeom prst="rect">
                <a:avLst/>
              </a:prstGeom>
              <a:ln w="12700">
                <a:noFill/>
              </a:ln>
            </p:spPr>
          </p:pic>
          <p:sp>
            <p:nvSpPr>
              <p:cNvPr id="91" name="ZoneTexte 90"/>
              <p:cNvSpPr txBox="1"/>
              <p:nvPr/>
            </p:nvSpPr>
            <p:spPr bwMode="auto">
              <a:xfrm>
                <a:off x="8006208" y="1751633"/>
                <a:ext cx="845979" cy="395984"/>
              </a:xfrm>
              <a:prstGeom prst="rect">
                <a:avLst/>
              </a:prstGeom>
              <a:noFill/>
              <a:ln w="12700">
                <a:noFill/>
              </a:ln>
            </p:spPr>
            <p:txBody>
              <a:bodyPr wrap="square">
                <a:spAutoFit/>
              </a:bodyPr>
              <a:lstStyle/>
              <a:p>
                <a:pPr>
                  <a:defRPr/>
                </a:pPr>
                <a:r>
                  <a:rPr lang="fr-FR" sz="1400" dirty="0" smtClean="0">
                    <a:cs typeface="Times New Roman" pitchFamily="18" charset="0"/>
                  </a:rPr>
                  <a:t>O</a:t>
                </a:r>
                <a:r>
                  <a:rPr lang="fr-FR" sz="1400" baseline="-25000" dirty="0" smtClean="0">
                    <a:cs typeface="Times New Roman" pitchFamily="18" charset="0"/>
                  </a:rPr>
                  <a:t>2nd-</a:t>
                </a:r>
                <a:r>
                  <a:rPr lang="fr-FR" sz="1400" i="1" baseline="-25000" dirty="0" err="1" smtClean="0">
                    <a:cs typeface="Times New Roman" pitchFamily="18" charset="0"/>
                  </a:rPr>
                  <a:t>éq</a:t>
                </a:r>
                <a:endParaRPr lang="fr-FR" sz="1400" baseline="-25000" dirty="0">
                  <a:cs typeface="Times New Roman" pitchFamily="18" charset="0"/>
                </a:endParaRPr>
              </a:p>
            </p:txBody>
          </p:sp>
          <p:sp>
            <p:nvSpPr>
              <p:cNvPr id="92" name="ZoneTexte 6"/>
              <p:cNvSpPr txBox="1"/>
              <p:nvPr/>
            </p:nvSpPr>
            <p:spPr bwMode="auto">
              <a:xfrm>
                <a:off x="8006208" y="1111479"/>
                <a:ext cx="792000" cy="369333"/>
              </a:xfrm>
              <a:prstGeom prst="rect">
                <a:avLst/>
              </a:prstGeom>
              <a:noFill/>
              <a:ln w="12700">
                <a:noFill/>
              </a:ln>
            </p:spPr>
            <p:txBody>
              <a:bodyPr wrap="square">
                <a:spAutoFit/>
              </a:bodyPr>
              <a:lstStyle/>
              <a:p>
                <a:pPr>
                  <a:defRPr/>
                </a:pPr>
                <a:r>
                  <a:rPr lang="fr-FR" sz="1400" dirty="0" smtClean="0">
                    <a:cs typeface="Times New Roman" pitchFamily="18" charset="0"/>
                  </a:rPr>
                  <a:t>O</a:t>
                </a:r>
                <a:r>
                  <a:rPr lang="fr-FR" sz="1400" baseline="-25000" dirty="0" smtClean="0">
                    <a:cs typeface="Times New Roman" pitchFamily="18" charset="0"/>
                  </a:rPr>
                  <a:t>1st</a:t>
                </a:r>
                <a:endParaRPr lang="fr-FR" sz="1400" baseline="-25000" dirty="0">
                  <a:cs typeface="Times New Roman" pitchFamily="18" charset="0"/>
                </a:endParaRPr>
              </a:p>
            </p:txBody>
          </p:sp>
          <p:sp>
            <p:nvSpPr>
              <p:cNvPr id="93" name="ZoneTexte 92"/>
              <p:cNvSpPr txBox="1"/>
              <p:nvPr/>
            </p:nvSpPr>
            <p:spPr bwMode="auto">
              <a:xfrm>
                <a:off x="4785262" y="2516861"/>
                <a:ext cx="591263" cy="358405"/>
              </a:xfrm>
              <a:prstGeom prst="rect">
                <a:avLst/>
              </a:prstGeom>
              <a:noFill/>
              <a:ln w="12700">
                <a:noFill/>
              </a:ln>
            </p:spPr>
            <p:txBody>
              <a:bodyPr wrap="square">
                <a:spAutoFit/>
              </a:bodyPr>
              <a:lstStyle/>
              <a:p>
                <a:pPr algn="ctr">
                  <a:defRPr/>
                </a:pPr>
                <a:r>
                  <a:rPr lang="fr-FR" sz="1400" dirty="0" err="1" smtClean="0">
                    <a:cs typeface="Times New Roman" pitchFamily="18" charset="0"/>
                  </a:rPr>
                  <a:t>O</a:t>
                </a:r>
                <a:r>
                  <a:rPr lang="fr-FR" sz="1400" baseline="-25000" dirty="0" err="1" smtClean="0">
                    <a:cs typeface="Times New Roman" pitchFamily="18" charset="0"/>
                  </a:rPr>
                  <a:t>yle</a:t>
                </a:r>
                <a:endParaRPr lang="fr-FR" sz="1400" baseline="-25000" dirty="0">
                  <a:cs typeface="Times New Roman" pitchFamily="18" charset="0"/>
                </a:endParaRPr>
              </a:p>
            </p:txBody>
          </p:sp>
          <p:sp>
            <p:nvSpPr>
              <p:cNvPr id="94" name="ZoneTexte 93"/>
              <p:cNvSpPr txBox="1"/>
              <p:nvPr/>
            </p:nvSpPr>
            <p:spPr bwMode="auto">
              <a:xfrm>
                <a:off x="5895757" y="2591260"/>
                <a:ext cx="386355" cy="358405"/>
              </a:xfrm>
              <a:prstGeom prst="rect">
                <a:avLst/>
              </a:prstGeom>
              <a:noFill/>
              <a:ln w="12700">
                <a:noFill/>
              </a:ln>
            </p:spPr>
            <p:txBody>
              <a:bodyPr wrap="square">
                <a:spAutoFit/>
              </a:bodyPr>
              <a:lstStyle/>
              <a:p>
                <a:pPr algn="ctr">
                  <a:defRPr/>
                </a:pPr>
                <a:r>
                  <a:rPr lang="fr-FR" sz="1400" dirty="0" smtClean="0">
                    <a:cs typeface="Times New Roman" pitchFamily="18" charset="0"/>
                  </a:rPr>
                  <a:t>U</a:t>
                </a:r>
                <a:endParaRPr lang="fr-FR" sz="1400" baseline="-25000" dirty="0">
                  <a:cs typeface="Times New Roman" pitchFamily="18" charset="0"/>
                </a:endParaRPr>
              </a:p>
            </p:txBody>
          </p:sp>
          <p:sp>
            <p:nvSpPr>
              <p:cNvPr id="95" name="ZoneTexte 94"/>
              <p:cNvSpPr txBox="1"/>
              <p:nvPr/>
            </p:nvSpPr>
            <p:spPr bwMode="auto">
              <a:xfrm>
                <a:off x="6776539" y="2930000"/>
                <a:ext cx="939056" cy="358405"/>
              </a:xfrm>
              <a:prstGeom prst="rect">
                <a:avLst/>
              </a:prstGeom>
              <a:noFill/>
              <a:ln w="12700">
                <a:noFill/>
              </a:ln>
            </p:spPr>
            <p:txBody>
              <a:bodyPr wrap="square">
                <a:spAutoFit/>
              </a:bodyPr>
              <a:lstStyle/>
              <a:p>
                <a:pPr algn="ctr">
                  <a:defRPr/>
                </a:pPr>
                <a:r>
                  <a:rPr lang="fr-FR" sz="1400" dirty="0" smtClean="0">
                    <a:cs typeface="Times New Roman" pitchFamily="18" charset="0"/>
                  </a:rPr>
                  <a:t>O</a:t>
                </a:r>
                <a:r>
                  <a:rPr lang="fr-FR" sz="1400" baseline="-25000" dirty="0" smtClean="0">
                    <a:cs typeface="Times New Roman" pitchFamily="18" charset="0"/>
                  </a:rPr>
                  <a:t>b</a:t>
                </a:r>
                <a:endParaRPr lang="fr-FR" sz="1400" baseline="-25000" dirty="0">
                  <a:cs typeface="Times New Roman" pitchFamily="18" charset="0"/>
                </a:endParaRPr>
              </a:p>
            </p:txBody>
          </p:sp>
          <p:cxnSp>
            <p:nvCxnSpPr>
              <p:cNvPr id="96" name="Connecteur droit avec flèche 95"/>
              <p:cNvCxnSpPr/>
              <p:nvPr/>
            </p:nvCxnSpPr>
            <p:spPr bwMode="auto">
              <a:xfrm flipV="1">
                <a:off x="5325046" y="2776440"/>
                <a:ext cx="354159" cy="193177"/>
              </a:xfrm>
              <a:prstGeom prst="straightConnector1">
                <a:avLst/>
              </a:prstGeom>
              <a:ln w="12700">
                <a:solidFill>
                  <a:srgbClr val="9900CC"/>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97" name="Connecteur droit avec flèche 96"/>
              <p:cNvCxnSpPr/>
              <p:nvPr/>
            </p:nvCxnSpPr>
            <p:spPr bwMode="auto">
              <a:xfrm rot="16200000" flipH="1">
                <a:off x="5589665" y="2637556"/>
                <a:ext cx="128784" cy="128784"/>
              </a:xfrm>
              <a:prstGeom prst="straightConnector1">
                <a:avLst/>
              </a:prstGeom>
              <a:ln w="12700">
                <a:solidFill>
                  <a:srgbClr val="9900CC"/>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98" name="Connecteur droit avec flèche 97"/>
              <p:cNvCxnSpPr/>
              <p:nvPr/>
            </p:nvCxnSpPr>
            <p:spPr bwMode="auto">
              <a:xfrm rot="16200000" flipH="1">
                <a:off x="5637960" y="2911224"/>
                <a:ext cx="289766" cy="64393"/>
              </a:xfrm>
              <a:prstGeom prst="straightConnector1">
                <a:avLst/>
              </a:prstGeom>
              <a:ln w="12700">
                <a:solidFill>
                  <a:srgbClr val="9900CC"/>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99" name="Connecteur droit avec flèche 98"/>
              <p:cNvCxnSpPr/>
              <p:nvPr/>
            </p:nvCxnSpPr>
            <p:spPr bwMode="auto">
              <a:xfrm>
                <a:off x="5171115" y="1897043"/>
                <a:ext cx="289766" cy="225373"/>
              </a:xfrm>
              <a:prstGeom prst="straightConnector1">
                <a:avLst/>
              </a:prstGeom>
              <a:ln w="12700">
                <a:solidFill>
                  <a:schemeClr val="accent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00" name="Connecteur droit avec flèche 99"/>
              <p:cNvCxnSpPr/>
              <p:nvPr/>
            </p:nvCxnSpPr>
            <p:spPr bwMode="auto">
              <a:xfrm rot="5400000">
                <a:off x="5621861" y="1993631"/>
                <a:ext cx="225373" cy="96589"/>
              </a:xfrm>
              <a:prstGeom prst="straightConnector1">
                <a:avLst/>
              </a:prstGeom>
              <a:ln w="12700">
                <a:solidFill>
                  <a:schemeClr val="accent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01" name="Connecteur droit avec flèche 100"/>
              <p:cNvCxnSpPr/>
              <p:nvPr/>
            </p:nvCxnSpPr>
            <p:spPr bwMode="auto">
              <a:xfrm rot="16200000" flipH="1">
                <a:off x="6348276" y="2587262"/>
                <a:ext cx="128784" cy="64393"/>
              </a:xfrm>
              <a:prstGeom prst="straightConnector1">
                <a:avLst/>
              </a:prstGeom>
              <a:ln w="12700">
                <a:solidFill>
                  <a:schemeClr val="accent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02" name="Connecteur droit avec flèche 101"/>
              <p:cNvCxnSpPr/>
              <p:nvPr/>
            </p:nvCxnSpPr>
            <p:spPr bwMode="auto">
              <a:xfrm rot="10800000" flipV="1">
                <a:off x="6813121" y="2347790"/>
                <a:ext cx="289766" cy="160981"/>
              </a:xfrm>
              <a:prstGeom prst="straightConnector1">
                <a:avLst/>
              </a:prstGeom>
              <a:ln w="12700">
                <a:solidFill>
                  <a:schemeClr val="accent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03" name="Connecteur droit avec flèche 102"/>
              <p:cNvCxnSpPr/>
              <p:nvPr/>
            </p:nvCxnSpPr>
            <p:spPr bwMode="auto">
              <a:xfrm rot="5400000" flipH="1" flipV="1">
                <a:off x="6378472" y="2363888"/>
                <a:ext cx="289766" cy="128784"/>
              </a:xfrm>
              <a:prstGeom prst="straightConnector1">
                <a:avLst/>
              </a:prstGeom>
              <a:ln w="12700">
                <a:solidFill>
                  <a:srgbClr val="9900CC"/>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04" name="Connecteur droit avec flèche 103"/>
              <p:cNvCxnSpPr/>
              <p:nvPr/>
            </p:nvCxnSpPr>
            <p:spPr bwMode="auto">
              <a:xfrm rot="16200000" flipH="1">
                <a:off x="5859334" y="1648522"/>
                <a:ext cx="257570" cy="96589"/>
              </a:xfrm>
              <a:prstGeom prst="straightConnector1">
                <a:avLst/>
              </a:prstGeom>
              <a:ln w="12700">
                <a:solidFill>
                  <a:schemeClr val="accent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05" name="Connecteur droit avec flèche 104"/>
              <p:cNvCxnSpPr/>
              <p:nvPr/>
            </p:nvCxnSpPr>
            <p:spPr bwMode="auto">
              <a:xfrm rot="10800000" flipV="1">
                <a:off x="6390571" y="1600228"/>
                <a:ext cx="225373" cy="193177"/>
              </a:xfrm>
              <a:prstGeom prst="straightConnector1">
                <a:avLst/>
              </a:prstGeom>
              <a:ln w="12700">
                <a:solidFill>
                  <a:schemeClr val="accent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08" name="ZoneTexte 107"/>
              <p:cNvSpPr txBox="1"/>
              <p:nvPr/>
            </p:nvSpPr>
            <p:spPr bwMode="auto">
              <a:xfrm>
                <a:off x="8006208" y="2380870"/>
                <a:ext cx="845979" cy="395984"/>
              </a:xfrm>
              <a:prstGeom prst="rect">
                <a:avLst/>
              </a:prstGeom>
              <a:noFill/>
              <a:ln w="12700">
                <a:noFill/>
              </a:ln>
            </p:spPr>
            <p:txBody>
              <a:bodyPr wrap="square">
                <a:spAutoFit/>
              </a:bodyPr>
              <a:lstStyle/>
              <a:p>
                <a:pPr>
                  <a:defRPr/>
                </a:pPr>
                <a:r>
                  <a:rPr lang="fr-FR" sz="1400" dirty="0" smtClean="0">
                    <a:cs typeface="Times New Roman" pitchFamily="18" charset="0"/>
                  </a:rPr>
                  <a:t>O</a:t>
                </a:r>
                <a:r>
                  <a:rPr lang="fr-FR" sz="1400" baseline="-25000" dirty="0" smtClean="0">
                    <a:cs typeface="Times New Roman" pitchFamily="18" charset="0"/>
                  </a:rPr>
                  <a:t>2nd-</a:t>
                </a:r>
                <a:r>
                  <a:rPr lang="fr-FR" sz="1400" i="1" baseline="-25000" dirty="0" err="1" smtClean="0">
                    <a:cs typeface="Times New Roman" pitchFamily="18" charset="0"/>
                  </a:rPr>
                  <a:t>ap</a:t>
                </a:r>
                <a:endParaRPr lang="fr-FR" sz="1400" baseline="-25000" dirty="0">
                  <a:cs typeface="Times New Roman" pitchFamily="18" charset="0"/>
                </a:endParaRPr>
              </a:p>
            </p:txBody>
          </p:sp>
          <p:sp>
            <p:nvSpPr>
              <p:cNvPr id="114" name="ZoneTexte 113"/>
              <p:cNvSpPr txBox="1"/>
              <p:nvPr/>
            </p:nvSpPr>
            <p:spPr bwMode="auto">
              <a:xfrm>
                <a:off x="5432874" y="3709175"/>
                <a:ext cx="823780" cy="395984"/>
              </a:xfrm>
              <a:prstGeom prst="rect">
                <a:avLst/>
              </a:prstGeom>
              <a:noFill/>
              <a:ln w="12700">
                <a:noFill/>
              </a:ln>
            </p:spPr>
            <p:txBody>
              <a:bodyPr wrap="square">
                <a:spAutoFit/>
              </a:bodyPr>
              <a:lstStyle/>
              <a:p>
                <a:pPr algn="ctr">
                  <a:defRPr/>
                </a:pPr>
                <a:r>
                  <a:rPr lang="fr-FR" sz="1400" dirty="0" smtClean="0">
                    <a:cs typeface="Times New Roman" pitchFamily="18" charset="0"/>
                  </a:rPr>
                  <a:t>Ti(5)</a:t>
                </a:r>
                <a:endParaRPr lang="fr-FR" sz="1400" baseline="-25000" dirty="0">
                  <a:cs typeface="Times New Roman" pitchFamily="18" charset="0"/>
                </a:endParaRPr>
              </a:p>
            </p:txBody>
          </p:sp>
          <p:cxnSp>
            <p:nvCxnSpPr>
              <p:cNvPr id="116" name="Connecteur droit avec flèche 115"/>
              <p:cNvCxnSpPr/>
              <p:nvPr/>
            </p:nvCxnSpPr>
            <p:spPr bwMode="auto">
              <a:xfrm>
                <a:off x="5248994" y="2715603"/>
                <a:ext cx="432269" cy="4169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9" name="Connecteur droit avec flèche 118"/>
              <p:cNvCxnSpPr>
                <a:cxnSpLocks noChangeAspect="1"/>
              </p:cNvCxnSpPr>
              <p:nvPr/>
            </p:nvCxnSpPr>
            <p:spPr>
              <a:xfrm>
                <a:off x="3752527" y="1932801"/>
                <a:ext cx="3473998" cy="694800"/>
              </a:xfrm>
              <a:prstGeom prst="straightConnector1">
                <a:avLst/>
              </a:prstGeom>
              <a:ln w="19050">
                <a:solidFill>
                  <a:srgbClr val="01AF16"/>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21" name="Connecteur droit avec flèche 120"/>
              <p:cNvCxnSpPr>
                <a:cxnSpLocks noChangeAspect="1"/>
              </p:cNvCxnSpPr>
              <p:nvPr/>
            </p:nvCxnSpPr>
            <p:spPr>
              <a:xfrm rot="21300000" flipV="1">
                <a:off x="3734060" y="1501389"/>
                <a:ext cx="856317" cy="395225"/>
              </a:xfrm>
              <a:prstGeom prst="straightConnector1">
                <a:avLst/>
              </a:prstGeom>
              <a:ln w="19050">
                <a:solidFill>
                  <a:srgbClr val="01AF16"/>
                </a:solidFill>
                <a:prstDash val="solid"/>
                <a:tailEnd type="none"/>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125" name="Connecteur droit avec flèche 124"/>
              <p:cNvCxnSpPr>
                <a:cxnSpLocks noChangeAspect="1"/>
              </p:cNvCxnSpPr>
              <p:nvPr/>
            </p:nvCxnSpPr>
            <p:spPr>
              <a:xfrm rot="21300000" flipV="1">
                <a:off x="3745744" y="3330952"/>
                <a:ext cx="874669" cy="403693"/>
              </a:xfrm>
              <a:prstGeom prst="straightConnector1">
                <a:avLst/>
              </a:prstGeom>
              <a:ln w="19050">
                <a:solidFill>
                  <a:srgbClr val="01AF16"/>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26" name="Connecteur droit avec flèche 125"/>
              <p:cNvCxnSpPr/>
              <p:nvPr/>
            </p:nvCxnSpPr>
            <p:spPr>
              <a:xfrm rot="16200000" flipV="1">
                <a:off x="2866061" y="2815887"/>
                <a:ext cx="1743768" cy="0"/>
              </a:xfrm>
              <a:prstGeom prst="straightConnector1">
                <a:avLst/>
              </a:prstGeom>
              <a:ln w="12700">
                <a:solidFill>
                  <a:schemeClr val="tx1">
                    <a:lumMod val="65000"/>
                    <a:lumOff val="35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6" name="Groupe 132"/>
              <p:cNvGrpSpPr/>
              <p:nvPr/>
            </p:nvGrpSpPr>
            <p:grpSpPr>
              <a:xfrm>
                <a:off x="3649287" y="1279656"/>
                <a:ext cx="177317" cy="582703"/>
                <a:chOff x="4214212" y="1436141"/>
                <a:chExt cx="192736" cy="633373"/>
              </a:xfrm>
            </p:grpSpPr>
            <p:cxnSp>
              <p:nvCxnSpPr>
                <p:cNvPr id="127" name="Connecteur droit avec flèche 126"/>
                <p:cNvCxnSpPr/>
                <p:nvPr/>
              </p:nvCxnSpPr>
              <p:spPr>
                <a:xfrm rot="16200000" flipV="1">
                  <a:off x="4166579" y="1580141"/>
                  <a:ext cx="288000" cy="0"/>
                </a:xfrm>
                <a:prstGeom prst="straightConnector1">
                  <a:avLst/>
                </a:prstGeom>
                <a:ln w="12700">
                  <a:solidFill>
                    <a:schemeClr val="tx1">
                      <a:lumMod val="65000"/>
                      <a:lumOff val="35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28" name="Connecteur droit avec flèche 127"/>
                <p:cNvCxnSpPr/>
                <p:nvPr/>
              </p:nvCxnSpPr>
              <p:spPr>
                <a:xfrm flipV="1">
                  <a:off x="4214212" y="1645310"/>
                  <a:ext cx="192736" cy="133948"/>
                </a:xfrm>
                <a:prstGeom prst="straightConnector1">
                  <a:avLst/>
                </a:prstGeom>
                <a:ln w="12700">
                  <a:solidFill>
                    <a:schemeClr val="tx1">
                      <a:lumMod val="65000"/>
                      <a:lumOff val="3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9" name="Connecteur droit avec flèche 128"/>
                <p:cNvCxnSpPr/>
                <p:nvPr/>
              </p:nvCxnSpPr>
              <p:spPr>
                <a:xfrm flipV="1">
                  <a:off x="4214212" y="1736277"/>
                  <a:ext cx="192736" cy="133948"/>
                </a:xfrm>
                <a:prstGeom prst="straightConnector1">
                  <a:avLst/>
                </a:prstGeom>
                <a:ln w="12700">
                  <a:solidFill>
                    <a:schemeClr val="tx1">
                      <a:lumMod val="65000"/>
                      <a:lumOff val="3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0" name="Connecteur droit avec flèche 129"/>
                <p:cNvCxnSpPr/>
                <p:nvPr/>
              </p:nvCxnSpPr>
              <p:spPr>
                <a:xfrm rot="16200000" flipV="1">
                  <a:off x="4184579" y="1943514"/>
                  <a:ext cx="252000" cy="0"/>
                </a:xfrm>
                <a:prstGeom prst="straightConnector1">
                  <a:avLst/>
                </a:prstGeom>
                <a:ln w="12700">
                  <a:solidFill>
                    <a:schemeClr val="tx1">
                      <a:lumMod val="65000"/>
                      <a:lumOff val="35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sp>
            <p:nvSpPr>
              <p:cNvPr id="131" name="ZoneTexte 130"/>
              <p:cNvSpPr txBox="1"/>
              <p:nvPr/>
            </p:nvSpPr>
            <p:spPr bwMode="auto">
              <a:xfrm>
                <a:off x="3654389" y="2348570"/>
                <a:ext cx="1349658" cy="879721"/>
              </a:xfrm>
              <a:prstGeom prst="rect">
                <a:avLst/>
              </a:prstGeom>
              <a:noFill/>
              <a:ln w="12700">
                <a:noFill/>
              </a:ln>
              <a:scene3d>
                <a:camera prst="isometricRightUp"/>
                <a:lightRig rig="threePt" dir="t"/>
              </a:scene3d>
            </p:spPr>
            <p:txBody>
              <a:bodyPr wrap="square">
                <a:spAutoFit/>
              </a:bodyPr>
              <a:lstStyle/>
              <a:p>
                <a:pPr algn="ctr">
                  <a:defRPr/>
                </a:pPr>
                <a:r>
                  <a:rPr lang="fr-FR" sz="1400" dirty="0" smtClean="0">
                    <a:solidFill>
                      <a:srgbClr val="FF0000"/>
                    </a:solidFill>
                    <a:cs typeface="Times New Roman" pitchFamily="18" charset="0"/>
                  </a:rPr>
                  <a:t>Couches d’eau structurées</a:t>
                </a:r>
                <a:endParaRPr lang="fr-FR" sz="1400" baseline="-25000" dirty="0">
                  <a:solidFill>
                    <a:srgbClr val="FF0000"/>
                  </a:solidFill>
                  <a:cs typeface="Times New Roman" pitchFamily="18" charset="0"/>
                </a:endParaRPr>
              </a:p>
            </p:txBody>
          </p:sp>
          <p:sp>
            <p:nvSpPr>
              <p:cNvPr id="132" name="ZoneTexte 131"/>
              <p:cNvSpPr txBox="1"/>
              <p:nvPr/>
            </p:nvSpPr>
            <p:spPr bwMode="auto">
              <a:xfrm>
                <a:off x="3651231" y="863884"/>
                <a:ext cx="1148853" cy="879721"/>
              </a:xfrm>
              <a:prstGeom prst="rect">
                <a:avLst/>
              </a:prstGeom>
              <a:noFill/>
              <a:ln w="12700">
                <a:noFill/>
              </a:ln>
              <a:scene3d>
                <a:camera prst="isometricRightUp"/>
                <a:lightRig rig="threePt" dir="t"/>
              </a:scene3d>
            </p:spPr>
            <p:txBody>
              <a:bodyPr wrap="square">
                <a:spAutoFit/>
              </a:bodyPr>
              <a:lstStyle/>
              <a:p>
                <a:pPr algn="ctr">
                  <a:defRPr/>
                </a:pPr>
                <a:r>
                  <a:rPr lang="fr-FR" sz="1400" dirty="0" smtClean="0">
                    <a:solidFill>
                      <a:srgbClr val="00B0F0"/>
                    </a:solidFill>
                    <a:cs typeface="Times New Roman" pitchFamily="18" charset="0"/>
                  </a:rPr>
                  <a:t>Eau à caractère de solvant</a:t>
                </a:r>
                <a:endParaRPr lang="fr-FR" sz="1400" baseline="-25000" dirty="0">
                  <a:solidFill>
                    <a:srgbClr val="00B0F0"/>
                  </a:solidFill>
                  <a:cs typeface="Times New Roman" pitchFamily="18" charset="0"/>
                </a:endParaRPr>
              </a:p>
            </p:txBody>
          </p:sp>
          <p:cxnSp>
            <p:nvCxnSpPr>
              <p:cNvPr id="134" name="Connecteur droit avec flèche 133"/>
              <p:cNvCxnSpPr>
                <a:cxnSpLocks noChangeAspect="1"/>
              </p:cNvCxnSpPr>
              <p:nvPr/>
            </p:nvCxnSpPr>
            <p:spPr>
              <a:xfrm>
                <a:off x="3752530" y="3771230"/>
                <a:ext cx="2959555" cy="591910"/>
              </a:xfrm>
              <a:prstGeom prst="straightConnector1">
                <a:avLst/>
              </a:prstGeom>
              <a:ln w="19050">
                <a:solidFill>
                  <a:srgbClr val="01AF16"/>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140" name="Connecteur droit avec flèche 139"/>
              <p:cNvCxnSpPr/>
              <p:nvPr/>
            </p:nvCxnSpPr>
            <p:spPr bwMode="auto">
              <a:xfrm flipH="1">
                <a:off x="6445303" y="3132599"/>
                <a:ext cx="662473" cy="13249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50" name="Image 149" descr="POSCARbball.png"/>
              <p:cNvPicPr>
                <a:picLocks noChangeAspect="1"/>
              </p:cNvPicPr>
              <p:nvPr/>
            </p:nvPicPr>
            <p:blipFill>
              <a:blip r:embed="rId5" cstate="print">
                <a:clrChange>
                  <a:clrFrom>
                    <a:srgbClr val="FFFFFF"/>
                  </a:clrFrom>
                  <a:clrTo>
                    <a:srgbClr val="FFFFFF">
                      <a:alpha val="0"/>
                    </a:srgbClr>
                  </a:clrTo>
                </a:clrChange>
              </a:blip>
              <a:srcRect l="63751" r="11729" b="79000"/>
              <a:stretch>
                <a:fillRect/>
              </a:stretch>
            </p:blipFill>
            <p:spPr>
              <a:xfrm>
                <a:off x="7521113" y="1648892"/>
                <a:ext cx="598761" cy="574812"/>
              </a:xfrm>
              <a:prstGeom prst="rect">
                <a:avLst/>
              </a:prstGeom>
            </p:spPr>
          </p:pic>
          <p:pic>
            <p:nvPicPr>
              <p:cNvPr id="151" name="Image 150" descr="rouge.png"/>
              <p:cNvPicPr>
                <a:picLocks noChangeAspect="1"/>
              </p:cNvPicPr>
              <p:nvPr/>
            </p:nvPicPr>
            <p:blipFill>
              <a:blip r:embed="rId6" cstate="print">
                <a:clrChange>
                  <a:clrFrom>
                    <a:srgbClr val="FFFFFF"/>
                  </a:clrFrom>
                  <a:clrTo>
                    <a:srgbClr val="FFFFFF">
                      <a:alpha val="0"/>
                    </a:srgbClr>
                  </a:clrTo>
                </a:clrChange>
              </a:blip>
              <a:stretch>
                <a:fillRect/>
              </a:stretch>
            </p:blipFill>
            <p:spPr>
              <a:xfrm>
                <a:off x="7574051" y="1071705"/>
                <a:ext cx="454787" cy="448881"/>
              </a:xfrm>
              <a:prstGeom prst="rect">
                <a:avLst/>
              </a:prstGeom>
            </p:spPr>
          </p:pic>
          <p:pic>
            <p:nvPicPr>
              <p:cNvPr id="152" name="Image 151" descr="violet.png"/>
              <p:cNvPicPr>
                <a:picLocks noChangeAspect="1"/>
              </p:cNvPicPr>
              <p:nvPr/>
            </p:nvPicPr>
            <p:blipFill>
              <a:blip r:embed="rId7" cstate="print">
                <a:clrChange>
                  <a:clrFrom>
                    <a:srgbClr val="FFFFFF"/>
                  </a:clrFrom>
                  <a:clrTo>
                    <a:srgbClr val="FFFFFF">
                      <a:alpha val="0"/>
                    </a:srgbClr>
                  </a:clrTo>
                </a:clrChange>
              </a:blip>
              <a:stretch>
                <a:fillRect/>
              </a:stretch>
            </p:blipFill>
            <p:spPr>
              <a:xfrm>
                <a:off x="7563715" y="2341095"/>
                <a:ext cx="475459" cy="448881"/>
              </a:xfrm>
              <a:prstGeom prst="rect">
                <a:avLst/>
              </a:prstGeom>
            </p:spPr>
          </p:pic>
          <p:sp>
            <p:nvSpPr>
              <p:cNvPr id="153" name="Rectangle 152"/>
              <p:cNvSpPr/>
              <p:nvPr/>
            </p:nvSpPr>
            <p:spPr>
              <a:xfrm>
                <a:off x="7502064" y="999697"/>
                <a:ext cx="1350123" cy="187220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154" name="Rectangle à coins arrondis 153"/>
              <p:cNvSpPr/>
              <p:nvPr/>
            </p:nvSpPr>
            <p:spPr bwMode="auto">
              <a:xfrm>
                <a:off x="3537600" y="908721"/>
                <a:ext cx="5499877" cy="3522685"/>
              </a:xfrm>
              <a:prstGeom prst="roundRect">
                <a:avLst>
                  <a:gd name="adj" fmla="val 153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400">
                  <a:latin typeface="+mj-lt"/>
                </a:endParaRPr>
              </a:p>
            </p:txBody>
          </p:sp>
        </p:grpSp>
        <p:sp>
          <p:nvSpPr>
            <p:cNvPr id="53" name="ZoneTexte 18"/>
            <p:cNvSpPr txBox="1">
              <a:spLocks noChangeArrowheads="1"/>
            </p:cNvSpPr>
            <p:nvPr/>
          </p:nvSpPr>
          <p:spPr bwMode="auto">
            <a:xfrm>
              <a:off x="3571131" y="3645024"/>
              <a:ext cx="4313237" cy="246221"/>
            </a:xfrm>
            <a:prstGeom prst="rect">
              <a:avLst/>
            </a:prstGeom>
            <a:noFill/>
            <a:ln w="9525">
              <a:noFill/>
              <a:miter lim="800000"/>
              <a:headEnd/>
              <a:tailEnd/>
            </a:ln>
          </p:spPr>
          <p:txBody>
            <a:bodyPr>
              <a:spAutoFit/>
            </a:bodyPr>
            <a:lstStyle/>
            <a:p>
              <a:pPr algn="just"/>
              <a:r>
                <a:rPr lang="fr-FR" sz="1000" i="1" dirty="0" smtClean="0"/>
                <a:t>Structure du complexe </a:t>
              </a:r>
              <a:r>
                <a:rPr lang="fr-FR" sz="1000" i="1" dirty="0" err="1" smtClean="0"/>
                <a:t>bb</a:t>
              </a:r>
              <a:endParaRPr lang="fr-FR" sz="1000" i="1" dirty="0"/>
            </a:p>
          </p:txBody>
        </p:sp>
      </p:grpSp>
      <p:sp>
        <p:nvSpPr>
          <p:cNvPr id="57" name="Espace réservé du contenu 2"/>
          <p:cNvSpPr>
            <a:spLocks noGrp="1"/>
          </p:cNvSpPr>
          <p:nvPr>
            <p:ph idx="1"/>
          </p:nvPr>
        </p:nvSpPr>
        <p:spPr>
          <a:xfrm>
            <a:off x="163462" y="826049"/>
            <a:ext cx="2268176" cy="482467"/>
          </a:xfrm>
        </p:spPr>
        <p:txBody>
          <a:bodyPr/>
          <a:lstStyle/>
          <a:p>
            <a:pPr>
              <a:buNone/>
            </a:pPr>
            <a:r>
              <a:rPr lang="fr-FR" u="sng" dirty="0" smtClean="0"/>
              <a:t>Analyse structurale</a:t>
            </a:r>
            <a:endParaRPr lang="fr-FR" u="sng" dirty="0"/>
          </a:p>
        </p:txBody>
      </p:sp>
      <p:sp>
        <p:nvSpPr>
          <p:cNvPr id="68" name="Espace réservé du numéro de diapositive 67"/>
          <p:cNvSpPr>
            <a:spLocks noGrp="1"/>
          </p:cNvSpPr>
          <p:nvPr>
            <p:ph type="sldNum" sz="quarter" idx="12"/>
          </p:nvPr>
        </p:nvSpPr>
        <p:spPr/>
        <p:txBody>
          <a:bodyPr/>
          <a:lstStyle/>
          <a:p>
            <a:fld id="{DB0DCAEC-CBBF-428A-8CF8-CA1E425F598E}" type="slidenum">
              <a:rPr lang="fr-FR" smtClean="0"/>
              <a:pPr/>
              <a:t>17</a:t>
            </a:fld>
            <a:endParaRPr lang="fr-FR"/>
          </a:p>
        </p:txBody>
      </p:sp>
      <p:sp>
        <p:nvSpPr>
          <p:cNvPr id="58" name="Rectangle 57"/>
          <p:cNvSpPr/>
          <p:nvPr/>
        </p:nvSpPr>
        <p:spPr>
          <a:xfrm>
            <a:off x="3419872" y="6649855"/>
            <a:ext cx="4572000" cy="246221"/>
          </a:xfrm>
          <a:prstGeom prst="rect">
            <a:avLst/>
          </a:prstGeom>
        </p:spPr>
        <p:txBody>
          <a:bodyPr>
            <a:spAutoFit/>
          </a:bodyPr>
          <a:lstStyle/>
          <a:p>
            <a:pPr algn="just"/>
            <a:r>
              <a:rPr lang="fr-FR" sz="1000" baseline="30000" dirty="0" smtClean="0">
                <a:solidFill>
                  <a:schemeClr val="tx1">
                    <a:lumMod val="50000"/>
                    <a:lumOff val="50000"/>
                  </a:schemeClr>
                </a:solidFill>
              </a:rPr>
              <a:t>2</a:t>
            </a:r>
            <a:r>
              <a:rPr lang="fr-FR" sz="1000" dirty="0" smtClean="0">
                <a:solidFill>
                  <a:schemeClr val="tx1">
                    <a:lumMod val="50000"/>
                    <a:lumOff val="50000"/>
                  </a:schemeClr>
                </a:solidFill>
              </a:rPr>
              <a:t> C. Den </a:t>
            </a:r>
            <a:r>
              <a:rPr lang="fr-FR" sz="1000" dirty="0" err="1" smtClean="0">
                <a:solidFill>
                  <a:schemeClr val="tx1">
                    <a:lumMod val="50000"/>
                    <a:lumOff val="50000"/>
                  </a:schemeClr>
                </a:solidFill>
              </a:rPr>
              <a:t>Auwer</a:t>
            </a:r>
            <a:r>
              <a:rPr lang="fr-FR" sz="1000" dirty="0" smtClean="0">
                <a:solidFill>
                  <a:schemeClr val="tx1">
                    <a:lumMod val="50000"/>
                    <a:lumOff val="50000"/>
                  </a:schemeClr>
                </a:solidFill>
              </a:rPr>
              <a:t> </a:t>
            </a:r>
            <a:r>
              <a:rPr lang="fr-FR" sz="1000" i="1" dirty="0" smtClean="0">
                <a:solidFill>
                  <a:schemeClr val="tx1">
                    <a:lumMod val="50000"/>
                    <a:lumOff val="50000"/>
                  </a:schemeClr>
                </a:solidFill>
              </a:rPr>
              <a:t>et al</a:t>
            </a:r>
            <a:r>
              <a:rPr lang="fr-FR" sz="1000" dirty="0" smtClean="0">
                <a:solidFill>
                  <a:schemeClr val="tx1">
                    <a:lumMod val="50000"/>
                    <a:lumOff val="50000"/>
                  </a:schemeClr>
                </a:solidFill>
              </a:rPr>
              <a:t>.,  </a:t>
            </a:r>
            <a:r>
              <a:rPr lang="fr-FR" sz="1000" i="1" dirty="0" smtClean="0">
                <a:solidFill>
                  <a:schemeClr val="tx1">
                    <a:lumMod val="50000"/>
                    <a:lumOff val="50000"/>
                  </a:schemeClr>
                </a:solidFill>
              </a:rPr>
              <a:t>New J. </a:t>
            </a:r>
            <a:r>
              <a:rPr lang="fr-FR" sz="1000" i="1" dirty="0" err="1" smtClean="0">
                <a:solidFill>
                  <a:schemeClr val="tx1">
                    <a:lumMod val="50000"/>
                    <a:lumOff val="50000"/>
                  </a:schemeClr>
                </a:solidFill>
              </a:rPr>
              <a:t>Chem</a:t>
            </a:r>
            <a:r>
              <a:rPr lang="fr-FR" sz="1000" i="1" dirty="0" smtClean="0">
                <a:solidFill>
                  <a:schemeClr val="tx1">
                    <a:lumMod val="50000"/>
                    <a:lumOff val="50000"/>
                  </a:schemeClr>
                </a:solidFill>
              </a:rPr>
              <a:t>., </a:t>
            </a:r>
            <a:r>
              <a:rPr lang="fr-FR" sz="1000" b="1" i="1" dirty="0" smtClean="0">
                <a:solidFill>
                  <a:schemeClr val="tx1">
                    <a:lumMod val="50000"/>
                    <a:lumOff val="50000"/>
                  </a:schemeClr>
                </a:solidFill>
              </a:rPr>
              <a:t>27</a:t>
            </a:r>
            <a:r>
              <a:rPr lang="fr-FR" sz="1000" i="1" dirty="0" smtClean="0">
                <a:solidFill>
                  <a:schemeClr val="tx1">
                    <a:lumMod val="50000"/>
                    <a:lumOff val="50000"/>
                  </a:schemeClr>
                </a:solidFill>
              </a:rPr>
              <a:t> (2003) 648</a:t>
            </a:r>
            <a:endParaRPr lang="fr-FR" sz="1000" i="1" dirty="0">
              <a:solidFill>
                <a:schemeClr val="tx1">
                  <a:lumMod val="50000"/>
                  <a:lumOff val="50000"/>
                </a:schemeClr>
              </a:solidFill>
            </a:endParaRPr>
          </a:p>
        </p:txBody>
      </p:sp>
      <p:graphicFrame>
        <p:nvGraphicFramePr>
          <p:cNvPr id="60" name="Tableau 59"/>
          <p:cNvGraphicFramePr>
            <a:graphicFrameLocks noGrp="1"/>
          </p:cNvGraphicFramePr>
          <p:nvPr/>
        </p:nvGraphicFramePr>
        <p:xfrm>
          <a:off x="251520" y="5428488"/>
          <a:ext cx="8664224" cy="592800"/>
        </p:xfrm>
        <a:graphic>
          <a:graphicData uri="http://schemas.openxmlformats.org/drawingml/2006/table">
            <a:tbl>
              <a:tblPr firstRow="1" bandRow="1">
                <a:tableStyleId>{22838BEF-8BB2-4498-84A7-C5851F593DF1}</a:tableStyleId>
              </a:tblPr>
              <a:tblGrid>
                <a:gridCol w="1188000"/>
                <a:gridCol w="570230"/>
                <a:gridCol w="1021080"/>
                <a:gridCol w="1256400"/>
                <a:gridCol w="1089342"/>
                <a:gridCol w="1025842"/>
                <a:gridCol w="2513330"/>
              </a:tblGrid>
              <a:tr h="288000">
                <a:tc rowSpan="2">
                  <a:txBody>
                    <a:bodyPr/>
                    <a:lstStyle/>
                    <a:p>
                      <a:pPr algn="ctr">
                        <a:lnSpc>
                          <a:spcPct val="100000"/>
                        </a:lnSpc>
                        <a:spcBef>
                          <a:spcPts val="0"/>
                        </a:spcBef>
                        <a:spcAft>
                          <a:spcPts val="0"/>
                        </a:spcAft>
                      </a:pPr>
                      <a:r>
                        <a:rPr lang="en-US" sz="1400" b="1" kern="1200" baseline="0" dirty="0" err="1" smtClean="0"/>
                        <a:t>Complexe</a:t>
                      </a:r>
                      <a:r>
                        <a:rPr lang="en-US" sz="1400" b="1" i="1" kern="1200" baseline="0" dirty="0" smtClean="0"/>
                        <a:t> </a:t>
                      </a:r>
                      <a:r>
                        <a:rPr lang="en-US" sz="1400" b="1" i="1" kern="1200" baseline="0" dirty="0" err="1" smtClean="0"/>
                        <a:t>bt</a:t>
                      </a:r>
                      <a:endParaRPr lang="en-US" sz="1400" b="1" i="1" kern="1200" baseline="0" dirty="0" smtClean="0"/>
                    </a:p>
                  </a:txBody>
                  <a:tcPr anchor="ctr">
                    <a:solidFill>
                      <a:schemeClr val="tx2">
                        <a:lumMod val="20000"/>
                        <a:lumOff val="80000"/>
                      </a:schemeClr>
                    </a:solidFill>
                  </a:tcPr>
                </a:tc>
                <a:tc>
                  <a:txBody>
                    <a:bodyPr/>
                    <a:lstStyle/>
                    <a:p>
                      <a:pPr algn="ctr">
                        <a:lnSpc>
                          <a:spcPct val="100000"/>
                        </a:lnSpc>
                        <a:spcBef>
                          <a:spcPts val="0"/>
                        </a:spcBef>
                        <a:spcAft>
                          <a:spcPts val="0"/>
                        </a:spcAft>
                      </a:pPr>
                      <a:r>
                        <a:rPr lang="en-US" sz="1200" b="1" i="0" kern="1200" baseline="0" dirty="0" smtClean="0">
                          <a:solidFill>
                            <a:srgbClr val="0000FF"/>
                          </a:solidFill>
                          <a:latin typeface="+mn-lt"/>
                          <a:ea typeface="+mn-ea"/>
                          <a:cs typeface="+mn-cs"/>
                        </a:rPr>
                        <a:t>293 K</a:t>
                      </a:r>
                      <a:endParaRPr lang="en-US" sz="1200" b="1" i="0" kern="1200" baseline="0" dirty="0">
                        <a:solidFill>
                          <a:srgbClr val="0000FF"/>
                        </a:solidFill>
                        <a:latin typeface="+mn-lt"/>
                        <a:ea typeface="+mn-ea"/>
                        <a:cs typeface="+mn-cs"/>
                      </a:endParaRPr>
                    </a:p>
                  </a:txBody>
                  <a:tcPr anchor="ctr">
                    <a:solidFill>
                      <a:schemeClr val="tx2">
                        <a:lumMod val="20000"/>
                        <a:lumOff val="80000"/>
                      </a:schemeClr>
                    </a:solidFill>
                  </a:tcPr>
                </a:tc>
                <a:tc>
                  <a:txBody>
                    <a:bodyPr/>
                    <a:lstStyle/>
                    <a:p>
                      <a:pPr algn="ctr">
                        <a:lnSpc>
                          <a:spcPct val="100000"/>
                        </a:lnSpc>
                        <a:spcBef>
                          <a:spcPts val="0"/>
                        </a:spcBef>
                        <a:spcAft>
                          <a:spcPts val="0"/>
                        </a:spcAft>
                      </a:pPr>
                      <a:r>
                        <a:rPr lang="en-US" sz="1400" b="1" dirty="0" smtClean="0">
                          <a:solidFill>
                            <a:srgbClr val="0000FF"/>
                          </a:solidFill>
                        </a:rPr>
                        <a:t>1,93 </a:t>
                      </a:r>
                      <a:r>
                        <a:rPr lang="en-US" sz="1400" b="1" kern="1200" baseline="0" dirty="0" smtClean="0">
                          <a:solidFill>
                            <a:srgbClr val="0000FF"/>
                          </a:solidFill>
                        </a:rPr>
                        <a:t>± </a:t>
                      </a:r>
                      <a:r>
                        <a:rPr lang="en-US" sz="1400" b="1" dirty="0" smtClean="0">
                          <a:solidFill>
                            <a:srgbClr val="0000FF"/>
                          </a:solidFill>
                        </a:rPr>
                        <a:t>0,04</a:t>
                      </a:r>
                    </a:p>
                  </a:txBody>
                  <a:tcPr marL="34925" marR="34925" marT="34925" marB="34925" anchor="ctr">
                    <a:solidFill>
                      <a:schemeClr val="tx2">
                        <a:lumMod val="20000"/>
                        <a:lumOff val="80000"/>
                      </a:schemeClr>
                    </a:solidFill>
                  </a:tcPr>
                </a:tc>
                <a:tc>
                  <a:txBody>
                    <a:bodyPr/>
                    <a:lstStyle/>
                    <a:p>
                      <a:pPr algn="ctr">
                        <a:lnSpc>
                          <a:spcPct val="100000"/>
                        </a:lnSpc>
                        <a:spcBef>
                          <a:spcPts val="0"/>
                        </a:spcBef>
                        <a:spcAft>
                          <a:spcPts val="0"/>
                        </a:spcAft>
                      </a:pPr>
                      <a:r>
                        <a:rPr lang="en-US" sz="1400" b="1" dirty="0" smtClean="0">
                          <a:solidFill>
                            <a:srgbClr val="0000FF"/>
                          </a:solidFill>
                        </a:rPr>
                        <a:t>173</a:t>
                      </a:r>
                    </a:p>
                  </a:txBody>
                  <a:tcPr marL="34925" marR="34925" marT="34925" marB="34925" anchor="ctr">
                    <a:solidFill>
                      <a:schemeClr val="tx2">
                        <a:lumMod val="20000"/>
                        <a:lumOff val="80000"/>
                      </a:schemeClr>
                    </a:solidFill>
                  </a:tcPr>
                </a:tc>
                <a:tc>
                  <a:txBody>
                    <a:bodyPr/>
                    <a:lstStyle/>
                    <a:p>
                      <a:pPr algn="ctr">
                        <a:lnSpc>
                          <a:spcPct val="100000"/>
                        </a:lnSpc>
                        <a:spcBef>
                          <a:spcPts val="0"/>
                        </a:spcBef>
                        <a:spcAft>
                          <a:spcPts val="0"/>
                        </a:spcAft>
                      </a:pPr>
                      <a:r>
                        <a:rPr lang="en-US" sz="1400" b="1" dirty="0" smtClean="0">
                          <a:solidFill>
                            <a:srgbClr val="0000FF"/>
                          </a:solidFill>
                        </a:rPr>
                        <a:t>2,52 </a:t>
                      </a:r>
                      <a:r>
                        <a:rPr lang="en-US" sz="1400" b="1" kern="1200" baseline="0" dirty="0" smtClean="0">
                          <a:solidFill>
                            <a:srgbClr val="0000FF"/>
                          </a:solidFill>
                        </a:rPr>
                        <a:t>± </a:t>
                      </a:r>
                      <a:r>
                        <a:rPr lang="en-US" sz="1400" b="1" dirty="0" smtClean="0">
                          <a:solidFill>
                            <a:srgbClr val="0000FF"/>
                          </a:solidFill>
                        </a:rPr>
                        <a:t>0,10</a:t>
                      </a:r>
                    </a:p>
                  </a:txBody>
                  <a:tcPr marL="34925" marR="34925" marT="34925" marB="34925" anchor="ctr">
                    <a:solidFill>
                      <a:schemeClr val="tx2">
                        <a:lumMod val="20000"/>
                        <a:lumOff val="80000"/>
                      </a:schemeClr>
                    </a:solidFill>
                  </a:tcPr>
                </a:tc>
                <a:tc>
                  <a:txBody>
                    <a:bodyPr/>
                    <a:lstStyle/>
                    <a:p>
                      <a:pPr algn="ctr">
                        <a:lnSpc>
                          <a:spcPct val="100000"/>
                        </a:lnSpc>
                        <a:spcBef>
                          <a:spcPts val="0"/>
                        </a:spcBef>
                        <a:spcAft>
                          <a:spcPts val="0"/>
                        </a:spcAft>
                      </a:pPr>
                      <a:r>
                        <a:rPr lang="en-US" sz="1400" b="1" dirty="0" smtClean="0">
                          <a:solidFill>
                            <a:srgbClr val="0000FF"/>
                          </a:solidFill>
                        </a:rPr>
                        <a:t>4,57 </a:t>
                      </a:r>
                      <a:r>
                        <a:rPr lang="en-US" sz="1400" b="1" kern="1200" baseline="0" dirty="0" smtClean="0">
                          <a:solidFill>
                            <a:srgbClr val="0000FF"/>
                          </a:solidFill>
                        </a:rPr>
                        <a:t>± </a:t>
                      </a:r>
                      <a:r>
                        <a:rPr lang="en-US" sz="1400" b="1" dirty="0" smtClean="0">
                          <a:solidFill>
                            <a:srgbClr val="0000FF"/>
                          </a:solidFill>
                        </a:rPr>
                        <a:t>0,41</a:t>
                      </a:r>
                    </a:p>
                  </a:txBody>
                  <a:tcPr marL="34925" marR="34925" marT="34925" marB="34925" anchor="ctr">
                    <a:solidFill>
                      <a:schemeClr val="tx2">
                        <a:lumMod val="20000"/>
                        <a:lumOff val="80000"/>
                      </a:schemeClr>
                    </a:solidFill>
                  </a:tcPr>
                </a:tc>
                <a:tc>
                  <a:txBody>
                    <a:bodyPr/>
                    <a:lstStyle/>
                    <a:p>
                      <a:pPr algn="ctr">
                        <a:lnSpc>
                          <a:spcPct val="100000"/>
                        </a:lnSpc>
                        <a:spcBef>
                          <a:spcPts val="0"/>
                        </a:spcBef>
                        <a:spcAft>
                          <a:spcPts val="0"/>
                        </a:spcAft>
                      </a:pPr>
                      <a:r>
                        <a:rPr lang="en-US" sz="1400" b="1" dirty="0" smtClean="0">
                          <a:solidFill>
                            <a:srgbClr val="0000FF"/>
                          </a:solidFill>
                        </a:rPr>
                        <a:t>2,29</a:t>
                      </a:r>
                      <a:r>
                        <a:rPr lang="en-US" sz="1400" b="1" baseline="0" dirty="0" smtClean="0">
                          <a:solidFill>
                            <a:srgbClr val="0000FF"/>
                          </a:solidFill>
                        </a:rPr>
                        <a:t> </a:t>
                      </a:r>
                      <a:r>
                        <a:rPr lang="en-US" sz="1400" b="1" kern="1200" baseline="0" dirty="0" smtClean="0">
                          <a:solidFill>
                            <a:srgbClr val="0000FF"/>
                          </a:solidFill>
                        </a:rPr>
                        <a:t>± </a:t>
                      </a:r>
                      <a:r>
                        <a:rPr lang="en-US" sz="1400" b="1" baseline="0" dirty="0" smtClean="0">
                          <a:solidFill>
                            <a:srgbClr val="0000FF"/>
                          </a:solidFill>
                        </a:rPr>
                        <a:t>0,09 </a:t>
                      </a:r>
                      <a:r>
                        <a:rPr lang="en-US" sz="1400" b="1" kern="1200" baseline="0" dirty="0" smtClean="0">
                          <a:solidFill>
                            <a:srgbClr val="0000FF"/>
                          </a:solidFill>
                        </a:rPr>
                        <a:t>(O</a:t>
                      </a:r>
                      <a:r>
                        <a:rPr lang="en-US" sz="1400" b="1" kern="1200" baseline="-25000" dirty="0" smtClean="0">
                          <a:solidFill>
                            <a:srgbClr val="0000FF"/>
                          </a:solidFill>
                        </a:rPr>
                        <a:t>b</a:t>
                      </a:r>
                      <a:r>
                        <a:rPr lang="en-US" sz="1400" b="1" kern="1200" baseline="0" dirty="0" smtClean="0">
                          <a:solidFill>
                            <a:srgbClr val="0000FF"/>
                          </a:solidFill>
                        </a:rPr>
                        <a:t>)</a:t>
                      </a:r>
                      <a:r>
                        <a:rPr lang="en-US" sz="1400" b="1" baseline="0" dirty="0" smtClean="0">
                          <a:solidFill>
                            <a:srgbClr val="0000FF"/>
                          </a:solidFill>
                        </a:rPr>
                        <a:t>/2,39 </a:t>
                      </a:r>
                      <a:r>
                        <a:rPr lang="en-US" sz="1400" b="1" kern="1200" baseline="0" dirty="0" smtClean="0">
                          <a:solidFill>
                            <a:srgbClr val="0000FF"/>
                          </a:solidFill>
                        </a:rPr>
                        <a:t>± </a:t>
                      </a:r>
                      <a:r>
                        <a:rPr lang="en-US" sz="1400" b="1" baseline="0" dirty="0" smtClean="0">
                          <a:solidFill>
                            <a:srgbClr val="0000FF"/>
                          </a:solidFill>
                        </a:rPr>
                        <a:t>0,07 </a:t>
                      </a:r>
                      <a:r>
                        <a:rPr lang="en-US" sz="1400" b="1" kern="1200" baseline="0" dirty="0" smtClean="0">
                          <a:solidFill>
                            <a:srgbClr val="0000FF"/>
                          </a:solidFill>
                        </a:rPr>
                        <a:t>(O</a:t>
                      </a:r>
                      <a:r>
                        <a:rPr lang="en-US" sz="1400" b="1" kern="1200" baseline="-25000" dirty="0" smtClean="0">
                          <a:solidFill>
                            <a:srgbClr val="0000FF"/>
                          </a:solidFill>
                        </a:rPr>
                        <a:t>t</a:t>
                      </a:r>
                      <a:r>
                        <a:rPr lang="en-US" sz="1400" b="1" kern="1200" baseline="0" dirty="0" smtClean="0">
                          <a:solidFill>
                            <a:srgbClr val="0000FF"/>
                          </a:solidFill>
                        </a:rPr>
                        <a:t>)</a:t>
                      </a:r>
                      <a:endParaRPr lang="en-US" sz="1400" b="1" baseline="0" dirty="0" smtClean="0">
                        <a:solidFill>
                          <a:srgbClr val="0000FF"/>
                        </a:solidFill>
                      </a:endParaRPr>
                    </a:p>
                  </a:txBody>
                  <a:tcPr anchor="ctr">
                    <a:solidFill>
                      <a:schemeClr val="tx2">
                        <a:lumMod val="20000"/>
                        <a:lumOff val="80000"/>
                      </a:schemeClr>
                    </a:solidFill>
                  </a:tcPr>
                </a:tc>
              </a:tr>
              <a:tr h="288000">
                <a:tc vMerge="1">
                  <a:txBody>
                    <a:bodyPr/>
                    <a:lstStyle/>
                    <a:p>
                      <a:endParaRPr lang="fr-FR"/>
                    </a:p>
                  </a:txBody>
                  <a:tcPr/>
                </a:tc>
                <a:tc>
                  <a:txBody>
                    <a:bodyPr/>
                    <a:lstStyle/>
                    <a:p>
                      <a:pPr algn="ctr">
                        <a:lnSpc>
                          <a:spcPct val="100000"/>
                        </a:lnSpc>
                        <a:spcBef>
                          <a:spcPts val="0"/>
                        </a:spcBef>
                        <a:spcAft>
                          <a:spcPts val="0"/>
                        </a:spcAft>
                      </a:pPr>
                      <a:r>
                        <a:rPr lang="en-US" sz="1200" b="0" i="0" kern="1200" baseline="0" dirty="0" smtClean="0">
                          <a:solidFill>
                            <a:schemeClr val="dk1"/>
                          </a:solidFill>
                          <a:latin typeface="+mn-lt"/>
                          <a:ea typeface="+mn-ea"/>
                          <a:cs typeface="+mn-cs"/>
                        </a:rPr>
                        <a:t>0 K</a:t>
                      </a:r>
                      <a:r>
                        <a:rPr lang="en-US" sz="1200" b="0" i="0" kern="1200" baseline="30000" dirty="0" smtClean="0">
                          <a:solidFill>
                            <a:schemeClr val="dk1"/>
                          </a:solidFill>
                          <a:latin typeface="+mn-lt"/>
                          <a:ea typeface="+mn-ea"/>
                          <a:cs typeface="+mn-cs"/>
                        </a:rPr>
                        <a:t>1</a:t>
                      </a:r>
                      <a:endParaRPr lang="en-US" sz="1200" b="0" i="0" kern="1200" baseline="0" dirty="0">
                        <a:solidFill>
                          <a:schemeClr val="dk1"/>
                        </a:solidFill>
                        <a:latin typeface="+mn-lt"/>
                        <a:ea typeface="+mn-ea"/>
                        <a:cs typeface="+mn-cs"/>
                      </a:endParaRPr>
                    </a:p>
                  </a:txBody>
                  <a:tcPr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tx1"/>
                          </a:solidFill>
                          <a:latin typeface="+mn-lt"/>
                          <a:ea typeface="Nimbus Sans L"/>
                          <a:cs typeface="Times New Roman"/>
                        </a:rPr>
                        <a:t>1,90</a:t>
                      </a:r>
                      <a:endParaRPr lang="fr-FR" sz="1600" b="0" kern="1200" dirty="0" smtClean="0">
                        <a:solidFill>
                          <a:schemeClr val="tx1"/>
                        </a:solidFill>
                        <a:latin typeface="+mn-lt"/>
                        <a:ea typeface="Nimbus Sans L"/>
                        <a:cs typeface="Times New Roman"/>
                      </a:endParaRPr>
                    </a:p>
                  </a:txBody>
                  <a:tcPr marL="34925" marR="34925" marT="34925" marB="34925"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172</a:t>
                      </a:r>
                    </a:p>
                  </a:txBody>
                  <a:tcPr marL="34925" marR="34925" marT="34925" marB="34925" anchor="ctr">
                    <a:solidFill>
                      <a:schemeClr val="accent5">
                        <a:lumMod val="20000"/>
                        <a:lumOff val="80000"/>
                      </a:schemeClr>
                    </a:solidFill>
                  </a:tcPr>
                </a:tc>
                <a:tc>
                  <a:txBody>
                    <a:bodyPr/>
                    <a:lstStyle/>
                    <a:p>
                      <a:pPr algn="ctr">
                        <a:lnSpc>
                          <a:spcPct val="100000"/>
                        </a:lnSpc>
                        <a:spcBef>
                          <a:spcPts val="0"/>
                        </a:spcBef>
                        <a:spcAft>
                          <a:spcPts val="0"/>
                        </a:spcAft>
                      </a:pPr>
                      <a:r>
                        <a:rPr lang="en-US" sz="1200" b="0" kern="1200" dirty="0" smtClean="0">
                          <a:solidFill>
                            <a:schemeClr val="tx1"/>
                          </a:solidFill>
                          <a:latin typeface="+mn-lt"/>
                          <a:ea typeface="Nimbus Sans L"/>
                          <a:cs typeface="Times New Roman"/>
                        </a:rPr>
                        <a:t>2,62</a:t>
                      </a:r>
                      <a:endParaRPr lang="fr-FR" sz="1200" b="0" dirty="0">
                        <a:solidFill>
                          <a:schemeClr val="tx1"/>
                        </a:solidFill>
                        <a:latin typeface="+mj-lt"/>
                        <a:ea typeface="Nimbus Sans L"/>
                        <a:cs typeface="Times New Roman"/>
                      </a:endParaRPr>
                    </a:p>
                  </a:txBody>
                  <a:tcPr marL="34925" marR="34925" marT="34925" marB="34925" anchor="ctr">
                    <a:solidFill>
                      <a:schemeClr val="accent5">
                        <a:lumMod val="20000"/>
                        <a:lumOff val="80000"/>
                      </a:schemeClr>
                    </a:solidFill>
                  </a:tcPr>
                </a:tc>
                <a:tc>
                  <a:txBody>
                    <a:bodyPr/>
                    <a:lstStyle/>
                    <a:p>
                      <a:pPr algn="ctr">
                        <a:lnSpc>
                          <a:spcPct val="100000"/>
                        </a:lnSpc>
                        <a:spcBef>
                          <a:spcPts val="0"/>
                        </a:spcBef>
                        <a:spcAft>
                          <a:spcPts val="0"/>
                        </a:spcAft>
                      </a:pPr>
                      <a:r>
                        <a:rPr lang="en-US" sz="1400" b="1" dirty="0" smtClean="0">
                          <a:solidFill>
                            <a:schemeClr val="tx1"/>
                          </a:solidFill>
                        </a:rPr>
                        <a:t>‒</a:t>
                      </a:r>
                    </a:p>
                  </a:txBody>
                  <a:tcPr marL="34925" marR="34925" marT="34925" marB="34925"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schemeClr val="tx1"/>
                          </a:solidFill>
                        </a:rPr>
                        <a:t>2,21/</a:t>
                      </a:r>
                      <a:r>
                        <a:rPr lang="en-US" sz="1200" b="0" kern="1200" baseline="0" dirty="0" smtClean="0">
                          <a:solidFill>
                            <a:schemeClr val="tx1"/>
                          </a:solidFill>
                        </a:rPr>
                        <a:t>2,28</a:t>
                      </a:r>
                      <a:endParaRPr lang="en-US" sz="1200" b="0" kern="1200" dirty="0" smtClean="0">
                        <a:solidFill>
                          <a:schemeClr val="tx1"/>
                        </a:solidFill>
                        <a:latin typeface="+mn-lt"/>
                        <a:ea typeface="+mn-ea"/>
                        <a:cs typeface="+mn-cs"/>
                      </a:endParaRPr>
                    </a:p>
                  </a:txBody>
                  <a:tcPr anchor="ctr">
                    <a:solidFill>
                      <a:schemeClr val="accent5">
                        <a:lumMod val="20000"/>
                        <a:lumOff val="80000"/>
                      </a:schemeClr>
                    </a:solidFill>
                  </a:tcPr>
                </a:tc>
              </a:tr>
            </a:tbl>
          </a:graphicData>
        </a:graphic>
      </p:graphicFrame>
      <p:graphicFrame>
        <p:nvGraphicFramePr>
          <p:cNvPr id="65" name="Tableau 64"/>
          <p:cNvGraphicFramePr>
            <a:graphicFrameLocks noGrp="1"/>
          </p:cNvGraphicFramePr>
          <p:nvPr/>
        </p:nvGraphicFramePr>
        <p:xfrm>
          <a:off x="245027" y="6187884"/>
          <a:ext cx="8678656" cy="304800"/>
        </p:xfrm>
        <a:graphic>
          <a:graphicData uri="http://schemas.openxmlformats.org/drawingml/2006/table">
            <a:tbl>
              <a:tblPr firstRow="1" bandRow="1">
                <a:tableStyleId>{22838BEF-8BB2-4498-84A7-C5851F593DF1}</a:tableStyleId>
              </a:tblPr>
              <a:tblGrid>
                <a:gridCol w="1188000"/>
                <a:gridCol w="570230"/>
                <a:gridCol w="1021080"/>
                <a:gridCol w="1256400"/>
                <a:gridCol w="1103774"/>
                <a:gridCol w="1025842"/>
                <a:gridCol w="2513330"/>
              </a:tblGrid>
              <a:tr h="288000">
                <a:tc gridSpan="2">
                  <a:txBody>
                    <a:bodyPr/>
                    <a:lstStyle/>
                    <a:p>
                      <a:pPr algn="ctr">
                        <a:spcBef>
                          <a:spcPts val="0"/>
                        </a:spcBef>
                        <a:spcAft>
                          <a:spcPts val="0"/>
                        </a:spcAft>
                      </a:pPr>
                      <a:r>
                        <a:rPr lang="en-US" sz="1200" b="0" dirty="0" smtClean="0"/>
                        <a:t>Exp.</a:t>
                      </a:r>
                      <a:r>
                        <a:rPr lang="en-US" sz="1200" b="0" baseline="30000" dirty="0" smtClean="0"/>
                        <a:t>2</a:t>
                      </a:r>
                      <a:endParaRPr lang="en-US" sz="1200" b="0" dirty="0">
                        <a:latin typeface="+mj-lt"/>
                      </a:endParaRPr>
                    </a:p>
                  </a:txBody>
                  <a:tcPr anchor="ctr"/>
                </a:tc>
                <a:tc hMerge="1">
                  <a:txBody>
                    <a:bodyPr/>
                    <a:lstStyle/>
                    <a:p>
                      <a:pPr algn="ctr">
                        <a:spcBef>
                          <a:spcPts val="0"/>
                        </a:spcBef>
                        <a:spcAft>
                          <a:spcPts val="0"/>
                        </a:spcAft>
                      </a:pPr>
                      <a:endParaRPr lang="en-US" sz="1200" b="0" dirty="0">
                        <a:latin typeface="+mj-lt"/>
                      </a:endParaRPr>
                    </a:p>
                  </a:txBody>
                  <a:tcPr anchor="ctr"/>
                </a:tc>
                <a:tc>
                  <a:txBody>
                    <a:bodyPr/>
                    <a:lstStyle/>
                    <a:p>
                      <a:pPr algn="ctr">
                        <a:spcBef>
                          <a:spcPts val="0"/>
                        </a:spcBef>
                        <a:spcAft>
                          <a:spcPts val="0"/>
                        </a:spcAft>
                      </a:pPr>
                      <a:r>
                        <a:rPr lang="en-US" sz="1400" b="0" baseline="0" dirty="0" smtClean="0">
                          <a:solidFill>
                            <a:schemeClr val="tx1"/>
                          </a:solidFill>
                        </a:rPr>
                        <a:t>1,78 </a:t>
                      </a:r>
                      <a:r>
                        <a:rPr lang="en-US" sz="1400" b="0" kern="1200" baseline="0" dirty="0" smtClean="0">
                          <a:solidFill>
                            <a:schemeClr val="tx1"/>
                          </a:solidFill>
                        </a:rPr>
                        <a:t>±</a:t>
                      </a:r>
                      <a:r>
                        <a:rPr lang="en-US" sz="1400" b="0" kern="1200" dirty="0" smtClean="0">
                          <a:solidFill>
                            <a:schemeClr val="tx1"/>
                          </a:solidFill>
                        </a:rPr>
                        <a:t> 0,02</a:t>
                      </a:r>
                      <a:endParaRPr lang="en-US" sz="1400" b="0" baseline="30000" dirty="0">
                        <a:solidFill>
                          <a:schemeClr val="tx1"/>
                        </a:solidFill>
                        <a:latin typeface="+mj-lt"/>
                      </a:endParaRPr>
                    </a:p>
                  </a:txBody>
                  <a:tcPr anchor="ctr"/>
                </a:tc>
                <a:tc>
                  <a:txBody>
                    <a:bodyPr/>
                    <a:lstStyle/>
                    <a:p>
                      <a:pPr algn="ctr">
                        <a:spcBef>
                          <a:spcPts val="0"/>
                        </a:spcBef>
                        <a:spcAft>
                          <a:spcPts val="0"/>
                        </a:spcAft>
                      </a:pPr>
                      <a:r>
                        <a:rPr lang="en-US" sz="1400" b="0" dirty="0" smtClean="0">
                          <a:solidFill>
                            <a:schemeClr val="tx1"/>
                          </a:solidFill>
                        </a:rPr>
                        <a:t>180</a:t>
                      </a:r>
                      <a:r>
                        <a:rPr lang="en-US" sz="1400" b="0" kern="1200" baseline="30000" dirty="0" smtClean="0">
                          <a:solidFill>
                            <a:schemeClr val="tx1"/>
                          </a:solidFill>
                        </a:rPr>
                        <a:t> </a:t>
                      </a:r>
                      <a:endParaRPr lang="en-US" sz="1400" b="0" dirty="0">
                        <a:solidFill>
                          <a:schemeClr val="tx1"/>
                        </a:solidFill>
                        <a:latin typeface="+mj-lt"/>
                      </a:endParaRPr>
                    </a:p>
                  </a:txBody>
                  <a:tcPr anchor="ctr"/>
                </a:tc>
                <a:tc>
                  <a:txBody>
                    <a:bodyPr/>
                    <a:lstStyle/>
                    <a:p>
                      <a:pPr algn="ctr">
                        <a:spcBef>
                          <a:spcPts val="0"/>
                        </a:spcBef>
                        <a:spcAft>
                          <a:spcPts val="0"/>
                        </a:spcAft>
                      </a:pPr>
                      <a:r>
                        <a:rPr lang="en-US" sz="1400" b="0" baseline="0" dirty="0" smtClean="0">
                          <a:solidFill>
                            <a:schemeClr val="tx1"/>
                          </a:solidFill>
                        </a:rPr>
                        <a:t>2,47 </a:t>
                      </a:r>
                      <a:r>
                        <a:rPr lang="en-US" sz="1400" b="0" kern="1200" baseline="0" dirty="0" smtClean="0">
                          <a:solidFill>
                            <a:schemeClr val="tx1"/>
                          </a:solidFill>
                        </a:rPr>
                        <a:t>± 0,02</a:t>
                      </a:r>
                      <a:r>
                        <a:rPr lang="en-US" sz="1400" b="0" kern="1200" baseline="30000" dirty="0" smtClean="0">
                          <a:solidFill>
                            <a:schemeClr val="tx1"/>
                          </a:solidFill>
                        </a:rPr>
                        <a:t> </a:t>
                      </a:r>
                      <a:r>
                        <a:rPr lang="en-US" sz="1400" b="0" baseline="0" dirty="0" smtClean="0">
                          <a:solidFill>
                            <a:schemeClr val="tx1"/>
                          </a:solidFill>
                        </a:rPr>
                        <a:t> </a:t>
                      </a:r>
                      <a:endParaRPr lang="en-US" sz="1400" b="0" dirty="0">
                        <a:solidFill>
                          <a:schemeClr val="tx1"/>
                        </a:solidFill>
                        <a:latin typeface="+mj-lt"/>
                      </a:endParaRPr>
                    </a:p>
                  </a:txBody>
                  <a:tcPr anchor="ctr"/>
                </a:tc>
                <a:tc>
                  <a:txBody>
                    <a:bodyPr/>
                    <a:lstStyle/>
                    <a:p>
                      <a:pPr algn="ctr">
                        <a:spcBef>
                          <a:spcPts val="0"/>
                        </a:spcBef>
                        <a:spcAft>
                          <a:spcPts val="0"/>
                        </a:spcAft>
                      </a:pPr>
                      <a:r>
                        <a:rPr lang="en-US" sz="1400" b="0" dirty="0" smtClean="0">
                          <a:solidFill>
                            <a:schemeClr val="tx1"/>
                          </a:solidFill>
                          <a:latin typeface="+mj-lt"/>
                        </a:rPr>
                        <a:t>‒</a:t>
                      </a:r>
                      <a:endParaRPr lang="en-US" sz="1400" b="0" dirty="0">
                        <a:solidFill>
                          <a:schemeClr val="tx1"/>
                        </a:solidFill>
                        <a:latin typeface="+mj-lt"/>
                      </a:endParaRPr>
                    </a:p>
                  </a:txBody>
                  <a:tcPr anchor="ctr"/>
                </a:tc>
                <a:tc>
                  <a:txBody>
                    <a:bodyPr/>
                    <a:lstStyle/>
                    <a:p>
                      <a:pPr algn="ctr">
                        <a:spcBef>
                          <a:spcPts val="0"/>
                        </a:spcBef>
                        <a:spcAft>
                          <a:spcPts val="0"/>
                        </a:spcAft>
                      </a:pPr>
                      <a:r>
                        <a:rPr lang="en-US" sz="1400" b="0" baseline="0" dirty="0" smtClean="0">
                          <a:solidFill>
                            <a:schemeClr val="tx1"/>
                          </a:solidFill>
                        </a:rPr>
                        <a:t> 2,31</a:t>
                      </a:r>
                      <a:r>
                        <a:rPr lang="en-US" sz="1400" b="0" kern="1200" baseline="30000" dirty="0" smtClean="0">
                          <a:solidFill>
                            <a:schemeClr val="tx1"/>
                          </a:solidFill>
                        </a:rPr>
                        <a:t> </a:t>
                      </a:r>
                      <a:r>
                        <a:rPr lang="en-US" sz="1400" b="0" kern="1200" baseline="0" dirty="0" smtClean="0">
                          <a:solidFill>
                            <a:schemeClr val="tx1"/>
                          </a:solidFill>
                        </a:rPr>
                        <a:t>± 0,02</a:t>
                      </a:r>
                      <a:endParaRPr lang="en-US" sz="1400" b="0" dirty="0">
                        <a:solidFill>
                          <a:schemeClr val="tx1"/>
                        </a:solidFill>
                        <a:latin typeface="+mj-lt"/>
                      </a:endParaRPr>
                    </a:p>
                  </a:txBody>
                  <a:tcPr anchor="ctr"/>
                </a:tc>
              </a:tr>
            </a:tbl>
          </a:graphicData>
        </a:graphic>
      </p:graphicFrame>
      <p:grpSp>
        <p:nvGrpSpPr>
          <p:cNvPr id="7" name="Groupe 146"/>
          <p:cNvGrpSpPr/>
          <p:nvPr/>
        </p:nvGrpSpPr>
        <p:grpSpPr>
          <a:xfrm>
            <a:off x="4860032" y="3067315"/>
            <a:ext cx="4176016" cy="577709"/>
            <a:chOff x="1475656" y="3477258"/>
            <a:chExt cx="4032000" cy="718331"/>
          </a:xfrm>
        </p:grpSpPr>
        <p:sp>
          <p:nvSpPr>
            <p:cNvPr id="67" name="Rectangle à coins arrondis 66"/>
            <p:cNvSpPr/>
            <p:nvPr/>
          </p:nvSpPr>
          <p:spPr bwMode="auto">
            <a:xfrm>
              <a:off x="1475656" y="3477258"/>
              <a:ext cx="4032000" cy="694814"/>
            </a:xfrm>
            <a:prstGeom prst="roundRect">
              <a:avLst>
                <a:gd name="adj" fmla="val 3245"/>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chemeClr val="tx1"/>
                </a:solidFill>
                <a:latin typeface="+mj-lt"/>
              </a:endParaRPr>
            </a:p>
          </p:txBody>
        </p:sp>
        <p:sp>
          <p:nvSpPr>
            <p:cNvPr id="69" name="Espace réservé du contenu 2"/>
            <p:cNvSpPr txBox="1">
              <a:spLocks/>
            </p:cNvSpPr>
            <p:nvPr/>
          </p:nvSpPr>
          <p:spPr>
            <a:xfrm>
              <a:off x="1533728" y="3524146"/>
              <a:ext cx="3830360" cy="671443"/>
            </a:xfrm>
            <a:prstGeom prst="rect">
              <a:avLst/>
            </a:prstGeom>
          </p:spPr>
          <p:txBody>
            <a:bodyPr vert="horz" lIns="91440" tIns="45720" rIns="91440" bIns="45720" rtlCol="0">
              <a:normAutofit lnSpcReduction="10000"/>
            </a:bodyPr>
            <a:lstStyle/>
            <a:p>
              <a:pPr marR="0" lvl="0" algn="l" defTabSz="914400" rtl="0" eaLnBrk="1" fontAlgn="auto" latinLnBrk="0" hangingPunct="1">
                <a:lnSpc>
                  <a:spcPct val="100000"/>
                </a:lnSpc>
                <a:spcAft>
                  <a:spcPts val="0"/>
                </a:spcAft>
                <a:buClrTx/>
                <a:buSzTx/>
                <a:buFont typeface="Arial" pitchFamily="34" charset="0"/>
                <a:buChar char="•"/>
                <a:tabLst>
                  <a:tab pos="182563" algn="l"/>
                </a:tabLst>
                <a:defRPr/>
              </a:pPr>
              <a:r>
                <a:rPr lang="fr-FR" sz="1600" b="1" dirty="0" smtClean="0"/>
                <a:t> 	Résultats similaires entre les complexes 	</a:t>
              </a:r>
              <a:r>
                <a:rPr lang="fr-FR" sz="1600" b="1" i="1" dirty="0" err="1" smtClean="0"/>
                <a:t>bb</a:t>
              </a:r>
              <a:r>
                <a:rPr lang="fr-FR" sz="1600" b="1" i="1" dirty="0" smtClean="0"/>
                <a:t> et </a:t>
              </a:r>
              <a:r>
                <a:rPr lang="fr-FR" sz="1600" b="1" i="1" dirty="0" err="1" smtClean="0"/>
                <a:t>bt</a:t>
              </a:r>
              <a:endParaRPr kumimoji="0" lang="fr-FR" sz="1600" b="1" i="0" u="none" strike="noStrike" kern="1200" cap="none" spc="0" normalizeH="0" noProof="0" dirty="0" smtClean="0">
                <a:ln>
                  <a:noFill/>
                </a:ln>
                <a:effectLst/>
                <a:uLnTx/>
                <a:uFillTx/>
                <a:latin typeface="+mn-lt"/>
                <a:ea typeface="+mn-ea"/>
                <a:cs typeface="+mn-cs"/>
              </a:endParaRPr>
            </a:p>
            <a:p>
              <a:pPr marR="0" lvl="0" algn="l" defTabSz="914400" rtl="0" eaLnBrk="1" fontAlgn="auto" latinLnBrk="0" hangingPunct="1">
                <a:lnSpc>
                  <a:spcPct val="100000"/>
                </a:lnSpc>
                <a:spcAft>
                  <a:spcPts val="0"/>
                </a:spcAft>
                <a:buClrTx/>
                <a:buSzTx/>
                <a:buFont typeface="Arial" pitchFamily="34" charset="0"/>
                <a:buChar char="•"/>
                <a:tabLst/>
                <a:defRPr/>
              </a:pPr>
              <a:endParaRPr kumimoji="0" lang="fr-FR" b="0" i="0" u="none" strike="noStrike" kern="1200" cap="none" spc="0" normalizeH="0" noProof="0" dirty="0" smtClean="0">
                <a:ln>
                  <a:noFill/>
                </a:ln>
                <a:effectLst/>
                <a:uLnTx/>
                <a:uFillTx/>
                <a:latin typeface="+mn-lt"/>
                <a:ea typeface="+mn-ea"/>
                <a:cs typeface="+mn-cs"/>
              </a:endParaRPr>
            </a:p>
            <a:p>
              <a:pPr marL="0" lvl="1"/>
              <a:endParaRPr kumimoji="0" lang="fr-FR" sz="2000" b="0" i="0" u="none" strike="noStrike" kern="1200" cap="none" spc="0" normalizeH="0" noProof="0" dirty="0" smtClean="0">
                <a:ln>
                  <a:noFill/>
                </a:ln>
                <a:effectLst/>
                <a:uLnTx/>
                <a:uFillTx/>
                <a:latin typeface="+mn-lt"/>
                <a:ea typeface="+mn-ea"/>
                <a:cs typeface="+mn-cs"/>
              </a:endParaRPr>
            </a:p>
          </p:txBody>
        </p:sp>
      </p:grpSp>
      <p:pic>
        <p:nvPicPr>
          <p:cNvPr id="56" name="Picture 2"/>
          <p:cNvPicPr>
            <a:picLocks noChangeAspect="1" noChangeArrowheads="1"/>
          </p:cNvPicPr>
          <p:nvPr/>
        </p:nvPicPr>
        <p:blipFill>
          <a:blip r:embed="rId8" cstate="print"/>
          <a:srcRect/>
          <a:stretch>
            <a:fillRect/>
          </a:stretch>
        </p:blipFill>
        <p:spPr bwMode="auto">
          <a:xfrm>
            <a:off x="8390955" y="0"/>
            <a:ext cx="753045" cy="484477"/>
          </a:xfrm>
          <a:prstGeom prst="rect">
            <a:avLst/>
          </a:prstGeom>
          <a:noFill/>
          <a:ln w="9525">
            <a:noFill/>
            <a:miter lim="800000"/>
            <a:headEnd/>
            <a:tailEnd/>
          </a:ln>
        </p:spPr>
      </p:pic>
      <p:pic>
        <p:nvPicPr>
          <p:cNvPr id="59" name="Image 58" descr="logo_edf.jpg"/>
          <p:cNvPicPr>
            <a:picLocks noChangeAspect="1"/>
          </p:cNvPicPr>
          <p:nvPr/>
        </p:nvPicPr>
        <p:blipFill>
          <a:blip r:embed="rId9" cstate="print"/>
          <a:srcRect t="17393" b="17382"/>
          <a:stretch>
            <a:fillRect/>
          </a:stretch>
        </p:blipFill>
        <p:spPr>
          <a:xfrm>
            <a:off x="0" y="0"/>
            <a:ext cx="827221" cy="404664"/>
          </a:xfrm>
          <a:prstGeom prst="rect">
            <a:avLst/>
          </a:prstGeom>
        </p:spPr>
      </p:pic>
      <p:sp>
        <p:nvSpPr>
          <p:cNvPr id="2" name="Titre 1"/>
          <p:cNvSpPr>
            <a:spLocks noGrp="1"/>
          </p:cNvSpPr>
          <p:nvPr>
            <p:ph type="title"/>
          </p:nvPr>
        </p:nvSpPr>
        <p:spPr>
          <a:xfrm>
            <a:off x="467544" y="-90264"/>
            <a:ext cx="8229600" cy="1143000"/>
          </a:xfrm>
        </p:spPr>
        <p:txBody>
          <a:bodyPr/>
          <a:lstStyle/>
          <a:p>
            <a:r>
              <a:rPr lang="fr-FR" dirty="0" smtClean="0"/>
              <a:t>Complexes de l’UO</a:t>
            </a:r>
            <a:r>
              <a:rPr lang="fr-FR" baseline="-25000" dirty="0" smtClean="0"/>
              <a:t>2</a:t>
            </a:r>
            <a:r>
              <a:rPr lang="fr-FR" baseline="30000" dirty="0" smtClean="0"/>
              <a:t>2+</a:t>
            </a:r>
            <a:r>
              <a:rPr lang="fr-FR" dirty="0" smtClean="0"/>
              <a:t> à l’interface eau/TiO</a:t>
            </a:r>
            <a:r>
              <a:rPr lang="fr-FR" baseline="-25000" dirty="0" smtClean="0"/>
              <a:t>2</a:t>
            </a:r>
            <a:r>
              <a:rPr lang="fr-FR" dirty="0" smtClean="0"/>
              <a:t>(100) rutile</a:t>
            </a:r>
            <a:endParaRPr lang="fr-FR" dirty="0"/>
          </a:p>
        </p:txBody>
      </p:sp>
    </p:spTree>
    <p:custDataLst>
      <p:tags r:id="rId1"/>
    </p:custDataLst>
  </p:cSld>
  <p:clrMapOvr>
    <a:masterClrMapping/>
  </p:clrMapOvr>
  <p:transition advTm="4099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Validation de la méthode: bilan</a:t>
            </a:r>
            <a:endParaRPr lang="fr-FR" dirty="0"/>
          </a:p>
        </p:txBody>
      </p:sp>
      <p:sp>
        <p:nvSpPr>
          <p:cNvPr id="4" name="Espace réservé du numéro de diapositive 3"/>
          <p:cNvSpPr>
            <a:spLocks noGrp="1"/>
          </p:cNvSpPr>
          <p:nvPr>
            <p:ph type="sldNum" sz="quarter" idx="12"/>
          </p:nvPr>
        </p:nvSpPr>
        <p:spPr/>
        <p:txBody>
          <a:bodyPr/>
          <a:lstStyle/>
          <a:p>
            <a:fld id="{DB0DCAEC-CBBF-428A-8CF8-CA1E425F598E}" type="slidenum">
              <a:rPr lang="fr-FR" smtClean="0"/>
              <a:pPr/>
              <a:t>18</a:t>
            </a:fld>
            <a:endParaRPr lang="fr-FR"/>
          </a:p>
        </p:txBody>
      </p:sp>
      <p:grpSp>
        <p:nvGrpSpPr>
          <p:cNvPr id="3" name="Groupe 54"/>
          <p:cNvGrpSpPr/>
          <p:nvPr/>
        </p:nvGrpSpPr>
        <p:grpSpPr>
          <a:xfrm>
            <a:off x="395536" y="4077072"/>
            <a:ext cx="8568953" cy="2047637"/>
            <a:chOff x="179512" y="4603597"/>
            <a:chExt cx="8568953" cy="2047637"/>
          </a:xfrm>
        </p:grpSpPr>
        <p:sp>
          <p:nvSpPr>
            <p:cNvPr id="51" name="Forme libre 50"/>
            <p:cNvSpPr/>
            <p:nvPr/>
          </p:nvSpPr>
          <p:spPr>
            <a:xfrm>
              <a:off x="179512" y="4603597"/>
              <a:ext cx="1433346" cy="2047637"/>
            </a:xfrm>
            <a:custGeom>
              <a:avLst/>
              <a:gdLst>
                <a:gd name="connsiteX0" fmla="*/ 0 w 2047636"/>
                <a:gd name="connsiteY0" fmla="*/ 0 h 1433345"/>
                <a:gd name="connsiteX1" fmla="*/ 1330964 w 2047636"/>
                <a:gd name="connsiteY1" fmla="*/ 0 h 1433345"/>
                <a:gd name="connsiteX2" fmla="*/ 2047636 w 2047636"/>
                <a:gd name="connsiteY2" fmla="*/ 716673 h 1433345"/>
                <a:gd name="connsiteX3" fmla="*/ 1330964 w 2047636"/>
                <a:gd name="connsiteY3" fmla="*/ 1433345 h 1433345"/>
                <a:gd name="connsiteX4" fmla="*/ 0 w 2047636"/>
                <a:gd name="connsiteY4" fmla="*/ 1433345 h 1433345"/>
                <a:gd name="connsiteX5" fmla="*/ 716673 w 2047636"/>
                <a:gd name="connsiteY5" fmla="*/ 716673 h 1433345"/>
                <a:gd name="connsiteX6" fmla="*/ 0 w 2047636"/>
                <a:gd name="connsiteY6" fmla="*/ 0 h 143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7636" h="1433345">
                  <a:moveTo>
                    <a:pt x="2047635" y="0"/>
                  </a:moveTo>
                  <a:lnTo>
                    <a:pt x="2047635" y="931675"/>
                  </a:lnTo>
                  <a:lnTo>
                    <a:pt x="1023817" y="1433345"/>
                  </a:lnTo>
                  <a:lnTo>
                    <a:pt x="1" y="931675"/>
                  </a:lnTo>
                  <a:lnTo>
                    <a:pt x="1" y="0"/>
                  </a:lnTo>
                  <a:lnTo>
                    <a:pt x="1023817" y="501671"/>
                  </a:lnTo>
                  <a:lnTo>
                    <a:pt x="2047635" y="0"/>
                  </a:lnTo>
                  <a:close/>
                </a:path>
              </a:pathLst>
            </a:custGeom>
            <a:ln>
              <a:solidFill>
                <a:schemeClr val="accent6"/>
              </a:solidFill>
            </a:ln>
            <a:scene3d>
              <a:camera prst="orthographicFront"/>
              <a:lightRig rig="flat" dir="t"/>
            </a:scene3d>
            <a:sp3d prstMaterial="plastic">
              <a:bevelT w="120900" h="88900"/>
              <a:bevelB w="88900" h="31750" prst="angle"/>
            </a:sp3d>
          </p:spPr>
          <p:style>
            <a:lnRef idx="1">
              <a:scrgbClr r="0" g="0" b="0"/>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txBody>
            <a:bodyPr spcFirstLastPara="0" vert="horz" wrap="square" lIns="10796" tIns="727469" rIns="10795" bIns="727467" numCol="1" spcCol="1270" anchor="ctr" anchorCtr="0">
              <a:noAutofit/>
            </a:bodyPr>
            <a:lstStyle/>
            <a:p>
              <a:pPr lvl="0" algn="ctr" defTabSz="755650">
                <a:lnSpc>
                  <a:spcPct val="90000"/>
                </a:lnSpc>
                <a:spcBef>
                  <a:spcPct val="0"/>
                </a:spcBef>
                <a:spcAft>
                  <a:spcPct val="35000"/>
                </a:spcAft>
              </a:pPr>
              <a:r>
                <a:rPr lang="fr-FR" sz="1700" kern="1200" dirty="0" smtClean="0"/>
                <a:t>UO</a:t>
              </a:r>
              <a:r>
                <a:rPr lang="fr-FR" sz="1700" kern="1200" baseline="-25000" dirty="0" smtClean="0"/>
                <a:t>2</a:t>
              </a:r>
              <a:r>
                <a:rPr lang="fr-FR" sz="1700" kern="1200" baseline="30000" dirty="0" smtClean="0"/>
                <a:t>2+</a:t>
              </a:r>
              <a:r>
                <a:rPr lang="fr-FR" sz="1700" kern="1200" baseline="0" dirty="0" smtClean="0"/>
                <a:t>/eau/TiO</a:t>
              </a:r>
              <a:r>
                <a:rPr lang="fr-FR" sz="1700" kern="1200" baseline="-25000" dirty="0" smtClean="0"/>
                <a:t>2</a:t>
              </a:r>
              <a:endParaRPr lang="fr-FR" sz="1700" kern="1200" dirty="0"/>
            </a:p>
          </p:txBody>
        </p:sp>
        <p:sp>
          <p:nvSpPr>
            <p:cNvPr id="52" name="Forme libre 51"/>
            <p:cNvSpPr/>
            <p:nvPr/>
          </p:nvSpPr>
          <p:spPr>
            <a:xfrm>
              <a:off x="1612857" y="4603598"/>
              <a:ext cx="7135608" cy="1330964"/>
            </a:xfrm>
            <a:custGeom>
              <a:avLst/>
              <a:gdLst>
                <a:gd name="connsiteX0" fmla="*/ 221832 w 1330963"/>
                <a:gd name="connsiteY0" fmla="*/ 0 h 7363132"/>
                <a:gd name="connsiteX1" fmla="*/ 1109131 w 1330963"/>
                <a:gd name="connsiteY1" fmla="*/ 0 h 7363132"/>
                <a:gd name="connsiteX2" fmla="*/ 1265990 w 1330963"/>
                <a:gd name="connsiteY2" fmla="*/ 64973 h 7363132"/>
                <a:gd name="connsiteX3" fmla="*/ 1330963 w 1330963"/>
                <a:gd name="connsiteY3" fmla="*/ 221832 h 7363132"/>
                <a:gd name="connsiteX4" fmla="*/ 1330963 w 1330963"/>
                <a:gd name="connsiteY4" fmla="*/ 7363132 h 7363132"/>
                <a:gd name="connsiteX5" fmla="*/ 1330963 w 1330963"/>
                <a:gd name="connsiteY5" fmla="*/ 7363132 h 7363132"/>
                <a:gd name="connsiteX6" fmla="*/ 1330963 w 1330963"/>
                <a:gd name="connsiteY6" fmla="*/ 7363132 h 7363132"/>
                <a:gd name="connsiteX7" fmla="*/ 0 w 1330963"/>
                <a:gd name="connsiteY7" fmla="*/ 7363132 h 7363132"/>
                <a:gd name="connsiteX8" fmla="*/ 0 w 1330963"/>
                <a:gd name="connsiteY8" fmla="*/ 7363132 h 7363132"/>
                <a:gd name="connsiteX9" fmla="*/ 0 w 1330963"/>
                <a:gd name="connsiteY9" fmla="*/ 7363132 h 7363132"/>
                <a:gd name="connsiteX10" fmla="*/ 0 w 1330963"/>
                <a:gd name="connsiteY10" fmla="*/ 221832 h 7363132"/>
                <a:gd name="connsiteX11" fmla="*/ 64973 w 1330963"/>
                <a:gd name="connsiteY11" fmla="*/ 64973 h 7363132"/>
                <a:gd name="connsiteX12" fmla="*/ 221832 w 1330963"/>
                <a:gd name="connsiteY12" fmla="*/ 0 h 736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0963" h="7363132">
                  <a:moveTo>
                    <a:pt x="1330963" y="1227217"/>
                  </a:moveTo>
                  <a:lnTo>
                    <a:pt x="1330963" y="6135915"/>
                  </a:lnTo>
                  <a:cubicBezTo>
                    <a:pt x="1330963" y="6461395"/>
                    <a:pt x="1326738" y="6773537"/>
                    <a:pt x="1319218" y="7003687"/>
                  </a:cubicBezTo>
                  <a:cubicBezTo>
                    <a:pt x="1311698" y="7233837"/>
                    <a:pt x="1301499" y="7363129"/>
                    <a:pt x="1290864" y="7363129"/>
                  </a:cubicBezTo>
                  <a:lnTo>
                    <a:pt x="0" y="7363129"/>
                  </a:lnTo>
                  <a:lnTo>
                    <a:pt x="0" y="7363129"/>
                  </a:lnTo>
                  <a:lnTo>
                    <a:pt x="0" y="7363129"/>
                  </a:lnTo>
                  <a:lnTo>
                    <a:pt x="0" y="3"/>
                  </a:lnTo>
                  <a:lnTo>
                    <a:pt x="0" y="3"/>
                  </a:lnTo>
                  <a:lnTo>
                    <a:pt x="0" y="3"/>
                  </a:lnTo>
                  <a:lnTo>
                    <a:pt x="1290864" y="3"/>
                  </a:lnTo>
                  <a:cubicBezTo>
                    <a:pt x="1301499" y="3"/>
                    <a:pt x="1311698" y="129301"/>
                    <a:pt x="1319218" y="359445"/>
                  </a:cubicBezTo>
                  <a:cubicBezTo>
                    <a:pt x="1326738" y="589595"/>
                    <a:pt x="1330963" y="901743"/>
                    <a:pt x="1330963" y="1227217"/>
                  </a:cubicBezTo>
                  <a:close/>
                </a:path>
              </a:pathLst>
            </a:custGeom>
            <a:scene3d>
              <a:camera prst="orthographicFront"/>
              <a:lightRig rig="flat" dir="t"/>
            </a:scene3d>
            <a:sp3d extrusionH="12700" prstMaterial="plastic">
              <a:bevelT w="50800" h="50800"/>
            </a:sp3d>
          </p:spPr>
          <p:style>
            <a:lnRef idx="1">
              <a:schemeClr val="accent5">
                <a:hueOff val="-9933876"/>
                <a:satOff val="39811"/>
                <a:lumOff val="8628"/>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75132" rIns="75132" bIns="75133" numCol="1" spcCol="1270" anchor="ctr" anchorCtr="0">
              <a:noAutofit/>
            </a:bodyPr>
            <a:lstStyle/>
            <a:p>
              <a:pPr marL="171450" lvl="1" indent="-171450" algn="l" defTabSz="711200">
                <a:lnSpc>
                  <a:spcPct val="90000"/>
                </a:lnSpc>
                <a:spcBef>
                  <a:spcPct val="0"/>
                </a:spcBef>
                <a:spcAft>
                  <a:spcPct val="15000"/>
                </a:spcAft>
                <a:buChar char="••"/>
              </a:pPr>
              <a:r>
                <a:rPr lang="fr-FR" sz="1600" kern="1200" dirty="0" smtClean="0"/>
                <a:t>Géométrie des complexes calculés </a:t>
              </a:r>
              <a:r>
                <a:rPr lang="fr-FR" sz="1600" dirty="0" smtClean="0"/>
                <a:t>en bon accord avec les travaux précédents </a:t>
              </a:r>
              <a:r>
                <a:rPr lang="fr-FR" sz="1600" kern="1200" dirty="0" smtClean="0"/>
                <a:t> </a:t>
              </a:r>
              <a:endParaRPr lang="fr-FR" sz="1600" kern="1200" dirty="0"/>
            </a:p>
            <a:p>
              <a:pPr marL="171450" lvl="1" indent="-171450" algn="l" defTabSz="711200">
                <a:lnSpc>
                  <a:spcPct val="90000"/>
                </a:lnSpc>
                <a:spcBef>
                  <a:spcPct val="0"/>
                </a:spcBef>
                <a:spcAft>
                  <a:spcPct val="15000"/>
                </a:spcAft>
                <a:buChar char="••"/>
              </a:pPr>
              <a:r>
                <a:rPr lang="fr-FR" sz="1600" kern="1200" dirty="0" smtClean="0">
                  <a:solidFill>
                    <a:srgbClr val="0000FF"/>
                  </a:solidFill>
                </a:rPr>
                <a:t>Dynamique des sphères de solvatation fortement perturbée à l’interface</a:t>
              </a:r>
              <a:endParaRPr lang="fr-FR" sz="1600" kern="1200" dirty="0">
                <a:solidFill>
                  <a:srgbClr val="0000FF"/>
                </a:solidFill>
              </a:endParaRPr>
            </a:p>
          </p:txBody>
        </p:sp>
        <p:sp>
          <p:nvSpPr>
            <p:cNvPr id="18" name="Rectangle à coins arrondis 17"/>
            <p:cNvSpPr/>
            <p:nvPr/>
          </p:nvSpPr>
          <p:spPr>
            <a:xfrm>
              <a:off x="184678" y="5474589"/>
              <a:ext cx="1404000" cy="432048"/>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1400" b="1" dirty="0" smtClean="0">
                  <a:solidFill>
                    <a:schemeClr val="accent6">
                      <a:lumMod val="75000"/>
                    </a:schemeClr>
                  </a:solidFill>
                </a:rPr>
                <a:t>UO</a:t>
              </a:r>
              <a:r>
                <a:rPr lang="fr-FR" sz="1400" b="1" baseline="-25000" dirty="0" smtClean="0">
                  <a:solidFill>
                    <a:schemeClr val="accent6">
                      <a:lumMod val="75000"/>
                    </a:schemeClr>
                  </a:solidFill>
                </a:rPr>
                <a:t>2</a:t>
              </a:r>
              <a:r>
                <a:rPr lang="fr-FR" sz="1400" b="1" baseline="30000" dirty="0" smtClean="0">
                  <a:solidFill>
                    <a:schemeClr val="accent6">
                      <a:lumMod val="75000"/>
                    </a:schemeClr>
                  </a:solidFill>
                </a:rPr>
                <a:t>2+</a:t>
              </a:r>
              <a:r>
                <a:rPr lang="fr-FR" sz="1400" b="1" dirty="0" smtClean="0">
                  <a:solidFill>
                    <a:schemeClr val="accent6">
                      <a:lumMod val="75000"/>
                    </a:schemeClr>
                  </a:solidFill>
                </a:rPr>
                <a:t>/eau/TiO</a:t>
              </a:r>
              <a:r>
                <a:rPr lang="fr-FR" sz="1400" b="1" baseline="-25000" dirty="0" smtClean="0">
                  <a:solidFill>
                    <a:schemeClr val="accent6">
                      <a:lumMod val="75000"/>
                    </a:schemeClr>
                  </a:solidFill>
                </a:rPr>
                <a:t>2</a:t>
              </a:r>
              <a:endParaRPr lang="fr-FR" sz="1400" b="1" dirty="0">
                <a:solidFill>
                  <a:schemeClr val="accent6">
                    <a:lumMod val="75000"/>
                  </a:schemeClr>
                </a:solidFill>
              </a:endParaRPr>
            </a:p>
          </p:txBody>
        </p:sp>
      </p:grpSp>
      <p:grpSp>
        <p:nvGrpSpPr>
          <p:cNvPr id="5" name="Groupe 53"/>
          <p:cNvGrpSpPr/>
          <p:nvPr/>
        </p:nvGrpSpPr>
        <p:grpSpPr>
          <a:xfrm>
            <a:off x="395536" y="2492896"/>
            <a:ext cx="8568544" cy="2047637"/>
            <a:chOff x="179512" y="2686162"/>
            <a:chExt cx="8568544" cy="2047637"/>
          </a:xfrm>
        </p:grpSpPr>
        <p:sp>
          <p:nvSpPr>
            <p:cNvPr id="49" name="Forme libre 48"/>
            <p:cNvSpPr/>
            <p:nvPr/>
          </p:nvSpPr>
          <p:spPr>
            <a:xfrm>
              <a:off x="179512" y="2686162"/>
              <a:ext cx="1433346" cy="2047637"/>
            </a:xfrm>
            <a:custGeom>
              <a:avLst/>
              <a:gdLst>
                <a:gd name="connsiteX0" fmla="*/ 0 w 2047636"/>
                <a:gd name="connsiteY0" fmla="*/ 0 h 1433345"/>
                <a:gd name="connsiteX1" fmla="*/ 1330964 w 2047636"/>
                <a:gd name="connsiteY1" fmla="*/ 0 h 1433345"/>
                <a:gd name="connsiteX2" fmla="*/ 2047636 w 2047636"/>
                <a:gd name="connsiteY2" fmla="*/ 716673 h 1433345"/>
                <a:gd name="connsiteX3" fmla="*/ 1330964 w 2047636"/>
                <a:gd name="connsiteY3" fmla="*/ 1433345 h 1433345"/>
                <a:gd name="connsiteX4" fmla="*/ 0 w 2047636"/>
                <a:gd name="connsiteY4" fmla="*/ 1433345 h 1433345"/>
                <a:gd name="connsiteX5" fmla="*/ 716673 w 2047636"/>
                <a:gd name="connsiteY5" fmla="*/ 716673 h 1433345"/>
                <a:gd name="connsiteX6" fmla="*/ 0 w 2047636"/>
                <a:gd name="connsiteY6" fmla="*/ 0 h 143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7636" h="1433345">
                  <a:moveTo>
                    <a:pt x="2047635" y="0"/>
                  </a:moveTo>
                  <a:lnTo>
                    <a:pt x="2047635" y="931675"/>
                  </a:lnTo>
                  <a:lnTo>
                    <a:pt x="1023817" y="1433345"/>
                  </a:lnTo>
                  <a:lnTo>
                    <a:pt x="1" y="931675"/>
                  </a:lnTo>
                  <a:lnTo>
                    <a:pt x="1" y="0"/>
                  </a:lnTo>
                  <a:lnTo>
                    <a:pt x="1023817" y="501671"/>
                  </a:lnTo>
                  <a:lnTo>
                    <a:pt x="2047635" y="0"/>
                  </a:lnTo>
                  <a:close/>
                </a:path>
              </a:pathLst>
            </a:custGeom>
            <a:ln>
              <a:solidFill>
                <a:srgbClr val="009900"/>
              </a:solidFill>
            </a:ln>
            <a:scene3d>
              <a:camera prst="orthographicFront"/>
              <a:lightRig rig="flat" dir="t"/>
            </a:scene3d>
            <a:sp3d prstMaterial="plastic">
              <a:bevelT w="120900" h="88900"/>
              <a:bevelB w="88900" h="31750" prst="angle"/>
            </a:sp3d>
          </p:spPr>
          <p:style>
            <a:lnRef idx="1">
              <a:scrgbClr r="0" g="0" b="0"/>
            </a:lnRef>
            <a:fillRef idx="3">
              <a:schemeClr val="accent5">
                <a:hueOff val="-4966938"/>
                <a:satOff val="19906"/>
                <a:lumOff val="4314"/>
                <a:alphaOff val="0"/>
              </a:schemeClr>
            </a:fillRef>
            <a:effectRef idx="2">
              <a:schemeClr val="accent5">
                <a:hueOff val="-4966938"/>
                <a:satOff val="19906"/>
                <a:lumOff val="4314"/>
                <a:alphaOff val="0"/>
              </a:schemeClr>
            </a:effectRef>
            <a:fontRef idx="minor">
              <a:schemeClr val="lt1"/>
            </a:fontRef>
          </p:style>
          <p:txBody>
            <a:bodyPr spcFirstLastPara="0" vert="horz" wrap="square" lIns="10796" tIns="727469" rIns="10795" bIns="727467" numCol="1" spcCol="1270" anchor="ctr" anchorCtr="0">
              <a:noAutofit/>
            </a:bodyPr>
            <a:lstStyle/>
            <a:p>
              <a:pPr lvl="0" algn="ctr" defTabSz="755650">
                <a:lnSpc>
                  <a:spcPct val="90000"/>
                </a:lnSpc>
                <a:spcBef>
                  <a:spcPct val="0"/>
                </a:spcBef>
                <a:spcAft>
                  <a:spcPct val="35000"/>
                </a:spcAft>
              </a:pPr>
              <a:r>
                <a:rPr lang="fr-FR" sz="1700" kern="1200" dirty="0" smtClean="0"/>
                <a:t>Eau/TiO</a:t>
              </a:r>
              <a:r>
                <a:rPr lang="fr-FR" sz="1700" kern="1200" baseline="-25000" dirty="0" smtClean="0"/>
                <a:t>2</a:t>
              </a:r>
              <a:endParaRPr lang="fr-FR" sz="1700" kern="1200" dirty="0"/>
            </a:p>
          </p:txBody>
        </p:sp>
        <p:sp>
          <p:nvSpPr>
            <p:cNvPr id="50" name="Forme libre 49"/>
            <p:cNvSpPr/>
            <p:nvPr/>
          </p:nvSpPr>
          <p:spPr>
            <a:xfrm>
              <a:off x="1612856" y="2686171"/>
              <a:ext cx="7135200" cy="1330964"/>
            </a:xfrm>
            <a:custGeom>
              <a:avLst/>
              <a:gdLst>
                <a:gd name="connsiteX0" fmla="*/ 221832 w 1330963"/>
                <a:gd name="connsiteY0" fmla="*/ 0 h 7363132"/>
                <a:gd name="connsiteX1" fmla="*/ 1109131 w 1330963"/>
                <a:gd name="connsiteY1" fmla="*/ 0 h 7363132"/>
                <a:gd name="connsiteX2" fmla="*/ 1265990 w 1330963"/>
                <a:gd name="connsiteY2" fmla="*/ 64973 h 7363132"/>
                <a:gd name="connsiteX3" fmla="*/ 1330963 w 1330963"/>
                <a:gd name="connsiteY3" fmla="*/ 221832 h 7363132"/>
                <a:gd name="connsiteX4" fmla="*/ 1330963 w 1330963"/>
                <a:gd name="connsiteY4" fmla="*/ 7363132 h 7363132"/>
                <a:gd name="connsiteX5" fmla="*/ 1330963 w 1330963"/>
                <a:gd name="connsiteY5" fmla="*/ 7363132 h 7363132"/>
                <a:gd name="connsiteX6" fmla="*/ 1330963 w 1330963"/>
                <a:gd name="connsiteY6" fmla="*/ 7363132 h 7363132"/>
                <a:gd name="connsiteX7" fmla="*/ 0 w 1330963"/>
                <a:gd name="connsiteY7" fmla="*/ 7363132 h 7363132"/>
                <a:gd name="connsiteX8" fmla="*/ 0 w 1330963"/>
                <a:gd name="connsiteY8" fmla="*/ 7363132 h 7363132"/>
                <a:gd name="connsiteX9" fmla="*/ 0 w 1330963"/>
                <a:gd name="connsiteY9" fmla="*/ 7363132 h 7363132"/>
                <a:gd name="connsiteX10" fmla="*/ 0 w 1330963"/>
                <a:gd name="connsiteY10" fmla="*/ 221832 h 7363132"/>
                <a:gd name="connsiteX11" fmla="*/ 64973 w 1330963"/>
                <a:gd name="connsiteY11" fmla="*/ 64973 h 7363132"/>
                <a:gd name="connsiteX12" fmla="*/ 221832 w 1330963"/>
                <a:gd name="connsiteY12" fmla="*/ 0 h 736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0963" h="7363132">
                  <a:moveTo>
                    <a:pt x="1330963" y="1227217"/>
                  </a:moveTo>
                  <a:lnTo>
                    <a:pt x="1330963" y="6135915"/>
                  </a:lnTo>
                  <a:cubicBezTo>
                    <a:pt x="1330963" y="6461395"/>
                    <a:pt x="1326738" y="6773537"/>
                    <a:pt x="1319218" y="7003687"/>
                  </a:cubicBezTo>
                  <a:cubicBezTo>
                    <a:pt x="1311698" y="7233837"/>
                    <a:pt x="1301499" y="7363129"/>
                    <a:pt x="1290864" y="7363129"/>
                  </a:cubicBezTo>
                  <a:lnTo>
                    <a:pt x="0" y="7363129"/>
                  </a:lnTo>
                  <a:lnTo>
                    <a:pt x="0" y="7363129"/>
                  </a:lnTo>
                  <a:lnTo>
                    <a:pt x="0" y="7363129"/>
                  </a:lnTo>
                  <a:lnTo>
                    <a:pt x="0" y="3"/>
                  </a:lnTo>
                  <a:lnTo>
                    <a:pt x="0" y="3"/>
                  </a:lnTo>
                  <a:lnTo>
                    <a:pt x="0" y="3"/>
                  </a:lnTo>
                  <a:lnTo>
                    <a:pt x="1290864" y="3"/>
                  </a:lnTo>
                  <a:cubicBezTo>
                    <a:pt x="1301499" y="3"/>
                    <a:pt x="1311698" y="129301"/>
                    <a:pt x="1319218" y="359445"/>
                  </a:cubicBezTo>
                  <a:cubicBezTo>
                    <a:pt x="1326738" y="589595"/>
                    <a:pt x="1330963" y="901743"/>
                    <a:pt x="1330963" y="1227217"/>
                  </a:cubicBezTo>
                  <a:close/>
                </a:path>
              </a:pathLst>
            </a:custGeom>
            <a:scene3d>
              <a:camera prst="orthographicFront"/>
              <a:lightRig rig="flat" dir="t"/>
            </a:scene3d>
            <a:sp3d extrusionH="12700" prstMaterial="plastic">
              <a:bevelT w="50800" h="50800"/>
            </a:sp3d>
          </p:spPr>
          <p:style>
            <a:lnRef idx="1">
              <a:schemeClr val="accent5">
                <a:hueOff val="-4966938"/>
                <a:satOff val="19906"/>
                <a:lumOff val="4314"/>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75132" rIns="75132" bIns="75133" numCol="1" spcCol="1270" anchor="ctr" anchorCtr="0">
              <a:noAutofit/>
            </a:bodyPr>
            <a:lstStyle/>
            <a:p>
              <a:pPr marL="171450" lvl="1" indent="-171450" algn="l" defTabSz="711200">
                <a:lnSpc>
                  <a:spcPct val="90000"/>
                </a:lnSpc>
                <a:spcBef>
                  <a:spcPct val="0"/>
                </a:spcBef>
                <a:spcAft>
                  <a:spcPct val="15000"/>
                </a:spcAft>
                <a:buChar char="••"/>
              </a:pPr>
              <a:r>
                <a:rPr lang="fr-FR" sz="1600" kern="1200" dirty="0" smtClean="0">
                  <a:solidFill>
                    <a:srgbClr val="0000FF"/>
                  </a:solidFill>
                </a:rPr>
                <a:t>Structuration forte des molécules d’eau jusqu’à 4-5 Å sur deux niveaux</a:t>
              </a:r>
              <a:endParaRPr lang="fr-FR" sz="1600" kern="1200" dirty="0">
                <a:solidFill>
                  <a:srgbClr val="0000FF"/>
                </a:solidFill>
              </a:endParaRPr>
            </a:p>
            <a:p>
              <a:pPr marL="171450" lvl="1" indent="-171450" algn="l" defTabSz="711200">
                <a:lnSpc>
                  <a:spcPct val="90000"/>
                </a:lnSpc>
                <a:spcBef>
                  <a:spcPct val="0"/>
                </a:spcBef>
                <a:spcAft>
                  <a:spcPct val="15000"/>
                </a:spcAft>
                <a:buChar char="••"/>
              </a:pPr>
              <a:r>
                <a:rPr lang="fr-FR" sz="1600" kern="1200" dirty="0" smtClean="0">
                  <a:solidFill>
                    <a:srgbClr val="0000FF"/>
                  </a:solidFill>
                </a:rPr>
                <a:t>Mobilité réduite des molécules dans ces niveaux</a:t>
              </a:r>
              <a:endParaRPr lang="fr-FR" sz="1600" kern="1200" dirty="0">
                <a:solidFill>
                  <a:srgbClr val="0000FF"/>
                </a:solidFill>
              </a:endParaRPr>
            </a:p>
            <a:p>
              <a:pPr marL="171450" lvl="1" indent="-171450" algn="l" defTabSz="711200">
                <a:lnSpc>
                  <a:spcPct val="90000"/>
                </a:lnSpc>
                <a:spcBef>
                  <a:spcPct val="0"/>
                </a:spcBef>
                <a:spcAft>
                  <a:spcPct val="15000"/>
                </a:spcAft>
                <a:buChar char="••"/>
              </a:pPr>
              <a:r>
                <a:rPr lang="fr-FR" sz="1600" kern="1200" dirty="0" smtClean="0">
                  <a:solidFill>
                    <a:srgbClr val="0000FF"/>
                  </a:solidFill>
                </a:rPr>
                <a:t>Etablissement de processus de dissociation </a:t>
              </a:r>
              <a:endParaRPr lang="fr-FR" sz="1600" kern="1200" dirty="0">
                <a:solidFill>
                  <a:srgbClr val="0000FF"/>
                </a:solidFill>
              </a:endParaRPr>
            </a:p>
            <a:p>
              <a:pPr marL="171450" lvl="1" indent="-171450" algn="l" defTabSz="711200">
                <a:lnSpc>
                  <a:spcPct val="90000"/>
                </a:lnSpc>
                <a:spcBef>
                  <a:spcPct val="0"/>
                </a:spcBef>
                <a:spcAft>
                  <a:spcPct val="15000"/>
                </a:spcAft>
                <a:buChar char="••"/>
              </a:pPr>
              <a:r>
                <a:rPr lang="fr-FR" sz="1600" kern="1200" dirty="0" smtClean="0">
                  <a:solidFill>
                    <a:srgbClr val="0000FF"/>
                  </a:solidFill>
                </a:rPr>
                <a:t>Bonne représentation de l’état de protonation de surface</a:t>
              </a:r>
              <a:endParaRPr lang="fr-FR" sz="1600" kern="1200" dirty="0">
                <a:solidFill>
                  <a:srgbClr val="0000FF"/>
                </a:solidFill>
              </a:endParaRPr>
            </a:p>
          </p:txBody>
        </p:sp>
        <p:sp>
          <p:nvSpPr>
            <p:cNvPr id="17" name="Rectangle à coins arrondis 16"/>
            <p:cNvSpPr/>
            <p:nvPr/>
          </p:nvSpPr>
          <p:spPr>
            <a:xfrm>
              <a:off x="232156" y="3577909"/>
              <a:ext cx="1332000" cy="432048"/>
            </a:xfrm>
            <a:prstGeom prst="roundRect">
              <a:avLst/>
            </a:prstGeom>
            <a:solidFill>
              <a:schemeClr val="bg1"/>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700" b="1" dirty="0" smtClean="0">
                  <a:solidFill>
                    <a:srgbClr val="009900"/>
                  </a:solidFill>
                </a:rPr>
                <a:t>Eau/TiO</a:t>
              </a:r>
              <a:r>
                <a:rPr lang="fr-FR" sz="1700" b="1" baseline="-25000" dirty="0" smtClean="0">
                  <a:solidFill>
                    <a:srgbClr val="009900"/>
                  </a:solidFill>
                </a:rPr>
                <a:t>2</a:t>
              </a:r>
              <a:r>
                <a:rPr lang="fr-FR" b="1" dirty="0" smtClean="0">
                  <a:solidFill>
                    <a:srgbClr val="009900"/>
                  </a:solidFill>
                </a:rPr>
                <a:t> </a:t>
              </a:r>
              <a:endParaRPr lang="fr-FR" b="1" dirty="0">
                <a:solidFill>
                  <a:srgbClr val="009900"/>
                </a:solidFill>
              </a:endParaRPr>
            </a:p>
          </p:txBody>
        </p:sp>
      </p:grpSp>
      <p:grpSp>
        <p:nvGrpSpPr>
          <p:cNvPr id="6" name="Groupe 52"/>
          <p:cNvGrpSpPr/>
          <p:nvPr/>
        </p:nvGrpSpPr>
        <p:grpSpPr>
          <a:xfrm>
            <a:off x="395536" y="888636"/>
            <a:ext cx="8568544" cy="2047637"/>
            <a:chOff x="179512" y="888636"/>
            <a:chExt cx="8568544" cy="2047637"/>
          </a:xfrm>
        </p:grpSpPr>
        <p:sp>
          <p:nvSpPr>
            <p:cNvPr id="47" name="Forme libre 46"/>
            <p:cNvSpPr/>
            <p:nvPr/>
          </p:nvSpPr>
          <p:spPr>
            <a:xfrm>
              <a:off x="179512" y="888636"/>
              <a:ext cx="1433346" cy="2047637"/>
            </a:xfrm>
            <a:custGeom>
              <a:avLst/>
              <a:gdLst>
                <a:gd name="connsiteX0" fmla="*/ 0 w 2047636"/>
                <a:gd name="connsiteY0" fmla="*/ 0 h 1433345"/>
                <a:gd name="connsiteX1" fmla="*/ 1330964 w 2047636"/>
                <a:gd name="connsiteY1" fmla="*/ 0 h 1433345"/>
                <a:gd name="connsiteX2" fmla="*/ 2047636 w 2047636"/>
                <a:gd name="connsiteY2" fmla="*/ 716673 h 1433345"/>
                <a:gd name="connsiteX3" fmla="*/ 1330964 w 2047636"/>
                <a:gd name="connsiteY3" fmla="*/ 1433345 h 1433345"/>
                <a:gd name="connsiteX4" fmla="*/ 0 w 2047636"/>
                <a:gd name="connsiteY4" fmla="*/ 1433345 h 1433345"/>
                <a:gd name="connsiteX5" fmla="*/ 716673 w 2047636"/>
                <a:gd name="connsiteY5" fmla="*/ 716673 h 1433345"/>
                <a:gd name="connsiteX6" fmla="*/ 0 w 2047636"/>
                <a:gd name="connsiteY6" fmla="*/ 0 h 143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7636" h="1433345">
                  <a:moveTo>
                    <a:pt x="2047635" y="0"/>
                  </a:moveTo>
                  <a:lnTo>
                    <a:pt x="2047635" y="931675"/>
                  </a:lnTo>
                  <a:lnTo>
                    <a:pt x="1023817" y="1433345"/>
                  </a:lnTo>
                  <a:lnTo>
                    <a:pt x="1" y="931675"/>
                  </a:lnTo>
                  <a:lnTo>
                    <a:pt x="1" y="0"/>
                  </a:lnTo>
                  <a:lnTo>
                    <a:pt x="1023817" y="501671"/>
                  </a:lnTo>
                  <a:lnTo>
                    <a:pt x="2047635" y="0"/>
                  </a:lnTo>
                  <a:close/>
                </a:path>
              </a:pathLst>
            </a:custGeom>
            <a:ln>
              <a:solidFill>
                <a:schemeClr val="tx2"/>
              </a:solidFill>
            </a:ln>
            <a:scene3d>
              <a:camera prst="orthographicFront"/>
              <a:lightRig rig="flat" dir="t"/>
            </a:scene3d>
            <a:sp3d prstMaterial="plastic">
              <a:bevelT w="120900" h="88900"/>
              <a:bevelB w="88900" h="31750" prst="angle"/>
            </a:sp3d>
          </p:spPr>
          <p:style>
            <a:lnRef idx="1">
              <a:scrgbClr r="0" g="0" b="0"/>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0796" tIns="727469" rIns="10795" bIns="727467" numCol="1" spcCol="1270" anchor="ctr" anchorCtr="0">
              <a:noAutofit/>
            </a:bodyPr>
            <a:lstStyle/>
            <a:p>
              <a:pPr lvl="0" algn="ctr" defTabSz="755650">
                <a:lnSpc>
                  <a:spcPct val="90000"/>
                </a:lnSpc>
                <a:spcBef>
                  <a:spcPct val="0"/>
                </a:spcBef>
                <a:spcAft>
                  <a:spcPct val="35000"/>
                </a:spcAft>
              </a:pPr>
              <a:r>
                <a:rPr lang="fr-FR" sz="1700" kern="1200" dirty="0" smtClean="0"/>
                <a:t>UO</a:t>
              </a:r>
              <a:r>
                <a:rPr lang="fr-FR" sz="1700" kern="1200" baseline="-25000" dirty="0" smtClean="0"/>
                <a:t>2</a:t>
              </a:r>
              <a:r>
                <a:rPr lang="fr-FR" sz="1700" kern="1200" baseline="30000" dirty="0" smtClean="0"/>
                <a:t>2+</a:t>
              </a:r>
              <a:r>
                <a:rPr lang="fr-FR" sz="1700" kern="1200" baseline="0" dirty="0" smtClean="0"/>
                <a:t>/eau</a:t>
              </a:r>
            </a:p>
          </p:txBody>
        </p:sp>
        <p:sp>
          <p:nvSpPr>
            <p:cNvPr id="48" name="Forme libre 47"/>
            <p:cNvSpPr/>
            <p:nvPr/>
          </p:nvSpPr>
          <p:spPr>
            <a:xfrm>
              <a:off x="1612856" y="888637"/>
              <a:ext cx="7135200" cy="1330964"/>
            </a:xfrm>
            <a:custGeom>
              <a:avLst/>
              <a:gdLst>
                <a:gd name="connsiteX0" fmla="*/ 221832 w 1330963"/>
                <a:gd name="connsiteY0" fmla="*/ 0 h 7363132"/>
                <a:gd name="connsiteX1" fmla="*/ 1109131 w 1330963"/>
                <a:gd name="connsiteY1" fmla="*/ 0 h 7363132"/>
                <a:gd name="connsiteX2" fmla="*/ 1265990 w 1330963"/>
                <a:gd name="connsiteY2" fmla="*/ 64973 h 7363132"/>
                <a:gd name="connsiteX3" fmla="*/ 1330963 w 1330963"/>
                <a:gd name="connsiteY3" fmla="*/ 221832 h 7363132"/>
                <a:gd name="connsiteX4" fmla="*/ 1330963 w 1330963"/>
                <a:gd name="connsiteY4" fmla="*/ 7363132 h 7363132"/>
                <a:gd name="connsiteX5" fmla="*/ 1330963 w 1330963"/>
                <a:gd name="connsiteY5" fmla="*/ 7363132 h 7363132"/>
                <a:gd name="connsiteX6" fmla="*/ 1330963 w 1330963"/>
                <a:gd name="connsiteY6" fmla="*/ 7363132 h 7363132"/>
                <a:gd name="connsiteX7" fmla="*/ 0 w 1330963"/>
                <a:gd name="connsiteY7" fmla="*/ 7363132 h 7363132"/>
                <a:gd name="connsiteX8" fmla="*/ 0 w 1330963"/>
                <a:gd name="connsiteY8" fmla="*/ 7363132 h 7363132"/>
                <a:gd name="connsiteX9" fmla="*/ 0 w 1330963"/>
                <a:gd name="connsiteY9" fmla="*/ 7363132 h 7363132"/>
                <a:gd name="connsiteX10" fmla="*/ 0 w 1330963"/>
                <a:gd name="connsiteY10" fmla="*/ 221832 h 7363132"/>
                <a:gd name="connsiteX11" fmla="*/ 64973 w 1330963"/>
                <a:gd name="connsiteY11" fmla="*/ 64973 h 7363132"/>
                <a:gd name="connsiteX12" fmla="*/ 221832 w 1330963"/>
                <a:gd name="connsiteY12" fmla="*/ 0 h 736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0963" h="7363132">
                  <a:moveTo>
                    <a:pt x="1330963" y="1227217"/>
                  </a:moveTo>
                  <a:lnTo>
                    <a:pt x="1330963" y="6135915"/>
                  </a:lnTo>
                  <a:cubicBezTo>
                    <a:pt x="1330963" y="6461395"/>
                    <a:pt x="1326738" y="6773537"/>
                    <a:pt x="1319218" y="7003687"/>
                  </a:cubicBezTo>
                  <a:cubicBezTo>
                    <a:pt x="1311698" y="7233837"/>
                    <a:pt x="1301499" y="7363129"/>
                    <a:pt x="1290864" y="7363129"/>
                  </a:cubicBezTo>
                  <a:lnTo>
                    <a:pt x="0" y="7363129"/>
                  </a:lnTo>
                  <a:lnTo>
                    <a:pt x="0" y="7363129"/>
                  </a:lnTo>
                  <a:lnTo>
                    <a:pt x="0" y="7363129"/>
                  </a:lnTo>
                  <a:lnTo>
                    <a:pt x="0" y="3"/>
                  </a:lnTo>
                  <a:lnTo>
                    <a:pt x="0" y="3"/>
                  </a:lnTo>
                  <a:lnTo>
                    <a:pt x="0" y="3"/>
                  </a:lnTo>
                  <a:lnTo>
                    <a:pt x="1290864" y="3"/>
                  </a:lnTo>
                  <a:cubicBezTo>
                    <a:pt x="1301499" y="3"/>
                    <a:pt x="1311698" y="129301"/>
                    <a:pt x="1319218" y="359445"/>
                  </a:cubicBezTo>
                  <a:cubicBezTo>
                    <a:pt x="1326738" y="589595"/>
                    <a:pt x="1330963" y="901743"/>
                    <a:pt x="1330963" y="1227217"/>
                  </a:cubicBezTo>
                  <a:close/>
                </a:path>
              </a:pathLst>
            </a:custGeom>
            <a:scene3d>
              <a:camera prst="orthographicFront"/>
              <a:lightRig rig="flat" dir="t"/>
            </a:scene3d>
            <a:sp3d extrusionH="12700" prstMaterial="plastic">
              <a:bevelT w="50800" h="50800"/>
            </a:sp3d>
          </p:spPr>
          <p:style>
            <a:lnRef idx="1">
              <a:schemeClr val="accent5">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75132" rIns="75132" bIns="75133" numCol="1" spcCol="1270" anchor="ctr" anchorCtr="0">
              <a:noAutofit/>
            </a:bodyPr>
            <a:lstStyle/>
            <a:p>
              <a:pPr marL="171450" lvl="1" indent="-171450" algn="l" defTabSz="711200">
                <a:lnSpc>
                  <a:spcPct val="90000"/>
                </a:lnSpc>
                <a:spcBef>
                  <a:spcPct val="0"/>
                </a:spcBef>
                <a:spcAft>
                  <a:spcPct val="15000"/>
                </a:spcAft>
                <a:buChar char="••"/>
              </a:pPr>
              <a:r>
                <a:rPr lang="fr-FR" sz="1600" kern="1200" dirty="0" smtClean="0"/>
                <a:t>Bonne description structurale </a:t>
              </a:r>
            </a:p>
            <a:p>
              <a:pPr marL="171450" lvl="1" indent="-171450" algn="l" defTabSz="711200">
                <a:lnSpc>
                  <a:spcPct val="90000"/>
                </a:lnSpc>
                <a:spcBef>
                  <a:spcPct val="0"/>
                </a:spcBef>
                <a:spcAft>
                  <a:spcPct val="15000"/>
                </a:spcAft>
                <a:buChar char="••"/>
              </a:pPr>
              <a:r>
                <a:rPr lang="fr-FR" sz="1600" kern="1200" dirty="0" smtClean="0"/>
                <a:t>Première sphère de solvatation correctement décrite</a:t>
              </a:r>
            </a:p>
            <a:p>
              <a:pPr marL="171450" lvl="1" indent="-171450" algn="l" defTabSz="711200">
                <a:lnSpc>
                  <a:spcPct val="90000"/>
                </a:lnSpc>
                <a:spcBef>
                  <a:spcPct val="0"/>
                </a:spcBef>
                <a:spcAft>
                  <a:spcPct val="15000"/>
                </a:spcAft>
                <a:buChar char="••"/>
              </a:pPr>
              <a:r>
                <a:rPr lang="fr-FR" sz="1600" dirty="0" smtClean="0">
                  <a:solidFill>
                    <a:srgbClr val="0000FF"/>
                  </a:solidFill>
                </a:rPr>
                <a:t>Seconde sphère de solvatation caractérisée</a:t>
              </a:r>
              <a:r>
                <a:rPr lang="fr-FR" sz="1600" kern="1200" dirty="0" smtClean="0">
                  <a:solidFill>
                    <a:srgbClr val="0000FF"/>
                  </a:solidFill>
                </a:rPr>
                <a:t> </a:t>
              </a:r>
              <a:endParaRPr lang="fr-FR" sz="1600" kern="1200" dirty="0">
                <a:solidFill>
                  <a:srgbClr val="0000FF"/>
                </a:solidFill>
              </a:endParaRPr>
            </a:p>
            <a:p>
              <a:pPr marL="171450" lvl="1" indent="-171450" algn="l" defTabSz="711200">
                <a:lnSpc>
                  <a:spcPct val="90000"/>
                </a:lnSpc>
                <a:spcBef>
                  <a:spcPct val="0"/>
                </a:spcBef>
                <a:spcAft>
                  <a:spcPct val="15000"/>
                </a:spcAft>
                <a:buChar char="••"/>
              </a:pPr>
              <a:r>
                <a:rPr lang="fr-FR" sz="1600" kern="1200" dirty="0" smtClean="0">
                  <a:solidFill>
                    <a:srgbClr val="0000FF"/>
                  </a:solidFill>
                </a:rPr>
                <a:t>Mise en évidence des mécanismes d’échange en seconde sphère de solvation</a:t>
              </a:r>
              <a:endParaRPr lang="fr-FR" sz="1600" kern="1200" dirty="0">
                <a:solidFill>
                  <a:srgbClr val="0000FF"/>
                </a:solidFill>
              </a:endParaRPr>
            </a:p>
          </p:txBody>
        </p:sp>
        <p:sp>
          <p:nvSpPr>
            <p:cNvPr id="15" name="Rectangle à coins arrondis 14"/>
            <p:cNvSpPr/>
            <p:nvPr/>
          </p:nvSpPr>
          <p:spPr>
            <a:xfrm>
              <a:off x="232156" y="1670548"/>
              <a:ext cx="1332000" cy="4320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600" b="1" dirty="0" smtClean="0">
                  <a:solidFill>
                    <a:schemeClr val="tx2"/>
                  </a:solidFill>
                </a:rPr>
                <a:t>UO</a:t>
              </a:r>
              <a:r>
                <a:rPr lang="fr-FR" sz="1600" b="1" baseline="-25000" dirty="0" smtClean="0">
                  <a:solidFill>
                    <a:schemeClr val="tx2"/>
                  </a:solidFill>
                </a:rPr>
                <a:t>2</a:t>
              </a:r>
              <a:r>
                <a:rPr lang="fr-FR" sz="1600" b="1" baseline="30000" dirty="0" smtClean="0">
                  <a:solidFill>
                    <a:schemeClr val="tx2"/>
                  </a:solidFill>
                </a:rPr>
                <a:t>2+</a:t>
              </a:r>
              <a:r>
                <a:rPr lang="fr-FR" sz="1600" b="1" dirty="0" smtClean="0">
                  <a:solidFill>
                    <a:schemeClr val="tx2"/>
                  </a:solidFill>
                </a:rPr>
                <a:t>/eau </a:t>
              </a:r>
              <a:endParaRPr lang="fr-FR" sz="1600" b="1" dirty="0">
                <a:solidFill>
                  <a:schemeClr val="tx2"/>
                </a:solidFill>
              </a:endParaRPr>
            </a:p>
          </p:txBody>
        </p:sp>
      </p:grpSp>
      <p:grpSp>
        <p:nvGrpSpPr>
          <p:cNvPr id="7" name="Groupe 42"/>
          <p:cNvGrpSpPr/>
          <p:nvPr/>
        </p:nvGrpSpPr>
        <p:grpSpPr>
          <a:xfrm>
            <a:off x="395536" y="6165304"/>
            <a:ext cx="8064896" cy="595313"/>
            <a:chOff x="755576" y="5907226"/>
            <a:chExt cx="7632848" cy="595313"/>
          </a:xfrm>
        </p:grpSpPr>
        <p:sp>
          <p:nvSpPr>
            <p:cNvPr id="44" name="Rectangle à coins arrondis 43"/>
            <p:cNvSpPr/>
            <p:nvPr/>
          </p:nvSpPr>
          <p:spPr bwMode="auto">
            <a:xfrm>
              <a:off x="755576" y="5907226"/>
              <a:ext cx="7632848" cy="595313"/>
            </a:xfrm>
            <a:prstGeom prst="roundRect">
              <a:avLst/>
            </a:prstGeom>
            <a:solidFill>
              <a:srgbClr val="FF0000"/>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45" name="Espace réservé du contenu 2"/>
            <p:cNvSpPr txBox="1">
              <a:spLocks/>
            </p:cNvSpPr>
            <p:nvPr/>
          </p:nvSpPr>
          <p:spPr bwMode="auto">
            <a:xfrm>
              <a:off x="811213" y="6023039"/>
              <a:ext cx="7521575" cy="363686"/>
            </a:xfrm>
            <a:prstGeom prst="rect">
              <a:avLst/>
            </a:prstGeom>
            <a:noFill/>
            <a:ln w="38100">
              <a:no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fr-FR" sz="2000" b="1" dirty="0" smtClean="0">
                  <a:solidFill>
                    <a:schemeClr val="bg1"/>
                  </a:solidFill>
                  <a:latin typeface="+mj-lt"/>
                </a:rPr>
                <a:t>Bonne représentation </a:t>
              </a:r>
              <a:r>
                <a:rPr lang="fr-FR" sz="2000" b="1" dirty="0" smtClean="0">
                  <a:solidFill>
                    <a:schemeClr val="bg1"/>
                  </a:solidFill>
                  <a:latin typeface="+mj-lt"/>
                  <a:sym typeface="Wingdings" pitchFamily="2" charset="2"/>
                </a:rPr>
                <a:t></a:t>
              </a:r>
              <a:r>
                <a:rPr lang="fr-FR" sz="2000" b="1" dirty="0" smtClean="0">
                  <a:solidFill>
                    <a:schemeClr val="bg1"/>
                  </a:solidFill>
                  <a:latin typeface="+mj-lt"/>
                </a:rPr>
                <a:t>  Utilisation de la méthode à des fins prédictives</a:t>
              </a:r>
            </a:p>
          </p:txBody>
        </p:sp>
      </p:grpSp>
      <p:pic>
        <p:nvPicPr>
          <p:cNvPr id="19" name="Picture 2"/>
          <p:cNvPicPr>
            <a:picLocks noChangeAspect="1" noChangeArrowheads="1"/>
          </p:cNvPicPr>
          <p:nvPr/>
        </p:nvPicPr>
        <p:blipFill>
          <a:blip r:embed="rId3" cstate="print"/>
          <a:srcRect/>
          <a:stretch>
            <a:fillRect/>
          </a:stretch>
        </p:blipFill>
        <p:spPr bwMode="auto">
          <a:xfrm>
            <a:off x="8390955" y="0"/>
            <a:ext cx="753045" cy="484477"/>
          </a:xfrm>
          <a:prstGeom prst="rect">
            <a:avLst/>
          </a:prstGeom>
          <a:noFill/>
          <a:ln w="9525">
            <a:noFill/>
            <a:miter lim="800000"/>
            <a:headEnd/>
            <a:tailEnd/>
          </a:ln>
        </p:spPr>
      </p:pic>
      <p:pic>
        <p:nvPicPr>
          <p:cNvPr id="20" name="Image 19" descr="logo_edf.jpg"/>
          <p:cNvPicPr>
            <a:picLocks noChangeAspect="1"/>
          </p:cNvPicPr>
          <p:nvPr/>
        </p:nvPicPr>
        <p:blipFill>
          <a:blip r:embed="rId4" cstate="print"/>
          <a:srcRect t="17393" b="17382"/>
          <a:stretch>
            <a:fillRect/>
          </a:stretch>
        </p:blipFill>
        <p:spPr>
          <a:xfrm>
            <a:off x="0" y="0"/>
            <a:ext cx="827221" cy="404664"/>
          </a:xfrm>
          <a:prstGeom prst="rect">
            <a:avLst/>
          </a:prstGeom>
        </p:spPr>
      </p:pic>
    </p:spTree>
    <p:custDataLst>
      <p:tags r:id="rId1"/>
    </p:custDataLst>
  </p:cSld>
  <p:clrMapOvr>
    <a:masterClrMapping/>
  </p:clrMapOvr>
  <p:transition advTm="9043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sz="4400" cap="none" dirty="0" smtClean="0"/>
              <a:t>Etape 2 :</a:t>
            </a:r>
            <a:r>
              <a:rPr lang="fr-FR" sz="3600" cap="none" dirty="0" smtClean="0"/>
              <a:t> </a:t>
            </a:r>
            <a:r>
              <a:rPr lang="fr-FR" sz="3600" i="1" cap="none" dirty="0" smtClean="0"/>
              <a:t>Utilisation à des fins prédictives</a:t>
            </a:r>
            <a:r>
              <a:rPr lang="fr-FR" sz="3600" dirty="0" smtClean="0"/>
              <a:t/>
            </a:r>
            <a:br>
              <a:rPr lang="fr-FR" sz="3600" dirty="0" smtClean="0"/>
            </a:br>
            <a:r>
              <a:rPr lang="fr-FR" dirty="0"/>
              <a:t>	</a:t>
            </a:r>
            <a:endParaRPr lang="fr-FR" sz="3600" dirty="0">
              <a:solidFill>
                <a:schemeClr val="bg1">
                  <a:lumMod val="75000"/>
                </a:schemeClr>
              </a:solidFill>
            </a:endParaRPr>
          </a:p>
        </p:txBody>
      </p:sp>
      <p:sp>
        <p:nvSpPr>
          <p:cNvPr id="5" name="Espace réservé du texte 4"/>
          <p:cNvSpPr>
            <a:spLocks noGrp="1"/>
          </p:cNvSpPr>
          <p:nvPr>
            <p:ph type="body" idx="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B0DCAEC-CBBF-428A-8CF8-CA1E425F598E}" type="slidenum">
              <a:rPr lang="fr-FR" smtClean="0"/>
              <a:pPr/>
              <a:t>19</a:t>
            </a:fld>
            <a:endParaRPr lang="fr-FR"/>
          </a:p>
        </p:txBody>
      </p:sp>
    </p:spTree>
  </p:cSld>
  <p:clrMapOvr>
    <a:masterClrMapping/>
  </p:clrMapOvr>
  <p:transition advTm="312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Contexte</a:t>
            </a:r>
            <a:endParaRPr lang="fr-FR" dirty="0"/>
          </a:p>
        </p:txBody>
      </p:sp>
      <p:sp>
        <p:nvSpPr>
          <p:cNvPr id="29" name="Rectangle à coins arrondis 28"/>
          <p:cNvSpPr/>
          <p:nvPr/>
        </p:nvSpPr>
        <p:spPr bwMode="auto">
          <a:xfrm>
            <a:off x="179512" y="1412776"/>
            <a:ext cx="8784975" cy="3924000"/>
          </a:xfrm>
          <a:prstGeom prst="roundRect">
            <a:avLst>
              <a:gd name="adj" fmla="val 1999"/>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FF0000"/>
              </a:solidFill>
              <a:latin typeface="+mj-lt"/>
            </a:endParaRPr>
          </a:p>
        </p:txBody>
      </p:sp>
      <p:grpSp>
        <p:nvGrpSpPr>
          <p:cNvPr id="39" name="Groupe 38"/>
          <p:cNvGrpSpPr/>
          <p:nvPr/>
        </p:nvGrpSpPr>
        <p:grpSpPr>
          <a:xfrm>
            <a:off x="683568" y="2793194"/>
            <a:ext cx="2952328" cy="1105624"/>
            <a:chOff x="826723" y="2924160"/>
            <a:chExt cx="2952328" cy="1105624"/>
          </a:xfrm>
          <a:effectLst/>
        </p:grpSpPr>
        <p:sp>
          <p:nvSpPr>
            <p:cNvPr id="19" name="Flèche vers le bas 18"/>
            <p:cNvSpPr/>
            <p:nvPr/>
          </p:nvSpPr>
          <p:spPr bwMode="auto">
            <a:xfrm>
              <a:off x="2143249" y="2924160"/>
              <a:ext cx="284162" cy="468000"/>
            </a:xfrm>
            <a:prstGeom prst="downArrow">
              <a:avLst/>
            </a:prstGeom>
            <a:noFill/>
            <a:ln>
              <a:solidFill>
                <a:schemeClr val="tx2"/>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21" name="Espace réservé du contenu 2"/>
            <p:cNvSpPr txBox="1">
              <a:spLocks/>
            </p:cNvSpPr>
            <p:nvPr/>
          </p:nvSpPr>
          <p:spPr bwMode="auto">
            <a:xfrm>
              <a:off x="826723" y="3442984"/>
              <a:ext cx="2952328" cy="58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fr-FR" sz="1800" dirty="0" smtClean="0">
                  <a:solidFill>
                    <a:schemeClr val="tx2"/>
                  </a:solidFill>
                  <a:latin typeface="+mj-lt"/>
                </a:rPr>
                <a:t>Contrôle et localisation de la dosimétrie</a:t>
              </a:r>
              <a:endParaRPr lang="fr-FR" sz="1800" baseline="-25000" dirty="0" smtClean="0">
                <a:solidFill>
                  <a:schemeClr val="tx2"/>
                </a:solidFill>
                <a:latin typeface="+mj-lt"/>
              </a:endParaRPr>
            </a:p>
          </p:txBody>
        </p:sp>
      </p:grpSp>
      <p:grpSp>
        <p:nvGrpSpPr>
          <p:cNvPr id="41" name="Groupe 40"/>
          <p:cNvGrpSpPr/>
          <p:nvPr/>
        </p:nvGrpSpPr>
        <p:grpSpPr>
          <a:xfrm>
            <a:off x="1774826" y="5421823"/>
            <a:ext cx="5610225" cy="414337"/>
            <a:chOff x="1774826" y="5291197"/>
            <a:chExt cx="5610225" cy="414337"/>
          </a:xfrm>
        </p:grpSpPr>
        <p:sp>
          <p:nvSpPr>
            <p:cNvPr id="25" name="Espace réservé du contenu 2"/>
            <p:cNvSpPr txBox="1">
              <a:spLocks/>
            </p:cNvSpPr>
            <p:nvPr/>
          </p:nvSpPr>
          <p:spPr bwMode="auto">
            <a:xfrm>
              <a:off x="1774826" y="5291197"/>
              <a:ext cx="5610225" cy="403225"/>
            </a:xfrm>
            <a:prstGeom prst="rect">
              <a:avLst/>
            </a:prstGeom>
            <a:ln w="25400">
              <a:noFill/>
            </a:ln>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fr-FR" sz="2000" dirty="0" smtClean="0">
                  <a:latin typeface="+mj-lt"/>
                </a:rPr>
                <a:t>L’étude </a:t>
              </a:r>
              <a:r>
                <a:rPr lang="fr-FR" sz="2000" b="1" dirty="0" smtClean="0">
                  <a:latin typeface="+mj-lt"/>
                </a:rPr>
                <a:t>in situ</a:t>
              </a:r>
              <a:r>
                <a:rPr lang="fr-FR" sz="2000" dirty="0" smtClean="0">
                  <a:latin typeface="+mj-lt"/>
                </a:rPr>
                <a:t> est complexe </a:t>
              </a:r>
            </a:p>
          </p:txBody>
        </p:sp>
        <p:sp>
          <p:nvSpPr>
            <p:cNvPr id="26" name="Rectangle à coins arrondis 25"/>
            <p:cNvSpPr/>
            <p:nvPr/>
          </p:nvSpPr>
          <p:spPr bwMode="auto">
            <a:xfrm>
              <a:off x="1906589" y="5302309"/>
              <a:ext cx="5318125" cy="4032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grpSp>
      <p:grpSp>
        <p:nvGrpSpPr>
          <p:cNvPr id="42" name="Groupe 41"/>
          <p:cNvGrpSpPr/>
          <p:nvPr/>
        </p:nvGrpSpPr>
        <p:grpSpPr>
          <a:xfrm>
            <a:off x="755576" y="6124936"/>
            <a:ext cx="7632848" cy="595313"/>
            <a:chOff x="755576" y="5907226"/>
            <a:chExt cx="7632848" cy="595313"/>
          </a:xfrm>
        </p:grpSpPr>
        <p:sp>
          <p:nvSpPr>
            <p:cNvPr id="27" name="Rectangle à coins arrondis 26"/>
            <p:cNvSpPr/>
            <p:nvPr/>
          </p:nvSpPr>
          <p:spPr bwMode="auto">
            <a:xfrm>
              <a:off x="755576" y="5907226"/>
              <a:ext cx="7632848" cy="595313"/>
            </a:xfrm>
            <a:prstGeom prst="roundRect">
              <a:avLst/>
            </a:prstGeom>
            <a:solidFill>
              <a:srgbClr val="FF0000"/>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28" name="Espace réservé du contenu 2"/>
            <p:cNvSpPr txBox="1">
              <a:spLocks/>
            </p:cNvSpPr>
            <p:nvPr/>
          </p:nvSpPr>
          <p:spPr bwMode="auto">
            <a:xfrm>
              <a:off x="811213" y="6023039"/>
              <a:ext cx="7521575" cy="363686"/>
            </a:xfrm>
            <a:prstGeom prst="rect">
              <a:avLst/>
            </a:prstGeom>
            <a:noFill/>
            <a:ln w="38100">
              <a:no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fr-FR" sz="2000" b="1" dirty="0" smtClean="0">
                  <a:solidFill>
                    <a:schemeClr val="bg1"/>
                  </a:solidFill>
                  <a:latin typeface="+mj-lt"/>
                </a:rPr>
                <a:t>Les approches théoriques peuvent apporter des éléments de réponse </a:t>
              </a:r>
            </a:p>
          </p:txBody>
        </p:sp>
      </p:grpSp>
      <p:pic>
        <p:nvPicPr>
          <p:cNvPr id="30" name="Image 29" descr="test4.png"/>
          <p:cNvPicPr>
            <a:picLocks noChangeAspect="1"/>
          </p:cNvPicPr>
          <p:nvPr/>
        </p:nvPicPr>
        <p:blipFill>
          <a:blip r:embed="rId4" cstate="print">
            <a:clrChange>
              <a:clrFrom>
                <a:srgbClr val="FFFFFF"/>
              </a:clrFrom>
              <a:clrTo>
                <a:srgbClr val="FFFFFF">
                  <a:alpha val="0"/>
                </a:srgbClr>
              </a:clrTo>
            </a:clrChange>
          </a:blip>
          <a:stretch>
            <a:fillRect/>
          </a:stretch>
        </p:blipFill>
        <p:spPr>
          <a:xfrm>
            <a:off x="6358248" y="188640"/>
            <a:ext cx="1488013" cy="1552225"/>
          </a:xfrm>
          <a:prstGeom prst="rect">
            <a:avLst/>
          </a:prstGeom>
        </p:spPr>
      </p:pic>
      <p:sp>
        <p:nvSpPr>
          <p:cNvPr id="44" name="Espace réservé du numéro de diapositive 43"/>
          <p:cNvSpPr>
            <a:spLocks noGrp="1"/>
          </p:cNvSpPr>
          <p:nvPr>
            <p:ph type="sldNum" sz="quarter" idx="12"/>
          </p:nvPr>
        </p:nvSpPr>
        <p:spPr/>
        <p:txBody>
          <a:bodyPr/>
          <a:lstStyle/>
          <a:p>
            <a:fld id="{DB0DCAEC-CBBF-428A-8CF8-CA1E425F598E}" type="slidenum">
              <a:rPr lang="fr-FR" smtClean="0"/>
              <a:pPr/>
              <a:t>2</a:t>
            </a:fld>
            <a:endParaRPr lang="fr-FR"/>
          </a:p>
        </p:txBody>
      </p:sp>
      <p:grpSp>
        <p:nvGrpSpPr>
          <p:cNvPr id="52" name="Groupe 51"/>
          <p:cNvGrpSpPr/>
          <p:nvPr/>
        </p:nvGrpSpPr>
        <p:grpSpPr>
          <a:xfrm>
            <a:off x="1979713" y="4005064"/>
            <a:ext cx="5256583" cy="1152748"/>
            <a:chOff x="1965761" y="4005064"/>
            <a:chExt cx="5256583" cy="1152748"/>
          </a:xfrm>
        </p:grpSpPr>
        <p:sp>
          <p:nvSpPr>
            <p:cNvPr id="12" name="Espace réservé du contenu 2"/>
            <p:cNvSpPr txBox="1">
              <a:spLocks/>
            </p:cNvSpPr>
            <p:nvPr/>
          </p:nvSpPr>
          <p:spPr>
            <a:xfrm>
              <a:off x="2397808" y="4437112"/>
              <a:ext cx="4406900" cy="720700"/>
            </a:xfrm>
            <a:prstGeom prst="rect">
              <a:avLst/>
            </a:prstGeom>
            <a:ln w="25400"/>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fr-FR" sz="2000" b="1" i="0" u="none" strike="noStrike" kern="1200" cap="none" spc="0" normalizeH="0" baseline="0" noProof="0" dirty="0" smtClean="0">
                  <a:ln>
                    <a:noFill/>
                  </a:ln>
                  <a:solidFill>
                    <a:schemeClr val="tx1"/>
                  </a:solidFill>
                  <a:effectLst/>
                  <a:uLnTx/>
                  <a:uFillTx/>
                  <a:latin typeface="+mj-lt"/>
                  <a:ea typeface="+mn-ea"/>
                  <a:cs typeface="+mn-cs"/>
                </a:rPr>
                <a:t>L’ adsorption de radionucléides  correspond à un phénomène clé</a:t>
              </a:r>
            </a:p>
          </p:txBody>
        </p:sp>
        <p:sp>
          <p:nvSpPr>
            <p:cNvPr id="46" name="Rectangle à coins arrondis 45"/>
            <p:cNvSpPr/>
            <p:nvPr/>
          </p:nvSpPr>
          <p:spPr bwMode="auto">
            <a:xfrm>
              <a:off x="2757848" y="4452750"/>
              <a:ext cx="3672408" cy="648072"/>
            </a:xfrm>
            <a:prstGeom prst="roundRect">
              <a:avLst/>
            </a:prstGeom>
            <a:noFill/>
            <a:ln w="25400">
              <a:solidFill>
                <a:srgbClr val="3CFC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50" name="Virage 49"/>
            <p:cNvSpPr/>
            <p:nvPr/>
          </p:nvSpPr>
          <p:spPr>
            <a:xfrm rot="10800000" flipH="1">
              <a:off x="1965761" y="4005064"/>
              <a:ext cx="432048" cy="732477"/>
            </a:xfrm>
            <a:prstGeom prst="bentArrow">
              <a:avLst/>
            </a:prstGeom>
            <a:noFill/>
            <a:ln>
              <a:solidFill>
                <a:srgbClr val="3CFC0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3CFC08"/>
                </a:solidFill>
              </a:endParaRPr>
            </a:p>
          </p:txBody>
        </p:sp>
        <p:sp>
          <p:nvSpPr>
            <p:cNvPr id="51" name="Virage 50"/>
            <p:cNvSpPr/>
            <p:nvPr/>
          </p:nvSpPr>
          <p:spPr>
            <a:xfrm rot="10800000">
              <a:off x="6790296" y="4005064"/>
              <a:ext cx="432048" cy="732477"/>
            </a:xfrm>
            <a:prstGeom prst="bentArrow">
              <a:avLst/>
            </a:prstGeom>
            <a:noFill/>
            <a:ln>
              <a:solidFill>
                <a:srgbClr val="3CFC0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3CFC08"/>
                </a:solidFill>
              </a:endParaRPr>
            </a:p>
          </p:txBody>
        </p:sp>
      </p:grpSp>
      <p:pic>
        <p:nvPicPr>
          <p:cNvPr id="32" name="Picture 6" descr="400px-PressurizedWaterReactor"/>
          <p:cNvPicPr>
            <a:picLocks noChangeAspect="1" noChangeArrowheads="1" noCrop="1"/>
          </p:cNvPicPr>
          <p:nvPr/>
        </p:nvPicPr>
        <p:blipFill>
          <a:blip r:embed="rId5" cstate="print"/>
          <a:srcRect/>
          <a:stretch>
            <a:fillRect/>
          </a:stretch>
        </p:blipFill>
        <p:spPr bwMode="auto">
          <a:xfrm>
            <a:off x="1046330" y="404664"/>
            <a:ext cx="2373542" cy="1228700"/>
          </a:xfrm>
          <a:prstGeom prst="rect">
            <a:avLst/>
          </a:prstGeom>
          <a:noFill/>
          <a:ln w="9525">
            <a:noFill/>
            <a:miter lim="800000"/>
            <a:headEnd/>
            <a:tailEnd/>
          </a:ln>
        </p:spPr>
      </p:pic>
      <p:grpSp>
        <p:nvGrpSpPr>
          <p:cNvPr id="59" name="Groupe 58"/>
          <p:cNvGrpSpPr/>
          <p:nvPr/>
        </p:nvGrpSpPr>
        <p:grpSpPr>
          <a:xfrm>
            <a:off x="479948" y="835013"/>
            <a:ext cx="5964508" cy="2030189"/>
            <a:chOff x="479948" y="835013"/>
            <a:chExt cx="5964508" cy="2030189"/>
          </a:xfrm>
        </p:grpSpPr>
        <p:grpSp>
          <p:nvGrpSpPr>
            <p:cNvPr id="53" name="Groupe 52"/>
            <p:cNvGrpSpPr/>
            <p:nvPr/>
          </p:nvGrpSpPr>
          <p:grpSpPr>
            <a:xfrm>
              <a:off x="611561" y="1425042"/>
              <a:ext cx="5832895" cy="1440160"/>
              <a:chOff x="611561" y="1425042"/>
              <a:chExt cx="5832895" cy="1440160"/>
            </a:xfrm>
          </p:grpSpPr>
          <p:sp>
            <p:nvSpPr>
              <p:cNvPr id="13" name="Espace réservé du contenu 2"/>
              <p:cNvSpPr txBox="1">
                <a:spLocks/>
              </p:cNvSpPr>
              <p:nvPr/>
            </p:nvSpPr>
            <p:spPr bwMode="auto">
              <a:xfrm>
                <a:off x="2699544" y="1425042"/>
                <a:ext cx="3744912" cy="4319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fr-FR" sz="1800" b="1" dirty="0" smtClean="0">
                    <a:latin typeface="+mj-lt"/>
                  </a:rPr>
                  <a:t>Radionucléides (RN)</a:t>
                </a:r>
              </a:p>
            </p:txBody>
          </p:sp>
          <p:grpSp>
            <p:nvGrpSpPr>
              <p:cNvPr id="47" name="Groupe 46"/>
              <p:cNvGrpSpPr/>
              <p:nvPr/>
            </p:nvGrpSpPr>
            <p:grpSpPr>
              <a:xfrm>
                <a:off x="611561" y="1720331"/>
                <a:ext cx="3528391" cy="1144871"/>
                <a:chOff x="611561" y="1996097"/>
                <a:chExt cx="3528391" cy="1144871"/>
              </a:xfrm>
            </p:grpSpPr>
            <p:sp>
              <p:nvSpPr>
                <p:cNvPr id="16" name="Espace réservé du contenu 2"/>
                <p:cNvSpPr txBox="1">
                  <a:spLocks/>
                </p:cNvSpPr>
                <p:nvPr/>
              </p:nvSpPr>
              <p:spPr bwMode="auto">
                <a:xfrm>
                  <a:off x="611561" y="2375793"/>
                  <a:ext cx="3096343" cy="76517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fr-FR" sz="1800" b="1" dirty="0" smtClean="0">
                      <a:latin typeface="+mj-lt"/>
                    </a:rPr>
                    <a:t>Produits de corrosion </a:t>
                  </a:r>
                </a:p>
                <a:p>
                  <a:pPr marL="0" indent="0" algn="ctr">
                    <a:buFont typeface="Arial" pitchFamily="34" charset="0"/>
                    <a:buNone/>
                    <a:defRPr/>
                  </a:pPr>
                  <a:r>
                    <a:rPr lang="fr-FR" sz="1800" b="1" dirty="0" smtClean="0">
                      <a:latin typeface="+mj-lt"/>
                    </a:rPr>
                    <a:t>du circuit primaire </a:t>
                  </a:r>
                </a:p>
              </p:txBody>
            </p:sp>
            <p:cxnSp>
              <p:nvCxnSpPr>
                <p:cNvPr id="34" name="Connecteur droit avec flèche 33"/>
                <p:cNvCxnSpPr/>
                <p:nvPr/>
              </p:nvCxnSpPr>
              <p:spPr>
                <a:xfrm flipV="1">
                  <a:off x="3384376" y="2096852"/>
                  <a:ext cx="755576" cy="432048"/>
                </a:xfrm>
                <a:prstGeom prst="straightConnector1">
                  <a:avLst/>
                </a:prstGeom>
                <a:ln w="69850" cmpd="dbl">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Espace réservé du contenu 2"/>
                <p:cNvSpPr txBox="1">
                  <a:spLocks/>
                </p:cNvSpPr>
                <p:nvPr/>
              </p:nvSpPr>
              <p:spPr bwMode="auto">
                <a:xfrm>
                  <a:off x="2123728" y="1996097"/>
                  <a:ext cx="1440160" cy="36004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fr-FR" sz="1800" b="1" dirty="0" smtClean="0">
                      <a:solidFill>
                        <a:srgbClr val="FF0000"/>
                      </a:solidFill>
                      <a:latin typeface="+mj-lt"/>
                    </a:rPr>
                    <a:t>Interactions</a:t>
                  </a:r>
                </a:p>
              </p:txBody>
            </p:sp>
          </p:grpSp>
        </p:grpSp>
        <p:grpSp>
          <p:nvGrpSpPr>
            <p:cNvPr id="45" name="Groupe 44"/>
            <p:cNvGrpSpPr/>
            <p:nvPr/>
          </p:nvGrpSpPr>
          <p:grpSpPr>
            <a:xfrm>
              <a:off x="479948" y="835013"/>
              <a:ext cx="1265810" cy="658736"/>
              <a:chOff x="479948" y="835013"/>
              <a:chExt cx="1265810" cy="658736"/>
            </a:xfrm>
          </p:grpSpPr>
          <p:sp>
            <p:nvSpPr>
              <p:cNvPr id="33" name="Rectangle à coins arrondis 32"/>
              <p:cNvSpPr/>
              <p:nvPr/>
            </p:nvSpPr>
            <p:spPr>
              <a:xfrm>
                <a:off x="1097686" y="899467"/>
                <a:ext cx="648072" cy="594282"/>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èche vers le bas 35"/>
              <p:cNvSpPr/>
              <p:nvPr/>
            </p:nvSpPr>
            <p:spPr>
              <a:xfrm rot="17946414">
                <a:off x="668847" y="646114"/>
                <a:ext cx="203967" cy="581766"/>
              </a:xfrm>
              <a:prstGeom prst="downArrow">
                <a:avLst>
                  <a:gd name="adj1" fmla="val 28269"/>
                  <a:gd name="adj2" fmla="val 68565"/>
                </a:avLst>
              </a:prstGeom>
              <a:gradFill flip="none" rotWithShape="1">
                <a:gsLst>
                  <a:gs pos="0">
                    <a:srgbClr val="FFFF00"/>
                  </a:gs>
                  <a:gs pos="95000">
                    <a:srgbClr val="FF00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0" name="Groupe 59"/>
          <p:cNvGrpSpPr/>
          <p:nvPr/>
        </p:nvGrpSpPr>
        <p:grpSpPr>
          <a:xfrm>
            <a:off x="4932040" y="840364"/>
            <a:ext cx="3888432" cy="1905682"/>
            <a:chOff x="4932040" y="840364"/>
            <a:chExt cx="3888432" cy="1905682"/>
          </a:xfrm>
        </p:grpSpPr>
        <p:grpSp>
          <p:nvGrpSpPr>
            <p:cNvPr id="48" name="Groupe 47"/>
            <p:cNvGrpSpPr/>
            <p:nvPr/>
          </p:nvGrpSpPr>
          <p:grpSpPr>
            <a:xfrm>
              <a:off x="4932040" y="1720331"/>
              <a:ext cx="3888432" cy="1025715"/>
              <a:chOff x="4932040" y="1996097"/>
              <a:chExt cx="3888432" cy="1025715"/>
            </a:xfrm>
          </p:grpSpPr>
          <p:sp>
            <p:nvSpPr>
              <p:cNvPr id="17" name="Espace réservé du contenu 2"/>
              <p:cNvSpPr txBox="1">
                <a:spLocks/>
              </p:cNvSpPr>
              <p:nvPr/>
            </p:nvSpPr>
            <p:spPr bwMode="auto">
              <a:xfrm>
                <a:off x="5507360" y="2255012"/>
                <a:ext cx="3313112" cy="766800"/>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fr-FR" sz="1800" b="1" dirty="0" smtClean="0">
                    <a:latin typeface="+mj-lt"/>
                  </a:rPr>
                  <a:t>Surfaces minérales</a:t>
                </a:r>
                <a:endParaRPr lang="fr-FR" sz="1800" b="1" baseline="-25000" dirty="0" smtClean="0">
                  <a:latin typeface="+mj-lt"/>
                </a:endParaRPr>
              </a:p>
            </p:txBody>
          </p:sp>
          <p:cxnSp>
            <p:nvCxnSpPr>
              <p:cNvPr id="37" name="Connecteur droit avec flèche 36"/>
              <p:cNvCxnSpPr/>
              <p:nvPr/>
            </p:nvCxnSpPr>
            <p:spPr>
              <a:xfrm flipH="1" flipV="1">
                <a:off x="4932040" y="2096852"/>
                <a:ext cx="755576" cy="432048"/>
              </a:xfrm>
              <a:prstGeom prst="straightConnector1">
                <a:avLst/>
              </a:prstGeom>
              <a:ln w="69850" cmpd="dbl">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Espace réservé du contenu 2"/>
              <p:cNvSpPr txBox="1">
                <a:spLocks/>
              </p:cNvSpPr>
              <p:nvPr/>
            </p:nvSpPr>
            <p:spPr bwMode="auto">
              <a:xfrm>
                <a:off x="5580112" y="1996097"/>
                <a:ext cx="1368152" cy="36004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fr-FR" sz="1800" b="1" dirty="0" smtClean="0">
                    <a:solidFill>
                      <a:srgbClr val="FF0000"/>
                    </a:solidFill>
                    <a:latin typeface="+mj-lt"/>
                  </a:rPr>
                  <a:t>Interactions</a:t>
                </a:r>
              </a:p>
            </p:txBody>
          </p:sp>
        </p:grpSp>
        <p:grpSp>
          <p:nvGrpSpPr>
            <p:cNvPr id="49" name="Groupe 48"/>
            <p:cNvGrpSpPr/>
            <p:nvPr/>
          </p:nvGrpSpPr>
          <p:grpSpPr>
            <a:xfrm>
              <a:off x="6849361" y="840364"/>
              <a:ext cx="1598197" cy="644420"/>
              <a:chOff x="6849361" y="840364"/>
              <a:chExt cx="1598197" cy="644420"/>
            </a:xfrm>
          </p:grpSpPr>
          <p:sp>
            <p:nvSpPr>
              <p:cNvPr id="35" name="Rectangle à coins arrondis 34"/>
              <p:cNvSpPr/>
              <p:nvPr/>
            </p:nvSpPr>
            <p:spPr>
              <a:xfrm>
                <a:off x="6849361" y="971475"/>
                <a:ext cx="936104" cy="513309"/>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èche vers le bas 39"/>
              <p:cNvSpPr/>
              <p:nvPr/>
            </p:nvSpPr>
            <p:spPr>
              <a:xfrm rot="3653586" flipH="1">
                <a:off x="8054691" y="651465"/>
                <a:ext cx="203967" cy="581766"/>
              </a:xfrm>
              <a:prstGeom prst="downArrow">
                <a:avLst>
                  <a:gd name="adj1" fmla="val 28269"/>
                  <a:gd name="adj2" fmla="val 68565"/>
                </a:avLst>
              </a:prstGeom>
              <a:gradFill flip="none" rotWithShape="1">
                <a:gsLst>
                  <a:gs pos="0">
                    <a:srgbClr val="FFFF00"/>
                  </a:gs>
                  <a:gs pos="95000">
                    <a:srgbClr val="FF000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4" name="Groupe 53"/>
          <p:cNvGrpSpPr/>
          <p:nvPr/>
        </p:nvGrpSpPr>
        <p:grpSpPr>
          <a:xfrm>
            <a:off x="683568" y="2780928"/>
            <a:ext cx="7808423" cy="1128956"/>
            <a:chOff x="826723" y="2924160"/>
            <a:chExt cx="7808423" cy="1128956"/>
          </a:xfrm>
          <a:effectLst/>
        </p:grpSpPr>
        <p:sp>
          <p:nvSpPr>
            <p:cNvPr id="56" name="Espace réservé du contenu 2"/>
            <p:cNvSpPr txBox="1">
              <a:spLocks/>
            </p:cNvSpPr>
            <p:nvPr/>
          </p:nvSpPr>
          <p:spPr bwMode="auto">
            <a:xfrm>
              <a:off x="6011299" y="3466316"/>
              <a:ext cx="2623847" cy="58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fr-FR" sz="1800" dirty="0" smtClean="0">
                  <a:solidFill>
                    <a:schemeClr val="tx2"/>
                  </a:solidFill>
                  <a:latin typeface="+mj-lt"/>
                </a:rPr>
                <a:t>Migration des RN dans le milieu géologique</a:t>
              </a:r>
              <a:endParaRPr lang="fr-FR" sz="1800" baseline="-25000" dirty="0" smtClean="0">
                <a:solidFill>
                  <a:schemeClr val="tx2"/>
                </a:solidFill>
                <a:latin typeface="+mj-lt"/>
              </a:endParaRPr>
            </a:p>
          </p:txBody>
        </p:sp>
        <p:sp>
          <p:nvSpPr>
            <p:cNvPr id="57" name="Espace réservé du contenu 2"/>
            <p:cNvSpPr txBox="1">
              <a:spLocks/>
            </p:cNvSpPr>
            <p:nvPr/>
          </p:nvSpPr>
          <p:spPr bwMode="auto">
            <a:xfrm>
              <a:off x="826723" y="3442984"/>
              <a:ext cx="2952328" cy="58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endParaRPr lang="fr-FR" sz="1800" baseline="-25000" dirty="0" smtClean="0">
                <a:solidFill>
                  <a:schemeClr val="tx2"/>
                </a:solidFill>
                <a:latin typeface="+mj-lt"/>
              </a:endParaRPr>
            </a:p>
          </p:txBody>
        </p:sp>
        <p:sp>
          <p:nvSpPr>
            <p:cNvPr id="58" name="Flèche vers le bas 57"/>
            <p:cNvSpPr/>
            <p:nvPr/>
          </p:nvSpPr>
          <p:spPr bwMode="auto">
            <a:xfrm>
              <a:off x="7150101" y="2924160"/>
              <a:ext cx="284163" cy="468000"/>
            </a:xfrm>
            <a:prstGeom prst="downArrow">
              <a:avLst/>
            </a:prstGeom>
            <a:noFill/>
            <a:ln>
              <a:solidFill>
                <a:schemeClr val="tx2"/>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grpSp>
      <p:pic>
        <p:nvPicPr>
          <p:cNvPr id="1026" name="Picture 2"/>
          <p:cNvPicPr>
            <a:picLocks noChangeAspect="1" noChangeArrowheads="1"/>
          </p:cNvPicPr>
          <p:nvPr/>
        </p:nvPicPr>
        <p:blipFill>
          <a:blip r:embed="rId6" cstate="print"/>
          <a:srcRect/>
          <a:stretch>
            <a:fillRect/>
          </a:stretch>
        </p:blipFill>
        <p:spPr bwMode="auto">
          <a:xfrm>
            <a:off x="8390955" y="0"/>
            <a:ext cx="753045" cy="484477"/>
          </a:xfrm>
          <a:prstGeom prst="rect">
            <a:avLst/>
          </a:prstGeom>
          <a:noFill/>
          <a:ln w="9525">
            <a:noFill/>
            <a:miter lim="800000"/>
            <a:headEnd/>
            <a:tailEnd/>
          </a:ln>
        </p:spPr>
      </p:pic>
      <p:pic>
        <p:nvPicPr>
          <p:cNvPr id="55" name="Image 54" descr="logo_edf.jpg"/>
          <p:cNvPicPr>
            <a:picLocks noChangeAspect="1"/>
          </p:cNvPicPr>
          <p:nvPr/>
        </p:nvPicPr>
        <p:blipFill>
          <a:blip r:embed="rId7" cstate="print"/>
          <a:srcRect t="17393" b="17382"/>
          <a:stretch>
            <a:fillRect/>
          </a:stretch>
        </p:blipFill>
        <p:spPr>
          <a:xfrm>
            <a:off x="0" y="0"/>
            <a:ext cx="827221" cy="404664"/>
          </a:xfrm>
          <a:prstGeom prst="rect">
            <a:avLst/>
          </a:prstGeom>
        </p:spPr>
      </p:pic>
    </p:spTree>
    <p:custDataLst>
      <p:tags r:id="rId1"/>
    </p:custDataLst>
  </p:cSld>
  <p:clrMapOvr>
    <a:masterClrMapping/>
  </p:clrMapOvr>
  <p:transition advTm="5307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2000"/>
                                        <p:tgtEl>
                                          <p:spTgt spid="59"/>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1000"/>
                                        <p:tgtEl>
                                          <p:spTgt spid="3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fade">
                                      <p:cBhvr>
                                        <p:cTn id="16" dur="2000"/>
                                        <p:tgtEl>
                                          <p:spTgt spid="60"/>
                                        </p:tgtEl>
                                      </p:cBhvr>
                                    </p:animEffect>
                                  </p:childTnLst>
                                </p:cTn>
                              </p:par>
                            </p:childTnLst>
                          </p:cTn>
                        </p:par>
                        <p:par>
                          <p:cTn id="17" fill="hold">
                            <p:stCondLst>
                              <p:cond delay="2000"/>
                            </p:stCondLst>
                            <p:childTnLst>
                              <p:par>
                                <p:cTn id="18" presetID="22" presetClass="entr" presetSubtype="1" fill="hold"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wipe(up)">
                                      <p:cBhvr>
                                        <p:cTn id="20" dur="1000"/>
                                        <p:tgtEl>
                                          <p:spTgt spid="5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2000"/>
                                        <p:tgtEl>
                                          <p:spTgt spid="5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20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20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6" name="Tableau 135"/>
          <p:cNvGraphicFramePr>
            <a:graphicFrameLocks noGrp="1"/>
          </p:cNvGraphicFramePr>
          <p:nvPr/>
        </p:nvGraphicFramePr>
        <p:xfrm>
          <a:off x="5449328" y="1482472"/>
          <a:ext cx="2795080" cy="1874520"/>
        </p:xfrm>
        <a:graphic>
          <a:graphicData uri="http://schemas.openxmlformats.org/drawingml/2006/table">
            <a:tbl>
              <a:tblPr firstRow="1" bandRow="1">
                <a:tableStyleId>{22838BEF-8BB2-4498-84A7-C5851F593DF1}</a:tableStyleId>
              </a:tblPr>
              <a:tblGrid>
                <a:gridCol w="1617536"/>
                <a:gridCol w="1177544"/>
              </a:tblGrid>
              <a:tr h="252000">
                <a:tc>
                  <a:txBody>
                    <a:bodyPr/>
                    <a:lstStyle/>
                    <a:p>
                      <a:pPr algn="ctr"/>
                      <a:endParaRPr lang="fr-FR" sz="1300" dirty="0"/>
                    </a:p>
                  </a:txBody>
                  <a:tcPr anchor="ctr"/>
                </a:tc>
                <a:tc>
                  <a:txBody>
                    <a:bodyPr/>
                    <a:lstStyle/>
                    <a:p>
                      <a:pPr algn="ctr"/>
                      <a:r>
                        <a:rPr lang="fr-FR" sz="1300" dirty="0" smtClean="0"/>
                        <a:t>Complexe </a:t>
                      </a:r>
                      <a:r>
                        <a:rPr lang="fr-FR" sz="1300" dirty="0" err="1" smtClean="0"/>
                        <a:t>bb</a:t>
                      </a:r>
                      <a:endParaRPr lang="fr-FR" sz="1300" dirty="0"/>
                    </a:p>
                  </a:txBody>
                  <a:tcPr anchor="ctr"/>
                </a:tc>
              </a:tr>
              <a:tr h="252000">
                <a:tc>
                  <a:txBody>
                    <a:bodyPr/>
                    <a:lstStyle/>
                    <a:p>
                      <a:pPr algn="ctr"/>
                      <a:r>
                        <a:rPr lang="en-GB" sz="1300" b="1" kern="1200" dirty="0" err="1" smtClean="0"/>
                        <a:t>Δd</a:t>
                      </a:r>
                      <a:r>
                        <a:rPr lang="en-GB" sz="1300" b="1" kern="1200" dirty="0" smtClean="0"/>
                        <a:t>(U=</a:t>
                      </a:r>
                      <a:r>
                        <a:rPr lang="en-GB" sz="1300" b="1" kern="1200" dirty="0" err="1" smtClean="0"/>
                        <a:t>O</a:t>
                      </a:r>
                      <a:r>
                        <a:rPr lang="en-GB" sz="1300" b="1" kern="1200" baseline="-25000" dirty="0" err="1" smtClean="0"/>
                        <a:t>yle</a:t>
                      </a:r>
                      <a:r>
                        <a:rPr lang="en-GB" sz="1300" b="1" kern="1200" dirty="0" smtClean="0"/>
                        <a:t>) (Å)</a:t>
                      </a:r>
                      <a:endParaRPr lang="fr-FR" sz="1300" b="1" i="0" dirty="0"/>
                    </a:p>
                  </a:txBody>
                  <a:tcPr anchor="ctr"/>
                </a:tc>
                <a:tc>
                  <a:txBody>
                    <a:bodyPr/>
                    <a:lstStyle/>
                    <a:p>
                      <a:pPr algn="ctr">
                        <a:lnSpc>
                          <a:spcPct val="200000"/>
                        </a:lnSpc>
                        <a:spcAft>
                          <a:spcPts val="0"/>
                        </a:spcAft>
                      </a:pPr>
                      <a:r>
                        <a:rPr lang="en-GB" sz="1300" b="1" dirty="0" smtClean="0"/>
                        <a:t>+ 0,04</a:t>
                      </a:r>
                      <a:endParaRPr lang="fr-FR" sz="1300" b="1" dirty="0">
                        <a:latin typeface="Calibri"/>
                        <a:ea typeface="Calibri"/>
                        <a:cs typeface="Times New Roman"/>
                      </a:endParaRPr>
                    </a:p>
                  </a:txBody>
                  <a:tcPr marL="68580" marR="68580" marT="0" marB="0" anchor="ctr"/>
                </a:tc>
              </a:tr>
              <a:tr h="252000">
                <a:tc>
                  <a:txBody>
                    <a:bodyPr/>
                    <a:lstStyle/>
                    <a:p>
                      <a:pPr algn="ctr"/>
                      <a:r>
                        <a:rPr lang="en-GB" sz="1300" b="1" kern="1200" dirty="0" err="1" smtClean="0"/>
                        <a:t>Δd</a:t>
                      </a:r>
                      <a:r>
                        <a:rPr lang="en-GB" sz="1300" b="1" kern="1200" dirty="0" smtClean="0"/>
                        <a:t>(U-</a:t>
                      </a:r>
                      <a:r>
                        <a:rPr lang="en-GB" sz="1300" b="1" kern="1200" dirty="0" err="1" smtClean="0"/>
                        <a:t>O</a:t>
                      </a:r>
                      <a:r>
                        <a:rPr lang="en-GB" sz="1300" b="1" kern="1200" baseline="-25000" dirty="0" err="1" smtClean="0"/>
                        <a:t>adsorption</a:t>
                      </a:r>
                      <a:r>
                        <a:rPr lang="en-GB" sz="1300" b="1" kern="1200" dirty="0" smtClean="0"/>
                        <a:t>) (Å)</a:t>
                      </a:r>
                      <a:endParaRPr lang="fr-FR" sz="1300" b="1" i="0" dirty="0"/>
                    </a:p>
                  </a:txBody>
                  <a:tcPr anchor="ctr"/>
                </a:tc>
                <a:tc>
                  <a:txBody>
                    <a:bodyPr/>
                    <a:lstStyle/>
                    <a:p>
                      <a:pPr algn="ctr">
                        <a:lnSpc>
                          <a:spcPct val="200000"/>
                        </a:lnSpc>
                        <a:spcAft>
                          <a:spcPts val="0"/>
                        </a:spcAft>
                      </a:pPr>
                      <a:r>
                        <a:rPr lang="en-GB" sz="1300" b="1" dirty="0">
                          <a:solidFill>
                            <a:srgbClr val="FF0000"/>
                          </a:solidFill>
                          <a:sym typeface="Symbol"/>
                        </a:rPr>
                        <a:t></a:t>
                      </a:r>
                      <a:r>
                        <a:rPr lang="en-GB" sz="1300" b="1" dirty="0">
                          <a:solidFill>
                            <a:srgbClr val="FF0000"/>
                          </a:solidFill>
                        </a:rPr>
                        <a:t> </a:t>
                      </a:r>
                      <a:r>
                        <a:rPr lang="en-GB" sz="1300" b="1" dirty="0" smtClean="0">
                          <a:solidFill>
                            <a:srgbClr val="FF0000"/>
                          </a:solidFill>
                        </a:rPr>
                        <a:t>0,12</a:t>
                      </a:r>
                      <a:endParaRPr lang="fr-FR" sz="1300" b="1" dirty="0">
                        <a:solidFill>
                          <a:srgbClr val="FF0000"/>
                        </a:solidFill>
                        <a:latin typeface="Calibri"/>
                        <a:ea typeface="Calibri"/>
                        <a:cs typeface="Times New Roman"/>
                      </a:endParaRPr>
                    </a:p>
                  </a:txBody>
                  <a:tcPr marL="68580" marR="68580" marT="0" marB="0" anchor="ctr"/>
                </a:tc>
              </a:tr>
              <a:tr h="252000">
                <a:tc>
                  <a:txBody>
                    <a:bodyPr/>
                    <a:lstStyle/>
                    <a:p>
                      <a:pPr algn="ctr"/>
                      <a:r>
                        <a:rPr lang="en-GB" sz="1300" b="1" kern="1200" dirty="0" err="1" smtClean="0"/>
                        <a:t>Δd</a:t>
                      </a:r>
                      <a:r>
                        <a:rPr lang="en-GB" sz="1300" b="1" kern="1200" dirty="0" smtClean="0"/>
                        <a:t>(U-O</a:t>
                      </a:r>
                      <a:r>
                        <a:rPr lang="en-GB" sz="1300" b="1" kern="1200" baseline="-25000" dirty="0" smtClean="0"/>
                        <a:t>1st</a:t>
                      </a:r>
                      <a:r>
                        <a:rPr lang="en-GB" sz="1300" b="1" kern="1200" dirty="0" smtClean="0"/>
                        <a:t>) (Å)</a:t>
                      </a:r>
                      <a:endParaRPr lang="fr-FR" sz="1300" b="1" i="0" dirty="0"/>
                    </a:p>
                  </a:txBody>
                  <a:tcPr anchor="ctr"/>
                </a:tc>
                <a:tc>
                  <a:txBody>
                    <a:bodyPr/>
                    <a:lstStyle/>
                    <a:p>
                      <a:pPr algn="ctr">
                        <a:lnSpc>
                          <a:spcPct val="200000"/>
                        </a:lnSpc>
                        <a:spcAft>
                          <a:spcPts val="0"/>
                        </a:spcAft>
                      </a:pPr>
                      <a:r>
                        <a:rPr lang="en-GB" sz="1300" b="1" dirty="0">
                          <a:solidFill>
                            <a:srgbClr val="FF0000"/>
                          </a:solidFill>
                          <a:sym typeface="Symbol"/>
                        </a:rPr>
                        <a:t></a:t>
                      </a:r>
                      <a:r>
                        <a:rPr lang="en-GB" sz="1300" b="1" dirty="0">
                          <a:solidFill>
                            <a:srgbClr val="FF0000"/>
                          </a:solidFill>
                        </a:rPr>
                        <a:t> </a:t>
                      </a:r>
                      <a:r>
                        <a:rPr lang="en-GB" sz="1300" b="1" dirty="0" smtClean="0">
                          <a:solidFill>
                            <a:srgbClr val="FF0000"/>
                          </a:solidFill>
                        </a:rPr>
                        <a:t>0,17</a:t>
                      </a:r>
                      <a:endParaRPr lang="fr-FR" sz="1300" b="1" dirty="0">
                        <a:solidFill>
                          <a:srgbClr val="FF0000"/>
                        </a:solidFill>
                        <a:latin typeface="Calibri"/>
                        <a:ea typeface="Calibri"/>
                        <a:cs typeface="Times New Roman"/>
                      </a:endParaRPr>
                    </a:p>
                  </a:txBody>
                  <a:tcPr marL="68580" marR="68580" marT="0" marB="0" anchor="ctr"/>
                </a:tc>
              </a:tr>
              <a:tr h="252000">
                <a:tc>
                  <a:txBody>
                    <a:bodyPr/>
                    <a:lstStyle/>
                    <a:p>
                      <a:pPr algn="ctr"/>
                      <a:r>
                        <a:rPr lang="en-GB" sz="1300" b="1" kern="1200" dirty="0" err="1" smtClean="0"/>
                        <a:t>ΔE</a:t>
                      </a:r>
                      <a:r>
                        <a:rPr lang="en-GB" sz="1300" b="1" kern="1200" baseline="-25000" dirty="0" err="1" smtClean="0"/>
                        <a:t>relative</a:t>
                      </a:r>
                      <a:r>
                        <a:rPr lang="en-GB" sz="1300" b="1" kern="1200" baseline="0" dirty="0" smtClean="0"/>
                        <a:t> (</a:t>
                      </a:r>
                      <a:r>
                        <a:rPr lang="en-GB" sz="1300" b="1" kern="1200" dirty="0" err="1" smtClean="0"/>
                        <a:t>eV</a:t>
                      </a:r>
                      <a:r>
                        <a:rPr lang="en-GB" sz="1300" b="1" kern="1200" dirty="0" smtClean="0"/>
                        <a:t>)</a:t>
                      </a:r>
                      <a:endParaRPr lang="fr-FR" sz="1300" b="1" i="0" dirty="0"/>
                    </a:p>
                  </a:txBody>
                  <a:tcPr anchor="ctr"/>
                </a:tc>
                <a:tc>
                  <a:txBody>
                    <a:bodyPr/>
                    <a:lstStyle/>
                    <a:p>
                      <a:pPr algn="ctr">
                        <a:lnSpc>
                          <a:spcPct val="200000"/>
                        </a:lnSpc>
                        <a:spcAft>
                          <a:spcPts val="0"/>
                        </a:spcAft>
                      </a:pPr>
                      <a:r>
                        <a:rPr lang="en-GB" sz="1300" b="1" dirty="0">
                          <a:solidFill>
                            <a:srgbClr val="FF0000"/>
                          </a:solidFill>
                          <a:sym typeface="Symbol"/>
                        </a:rPr>
                        <a:t></a:t>
                      </a:r>
                      <a:r>
                        <a:rPr lang="en-GB" sz="1300" b="1" dirty="0">
                          <a:solidFill>
                            <a:srgbClr val="FF0000"/>
                          </a:solidFill>
                        </a:rPr>
                        <a:t> </a:t>
                      </a:r>
                      <a:r>
                        <a:rPr lang="en-GB" sz="1300" b="1" dirty="0" smtClean="0">
                          <a:solidFill>
                            <a:srgbClr val="FF0000"/>
                          </a:solidFill>
                        </a:rPr>
                        <a:t>2,00</a:t>
                      </a:r>
                      <a:endParaRPr lang="fr-FR" sz="1300" b="1" dirty="0">
                        <a:solidFill>
                          <a:srgbClr val="FF0000"/>
                        </a:solidFill>
                        <a:latin typeface="Calibri"/>
                        <a:ea typeface="Calibri"/>
                        <a:cs typeface="Times New Roman"/>
                      </a:endParaRPr>
                    </a:p>
                  </a:txBody>
                  <a:tcPr marL="68580" marR="68580" marT="0" marB="0" anchor="ctr"/>
                </a:tc>
              </a:tr>
            </a:tbl>
          </a:graphicData>
        </a:graphic>
      </p:graphicFrame>
      <p:sp>
        <p:nvSpPr>
          <p:cNvPr id="163" name="Espace réservé du contenu 2"/>
          <p:cNvSpPr txBox="1">
            <a:spLocks/>
          </p:cNvSpPr>
          <p:nvPr/>
        </p:nvSpPr>
        <p:spPr>
          <a:xfrm>
            <a:off x="4788024" y="908720"/>
            <a:ext cx="4201846" cy="492481"/>
          </a:xfrm>
          <a:prstGeom prst="rect">
            <a:avLst/>
          </a:prstGeom>
          <a:ln>
            <a:noFill/>
          </a:ln>
        </p:spPr>
        <p:txBody>
          <a:bodyPr vert="horz" lIns="91440" tIns="45720" rIns="91440" bIns="45720" rtlCol="0">
            <a:noAutofit/>
          </a:bodyPr>
          <a:lstStyle/>
          <a:p>
            <a:pPr marR="0" lvl="0" algn="ctr" defTabSz="914400" rtl="0" eaLnBrk="1" fontAlgn="auto" latinLnBrk="0" hangingPunct="1">
              <a:lnSpc>
                <a:spcPct val="100000"/>
              </a:lnSpc>
              <a:spcAft>
                <a:spcPts val="0"/>
              </a:spcAft>
              <a:buClrTx/>
              <a:buSzTx/>
              <a:tabLst/>
              <a:defRPr/>
            </a:pPr>
            <a:r>
              <a:rPr kumimoji="0" lang="fr-FR" b="0" i="0" u="none" strike="noStrike" kern="1200" cap="none" spc="0" normalizeH="0" noProof="0" dirty="0" smtClean="0">
                <a:ln>
                  <a:noFill/>
                </a:ln>
                <a:effectLst/>
                <a:uLnTx/>
                <a:uFillTx/>
                <a:latin typeface="+mn-lt"/>
                <a:ea typeface="+mn-ea"/>
                <a:cs typeface="+mn-cs"/>
              </a:rPr>
              <a:t>Calculs DFT statiques (solvant inclus, 0 K)</a:t>
            </a:r>
          </a:p>
          <a:p>
            <a:pPr marL="0" lvl="1" algn="ctr"/>
            <a:endParaRPr kumimoji="0" lang="fr-FR" sz="1600" b="0" i="0" u="none" strike="noStrike" kern="1200" cap="none" spc="0" normalizeH="0" noProof="0" dirty="0" smtClean="0">
              <a:ln>
                <a:noFill/>
              </a:ln>
              <a:effectLst/>
              <a:uLnTx/>
              <a:uFillTx/>
              <a:latin typeface="+mn-lt"/>
              <a:ea typeface="+mn-ea"/>
              <a:cs typeface="+mn-cs"/>
            </a:endParaRPr>
          </a:p>
        </p:txBody>
      </p:sp>
      <p:sp>
        <p:nvSpPr>
          <p:cNvPr id="109" name="Titre 1"/>
          <p:cNvSpPr>
            <a:spLocks noGrp="1"/>
          </p:cNvSpPr>
          <p:nvPr>
            <p:ph type="title"/>
          </p:nvPr>
        </p:nvSpPr>
        <p:spPr>
          <a:xfrm>
            <a:off x="-180528" y="-113812"/>
            <a:ext cx="9396536" cy="1143000"/>
          </a:xfrm>
        </p:spPr>
        <p:txBody>
          <a:bodyPr>
            <a:normAutofit/>
          </a:bodyPr>
          <a:lstStyle/>
          <a:p>
            <a:r>
              <a:rPr lang="fr-FR" sz="2600" dirty="0" smtClean="0"/>
              <a:t>Influence de la température sur UO</a:t>
            </a:r>
            <a:r>
              <a:rPr lang="fr-FR" sz="2600" baseline="-25000" dirty="0" smtClean="0"/>
              <a:t>2</a:t>
            </a:r>
            <a:r>
              <a:rPr lang="fr-FR" sz="2600" baseline="30000" dirty="0" smtClean="0"/>
              <a:t>2+</a:t>
            </a:r>
            <a:r>
              <a:rPr lang="fr-FR" sz="2600" dirty="0" smtClean="0"/>
              <a:t>à l’interface eau/TiO</a:t>
            </a:r>
            <a:r>
              <a:rPr lang="fr-FR" sz="2600" baseline="-25000" dirty="0" smtClean="0"/>
              <a:t>2</a:t>
            </a:r>
            <a:r>
              <a:rPr lang="fr-FR" sz="2600" dirty="0" smtClean="0"/>
              <a:t>(110)</a:t>
            </a:r>
            <a:endParaRPr lang="fr-FR" sz="2600" dirty="0"/>
          </a:p>
        </p:txBody>
      </p:sp>
      <p:sp>
        <p:nvSpPr>
          <p:cNvPr id="152" name="Espace réservé du contenu 2"/>
          <p:cNvSpPr txBox="1">
            <a:spLocks/>
          </p:cNvSpPr>
          <p:nvPr/>
        </p:nvSpPr>
        <p:spPr>
          <a:xfrm>
            <a:off x="4427984" y="3800615"/>
            <a:ext cx="4851574" cy="492481"/>
          </a:xfrm>
          <a:prstGeom prst="rect">
            <a:avLst/>
          </a:prstGeom>
          <a:ln>
            <a:noFill/>
          </a:ln>
        </p:spPr>
        <p:txBody>
          <a:bodyPr vert="horz" lIns="91440" tIns="45720" rIns="91440" bIns="45720" rtlCol="0">
            <a:noAutofit/>
          </a:bodyPr>
          <a:lstStyle/>
          <a:p>
            <a:pPr marR="0" lvl="0" defTabSz="914400" rtl="0" eaLnBrk="1" fontAlgn="auto" latinLnBrk="0" hangingPunct="1">
              <a:lnSpc>
                <a:spcPct val="100000"/>
              </a:lnSpc>
              <a:spcAft>
                <a:spcPts val="0"/>
              </a:spcAft>
              <a:buClrTx/>
              <a:buSzTx/>
              <a:buFont typeface="Arial" pitchFamily="34" charset="0"/>
              <a:buChar char="•"/>
              <a:tabLst>
                <a:tab pos="92075" algn="l"/>
              </a:tabLst>
              <a:defRPr/>
            </a:pPr>
            <a:r>
              <a:rPr lang="fr-FR" sz="1600" b="1" dirty="0" smtClean="0"/>
              <a:t> Départ d’une molécule de 1</a:t>
            </a:r>
            <a:r>
              <a:rPr lang="fr-FR" sz="1600" b="1" baseline="30000" dirty="0" smtClean="0"/>
              <a:t>ère</a:t>
            </a:r>
            <a:r>
              <a:rPr lang="fr-FR" sz="1600" b="1" dirty="0" smtClean="0"/>
              <a:t> sphère vers le solvant</a:t>
            </a:r>
          </a:p>
          <a:p>
            <a:pPr marR="0" lvl="0" defTabSz="914400" rtl="0" eaLnBrk="1" fontAlgn="auto" latinLnBrk="0" hangingPunct="1">
              <a:lnSpc>
                <a:spcPct val="100000"/>
              </a:lnSpc>
              <a:spcAft>
                <a:spcPts val="0"/>
              </a:spcAft>
              <a:buClrTx/>
              <a:buSzTx/>
              <a:tabLst/>
              <a:defRPr/>
            </a:pPr>
            <a:endParaRPr kumimoji="0" lang="fr-FR" sz="1400" b="1" i="0" u="none" strike="noStrike" kern="1200" cap="none" spc="0" normalizeH="0" noProof="0" dirty="0" smtClean="0">
              <a:ln>
                <a:noFill/>
              </a:ln>
              <a:effectLst/>
              <a:uLnTx/>
              <a:uFillTx/>
              <a:latin typeface="+mn-lt"/>
              <a:ea typeface="+mn-ea"/>
              <a:cs typeface="+mn-cs"/>
            </a:endParaRPr>
          </a:p>
          <a:p>
            <a:pPr marL="0" lvl="1"/>
            <a:endParaRPr kumimoji="0" lang="fr-FR" sz="1400" b="1" i="0" u="none" strike="noStrike" kern="1200" cap="none" spc="0" normalizeH="0" noProof="0" dirty="0" smtClean="0">
              <a:ln>
                <a:noFill/>
              </a:ln>
              <a:effectLst/>
              <a:uLnTx/>
              <a:uFillTx/>
              <a:latin typeface="+mn-lt"/>
              <a:ea typeface="+mn-ea"/>
              <a:cs typeface="+mn-cs"/>
            </a:endParaRPr>
          </a:p>
        </p:txBody>
      </p:sp>
      <p:sp>
        <p:nvSpPr>
          <p:cNvPr id="159" name="Espace réservé du contenu 2"/>
          <p:cNvSpPr txBox="1">
            <a:spLocks/>
          </p:cNvSpPr>
          <p:nvPr/>
        </p:nvSpPr>
        <p:spPr>
          <a:xfrm>
            <a:off x="2123728" y="4869160"/>
            <a:ext cx="6696744" cy="1008112"/>
          </a:xfrm>
          <a:prstGeom prst="rect">
            <a:avLst/>
          </a:prstGeom>
          <a:ln>
            <a:noFill/>
          </a:ln>
        </p:spPr>
        <p:txBody>
          <a:bodyPr vert="horz" lIns="91440" tIns="45720" rIns="91440" bIns="45720" rtlCol="0">
            <a:noAutofit/>
          </a:bodyPr>
          <a:lstStyle/>
          <a:p>
            <a:pPr marR="0" lvl="0" defTabSz="914400" rtl="0" eaLnBrk="1" fontAlgn="auto" latinLnBrk="0" hangingPunct="1">
              <a:lnSpc>
                <a:spcPct val="100000"/>
              </a:lnSpc>
              <a:spcAft>
                <a:spcPts val="0"/>
              </a:spcAft>
              <a:buClrTx/>
              <a:buSzTx/>
              <a:tabLst/>
              <a:defRPr/>
            </a:pPr>
            <a:r>
              <a:rPr lang="fr-FR" sz="1600" b="1" dirty="0" smtClean="0"/>
              <a:t>Contraction des longueurs des liaisons U-</a:t>
            </a:r>
            <a:r>
              <a:rPr lang="fr-FR" sz="1600" b="1" dirty="0" err="1" smtClean="0"/>
              <a:t>O</a:t>
            </a:r>
            <a:r>
              <a:rPr lang="fr-FR" sz="1600" b="1" baseline="-25000" dirty="0" err="1" smtClean="0"/>
              <a:t>adsorption</a:t>
            </a:r>
            <a:endParaRPr lang="fr-FR" sz="1600" b="1" dirty="0" smtClean="0"/>
          </a:p>
          <a:p>
            <a:pPr marR="0" lvl="0" defTabSz="914400" rtl="0" eaLnBrk="1" fontAlgn="auto" latinLnBrk="0" hangingPunct="1">
              <a:lnSpc>
                <a:spcPct val="100000"/>
              </a:lnSpc>
              <a:spcAft>
                <a:spcPts val="0"/>
              </a:spcAft>
              <a:buClrTx/>
              <a:buSzTx/>
              <a:tabLst/>
              <a:defRPr/>
            </a:pPr>
            <a:endParaRPr kumimoji="0" lang="fr-FR" sz="1400" b="1" i="0" u="none" strike="noStrike" kern="1200" cap="none" spc="0" normalizeH="0" noProof="0" dirty="0" smtClean="0">
              <a:ln>
                <a:noFill/>
              </a:ln>
              <a:effectLst/>
              <a:uLnTx/>
              <a:uFillTx/>
              <a:latin typeface="+mn-lt"/>
              <a:ea typeface="+mn-ea"/>
              <a:cs typeface="+mn-cs"/>
            </a:endParaRPr>
          </a:p>
          <a:p>
            <a:pPr marL="0" lvl="1"/>
            <a:endParaRPr kumimoji="0" lang="fr-FR" sz="1400" b="1" i="0" u="none" strike="noStrike" kern="1200" cap="none" spc="0" normalizeH="0" noProof="0" dirty="0" smtClean="0">
              <a:ln>
                <a:noFill/>
              </a:ln>
              <a:effectLst/>
              <a:uLnTx/>
              <a:uFillTx/>
              <a:latin typeface="+mn-lt"/>
              <a:ea typeface="+mn-ea"/>
              <a:cs typeface="+mn-cs"/>
            </a:endParaRPr>
          </a:p>
        </p:txBody>
      </p:sp>
      <p:sp>
        <p:nvSpPr>
          <p:cNvPr id="175" name="Rectangle à coins arrondis 174"/>
          <p:cNvSpPr/>
          <p:nvPr/>
        </p:nvSpPr>
        <p:spPr bwMode="auto">
          <a:xfrm>
            <a:off x="4496127" y="3664074"/>
            <a:ext cx="4572000" cy="613711"/>
          </a:xfrm>
          <a:prstGeom prst="roundRect">
            <a:avLst>
              <a:gd name="adj" fmla="val 3245"/>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chemeClr val="tx1"/>
              </a:solidFill>
              <a:latin typeface="+mj-lt"/>
            </a:endParaRPr>
          </a:p>
        </p:txBody>
      </p:sp>
      <p:sp>
        <p:nvSpPr>
          <p:cNvPr id="179" name="Rectangle à coins arrondis 178"/>
          <p:cNvSpPr/>
          <p:nvPr/>
        </p:nvSpPr>
        <p:spPr bwMode="auto">
          <a:xfrm>
            <a:off x="1547664" y="4797152"/>
            <a:ext cx="5616624" cy="504056"/>
          </a:xfrm>
          <a:prstGeom prst="roundRect">
            <a:avLst>
              <a:gd name="adj" fmla="val 3245"/>
            </a:avLst>
          </a:prstGeom>
          <a:noFill/>
          <a:ln w="38100">
            <a:solidFill>
              <a:srgbClr val="3CFC08"/>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chemeClr val="tx1"/>
              </a:solidFill>
              <a:latin typeface="+mj-lt"/>
            </a:endParaRPr>
          </a:p>
        </p:txBody>
      </p:sp>
      <p:grpSp>
        <p:nvGrpSpPr>
          <p:cNvPr id="3" name="Groupe 102"/>
          <p:cNvGrpSpPr/>
          <p:nvPr/>
        </p:nvGrpSpPr>
        <p:grpSpPr>
          <a:xfrm>
            <a:off x="34056" y="836712"/>
            <a:ext cx="6770192" cy="3168352"/>
            <a:chOff x="34056" y="908720"/>
            <a:chExt cx="6770192" cy="3168352"/>
          </a:xfrm>
        </p:grpSpPr>
        <p:grpSp>
          <p:nvGrpSpPr>
            <p:cNvPr id="4" name="Groupe 172"/>
            <p:cNvGrpSpPr/>
            <p:nvPr/>
          </p:nvGrpSpPr>
          <p:grpSpPr>
            <a:xfrm>
              <a:off x="34056" y="1320784"/>
              <a:ext cx="4507792" cy="2756288"/>
              <a:chOff x="136216" y="2965421"/>
              <a:chExt cx="4507792" cy="2756288"/>
            </a:xfrm>
          </p:grpSpPr>
          <p:sp>
            <p:nvSpPr>
              <p:cNvPr id="79" name="ZoneTexte 78"/>
              <p:cNvSpPr txBox="1"/>
              <p:nvPr/>
            </p:nvSpPr>
            <p:spPr>
              <a:xfrm>
                <a:off x="3363184" y="5350199"/>
                <a:ext cx="1280824" cy="335137"/>
              </a:xfrm>
              <a:prstGeom prst="rect">
                <a:avLst/>
              </a:prstGeom>
              <a:noFill/>
            </p:spPr>
            <p:txBody>
              <a:bodyPr wrap="square" rtlCol="0">
                <a:spAutoFit/>
              </a:bodyPr>
              <a:lstStyle/>
              <a:p>
                <a:pPr algn="ctr"/>
                <a:r>
                  <a:rPr lang="fr-FR" sz="1600" dirty="0" smtClean="0"/>
                  <a:t>Temps (</a:t>
                </a:r>
                <a:r>
                  <a:rPr lang="fr-FR" sz="1600" dirty="0" err="1" smtClean="0"/>
                  <a:t>ps</a:t>
                </a:r>
                <a:r>
                  <a:rPr lang="fr-FR" sz="1600" dirty="0" smtClean="0"/>
                  <a:t>)</a:t>
                </a:r>
                <a:endParaRPr lang="fr-FR" sz="1600" dirty="0"/>
              </a:p>
            </p:txBody>
          </p:sp>
          <p:grpSp>
            <p:nvGrpSpPr>
              <p:cNvPr id="5" name="Groupe 171"/>
              <p:cNvGrpSpPr/>
              <p:nvPr/>
            </p:nvGrpSpPr>
            <p:grpSpPr>
              <a:xfrm>
                <a:off x="136216" y="2965421"/>
                <a:ext cx="4363776" cy="2756288"/>
                <a:chOff x="136216" y="2965421"/>
                <a:chExt cx="4363776" cy="2756288"/>
              </a:xfrm>
            </p:grpSpPr>
            <p:grpSp>
              <p:nvGrpSpPr>
                <p:cNvPr id="6" name="Groupe 165"/>
                <p:cNvGrpSpPr/>
                <p:nvPr/>
              </p:nvGrpSpPr>
              <p:grpSpPr>
                <a:xfrm>
                  <a:off x="136216" y="2965421"/>
                  <a:ext cx="4363776" cy="2756288"/>
                  <a:chOff x="136216" y="2965421"/>
                  <a:chExt cx="4363776" cy="2756288"/>
                </a:xfrm>
              </p:grpSpPr>
              <p:sp>
                <p:nvSpPr>
                  <p:cNvPr id="100" name="Ellipse 99"/>
                  <p:cNvSpPr>
                    <a:spLocks noChangeAspect="1"/>
                  </p:cNvSpPr>
                  <p:nvPr/>
                </p:nvSpPr>
                <p:spPr>
                  <a:xfrm>
                    <a:off x="3384542" y="3350419"/>
                    <a:ext cx="598761" cy="598828"/>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grpSp>
                <p:nvGrpSpPr>
                  <p:cNvPr id="7" name="Groupe 120"/>
                  <p:cNvGrpSpPr/>
                  <p:nvPr/>
                </p:nvGrpSpPr>
                <p:grpSpPr>
                  <a:xfrm>
                    <a:off x="3038333" y="3336657"/>
                    <a:ext cx="1461659" cy="1819617"/>
                    <a:chOff x="5869142" y="1760754"/>
                    <a:chExt cx="2679002" cy="3335084"/>
                  </a:xfrm>
                </p:grpSpPr>
                <p:cxnSp>
                  <p:nvCxnSpPr>
                    <p:cNvPr id="117" name="Connecteur droit avec flèche 116"/>
                    <p:cNvCxnSpPr/>
                    <p:nvPr/>
                  </p:nvCxnSpPr>
                  <p:spPr bwMode="auto">
                    <a:xfrm>
                      <a:off x="6581132" y="2192258"/>
                      <a:ext cx="288032" cy="144016"/>
                    </a:xfrm>
                    <a:prstGeom prst="straightConnector1">
                      <a:avLst/>
                    </a:prstGeom>
                    <a:ln w="15875">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18" name="Connecteur droit avec flèche 117"/>
                    <p:cNvCxnSpPr/>
                    <p:nvPr/>
                  </p:nvCxnSpPr>
                  <p:spPr bwMode="auto">
                    <a:xfrm rot="5400000" flipH="1" flipV="1">
                      <a:off x="7229204" y="2048242"/>
                      <a:ext cx="216024" cy="216024"/>
                    </a:xfrm>
                    <a:prstGeom prst="straightConnector1">
                      <a:avLst/>
                    </a:prstGeom>
                    <a:ln w="15875">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pic>
                  <p:nvPicPr>
                    <p:cNvPr id="114" name="Image 113" descr="POSCAR_bb-425.png"/>
                    <p:cNvPicPr>
                      <a:picLocks noChangeAspect="1"/>
                    </p:cNvPicPr>
                    <p:nvPr/>
                  </p:nvPicPr>
                  <p:blipFill>
                    <a:blip r:embed="rId4" cstate="print">
                      <a:clrChange>
                        <a:clrFrom>
                          <a:srgbClr val="FFFFFF"/>
                        </a:clrFrom>
                        <a:clrTo>
                          <a:srgbClr val="FFFFFF">
                            <a:alpha val="0"/>
                          </a:srgbClr>
                        </a:clrTo>
                      </a:clrChange>
                    </a:blip>
                    <a:stretch>
                      <a:fillRect/>
                    </a:stretch>
                  </p:blipFill>
                  <p:spPr>
                    <a:xfrm>
                      <a:off x="5869142" y="1760754"/>
                      <a:ext cx="2679002" cy="3335084"/>
                    </a:xfrm>
                    <a:prstGeom prst="rect">
                      <a:avLst/>
                    </a:prstGeom>
                  </p:spPr>
                </p:pic>
                <p:cxnSp>
                  <p:nvCxnSpPr>
                    <p:cNvPr id="115" name="Connecteur droit avec flèche 114"/>
                    <p:cNvCxnSpPr/>
                    <p:nvPr/>
                  </p:nvCxnSpPr>
                  <p:spPr bwMode="auto">
                    <a:xfrm rot="16200000" flipH="1">
                      <a:off x="6585332" y="3420145"/>
                      <a:ext cx="144015" cy="72007"/>
                    </a:xfrm>
                    <a:prstGeom prst="straightConnector1">
                      <a:avLst/>
                    </a:prstGeom>
                    <a:ln w="15875">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16" name="Connecteur droit avec flèche 115"/>
                    <p:cNvCxnSpPr/>
                    <p:nvPr/>
                  </p:nvCxnSpPr>
                  <p:spPr bwMode="auto">
                    <a:xfrm>
                      <a:off x="6221092" y="3496353"/>
                      <a:ext cx="360040" cy="72008"/>
                    </a:xfrm>
                    <a:prstGeom prst="straightConnector1">
                      <a:avLst/>
                    </a:prstGeom>
                    <a:ln w="15875">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19" name="Connecteur droit avec flèche 118"/>
                    <p:cNvCxnSpPr/>
                    <p:nvPr/>
                  </p:nvCxnSpPr>
                  <p:spPr bwMode="auto">
                    <a:xfrm rot="16200000" flipH="1">
                      <a:off x="7336422" y="3093152"/>
                      <a:ext cx="216818" cy="143222"/>
                    </a:xfrm>
                    <a:prstGeom prst="straightConnector1">
                      <a:avLst/>
                    </a:prstGeom>
                    <a:ln w="15875">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20" name="Connecteur droit avec flèche 119"/>
                    <p:cNvCxnSpPr/>
                    <p:nvPr/>
                  </p:nvCxnSpPr>
                  <p:spPr bwMode="auto">
                    <a:xfrm flipV="1">
                      <a:off x="7877276" y="3344386"/>
                      <a:ext cx="288032" cy="72008"/>
                    </a:xfrm>
                    <a:prstGeom prst="straightConnector1">
                      <a:avLst/>
                    </a:prstGeom>
                    <a:ln w="15875">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grpSp>
              <p:pic>
                <p:nvPicPr>
                  <p:cNvPr id="76" name="Image 75" descr="distance_bb425_prosper.png"/>
                  <p:cNvPicPr>
                    <a:picLocks noChangeAspect="1"/>
                  </p:cNvPicPr>
                  <p:nvPr/>
                </p:nvPicPr>
                <p:blipFill>
                  <a:blip r:embed="rId5" cstate="print">
                    <a:clrChange>
                      <a:clrFrom>
                        <a:srgbClr val="FFFFFF"/>
                      </a:clrFrom>
                      <a:clrTo>
                        <a:srgbClr val="FFFFFF">
                          <a:alpha val="0"/>
                        </a:srgbClr>
                      </a:clrTo>
                    </a:clrChange>
                  </a:blip>
                  <a:srcRect l="10782" t="22131" r="29009" b="10929"/>
                  <a:stretch>
                    <a:fillRect/>
                  </a:stretch>
                </p:blipFill>
                <p:spPr>
                  <a:xfrm>
                    <a:off x="335286" y="3139796"/>
                    <a:ext cx="2541670" cy="2347665"/>
                  </a:xfrm>
                  <a:prstGeom prst="rect">
                    <a:avLst/>
                  </a:prstGeom>
                </p:spPr>
              </p:pic>
              <p:cxnSp>
                <p:nvCxnSpPr>
                  <p:cNvPr id="77" name="Connecteur droit 76"/>
                  <p:cNvCxnSpPr/>
                  <p:nvPr/>
                </p:nvCxnSpPr>
                <p:spPr>
                  <a:xfrm flipV="1">
                    <a:off x="376174" y="5399973"/>
                    <a:ext cx="382051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Connecteur droit 77"/>
                  <p:cNvCxnSpPr/>
                  <p:nvPr/>
                </p:nvCxnSpPr>
                <p:spPr>
                  <a:xfrm rot="16200000" flipH="1">
                    <a:off x="-725801" y="4309247"/>
                    <a:ext cx="2196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ZoneTexte 79"/>
                  <p:cNvSpPr txBox="1"/>
                  <p:nvPr/>
                </p:nvSpPr>
                <p:spPr>
                  <a:xfrm>
                    <a:off x="778631" y="5361774"/>
                    <a:ext cx="273748" cy="335137"/>
                  </a:xfrm>
                  <a:prstGeom prst="rect">
                    <a:avLst/>
                  </a:prstGeom>
                  <a:noFill/>
                </p:spPr>
                <p:txBody>
                  <a:bodyPr wrap="square" rtlCol="0">
                    <a:spAutoFit/>
                  </a:bodyPr>
                  <a:lstStyle/>
                  <a:p>
                    <a:pPr algn="ctr"/>
                    <a:r>
                      <a:rPr lang="fr-FR" sz="1600" dirty="0" smtClean="0"/>
                      <a:t>5</a:t>
                    </a:r>
                    <a:endParaRPr lang="fr-FR" sz="1600" dirty="0"/>
                  </a:p>
                </p:txBody>
              </p:sp>
              <p:sp>
                <p:nvSpPr>
                  <p:cNvPr id="81" name="ZoneTexte 80"/>
                  <p:cNvSpPr txBox="1"/>
                  <p:nvPr/>
                </p:nvSpPr>
                <p:spPr>
                  <a:xfrm>
                    <a:off x="2068707" y="5361775"/>
                    <a:ext cx="459069" cy="359934"/>
                  </a:xfrm>
                  <a:prstGeom prst="rect">
                    <a:avLst/>
                  </a:prstGeom>
                  <a:noFill/>
                </p:spPr>
                <p:txBody>
                  <a:bodyPr wrap="square" rtlCol="0">
                    <a:spAutoFit/>
                  </a:bodyPr>
                  <a:lstStyle/>
                  <a:p>
                    <a:pPr algn="ctr"/>
                    <a:r>
                      <a:rPr lang="fr-FR" sz="1600" dirty="0" smtClean="0"/>
                      <a:t>10</a:t>
                    </a:r>
                    <a:endParaRPr lang="fr-FR" sz="1600" dirty="0"/>
                  </a:p>
                </p:txBody>
              </p:sp>
              <p:sp>
                <p:nvSpPr>
                  <p:cNvPr id="82" name="ZoneTexte 81"/>
                  <p:cNvSpPr txBox="1"/>
                  <p:nvPr/>
                </p:nvSpPr>
                <p:spPr>
                  <a:xfrm>
                    <a:off x="136216" y="5192243"/>
                    <a:ext cx="273748" cy="335137"/>
                  </a:xfrm>
                  <a:prstGeom prst="rect">
                    <a:avLst/>
                  </a:prstGeom>
                  <a:noFill/>
                </p:spPr>
                <p:txBody>
                  <a:bodyPr wrap="square" rtlCol="0">
                    <a:spAutoFit/>
                  </a:bodyPr>
                  <a:lstStyle/>
                  <a:p>
                    <a:pPr algn="ctr"/>
                    <a:r>
                      <a:rPr lang="fr-FR" sz="1600" dirty="0" smtClean="0"/>
                      <a:t>2</a:t>
                    </a:r>
                    <a:endParaRPr lang="fr-FR" sz="1600" dirty="0"/>
                  </a:p>
                </p:txBody>
              </p:sp>
              <p:sp>
                <p:nvSpPr>
                  <p:cNvPr id="83" name="ZoneTexte 82"/>
                  <p:cNvSpPr txBox="1"/>
                  <p:nvPr/>
                </p:nvSpPr>
                <p:spPr>
                  <a:xfrm>
                    <a:off x="136216" y="4665990"/>
                    <a:ext cx="273748" cy="335137"/>
                  </a:xfrm>
                  <a:prstGeom prst="rect">
                    <a:avLst/>
                  </a:prstGeom>
                  <a:noFill/>
                </p:spPr>
                <p:txBody>
                  <a:bodyPr wrap="square" rtlCol="0">
                    <a:spAutoFit/>
                  </a:bodyPr>
                  <a:lstStyle/>
                  <a:p>
                    <a:pPr algn="ctr"/>
                    <a:r>
                      <a:rPr lang="fr-FR" sz="1600" dirty="0" smtClean="0"/>
                      <a:t>3</a:t>
                    </a:r>
                    <a:endParaRPr lang="fr-FR" sz="1600" dirty="0"/>
                  </a:p>
                </p:txBody>
              </p:sp>
              <p:sp>
                <p:nvSpPr>
                  <p:cNvPr id="84" name="ZoneTexte 83"/>
                  <p:cNvSpPr txBox="1"/>
                  <p:nvPr/>
                </p:nvSpPr>
                <p:spPr>
                  <a:xfrm>
                    <a:off x="136216" y="4116137"/>
                    <a:ext cx="273748" cy="335137"/>
                  </a:xfrm>
                  <a:prstGeom prst="rect">
                    <a:avLst/>
                  </a:prstGeom>
                  <a:noFill/>
                </p:spPr>
                <p:txBody>
                  <a:bodyPr wrap="square" rtlCol="0">
                    <a:spAutoFit/>
                  </a:bodyPr>
                  <a:lstStyle/>
                  <a:p>
                    <a:pPr algn="ctr"/>
                    <a:r>
                      <a:rPr lang="fr-FR" sz="1600" dirty="0" smtClean="0"/>
                      <a:t>4</a:t>
                    </a:r>
                    <a:endParaRPr lang="fr-FR" sz="1600" dirty="0"/>
                  </a:p>
                </p:txBody>
              </p:sp>
              <p:sp>
                <p:nvSpPr>
                  <p:cNvPr id="85" name="ZoneTexte 84"/>
                  <p:cNvSpPr txBox="1"/>
                  <p:nvPr/>
                </p:nvSpPr>
                <p:spPr>
                  <a:xfrm>
                    <a:off x="180935" y="3181445"/>
                    <a:ext cx="1525259" cy="391233"/>
                  </a:xfrm>
                  <a:prstGeom prst="rect">
                    <a:avLst/>
                  </a:prstGeom>
                  <a:noFill/>
                </p:spPr>
                <p:txBody>
                  <a:bodyPr wrap="square" rtlCol="0">
                    <a:spAutoFit/>
                  </a:bodyPr>
                  <a:lstStyle/>
                  <a:p>
                    <a:pPr algn="ctr"/>
                    <a:r>
                      <a:rPr lang="fr-FR" sz="1600" dirty="0" smtClean="0"/>
                      <a:t>d(U-O</a:t>
                    </a:r>
                    <a:r>
                      <a:rPr lang="fr-FR" sz="1600" baseline="-25000" dirty="0" smtClean="0"/>
                      <a:t>1st </a:t>
                    </a:r>
                    <a:r>
                      <a:rPr lang="fr-FR" sz="1600" dirty="0" smtClean="0"/>
                      <a:t>) (Å)</a:t>
                    </a:r>
                    <a:endParaRPr lang="fr-FR" sz="1600" dirty="0"/>
                  </a:p>
                </p:txBody>
              </p:sp>
              <p:grpSp>
                <p:nvGrpSpPr>
                  <p:cNvPr id="8" name="Groupe 54"/>
                  <p:cNvGrpSpPr/>
                  <p:nvPr/>
                </p:nvGrpSpPr>
                <p:grpSpPr>
                  <a:xfrm>
                    <a:off x="377952" y="4305408"/>
                    <a:ext cx="71860" cy="277454"/>
                    <a:chOff x="1043608" y="2410516"/>
                    <a:chExt cx="216001" cy="833991"/>
                  </a:xfrm>
                </p:grpSpPr>
                <p:cxnSp>
                  <p:nvCxnSpPr>
                    <p:cNvPr id="134" name="Connecteur droit 55"/>
                    <p:cNvCxnSpPr/>
                    <p:nvPr/>
                  </p:nvCxnSpPr>
                  <p:spPr>
                    <a:xfrm rot="10800000">
                      <a:off x="1043609" y="2410516"/>
                      <a:ext cx="216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Connecteur droit 134"/>
                    <p:cNvCxnSpPr/>
                    <p:nvPr/>
                  </p:nvCxnSpPr>
                  <p:spPr>
                    <a:xfrm rot="10800000">
                      <a:off x="1043608" y="3244507"/>
                      <a:ext cx="108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e 57"/>
                  <p:cNvGrpSpPr/>
                  <p:nvPr/>
                </p:nvGrpSpPr>
                <p:grpSpPr>
                  <a:xfrm>
                    <a:off x="377952" y="4855916"/>
                    <a:ext cx="71860" cy="277454"/>
                    <a:chOff x="1043608" y="2410516"/>
                    <a:chExt cx="216001" cy="833991"/>
                  </a:xfrm>
                </p:grpSpPr>
                <p:cxnSp>
                  <p:nvCxnSpPr>
                    <p:cNvPr id="132" name="Connecteur droit 131"/>
                    <p:cNvCxnSpPr/>
                    <p:nvPr/>
                  </p:nvCxnSpPr>
                  <p:spPr>
                    <a:xfrm rot="10800000">
                      <a:off x="1043609" y="2410516"/>
                      <a:ext cx="216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Connecteur droit 132"/>
                    <p:cNvCxnSpPr/>
                    <p:nvPr/>
                  </p:nvCxnSpPr>
                  <p:spPr>
                    <a:xfrm rot="10800000">
                      <a:off x="1043608" y="3244507"/>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e 60"/>
                  <p:cNvGrpSpPr/>
                  <p:nvPr/>
                </p:nvGrpSpPr>
                <p:grpSpPr>
                  <a:xfrm>
                    <a:off x="377952" y="3748706"/>
                    <a:ext cx="71860" cy="277454"/>
                    <a:chOff x="1043608" y="2410516"/>
                    <a:chExt cx="216001" cy="833991"/>
                  </a:xfrm>
                </p:grpSpPr>
                <p:cxnSp>
                  <p:nvCxnSpPr>
                    <p:cNvPr id="130" name="Connecteur droit 129"/>
                    <p:cNvCxnSpPr/>
                    <p:nvPr/>
                  </p:nvCxnSpPr>
                  <p:spPr>
                    <a:xfrm rot="10800000">
                      <a:off x="1043609" y="2410516"/>
                      <a:ext cx="216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Connecteur droit 130"/>
                    <p:cNvCxnSpPr/>
                    <p:nvPr/>
                  </p:nvCxnSpPr>
                  <p:spPr>
                    <a:xfrm rot="10800000">
                      <a:off x="1043608" y="3244507"/>
                      <a:ext cx="108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1" name="Connecteur droit 13"/>
                  <p:cNvCxnSpPr/>
                  <p:nvPr/>
                </p:nvCxnSpPr>
                <p:spPr>
                  <a:xfrm rot="5400000">
                    <a:off x="871320" y="5360954"/>
                    <a:ext cx="7185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Connecteur droit 14"/>
                  <p:cNvCxnSpPr/>
                  <p:nvPr/>
                </p:nvCxnSpPr>
                <p:spPr>
                  <a:xfrm rot="5400000">
                    <a:off x="1568266" y="5378918"/>
                    <a:ext cx="3593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Connecteur droit 122"/>
                  <p:cNvCxnSpPr/>
                  <p:nvPr/>
                </p:nvCxnSpPr>
                <p:spPr>
                  <a:xfrm rot="5400000">
                    <a:off x="2224038" y="5360954"/>
                    <a:ext cx="7185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Connecteur droit 123"/>
                  <p:cNvCxnSpPr/>
                  <p:nvPr/>
                </p:nvCxnSpPr>
                <p:spPr>
                  <a:xfrm rot="5400000">
                    <a:off x="2920984" y="5378918"/>
                    <a:ext cx="3593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Connecteur droit 124"/>
                  <p:cNvCxnSpPr/>
                  <p:nvPr/>
                </p:nvCxnSpPr>
                <p:spPr>
                  <a:xfrm rot="5400000">
                    <a:off x="3581296" y="5363663"/>
                    <a:ext cx="7185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Connecteur droit avec flèche 88"/>
                  <p:cNvCxnSpPr/>
                  <p:nvPr/>
                </p:nvCxnSpPr>
                <p:spPr>
                  <a:xfrm flipH="1">
                    <a:off x="1906747" y="4398025"/>
                    <a:ext cx="1513125" cy="684221"/>
                  </a:xfrm>
                  <a:prstGeom prst="straightConnector1">
                    <a:avLst/>
                  </a:prstGeom>
                  <a:ln w="19050">
                    <a:solidFill>
                      <a:schemeClr val="tx1">
                        <a:lumMod val="50000"/>
                        <a:lumOff val="50000"/>
                      </a:schemeClr>
                    </a:solidFill>
                    <a:prstDash val="sysDot"/>
                    <a:tailEnd type="stealth"/>
                  </a:ln>
                </p:spPr>
                <p:style>
                  <a:lnRef idx="1">
                    <a:schemeClr val="accent1"/>
                  </a:lnRef>
                  <a:fillRef idx="0">
                    <a:schemeClr val="accent1"/>
                  </a:fillRef>
                  <a:effectRef idx="0">
                    <a:schemeClr val="accent1"/>
                  </a:effectRef>
                  <a:fontRef idx="minor">
                    <a:schemeClr val="tx1"/>
                  </a:fontRef>
                </p:style>
              </p:cxnSp>
              <p:cxnSp>
                <p:nvCxnSpPr>
                  <p:cNvPr id="90" name="Connecteur droit avec flèche 89"/>
                  <p:cNvCxnSpPr/>
                  <p:nvPr/>
                </p:nvCxnSpPr>
                <p:spPr>
                  <a:xfrm flipH="1">
                    <a:off x="1906747" y="4590299"/>
                    <a:ext cx="2161197" cy="468196"/>
                  </a:xfrm>
                  <a:prstGeom prst="straightConnector1">
                    <a:avLst/>
                  </a:prstGeom>
                  <a:ln w="19050">
                    <a:solidFill>
                      <a:schemeClr val="tx1">
                        <a:lumMod val="50000"/>
                        <a:lumOff val="50000"/>
                      </a:schemeClr>
                    </a:solidFill>
                    <a:prstDash val="sysDot"/>
                    <a:tailEnd type="stealth"/>
                  </a:ln>
                </p:spPr>
                <p:style>
                  <a:lnRef idx="1">
                    <a:schemeClr val="accent1"/>
                  </a:lnRef>
                  <a:fillRef idx="0">
                    <a:schemeClr val="accent1"/>
                  </a:fillRef>
                  <a:effectRef idx="0">
                    <a:schemeClr val="accent1"/>
                  </a:effectRef>
                  <a:fontRef idx="minor">
                    <a:schemeClr val="tx1"/>
                  </a:fontRef>
                </p:style>
              </p:cxnSp>
              <p:sp>
                <p:nvSpPr>
                  <p:cNvPr id="101" name="ZoneTexte 100"/>
                  <p:cNvSpPr txBox="1"/>
                  <p:nvPr/>
                </p:nvSpPr>
                <p:spPr bwMode="auto">
                  <a:xfrm>
                    <a:off x="2963316" y="2965421"/>
                    <a:ext cx="1430186" cy="391233"/>
                  </a:xfrm>
                  <a:prstGeom prst="rect">
                    <a:avLst/>
                  </a:prstGeom>
                  <a:noFill/>
                </p:spPr>
                <p:txBody>
                  <a:bodyPr wrap="square">
                    <a:spAutoFit/>
                  </a:bodyPr>
                  <a:lstStyle/>
                  <a:p>
                    <a:pPr algn="ctr">
                      <a:defRPr/>
                    </a:pPr>
                    <a:r>
                      <a:rPr lang="fr-FR" sz="1600" dirty="0" smtClean="0">
                        <a:cs typeface="Times New Roman" pitchFamily="18" charset="0"/>
                      </a:rPr>
                      <a:t>O</a:t>
                    </a:r>
                    <a:r>
                      <a:rPr lang="fr-FR" sz="1600" baseline="-25000" dirty="0" smtClean="0">
                        <a:cs typeface="Times New Roman" pitchFamily="18" charset="0"/>
                      </a:rPr>
                      <a:t>1st-</a:t>
                    </a:r>
                    <a:r>
                      <a:rPr lang="fr-FR" sz="1600" i="1" baseline="-25000" dirty="0" smtClean="0">
                        <a:cs typeface="Times New Roman" pitchFamily="18" charset="0"/>
                      </a:rPr>
                      <a:t>expulsée</a:t>
                    </a:r>
                    <a:endParaRPr lang="fr-FR" sz="1600" baseline="-25000" dirty="0">
                      <a:cs typeface="Times New Roman" pitchFamily="18" charset="0"/>
                    </a:endParaRPr>
                  </a:p>
                </p:txBody>
              </p:sp>
              <p:cxnSp>
                <p:nvCxnSpPr>
                  <p:cNvPr id="102" name="Connecteur droit avec flèche 101"/>
                  <p:cNvCxnSpPr/>
                  <p:nvPr/>
                </p:nvCxnSpPr>
                <p:spPr>
                  <a:xfrm>
                    <a:off x="3516437" y="3319841"/>
                    <a:ext cx="183265" cy="331943"/>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50" name="Rectangle à coins arrondis 149"/>
                  <p:cNvSpPr/>
                  <p:nvPr/>
                </p:nvSpPr>
                <p:spPr bwMode="auto">
                  <a:xfrm>
                    <a:off x="162545" y="3039466"/>
                    <a:ext cx="4308682" cy="2674519"/>
                  </a:xfrm>
                  <a:prstGeom prst="roundRect">
                    <a:avLst>
                      <a:gd name="adj" fmla="val 231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170" name="Rectangle 169"/>
                  <p:cNvSpPr/>
                  <p:nvPr/>
                </p:nvSpPr>
                <p:spPr>
                  <a:xfrm>
                    <a:off x="2483768" y="3078131"/>
                    <a:ext cx="432048"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9" name="Image 168" descr="distance_bb425_prosper.png"/>
                  <p:cNvPicPr>
                    <a:picLocks noChangeAspect="1"/>
                  </p:cNvPicPr>
                  <p:nvPr/>
                </p:nvPicPr>
                <p:blipFill>
                  <a:blip r:embed="rId5" cstate="print">
                    <a:clrChange>
                      <a:clrFrom>
                        <a:srgbClr val="FFFFFF"/>
                      </a:clrFrom>
                      <a:clrTo>
                        <a:srgbClr val="FFFFFF">
                          <a:alpha val="0"/>
                        </a:srgbClr>
                      </a:clrTo>
                    </a:clrChange>
                  </a:blip>
                  <a:srcRect l="65367" t="22131" r="27810" b="42965"/>
                  <a:stretch>
                    <a:fillRect/>
                  </a:stretch>
                </p:blipFill>
                <p:spPr>
                  <a:xfrm>
                    <a:off x="2419194" y="3191026"/>
                    <a:ext cx="288032" cy="1224136"/>
                  </a:xfrm>
                  <a:prstGeom prst="rect">
                    <a:avLst/>
                  </a:prstGeom>
                </p:spPr>
              </p:pic>
              <p:cxnSp>
                <p:nvCxnSpPr>
                  <p:cNvPr id="91" name="Connecteur droit avec flèche 90"/>
                  <p:cNvCxnSpPr/>
                  <p:nvPr/>
                </p:nvCxnSpPr>
                <p:spPr>
                  <a:xfrm rot="10800000" flipV="1">
                    <a:off x="2503550" y="3747827"/>
                    <a:ext cx="910319" cy="47912"/>
                  </a:xfrm>
                  <a:prstGeom prst="straightConnector1">
                    <a:avLst/>
                  </a:prstGeom>
                  <a:ln w="19050">
                    <a:solidFill>
                      <a:schemeClr val="tx1">
                        <a:lumMod val="50000"/>
                        <a:lumOff val="50000"/>
                      </a:schemeClr>
                    </a:solidFill>
                    <a:prstDash val="sysDot"/>
                    <a:tailEnd type="stealth"/>
                  </a:ln>
                </p:spPr>
                <p:style>
                  <a:lnRef idx="1">
                    <a:schemeClr val="accent1"/>
                  </a:lnRef>
                  <a:fillRef idx="0">
                    <a:schemeClr val="accent1"/>
                  </a:fillRef>
                  <a:effectRef idx="0">
                    <a:schemeClr val="accent1"/>
                  </a:effectRef>
                  <a:fontRef idx="minor">
                    <a:schemeClr val="tx1"/>
                  </a:fontRef>
                </p:style>
              </p:cxnSp>
              <p:sp>
                <p:nvSpPr>
                  <p:cNvPr id="137" name="ZoneTexte 18"/>
                  <p:cNvSpPr txBox="1">
                    <a:spLocks noChangeArrowheads="1"/>
                  </p:cNvSpPr>
                  <p:nvPr/>
                </p:nvSpPr>
                <p:spPr bwMode="auto">
                  <a:xfrm>
                    <a:off x="2915816" y="5095464"/>
                    <a:ext cx="1296144" cy="246221"/>
                  </a:xfrm>
                  <a:prstGeom prst="rect">
                    <a:avLst/>
                  </a:prstGeom>
                  <a:noFill/>
                  <a:ln w="9525">
                    <a:noFill/>
                    <a:miter lim="800000"/>
                    <a:headEnd/>
                    <a:tailEnd/>
                  </a:ln>
                </p:spPr>
                <p:txBody>
                  <a:bodyPr wrap="square">
                    <a:spAutoFit/>
                  </a:bodyPr>
                  <a:lstStyle/>
                  <a:p>
                    <a:pPr algn="just"/>
                    <a:r>
                      <a:rPr lang="fr-FR" sz="1000" i="1" dirty="0" smtClean="0"/>
                      <a:t>Cas du complexe </a:t>
                    </a:r>
                    <a:r>
                      <a:rPr lang="fr-FR" sz="1000" i="1" dirty="0" err="1" smtClean="0"/>
                      <a:t>bb</a:t>
                    </a:r>
                    <a:endParaRPr lang="fr-FR" sz="1000" i="1" dirty="0"/>
                  </a:p>
                </p:txBody>
              </p:sp>
            </p:grpSp>
            <p:cxnSp>
              <p:nvCxnSpPr>
                <p:cNvPr id="113" name="Connecteur droit avec flèche 112"/>
                <p:cNvCxnSpPr/>
                <p:nvPr/>
              </p:nvCxnSpPr>
              <p:spPr bwMode="auto">
                <a:xfrm rot="16200000" flipH="1">
                  <a:off x="3693995" y="3781205"/>
                  <a:ext cx="157583" cy="78142"/>
                </a:xfrm>
                <a:prstGeom prst="straightConnector1">
                  <a:avLst/>
                </a:prstGeom>
                <a:ln w="15875">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05" name="Connecteur droit avec flèche 104"/>
                <p:cNvCxnSpPr/>
                <p:nvPr/>
              </p:nvCxnSpPr>
              <p:spPr>
                <a:xfrm rot="16200000" flipV="1">
                  <a:off x="3901192" y="4491464"/>
                  <a:ext cx="215602" cy="47912"/>
                </a:xfrm>
                <a:prstGeom prst="straightConnector1">
                  <a:avLst/>
                </a:prstGeom>
                <a:ln w="19050">
                  <a:solidFill>
                    <a:schemeClr val="tx1">
                      <a:lumMod val="50000"/>
                      <a:lumOff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grpSp>
        </p:grpSp>
        <p:sp>
          <p:nvSpPr>
            <p:cNvPr id="148" name="Espace réservé du contenu 2"/>
            <p:cNvSpPr txBox="1">
              <a:spLocks/>
            </p:cNvSpPr>
            <p:nvPr/>
          </p:nvSpPr>
          <p:spPr>
            <a:xfrm>
              <a:off x="163462" y="912377"/>
              <a:ext cx="6640786" cy="482467"/>
            </a:xfrm>
            <a:prstGeom prst="rect">
              <a:avLst/>
            </a:prstGeom>
          </p:spPr>
          <p:txBody>
            <a:bodyPr vert="horz" lIns="91440" tIns="45720" rIns="91440" bIns="45720" rtlCol="0">
              <a:normAutofit/>
            </a:bodyPr>
            <a:lstStyle/>
            <a:p>
              <a:pPr marL="342900" lvl="0" indent="-342900">
                <a:spcBef>
                  <a:spcPct val="20000"/>
                </a:spcBef>
              </a:pPr>
              <a:r>
                <a:rPr lang="fr-FR" dirty="0" smtClean="0"/>
                <a:t>Dynamique du complexe </a:t>
              </a:r>
              <a:r>
                <a:rPr lang="fr-FR" i="1" dirty="0" err="1" smtClean="0"/>
                <a:t>bb</a:t>
              </a:r>
              <a:r>
                <a:rPr lang="fr-FR" i="1" dirty="0" smtClean="0"/>
                <a:t> </a:t>
              </a:r>
              <a:r>
                <a:rPr lang="fr-FR" dirty="0" smtClean="0"/>
                <a:t>à </a:t>
              </a:r>
              <a:r>
                <a:rPr lang="fr-FR" dirty="0" smtClean="0">
                  <a:solidFill>
                    <a:srgbClr val="FF0000"/>
                  </a:solidFill>
                </a:rPr>
                <a:t>425 K</a:t>
              </a:r>
              <a:endParaRPr kumimoji="0" lang="fr-FR" b="0" strike="noStrike" kern="1200" cap="none" spc="0" normalizeH="0" baseline="0" noProof="0" dirty="0">
                <a:ln>
                  <a:noFill/>
                </a:ln>
                <a:solidFill>
                  <a:srgbClr val="FF0000"/>
                </a:solidFill>
                <a:effectLst/>
                <a:uLnTx/>
                <a:uFillTx/>
                <a:latin typeface="+mn-lt"/>
                <a:ea typeface="+mn-ea"/>
                <a:cs typeface="+mn-cs"/>
              </a:endParaRPr>
            </a:p>
          </p:txBody>
        </p:sp>
        <p:sp>
          <p:nvSpPr>
            <p:cNvPr id="99" name="Rectangle à coins arrondis 98"/>
            <p:cNvSpPr/>
            <p:nvPr/>
          </p:nvSpPr>
          <p:spPr bwMode="auto">
            <a:xfrm>
              <a:off x="179512" y="908720"/>
              <a:ext cx="3456384" cy="360040"/>
            </a:xfrm>
            <a:prstGeom prst="roundRect">
              <a:avLst>
                <a:gd name="adj" fmla="val 3245"/>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chemeClr val="tx1"/>
                </a:solidFill>
                <a:latin typeface="+mj-lt"/>
              </a:endParaRPr>
            </a:p>
          </p:txBody>
        </p:sp>
      </p:grpSp>
      <p:sp>
        <p:nvSpPr>
          <p:cNvPr id="104" name="Rectangle à coins arrondis 103"/>
          <p:cNvSpPr/>
          <p:nvPr/>
        </p:nvSpPr>
        <p:spPr bwMode="auto">
          <a:xfrm>
            <a:off x="4788024" y="908720"/>
            <a:ext cx="4211960" cy="360000"/>
          </a:xfrm>
          <a:prstGeom prst="roundRect">
            <a:avLst>
              <a:gd name="adj" fmla="val 3245"/>
            </a:avLst>
          </a:prstGeom>
          <a:noFill/>
          <a:ln w="38100">
            <a:solidFill>
              <a:srgbClr val="3CFC08"/>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chemeClr val="tx1"/>
              </a:solidFill>
              <a:latin typeface="+mj-lt"/>
            </a:endParaRPr>
          </a:p>
        </p:txBody>
      </p:sp>
      <p:grpSp>
        <p:nvGrpSpPr>
          <p:cNvPr id="17" name="Groupe 110"/>
          <p:cNvGrpSpPr/>
          <p:nvPr/>
        </p:nvGrpSpPr>
        <p:grpSpPr>
          <a:xfrm>
            <a:off x="899592" y="5905474"/>
            <a:ext cx="7344816" cy="504000"/>
            <a:chOff x="-1021944" y="6051241"/>
            <a:chExt cx="10665075" cy="504000"/>
          </a:xfrm>
        </p:grpSpPr>
        <p:sp>
          <p:nvSpPr>
            <p:cNvPr id="139" name="Rectangle à coins arrondis 138"/>
            <p:cNvSpPr/>
            <p:nvPr/>
          </p:nvSpPr>
          <p:spPr bwMode="auto">
            <a:xfrm>
              <a:off x="-1021944" y="6051241"/>
              <a:ext cx="10665075" cy="504000"/>
            </a:xfrm>
            <a:prstGeom prst="roundRect">
              <a:avLst/>
            </a:prstGeom>
            <a:solidFill>
              <a:srgbClr val="FF0000"/>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140" name="Espace réservé du contenu 2"/>
            <p:cNvSpPr txBox="1">
              <a:spLocks/>
            </p:cNvSpPr>
            <p:nvPr/>
          </p:nvSpPr>
          <p:spPr bwMode="auto">
            <a:xfrm>
              <a:off x="-966307" y="6095047"/>
              <a:ext cx="10609438" cy="363686"/>
            </a:xfrm>
            <a:prstGeom prst="rect">
              <a:avLst/>
            </a:prstGeom>
            <a:noFill/>
            <a:ln w="38100">
              <a:no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fr-FR" sz="1600" b="1" dirty="0" smtClean="0">
                  <a:solidFill>
                    <a:schemeClr val="bg1"/>
                  </a:solidFill>
                  <a:latin typeface="+mj-lt"/>
                </a:rPr>
                <a:t>Renforcement de la liaison uranyle – surface avec l’augmentation de la température</a:t>
              </a:r>
            </a:p>
          </p:txBody>
        </p:sp>
      </p:grpSp>
      <p:sp>
        <p:nvSpPr>
          <p:cNvPr id="107" name="Espace réservé du numéro de diapositive 106"/>
          <p:cNvSpPr>
            <a:spLocks noGrp="1"/>
          </p:cNvSpPr>
          <p:nvPr>
            <p:ph type="sldNum" sz="quarter" idx="12"/>
          </p:nvPr>
        </p:nvSpPr>
        <p:spPr/>
        <p:txBody>
          <a:bodyPr/>
          <a:lstStyle/>
          <a:p>
            <a:fld id="{DB0DCAEC-CBBF-428A-8CF8-CA1E425F598E}" type="slidenum">
              <a:rPr lang="fr-FR" smtClean="0"/>
              <a:pPr/>
              <a:t>20</a:t>
            </a:fld>
            <a:endParaRPr lang="fr-FR" dirty="0"/>
          </a:p>
        </p:txBody>
      </p:sp>
      <p:sp>
        <p:nvSpPr>
          <p:cNvPr id="68" name="Arc 67"/>
          <p:cNvSpPr/>
          <p:nvPr/>
        </p:nvSpPr>
        <p:spPr>
          <a:xfrm rot="5051678">
            <a:off x="7305948" y="4165856"/>
            <a:ext cx="720080" cy="1080120"/>
          </a:xfrm>
          <a:prstGeom prst="arc">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9" name="Connecteur droit avec flèche 68"/>
          <p:cNvCxnSpPr/>
          <p:nvPr/>
        </p:nvCxnSpPr>
        <p:spPr>
          <a:xfrm>
            <a:off x="4288160" y="5401791"/>
            <a:ext cx="0" cy="432048"/>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advTm="6010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2"/>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175"/>
                                        </p:tgtEl>
                                        <p:attrNameLst>
                                          <p:attrName>style.visibility</p:attrName>
                                        </p:attrNameLst>
                                      </p:cBhvr>
                                      <p:to>
                                        <p:strVal val="visible"/>
                                      </p:to>
                                    </p:set>
                                    <p:animEffect transition="in" filter="fade">
                                      <p:cBhvr>
                                        <p:cTn id="13" dur="2000"/>
                                        <p:tgtEl>
                                          <p:spTgt spid="17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63"/>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3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8"/>
                                        </p:tgtEl>
                                        <p:attrNameLst>
                                          <p:attrName>style.visibility</p:attrName>
                                        </p:attrNameLst>
                                      </p:cBhvr>
                                      <p:to>
                                        <p:strVal val="visible"/>
                                      </p:to>
                                    </p:set>
                                    <p:animEffect transition="in" filter="fade">
                                      <p:cBhvr>
                                        <p:cTn id="26" dur="500"/>
                                        <p:tgtEl>
                                          <p:spTgt spid="68"/>
                                        </p:tgtEl>
                                      </p:cBhvr>
                                    </p:animEffect>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179"/>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59"/>
                                        </p:tgtEl>
                                        <p:attrNameLst>
                                          <p:attrName>style.visibility</p:attrName>
                                        </p:attrNameLst>
                                      </p:cBhvr>
                                      <p:to>
                                        <p:strVal val="visible"/>
                                      </p:to>
                                    </p:set>
                                  </p:childTnLst>
                                </p:cTn>
                              </p:par>
                            </p:childTnLst>
                          </p:cTn>
                        </p:par>
                        <p:par>
                          <p:cTn id="32" fill="hold">
                            <p:stCondLst>
                              <p:cond delay="5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1000"/>
                            </p:stCondLst>
                            <p:childTnLst>
                              <p:par>
                                <p:cTn id="37" presetID="1"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p:bldP spid="152" grpId="0"/>
      <p:bldP spid="159" grpId="0"/>
      <p:bldP spid="175" grpId="0" animBg="1"/>
      <p:bldP spid="179" grpId="0" animBg="1"/>
      <p:bldP spid="104" grpId="0" animBg="1"/>
      <p:bldP spid="6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2312" y="4406900"/>
            <a:ext cx="8421688" cy="1362075"/>
          </a:xfrm>
        </p:spPr>
        <p:txBody>
          <a:bodyPr>
            <a:normAutofit fontScale="90000"/>
          </a:bodyPr>
          <a:lstStyle/>
          <a:p>
            <a:r>
              <a:rPr lang="fr-FR" sz="4400" cap="none" dirty="0" smtClean="0"/>
              <a:t>Etape 2 : </a:t>
            </a:r>
            <a:r>
              <a:rPr lang="fr-FR" i="1" cap="none" dirty="0" smtClean="0"/>
              <a:t>Utilisation à des fins prédictives</a:t>
            </a:r>
            <a:r>
              <a:rPr lang="fr-FR" dirty="0" smtClean="0"/>
              <a:t/>
            </a:r>
            <a:br>
              <a:rPr lang="fr-FR" dirty="0" smtClean="0"/>
            </a:br>
            <a:r>
              <a:rPr lang="fr-FR" i="1" cap="none" dirty="0" smtClean="0">
                <a:solidFill>
                  <a:schemeClr val="bg1">
                    <a:lumMod val="75000"/>
                  </a:schemeClr>
                </a:solidFill>
              </a:rPr>
              <a:t>l’interface eau/NiO(100) : produit de corrosion </a:t>
            </a:r>
            <a:endParaRPr lang="fr-FR" dirty="0"/>
          </a:p>
        </p:txBody>
      </p:sp>
      <p:sp>
        <p:nvSpPr>
          <p:cNvPr id="26" name="Espace réservé du numéro de diapositive 25"/>
          <p:cNvSpPr>
            <a:spLocks noGrp="1"/>
          </p:cNvSpPr>
          <p:nvPr>
            <p:ph type="sldNum" sz="quarter" idx="12"/>
          </p:nvPr>
        </p:nvSpPr>
        <p:spPr/>
        <p:txBody>
          <a:bodyPr/>
          <a:lstStyle/>
          <a:p>
            <a:fld id="{DB0DCAEC-CBBF-428A-8CF8-CA1E425F598E}" type="slidenum">
              <a:rPr lang="fr-FR" smtClean="0"/>
              <a:pPr/>
              <a:t>21</a:t>
            </a:fld>
            <a:endParaRPr lang="fr-FR"/>
          </a:p>
        </p:txBody>
      </p:sp>
    </p:spTree>
  </p:cSld>
  <p:clrMapOvr>
    <a:masterClrMapping/>
  </p:clrMapOvr>
  <p:transition advTm="9376"/>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Optimisation du modèle géométrique</a:t>
            </a:r>
            <a:endParaRPr lang="fr-FR" dirty="0"/>
          </a:p>
        </p:txBody>
      </p:sp>
      <p:graphicFrame>
        <p:nvGraphicFramePr>
          <p:cNvPr id="6" name="Tableau 5"/>
          <p:cNvGraphicFramePr>
            <a:graphicFrameLocks noGrp="1"/>
          </p:cNvGraphicFramePr>
          <p:nvPr/>
        </p:nvGraphicFramePr>
        <p:xfrm>
          <a:off x="4734191" y="1743005"/>
          <a:ext cx="3510217" cy="1483360"/>
        </p:xfrm>
        <a:graphic>
          <a:graphicData uri="http://schemas.openxmlformats.org/drawingml/2006/table">
            <a:tbl>
              <a:tblPr firstRow="1" bandRow="1">
                <a:tableStyleId>{22838BEF-8BB2-4498-84A7-C5851F593DF1}</a:tableStyleId>
              </a:tblPr>
              <a:tblGrid>
                <a:gridCol w="805752"/>
                <a:gridCol w="598805"/>
                <a:gridCol w="962342"/>
                <a:gridCol w="1143318"/>
              </a:tblGrid>
              <a:tr h="370840">
                <a:tc>
                  <a:txBody>
                    <a:bodyPr/>
                    <a:lstStyle/>
                    <a:p>
                      <a:pPr algn="ctr"/>
                      <a:r>
                        <a:rPr lang="fr-FR" sz="1400" dirty="0" err="1" smtClean="0"/>
                        <a:t>U</a:t>
                      </a:r>
                      <a:r>
                        <a:rPr lang="fr-FR" sz="1400" i="1" baseline="-25000" dirty="0" err="1" smtClean="0"/>
                        <a:t>eff</a:t>
                      </a:r>
                      <a:r>
                        <a:rPr lang="fr-FR" sz="1400" baseline="-25000" dirty="0" smtClean="0"/>
                        <a:t> </a:t>
                      </a:r>
                      <a:r>
                        <a:rPr lang="fr-FR" sz="1400" baseline="0" dirty="0" smtClean="0"/>
                        <a:t>(eV)</a:t>
                      </a:r>
                      <a:endParaRPr lang="fr-FR" sz="1400" dirty="0"/>
                    </a:p>
                  </a:txBody>
                  <a:tcPr anchor="ctr"/>
                </a:tc>
                <a:tc>
                  <a:txBody>
                    <a:bodyPr/>
                    <a:lstStyle/>
                    <a:p>
                      <a:pPr algn="ctr"/>
                      <a:r>
                        <a:rPr lang="fr-FR" sz="1400" dirty="0" smtClean="0"/>
                        <a:t>a (Å)</a:t>
                      </a:r>
                      <a:endParaRPr lang="fr-FR" sz="1400" i="1" dirty="0"/>
                    </a:p>
                  </a:txBody>
                  <a:tcPr anchor="ctr"/>
                </a:tc>
                <a:tc>
                  <a:txBody>
                    <a:bodyPr/>
                    <a:lstStyle/>
                    <a:p>
                      <a:pPr algn="ctr"/>
                      <a:r>
                        <a:rPr lang="en-GB" sz="1400" kern="1200" dirty="0" err="1" smtClean="0"/>
                        <a:t>E</a:t>
                      </a:r>
                      <a:r>
                        <a:rPr lang="en-GB" sz="1400" kern="1200" baseline="-25000" dirty="0" err="1" smtClean="0"/>
                        <a:t>gap</a:t>
                      </a:r>
                      <a:r>
                        <a:rPr lang="en-GB" sz="1400" kern="1200" dirty="0" smtClean="0"/>
                        <a:t> (</a:t>
                      </a:r>
                      <a:r>
                        <a:rPr lang="en-GB" sz="1400" kern="1200" dirty="0" err="1" smtClean="0"/>
                        <a:t>eV</a:t>
                      </a:r>
                      <a:r>
                        <a:rPr lang="en-GB" sz="1400" kern="1200" dirty="0" smtClean="0"/>
                        <a:t>)</a:t>
                      </a:r>
                      <a:endParaRPr lang="fr-FR" sz="1400" dirty="0"/>
                    </a:p>
                  </a:txBody>
                  <a:tcPr anchor="ctr"/>
                </a:tc>
                <a:tc>
                  <a:txBody>
                    <a:bodyPr/>
                    <a:lstStyle/>
                    <a:p>
                      <a:pPr algn="ctr"/>
                      <a:r>
                        <a:rPr lang="en-GB" sz="1400" kern="1200" dirty="0" smtClean="0"/>
                        <a:t>m</a:t>
                      </a:r>
                      <a:r>
                        <a:rPr lang="en-GB" sz="1400" kern="1200" baseline="-25000" dirty="0" smtClean="0"/>
                        <a:t>m</a:t>
                      </a:r>
                      <a:r>
                        <a:rPr lang="en-GB" sz="1400" kern="1200" dirty="0" smtClean="0"/>
                        <a:t> (µ</a:t>
                      </a:r>
                      <a:r>
                        <a:rPr lang="en-GB" sz="1400" kern="1200" baseline="-25000" dirty="0" smtClean="0"/>
                        <a:t>B</a:t>
                      </a:r>
                      <a:r>
                        <a:rPr lang="en-GB" sz="1400" kern="1200" dirty="0" smtClean="0"/>
                        <a:t>)</a:t>
                      </a:r>
                      <a:endParaRPr lang="fr-FR" sz="1400" dirty="0"/>
                    </a:p>
                  </a:txBody>
                  <a:tcPr anchor="ctr"/>
                </a:tc>
              </a:tr>
              <a:tr h="370840">
                <a:tc>
                  <a:txBody>
                    <a:bodyPr/>
                    <a:lstStyle/>
                    <a:p>
                      <a:pPr algn="ctr"/>
                      <a:r>
                        <a:rPr lang="fr-FR" sz="1400" dirty="0" smtClean="0"/>
                        <a:t>0</a:t>
                      </a:r>
                      <a:endParaRPr lang="fr-FR" sz="1400" dirty="0"/>
                    </a:p>
                  </a:txBody>
                  <a:tcPr anchor="ctr"/>
                </a:tc>
                <a:tc>
                  <a:txBody>
                    <a:bodyPr/>
                    <a:lstStyle/>
                    <a:p>
                      <a:pPr algn="ctr"/>
                      <a:r>
                        <a:rPr lang="fr-FR" sz="1400" dirty="0" smtClean="0"/>
                        <a:t>4,18</a:t>
                      </a:r>
                      <a:endParaRPr lang="fr-FR" sz="1400" dirty="0"/>
                    </a:p>
                  </a:txBody>
                  <a:tcPr anchor="ctr"/>
                </a:tc>
                <a:tc>
                  <a:txBody>
                    <a:bodyPr/>
                    <a:lstStyle/>
                    <a:p>
                      <a:pPr algn="ctr"/>
                      <a:r>
                        <a:rPr lang="fr-FR" sz="1400" dirty="0" smtClean="0"/>
                        <a:t>0,6</a:t>
                      </a:r>
                      <a:endParaRPr lang="fr-FR" sz="1400" dirty="0"/>
                    </a:p>
                  </a:txBody>
                  <a:tcPr anchor="ctr"/>
                </a:tc>
                <a:tc>
                  <a:txBody>
                    <a:bodyPr/>
                    <a:lstStyle/>
                    <a:p>
                      <a:pPr algn="ctr"/>
                      <a:r>
                        <a:rPr lang="fr-FR" sz="1400" dirty="0" smtClean="0"/>
                        <a:t>1,28</a:t>
                      </a:r>
                      <a:endParaRPr lang="fr-FR" sz="1400" dirty="0"/>
                    </a:p>
                  </a:txBody>
                  <a:tcPr anchor="ctr"/>
                </a:tc>
              </a:tr>
              <a:tr h="370840">
                <a:tc>
                  <a:txBody>
                    <a:bodyPr/>
                    <a:lstStyle/>
                    <a:p>
                      <a:pPr algn="ctr"/>
                      <a:r>
                        <a:rPr lang="fr-FR" sz="1400" b="1" dirty="0" smtClean="0"/>
                        <a:t>5,3</a:t>
                      </a:r>
                      <a:endParaRPr lang="fr-FR" sz="1400" b="1" dirty="0"/>
                    </a:p>
                  </a:txBody>
                  <a:tcPr anchor="ctr"/>
                </a:tc>
                <a:tc>
                  <a:txBody>
                    <a:bodyPr/>
                    <a:lstStyle/>
                    <a:p>
                      <a:pPr algn="ctr"/>
                      <a:r>
                        <a:rPr lang="fr-FR" sz="1400" b="1" dirty="0" smtClean="0"/>
                        <a:t>4,21</a:t>
                      </a:r>
                      <a:endParaRPr lang="fr-FR" sz="1400" b="1" dirty="0"/>
                    </a:p>
                  </a:txBody>
                  <a:tcPr anchor="ctr"/>
                </a:tc>
                <a:tc>
                  <a:txBody>
                    <a:bodyPr/>
                    <a:lstStyle/>
                    <a:p>
                      <a:pPr algn="ctr"/>
                      <a:r>
                        <a:rPr lang="fr-FR" sz="1400" b="1" dirty="0" smtClean="0"/>
                        <a:t>3,1</a:t>
                      </a:r>
                      <a:endParaRPr lang="fr-FR" sz="1400" b="1" dirty="0"/>
                    </a:p>
                  </a:txBody>
                  <a:tcPr anchor="ctr"/>
                </a:tc>
                <a:tc>
                  <a:txBody>
                    <a:bodyPr/>
                    <a:lstStyle/>
                    <a:p>
                      <a:pPr algn="ctr"/>
                      <a:r>
                        <a:rPr lang="fr-FR" sz="1400" b="1" dirty="0" smtClean="0"/>
                        <a:t>1,68</a:t>
                      </a:r>
                      <a:endParaRPr lang="fr-FR" sz="1400" b="1" dirty="0"/>
                    </a:p>
                  </a:txBody>
                  <a:tcPr anchor="ctr"/>
                </a:tc>
              </a:tr>
              <a:tr h="370840">
                <a:tc>
                  <a:txBody>
                    <a:bodyPr/>
                    <a:lstStyle/>
                    <a:p>
                      <a:pPr algn="ctr"/>
                      <a:r>
                        <a:rPr lang="fr-FR" sz="1400" dirty="0" err="1" smtClean="0"/>
                        <a:t>Exp</a:t>
                      </a:r>
                      <a:r>
                        <a:rPr lang="fr-FR" sz="1400" dirty="0" smtClean="0"/>
                        <a:t>.</a:t>
                      </a:r>
                      <a:endParaRPr lang="fr-FR" sz="1400" dirty="0"/>
                    </a:p>
                  </a:txBody>
                  <a:tcPr anchor="ctr"/>
                </a:tc>
                <a:tc>
                  <a:txBody>
                    <a:bodyPr/>
                    <a:lstStyle/>
                    <a:p>
                      <a:pPr algn="ctr"/>
                      <a:r>
                        <a:rPr lang="fr-FR" sz="1400" dirty="0" smtClean="0"/>
                        <a:t>4,17</a:t>
                      </a:r>
                      <a:r>
                        <a:rPr lang="fr-FR" sz="1400" baseline="30000" dirty="0" smtClean="0"/>
                        <a:t>1</a:t>
                      </a:r>
                      <a:endParaRPr lang="fr-FR" sz="1400" dirty="0"/>
                    </a:p>
                  </a:txBody>
                  <a:tcPr anchor="ctr"/>
                </a:tc>
                <a:tc>
                  <a:txBody>
                    <a:bodyPr/>
                    <a:lstStyle/>
                    <a:p>
                      <a:pPr algn="ctr"/>
                      <a:r>
                        <a:rPr lang="fr-FR" sz="1400" dirty="0" smtClean="0"/>
                        <a:t>4,3</a:t>
                      </a:r>
                      <a:r>
                        <a:rPr lang="fr-FR" sz="1400" baseline="30000" dirty="0" smtClean="0"/>
                        <a:t>1</a:t>
                      </a:r>
                      <a:r>
                        <a:rPr lang="fr-FR" sz="1400" dirty="0" smtClean="0"/>
                        <a:t> – 3,6</a:t>
                      </a:r>
                      <a:r>
                        <a:rPr lang="fr-FR" sz="1400" baseline="30000" dirty="0" smtClean="0"/>
                        <a:t>2</a:t>
                      </a:r>
                      <a:endParaRPr lang="fr-FR" sz="1400" dirty="0"/>
                    </a:p>
                  </a:txBody>
                  <a:tcPr anchor="ctr"/>
                </a:tc>
                <a:tc>
                  <a:txBody>
                    <a:bodyPr/>
                    <a:lstStyle/>
                    <a:p>
                      <a:pPr algn="ctr"/>
                      <a:r>
                        <a:rPr lang="fr-FR" sz="1400" dirty="0" smtClean="0"/>
                        <a:t>1,64</a:t>
                      </a:r>
                      <a:r>
                        <a:rPr lang="fr-FR" sz="1400" baseline="30000" dirty="0" smtClean="0"/>
                        <a:t>3</a:t>
                      </a:r>
                      <a:r>
                        <a:rPr lang="fr-FR" sz="1400" dirty="0" smtClean="0"/>
                        <a:t> – 1,77</a:t>
                      </a:r>
                      <a:r>
                        <a:rPr lang="fr-FR" sz="1400" baseline="30000" dirty="0" smtClean="0"/>
                        <a:t>4</a:t>
                      </a:r>
                      <a:endParaRPr lang="fr-FR" sz="1400" dirty="0"/>
                    </a:p>
                  </a:txBody>
                  <a:tcPr anchor="ctr"/>
                </a:tc>
              </a:tr>
            </a:tbl>
          </a:graphicData>
        </a:graphic>
      </p:graphicFrame>
      <p:grpSp>
        <p:nvGrpSpPr>
          <p:cNvPr id="68" name="Groupe 67"/>
          <p:cNvGrpSpPr/>
          <p:nvPr/>
        </p:nvGrpSpPr>
        <p:grpSpPr>
          <a:xfrm>
            <a:off x="-37322" y="2855572"/>
            <a:ext cx="5004048" cy="906690"/>
            <a:chOff x="4067944" y="2155706"/>
            <a:chExt cx="5004048" cy="906690"/>
          </a:xfrm>
        </p:grpSpPr>
        <p:sp>
          <p:nvSpPr>
            <p:cNvPr id="25" name="Espace réservé du contenu 2"/>
            <p:cNvSpPr txBox="1">
              <a:spLocks/>
            </p:cNvSpPr>
            <p:nvPr/>
          </p:nvSpPr>
          <p:spPr>
            <a:xfrm>
              <a:off x="4067944" y="2155706"/>
              <a:ext cx="5004048" cy="900000"/>
            </a:xfrm>
            <a:prstGeom prst="rect">
              <a:avLst/>
            </a:prstGeom>
          </p:spPr>
          <p:txBody>
            <a:bodyPr vert="horz" lIns="91440" tIns="45720" rIns="91440" bIns="45720" rtlCol="0">
              <a:noAutofit/>
            </a:bodyPr>
            <a:lstStyle/>
            <a:p>
              <a:pPr marL="800100" lvl="1" indent="-342900">
                <a:spcBef>
                  <a:spcPct val="20000"/>
                </a:spcBef>
                <a:buFont typeface="Arial" pitchFamily="34" charset="0"/>
                <a:buChar char="•"/>
              </a:pPr>
              <a:r>
                <a:rPr lang="fr-FR" sz="1600" b="1" dirty="0" smtClean="0"/>
                <a:t>Paramètre de maille peu sensible</a:t>
              </a:r>
            </a:p>
            <a:p>
              <a:pPr marL="800100" lvl="1" indent="-342900">
                <a:spcBef>
                  <a:spcPct val="20000"/>
                </a:spcBef>
                <a:buFont typeface="Arial" pitchFamily="34" charset="0"/>
                <a:buChar char="•"/>
              </a:pPr>
              <a:r>
                <a:rPr lang="fr-FR" sz="1600" b="1" dirty="0" smtClean="0"/>
                <a:t>Caractère isolant électrique calculé</a:t>
              </a:r>
            </a:p>
            <a:p>
              <a:pPr marL="800100" lvl="1" indent="-342900">
                <a:spcBef>
                  <a:spcPct val="20000"/>
                </a:spcBef>
                <a:buFont typeface="Arial" pitchFamily="34" charset="0"/>
                <a:buChar char="•"/>
              </a:pPr>
              <a:r>
                <a:rPr lang="fr-FR" sz="1600" b="1" dirty="0" smtClean="0"/>
                <a:t>Correction du moment magnétique </a:t>
              </a:r>
            </a:p>
            <a:p>
              <a:pPr marL="800100" lvl="1" indent="-342900">
                <a:spcBef>
                  <a:spcPct val="20000"/>
                </a:spcBef>
              </a:pPr>
              <a:endParaRPr lang="fr-FR" dirty="0" smtClean="0"/>
            </a:p>
          </p:txBody>
        </p:sp>
        <p:sp>
          <p:nvSpPr>
            <p:cNvPr id="23" name="Rectangle à coins arrondis 22"/>
            <p:cNvSpPr/>
            <p:nvPr/>
          </p:nvSpPr>
          <p:spPr bwMode="auto">
            <a:xfrm>
              <a:off x="4355976" y="2162396"/>
              <a:ext cx="3672408" cy="900000"/>
            </a:xfrm>
            <a:prstGeom prst="roundRect">
              <a:avLst>
                <a:gd name="adj" fmla="val 3245"/>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chemeClr val="tx1"/>
                </a:solidFill>
                <a:latin typeface="+mj-lt"/>
              </a:endParaRPr>
            </a:p>
          </p:txBody>
        </p:sp>
      </p:grpSp>
      <p:grpSp>
        <p:nvGrpSpPr>
          <p:cNvPr id="75" name="Groupe 74"/>
          <p:cNvGrpSpPr/>
          <p:nvPr/>
        </p:nvGrpSpPr>
        <p:grpSpPr>
          <a:xfrm>
            <a:off x="-40707" y="6495147"/>
            <a:ext cx="5836843" cy="410215"/>
            <a:chOff x="-40707" y="6495147"/>
            <a:chExt cx="5836843" cy="410215"/>
          </a:xfrm>
        </p:grpSpPr>
        <p:sp>
          <p:nvSpPr>
            <p:cNvPr id="27" name="Rectangle 26"/>
            <p:cNvSpPr/>
            <p:nvPr/>
          </p:nvSpPr>
          <p:spPr>
            <a:xfrm>
              <a:off x="2911941" y="6659141"/>
              <a:ext cx="2871299" cy="246221"/>
            </a:xfrm>
            <a:prstGeom prst="rect">
              <a:avLst/>
            </a:prstGeom>
          </p:spPr>
          <p:txBody>
            <a:bodyPr wrap="none">
              <a:spAutoFit/>
            </a:bodyPr>
            <a:lstStyle/>
            <a:p>
              <a:r>
                <a:rPr lang="en-GB" sz="1000" baseline="30000" dirty="0" smtClean="0"/>
                <a:t>4</a:t>
              </a:r>
              <a:r>
                <a:rPr lang="en-GB" sz="1000" dirty="0" smtClean="0"/>
                <a:t>B. E. F. Fender </a:t>
              </a:r>
              <a:r>
                <a:rPr lang="en-GB" sz="1000" i="1" dirty="0" smtClean="0"/>
                <a:t>et al.</a:t>
              </a:r>
              <a:r>
                <a:rPr lang="en-GB" sz="1000" dirty="0" smtClean="0"/>
                <a:t>, </a:t>
              </a:r>
              <a:r>
                <a:rPr lang="en-GB" sz="1000" i="1" dirty="0" smtClean="0"/>
                <a:t>J. Chem. Phys. </a:t>
              </a:r>
              <a:r>
                <a:rPr lang="en-GB" sz="1000" b="1" i="1" dirty="0" smtClean="0"/>
                <a:t>48</a:t>
              </a:r>
              <a:r>
                <a:rPr lang="en-GB" sz="1000" i="1" dirty="0" smtClean="0"/>
                <a:t> (1968) 990 </a:t>
              </a:r>
              <a:endParaRPr lang="fr-FR" sz="1000" i="1" dirty="0"/>
            </a:p>
          </p:txBody>
        </p:sp>
        <p:sp>
          <p:nvSpPr>
            <p:cNvPr id="28" name="Rectangle 27"/>
            <p:cNvSpPr/>
            <p:nvPr/>
          </p:nvSpPr>
          <p:spPr>
            <a:xfrm>
              <a:off x="-40707" y="6495147"/>
              <a:ext cx="2952000" cy="246221"/>
            </a:xfrm>
            <a:prstGeom prst="rect">
              <a:avLst/>
            </a:prstGeom>
          </p:spPr>
          <p:txBody>
            <a:bodyPr wrap="square">
              <a:spAutoFit/>
            </a:bodyPr>
            <a:lstStyle/>
            <a:p>
              <a:r>
                <a:rPr lang="en-GB" sz="1000" baseline="30000" dirty="0" smtClean="0"/>
                <a:t>1</a:t>
              </a:r>
              <a:r>
                <a:rPr lang="fr-FR" sz="1000" dirty="0" smtClean="0"/>
                <a:t> G. A. </a:t>
              </a:r>
              <a:r>
                <a:rPr lang="fr-FR" sz="1000" dirty="0" err="1" smtClean="0"/>
                <a:t>Sawatzky</a:t>
              </a:r>
              <a:r>
                <a:rPr lang="fr-FR" sz="1000" dirty="0" smtClean="0"/>
                <a:t> </a:t>
              </a:r>
              <a:r>
                <a:rPr lang="fr-FR" sz="1000" i="1" dirty="0" smtClean="0"/>
                <a:t>et al.</a:t>
              </a:r>
              <a:r>
                <a:rPr lang="fr-FR" sz="1000" dirty="0" smtClean="0"/>
                <a:t>, </a:t>
              </a:r>
              <a:r>
                <a:rPr lang="fr-FR" sz="1000" i="1" dirty="0" smtClean="0"/>
                <a:t>Phys. </a:t>
              </a:r>
              <a:r>
                <a:rPr lang="fr-FR" sz="1000" i="1" dirty="0" err="1" smtClean="0"/>
                <a:t>Rev</a:t>
              </a:r>
              <a:r>
                <a:rPr lang="fr-FR" sz="1000" i="1" dirty="0" smtClean="0"/>
                <a:t>. </a:t>
              </a:r>
              <a:r>
                <a:rPr lang="fr-FR" sz="1000" i="1" dirty="0" err="1" smtClean="0"/>
                <a:t>Lett</a:t>
              </a:r>
              <a:r>
                <a:rPr lang="fr-FR" sz="1000" i="1" dirty="0" smtClean="0"/>
                <a:t>. </a:t>
              </a:r>
              <a:r>
                <a:rPr lang="fr-FR" sz="1000" b="1" i="1" dirty="0" smtClean="0"/>
                <a:t>53</a:t>
              </a:r>
              <a:r>
                <a:rPr lang="fr-FR" sz="1000" i="1" dirty="0" smtClean="0"/>
                <a:t> (1984) 2339 </a:t>
              </a:r>
              <a:endParaRPr lang="fr-FR" sz="1000" dirty="0"/>
            </a:p>
          </p:txBody>
        </p:sp>
        <p:sp>
          <p:nvSpPr>
            <p:cNvPr id="29" name="Rectangle 28"/>
            <p:cNvSpPr/>
            <p:nvPr/>
          </p:nvSpPr>
          <p:spPr>
            <a:xfrm>
              <a:off x="-36512" y="6639163"/>
              <a:ext cx="2880000" cy="246221"/>
            </a:xfrm>
            <a:prstGeom prst="rect">
              <a:avLst/>
            </a:prstGeom>
          </p:spPr>
          <p:txBody>
            <a:bodyPr>
              <a:spAutoFit/>
            </a:bodyPr>
            <a:lstStyle/>
            <a:p>
              <a:r>
                <a:rPr lang="en-GB" sz="1000" baseline="30000" dirty="0" smtClean="0"/>
                <a:t>2</a:t>
              </a:r>
              <a:r>
                <a:rPr lang="fr-FR" sz="1000" dirty="0" smtClean="0"/>
                <a:t> M. Zöllner</a:t>
              </a:r>
              <a:r>
                <a:rPr lang="en-GB" sz="1000" dirty="0" smtClean="0"/>
                <a:t> </a:t>
              </a:r>
              <a:r>
                <a:rPr lang="en-GB" sz="1000" i="1" dirty="0" smtClean="0"/>
                <a:t>et al.</a:t>
              </a:r>
              <a:r>
                <a:rPr lang="en-GB" sz="1000" dirty="0" smtClean="0"/>
                <a:t>, </a:t>
              </a:r>
              <a:r>
                <a:rPr lang="en-GB" sz="1000" i="1" dirty="0" err="1" smtClean="0"/>
                <a:t>Cryst</a:t>
              </a:r>
              <a:r>
                <a:rPr lang="en-GB" sz="1000" i="1" dirty="0" smtClean="0"/>
                <a:t>. Res. Technol. </a:t>
              </a:r>
              <a:r>
                <a:rPr lang="en-GB" sz="1000" b="1" i="1" dirty="0" smtClean="0"/>
                <a:t>35</a:t>
              </a:r>
              <a:r>
                <a:rPr lang="en-GB" sz="1000" i="1" dirty="0" smtClean="0"/>
                <a:t> (2000) 299</a:t>
              </a:r>
              <a:endParaRPr lang="fr-FR" sz="1000" dirty="0" smtClean="0"/>
            </a:p>
          </p:txBody>
        </p:sp>
        <p:sp>
          <p:nvSpPr>
            <p:cNvPr id="30" name="Rectangle 29"/>
            <p:cNvSpPr/>
            <p:nvPr/>
          </p:nvSpPr>
          <p:spPr>
            <a:xfrm>
              <a:off x="2916136" y="6497585"/>
              <a:ext cx="2880000" cy="216000"/>
            </a:xfrm>
            <a:prstGeom prst="rect">
              <a:avLst/>
            </a:prstGeom>
          </p:spPr>
          <p:txBody>
            <a:bodyPr wrap="square">
              <a:spAutoFit/>
            </a:bodyPr>
            <a:lstStyle/>
            <a:p>
              <a:r>
                <a:rPr lang="en-GB" sz="1000" baseline="30000" dirty="0" smtClean="0"/>
                <a:t>3 </a:t>
              </a:r>
              <a:r>
                <a:rPr lang="en-GB" sz="1000" dirty="0" smtClean="0"/>
                <a:t>A. K . </a:t>
              </a:r>
              <a:r>
                <a:rPr lang="en-GB" sz="1000" dirty="0" err="1" smtClean="0"/>
                <a:t>Cheetham</a:t>
              </a:r>
              <a:r>
                <a:rPr lang="en-GB" sz="1000" dirty="0" smtClean="0"/>
                <a:t> </a:t>
              </a:r>
              <a:r>
                <a:rPr lang="en-GB" sz="1000" i="1" dirty="0" smtClean="0"/>
                <a:t>et al., Phys. Rev. B </a:t>
              </a:r>
              <a:r>
                <a:rPr lang="en-GB" sz="1000" b="1" i="1" dirty="0" smtClean="0"/>
                <a:t>27</a:t>
              </a:r>
              <a:r>
                <a:rPr lang="en-GB" sz="1000" i="1" dirty="0" smtClean="0"/>
                <a:t> (1983) 6964</a:t>
              </a:r>
              <a:endParaRPr lang="fr-FR" sz="1000" i="1" dirty="0" smtClean="0"/>
            </a:p>
            <a:p>
              <a:endParaRPr lang="fr-FR" sz="1000" dirty="0" smtClean="0"/>
            </a:p>
          </p:txBody>
        </p:sp>
      </p:grpSp>
      <p:sp>
        <p:nvSpPr>
          <p:cNvPr id="34" name="Espace réservé du numéro de diapositive 33"/>
          <p:cNvSpPr>
            <a:spLocks noGrp="1"/>
          </p:cNvSpPr>
          <p:nvPr>
            <p:ph type="sldNum" sz="quarter" idx="12"/>
          </p:nvPr>
        </p:nvSpPr>
        <p:spPr/>
        <p:txBody>
          <a:bodyPr/>
          <a:lstStyle/>
          <a:p>
            <a:fld id="{DB0DCAEC-CBBF-428A-8CF8-CA1E425F598E}" type="slidenum">
              <a:rPr lang="fr-FR" smtClean="0"/>
              <a:pPr/>
              <a:t>22</a:t>
            </a:fld>
            <a:endParaRPr lang="fr-FR"/>
          </a:p>
        </p:txBody>
      </p:sp>
      <p:grpSp>
        <p:nvGrpSpPr>
          <p:cNvPr id="74" name="Groupe 73"/>
          <p:cNvGrpSpPr/>
          <p:nvPr/>
        </p:nvGrpSpPr>
        <p:grpSpPr>
          <a:xfrm>
            <a:off x="135970" y="779605"/>
            <a:ext cx="3857676" cy="1961365"/>
            <a:chOff x="135970" y="779605"/>
            <a:chExt cx="3857676" cy="1961365"/>
          </a:xfrm>
        </p:grpSpPr>
        <p:sp>
          <p:nvSpPr>
            <p:cNvPr id="5" name="Espace réservé du contenu 5"/>
            <p:cNvSpPr txBox="1">
              <a:spLocks/>
            </p:cNvSpPr>
            <p:nvPr/>
          </p:nvSpPr>
          <p:spPr>
            <a:xfrm>
              <a:off x="135970" y="779605"/>
              <a:ext cx="2563822" cy="59057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b="0" i="0" u="sng" strike="noStrike" kern="1200" cap="none" spc="0" normalizeH="0" baseline="0" noProof="0" dirty="0" smtClean="0">
                  <a:ln>
                    <a:noFill/>
                  </a:ln>
                  <a:solidFill>
                    <a:schemeClr val="tx1"/>
                  </a:solidFill>
                  <a:effectLst/>
                  <a:uLnTx/>
                  <a:uFillTx/>
                  <a:latin typeface="+mn-lt"/>
                  <a:ea typeface="+mn-ea"/>
                  <a:cs typeface="+mn-cs"/>
                </a:rPr>
                <a:t>Le</a:t>
              </a:r>
              <a:r>
                <a:rPr kumimoji="0" lang="fr-FR" b="0" i="0" u="sng" strike="noStrike" kern="1200" cap="none" spc="0" normalizeH="0" noProof="0" dirty="0" smtClean="0">
                  <a:ln>
                    <a:noFill/>
                  </a:ln>
                  <a:solidFill>
                    <a:schemeClr val="tx1"/>
                  </a:solidFill>
                  <a:effectLst/>
                  <a:uLnTx/>
                  <a:uFillTx/>
                  <a:latin typeface="+mn-lt"/>
                  <a:ea typeface="+mn-ea"/>
                  <a:cs typeface="+mn-cs"/>
                </a:rPr>
                <a:t> c</a:t>
              </a:r>
              <a:r>
                <a:rPr kumimoji="0" lang="fr-FR" b="0" i="0" u="sng" strike="noStrike" kern="1200" cap="none" spc="0" normalizeH="0" baseline="0" noProof="0" dirty="0" smtClean="0">
                  <a:ln>
                    <a:noFill/>
                  </a:ln>
                  <a:solidFill>
                    <a:schemeClr val="tx1"/>
                  </a:solidFill>
                  <a:effectLst/>
                  <a:uLnTx/>
                  <a:uFillTx/>
                  <a:latin typeface="+mn-lt"/>
                  <a:ea typeface="+mn-ea"/>
                  <a:cs typeface="+mn-cs"/>
                </a:rPr>
                <a:t>ristal de NiO</a:t>
              </a:r>
            </a:p>
          </p:txBody>
        </p:sp>
        <p:grpSp>
          <p:nvGrpSpPr>
            <p:cNvPr id="72" name="Groupe 71"/>
            <p:cNvGrpSpPr/>
            <p:nvPr/>
          </p:nvGrpSpPr>
          <p:grpSpPr>
            <a:xfrm>
              <a:off x="139554" y="1300810"/>
              <a:ext cx="3854092" cy="1440160"/>
              <a:chOff x="139554" y="1300810"/>
              <a:chExt cx="3854092" cy="1440160"/>
            </a:xfrm>
          </p:grpSpPr>
          <p:grpSp>
            <p:nvGrpSpPr>
              <p:cNvPr id="50" name="Groupe 49"/>
              <p:cNvGrpSpPr/>
              <p:nvPr/>
            </p:nvGrpSpPr>
            <p:grpSpPr>
              <a:xfrm>
                <a:off x="139554" y="1300810"/>
                <a:ext cx="3854092" cy="1440160"/>
                <a:chOff x="22084" y="3140968"/>
                <a:chExt cx="3854092" cy="1440160"/>
              </a:xfrm>
            </p:grpSpPr>
            <p:grpSp>
              <p:nvGrpSpPr>
                <p:cNvPr id="51" name="Groupe 28"/>
                <p:cNvGrpSpPr>
                  <a:grpSpLocks noChangeAspect="1"/>
                </p:cNvGrpSpPr>
                <p:nvPr/>
              </p:nvGrpSpPr>
              <p:grpSpPr>
                <a:xfrm>
                  <a:off x="22084" y="3284984"/>
                  <a:ext cx="819690" cy="1285111"/>
                  <a:chOff x="297157" y="2989080"/>
                  <a:chExt cx="2296666" cy="3600719"/>
                </a:xfrm>
              </p:grpSpPr>
              <p:cxnSp>
                <p:nvCxnSpPr>
                  <p:cNvPr id="62" name="Connecteur droit avec flèche 61"/>
                  <p:cNvCxnSpPr/>
                  <p:nvPr/>
                </p:nvCxnSpPr>
                <p:spPr>
                  <a:xfrm>
                    <a:off x="721615" y="5391332"/>
                    <a:ext cx="1584176" cy="648072"/>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63" name="Connecteur droit avec flèche 62"/>
                  <p:cNvCxnSpPr/>
                  <p:nvPr/>
                </p:nvCxnSpPr>
                <p:spPr>
                  <a:xfrm flipV="1">
                    <a:off x="721615" y="5103300"/>
                    <a:ext cx="1872208" cy="288032"/>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64" name="Connecteur droit avec flèche 63"/>
                  <p:cNvCxnSpPr/>
                  <p:nvPr/>
                </p:nvCxnSpPr>
                <p:spPr>
                  <a:xfrm rot="5400000" flipH="1" flipV="1">
                    <a:off x="-142481" y="4527236"/>
                    <a:ext cx="1728192" cy="1588"/>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65" name="ZoneTexte 64"/>
                  <p:cNvSpPr txBox="1"/>
                  <p:nvPr/>
                </p:nvSpPr>
                <p:spPr>
                  <a:xfrm>
                    <a:off x="875828" y="5813683"/>
                    <a:ext cx="1575963" cy="776116"/>
                  </a:xfrm>
                  <a:prstGeom prst="rect">
                    <a:avLst/>
                  </a:prstGeom>
                  <a:noFill/>
                  <a:ln w="15875">
                    <a:noFill/>
                  </a:ln>
                </p:spPr>
                <p:txBody>
                  <a:bodyPr wrap="square" rtlCol="0">
                    <a:spAutoFit/>
                  </a:bodyPr>
                  <a:lstStyle/>
                  <a:p>
                    <a:pPr algn="ctr"/>
                    <a:r>
                      <a:rPr lang="fr-FR" sz="1200" dirty="0" smtClean="0"/>
                      <a:t>[100]</a:t>
                    </a:r>
                    <a:endParaRPr lang="fr-FR" sz="1200" i="1" baseline="-25000" dirty="0"/>
                  </a:p>
                </p:txBody>
              </p:sp>
              <p:sp>
                <p:nvSpPr>
                  <p:cNvPr id="66" name="ZoneTexte 65"/>
                  <p:cNvSpPr txBox="1"/>
                  <p:nvPr/>
                </p:nvSpPr>
                <p:spPr>
                  <a:xfrm>
                    <a:off x="976302" y="4474443"/>
                    <a:ext cx="1552976" cy="776116"/>
                  </a:xfrm>
                  <a:prstGeom prst="rect">
                    <a:avLst/>
                  </a:prstGeom>
                  <a:noFill/>
                  <a:ln w="15875">
                    <a:noFill/>
                  </a:ln>
                </p:spPr>
                <p:txBody>
                  <a:bodyPr wrap="square" rtlCol="0">
                    <a:spAutoFit/>
                  </a:bodyPr>
                  <a:lstStyle/>
                  <a:p>
                    <a:pPr algn="ctr"/>
                    <a:r>
                      <a:rPr lang="fr-FR" sz="1200" dirty="0" smtClean="0"/>
                      <a:t>[010]</a:t>
                    </a:r>
                    <a:endParaRPr lang="fr-FR" sz="1200" i="1" baseline="-25000" dirty="0"/>
                  </a:p>
                </p:txBody>
              </p:sp>
              <p:sp>
                <p:nvSpPr>
                  <p:cNvPr id="67" name="ZoneTexte 66"/>
                  <p:cNvSpPr txBox="1"/>
                  <p:nvPr/>
                </p:nvSpPr>
                <p:spPr>
                  <a:xfrm>
                    <a:off x="297157" y="2989080"/>
                    <a:ext cx="1486174" cy="776116"/>
                  </a:xfrm>
                  <a:prstGeom prst="rect">
                    <a:avLst/>
                  </a:prstGeom>
                  <a:noFill/>
                  <a:ln w="15875">
                    <a:noFill/>
                  </a:ln>
                </p:spPr>
                <p:txBody>
                  <a:bodyPr wrap="square" rtlCol="0">
                    <a:spAutoFit/>
                  </a:bodyPr>
                  <a:lstStyle/>
                  <a:p>
                    <a:pPr algn="ctr"/>
                    <a:r>
                      <a:rPr lang="fr-FR" sz="1200" dirty="0" smtClean="0"/>
                      <a:t>[001]</a:t>
                    </a:r>
                    <a:endParaRPr lang="fr-FR" sz="1200" i="1" baseline="-25000" dirty="0"/>
                  </a:p>
                </p:txBody>
              </p:sp>
            </p:grpSp>
            <p:pic>
              <p:nvPicPr>
                <p:cNvPr id="52" name="Image 3" descr="NiO_bulk.png"/>
                <p:cNvPicPr>
                  <a:picLocks noChangeAspect="1"/>
                </p:cNvPicPr>
                <p:nvPr/>
              </p:nvPicPr>
              <p:blipFill>
                <a:blip r:embed="rId4" cstate="print">
                  <a:clrChange>
                    <a:clrFrom>
                      <a:srgbClr val="FFFFFF"/>
                    </a:clrFrom>
                    <a:clrTo>
                      <a:srgbClr val="FFFFFF">
                        <a:alpha val="0"/>
                      </a:srgbClr>
                    </a:clrTo>
                  </a:clrChange>
                </a:blip>
                <a:stretch>
                  <a:fillRect/>
                </a:stretch>
              </p:blipFill>
              <p:spPr>
                <a:xfrm>
                  <a:off x="730504" y="3166761"/>
                  <a:ext cx="1550194" cy="1414367"/>
                </a:xfrm>
                <a:prstGeom prst="rect">
                  <a:avLst/>
                </a:prstGeom>
              </p:spPr>
            </p:pic>
            <p:grpSp>
              <p:nvGrpSpPr>
                <p:cNvPr id="53" name="Groupe 36"/>
                <p:cNvGrpSpPr/>
                <p:nvPr/>
              </p:nvGrpSpPr>
              <p:grpSpPr>
                <a:xfrm>
                  <a:off x="2424714" y="3403217"/>
                  <a:ext cx="1307446" cy="651621"/>
                  <a:chOff x="10925535" y="3308796"/>
                  <a:chExt cx="1307446" cy="651621"/>
                </a:xfrm>
              </p:grpSpPr>
              <p:sp>
                <p:nvSpPr>
                  <p:cNvPr id="56" name="ZoneTexte 13"/>
                  <p:cNvSpPr txBox="1">
                    <a:spLocks noChangeAspect="1"/>
                  </p:cNvSpPr>
                  <p:nvPr/>
                </p:nvSpPr>
                <p:spPr>
                  <a:xfrm>
                    <a:off x="11128701" y="3658720"/>
                    <a:ext cx="1104280" cy="276999"/>
                  </a:xfrm>
                  <a:prstGeom prst="rect">
                    <a:avLst/>
                  </a:prstGeom>
                  <a:noFill/>
                </p:spPr>
                <p:txBody>
                  <a:bodyPr wrap="square" rtlCol="0">
                    <a:spAutoFit/>
                  </a:bodyPr>
                  <a:lstStyle/>
                  <a:p>
                    <a:r>
                      <a:rPr lang="fr-FR" sz="1200" dirty="0" smtClean="0"/>
                      <a:t>Ni (spin down)</a:t>
                    </a:r>
                    <a:endParaRPr lang="fr-FR" sz="1200" i="1" baseline="-25000" dirty="0"/>
                  </a:p>
                </p:txBody>
              </p:sp>
              <p:sp>
                <p:nvSpPr>
                  <p:cNvPr id="59" name="ZoneTexte 58"/>
                  <p:cNvSpPr txBox="1">
                    <a:spLocks noChangeAspect="1"/>
                  </p:cNvSpPr>
                  <p:nvPr/>
                </p:nvSpPr>
                <p:spPr>
                  <a:xfrm>
                    <a:off x="11128701" y="3308796"/>
                    <a:ext cx="960264" cy="276999"/>
                  </a:xfrm>
                  <a:prstGeom prst="rect">
                    <a:avLst/>
                  </a:prstGeom>
                  <a:noFill/>
                </p:spPr>
                <p:txBody>
                  <a:bodyPr wrap="square" rtlCol="0">
                    <a:spAutoFit/>
                  </a:bodyPr>
                  <a:lstStyle/>
                  <a:p>
                    <a:r>
                      <a:rPr lang="fr-FR" sz="1200" dirty="0" smtClean="0"/>
                      <a:t>Ni (spin up)</a:t>
                    </a:r>
                    <a:endParaRPr lang="fr-FR" sz="1200" i="1" baseline="-25000" dirty="0"/>
                  </a:p>
                </p:txBody>
              </p:sp>
              <p:pic>
                <p:nvPicPr>
                  <p:cNvPr id="60" name="Image 59" descr="ni.png"/>
                  <p:cNvPicPr>
                    <a:picLocks noChangeAspect="1"/>
                  </p:cNvPicPr>
                  <p:nvPr/>
                </p:nvPicPr>
                <p:blipFill>
                  <a:blip r:embed="rId5" cstate="print">
                    <a:clrChange>
                      <a:clrFrom>
                        <a:srgbClr val="FFFFFF"/>
                      </a:clrFrom>
                      <a:clrTo>
                        <a:srgbClr val="FFFFFF">
                          <a:alpha val="0"/>
                        </a:srgbClr>
                      </a:clrTo>
                    </a:clrChange>
                  </a:blip>
                  <a:srcRect l="36787" t="31500" r="35622" b="32801"/>
                  <a:stretch>
                    <a:fillRect/>
                  </a:stretch>
                </p:blipFill>
                <p:spPr>
                  <a:xfrm>
                    <a:off x="10937085" y="3338546"/>
                    <a:ext cx="254132" cy="261825"/>
                  </a:xfrm>
                  <a:prstGeom prst="rect">
                    <a:avLst/>
                  </a:prstGeom>
                </p:spPr>
              </p:pic>
              <p:pic>
                <p:nvPicPr>
                  <p:cNvPr id="61" name="Image 60" descr="fe.png"/>
                  <p:cNvPicPr>
                    <a:picLocks noChangeAspect="1"/>
                  </p:cNvPicPr>
                  <p:nvPr/>
                </p:nvPicPr>
                <p:blipFill>
                  <a:blip r:embed="rId6" cstate="print">
                    <a:clrChange>
                      <a:clrFrom>
                        <a:srgbClr val="FFFFFF"/>
                      </a:clrFrom>
                      <a:clrTo>
                        <a:srgbClr val="FFFFFF">
                          <a:alpha val="0"/>
                        </a:srgbClr>
                      </a:clrTo>
                    </a:clrChange>
                  </a:blip>
                  <a:srcRect l="34951" t="32150" r="34950" b="32150"/>
                  <a:stretch>
                    <a:fillRect/>
                  </a:stretch>
                </p:blipFill>
                <p:spPr>
                  <a:xfrm>
                    <a:off x="10925535" y="3698584"/>
                    <a:ext cx="277232" cy="261833"/>
                  </a:xfrm>
                  <a:prstGeom prst="rect">
                    <a:avLst/>
                  </a:prstGeom>
                </p:spPr>
              </p:pic>
            </p:grpSp>
            <p:sp>
              <p:nvSpPr>
                <p:cNvPr id="54" name="Rectangle à coins arrondis 53"/>
                <p:cNvSpPr/>
                <p:nvPr/>
              </p:nvSpPr>
              <p:spPr bwMode="auto">
                <a:xfrm>
                  <a:off x="86374" y="3140968"/>
                  <a:ext cx="3789802" cy="1440160"/>
                </a:xfrm>
                <a:prstGeom prst="roundRect">
                  <a:avLst>
                    <a:gd name="adj" fmla="val 231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grpSp>
          <p:grpSp>
            <p:nvGrpSpPr>
              <p:cNvPr id="71" name="Groupe 70"/>
              <p:cNvGrpSpPr>
                <a:grpSpLocks noChangeAspect="1"/>
              </p:cNvGrpSpPr>
              <p:nvPr/>
            </p:nvGrpSpPr>
            <p:grpSpPr>
              <a:xfrm>
                <a:off x="2593098" y="2219952"/>
                <a:ext cx="809831" cy="276999"/>
                <a:chOff x="5688995" y="1185857"/>
                <a:chExt cx="2699429" cy="923329"/>
              </a:xfrm>
            </p:grpSpPr>
            <p:pic>
              <p:nvPicPr>
                <p:cNvPr id="69" name="Image 68" descr="o.png"/>
                <p:cNvPicPr>
                  <a:picLocks noChangeAspect="1"/>
                </p:cNvPicPr>
                <p:nvPr/>
              </p:nvPicPr>
              <p:blipFill>
                <a:blip r:embed="rId7" cstate="print">
                  <a:clrChange>
                    <a:clrFrom>
                      <a:srgbClr val="FFFFFF"/>
                    </a:clrFrom>
                    <a:clrTo>
                      <a:srgbClr val="FFFFFF">
                        <a:alpha val="0"/>
                      </a:srgbClr>
                    </a:clrTo>
                  </a:clrChange>
                </a:blip>
                <a:srcRect l="40803" t="40550" r="40803" b="39500"/>
                <a:stretch>
                  <a:fillRect/>
                </a:stretch>
              </p:blipFill>
              <p:spPr>
                <a:xfrm>
                  <a:off x="5688995" y="1388446"/>
                  <a:ext cx="712878" cy="615669"/>
                </a:xfrm>
                <a:prstGeom prst="rect">
                  <a:avLst/>
                </a:prstGeom>
              </p:spPr>
            </p:pic>
            <p:sp>
              <p:nvSpPr>
                <p:cNvPr id="70" name="ZoneTexte 69"/>
                <p:cNvSpPr txBox="1"/>
                <p:nvPr/>
              </p:nvSpPr>
              <p:spPr>
                <a:xfrm>
                  <a:off x="6012161" y="1185857"/>
                  <a:ext cx="2376263" cy="923329"/>
                </a:xfrm>
                <a:prstGeom prst="rect">
                  <a:avLst/>
                </a:prstGeom>
                <a:noFill/>
              </p:spPr>
              <p:txBody>
                <a:bodyPr wrap="square" rtlCol="0">
                  <a:spAutoFit/>
                </a:bodyPr>
                <a:lstStyle/>
                <a:p>
                  <a:pPr algn="ctr"/>
                  <a:r>
                    <a:rPr lang="fr-FR" sz="1200" dirty="0" smtClean="0"/>
                    <a:t>O</a:t>
                  </a:r>
                  <a:endParaRPr lang="fr-FR" sz="1200" i="1" baseline="-25000" dirty="0"/>
                </a:p>
              </p:txBody>
            </p:sp>
          </p:grpSp>
        </p:grpSp>
      </p:grpSp>
      <p:sp>
        <p:nvSpPr>
          <p:cNvPr id="73" name="Rectangle 72"/>
          <p:cNvSpPr/>
          <p:nvPr/>
        </p:nvSpPr>
        <p:spPr>
          <a:xfrm>
            <a:off x="3978711" y="1268760"/>
            <a:ext cx="5298566" cy="338554"/>
          </a:xfrm>
          <a:prstGeom prst="rect">
            <a:avLst/>
          </a:prstGeom>
        </p:spPr>
        <p:txBody>
          <a:bodyPr wrap="none">
            <a:spAutoFit/>
          </a:bodyPr>
          <a:lstStyle/>
          <a:p>
            <a:r>
              <a:rPr lang="fr-FR" sz="1600" b="1" dirty="0" smtClean="0"/>
              <a:t>Système à électrons fortement corrélés =&gt; </a:t>
            </a:r>
            <a:r>
              <a:rPr lang="fr-FR" sz="1600" b="1" u="sng" dirty="0" smtClean="0"/>
              <a:t>Méthode DFT + U</a:t>
            </a:r>
            <a:endParaRPr lang="fr-FR" sz="1600" b="1" u="sng" dirty="0"/>
          </a:p>
        </p:txBody>
      </p:sp>
      <p:sp>
        <p:nvSpPr>
          <p:cNvPr id="76" name="Rectangle à coins arrondis 75"/>
          <p:cNvSpPr/>
          <p:nvPr/>
        </p:nvSpPr>
        <p:spPr bwMode="auto">
          <a:xfrm>
            <a:off x="4716016" y="2492896"/>
            <a:ext cx="3528000" cy="360040"/>
          </a:xfrm>
          <a:prstGeom prst="roundRect">
            <a:avLst>
              <a:gd name="adj" fmla="val 3245"/>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chemeClr val="tx1"/>
              </a:solidFill>
              <a:latin typeface="+mj-lt"/>
            </a:endParaRPr>
          </a:p>
        </p:txBody>
      </p:sp>
      <p:grpSp>
        <p:nvGrpSpPr>
          <p:cNvPr id="80" name="Groupe 79"/>
          <p:cNvGrpSpPr/>
          <p:nvPr/>
        </p:nvGrpSpPr>
        <p:grpSpPr>
          <a:xfrm>
            <a:off x="126165" y="3917031"/>
            <a:ext cx="8694307" cy="2392289"/>
            <a:chOff x="126165" y="3917031"/>
            <a:chExt cx="8694307" cy="2392289"/>
          </a:xfrm>
        </p:grpSpPr>
        <p:sp>
          <p:nvSpPr>
            <p:cNvPr id="7" name="Espace réservé du contenu 5"/>
            <p:cNvSpPr txBox="1">
              <a:spLocks/>
            </p:cNvSpPr>
            <p:nvPr/>
          </p:nvSpPr>
          <p:spPr>
            <a:xfrm>
              <a:off x="126165" y="3977161"/>
              <a:ext cx="8229600" cy="590578"/>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lang="fr-FR" u="sng" dirty="0" smtClean="0"/>
                <a:t>Modèle de surface </a:t>
              </a:r>
              <a:endParaRPr kumimoji="0" lang="fr-FR" b="0" i="0" u="sng" strike="noStrike" kern="1200" cap="none" spc="0" normalizeH="0" baseline="0" noProof="0" dirty="0" smtClean="0">
                <a:ln>
                  <a:noFill/>
                </a:ln>
                <a:solidFill>
                  <a:schemeClr val="tx1"/>
                </a:solidFill>
                <a:effectLst/>
                <a:uLnTx/>
                <a:uFillTx/>
                <a:latin typeface="+mn-lt"/>
                <a:ea typeface="+mn-ea"/>
                <a:cs typeface="+mn-cs"/>
              </a:endParaRPr>
            </a:p>
          </p:txBody>
        </p:sp>
        <p:grpSp>
          <p:nvGrpSpPr>
            <p:cNvPr id="33" name="Groupe 43"/>
            <p:cNvGrpSpPr>
              <a:grpSpLocks noChangeAspect="1"/>
            </p:cNvGrpSpPr>
            <p:nvPr/>
          </p:nvGrpSpPr>
          <p:grpSpPr>
            <a:xfrm>
              <a:off x="241656" y="4388172"/>
              <a:ext cx="4042312" cy="1921148"/>
              <a:chOff x="-974750" y="758087"/>
              <a:chExt cx="10761367" cy="5114444"/>
            </a:xfrm>
          </p:grpSpPr>
          <p:sp>
            <p:nvSpPr>
              <p:cNvPr id="35" name="ZoneTexte 34"/>
              <p:cNvSpPr txBox="1"/>
              <p:nvPr/>
            </p:nvSpPr>
            <p:spPr>
              <a:xfrm>
                <a:off x="-974750" y="5107912"/>
                <a:ext cx="1706456" cy="764619"/>
              </a:xfrm>
              <a:prstGeom prst="rect">
                <a:avLst/>
              </a:prstGeom>
              <a:noFill/>
            </p:spPr>
            <p:txBody>
              <a:bodyPr wrap="square" rtlCol="0">
                <a:spAutoFit/>
              </a:bodyPr>
              <a:lstStyle/>
              <a:p>
                <a:pPr algn="ctr"/>
                <a:r>
                  <a:rPr lang="fr-FR" sz="1600" dirty="0" smtClean="0"/>
                  <a:t>[010]</a:t>
                </a:r>
                <a:endParaRPr lang="fr-FR" sz="1600" i="1" baseline="-25000" dirty="0"/>
              </a:p>
            </p:txBody>
          </p:sp>
          <p:sp>
            <p:nvSpPr>
              <p:cNvPr id="36" name="ZoneTexte 35"/>
              <p:cNvSpPr txBox="1"/>
              <p:nvPr/>
            </p:nvSpPr>
            <p:spPr>
              <a:xfrm>
                <a:off x="-972618" y="1819248"/>
                <a:ext cx="1749412" cy="901292"/>
              </a:xfrm>
              <a:prstGeom prst="rect">
                <a:avLst/>
              </a:prstGeom>
              <a:noFill/>
            </p:spPr>
            <p:txBody>
              <a:bodyPr wrap="square" rtlCol="0">
                <a:spAutoFit/>
              </a:bodyPr>
              <a:lstStyle/>
              <a:p>
                <a:pPr algn="ctr"/>
                <a:r>
                  <a:rPr lang="fr-FR" sz="1600" dirty="0" smtClean="0"/>
                  <a:t>[001]</a:t>
                </a:r>
                <a:endParaRPr lang="fr-FR" sz="1600" i="1" baseline="-25000" dirty="0"/>
              </a:p>
            </p:txBody>
          </p:sp>
          <p:grpSp>
            <p:nvGrpSpPr>
              <p:cNvPr id="37" name="Groupe 42"/>
              <p:cNvGrpSpPr/>
              <p:nvPr/>
            </p:nvGrpSpPr>
            <p:grpSpPr>
              <a:xfrm rot="2814605">
                <a:off x="-471454" y="3066381"/>
                <a:ext cx="1728794" cy="1728192"/>
                <a:chOff x="-227663" y="4496920"/>
                <a:chExt cx="1728794" cy="1728192"/>
              </a:xfrm>
            </p:grpSpPr>
            <p:cxnSp>
              <p:nvCxnSpPr>
                <p:cNvPr id="48" name="Connecteur droit avec flèche 47"/>
                <p:cNvCxnSpPr/>
                <p:nvPr/>
              </p:nvCxnSpPr>
              <p:spPr>
                <a:xfrm>
                  <a:off x="-226869" y="6224318"/>
                  <a:ext cx="1728000" cy="794"/>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49" name="Connecteur droit avec flèche 48"/>
                <p:cNvCxnSpPr/>
                <p:nvPr/>
              </p:nvCxnSpPr>
              <p:spPr>
                <a:xfrm rot="5400000" flipH="1" flipV="1">
                  <a:off x="-1090965" y="5360222"/>
                  <a:ext cx="1728192" cy="1588"/>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grpSp>
            <p:nvGrpSpPr>
              <p:cNvPr id="38" name="Groupe 36"/>
              <p:cNvGrpSpPr>
                <a:grpSpLocks noChangeAspect="1"/>
              </p:cNvGrpSpPr>
              <p:nvPr/>
            </p:nvGrpSpPr>
            <p:grpSpPr>
              <a:xfrm>
                <a:off x="593161" y="758087"/>
                <a:ext cx="9193456" cy="4965007"/>
                <a:chOff x="944267" y="-344957"/>
                <a:chExt cx="10447110" cy="5642055"/>
              </a:xfrm>
            </p:grpSpPr>
            <p:cxnSp>
              <p:nvCxnSpPr>
                <p:cNvPr id="39" name="Connecteur droit 38"/>
                <p:cNvCxnSpPr/>
                <p:nvPr/>
              </p:nvCxnSpPr>
              <p:spPr>
                <a:xfrm rot="5400000" flipH="1" flipV="1">
                  <a:off x="8225700" y="1143932"/>
                  <a:ext cx="0" cy="100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rot="5400000" flipH="1" flipV="1">
                  <a:off x="8225700" y="3952244"/>
                  <a:ext cx="0" cy="100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rot="5400000" flipH="1" flipV="1">
                  <a:off x="1205372" y="976618"/>
                  <a:ext cx="10081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rot="5400000" flipH="1" flipV="1">
                  <a:off x="6966012" y="976618"/>
                  <a:ext cx="1008112" cy="0"/>
                </a:xfrm>
                <a:prstGeom prst="line">
                  <a:avLst/>
                </a:prstGeom>
              </p:spPr>
              <p:style>
                <a:lnRef idx="1">
                  <a:schemeClr val="accent1"/>
                </a:lnRef>
                <a:fillRef idx="0">
                  <a:schemeClr val="accent1"/>
                </a:fillRef>
                <a:effectRef idx="0">
                  <a:schemeClr val="accent1"/>
                </a:effectRef>
                <a:fontRef idx="minor">
                  <a:schemeClr val="tx1"/>
                </a:fontRef>
              </p:style>
            </p:cxnSp>
            <p:pic>
              <p:nvPicPr>
                <p:cNvPr id="43" name="Image 3" descr="SurfaceNiO100.png"/>
                <p:cNvPicPr>
                  <a:picLocks noChangeAspect="1"/>
                </p:cNvPicPr>
                <p:nvPr/>
              </p:nvPicPr>
              <p:blipFill>
                <a:blip r:embed="rId8" cstate="print">
                  <a:clrChange>
                    <a:clrFrom>
                      <a:srgbClr val="FFFFFF"/>
                    </a:clrFrom>
                    <a:clrTo>
                      <a:srgbClr val="FFFFFF">
                        <a:alpha val="0"/>
                      </a:srgbClr>
                    </a:clrTo>
                  </a:clrChange>
                </a:blip>
                <a:srcRect l="14339" t="16400" r="10286" b="23750"/>
                <a:stretch>
                  <a:fillRect/>
                </a:stretch>
              </p:blipFill>
              <p:spPr>
                <a:xfrm>
                  <a:off x="944267" y="811891"/>
                  <a:ext cx="7317889" cy="4485207"/>
                </a:xfrm>
                <a:prstGeom prst="rect">
                  <a:avLst/>
                </a:prstGeom>
              </p:spPr>
            </p:pic>
            <p:sp>
              <p:nvSpPr>
                <p:cNvPr id="44" name="ZoneTexte 43"/>
                <p:cNvSpPr txBox="1"/>
                <p:nvPr/>
              </p:nvSpPr>
              <p:spPr>
                <a:xfrm>
                  <a:off x="3726389" y="-344957"/>
                  <a:ext cx="2436849" cy="1024196"/>
                </a:xfrm>
                <a:prstGeom prst="rect">
                  <a:avLst/>
                </a:prstGeom>
                <a:noFill/>
              </p:spPr>
              <p:txBody>
                <a:bodyPr wrap="square" rtlCol="0">
                  <a:spAutoFit/>
                </a:bodyPr>
                <a:lstStyle/>
                <a:p>
                  <a:pPr algn="ctr"/>
                  <a:r>
                    <a:rPr lang="fr-FR" sz="1600" dirty="0" smtClean="0"/>
                    <a:t>5,95 Å</a:t>
                  </a:r>
                  <a:endParaRPr lang="fr-FR" sz="1600" i="1" baseline="-25000" dirty="0"/>
                </a:p>
              </p:txBody>
            </p:sp>
            <p:cxnSp>
              <p:nvCxnSpPr>
                <p:cNvPr id="45" name="Connecteur droit avec flèche 44"/>
                <p:cNvCxnSpPr/>
                <p:nvPr/>
              </p:nvCxnSpPr>
              <p:spPr>
                <a:xfrm>
                  <a:off x="1705236" y="472562"/>
                  <a:ext cx="5760640" cy="1588"/>
                </a:xfrm>
                <a:prstGeom prst="straightConnector1">
                  <a:avLst/>
                </a:prstGeom>
                <a:ln w="15875">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6" name="Connecteur droit avec flèche 45"/>
                <p:cNvCxnSpPr/>
                <p:nvPr/>
              </p:nvCxnSpPr>
              <p:spPr>
                <a:xfrm rot="5400000">
                  <a:off x="7328148" y="3047896"/>
                  <a:ext cx="2808312" cy="1588"/>
                </a:xfrm>
                <a:prstGeom prst="straightConnector1">
                  <a:avLst/>
                </a:prstGeom>
                <a:ln w="15875">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47" name="ZoneTexte 46"/>
                <p:cNvSpPr txBox="1"/>
                <p:nvPr/>
              </p:nvSpPr>
              <p:spPr>
                <a:xfrm>
                  <a:off x="8678732" y="2565167"/>
                  <a:ext cx="2712645" cy="1024196"/>
                </a:xfrm>
                <a:prstGeom prst="rect">
                  <a:avLst/>
                </a:prstGeom>
                <a:noFill/>
              </p:spPr>
              <p:txBody>
                <a:bodyPr wrap="square" rtlCol="0">
                  <a:spAutoFit/>
                </a:bodyPr>
                <a:lstStyle/>
                <a:p>
                  <a:pPr algn="ctr"/>
                  <a:r>
                    <a:rPr lang="fr-FR" sz="1600" dirty="0" smtClean="0"/>
                    <a:t>2,98 Å</a:t>
                  </a:r>
                  <a:endParaRPr lang="fr-FR" sz="1600" i="1" baseline="-25000" dirty="0"/>
                </a:p>
              </p:txBody>
            </p:sp>
          </p:grpSp>
          <p:sp>
            <p:nvSpPr>
              <p:cNvPr id="55" name="ZoneTexte 10"/>
              <p:cNvSpPr txBox="1"/>
              <p:nvPr/>
            </p:nvSpPr>
            <p:spPr>
              <a:xfrm>
                <a:off x="1544850" y="3318994"/>
                <a:ext cx="2103235" cy="764619"/>
              </a:xfrm>
              <a:prstGeom prst="rect">
                <a:avLst/>
              </a:prstGeom>
              <a:noFill/>
            </p:spPr>
            <p:txBody>
              <a:bodyPr wrap="square" rtlCol="0">
                <a:spAutoFit/>
              </a:bodyPr>
              <a:lstStyle/>
              <a:p>
                <a:pPr algn="ctr"/>
                <a:r>
                  <a:rPr lang="fr-FR" sz="1600" dirty="0" smtClean="0">
                    <a:solidFill>
                      <a:schemeClr val="bg1"/>
                    </a:solidFill>
                  </a:rPr>
                  <a:t>O</a:t>
                </a:r>
                <a:r>
                  <a:rPr lang="fr-FR" sz="1600" baseline="-25000" dirty="0" smtClean="0">
                    <a:solidFill>
                      <a:schemeClr val="bg1"/>
                    </a:solidFill>
                  </a:rPr>
                  <a:t>s</a:t>
                </a:r>
                <a:endParaRPr lang="fr-FR" sz="1600" i="1" baseline="-25000" dirty="0">
                  <a:solidFill>
                    <a:schemeClr val="bg1"/>
                  </a:solidFill>
                </a:endParaRPr>
              </a:p>
            </p:txBody>
          </p:sp>
        </p:grpSp>
        <p:grpSp>
          <p:nvGrpSpPr>
            <p:cNvPr id="77" name="Groupe 76"/>
            <p:cNvGrpSpPr/>
            <p:nvPr/>
          </p:nvGrpSpPr>
          <p:grpSpPr>
            <a:xfrm>
              <a:off x="4139952" y="4546442"/>
              <a:ext cx="4392488" cy="1474846"/>
              <a:chOff x="0" y="4679705"/>
              <a:chExt cx="4392488" cy="1474846"/>
            </a:xfrm>
          </p:grpSpPr>
          <p:sp>
            <p:nvSpPr>
              <p:cNvPr id="57" name="Rectangle à coins arrondis 56"/>
              <p:cNvSpPr/>
              <p:nvPr/>
            </p:nvSpPr>
            <p:spPr bwMode="auto">
              <a:xfrm>
                <a:off x="323529" y="4679705"/>
                <a:ext cx="3888432" cy="1368152"/>
              </a:xfrm>
              <a:prstGeom prst="roundRect">
                <a:avLst>
                  <a:gd name="adj" fmla="val 3245"/>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chemeClr val="tx1"/>
                  </a:solidFill>
                  <a:latin typeface="+mj-lt"/>
                </a:endParaRPr>
              </a:p>
            </p:txBody>
          </p:sp>
          <p:sp>
            <p:nvSpPr>
              <p:cNvPr id="58" name="Espace réservé du contenu 2"/>
              <p:cNvSpPr txBox="1">
                <a:spLocks/>
              </p:cNvSpPr>
              <p:nvPr/>
            </p:nvSpPr>
            <p:spPr>
              <a:xfrm>
                <a:off x="0" y="4786399"/>
                <a:ext cx="4392488" cy="1368152"/>
              </a:xfrm>
              <a:prstGeom prst="rect">
                <a:avLst/>
              </a:prstGeom>
            </p:spPr>
            <p:txBody>
              <a:bodyPr vert="horz" lIns="91440" tIns="45720" rIns="91440" bIns="45720" rtlCol="0">
                <a:noAutofit/>
              </a:bodyPr>
              <a:lstStyle/>
              <a:p>
                <a:pPr marL="800100" lvl="1" indent="-342900">
                  <a:spcBef>
                    <a:spcPct val="20000"/>
                  </a:spcBef>
                </a:pPr>
                <a:r>
                  <a:rPr lang="fr-FR" sz="1600" b="1" dirty="0" smtClean="0"/>
                  <a:t>Face 100 du NiO</a:t>
                </a:r>
              </a:p>
              <a:p>
                <a:pPr marL="800100" lvl="1" indent="-342900">
                  <a:spcBef>
                    <a:spcPct val="20000"/>
                  </a:spcBef>
                  <a:buFont typeface="Arial" pitchFamily="34" charset="0"/>
                  <a:buChar char="•"/>
                </a:pPr>
                <a:r>
                  <a:rPr lang="fr-FR" sz="1600" b="1" dirty="0" smtClean="0"/>
                  <a:t>Surface élémentaire 2×1 </a:t>
                </a:r>
              </a:p>
              <a:p>
                <a:pPr marL="800100" lvl="1" indent="-342900">
                  <a:spcBef>
                    <a:spcPct val="20000"/>
                  </a:spcBef>
                  <a:buFont typeface="Arial" pitchFamily="34" charset="0"/>
                  <a:buChar char="•"/>
                </a:pPr>
                <a:r>
                  <a:rPr lang="fr-FR" sz="1600" b="1" dirty="0" smtClean="0"/>
                  <a:t>Epaisseur à 5 couches atomiques</a:t>
                </a:r>
              </a:p>
              <a:p>
                <a:pPr marL="800100" lvl="1" indent="-342900">
                  <a:spcBef>
                    <a:spcPct val="20000"/>
                  </a:spcBef>
                  <a:buFont typeface="Arial" pitchFamily="34" charset="0"/>
                  <a:buChar char="•"/>
                </a:pPr>
                <a:r>
                  <a:rPr lang="fr-FR" sz="1600" b="1" dirty="0" smtClean="0"/>
                  <a:t>Couche centrale gelée</a:t>
                </a:r>
              </a:p>
              <a:p>
                <a:pPr marL="800100" lvl="1" indent="-342900">
                  <a:spcBef>
                    <a:spcPct val="20000"/>
                  </a:spcBef>
                </a:pPr>
                <a:endParaRPr lang="fr-FR" b="1" dirty="0" smtClean="0"/>
              </a:p>
            </p:txBody>
          </p:sp>
        </p:grpSp>
        <p:cxnSp>
          <p:nvCxnSpPr>
            <p:cNvPr id="79" name="Connecteur droit 78"/>
            <p:cNvCxnSpPr/>
            <p:nvPr/>
          </p:nvCxnSpPr>
          <p:spPr>
            <a:xfrm>
              <a:off x="251520" y="3917031"/>
              <a:ext cx="856895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pic>
        <p:nvPicPr>
          <p:cNvPr id="78" name="Picture 2"/>
          <p:cNvPicPr>
            <a:picLocks noChangeAspect="1" noChangeArrowheads="1"/>
          </p:cNvPicPr>
          <p:nvPr/>
        </p:nvPicPr>
        <p:blipFill>
          <a:blip r:embed="rId9" cstate="print"/>
          <a:srcRect/>
          <a:stretch>
            <a:fillRect/>
          </a:stretch>
        </p:blipFill>
        <p:spPr bwMode="auto">
          <a:xfrm>
            <a:off x="8390955" y="0"/>
            <a:ext cx="753045" cy="484477"/>
          </a:xfrm>
          <a:prstGeom prst="rect">
            <a:avLst/>
          </a:prstGeom>
          <a:noFill/>
          <a:ln w="9525">
            <a:noFill/>
            <a:miter lim="800000"/>
            <a:headEnd/>
            <a:tailEnd/>
          </a:ln>
        </p:spPr>
      </p:pic>
      <p:pic>
        <p:nvPicPr>
          <p:cNvPr id="81" name="Image 80" descr="logo_edf.jpg"/>
          <p:cNvPicPr>
            <a:picLocks noChangeAspect="1"/>
          </p:cNvPicPr>
          <p:nvPr/>
        </p:nvPicPr>
        <p:blipFill>
          <a:blip r:embed="rId10" cstate="print"/>
          <a:srcRect t="17393" b="17382"/>
          <a:stretch>
            <a:fillRect/>
          </a:stretch>
        </p:blipFill>
        <p:spPr>
          <a:xfrm>
            <a:off x="0" y="0"/>
            <a:ext cx="827221" cy="404664"/>
          </a:xfrm>
          <a:prstGeom prst="rect">
            <a:avLst/>
          </a:prstGeom>
        </p:spPr>
      </p:pic>
    </p:spTree>
    <p:custDataLst>
      <p:tags r:id="rId1"/>
    </p:custDataLst>
  </p:cSld>
  <p:clrMapOvr>
    <a:masterClrMapping/>
  </p:clrMapOvr>
  <p:transition advTm="4821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p:cNvSpPr/>
          <p:nvPr/>
        </p:nvSpPr>
        <p:spPr>
          <a:xfrm>
            <a:off x="1259632" y="3573016"/>
            <a:ext cx="2232248" cy="576064"/>
          </a:xfrm>
          <a:prstGeom prst="rect">
            <a:avLst/>
          </a:prstGeom>
          <a:solidFill>
            <a:srgbClr val="FF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Rectangle 76"/>
          <p:cNvSpPr/>
          <p:nvPr/>
        </p:nvSpPr>
        <p:spPr>
          <a:xfrm>
            <a:off x="1259632" y="3284984"/>
            <a:ext cx="2232248" cy="288032"/>
          </a:xfrm>
          <a:prstGeom prst="rect">
            <a:avLst/>
          </a:prstGeom>
          <a:solidFill>
            <a:srgbClr val="00B0F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effectLst/>
        </p:spPr>
        <p:txBody>
          <a:bodyPr/>
          <a:lstStyle/>
          <a:p>
            <a:r>
              <a:rPr lang="fr-FR" dirty="0" smtClean="0"/>
              <a:t>Interface eau/NiO(100)</a:t>
            </a:r>
            <a:endParaRPr lang="fr-FR" dirty="0"/>
          </a:p>
        </p:txBody>
      </p:sp>
      <p:grpSp>
        <p:nvGrpSpPr>
          <p:cNvPr id="139" name="Groupe 138"/>
          <p:cNvGrpSpPr/>
          <p:nvPr/>
        </p:nvGrpSpPr>
        <p:grpSpPr>
          <a:xfrm>
            <a:off x="5868144" y="2492896"/>
            <a:ext cx="2429216" cy="1584000"/>
            <a:chOff x="6507272" y="1556792"/>
            <a:chExt cx="2429216" cy="1584000"/>
          </a:xfrm>
        </p:grpSpPr>
        <p:sp>
          <p:nvSpPr>
            <p:cNvPr id="135" name="Espace réservé du contenu 2"/>
            <p:cNvSpPr txBox="1">
              <a:spLocks/>
            </p:cNvSpPr>
            <p:nvPr/>
          </p:nvSpPr>
          <p:spPr>
            <a:xfrm>
              <a:off x="6524488" y="1556792"/>
              <a:ext cx="2412000" cy="1584000"/>
            </a:xfrm>
            <a:prstGeom prst="rect">
              <a:avLst/>
            </a:prstGeom>
            <a:effectLst/>
          </p:spPr>
          <p:txBody>
            <a:bodyPr vert="horz" lIns="91440" tIns="45720" rIns="91440" bIns="45720" rtlCol="0">
              <a:normAutofit/>
            </a:bodyPr>
            <a:lstStyle/>
            <a:p>
              <a:pPr marL="180000" marR="0" lvl="0" indent="-216000" algn="l" defTabSz="914400" rtl="0" eaLnBrk="1" fontAlgn="auto" latinLnBrk="0" hangingPunct="1">
                <a:lnSpc>
                  <a:spcPct val="100000"/>
                </a:lnSpc>
                <a:spcAft>
                  <a:spcPts val="0"/>
                </a:spcAft>
                <a:buClrTx/>
                <a:buSzTx/>
                <a:tabLst/>
                <a:defRPr/>
              </a:pPr>
              <a:r>
                <a:rPr kumimoji="0" lang="fr-FR" sz="1600" b="0" i="1" u="sng" strike="noStrike" kern="1200" cap="none" spc="0" normalizeH="0" baseline="0" noProof="0" dirty="0" smtClean="0">
                  <a:ln>
                    <a:noFill/>
                  </a:ln>
                  <a:solidFill>
                    <a:schemeClr val="tx1"/>
                  </a:solidFill>
                  <a:effectLst/>
                  <a:uLnTx/>
                  <a:uFillTx/>
                  <a:latin typeface="+mn-lt"/>
                  <a:ea typeface="+mn-ea"/>
                  <a:cs typeface="+mn-cs"/>
                </a:rPr>
                <a:t>Paramètres de simulation </a:t>
              </a:r>
              <a:r>
                <a:rPr kumimoji="0" lang="fr-FR" sz="1600" b="0" i="1" u="none" strike="noStrike" kern="1200" cap="none" spc="0" normalizeH="0" noProof="0" dirty="0" smtClean="0">
                  <a:ln>
                    <a:noFill/>
                  </a:ln>
                  <a:solidFill>
                    <a:schemeClr val="tx1"/>
                  </a:solidFill>
                  <a:effectLst/>
                  <a:uLnTx/>
                  <a:uFillTx/>
                  <a:latin typeface="+mn-lt"/>
                  <a:ea typeface="+mn-ea"/>
                  <a:cs typeface="+mn-cs"/>
                </a:rPr>
                <a:t>: </a:t>
              </a:r>
            </a:p>
            <a:p>
              <a:pPr marL="133350" lvl="1" indent="-169863">
                <a:spcBef>
                  <a:spcPct val="20000"/>
                </a:spcBef>
                <a:buFont typeface="Arial" pitchFamily="34" charset="0"/>
                <a:buChar char="•"/>
              </a:pPr>
              <a:r>
                <a:rPr lang="fr-FR" sz="1400" i="1" dirty="0" smtClean="0"/>
                <a:t>Surface  4×4 </a:t>
              </a:r>
            </a:p>
            <a:p>
              <a:pPr marL="133350" lvl="1" indent="-169863">
                <a:spcBef>
                  <a:spcPct val="20000"/>
                </a:spcBef>
                <a:buFont typeface="Arial" pitchFamily="34" charset="0"/>
                <a:buChar char="•"/>
              </a:pPr>
              <a:r>
                <a:rPr lang="fr-FR" sz="1400" i="1" dirty="0" smtClean="0"/>
                <a:t>101 molécules d’eau </a:t>
              </a:r>
            </a:p>
            <a:p>
              <a:pPr marL="133350" lvl="1" indent="-169863">
                <a:spcBef>
                  <a:spcPct val="20000"/>
                </a:spcBef>
                <a:buFont typeface="Arial" pitchFamily="34" charset="0"/>
                <a:buChar char="•"/>
              </a:pPr>
              <a:r>
                <a:rPr lang="fr-FR" sz="1400" i="1" noProof="0" dirty="0" smtClean="0"/>
                <a:t>20 </a:t>
              </a:r>
              <a:r>
                <a:rPr lang="fr-FR" sz="1400" i="1" noProof="0" dirty="0" err="1" smtClean="0"/>
                <a:t>ps</a:t>
              </a:r>
              <a:r>
                <a:rPr lang="fr-FR" sz="1400" i="1" noProof="0" dirty="0" smtClean="0"/>
                <a:t> simulées à 293 K</a:t>
              </a:r>
              <a:endParaRPr kumimoji="0" lang="fr-FR" sz="14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138" name="Rectangle à coins arrondis 137"/>
            <p:cNvSpPr/>
            <p:nvPr/>
          </p:nvSpPr>
          <p:spPr bwMode="auto">
            <a:xfrm>
              <a:off x="6507272" y="1556792"/>
              <a:ext cx="2376264" cy="1151952"/>
            </a:xfrm>
            <a:prstGeom prst="roundRect">
              <a:avLst>
                <a:gd name="adj" fmla="val 3809"/>
              </a:avLst>
            </a:prstGeom>
            <a:no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grpSp>
      <p:sp>
        <p:nvSpPr>
          <p:cNvPr id="142" name="Espace réservé du contenu 2"/>
          <p:cNvSpPr txBox="1">
            <a:spLocks/>
          </p:cNvSpPr>
          <p:nvPr/>
        </p:nvSpPr>
        <p:spPr>
          <a:xfrm>
            <a:off x="1305875" y="5373216"/>
            <a:ext cx="6525146" cy="900000"/>
          </a:xfrm>
          <a:prstGeom prst="rect">
            <a:avLst/>
          </a:prstGeom>
        </p:spPr>
        <p:txBody>
          <a:bodyPr vert="horz" lIns="91440" tIns="45720" rIns="91440" bIns="45720" rtlCol="0">
            <a:normAutofit/>
          </a:bodyPr>
          <a:lstStyle/>
          <a:p>
            <a:pPr marR="0" lvl="0" indent="-342900" algn="l" defTabSz="914400" rtl="0" eaLnBrk="1" fontAlgn="auto" latinLnBrk="0" hangingPunct="1">
              <a:lnSpc>
                <a:spcPct val="100000"/>
              </a:lnSpc>
              <a:spcAft>
                <a:spcPts val="0"/>
              </a:spcAft>
              <a:buClrTx/>
              <a:buSzTx/>
              <a:tabLst/>
              <a:defRPr/>
            </a:pPr>
            <a:r>
              <a:rPr kumimoji="0" lang="fr-FR" sz="1600" b="1" i="0" u="none" strike="noStrike" kern="1200" cap="none" spc="0" normalizeH="0" baseline="0" noProof="0" dirty="0" smtClean="0">
                <a:ln>
                  <a:noFill/>
                </a:ln>
                <a:solidFill>
                  <a:schemeClr val="tx1"/>
                </a:solidFill>
                <a:effectLst/>
                <a:uLnTx/>
                <a:uFillTx/>
                <a:latin typeface="+mn-lt"/>
                <a:ea typeface="+mn-ea"/>
                <a:cs typeface="+mn-cs"/>
              </a:rPr>
              <a:t>Structuration</a:t>
            </a:r>
            <a:r>
              <a:rPr lang="fr-FR" sz="1600" b="1" dirty="0" smtClean="0"/>
              <a:t> </a:t>
            </a:r>
            <a:r>
              <a:rPr kumimoji="0" lang="fr-FR" sz="1600" b="1" i="0" u="none" strike="noStrike" kern="1200" cap="none" spc="0" normalizeH="0" noProof="0" dirty="0" smtClean="0">
                <a:ln>
                  <a:noFill/>
                </a:ln>
                <a:solidFill>
                  <a:schemeClr val="tx1"/>
                </a:solidFill>
                <a:effectLst/>
                <a:uLnTx/>
                <a:uFillTx/>
                <a:latin typeface="+mn-lt"/>
                <a:ea typeface="+mn-ea"/>
                <a:cs typeface="+mn-cs"/>
              </a:rPr>
              <a:t>de l’eau jusqu’à 4 Å : </a:t>
            </a:r>
          </a:p>
          <a:p>
            <a:pPr marR="0" lvl="0" indent="-342900" algn="l" defTabSz="914400" rtl="0" eaLnBrk="1" fontAlgn="auto" latinLnBrk="0" hangingPunct="1">
              <a:lnSpc>
                <a:spcPct val="100000"/>
              </a:lnSpc>
              <a:spcAft>
                <a:spcPts val="0"/>
              </a:spcAft>
              <a:buClrTx/>
              <a:buSzTx/>
              <a:buFont typeface="Arial" pitchFamily="34" charset="0"/>
              <a:buChar char="•"/>
              <a:tabLst/>
              <a:defRPr/>
            </a:pPr>
            <a:r>
              <a:rPr lang="fr-FR" sz="1600" b="1" dirty="0" smtClean="0"/>
              <a:t>Couche </a:t>
            </a:r>
            <a:r>
              <a:rPr lang="fr-FR" sz="1600" b="1" dirty="0" smtClean="0">
                <a:solidFill>
                  <a:srgbClr val="FF0000"/>
                </a:solidFill>
              </a:rPr>
              <a:t>L</a:t>
            </a:r>
            <a:r>
              <a:rPr lang="fr-FR" sz="1600" b="1" baseline="-25000" dirty="0" smtClean="0">
                <a:solidFill>
                  <a:srgbClr val="FF0000"/>
                </a:solidFill>
              </a:rPr>
              <a:t>1</a:t>
            </a:r>
            <a:r>
              <a:rPr lang="fr-FR" sz="1600" b="1" dirty="0" smtClean="0"/>
              <a:t> adsorbée sur les atomes de nickel à 2,20 Å</a:t>
            </a:r>
            <a:r>
              <a:rPr lang="fr-FR" sz="1600" b="1" baseline="-25000" dirty="0" smtClean="0"/>
              <a:t>  </a:t>
            </a:r>
            <a:endParaRPr lang="fr-FR" sz="1600" b="1" dirty="0" smtClean="0"/>
          </a:p>
          <a:p>
            <a:pPr marR="0" lvl="0" indent="-342900" algn="l" defTabSz="914400" rtl="0" eaLnBrk="1" fontAlgn="auto" latinLnBrk="0" hangingPunct="1">
              <a:lnSpc>
                <a:spcPct val="100000"/>
              </a:lnSpc>
              <a:spcAft>
                <a:spcPts val="0"/>
              </a:spcAft>
              <a:buClrTx/>
              <a:buSzTx/>
              <a:buFont typeface="Arial" pitchFamily="34" charset="0"/>
              <a:buChar char="•"/>
              <a:tabLst/>
              <a:defRPr/>
            </a:pPr>
            <a:r>
              <a:rPr lang="fr-FR" sz="1600" b="1" dirty="0" smtClean="0"/>
              <a:t>Couche</a:t>
            </a:r>
            <a:r>
              <a:rPr lang="fr-FR" sz="1600" b="1" dirty="0" smtClean="0">
                <a:solidFill>
                  <a:srgbClr val="00B0F0"/>
                </a:solidFill>
              </a:rPr>
              <a:t> L</a:t>
            </a:r>
            <a:r>
              <a:rPr lang="fr-FR" sz="1600" b="1" baseline="-25000" dirty="0" smtClean="0">
                <a:solidFill>
                  <a:srgbClr val="00B0F0"/>
                </a:solidFill>
              </a:rPr>
              <a:t>2</a:t>
            </a:r>
            <a:r>
              <a:rPr lang="fr-FR" sz="1600" b="1" dirty="0" smtClean="0">
                <a:solidFill>
                  <a:srgbClr val="00B0F0"/>
                </a:solidFill>
              </a:rPr>
              <a:t> </a:t>
            </a:r>
            <a:r>
              <a:rPr lang="fr-FR" sz="1600" b="1" dirty="0" smtClean="0"/>
              <a:t>localisée à 3,80 Å  au dessus des atomes d’oxygène O</a:t>
            </a:r>
            <a:r>
              <a:rPr lang="fr-FR" sz="1600" b="1" baseline="-25000" dirty="0" smtClean="0"/>
              <a:t>s</a:t>
            </a:r>
            <a:endParaRPr lang="fr-FR" sz="1600" b="1" dirty="0" smtClean="0"/>
          </a:p>
        </p:txBody>
      </p:sp>
      <p:sp>
        <p:nvSpPr>
          <p:cNvPr id="143" name="Rectangle à coins arrondis 142"/>
          <p:cNvSpPr/>
          <p:nvPr/>
        </p:nvSpPr>
        <p:spPr bwMode="auto">
          <a:xfrm>
            <a:off x="1324787" y="5337289"/>
            <a:ext cx="6480720" cy="1204079"/>
          </a:xfrm>
          <a:prstGeom prst="roundRect">
            <a:avLst>
              <a:gd name="adj" fmla="val 3809"/>
            </a:avLst>
          </a:prstGeom>
          <a:noFill/>
          <a:ln w="38100">
            <a:solidFill>
              <a:srgbClr val="FF0000"/>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grpSp>
        <p:nvGrpSpPr>
          <p:cNvPr id="94" name="Groupe 93"/>
          <p:cNvGrpSpPr/>
          <p:nvPr/>
        </p:nvGrpSpPr>
        <p:grpSpPr>
          <a:xfrm>
            <a:off x="755576" y="1412776"/>
            <a:ext cx="4775169" cy="3440646"/>
            <a:chOff x="179512" y="777767"/>
            <a:chExt cx="4775169" cy="3440646"/>
          </a:xfrm>
        </p:grpSpPr>
        <p:grpSp>
          <p:nvGrpSpPr>
            <p:cNvPr id="140" name="Groupe 139"/>
            <p:cNvGrpSpPr/>
            <p:nvPr/>
          </p:nvGrpSpPr>
          <p:grpSpPr>
            <a:xfrm>
              <a:off x="179512" y="777767"/>
              <a:ext cx="4775169" cy="3440646"/>
              <a:chOff x="63802" y="749446"/>
              <a:chExt cx="4775169" cy="3440646"/>
            </a:xfrm>
          </p:grpSpPr>
          <p:grpSp>
            <p:nvGrpSpPr>
              <p:cNvPr id="5" name="Groupe 171"/>
              <p:cNvGrpSpPr>
                <a:grpSpLocks noChangeAspect="1"/>
              </p:cNvGrpSpPr>
              <p:nvPr/>
            </p:nvGrpSpPr>
            <p:grpSpPr>
              <a:xfrm>
                <a:off x="63802" y="749446"/>
                <a:ext cx="4775169" cy="3418341"/>
                <a:chOff x="-1303125" y="268991"/>
                <a:chExt cx="8842900" cy="6330262"/>
              </a:xfrm>
            </p:grpSpPr>
            <p:pic>
              <p:nvPicPr>
                <p:cNvPr id="8" name="Image 7" descr="Goz_NiO.png"/>
                <p:cNvPicPr>
                  <a:picLocks/>
                </p:cNvPicPr>
                <p:nvPr/>
              </p:nvPicPr>
              <p:blipFill>
                <a:blip r:embed="rId4" cstate="print">
                  <a:clrChange>
                    <a:clrFrom>
                      <a:srgbClr val="FFFFFF"/>
                    </a:clrFrom>
                    <a:clrTo>
                      <a:srgbClr val="FFFFFF">
                        <a:alpha val="0"/>
                      </a:srgbClr>
                    </a:clrTo>
                  </a:clrChange>
                </a:blip>
                <a:srcRect l="53734" t="69682" r="30607" b="20629"/>
                <a:stretch>
                  <a:fillRect/>
                </a:stretch>
              </p:blipFill>
              <p:spPr>
                <a:xfrm>
                  <a:off x="5586136" y="4315545"/>
                  <a:ext cx="864000" cy="753405"/>
                </a:xfrm>
                <a:prstGeom prst="rect">
                  <a:avLst/>
                </a:prstGeom>
              </p:spPr>
            </p:pic>
            <p:pic>
              <p:nvPicPr>
                <p:cNvPr id="9" name="Image 8" descr="Goz_NiO.png"/>
                <p:cNvPicPr>
                  <a:picLocks/>
                </p:cNvPicPr>
                <p:nvPr/>
              </p:nvPicPr>
              <p:blipFill>
                <a:blip r:embed="rId4" cstate="print">
                  <a:clrChange>
                    <a:clrFrom>
                      <a:srgbClr val="FFFFFF"/>
                    </a:clrFrom>
                    <a:clrTo>
                      <a:srgbClr val="FFFFFF">
                        <a:alpha val="0"/>
                      </a:srgbClr>
                    </a:clrTo>
                  </a:clrChange>
                </a:blip>
                <a:srcRect l="9481" t="23188" r="52728" b="15470"/>
                <a:stretch>
                  <a:fillRect/>
                </a:stretch>
              </p:blipFill>
              <p:spPr>
                <a:xfrm>
                  <a:off x="3719845" y="1426468"/>
                  <a:ext cx="1968279" cy="3887637"/>
                </a:xfrm>
                <a:prstGeom prst="rect">
                  <a:avLst/>
                </a:prstGeom>
              </p:spPr>
            </p:pic>
            <p:pic>
              <p:nvPicPr>
                <p:cNvPr id="10" name="Image 9" descr="Structure_NiO.png"/>
                <p:cNvPicPr>
                  <a:picLocks noChangeAspect="1"/>
                </p:cNvPicPr>
                <p:nvPr/>
              </p:nvPicPr>
              <p:blipFill>
                <a:blip r:embed="rId5" cstate="print">
                  <a:clrChange>
                    <a:clrFrom>
                      <a:srgbClr val="FFFFFF"/>
                    </a:clrFrom>
                    <a:clrTo>
                      <a:srgbClr val="FFFFFF">
                        <a:alpha val="0"/>
                      </a:srgbClr>
                    </a:clrTo>
                  </a:clrChange>
                </a:blip>
                <a:srcRect l="9353" t="29934" r="10051" b="2148"/>
                <a:stretch>
                  <a:fillRect/>
                </a:stretch>
              </p:blipFill>
              <p:spPr>
                <a:xfrm>
                  <a:off x="-349275" y="869065"/>
                  <a:ext cx="4104456" cy="5184576"/>
                </a:xfrm>
                <a:prstGeom prst="rect">
                  <a:avLst/>
                </a:prstGeom>
              </p:spPr>
            </p:pic>
            <p:cxnSp>
              <p:nvCxnSpPr>
                <p:cNvPr id="11" name="Connecteur droit 10"/>
                <p:cNvCxnSpPr/>
                <p:nvPr/>
              </p:nvCxnSpPr>
              <p:spPr>
                <a:xfrm rot="16200000" flipV="1">
                  <a:off x="3960219" y="3447094"/>
                  <a:ext cx="5184000" cy="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7539775" y="1104623"/>
                  <a:ext cx="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7539775" y="2790787"/>
                  <a:ext cx="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7539775" y="4500116"/>
                  <a:ext cx="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7539775" y="268991"/>
                  <a:ext cx="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7539775" y="1956086"/>
                  <a:ext cx="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7539775" y="3642250"/>
                  <a:ext cx="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7539775" y="5351579"/>
                  <a:ext cx="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rot="5400000">
                  <a:off x="4024087" y="5976463"/>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3742110" y="6034996"/>
                  <a:ext cx="678277" cy="564257"/>
                </a:xfrm>
                <a:prstGeom prst="rect">
                  <a:avLst/>
                </a:prstGeom>
                <a:noFill/>
              </p:spPr>
              <p:txBody>
                <a:bodyPr wrap="square" rtlCol="0">
                  <a:spAutoFit/>
                </a:bodyPr>
                <a:lstStyle/>
                <a:p>
                  <a:pPr algn="ctr"/>
                  <a:r>
                    <a:rPr lang="fr-FR" sz="1600" dirty="0" smtClean="0"/>
                    <a:t>1</a:t>
                  </a:r>
                  <a:endParaRPr lang="fr-FR" sz="1600" dirty="0"/>
                </a:p>
              </p:txBody>
            </p:sp>
            <p:sp>
              <p:nvSpPr>
                <p:cNvPr id="24" name="ZoneTexte 23"/>
                <p:cNvSpPr txBox="1"/>
                <p:nvPr/>
              </p:nvSpPr>
              <p:spPr>
                <a:xfrm>
                  <a:off x="5400092" y="805856"/>
                  <a:ext cx="1296144" cy="564257"/>
                </a:xfrm>
                <a:prstGeom prst="rect">
                  <a:avLst/>
                </a:prstGeom>
                <a:noFill/>
              </p:spPr>
              <p:txBody>
                <a:bodyPr wrap="square" rtlCol="0">
                  <a:spAutoFit/>
                </a:bodyPr>
                <a:lstStyle/>
                <a:p>
                  <a:pPr algn="ctr"/>
                  <a:r>
                    <a:rPr lang="fr-FR" sz="1600" dirty="0" smtClean="0"/>
                    <a:t>g(O)</a:t>
                  </a:r>
                  <a:r>
                    <a:rPr lang="fr-FR" sz="1600" i="1" baseline="-25000" dirty="0" smtClean="0"/>
                    <a:t>z</a:t>
                  </a:r>
                  <a:endParaRPr lang="fr-FR" sz="1600" i="1" baseline="-25000" dirty="0"/>
                </a:p>
              </p:txBody>
            </p:sp>
            <p:sp>
              <p:nvSpPr>
                <p:cNvPr id="29" name="ZoneTexte 28"/>
                <p:cNvSpPr txBox="1"/>
                <p:nvPr/>
              </p:nvSpPr>
              <p:spPr>
                <a:xfrm>
                  <a:off x="-990307" y="3586525"/>
                  <a:ext cx="733333" cy="564257"/>
                </a:xfrm>
                <a:prstGeom prst="rect">
                  <a:avLst/>
                </a:prstGeom>
                <a:noFill/>
              </p:spPr>
              <p:txBody>
                <a:bodyPr wrap="square" rtlCol="0">
                  <a:spAutoFit/>
                </a:bodyPr>
                <a:lstStyle/>
                <a:p>
                  <a:pPr algn="ctr"/>
                  <a:r>
                    <a:rPr lang="fr-FR" sz="1600" dirty="0" smtClean="0"/>
                    <a:t>4</a:t>
                  </a:r>
                  <a:endParaRPr lang="fr-FR" sz="1600" dirty="0"/>
                </a:p>
              </p:txBody>
            </p:sp>
            <p:cxnSp>
              <p:nvCxnSpPr>
                <p:cNvPr id="30" name="Connecteur droit 29"/>
                <p:cNvCxnSpPr/>
                <p:nvPr/>
              </p:nvCxnSpPr>
              <p:spPr>
                <a:xfrm>
                  <a:off x="-468548" y="3882287"/>
                  <a:ext cx="108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1002799" y="4342325"/>
                  <a:ext cx="733333" cy="564257"/>
                </a:xfrm>
                <a:prstGeom prst="rect">
                  <a:avLst/>
                </a:prstGeom>
                <a:noFill/>
              </p:spPr>
              <p:txBody>
                <a:bodyPr wrap="square" rtlCol="0">
                  <a:spAutoFit/>
                </a:bodyPr>
                <a:lstStyle/>
                <a:p>
                  <a:pPr algn="ctr"/>
                  <a:r>
                    <a:rPr lang="fr-FR" sz="1600" dirty="0" smtClean="0"/>
                    <a:t>2</a:t>
                  </a:r>
                  <a:endParaRPr lang="fr-FR" sz="1600" dirty="0"/>
                </a:p>
              </p:txBody>
            </p:sp>
            <p:cxnSp>
              <p:nvCxnSpPr>
                <p:cNvPr id="32" name="Connecteur droit 31"/>
                <p:cNvCxnSpPr/>
                <p:nvPr/>
              </p:nvCxnSpPr>
              <p:spPr>
                <a:xfrm>
                  <a:off x="-471141" y="4607551"/>
                  <a:ext cx="108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1303125" y="805856"/>
                  <a:ext cx="1080120" cy="564257"/>
                </a:xfrm>
                <a:prstGeom prst="rect">
                  <a:avLst/>
                </a:prstGeom>
                <a:noFill/>
              </p:spPr>
              <p:txBody>
                <a:bodyPr wrap="square" rtlCol="0">
                  <a:spAutoFit/>
                </a:bodyPr>
                <a:lstStyle/>
                <a:p>
                  <a:pPr algn="ctr"/>
                  <a:r>
                    <a:rPr lang="fr-FR" sz="1600" dirty="0" smtClean="0"/>
                    <a:t>z (Å)</a:t>
                  </a:r>
                  <a:endParaRPr lang="fr-FR" sz="1600" dirty="0"/>
                </a:p>
              </p:txBody>
            </p:sp>
            <p:sp>
              <p:nvSpPr>
                <p:cNvPr id="34" name="ZoneTexte 33"/>
                <p:cNvSpPr txBox="1"/>
                <p:nvPr/>
              </p:nvSpPr>
              <p:spPr>
                <a:xfrm>
                  <a:off x="-981523" y="2843856"/>
                  <a:ext cx="733333" cy="564257"/>
                </a:xfrm>
                <a:prstGeom prst="rect">
                  <a:avLst/>
                </a:prstGeom>
                <a:noFill/>
              </p:spPr>
              <p:txBody>
                <a:bodyPr wrap="square" rtlCol="0">
                  <a:spAutoFit/>
                </a:bodyPr>
                <a:lstStyle/>
                <a:p>
                  <a:pPr algn="ctr"/>
                  <a:r>
                    <a:rPr lang="fr-FR" sz="1600" dirty="0" smtClean="0"/>
                    <a:t>6</a:t>
                  </a:r>
                  <a:endParaRPr lang="fr-FR" sz="1600" dirty="0"/>
                </a:p>
              </p:txBody>
            </p:sp>
            <p:cxnSp>
              <p:nvCxnSpPr>
                <p:cNvPr id="35" name="Connecteur droit 34"/>
                <p:cNvCxnSpPr/>
                <p:nvPr/>
              </p:nvCxnSpPr>
              <p:spPr>
                <a:xfrm>
                  <a:off x="-473032" y="3154998"/>
                  <a:ext cx="108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a:off x="-981523" y="2144241"/>
                  <a:ext cx="733333" cy="564257"/>
                </a:xfrm>
                <a:prstGeom prst="rect">
                  <a:avLst/>
                </a:prstGeom>
                <a:noFill/>
              </p:spPr>
              <p:txBody>
                <a:bodyPr wrap="square" rtlCol="0">
                  <a:spAutoFit/>
                </a:bodyPr>
                <a:lstStyle/>
                <a:p>
                  <a:pPr algn="ctr"/>
                  <a:r>
                    <a:rPr lang="fr-FR" sz="1600" dirty="0" smtClean="0"/>
                    <a:t>8</a:t>
                  </a:r>
                  <a:endParaRPr lang="fr-FR" sz="1600" dirty="0"/>
                </a:p>
              </p:txBody>
            </p:sp>
            <p:cxnSp>
              <p:nvCxnSpPr>
                <p:cNvPr id="37" name="Connecteur droit 36"/>
                <p:cNvCxnSpPr/>
                <p:nvPr/>
              </p:nvCxnSpPr>
              <p:spPr>
                <a:xfrm>
                  <a:off x="-459765" y="2392707"/>
                  <a:ext cx="108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rot="10800000">
                  <a:off x="-315779" y="6039096"/>
                  <a:ext cx="686666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rot="16200000" flipV="1">
                  <a:off x="-2943945" y="3447094"/>
                  <a:ext cx="5184000" cy="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rot="10800000">
                  <a:off x="-372827" y="846056"/>
                  <a:ext cx="693332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ZoneTexte 40"/>
                <p:cNvSpPr txBox="1"/>
                <p:nvPr/>
              </p:nvSpPr>
              <p:spPr>
                <a:xfrm>
                  <a:off x="4257547" y="6034996"/>
                  <a:ext cx="1862625" cy="564257"/>
                </a:xfrm>
                <a:prstGeom prst="rect">
                  <a:avLst/>
                </a:prstGeom>
                <a:noFill/>
              </p:spPr>
              <p:txBody>
                <a:bodyPr wrap="square" rtlCol="0">
                  <a:spAutoFit/>
                </a:bodyPr>
                <a:lstStyle/>
                <a:p>
                  <a:pPr algn="ctr"/>
                  <a:r>
                    <a:rPr lang="fr-FR" sz="1600" dirty="0" smtClean="0"/>
                    <a:t>Unité </a:t>
                  </a:r>
                  <a:r>
                    <a:rPr lang="fr-FR" sz="1600" dirty="0" err="1" smtClean="0"/>
                    <a:t>arb</a:t>
                  </a:r>
                  <a:r>
                    <a:rPr lang="fr-FR" sz="1600" dirty="0" smtClean="0"/>
                    <a:t>.</a:t>
                  </a:r>
                  <a:endParaRPr lang="fr-FR" sz="1600" dirty="0"/>
                </a:p>
              </p:txBody>
            </p:sp>
            <p:cxnSp>
              <p:nvCxnSpPr>
                <p:cNvPr id="42" name="Connecteur droit 41"/>
                <p:cNvCxnSpPr/>
                <p:nvPr/>
              </p:nvCxnSpPr>
              <p:spPr>
                <a:xfrm rot="5400000" flipH="1" flipV="1">
                  <a:off x="1469346" y="3459080"/>
                  <a:ext cx="5184000"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3" name="ZoneTexte 42"/>
                <p:cNvSpPr txBox="1"/>
                <p:nvPr/>
              </p:nvSpPr>
              <p:spPr>
                <a:xfrm>
                  <a:off x="-1058423" y="1347976"/>
                  <a:ext cx="733333" cy="564257"/>
                </a:xfrm>
                <a:prstGeom prst="rect">
                  <a:avLst/>
                </a:prstGeom>
                <a:noFill/>
              </p:spPr>
              <p:txBody>
                <a:bodyPr wrap="square" rtlCol="0">
                  <a:spAutoFit/>
                </a:bodyPr>
                <a:lstStyle/>
                <a:p>
                  <a:pPr algn="ctr"/>
                  <a:r>
                    <a:rPr lang="fr-FR" sz="1600" dirty="0" smtClean="0"/>
                    <a:t>10</a:t>
                  </a:r>
                  <a:endParaRPr lang="fr-FR" sz="1600" dirty="0"/>
                </a:p>
              </p:txBody>
            </p:sp>
            <p:cxnSp>
              <p:nvCxnSpPr>
                <p:cNvPr id="44" name="Connecteur droit 43"/>
                <p:cNvCxnSpPr/>
                <p:nvPr/>
              </p:nvCxnSpPr>
              <p:spPr>
                <a:xfrm>
                  <a:off x="-446234" y="1659118"/>
                  <a:ext cx="108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ZoneTexte 44"/>
                <p:cNvSpPr txBox="1"/>
                <p:nvPr/>
              </p:nvSpPr>
              <p:spPr>
                <a:xfrm>
                  <a:off x="-1008060" y="5049273"/>
                  <a:ext cx="733333" cy="564257"/>
                </a:xfrm>
                <a:prstGeom prst="rect">
                  <a:avLst/>
                </a:prstGeom>
                <a:noFill/>
              </p:spPr>
              <p:txBody>
                <a:bodyPr wrap="square" rtlCol="0">
                  <a:spAutoFit/>
                </a:bodyPr>
                <a:lstStyle/>
                <a:p>
                  <a:pPr algn="ctr"/>
                  <a:r>
                    <a:rPr lang="fr-FR" sz="1600" dirty="0" smtClean="0"/>
                    <a:t>0</a:t>
                  </a:r>
                  <a:endParaRPr lang="fr-FR" sz="1600" dirty="0"/>
                </a:p>
              </p:txBody>
            </p:sp>
            <p:cxnSp>
              <p:nvCxnSpPr>
                <p:cNvPr id="46" name="Connecteur droit 45"/>
                <p:cNvCxnSpPr/>
                <p:nvPr/>
              </p:nvCxnSpPr>
              <p:spPr>
                <a:xfrm>
                  <a:off x="-476401" y="5330265"/>
                  <a:ext cx="108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rot="5400000" flipH="1" flipV="1">
                  <a:off x="1162953" y="3434366"/>
                  <a:ext cx="5184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a:off x="-279574" y="4007316"/>
                  <a:ext cx="6799996" cy="0"/>
                </a:xfrm>
                <a:prstGeom prst="line">
                  <a:avLst/>
                </a:prstGeom>
                <a:ln w="158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6437146" y="3892496"/>
                  <a:ext cx="108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a:off x="6434553" y="4617760"/>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a:off x="6432662" y="3165207"/>
                  <a:ext cx="108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a:xfrm>
                  <a:off x="6430689" y="2402916"/>
                  <a:ext cx="108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a:off x="6444220" y="1669327"/>
                  <a:ext cx="108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Connecteur droit 53"/>
                <p:cNvCxnSpPr/>
                <p:nvPr/>
              </p:nvCxnSpPr>
              <p:spPr>
                <a:xfrm>
                  <a:off x="6429293" y="5340474"/>
                  <a:ext cx="10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flipV="1">
                  <a:off x="-372598" y="5353079"/>
                  <a:ext cx="6799996"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61" name="Image 60" descr="Goz_NiO.png"/>
                <p:cNvPicPr>
                  <a:picLocks/>
                </p:cNvPicPr>
                <p:nvPr/>
              </p:nvPicPr>
              <p:blipFill>
                <a:blip r:embed="rId4" cstate="print">
                  <a:clrChange>
                    <a:clrFrom>
                      <a:srgbClr val="FFFFFF"/>
                    </a:clrFrom>
                    <a:clrTo>
                      <a:srgbClr val="FFFFFF">
                        <a:alpha val="0"/>
                      </a:srgbClr>
                    </a:clrTo>
                  </a:clrChange>
                </a:blip>
                <a:srcRect l="9890" t="47105" r="82224" b="44943"/>
                <a:stretch>
                  <a:fillRect/>
                </a:stretch>
              </p:blipFill>
              <p:spPr>
                <a:xfrm>
                  <a:off x="3660213" y="922412"/>
                  <a:ext cx="410572" cy="503946"/>
                </a:xfrm>
                <a:prstGeom prst="rect">
                  <a:avLst/>
                </a:prstGeom>
              </p:spPr>
            </p:pic>
            <p:pic>
              <p:nvPicPr>
                <p:cNvPr id="62" name="Image 61" descr="Goz_NiO.png"/>
                <p:cNvPicPr>
                  <a:picLocks/>
                </p:cNvPicPr>
                <p:nvPr/>
              </p:nvPicPr>
              <p:blipFill>
                <a:blip r:embed="rId4" cstate="print">
                  <a:clrChange>
                    <a:clrFrom>
                      <a:srgbClr val="FFFFFF"/>
                    </a:clrFrom>
                    <a:clrTo>
                      <a:srgbClr val="FFFFFF">
                        <a:alpha val="0"/>
                      </a:srgbClr>
                    </a:clrTo>
                  </a:clrChange>
                </a:blip>
                <a:srcRect l="9890" t="47105" r="82224" b="50624"/>
                <a:stretch>
                  <a:fillRect/>
                </a:stretch>
              </p:blipFill>
              <p:spPr>
                <a:xfrm rot="10800000">
                  <a:off x="4026002" y="862280"/>
                  <a:ext cx="410572" cy="143906"/>
                </a:xfrm>
                <a:prstGeom prst="rect">
                  <a:avLst/>
                </a:prstGeom>
              </p:spPr>
            </p:pic>
            <p:cxnSp>
              <p:nvCxnSpPr>
                <p:cNvPr id="63" name="Connecteur droit 62"/>
                <p:cNvCxnSpPr/>
                <p:nvPr/>
              </p:nvCxnSpPr>
              <p:spPr>
                <a:xfrm>
                  <a:off x="-279574" y="4584069"/>
                  <a:ext cx="6799996" cy="0"/>
                </a:xfrm>
                <a:prstGeom prst="line">
                  <a:avLst/>
                </a:prstGeom>
                <a:ln w="158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68" name="Rectangle à coins arrondis 67"/>
              <p:cNvSpPr/>
              <p:nvPr/>
            </p:nvSpPr>
            <p:spPr bwMode="auto">
              <a:xfrm>
                <a:off x="76751" y="902760"/>
                <a:ext cx="4356000" cy="3287332"/>
              </a:xfrm>
              <a:prstGeom prst="roundRect">
                <a:avLst>
                  <a:gd name="adj" fmla="val 84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a:latin typeface="+mj-lt"/>
                </a:endParaRPr>
              </a:p>
            </p:txBody>
          </p:sp>
        </p:grpSp>
        <p:sp>
          <p:nvSpPr>
            <p:cNvPr id="144" name="ZoneTexte 143"/>
            <p:cNvSpPr txBox="1"/>
            <p:nvPr/>
          </p:nvSpPr>
          <p:spPr>
            <a:xfrm>
              <a:off x="3478337" y="2292638"/>
              <a:ext cx="445591" cy="369332"/>
            </a:xfrm>
            <a:prstGeom prst="rect">
              <a:avLst/>
            </a:prstGeom>
            <a:noFill/>
          </p:spPr>
          <p:txBody>
            <a:bodyPr wrap="square" rtlCol="0">
              <a:spAutoFit/>
            </a:bodyPr>
            <a:lstStyle/>
            <a:p>
              <a:pPr algn="ctr"/>
              <a:r>
                <a:rPr lang="fr-FR" dirty="0" smtClean="0">
                  <a:solidFill>
                    <a:srgbClr val="00B0F0"/>
                  </a:solidFill>
                </a:rPr>
                <a:t>L</a:t>
              </a:r>
              <a:r>
                <a:rPr lang="fr-FR" baseline="-25000" dirty="0" smtClean="0">
                  <a:solidFill>
                    <a:srgbClr val="00B0F0"/>
                  </a:solidFill>
                </a:rPr>
                <a:t>2</a:t>
              </a:r>
              <a:endParaRPr lang="fr-FR" dirty="0">
                <a:solidFill>
                  <a:srgbClr val="00B0F0"/>
                </a:solidFill>
              </a:endParaRPr>
            </a:p>
          </p:txBody>
        </p:sp>
        <p:sp>
          <p:nvSpPr>
            <p:cNvPr id="145" name="ZoneTexte 144"/>
            <p:cNvSpPr txBox="1"/>
            <p:nvPr/>
          </p:nvSpPr>
          <p:spPr>
            <a:xfrm>
              <a:off x="3858314" y="3131676"/>
              <a:ext cx="445591" cy="369332"/>
            </a:xfrm>
            <a:prstGeom prst="rect">
              <a:avLst/>
            </a:prstGeom>
            <a:noFill/>
          </p:spPr>
          <p:txBody>
            <a:bodyPr wrap="square" rtlCol="0">
              <a:spAutoFit/>
            </a:bodyPr>
            <a:lstStyle/>
            <a:p>
              <a:pPr algn="ctr"/>
              <a:r>
                <a:rPr lang="fr-FR" dirty="0" smtClean="0">
                  <a:solidFill>
                    <a:srgbClr val="FF0000"/>
                  </a:solidFill>
                </a:rPr>
                <a:t>L</a:t>
              </a:r>
              <a:r>
                <a:rPr lang="fr-FR" baseline="-25000" dirty="0" smtClean="0">
                  <a:solidFill>
                    <a:srgbClr val="FF0000"/>
                  </a:solidFill>
                </a:rPr>
                <a:t>1</a:t>
              </a:r>
              <a:endParaRPr lang="fr-FR" dirty="0">
                <a:solidFill>
                  <a:srgbClr val="FF0000"/>
                </a:solidFill>
              </a:endParaRPr>
            </a:p>
          </p:txBody>
        </p:sp>
        <p:cxnSp>
          <p:nvCxnSpPr>
            <p:cNvPr id="146" name="Connecteur droit avec flèche 145"/>
            <p:cNvCxnSpPr/>
            <p:nvPr/>
          </p:nvCxnSpPr>
          <p:spPr>
            <a:xfrm flipH="1">
              <a:off x="3275856" y="2564904"/>
              <a:ext cx="288032" cy="144016"/>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47" name="Connecteur droit avec flèche 146"/>
            <p:cNvCxnSpPr/>
            <p:nvPr/>
          </p:nvCxnSpPr>
          <p:spPr>
            <a:xfrm flipH="1" flipV="1">
              <a:off x="3779912" y="3207180"/>
              <a:ext cx="207640" cy="99628"/>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sp>
        <p:nvSpPr>
          <p:cNvPr id="93" name="Espace réservé du numéro de diapositive 92"/>
          <p:cNvSpPr>
            <a:spLocks noGrp="1"/>
          </p:cNvSpPr>
          <p:nvPr>
            <p:ph type="sldNum" sz="quarter" idx="12"/>
          </p:nvPr>
        </p:nvSpPr>
        <p:spPr/>
        <p:txBody>
          <a:bodyPr/>
          <a:lstStyle/>
          <a:p>
            <a:fld id="{DB0DCAEC-CBBF-428A-8CF8-CA1E425F598E}" type="slidenum">
              <a:rPr lang="fr-FR" smtClean="0"/>
              <a:pPr/>
              <a:t>23</a:t>
            </a:fld>
            <a:endParaRPr lang="fr-FR"/>
          </a:p>
        </p:txBody>
      </p:sp>
      <p:sp>
        <p:nvSpPr>
          <p:cNvPr id="95" name="Espace réservé du contenu 2"/>
          <p:cNvSpPr>
            <a:spLocks noGrp="1"/>
          </p:cNvSpPr>
          <p:nvPr>
            <p:ph idx="1"/>
          </p:nvPr>
        </p:nvSpPr>
        <p:spPr>
          <a:xfrm>
            <a:off x="120567" y="800792"/>
            <a:ext cx="8229600" cy="756000"/>
          </a:xfrm>
        </p:spPr>
        <p:txBody>
          <a:bodyPr>
            <a:normAutofit/>
          </a:bodyPr>
          <a:lstStyle/>
          <a:p>
            <a:pPr>
              <a:buNone/>
            </a:pPr>
            <a:r>
              <a:rPr lang="fr-FR" u="sng" dirty="0" smtClean="0"/>
              <a:t>Adsorption multicouche de l’eau : structure des molécules d’eau à l’interface</a:t>
            </a:r>
            <a:endParaRPr lang="fr-FR" u="sng" dirty="0"/>
          </a:p>
        </p:txBody>
      </p:sp>
      <p:sp>
        <p:nvSpPr>
          <p:cNvPr id="96" name="Rectangle 95"/>
          <p:cNvSpPr/>
          <p:nvPr/>
        </p:nvSpPr>
        <p:spPr>
          <a:xfrm>
            <a:off x="1312979" y="6130474"/>
            <a:ext cx="6120680" cy="338554"/>
          </a:xfrm>
          <a:prstGeom prst="rect">
            <a:avLst/>
          </a:prstGeom>
        </p:spPr>
        <p:txBody>
          <a:bodyPr wrap="square">
            <a:spAutoFit/>
          </a:bodyPr>
          <a:lstStyle/>
          <a:p>
            <a:pPr lvl="0" indent="-342900">
              <a:buFont typeface="Arial" pitchFamily="34" charset="0"/>
              <a:buChar char="•"/>
              <a:defRPr/>
            </a:pPr>
            <a:r>
              <a:rPr lang="fr-FR" sz="1600" b="1" dirty="0" smtClean="0"/>
              <a:t>Formation de liaisons hydrogène entre les couches </a:t>
            </a:r>
            <a:r>
              <a:rPr lang="fr-FR" sz="1600" b="1" dirty="0" smtClean="0">
                <a:solidFill>
                  <a:srgbClr val="FF0000"/>
                </a:solidFill>
              </a:rPr>
              <a:t>L</a:t>
            </a:r>
            <a:r>
              <a:rPr lang="fr-FR" sz="1600" b="1" baseline="-25000" dirty="0" smtClean="0">
                <a:solidFill>
                  <a:srgbClr val="FF0000"/>
                </a:solidFill>
              </a:rPr>
              <a:t>1</a:t>
            </a:r>
            <a:r>
              <a:rPr lang="fr-FR" sz="1600" b="1" dirty="0" smtClean="0"/>
              <a:t> et </a:t>
            </a:r>
            <a:r>
              <a:rPr lang="fr-FR" sz="1600" b="1" dirty="0" smtClean="0">
                <a:solidFill>
                  <a:srgbClr val="00B0F0"/>
                </a:solidFill>
              </a:rPr>
              <a:t>L</a:t>
            </a:r>
            <a:r>
              <a:rPr lang="fr-FR" sz="1600" b="1" baseline="-25000" dirty="0" smtClean="0">
                <a:solidFill>
                  <a:srgbClr val="00B0F0"/>
                </a:solidFill>
              </a:rPr>
              <a:t>2</a:t>
            </a:r>
            <a:endParaRPr lang="fr-FR" sz="1600" b="1" dirty="0" smtClean="0">
              <a:solidFill>
                <a:srgbClr val="00B0F0"/>
              </a:solidFill>
            </a:endParaRPr>
          </a:p>
        </p:txBody>
      </p:sp>
      <p:pic>
        <p:nvPicPr>
          <p:cNvPr id="65" name="Picture 2"/>
          <p:cNvPicPr>
            <a:picLocks noChangeAspect="1" noChangeArrowheads="1"/>
          </p:cNvPicPr>
          <p:nvPr/>
        </p:nvPicPr>
        <p:blipFill>
          <a:blip r:embed="rId6" cstate="print"/>
          <a:srcRect/>
          <a:stretch>
            <a:fillRect/>
          </a:stretch>
        </p:blipFill>
        <p:spPr bwMode="auto">
          <a:xfrm>
            <a:off x="8390955" y="0"/>
            <a:ext cx="753045" cy="484477"/>
          </a:xfrm>
          <a:prstGeom prst="rect">
            <a:avLst/>
          </a:prstGeom>
          <a:noFill/>
          <a:ln w="9525">
            <a:noFill/>
            <a:miter lim="800000"/>
            <a:headEnd/>
            <a:tailEnd/>
          </a:ln>
        </p:spPr>
      </p:pic>
      <p:pic>
        <p:nvPicPr>
          <p:cNvPr id="66" name="Image 65" descr="logo_edf.jpg"/>
          <p:cNvPicPr>
            <a:picLocks noChangeAspect="1"/>
          </p:cNvPicPr>
          <p:nvPr/>
        </p:nvPicPr>
        <p:blipFill>
          <a:blip r:embed="rId7" cstate="print"/>
          <a:srcRect t="17393" b="17382"/>
          <a:stretch>
            <a:fillRect/>
          </a:stretch>
        </p:blipFill>
        <p:spPr>
          <a:xfrm>
            <a:off x="0" y="0"/>
            <a:ext cx="827221" cy="404664"/>
          </a:xfrm>
          <a:prstGeom prst="rect">
            <a:avLst/>
          </a:prstGeom>
        </p:spPr>
      </p:pic>
    </p:spTree>
    <p:custDataLst>
      <p:tags r:id="rId1"/>
    </p:custDataLst>
  </p:cSld>
  <p:clrMapOvr>
    <a:masterClrMapping/>
  </p:clrMapOvr>
  <p:transition advTm="48533">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43"/>
                                        </p:tgtEl>
                                        <p:attrNameLst>
                                          <p:attrName>style.visibility</p:attrName>
                                        </p:attrNameLst>
                                      </p:cBhvr>
                                      <p:to>
                                        <p:strVal val="visible"/>
                                      </p:to>
                                    </p:set>
                                    <p:animEffect transition="in" filter="fade">
                                      <p:cBhvr>
                                        <p:cTn id="9" dur="1000"/>
                                        <p:tgtEl>
                                          <p:spTgt spid="143"/>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143" grpId="0" animBg="1"/>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Interface eau/NiO(100)</a:t>
            </a:r>
            <a:endParaRPr lang="fr-FR" dirty="0"/>
          </a:p>
        </p:txBody>
      </p:sp>
      <p:graphicFrame>
        <p:nvGraphicFramePr>
          <p:cNvPr id="7" name="Tableau 6"/>
          <p:cNvGraphicFramePr>
            <a:graphicFrameLocks noGrp="1"/>
          </p:cNvGraphicFramePr>
          <p:nvPr/>
        </p:nvGraphicFramePr>
        <p:xfrm>
          <a:off x="6804248" y="2559184"/>
          <a:ext cx="1547042" cy="365760"/>
        </p:xfrm>
        <a:graphic>
          <a:graphicData uri="http://schemas.openxmlformats.org/drawingml/2006/table">
            <a:tbl>
              <a:tblPr firstRow="1" bandRow="1">
                <a:tableStyleId>{22838BEF-8BB2-4498-84A7-C5851F593DF1}</a:tableStyleId>
              </a:tblPr>
              <a:tblGrid>
                <a:gridCol w="1080000"/>
                <a:gridCol w="467042"/>
              </a:tblGrid>
              <a:tr h="288000">
                <a:tc>
                  <a:txBody>
                    <a:bodyPr/>
                    <a:lstStyle/>
                    <a:p>
                      <a:pPr algn="ctr"/>
                      <a:r>
                        <a:rPr lang="fr-FR" b="0" dirty="0" err="1" smtClean="0"/>
                        <a:t>OH</a:t>
                      </a:r>
                      <a:r>
                        <a:rPr lang="fr-FR" b="0" baseline="-25000" dirty="0" err="1" smtClean="0"/>
                        <a:t>t</a:t>
                      </a:r>
                      <a:r>
                        <a:rPr lang="fr-FR" b="0" baseline="-25000" dirty="0" smtClean="0"/>
                        <a:t>  </a:t>
                      </a:r>
                      <a:r>
                        <a:rPr lang="fr-FR" b="0" baseline="0" dirty="0" smtClean="0"/>
                        <a:t> (%)</a:t>
                      </a:r>
                      <a:endParaRPr lang="fr-FR" b="0" dirty="0"/>
                    </a:p>
                  </a:txBody>
                  <a:tcPr anchor="ctr"/>
                </a:tc>
                <a:tc>
                  <a:txBody>
                    <a:bodyPr/>
                    <a:lstStyle/>
                    <a:p>
                      <a:pPr algn="ctr"/>
                      <a:r>
                        <a:rPr lang="fr-FR" b="0" dirty="0" smtClean="0"/>
                        <a:t>5</a:t>
                      </a:r>
                      <a:endParaRPr lang="fr-FR" b="0" dirty="0"/>
                    </a:p>
                  </a:txBody>
                  <a:tcPr anchor="ctr"/>
                </a:tc>
              </a:tr>
            </a:tbl>
          </a:graphicData>
        </a:graphic>
      </p:graphicFrame>
      <p:sp>
        <p:nvSpPr>
          <p:cNvPr id="12" name="Espace réservé du numéro de diapositive 11"/>
          <p:cNvSpPr>
            <a:spLocks noGrp="1"/>
          </p:cNvSpPr>
          <p:nvPr>
            <p:ph type="sldNum" sz="quarter" idx="12"/>
          </p:nvPr>
        </p:nvSpPr>
        <p:spPr/>
        <p:txBody>
          <a:bodyPr/>
          <a:lstStyle/>
          <a:p>
            <a:fld id="{DB0DCAEC-CBBF-428A-8CF8-CA1E425F598E}" type="slidenum">
              <a:rPr lang="fr-FR" smtClean="0"/>
              <a:pPr/>
              <a:t>24</a:t>
            </a:fld>
            <a:endParaRPr lang="fr-FR" dirty="0"/>
          </a:p>
        </p:txBody>
      </p:sp>
      <p:sp>
        <p:nvSpPr>
          <p:cNvPr id="15" name="Espace réservé du contenu 2"/>
          <p:cNvSpPr txBox="1">
            <a:spLocks/>
          </p:cNvSpPr>
          <p:nvPr/>
        </p:nvSpPr>
        <p:spPr>
          <a:xfrm>
            <a:off x="120567" y="800792"/>
            <a:ext cx="8229600" cy="756000"/>
          </a:xfrm>
          <a:prstGeom prst="rect">
            <a:avLst/>
          </a:prstGeom>
        </p:spPr>
        <p:txBody>
          <a:bodyPr vert="horz" lIns="91440" tIns="45720" rIns="91440" bIns="45720" rtlCol="0">
            <a:normAutofit/>
          </a:bodyPr>
          <a:lstStyle/>
          <a:p>
            <a:pPr lvl="0" indent="-342900">
              <a:defRPr/>
            </a:pPr>
            <a:r>
              <a:rPr lang="fr-FR" u="sng" dirty="0" smtClean="0"/>
              <a:t>Comportement dynamique des couches L</a:t>
            </a:r>
            <a:r>
              <a:rPr lang="fr-FR" u="sng" baseline="-25000" dirty="0" smtClean="0"/>
              <a:t>1</a:t>
            </a:r>
            <a:r>
              <a:rPr lang="fr-FR" u="sng" dirty="0" smtClean="0"/>
              <a:t> et L</a:t>
            </a:r>
            <a:r>
              <a:rPr lang="fr-FR" u="sng" baseline="-25000" dirty="0" smtClean="0"/>
              <a:t>2</a:t>
            </a:r>
            <a:r>
              <a:rPr lang="fr-FR" u="sng" dirty="0" smtClean="0"/>
              <a:t> : </a:t>
            </a:r>
          </a:p>
        </p:txBody>
      </p:sp>
      <p:pic>
        <p:nvPicPr>
          <p:cNvPr id="21" name="Image 5" descr="NiO_diss1.png"/>
          <p:cNvPicPr preferRelativeResize="0">
            <a:picLocks noChangeAspect="1"/>
          </p:cNvPicPr>
          <p:nvPr/>
        </p:nvPicPr>
        <p:blipFill>
          <a:blip r:embed="rId3" cstate="print">
            <a:clrChange>
              <a:clrFrom>
                <a:srgbClr val="FFFFFF"/>
              </a:clrFrom>
              <a:clrTo>
                <a:srgbClr val="FFFFFF">
                  <a:alpha val="0"/>
                </a:srgbClr>
              </a:clrTo>
            </a:clrChange>
          </a:blip>
          <a:srcRect l="15575" t="26099" r="11246" b="4304"/>
          <a:stretch>
            <a:fillRect/>
          </a:stretch>
        </p:blipFill>
        <p:spPr>
          <a:xfrm>
            <a:off x="124820" y="1313281"/>
            <a:ext cx="2517020" cy="1864458"/>
          </a:xfrm>
          <a:prstGeom prst="rect">
            <a:avLst/>
          </a:prstGeom>
        </p:spPr>
      </p:pic>
      <p:sp>
        <p:nvSpPr>
          <p:cNvPr id="22" name="ZoneTexte 9"/>
          <p:cNvSpPr txBox="1"/>
          <p:nvPr/>
        </p:nvSpPr>
        <p:spPr>
          <a:xfrm>
            <a:off x="248333" y="1285883"/>
            <a:ext cx="582971" cy="338554"/>
          </a:xfrm>
          <a:prstGeom prst="rect">
            <a:avLst/>
          </a:prstGeom>
          <a:noFill/>
        </p:spPr>
        <p:txBody>
          <a:bodyPr wrap="square" rtlCol="0">
            <a:spAutoFit/>
          </a:bodyPr>
          <a:lstStyle/>
          <a:p>
            <a:pPr algn="ctr"/>
            <a:r>
              <a:rPr lang="fr-FR" sz="1600" dirty="0" smtClean="0">
                <a:solidFill>
                  <a:srgbClr val="FF0000"/>
                </a:solidFill>
              </a:rPr>
              <a:t>L</a:t>
            </a:r>
            <a:r>
              <a:rPr lang="fr-FR" sz="1600" baseline="-25000" dirty="0" smtClean="0">
                <a:solidFill>
                  <a:srgbClr val="FF0000"/>
                </a:solidFill>
              </a:rPr>
              <a:t>1</a:t>
            </a:r>
            <a:endParaRPr lang="fr-FR" sz="1600" i="1" baseline="-25000" dirty="0">
              <a:solidFill>
                <a:srgbClr val="FF0000"/>
              </a:solidFill>
            </a:endParaRPr>
          </a:p>
        </p:txBody>
      </p:sp>
      <p:sp>
        <p:nvSpPr>
          <p:cNvPr id="23" name="ZoneTexte 10"/>
          <p:cNvSpPr txBox="1"/>
          <p:nvPr/>
        </p:nvSpPr>
        <p:spPr>
          <a:xfrm>
            <a:off x="1362864" y="1196752"/>
            <a:ext cx="809598" cy="338554"/>
          </a:xfrm>
          <a:prstGeom prst="rect">
            <a:avLst/>
          </a:prstGeom>
          <a:noFill/>
        </p:spPr>
        <p:txBody>
          <a:bodyPr wrap="square" rtlCol="0">
            <a:spAutoFit/>
          </a:bodyPr>
          <a:lstStyle/>
          <a:p>
            <a:pPr algn="ctr"/>
            <a:r>
              <a:rPr lang="fr-FR" sz="1600" dirty="0" smtClean="0">
                <a:solidFill>
                  <a:srgbClr val="00B0F0"/>
                </a:solidFill>
              </a:rPr>
              <a:t>L</a:t>
            </a:r>
            <a:r>
              <a:rPr lang="fr-FR" sz="1600" baseline="-25000" dirty="0" smtClean="0">
                <a:solidFill>
                  <a:srgbClr val="00B0F0"/>
                </a:solidFill>
              </a:rPr>
              <a:t>2</a:t>
            </a:r>
            <a:endParaRPr lang="fr-FR" sz="1600" i="1" baseline="-25000" dirty="0">
              <a:solidFill>
                <a:srgbClr val="00B0F0"/>
              </a:solidFill>
            </a:endParaRPr>
          </a:p>
        </p:txBody>
      </p:sp>
      <p:cxnSp>
        <p:nvCxnSpPr>
          <p:cNvPr id="24" name="Connecteur droit avec flèche 12"/>
          <p:cNvCxnSpPr/>
          <p:nvPr/>
        </p:nvCxnSpPr>
        <p:spPr>
          <a:xfrm flipH="1">
            <a:off x="1330260" y="1398838"/>
            <a:ext cx="302754" cy="100811"/>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25" name="Connecteur droit 13"/>
          <p:cNvCxnSpPr/>
          <p:nvPr/>
        </p:nvCxnSpPr>
        <p:spPr>
          <a:xfrm rot="5400000" flipH="1" flipV="1">
            <a:off x="1115694" y="2012453"/>
            <a:ext cx="233057"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7" name="ZoneTexte 16"/>
          <p:cNvSpPr txBox="1"/>
          <p:nvPr/>
        </p:nvSpPr>
        <p:spPr>
          <a:xfrm>
            <a:off x="741665" y="2670316"/>
            <a:ext cx="809598" cy="338554"/>
          </a:xfrm>
          <a:prstGeom prst="rect">
            <a:avLst/>
          </a:prstGeom>
          <a:noFill/>
        </p:spPr>
        <p:txBody>
          <a:bodyPr wrap="square" rtlCol="0">
            <a:spAutoFit/>
          </a:bodyPr>
          <a:lstStyle/>
          <a:p>
            <a:pPr algn="ctr"/>
            <a:r>
              <a:rPr lang="fr-FR" sz="1600" dirty="0" smtClean="0">
                <a:solidFill>
                  <a:schemeClr val="bg1"/>
                </a:solidFill>
              </a:rPr>
              <a:t>Ni</a:t>
            </a:r>
            <a:endParaRPr lang="fr-FR" sz="1600" i="1" baseline="-25000" dirty="0">
              <a:solidFill>
                <a:schemeClr val="bg1"/>
              </a:solidFill>
            </a:endParaRPr>
          </a:p>
        </p:txBody>
      </p:sp>
      <p:sp>
        <p:nvSpPr>
          <p:cNvPr id="28" name="ZoneTexte 17"/>
          <p:cNvSpPr txBox="1"/>
          <p:nvPr/>
        </p:nvSpPr>
        <p:spPr>
          <a:xfrm>
            <a:off x="1503223" y="2113419"/>
            <a:ext cx="809598" cy="338554"/>
          </a:xfrm>
          <a:prstGeom prst="rect">
            <a:avLst/>
          </a:prstGeom>
          <a:noFill/>
        </p:spPr>
        <p:txBody>
          <a:bodyPr wrap="square" rtlCol="0">
            <a:spAutoFit/>
          </a:bodyPr>
          <a:lstStyle/>
          <a:p>
            <a:pPr algn="ctr"/>
            <a:r>
              <a:rPr lang="fr-FR" sz="1600" dirty="0" smtClean="0"/>
              <a:t>O</a:t>
            </a:r>
            <a:r>
              <a:rPr lang="fr-FR" sz="1600" baseline="-25000" dirty="0" smtClean="0"/>
              <a:t>s</a:t>
            </a:r>
            <a:endParaRPr lang="fr-FR" sz="1600" i="1" baseline="-25000" dirty="0"/>
          </a:p>
        </p:txBody>
      </p:sp>
      <p:cxnSp>
        <p:nvCxnSpPr>
          <p:cNvPr id="29" name="Connecteur droit avec flèche 20"/>
          <p:cNvCxnSpPr/>
          <p:nvPr/>
        </p:nvCxnSpPr>
        <p:spPr>
          <a:xfrm>
            <a:off x="632894" y="1626459"/>
            <a:ext cx="481945" cy="513729"/>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rot="10800000">
            <a:off x="812719" y="2184428"/>
            <a:ext cx="233057" cy="46612"/>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2077517" y="2016560"/>
            <a:ext cx="1663385" cy="338554"/>
          </a:xfrm>
          <a:prstGeom prst="rect">
            <a:avLst/>
          </a:prstGeom>
          <a:noFill/>
        </p:spPr>
        <p:txBody>
          <a:bodyPr wrap="square" rtlCol="0">
            <a:spAutoFit/>
          </a:bodyPr>
          <a:lstStyle/>
          <a:p>
            <a:pPr algn="ctr"/>
            <a:r>
              <a:rPr lang="fr-FR" sz="1600" dirty="0" smtClean="0"/>
              <a:t>(i)</a:t>
            </a:r>
            <a:endParaRPr lang="fr-FR" sz="1600" i="1" baseline="-25000" dirty="0"/>
          </a:p>
        </p:txBody>
      </p:sp>
      <p:grpSp>
        <p:nvGrpSpPr>
          <p:cNvPr id="63" name="Groupe 62"/>
          <p:cNvGrpSpPr/>
          <p:nvPr/>
        </p:nvGrpSpPr>
        <p:grpSpPr>
          <a:xfrm>
            <a:off x="2472812" y="1293813"/>
            <a:ext cx="3358619" cy="1880161"/>
            <a:chOff x="2472812" y="1509837"/>
            <a:chExt cx="3358619" cy="1880161"/>
          </a:xfrm>
        </p:grpSpPr>
        <p:cxnSp>
          <p:nvCxnSpPr>
            <p:cNvPr id="32" name="Connecteur droit avec flèche 11"/>
            <p:cNvCxnSpPr/>
            <p:nvPr/>
          </p:nvCxnSpPr>
          <p:spPr>
            <a:xfrm flipV="1">
              <a:off x="2472812" y="2674745"/>
              <a:ext cx="872797" cy="0"/>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pic>
          <p:nvPicPr>
            <p:cNvPr id="34" name="Image 6" descr="NiO_diss2.png"/>
            <p:cNvPicPr preferRelativeResize="0">
              <a:picLocks noChangeAspect="1"/>
            </p:cNvPicPr>
            <p:nvPr/>
          </p:nvPicPr>
          <p:blipFill>
            <a:blip r:embed="rId4" cstate="print">
              <a:clrChange>
                <a:clrFrom>
                  <a:srgbClr val="FFFFFF"/>
                </a:clrFrom>
                <a:clrTo>
                  <a:srgbClr val="FFFFFF">
                    <a:alpha val="0"/>
                  </a:srgbClr>
                </a:clrTo>
              </a:clrChange>
            </a:blip>
            <a:srcRect l="19659" t="33250" r="9872" b="251"/>
            <a:stretch>
              <a:fillRect/>
            </a:stretch>
          </p:blipFill>
          <p:spPr>
            <a:xfrm>
              <a:off x="3372847" y="1593341"/>
              <a:ext cx="2458584" cy="1796657"/>
            </a:xfrm>
            <a:prstGeom prst="rect">
              <a:avLst/>
            </a:prstGeom>
          </p:spPr>
        </p:pic>
        <p:cxnSp>
          <p:nvCxnSpPr>
            <p:cNvPr id="35" name="Connecteur droit 34"/>
            <p:cNvCxnSpPr/>
            <p:nvPr/>
          </p:nvCxnSpPr>
          <p:spPr>
            <a:xfrm flipH="1" flipV="1">
              <a:off x="4606624" y="2564256"/>
              <a:ext cx="151217" cy="50406"/>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7" name="ZoneTexte 36"/>
            <p:cNvSpPr txBox="1"/>
            <p:nvPr/>
          </p:nvSpPr>
          <p:spPr>
            <a:xfrm>
              <a:off x="3563637" y="1509837"/>
              <a:ext cx="591338" cy="338554"/>
            </a:xfrm>
            <a:prstGeom prst="rect">
              <a:avLst/>
            </a:prstGeom>
            <a:noFill/>
          </p:spPr>
          <p:txBody>
            <a:bodyPr wrap="square" rtlCol="0">
              <a:spAutoFit/>
            </a:bodyPr>
            <a:lstStyle/>
            <a:p>
              <a:pPr algn="ctr"/>
              <a:r>
                <a:rPr lang="fr-FR" sz="1600" dirty="0" err="1" smtClean="0"/>
                <a:t>OH</a:t>
              </a:r>
              <a:r>
                <a:rPr lang="fr-FR" sz="1600" baseline="-25000" dirty="0" err="1" smtClean="0"/>
                <a:t>t</a:t>
              </a:r>
              <a:endParaRPr lang="fr-FR" sz="1600" i="1" baseline="-25000" dirty="0"/>
            </a:p>
          </p:txBody>
        </p:sp>
        <p:cxnSp>
          <p:nvCxnSpPr>
            <p:cNvPr id="38" name="Connecteur droit avec flèche 37"/>
            <p:cNvCxnSpPr/>
            <p:nvPr/>
          </p:nvCxnSpPr>
          <p:spPr>
            <a:xfrm>
              <a:off x="3871293" y="1853384"/>
              <a:ext cx="517085" cy="593437"/>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9" name="ZoneTexte 38"/>
            <p:cNvSpPr txBox="1"/>
            <p:nvPr/>
          </p:nvSpPr>
          <p:spPr>
            <a:xfrm>
              <a:off x="4847485" y="1955971"/>
              <a:ext cx="591338" cy="338554"/>
            </a:xfrm>
            <a:prstGeom prst="rect">
              <a:avLst/>
            </a:prstGeom>
            <a:noFill/>
          </p:spPr>
          <p:txBody>
            <a:bodyPr wrap="square" rtlCol="0">
              <a:spAutoFit/>
            </a:bodyPr>
            <a:lstStyle/>
            <a:p>
              <a:pPr algn="ctr"/>
              <a:r>
                <a:rPr lang="fr-FR" sz="1600" dirty="0" err="1" smtClean="0"/>
                <a:t>OH</a:t>
              </a:r>
              <a:r>
                <a:rPr lang="fr-FR" sz="1600" baseline="-25000" dirty="0" err="1" smtClean="0"/>
                <a:t>s</a:t>
              </a:r>
              <a:endParaRPr lang="fr-FR" sz="1600" i="1" baseline="-25000" dirty="0"/>
            </a:p>
          </p:txBody>
        </p:sp>
        <p:cxnSp>
          <p:nvCxnSpPr>
            <p:cNvPr id="40" name="Connecteur droit avec flèche 39"/>
            <p:cNvCxnSpPr/>
            <p:nvPr/>
          </p:nvCxnSpPr>
          <p:spPr>
            <a:xfrm flipH="1">
              <a:off x="4942838" y="2278908"/>
              <a:ext cx="205029" cy="571157"/>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41" name="Connecteur droit 40"/>
            <p:cNvCxnSpPr/>
            <p:nvPr/>
          </p:nvCxnSpPr>
          <p:spPr>
            <a:xfrm rot="5400000" flipH="1" flipV="1">
              <a:off x="4358777" y="2243832"/>
              <a:ext cx="236403"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2" name="Connecteur droit 41"/>
            <p:cNvCxnSpPr/>
            <p:nvPr/>
          </p:nvCxnSpPr>
          <p:spPr>
            <a:xfrm rot="10800000">
              <a:off x="4066347" y="2404941"/>
              <a:ext cx="236403" cy="4728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65" name="Groupe 64"/>
          <p:cNvGrpSpPr/>
          <p:nvPr/>
        </p:nvGrpSpPr>
        <p:grpSpPr>
          <a:xfrm>
            <a:off x="3275856" y="3138824"/>
            <a:ext cx="2511206" cy="2251972"/>
            <a:chOff x="3788986" y="3354848"/>
            <a:chExt cx="2511206" cy="2251972"/>
          </a:xfrm>
        </p:grpSpPr>
        <p:pic>
          <p:nvPicPr>
            <p:cNvPr id="44" name="Image 3" descr="diss3Nio.png"/>
            <p:cNvPicPr preferRelativeResize="0">
              <a:picLocks noChangeAspect="1"/>
            </p:cNvPicPr>
            <p:nvPr/>
          </p:nvPicPr>
          <p:blipFill>
            <a:blip r:embed="rId5" cstate="print">
              <a:clrChange>
                <a:clrFrom>
                  <a:srgbClr val="FFFFFF"/>
                </a:clrFrom>
                <a:clrTo>
                  <a:srgbClr val="FFFFFF">
                    <a:alpha val="0"/>
                  </a:srgbClr>
                </a:clrTo>
              </a:clrChange>
            </a:blip>
            <a:srcRect l="4065" t="26250" r="24111" b="7251"/>
            <a:stretch>
              <a:fillRect/>
            </a:stretch>
          </p:blipFill>
          <p:spPr>
            <a:xfrm>
              <a:off x="3788986" y="3806332"/>
              <a:ext cx="2511206" cy="1800488"/>
            </a:xfrm>
            <a:prstGeom prst="rect">
              <a:avLst/>
            </a:prstGeom>
          </p:spPr>
        </p:pic>
        <p:cxnSp>
          <p:nvCxnSpPr>
            <p:cNvPr id="45" name="Connecteur droit 44"/>
            <p:cNvCxnSpPr/>
            <p:nvPr/>
          </p:nvCxnSpPr>
          <p:spPr>
            <a:xfrm flipH="1" flipV="1">
              <a:off x="4971642" y="4715071"/>
              <a:ext cx="192957" cy="82326"/>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 name="Connecteur droit 45"/>
            <p:cNvCxnSpPr/>
            <p:nvPr/>
          </p:nvCxnSpPr>
          <p:spPr>
            <a:xfrm rot="5400000" flipH="1" flipV="1">
              <a:off x="4742508" y="4461336"/>
              <a:ext cx="236402"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rot="10800000" flipV="1">
              <a:off x="4157600" y="4664665"/>
              <a:ext cx="360392" cy="2152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3" name="Connecteur droit avec flèche 52"/>
            <p:cNvCxnSpPr/>
            <p:nvPr/>
          </p:nvCxnSpPr>
          <p:spPr>
            <a:xfrm rot="5400000">
              <a:off x="4823525" y="3631843"/>
              <a:ext cx="554462" cy="472"/>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54" name="ZoneTexte 53"/>
            <p:cNvSpPr txBox="1"/>
            <p:nvPr/>
          </p:nvSpPr>
          <p:spPr>
            <a:xfrm>
              <a:off x="5016511" y="3444536"/>
              <a:ext cx="705679" cy="338554"/>
            </a:xfrm>
            <a:prstGeom prst="rect">
              <a:avLst/>
            </a:prstGeom>
            <a:noFill/>
          </p:spPr>
          <p:txBody>
            <a:bodyPr wrap="square" rtlCol="0">
              <a:spAutoFit/>
            </a:bodyPr>
            <a:lstStyle/>
            <a:p>
              <a:pPr algn="ctr"/>
              <a:r>
                <a:rPr lang="fr-FR" sz="1600" dirty="0" smtClean="0"/>
                <a:t>(ii)</a:t>
              </a:r>
              <a:endParaRPr lang="fr-FR" sz="1600" i="1" baseline="-25000" dirty="0"/>
            </a:p>
          </p:txBody>
        </p:sp>
      </p:grpSp>
      <p:sp>
        <p:nvSpPr>
          <p:cNvPr id="58" name="Ellipse 57"/>
          <p:cNvSpPr/>
          <p:nvPr/>
        </p:nvSpPr>
        <p:spPr>
          <a:xfrm rot="18859376">
            <a:off x="4402499" y="1929710"/>
            <a:ext cx="572844" cy="11073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cxnSp>
        <p:nvCxnSpPr>
          <p:cNvPr id="26" name="Connecteur droit 14"/>
          <p:cNvCxnSpPr/>
          <p:nvPr/>
        </p:nvCxnSpPr>
        <p:spPr>
          <a:xfrm rot="16200000" flipV="1">
            <a:off x="1412816" y="2416941"/>
            <a:ext cx="279669" cy="21008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73" name="Groupe 72"/>
          <p:cNvGrpSpPr/>
          <p:nvPr/>
        </p:nvGrpSpPr>
        <p:grpSpPr>
          <a:xfrm>
            <a:off x="73161" y="3088419"/>
            <a:ext cx="3738889" cy="2360553"/>
            <a:chOff x="73161" y="3088419"/>
            <a:chExt cx="3738889" cy="2360553"/>
          </a:xfrm>
        </p:grpSpPr>
        <p:cxnSp>
          <p:nvCxnSpPr>
            <p:cNvPr id="19" name="Connecteur droit avec flèche 18"/>
            <p:cNvCxnSpPr/>
            <p:nvPr/>
          </p:nvCxnSpPr>
          <p:spPr>
            <a:xfrm rot="10800000" flipV="1">
              <a:off x="1889593" y="3088419"/>
              <a:ext cx="1922457" cy="1057790"/>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1839187" y="3504270"/>
              <a:ext cx="705679" cy="338554"/>
            </a:xfrm>
            <a:prstGeom prst="rect">
              <a:avLst/>
            </a:prstGeom>
            <a:noFill/>
          </p:spPr>
          <p:txBody>
            <a:bodyPr wrap="square" rtlCol="0">
              <a:spAutoFit/>
            </a:bodyPr>
            <a:lstStyle/>
            <a:p>
              <a:pPr algn="ctr"/>
              <a:r>
                <a:rPr lang="fr-FR" sz="1600" dirty="0" smtClean="0"/>
                <a:t>(i’)</a:t>
              </a:r>
              <a:endParaRPr lang="fr-FR" sz="1600" i="1" baseline="-25000" dirty="0"/>
            </a:p>
          </p:txBody>
        </p:sp>
        <p:pic>
          <p:nvPicPr>
            <p:cNvPr id="48" name="Image 4" descr="diss4NiO.png"/>
            <p:cNvPicPr preferRelativeResize="0">
              <a:picLocks noChangeAspect="1"/>
            </p:cNvPicPr>
            <p:nvPr/>
          </p:nvPicPr>
          <p:blipFill>
            <a:blip r:embed="rId6" cstate="print">
              <a:clrChange>
                <a:clrFrom>
                  <a:srgbClr val="FFFFFF"/>
                </a:clrFrom>
                <a:clrTo>
                  <a:srgbClr val="FFFFFF">
                    <a:alpha val="0"/>
                  </a:srgbClr>
                </a:clrTo>
              </a:clrChange>
            </a:blip>
            <a:srcRect l="13374" t="29130" r="13755" b="742"/>
            <a:stretch>
              <a:fillRect/>
            </a:stretch>
          </p:blipFill>
          <p:spPr>
            <a:xfrm>
              <a:off x="73161" y="3558502"/>
              <a:ext cx="2440760" cy="1830570"/>
            </a:xfrm>
            <a:prstGeom prst="rect">
              <a:avLst/>
            </a:prstGeom>
          </p:spPr>
        </p:pic>
        <p:cxnSp>
          <p:nvCxnSpPr>
            <p:cNvPr id="50" name="Connecteur droit 49"/>
            <p:cNvCxnSpPr>
              <a:cxnSpLocks noChangeAspect="1"/>
            </p:cNvCxnSpPr>
            <p:nvPr/>
          </p:nvCxnSpPr>
          <p:spPr>
            <a:xfrm rot="10800000">
              <a:off x="1346601" y="4522318"/>
              <a:ext cx="124069" cy="67873"/>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flipV="1">
              <a:off x="1162418" y="3843775"/>
              <a:ext cx="25200" cy="285513"/>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a:xfrm flipH="1" flipV="1">
              <a:off x="759174" y="4398236"/>
              <a:ext cx="302433" cy="50406"/>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a:off x="150865" y="3382342"/>
              <a:ext cx="2066630" cy="0"/>
            </a:xfrm>
            <a:prstGeom prst="line">
              <a:avLst/>
            </a:prstGeom>
            <a:ln w="2222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Connecteur droit 55"/>
            <p:cNvCxnSpPr/>
            <p:nvPr/>
          </p:nvCxnSpPr>
          <p:spPr>
            <a:xfrm rot="5400000" flipH="1" flipV="1">
              <a:off x="2255492" y="4692888"/>
              <a:ext cx="1512168" cy="0"/>
            </a:xfrm>
            <a:prstGeom prst="line">
              <a:avLst/>
            </a:prstGeom>
            <a:ln w="2222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rot="10800000">
              <a:off x="2217494" y="3382342"/>
              <a:ext cx="806490" cy="554462"/>
            </a:xfrm>
            <a:prstGeom prst="line">
              <a:avLst/>
            </a:prstGeom>
            <a:ln w="2222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cxnSp>
        <p:nvCxnSpPr>
          <p:cNvPr id="59" name="Connecteur droit avec flèche 18"/>
          <p:cNvCxnSpPr/>
          <p:nvPr/>
        </p:nvCxnSpPr>
        <p:spPr>
          <a:xfrm rot="5400000">
            <a:off x="1709611" y="2493039"/>
            <a:ext cx="186446" cy="93223"/>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60" name="Ellipse 59"/>
          <p:cNvSpPr/>
          <p:nvPr/>
        </p:nvSpPr>
        <p:spPr>
          <a:xfrm rot="16848992">
            <a:off x="3661685" y="3867285"/>
            <a:ext cx="620397" cy="12331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61" name="Ellipse 60"/>
          <p:cNvSpPr/>
          <p:nvPr/>
        </p:nvSpPr>
        <p:spPr>
          <a:xfrm rot="20925374">
            <a:off x="802721" y="3471566"/>
            <a:ext cx="711742" cy="12097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67" name="Espace réservé du contenu 2"/>
          <p:cNvSpPr txBox="1">
            <a:spLocks/>
          </p:cNvSpPr>
          <p:nvPr/>
        </p:nvSpPr>
        <p:spPr>
          <a:xfrm>
            <a:off x="35496" y="5697352"/>
            <a:ext cx="6525146" cy="323936"/>
          </a:xfrm>
          <a:prstGeom prst="rect">
            <a:avLst/>
          </a:prstGeom>
        </p:spPr>
        <p:txBody>
          <a:bodyPr vert="horz" lIns="91440" tIns="45720" rIns="91440" bIns="45720" rtlCol="0">
            <a:normAutofit lnSpcReduction="10000"/>
          </a:bodyPr>
          <a:lstStyle/>
          <a:p>
            <a:pPr marR="0" lvl="0" indent="-342900" algn="l" defTabSz="914400" rtl="0" eaLnBrk="1" fontAlgn="auto" latinLnBrk="0" hangingPunct="1">
              <a:lnSpc>
                <a:spcPct val="100000"/>
              </a:lnSpc>
              <a:spcAft>
                <a:spcPts val="0"/>
              </a:spcAft>
              <a:buClrTx/>
              <a:buSzTx/>
              <a:buFont typeface="Arial" pitchFamily="34" charset="0"/>
              <a:buChar char="•"/>
              <a:tabLst/>
              <a:defRPr/>
            </a:pPr>
            <a:r>
              <a:rPr lang="fr-FR" sz="1600" b="1" dirty="0" smtClean="0"/>
              <a:t>(i) Dissociation simple de la couche L</a:t>
            </a:r>
            <a:r>
              <a:rPr lang="fr-FR" sz="1600" b="1" baseline="-25000" dirty="0" smtClean="0"/>
              <a:t>1</a:t>
            </a:r>
            <a:endParaRPr lang="fr-FR" sz="1600" b="1" dirty="0" smtClean="0"/>
          </a:p>
        </p:txBody>
      </p:sp>
      <p:sp>
        <p:nvSpPr>
          <p:cNvPr id="68" name="Rectangle à coins arrondis 67"/>
          <p:cNvSpPr/>
          <p:nvPr/>
        </p:nvSpPr>
        <p:spPr bwMode="auto">
          <a:xfrm>
            <a:off x="58056" y="5653921"/>
            <a:ext cx="6083606" cy="943431"/>
          </a:xfrm>
          <a:prstGeom prst="roundRect">
            <a:avLst>
              <a:gd name="adj" fmla="val 3809"/>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69" name="Rectangle 68"/>
          <p:cNvSpPr/>
          <p:nvPr/>
        </p:nvSpPr>
        <p:spPr>
          <a:xfrm>
            <a:off x="35496" y="5949280"/>
            <a:ext cx="6408712" cy="338554"/>
          </a:xfrm>
          <a:prstGeom prst="rect">
            <a:avLst/>
          </a:prstGeom>
        </p:spPr>
        <p:txBody>
          <a:bodyPr wrap="square">
            <a:spAutoFit/>
          </a:bodyPr>
          <a:lstStyle/>
          <a:p>
            <a:pPr lvl="0" indent="-342900">
              <a:buFont typeface="Arial" pitchFamily="34" charset="0"/>
              <a:buChar char="•"/>
              <a:defRPr/>
            </a:pPr>
            <a:r>
              <a:rPr lang="fr-FR" sz="1600" b="1" dirty="0" smtClean="0"/>
              <a:t>(ii) Dissociation corrélée </a:t>
            </a:r>
          </a:p>
        </p:txBody>
      </p:sp>
      <p:sp>
        <p:nvSpPr>
          <p:cNvPr id="70" name="Rectangle 69"/>
          <p:cNvSpPr/>
          <p:nvPr/>
        </p:nvSpPr>
        <p:spPr>
          <a:xfrm>
            <a:off x="35496" y="6201304"/>
            <a:ext cx="6408712" cy="338554"/>
          </a:xfrm>
          <a:prstGeom prst="rect">
            <a:avLst/>
          </a:prstGeom>
        </p:spPr>
        <p:txBody>
          <a:bodyPr wrap="square">
            <a:spAutoFit/>
          </a:bodyPr>
          <a:lstStyle/>
          <a:p>
            <a:pPr lvl="0" indent="-342900">
              <a:buFont typeface="Arial" pitchFamily="34" charset="0"/>
              <a:buChar char="•"/>
              <a:defRPr/>
            </a:pPr>
            <a:r>
              <a:rPr lang="fr-FR" sz="1600" b="1" dirty="0" smtClean="0"/>
              <a:t>(i’) Recombinaison d’un hydroxyle </a:t>
            </a:r>
            <a:r>
              <a:rPr lang="fr-FR" sz="1600" b="1" dirty="0" err="1" smtClean="0"/>
              <a:t>OH</a:t>
            </a:r>
            <a:r>
              <a:rPr lang="fr-FR" sz="1600" b="1" baseline="-25000" dirty="0" err="1" smtClean="0"/>
              <a:t>t</a:t>
            </a:r>
            <a:endParaRPr lang="fr-FR" sz="1600" b="1" dirty="0" smtClean="0"/>
          </a:p>
        </p:txBody>
      </p:sp>
      <p:sp>
        <p:nvSpPr>
          <p:cNvPr id="71" name="Rectangle à coins arrondis 70"/>
          <p:cNvSpPr/>
          <p:nvPr/>
        </p:nvSpPr>
        <p:spPr bwMode="auto">
          <a:xfrm>
            <a:off x="43542" y="1211266"/>
            <a:ext cx="5868144" cy="4248472"/>
          </a:xfrm>
          <a:prstGeom prst="roundRect">
            <a:avLst>
              <a:gd name="adj" fmla="val 84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a:latin typeface="+mj-lt"/>
            </a:endParaRPr>
          </a:p>
        </p:txBody>
      </p:sp>
      <p:grpSp>
        <p:nvGrpSpPr>
          <p:cNvPr id="79" name="Groupe 78"/>
          <p:cNvGrpSpPr/>
          <p:nvPr/>
        </p:nvGrpSpPr>
        <p:grpSpPr>
          <a:xfrm>
            <a:off x="5911518" y="1751045"/>
            <a:ext cx="3275856" cy="4054219"/>
            <a:chOff x="5868144" y="1751045"/>
            <a:chExt cx="3275856" cy="4054219"/>
          </a:xfrm>
        </p:grpSpPr>
        <p:sp>
          <p:nvSpPr>
            <p:cNvPr id="8" name="Espace réservé du contenu 2"/>
            <p:cNvSpPr txBox="1">
              <a:spLocks/>
            </p:cNvSpPr>
            <p:nvPr/>
          </p:nvSpPr>
          <p:spPr>
            <a:xfrm>
              <a:off x="5868144" y="1845000"/>
              <a:ext cx="3275856" cy="1007936"/>
            </a:xfrm>
            <a:prstGeom prst="rect">
              <a:avLst/>
            </a:prstGeom>
          </p:spPr>
          <p:txBody>
            <a:bodyPr vert="horz" lIns="91440" tIns="45720" rIns="91440" bIns="45720" rtlCol="0">
              <a:normAutofit/>
            </a:bodyPr>
            <a:lstStyle/>
            <a:p>
              <a:pPr marR="0" lvl="0" algn="ctr" defTabSz="914400" rtl="0" eaLnBrk="1" fontAlgn="auto" latinLnBrk="0" hangingPunct="1">
                <a:lnSpc>
                  <a:spcPct val="100000"/>
                </a:lnSpc>
                <a:spcAft>
                  <a:spcPts val="0"/>
                </a:spcAft>
                <a:buClrTx/>
                <a:buSzTx/>
                <a:tabLst/>
                <a:defRPr/>
              </a:pPr>
              <a:r>
                <a:rPr kumimoji="0" lang="fr-FR" sz="1600" b="0" strike="noStrike" kern="1200" cap="none" spc="0" normalizeH="0" baseline="0" noProof="0" dirty="0" smtClean="0">
                  <a:ln>
                    <a:noFill/>
                  </a:ln>
                  <a:solidFill>
                    <a:schemeClr val="tx1"/>
                  </a:solidFill>
                  <a:effectLst/>
                  <a:uLnTx/>
                  <a:uFillTx/>
                  <a:latin typeface="+mn-lt"/>
                  <a:ea typeface="+mn-ea"/>
                  <a:cs typeface="+mn-cs"/>
                </a:rPr>
                <a:t>Composition moyenne de la couche L</a:t>
              </a:r>
              <a:r>
                <a:rPr kumimoji="0" lang="fr-FR" sz="1600" b="0" strike="noStrike" kern="1200" cap="none" spc="0" normalizeH="0" baseline="-25000" noProof="0" dirty="0" smtClean="0">
                  <a:ln>
                    <a:noFill/>
                  </a:ln>
                  <a:solidFill>
                    <a:schemeClr val="tx1"/>
                  </a:solidFill>
                  <a:effectLst/>
                  <a:uLnTx/>
                  <a:uFillTx/>
                  <a:latin typeface="+mn-lt"/>
                  <a:ea typeface="+mn-ea"/>
                  <a:cs typeface="+mn-cs"/>
                </a:rPr>
                <a:t>1</a:t>
              </a:r>
              <a:r>
                <a:rPr kumimoji="0" lang="fr-FR" sz="1600" b="0" strike="noStrike" kern="1200" cap="none" spc="0" normalizeH="0" noProof="0" dirty="0" smtClean="0">
                  <a:ln>
                    <a:noFill/>
                  </a:ln>
                  <a:solidFill>
                    <a:schemeClr val="tx1"/>
                  </a:solidFill>
                  <a:effectLst/>
                  <a:uLnTx/>
                  <a:uFillTx/>
                  <a:latin typeface="+mn-lt"/>
                  <a:ea typeface="+mn-ea"/>
                  <a:cs typeface="+mn-cs"/>
                </a:rPr>
                <a:t> </a:t>
              </a:r>
              <a:r>
                <a:rPr kumimoji="0" lang="fr-FR" sz="1600" b="0" u="none" strike="noStrike" kern="1200" cap="none" spc="0" normalizeH="0" noProof="0" dirty="0" smtClean="0">
                  <a:ln>
                    <a:noFill/>
                  </a:ln>
                  <a:solidFill>
                    <a:schemeClr val="tx1"/>
                  </a:solidFill>
                  <a:effectLst/>
                  <a:uLnTx/>
                  <a:uFillTx/>
                  <a:latin typeface="+mn-lt"/>
                  <a:ea typeface="+mn-ea"/>
                  <a:cs typeface="+mn-cs"/>
                </a:rPr>
                <a:t>à 293 K </a:t>
              </a:r>
            </a:p>
            <a:p>
              <a:pPr marL="0" lvl="1">
                <a:spcBef>
                  <a:spcPct val="20000"/>
                </a:spcBef>
              </a:pPr>
              <a:endParaRPr kumimoji="0" lang="fr-FR" sz="1600" b="0" i="1"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75" name="Connecteur droit 74"/>
            <p:cNvCxnSpPr/>
            <p:nvPr/>
          </p:nvCxnSpPr>
          <p:spPr>
            <a:xfrm flipV="1">
              <a:off x="6300192" y="3284984"/>
              <a:ext cx="0" cy="252000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6" name="Connecteur droit 75"/>
            <p:cNvCxnSpPr/>
            <p:nvPr/>
          </p:nvCxnSpPr>
          <p:spPr>
            <a:xfrm flipV="1">
              <a:off x="6127148" y="5805264"/>
              <a:ext cx="180000"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78" name="Rectangle à coins arrondis 77"/>
            <p:cNvSpPr/>
            <p:nvPr/>
          </p:nvSpPr>
          <p:spPr bwMode="auto">
            <a:xfrm>
              <a:off x="5993342" y="1751045"/>
              <a:ext cx="3060000" cy="1512168"/>
            </a:xfrm>
            <a:prstGeom prst="roundRect">
              <a:avLst>
                <a:gd name="adj" fmla="val 3809"/>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grpSp>
      <p:grpSp>
        <p:nvGrpSpPr>
          <p:cNvPr id="88" name="Groupe 87"/>
          <p:cNvGrpSpPr/>
          <p:nvPr/>
        </p:nvGrpSpPr>
        <p:grpSpPr>
          <a:xfrm>
            <a:off x="6228512" y="3422305"/>
            <a:ext cx="2700000" cy="1719811"/>
            <a:chOff x="6271887" y="3422305"/>
            <a:chExt cx="2700000" cy="1719811"/>
          </a:xfrm>
        </p:grpSpPr>
        <p:sp>
          <p:nvSpPr>
            <p:cNvPr id="86" name="Flèche vers le bas 85"/>
            <p:cNvSpPr/>
            <p:nvPr/>
          </p:nvSpPr>
          <p:spPr bwMode="auto">
            <a:xfrm>
              <a:off x="7482472" y="3422305"/>
              <a:ext cx="284162" cy="432000"/>
            </a:xfrm>
            <a:prstGeom prst="downArrow">
              <a:avLst/>
            </a:prstGeom>
            <a:gradFill flip="none" rotWithShape="1">
              <a:gsLst>
                <a:gs pos="100000">
                  <a:srgbClr val="FF0000"/>
                </a:gs>
                <a:gs pos="10000">
                  <a:schemeClr val="bg1"/>
                </a:gs>
              </a:gsLst>
              <a:lin ang="4800000" scaled="0"/>
              <a:tileRect/>
            </a:gra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grpSp>
          <p:nvGrpSpPr>
            <p:cNvPr id="87" name="Groupe 86"/>
            <p:cNvGrpSpPr/>
            <p:nvPr/>
          </p:nvGrpSpPr>
          <p:grpSpPr>
            <a:xfrm>
              <a:off x="6271887" y="3983293"/>
              <a:ext cx="2700000" cy="1158823"/>
              <a:chOff x="3660022" y="7318093"/>
              <a:chExt cx="2700000" cy="1158823"/>
            </a:xfrm>
          </p:grpSpPr>
          <p:sp>
            <p:nvSpPr>
              <p:cNvPr id="6" name="Rectangle à coins arrondis 5"/>
              <p:cNvSpPr/>
              <p:nvPr/>
            </p:nvSpPr>
            <p:spPr bwMode="auto">
              <a:xfrm>
                <a:off x="3660022" y="7318093"/>
                <a:ext cx="2700000" cy="885867"/>
              </a:xfrm>
              <a:prstGeom prst="roundRect">
                <a:avLst>
                  <a:gd name="adj" fmla="val 3809"/>
                </a:avLst>
              </a:prstGeom>
              <a:solidFill>
                <a:schemeClr val="bg1"/>
              </a:solid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5" name="Espace réservé du contenu 2"/>
              <p:cNvSpPr txBox="1">
                <a:spLocks/>
              </p:cNvSpPr>
              <p:nvPr/>
            </p:nvSpPr>
            <p:spPr>
              <a:xfrm>
                <a:off x="3803710" y="7360132"/>
                <a:ext cx="2376264" cy="1116784"/>
              </a:xfrm>
              <a:prstGeom prst="rect">
                <a:avLst/>
              </a:prstGeom>
            </p:spPr>
            <p:txBody>
              <a:bodyPr vert="horz" lIns="91440" tIns="45720" rIns="91440" bIns="45720" rtlCol="0">
                <a:normAutofit/>
              </a:bodyPr>
              <a:lstStyle/>
              <a:p>
                <a:pPr marR="0" lvl="0" indent="-342900" algn="ctr" defTabSz="914400" rtl="0" eaLnBrk="1" fontAlgn="auto" latinLnBrk="0" hangingPunct="1">
                  <a:lnSpc>
                    <a:spcPct val="100000"/>
                  </a:lnSpc>
                  <a:spcAft>
                    <a:spcPts val="0"/>
                  </a:spcAft>
                  <a:buClrTx/>
                  <a:buSzTx/>
                  <a:tabLst/>
                  <a:defRPr/>
                </a:pPr>
                <a:r>
                  <a:rPr lang="fr-FR" sz="1600" b="1" dirty="0" smtClean="0"/>
                  <a:t>Couche L</a:t>
                </a:r>
                <a:r>
                  <a:rPr lang="fr-FR" sz="1600" b="1" baseline="-25000" dirty="0" smtClean="0"/>
                  <a:t>1</a:t>
                </a:r>
                <a:r>
                  <a:rPr lang="fr-FR" sz="1600" b="1" dirty="0" smtClean="0"/>
                  <a:t> majoritairement sous forme moléculaire </a:t>
                </a:r>
                <a:r>
                  <a:rPr lang="fr-FR" sz="1600" b="1" baseline="-25000" dirty="0" smtClean="0"/>
                  <a:t>  </a:t>
                </a:r>
                <a:endParaRPr lang="fr-FR" sz="1600" b="1" dirty="0" smtClean="0"/>
              </a:p>
            </p:txBody>
          </p:sp>
        </p:grpSp>
      </p:grpSp>
      <p:pic>
        <p:nvPicPr>
          <p:cNvPr id="64" name="Picture 2"/>
          <p:cNvPicPr>
            <a:picLocks noChangeAspect="1" noChangeArrowheads="1"/>
          </p:cNvPicPr>
          <p:nvPr/>
        </p:nvPicPr>
        <p:blipFill>
          <a:blip r:embed="rId7" cstate="print"/>
          <a:srcRect/>
          <a:stretch>
            <a:fillRect/>
          </a:stretch>
        </p:blipFill>
        <p:spPr bwMode="auto">
          <a:xfrm>
            <a:off x="8390955" y="0"/>
            <a:ext cx="753045" cy="484477"/>
          </a:xfrm>
          <a:prstGeom prst="rect">
            <a:avLst/>
          </a:prstGeom>
          <a:noFill/>
          <a:ln w="9525">
            <a:noFill/>
            <a:miter lim="800000"/>
            <a:headEnd/>
            <a:tailEnd/>
          </a:ln>
        </p:spPr>
      </p:pic>
      <p:pic>
        <p:nvPicPr>
          <p:cNvPr id="66" name="Image 65" descr="logo_edf.jpg"/>
          <p:cNvPicPr>
            <a:picLocks noChangeAspect="1"/>
          </p:cNvPicPr>
          <p:nvPr/>
        </p:nvPicPr>
        <p:blipFill>
          <a:blip r:embed="rId8" cstate="print"/>
          <a:srcRect t="17393" b="17382"/>
          <a:stretch>
            <a:fillRect/>
          </a:stretch>
        </p:blipFill>
        <p:spPr>
          <a:xfrm>
            <a:off x="0" y="0"/>
            <a:ext cx="827221" cy="404664"/>
          </a:xfrm>
          <a:prstGeom prst="rect">
            <a:avLst/>
          </a:prstGeom>
        </p:spPr>
      </p:pic>
    </p:spTree>
    <p:custDataLst>
      <p:tags r:id="rId1"/>
    </p:custDataLst>
  </p:cSld>
  <p:clrMapOvr>
    <a:masterClrMapping/>
  </p:clrMapOvr>
  <p:transition advTm="5425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0"/>
                                        </p:tgtEl>
                                        <p:attrNameLst>
                                          <p:attrName>style.visibility</p:attrName>
                                        </p:attrNameLst>
                                      </p:cBhvr>
                                      <p:to>
                                        <p:strVal val="visible"/>
                                      </p:to>
                                    </p:set>
                                  </p:childTnLst>
                                </p:cTn>
                              </p:par>
                            </p:childTnLst>
                          </p:cTn>
                        </p:par>
                        <p:par>
                          <p:cTn id="33" fill="hold">
                            <p:stCondLst>
                              <p:cond delay="0"/>
                            </p:stCondLst>
                            <p:childTnLst>
                              <p:par>
                                <p:cTn id="34" presetID="10" presetClass="entr" presetSubtype="0" fill="hold" grpId="0" nodeType="after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1000"/>
                                        <p:tgtEl>
                                          <p:spTgt spid="6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fade">
                                      <p:cBhvr>
                                        <p:cTn id="39" dur="1000"/>
                                        <p:tgtEl>
                                          <p:spTgt spid="71"/>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79"/>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0" grpId="0" animBg="1"/>
      <p:bldP spid="61" grpId="0" animBg="1"/>
      <p:bldP spid="67" grpId="0"/>
      <p:bldP spid="68" grpId="0" animBg="1"/>
      <p:bldP spid="69" grpId="0"/>
      <p:bldP spid="70" grpId="0"/>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Tableau 61"/>
          <p:cNvGraphicFramePr>
            <a:graphicFrameLocks noGrp="1"/>
          </p:cNvGraphicFramePr>
          <p:nvPr/>
        </p:nvGraphicFramePr>
        <p:xfrm>
          <a:off x="683568" y="5007170"/>
          <a:ext cx="8094028" cy="1816100"/>
        </p:xfrm>
        <a:graphic>
          <a:graphicData uri="http://schemas.openxmlformats.org/drawingml/2006/table">
            <a:tbl>
              <a:tblPr firstRow="1" bandRow="1">
                <a:tableStyleId>{22838BEF-8BB2-4498-84A7-C5851F593DF1}</a:tableStyleId>
              </a:tblPr>
              <a:tblGrid>
                <a:gridCol w="1109536"/>
                <a:gridCol w="1353185"/>
                <a:gridCol w="1202055"/>
                <a:gridCol w="1021080"/>
                <a:gridCol w="992950"/>
                <a:gridCol w="1025842"/>
                <a:gridCol w="1389380"/>
              </a:tblGrid>
              <a:tr h="324000">
                <a:tc>
                  <a:txBody>
                    <a:bodyPr/>
                    <a:lstStyle/>
                    <a:p>
                      <a:pPr algn="ctr"/>
                      <a:endParaRPr lang="en-US" sz="1200" b="1" dirty="0">
                        <a:latin typeface="+mj-lt"/>
                      </a:endParaRPr>
                    </a:p>
                  </a:txBody>
                  <a:tcPr anchor="ctr"/>
                </a:tc>
                <a:tc>
                  <a:txBody>
                    <a:bodyPr/>
                    <a:lstStyle/>
                    <a:p>
                      <a:pPr algn="ctr"/>
                      <a:r>
                        <a:rPr lang="en-US" sz="1200" dirty="0" smtClean="0"/>
                        <a:t>Système</a:t>
                      </a:r>
                      <a:endParaRPr lang="en-US" sz="1200" b="1" dirty="0">
                        <a:latin typeface="+mj-lt"/>
                      </a:endParaRPr>
                    </a:p>
                  </a:txBody>
                  <a:tcPr anchor="ctr"/>
                </a:tc>
                <a:tc>
                  <a:txBody>
                    <a:bodyPr/>
                    <a:lstStyle/>
                    <a:p>
                      <a:pPr algn="ctr"/>
                      <a:r>
                        <a:rPr lang="az-Cyrl-AZ" sz="1200" dirty="0" smtClean="0"/>
                        <a:t>ф</a:t>
                      </a:r>
                      <a:r>
                        <a:rPr lang="en-US" sz="1200" dirty="0" smtClean="0"/>
                        <a:t>(</a:t>
                      </a:r>
                      <a:r>
                        <a:rPr lang="en-US" sz="1200" dirty="0" err="1" smtClean="0"/>
                        <a:t>O</a:t>
                      </a:r>
                      <a:r>
                        <a:rPr lang="en-US" sz="1200" baseline="-25000" dirty="0" err="1" smtClean="0"/>
                        <a:t>yle</a:t>
                      </a:r>
                      <a:r>
                        <a:rPr lang="en-US" sz="1200" dirty="0" smtClean="0"/>
                        <a:t>=U=</a:t>
                      </a:r>
                      <a:r>
                        <a:rPr lang="en-US" sz="1200" dirty="0" err="1" smtClean="0"/>
                        <a:t>O</a:t>
                      </a:r>
                      <a:r>
                        <a:rPr lang="en-US" sz="1200" baseline="-25000" dirty="0" err="1" smtClean="0"/>
                        <a:t>yle</a:t>
                      </a:r>
                      <a:r>
                        <a:rPr lang="en-US" sz="1200" dirty="0" smtClean="0"/>
                        <a:t>)</a:t>
                      </a:r>
                      <a:r>
                        <a:rPr lang="en-US" sz="1200" baseline="0" dirty="0" smtClean="0"/>
                        <a:t> (°)</a:t>
                      </a:r>
                      <a:endParaRPr lang="en-US" sz="1200" b="1" i="0" dirty="0">
                        <a:latin typeface="+mj-lt"/>
                      </a:endParaRPr>
                    </a:p>
                  </a:txBody>
                  <a:tcPr anchor="ctr"/>
                </a:tc>
                <a:tc>
                  <a:txBody>
                    <a:bodyPr/>
                    <a:lstStyle/>
                    <a:p>
                      <a:pPr algn="ctr"/>
                      <a:r>
                        <a:rPr lang="en-US" sz="1200" dirty="0" smtClean="0"/>
                        <a:t>d(U=</a:t>
                      </a:r>
                      <a:r>
                        <a:rPr lang="en-US" sz="1200" dirty="0" err="1" smtClean="0"/>
                        <a:t>O</a:t>
                      </a:r>
                      <a:r>
                        <a:rPr lang="en-US" sz="1200" baseline="-25000" dirty="0" err="1" smtClean="0"/>
                        <a:t>yle</a:t>
                      </a:r>
                      <a:r>
                        <a:rPr lang="en-US" sz="1200" dirty="0" smtClean="0"/>
                        <a:t>) (Å)</a:t>
                      </a:r>
                      <a:endParaRPr lang="en-US" sz="1200" b="1" dirty="0">
                        <a:latin typeface="+mj-lt"/>
                      </a:endParaRPr>
                    </a:p>
                  </a:txBody>
                  <a:tcPr anchor="ctr"/>
                </a:tc>
                <a:tc>
                  <a:txBody>
                    <a:bodyPr/>
                    <a:lstStyle/>
                    <a:p>
                      <a:pPr algn="ctr"/>
                      <a:r>
                        <a:rPr lang="en-US" sz="1200" dirty="0" smtClean="0"/>
                        <a:t>d(</a:t>
                      </a:r>
                      <a:r>
                        <a:rPr lang="en-US" sz="1200" baseline="0" dirty="0" smtClean="0"/>
                        <a:t>U-O</a:t>
                      </a:r>
                      <a:r>
                        <a:rPr lang="en-US" sz="1200" baseline="-25000" dirty="0" smtClean="0"/>
                        <a:t>1st</a:t>
                      </a:r>
                      <a:r>
                        <a:rPr lang="en-US" sz="1200" baseline="0" dirty="0" smtClean="0"/>
                        <a:t>) </a:t>
                      </a:r>
                      <a:r>
                        <a:rPr lang="en-US" sz="1200" dirty="0" smtClean="0"/>
                        <a:t>(Å)</a:t>
                      </a:r>
                      <a:endParaRPr lang="en-US" sz="1200" b="1" dirty="0">
                        <a:latin typeface="+mj-lt"/>
                      </a:endParaRPr>
                    </a:p>
                  </a:txBody>
                  <a:tcPr anchor="ctr"/>
                </a:tc>
                <a:tc>
                  <a:txBody>
                    <a:bodyPr/>
                    <a:lstStyle/>
                    <a:p>
                      <a:pPr algn="ctr"/>
                      <a:r>
                        <a:rPr lang="en-US" sz="1200" dirty="0" smtClean="0"/>
                        <a:t>d(U-O</a:t>
                      </a:r>
                      <a:r>
                        <a:rPr lang="en-US" sz="1200" baseline="-25000" dirty="0" smtClean="0"/>
                        <a:t>2nd</a:t>
                      </a:r>
                      <a:r>
                        <a:rPr lang="en-US" sz="1200" baseline="0" dirty="0" smtClean="0"/>
                        <a:t>) </a:t>
                      </a:r>
                      <a:r>
                        <a:rPr lang="en-US" sz="1200" dirty="0" smtClean="0"/>
                        <a:t>(Å)</a:t>
                      </a:r>
                      <a:endParaRPr lang="en-US" sz="1200" b="1" dirty="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aseline="-60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t>d(U-</a:t>
                      </a:r>
                      <a:r>
                        <a:rPr lang="en-US" sz="1200" kern="1200" dirty="0" err="1" smtClean="0"/>
                        <a:t>O</a:t>
                      </a:r>
                      <a:r>
                        <a:rPr lang="en-US" sz="1200" kern="1200" baseline="-25000" dirty="0" err="1" smtClean="0"/>
                        <a:t>adsorption</a:t>
                      </a:r>
                      <a:r>
                        <a:rPr lang="en-US" sz="1200" kern="1200" baseline="0" dirty="0" smtClean="0"/>
                        <a:t> ) </a:t>
                      </a:r>
                      <a:r>
                        <a:rPr lang="en-US" sz="1200" kern="1200" dirty="0" smtClean="0"/>
                        <a:t>(Å</a:t>
                      </a:r>
                      <a:r>
                        <a:rPr lang="en-US" sz="1200" kern="1200" baseline="0" dirty="0" smtClean="0"/>
                        <a:t>)</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baseline="-6000" dirty="0" smtClean="0">
                        <a:latin typeface="+mj-lt"/>
                      </a:endParaRPr>
                    </a:p>
                  </a:txBody>
                  <a:tcPr anchor="ctr"/>
                </a:tc>
              </a:tr>
              <a:tr h="324000">
                <a:tc>
                  <a:txBody>
                    <a:bodyPr/>
                    <a:lstStyle/>
                    <a:p>
                      <a:pPr algn="ctr"/>
                      <a:r>
                        <a:rPr lang="en-US" sz="1200" b="1" i="0" baseline="0" dirty="0" smtClean="0">
                          <a:solidFill>
                            <a:srgbClr val="0000FF"/>
                          </a:solidFill>
                          <a:latin typeface="+mj-lt"/>
                        </a:rPr>
                        <a:t>Eau/NiO(100)</a:t>
                      </a:r>
                      <a:endParaRPr lang="en-US" sz="1200" b="1" i="0" baseline="0" dirty="0">
                        <a:solidFill>
                          <a:srgbClr val="0000FF"/>
                        </a:solidFill>
                        <a:latin typeface="+mj-lt"/>
                      </a:endParaRPr>
                    </a:p>
                  </a:txBody>
                  <a:tcPr anchor="ctr"/>
                </a:tc>
                <a:tc>
                  <a:txBody>
                    <a:bodyPr/>
                    <a:lstStyle/>
                    <a:p>
                      <a:pPr algn="ctr"/>
                      <a:r>
                        <a:rPr lang="fr-FR" sz="1200" b="1" i="0" baseline="0" dirty="0" smtClean="0">
                          <a:solidFill>
                            <a:srgbClr val="0000FF"/>
                          </a:solidFill>
                          <a:latin typeface="+mj-lt"/>
                        </a:rPr>
                        <a:t>Complexe </a:t>
                      </a:r>
                      <a:r>
                        <a:rPr lang="fr-FR" sz="1200" b="1" i="0" baseline="0" noProof="0" dirty="0" smtClean="0">
                          <a:solidFill>
                            <a:srgbClr val="0000FF"/>
                          </a:solidFill>
                          <a:latin typeface="+mj-lt"/>
                        </a:rPr>
                        <a:t>« NiO »</a:t>
                      </a:r>
                      <a:endParaRPr lang="fr-FR" sz="1200" b="1" i="0" baseline="0" noProof="0" dirty="0">
                        <a:solidFill>
                          <a:srgbClr val="0000FF"/>
                        </a:solidFill>
                        <a:latin typeface="+mj-lt"/>
                      </a:endParaRPr>
                    </a:p>
                  </a:txBody>
                  <a:tcPr anchor="ctr"/>
                </a:tc>
                <a:tc>
                  <a:txBody>
                    <a:bodyPr/>
                    <a:lstStyle/>
                    <a:p>
                      <a:pPr algn="ctr">
                        <a:lnSpc>
                          <a:spcPct val="150000"/>
                        </a:lnSpc>
                        <a:spcAft>
                          <a:spcPts val="600"/>
                        </a:spcAft>
                      </a:pPr>
                      <a:r>
                        <a:rPr lang="fr-FR" sz="1400" b="1" dirty="0" smtClean="0">
                          <a:solidFill>
                            <a:srgbClr val="0000FF"/>
                          </a:solidFill>
                          <a:latin typeface="+mn-lt"/>
                          <a:ea typeface="Nimbus Sans L"/>
                          <a:cs typeface="Times New Roman"/>
                        </a:rPr>
                        <a:t>174</a:t>
                      </a:r>
                      <a:endParaRPr lang="fr-FR" sz="1400" b="1" dirty="0">
                        <a:solidFill>
                          <a:srgbClr val="0000FF"/>
                        </a:solidFill>
                        <a:latin typeface="+mn-lt"/>
                        <a:ea typeface="Nimbus Sans L"/>
                        <a:cs typeface="Times New Roman"/>
                      </a:endParaRPr>
                    </a:p>
                  </a:txBody>
                  <a:tcPr marL="34925" marR="34925" marT="34925" marB="34925" anchor="ctr"/>
                </a:tc>
                <a:tc>
                  <a:txBody>
                    <a:bodyPr/>
                    <a:lstStyle/>
                    <a:p>
                      <a:pPr marL="0" marR="0" indent="0" algn="ctr" defTabSz="914400" rtl="0" eaLnBrk="1" fontAlgn="auto" latinLnBrk="0" hangingPunct="1">
                        <a:lnSpc>
                          <a:spcPct val="150000"/>
                        </a:lnSpc>
                        <a:spcBef>
                          <a:spcPts val="0"/>
                        </a:spcBef>
                        <a:spcAft>
                          <a:spcPts val="600"/>
                        </a:spcAft>
                        <a:buClrTx/>
                        <a:buSzTx/>
                        <a:buFontTx/>
                        <a:buNone/>
                        <a:tabLst/>
                        <a:defRPr/>
                      </a:pPr>
                      <a:r>
                        <a:rPr lang="fr-FR" sz="1400" b="1" dirty="0" smtClean="0">
                          <a:solidFill>
                            <a:srgbClr val="0000FF"/>
                          </a:solidFill>
                          <a:latin typeface="+mn-lt"/>
                          <a:ea typeface="Nimbus Sans L"/>
                          <a:cs typeface="Times New Roman"/>
                        </a:rPr>
                        <a:t>1,88 </a:t>
                      </a:r>
                      <a:r>
                        <a:rPr lang="en-US" sz="1400" b="1" kern="1200" baseline="0" dirty="0" smtClean="0">
                          <a:solidFill>
                            <a:srgbClr val="0000FF"/>
                          </a:solidFill>
                          <a:latin typeface="+mn-lt"/>
                        </a:rPr>
                        <a:t>± </a:t>
                      </a:r>
                      <a:r>
                        <a:rPr lang="en-US" sz="1400" b="1" dirty="0" smtClean="0">
                          <a:solidFill>
                            <a:srgbClr val="0000FF"/>
                          </a:solidFill>
                          <a:latin typeface="+mn-lt"/>
                        </a:rPr>
                        <a:t>0,04</a:t>
                      </a:r>
                      <a:endParaRPr lang="fr-FR" sz="1400" b="1" dirty="0" smtClean="0">
                        <a:solidFill>
                          <a:srgbClr val="0000FF"/>
                        </a:solidFill>
                        <a:latin typeface="+mn-lt"/>
                        <a:ea typeface="Nimbus Sans L"/>
                        <a:cs typeface="Times New Roman"/>
                      </a:endParaRPr>
                    </a:p>
                  </a:txBody>
                  <a:tcPr marL="34925" marR="34925" marT="34925" marB="34925" anchor="ctr"/>
                </a:tc>
                <a:tc>
                  <a:txBody>
                    <a:bodyPr/>
                    <a:lstStyle/>
                    <a:p>
                      <a:pPr marL="0" marR="0" indent="0" algn="ctr" defTabSz="914400" rtl="0" eaLnBrk="1" fontAlgn="auto" latinLnBrk="0" hangingPunct="1">
                        <a:lnSpc>
                          <a:spcPct val="150000"/>
                        </a:lnSpc>
                        <a:spcBef>
                          <a:spcPts val="0"/>
                        </a:spcBef>
                        <a:spcAft>
                          <a:spcPts val="600"/>
                        </a:spcAft>
                        <a:buClrTx/>
                        <a:buSzTx/>
                        <a:buFontTx/>
                        <a:buNone/>
                        <a:tabLst/>
                        <a:defRPr/>
                      </a:pPr>
                      <a:r>
                        <a:rPr lang="en-US" sz="1400" b="1" dirty="0" smtClean="0">
                          <a:solidFill>
                            <a:srgbClr val="0000FF"/>
                          </a:solidFill>
                          <a:latin typeface="+mn-lt"/>
                        </a:rPr>
                        <a:t>2,50 </a:t>
                      </a:r>
                      <a:r>
                        <a:rPr lang="en-US" sz="1400" b="1" kern="1200" baseline="0" dirty="0" smtClean="0">
                          <a:solidFill>
                            <a:srgbClr val="0000FF"/>
                          </a:solidFill>
                          <a:latin typeface="+mn-lt"/>
                        </a:rPr>
                        <a:t>± </a:t>
                      </a:r>
                      <a:r>
                        <a:rPr lang="en-US" sz="1400" b="1" dirty="0" smtClean="0">
                          <a:solidFill>
                            <a:srgbClr val="0000FF"/>
                          </a:solidFill>
                          <a:latin typeface="+mn-lt"/>
                        </a:rPr>
                        <a:t>0,08</a:t>
                      </a:r>
                      <a:endParaRPr lang="fr-FR" sz="1400" b="1" kern="1200" dirty="0" smtClean="0">
                        <a:solidFill>
                          <a:srgbClr val="0000FF"/>
                        </a:solidFill>
                        <a:latin typeface="+mn-lt"/>
                        <a:ea typeface="Nimbus Sans L"/>
                        <a:cs typeface="Times New Roman"/>
                      </a:endParaRPr>
                    </a:p>
                  </a:txBody>
                  <a:tcPr marL="34925" marR="34925" marT="34925" marB="3492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kern="1200" dirty="0" smtClean="0">
                          <a:solidFill>
                            <a:srgbClr val="0000FF"/>
                          </a:solidFill>
                          <a:latin typeface="+mn-lt"/>
                          <a:ea typeface="+mn-ea"/>
                          <a:cs typeface="+mn-cs"/>
                        </a:rPr>
                        <a:t>4,45 ± 0,16</a:t>
                      </a:r>
                      <a:endParaRPr lang="fr-FR" sz="1400" b="1" kern="1200" dirty="0" smtClean="0">
                        <a:solidFill>
                          <a:srgbClr val="0000FF"/>
                        </a:solidFill>
                        <a:latin typeface="+mn-lt"/>
                        <a:ea typeface="Nimbus Sans L"/>
                        <a:cs typeface="Times New Roman"/>
                      </a:endParaRPr>
                    </a:p>
                  </a:txBody>
                  <a:tcPr marL="34925" marR="34925" marT="34925" marB="34925" anchor="ctr"/>
                </a:tc>
                <a:tc>
                  <a:txBody>
                    <a:bodyPr/>
                    <a:lstStyle/>
                    <a:p>
                      <a:pPr algn="ctr"/>
                      <a:r>
                        <a:rPr lang="en-GB" sz="1400" b="1" kern="1200" dirty="0" smtClean="0">
                          <a:solidFill>
                            <a:srgbClr val="0000FF"/>
                          </a:solidFill>
                          <a:latin typeface="+mn-lt"/>
                          <a:ea typeface="+mn-ea"/>
                          <a:cs typeface="+mn-cs"/>
                        </a:rPr>
                        <a:t>2,39 ± 0,09</a:t>
                      </a:r>
                      <a:endParaRPr lang="en-US" sz="1400" b="1" dirty="0">
                        <a:solidFill>
                          <a:srgbClr val="0000FF"/>
                        </a:solidFill>
                        <a:latin typeface="+mn-lt"/>
                      </a:endParaRPr>
                    </a:p>
                  </a:txBody>
                  <a:tcPr anchor="ctr"/>
                </a:tc>
              </a:tr>
              <a:tr h="324000">
                <a:tc rowSpan="2">
                  <a:txBody>
                    <a:bodyPr/>
                    <a:lstStyle/>
                    <a:p>
                      <a:pPr algn="ctr"/>
                      <a:r>
                        <a:rPr lang="en-US" sz="1200" b="1" i="0" baseline="0" dirty="0" smtClean="0">
                          <a:latin typeface="+mj-lt"/>
                        </a:rPr>
                        <a:t>Eau/TiO</a:t>
                      </a:r>
                      <a:r>
                        <a:rPr lang="en-US" sz="1200" b="1" i="0" baseline="-25000" dirty="0" smtClean="0">
                          <a:latin typeface="+mj-lt"/>
                        </a:rPr>
                        <a:t>2</a:t>
                      </a:r>
                      <a:r>
                        <a:rPr lang="en-US" sz="1200" b="1" i="0" baseline="0" dirty="0" smtClean="0">
                          <a:latin typeface="+mj-lt"/>
                        </a:rPr>
                        <a:t>(110)</a:t>
                      </a:r>
                      <a:endParaRPr lang="en-US" sz="1200" b="1" i="0" baseline="0" dirty="0">
                        <a:latin typeface="+mj-lt"/>
                      </a:endParaRPr>
                    </a:p>
                  </a:txBody>
                  <a:tcPr anchor="ctr"/>
                </a:tc>
                <a:tc>
                  <a:txBody>
                    <a:bodyPr/>
                    <a:lstStyle/>
                    <a:p>
                      <a:pPr algn="ctr"/>
                      <a:r>
                        <a:rPr lang="en-US" sz="1200" b="1" baseline="0" dirty="0" smtClean="0"/>
                        <a:t>Complexe </a:t>
                      </a:r>
                      <a:r>
                        <a:rPr lang="en-US" sz="1200" b="1" i="1" baseline="0" dirty="0" smtClean="0"/>
                        <a:t>bb</a:t>
                      </a:r>
                      <a:endParaRPr lang="en-US" sz="1200" b="1" i="1" baseline="30000" dirty="0">
                        <a:latin typeface="+mj-lt"/>
                      </a:endParaRPr>
                    </a:p>
                  </a:txBody>
                  <a:tcPr anchor="ctr"/>
                </a:tc>
                <a:tc>
                  <a:txBody>
                    <a:bodyPr/>
                    <a:lstStyle/>
                    <a:p>
                      <a:pPr algn="ctr">
                        <a:lnSpc>
                          <a:spcPct val="150000"/>
                        </a:lnSpc>
                        <a:spcAft>
                          <a:spcPts val="600"/>
                        </a:spcAft>
                      </a:pPr>
                      <a:r>
                        <a:rPr lang="fr-FR" sz="1400" dirty="0" smtClean="0"/>
                        <a:t>171</a:t>
                      </a:r>
                      <a:endParaRPr lang="fr-FR" sz="1400" b="1" dirty="0">
                        <a:latin typeface="+mj-lt"/>
                        <a:ea typeface="Nimbus Sans L"/>
                        <a:cs typeface="Times New Roman"/>
                      </a:endParaRPr>
                    </a:p>
                  </a:txBody>
                  <a:tcPr marL="34925" marR="34925" marT="34925" marB="34925" anchor="ctr"/>
                </a:tc>
                <a:tc>
                  <a:txBody>
                    <a:bodyPr/>
                    <a:lstStyle/>
                    <a:p>
                      <a:pPr marL="0" marR="0" indent="0" algn="ctr" defTabSz="914400" rtl="0" eaLnBrk="1" fontAlgn="auto" latinLnBrk="0" hangingPunct="1">
                        <a:lnSpc>
                          <a:spcPct val="150000"/>
                        </a:lnSpc>
                        <a:spcBef>
                          <a:spcPts val="0"/>
                        </a:spcBef>
                        <a:spcAft>
                          <a:spcPts val="600"/>
                        </a:spcAft>
                        <a:buClrTx/>
                        <a:buSzTx/>
                        <a:buFontTx/>
                        <a:buNone/>
                        <a:tabLst/>
                        <a:defRPr/>
                      </a:pPr>
                      <a:r>
                        <a:rPr lang="en-US" sz="1400" dirty="0" smtClean="0"/>
                        <a:t>1,94 </a:t>
                      </a:r>
                      <a:r>
                        <a:rPr lang="en-US" sz="1400" kern="1200" baseline="0" dirty="0" smtClean="0"/>
                        <a:t>± </a:t>
                      </a:r>
                      <a:r>
                        <a:rPr lang="en-US" sz="1400" dirty="0" smtClean="0"/>
                        <a:t>0,04</a:t>
                      </a:r>
                      <a:endParaRPr lang="fr-FR" sz="1400" b="1" dirty="0" smtClean="0">
                        <a:latin typeface="+mj-lt"/>
                        <a:ea typeface="Nimbus Sans L"/>
                        <a:cs typeface="Times New Roman"/>
                      </a:endParaRPr>
                    </a:p>
                  </a:txBody>
                  <a:tcPr marL="34925" marR="34925" marT="34925" marB="34925" anchor="ctr"/>
                </a:tc>
                <a:tc>
                  <a:txBody>
                    <a:bodyPr/>
                    <a:lstStyle/>
                    <a:p>
                      <a:pPr algn="ctr">
                        <a:lnSpc>
                          <a:spcPct val="150000"/>
                        </a:lnSpc>
                        <a:spcAft>
                          <a:spcPts val="600"/>
                        </a:spcAft>
                      </a:pPr>
                      <a:r>
                        <a:rPr lang="en-US" sz="1400" dirty="0" smtClean="0"/>
                        <a:t>2,53 </a:t>
                      </a:r>
                      <a:r>
                        <a:rPr lang="en-US" sz="1400" kern="1200" baseline="0" dirty="0" smtClean="0"/>
                        <a:t>±</a:t>
                      </a:r>
                      <a:r>
                        <a:rPr lang="en-US" sz="1400" dirty="0" smtClean="0"/>
                        <a:t> 0,11</a:t>
                      </a:r>
                      <a:endParaRPr lang="fr-FR" sz="1400" b="1" dirty="0">
                        <a:latin typeface="+mj-lt"/>
                        <a:ea typeface="Nimbus Sans L"/>
                        <a:cs typeface="Times New Roman"/>
                      </a:endParaRPr>
                    </a:p>
                  </a:txBody>
                  <a:tcPr marL="34925" marR="34925" marT="34925" marB="3492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smtClean="0"/>
                        <a:t>4,43 </a:t>
                      </a:r>
                      <a:r>
                        <a:rPr lang="en-US" sz="1400" kern="1200" baseline="0" dirty="0" smtClean="0"/>
                        <a:t>± </a:t>
                      </a:r>
                      <a:r>
                        <a:rPr lang="en-US" sz="1400" kern="1200" dirty="0" smtClean="0"/>
                        <a:t>0,16</a:t>
                      </a:r>
                      <a:endParaRPr lang="fr-FR" sz="1400" b="1" kern="1200" dirty="0" smtClean="0">
                        <a:solidFill>
                          <a:schemeClr val="dk1"/>
                        </a:solidFill>
                        <a:latin typeface="+mn-lt"/>
                        <a:ea typeface="Nimbus Sans L"/>
                        <a:cs typeface="Times New Roman"/>
                      </a:endParaRPr>
                    </a:p>
                  </a:txBody>
                  <a:tcPr marL="34925" marR="34925" marT="34925" marB="34925" anchor="ctr"/>
                </a:tc>
                <a:tc>
                  <a:txBody>
                    <a:bodyPr/>
                    <a:lstStyle/>
                    <a:p>
                      <a:pPr algn="ctr"/>
                      <a:r>
                        <a:rPr lang="en-US" sz="1400" dirty="0" smtClean="0"/>
                        <a:t>2,30</a:t>
                      </a:r>
                      <a:r>
                        <a:rPr lang="en-US" sz="1400" baseline="0" dirty="0" smtClean="0"/>
                        <a:t> ± 0,08</a:t>
                      </a:r>
                      <a:endParaRPr lang="en-US" sz="1400" b="1" dirty="0">
                        <a:latin typeface="+mj-lt"/>
                      </a:endParaRPr>
                    </a:p>
                  </a:txBody>
                  <a:tcPr anchor="ctr"/>
                </a:tc>
              </a:tr>
              <a:tr h="324000">
                <a:tc vMerge="1">
                  <a:txBody>
                    <a:bodyPr/>
                    <a:lstStyle/>
                    <a:p>
                      <a:pPr algn="ctr"/>
                      <a:endParaRPr lang="en-US" sz="1200" b="1" i="1" kern="1200" baseline="30000" dirty="0">
                        <a:solidFill>
                          <a:schemeClr val="dk1"/>
                        </a:solidFill>
                        <a:latin typeface="+mn-lt"/>
                        <a:ea typeface="+mn-ea"/>
                        <a:cs typeface="+mn-cs"/>
                      </a:endParaRPr>
                    </a:p>
                  </a:txBody>
                  <a:tcPr anchor="ctr"/>
                </a:tc>
                <a:tc>
                  <a:txBody>
                    <a:bodyPr/>
                    <a:lstStyle/>
                    <a:p>
                      <a:pPr algn="ctr"/>
                      <a:r>
                        <a:rPr lang="en-US" sz="1200" b="1" kern="1200" baseline="0" dirty="0" smtClean="0"/>
                        <a:t>Complexe </a:t>
                      </a:r>
                      <a:r>
                        <a:rPr lang="en-US" sz="1200" b="1" i="1" kern="1200" baseline="0" dirty="0" err="1" smtClean="0"/>
                        <a:t>bt</a:t>
                      </a:r>
                      <a:endParaRPr lang="en-US" sz="1200" b="1" i="1" kern="1200" baseline="30000" dirty="0">
                        <a:solidFill>
                          <a:schemeClr val="dk1"/>
                        </a:solidFill>
                        <a:latin typeface="+mn-lt"/>
                        <a:ea typeface="+mn-ea"/>
                        <a:cs typeface="+mn-cs"/>
                      </a:endParaRPr>
                    </a:p>
                  </a:txBody>
                  <a:tcPr anchor="ctr"/>
                </a:tc>
                <a:tc>
                  <a:txBody>
                    <a:bodyPr/>
                    <a:lstStyle/>
                    <a:p>
                      <a:pPr algn="ctr"/>
                      <a:r>
                        <a:rPr lang="en-US" sz="1400" dirty="0" smtClean="0"/>
                        <a:t>173</a:t>
                      </a:r>
                      <a:endParaRPr lang="en-US" sz="1400" b="1" dirty="0">
                        <a:latin typeface="+mj-lt"/>
                      </a:endParaRPr>
                    </a:p>
                  </a:txBody>
                  <a:tcPr marL="34925" marR="34925" marT="34925" marB="34925" anchor="ctr"/>
                </a:tc>
                <a:tc>
                  <a:txBody>
                    <a:bodyPr/>
                    <a:lstStyle/>
                    <a:p>
                      <a:pPr algn="ctr">
                        <a:lnSpc>
                          <a:spcPct val="150000"/>
                        </a:lnSpc>
                        <a:spcAft>
                          <a:spcPts val="600"/>
                        </a:spcAft>
                      </a:pPr>
                      <a:r>
                        <a:rPr lang="en-US" sz="1400" dirty="0" smtClean="0"/>
                        <a:t>1,93 </a:t>
                      </a:r>
                      <a:r>
                        <a:rPr lang="en-US" sz="1400" kern="1200" baseline="0" dirty="0" smtClean="0"/>
                        <a:t>± </a:t>
                      </a:r>
                      <a:r>
                        <a:rPr lang="en-US" sz="1400" dirty="0" smtClean="0"/>
                        <a:t>0,04</a:t>
                      </a:r>
                      <a:endParaRPr lang="fr-FR" sz="1400" b="1" dirty="0">
                        <a:latin typeface="+mj-lt"/>
                        <a:ea typeface="Nimbus Sans L"/>
                        <a:cs typeface="Times New Roman"/>
                      </a:endParaRPr>
                    </a:p>
                  </a:txBody>
                  <a:tcPr marL="34925" marR="34925" marT="34925" marB="34925" anchor="ctr"/>
                </a:tc>
                <a:tc>
                  <a:txBody>
                    <a:bodyPr/>
                    <a:lstStyle/>
                    <a:p>
                      <a:pPr algn="ctr">
                        <a:lnSpc>
                          <a:spcPct val="150000"/>
                        </a:lnSpc>
                        <a:spcAft>
                          <a:spcPts val="600"/>
                        </a:spcAft>
                      </a:pPr>
                      <a:r>
                        <a:rPr lang="en-US" sz="1400" dirty="0" smtClean="0"/>
                        <a:t>2,52 </a:t>
                      </a:r>
                      <a:r>
                        <a:rPr lang="en-US" sz="1400" kern="1200" baseline="0" dirty="0" smtClean="0"/>
                        <a:t>± </a:t>
                      </a:r>
                      <a:r>
                        <a:rPr lang="en-US" sz="1400" dirty="0" smtClean="0"/>
                        <a:t>0,10</a:t>
                      </a:r>
                      <a:endParaRPr lang="fr-FR" sz="1400" b="1" dirty="0">
                        <a:latin typeface="+mj-lt"/>
                        <a:ea typeface="Nimbus Sans L"/>
                        <a:cs typeface="Times New Roman"/>
                      </a:endParaRPr>
                    </a:p>
                  </a:txBody>
                  <a:tcPr marL="34925" marR="34925" marT="34925" marB="34925" anchor="ctr"/>
                </a:tc>
                <a:tc>
                  <a:txBody>
                    <a:bodyPr/>
                    <a:lstStyle/>
                    <a:p>
                      <a:pPr algn="ctr">
                        <a:lnSpc>
                          <a:spcPct val="150000"/>
                        </a:lnSpc>
                        <a:spcAft>
                          <a:spcPts val="600"/>
                        </a:spcAft>
                      </a:pPr>
                      <a:r>
                        <a:rPr lang="en-US" sz="1400" dirty="0" smtClean="0"/>
                        <a:t>4,57 </a:t>
                      </a:r>
                      <a:r>
                        <a:rPr lang="en-US" sz="1400" kern="1200" baseline="0" dirty="0" smtClean="0"/>
                        <a:t>± </a:t>
                      </a:r>
                      <a:r>
                        <a:rPr lang="en-US" sz="1400" dirty="0" smtClean="0"/>
                        <a:t>0,41</a:t>
                      </a:r>
                      <a:endParaRPr lang="fr-FR" sz="1400" b="1" dirty="0">
                        <a:latin typeface="+mj-lt"/>
                        <a:ea typeface="Nimbus Sans L"/>
                        <a:cs typeface="Times New Roman"/>
                      </a:endParaRPr>
                    </a:p>
                  </a:txBody>
                  <a:tcPr marL="34925" marR="34925" marT="34925" marB="34925" anchor="ctr"/>
                </a:tc>
                <a:tc>
                  <a:txBody>
                    <a:bodyPr/>
                    <a:lstStyle/>
                    <a:p>
                      <a:pPr algn="ctr"/>
                      <a:r>
                        <a:rPr lang="en-US" sz="1400" dirty="0" smtClean="0"/>
                        <a:t>2,29</a:t>
                      </a:r>
                      <a:r>
                        <a:rPr lang="en-US" sz="1400" baseline="0" dirty="0" smtClean="0"/>
                        <a:t> </a:t>
                      </a:r>
                      <a:r>
                        <a:rPr lang="en-US" sz="1400" kern="1200" baseline="0" dirty="0" smtClean="0"/>
                        <a:t>± </a:t>
                      </a:r>
                      <a:r>
                        <a:rPr lang="en-US" sz="1400" baseline="0" dirty="0" smtClean="0"/>
                        <a:t>0,09 </a:t>
                      </a:r>
                      <a:r>
                        <a:rPr lang="en-US" sz="1400" kern="1200" baseline="0" dirty="0" smtClean="0"/>
                        <a:t>(O</a:t>
                      </a:r>
                      <a:r>
                        <a:rPr lang="en-US" sz="1400" kern="1200" baseline="-25000" dirty="0" smtClean="0"/>
                        <a:t>b</a:t>
                      </a:r>
                      <a:r>
                        <a:rPr lang="en-US" sz="1400" kern="1200" baseline="0" dirty="0" smtClean="0"/>
                        <a:t>)</a:t>
                      </a:r>
                      <a:r>
                        <a:rPr lang="en-US" sz="1400" baseline="0" dirty="0" smtClean="0"/>
                        <a:t> </a:t>
                      </a:r>
                    </a:p>
                    <a:p>
                      <a:pPr algn="ctr"/>
                      <a:r>
                        <a:rPr lang="en-US" sz="1400" baseline="0" dirty="0" smtClean="0"/>
                        <a:t>2,39 </a:t>
                      </a:r>
                      <a:r>
                        <a:rPr lang="en-US" sz="1400" kern="1200" baseline="0" dirty="0" smtClean="0"/>
                        <a:t>± </a:t>
                      </a:r>
                      <a:r>
                        <a:rPr lang="en-US" sz="1400" baseline="0" dirty="0" smtClean="0"/>
                        <a:t>0,07</a:t>
                      </a:r>
                      <a:r>
                        <a:rPr lang="en-US" sz="1400" kern="1200" baseline="0" dirty="0" smtClean="0"/>
                        <a:t> (O</a:t>
                      </a:r>
                      <a:r>
                        <a:rPr lang="en-US" sz="1400" kern="1200" baseline="-25000" dirty="0" smtClean="0"/>
                        <a:t>t</a:t>
                      </a:r>
                      <a:r>
                        <a:rPr lang="en-US" sz="1400" kern="1200" baseline="0" dirty="0" smtClean="0"/>
                        <a:t>)</a:t>
                      </a:r>
                      <a:endParaRPr lang="en-US" sz="1400" b="1" dirty="0">
                        <a:latin typeface="+mj-lt"/>
                      </a:endParaRPr>
                    </a:p>
                  </a:txBody>
                  <a:tcPr anchor="ctr"/>
                </a:tc>
              </a:tr>
            </a:tbl>
          </a:graphicData>
        </a:graphic>
      </p:graphicFrame>
      <p:sp>
        <p:nvSpPr>
          <p:cNvPr id="131" name="Espace réservé du numéro de diapositive 130"/>
          <p:cNvSpPr>
            <a:spLocks noGrp="1"/>
          </p:cNvSpPr>
          <p:nvPr>
            <p:ph type="sldNum" sz="quarter" idx="12"/>
          </p:nvPr>
        </p:nvSpPr>
        <p:spPr/>
        <p:txBody>
          <a:bodyPr/>
          <a:lstStyle/>
          <a:p>
            <a:fld id="{DB0DCAEC-CBBF-428A-8CF8-CA1E425F598E}" type="slidenum">
              <a:rPr lang="fr-FR" smtClean="0"/>
              <a:pPr/>
              <a:t>25</a:t>
            </a:fld>
            <a:endParaRPr lang="fr-FR"/>
          </a:p>
        </p:txBody>
      </p:sp>
      <p:grpSp>
        <p:nvGrpSpPr>
          <p:cNvPr id="2" name="Groupe 150"/>
          <p:cNvGrpSpPr/>
          <p:nvPr/>
        </p:nvGrpSpPr>
        <p:grpSpPr>
          <a:xfrm>
            <a:off x="10934" y="892984"/>
            <a:ext cx="4805226" cy="4051454"/>
            <a:chOff x="10934" y="892984"/>
            <a:chExt cx="4805226" cy="4051454"/>
          </a:xfrm>
        </p:grpSpPr>
        <p:grpSp>
          <p:nvGrpSpPr>
            <p:cNvPr id="3" name="Groupe 149"/>
            <p:cNvGrpSpPr/>
            <p:nvPr/>
          </p:nvGrpSpPr>
          <p:grpSpPr>
            <a:xfrm>
              <a:off x="10934" y="892984"/>
              <a:ext cx="4805226" cy="4048184"/>
              <a:chOff x="10930" y="980728"/>
              <a:chExt cx="4805226" cy="4048184"/>
            </a:xfrm>
          </p:grpSpPr>
          <p:sp>
            <p:nvSpPr>
              <p:cNvPr id="70" name="Rectangle à coins arrondis 69"/>
              <p:cNvSpPr/>
              <p:nvPr/>
            </p:nvSpPr>
            <p:spPr bwMode="auto">
              <a:xfrm>
                <a:off x="52657" y="1338210"/>
                <a:ext cx="4644008" cy="3690702"/>
              </a:xfrm>
              <a:prstGeom prst="roundRect">
                <a:avLst>
                  <a:gd name="adj" fmla="val 148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a:latin typeface="+mj-lt"/>
                </a:endParaRPr>
              </a:p>
            </p:txBody>
          </p:sp>
          <p:grpSp>
            <p:nvGrpSpPr>
              <p:cNvPr id="4" name="Groupe 59"/>
              <p:cNvGrpSpPr>
                <a:grpSpLocks noChangeAspect="1"/>
              </p:cNvGrpSpPr>
              <p:nvPr/>
            </p:nvGrpSpPr>
            <p:grpSpPr>
              <a:xfrm>
                <a:off x="10930" y="980728"/>
                <a:ext cx="4805226" cy="3591170"/>
                <a:chOff x="186016" y="908720"/>
                <a:chExt cx="5318750" cy="3974951"/>
              </a:xfrm>
            </p:grpSpPr>
            <p:cxnSp>
              <p:nvCxnSpPr>
                <p:cNvPr id="8" name="Connecteur droit avec flèche 7"/>
                <p:cNvCxnSpPr/>
                <p:nvPr/>
              </p:nvCxnSpPr>
              <p:spPr>
                <a:xfrm rot="10800000" flipV="1">
                  <a:off x="2614669" y="2903718"/>
                  <a:ext cx="1837586" cy="306264"/>
                </a:xfrm>
                <a:prstGeom prst="straightConnector1">
                  <a:avLst/>
                </a:prstGeom>
                <a:ln w="15875">
                  <a:solidFill>
                    <a:schemeClr val="tx1">
                      <a:lumMod val="50000"/>
                      <a:lumOff val="50000"/>
                    </a:schemeClr>
                  </a:solidFill>
                  <a:prstDash val="sysDot"/>
                  <a:tailEnd type="stealth"/>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rot="10800000" flipV="1">
                  <a:off x="3533462" y="2903718"/>
                  <a:ext cx="918792" cy="306264"/>
                </a:xfrm>
                <a:prstGeom prst="straightConnector1">
                  <a:avLst/>
                </a:prstGeom>
                <a:ln w="15875">
                  <a:solidFill>
                    <a:schemeClr val="tx1">
                      <a:lumMod val="50000"/>
                      <a:lumOff val="50000"/>
                    </a:schemeClr>
                  </a:solidFill>
                  <a:prstDash val="sysDot"/>
                  <a:tailEnd type="stealth"/>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rot="10800000" flipV="1">
                  <a:off x="1633220" y="2515745"/>
                  <a:ext cx="306264" cy="131256"/>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8" name="Image 3" descr="STructure_UO2-NiO.png"/>
                <p:cNvPicPr>
                  <a:picLocks noChangeAspect="1"/>
                </p:cNvPicPr>
                <p:nvPr/>
              </p:nvPicPr>
              <p:blipFill>
                <a:blip r:embed="rId4" cstate="print">
                  <a:clrChange>
                    <a:clrFrom>
                      <a:srgbClr val="FFFFFF"/>
                    </a:clrFrom>
                    <a:clrTo>
                      <a:srgbClr val="FFFFFF">
                        <a:alpha val="0"/>
                      </a:srgbClr>
                    </a:clrTo>
                  </a:clrChange>
                </a:blip>
                <a:srcRect l="20075" r="23225"/>
                <a:stretch>
                  <a:fillRect/>
                </a:stretch>
              </p:blipFill>
              <p:spPr>
                <a:xfrm>
                  <a:off x="899592" y="908720"/>
                  <a:ext cx="4063895" cy="3952872"/>
                </a:xfrm>
                <a:prstGeom prst="rect">
                  <a:avLst/>
                </a:prstGeom>
              </p:spPr>
            </p:pic>
            <p:cxnSp>
              <p:nvCxnSpPr>
                <p:cNvPr id="19" name="Connecteur droit 18"/>
                <p:cNvCxnSpPr/>
                <p:nvPr/>
              </p:nvCxnSpPr>
              <p:spPr>
                <a:xfrm rot="16200000" flipH="1">
                  <a:off x="2680552" y="2921810"/>
                  <a:ext cx="175009" cy="131256"/>
                </a:xfrm>
                <a:prstGeom prst="line">
                  <a:avLst/>
                </a:prstGeom>
                <a:ln w="15875">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rot="16200000" flipH="1">
                  <a:off x="2874720" y="3169308"/>
                  <a:ext cx="262512" cy="218761"/>
                </a:xfrm>
                <a:prstGeom prst="line">
                  <a:avLst/>
                </a:prstGeom>
                <a:ln w="15875">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rot="10800000" flipV="1">
                  <a:off x="2483669" y="3118694"/>
                  <a:ext cx="306264" cy="262512"/>
                </a:xfrm>
                <a:prstGeom prst="line">
                  <a:avLst/>
                </a:prstGeom>
                <a:ln w="15875">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rot="16200000" flipV="1">
                  <a:off x="2111776" y="1959265"/>
                  <a:ext cx="262512" cy="43752"/>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rot="16200000" flipV="1">
                  <a:off x="2408462" y="1633841"/>
                  <a:ext cx="218761" cy="175009"/>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rot="5400000" flipH="1" flipV="1">
                  <a:off x="3139950" y="1718629"/>
                  <a:ext cx="175009" cy="175009"/>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flipV="1">
                  <a:off x="3840129" y="2143022"/>
                  <a:ext cx="178576" cy="176603"/>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2773784" y="2593669"/>
                  <a:ext cx="409917" cy="374735"/>
                </a:xfrm>
                <a:prstGeom prst="rect">
                  <a:avLst/>
                </a:prstGeom>
                <a:noFill/>
              </p:spPr>
              <p:txBody>
                <a:bodyPr wrap="square" rtlCol="0">
                  <a:spAutoFit/>
                </a:bodyPr>
                <a:lstStyle/>
                <a:p>
                  <a:pPr algn="ctr"/>
                  <a:r>
                    <a:rPr lang="fr-FR" sz="1600" dirty="0" smtClean="0"/>
                    <a:t>U</a:t>
                  </a:r>
                  <a:endParaRPr lang="fr-FR" sz="1600" i="1" baseline="-25000" dirty="0"/>
                </a:p>
              </p:txBody>
            </p:sp>
            <p:sp>
              <p:nvSpPr>
                <p:cNvPr id="27" name="ZoneTexte 26"/>
                <p:cNvSpPr txBox="1"/>
                <p:nvPr/>
              </p:nvSpPr>
              <p:spPr>
                <a:xfrm>
                  <a:off x="3227454" y="1932096"/>
                  <a:ext cx="630767" cy="374735"/>
                </a:xfrm>
                <a:prstGeom prst="rect">
                  <a:avLst/>
                </a:prstGeom>
                <a:noFill/>
              </p:spPr>
              <p:txBody>
                <a:bodyPr wrap="square" rtlCol="0">
                  <a:spAutoFit/>
                </a:bodyPr>
                <a:lstStyle/>
                <a:p>
                  <a:pPr algn="ctr"/>
                  <a:r>
                    <a:rPr lang="fr-FR" sz="1600" dirty="0" err="1" smtClean="0"/>
                    <a:t>O</a:t>
                  </a:r>
                  <a:r>
                    <a:rPr lang="fr-FR" sz="1600" baseline="-25000" dirty="0" err="1" smtClean="0"/>
                    <a:t>yle</a:t>
                  </a:r>
                  <a:endParaRPr lang="fr-FR" sz="1600" i="1" baseline="-25000" dirty="0"/>
                </a:p>
              </p:txBody>
            </p:sp>
            <p:cxnSp>
              <p:nvCxnSpPr>
                <p:cNvPr id="28" name="Connecteur droit avec flèche 27"/>
                <p:cNvCxnSpPr/>
                <p:nvPr/>
              </p:nvCxnSpPr>
              <p:spPr>
                <a:xfrm rot="5400000">
                  <a:off x="3183702" y="2243653"/>
                  <a:ext cx="175009" cy="175009"/>
                </a:xfrm>
                <a:prstGeom prst="straightConnector1">
                  <a:avLst/>
                </a:prstGeom>
                <a:ln w="15875">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rot="16200000" flipV="1">
                  <a:off x="1477371" y="2812430"/>
                  <a:ext cx="131256" cy="43752"/>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rot="5400000" flipH="1" flipV="1">
                  <a:off x="1280488" y="2921810"/>
                  <a:ext cx="350016" cy="43752"/>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rot="16200000" flipV="1">
                  <a:off x="3818277" y="3005000"/>
                  <a:ext cx="267607" cy="87504"/>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a:off x="1099036" y="3869319"/>
                  <a:ext cx="605841" cy="374735"/>
                </a:xfrm>
                <a:prstGeom prst="rect">
                  <a:avLst/>
                </a:prstGeom>
                <a:noFill/>
              </p:spPr>
              <p:txBody>
                <a:bodyPr wrap="square" rtlCol="0">
                  <a:spAutoFit/>
                </a:bodyPr>
                <a:lstStyle/>
                <a:p>
                  <a:pPr algn="ctr"/>
                  <a:r>
                    <a:rPr lang="fr-FR" sz="1600" dirty="0" smtClean="0"/>
                    <a:t>Ni</a:t>
                  </a:r>
                  <a:endParaRPr lang="fr-FR" sz="1600" i="1" baseline="-25000" dirty="0"/>
                </a:p>
              </p:txBody>
            </p:sp>
            <p:sp>
              <p:nvSpPr>
                <p:cNvPr id="11" name="ZoneTexte 10"/>
                <p:cNvSpPr txBox="1"/>
                <p:nvPr/>
              </p:nvSpPr>
              <p:spPr>
                <a:xfrm>
                  <a:off x="4245537" y="2677943"/>
                  <a:ext cx="1259229" cy="374735"/>
                </a:xfrm>
                <a:prstGeom prst="rect">
                  <a:avLst/>
                </a:prstGeom>
                <a:noFill/>
              </p:spPr>
              <p:txBody>
                <a:bodyPr wrap="square" rtlCol="0">
                  <a:spAutoFit/>
                </a:bodyPr>
                <a:lstStyle/>
                <a:p>
                  <a:pPr algn="ctr"/>
                  <a:r>
                    <a:rPr lang="fr-FR" sz="1600" dirty="0" err="1" smtClean="0"/>
                    <a:t>O</a:t>
                  </a:r>
                  <a:r>
                    <a:rPr lang="fr-FR" sz="1600" i="1" baseline="-25000" dirty="0" err="1" smtClean="0"/>
                    <a:t>adsorption</a:t>
                  </a:r>
                  <a:endParaRPr lang="fr-FR" sz="1600" i="1" baseline="-25000" dirty="0"/>
                </a:p>
              </p:txBody>
            </p:sp>
            <p:cxnSp>
              <p:nvCxnSpPr>
                <p:cNvPr id="41" name="Connecteur droit avec flèche 40"/>
                <p:cNvCxnSpPr>
                  <a:cxnSpLocks noChangeAspect="1"/>
                </p:cNvCxnSpPr>
                <p:nvPr/>
              </p:nvCxnSpPr>
              <p:spPr>
                <a:xfrm>
                  <a:off x="424825" y="2697717"/>
                  <a:ext cx="3473998" cy="694800"/>
                </a:xfrm>
                <a:prstGeom prst="straightConnector1">
                  <a:avLst/>
                </a:prstGeom>
                <a:ln w="19050">
                  <a:solidFill>
                    <a:srgbClr val="01AF16"/>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a:cxnSpLocks noChangeAspect="1"/>
                </p:cNvCxnSpPr>
                <p:nvPr/>
              </p:nvCxnSpPr>
              <p:spPr>
                <a:xfrm rot="21300000" flipV="1">
                  <a:off x="406358" y="2266305"/>
                  <a:ext cx="856317" cy="395225"/>
                </a:xfrm>
                <a:prstGeom prst="straightConnector1">
                  <a:avLst/>
                </a:prstGeom>
                <a:ln w="19050">
                  <a:solidFill>
                    <a:srgbClr val="01AF16"/>
                  </a:solidFill>
                  <a:prstDash val="solid"/>
                  <a:tailEnd type="none"/>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a:cxnSpLocks noChangeAspect="1"/>
                </p:cNvCxnSpPr>
                <p:nvPr/>
              </p:nvCxnSpPr>
              <p:spPr>
                <a:xfrm rot="21300000" flipV="1">
                  <a:off x="418042" y="3747031"/>
                  <a:ext cx="874669" cy="403693"/>
                </a:xfrm>
                <a:prstGeom prst="straightConnector1">
                  <a:avLst/>
                </a:prstGeom>
                <a:ln w="19050">
                  <a:solidFill>
                    <a:srgbClr val="01AF16"/>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p:nvPr/>
              </p:nvCxnSpPr>
              <p:spPr>
                <a:xfrm rot="16200000" flipV="1">
                  <a:off x="-255757" y="3437850"/>
                  <a:ext cx="1332000" cy="0"/>
                </a:xfrm>
                <a:prstGeom prst="straightConnector1">
                  <a:avLst/>
                </a:prstGeom>
                <a:ln w="12700">
                  <a:solidFill>
                    <a:schemeClr val="tx1">
                      <a:lumMod val="65000"/>
                      <a:lumOff val="3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Connecteur droit avec flèche 44"/>
                <p:cNvCxnSpPr/>
                <p:nvPr/>
              </p:nvCxnSpPr>
              <p:spPr>
                <a:xfrm rot="16200000" flipV="1">
                  <a:off x="277763" y="2177052"/>
                  <a:ext cx="264960" cy="0"/>
                </a:xfrm>
                <a:prstGeom prst="straightConnector1">
                  <a:avLst/>
                </a:prstGeom>
                <a:ln w="12700">
                  <a:solidFill>
                    <a:schemeClr val="tx1">
                      <a:lumMod val="65000"/>
                      <a:lumOff val="35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6" name="Connecteur droit avec flèche 45"/>
                <p:cNvCxnSpPr/>
                <p:nvPr/>
              </p:nvCxnSpPr>
              <p:spPr>
                <a:xfrm rot="16200000" flipV="1">
                  <a:off x="294323" y="2511355"/>
                  <a:ext cx="231840" cy="0"/>
                </a:xfrm>
                <a:prstGeom prst="straightConnector1">
                  <a:avLst/>
                </a:prstGeom>
                <a:ln w="12700">
                  <a:solidFill>
                    <a:schemeClr val="tx1">
                      <a:lumMod val="65000"/>
                      <a:lumOff val="35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47" name="ZoneTexte 46"/>
                <p:cNvSpPr txBox="1"/>
                <p:nvPr/>
              </p:nvSpPr>
              <p:spPr bwMode="auto">
                <a:xfrm>
                  <a:off x="186016" y="2895273"/>
                  <a:ext cx="1349658" cy="923330"/>
                </a:xfrm>
                <a:prstGeom prst="rect">
                  <a:avLst/>
                </a:prstGeom>
                <a:noFill/>
                <a:ln w="12700">
                  <a:noFill/>
                </a:ln>
                <a:scene3d>
                  <a:camera prst="isometricRightUp"/>
                  <a:lightRig rig="threePt" dir="t"/>
                </a:scene3d>
              </p:spPr>
              <p:txBody>
                <a:bodyPr wrap="square">
                  <a:spAutoFit/>
                </a:bodyPr>
                <a:lstStyle/>
                <a:p>
                  <a:pPr algn="ctr">
                    <a:defRPr/>
                  </a:pPr>
                  <a:r>
                    <a:rPr lang="fr-FR" sz="1600" dirty="0" smtClean="0">
                      <a:solidFill>
                        <a:srgbClr val="FF0000"/>
                      </a:solidFill>
                      <a:cs typeface="Times New Roman" pitchFamily="18" charset="0"/>
                    </a:rPr>
                    <a:t>Couches d’eau structurées</a:t>
                  </a:r>
                  <a:endParaRPr lang="fr-FR" sz="1600" baseline="-25000" dirty="0">
                    <a:solidFill>
                      <a:srgbClr val="FF0000"/>
                    </a:solidFill>
                    <a:cs typeface="Times New Roman" pitchFamily="18" charset="0"/>
                  </a:endParaRPr>
                </a:p>
              </p:txBody>
            </p:sp>
            <p:sp>
              <p:nvSpPr>
                <p:cNvPr id="48" name="ZoneTexte 47"/>
                <p:cNvSpPr txBox="1"/>
                <p:nvPr/>
              </p:nvSpPr>
              <p:spPr bwMode="auto">
                <a:xfrm>
                  <a:off x="303433" y="1588608"/>
                  <a:ext cx="1148852" cy="919804"/>
                </a:xfrm>
                <a:prstGeom prst="rect">
                  <a:avLst/>
                </a:prstGeom>
                <a:noFill/>
                <a:ln w="12700">
                  <a:noFill/>
                </a:ln>
                <a:scene3d>
                  <a:camera prst="isometricRightUp"/>
                  <a:lightRig rig="threePt" dir="t"/>
                </a:scene3d>
              </p:spPr>
              <p:txBody>
                <a:bodyPr wrap="square">
                  <a:spAutoFit/>
                </a:bodyPr>
                <a:lstStyle/>
                <a:p>
                  <a:pPr algn="ctr">
                    <a:defRPr/>
                  </a:pPr>
                  <a:r>
                    <a:rPr lang="fr-FR" sz="1600" dirty="0" smtClean="0">
                      <a:solidFill>
                        <a:srgbClr val="00B0F0"/>
                      </a:solidFill>
                      <a:cs typeface="Times New Roman" pitchFamily="18" charset="0"/>
                    </a:rPr>
                    <a:t>Eau à caractère de solvant</a:t>
                  </a:r>
                  <a:endParaRPr lang="fr-FR" sz="1600" baseline="-25000" dirty="0">
                    <a:solidFill>
                      <a:srgbClr val="00B0F0"/>
                    </a:solidFill>
                    <a:cs typeface="Times New Roman" pitchFamily="18" charset="0"/>
                  </a:endParaRPr>
                </a:p>
              </p:txBody>
            </p:sp>
            <p:cxnSp>
              <p:nvCxnSpPr>
                <p:cNvPr id="49" name="Connecteur droit avec flèche 48"/>
                <p:cNvCxnSpPr>
                  <a:cxnSpLocks noChangeAspect="1"/>
                </p:cNvCxnSpPr>
                <p:nvPr/>
              </p:nvCxnSpPr>
              <p:spPr>
                <a:xfrm>
                  <a:off x="424825" y="4187307"/>
                  <a:ext cx="3481818" cy="696364"/>
                </a:xfrm>
                <a:prstGeom prst="straightConnector1">
                  <a:avLst/>
                </a:prstGeom>
                <a:ln w="19050">
                  <a:solidFill>
                    <a:srgbClr val="01AF16"/>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50" name="Connecteur droit avec flèche 49"/>
                <p:cNvCxnSpPr/>
                <p:nvPr/>
              </p:nvCxnSpPr>
              <p:spPr>
                <a:xfrm flipV="1">
                  <a:off x="313480" y="2245782"/>
                  <a:ext cx="177317" cy="123232"/>
                </a:xfrm>
                <a:prstGeom prst="straightConnector1">
                  <a:avLst/>
                </a:prstGeom>
                <a:ln w="12700">
                  <a:solidFill>
                    <a:schemeClr val="tx1">
                      <a:lumMod val="65000"/>
                      <a:lumOff val="3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Connecteur droit avec flèche 50"/>
                <p:cNvCxnSpPr/>
                <p:nvPr/>
              </p:nvCxnSpPr>
              <p:spPr>
                <a:xfrm flipV="1">
                  <a:off x="313480" y="2329472"/>
                  <a:ext cx="177317" cy="123232"/>
                </a:xfrm>
                <a:prstGeom prst="straightConnector1">
                  <a:avLst/>
                </a:prstGeom>
                <a:ln w="12700">
                  <a:solidFill>
                    <a:schemeClr val="tx1">
                      <a:lumMod val="65000"/>
                      <a:lumOff val="35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5" name="Groupe 143"/>
            <p:cNvGrpSpPr/>
            <p:nvPr/>
          </p:nvGrpSpPr>
          <p:grpSpPr>
            <a:xfrm>
              <a:off x="107504" y="4365104"/>
              <a:ext cx="4531388" cy="579334"/>
              <a:chOff x="5292080" y="4005064"/>
              <a:chExt cx="4531388" cy="579334"/>
            </a:xfrm>
          </p:grpSpPr>
          <p:sp>
            <p:nvSpPr>
              <p:cNvPr id="137" name="ZoneTexte 136"/>
              <p:cNvSpPr txBox="1"/>
              <p:nvPr/>
            </p:nvSpPr>
            <p:spPr bwMode="auto">
              <a:xfrm>
                <a:off x="7428043" y="4112326"/>
                <a:ext cx="792000" cy="338554"/>
              </a:xfrm>
              <a:prstGeom prst="rect">
                <a:avLst/>
              </a:prstGeom>
              <a:noFill/>
              <a:ln w="12700">
                <a:noFill/>
              </a:ln>
            </p:spPr>
            <p:txBody>
              <a:bodyPr wrap="square">
                <a:spAutoFit/>
              </a:bodyPr>
              <a:lstStyle/>
              <a:p>
                <a:pPr>
                  <a:defRPr/>
                </a:pPr>
                <a:r>
                  <a:rPr lang="fr-FR" sz="1600" dirty="0" smtClean="0">
                    <a:cs typeface="Times New Roman" pitchFamily="18" charset="0"/>
                  </a:rPr>
                  <a:t>O</a:t>
                </a:r>
                <a:r>
                  <a:rPr lang="fr-FR" sz="1600" baseline="-25000" dirty="0" smtClean="0">
                    <a:cs typeface="Times New Roman" pitchFamily="18" charset="0"/>
                  </a:rPr>
                  <a:t>2nd-</a:t>
                </a:r>
                <a:r>
                  <a:rPr lang="fr-FR" sz="1600" i="1" baseline="-25000" dirty="0" err="1" smtClean="0">
                    <a:cs typeface="Times New Roman" pitchFamily="18" charset="0"/>
                  </a:rPr>
                  <a:t>éq</a:t>
                </a:r>
                <a:endParaRPr lang="fr-FR" sz="1600" baseline="-25000" dirty="0">
                  <a:cs typeface="Times New Roman" pitchFamily="18" charset="0"/>
                </a:endParaRPr>
              </a:p>
            </p:txBody>
          </p:sp>
          <p:sp>
            <p:nvSpPr>
              <p:cNvPr id="138" name="ZoneTexte 6"/>
              <p:cNvSpPr txBox="1"/>
              <p:nvPr/>
            </p:nvSpPr>
            <p:spPr bwMode="auto">
              <a:xfrm>
                <a:off x="5863137" y="4049360"/>
                <a:ext cx="792000" cy="338554"/>
              </a:xfrm>
              <a:prstGeom prst="rect">
                <a:avLst/>
              </a:prstGeom>
              <a:noFill/>
              <a:ln w="12700">
                <a:noFill/>
              </a:ln>
            </p:spPr>
            <p:txBody>
              <a:bodyPr wrap="square">
                <a:spAutoFit/>
              </a:bodyPr>
              <a:lstStyle/>
              <a:p>
                <a:pPr>
                  <a:defRPr/>
                </a:pPr>
                <a:r>
                  <a:rPr lang="fr-FR" sz="1600" dirty="0" smtClean="0">
                    <a:cs typeface="Times New Roman" pitchFamily="18" charset="0"/>
                  </a:rPr>
                  <a:t>O</a:t>
                </a:r>
                <a:r>
                  <a:rPr lang="fr-FR" sz="1600" baseline="-25000" dirty="0" smtClean="0">
                    <a:cs typeface="Times New Roman" pitchFamily="18" charset="0"/>
                  </a:rPr>
                  <a:t>1st</a:t>
                </a:r>
                <a:endParaRPr lang="fr-FR" sz="1600" baseline="-25000" dirty="0">
                  <a:cs typeface="Times New Roman" pitchFamily="18" charset="0"/>
                </a:endParaRPr>
              </a:p>
            </p:txBody>
          </p:sp>
          <p:sp>
            <p:nvSpPr>
              <p:cNvPr id="139" name="ZoneTexte 138"/>
              <p:cNvSpPr txBox="1"/>
              <p:nvPr/>
            </p:nvSpPr>
            <p:spPr bwMode="auto">
              <a:xfrm>
                <a:off x="9031468" y="4121368"/>
                <a:ext cx="792000" cy="338554"/>
              </a:xfrm>
              <a:prstGeom prst="rect">
                <a:avLst/>
              </a:prstGeom>
              <a:noFill/>
              <a:ln w="12700">
                <a:noFill/>
              </a:ln>
            </p:spPr>
            <p:txBody>
              <a:bodyPr wrap="square">
                <a:spAutoFit/>
              </a:bodyPr>
              <a:lstStyle/>
              <a:p>
                <a:pPr>
                  <a:defRPr/>
                </a:pPr>
                <a:r>
                  <a:rPr lang="fr-FR" sz="1600" dirty="0" smtClean="0">
                    <a:cs typeface="Times New Roman" pitchFamily="18" charset="0"/>
                  </a:rPr>
                  <a:t>O</a:t>
                </a:r>
                <a:r>
                  <a:rPr lang="fr-FR" sz="1600" baseline="-25000" dirty="0" smtClean="0">
                    <a:cs typeface="Times New Roman" pitchFamily="18" charset="0"/>
                  </a:rPr>
                  <a:t>2nd-</a:t>
                </a:r>
                <a:r>
                  <a:rPr lang="fr-FR" sz="1600" i="1" baseline="-25000" dirty="0" err="1" smtClean="0">
                    <a:cs typeface="Times New Roman" pitchFamily="18" charset="0"/>
                  </a:rPr>
                  <a:t>ap</a:t>
                </a:r>
                <a:endParaRPr lang="fr-FR" sz="1600" baseline="-25000" dirty="0">
                  <a:cs typeface="Times New Roman" pitchFamily="18" charset="0"/>
                </a:endParaRPr>
              </a:p>
            </p:txBody>
          </p:sp>
          <p:pic>
            <p:nvPicPr>
              <p:cNvPr id="140" name="Image 139" descr="POSCARbball.png"/>
              <p:cNvPicPr>
                <a:picLocks noChangeAspect="1"/>
              </p:cNvPicPr>
              <p:nvPr/>
            </p:nvPicPr>
            <p:blipFill>
              <a:blip r:embed="rId5" cstate="print">
                <a:clrChange>
                  <a:clrFrom>
                    <a:srgbClr val="FFFFFF"/>
                  </a:clrFrom>
                  <a:clrTo>
                    <a:srgbClr val="FFFFFF">
                      <a:alpha val="0"/>
                    </a:srgbClr>
                  </a:clrTo>
                </a:clrChange>
              </a:blip>
              <a:srcRect l="63751" r="11729" b="79000"/>
              <a:stretch>
                <a:fillRect/>
              </a:stretch>
            </p:blipFill>
            <p:spPr>
              <a:xfrm>
                <a:off x="6942949" y="4009586"/>
                <a:ext cx="598760" cy="574812"/>
              </a:xfrm>
              <a:prstGeom prst="rect">
                <a:avLst/>
              </a:prstGeom>
            </p:spPr>
          </p:pic>
          <p:pic>
            <p:nvPicPr>
              <p:cNvPr id="141" name="Image 140" descr="rouge.png"/>
              <p:cNvPicPr>
                <a:picLocks noChangeAspect="1"/>
              </p:cNvPicPr>
              <p:nvPr/>
            </p:nvPicPr>
            <p:blipFill>
              <a:blip r:embed="rId6" cstate="print">
                <a:clrChange>
                  <a:clrFrom>
                    <a:srgbClr val="FFFFFF"/>
                  </a:clrFrom>
                  <a:clrTo>
                    <a:srgbClr val="FFFFFF">
                      <a:alpha val="0"/>
                    </a:srgbClr>
                  </a:clrTo>
                </a:clrChange>
              </a:blip>
              <a:stretch>
                <a:fillRect/>
              </a:stretch>
            </p:blipFill>
            <p:spPr>
              <a:xfrm>
                <a:off x="5430980" y="4009586"/>
                <a:ext cx="454787" cy="448881"/>
              </a:xfrm>
              <a:prstGeom prst="rect">
                <a:avLst/>
              </a:prstGeom>
            </p:spPr>
          </p:pic>
          <p:pic>
            <p:nvPicPr>
              <p:cNvPr id="142" name="Image 141" descr="violet.png"/>
              <p:cNvPicPr>
                <a:picLocks noChangeAspect="1"/>
              </p:cNvPicPr>
              <p:nvPr/>
            </p:nvPicPr>
            <p:blipFill>
              <a:blip r:embed="rId7" cstate="print">
                <a:clrChange>
                  <a:clrFrom>
                    <a:srgbClr val="FFFFFF"/>
                  </a:clrFrom>
                  <a:clrTo>
                    <a:srgbClr val="FFFFFF">
                      <a:alpha val="0"/>
                    </a:srgbClr>
                  </a:clrTo>
                </a:clrChange>
              </a:blip>
              <a:stretch>
                <a:fillRect/>
              </a:stretch>
            </p:blipFill>
            <p:spPr>
              <a:xfrm>
                <a:off x="8588975" y="4081594"/>
                <a:ext cx="475459" cy="448881"/>
              </a:xfrm>
              <a:prstGeom prst="rect">
                <a:avLst/>
              </a:prstGeom>
            </p:spPr>
          </p:pic>
          <p:sp>
            <p:nvSpPr>
              <p:cNvPr id="143" name="Rectangle 142"/>
              <p:cNvSpPr/>
              <p:nvPr/>
            </p:nvSpPr>
            <p:spPr>
              <a:xfrm>
                <a:off x="5292080" y="4005064"/>
                <a:ext cx="4531388" cy="53878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145" name="Espace réservé du contenu 2"/>
          <p:cNvSpPr txBox="1">
            <a:spLocks/>
          </p:cNvSpPr>
          <p:nvPr/>
        </p:nvSpPr>
        <p:spPr>
          <a:xfrm>
            <a:off x="120567" y="800792"/>
            <a:ext cx="8229600" cy="756000"/>
          </a:xfrm>
          <a:prstGeom prst="rect">
            <a:avLst/>
          </a:prstGeom>
        </p:spPr>
        <p:txBody>
          <a:bodyPr vert="horz" lIns="91440" tIns="45720" rIns="91440" bIns="45720" rtlCol="0">
            <a:normAutofit/>
          </a:bodyPr>
          <a:lstStyle/>
          <a:p>
            <a:pPr lvl="0" indent="-342900">
              <a:defRPr/>
            </a:pPr>
            <a:r>
              <a:rPr lang="fr-FR" u="sng" dirty="0" smtClean="0"/>
              <a:t>Structure du complexe à l’interface eau/NiO(100) à 293 K: </a:t>
            </a:r>
          </a:p>
        </p:txBody>
      </p:sp>
      <p:sp>
        <p:nvSpPr>
          <p:cNvPr id="146" name="Titre 1"/>
          <p:cNvSpPr txBox="1">
            <a:spLocks/>
          </p:cNvSpPr>
          <p:nvPr/>
        </p:nvSpPr>
        <p:spPr>
          <a:xfrm>
            <a:off x="457200" y="-234280"/>
            <a:ext cx="8229600" cy="1143000"/>
          </a:xfrm>
          <a:prstGeom prst="rect">
            <a:avLst/>
          </a:prstGeom>
        </p:spPr>
        <p:txBody>
          <a:bodyPr vert="horz" lIns="91440" tIns="45720" rIns="91440" bIns="45720" rtlCol="0" anchor="ctr">
            <a:normAutofit/>
          </a:bodyPr>
          <a:lstStyle/>
          <a:p>
            <a:pPr lvl="0" algn="ctr">
              <a:spcBef>
                <a:spcPct val="0"/>
              </a:spcBef>
            </a:pPr>
            <a:r>
              <a:rPr lang="fr-FR" sz="2800" dirty="0" smtClean="0"/>
              <a:t>L’ion uranyle à l’interface eau/NiO(100)</a:t>
            </a:r>
            <a:endParaRPr kumimoji="0" lang="fr-FR" sz="2800" b="0" i="0" u="none" strike="noStrike" kern="1200" cap="none" spc="0" normalizeH="0" baseline="0" noProof="0" dirty="0" smtClean="0">
              <a:ln>
                <a:noFill/>
              </a:ln>
              <a:solidFill>
                <a:schemeClr val="tx1"/>
              </a:solidFill>
              <a:effectLst/>
              <a:uLnTx/>
              <a:uFillTx/>
              <a:latin typeface="+mj-lt"/>
              <a:ea typeface="+mj-ea"/>
              <a:cs typeface="+mj-cs"/>
            </a:endParaRPr>
          </a:p>
        </p:txBody>
      </p:sp>
      <p:grpSp>
        <p:nvGrpSpPr>
          <p:cNvPr id="6" name="Groupe 64"/>
          <p:cNvGrpSpPr/>
          <p:nvPr/>
        </p:nvGrpSpPr>
        <p:grpSpPr>
          <a:xfrm>
            <a:off x="4860032" y="1254692"/>
            <a:ext cx="4212000" cy="720080"/>
            <a:chOff x="4781432" y="1412776"/>
            <a:chExt cx="4212000" cy="720080"/>
          </a:xfrm>
        </p:grpSpPr>
        <p:sp>
          <p:nvSpPr>
            <p:cNvPr id="148" name="Espace réservé du contenu 2"/>
            <p:cNvSpPr txBox="1">
              <a:spLocks/>
            </p:cNvSpPr>
            <p:nvPr/>
          </p:nvSpPr>
          <p:spPr>
            <a:xfrm>
              <a:off x="5351820" y="1471448"/>
              <a:ext cx="2907544" cy="661408"/>
            </a:xfrm>
            <a:prstGeom prst="rect">
              <a:avLst/>
            </a:prstGeom>
          </p:spPr>
          <p:txBody>
            <a:bodyPr vert="horz" lIns="91440" tIns="45720" rIns="91440" bIns="45720" rtlCol="0">
              <a:normAutofit/>
            </a:bodyPr>
            <a:lstStyle/>
            <a:p>
              <a:pPr marL="180000" marR="0" lvl="0" indent="-216000" algn="l" defTabSz="914400" rtl="0" eaLnBrk="1" fontAlgn="auto" latinLnBrk="0" hangingPunct="1">
                <a:lnSpc>
                  <a:spcPct val="100000"/>
                </a:lnSpc>
                <a:spcAft>
                  <a:spcPts val="0"/>
                </a:spcAft>
                <a:buClrTx/>
                <a:buSzTx/>
                <a:tabLst/>
                <a:defRPr/>
              </a:pPr>
              <a:r>
                <a:rPr kumimoji="0" lang="fr-FR" sz="1600" b="0" i="1" u="sng" strike="noStrike" kern="1200" cap="none" spc="0" normalizeH="0" baseline="0" noProof="0" dirty="0" smtClean="0">
                  <a:ln>
                    <a:noFill/>
                  </a:ln>
                  <a:solidFill>
                    <a:schemeClr val="tx1"/>
                  </a:solidFill>
                  <a:effectLst/>
                  <a:uLnTx/>
                  <a:uFillTx/>
                  <a:latin typeface="+mn-lt"/>
                  <a:ea typeface="+mn-ea"/>
                  <a:cs typeface="+mn-cs"/>
                </a:rPr>
                <a:t>Paramètres de simulation </a:t>
              </a:r>
              <a:r>
                <a:rPr kumimoji="0" lang="fr-FR" sz="1600" b="0" i="1" u="none" strike="noStrike" kern="1200" cap="none" spc="0" normalizeH="0" noProof="0" dirty="0" smtClean="0">
                  <a:ln>
                    <a:noFill/>
                  </a:ln>
                  <a:solidFill>
                    <a:schemeClr val="tx1"/>
                  </a:solidFill>
                  <a:effectLst/>
                  <a:uLnTx/>
                  <a:uFillTx/>
                  <a:latin typeface="+mn-lt"/>
                  <a:ea typeface="+mn-ea"/>
                  <a:cs typeface="+mn-cs"/>
                </a:rPr>
                <a:t>: </a:t>
              </a:r>
            </a:p>
            <a:p>
              <a:pPr marL="133350" lvl="1" indent="-169863">
                <a:spcBef>
                  <a:spcPct val="20000"/>
                </a:spcBef>
                <a:buFont typeface="Arial" pitchFamily="34" charset="0"/>
                <a:buChar char="•"/>
              </a:pPr>
              <a:r>
                <a:rPr lang="fr-FR" sz="1600" i="1" noProof="0" dirty="0" smtClean="0"/>
                <a:t>11 </a:t>
              </a:r>
              <a:r>
                <a:rPr lang="fr-FR" sz="1600" i="1" noProof="0" dirty="0" err="1" smtClean="0"/>
                <a:t>ps</a:t>
              </a:r>
              <a:r>
                <a:rPr lang="fr-FR" sz="1600" i="1" noProof="0" dirty="0" smtClean="0"/>
                <a:t> simulées à 293 K </a:t>
              </a:r>
              <a:endParaRPr kumimoji="0" lang="fr-FR" sz="16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149" name="Rectangle à coins arrondis 148"/>
            <p:cNvSpPr/>
            <p:nvPr/>
          </p:nvSpPr>
          <p:spPr bwMode="auto">
            <a:xfrm>
              <a:off x="4781432" y="1412776"/>
              <a:ext cx="4212000" cy="720080"/>
            </a:xfrm>
            <a:prstGeom prst="roundRect">
              <a:avLst>
                <a:gd name="adj" fmla="val 3809"/>
              </a:avLst>
            </a:prstGeom>
            <a:no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grpSp>
      <p:grpSp>
        <p:nvGrpSpPr>
          <p:cNvPr id="56" name="Groupe 55"/>
          <p:cNvGrpSpPr/>
          <p:nvPr/>
        </p:nvGrpSpPr>
        <p:grpSpPr>
          <a:xfrm>
            <a:off x="4761556" y="2348880"/>
            <a:ext cx="4598468" cy="1872208"/>
            <a:chOff x="4761556" y="2348880"/>
            <a:chExt cx="4598468" cy="1872208"/>
          </a:xfrm>
        </p:grpSpPr>
        <p:sp>
          <p:nvSpPr>
            <p:cNvPr id="155" name="Rectangle à coins arrondis 154"/>
            <p:cNvSpPr/>
            <p:nvPr/>
          </p:nvSpPr>
          <p:spPr bwMode="auto">
            <a:xfrm>
              <a:off x="4817828" y="2348880"/>
              <a:ext cx="4248000" cy="1872208"/>
            </a:xfrm>
            <a:prstGeom prst="roundRect">
              <a:avLst>
                <a:gd name="adj" fmla="val 3809"/>
              </a:avLst>
            </a:prstGeom>
            <a:solidFill>
              <a:schemeClr val="bg1"/>
            </a:solid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152" name="Rectangle 151"/>
            <p:cNvSpPr/>
            <p:nvPr/>
          </p:nvSpPr>
          <p:spPr>
            <a:xfrm>
              <a:off x="4788024" y="2492896"/>
              <a:ext cx="4572000" cy="338554"/>
            </a:xfrm>
            <a:prstGeom prst="rect">
              <a:avLst/>
            </a:prstGeom>
          </p:spPr>
          <p:txBody>
            <a:bodyPr>
              <a:spAutoFit/>
            </a:bodyPr>
            <a:lstStyle/>
            <a:p>
              <a:pPr lvl="0">
                <a:buFont typeface="Arial" pitchFamily="34" charset="0"/>
                <a:buChar char="•"/>
                <a:defRPr/>
              </a:pPr>
              <a:r>
                <a:rPr lang="fr-FR" sz="1600" dirty="0" smtClean="0"/>
                <a:t>  Maintien du complexe à la surface </a:t>
              </a:r>
            </a:p>
          </p:txBody>
        </p:sp>
        <p:sp>
          <p:nvSpPr>
            <p:cNvPr id="153" name="Rectangle 152"/>
            <p:cNvSpPr/>
            <p:nvPr/>
          </p:nvSpPr>
          <p:spPr>
            <a:xfrm>
              <a:off x="4775624" y="3717032"/>
              <a:ext cx="3978590" cy="338554"/>
            </a:xfrm>
            <a:prstGeom prst="rect">
              <a:avLst/>
            </a:prstGeom>
          </p:spPr>
          <p:txBody>
            <a:bodyPr wrap="none">
              <a:spAutoFit/>
            </a:bodyPr>
            <a:lstStyle/>
            <a:p>
              <a:pPr lvl="0">
                <a:buFont typeface="Arial" pitchFamily="34" charset="0"/>
                <a:buChar char="•"/>
                <a:defRPr/>
              </a:pPr>
              <a:r>
                <a:rPr lang="fr-FR" sz="1600" dirty="0" smtClean="0"/>
                <a:t>  Similaire aux données à l’interface eau/TiO</a:t>
              </a:r>
              <a:r>
                <a:rPr lang="fr-FR" sz="1600" baseline="-25000" dirty="0" smtClean="0"/>
                <a:t>2</a:t>
              </a:r>
              <a:endParaRPr lang="fr-FR" sz="1600" dirty="0" smtClean="0"/>
            </a:p>
          </p:txBody>
        </p:sp>
        <p:sp>
          <p:nvSpPr>
            <p:cNvPr id="154" name="Rectangle 153"/>
            <p:cNvSpPr/>
            <p:nvPr/>
          </p:nvSpPr>
          <p:spPr>
            <a:xfrm>
              <a:off x="4761556" y="2996952"/>
              <a:ext cx="4544001" cy="553998"/>
            </a:xfrm>
            <a:prstGeom prst="rect">
              <a:avLst/>
            </a:prstGeom>
          </p:spPr>
          <p:txBody>
            <a:bodyPr wrap="none">
              <a:spAutoFit/>
            </a:bodyPr>
            <a:lstStyle/>
            <a:p>
              <a:pPr lvl="0">
                <a:buFont typeface="Arial" pitchFamily="34" charset="0"/>
                <a:buChar char="•"/>
                <a:defRPr/>
              </a:pPr>
              <a:r>
                <a:rPr lang="fr-FR" sz="1600" dirty="0" smtClean="0"/>
                <a:t>  Dynamique des sphères de solvatation perturbée</a:t>
              </a:r>
            </a:p>
            <a:p>
              <a:pPr lvl="1">
                <a:defRPr/>
              </a:pPr>
              <a:r>
                <a:rPr lang="fr-FR" sz="1400" i="1" dirty="0" smtClean="0"/>
                <a:t>Aucun échange de molécules observé sur les 11 </a:t>
              </a:r>
              <a:r>
                <a:rPr lang="fr-FR" sz="1400" i="1" dirty="0" err="1" smtClean="0"/>
                <a:t>ps</a:t>
              </a:r>
              <a:endParaRPr lang="fr-FR" sz="1400" i="1" dirty="0" smtClean="0"/>
            </a:p>
          </p:txBody>
        </p:sp>
      </p:grpSp>
      <p:pic>
        <p:nvPicPr>
          <p:cNvPr id="57" name="Picture 2"/>
          <p:cNvPicPr>
            <a:picLocks noChangeAspect="1" noChangeArrowheads="1"/>
          </p:cNvPicPr>
          <p:nvPr/>
        </p:nvPicPr>
        <p:blipFill>
          <a:blip r:embed="rId8" cstate="print"/>
          <a:srcRect/>
          <a:stretch>
            <a:fillRect/>
          </a:stretch>
        </p:blipFill>
        <p:spPr bwMode="auto">
          <a:xfrm>
            <a:off x="8390955" y="0"/>
            <a:ext cx="753045" cy="484477"/>
          </a:xfrm>
          <a:prstGeom prst="rect">
            <a:avLst/>
          </a:prstGeom>
          <a:noFill/>
          <a:ln w="9525">
            <a:noFill/>
            <a:miter lim="800000"/>
            <a:headEnd/>
            <a:tailEnd/>
          </a:ln>
        </p:spPr>
      </p:pic>
      <p:pic>
        <p:nvPicPr>
          <p:cNvPr id="58" name="Image 57" descr="logo_edf.jpg"/>
          <p:cNvPicPr>
            <a:picLocks noChangeAspect="1"/>
          </p:cNvPicPr>
          <p:nvPr/>
        </p:nvPicPr>
        <p:blipFill>
          <a:blip r:embed="rId9" cstate="print"/>
          <a:srcRect t="17393" b="17382"/>
          <a:stretch>
            <a:fillRect/>
          </a:stretch>
        </p:blipFill>
        <p:spPr>
          <a:xfrm>
            <a:off x="0" y="0"/>
            <a:ext cx="827221" cy="404664"/>
          </a:xfrm>
          <a:prstGeom prst="rect">
            <a:avLst/>
          </a:prstGeom>
        </p:spPr>
      </p:pic>
    </p:spTree>
    <p:custDataLst>
      <p:tags r:id="rId1"/>
    </p:custDataLst>
  </p:cSld>
  <p:clrMapOvr>
    <a:masterClrMapping/>
  </p:clrMapOvr>
  <p:transition advTm="6633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20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fr-FR" dirty="0"/>
          </a:p>
        </p:txBody>
      </p:sp>
      <p:sp>
        <p:nvSpPr>
          <p:cNvPr id="3" name="Espace réservé du contenu 2"/>
          <p:cNvSpPr>
            <a:spLocks noGrp="1"/>
          </p:cNvSpPr>
          <p:nvPr>
            <p:ph idx="1"/>
          </p:nvPr>
        </p:nvSpPr>
        <p:spPr>
          <a:xfrm>
            <a:off x="25152" y="1207293"/>
            <a:ext cx="9011344" cy="4525963"/>
          </a:xfrm>
        </p:spPr>
        <p:txBody>
          <a:bodyPr>
            <a:normAutofit fontScale="85000" lnSpcReduction="20000"/>
          </a:bodyPr>
          <a:lstStyle/>
          <a:p>
            <a:pPr>
              <a:buNone/>
            </a:pPr>
            <a:r>
              <a:rPr lang="fr-FR" sz="2800" b="1" dirty="0" smtClean="0"/>
              <a:t>    Une méthodologie validée</a:t>
            </a:r>
          </a:p>
          <a:p>
            <a:pPr>
              <a:buNone/>
            </a:pPr>
            <a:endParaRPr lang="fr-FR" sz="2400" b="1" dirty="0" smtClean="0"/>
          </a:p>
          <a:p>
            <a:pPr>
              <a:buNone/>
            </a:pPr>
            <a:endParaRPr lang="fr-FR" sz="1100" b="1" dirty="0" smtClean="0"/>
          </a:p>
          <a:p>
            <a:pPr lvl="1">
              <a:lnSpc>
                <a:spcPct val="120000"/>
              </a:lnSpc>
              <a:buFont typeface="Wingdings" pitchFamily="2" charset="2"/>
              <a:buChar char="Ø"/>
            </a:pPr>
            <a:r>
              <a:rPr lang="fr-FR" sz="2000" dirty="0" smtClean="0">
                <a:solidFill>
                  <a:srgbClr val="0000FF"/>
                </a:solidFill>
              </a:rPr>
              <a:t>Dynamique moléculaire </a:t>
            </a:r>
            <a:r>
              <a:rPr lang="fr-FR" sz="2000" i="1" dirty="0" smtClean="0">
                <a:solidFill>
                  <a:srgbClr val="0000FF"/>
                </a:solidFill>
              </a:rPr>
              <a:t>ab </a:t>
            </a:r>
            <a:r>
              <a:rPr lang="fr-FR" sz="2000" i="1" dirty="0" err="1" smtClean="0">
                <a:solidFill>
                  <a:srgbClr val="0000FF"/>
                </a:solidFill>
              </a:rPr>
              <a:t>initio</a:t>
            </a:r>
            <a:r>
              <a:rPr lang="fr-FR" sz="2000" i="1" dirty="0" smtClean="0">
                <a:solidFill>
                  <a:srgbClr val="0000FF"/>
                </a:solidFill>
              </a:rPr>
              <a:t> </a:t>
            </a:r>
            <a:r>
              <a:rPr lang="fr-FR" sz="2000" dirty="0" smtClean="0">
                <a:solidFill>
                  <a:srgbClr val="0000FF"/>
                </a:solidFill>
              </a:rPr>
              <a:t>réalisable </a:t>
            </a:r>
            <a:r>
              <a:rPr lang="fr-FR" sz="2000" dirty="0" smtClean="0"/>
              <a:t>pour l’étude de l’interaction </a:t>
            </a:r>
            <a:r>
              <a:rPr lang="fr-FR" sz="2000" dirty="0" smtClean="0">
                <a:solidFill>
                  <a:srgbClr val="0000FF"/>
                </a:solidFill>
              </a:rPr>
              <a:t>radionucléide / surface hydratée</a:t>
            </a:r>
          </a:p>
          <a:p>
            <a:pPr lvl="1">
              <a:lnSpc>
                <a:spcPct val="150000"/>
              </a:lnSpc>
              <a:buNone/>
            </a:pPr>
            <a:endParaRPr lang="fr-FR" sz="1100" dirty="0" smtClean="0"/>
          </a:p>
          <a:p>
            <a:pPr lvl="1">
              <a:buFont typeface="Wingdings" pitchFamily="2" charset="2"/>
              <a:buChar char="Ø"/>
            </a:pPr>
            <a:r>
              <a:rPr lang="fr-FR" sz="2000" dirty="0" smtClean="0"/>
              <a:t>Besoin important en ressource informatique (512 processeurs </a:t>
            </a:r>
            <a:r>
              <a:rPr lang="fr-FR" sz="2000" dirty="0" smtClean="0">
                <a:sym typeface="Wingdings" pitchFamily="2" charset="2"/>
              </a:rPr>
              <a:t> </a:t>
            </a:r>
            <a:r>
              <a:rPr lang="fr-FR" sz="2000" dirty="0" smtClean="0"/>
              <a:t>0,3 </a:t>
            </a:r>
            <a:r>
              <a:rPr lang="fr-FR" sz="2000" dirty="0" err="1" smtClean="0"/>
              <a:t>ps</a:t>
            </a:r>
            <a:r>
              <a:rPr lang="fr-FR" sz="2000" dirty="0" smtClean="0"/>
              <a:t>/jour)</a:t>
            </a:r>
          </a:p>
          <a:p>
            <a:pPr lvl="1">
              <a:buNone/>
            </a:pPr>
            <a:endParaRPr lang="fr-FR" sz="1100" dirty="0" smtClean="0"/>
          </a:p>
          <a:p>
            <a:pPr lvl="1">
              <a:buFont typeface="Wingdings" pitchFamily="2" charset="2"/>
              <a:buChar char="Ø"/>
            </a:pPr>
            <a:r>
              <a:rPr lang="fr-FR" sz="2000" dirty="0" smtClean="0"/>
              <a:t>Importance du </a:t>
            </a:r>
            <a:r>
              <a:rPr lang="fr-FR" sz="2000" dirty="0" smtClean="0">
                <a:solidFill>
                  <a:srgbClr val="FF0000"/>
                </a:solidFill>
              </a:rPr>
              <a:t>solvant </a:t>
            </a:r>
            <a:r>
              <a:rPr lang="fr-FR" sz="2000" dirty="0" smtClean="0"/>
              <a:t>et des </a:t>
            </a:r>
            <a:r>
              <a:rPr lang="fr-FR" sz="2000" dirty="0" smtClean="0">
                <a:solidFill>
                  <a:srgbClr val="FF0000"/>
                </a:solidFill>
              </a:rPr>
              <a:t>aspects dynamiques </a:t>
            </a:r>
            <a:r>
              <a:rPr lang="fr-FR" sz="2000" dirty="0" smtClean="0"/>
              <a:t>:</a:t>
            </a:r>
          </a:p>
          <a:p>
            <a:pPr lvl="1">
              <a:buNone/>
            </a:pPr>
            <a:endParaRPr lang="fr-FR" sz="900" dirty="0" smtClean="0"/>
          </a:p>
          <a:p>
            <a:pPr lvl="2">
              <a:lnSpc>
                <a:spcPct val="120000"/>
              </a:lnSpc>
              <a:buFont typeface="Wingdings" pitchFamily="2" charset="2"/>
              <a:buChar char="§"/>
            </a:pPr>
            <a:r>
              <a:rPr lang="fr-FR" sz="1900" dirty="0" smtClean="0">
                <a:solidFill>
                  <a:srgbClr val="0000FF"/>
                </a:solidFill>
              </a:rPr>
              <a:t>Hydratation de la surface </a:t>
            </a:r>
          </a:p>
          <a:p>
            <a:pPr lvl="2">
              <a:lnSpc>
                <a:spcPct val="120000"/>
              </a:lnSpc>
              <a:buFont typeface="Wingdings" pitchFamily="2" charset="2"/>
              <a:buChar char="§"/>
            </a:pPr>
            <a:r>
              <a:rPr lang="fr-FR" sz="1900" dirty="0" smtClean="0"/>
              <a:t>Processus de </a:t>
            </a:r>
            <a:r>
              <a:rPr lang="fr-FR" sz="1900" dirty="0" smtClean="0">
                <a:solidFill>
                  <a:srgbClr val="0000FF"/>
                </a:solidFill>
              </a:rPr>
              <a:t>dissociation des H</a:t>
            </a:r>
            <a:r>
              <a:rPr lang="fr-FR" sz="1900" baseline="-25000" dirty="0" smtClean="0">
                <a:solidFill>
                  <a:srgbClr val="0000FF"/>
                </a:solidFill>
              </a:rPr>
              <a:t>2</a:t>
            </a:r>
            <a:r>
              <a:rPr lang="fr-FR" sz="1900" dirty="0" smtClean="0">
                <a:solidFill>
                  <a:srgbClr val="0000FF"/>
                </a:solidFill>
              </a:rPr>
              <a:t>O </a:t>
            </a:r>
            <a:r>
              <a:rPr lang="fr-FR" sz="1900" dirty="0" smtClean="0"/>
              <a:t>en surface</a:t>
            </a:r>
          </a:p>
          <a:p>
            <a:pPr lvl="2">
              <a:lnSpc>
                <a:spcPct val="120000"/>
              </a:lnSpc>
              <a:buFont typeface="Wingdings" pitchFamily="2" charset="2"/>
              <a:buChar char="§"/>
            </a:pPr>
            <a:endParaRPr lang="fr-FR" sz="1900" dirty="0" smtClean="0"/>
          </a:p>
          <a:p>
            <a:pPr lvl="2">
              <a:lnSpc>
                <a:spcPct val="120000"/>
              </a:lnSpc>
              <a:buFont typeface="Wingdings" pitchFamily="2" charset="2"/>
              <a:buChar char="§"/>
            </a:pPr>
            <a:r>
              <a:rPr lang="fr-FR" sz="1900" dirty="0" smtClean="0"/>
              <a:t>Description des </a:t>
            </a:r>
            <a:r>
              <a:rPr lang="fr-FR" sz="1900" dirty="0" smtClean="0">
                <a:solidFill>
                  <a:srgbClr val="0000FF"/>
                </a:solidFill>
              </a:rPr>
              <a:t>sphères de solvatation </a:t>
            </a:r>
            <a:r>
              <a:rPr lang="fr-FR" sz="1900" dirty="0" smtClean="0"/>
              <a:t>de l’ion uranyle </a:t>
            </a:r>
          </a:p>
          <a:p>
            <a:pPr lvl="2">
              <a:lnSpc>
                <a:spcPct val="120000"/>
              </a:lnSpc>
              <a:buFont typeface="Wingdings" pitchFamily="2" charset="2"/>
              <a:buChar char="§"/>
            </a:pPr>
            <a:r>
              <a:rPr lang="fr-FR" sz="1900" dirty="0" smtClean="0">
                <a:solidFill>
                  <a:srgbClr val="0000FF"/>
                </a:solidFill>
              </a:rPr>
              <a:t>Echanges de molécules d’eau </a:t>
            </a:r>
            <a:r>
              <a:rPr lang="fr-FR" sz="1900" dirty="0" smtClean="0"/>
              <a:t>des sphères de solvatation de l’ion uranyle</a:t>
            </a:r>
          </a:p>
          <a:p>
            <a:pPr lvl="2">
              <a:lnSpc>
                <a:spcPct val="120000"/>
              </a:lnSpc>
              <a:buFont typeface="Wingdings" pitchFamily="2" charset="2"/>
              <a:buChar char="§"/>
            </a:pPr>
            <a:endParaRPr lang="fr-FR" sz="1900" dirty="0" smtClean="0"/>
          </a:p>
          <a:p>
            <a:pPr lvl="2">
              <a:lnSpc>
                <a:spcPct val="120000"/>
              </a:lnSpc>
              <a:buFont typeface="Wingdings" pitchFamily="2" charset="2"/>
              <a:buChar char="§"/>
            </a:pPr>
            <a:r>
              <a:rPr lang="fr-FR" sz="1900" dirty="0" smtClean="0">
                <a:solidFill>
                  <a:srgbClr val="0000FF"/>
                </a:solidFill>
              </a:rPr>
              <a:t>Rétention</a:t>
            </a:r>
            <a:r>
              <a:rPr lang="fr-FR" sz="1900" dirty="0" smtClean="0">
                <a:solidFill>
                  <a:srgbClr val="7F5EF8"/>
                </a:solidFill>
              </a:rPr>
              <a:t> </a:t>
            </a:r>
            <a:r>
              <a:rPr lang="fr-FR" sz="1900" dirty="0" smtClean="0"/>
              <a:t>de l’ion uranyle à l’interface eau/TiO</a:t>
            </a:r>
            <a:r>
              <a:rPr lang="fr-FR" sz="1900" baseline="-25000" dirty="0" smtClean="0"/>
              <a:t>2</a:t>
            </a:r>
            <a:endParaRPr lang="fr-FR" sz="1900" dirty="0"/>
          </a:p>
        </p:txBody>
      </p:sp>
      <p:sp>
        <p:nvSpPr>
          <p:cNvPr id="4" name="Espace réservé du numéro de diapositive 3"/>
          <p:cNvSpPr>
            <a:spLocks noGrp="1"/>
          </p:cNvSpPr>
          <p:nvPr>
            <p:ph type="sldNum" sz="quarter" idx="12"/>
          </p:nvPr>
        </p:nvSpPr>
        <p:spPr/>
        <p:txBody>
          <a:bodyPr/>
          <a:lstStyle/>
          <a:p>
            <a:fld id="{DB0DCAEC-CBBF-428A-8CF8-CA1E425F598E}" type="slidenum">
              <a:rPr lang="fr-FR" smtClean="0"/>
              <a:pPr/>
              <a:t>26</a:t>
            </a:fld>
            <a:endParaRPr lang="fr-FR"/>
          </a:p>
        </p:txBody>
      </p:sp>
      <p:pic>
        <p:nvPicPr>
          <p:cNvPr id="5" name="Picture 2"/>
          <p:cNvPicPr>
            <a:picLocks noChangeAspect="1" noChangeArrowheads="1"/>
          </p:cNvPicPr>
          <p:nvPr/>
        </p:nvPicPr>
        <p:blipFill>
          <a:blip r:embed="rId2" cstate="print"/>
          <a:srcRect/>
          <a:stretch>
            <a:fillRect/>
          </a:stretch>
        </p:blipFill>
        <p:spPr bwMode="auto">
          <a:xfrm>
            <a:off x="8390955" y="0"/>
            <a:ext cx="753045" cy="484477"/>
          </a:xfrm>
          <a:prstGeom prst="rect">
            <a:avLst/>
          </a:prstGeom>
          <a:noFill/>
          <a:ln w="9525">
            <a:noFill/>
            <a:miter lim="800000"/>
            <a:headEnd/>
            <a:tailEnd/>
          </a:ln>
        </p:spPr>
      </p:pic>
      <p:pic>
        <p:nvPicPr>
          <p:cNvPr id="6" name="Image 5" descr="logo_edf.jpg"/>
          <p:cNvPicPr>
            <a:picLocks noChangeAspect="1"/>
          </p:cNvPicPr>
          <p:nvPr/>
        </p:nvPicPr>
        <p:blipFill>
          <a:blip r:embed="rId3" cstate="print"/>
          <a:srcRect t="17393" b="17382"/>
          <a:stretch>
            <a:fillRect/>
          </a:stretch>
        </p:blipFill>
        <p:spPr>
          <a:xfrm>
            <a:off x="0" y="0"/>
            <a:ext cx="827221" cy="404664"/>
          </a:xfrm>
          <a:prstGeom prst="rect">
            <a:avLst/>
          </a:prstGeom>
        </p:spPr>
      </p:pic>
    </p:spTree>
  </p:cSld>
  <p:clrMapOvr>
    <a:masterClrMapping/>
  </p:clrMapOvr>
  <p:transition advTm="55458"/>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fr-FR" dirty="0"/>
          </a:p>
        </p:txBody>
      </p:sp>
      <p:sp>
        <p:nvSpPr>
          <p:cNvPr id="4" name="Espace réservé du numéro de diapositive 3"/>
          <p:cNvSpPr>
            <a:spLocks noGrp="1"/>
          </p:cNvSpPr>
          <p:nvPr>
            <p:ph type="sldNum" sz="quarter" idx="12"/>
          </p:nvPr>
        </p:nvSpPr>
        <p:spPr/>
        <p:txBody>
          <a:bodyPr/>
          <a:lstStyle/>
          <a:p>
            <a:fld id="{DB0DCAEC-CBBF-428A-8CF8-CA1E425F598E}" type="slidenum">
              <a:rPr lang="fr-FR" smtClean="0"/>
              <a:pPr/>
              <a:t>27</a:t>
            </a:fld>
            <a:endParaRPr lang="fr-FR"/>
          </a:p>
        </p:txBody>
      </p:sp>
      <p:sp>
        <p:nvSpPr>
          <p:cNvPr id="5" name="Espace réservé du contenu 2"/>
          <p:cNvSpPr txBox="1">
            <a:spLocks/>
          </p:cNvSpPr>
          <p:nvPr/>
        </p:nvSpPr>
        <p:spPr>
          <a:xfrm>
            <a:off x="457200" y="1166019"/>
            <a:ext cx="8229600" cy="4525963"/>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400" b="1" i="0" u="none" strike="noStrike" kern="1200" cap="none" spc="0" normalizeH="0" baseline="0" noProof="0" dirty="0" smtClean="0">
                <a:ln>
                  <a:noFill/>
                </a:ln>
                <a:solidFill>
                  <a:schemeClr val="tx1"/>
                </a:solidFill>
                <a:effectLst/>
                <a:uLnTx/>
                <a:uFillTx/>
                <a:latin typeface="+mn-lt"/>
                <a:ea typeface="+mn-ea"/>
                <a:cs typeface="+mn-cs"/>
              </a:rPr>
              <a:t>Un outil</a:t>
            </a:r>
            <a:r>
              <a:rPr kumimoji="0" lang="fr-FR" sz="2400" b="1" i="0" u="none" strike="noStrike" kern="1200" cap="none" spc="0" normalizeH="0" noProof="0" dirty="0" smtClean="0">
                <a:ln>
                  <a:noFill/>
                </a:ln>
                <a:solidFill>
                  <a:schemeClr val="tx1"/>
                </a:solidFill>
                <a:effectLst/>
                <a:uLnTx/>
                <a:uFillTx/>
                <a:latin typeface="+mn-lt"/>
                <a:ea typeface="+mn-ea"/>
                <a:cs typeface="+mn-cs"/>
              </a:rPr>
              <a:t> prédictif</a:t>
            </a:r>
            <a:endParaRPr kumimoji="0" lang="fr-FR"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11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1100" b="1"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20000"/>
              </a:lnSpc>
              <a:spcBef>
                <a:spcPct val="20000"/>
              </a:spcBef>
              <a:spcAft>
                <a:spcPts val="0"/>
              </a:spcAft>
              <a:buClrTx/>
              <a:buSzTx/>
              <a:buFont typeface="Wingdings" pitchFamily="2" charset="2"/>
              <a:buChar char="Ø"/>
              <a:tabLst/>
              <a:defRPr/>
            </a:pPr>
            <a:r>
              <a:rPr lang="fr-FR" sz="2000" dirty="0" smtClean="0">
                <a:solidFill>
                  <a:srgbClr val="FF0000"/>
                </a:solidFill>
              </a:rPr>
              <a:t>Effet de la température</a:t>
            </a:r>
            <a:r>
              <a:rPr lang="fr-FR" sz="2000" dirty="0" smtClean="0"/>
              <a:t> sur la rétention de l’ion uranyle </a:t>
            </a:r>
            <a:endParaRPr kumimoji="0" lang="fr-FR" sz="2000" b="0" i="0" u="none" strike="noStrike" kern="1200" cap="none" spc="0" normalizeH="0" baseline="0" noProof="0" dirty="0" smtClean="0">
              <a:ln>
                <a:noFill/>
              </a:ln>
              <a:solidFill>
                <a:schemeClr val="tx1"/>
              </a:solidFill>
              <a:effectLst/>
              <a:uLnTx/>
              <a:uFillTx/>
              <a:latin typeface="+mn-lt"/>
              <a:ea typeface="+mn-ea"/>
              <a:cs typeface="+mn-cs"/>
            </a:endParaRPr>
          </a:p>
          <a:p>
            <a:pPr marL="1143000" lvl="2" indent="-228600">
              <a:lnSpc>
                <a:spcPct val="120000"/>
              </a:lnSpc>
              <a:spcBef>
                <a:spcPct val="20000"/>
              </a:spcBef>
              <a:buFont typeface="Wingdings" pitchFamily="2" charset="2"/>
              <a:buChar char="§"/>
            </a:pPr>
            <a:r>
              <a:rPr lang="fr-FR" dirty="0" smtClean="0"/>
              <a:t>Baisse de la coordinence de l’ion uranyle</a:t>
            </a:r>
          </a:p>
          <a:p>
            <a:pPr marL="1162050" lvl="2" indent="-247650">
              <a:lnSpc>
                <a:spcPct val="150000"/>
              </a:lnSpc>
              <a:spcBef>
                <a:spcPct val="20000"/>
              </a:spcBef>
              <a:buFont typeface="Wingdings" pitchFamily="2" charset="2"/>
              <a:buChar char="§"/>
              <a:defRPr/>
            </a:pPr>
            <a:r>
              <a:rPr lang="fr-FR" dirty="0" smtClean="0"/>
              <a:t>Renforcement de la liaison uranyle-surface</a:t>
            </a:r>
          </a:p>
          <a:p>
            <a:pPr marL="742950" marR="0" lvl="1" indent="-285750" algn="l"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fr-FR" sz="11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50000"/>
              </a:lnSpc>
              <a:spcBef>
                <a:spcPct val="20000"/>
              </a:spcBef>
              <a:spcAft>
                <a:spcPts val="0"/>
              </a:spcAft>
              <a:buClrTx/>
              <a:buSzTx/>
              <a:buFont typeface="Wingdings" pitchFamily="2" charset="2"/>
              <a:buChar char="Ø"/>
              <a:tabLst/>
              <a:defRPr/>
            </a:pPr>
            <a:endParaRPr kumimoji="0" lang="fr-FR" sz="11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fr-FR" sz="2000" b="0" i="0" u="none" strike="noStrike" kern="1200" cap="none" spc="0" normalizeH="0" baseline="0" noProof="0" dirty="0" smtClean="0">
                <a:ln>
                  <a:noFill/>
                </a:ln>
                <a:solidFill>
                  <a:schemeClr val="tx1"/>
                </a:solidFill>
                <a:effectLst/>
                <a:uLnTx/>
                <a:uFillTx/>
                <a:latin typeface="+mn-lt"/>
                <a:ea typeface="+mn-ea"/>
                <a:cs typeface="+mn-cs"/>
              </a:rPr>
              <a:t>Description d’un système </a:t>
            </a:r>
            <a:r>
              <a:rPr kumimoji="0" lang="fr-FR" sz="2000" b="0" i="0" u="none" strike="noStrike" kern="1200" cap="none" spc="0" normalizeH="0" baseline="0" noProof="0" dirty="0" smtClean="0">
                <a:ln>
                  <a:noFill/>
                </a:ln>
                <a:solidFill>
                  <a:srgbClr val="FF0000"/>
                </a:solidFill>
                <a:effectLst/>
                <a:uLnTx/>
                <a:uFillTx/>
                <a:latin typeface="+mn-lt"/>
                <a:ea typeface="+mn-ea"/>
                <a:cs typeface="+mn-cs"/>
              </a:rPr>
              <a:t>d’intérêt industriel </a:t>
            </a:r>
            <a:r>
              <a:rPr kumimoji="0" lang="fr-FR" sz="2000" b="0" i="0" u="none" strike="noStrike" kern="1200" cap="none" spc="0" normalizeH="0" baseline="0" noProof="0" dirty="0" smtClean="0">
                <a:ln>
                  <a:noFill/>
                </a:ln>
                <a:solidFill>
                  <a:schemeClr val="tx1"/>
                </a:solidFill>
                <a:effectLst/>
                <a:uLnTx/>
                <a:uFillTx/>
                <a:latin typeface="+mn-lt"/>
                <a:ea typeface="+mn-ea"/>
                <a:cs typeface="+mn-cs"/>
              </a:rPr>
              <a:t>: cas du NiO</a:t>
            </a:r>
          </a:p>
          <a:p>
            <a:pPr marL="1143000" lvl="2" indent="-228600">
              <a:lnSpc>
                <a:spcPct val="120000"/>
              </a:lnSpc>
              <a:spcBef>
                <a:spcPct val="20000"/>
              </a:spcBef>
              <a:buFont typeface="Wingdings" pitchFamily="2" charset="2"/>
              <a:buChar char="§"/>
            </a:pPr>
            <a:r>
              <a:rPr lang="fr-FR" dirty="0" smtClean="0"/>
              <a:t>Structure de l’eau et processus de dissociation à l’interface</a:t>
            </a:r>
          </a:p>
          <a:p>
            <a:pPr marL="1143000" lvl="2" indent="-228600">
              <a:lnSpc>
                <a:spcPct val="120000"/>
              </a:lnSpc>
              <a:spcBef>
                <a:spcPct val="20000"/>
              </a:spcBef>
              <a:buFont typeface="Wingdings" pitchFamily="2" charset="2"/>
              <a:buChar char="§"/>
            </a:pPr>
            <a:r>
              <a:rPr lang="fr-FR" dirty="0" smtClean="0">
                <a:solidFill>
                  <a:srgbClr val="FF0000"/>
                </a:solidFill>
              </a:rPr>
              <a:t>Maintien d’un complexe bidentate </a:t>
            </a:r>
            <a:r>
              <a:rPr lang="fr-FR" dirty="0" smtClean="0"/>
              <a:t>équivalent aux complexes </a:t>
            </a:r>
            <a:r>
              <a:rPr lang="fr-FR" i="1" dirty="0" err="1" smtClean="0"/>
              <a:t>bb</a:t>
            </a:r>
            <a:r>
              <a:rPr lang="fr-FR" dirty="0" smtClean="0"/>
              <a:t> et </a:t>
            </a:r>
            <a:r>
              <a:rPr lang="fr-FR" i="1" dirty="0" err="1" smtClean="0"/>
              <a:t>bt</a:t>
            </a:r>
            <a:r>
              <a:rPr lang="fr-FR" dirty="0" smtClean="0"/>
              <a:t> sur le TiO</a:t>
            </a:r>
            <a:r>
              <a:rPr lang="fr-FR" baseline="-25000" dirty="0" smtClean="0"/>
              <a:t>2 </a:t>
            </a: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fr-FR" sz="11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2"/>
          <p:cNvPicPr>
            <a:picLocks noChangeAspect="1" noChangeArrowheads="1"/>
          </p:cNvPicPr>
          <p:nvPr/>
        </p:nvPicPr>
        <p:blipFill>
          <a:blip r:embed="rId2" cstate="print"/>
          <a:srcRect/>
          <a:stretch>
            <a:fillRect/>
          </a:stretch>
        </p:blipFill>
        <p:spPr bwMode="auto">
          <a:xfrm>
            <a:off x="8390955" y="0"/>
            <a:ext cx="753045" cy="484477"/>
          </a:xfrm>
          <a:prstGeom prst="rect">
            <a:avLst/>
          </a:prstGeom>
          <a:noFill/>
          <a:ln w="9525">
            <a:noFill/>
            <a:miter lim="800000"/>
            <a:headEnd/>
            <a:tailEnd/>
          </a:ln>
        </p:spPr>
      </p:pic>
      <p:pic>
        <p:nvPicPr>
          <p:cNvPr id="7" name="Image 6" descr="logo_edf.jpg"/>
          <p:cNvPicPr>
            <a:picLocks noChangeAspect="1"/>
          </p:cNvPicPr>
          <p:nvPr/>
        </p:nvPicPr>
        <p:blipFill>
          <a:blip r:embed="rId3" cstate="print"/>
          <a:srcRect t="17393" b="17382"/>
          <a:stretch>
            <a:fillRect/>
          </a:stretch>
        </p:blipFill>
        <p:spPr>
          <a:xfrm>
            <a:off x="0" y="0"/>
            <a:ext cx="827221" cy="404664"/>
          </a:xfrm>
          <a:prstGeom prst="rect">
            <a:avLst/>
          </a:prstGeom>
        </p:spPr>
      </p:pic>
    </p:spTree>
  </p:cSld>
  <p:clrMapOvr>
    <a:masterClrMapping/>
  </p:clrMapOvr>
  <p:transition advTm="41575"/>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Perspective</a:t>
            </a:r>
            <a:endParaRPr lang="fr-FR" dirty="0"/>
          </a:p>
        </p:txBody>
      </p:sp>
      <p:sp>
        <p:nvSpPr>
          <p:cNvPr id="4" name="Espace réservé du numéro de diapositive 3"/>
          <p:cNvSpPr>
            <a:spLocks noGrp="1"/>
          </p:cNvSpPr>
          <p:nvPr>
            <p:ph type="sldNum" sz="quarter" idx="12"/>
          </p:nvPr>
        </p:nvSpPr>
        <p:spPr/>
        <p:txBody>
          <a:bodyPr/>
          <a:lstStyle/>
          <a:p>
            <a:fld id="{DB0DCAEC-CBBF-428A-8CF8-CA1E425F598E}" type="slidenum">
              <a:rPr lang="fr-FR" smtClean="0"/>
              <a:pPr/>
              <a:t>28</a:t>
            </a:fld>
            <a:endParaRPr lang="fr-FR"/>
          </a:p>
        </p:txBody>
      </p:sp>
      <p:grpSp>
        <p:nvGrpSpPr>
          <p:cNvPr id="3" name="Groupe 103"/>
          <p:cNvGrpSpPr/>
          <p:nvPr/>
        </p:nvGrpSpPr>
        <p:grpSpPr>
          <a:xfrm>
            <a:off x="1812190" y="2583490"/>
            <a:ext cx="144016" cy="1054720"/>
            <a:chOff x="1916212" y="3992364"/>
            <a:chExt cx="144016" cy="1054720"/>
          </a:xfrm>
        </p:grpSpPr>
        <p:grpSp>
          <p:nvGrpSpPr>
            <p:cNvPr id="7" name="Groupe 90"/>
            <p:cNvGrpSpPr/>
            <p:nvPr/>
          </p:nvGrpSpPr>
          <p:grpSpPr>
            <a:xfrm>
              <a:off x="1916212" y="3992364"/>
              <a:ext cx="144016" cy="144016"/>
              <a:chOff x="6791548" y="3212976"/>
              <a:chExt cx="144016" cy="144016"/>
            </a:xfrm>
          </p:grpSpPr>
          <p:cxnSp>
            <p:nvCxnSpPr>
              <p:cNvPr id="30" name="Connecteur droit 29"/>
              <p:cNvCxnSpPr/>
              <p:nvPr/>
            </p:nvCxnSpPr>
            <p:spPr>
              <a:xfrm rot="16200000" flipH="1">
                <a:off x="6791548" y="3212976"/>
                <a:ext cx="144016" cy="144016"/>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rot="5400000">
                <a:off x="6791548" y="3212976"/>
                <a:ext cx="144016" cy="144016"/>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8" name="Groupe 91"/>
            <p:cNvGrpSpPr/>
            <p:nvPr/>
          </p:nvGrpSpPr>
          <p:grpSpPr>
            <a:xfrm>
              <a:off x="1916212" y="4233664"/>
              <a:ext cx="144016" cy="144016"/>
              <a:chOff x="6791548" y="3454276"/>
              <a:chExt cx="144016" cy="144016"/>
            </a:xfrm>
          </p:grpSpPr>
          <p:cxnSp>
            <p:nvCxnSpPr>
              <p:cNvPr id="28" name="Connecteur droit 27"/>
              <p:cNvCxnSpPr/>
              <p:nvPr/>
            </p:nvCxnSpPr>
            <p:spPr>
              <a:xfrm rot="16200000" flipH="1">
                <a:off x="6791548" y="3454276"/>
                <a:ext cx="144016" cy="144016"/>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rot="5400000">
                <a:off x="6791548" y="3454276"/>
                <a:ext cx="144016" cy="144016"/>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9" name="Groupe 92"/>
            <p:cNvGrpSpPr/>
            <p:nvPr/>
          </p:nvGrpSpPr>
          <p:grpSpPr>
            <a:xfrm>
              <a:off x="1916212" y="4471020"/>
              <a:ext cx="144016" cy="144016"/>
              <a:chOff x="6791548" y="3691632"/>
              <a:chExt cx="144016" cy="144016"/>
            </a:xfrm>
          </p:grpSpPr>
          <p:cxnSp>
            <p:nvCxnSpPr>
              <p:cNvPr id="26" name="Connecteur droit 25"/>
              <p:cNvCxnSpPr/>
              <p:nvPr/>
            </p:nvCxnSpPr>
            <p:spPr>
              <a:xfrm rot="16200000" flipH="1">
                <a:off x="6791548" y="3691632"/>
                <a:ext cx="144016" cy="144016"/>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rot="5400000">
                <a:off x="6791548" y="3691632"/>
                <a:ext cx="144016" cy="144016"/>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10" name="Groupe 94"/>
            <p:cNvGrpSpPr/>
            <p:nvPr/>
          </p:nvGrpSpPr>
          <p:grpSpPr>
            <a:xfrm>
              <a:off x="1916212" y="4903068"/>
              <a:ext cx="144016" cy="144016"/>
              <a:chOff x="6791548" y="4123680"/>
              <a:chExt cx="144016" cy="144016"/>
            </a:xfrm>
          </p:grpSpPr>
          <p:cxnSp>
            <p:nvCxnSpPr>
              <p:cNvPr id="24" name="Connecteur droit 23"/>
              <p:cNvCxnSpPr/>
              <p:nvPr/>
            </p:nvCxnSpPr>
            <p:spPr>
              <a:xfrm rot="16200000" flipH="1">
                <a:off x="6791548" y="4123680"/>
                <a:ext cx="144016" cy="144016"/>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rot="5400000">
                <a:off x="6791548" y="4123680"/>
                <a:ext cx="144016" cy="144016"/>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11" name="Groupe 93"/>
            <p:cNvGrpSpPr/>
            <p:nvPr/>
          </p:nvGrpSpPr>
          <p:grpSpPr>
            <a:xfrm>
              <a:off x="1916212" y="4687045"/>
              <a:ext cx="144016" cy="144016"/>
              <a:chOff x="6791548" y="3907657"/>
              <a:chExt cx="144016" cy="144016"/>
            </a:xfrm>
          </p:grpSpPr>
          <p:cxnSp>
            <p:nvCxnSpPr>
              <p:cNvPr id="22" name="Connecteur droit 21"/>
              <p:cNvCxnSpPr/>
              <p:nvPr/>
            </p:nvCxnSpPr>
            <p:spPr>
              <a:xfrm rot="16200000" flipH="1">
                <a:off x="6791548" y="3907657"/>
                <a:ext cx="144016" cy="144016"/>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rot="5400000">
                <a:off x="6791548" y="3907657"/>
                <a:ext cx="144016" cy="144016"/>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grpSp>
      </p:grpSp>
      <p:grpSp>
        <p:nvGrpSpPr>
          <p:cNvPr id="14" name="Groupe 109"/>
          <p:cNvGrpSpPr/>
          <p:nvPr/>
        </p:nvGrpSpPr>
        <p:grpSpPr>
          <a:xfrm>
            <a:off x="2710588" y="1556792"/>
            <a:ext cx="5762225" cy="3643312"/>
            <a:chOff x="2555776" y="2594000"/>
            <a:chExt cx="5762225" cy="3643312"/>
          </a:xfrm>
        </p:grpSpPr>
        <p:grpSp>
          <p:nvGrpSpPr>
            <p:cNvPr id="15" name="Grouper 39"/>
            <p:cNvGrpSpPr>
              <a:grpSpLocks/>
            </p:cNvGrpSpPr>
            <p:nvPr/>
          </p:nvGrpSpPr>
          <p:grpSpPr bwMode="auto">
            <a:xfrm>
              <a:off x="5514033" y="2594000"/>
              <a:ext cx="2803968" cy="3643312"/>
              <a:chOff x="685800" y="1795463"/>
              <a:chExt cx="3671887" cy="4186237"/>
            </a:xfrm>
          </p:grpSpPr>
          <p:cxnSp>
            <p:nvCxnSpPr>
              <p:cNvPr id="68" name="Connecteur droit avec flèche 67"/>
              <p:cNvCxnSpPr/>
              <p:nvPr/>
            </p:nvCxnSpPr>
            <p:spPr>
              <a:xfrm rot="5400000" flipH="1" flipV="1">
                <a:off x="-349231" y="3188012"/>
                <a:ext cx="2072142" cy="20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ZoneTexte 33"/>
              <p:cNvSpPr txBox="1">
                <a:spLocks noChangeArrowheads="1"/>
              </p:cNvSpPr>
              <p:nvPr/>
            </p:nvSpPr>
            <p:spPr bwMode="auto">
              <a:xfrm>
                <a:off x="685800" y="1795463"/>
                <a:ext cx="1071562" cy="369887"/>
              </a:xfrm>
              <a:prstGeom prst="rect">
                <a:avLst/>
              </a:prstGeom>
              <a:noFill/>
              <a:ln w="9525">
                <a:noFill/>
                <a:miter lim="800000"/>
                <a:headEnd/>
                <a:tailEnd/>
              </a:ln>
            </p:spPr>
            <p:txBody>
              <a:bodyPr>
                <a:prstTxWarp prst="textNoShape">
                  <a:avLst/>
                </a:prstTxWarp>
                <a:spAutoFit/>
              </a:bodyPr>
              <a:lstStyle/>
              <a:p>
                <a:r>
                  <a:rPr lang="fr-FR"/>
                  <a:t>E</a:t>
                </a:r>
              </a:p>
            </p:txBody>
          </p:sp>
          <p:cxnSp>
            <p:nvCxnSpPr>
              <p:cNvPr id="70" name="Connecteur droit 41"/>
              <p:cNvCxnSpPr/>
              <p:nvPr/>
            </p:nvCxnSpPr>
            <p:spPr>
              <a:xfrm>
                <a:off x="2043311" y="3637772"/>
                <a:ext cx="929260" cy="1823"/>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1" name="Connecteur droit avec flèche 70"/>
              <p:cNvCxnSpPr/>
              <p:nvPr/>
            </p:nvCxnSpPr>
            <p:spPr>
              <a:xfrm rot="5400000">
                <a:off x="2405898" y="3230877"/>
                <a:ext cx="786173" cy="2080"/>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2" name="ZoneTexte 44"/>
              <p:cNvSpPr txBox="1">
                <a:spLocks noChangeArrowheads="1"/>
              </p:cNvSpPr>
              <p:nvPr/>
            </p:nvSpPr>
            <p:spPr bwMode="auto">
              <a:xfrm>
                <a:off x="3107036" y="2622849"/>
                <a:ext cx="857250" cy="424370"/>
              </a:xfrm>
              <a:prstGeom prst="rect">
                <a:avLst/>
              </a:prstGeom>
              <a:noFill/>
              <a:ln w="9525">
                <a:noFill/>
                <a:miter lim="800000"/>
                <a:headEnd/>
                <a:tailEnd/>
              </a:ln>
            </p:spPr>
            <p:txBody>
              <a:bodyPr>
                <a:prstTxWarp prst="textNoShape">
                  <a:avLst/>
                </a:prstTxWarp>
                <a:spAutoFit/>
              </a:bodyPr>
              <a:lstStyle/>
              <a:p>
                <a:r>
                  <a:rPr lang="fr-FR" dirty="0" err="1" smtClean="0">
                    <a:solidFill>
                      <a:srgbClr val="FF0000"/>
                    </a:solidFill>
                  </a:rPr>
                  <a:t>E</a:t>
                </a:r>
                <a:r>
                  <a:rPr lang="fr-FR" baseline="-25000" dirty="0" err="1" smtClean="0">
                    <a:solidFill>
                      <a:srgbClr val="FF0000"/>
                    </a:solidFill>
                  </a:rPr>
                  <a:t>a</a:t>
                </a:r>
                <a:r>
                  <a:rPr lang="fr-FR" baseline="-25000" dirty="0" smtClean="0">
                    <a:solidFill>
                      <a:srgbClr val="FF0000"/>
                    </a:solidFill>
                  </a:rPr>
                  <a:t>  </a:t>
                </a:r>
                <a:r>
                  <a:rPr lang="fr-FR" dirty="0" smtClean="0">
                    <a:solidFill>
                      <a:srgbClr val="FF0000"/>
                    </a:solidFill>
                  </a:rPr>
                  <a:t>?</a:t>
                </a:r>
                <a:endParaRPr lang="fr-FR" baseline="-25000" dirty="0">
                  <a:solidFill>
                    <a:srgbClr val="FF0000"/>
                  </a:solidFill>
                </a:endParaRPr>
              </a:p>
            </p:txBody>
          </p:sp>
          <p:grpSp>
            <p:nvGrpSpPr>
              <p:cNvPr id="16" name="Groupe 49"/>
              <p:cNvGrpSpPr>
                <a:grpSpLocks/>
              </p:cNvGrpSpPr>
              <p:nvPr/>
            </p:nvGrpSpPr>
            <p:grpSpPr bwMode="auto">
              <a:xfrm>
                <a:off x="1076325" y="3697288"/>
                <a:ext cx="1609725" cy="1741487"/>
                <a:chOff x="2357422" y="1285860"/>
                <a:chExt cx="3156018" cy="3538541"/>
              </a:xfrm>
            </p:grpSpPr>
            <p:pic>
              <p:nvPicPr>
                <p:cNvPr id="84" name="Image 16" descr="vue1.tif"/>
                <p:cNvPicPr>
                  <a:picLocks noChangeAspect="1"/>
                </p:cNvPicPr>
                <p:nvPr/>
              </p:nvPicPr>
              <p:blipFill>
                <a:blip r:embed="rId3" cstate="print"/>
                <a:srcRect l="25040" t="10094" r="21819" b="12823"/>
                <a:stretch>
                  <a:fillRect/>
                </a:stretch>
              </p:blipFill>
              <p:spPr bwMode="auto">
                <a:xfrm>
                  <a:off x="2357422" y="1285860"/>
                  <a:ext cx="3156018" cy="3538541"/>
                </a:xfrm>
                <a:prstGeom prst="rect">
                  <a:avLst/>
                </a:prstGeom>
                <a:noFill/>
                <a:ln w="9525">
                  <a:noFill/>
                  <a:miter lim="800000"/>
                  <a:headEnd/>
                  <a:tailEnd/>
                </a:ln>
              </p:spPr>
            </p:pic>
            <p:grpSp>
              <p:nvGrpSpPr>
                <p:cNvPr id="17" name="Groupe 48"/>
                <p:cNvGrpSpPr>
                  <a:grpSpLocks/>
                </p:cNvGrpSpPr>
                <p:nvPr/>
              </p:nvGrpSpPr>
              <p:grpSpPr bwMode="auto">
                <a:xfrm>
                  <a:off x="3419492" y="1786722"/>
                  <a:ext cx="1223984" cy="1121565"/>
                  <a:chOff x="3419492" y="1786722"/>
                  <a:chExt cx="1223984" cy="1121565"/>
                </a:xfrm>
              </p:grpSpPr>
              <p:cxnSp>
                <p:nvCxnSpPr>
                  <p:cNvPr id="86" name="Connecteur droit 85"/>
                  <p:cNvCxnSpPr/>
                  <p:nvPr/>
                </p:nvCxnSpPr>
                <p:spPr>
                  <a:xfrm rot="5400000">
                    <a:off x="3856256" y="2002400"/>
                    <a:ext cx="432944" cy="1588"/>
                  </a:xfrm>
                  <a:prstGeom prst="line">
                    <a:avLst/>
                  </a:prstGeom>
                  <a:ln w="19050">
                    <a:solidFill>
                      <a:schemeClr val="tx1"/>
                    </a:solidFill>
                    <a:prstDash val="sysDot"/>
                  </a:ln>
                  <a:scene3d>
                    <a:camera prst="orthographicFront">
                      <a:rot lat="0" lon="0" rev="20999999"/>
                    </a:camera>
                    <a:lightRig rig="threePt" dir="t"/>
                  </a:scene3d>
                </p:spPr>
                <p:style>
                  <a:lnRef idx="2">
                    <a:schemeClr val="accent1"/>
                  </a:lnRef>
                  <a:fillRef idx="0">
                    <a:schemeClr val="accent1"/>
                  </a:fillRef>
                  <a:effectRef idx="1">
                    <a:schemeClr val="accent1"/>
                  </a:effectRef>
                  <a:fontRef idx="minor">
                    <a:schemeClr val="tx1"/>
                  </a:fontRef>
                </p:style>
              </p:cxnSp>
              <p:cxnSp>
                <p:nvCxnSpPr>
                  <p:cNvPr id="87" name="Connecteur droit 86"/>
                  <p:cNvCxnSpPr>
                    <a:cxnSpLocks noChangeShapeType="1"/>
                  </p:cNvCxnSpPr>
                  <p:nvPr/>
                </p:nvCxnSpPr>
                <p:spPr bwMode="auto">
                  <a:xfrm flipV="1">
                    <a:off x="4139167" y="2221236"/>
                    <a:ext cx="505405" cy="133428"/>
                  </a:xfrm>
                  <a:prstGeom prst="line">
                    <a:avLst/>
                  </a:prstGeom>
                  <a:noFill/>
                  <a:ln w="19050">
                    <a:solidFill>
                      <a:schemeClr val="tx1"/>
                    </a:solidFill>
                    <a:prstDash val="sysDot"/>
                    <a:round/>
                    <a:headEnd/>
                    <a:tailEnd/>
                  </a:ln>
                  <a:effectLst>
                    <a:outerShdw blurRad="63500" dist="20000" dir="5400000" rotWithShape="0">
                      <a:srgbClr val="000000">
                        <a:alpha val="37999"/>
                      </a:srgbClr>
                    </a:outerShdw>
                  </a:effectLst>
                </p:spPr>
              </p:cxnSp>
              <p:cxnSp>
                <p:nvCxnSpPr>
                  <p:cNvPr id="88" name="Connecteur droit 87"/>
                  <p:cNvCxnSpPr>
                    <a:cxnSpLocks noChangeShapeType="1"/>
                  </p:cNvCxnSpPr>
                  <p:nvPr/>
                </p:nvCxnSpPr>
                <p:spPr bwMode="auto">
                  <a:xfrm>
                    <a:off x="3417741" y="2143404"/>
                    <a:ext cx="444269" cy="211260"/>
                  </a:xfrm>
                  <a:prstGeom prst="line">
                    <a:avLst/>
                  </a:prstGeom>
                  <a:noFill/>
                  <a:ln w="19050">
                    <a:solidFill>
                      <a:schemeClr val="tx1"/>
                    </a:solidFill>
                    <a:prstDash val="sysDot"/>
                    <a:round/>
                    <a:headEnd/>
                    <a:tailEnd/>
                  </a:ln>
                  <a:effectLst>
                    <a:outerShdw blurRad="63500" dist="20000" dir="5400000" rotWithShape="0">
                      <a:srgbClr val="000000">
                        <a:alpha val="37999"/>
                      </a:srgbClr>
                    </a:outerShdw>
                  </a:effectLst>
                </p:spPr>
              </p:cxnSp>
              <p:cxnSp>
                <p:nvCxnSpPr>
                  <p:cNvPr id="89" name="Connecteur droit 88"/>
                  <p:cNvCxnSpPr>
                    <a:cxnSpLocks noChangeShapeType="1"/>
                  </p:cNvCxnSpPr>
                  <p:nvPr/>
                </p:nvCxnSpPr>
                <p:spPr bwMode="auto">
                  <a:xfrm rot="5820000">
                    <a:off x="3560524" y="2589121"/>
                    <a:ext cx="411405" cy="224173"/>
                  </a:xfrm>
                  <a:prstGeom prst="line">
                    <a:avLst/>
                  </a:prstGeom>
                  <a:noFill/>
                  <a:ln w="19050">
                    <a:solidFill>
                      <a:schemeClr val="tx1"/>
                    </a:solidFill>
                    <a:prstDash val="sysDot"/>
                    <a:round/>
                    <a:headEnd/>
                    <a:tailEnd/>
                  </a:ln>
                  <a:effectLst>
                    <a:outerShdw blurRad="63500" dist="20000" dir="5400000" rotWithShape="0">
                      <a:srgbClr val="000000">
                        <a:alpha val="37999"/>
                      </a:srgbClr>
                    </a:outerShdw>
                  </a:effectLst>
                </p:spPr>
              </p:cxnSp>
              <p:cxnSp>
                <p:nvCxnSpPr>
                  <p:cNvPr id="90" name="Connecteur droit 89"/>
                  <p:cNvCxnSpPr>
                    <a:cxnSpLocks noChangeShapeType="1"/>
                  </p:cNvCxnSpPr>
                  <p:nvPr/>
                </p:nvCxnSpPr>
                <p:spPr bwMode="auto">
                  <a:xfrm rot="15600000" flipH="1">
                    <a:off x="4028506" y="2570960"/>
                    <a:ext cx="396579" cy="216021"/>
                  </a:xfrm>
                  <a:prstGeom prst="line">
                    <a:avLst/>
                  </a:prstGeom>
                  <a:noFill/>
                  <a:ln w="19050">
                    <a:solidFill>
                      <a:schemeClr val="tx1"/>
                    </a:solidFill>
                    <a:prstDash val="sysDot"/>
                    <a:round/>
                    <a:headEnd/>
                    <a:tailEnd/>
                  </a:ln>
                  <a:effectLst>
                    <a:outerShdw blurRad="63500" dist="20000" dir="5400000" rotWithShape="0">
                      <a:srgbClr val="000000">
                        <a:alpha val="37999"/>
                      </a:srgbClr>
                    </a:outerShdw>
                  </a:effectLst>
                </p:spPr>
              </p:cxnSp>
            </p:grpSp>
          </p:grpSp>
          <p:grpSp>
            <p:nvGrpSpPr>
              <p:cNvPr id="36" name="Groupe 74"/>
              <p:cNvGrpSpPr>
                <a:grpSpLocks/>
              </p:cNvGrpSpPr>
              <p:nvPr/>
            </p:nvGrpSpPr>
            <p:grpSpPr bwMode="auto">
              <a:xfrm>
                <a:off x="3048000" y="4419600"/>
                <a:ext cx="1309687" cy="1562100"/>
                <a:chOff x="7637462" y="-214690"/>
                <a:chExt cx="2155825" cy="2668587"/>
              </a:xfrm>
            </p:grpSpPr>
            <p:grpSp>
              <p:nvGrpSpPr>
                <p:cNvPr id="37" name="Groupe 40"/>
                <p:cNvGrpSpPr>
                  <a:grpSpLocks/>
                </p:cNvGrpSpPr>
                <p:nvPr/>
              </p:nvGrpSpPr>
              <p:grpSpPr bwMode="auto">
                <a:xfrm>
                  <a:off x="7637462" y="-214690"/>
                  <a:ext cx="2155825" cy="2668587"/>
                  <a:chOff x="2428875" y="928688"/>
                  <a:chExt cx="2155825" cy="2668587"/>
                </a:xfrm>
              </p:grpSpPr>
              <p:grpSp>
                <p:nvGrpSpPr>
                  <p:cNvPr id="38" name="Grouper 33"/>
                  <p:cNvGrpSpPr>
                    <a:grpSpLocks/>
                  </p:cNvGrpSpPr>
                  <p:nvPr/>
                </p:nvGrpSpPr>
                <p:grpSpPr bwMode="auto">
                  <a:xfrm>
                    <a:off x="2428875" y="928688"/>
                    <a:ext cx="2155825" cy="2668587"/>
                    <a:chOff x="2428875" y="928688"/>
                    <a:chExt cx="2155825" cy="2668587"/>
                  </a:xfrm>
                </p:grpSpPr>
                <p:pic>
                  <p:nvPicPr>
                    <p:cNvPr id="82" name="Image 67" descr="vue1.tif"/>
                    <p:cNvPicPr>
                      <a:picLocks noChangeAspect="1"/>
                    </p:cNvPicPr>
                    <p:nvPr/>
                  </p:nvPicPr>
                  <p:blipFill>
                    <a:blip r:embed="rId4" cstate="print"/>
                    <a:srcRect l="31250" t="14748" r="35938" b="26118"/>
                    <a:stretch>
                      <a:fillRect/>
                    </a:stretch>
                  </p:blipFill>
                  <p:spPr bwMode="auto">
                    <a:xfrm>
                      <a:off x="2428875" y="928688"/>
                      <a:ext cx="2155825" cy="2668587"/>
                    </a:xfrm>
                    <a:prstGeom prst="rect">
                      <a:avLst/>
                    </a:prstGeom>
                    <a:noFill/>
                    <a:ln w="9525">
                      <a:noFill/>
                      <a:miter lim="800000"/>
                      <a:headEnd/>
                      <a:tailEnd/>
                    </a:ln>
                  </p:spPr>
                </p:pic>
                <p:cxnSp>
                  <p:nvCxnSpPr>
                    <p:cNvPr id="83" name="Connecteur droit 82"/>
                    <p:cNvCxnSpPr>
                      <a:cxnSpLocks noChangeShapeType="1"/>
                    </p:cNvCxnSpPr>
                    <p:nvPr/>
                  </p:nvCxnSpPr>
                  <p:spPr bwMode="auto">
                    <a:xfrm rot="-7200000">
                      <a:off x="4190469" y="1665034"/>
                      <a:ext cx="74787" cy="75283"/>
                    </a:xfrm>
                    <a:prstGeom prst="line">
                      <a:avLst/>
                    </a:prstGeom>
                    <a:noFill/>
                    <a:ln w="12700">
                      <a:solidFill>
                        <a:srgbClr val="7F7F7F"/>
                      </a:solidFill>
                      <a:round/>
                      <a:headEnd/>
                      <a:tailEnd/>
                    </a:ln>
                    <a:effectLst>
                      <a:outerShdw dist="20000" dir="5400000" rotWithShape="0">
                        <a:srgbClr val="808080">
                          <a:alpha val="37999"/>
                        </a:srgbClr>
                      </a:outerShdw>
                    </a:effectLst>
                  </p:spPr>
                </p:cxnSp>
              </p:grpSp>
              <p:cxnSp>
                <p:nvCxnSpPr>
                  <p:cNvPr id="79" name="Connecteur droit 78"/>
                  <p:cNvCxnSpPr>
                    <a:cxnSpLocks noChangeShapeType="1"/>
                  </p:cNvCxnSpPr>
                  <p:nvPr/>
                </p:nvCxnSpPr>
                <p:spPr bwMode="auto">
                  <a:xfrm rot="5160000">
                    <a:off x="3423257" y="1509689"/>
                    <a:ext cx="339658" cy="65016"/>
                  </a:xfrm>
                  <a:prstGeom prst="line">
                    <a:avLst/>
                  </a:prstGeom>
                  <a:noFill/>
                  <a:ln w="19050">
                    <a:solidFill>
                      <a:srgbClr val="7F7F7F"/>
                    </a:solidFill>
                    <a:round/>
                    <a:headEnd/>
                    <a:tailEnd/>
                  </a:ln>
                  <a:effectLst>
                    <a:outerShdw blurRad="63500" dist="20000" dir="5400000" rotWithShape="0">
                      <a:srgbClr val="000000">
                        <a:alpha val="37999"/>
                      </a:srgbClr>
                    </a:outerShdw>
                  </a:effectLst>
                </p:spPr>
              </p:cxnSp>
              <p:cxnSp>
                <p:nvCxnSpPr>
                  <p:cNvPr id="80" name="Connecteur droit 79"/>
                  <p:cNvCxnSpPr>
                    <a:cxnSpLocks noChangeShapeType="1"/>
                  </p:cNvCxnSpPr>
                  <p:nvPr/>
                </p:nvCxnSpPr>
                <p:spPr bwMode="auto">
                  <a:xfrm rot="-360000">
                    <a:off x="3680345" y="1874064"/>
                    <a:ext cx="393527" cy="0"/>
                  </a:xfrm>
                  <a:prstGeom prst="line">
                    <a:avLst/>
                  </a:prstGeom>
                  <a:noFill/>
                  <a:ln w="19050">
                    <a:solidFill>
                      <a:srgbClr val="7F7F7F"/>
                    </a:solidFill>
                    <a:round/>
                    <a:headEnd/>
                    <a:tailEnd/>
                  </a:ln>
                  <a:effectLst>
                    <a:outerShdw blurRad="63500" dist="20000" dir="5400000" rotWithShape="0">
                      <a:srgbClr val="000000">
                        <a:alpha val="37999"/>
                      </a:srgbClr>
                    </a:outerShdw>
                  </a:effectLst>
                </p:spPr>
              </p:cxnSp>
              <p:cxnSp>
                <p:nvCxnSpPr>
                  <p:cNvPr id="81" name="Connecteur droit 80"/>
                  <p:cNvCxnSpPr>
                    <a:cxnSpLocks noChangeShapeType="1"/>
                  </p:cNvCxnSpPr>
                  <p:nvPr/>
                </p:nvCxnSpPr>
                <p:spPr bwMode="auto">
                  <a:xfrm>
                    <a:off x="3060970" y="1715141"/>
                    <a:ext cx="438012" cy="143341"/>
                  </a:xfrm>
                  <a:prstGeom prst="line">
                    <a:avLst/>
                  </a:prstGeom>
                  <a:noFill/>
                  <a:ln w="19050">
                    <a:solidFill>
                      <a:srgbClr val="7F7F7F"/>
                    </a:solidFill>
                    <a:round/>
                    <a:headEnd/>
                    <a:tailEnd/>
                  </a:ln>
                  <a:effectLst>
                    <a:outerShdw blurRad="63500" dist="20000" dir="5400000" rotWithShape="0">
                      <a:srgbClr val="000000">
                        <a:alpha val="37999"/>
                      </a:srgbClr>
                    </a:outerShdw>
                  </a:effectLst>
                </p:spPr>
              </p:cxnSp>
            </p:grpSp>
            <p:cxnSp>
              <p:nvCxnSpPr>
                <p:cNvPr id="76" name="Connecteur droit 75"/>
                <p:cNvCxnSpPr>
                  <a:cxnSpLocks noChangeShapeType="1"/>
                </p:cNvCxnSpPr>
                <p:nvPr/>
              </p:nvCxnSpPr>
              <p:spPr bwMode="auto">
                <a:xfrm rot="5400000" flipH="1" flipV="1">
                  <a:off x="8398023" y="898575"/>
                  <a:ext cx="386398" cy="287445"/>
                </a:xfrm>
                <a:prstGeom prst="line">
                  <a:avLst/>
                </a:prstGeom>
                <a:noFill/>
                <a:ln w="19050">
                  <a:solidFill>
                    <a:srgbClr val="7F7F7F"/>
                  </a:solidFill>
                  <a:round/>
                  <a:headEnd/>
                  <a:tailEnd/>
                </a:ln>
                <a:effectLst>
                  <a:outerShdw blurRad="63500" dist="20000" dir="5400000" rotWithShape="0">
                    <a:srgbClr val="000000">
                      <a:alpha val="37999"/>
                    </a:srgbClr>
                  </a:outerShdw>
                </a:effectLst>
              </p:spPr>
            </p:cxnSp>
            <p:cxnSp>
              <p:nvCxnSpPr>
                <p:cNvPr id="77" name="Connecteur droit 76"/>
                <p:cNvCxnSpPr>
                  <a:cxnSpLocks noChangeShapeType="1"/>
                </p:cNvCxnSpPr>
                <p:nvPr/>
              </p:nvCxnSpPr>
              <p:spPr bwMode="auto">
                <a:xfrm rot="16200000" flipV="1">
                  <a:off x="8796683" y="941348"/>
                  <a:ext cx="386398" cy="201897"/>
                </a:xfrm>
                <a:prstGeom prst="line">
                  <a:avLst/>
                </a:prstGeom>
                <a:noFill/>
                <a:ln w="19050">
                  <a:solidFill>
                    <a:srgbClr val="7F7F7F"/>
                  </a:solidFill>
                  <a:round/>
                  <a:headEnd/>
                  <a:tailEnd/>
                </a:ln>
                <a:effectLst>
                  <a:outerShdw blurRad="63500" dist="20000" dir="5400000" rotWithShape="0">
                    <a:srgbClr val="000000">
                      <a:alpha val="37999"/>
                    </a:srgbClr>
                  </a:outerShdw>
                </a:effectLst>
              </p:spPr>
            </p:cxnSp>
          </p:grpSp>
        </p:grpSp>
        <p:grpSp>
          <p:nvGrpSpPr>
            <p:cNvPr id="39" name="Groupe 95"/>
            <p:cNvGrpSpPr/>
            <p:nvPr/>
          </p:nvGrpSpPr>
          <p:grpSpPr>
            <a:xfrm>
              <a:off x="6450137" y="4106168"/>
              <a:ext cx="144016" cy="144016"/>
              <a:chOff x="6791548" y="2759721"/>
              <a:chExt cx="144016" cy="144016"/>
            </a:xfrm>
          </p:grpSpPr>
          <p:cxnSp>
            <p:nvCxnSpPr>
              <p:cNvPr id="66" name="Connecteur droit 65"/>
              <p:cNvCxnSpPr/>
              <p:nvPr/>
            </p:nvCxnSpPr>
            <p:spPr>
              <a:xfrm rot="16200000" flipH="1">
                <a:off x="6791548" y="2759721"/>
                <a:ext cx="144016" cy="144016"/>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7" name="Connecteur droit 66"/>
              <p:cNvCxnSpPr/>
              <p:nvPr/>
            </p:nvCxnSpPr>
            <p:spPr>
              <a:xfrm rot="5400000">
                <a:off x="6791548" y="2759721"/>
                <a:ext cx="144016" cy="144016"/>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40" name="Groupe 98"/>
            <p:cNvGrpSpPr/>
            <p:nvPr/>
          </p:nvGrpSpPr>
          <p:grpSpPr>
            <a:xfrm>
              <a:off x="6742361" y="3775844"/>
              <a:ext cx="144016" cy="144016"/>
              <a:chOff x="6791548" y="2759721"/>
              <a:chExt cx="144016" cy="144016"/>
            </a:xfrm>
          </p:grpSpPr>
          <p:cxnSp>
            <p:nvCxnSpPr>
              <p:cNvPr id="64" name="Connecteur droit 63"/>
              <p:cNvCxnSpPr/>
              <p:nvPr/>
            </p:nvCxnSpPr>
            <p:spPr>
              <a:xfrm rot="16200000" flipH="1">
                <a:off x="6791548" y="2759721"/>
                <a:ext cx="144016" cy="144016"/>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5" name="Connecteur droit 64"/>
              <p:cNvCxnSpPr/>
              <p:nvPr/>
            </p:nvCxnSpPr>
            <p:spPr>
              <a:xfrm rot="5400000">
                <a:off x="6791548" y="2759721"/>
                <a:ext cx="144016" cy="144016"/>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41" name="Groupe 104"/>
            <p:cNvGrpSpPr/>
            <p:nvPr/>
          </p:nvGrpSpPr>
          <p:grpSpPr>
            <a:xfrm>
              <a:off x="7034461" y="3432696"/>
              <a:ext cx="144016" cy="144016"/>
              <a:chOff x="6791548" y="2759721"/>
              <a:chExt cx="144016" cy="144016"/>
            </a:xfrm>
          </p:grpSpPr>
          <p:cxnSp>
            <p:nvCxnSpPr>
              <p:cNvPr id="62" name="Connecteur droit 61"/>
              <p:cNvCxnSpPr/>
              <p:nvPr/>
            </p:nvCxnSpPr>
            <p:spPr>
              <a:xfrm rot="16200000" flipH="1">
                <a:off x="6791548" y="2759721"/>
                <a:ext cx="144016" cy="144016"/>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3" name="Connecteur droit 62"/>
              <p:cNvCxnSpPr/>
              <p:nvPr/>
            </p:nvCxnSpPr>
            <p:spPr>
              <a:xfrm rot="5400000">
                <a:off x="6791548" y="2759721"/>
                <a:ext cx="144016" cy="144016"/>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42" name="Groupe 110"/>
            <p:cNvGrpSpPr/>
            <p:nvPr/>
          </p:nvGrpSpPr>
          <p:grpSpPr>
            <a:xfrm>
              <a:off x="7314233" y="3746128"/>
              <a:ext cx="144016" cy="144016"/>
              <a:chOff x="6791548" y="2759721"/>
              <a:chExt cx="144016" cy="144016"/>
            </a:xfrm>
          </p:grpSpPr>
          <p:cxnSp>
            <p:nvCxnSpPr>
              <p:cNvPr id="60" name="Connecteur droit 59"/>
              <p:cNvCxnSpPr/>
              <p:nvPr/>
            </p:nvCxnSpPr>
            <p:spPr>
              <a:xfrm rot="16200000" flipH="1">
                <a:off x="6791548" y="2759721"/>
                <a:ext cx="144016" cy="144016"/>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1" name="Connecteur droit 60"/>
              <p:cNvCxnSpPr/>
              <p:nvPr/>
            </p:nvCxnSpPr>
            <p:spPr>
              <a:xfrm rot="5400000">
                <a:off x="6791548" y="2759721"/>
                <a:ext cx="144016" cy="144016"/>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43" name="Groupe 113"/>
            <p:cNvGrpSpPr/>
            <p:nvPr/>
          </p:nvGrpSpPr>
          <p:grpSpPr>
            <a:xfrm>
              <a:off x="7458249" y="4152776"/>
              <a:ext cx="144016" cy="144016"/>
              <a:chOff x="6791548" y="2759721"/>
              <a:chExt cx="144016" cy="144016"/>
            </a:xfrm>
          </p:grpSpPr>
          <p:cxnSp>
            <p:nvCxnSpPr>
              <p:cNvPr id="58" name="Connecteur droit 57"/>
              <p:cNvCxnSpPr/>
              <p:nvPr/>
            </p:nvCxnSpPr>
            <p:spPr>
              <a:xfrm rot="16200000" flipH="1">
                <a:off x="6791548" y="2759721"/>
                <a:ext cx="144016" cy="144016"/>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9" name="Connecteur droit 58"/>
              <p:cNvCxnSpPr/>
              <p:nvPr/>
            </p:nvCxnSpPr>
            <p:spPr>
              <a:xfrm rot="5400000">
                <a:off x="6791548" y="2759721"/>
                <a:ext cx="144016" cy="144016"/>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44" name="Groupe 116"/>
            <p:cNvGrpSpPr/>
            <p:nvPr/>
          </p:nvGrpSpPr>
          <p:grpSpPr>
            <a:xfrm>
              <a:off x="7830989" y="4724524"/>
              <a:ext cx="144016" cy="144016"/>
              <a:chOff x="6791548" y="2759721"/>
              <a:chExt cx="144016" cy="144016"/>
            </a:xfrm>
          </p:grpSpPr>
          <p:cxnSp>
            <p:nvCxnSpPr>
              <p:cNvPr id="56" name="Connecteur droit 55"/>
              <p:cNvCxnSpPr/>
              <p:nvPr/>
            </p:nvCxnSpPr>
            <p:spPr>
              <a:xfrm rot="16200000" flipH="1">
                <a:off x="6791548" y="2759721"/>
                <a:ext cx="144016" cy="144016"/>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rot="5400000">
                <a:off x="6791548" y="2759721"/>
                <a:ext cx="144016" cy="144016"/>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45" name="Groupe 119"/>
            <p:cNvGrpSpPr/>
            <p:nvPr/>
          </p:nvGrpSpPr>
          <p:grpSpPr>
            <a:xfrm>
              <a:off x="7602265" y="4495924"/>
              <a:ext cx="144016" cy="144016"/>
              <a:chOff x="6791548" y="2759721"/>
              <a:chExt cx="144016" cy="144016"/>
            </a:xfrm>
          </p:grpSpPr>
          <p:cxnSp>
            <p:nvCxnSpPr>
              <p:cNvPr id="54" name="Connecteur droit 53"/>
              <p:cNvCxnSpPr/>
              <p:nvPr/>
            </p:nvCxnSpPr>
            <p:spPr>
              <a:xfrm rot="16200000" flipH="1">
                <a:off x="6791548" y="2759721"/>
                <a:ext cx="144016" cy="144016"/>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rot="5400000">
                <a:off x="6791548" y="2759721"/>
                <a:ext cx="144016" cy="144016"/>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46" name="Groupe 122"/>
            <p:cNvGrpSpPr/>
            <p:nvPr/>
          </p:nvGrpSpPr>
          <p:grpSpPr>
            <a:xfrm>
              <a:off x="8042821" y="4622924"/>
              <a:ext cx="144016" cy="144016"/>
              <a:chOff x="6791548" y="2759721"/>
              <a:chExt cx="144016" cy="144016"/>
            </a:xfrm>
          </p:grpSpPr>
          <p:cxnSp>
            <p:nvCxnSpPr>
              <p:cNvPr id="52" name="Connecteur droit 51"/>
              <p:cNvCxnSpPr/>
              <p:nvPr/>
            </p:nvCxnSpPr>
            <p:spPr>
              <a:xfrm rot="16200000" flipH="1">
                <a:off x="6791548" y="2759721"/>
                <a:ext cx="144016" cy="144016"/>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rot="5400000">
                <a:off x="6791548" y="2759721"/>
                <a:ext cx="144016" cy="144016"/>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47" name="Groupe 125"/>
            <p:cNvGrpSpPr/>
            <p:nvPr/>
          </p:nvGrpSpPr>
          <p:grpSpPr>
            <a:xfrm>
              <a:off x="6196013" y="3911352"/>
              <a:ext cx="144016" cy="144016"/>
              <a:chOff x="6791548" y="2759721"/>
              <a:chExt cx="144016" cy="144016"/>
            </a:xfrm>
          </p:grpSpPr>
          <p:cxnSp>
            <p:nvCxnSpPr>
              <p:cNvPr id="50" name="Connecteur droit 49"/>
              <p:cNvCxnSpPr/>
              <p:nvPr/>
            </p:nvCxnSpPr>
            <p:spPr>
              <a:xfrm rot="16200000" flipH="1">
                <a:off x="6791548" y="2759721"/>
                <a:ext cx="144016" cy="144016"/>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rot="5400000">
                <a:off x="6791548" y="2759721"/>
                <a:ext cx="144016" cy="144016"/>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grpSp>
        <p:cxnSp>
          <p:nvCxnSpPr>
            <p:cNvPr id="48" name="Connecteur droit avec flèche 47"/>
            <p:cNvCxnSpPr/>
            <p:nvPr/>
          </p:nvCxnSpPr>
          <p:spPr>
            <a:xfrm>
              <a:off x="3059832" y="4005064"/>
              <a:ext cx="1944216" cy="158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ZoneTexte 48"/>
            <p:cNvSpPr txBox="1"/>
            <p:nvPr/>
          </p:nvSpPr>
          <p:spPr>
            <a:xfrm>
              <a:off x="2555776" y="3544441"/>
              <a:ext cx="2880320" cy="923330"/>
            </a:xfrm>
            <a:prstGeom prst="rect">
              <a:avLst/>
            </a:prstGeom>
            <a:noFill/>
          </p:spPr>
          <p:txBody>
            <a:bodyPr wrap="square" rtlCol="0">
              <a:spAutoFit/>
            </a:bodyPr>
            <a:lstStyle/>
            <a:p>
              <a:pPr algn="ctr"/>
              <a:r>
                <a:rPr lang="fr-FR" dirty="0" smtClean="0"/>
                <a:t>Estimation de</a:t>
              </a:r>
            </a:p>
            <a:p>
              <a:pPr algn="ctr"/>
              <a:endParaRPr lang="fr-FR" dirty="0" smtClean="0"/>
            </a:p>
            <a:p>
              <a:pPr algn="ctr"/>
              <a:r>
                <a:rPr lang="fr-FR" dirty="0" smtClean="0"/>
                <a:t> l’énergie d’activation</a:t>
              </a:r>
              <a:endParaRPr lang="fr-FR" dirty="0"/>
            </a:p>
          </p:txBody>
        </p:sp>
      </p:grpSp>
      <p:grpSp>
        <p:nvGrpSpPr>
          <p:cNvPr id="75" name="Groupe 108"/>
          <p:cNvGrpSpPr/>
          <p:nvPr/>
        </p:nvGrpSpPr>
        <p:grpSpPr>
          <a:xfrm>
            <a:off x="755576" y="4039350"/>
            <a:ext cx="2376264" cy="864096"/>
            <a:chOff x="874192" y="5517232"/>
            <a:chExt cx="2376264" cy="864096"/>
          </a:xfrm>
        </p:grpSpPr>
        <p:sp>
          <p:nvSpPr>
            <p:cNvPr id="104" name="Rectangle 103"/>
            <p:cNvSpPr/>
            <p:nvPr/>
          </p:nvSpPr>
          <p:spPr>
            <a:xfrm>
              <a:off x="874192" y="5517232"/>
              <a:ext cx="2232248" cy="864096"/>
            </a:xfrm>
            <a:prstGeom prst="rect">
              <a:avLst/>
            </a:prstGeom>
            <a:gradFill>
              <a:gsLst>
                <a:gs pos="0">
                  <a:schemeClr val="tx1"/>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ZoneTexte 104"/>
            <p:cNvSpPr txBox="1"/>
            <p:nvPr/>
          </p:nvSpPr>
          <p:spPr>
            <a:xfrm>
              <a:off x="1522264" y="5651956"/>
              <a:ext cx="1728192" cy="369332"/>
            </a:xfrm>
            <a:prstGeom prst="rect">
              <a:avLst/>
            </a:prstGeom>
            <a:noFill/>
          </p:spPr>
          <p:txBody>
            <a:bodyPr wrap="square" rtlCol="0">
              <a:spAutoFit/>
            </a:bodyPr>
            <a:lstStyle/>
            <a:p>
              <a:r>
                <a:rPr lang="en-US" dirty="0" smtClean="0"/>
                <a:t>Surface</a:t>
              </a:r>
              <a:endParaRPr lang="en-US" dirty="0"/>
            </a:p>
          </p:txBody>
        </p:sp>
      </p:grpSp>
      <p:sp>
        <p:nvSpPr>
          <p:cNvPr id="106" name="Forme libre 105"/>
          <p:cNvSpPr/>
          <p:nvPr/>
        </p:nvSpPr>
        <p:spPr>
          <a:xfrm>
            <a:off x="6238980" y="2679824"/>
            <a:ext cx="333375" cy="412750"/>
          </a:xfrm>
          <a:custGeom>
            <a:avLst/>
            <a:gdLst>
              <a:gd name="connsiteX0" fmla="*/ 0 w 333375"/>
              <a:gd name="connsiteY0" fmla="*/ 0 h 412750"/>
              <a:gd name="connsiteX1" fmla="*/ 79375 w 333375"/>
              <a:gd name="connsiteY1" fmla="*/ 130175 h 412750"/>
              <a:gd name="connsiteX2" fmla="*/ 180975 w 333375"/>
              <a:gd name="connsiteY2" fmla="*/ 285750 h 412750"/>
              <a:gd name="connsiteX3" fmla="*/ 254000 w 333375"/>
              <a:gd name="connsiteY3" fmla="*/ 358775 h 412750"/>
              <a:gd name="connsiteX4" fmla="*/ 333375 w 333375"/>
              <a:gd name="connsiteY4" fmla="*/ 412750 h 41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5" h="412750">
                <a:moveTo>
                  <a:pt x="0" y="0"/>
                </a:moveTo>
                <a:cubicBezTo>
                  <a:pt x="24606" y="41275"/>
                  <a:pt x="49213" y="82550"/>
                  <a:pt x="79375" y="130175"/>
                </a:cubicBezTo>
                <a:cubicBezTo>
                  <a:pt x="109537" y="177800"/>
                  <a:pt x="151871" y="247650"/>
                  <a:pt x="180975" y="285750"/>
                </a:cubicBezTo>
                <a:cubicBezTo>
                  <a:pt x="210079" y="323850"/>
                  <a:pt x="228600" y="337608"/>
                  <a:pt x="254000" y="358775"/>
                </a:cubicBezTo>
                <a:cubicBezTo>
                  <a:pt x="279400" y="379942"/>
                  <a:pt x="306387" y="396346"/>
                  <a:pt x="333375" y="412750"/>
                </a:cubicBezTo>
              </a:path>
            </a:pathLst>
          </a:cu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Forme libre 106"/>
          <p:cNvSpPr/>
          <p:nvPr/>
        </p:nvSpPr>
        <p:spPr>
          <a:xfrm>
            <a:off x="6482587" y="2947417"/>
            <a:ext cx="381000" cy="181504"/>
          </a:xfrm>
          <a:custGeom>
            <a:avLst/>
            <a:gdLst>
              <a:gd name="connsiteX0" fmla="*/ 0 w 381000"/>
              <a:gd name="connsiteY0" fmla="*/ 88900 h 181504"/>
              <a:gd name="connsiteX1" fmla="*/ 66675 w 381000"/>
              <a:gd name="connsiteY1" fmla="*/ 139700 h 181504"/>
              <a:gd name="connsiteX2" fmla="*/ 161925 w 381000"/>
              <a:gd name="connsiteY2" fmla="*/ 177800 h 181504"/>
              <a:gd name="connsiteX3" fmla="*/ 257175 w 381000"/>
              <a:gd name="connsiteY3" fmla="*/ 161925 h 181504"/>
              <a:gd name="connsiteX4" fmla="*/ 346075 w 381000"/>
              <a:gd name="connsiteY4" fmla="*/ 63500 h 181504"/>
              <a:gd name="connsiteX5" fmla="*/ 381000 w 381000"/>
              <a:gd name="connsiteY5" fmla="*/ 0 h 18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0" h="181504">
                <a:moveTo>
                  <a:pt x="0" y="88900"/>
                </a:moveTo>
                <a:cubicBezTo>
                  <a:pt x="19843" y="106891"/>
                  <a:pt x="39687" y="124883"/>
                  <a:pt x="66675" y="139700"/>
                </a:cubicBezTo>
                <a:cubicBezTo>
                  <a:pt x="93663" y="154517"/>
                  <a:pt x="130175" y="174096"/>
                  <a:pt x="161925" y="177800"/>
                </a:cubicBezTo>
                <a:cubicBezTo>
                  <a:pt x="193675" y="181504"/>
                  <a:pt x="226483" y="180975"/>
                  <a:pt x="257175" y="161925"/>
                </a:cubicBezTo>
                <a:cubicBezTo>
                  <a:pt x="287867" y="142875"/>
                  <a:pt x="325437" y="90488"/>
                  <a:pt x="346075" y="63500"/>
                </a:cubicBezTo>
                <a:cubicBezTo>
                  <a:pt x="366713" y="36512"/>
                  <a:pt x="374650" y="12171"/>
                  <a:pt x="381000" y="0"/>
                </a:cubicBez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Forme libre 107"/>
          <p:cNvSpPr/>
          <p:nvPr/>
        </p:nvSpPr>
        <p:spPr>
          <a:xfrm>
            <a:off x="6854062" y="2594992"/>
            <a:ext cx="234950" cy="396875"/>
          </a:xfrm>
          <a:custGeom>
            <a:avLst/>
            <a:gdLst>
              <a:gd name="connsiteX0" fmla="*/ 0 w 234950"/>
              <a:gd name="connsiteY0" fmla="*/ 396875 h 396875"/>
              <a:gd name="connsiteX1" fmla="*/ 41275 w 234950"/>
              <a:gd name="connsiteY1" fmla="*/ 323850 h 396875"/>
              <a:gd name="connsiteX2" fmla="*/ 111125 w 234950"/>
              <a:gd name="connsiteY2" fmla="*/ 206375 h 396875"/>
              <a:gd name="connsiteX3" fmla="*/ 165100 w 234950"/>
              <a:gd name="connsiteY3" fmla="*/ 111125 h 396875"/>
              <a:gd name="connsiteX4" fmla="*/ 234950 w 234950"/>
              <a:gd name="connsiteY4" fmla="*/ 0 h 396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950" h="396875">
                <a:moveTo>
                  <a:pt x="0" y="396875"/>
                </a:moveTo>
                <a:cubicBezTo>
                  <a:pt x="11641" y="376237"/>
                  <a:pt x="22754" y="355600"/>
                  <a:pt x="41275" y="323850"/>
                </a:cubicBezTo>
                <a:cubicBezTo>
                  <a:pt x="59796" y="292100"/>
                  <a:pt x="90487" y="241829"/>
                  <a:pt x="111125" y="206375"/>
                </a:cubicBezTo>
                <a:cubicBezTo>
                  <a:pt x="131763" y="170921"/>
                  <a:pt x="144463" y="145521"/>
                  <a:pt x="165100" y="111125"/>
                </a:cubicBezTo>
                <a:cubicBezTo>
                  <a:pt x="185737" y="76729"/>
                  <a:pt x="210343" y="38364"/>
                  <a:pt x="234950" y="0"/>
                </a:cubicBezTo>
              </a:path>
            </a:pathLst>
          </a:custGeom>
          <a:ln w="19050">
            <a:solidFill>
              <a:srgbClr val="00CC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Forme libre 108"/>
          <p:cNvSpPr/>
          <p:nvPr/>
        </p:nvSpPr>
        <p:spPr>
          <a:xfrm>
            <a:off x="7041387" y="2444180"/>
            <a:ext cx="390525" cy="230187"/>
          </a:xfrm>
          <a:custGeom>
            <a:avLst/>
            <a:gdLst>
              <a:gd name="connsiteX0" fmla="*/ 0 w 390525"/>
              <a:gd name="connsiteY0" fmla="*/ 230187 h 230187"/>
              <a:gd name="connsiteX1" fmla="*/ 73025 w 390525"/>
              <a:gd name="connsiteY1" fmla="*/ 125412 h 230187"/>
              <a:gd name="connsiteX2" fmla="*/ 168275 w 390525"/>
              <a:gd name="connsiteY2" fmla="*/ 26987 h 230187"/>
              <a:gd name="connsiteX3" fmla="*/ 241300 w 390525"/>
              <a:gd name="connsiteY3" fmla="*/ 4762 h 230187"/>
              <a:gd name="connsiteX4" fmla="*/ 330200 w 390525"/>
              <a:gd name="connsiteY4" fmla="*/ 55562 h 230187"/>
              <a:gd name="connsiteX5" fmla="*/ 390525 w 390525"/>
              <a:gd name="connsiteY5" fmla="*/ 138112 h 2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525" h="230187">
                <a:moveTo>
                  <a:pt x="0" y="230187"/>
                </a:moveTo>
                <a:cubicBezTo>
                  <a:pt x="22489" y="194733"/>
                  <a:pt x="44979" y="159279"/>
                  <a:pt x="73025" y="125412"/>
                </a:cubicBezTo>
                <a:cubicBezTo>
                  <a:pt x="101071" y="91545"/>
                  <a:pt x="140229" y="47095"/>
                  <a:pt x="168275" y="26987"/>
                </a:cubicBezTo>
                <a:cubicBezTo>
                  <a:pt x="196321" y="6879"/>
                  <a:pt x="214313" y="0"/>
                  <a:pt x="241300" y="4762"/>
                </a:cubicBezTo>
                <a:cubicBezTo>
                  <a:pt x="268287" y="9524"/>
                  <a:pt x="305329" y="33337"/>
                  <a:pt x="330200" y="55562"/>
                </a:cubicBezTo>
                <a:cubicBezTo>
                  <a:pt x="355071" y="77787"/>
                  <a:pt x="379413" y="123825"/>
                  <a:pt x="390525" y="138112"/>
                </a:cubicBezTo>
              </a:path>
            </a:pathLst>
          </a:cu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Forme libre 109"/>
          <p:cNvSpPr/>
          <p:nvPr/>
        </p:nvSpPr>
        <p:spPr>
          <a:xfrm>
            <a:off x="7374762" y="2499742"/>
            <a:ext cx="231775" cy="479425"/>
          </a:xfrm>
          <a:custGeom>
            <a:avLst/>
            <a:gdLst>
              <a:gd name="connsiteX0" fmla="*/ 0 w 231775"/>
              <a:gd name="connsiteY0" fmla="*/ 0 h 479425"/>
              <a:gd name="connsiteX1" fmla="*/ 57150 w 231775"/>
              <a:gd name="connsiteY1" fmla="*/ 88900 h 479425"/>
              <a:gd name="connsiteX2" fmla="*/ 111125 w 231775"/>
              <a:gd name="connsiteY2" fmla="*/ 184150 h 479425"/>
              <a:gd name="connsiteX3" fmla="*/ 180975 w 231775"/>
              <a:gd name="connsiteY3" fmla="*/ 358775 h 479425"/>
              <a:gd name="connsiteX4" fmla="*/ 231775 w 231775"/>
              <a:gd name="connsiteY4" fmla="*/ 479425 h 479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775" h="479425">
                <a:moveTo>
                  <a:pt x="0" y="0"/>
                </a:moveTo>
                <a:cubicBezTo>
                  <a:pt x="19314" y="29104"/>
                  <a:pt x="38629" y="58209"/>
                  <a:pt x="57150" y="88900"/>
                </a:cubicBezTo>
                <a:cubicBezTo>
                  <a:pt x="75671" y="119591"/>
                  <a:pt x="90488" y="139171"/>
                  <a:pt x="111125" y="184150"/>
                </a:cubicBezTo>
                <a:cubicBezTo>
                  <a:pt x="131762" y="229129"/>
                  <a:pt x="160867" y="309563"/>
                  <a:pt x="180975" y="358775"/>
                </a:cubicBezTo>
                <a:cubicBezTo>
                  <a:pt x="201083" y="407988"/>
                  <a:pt x="216429" y="443706"/>
                  <a:pt x="231775" y="479425"/>
                </a:cubicBezTo>
              </a:path>
            </a:pathLst>
          </a:cu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Forme libre 110"/>
          <p:cNvSpPr/>
          <p:nvPr/>
        </p:nvSpPr>
        <p:spPr>
          <a:xfrm>
            <a:off x="7593837" y="2941067"/>
            <a:ext cx="168275" cy="441325"/>
          </a:xfrm>
          <a:custGeom>
            <a:avLst/>
            <a:gdLst>
              <a:gd name="connsiteX0" fmla="*/ 0 w 168275"/>
              <a:gd name="connsiteY0" fmla="*/ 0 h 441325"/>
              <a:gd name="connsiteX1" fmla="*/ 31750 w 168275"/>
              <a:gd name="connsiteY1" fmla="*/ 92075 h 441325"/>
              <a:gd name="connsiteX2" fmla="*/ 98425 w 168275"/>
              <a:gd name="connsiteY2" fmla="*/ 260350 h 441325"/>
              <a:gd name="connsiteX3" fmla="*/ 168275 w 168275"/>
              <a:gd name="connsiteY3" fmla="*/ 441325 h 441325"/>
            </a:gdLst>
            <a:ahLst/>
            <a:cxnLst>
              <a:cxn ang="0">
                <a:pos x="connsiteX0" y="connsiteY0"/>
              </a:cxn>
              <a:cxn ang="0">
                <a:pos x="connsiteX1" y="connsiteY1"/>
              </a:cxn>
              <a:cxn ang="0">
                <a:pos x="connsiteX2" y="connsiteY2"/>
              </a:cxn>
              <a:cxn ang="0">
                <a:pos x="connsiteX3" y="connsiteY3"/>
              </a:cxn>
            </a:cxnLst>
            <a:rect l="l" t="t" r="r" b="b"/>
            <a:pathLst>
              <a:path w="168275" h="441325">
                <a:moveTo>
                  <a:pt x="0" y="0"/>
                </a:moveTo>
                <a:cubicBezTo>
                  <a:pt x="7673" y="24341"/>
                  <a:pt x="15346" y="48683"/>
                  <a:pt x="31750" y="92075"/>
                </a:cubicBezTo>
                <a:cubicBezTo>
                  <a:pt x="48154" y="135467"/>
                  <a:pt x="75671" y="202142"/>
                  <a:pt x="98425" y="260350"/>
                </a:cubicBezTo>
                <a:cubicBezTo>
                  <a:pt x="121179" y="318558"/>
                  <a:pt x="144727" y="379941"/>
                  <a:pt x="168275" y="441325"/>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Forme libre 111"/>
          <p:cNvSpPr/>
          <p:nvPr/>
        </p:nvSpPr>
        <p:spPr>
          <a:xfrm>
            <a:off x="7746237" y="3334767"/>
            <a:ext cx="200025" cy="384175"/>
          </a:xfrm>
          <a:custGeom>
            <a:avLst/>
            <a:gdLst>
              <a:gd name="connsiteX0" fmla="*/ 0 w 200025"/>
              <a:gd name="connsiteY0" fmla="*/ 0 h 384175"/>
              <a:gd name="connsiteX1" fmla="*/ 57150 w 200025"/>
              <a:gd name="connsiteY1" fmla="*/ 139700 h 384175"/>
              <a:gd name="connsiteX2" fmla="*/ 127000 w 200025"/>
              <a:gd name="connsiteY2" fmla="*/ 285750 h 384175"/>
              <a:gd name="connsiteX3" fmla="*/ 200025 w 200025"/>
              <a:gd name="connsiteY3" fmla="*/ 384175 h 384175"/>
            </a:gdLst>
            <a:ahLst/>
            <a:cxnLst>
              <a:cxn ang="0">
                <a:pos x="connsiteX0" y="connsiteY0"/>
              </a:cxn>
              <a:cxn ang="0">
                <a:pos x="connsiteX1" y="connsiteY1"/>
              </a:cxn>
              <a:cxn ang="0">
                <a:pos x="connsiteX2" y="connsiteY2"/>
              </a:cxn>
              <a:cxn ang="0">
                <a:pos x="connsiteX3" y="connsiteY3"/>
              </a:cxn>
            </a:cxnLst>
            <a:rect l="l" t="t" r="r" b="b"/>
            <a:pathLst>
              <a:path w="200025" h="384175">
                <a:moveTo>
                  <a:pt x="0" y="0"/>
                </a:moveTo>
                <a:cubicBezTo>
                  <a:pt x="17991" y="46037"/>
                  <a:pt x="35983" y="92075"/>
                  <a:pt x="57150" y="139700"/>
                </a:cubicBezTo>
                <a:cubicBezTo>
                  <a:pt x="78317" y="187325"/>
                  <a:pt x="103188" y="245004"/>
                  <a:pt x="127000" y="285750"/>
                </a:cubicBezTo>
                <a:cubicBezTo>
                  <a:pt x="150812" y="326496"/>
                  <a:pt x="175418" y="355335"/>
                  <a:pt x="200025" y="384175"/>
                </a:cubicBezTo>
              </a:path>
            </a:pathLst>
          </a:custGeom>
          <a:ln w="19050">
            <a:solidFill>
              <a:srgbClr val="00CC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Forme libre 112"/>
          <p:cNvSpPr/>
          <p:nvPr/>
        </p:nvSpPr>
        <p:spPr>
          <a:xfrm>
            <a:off x="7898637" y="3661792"/>
            <a:ext cx="304800" cy="109537"/>
          </a:xfrm>
          <a:custGeom>
            <a:avLst/>
            <a:gdLst>
              <a:gd name="connsiteX0" fmla="*/ 0 w 304800"/>
              <a:gd name="connsiteY0" fmla="*/ 0 h 109537"/>
              <a:gd name="connsiteX1" fmla="*/ 85725 w 304800"/>
              <a:gd name="connsiteY1" fmla="*/ 92075 h 109537"/>
              <a:gd name="connsiteX2" fmla="*/ 187325 w 304800"/>
              <a:gd name="connsiteY2" fmla="*/ 104775 h 109537"/>
              <a:gd name="connsiteX3" fmla="*/ 273050 w 304800"/>
              <a:gd name="connsiteY3" fmla="*/ 69850 h 109537"/>
              <a:gd name="connsiteX4" fmla="*/ 304800 w 304800"/>
              <a:gd name="connsiteY4" fmla="*/ 57150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09537">
                <a:moveTo>
                  <a:pt x="0" y="0"/>
                </a:moveTo>
                <a:cubicBezTo>
                  <a:pt x="27252" y="37306"/>
                  <a:pt x="54504" y="74613"/>
                  <a:pt x="85725" y="92075"/>
                </a:cubicBezTo>
                <a:cubicBezTo>
                  <a:pt x="116946" y="109537"/>
                  <a:pt x="156104" y="108479"/>
                  <a:pt x="187325" y="104775"/>
                </a:cubicBezTo>
                <a:cubicBezTo>
                  <a:pt x="218546" y="101071"/>
                  <a:pt x="273050" y="69850"/>
                  <a:pt x="273050" y="69850"/>
                </a:cubicBezTo>
                <a:cubicBezTo>
                  <a:pt x="292629" y="61912"/>
                  <a:pt x="300567" y="59267"/>
                  <a:pt x="304800" y="57150"/>
                </a:cubicBezTo>
              </a:path>
            </a:pathLst>
          </a:cu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Forme libre 113"/>
          <p:cNvSpPr/>
          <p:nvPr/>
        </p:nvSpPr>
        <p:spPr>
          <a:xfrm>
            <a:off x="8168512" y="3445892"/>
            <a:ext cx="269875" cy="285750"/>
          </a:xfrm>
          <a:custGeom>
            <a:avLst/>
            <a:gdLst>
              <a:gd name="connsiteX0" fmla="*/ 0 w 269875"/>
              <a:gd name="connsiteY0" fmla="*/ 285750 h 285750"/>
              <a:gd name="connsiteX1" fmla="*/ 114300 w 269875"/>
              <a:gd name="connsiteY1" fmla="*/ 193675 h 285750"/>
              <a:gd name="connsiteX2" fmla="*/ 200025 w 269875"/>
              <a:gd name="connsiteY2" fmla="*/ 95250 h 285750"/>
              <a:gd name="connsiteX3" fmla="*/ 269875 w 269875"/>
              <a:gd name="connsiteY3" fmla="*/ 0 h 285750"/>
            </a:gdLst>
            <a:ahLst/>
            <a:cxnLst>
              <a:cxn ang="0">
                <a:pos x="connsiteX0" y="connsiteY0"/>
              </a:cxn>
              <a:cxn ang="0">
                <a:pos x="connsiteX1" y="connsiteY1"/>
              </a:cxn>
              <a:cxn ang="0">
                <a:pos x="connsiteX2" y="connsiteY2"/>
              </a:cxn>
              <a:cxn ang="0">
                <a:pos x="connsiteX3" y="connsiteY3"/>
              </a:cxn>
            </a:cxnLst>
            <a:rect l="l" t="t" r="r" b="b"/>
            <a:pathLst>
              <a:path w="269875" h="285750">
                <a:moveTo>
                  <a:pt x="0" y="285750"/>
                </a:moveTo>
                <a:cubicBezTo>
                  <a:pt x="40481" y="255587"/>
                  <a:pt x="80963" y="225425"/>
                  <a:pt x="114300" y="193675"/>
                </a:cubicBezTo>
                <a:cubicBezTo>
                  <a:pt x="147637" y="161925"/>
                  <a:pt x="174096" y="127529"/>
                  <a:pt x="200025" y="95250"/>
                </a:cubicBezTo>
                <a:cubicBezTo>
                  <a:pt x="225954" y="62971"/>
                  <a:pt x="247914" y="31485"/>
                  <a:pt x="269875" y="0"/>
                </a:cubicBez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Forme libre 114"/>
          <p:cNvSpPr/>
          <p:nvPr/>
        </p:nvSpPr>
        <p:spPr bwMode="auto">
          <a:xfrm>
            <a:off x="6094612" y="2349257"/>
            <a:ext cx="2509836" cy="1501775"/>
          </a:xfrm>
          <a:custGeom>
            <a:avLst/>
            <a:gdLst>
              <a:gd name="connsiteX0" fmla="*/ 0 w 2486025"/>
              <a:gd name="connsiteY0" fmla="*/ 50007 h 1369219"/>
              <a:gd name="connsiteX1" fmla="*/ 557212 w 2486025"/>
              <a:gd name="connsiteY1" fmla="*/ 707232 h 1369219"/>
              <a:gd name="connsiteX2" fmla="*/ 1200150 w 2486025"/>
              <a:gd name="connsiteY2" fmla="*/ 92869 h 1369219"/>
              <a:gd name="connsiteX3" fmla="*/ 1857375 w 2486025"/>
              <a:gd name="connsiteY3" fmla="*/ 1264444 h 1369219"/>
              <a:gd name="connsiteX4" fmla="*/ 2486025 w 2486025"/>
              <a:gd name="connsiteY4" fmla="*/ 721519 h 1369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6025" h="1369219">
                <a:moveTo>
                  <a:pt x="0" y="50007"/>
                </a:moveTo>
                <a:cubicBezTo>
                  <a:pt x="178593" y="375047"/>
                  <a:pt x="357187" y="700088"/>
                  <a:pt x="557212" y="707232"/>
                </a:cubicBezTo>
                <a:cubicBezTo>
                  <a:pt x="757237" y="714376"/>
                  <a:pt x="983456" y="0"/>
                  <a:pt x="1200150" y="92869"/>
                </a:cubicBezTo>
                <a:cubicBezTo>
                  <a:pt x="1416844" y="185738"/>
                  <a:pt x="1643063" y="1159669"/>
                  <a:pt x="1857375" y="1264444"/>
                </a:cubicBezTo>
                <a:cubicBezTo>
                  <a:pt x="2071688" y="1369219"/>
                  <a:pt x="2278856" y="1045369"/>
                  <a:pt x="2486025" y="721519"/>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prstTxWarp prst="textNoShape">
              <a:avLst/>
            </a:prstTxWarp>
          </a:bodyPr>
          <a:lstStyle/>
          <a:p>
            <a:pPr algn="ctr">
              <a:defRPr/>
            </a:pPr>
            <a:endParaRPr lang="fr-FR">
              <a:ea typeface="ＭＳ Ｐゴシック" pitchFamily="-106" charset="-128"/>
              <a:cs typeface="ＭＳ Ｐゴシック" pitchFamily="-106" charset="-128"/>
            </a:endParaRPr>
          </a:p>
        </p:txBody>
      </p:sp>
      <p:sp>
        <p:nvSpPr>
          <p:cNvPr id="116" name="Rectangle 115"/>
          <p:cNvSpPr/>
          <p:nvPr/>
        </p:nvSpPr>
        <p:spPr>
          <a:xfrm>
            <a:off x="3203848" y="6165304"/>
            <a:ext cx="3033779" cy="369332"/>
          </a:xfrm>
          <a:prstGeom prst="rect">
            <a:avLst/>
          </a:prstGeom>
        </p:spPr>
        <p:txBody>
          <a:bodyPr wrap="none">
            <a:spAutoFit/>
          </a:bodyPr>
          <a:lstStyle/>
          <a:p>
            <a:r>
              <a:rPr lang="fr-FR" dirty="0" smtClean="0">
                <a:sym typeface="Wingdings" pitchFamily="2" charset="2"/>
              </a:rPr>
              <a:t>Méthode : </a:t>
            </a:r>
            <a:r>
              <a:rPr lang="fr-FR" dirty="0" err="1" smtClean="0">
                <a:sym typeface="Wingdings" pitchFamily="2" charset="2"/>
              </a:rPr>
              <a:t>Umbrella</a:t>
            </a:r>
            <a:r>
              <a:rPr lang="fr-FR" dirty="0" smtClean="0">
                <a:sym typeface="Wingdings" pitchFamily="2" charset="2"/>
              </a:rPr>
              <a:t> </a:t>
            </a:r>
            <a:r>
              <a:rPr lang="fr-FR" dirty="0" err="1" smtClean="0">
                <a:sym typeface="Wingdings" pitchFamily="2" charset="2"/>
              </a:rPr>
              <a:t>sampling</a:t>
            </a:r>
            <a:r>
              <a:rPr lang="fr-FR" dirty="0" smtClean="0">
                <a:sym typeface="Wingdings" pitchFamily="2" charset="2"/>
              </a:rPr>
              <a:t> </a:t>
            </a:r>
            <a:endParaRPr lang="fr-FR" dirty="0"/>
          </a:p>
        </p:txBody>
      </p:sp>
      <p:pic>
        <p:nvPicPr>
          <p:cNvPr id="117" name="Picture 2"/>
          <p:cNvPicPr>
            <a:picLocks noChangeAspect="1" noChangeArrowheads="1"/>
          </p:cNvPicPr>
          <p:nvPr/>
        </p:nvPicPr>
        <p:blipFill>
          <a:blip r:embed="rId5" cstate="print"/>
          <a:srcRect/>
          <a:stretch>
            <a:fillRect/>
          </a:stretch>
        </p:blipFill>
        <p:spPr bwMode="auto">
          <a:xfrm>
            <a:off x="8390955" y="0"/>
            <a:ext cx="753045" cy="484477"/>
          </a:xfrm>
          <a:prstGeom prst="rect">
            <a:avLst/>
          </a:prstGeom>
          <a:noFill/>
          <a:ln w="9525">
            <a:noFill/>
            <a:miter lim="800000"/>
            <a:headEnd/>
            <a:tailEnd/>
          </a:ln>
        </p:spPr>
      </p:pic>
      <p:pic>
        <p:nvPicPr>
          <p:cNvPr id="118" name="Image 117" descr="logo_edf.jpg"/>
          <p:cNvPicPr>
            <a:picLocks noChangeAspect="1"/>
          </p:cNvPicPr>
          <p:nvPr/>
        </p:nvPicPr>
        <p:blipFill>
          <a:blip r:embed="rId6" cstate="print"/>
          <a:srcRect t="17393" b="17382"/>
          <a:stretch>
            <a:fillRect/>
          </a:stretch>
        </p:blipFill>
        <p:spPr>
          <a:xfrm>
            <a:off x="0" y="0"/>
            <a:ext cx="827221" cy="404664"/>
          </a:xfrm>
          <a:prstGeom prst="rect">
            <a:avLst/>
          </a:prstGeom>
        </p:spPr>
      </p:pic>
      <p:pic>
        <p:nvPicPr>
          <p:cNvPr id="120" name="Picture 9"/>
          <p:cNvPicPr>
            <a:picLocks noChangeAspect="1" noChangeArrowheads="1"/>
          </p:cNvPicPr>
          <p:nvPr/>
        </p:nvPicPr>
        <p:blipFill>
          <a:blip r:embed="rId7" cstate="print"/>
          <a:srcRect/>
          <a:stretch>
            <a:fillRect/>
          </a:stretch>
        </p:blipFill>
        <p:spPr bwMode="auto">
          <a:xfrm>
            <a:off x="1002054" y="1556792"/>
            <a:ext cx="1784350" cy="993775"/>
          </a:xfrm>
          <a:prstGeom prst="rect">
            <a:avLst/>
          </a:prstGeom>
          <a:noFill/>
          <a:ln w="9525">
            <a:noFill/>
            <a:miter lim="800000"/>
            <a:headEnd/>
            <a:tailEnd/>
          </a:ln>
        </p:spPr>
      </p:pic>
      <p:pic>
        <p:nvPicPr>
          <p:cNvPr id="121" name="Picture 10"/>
          <p:cNvPicPr>
            <a:picLocks noChangeAspect="1" noChangeArrowheads="1"/>
          </p:cNvPicPr>
          <p:nvPr/>
        </p:nvPicPr>
        <p:blipFill>
          <a:blip r:embed="rId8" cstate="print"/>
          <a:srcRect/>
          <a:stretch>
            <a:fillRect/>
          </a:stretch>
        </p:blipFill>
        <p:spPr bwMode="auto">
          <a:xfrm>
            <a:off x="1322729" y="2691854"/>
            <a:ext cx="303213" cy="333375"/>
          </a:xfrm>
          <a:prstGeom prst="rect">
            <a:avLst/>
          </a:prstGeom>
          <a:noFill/>
          <a:ln w="9525">
            <a:noFill/>
            <a:miter lim="800000"/>
            <a:headEnd/>
            <a:tailEnd/>
          </a:ln>
        </p:spPr>
      </p:pic>
      <p:pic>
        <p:nvPicPr>
          <p:cNvPr id="122" name="Picture 12"/>
          <p:cNvPicPr>
            <a:picLocks noChangeAspect="1" noChangeArrowheads="1"/>
          </p:cNvPicPr>
          <p:nvPr/>
        </p:nvPicPr>
        <p:blipFill>
          <a:blip r:embed="rId9" cstate="print"/>
          <a:srcRect/>
          <a:stretch>
            <a:fillRect/>
          </a:stretch>
        </p:blipFill>
        <p:spPr bwMode="auto">
          <a:xfrm>
            <a:off x="2175217" y="2726779"/>
            <a:ext cx="269875" cy="309563"/>
          </a:xfrm>
          <a:prstGeom prst="rect">
            <a:avLst/>
          </a:prstGeom>
          <a:noFill/>
          <a:ln w="9525">
            <a:noFill/>
            <a:miter lim="800000"/>
            <a:headEnd/>
            <a:tailEnd/>
          </a:ln>
        </p:spPr>
      </p:pic>
      <p:grpSp>
        <p:nvGrpSpPr>
          <p:cNvPr id="123" name="Group 15"/>
          <p:cNvGrpSpPr>
            <a:grpSpLocks/>
          </p:cNvGrpSpPr>
          <p:nvPr/>
        </p:nvGrpSpPr>
        <p:grpSpPr bwMode="auto">
          <a:xfrm>
            <a:off x="-3852936" y="2131715"/>
            <a:ext cx="1273176" cy="1368425"/>
            <a:chOff x="1126" y="2387"/>
            <a:chExt cx="802" cy="862"/>
          </a:xfrm>
        </p:grpSpPr>
        <p:sp>
          <p:nvSpPr>
            <p:cNvPr id="124" name="Text Box 16"/>
            <p:cNvSpPr txBox="1">
              <a:spLocks noChangeArrowheads="1"/>
            </p:cNvSpPr>
            <p:nvPr/>
          </p:nvSpPr>
          <p:spPr bwMode="auto">
            <a:xfrm>
              <a:off x="1126" y="2638"/>
              <a:ext cx="802" cy="397"/>
            </a:xfrm>
            <a:prstGeom prst="rect">
              <a:avLst/>
            </a:prstGeom>
            <a:noFill/>
            <a:ln w="9525">
              <a:noFill/>
              <a:miter lim="800000"/>
              <a:headEnd/>
              <a:tailEnd/>
            </a:ln>
          </p:spPr>
          <p:txBody>
            <a:bodyPr>
              <a:spAutoFit/>
            </a:bodyPr>
            <a:lstStyle/>
            <a:p>
              <a:pPr algn="ctr">
                <a:spcBef>
                  <a:spcPct val="50000"/>
                </a:spcBef>
              </a:pPr>
              <a:r>
                <a:rPr lang="fr-FR" sz="1400" dirty="0">
                  <a:solidFill>
                    <a:srgbClr val="0000FF"/>
                  </a:solidFill>
                </a:rPr>
                <a:t>Uranyle</a:t>
              </a:r>
            </a:p>
            <a:p>
              <a:pPr algn="ctr">
                <a:spcBef>
                  <a:spcPct val="50000"/>
                </a:spcBef>
              </a:pPr>
              <a:r>
                <a:rPr lang="fr-FR" sz="1400" dirty="0">
                  <a:solidFill>
                    <a:srgbClr val="0000FF"/>
                  </a:solidFill>
                </a:rPr>
                <a:t> en solution</a:t>
              </a:r>
            </a:p>
          </p:txBody>
        </p:sp>
        <p:sp>
          <p:nvSpPr>
            <p:cNvPr id="125" name="AutoShape 17"/>
            <p:cNvSpPr>
              <a:spLocks/>
            </p:cNvSpPr>
            <p:nvPr/>
          </p:nvSpPr>
          <p:spPr bwMode="auto">
            <a:xfrm>
              <a:off x="1837" y="2387"/>
              <a:ext cx="90" cy="862"/>
            </a:xfrm>
            <a:prstGeom prst="leftBrace">
              <a:avLst>
                <a:gd name="adj1" fmla="val 79815"/>
                <a:gd name="adj2" fmla="val 50000"/>
              </a:avLst>
            </a:prstGeom>
            <a:noFill/>
            <a:ln w="9525">
              <a:solidFill>
                <a:srgbClr val="0000FF"/>
              </a:solidFill>
              <a:round/>
              <a:headEnd/>
              <a:tailEnd/>
            </a:ln>
          </p:spPr>
          <p:txBody>
            <a:bodyPr wrap="none" anchor="ctr"/>
            <a:lstStyle/>
            <a:p>
              <a:endParaRPr lang="fr-FR"/>
            </a:p>
          </p:txBody>
        </p:sp>
      </p:grpSp>
      <p:grpSp>
        <p:nvGrpSpPr>
          <p:cNvPr id="129" name="Group 36"/>
          <p:cNvGrpSpPr>
            <a:grpSpLocks/>
          </p:cNvGrpSpPr>
          <p:nvPr/>
        </p:nvGrpSpPr>
        <p:grpSpPr bwMode="auto">
          <a:xfrm>
            <a:off x="1592604" y="3699917"/>
            <a:ext cx="598488" cy="292100"/>
            <a:chOff x="2652" y="3630"/>
            <a:chExt cx="377" cy="184"/>
          </a:xfrm>
        </p:grpSpPr>
        <p:sp>
          <p:nvSpPr>
            <p:cNvPr id="130" name="Freeform 34"/>
            <p:cNvSpPr>
              <a:spLocks/>
            </p:cNvSpPr>
            <p:nvPr/>
          </p:nvSpPr>
          <p:spPr bwMode="auto">
            <a:xfrm>
              <a:off x="2652" y="3630"/>
              <a:ext cx="140" cy="179"/>
            </a:xfrm>
            <a:custGeom>
              <a:avLst/>
              <a:gdLst>
                <a:gd name="T0" fmla="*/ 0 w 140"/>
                <a:gd name="T1" fmla="*/ 179 h 179"/>
                <a:gd name="T2" fmla="*/ 140 w 140"/>
                <a:gd name="T3" fmla="*/ 0 h 179"/>
                <a:gd name="T4" fmla="*/ 0 60000 65536"/>
                <a:gd name="T5" fmla="*/ 0 60000 65536"/>
                <a:gd name="T6" fmla="*/ 0 w 140"/>
                <a:gd name="T7" fmla="*/ 0 h 179"/>
                <a:gd name="T8" fmla="*/ 140 w 140"/>
                <a:gd name="T9" fmla="*/ 179 h 179"/>
              </a:gdLst>
              <a:ahLst/>
              <a:cxnLst>
                <a:cxn ang="T4">
                  <a:pos x="T0" y="T1"/>
                </a:cxn>
                <a:cxn ang="T5">
                  <a:pos x="T2" y="T3"/>
                </a:cxn>
              </a:cxnLst>
              <a:rect l="T6" t="T7" r="T8" b="T9"/>
              <a:pathLst>
                <a:path w="140" h="179">
                  <a:moveTo>
                    <a:pt x="0" y="179"/>
                  </a:moveTo>
                  <a:lnTo>
                    <a:pt x="140" y="0"/>
                  </a:lnTo>
                </a:path>
              </a:pathLst>
            </a:custGeom>
            <a:noFill/>
            <a:ln w="25400">
              <a:solidFill>
                <a:srgbClr val="0000FF"/>
              </a:solidFill>
              <a:round/>
              <a:headEnd/>
              <a:tailEnd/>
            </a:ln>
          </p:spPr>
          <p:txBody>
            <a:bodyPr/>
            <a:lstStyle/>
            <a:p>
              <a:endParaRPr lang="fr-FR"/>
            </a:p>
          </p:txBody>
        </p:sp>
        <p:sp>
          <p:nvSpPr>
            <p:cNvPr id="131" name="Freeform 35"/>
            <p:cNvSpPr>
              <a:spLocks/>
            </p:cNvSpPr>
            <p:nvPr/>
          </p:nvSpPr>
          <p:spPr bwMode="auto">
            <a:xfrm>
              <a:off x="2868" y="3633"/>
              <a:ext cx="161" cy="181"/>
            </a:xfrm>
            <a:custGeom>
              <a:avLst/>
              <a:gdLst>
                <a:gd name="T0" fmla="*/ 4649 w 115"/>
                <a:gd name="T1" fmla="*/ 3404 h 135"/>
                <a:gd name="T2" fmla="*/ 0 w 115"/>
                <a:gd name="T3" fmla="*/ 0 h 135"/>
                <a:gd name="T4" fmla="*/ 0 60000 65536"/>
                <a:gd name="T5" fmla="*/ 0 60000 65536"/>
                <a:gd name="T6" fmla="*/ 0 w 115"/>
                <a:gd name="T7" fmla="*/ 0 h 135"/>
                <a:gd name="T8" fmla="*/ 115 w 115"/>
                <a:gd name="T9" fmla="*/ 135 h 135"/>
              </a:gdLst>
              <a:ahLst/>
              <a:cxnLst>
                <a:cxn ang="T4">
                  <a:pos x="T0" y="T1"/>
                </a:cxn>
                <a:cxn ang="T5">
                  <a:pos x="T2" y="T3"/>
                </a:cxn>
              </a:cxnLst>
              <a:rect l="T6" t="T7" r="T8" b="T9"/>
              <a:pathLst>
                <a:path w="115" h="135">
                  <a:moveTo>
                    <a:pt x="115" y="135"/>
                  </a:moveTo>
                  <a:lnTo>
                    <a:pt x="0" y="0"/>
                  </a:lnTo>
                </a:path>
              </a:pathLst>
            </a:custGeom>
            <a:noFill/>
            <a:ln w="25400">
              <a:solidFill>
                <a:srgbClr val="0000FF"/>
              </a:solidFill>
              <a:round/>
              <a:headEnd/>
              <a:tailEnd/>
            </a:ln>
          </p:spPr>
          <p:txBody>
            <a:bodyPr/>
            <a:lstStyle/>
            <a:p>
              <a:endParaRPr lang="fr-FR"/>
            </a:p>
          </p:txBody>
        </p:sp>
      </p:grpSp>
      <p:cxnSp>
        <p:nvCxnSpPr>
          <p:cNvPr id="132" name="Connecteur droit avec flèche 131"/>
          <p:cNvCxnSpPr/>
          <p:nvPr/>
        </p:nvCxnSpPr>
        <p:spPr>
          <a:xfrm rot="5400000">
            <a:off x="1133658" y="3285774"/>
            <a:ext cx="1512000" cy="1587"/>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advTm="6502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32"/>
                                        </p:tgtEl>
                                      </p:cBhvr>
                                    </p:animEffect>
                                    <p:set>
                                      <p:cBhvr>
                                        <p:cTn id="7" dur="1" fill="hold">
                                          <p:stCondLst>
                                            <p:cond delay="499"/>
                                          </p:stCondLst>
                                        </p:cTn>
                                        <p:tgtEl>
                                          <p:spTgt spid="13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3"/>
                                        </p:tgtEl>
                                      </p:cBhvr>
                                    </p:animEffect>
                                    <p:set>
                                      <p:cBhvr>
                                        <p:cTn id="10" dur="1" fill="hold">
                                          <p:stCondLst>
                                            <p:cond delay="1999"/>
                                          </p:stCondLst>
                                        </p:cTn>
                                        <p:tgtEl>
                                          <p:spTgt spid="3"/>
                                        </p:tgtEl>
                                        <p:attrNameLst>
                                          <p:attrName>style.visibility</p:attrName>
                                        </p:attrNameLst>
                                      </p:cBhvr>
                                      <p:to>
                                        <p:strVal val="hidden"/>
                                      </p:to>
                                    </p:set>
                                  </p:childTnLst>
                                </p:cTn>
                              </p:par>
                            </p:childTnLst>
                          </p:cTn>
                        </p:par>
                        <p:par>
                          <p:cTn id="11" fill="hold">
                            <p:stCondLst>
                              <p:cond delay="2000"/>
                            </p:stCondLst>
                            <p:childTnLst>
                              <p:par>
                                <p:cTn id="12" presetID="42" presetClass="path" presetSubtype="0" accel="50000" decel="50000" fill="hold" nodeType="afterEffect">
                                  <p:stCondLst>
                                    <p:cond delay="0"/>
                                  </p:stCondLst>
                                  <p:childTnLst>
                                    <p:animMotion origin="layout" path="M -2.5E-6 -1.85185E-6 L -2.5E-6 0.17732 " pathEditMode="relative" rAng="0" ptsTypes="AA">
                                      <p:cBhvr>
                                        <p:cTn id="13" dur="3000" fill="hold"/>
                                        <p:tgtEl>
                                          <p:spTgt spid="120"/>
                                        </p:tgtEl>
                                        <p:attrNameLst>
                                          <p:attrName>ppt_x</p:attrName>
                                          <p:attrName>ppt_y</p:attrName>
                                        </p:attrNameLst>
                                      </p:cBhvr>
                                      <p:rCtr x="0" y="89"/>
                                    </p:animMotion>
                                  </p:childTnLst>
                                </p:cTn>
                              </p:par>
                              <p:par>
                                <p:cTn id="14" presetID="10" presetClass="exit" presetSubtype="0" fill="hold" nodeType="withEffect">
                                  <p:stCondLst>
                                    <p:cond delay="0"/>
                                  </p:stCondLst>
                                  <p:childTnLst>
                                    <p:animEffect transition="out" filter="fade">
                                      <p:cBhvr>
                                        <p:cTn id="15" dur="2000"/>
                                        <p:tgtEl>
                                          <p:spTgt spid="123"/>
                                        </p:tgtEl>
                                      </p:cBhvr>
                                    </p:animEffect>
                                    <p:set>
                                      <p:cBhvr>
                                        <p:cTn id="16" dur="1" fill="hold">
                                          <p:stCondLst>
                                            <p:cond delay="1999"/>
                                          </p:stCondLst>
                                        </p:cTn>
                                        <p:tgtEl>
                                          <p:spTgt spid="123"/>
                                        </p:tgtEl>
                                        <p:attrNameLst>
                                          <p:attrName>style.visibility</p:attrName>
                                        </p:attrNameLst>
                                      </p:cBhvr>
                                      <p:to>
                                        <p:strVal val="hidden"/>
                                      </p:to>
                                    </p:set>
                                  </p:childTnLst>
                                </p:cTn>
                              </p:par>
                              <p:par>
                                <p:cTn id="17" presetID="36" presetClass="path" presetSubtype="0" accel="50000" decel="50000" fill="hold" nodeType="withEffect">
                                  <p:stCondLst>
                                    <p:cond delay="0"/>
                                  </p:stCondLst>
                                  <p:childTnLst>
                                    <p:animMotion origin="layout" path="M -0.00104 4.81481E-6 L -0.00104 0.04907 C -0.00104 0.07129 0.01945 0.09861 0.03629 0.09861 L 0.07379 0.09861 " pathEditMode="relative" rAng="0" ptsTypes="FfFF">
                                      <p:cBhvr>
                                        <p:cTn id="18" dur="3000" fill="hold"/>
                                        <p:tgtEl>
                                          <p:spTgt spid="122"/>
                                        </p:tgtEl>
                                        <p:attrNameLst>
                                          <p:attrName>ppt_x</p:attrName>
                                          <p:attrName>ppt_y</p:attrName>
                                        </p:attrNameLst>
                                      </p:cBhvr>
                                      <p:rCtr x="37" y="49"/>
                                    </p:animMotion>
                                  </p:childTnLst>
                                </p:cTn>
                              </p:par>
                              <p:par>
                                <p:cTn id="19" presetID="10" presetClass="exit" presetSubtype="0" fill="hold" nodeType="withEffect">
                                  <p:stCondLst>
                                    <p:cond delay="0"/>
                                  </p:stCondLst>
                                  <p:childTnLst>
                                    <p:animEffect transition="out" filter="fade">
                                      <p:cBhvr>
                                        <p:cTn id="20" dur="5000"/>
                                        <p:tgtEl>
                                          <p:spTgt spid="122"/>
                                        </p:tgtEl>
                                      </p:cBhvr>
                                    </p:animEffect>
                                    <p:set>
                                      <p:cBhvr>
                                        <p:cTn id="21" dur="1" fill="hold">
                                          <p:stCondLst>
                                            <p:cond delay="4999"/>
                                          </p:stCondLst>
                                        </p:cTn>
                                        <p:tgtEl>
                                          <p:spTgt spid="122"/>
                                        </p:tgtEl>
                                        <p:attrNameLst>
                                          <p:attrName>style.visibility</p:attrName>
                                        </p:attrNameLst>
                                      </p:cBhvr>
                                      <p:to>
                                        <p:strVal val="hidden"/>
                                      </p:to>
                                    </p:set>
                                  </p:childTnLst>
                                </p:cTn>
                              </p:par>
                              <p:par>
                                <p:cTn id="22" presetID="36" presetClass="path" presetSubtype="0" accel="50000" decel="50000" fill="hold" nodeType="withEffect">
                                  <p:stCondLst>
                                    <p:cond delay="0"/>
                                  </p:stCondLst>
                                  <p:childTnLst>
                                    <p:animMotion origin="layout" path="M -1.94444E-6 -4.44444E-6 L -1.94444E-6 0.05093 C -1.94444E-6 0.07362 -0.02153 0.10186 -0.03889 0.10186 L -0.07778 0.10186 " pathEditMode="relative" rAng="0" ptsTypes="FfFF">
                                      <p:cBhvr>
                                        <p:cTn id="23" dur="3000" fill="hold"/>
                                        <p:tgtEl>
                                          <p:spTgt spid="121"/>
                                        </p:tgtEl>
                                        <p:attrNameLst>
                                          <p:attrName>ppt_x</p:attrName>
                                          <p:attrName>ppt_y</p:attrName>
                                        </p:attrNameLst>
                                      </p:cBhvr>
                                      <p:rCtr x="-39" y="51"/>
                                    </p:animMotion>
                                  </p:childTnLst>
                                </p:cTn>
                              </p:par>
                              <p:par>
                                <p:cTn id="24" presetID="10" presetClass="exit" presetSubtype="0" fill="hold" nodeType="withEffect">
                                  <p:stCondLst>
                                    <p:cond delay="0"/>
                                  </p:stCondLst>
                                  <p:childTnLst>
                                    <p:animEffect transition="out" filter="fade">
                                      <p:cBhvr>
                                        <p:cTn id="25" dur="5000"/>
                                        <p:tgtEl>
                                          <p:spTgt spid="121"/>
                                        </p:tgtEl>
                                      </p:cBhvr>
                                    </p:animEffect>
                                    <p:set>
                                      <p:cBhvr>
                                        <p:cTn id="26" dur="1" fill="hold">
                                          <p:stCondLst>
                                            <p:cond delay="4999"/>
                                          </p:stCondLst>
                                        </p:cTn>
                                        <p:tgtEl>
                                          <p:spTgt spid="121"/>
                                        </p:tgtEl>
                                        <p:attrNameLst>
                                          <p:attrName>style.visibility</p:attrName>
                                        </p:attrNameLst>
                                      </p:cBhvr>
                                      <p:to>
                                        <p:strVal val="hidden"/>
                                      </p:to>
                                    </p:set>
                                  </p:childTnLst>
                                </p:cTn>
                              </p:par>
                            </p:childTnLst>
                          </p:cTn>
                        </p:par>
                        <p:par>
                          <p:cTn id="27" fill="hold">
                            <p:stCondLst>
                              <p:cond delay="7000"/>
                            </p:stCondLst>
                            <p:childTnLst>
                              <p:par>
                                <p:cTn id="28" presetID="22" presetClass="entr" presetSubtype="1" fill="hold" nodeType="afterEffect">
                                  <p:stCondLst>
                                    <p:cond delay="0"/>
                                  </p:stCondLst>
                                  <p:childTnLst>
                                    <p:set>
                                      <p:cBhvr>
                                        <p:cTn id="29" dur="1" fill="hold">
                                          <p:stCondLst>
                                            <p:cond delay="0"/>
                                          </p:stCondLst>
                                        </p:cTn>
                                        <p:tgtEl>
                                          <p:spTgt spid="129"/>
                                        </p:tgtEl>
                                        <p:attrNameLst>
                                          <p:attrName>style.visibility</p:attrName>
                                        </p:attrNameLst>
                                      </p:cBhvr>
                                      <p:to>
                                        <p:strVal val="visible"/>
                                      </p:to>
                                    </p:set>
                                    <p:animEffect transition="in" filter="wipe(up)">
                                      <p:cBhvr>
                                        <p:cTn id="30"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Espace réservé du pied de page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fr-FR" smtClean="0">
                <a:solidFill>
                  <a:srgbClr val="C3004A"/>
                </a:solidFill>
              </a:rPr>
              <a:t>Unité mixte de recherche </a:t>
            </a:r>
            <a:br>
              <a:rPr lang="fr-FR" smtClean="0">
                <a:solidFill>
                  <a:srgbClr val="C3004A"/>
                </a:solidFill>
              </a:rPr>
            </a:br>
            <a:r>
              <a:rPr lang="fr-FR" smtClean="0">
                <a:solidFill>
                  <a:srgbClr val="C3004A"/>
                </a:solidFill>
              </a:rPr>
              <a:t>CNRS-IN2P3</a:t>
            </a:r>
          </a:p>
          <a:p>
            <a:pPr fontAlgn="base">
              <a:spcBef>
                <a:spcPct val="0"/>
              </a:spcBef>
              <a:spcAft>
                <a:spcPct val="0"/>
              </a:spcAft>
            </a:pPr>
            <a:r>
              <a:rPr lang="fr-FR" smtClean="0">
                <a:solidFill>
                  <a:srgbClr val="C3004A"/>
                </a:solidFill>
              </a:rPr>
              <a:t>Université Paris-Sud</a:t>
            </a:r>
            <a:r>
              <a:rPr lang="fr-FR" b="0" smtClean="0">
                <a:solidFill>
                  <a:srgbClr val="AB757F"/>
                </a:solidFill>
              </a:rPr>
              <a:t/>
            </a:r>
            <a:br>
              <a:rPr lang="fr-FR" b="0" smtClean="0">
                <a:solidFill>
                  <a:srgbClr val="AB757F"/>
                </a:solidFill>
              </a:rPr>
            </a:br>
            <a:r>
              <a:rPr lang="fr-FR" b="0" smtClean="0">
                <a:solidFill>
                  <a:srgbClr val="FF0000"/>
                </a:solidFill>
              </a:rPr>
              <a:t/>
            </a:r>
            <a:br>
              <a:rPr lang="fr-FR" b="0" smtClean="0">
                <a:solidFill>
                  <a:srgbClr val="FF0000"/>
                </a:solidFill>
              </a:rPr>
            </a:br>
            <a:r>
              <a:rPr lang="fr-FR" b="0" smtClean="0"/>
              <a:t>91406 Orsay cedex</a:t>
            </a:r>
          </a:p>
          <a:p>
            <a:pPr fontAlgn="base">
              <a:spcBef>
                <a:spcPct val="0"/>
              </a:spcBef>
              <a:spcAft>
                <a:spcPct val="0"/>
              </a:spcAft>
            </a:pPr>
            <a:r>
              <a:rPr lang="fr-FR" b="0" smtClean="0"/>
              <a:t>Tél. : +33 1 69 15 73 40</a:t>
            </a:r>
          </a:p>
          <a:p>
            <a:pPr fontAlgn="base">
              <a:spcBef>
                <a:spcPct val="0"/>
              </a:spcBef>
              <a:spcAft>
                <a:spcPct val="0"/>
              </a:spcAft>
            </a:pPr>
            <a:r>
              <a:rPr lang="fr-FR" b="0" smtClean="0"/>
              <a:t>Fax : +33 1 69 15 64 70</a:t>
            </a:r>
          </a:p>
          <a:p>
            <a:pPr fontAlgn="base">
              <a:spcBef>
                <a:spcPct val="0"/>
              </a:spcBef>
              <a:spcAft>
                <a:spcPct val="0"/>
              </a:spcAft>
            </a:pPr>
            <a:r>
              <a:rPr lang="fr-FR" b="0" smtClean="0">
                <a:solidFill>
                  <a:srgbClr val="C3004A"/>
                </a:solidFill>
              </a:rPr>
              <a:t>http://ipnweb.in2p3.fr</a:t>
            </a:r>
          </a:p>
          <a:p>
            <a:pPr algn="ctr" fontAlgn="base">
              <a:spcBef>
                <a:spcPct val="0"/>
              </a:spcBef>
              <a:spcAft>
                <a:spcPct val="0"/>
              </a:spcAft>
            </a:pPr>
            <a:endParaRPr lang="fr-FR" b="0" smtClean="0">
              <a:solidFill>
                <a:srgbClr val="FF0000"/>
              </a:solidFill>
              <a:latin typeface="Calibri" pitchFamily="34" charset="0"/>
            </a:endParaRPr>
          </a:p>
        </p:txBody>
      </p:sp>
      <p:pic>
        <p:nvPicPr>
          <p:cNvPr id="7" name="Image 6" descr="logo_edf.jpg"/>
          <p:cNvPicPr>
            <a:picLocks noChangeAspect="1"/>
          </p:cNvPicPr>
          <p:nvPr/>
        </p:nvPicPr>
        <p:blipFill>
          <a:blip r:embed="rId2" cstate="print"/>
          <a:srcRect t="17393" b="17382"/>
          <a:stretch>
            <a:fillRect/>
          </a:stretch>
        </p:blipFill>
        <p:spPr>
          <a:xfrm>
            <a:off x="7452320" y="260648"/>
            <a:ext cx="1415908" cy="692640"/>
          </a:xfrm>
          <a:prstGeom prst="rect">
            <a:avLst/>
          </a:prstGeom>
        </p:spPr>
      </p:pic>
      <p:pic>
        <p:nvPicPr>
          <p:cNvPr id="10" name="Image 9" descr="logoweb_psud.png"/>
          <p:cNvPicPr>
            <a:picLocks noChangeAspect="1"/>
          </p:cNvPicPr>
          <p:nvPr/>
        </p:nvPicPr>
        <p:blipFill>
          <a:blip r:embed="rId3" cstate="print"/>
          <a:stretch>
            <a:fillRect/>
          </a:stretch>
        </p:blipFill>
        <p:spPr>
          <a:xfrm>
            <a:off x="2808844" y="116632"/>
            <a:ext cx="1295400" cy="1143000"/>
          </a:xfrm>
          <a:prstGeom prst="rect">
            <a:avLst/>
          </a:prstGeom>
        </p:spPr>
      </p:pic>
      <p:pic>
        <p:nvPicPr>
          <p:cNvPr id="8" name="Picture 84"/>
          <p:cNvPicPr>
            <a:picLocks noChangeAspect="1" noChangeArrowheads="1"/>
          </p:cNvPicPr>
          <p:nvPr/>
        </p:nvPicPr>
        <p:blipFill>
          <a:blip r:embed="rId4" cstate="print"/>
          <a:srcRect/>
          <a:stretch>
            <a:fillRect/>
          </a:stretch>
        </p:blipFill>
        <p:spPr bwMode="auto">
          <a:xfrm rot="10800000" flipH="1" flipV="1">
            <a:off x="5201966" y="260649"/>
            <a:ext cx="1224136" cy="680142"/>
          </a:xfrm>
          <a:prstGeom prst="rect">
            <a:avLst/>
          </a:prstGeom>
          <a:noFill/>
          <a:ln w="9525">
            <a:noFill/>
            <a:miter lim="800000"/>
            <a:headEnd/>
            <a:tailEnd/>
          </a:ln>
        </p:spPr>
      </p:pic>
      <p:sp>
        <p:nvSpPr>
          <p:cNvPr id="9" name="Titre 4"/>
          <p:cNvSpPr txBox="1">
            <a:spLocks/>
          </p:cNvSpPr>
          <p:nvPr/>
        </p:nvSpPr>
        <p:spPr>
          <a:xfrm>
            <a:off x="1120080" y="3501008"/>
            <a:ext cx="7772400" cy="1470025"/>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 typeface="Arial" pitchFamily="34" charset="0"/>
              <a:buNone/>
              <a:tabLst/>
              <a:defRPr/>
            </a:pPr>
            <a:r>
              <a:rPr kumimoji="0" lang="fr-FR" sz="2800" b="1" i="1" u="none" strike="noStrike" kern="1200" cap="all" spc="0" normalizeH="0" baseline="0" noProof="0" dirty="0" smtClean="0">
                <a:ln>
                  <a:noFill/>
                </a:ln>
                <a:solidFill>
                  <a:srgbClr val="AB757F"/>
                </a:solidFill>
                <a:effectLst/>
                <a:uLnTx/>
                <a:uFillTx/>
                <a:latin typeface="Arial Bold"/>
                <a:ea typeface="+mj-ea"/>
                <a:cs typeface="+mj-cs"/>
              </a:rPr>
              <a:t>Merci de votre attention</a:t>
            </a:r>
            <a:endParaRPr kumimoji="0" lang="fr-FR" sz="2800" b="1" i="1" u="none" strike="noStrike" kern="1200" cap="all" spc="0" normalizeH="0" baseline="0" noProof="0" dirty="0">
              <a:ln>
                <a:noFill/>
              </a:ln>
              <a:solidFill>
                <a:srgbClr val="AB757F"/>
              </a:solidFill>
              <a:effectLst/>
              <a:uLnTx/>
              <a:uFillTx/>
              <a:latin typeface="Arial Bold"/>
              <a:ea typeface="+mj-ea"/>
              <a:cs typeface="+mj-cs"/>
            </a:endParaRPr>
          </a:p>
        </p:txBody>
      </p:sp>
      <p:sp>
        <p:nvSpPr>
          <p:cNvPr id="11" name="Sous-titre 2"/>
          <p:cNvSpPr txBox="1">
            <a:spLocks/>
          </p:cNvSpPr>
          <p:nvPr/>
        </p:nvSpPr>
        <p:spPr>
          <a:xfrm>
            <a:off x="2779712" y="5013176"/>
            <a:ext cx="6400800" cy="1080120"/>
          </a:xfrm>
          <a:prstGeom prst="rect">
            <a:avLst/>
          </a:prstGeom>
        </p:spPr>
        <p:txBody>
          <a:bodyPr>
            <a:normAutofit lnSpcReduction="10000"/>
          </a:bodyPr>
          <a:lstStyle/>
          <a:p>
            <a:pPr marL="342900" marR="0" lvl="0" indent="-342900" algn="ctr" defTabSz="914400" rtl="0" eaLnBrk="0" fontAlgn="base" latinLnBrk="0" hangingPunct="0">
              <a:lnSpc>
                <a:spcPct val="100000"/>
              </a:lnSpc>
              <a:spcBef>
                <a:spcPct val="20000"/>
              </a:spcBef>
              <a:spcAft>
                <a:spcPct val="0"/>
              </a:spcAft>
              <a:buClrTx/>
              <a:buSzTx/>
              <a:tabLst/>
              <a:defRPr/>
            </a:pPr>
            <a:r>
              <a:rPr kumimoji="0" lang="fr-FR" sz="2000" b="0" i="0" strike="noStrike" kern="1200" cap="none" spc="0" normalizeH="0" baseline="0" noProof="0" dirty="0" smtClean="0">
                <a:ln>
                  <a:noFill/>
                </a:ln>
                <a:solidFill>
                  <a:schemeClr val="tx1">
                    <a:lumMod val="50000"/>
                    <a:lumOff val="50000"/>
                  </a:schemeClr>
                </a:solidFill>
                <a:effectLst/>
                <a:uLnTx/>
                <a:uFillTx/>
                <a:latin typeface="+mn-lt"/>
                <a:ea typeface="+mn-ea"/>
                <a:cs typeface="+mn-cs"/>
              </a:rPr>
              <a:t>J. Roques, </a:t>
            </a:r>
            <a:r>
              <a:rPr kumimoji="0" lang="fr-FR"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K. Sebbari, C. Domain, H. Perron, E. </a:t>
            </a:r>
            <a:r>
              <a:rPr kumimoji="0" lang="fr-FR" sz="2000" b="0" i="0" u="none" strike="noStrike" kern="1200" cap="none" spc="0" normalizeH="0" baseline="0" noProof="0" dirty="0" err="1" smtClean="0">
                <a:ln>
                  <a:noFill/>
                </a:ln>
                <a:solidFill>
                  <a:schemeClr val="tx1">
                    <a:lumMod val="50000"/>
                    <a:lumOff val="50000"/>
                  </a:schemeClr>
                </a:solidFill>
                <a:effectLst/>
                <a:uLnTx/>
                <a:uFillTx/>
                <a:latin typeface="+mn-lt"/>
                <a:ea typeface="+mn-ea"/>
                <a:cs typeface="+mn-cs"/>
              </a:rPr>
              <a:t>Simoni</a:t>
            </a:r>
            <a:endParaRPr kumimoji="0" lang="fr-FR"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endParaRPr>
          </a:p>
          <a:p>
            <a:pPr marL="342900" marR="0" lvl="0" indent="-342900" algn="ctr" defTabSz="914400" rtl="0" eaLnBrk="0" fontAlgn="base" latinLnBrk="0" hangingPunct="0">
              <a:lnSpc>
                <a:spcPct val="100000"/>
              </a:lnSpc>
              <a:spcBef>
                <a:spcPct val="20000"/>
              </a:spcBef>
              <a:spcAft>
                <a:spcPct val="0"/>
              </a:spcAft>
              <a:buClrTx/>
              <a:buSzTx/>
              <a:tabLst/>
              <a:defRPr/>
            </a:pPr>
            <a:endParaRPr lang="fr-FR" sz="2000" dirty="0" smtClean="0">
              <a:solidFill>
                <a:schemeClr val="tx1">
                  <a:lumMod val="50000"/>
                  <a:lumOff val="50000"/>
                </a:schemeClr>
              </a:solidFill>
            </a:endParaRPr>
          </a:p>
          <a:p>
            <a:pPr marL="342900" marR="0" lvl="0" indent="-342900" algn="ctr" defTabSz="914400" rtl="0" eaLnBrk="0" fontAlgn="base" latinLnBrk="0" hangingPunct="0">
              <a:lnSpc>
                <a:spcPct val="100000"/>
              </a:lnSpc>
              <a:spcBef>
                <a:spcPct val="20000"/>
              </a:spcBef>
              <a:spcAft>
                <a:spcPct val="0"/>
              </a:spcAft>
              <a:buClrTx/>
              <a:buSzTx/>
              <a:tabLst/>
              <a:defRPr/>
            </a:pPr>
            <a:r>
              <a:rPr kumimoji="0" lang="fr-FR"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roques@ipno.in2p3.fr</a:t>
            </a:r>
            <a:endParaRPr kumimoji="0" lang="fr-FR" sz="20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Tree>
  </p:cSld>
  <p:clrMapOvr>
    <a:masterClrMapping/>
  </p:clrMapOvr>
  <p:transition advTm="987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34280"/>
            <a:ext cx="8229600" cy="1143000"/>
          </a:xfrm>
        </p:spPr>
        <p:txBody>
          <a:bodyPr/>
          <a:lstStyle/>
          <a:p>
            <a:r>
              <a:rPr lang="fr-FR" dirty="0" smtClean="0"/>
              <a:t>Méthodologie utilisée jusqu’à présent</a:t>
            </a:r>
            <a:endParaRPr lang="fr-FR" dirty="0"/>
          </a:p>
        </p:txBody>
      </p:sp>
      <p:sp>
        <p:nvSpPr>
          <p:cNvPr id="27" name="Espace réservé du contenu 26"/>
          <p:cNvSpPr>
            <a:spLocks noGrp="1"/>
          </p:cNvSpPr>
          <p:nvPr>
            <p:ph idx="1"/>
          </p:nvPr>
        </p:nvSpPr>
        <p:spPr>
          <a:xfrm>
            <a:off x="1187624" y="1960240"/>
            <a:ext cx="8229600" cy="820688"/>
          </a:xfrm>
          <a:ln>
            <a:noFill/>
          </a:ln>
          <a:effectLst/>
        </p:spPr>
        <p:txBody>
          <a:bodyPr>
            <a:noAutofit/>
          </a:bodyPr>
          <a:lstStyle/>
          <a:p>
            <a:pPr>
              <a:buFont typeface="Wingdings" pitchFamily="2" charset="2"/>
              <a:buChar char="§"/>
            </a:pPr>
            <a:r>
              <a:rPr lang="fr-FR" b="1" dirty="0" smtClean="0"/>
              <a:t>Modèles périodiques</a:t>
            </a:r>
          </a:p>
          <a:p>
            <a:pPr>
              <a:buFont typeface="Wingdings" pitchFamily="2" charset="2"/>
              <a:buChar char="§"/>
            </a:pPr>
            <a:r>
              <a:rPr lang="fr-FR" b="1" dirty="0" smtClean="0"/>
              <a:t>Energie du système : DFT</a:t>
            </a:r>
          </a:p>
          <a:p>
            <a:pPr>
              <a:buFont typeface="Wingdings" pitchFamily="2" charset="2"/>
              <a:buChar char="§"/>
            </a:pPr>
            <a:endParaRPr lang="fr-FR" b="1" dirty="0" smtClean="0"/>
          </a:p>
          <a:p>
            <a:pPr algn="ctr">
              <a:buNone/>
            </a:pPr>
            <a:endParaRPr lang="fr-FR" b="1" dirty="0" smtClean="0"/>
          </a:p>
          <a:p>
            <a:pPr algn="ctr">
              <a:buNone/>
            </a:pPr>
            <a:endParaRPr lang="fr-FR" b="1" dirty="0" smtClean="0"/>
          </a:p>
          <a:p>
            <a:pPr algn="ctr">
              <a:buNone/>
            </a:pPr>
            <a:endParaRPr lang="fr-FR" b="1" dirty="0" smtClean="0"/>
          </a:p>
          <a:p>
            <a:pPr algn="ctr">
              <a:buNone/>
            </a:pPr>
            <a:endParaRPr lang="fr-FR" b="1" dirty="0" smtClean="0"/>
          </a:p>
        </p:txBody>
      </p:sp>
      <p:sp>
        <p:nvSpPr>
          <p:cNvPr id="158" name="Espace réservé du numéro de diapositive 157"/>
          <p:cNvSpPr>
            <a:spLocks noGrp="1"/>
          </p:cNvSpPr>
          <p:nvPr>
            <p:ph type="sldNum" sz="quarter" idx="12"/>
          </p:nvPr>
        </p:nvSpPr>
        <p:spPr/>
        <p:txBody>
          <a:bodyPr/>
          <a:lstStyle/>
          <a:p>
            <a:fld id="{DB0DCAEC-CBBF-428A-8CF8-CA1E425F598E}" type="slidenum">
              <a:rPr lang="fr-FR" smtClean="0"/>
              <a:pPr/>
              <a:t>3</a:t>
            </a:fld>
            <a:endParaRPr lang="fr-FR"/>
          </a:p>
        </p:txBody>
      </p:sp>
      <p:pic>
        <p:nvPicPr>
          <p:cNvPr id="40" name="Picture 12" descr="cellule_ref"/>
          <p:cNvPicPr>
            <a:picLocks noChangeAspect="1" noChangeArrowheads="1"/>
          </p:cNvPicPr>
          <p:nvPr/>
        </p:nvPicPr>
        <p:blipFill>
          <a:blip r:embed="rId4" cstate="print"/>
          <a:srcRect/>
          <a:stretch>
            <a:fillRect/>
          </a:stretch>
        </p:blipFill>
        <p:spPr bwMode="auto">
          <a:xfrm>
            <a:off x="4788024" y="800469"/>
            <a:ext cx="2604120" cy="3420619"/>
          </a:xfrm>
          <a:prstGeom prst="rect">
            <a:avLst/>
          </a:prstGeom>
          <a:noFill/>
          <a:ln w="9525">
            <a:noFill/>
            <a:miter lim="800000"/>
            <a:headEnd/>
            <a:tailEnd/>
          </a:ln>
        </p:spPr>
      </p:pic>
      <p:grpSp>
        <p:nvGrpSpPr>
          <p:cNvPr id="49" name="Groupe 48"/>
          <p:cNvGrpSpPr/>
          <p:nvPr/>
        </p:nvGrpSpPr>
        <p:grpSpPr>
          <a:xfrm>
            <a:off x="683568" y="4317479"/>
            <a:ext cx="9147993" cy="2377435"/>
            <a:chOff x="683568" y="4317479"/>
            <a:chExt cx="9147993" cy="2377435"/>
          </a:xfrm>
        </p:grpSpPr>
        <p:sp>
          <p:nvSpPr>
            <p:cNvPr id="42" name="ZoneTexte 41"/>
            <p:cNvSpPr txBox="1">
              <a:spLocks noChangeArrowheads="1"/>
            </p:cNvSpPr>
            <p:nvPr/>
          </p:nvSpPr>
          <p:spPr bwMode="auto">
            <a:xfrm>
              <a:off x="1187624" y="4725144"/>
              <a:ext cx="8643937" cy="1969770"/>
            </a:xfrm>
            <a:prstGeom prst="rect">
              <a:avLst/>
            </a:prstGeom>
            <a:noFill/>
            <a:ln w="9525">
              <a:noFill/>
              <a:miter lim="800000"/>
              <a:headEnd/>
              <a:tailEnd/>
            </a:ln>
          </p:spPr>
          <p:txBody>
            <a:bodyPr>
              <a:spAutoFit/>
            </a:bodyPr>
            <a:lstStyle/>
            <a:p>
              <a:pPr>
                <a:buFontTx/>
                <a:buBlip>
                  <a:blip r:embed="rId5"/>
                </a:buBlip>
              </a:pPr>
              <a:endParaRPr lang="fr-FR" sz="800" dirty="0">
                <a:latin typeface="Times New Roman" pitchFamily="18" charset="0"/>
              </a:endParaRPr>
            </a:p>
            <a:p>
              <a:pPr>
                <a:buFont typeface="Wingdings" pitchFamily="2" charset="2"/>
                <a:buChar char="§"/>
              </a:pPr>
              <a:r>
                <a:rPr lang="fr-FR" dirty="0" smtClean="0">
                  <a:latin typeface="Times New Roman" pitchFamily="18" charset="0"/>
                </a:rPr>
                <a:t> La </a:t>
              </a:r>
              <a:r>
                <a:rPr lang="fr-FR" dirty="0">
                  <a:latin typeface="Times New Roman" pitchFamily="18" charset="0"/>
                </a:rPr>
                <a:t>description du solvant est « rudimentaire </a:t>
              </a:r>
              <a:r>
                <a:rPr lang="fr-FR" dirty="0" smtClean="0">
                  <a:latin typeface="Times New Roman" pitchFamily="18" charset="0"/>
                </a:rPr>
                <a:t>» </a:t>
              </a:r>
            </a:p>
            <a:p>
              <a:endParaRPr lang="fr-FR" sz="800" dirty="0" smtClean="0">
                <a:latin typeface="Times New Roman" pitchFamily="18" charset="0"/>
              </a:endParaRPr>
            </a:p>
            <a:p>
              <a:pPr>
                <a:buFont typeface="Wingdings" pitchFamily="2" charset="2"/>
                <a:buChar char="§"/>
              </a:pPr>
              <a:r>
                <a:rPr lang="fr-FR" dirty="0" smtClean="0">
                  <a:latin typeface="Times New Roman" pitchFamily="18" charset="0"/>
                </a:rPr>
                <a:t> La température n’est pas prise en compte</a:t>
              </a:r>
              <a:endParaRPr lang="fr-FR" dirty="0">
                <a:latin typeface="Times New Roman" pitchFamily="18" charset="0"/>
              </a:endParaRPr>
            </a:p>
            <a:p>
              <a:pPr>
                <a:buFontTx/>
                <a:buBlip>
                  <a:blip r:embed="rId5"/>
                </a:buBlip>
              </a:pPr>
              <a:endParaRPr lang="fr-FR" sz="800" dirty="0" smtClean="0">
                <a:latin typeface="Times New Roman" pitchFamily="18" charset="0"/>
              </a:endParaRPr>
            </a:p>
            <a:p>
              <a:pPr>
                <a:buFont typeface="Wingdings" pitchFamily="2" charset="2"/>
                <a:buChar char="§"/>
              </a:pPr>
              <a:r>
                <a:rPr lang="fr-FR" dirty="0" smtClean="0">
                  <a:latin typeface="Times New Roman" pitchFamily="18" charset="0"/>
                </a:rPr>
                <a:t> Les </a:t>
              </a:r>
              <a:r>
                <a:rPr lang="fr-FR" dirty="0">
                  <a:latin typeface="Times New Roman" pitchFamily="18" charset="0"/>
                </a:rPr>
                <a:t>barrières de potentiel sont difficiles à </a:t>
              </a:r>
              <a:r>
                <a:rPr lang="fr-FR" dirty="0" smtClean="0">
                  <a:latin typeface="Times New Roman" pitchFamily="18" charset="0"/>
                </a:rPr>
                <a:t>franchir </a:t>
              </a:r>
              <a:endParaRPr lang="fr-FR" dirty="0">
                <a:latin typeface="Times New Roman" pitchFamily="18" charset="0"/>
              </a:endParaRPr>
            </a:p>
            <a:p>
              <a:endParaRPr lang="fr-FR" sz="800" dirty="0">
                <a:latin typeface="Times New Roman" pitchFamily="18" charset="0"/>
              </a:endParaRPr>
            </a:p>
            <a:p>
              <a:pPr>
                <a:buFont typeface="Wingdings" pitchFamily="2" charset="2"/>
                <a:buChar char="§"/>
              </a:pPr>
              <a:r>
                <a:rPr lang="fr-FR" dirty="0" smtClean="0">
                  <a:latin typeface="Times New Roman" pitchFamily="18" charset="0"/>
                </a:rPr>
                <a:t> Modélisation </a:t>
              </a:r>
              <a:r>
                <a:rPr lang="fr-FR" dirty="0">
                  <a:latin typeface="Times New Roman" pitchFamily="18" charset="0"/>
                </a:rPr>
                <a:t>statique</a:t>
              </a:r>
            </a:p>
            <a:p>
              <a:r>
                <a:rPr lang="fr-FR" dirty="0">
                  <a:solidFill>
                    <a:srgbClr val="0000FF"/>
                  </a:solidFill>
                  <a:latin typeface="Times New Roman" pitchFamily="18" charset="0"/>
                </a:rPr>
                <a:t> </a:t>
              </a:r>
            </a:p>
          </p:txBody>
        </p:sp>
        <p:pic>
          <p:nvPicPr>
            <p:cNvPr id="44" name="Picture 1" descr="C:\Program Files\Microsoft Office\MEDIA\CAGCAT10\j0286034.wmf"/>
            <p:cNvPicPr>
              <a:picLocks noChangeAspect="1" noChangeArrowheads="1"/>
            </p:cNvPicPr>
            <p:nvPr/>
          </p:nvPicPr>
          <p:blipFill>
            <a:blip r:embed="rId6" cstate="print"/>
            <a:srcRect/>
            <a:stretch>
              <a:fillRect/>
            </a:stretch>
          </p:blipFill>
          <p:spPr bwMode="auto">
            <a:xfrm>
              <a:off x="6948264" y="4869160"/>
              <a:ext cx="1211585" cy="1167527"/>
            </a:xfrm>
            <a:prstGeom prst="rect">
              <a:avLst/>
            </a:prstGeom>
            <a:noFill/>
            <a:ln w="9525">
              <a:noFill/>
              <a:miter lim="800000"/>
              <a:headEnd/>
              <a:tailEnd/>
            </a:ln>
          </p:spPr>
        </p:pic>
        <p:sp>
          <p:nvSpPr>
            <p:cNvPr id="45" name="Rectangle à coins arrondis 44"/>
            <p:cNvSpPr/>
            <p:nvPr/>
          </p:nvSpPr>
          <p:spPr>
            <a:xfrm>
              <a:off x="683568" y="4509120"/>
              <a:ext cx="7920880" cy="1949682"/>
            </a:xfrm>
            <a:prstGeom prst="roundRect">
              <a:avLst>
                <a:gd name="adj" fmla="val 2382"/>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grpSp>
          <p:nvGrpSpPr>
            <p:cNvPr id="46" name="Groupe 45"/>
            <p:cNvGrpSpPr/>
            <p:nvPr/>
          </p:nvGrpSpPr>
          <p:grpSpPr>
            <a:xfrm>
              <a:off x="1187624" y="4317479"/>
              <a:ext cx="2561845" cy="366370"/>
              <a:chOff x="395536" y="4293096"/>
              <a:chExt cx="2561845" cy="366370"/>
            </a:xfrm>
          </p:grpSpPr>
          <p:sp>
            <p:nvSpPr>
              <p:cNvPr id="47" name="Rectangle à coins arrondis 46"/>
              <p:cNvSpPr/>
              <p:nvPr/>
            </p:nvSpPr>
            <p:spPr>
              <a:xfrm>
                <a:off x="395537" y="4299466"/>
                <a:ext cx="2232248" cy="360000"/>
              </a:xfrm>
              <a:prstGeom prst="roundRect">
                <a:avLst>
                  <a:gd name="adj" fmla="val 2382"/>
                </a:avLst>
              </a:prstGeom>
              <a:solidFill>
                <a:schemeClr val="bg1"/>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48" name="Espace réservé du contenu 2"/>
              <p:cNvSpPr txBox="1">
                <a:spLocks/>
              </p:cNvSpPr>
              <p:nvPr/>
            </p:nvSpPr>
            <p:spPr>
              <a:xfrm>
                <a:off x="395536" y="4293096"/>
                <a:ext cx="2561845" cy="360000"/>
              </a:xfrm>
              <a:prstGeom prst="rect">
                <a:avLst/>
              </a:prstGeom>
            </p:spPr>
            <p:txBody>
              <a:bodyPr vert="horz" lIns="91440" tIns="45720" rIns="91440" bIns="45720" rtlCol="0">
                <a:no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800" b="0" i="0" strike="noStrike" kern="1200" cap="none" spc="0" normalizeH="0" baseline="0" noProof="0" dirty="0" smtClean="0">
                    <a:ln>
                      <a:noFill/>
                    </a:ln>
                    <a:solidFill>
                      <a:schemeClr val="tx1"/>
                    </a:solidFill>
                    <a:effectLst/>
                    <a:uLnTx/>
                    <a:uFillTx/>
                    <a:latin typeface="+mn-lt"/>
                    <a:ea typeface="+mn-ea"/>
                    <a:cs typeface="+mn-cs"/>
                  </a:rPr>
                  <a:t>Limites de la méthode</a:t>
                </a:r>
                <a:endParaRPr kumimoji="0" lang="fr-FR" sz="1800" b="0" i="0" strike="noStrike" kern="1200" cap="none" spc="0" normalizeH="0" baseline="0" noProof="0" dirty="0">
                  <a:ln>
                    <a:noFill/>
                  </a:ln>
                  <a:solidFill>
                    <a:schemeClr val="tx1"/>
                  </a:solidFill>
                  <a:effectLst/>
                  <a:uLnTx/>
                  <a:uFillTx/>
                  <a:latin typeface="+mn-lt"/>
                  <a:ea typeface="+mn-ea"/>
                  <a:cs typeface="+mn-cs"/>
                </a:endParaRPr>
              </a:p>
            </p:txBody>
          </p:sp>
        </p:grpSp>
      </p:grpSp>
      <p:pic>
        <p:nvPicPr>
          <p:cNvPr id="13" name="Picture 2"/>
          <p:cNvPicPr>
            <a:picLocks noChangeAspect="1" noChangeArrowheads="1"/>
          </p:cNvPicPr>
          <p:nvPr/>
        </p:nvPicPr>
        <p:blipFill>
          <a:blip r:embed="rId7" cstate="print"/>
          <a:srcRect/>
          <a:stretch>
            <a:fillRect/>
          </a:stretch>
        </p:blipFill>
        <p:spPr bwMode="auto">
          <a:xfrm>
            <a:off x="8390955" y="0"/>
            <a:ext cx="753045" cy="484477"/>
          </a:xfrm>
          <a:prstGeom prst="rect">
            <a:avLst/>
          </a:prstGeom>
          <a:noFill/>
          <a:ln w="9525">
            <a:noFill/>
            <a:miter lim="800000"/>
            <a:headEnd/>
            <a:tailEnd/>
          </a:ln>
        </p:spPr>
      </p:pic>
      <p:pic>
        <p:nvPicPr>
          <p:cNvPr id="14" name="Image 13" descr="logo_edf.jpg"/>
          <p:cNvPicPr>
            <a:picLocks noChangeAspect="1"/>
          </p:cNvPicPr>
          <p:nvPr/>
        </p:nvPicPr>
        <p:blipFill>
          <a:blip r:embed="rId8" cstate="print"/>
          <a:srcRect t="17393" b="17382"/>
          <a:stretch>
            <a:fillRect/>
          </a:stretch>
        </p:blipFill>
        <p:spPr>
          <a:xfrm>
            <a:off x="0" y="0"/>
            <a:ext cx="827221" cy="404664"/>
          </a:xfrm>
          <a:prstGeom prst="rect">
            <a:avLst/>
          </a:prstGeom>
        </p:spPr>
      </p:pic>
    </p:spTree>
    <p:custDataLst>
      <p:tags r:id="rId1"/>
    </p:custDataLst>
  </p:cSld>
  <p:clrMapOvr>
    <a:masterClrMapping/>
  </p:clrMapOvr>
  <p:transition advTm="503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34280"/>
            <a:ext cx="8229600" cy="1143000"/>
          </a:xfrm>
        </p:spPr>
        <p:txBody>
          <a:bodyPr/>
          <a:lstStyle/>
          <a:p>
            <a:r>
              <a:rPr lang="fr-FR" dirty="0" smtClean="0"/>
              <a:t>Objectif de l’étude</a:t>
            </a:r>
            <a:endParaRPr lang="fr-FR" dirty="0"/>
          </a:p>
        </p:txBody>
      </p:sp>
      <p:sp>
        <p:nvSpPr>
          <p:cNvPr id="27" name="Espace réservé du contenu 26"/>
          <p:cNvSpPr>
            <a:spLocks noGrp="1"/>
          </p:cNvSpPr>
          <p:nvPr>
            <p:ph idx="1"/>
          </p:nvPr>
        </p:nvSpPr>
        <p:spPr>
          <a:xfrm>
            <a:off x="474712" y="748787"/>
            <a:ext cx="8229600" cy="820688"/>
          </a:xfrm>
          <a:ln>
            <a:noFill/>
          </a:ln>
          <a:effectLst/>
        </p:spPr>
        <p:txBody>
          <a:bodyPr>
            <a:noAutofit/>
          </a:bodyPr>
          <a:lstStyle/>
          <a:p>
            <a:pPr algn="ctr">
              <a:buNone/>
            </a:pPr>
            <a:r>
              <a:rPr lang="fr-FR" b="1" dirty="0" smtClean="0"/>
              <a:t>Caractériser l’interaction entre un radionucléide et une surface </a:t>
            </a:r>
          </a:p>
          <a:p>
            <a:pPr algn="ctr">
              <a:buNone/>
            </a:pPr>
            <a:r>
              <a:rPr lang="fr-FR" b="1" dirty="0" smtClean="0"/>
              <a:t>par dynamique moléculaire Born-Oppenheimer  </a:t>
            </a:r>
            <a:endParaRPr lang="fr-FR" b="1" dirty="0"/>
          </a:p>
        </p:txBody>
      </p:sp>
      <p:sp>
        <p:nvSpPr>
          <p:cNvPr id="35" name="Rectangle à coins arrondis 34"/>
          <p:cNvSpPr/>
          <p:nvPr/>
        </p:nvSpPr>
        <p:spPr>
          <a:xfrm>
            <a:off x="179512" y="748787"/>
            <a:ext cx="8820000" cy="1816117"/>
          </a:xfrm>
          <a:prstGeom prst="roundRect">
            <a:avLst>
              <a:gd name="adj" fmla="val 6022"/>
            </a:avLst>
          </a:prstGeom>
          <a:noFill/>
          <a:ln w="25400" cmpd="thickThin">
            <a:solidFill>
              <a:srgbClr val="3CFC0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3CFC08"/>
              </a:solidFill>
            </a:endParaRPr>
          </a:p>
        </p:txBody>
      </p:sp>
      <p:grpSp>
        <p:nvGrpSpPr>
          <p:cNvPr id="3" name="Groupe 155"/>
          <p:cNvGrpSpPr/>
          <p:nvPr/>
        </p:nvGrpSpPr>
        <p:grpSpPr>
          <a:xfrm>
            <a:off x="299465" y="4923239"/>
            <a:ext cx="8545070" cy="1488286"/>
            <a:chOff x="299465" y="4923239"/>
            <a:chExt cx="8545070" cy="1488286"/>
          </a:xfrm>
        </p:grpSpPr>
        <p:sp>
          <p:nvSpPr>
            <p:cNvPr id="96" name="Rectangle 95"/>
            <p:cNvSpPr/>
            <p:nvPr/>
          </p:nvSpPr>
          <p:spPr>
            <a:xfrm>
              <a:off x="5490548" y="6002538"/>
              <a:ext cx="2855975" cy="338554"/>
            </a:xfrm>
            <a:prstGeom prst="rect">
              <a:avLst/>
            </a:prstGeom>
          </p:spPr>
          <p:txBody>
            <a:bodyPr wrap="none">
              <a:spAutoFit/>
            </a:bodyPr>
            <a:lstStyle/>
            <a:p>
              <a:r>
                <a:rPr lang="fr-FR" sz="1600" dirty="0" smtClean="0"/>
                <a:t>UO</a:t>
              </a:r>
              <a:r>
                <a:rPr lang="fr-FR" sz="1600" baseline="-25000" dirty="0" smtClean="0"/>
                <a:t>2</a:t>
              </a:r>
              <a:r>
                <a:rPr lang="fr-FR" sz="1600" baseline="30000" dirty="0" smtClean="0"/>
                <a:t>2+ </a:t>
              </a:r>
              <a:r>
                <a:rPr lang="fr-FR" sz="1600" dirty="0" smtClean="0"/>
                <a:t>à l’interface eau/NiO(100)</a:t>
              </a:r>
              <a:endParaRPr lang="fr-FR" sz="1600" dirty="0"/>
            </a:p>
          </p:txBody>
        </p:sp>
        <p:sp>
          <p:nvSpPr>
            <p:cNvPr id="111" name="Rectangle 110"/>
            <p:cNvSpPr/>
            <p:nvPr/>
          </p:nvSpPr>
          <p:spPr>
            <a:xfrm>
              <a:off x="299465" y="6002538"/>
              <a:ext cx="2937727" cy="338554"/>
            </a:xfrm>
            <a:prstGeom prst="rect">
              <a:avLst/>
            </a:prstGeom>
          </p:spPr>
          <p:txBody>
            <a:bodyPr wrap="none">
              <a:spAutoFit/>
            </a:bodyPr>
            <a:lstStyle/>
            <a:p>
              <a:pPr marL="342900" lvl="0" indent="-342900">
                <a:spcBef>
                  <a:spcPct val="20000"/>
                </a:spcBef>
              </a:pPr>
              <a:r>
                <a:rPr lang="fr-FR" sz="1600" dirty="0" smtClean="0"/>
                <a:t>UO</a:t>
              </a:r>
              <a:r>
                <a:rPr lang="fr-FR" sz="1600" baseline="-25000" dirty="0" smtClean="0"/>
                <a:t>2</a:t>
              </a:r>
              <a:r>
                <a:rPr lang="fr-FR" sz="1600" baseline="30000" dirty="0" smtClean="0"/>
                <a:t>2+ </a:t>
              </a:r>
              <a:r>
                <a:rPr lang="fr-FR" sz="1600" dirty="0" smtClean="0"/>
                <a:t>à l’interface eau/TiO</a:t>
              </a:r>
              <a:r>
                <a:rPr lang="fr-FR" sz="1600" baseline="-25000" dirty="0" smtClean="0"/>
                <a:t>2</a:t>
              </a:r>
              <a:r>
                <a:rPr lang="fr-FR" sz="1600" dirty="0" smtClean="0"/>
                <a:t>(110) </a:t>
              </a:r>
            </a:p>
          </p:txBody>
        </p:sp>
        <p:sp>
          <p:nvSpPr>
            <p:cNvPr id="32" name="Espace réservé du contenu 26"/>
            <p:cNvSpPr txBox="1">
              <a:spLocks/>
            </p:cNvSpPr>
            <p:nvPr/>
          </p:nvSpPr>
          <p:spPr>
            <a:xfrm>
              <a:off x="1720260" y="5041798"/>
              <a:ext cx="5703481" cy="25941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b="1" i="0" u="none" strike="noStrike" kern="1200" cap="none" spc="0" normalizeH="0" baseline="0" noProof="0" dirty="0" smtClean="0">
                  <a:ln>
                    <a:noFill/>
                  </a:ln>
                  <a:solidFill>
                    <a:srgbClr val="FF0000"/>
                  </a:solidFill>
                  <a:effectLst/>
                  <a:uLnTx/>
                  <a:uFillTx/>
                  <a:latin typeface="+mn-lt"/>
                  <a:ea typeface="+mn-ea"/>
                  <a:cs typeface="+mn-cs"/>
                </a:rPr>
                <a:t>Etape 2</a:t>
              </a:r>
              <a:r>
                <a:rPr kumimoji="0" lang="fr-FR" b="1" i="0" u="none" strike="noStrike" kern="1200" cap="none" spc="0" normalizeH="0" baseline="0" noProof="0" dirty="0" smtClean="0">
                  <a:ln>
                    <a:noFill/>
                  </a:ln>
                  <a:effectLst/>
                  <a:uLnTx/>
                  <a:uFillTx/>
                  <a:latin typeface="+mn-lt"/>
                  <a:ea typeface="+mn-ea"/>
                  <a:cs typeface="+mn-cs"/>
                </a:rPr>
                <a:t> : </a:t>
              </a:r>
              <a:r>
                <a:rPr kumimoji="0" lang="fr-FR" b="1" i="0" u="none" strike="noStrike" kern="1200" cap="none" spc="0" normalizeH="0" noProof="0" dirty="0" smtClean="0">
                  <a:ln>
                    <a:noFill/>
                  </a:ln>
                  <a:effectLst/>
                  <a:uLnTx/>
                  <a:uFillTx/>
                  <a:latin typeface="+mn-lt"/>
                  <a:ea typeface="+mn-ea"/>
                  <a:cs typeface="+mn-cs"/>
                </a:rPr>
                <a:t>Appliquer cette approche à des fins prédictives </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6" name="Espace réservé du contenu 26"/>
            <p:cNvSpPr txBox="1">
              <a:spLocks/>
            </p:cNvSpPr>
            <p:nvPr/>
          </p:nvSpPr>
          <p:spPr>
            <a:xfrm>
              <a:off x="4992535" y="5600380"/>
              <a:ext cx="3852000" cy="370800"/>
            </a:xfrm>
            <a:prstGeom prst="rect">
              <a:avLst/>
            </a:prstGeom>
          </p:spPr>
          <p:txBody>
            <a:bodyPr vert="horz" lIns="91440" tIns="45720" rIns="91440" bIns="45720" rtlCol="0">
              <a:noAutofit/>
            </a:bodyPr>
            <a:lstStyle/>
            <a:p>
              <a:pPr marL="342900" indent="-342900">
                <a:spcBef>
                  <a:spcPct val="20000"/>
                </a:spcBef>
              </a:pPr>
              <a:r>
                <a:rPr kumimoji="0" lang="fr-FR" sz="1600" b="0" i="0" u="sng" strike="noStrike" kern="1200" cap="none" spc="0" normalizeH="0" baseline="0" noProof="0" dirty="0" smtClean="0">
                  <a:ln>
                    <a:noFill/>
                  </a:ln>
                  <a:solidFill>
                    <a:schemeClr val="tx1"/>
                  </a:solidFill>
                  <a:effectLst/>
                  <a:uLnTx/>
                  <a:uFillTx/>
                  <a:latin typeface="+mn-lt"/>
                  <a:ea typeface="+mn-ea"/>
                  <a:cs typeface="+mn-cs"/>
                </a:rPr>
                <a:t>Description</a:t>
              </a:r>
              <a:r>
                <a:rPr lang="fr-FR" sz="1600" u="sng" dirty="0" smtClean="0"/>
                <a:t> d’</a:t>
              </a:r>
              <a:r>
                <a:rPr kumimoji="0" lang="fr-FR" sz="1600" b="0" i="0" u="sng" strike="noStrike" kern="1200" cap="none" spc="0" normalizeH="0" noProof="0" dirty="0" smtClean="0">
                  <a:ln>
                    <a:noFill/>
                  </a:ln>
                  <a:solidFill>
                    <a:schemeClr val="tx1"/>
                  </a:solidFill>
                  <a:effectLst/>
                  <a:uLnTx/>
                  <a:uFillTx/>
                  <a:latin typeface="+mn-lt"/>
                  <a:ea typeface="+mn-ea"/>
                  <a:cs typeface="+mn-cs"/>
                </a:rPr>
                <a:t>un système</a:t>
              </a:r>
              <a:r>
                <a:rPr lang="fr-FR" sz="1600" u="sng" dirty="0" smtClean="0"/>
                <a:t> d’intérêt industriel</a:t>
              </a:r>
            </a:p>
            <a:p>
              <a:pPr marL="342900" marR="0" lvl="0" indent="-342900" defTabSz="914400" rtl="0" eaLnBrk="1" fontAlgn="auto" latinLnBrk="0" hangingPunct="1">
                <a:lnSpc>
                  <a:spcPct val="100000"/>
                </a:lnSpc>
                <a:spcBef>
                  <a:spcPct val="20000"/>
                </a:spcBef>
                <a:spcAft>
                  <a:spcPts val="0"/>
                </a:spcAft>
                <a:buClrTx/>
                <a:buSzTx/>
                <a:tabLst/>
                <a:defRPr/>
              </a:pPr>
              <a:r>
                <a:rPr lang="fr-FR" sz="1600" dirty="0" smtClean="0"/>
                <a:t>    </a:t>
              </a: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5" name="Espace réservé du contenu 26"/>
            <p:cNvSpPr txBox="1">
              <a:spLocks/>
            </p:cNvSpPr>
            <p:nvPr/>
          </p:nvSpPr>
          <p:spPr>
            <a:xfrm>
              <a:off x="652328" y="5600380"/>
              <a:ext cx="2232000" cy="370800"/>
            </a:xfrm>
            <a:prstGeom prst="rect">
              <a:avLst/>
            </a:prstGeom>
          </p:spPr>
          <p:txBody>
            <a:bodyPr vert="horz" lIns="91440" tIns="45720" rIns="91440" bIns="45720" rtlCol="0">
              <a:noAutofit/>
            </a:bodyPr>
            <a:lstStyle/>
            <a:p>
              <a:pPr marL="342900" lvl="0" indent="-342900">
                <a:spcBef>
                  <a:spcPct val="20000"/>
                </a:spcBef>
              </a:pPr>
              <a:r>
                <a:rPr lang="fr-FR" sz="1600" u="sng" dirty="0" smtClean="0"/>
                <a:t>Effet de la température</a:t>
              </a:r>
            </a:p>
          </p:txBody>
        </p:sp>
        <p:sp>
          <p:nvSpPr>
            <p:cNvPr id="114" name="Virage 113"/>
            <p:cNvSpPr/>
            <p:nvPr/>
          </p:nvSpPr>
          <p:spPr>
            <a:xfrm rot="5400000">
              <a:off x="7315841" y="5164074"/>
              <a:ext cx="432048" cy="504056"/>
            </a:xfrm>
            <a:prstGeom prst="bentArrow">
              <a:avLst/>
            </a:prstGeom>
            <a:gradFill flip="none" rotWithShape="1">
              <a:gsLst>
                <a:gs pos="0">
                  <a:srgbClr val="5E9EFF"/>
                </a:gs>
                <a:gs pos="39999">
                  <a:srgbClr val="85C2FF"/>
                </a:gs>
                <a:gs pos="70000">
                  <a:srgbClr val="C4D6EB"/>
                </a:gs>
                <a:gs pos="100000">
                  <a:srgbClr val="FFEBFA"/>
                </a:gs>
              </a:gsLst>
              <a:lin ang="8100000" scaled="0"/>
              <a:tileRect/>
            </a:gradFill>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5" name="Virage 114"/>
            <p:cNvSpPr/>
            <p:nvPr/>
          </p:nvSpPr>
          <p:spPr>
            <a:xfrm rot="16200000" flipH="1">
              <a:off x="1381034" y="5177604"/>
              <a:ext cx="432048" cy="504056"/>
            </a:xfrm>
            <a:prstGeom prst="bentArrow">
              <a:avLst/>
            </a:prstGeom>
            <a:gradFill flip="none" rotWithShape="1">
              <a:gsLst>
                <a:gs pos="0">
                  <a:schemeClr val="tx2">
                    <a:lumMod val="60000"/>
                    <a:lumOff val="40000"/>
                  </a:schemeClr>
                </a:gs>
                <a:gs pos="39999">
                  <a:srgbClr val="85C2FF"/>
                </a:gs>
                <a:gs pos="70000">
                  <a:srgbClr val="C4D6EB"/>
                </a:gs>
                <a:gs pos="100000">
                  <a:srgbClr val="FFEBFA"/>
                </a:gs>
              </a:gsLst>
              <a:lin ang="8100000" scaled="0"/>
              <a:tileRect/>
            </a:gradFill>
            <a:ln>
              <a:solidFill>
                <a:schemeClr val="tx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7" name="Rectangle à coins arrondis 116"/>
            <p:cNvSpPr/>
            <p:nvPr/>
          </p:nvSpPr>
          <p:spPr>
            <a:xfrm>
              <a:off x="343604" y="4923239"/>
              <a:ext cx="8456792" cy="1488286"/>
            </a:xfrm>
            <a:prstGeom prst="roundRect">
              <a:avLst>
                <a:gd name="adj" fmla="val 6022"/>
              </a:avLst>
            </a:prstGeom>
            <a:noFill/>
            <a:ln w="254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8" name="Flèche vers le bas 117"/>
          <p:cNvSpPr/>
          <p:nvPr/>
        </p:nvSpPr>
        <p:spPr bwMode="auto">
          <a:xfrm>
            <a:off x="4427984" y="4581468"/>
            <a:ext cx="284162" cy="432000"/>
          </a:xfrm>
          <a:prstGeom prst="downArrow">
            <a:avLst/>
          </a:prstGeom>
          <a:solidFill>
            <a:srgbClr val="FF0000"/>
          </a:solid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sp>
        <p:nvSpPr>
          <p:cNvPr id="129" name="Forme libre 128"/>
          <p:cNvSpPr>
            <a:spLocks noChangeAspect="1"/>
          </p:cNvSpPr>
          <p:nvPr/>
        </p:nvSpPr>
        <p:spPr>
          <a:xfrm>
            <a:off x="2843808" y="1792135"/>
            <a:ext cx="409814" cy="409814"/>
          </a:xfrm>
          <a:custGeom>
            <a:avLst/>
            <a:gdLst>
              <a:gd name="connsiteX0" fmla="*/ 104463 w 788104"/>
              <a:gd name="connsiteY0" fmla="*/ 301371 h 788104"/>
              <a:gd name="connsiteX1" fmla="*/ 301371 w 788104"/>
              <a:gd name="connsiteY1" fmla="*/ 301371 h 788104"/>
              <a:gd name="connsiteX2" fmla="*/ 301371 w 788104"/>
              <a:gd name="connsiteY2" fmla="*/ 104463 h 788104"/>
              <a:gd name="connsiteX3" fmla="*/ 486733 w 788104"/>
              <a:gd name="connsiteY3" fmla="*/ 104463 h 788104"/>
              <a:gd name="connsiteX4" fmla="*/ 486733 w 788104"/>
              <a:gd name="connsiteY4" fmla="*/ 301371 h 788104"/>
              <a:gd name="connsiteX5" fmla="*/ 683641 w 788104"/>
              <a:gd name="connsiteY5" fmla="*/ 301371 h 788104"/>
              <a:gd name="connsiteX6" fmla="*/ 683641 w 788104"/>
              <a:gd name="connsiteY6" fmla="*/ 486733 h 788104"/>
              <a:gd name="connsiteX7" fmla="*/ 486733 w 788104"/>
              <a:gd name="connsiteY7" fmla="*/ 486733 h 788104"/>
              <a:gd name="connsiteX8" fmla="*/ 486733 w 788104"/>
              <a:gd name="connsiteY8" fmla="*/ 683641 h 788104"/>
              <a:gd name="connsiteX9" fmla="*/ 301371 w 788104"/>
              <a:gd name="connsiteY9" fmla="*/ 683641 h 788104"/>
              <a:gd name="connsiteX10" fmla="*/ 301371 w 788104"/>
              <a:gd name="connsiteY10" fmla="*/ 486733 h 788104"/>
              <a:gd name="connsiteX11" fmla="*/ 104463 w 788104"/>
              <a:gd name="connsiteY11" fmla="*/ 486733 h 788104"/>
              <a:gd name="connsiteX12" fmla="*/ 104463 w 788104"/>
              <a:gd name="connsiteY12" fmla="*/ 301371 h 78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8104" h="788104">
                <a:moveTo>
                  <a:pt x="104463" y="301371"/>
                </a:moveTo>
                <a:lnTo>
                  <a:pt x="301371" y="301371"/>
                </a:lnTo>
                <a:lnTo>
                  <a:pt x="301371" y="104463"/>
                </a:lnTo>
                <a:lnTo>
                  <a:pt x="486733" y="104463"/>
                </a:lnTo>
                <a:lnTo>
                  <a:pt x="486733" y="301371"/>
                </a:lnTo>
                <a:lnTo>
                  <a:pt x="683641" y="301371"/>
                </a:lnTo>
                <a:lnTo>
                  <a:pt x="683641" y="486733"/>
                </a:lnTo>
                <a:lnTo>
                  <a:pt x="486733" y="486733"/>
                </a:lnTo>
                <a:lnTo>
                  <a:pt x="486733" y="683641"/>
                </a:lnTo>
                <a:lnTo>
                  <a:pt x="301371" y="683641"/>
                </a:lnTo>
                <a:lnTo>
                  <a:pt x="301371" y="486733"/>
                </a:lnTo>
                <a:lnTo>
                  <a:pt x="104463" y="486733"/>
                </a:lnTo>
                <a:lnTo>
                  <a:pt x="104463" y="301371"/>
                </a:lnTo>
                <a:close/>
              </a:path>
            </a:pathLst>
          </a:cu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4463" tIns="301371" rIns="104463" bIns="301371" numCol="1" spcCol="1270" anchor="ctr" anchorCtr="0">
            <a:noAutofit/>
          </a:bodyPr>
          <a:lstStyle/>
          <a:p>
            <a:pPr lvl="0" algn="ctr" defTabSz="488950">
              <a:lnSpc>
                <a:spcPct val="90000"/>
              </a:lnSpc>
              <a:spcBef>
                <a:spcPct val="0"/>
              </a:spcBef>
              <a:spcAft>
                <a:spcPct val="35000"/>
              </a:spcAft>
            </a:pPr>
            <a:endParaRPr lang="fr-FR" sz="1100" kern="1200"/>
          </a:p>
        </p:txBody>
      </p:sp>
      <p:sp>
        <p:nvSpPr>
          <p:cNvPr id="133" name="Forme libre 132"/>
          <p:cNvSpPr>
            <a:spLocks noChangeAspect="1"/>
          </p:cNvSpPr>
          <p:nvPr/>
        </p:nvSpPr>
        <p:spPr>
          <a:xfrm>
            <a:off x="5868144" y="1792135"/>
            <a:ext cx="409814" cy="409814"/>
          </a:xfrm>
          <a:custGeom>
            <a:avLst/>
            <a:gdLst>
              <a:gd name="connsiteX0" fmla="*/ 104463 w 788104"/>
              <a:gd name="connsiteY0" fmla="*/ 301371 h 788104"/>
              <a:gd name="connsiteX1" fmla="*/ 301371 w 788104"/>
              <a:gd name="connsiteY1" fmla="*/ 301371 h 788104"/>
              <a:gd name="connsiteX2" fmla="*/ 301371 w 788104"/>
              <a:gd name="connsiteY2" fmla="*/ 104463 h 788104"/>
              <a:gd name="connsiteX3" fmla="*/ 486733 w 788104"/>
              <a:gd name="connsiteY3" fmla="*/ 104463 h 788104"/>
              <a:gd name="connsiteX4" fmla="*/ 486733 w 788104"/>
              <a:gd name="connsiteY4" fmla="*/ 301371 h 788104"/>
              <a:gd name="connsiteX5" fmla="*/ 683641 w 788104"/>
              <a:gd name="connsiteY5" fmla="*/ 301371 h 788104"/>
              <a:gd name="connsiteX6" fmla="*/ 683641 w 788104"/>
              <a:gd name="connsiteY6" fmla="*/ 486733 h 788104"/>
              <a:gd name="connsiteX7" fmla="*/ 486733 w 788104"/>
              <a:gd name="connsiteY7" fmla="*/ 486733 h 788104"/>
              <a:gd name="connsiteX8" fmla="*/ 486733 w 788104"/>
              <a:gd name="connsiteY8" fmla="*/ 683641 h 788104"/>
              <a:gd name="connsiteX9" fmla="*/ 301371 w 788104"/>
              <a:gd name="connsiteY9" fmla="*/ 683641 h 788104"/>
              <a:gd name="connsiteX10" fmla="*/ 301371 w 788104"/>
              <a:gd name="connsiteY10" fmla="*/ 486733 h 788104"/>
              <a:gd name="connsiteX11" fmla="*/ 104463 w 788104"/>
              <a:gd name="connsiteY11" fmla="*/ 486733 h 788104"/>
              <a:gd name="connsiteX12" fmla="*/ 104463 w 788104"/>
              <a:gd name="connsiteY12" fmla="*/ 301371 h 78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8104" h="788104">
                <a:moveTo>
                  <a:pt x="104463" y="301371"/>
                </a:moveTo>
                <a:lnTo>
                  <a:pt x="301371" y="301371"/>
                </a:lnTo>
                <a:lnTo>
                  <a:pt x="301371" y="104463"/>
                </a:lnTo>
                <a:lnTo>
                  <a:pt x="486733" y="104463"/>
                </a:lnTo>
                <a:lnTo>
                  <a:pt x="486733" y="301371"/>
                </a:lnTo>
                <a:lnTo>
                  <a:pt x="683641" y="301371"/>
                </a:lnTo>
                <a:lnTo>
                  <a:pt x="683641" y="486733"/>
                </a:lnTo>
                <a:lnTo>
                  <a:pt x="486733" y="486733"/>
                </a:lnTo>
                <a:lnTo>
                  <a:pt x="486733" y="683641"/>
                </a:lnTo>
                <a:lnTo>
                  <a:pt x="301371" y="683641"/>
                </a:lnTo>
                <a:lnTo>
                  <a:pt x="301371" y="486733"/>
                </a:lnTo>
                <a:lnTo>
                  <a:pt x="104463" y="486733"/>
                </a:lnTo>
                <a:lnTo>
                  <a:pt x="104463" y="301371"/>
                </a:lnTo>
                <a:close/>
              </a:path>
            </a:pathLst>
          </a:cu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4463" tIns="301371" rIns="104463" bIns="301371" numCol="1" spcCol="1270" anchor="ctr" anchorCtr="0">
            <a:noAutofit/>
          </a:bodyPr>
          <a:lstStyle/>
          <a:p>
            <a:pPr lvl="0" algn="ctr" defTabSz="488950">
              <a:lnSpc>
                <a:spcPct val="90000"/>
              </a:lnSpc>
              <a:spcBef>
                <a:spcPct val="0"/>
              </a:spcBef>
              <a:spcAft>
                <a:spcPct val="35000"/>
              </a:spcAft>
            </a:pPr>
            <a:endParaRPr lang="fr-FR" sz="1100" kern="1200"/>
          </a:p>
        </p:txBody>
      </p:sp>
      <p:grpSp>
        <p:nvGrpSpPr>
          <p:cNvPr id="4" name="Groupe 149"/>
          <p:cNvGrpSpPr/>
          <p:nvPr/>
        </p:nvGrpSpPr>
        <p:grpSpPr>
          <a:xfrm>
            <a:off x="611560" y="1637002"/>
            <a:ext cx="2196000" cy="720080"/>
            <a:chOff x="611560" y="1637002"/>
            <a:chExt cx="2196000" cy="720080"/>
          </a:xfrm>
        </p:grpSpPr>
        <p:sp>
          <p:nvSpPr>
            <p:cNvPr id="143" name="Ellipse 142"/>
            <p:cNvSpPr/>
            <p:nvPr/>
          </p:nvSpPr>
          <p:spPr>
            <a:xfrm>
              <a:off x="611560" y="1637002"/>
              <a:ext cx="2196000" cy="72008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0" name="Espace réservé du contenu 26"/>
            <p:cNvSpPr txBox="1">
              <a:spLocks/>
            </p:cNvSpPr>
            <p:nvPr/>
          </p:nvSpPr>
          <p:spPr>
            <a:xfrm>
              <a:off x="611560" y="1811642"/>
              <a:ext cx="2196000" cy="370800"/>
            </a:xfrm>
            <a:prstGeom prst="rect">
              <a:avLst/>
            </a:prstGeom>
          </p:spPr>
          <p:txBody>
            <a:bodyPr vert="horz" lIns="91440" tIns="45720" rIns="91440" bIns="45720" rtlCol="0">
              <a:noAutofit/>
            </a:bodyPr>
            <a:lstStyle/>
            <a:p>
              <a:pPr marL="342900" lvl="0" indent="-342900" algn="ctr">
                <a:spcBef>
                  <a:spcPct val="20000"/>
                </a:spcBef>
              </a:pPr>
              <a:r>
                <a:rPr lang="fr-FR" sz="1600" dirty="0" smtClean="0">
                  <a:solidFill>
                    <a:schemeClr val="bg1"/>
                  </a:solidFill>
                </a:rPr>
                <a:t>Effet du solvant </a:t>
              </a:r>
            </a:p>
          </p:txBody>
        </p:sp>
      </p:grpSp>
      <p:grpSp>
        <p:nvGrpSpPr>
          <p:cNvPr id="6" name="Groupe 150"/>
          <p:cNvGrpSpPr/>
          <p:nvPr/>
        </p:nvGrpSpPr>
        <p:grpSpPr>
          <a:xfrm>
            <a:off x="3348000" y="1637002"/>
            <a:ext cx="2448000" cy="720080"/>
            <a:chOff x="3348000" y="1637002"/>
            <a:chExt cx="2448000" cy="720080"/>
          </a:xfrm>
        </p:grpSpPr>
        <p:sp>
          <p:nvSpPr>
            <p:cNvPr id="144" name="Ellipse 143"/>
            <p:cNvSpPr/>
            <p:nvPr/>
          </p:nvSpPr>
          <p:spPr>
            <a:xfrm>
              <a:off x="3348000" y="1637002"/>
              <a:ext cx="2448000" cy="72008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1" name="Espace réservé du contenu 26"/>
            <p:cNvSpPr txBox="1">
              <a:spLocks/>
            </p:cNvSpPr>
            <p:nvPr/>
          </p:nvSpPr>
          <p:spPr>
            <a:xfrm>
              <a:off x="3518117" y="1811642"/>
              <a:ext cx="2107766" cy="370800"/>
            </a:xfrm>
            <a:prstGeom prst="rect">
              <a:avLst/>
            </a:prstGeom>
          </p:spPr>
          <p:txBody>
            <a:bodyPr vert="horz" lIns="91440" tIns="45720" rIns="91440" bIns="45720" rtlCol="0">
              <a:noAutofit/>
            </a:bodyPr>
            <a:lstStyle/>
            <a:p>
              <a:pPr marL="342900" lvl="0" indent="-342900" algn="ctr">
                <a:spcBef>
                  <a:spcPct val="20000"/>
                </a:spcBef>
              </a:pPr>
              <a:r>
                <a:rPr lang="fr-FR" sz="1600" dirty="0" smtClean="0">
                  <a:solidFill>
                    <a:schemeClr val="bg1"/>
                  </a:solidFill>
                </a:rPr>
                <a:t>Effet de la température</a:t>
              </a:r>
            </a:p>
          </p:txBody>
        </p:sp>
      </p:grpSp>
      <p:grpSp>
        <p:nvGrpSpPr>
          <p:cNvPr id="7" name="Groupe 151"/>
          <p:cNvGrpSpPr/>
          <p:nvPr/>
        </p:nvGrpSpPr>
        <p:grpSpPr>
          <a:xfrm>
            <a:off x="6336440" y="1637002"/>
            <a:ext cx="2196000" cy="720080"/>
            <a:chOff x="6336440" y="1637002"/>
            <a:chExt cx="2196000" cy="720080"/>
          </a:xfrm>
        </p:grpSpPr>
        <p:sp>
          <p:nvSpPr>
            <p:cNvPr id="145" name="Ellipse 144"/>
            <p:cNvSpPr/>
            <p:nvPr/>
          </p:nvSpPr>
          <p:spPr>
            <a:xfrm>
              <a:off x="6336440" y="1637002"/>
              <a:ext cx="2196000" cy="72008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2" name="Espace réservé du contenu 26"/>
            <p:cNvSpPr txBox="1">
              <a:spLocks/>
            </p:cNvSpPr>
            <p:nvPr/>
          </p:nvSpPr>
          <p:spPr>
            <a:xfrm>
              <a:off x="6489045" y="1811642"/>
              <a:ext cx="1890790" cy="370800"/>
            </a:xfrm>
            <a:prstGeom prst="rect">
              <a:avLst/>
            </a:prstGeom>
          </p:spPr>
          <p:txBody>
            <a:bodyPr vert="horz" lIns="91440" tIns="45720" rIns="91440" bIns="45720" rtlCol="0">
              <a:noAutofit/>
            </a:bodyPr>
            <a:lstStyle/>
            <a:p>
              <a:pPr marL="342900" lvl="0" indent="-342900" algn="ctr">
                <a:spcBef>
                  <a:spcPct val="20000"/>
                </a:spcBef>
              </a:pPr>
              <a:r>
                <a:rPr lang="fr-FR" sz="1600" dirty="0" smtClean="0">
                  <a:solidFill>
                    <a:schemeClr val="bg1"/>
                  </a:solidFill>
                </a:rPr>
                <a:t>Aspects dynamiques</a:t>
              </a:r>
            </a:p>
          </p:txBody>
        </p:sp>
      </p:grpSp>
      <p:grpSp>
        <p:nvGrpSpPr>
          <p:cNvPr id="40" name="Groupe 39"/>
          <p:cNvGrpSpPr/>
          <p:nvPr/>
        </p:nvGrpSpPr>
        <p:grpSpPr>
          <a:xfrm>
            <a:off x="-36512" y="2492896"/>
            <a:ext cx="7884368" cy="4392488"/>
            <a:chOff x="-36512" y="2492896"/>
            <a:chExt cx="7884368" cy="4392488"/>
          </a:xfrm>
        </p:grpSpPr>
        <p:sp>
          <p:nvSpPr>
            <p:cNvPr id="74" name="Rectangle à coins arrondis 73"/>
            <p:cNvSpPr/>
            <p:nvPr/>
          </p:nvSpPr>
          <p:spPr>
            <a:xfrm>
              <a:off x="1865360" y="2837036"/>
              <a:ext cx="5421975" cy="1832284"/>
            </a:xfrm>
            <a:prstGeom prst="roundRect">
              <a:avLst>
                <a:gd name="adj" fmla="val 6022"/>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space réservé du contenu 26"/>
            <p:cNvSpPr txBox="1">
              <a:spLocks/>
            </p:cNvSpPr>
            <p:nvPr/>
          </p:nvSpPr>
          <p:spPr>
            <a:xfrm>
              <a:off x="1876047" y="2956938"/>
              <a:ext cx="5400600" cy="370800"/>
            </a:xfrm>
            <a:prstGeom prst="rect">
              <a:avLst/>
            </a:prstGeom>
          </p:spPr>
          <p:txBody>
            <a:bodyPr vert="horz" lIns="91440" tIns="45720" rIns="91440" bIns="45720" rtlCol="0">
              <a:normAutofit/>
            </a:bodyPr>
            <a:lstStyle/>
            <a:p>
              <a:pPr marL="342900" indent="-342900" algn="ctr">
                <a:spcBef>
                  <a:spcPct val="20000"/>
                </a:spcBef>
              </a:pPr>
              <a:r>
                <a:rPr lang="fr-FR" b="1" dirty="0" smtClean="0">
                  <a:solidFill>
                    <a:srgbClr val="FF0000"/>
                  </a:solidFill>
                </a:rPr>
                <a:t>Etape 1 </a:t>
              </a:r>
              <a:r>
                <a:rPr lang="fr-FR" b="1" dirty="0" smtClean="0"/>
                <a:t>:</a:t>
              </a:r>
              <a:r>
                <a:rPr lang="fr-FR" dirty="0" smtClean="0"/>
                <a:t> </a:t>
              </a:r>
              <a:r>
                <a:rPr lang="fr-FR" b="1" dirty="0" smtClean="0"/>
                <a:t>V</a:t>
              </a:r>
              <a:r>
                <a:rPr kumimoji="0" lang="fr-FR" b="1" i="0" u="none" strike="noStrike" kern="1200" cap="none" spc="0" normalizeH="0" baseline="0" noProof="0" dirty="0" err="1" smtClean="0">
                  <a:ln>
                    <a:noFill/>
                  </a:ln>
                  <a:solidFill>
                    <a:schemeClr val="tx1"/>
                  </a:solidFill>
                  <a:effectLst/>
                  <a:uLnTx/>
                  <a:uFillTx/>
                  <a:latin typeface="+mn-lt"/>
                  <a:ea typeface="+mn-ea"/>
                  <a:cs typeface="+mn-cs"/>
                </a:rPr>
                <a:t>alider</a:t>
              </a:r>
              <a:r>
                <a:rPr lang="fr-FR" b="1" dirty="0" smtClean="0"/>
                <a:t> </a:t>
              </a:r>
              <a:r>
                <a:rPr lang="fr-FR" b="1" noProof="0" dirty="0" smtClean="0"/>
                <a:t>l</a:t>
              </a:r>
              <a:r>
                <a:rPr kumimoji="0" lang="fr-FR" b="1" i="0" u="none" strike="noStrike" kern="1200" cap="none" spc="0" normalizeH="0" baseline="0" noProof="0" dirty="0" smtClean="0">
                  <a:ln>
                    <a:noFill/>
                  </a:ln>
                  <a:solidFill>
                    <a:schemeClr val="tx1"/>
                  </a:solidFill>
                  <a:effectLst/>
                  <a:uLnTx/>
                  <a:uFillTx/>
                  <a:latin typeface="+mn-lt"/>
                  <a:ea typeface="+mn-ea"/>
                  <a:cs typeface="+mn-cs"/>
                </a:rPr>
                <a:t>’approche sur</a:t>
              </a:r>
              <a:r>
                <a:rPr kumimoji="0" lang="fr-FR" b="1" i="0" u="none" strike="noStrike" kern="1200" cap="none" spc="0" normalizeH="0" noProof="0" dirty="0" smtClean="0">
                  <a:ln>
                    <a:noFill/>
                  </a:ln>
                  <a:solidFill>
                    <a:schemeClr val="tx1"/>
                  </a:solidFill>
                  <a:effectLst/>
                  <a:uLnTx/>
                  <a:uFillTx/>
                  <a:latin typeface="+mn-lt"/>
                  <a:ea typeface="+mn-ea"/>
                  <a:cs typeface="+mn-cs"/>
                </a:rPr>
                <a:t> </a:t>
              </a:r>
              <a:r>
                <a:rPr kumimoji="0" lang="fr-FR" b="1" i="0" u="none" strike="noStrike" kern="1200" cap="none" spc="0" normalizeH="0" baseline="0" noProof="0" dirty="0" smtClean="0">
                  <a:ln>
                    <a:noFill/>
                  </a:ln>
                  <a:solidFill>
                    <a:schemeClr val="tx1"/>
                  </a:solidFill>
                  <a:effectLst/>
                  <a:uLnTx/>
                  <a:uFillTx/>
                  <a:latin typeface="+mn-lt"/>
                  <a:ea typeface="+mn-ea"/>
                  <a:cs typeface="+mn-cs"/>
                </a:rPr>
                <a:t>un</a:t>
              </a:r>
              <a:r>
                <a:rPr lang="fr-FR" b="1" dirty="0" smtClean="0"/>
                <a:t> </a:t>
              </a:r>
              <a:r>
                <a:rPr kumimoji="0" lang="fr-FR" b="1" i="0" u="none" strike="noStrike" kern="1200" cap="none" spc="0" normalizeH="0" noProof="0" dirty="0" smtClean="0">
                  <a:ln>
                    <a:noFill/>
                  </a:ln>
                  <a:solidFill>
                    <a:schemeClr val="tx1"/>
                  </a:solidFill>
                  <a:effectLst/>
                  <a:uLnTx/>
                  <a:uFillTx/>
                  <a:latin typeface="+mn-lt"/>
                  <a:ea typeface="+mn-ea"/>
                  <a:cs typeface="+mn-cs"/>
                </a:rPr>
                <a:t>système modèle </a:t>
              </a:r>
              <a:endParaRPr lang="fr-FR" b="1" dirty="0" smtClean="0"/>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16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Tx/>
                <a:buChar char="-"/>
                <a:tabLst/>
                <a:defRPr/>
              </a:pP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1" name="Rectangle 80"/>
            <p:cNvSpPr/>
            <p:nvPr/>
          </p:nvSpPr>
          <p:spPr>
            <a:xfrm>
              <a:off x="2330489" y="3395374"/>
              <a:ext cx="4483022" cy="338554"/>
            </a:xfrm>
            <a:prstGeom prst="rect">
              <a:avLst/>
            </a:prstGeom>
          </p:spPr>
          <p:txBody>
            <a:bodyPr wrap="none">
              <a:spAutoFit/>
            </a:bodyPr>
            <a:lstStyle/>
            <a:p>
              <a:r>
                <a:rPr lang="fr-FR" sz="1600" dirty="0" smtClean="0">
                  <a:solidFill>
                    <a:srgbClr val="3333FF"/>
                  </a:solidFill>
                  <a:sym typeface="Wingdings" pitchFamily="2" charset="2"/>
                </a:rPr>
                <a:t>Ion uranyle UO</a:t>
              </a:r>
              <a:r>
                <a:rPr lang="fr-FR" sz="1600" baseline="-25000" dirty="0" smtClean="0">
                  <a:solidFill>
                    <a:srgbClr val="3333FF"/>
                  </a:solidFill>
                  <a:sym typeface="Wingdings" pitchFamily="2" charset="2"/>
                </a:rPr>
                <a:t>2</a:t>
              </a:r>
              <a:r>
                <a:rPr lang="fr-FR" sz="1600" baseline="30000" dirty="0" smtClean="0">
                  <a:solidFill>
                    <a:srgbClr val="3333FF"/>
                  </a:solidFill>
                  <a:sym typeface="Wingdings" pitchFamily="2" charset="2"/>
                </a:rPr>
                <a:t>2+ </a:t>
              </a:r>
              <a:r>
                <a:rPr lang="fr-FR" sz="1600" dirty="0" smtClean="0">
                  <a:solidFill>
                    <a:srgbClr val="3333FF"/>
                  </a:solidFill>
                  <a:sym typeface="Wingdings" pitchFamily="2" charset="2"/>
                </a:rPr>
                <a:t>à l’interface eau/TiO</a:t>
              </a:r>
              <a:r>
                <a:rPr lang="fr-FR" sz="1600" baseline="-25000" dirty="0" smtClean="0">
                  <a:solidFill>
                    <a:srgbClr val="3333FF"/>
                  </a:solidFill>
                  <a:sym typeface="Wingdings" pitchFamily="2" charset="2"/>
                </a:rPr>
                <a:t>2</a:t>
              </a:r>
              <a:r>
                <a:rPr lang="fr-FR" sz="1600" dirty="0" smtClean="0">
                  <a:solidFill>
                    <a:srgbClr val="3333FF"/>
                  </a:solidFill>
                  <a:sym typeface="Wingdings" pitchFamily="2" charset="2"/>
                </a:rPr>
                <a:t>(110) rutile</a:t>
              </a:r>
              <a:endParaRPr lang="fr-FR" sz="1600" dirty="0">
                <a:solidFill>
                  <a:srgbClr val="3333FF"/>
                </a:solidFill>
                <a:sym typeface="Wingdings" pitchFamily="2" charset="2"/>
              </a:endParaRPr>
            </a:p>
          </p:txBody>
        </p:sp>
        <p:sp>
          <p:nvSpPr>
            <p:cNvPr id="80" name="Flèche vers le bas 79"/>
            <p:cNvSpPr/>
            <p:nvPr/>
          </p:nvSpPr>
          <p:spPr bwMode="auto">
            <a:xfrm>
              <a:off x="4429919" y="2492896"/>
              <a:ext cx="284162" cy="432000"/>
            </a:xfrm>
            <a:prstGeom prst="downArrow">
              <a:avLst/>
            </a:prstGeom>
            <a:gradFill flip="none" rotWithShape="1">
              <a:gsLst>
                <a:gs pos="0">
                  <a:srgbClr val="3CFC08">
                    <a:tint val="66000"/>
                    <a:satMod val="160000"/>
                  </a:srgbClr>
                </a:gs>
                <a:gs pos="50000">
                  <a:srgbClr val="3CFC08">
                    <a:tint val="44500"/>
                    <a:satMod val="160000"/>
                  </a:srgbClr>
                </a:gs>
                <a:gs pos="100000">
                  <a:srgbClr val="3CFC08">
                    <a:tint val="23500"/>
                    <a:satMod val="160000"/>
                  </a:srgbClr>
                </a:gs>
              </a:gsLst>
              <a:path path="circle">
                <a:fillToRect l="100000" t="100000"/>
              </a:path>
              <a:tileRect r="-100000" b="-100000"/>
            </a:gradFill>
            <a:ln>
              <a:solidFill>
                <a:srgbClr val="3CFC08"/>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grpSp>
          <p:nvGrpSpPr>
            <p:cNvPr id="8" name="Groupe 154"/>
            <p:cNvGrpSpPr/>
            <p:nvPr/>
          </p:nvGrpSpPr>
          <p:grpSpPr>
            <a:xfrm>
              <a:off x="-36512" y="3683197"/>
              <a:ext cx="7884368" cy="3202187"/>
              <a:chOff x="-36512" y="3683197"/>
              <a:chExt cx="7884368" cy="3202187"/>
            </a:xfrm>
          </p:grpSpPr>
          <p:sp>
            <p:nvSpPr>
              <p:cNvPr id="5" name="Rectangle 4"/>
              <p:cNvSpPr/>
              <p:nvPr/>
            </p:nvSpPr>
            <p:spPr>
              <a:xfrm>
                <a:off x="-36512" y="6485529"/>
                <a:ext cx="3600000" cy="399600"/>
              </a:xfrm>
              <a:prstGeom prst="rect">
                <a:avLst/>
              </a:prstGeom>
            </p:spPr>
            <p:txBody>
              <a:bodyPr wrap="square">
                <a:spAutoFit/>
              </a:bodyPr>
              <a:lstStyle/>
              <a:p>
                <a:r>
                  <a:rPr lang="fr-FR" sz="1000" baseline="30000" dirty="0" smtClean="0">
                    <a:solidFill>
                      <a:schemeClr val="tx1">
                        <a:lumMod val="50000"/>
                        <a:lumOff val="50000"/>
                      </a:schemeClr>
                    </a:solidFill>
                  </a:rPr>
                  <a:t>1</a:t>
                </a:r>
                <a:r>
                  <a:rPr lang="fr-FR" sz="1000" dirty="0" smtClean="0">
                    <a:solidFill>
                      <a:schemeClr val="tx1">
                        <a:lumMod val="50000"/>
                        <a:lumOff val="50000"/>
                      </a:schemeClr>
                    </a:solidFill>
                  </a:rPr>
                  <a:t> C. Den </a:t>
                </a:r>
                <a:r>
                  <a:rPr lang="fr-FR" sz="1000" dirty="0" err="1" smtClean="0">
                    <a:solidFill>
                      <a:schemeClr val="tx1">
                        <a:lumMod val="50000"/>
                        <a:lumOff val="50000"/>
                      </a:schemeClr>
                    </a:solidFill>
                  </a:rPr>
                  <a:t>Auwer</a:t>
                </a:r>
                <a:r>
                  <a:rPr lang="fr-FR" sz="1000" dirty="0" smtClean="0">
                    <a:solidFill>
                      <a:schemeClr val="tx1">
                        <a:lumMod val="50000"/>
                        <a:lumOff val="50000"/>
                      </a:schemeClr>
                    </a:solidFill>
                  </a:rPr>
                  <a:t> </a:t>
                </a:r>
                <a:r>
                  <a:rPr lang="fr-FR" sz="1000" i="1" dirty="0" smtClean="0">
                    <a:solidFill>
                      <a:schemeClr val="tx1">
                        <a:lumMod val="50000"/>
                        <a:lumOff val="50000"/>
                      </a:schemeClr>
                    </a:solidFill>
                  </a:rPr>
                  <a:t>et al.</a:t>
                </a:r>
                <a:r>
                  <a:rPr lang="fr-FR" sz="1000" dirty="0" smtClean="0">
                    <a:solidFill>
                      <a:schemeClr val="tx1">
                        <a:lumMod val="50000"/>
                        <a:lumOff val="50000"/>
                      </a:schemeClr>
                    </a:solidFill>
                  </a:rPr>
                  <a:t>, </a:t>
                </a:r>
                <a:r>
                  <a:rPr lang="fr-FR" sz="1000" i="1" dirty="0" smtClean="0">
                    <a:solidFill>
                      <a:schemeClr val="tx1">
                        <a:lumMod val="50000"/>
                        <a:lumOff val="50000"/>
                      </a:schemeClr>
                    </a:solidFill>
                  </a:rPr>
                  <a:t>New J. </a:t>
                </a:r>
                <a:r>
                  <a:rPr lang="fr-FR" sz="1000" i="1" dirty="0" err="1" smtClean="0">
                    <a:solidFill>
                      <a:schemeClr val="tx1">
                        <a:lumMod val="50000"/>
                        <a:lumOff val="50000"/>
                      </a:schemeClr>
                    </a:solidFill>
                  </a:rPr>
                  <a:t>Chem</a:t>
                </a:r>
                <a:r>
                  <a:rPr lang="fr-FR" sz="1000" i="1" dirty="0" smtClean="0">
                    <a:solidFill>
                      <a:schemeClr val="tx1">
                        <a:lumMod val="50000"/>
                        <a:lumOff val="50000"/>
                      </a:schemeClr>
                    </a:solidFill>
                  </a:rPr>
                  <a:t>. </a:t>
                </a:r>
                <a:r>
                  <a:rPr lang="fr-FR" sz="1000" b="1" i="1" dirty="0" smtClean="0">
                    <a:solidFill>
                      <a:schemeClr val="tx1">
                        <a:lumMod val="50000"/>
                        <a:lumOff val="50000"/>
                      </a:schemeClr>
                    </a:solidFill>
                  </a:rPr>
                  <a:t>27</a:t>
                </a:r>
                <a:r>
                  <a:rPr lang="fr-FR" sz="1000" i="1" dirty="0" smtClean="0">
                    <a:solidFill>
                      <a:schemeClr val="tx1">
                        <a:lumMod val="50000"/>
                        <a:lumOff val="50000"/>
                      </a:schemeClr>
                    </a:solidFill>
                  </a:rPr>
                  <a:t> (2003) 648</a:t>
                </a:r>
              </a:p>
              <a:p>
                <a:r>
                  <a:rPr lang="fr-FR" sz="1000" baseline="30000" dirty="0" smtClean="0">
                    <a:solidFill>
                      <a:schemeClr val="tx1">
                        <a:lumMod val="50000"/>
                        <a:lumOff val="50000"/>
                      </a:schemeClr>
                    </a:solidFill>
                  </a:rPr>
                  <a:t>2</a:t>
                </a:r>
                <a:r>
                  <a:rPr lang="en-US" sz="1000" dirty="0" smtClean="0">
                    <a:solidFill>
                      <a:schemeClr val="tx1">
                        <a:lumMod val="50000"/>
                        <a:lumOff val="50000"/>
                      </a:schemeClr>
                    </a:solidFill>
                  </a:rPr>
                  <a:t> J. </a:t>
                </a:r>
                <a:r>
                  <a:rPr lang="en-US" sz="1000" dirty="0" err="1" smtClean="0">
                    <a:solidFill>
                      <a:schemeClr val="tx1">
                        <a:lumMod val="50000"/>
                        <a:lumOff val="50000"/>
                      </a:schemeClr>
                    </a:solidFill>
                  </a:rPr>
                  <a:t>Vandenborre</a:t>
                </a:r>
                <a:r>
                  <a:rPr lang="fr-FR" sz="1000" i="1" dirty="0" smtClean="0">
                    <a:solidFill>
                      <a:schemeClr val="tx1">
                        <a:lumMod val="50000"/>
                        <a:lumOff val="50000"/>
                      </a:schemeClr>
                    </a:solidFill>
                  </a:rPr>
                  <a:t> et al.</a:t>
                </a:r>
                <a:r>
                  <a:rPr lang="en-US" sz="1000" dirty="0" smtClean="0">
                    <a:solidFill>
                      <a:schemeClr val="tx1">
                        <a:lumMod val="50000"/>
                        <a:lumOff val="50000"/>
                      </a:schemeClr>
                    </a:solidFill>
                  </a:rPr>
                  <a:t>, </a:t>
                </a:r>
                <a:r>
                  <a:rPr lang="en-US" sz="1000" i="1" dirty="0" err="1" smtClean="0">
                    <a:solidFill>
                      <a:schemeClr val="tx1">
                        <a:lumMod val="50000"/>
                        <a:lumOff val="50000"/>
                      </a:schemeClr>
                    </a:solidFill>
                  </a:rPr>
                  <a:t>Inorg</a:t>
                </a:r>
                <a:r>
                  <a:rPr lang="en-US" sz="1000" i="1" dirty="0" smtClean="0">
                    <a:solidFill>
                      <a:schemeClr val="tx1">
                        <a:lumMod val="50000"/>
                        <a:lumOff val="50000"/>
                      </a:schemeClr>
                    </a:solidFill>
                  </a:rPr>
                  <a:t>. Chem. </a:t>
                </a:r>
                <a:r>
                  <a:rPr lang="en-US" sz="1000" b="1" i="1" dirty="0" smtClean="0">
                    <a:solidFill>
                      <a:schemeClr val="tx1">
                        <a:lumMod val="50000"/>
                        <a:lumOff val="50000"/>
                      </a:schemeClr>
                    </a:solidFill>
                  </a:rPr>
                  <a:t>46</a:t>
                </a:r>
                <a:r>
                  <a:rPr lang="en-US" sz="1000" i="1" dirty="0" smtClean="0">
                    <a:solidFill>
                      <a:schemeClr val="tx1">
                        <a:lumMod val="50000"/>
                        <a:lumOff val="50000"/>
                      </a:schemeClr>
                    </a:solidFill>
                  </a:rPr>
                  <a:t> (2007) 1291</a:t>
                </a:r>
              </a:p>
              <a:p>
                <a:endParaRPr lang="fr-FR" sz="1000" i="1" dirty="0" smtClean="0">
                  <a:solidFill>
                    <a:schemeClr val="tx1">
                      <a:lumMod val="50000"/>
                      <a:lumOff val="50000"/>
                    </a:schemeClr>
                  </a:solidFill>
                </a:endParaRPr>
              </a:p>
              <a:p>
                <a:endParaRPr lang="fr-FR" sz="1000" i="1" dirty="0" smtClean="0">
                  <a:solidFill>
                    <a:schemeClr val="tx1">
                      <a:lumMod val="50000"/>
                      <a:lumOff val="50000"/>
                    </a:schemeClr>
                  </a:solidFill>
                </a:endParaRPr>
              </a:p>
              <a:p>
                <a:endParaRPr lang="fr-FR" sz="1000" dirty="0">
                  <a:solidFill>
                    <a:schemeClr val="tx1">
                      <a:lumMod val="50000"/>
                      <a:lumOff val="50000"/>
                    </a:schemeClr>
                  </a:solidFill>
                </a:endParaRPr>
              </a:p>
            </p:txBody>
          </p:sp>
          <p:grpSp>
            <p:nvGrpSpPr>
              <p:cNvPr id="9" name="Groupe 152"/>
              <p:cNvGrpSpPr/>
              <p:nvPr/>
            </p:nvGrpSpPr>
            <p:grpSpPr>
              <a:xfrm>
                <a:off x="2064765" y="3683197"/>
                <a:ext cx="4945503" cy="683162"/>
                <a:chOff x="2064765" y="3683197"/>
                <a:chExt cx="4945503" cy="683162"/>
              </a:xfrm>
            </p:grpSpPr>
            <p:sp>
              <p:nvSpPr>
                <p:cNvPr id="69" name="Espace réservé du contenu 26"/>
                <p:cNvSpPr txBox="1">
                  <a:spLocks/>
                </p:cNvSpPr>
                <p:nvPr/>
              </p:nvSpPr>
              <p:spPr>
                <a:xfrm>
                  <a:off x="2064765" y="3995559"/>
                  <a:ext cx="2232000" cy="370800"/>
                </a:xfrm>
                <a:prstGeom prst="rect">
                  <a:avLst/>
                </a:prstGeom>
              </p:spPr>
              <p:txBody>
                <a:bodyPr vert="horz" lIns="91440" tIns="45720" rIns="91440" bIns="45720" rtlCol="0">
                  <a:noAutofit/>
                </a:bodyPr>
                <a:lstStyle/>
                <a:p>
                  <a:pPr marL="342900" lvl="0" indent="-342900" algn="ctr">
                    <a:spcBef>
                      <a:spcPct val="20000"/>
                    </a:spcBef>
                  </a:pPr>
                  <a:r>
                    <a:rPr lang="fr-FR" sz="1600" dirty="0" smtClean="0"/>
                    <a:t>Données expérimentales</a:t>
                  </a:r>
                </a:p>
                <a:p>
                  <a:pPr marL="342900" lvl="0" indent="-342900" algn="ctr">
                    <a:spcBef>
                      <a:spcPct val="20000"/>
                    </a:spcBef>
                  </a:pPr>
                  <a:r>
                    <a:rPr lang="fr-FR" sz="1600" dirty="0" smtClean="0"/>
                    <a:t> (EXAFS</a:t>
                  </a:r>
                  <a:r>
                    <a:rPr lang="fr-FR" sz="1600" baseline="30000" dirty="0" smtClean="0"/>
                    <a:t>1</a:t>
                  </a:r>
                  <a:r>
                    <a:rPr lang="fr-FR" sz="1600" dirty="0" smtClean="0"/>
                    <a:t>, TRLFS</a:t>
                  </a:r>
                  <a:r>
                    <a:rPr lang="fr-FR" sz="1600" baseline="30000" dirty="0" smtClean="0"/>
                    <a:t>2</a:t>
                  </a:r>
                  <a:r>
                    <a:rPr lang="fr-FR" sz="1600" dirty="0" smtClean="0"/>
                    <a:t>, SHG</a:t>
                  </a:r>
                  <a:r>
                    <a:rPr lang="fr-FR" sz="1600" baseline="30000" dirty="0" smtClean="0"/>
                    <a:t>3</a:t>
                  </a:r>
                  <a:r>
                    <a:rPr lang="fr-FR" sz="1600" dirty="0" smtClean="0"/>
                    <a:t>)</a:t>
                  </a:r>
                </a:p>
              </p:txBody>
            </p:sp>
            <p:sp>
              <p:nvSpPr>
                <p:cNvPr id="70" name="Espace réservé du contenu 26"/>
                <p:cNvSpPr txBox="1">
                  <a:spLocks/>
                </p:cNvSpPr>
                <p:nvPr/>
              </p:nvSpPr>
              <p:spPr>
                <a:xfrm>
                  <a:off x="5004048" y="3995559"/>
                  <a:ext cx="2006220" cy="370800"/>
                </a:xfrm>
                <a:prstGeom prst="rect">
                  <a:avLst/>
                </a:prstGeom>
              </p:spPr>
              <p:txBody>
                <a:bodyPr vert="horz" lIns="91440" tIns="45720" rIns="91440" bIns="45720" rtlCol="0">
                  <a:noAutofit/>
                </a:bodyPr>
                <a:lstStyle/>
                <a:p>
                  <a:pPr marL="342900" lvl="0" indent="-342900" algn="ctr">
                    <a:spcBef>
                      <a:spcPct val="20000"/>
                    </a:spcBef>
                  </a:pPr>
                  <a:r>
                    <a:rPr lang="fr-FR" sz="1600" dirty="0" smtClean="0"/>
                    <a:t>Calculs DFT statiques </a:t>
                  </a:r>
                </a:p>
                <a:p>
                  <a:pPr marL="342900" lvl="0" indent="-342900" algn="ctr">
                    <a:spcBef>
                      <a:spcPct val="20000"/>
                    </a:spcBef>
                  </a:pPr>
                  <a:r>
                    <a:rPr lang="fr-FR" sz="1600" dirty="0" smtClean="0"/>
                    <a:t>(vide, 0 K)</a:t>
                  </a:r>
                  <a:r>
                    <a:rPr lang="fr-FR" sz="1600" baseline="30000" dirty="0" smtClean="0"/>
                    <a:t>4</a:t>
                  </a:r>
                  <a:endParaRPr lang="fr-FR" sz="1600" dirty="0" smtClean="0"/>
                </a:p>
              </p:txBody>
            </p:sp>
            <p:sp>
              <p:nvSpPr>
                <p:cNvPr id="84" name="Double flèche verticale 83"/>
                <p:cNvSpPr>
                  <a:spLocks noChangeAspect="1"/>
                </p:cNvSpPr>
                <p:nvPr/>
              </p:nvSpPr>
              <p:spPr>
                <a:xfrm rot="19833828" flipH="1">
                  <a:off x="5802838" y="3702093"/>
                  <a:ext cx="136316" cy="356111"/>
                </a:xfrm>
                <a:prstGeom prst="up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Double flèche verticale 82"/>
                <p:cNvSpPr>
                  <a:spLocks noChangeAspect="1"/>
                </p:cNvSpPr>
                <p:nvPr/>
              </p:nvSpPr>
              <p:spPr>
                <a:xfrm rot="1766172">
                  <a:off x="3184709" y="3683197"/>
                  <a:ext cx="136316" cy="356111"/>
                </a:xfrm>
                <a:prstGeom prst="up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49" name="Rectangle 148"/>
              <p:cNvSpPr/>
              <p:nvPr/>
            </p:nvSpPr>
            <p:spPr>
              <a:xfrm>
                <a:off x="3275856" y="6485274"/>
                <a:ext cx="4572000" cy="400110"/>
              </a:xfrm>
              <a:prstGeom prst="rect">
                <a:avLst/>
              </a:prstGeom>
            </p:spPr>
            <p:txBody>
              <a:bodyPr>
                <a:spAutoFit/>
              </a:bodyPr>
              <a:lstStyle/>
              <a:p>
                <a:r>
                  <a:rPr lang="fr-FR" sz="1000" baseline="30000" dirty="0" smtClean="0">
                    <a:solidFill>
                      <a:schemeClr val="tx1">
                        <a:lumMod val="50000"/>
                        <a:lumOff val="50000"/>
                      </a:schemeClr>
                    </a:solidFill>
                  </a:rPr>
                  <a:t>3</a:t>
                </a:r>
                <a:r>
                  <a:rPr lang="fr-FR" sz="1000" dirty="0" smtClean="0">
                    <a:solidFill>
                      <a:schemeClr val="tx1">
                        <a:lumMod val="50000"/>
                        <a:lumOff val="50000"/>
                      </a:schemeClr>
                    </a:solidFill>
                  </a:rPr>
                  <a:t> M. </a:t>
                </a:r>
                <a:r>
                  <a:rPr lang="nl-NL" sz="1000" dirty="0" err="1" smtClean="0">
                    <a:solidFill>
                      <a:schemeClr val="tx1">
                        <a:lumMod val="50000"/>
                        <a:lumOff val="50000"/>
                      </a:schemeClr>
                    </a:solidFill>
                  </a:rPr>
                  <a:t>Dossot</a:t>
                </a:r>
                <a:r>
                  <a:rPr lang="nl-NL" sz="1000" dirty="0" smtClean="0">
                    <a:solidFill>
                      <a:schemeClr val="tx1">
                        <a:lumMod val="50000"/>
                        <a:lumOff val="50000"/>
                      </a:schemeClr>
                    </a:solidFill>
                  </a:rPr>
                  <a:t> </a:t>
                </a:r>
                <a:r>
                  <a:rPr lang="fr-FR" sz="1000" i="1" dirty="0" smtClean="0">
                    <a:solidFill>
                      <a:schemeClr val="tx1">
                        <a:lumMod val="50000"/>
                        <a:lumOff val="50000"/>
                      </a:schemeClr>
                    </a:solidFill>
                  </a:rPr>
                  <a:t>et al.</a:t>
                </a:r>
                <a:r>
                  <a:rPr lang="nl-NL" sz="1000" dirty="0" smtClean="0">
                    <a:solidFill>
                      <a:schemeClr val="tx1">
                        <a:lumMod val="50000"/>
                        <a:lumOff val="50000"/>
                      </a:schemeClr>
                    </a:solidFill>
                  </a:rPr>
                  <a:t>,</a:t>
                </a:r>
                <a:r>
                  <a:rPr lang="en-US" sz="1000" dirty="0" smtClean="0">
                    <a:solidFill>
                      <a:schemeClr val="tx1">
                        <a:lumMod val="50000"/>
                        <a:lumOff val="50000"/>
                      </a:schemeClr>
                    </a:solidFill>
                  </a:rPr>
                  <a:t> </a:t>
                </a:r>
                <a:r>
                  <a:rPr lang="en-US" sz="1000" i="1" dirty="0" smtClean="0">
                    <a:solidFill>
                      <a:schemeClr val="tx1">
                        <a:lumMod val="50000"/>
                        <a:lumOff val="50000"/>
                      </a:schemeClr>
                    </a:solidFill>
                  </a:rPr>
                  <a:t>Langmuir </a:t>
                </a:r>
                <a:r>
                  <a:rPr lang="en-US" sz="1000" b="1" i="1" dirty="0" smtClean="0">
                    <a:solidFill>
                      <a:schemeClr val="tx1">
                        <a:lumMod val="50000"/>
                        <a:lumOff val="50000"/>
                      </a:schemeClr>
                    </a:solidFill>
                  </a:rPr>
                  <a:t>22</a:t>
                </a:r>
                <a:r>
                  <a:rPr lang="en-US" sz="1000" i="1" dirty="0" smtClean="0">
                    <a:solidFill>
                      <a:schemeClr val="tx1">
                        <a:lumMod val="50000"/>
                        <a:lumOff val="50000"/>
                      </a:schemeClr>
                    </a:solidFill>
                  </a:rPr>
                  <a:t> (2006) 140</a:t>
                </a:r>
              </a:p>
              <a:p>
                <a:r>
                  <a:rPr lang="fr-FR" sz="1000" baseline="30000" dirty="0" smtClean="0">
                    <a:solidFill>
                      <a:schemeClr val="tx1">
                        <a:lumMod val="50000"/>
                        <a:lumOff val="50000"/>
                      </a:schemeClr>
                    </a:solidFill>
                  </a:rPr>
                  <a:t>4 </a:t>
                </a:r>
                <a:r>
                  <a:rPr lang="fr-FR" sz="1000" dirty="0" smtClean="0">
                    <a:solidFill>
                      <a:schemeClr val="tx1">
                        <a:lumMod val="50000"/>
                        <a:lumOff val="50000"/>
                      </a:schemeClr>
                    </a:solidFill>
                  </a:rPr>
                  <a:t>H. Perron, </a:t>
                </a:r>
                <a:r>
                  <a:rPr lang="fr-FR" sz="1000" i="1" dirty="0" smtClean="0">
                    <a:solidFill>
                      <a:schemeClr val="tx1">
                        <a:lumMod val="50000"/>
                        <a:lumOff val="50000"/>
                      </a:schemeClr>
                    </a:solidFill>
                  </a:rPr>
                  <a:t>Thèse de l’Université de Paris Sud (2007)</a:t>
                </a:r>
              </a:p>
            </p:txBody>
          </p:sp>
        </p:grpSp>
      </p:grpSp>
      <p:sp>
        <p:nvSpPr>
          <p:cNvPr id="158" name="Espace réservé du numéro de diapositive 157"/>
          <p:cNvSpPr>
            <a:spLocks noGrp="1"/>
          </p:cNvSpPr>
          <p:nvPr>
            <p:ph type="sldNum" sz="quarter" idx="12"/>
          </p:nvPr>
        </p:nvSpPr>
        <p:spPr/>
        <p:txBody>
          <a:bodyPr/>
          <a:lstStyle/>
          <a:p>
            <a:fld id="{DB0DCAEC-CBBF-428A-8CF8-CA1E425F598E}" type="slidenum">
              <a:rPr lang="fr-FR" smtClean="0"/>
              <a:pPr/>
              <a:t>4</a:t>
            </a:fld>
            <a:endParaRPr lang="fr-FR"/>
          </a:p>
        </p:txBody>
      </p:sp>
      <p:pic>
        <p:nvPicPr>
          <p:cNvPr id="39" name="Picture 2" descr="C:\Users\roques\AppData\Local\Microsoft\Windows\Temporary Internet Files\Content.IE5\A1HJDO1Y\MCj04398510000[1].wmf"/>
          <p:cNvPicPr>
            <a:picLocks noChangeAspect="1" noChangeArrowheads="1"/>
          </p:cNvPicPr>
          <p:nvPr/>
        </p:nvPicPr>
        <p:blipFill>
          <a:blip r:embed="rId4" cstate="print"/>
          <a:srcRect/>
          <a:stretch>
            <a:fillRect/>
          </a:stretch>
        </p:blipFill>
        <p:spPr bwMode="auto">
          <a:xfrm>
            <a:off x="7956376" y="812329"/>
            <a:ext cx="984250" cy="785812"/>
          </a:xfrm>
          <a:prstGeom prst="rect">
            <a:avLst/>
          </a:prstGeom>
          <a:noFill/>
          <a:ln w="9525">
            <a:noFill/>
            <a:miter lim="800000"/>
            <a:headEnd/>
            <a:tailEnd/>
          </a:ln>
        </p:spPr>
      </p:pic>
      <p:pic>
        <p:nvPicPr>
          <p:cNvPr id="41" name="Picture 2"/>
          <p:cNvPicPr>
            <a:picLocks noChangeAspect="1" noChangeArrowheads="1"/>
          </p:cNvPicPr>
          <p:nvPr/>
        </p:nvPicPr>
        <p:blipFill>
          <a:blip r:embed="rId5" cstate="print"/>
          <a:srcRect/>
          <a:stretch>
            <a:fillRect/>
          </a:stretch>
        </p:blipFill>
        <p:spPr bwMode="auto">
          <a:xfrm>
            <a:off x="8390955" y="0"/>
            <a:ext cx="753045" cy="484477"/>
          </a:xfrm>
          <a:prstGeom prst="rect">
            <a:avLst/>
          </a:prstGeom>
          <a:noFill/>
          <a:ln w="9525">
            <a:noFill/>
            <a:miter lim="800000"/>
            <a:headEnd/>
            <a:tailEnd/>
          </a:ln>
        </p:spPr>
      </p:pic>
      <p:pic>
        <p:nvPicPr>
          <p:cNvPr id="42" name="Image 41" descr="logo_edf.jpg"/>
          <p:cNvPicPr>
            <a:picLocks noChangeAspect="1"/>
          </p:cNvPicPr>
          <p:nvPr/>
        </p:nvPicPr>
        <p:blipFill>
          <a:blip r:embed="rId6" cstate="print"/>
          <a:srcRect t="17393" b="17382"/>
          <a:stretch>
            <a:fillRect/>
          </a:stretch>
        </p:blipFill>
        <p:spPr>
          <a:xfrm>
            <a:off x="0" y="0"/>
            <a:ext cx="827221" cy="404664"/>
          </a:xfrm>
          <a:prstGeom prst="rect">
            <a:avLst/>
          </a:prstGeom>
        </p:spPr>
      </p:pic>
    </p:spTree>
    <p:custDataLst>
      <p:tags r:id="rId1"/>
    </p:custDataLst>
  </p:cSld>
  <p:clrMapOvr>
    <a:masterClrMapping/>
  </p:clrMapOvr>
  <p:transition advTm="6503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2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8"/>
                                        </p:tgtEl>
                                        <p:attrNameLst>
                                          <p:attrName>style.visibility</p:attrName>
                                        </p:attrNameLst>
                                      </p:cBhvr>
                                      <p:to>
                                        <p:strVal val="visible"/>
                                      </p:to>
                                    </p:set>
                                  </p:childTnLst>
                                </p:cTn>
                              </p:par>
                            </p:childTnLst>
                          </p:cTn>
                        </p:par>
                        <p:par>
                          <p:cTn id="12" fill="hold">
                            <p:stCondLst>
                              <p:cond delay="0"/>
                            </p:stCondLst>
                            <p:childTnLst>
                              <p:par>
                                <p:cTn id="13" presetID="2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Rectangle à coins arrondis 113"/>
          <p:cNvSpPr/>
          <p:nvPr/>
        </p:nvSpPr>
        <p:spPr>
          <a:xfrm>
            <a:off x="36000" y="864812"/>
            <a:ext cx="9072000" cy="5593990"/>
          </a:xfrm>
          <a:prstGeom prst="roundRect">
            <a:avLst>
              <a:gd name="adj" fmla="val 2382"/>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2" name="Titre 1"/>
          <p:cNvSpPr>
            <a:spLocks noGrp="1"/>
          </p:cNvSpPr>
          <p:nvPr>
            <p:ph type="title"/>
          </p:nvPr>
        </p:nvSpPr>
        <p:spPr>
          <a:xfrm>
            <a:off x="457200" y="-303555"/>
            <a:ext cx="8229600" cy="1143000"/>
          </a:xfrm>
        </p:spPr>
        <p:txBody>
          <a:bodyPr/>
          <a:lstStyle/>
          <a:p>
            <a:r>
              <a:rPr lang="fr-FR" dirty="0" smtClean="0"/>
              <a:t>Principales données sur UO</a:t>
            </a:r>
            <a:r>
              <a:rPr lang="fr-FR" baseline="-25000" dirty="0" smtClean="0"/>
              <a:t>2</a:t>
            </a:r>
            <a:r>
              <a:rPr lang="fr-FR" baseline="30000" dirty="0" smtClean="0"/>
              <a:t>2+</a:t>
            </a:r>
            <a:r>
              <a:rPr lang="fr-FR" dirty="0" smtClean="0"/>
              <a:t>/TiO</a:t>
            </a:r>
            <a:r>
              <a:rPr lang="fr-FR" baseline="-25000" dirty="0" smtClean="0"/>
              <a:t>2</a:t>
            </a:r>
            <a:r>
              <a:rPr lang="fr-FR" dirty="0" smtClean="0"/>
              <a:t>(110)</a:t>
            </a:r>
            <a:r>
              <a:rPr lang="fr-FR" baseline="-25000" dirty="0" smtClean="0"/>
              <a:t>    </a:t>
            </a:r>
            <a:endParaRPr lang="fr-FR" dirty="0"/>
          </a:p>
        </p:txBody>
      </p:sp>
      <p:grpSp>
        <p:nvGrpSpPr>
          <p:cNvPr id="5" name="Groupe 4"/>
          <p:cNvGrpSpPr/>
          <p:nvPr/>
        </p:nvGrpSpPr>
        <p:grpSpPr>
          <a:xfrm>
            <a:off x="425979" y="679231"/>
            <a:ext cx="2561845" cy="366370"/>
            <a:chOff x="395536" y="4293096"/>
            <a:chExt cx="2561845" cy="366370"/>
          </a:xfrm>
        </p:grpSpPr>
        <p:sp>
          <p:nvSpPr>
            <p:cNvPr id="6" name="Rectangle à coins arrondis 5"/>
            <p:cNvSpPr/>
            <p:nvPr/>
          </p:nvSpPr>
          <p:spPr>
            <a:xfrm>
              <a:off x="395536" y="4299466"/>
              <a:ext cx="2489837" cy="360000"/>
            </a:xfrm>
            <a:prstGeom prst="roundRect">
              <a:avLst>
                <a:gd name="adj" fmla="val 2382"/>
              </a:avLst>
            </a:prstGeom>
            <a:solidFill>
              <a:schemeClr val="bg1"/>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7" name="Espace réservé du contenu 2"/>
            <p:cNvSpPr txBox="1">
              <a:spLocks/>
            </p:cNvSpPr>
            <p:nvPr/>
          </p:nvSpPr>
          <p:spPr>
            <a:xfrm>
              <a:off x="395536" y="4293096"/>
              <a:ext cx="2561845" cy="3600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800" b="0" i="0" strike="noStrike" kern="1200" cap="none" spc="0" normalizeH="0" baseline="0" noProof="0" dirty="0" smtClean="0">
                  <a:ln>
                    <a:noFill/>
                  </a:ln>
                  <a:solidFill>
                    <a:schemeClr val="tx1"/>
                  </a:solidFill>
                  <a:effectLst/>
                  <a:uLnTx/>
                  <a:uFillTx/>
                  <a:latin typeface="+mn-lt"/>
                  <a:ea typeface="+mn-ea"/>
                  <a:cs typeface="+mn-cs"/>
                </a:rPr>
                <a:t>Données expérimentales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800" b="0" i="0"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800" b="0" i="0" strike="noStrike" kern="1200" cap="none" spc="0" normalizeH="0" baseline="0" noProof="0" dirty="0" smtClean="0">
                  <a:ln>
                    <a:noFill/>
                  </a:ln>
                  <a:solidFill>
                    <a:schemeClr val="tx1"/>
                  </a:solidFill>
                  <a:effectLst/>
                  <a:uLnTx/>
                  <a:uFillTx/>
                  <a:latin typeface="+mn-lt"/>
                  <a:ea typeface="+mn-ea"/>
                  <a:cs typeface="+mn-cs"/>
                </a:rPr>
                <a:t> </a:t>
              </a:r>
              <a:endParaRPr kumimoji="0" lang="fr-FR" sz="1800" b="0" i="0" strike="noStrike" kern="1200" cap="none" spc="0" normalizeH="0" baseline="0" noProof="0" dirty="0">
                <a:ln>
                  <a:noFill/>
                </a:ln>
                <a:solidFill>
                  <a:schemeClr val="tx1"/>
                </a:solidFill>
                <a:effectLst/>
                <a:uLnTx/>
                <a:uFillTx/>
                <a:latin typeface="+mn-lt"/>
                <a:ea typeface="+mn-ea"/>
                <a:cs typeface="+mn-cs"/>
              </a:endParaRPr>
            </a:p>
          </p:txBody>
        </p:sp>
      </p:grpSp>
      <p:sp>
        <p:nvSpPr>
          <p:cNvPr id="14" name="Rectangle 13"/>
          <p:cNvSpPr/>
          <p:nvPr/>
        </p:nvSpPr>
        <p:spPr>
          <a:xfrm>
            <a:off x="147102" y="1417543"/>
            <a:ext cx="7944483" cy="600164"/>
          </a:xfrm>
          <a:prstGeom prst="rect">
            <a:avLst/>
          </a:prstGeom>
          <a:effectLst/>
        </p:spPr>
        <p:txBody>
          <a:bodyPr wrap="none">
            <a:spAutoFit/>
          </a:bodyPr>
          <a:lstStyle/>
          <a:p>
            <a:pPr marL="444500" indent="-444500" algn="just">
              <a:lnSpc>
                <a:spcPct val="110000"/>
              </a:lnSpc>
              <a:buFont typeface="Arial" pitchFamily="34" charset="0"/>
              <a:buChar char="•"/>
            </a:pPr>
            <a:r>
              <a:rPr lang="fr-FR" sz="1600" dirty="0" smtClean="0"/>
              <a:t>Les mesures par EXAFS</a:t>
            </a:r>
            <a:r>
              <a:rPr lang="fr-FR" sz="1600" baseline="30000" dirty="0" smtClean="0"/>
              <a:t>2</a:t>
            </a:r>
            <a:r>
              <a:rPr lang="fr-FR" sz="1600" dirty="0" smtClean="0"/>
              <a:t> (</a:t>
            </a:r>
            <a:r>
              <a:rPr lang="en-US" sz="1600" dirty="0" smtClean="0">
                <a:cs typeface="Times New Roman" pitchFamily="18" charset="0"/>
              </a:rPr>
              <a:t>Extended X-Ray Absorption Fine Structure) </a:t>
            </a:r>
            <a:r>
              <a:rPr lang="en-US" sz="1600" dirty="0" err="1" smtClean="0">
                <a:cs typeface="Times New Roman" pitchFamily="18" charset="0"/>
              </a:rPr>
              <a:t>montrent</a:t>
            </a:r>
            <a:r>
              <a:rPr lang="en-US" sz="1600" dirty="0" smtClean="0">
                <a:cs typeface="Times New Roman" pitchFamily="18" charset="0"/>
              </a:rPr>
              <a:t> : </a:t>
            </a:r>
          </a:p>
          <a:p>
            <a:pPr marL="901700" lvl="1" indent="-444500" algn="just">
              <a:lnSpc>
                <a:spcPct val="110000"/>
              </a:lnSpc>
              <a:buFont typeface="Calibri" pitchFamily="34" charset="0"/>
              <a:buChar char="‒"/>
            </a:pPr>
            <a:r>
              <a:rPr lang="en-US" sz="1400" dirty="0" smtClean="0">
                <a:cs typeface="Times New Roman" pitchFamily="18" charset="0"/>
              </a:rPr>
              <a:t>En solution, </a:t>
            </a:r>
            <a:r>
              <a:rPr lang="en-US" sz="1400" dirty="0" err="1" smtClean="0">
                <a:cs typeface="Times New Roman" pitchFamily="18" charset="0"/>
              </a:rPr>
              <a:t>l’ion</a:t>
            </a:r>
            <a:r>
              <a:rPr lang="en-US" sz="1400" dirty="0" smtClean="0">
                <a:cs typeface="Times New Roman" pitchFamily="18" charset="0"/>
              </a:rPr>
              <a:t> </a:t>
            </a:r>
            <a:r>
              <a:rPr lang="en-US" sz="1400" dirty="0" err="1" smtClean="0">
                <a:cs typeface="Times New Roman" pitchFamily="18" charset="0"/>
              </a:rPr>
              <a:t>uranyle</a:t>
            </a:r>
            <a:r>
              <a:rPr lang="en-US" sz="1400" dirty="0" smtClean="0">
                <a:cs typeface="Times New Roman" pitchFamily="18" charset="0"/>
              </a:rPr>
              <a:t> </a:t>
            </a:r>
            <a:r>
              <a:rPr lang="en-US" sz="1400" dirty="0" err="1" smtClean="0">
                <a:cs typeface="Times New Roman" pitchFamily="18" charset="0"/>
              </a:rPr>
              <a:t>s’entoure</a:t>
            </a:r>
            <a:r>
              <a:rPr lang="en-US" sz="1400" dirty="0" smtClean="0">
                <a:cs typeface="Times New Roman" pitchFamily="18" charset="0"/>
              </a:rPr>
              <a:t> de 5 </a:t>
            </a:r>
            <a:r>
              <a:rPr lang="en-US" sz="1400" dirty="0" err="1" smtClean="0">
                <a:cs typeface="Times New Roman" pitchFamily="18" charset="0"/>
              </a:rPr>
              <a:t>molécules</a:t>
            </a:r>
            <a:r>
              <a:rPr lang="en-US" sz="1400" dirty="0" smtClean="0">
                <a:cs typeface="Times New Roman" pitchFamily="18" charset="0"/>
              </a:rPr>
              <a:t> </a:t>
            </a:r>
            <a:r>
              <a:rPr lang="en-US" sz="1400" dirty="0" err="1" smtClean="0">
                <a:cs typeface="Times New Roman" pitchFamily="18" charset="0"/>
              </a:rPr>
              <a:t>d’eau</a:t>
            </a:r>
            <a:r>
              <a:rPr lang="en-US" sz="1400" dirty="0" smtClean="0">
                <a:cs typeface="Times New Roman" pitchFamily="18" charset="0"/>
              </a:rPr>
              <a:t> :</a:t>
            </a:r>
            <a:r>
              <a:rPr lang="en-US" sz="1400" dirty="0" smtClean="0">
                <a:solidFill>
                  <a:srgbClr val="FF0000"/>
                </a:solidFill>
                <a:cs typeface="Times New Roman" pitchFamily="18" charset="0"/>
              </a:rPr>
              <a:t> d(U-O</a:t>
            </a:r>
            <a:r>
              <a:rPr lang="en-US" sz="1400" baseline="-25000" dirty="0" smtClean="0">
                <a:solidFill>
                  <a:srgbClr val="FF0000"/>
                </a:solidFill>
                <a:cs typeface="Times New Roman" pitchFamily="18" charset="0"/>
              </a:rPr>
              <a:t>1st</a:t>
            </a:r>
            <a:r>
              <a:rPr lang="en-US" sz="1400" dirty="0" smtClean="0">
                <a:solidFill>
                  <a:srgbClr val="FF0000"/>
                </a:solidFill>
                <a:cs typeface="Times New Roman" pitchFamily="18" charset="0"/>
              </a:rPr>
              <a:t>) = 2,42 Å , d(U=</a:t>
            </a:r>
            <a:r>
              <a:rPr lang="en-US" sz="1400" dirty="0" err="1" smtClean="0">
                <a:solidFill>
                  <a:srgbClr val="FF0000"/>
                </a:solidFill>
                <a:cs typeface="Times New Roman" pitchFamily="18" charset="0"/>
              </a:rPr>
              <a:t>O</a:t>
            </a:r>
            <a:r>
              <a:rPr lang="en-US" sz="1400" baseline="-25000" dirty="0" err="1" smtClean="0">
                <a:solidFill>
                  <a:srgbClr val="FF0000"/>
                </a:solidFill>
                <a:cs typeface="Times New Roman" pitchFamily="18" charset="0"/>
              </a:rPr>
              <a:t>yle</a:t>
            </a:r>
            <a:r>
              <a:rPr lang="en-US" sz="1400" dirty="0" smtClean="0">
                <a:solidFill>
                  <a:srgbClr val="FF0000"/>
                </a:solidFill>
                <a:cs typeface="Times New Roman" pitchFamily="18" charset="0"/>
              </a:rPr>
              <a:t>)=1,77 Å</a:t>
            </a:r>
          </a:p>
        </p:txBody>
      </p:sp>
      <p:grpSp>
        <p:nvGrpSpPr>
          <p:cNvPr id="105" name="Groupe 104"/>
          <p:cNvGrpSpPr/>
          <p:nvPr/>
        </p:nvGrpSpPr>
        <p:grpSpPr>
          <a:xfrm>
            <a:off x="521415" y="2707036"/>
            <a:ext cx="7593045" cy="1153717"/>
            <a:chOff x="490879" y="2996952"/>
            <a:chExt cx="7593045" cy="1153717"/>
          </a:xfrm>
        </p:grpSpPr>
        <p:sp>
          <p:nvSpPr>
            <p:cNvPr id="20" name="Rectangle 19"/>
            <p:cNvSpPr/>
            <p:nvPr/>
          </p:nvSpPr>
          <p:spPr>
            <a:xfrm>
              <a:off x="490879" y="2996952"/>
              <a:ext cx="7416069" cy="600164"/>
            </a:xfrm>
            <a:prstGeom prst="rect">
              <a:avLst/>
            </a:prstGeom>
          </p:spPr>
          <p:txBody>
            <a:bodyPr wrap="none">
              <a:spAutoFit/>
            </a:bodyPr>
            <a:lstStyle/>
            <a:p>
              <a:pPr marL="444500" indent="-444500" algn="just">
                <a:lnSpc>
                  <a:spcPct val="110000"/>
                </a:lnSpc>
                <a:buFont typeface="Arial" pitchFamily="34" charset="0"/>
                <a:buChar char="•"/>
              </a:pPr>
              <a:r>
                <a:rPr lang="fr-FR" sz="1600" dirty="0" smtClean="0"/>
                <a:t>Les données TRLFS</a:t>
              </a:r>
              <a:r>
                <a:rPr lang="fr-FR" sz="1600" baseline="30000" dirty="0" smtClean="0"/>
                <a:t>3</a:t>
              </a:r>
              <a:r>
                <a:rPr lang="fr-FR" sz="1600" dirty="0" smtClean="0"/>
                <a:t> (Time </a:t>
              </a:r>
              <a:r>
                <a:rPr lang="fr-FR" sz="1600" dirty="0" err="1" smtClean="0"/>
                <a:t>Resolved</a:t>
              </a:r>
              <a:r>
                <a:rPr lang="fr-FR" sz="1600" dirty="0" smtClean="0"/>
                <a:t> </a:t>
              </a:r>
              <a:r>
                <a:rPr lang="fr-FR" sz="1600" dirty="0" smtClean="0">
                  <a:cs typeface="Times New Roman" pitchFamily="18" charset="0"/>
                </a:rPr>
                <a:t>Laser Fluorescence </a:t>
              </a:r>
              <a:r>
                <a:rPr lang="fr-FR" sz="1600" dirty="0" err="1" smtClean="0">
                  <a:cs typeface="Times New Roman" pitchFamily="18" charset="0"/>
                </a:rPr>
                <a:t>Spectroscopy</a:t>
              </a:r>
              <a:r>
                <a:rPr lang="en-US" sz="1600" dirty="0" smtClean="0">
                  <a:cs typeface="Times New Roman" pitchFamily="18" charset="0"/>
                </a:rPr>
                <a:t>) </a:t>
              </a:r>
              <a:r>
                <a:rPr lang="en-US" sz="1600" dirty="0" err="1" smtClean="0">
                  <a:cs typeface="Times New Roman" pitchFamily="18" charset="0"/>
                </a:rPr>
                <a:t>montrent</a:t>
              </a:r>
              <a:r>
                <a:rPr lang="en-US" sz="1600" dirty="0" smtClean="0">
                  <a:cs typeface="Times New Roman" pitchFamily="18" charset="0"/>
                </a:rPr>
                <a:t> : </a:t>
              </a:r>
            </a:p>
            <a:p>
              <a:pPr marL="901700" lvl="1" indent="-444500" algn="just">
                <a:lnSpc>
                  <a:spcPct val="110000"/>
                </a:lnSpc>
                <a:buFont typeface="Calibri" pitchFamily="34" charset="0"/>
                <a:buChar char="‒"/>
              </a:pPr>
              <a:r>
                <a:rPr lang="en-US" sz="1400" dirty="0" smtClean="0">
                  <a:cs typeface="Times New Roman" pitchFamily="18" charset="0"/>
                </a:rPr>
                <a:t>A bas pH, </a:t>
              </a:r>
              <a:r>
                <a:rPr lang="en-US" sz="1400" dirty="0" err="1" smtClean="0">
                  <a:cs typeface="Times New Roman" pitchFamily="18" charset="0"/>
                </a:rPr>
                <a:t>deux</a:t>
              </a:r>
              <a:r>
                <a:rPr lang="en-US" sz="1400" dirty="0" smtClean="0">
                  <a:cs typeface="Times New Roman" pitchFamily="18" charset="0"/>
                </a:rPr>
                <a:t> complexes bidentates </a:t>
              </a:r>
              <a:r>
                <a:rPr lang="en-US" sz="1400" dirty="0" err="1" smtClean="0">
                  <a:cs typeface="Times New Roman" pitchFamily="18" charset="0"/>
                </a:rPr>
                <a:t>sont</a:t>
              </a:r>
              <a:r>
                <a:rPr lang="en-US" sz="1400" dirty="0" smtClean="0">
                  <a:cs typeface="Times New Roman" pitchFamily="18" charset="0"/>
                </a:rPr>
                <a:t> </a:t>
              </a:r>
              <a:r>
                <a:rPr lang="en-US" sz="1400" dirty="0" err="1" smtClean="0">
                  <a:cs typeface="Times New Roman" pitchFamily="18" charset="0"/>
                </a:rPr>
                <a:t>observés</a:t>
              </a:r>
              <a:r>
                <a:rPr lang="en-US" sz="1400" dirty="0" smtClean="0">
                  <a:cs typeface="Times New Roman" pitchFamily="18" charset="0"/>
                </a:rPr>
                <a:t> </a:t>
              </a:r>
              <a:endParaRPr lang="fr-FR" sz="1400" dirty="0">
                <a:sym typeface="Symbol" pitchFamily="18" charset="2"/>
              </a:endParaRPr>
            </a:p>
          </p:txBody>
        </p:sp>
        <p:sp>
          <p:nvSpPr>
            <p:cNvPr id="21" name="Rectangle 20"/>
            <p:cNvSpPr/>
            <p:nvPr/>
          </p:nvSpPr>
          <p:spPr>
            <a:xfrm>
              <a:off x="497424" y="3550505"/>
              <a:ext cx="7586500" cy="600164"/>
            </a:xfrm>
            <a:prstGeom prst="rect">
              <a:avLst/>
            </a:prstGeom>
          </p:spPr>
          <p:txBody>
            <a:bodyPr wrap="none">
              <a:spAutoFit/>
            </a:bodyPr>
            <a:lstStyle/>
            <a:p>
              <a:pPr marL="444500" indent="-444500" algn="just">
                <a:lnSpc>
                  <a:spcPct val="110000"/>
                </a:lnSpc>
                <a:buFont typeface="Arial" pitchFamily="34" charset="0"/>
                <a:buChar char="•"/>
              </a:pPr>
              <a:r>
                <a:rPr lang="fr-FR" sz="1600" dirty="0" smtClean="0"/>
                <a:t>D’après les mesure SHG</a:t>
              </a:r>
              <a:r>
                <a:rPr lang="fr-FR" sz="1600" baseline="30000" dirty="0" smtClean="0"/>
                <a:t>4</a:t>
              </a:r>
              <a:r>
                <a:rPr lang="fr-FR" sz="1600" dirty="0" smtClean="0"/>
                <a:t> (Second </a:t>
              </a:r>
              <a:r>
                <a:rPr lang="fr-FR" sz="1600" dirty="0" err="1" smtClean="0"/>
                <a:t>Harmonic</a:t>
              </a:r>
              <a:r>
                <a:rPr lang="fr-FR" sz="1600" dirty="0" smtClean="0"/>
                <a:t> </a:t>
              </a:r>
              <a:r>
                <a:rPr lang="fr-FR" sz="1600" dirty="0" err="1" smtClean="0"/>
                <a:t>Generation</a:t>
              </a:r>
              <a:r>
                <a:rPr lang="fr-FR" sz="1600" dirty="0" smtClean="0"/>
                <a:t>) :</a:t>
              </a:r>
            </a:p>
            <a:p>
              <a:pPr marL="901700" lvl="1" indent="-444500" algn="just">
                <a:lnSpc>
                  <a:spcPct val="110000"/>
                </a:lnSpc>
                <a:buFont typeface="Calibri" pitchFamily="34" charset="0"/>
                <a:buChar char="‒"/>
              </a:pPr>
              <a:r>
                <a:rPr lang="fr-FR" sz="1400" dirty="0" smtClean="0">
                  <a:sym typeface="Symbol" pitchFamily="18" charset="2"/>
                </a:rPr>
                <a:t>Ces deux complexes sont formés sur deux types d’atomes d’oxygène de surface :  </a:t>
              </a:r>
              <a:r>
                <a:rPr lang="fr-FR" sz="1400" b="1" i="1" dirty="0" err="1" smtClean="0">
                  <a:sym typeface="Symbol" pitchFamily="18" charset="2"/>
                </a:rPr>
                <a:t>bb</a:t>
              </a:r>
              <a:r>
                <a:rPr lang="fr-FR" sz="1400" b="1" i="1" dirty="0" smtClean="0">
                  <a:sym typeface="Symbol" pitchFamily="18" charset="2"/>
                </a:rPr>
                <a:t> </a:t>
              </a:r>
              <a:r>
                <a:rPr lang="fr-FR" sz="1400" b="1" dirty="0" smtClean="0">
                  <a:sym typeface="Symbol" pitchFamily="18" charset="2"/>
                </a:rPr>
                <a:t>&gt; </a:t>
              </a:r>
              <a:r>
                <a:rPr lang="fr-FR" sz="1400" b="1" i="1" dirty="0" err="1" smtClean="0">
                  <a:sym typeface="Symbol" pitchFamily="18" charset="2"/>
                </a:rPr>
                <a:t>bt</a:t>
              </a:r>
              <a:endParaRPr lang="fr-FR" sz="1400" b="1" dirty="0">
                <a:sym typeface="Symbol" pitchFamily="18" charset="2"/>
              </a:endParaRPr>
            </a:p>
          </p:txBody>
        </p:sp>
      </p:grpSp>
      <p:grpSp>
        <p:nvGrpSpPr>
          <p:cNvPr id="83" name="Groupe 82"/>
          <p:cNvGrpSpPr/>
          <p:nvPr/>
        </p:nvGrpSpPr>
        <p:grpSpPr>
          <a:xfrm>
            <a:off x="3128342" y="2363125"/>
            <a:ext cx="3315866" cy="2281802"/>
            <a:chOff x="35496" y="3933056"/>
            <a:chExt cx="3315866" cy="2281802"/>
          </a:xfrm>
        </p:grpSpPr>
        <p:pic>
          <p:nvPicPr>
            <p:cNvPr id="16" name="Image 15" descr="uranyle_vide.png"/>
            <p:cNvPicPr>
              <a:picLocks noChangeAspect="1"/>
            </p:cNvPicPr>
            <p:nvPr/>
          </p:nvPicPr>
          <p:blipFill>
            <a:blip r:embed="rId3" cstate="print"/>
            <a:stretch>
              <a:fillRect/>
            </a:stretch>
          </p:blipFill>
          <p:spPr>
            <a:xfrm flipH="1">
              <a:off x="35496" y="3933056"/>
              <a:ext cx="2533588" cy="2281802"/>
            </a:xfrm>
            <a:prstGeom prst="rect">
              <a:avLst/>
            </a:prstGeom>
          </p:spPr>
        </p:pic>
        <p:sp>
          <p:nvSpPr>
            <p:cNvPr id="18" name="Rectangle 17"/>
            <p:cNvSpPr/>
            <p:nvPr/>
          </p:nvSpPr>
          <p:spPr>
            <a:xfrm flipH="1">
              <a:off x="1475656" y="5229200"/>
              <a:ext cx="1875706" cy="369331"/>
            </a:xfrm>
            <a:prstGeom prst="rect">
              <a:avLst/>
            </a:prstGeom>
          </p:spPr>
          <p:txBody>
            <a:bodyPr wrap="none">
              <a:spAutoFit/>
            </a:bodyPr>
            <a:lstStyle/>
            <a:p>
              <a:r>
                <a:rPr lang="en-GB" dirty="0" smtClean="0">
                  <a:solidFill>
                    <a:srgbClr val="FF0000"/>
                  </a:solidFill>
                </a:rPr>
                <a:t>d(U-O</a:t>
              </a:r>
              <a:r>
                <a:rPr lang="en-GB" baseline="-25000" dirty="0" smtClean="0">
                  <a:solidFill>
                    <a:srgbClr val="FF0000"/>
                  </a:solidFill>
                </a:rPr>
                <a:t>1st</a:t>
              </a:r>
              <a:r>
                <a:rPr lang="en-GB" dirty="0" smtClean="0">
                  <a:solidFill>
                    <a:srgbClr val="FF0000"/>
                  </a:solidFill>
                </a:rPr>
                <a:t>) = 2,42 </a:t>
              </a:r>
              <a:r>
                <a:rPr lang="en-US" dirty="0" smtClean="0">
                  <a:solidFill>
                    <a:srgbClr val="FF0000"/>
                  </a:solidFill>
                  <a:cs typeface="Arial" charset="0"/>
                </a:rPr>
                <a:t>Å</a:t>
              </a:r>
              <a:r>
                <a:rPr lang="en-US" dirty="0" smtClean="0">
                  <a:solidFill>
                    <a:srgbClr val="FF0000"/>
                  </a:solidFill>
                  <a:cs typeface="Times New Roman" pitchFamily="18" charset="0"/>
                </a:rPr>
                <a:t> </a:t>
              </a:r>
              <a:endParaRPr lang="fr-FR" dirty="0">
                <a:solidFill>
                  <a:srgbClr val="FF0000"/>
                </a:solidFill>
              </a:endParaRPr>
            </a:p>
          </p:txBody>
        </p:sp>
        <p:cxnSp>
          <p:nvCxnSpPr>
            <p:cNvPr id="35" name="Connecteur droit avec flèche 34"/>
            <p:cNvCxnSpPr>
              <a:cxnSpLocks noChangeAspect="1"/>
            </p:cNvCxnSpPr>
            <p:nvPr/>
          </p:nvCxnSpPr>
          <p:spPr>
            <a:xfrm flipV="1">
              <a:off x="1496322" y="5066462"/>
              <a:ext cx="316143" cy="35128"/>
            </a:xfrm>
            <a:prstGeom prst="straightConnector1">
              <a:avLst/>
            </a:prstGeom>
            <a:ln w="12700">
              <a:solidFill>
                <a:srgbClr val="FF000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59" name="ZoneTexte 58"/>
            <p:cNvSpPr txBox="1"/>
            <p:nvPr/>
          </p:nvSpPr>
          <p:spPr bwMode="auto">
            <a:xfrm>
              <a:off x="931676" y="4901244"/>
              <a:ext cx="674687" cy="369887"/>
            </a:xfrm>
            <a:prstGeom prst="rect">
              <a:avLst/>
            </a:prstGeom>
            <a:noFill/>
          </p:spPr>
          <p:txBody>
            <a:bodyPr>
              <a:spAutoFit/>
            </a:bodyPr>
            <a:lstStyle/>
            <a:p>
              <a:pPr algn="ctr">
                <a:defRPr/>
              </a:pPr>
              <a:r>
                <a:rPr lang="fr-FR" b="1" dirty="0">
                  <a:solidFill>
                    <a:schemeClr val="bg1"/>
                  </a:solidFill>
                  <a:latin typeface="+mj-lt"/>
                  <a:cs typeface="Times New Roman" pitchFamily="18" charset="0"/>
                </a:rPr>
                <a:t>U</a:t>
              </a:r>
              <a:endParaRPr lang="fr-FR" b="1" baseline="-25000" dirty="0">
                <a:solidFill>
                  <a:schemeClr val="bg1"/>
                </a:solidFill>
                <a:latin typeface="+mj-lt"/>
                <a:cs typeface="Times New Roman" pitchFamily="18" charset="0"/>
              </a:endParaRPr>
            </a:p>
          </p:txBody>
        </p:sp>
        <p:sp>
          <p:nvSpPr>
            <p:cNvPr id="60" name="ZoneTexte 59"/>
            <p:cNvSpPr txBox="1"/>
            <p:nvPr/>
          </p:nvSpPr>
          <p:spPr bwMode="auto">
            <a:xfrm>
              <a:off x="584945" y="4005064"/>
              <a:ext cx="674687" cy="368300"/>
            </a:xfrm>
            <a:prstGeom prst="rect">
              <a:avLst/>
            </a:prstGeom>
            <a:noFill/>
          </p:spPr>
          <p:txBody>
            <a:bodyPr>
              <a:spAutoFit/>
            </a:bodyPr>
            <a:lstStyle/>
            <a:p>
              <a:pPr algn="ctr">
                <a:defRPr/>
              </a:pPr>
              <a:r>
                <a:rPr lang="fr-FR" dirty="0" err="1">
                  <a:cs typeface="Times New Roman" pitchFamily="18" charset="0"/>
                </a:rPr>
                <a:t>O</a:t>
              </a:r>
              <a:r>
                <a:rPr lang="fr-FR" baseline="-25000" dirty="0" err="1">
                  <a:cs typeface="Times New Roman" pitchFamily="18" charset="0"/>
                </a:rPr>
                <a:t>yle</a:t>
              </a:r>
              <a:endParaRPr lang="fr-FR" baseline="-25000" dirty="0">
                <a:cs typeface="Times New Roman" pitchFamily="18" charset="0"/>
              </a:endParaRPr>
            </a:p>
          </p:txBody>
        </p:sp>
        <p:cxnSp>
          <p:nvCxnSpPr>
            <p:cNvPr id="61" name="Connecteur droit avec flèche 60"/>
            <p:cNvCxnSpPr/>
            <p:nvPr/>
          </p:nvCxnSpPr>
          <p:spPr bwMode="auto">
            <a:xfrm>
              <a:off x="827584" y="4293096"/>
              <a:ext cx="144016" cy="203771"/>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64" name="ZoneTexte 63"/>
            <p:cNvSpPr txBox="1"/>
            <p:nvPr/>
          </p:nvSpPr>
          <p:spPr bwMode="auto">
            <a:xfrm>
              <a:off x="1761785" y="4361054"/>
              <a:ext cx="674687" cy="368300"/>
            </a:xfrm>
            <a:prstGeom prst="rect">
              <a:avLst/>
            </a:prstGeom>
            <a:noFill/>
          </p:spPr>
          <p:txBody>
            <a:bodyPr>
              <a:spAutoFit/>
            </a:bodyPr>
            <a:lstStyle/>
            <a:p>
              <a:pPr algn="ctr">
                <a:defRPr/>
              </a:pPr>
              <a:r>
                <a:rPr lang="fr-FR" dirty="0" smtClean="0">
                  <a:cs typeface="Times New Roman" pitchFamily="18" charset="0"/>
                </a:rPr>
                <a:t>O</a:t>
              </a:r>
              <a:r>
                <a:rPr lang="fr-FR" baseline="-25000" dirty="0" smtClean="0">
                  <a:cs typeface="Times New Roman" pitchFamily="18" charset="0"/>
                </a:rPr>
                <a:t>1st</a:t>
              </a:r>
              <a:endParaRPr lang="fr-FR" baseline="-25000" dirty="0">
                <a:cs typeface="Times New Roman" pitchFamily="18" charset="0"/>
              </a:endParaRPr>
            </a:p>
          </p:txBody>
        </p:sp>
        <p:cxnSp>
          <p:nvCxnSpPr>
            <p:cNvPr id="65" name="Connecteur droit avec flèche 64"/>
            <p:cNvCxnSpPr/>
            <p:nvPr/>
          </p:nvCxnSpPr>
          <p:spPr bwMode="auto">
            <a:xfrm flipH="1">
              <a:off x="1934319" y="4653136"/>
              <a:ext cx="45393" cy="203771"/>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grpSp>
        <p:nvGrpSpPr>
          <p:cNvPr id="82" name="Groupe 81"/>
          <p:cNvGrpSpPr/>
          <p:nvPr/>
        </p:nvGrpSpPr>
        <p:grpSpPr>
          <a:xfrm>
            <a:off x="2569631" y="2609592"/>
            <a:ext cx="4528361" cy="2385664"/>
            <a:chOff x="2832233" y="4028214"/>
            <a:chExt cx="4528361" cy="2385664"/>
          </a:xfrm>
        </p:grpSpPr>
        <p:grpSp>
          <p:nvGrpSpPr>
            <p:cNvPr id="43" name="Groupe 55"/>
            <p:cNvGrpSpPr>
              <a:grpSpLocks noChangeAspect="1"/>
            </p:cNvGrpSpPr>
            <p:nvPr/>
          </p:nvGrpSpPr>
          <p:grpSpPr bwMode="auto">
            <a:xfrm>
              <a:off x="2832233" y="4028214"/>
              <a:ext cx="3525209" cy="2385664"/>
              <a:chOff x="363497" y="2528551"/>
              <a:chExt cx="4763091" cy="3300247"/>
            </a:xfrm>
          </p:grpSpPr>
          <p:pic>
            <p:nvPicPr>
              <p:cNvPr id="44" name="Image 56" descr="bb.png"/>
              <p:cNvPicPr>
                <a:picLocks noChangeAspect="1"/>
              </p:cNvPicPr>
              <p:nvPr/>
            </p:nvPicPr>
            <p:blipFill>
              <a:blip r:embed="rId4" cstate="print">
                <a:clrChange>
                  <a:clrFrom>
                    <a:srgbClr val="FFFFFF"/>
                  </a:clrFrom>
                  <a:clrTo>
                    <a:srgbClr val="FFFFFF">
                      <a:alpha val="0"/>
                    </a:srgbClr>
                  </a:clrTo>
                </a:clrChange>
              </a:blip>
              <a:srcRect l="2858" t="21001" r="2820" b="8652"/>
              <a:stretch>
                <a:fillRect/>
              </a:stretch>
            </p:blipFill>
            <p:spPr bwMode="auto">
              <a:xfrm flipH="1">
                <a:off x="363497" y="2528551"/>
                <a:ext cx="4763091" cy="3300247"/>
              </a:xfrm>
              <a:prstGeom prst="rect">
                <a:avLst/>
              </a:prstGeom>
              <a:noFill/>
              <a:ln w="9525">
                <a:noFill/>
                <a:miter lim="800000"/>
                <a:headEnd/>
                <a:tailEnd/>
              </a:ln>
            </p:spPr>
          </p:pic>
          <p:sp>
            <p:nvSpPr>
              <p:cNvPr id="48" name="ZoneTexte 47"/>
              <p:cNvSpPr txBox="1"/>
              <p:nvPr/>
            </p:nvSpPr>
            <p:spPr>
              <a:xfrm>
                <a:off x="2130423" y="5086475"/>
                <a:ext cx="998077" cy="510921"/>
              </a:xfrm>
              <a:prstGeom prst="rect">
                <a:avLst/>
              </a:prstGeom>
              <a:noFill/>
            </p:spPr>
            <p:txBody>
              <a:bodyPr wrap="square">
                <a:spAutoFit/>
              </a:bodyPr>
              <a:lstStyle/>
              <a:p>
                <a:pPr algn="ctr">
                  <a:defRPr/>
                </a:pPr>
                <a:r>
                  <a:rPr lang="fr-FR" dirty="0" smtClean="0">
                    <a:latin typeface="+mj-lt"/>
                    <a:cs typeface="Times New Roman" pitchFamily="18" charset="0"/>
                  </a:rPr>
                  <a:t>Ti</a:t>
                </a:r>
                <a:endParaRPr lang="fr-FR" baseline="-25000" dirty="0">
                  <a:latin typeface="+mj-lt"/>
                  <a:cs typeface="Times New Roman" pitchFamily="18" charset="0"/>
                </a:endParaRPr>
              </a:p>
            </p:txBody>
          </p:sp>
        </p:grpSp>
        <p:sp>
          <p:nvSpPr>
            <p:cNvPr id="67" name="Rectangle 66"/>
            <p:cNvSpPr/>
            <p:nvPr/>
          </p:nvSpPr>
          <p:spPr>
            <a:xfrm flipH="1">
              <a:off x="4640510" y="4283805"/>
              <a:ext cx="1875706" cy="369331"/>
            </a:xfrm>
            <a:prstGeom prst="rect">
              <a:avLst/>
            </a:prstGeom>
          </p:spPr>
          <p:txBody>
            <a:bodyPr wrap="none">
              <a:spAutoFit/>
            </a:bodyPr>
            <a:lstStyle/>
            <a:p>
              <a:r>
                <a:rPr lang="en-GB" dirty="0" smtClean="0">
                  <a:solidFill>
                    <a:srgbClr val="00B0F0"/>
                  </a:solidFill>
                </a:rPr>
                <a:t>d(U-O</a:t>
              </a:r>
              <a:r>
                <a:rPr lang="en-GB" baseline="-25000" dirty="0" smtClean="0">
                  <a:solidFill>
                    <a:srgbClr val="00B0F0"/>
                  </a:solidFill>
                </a:rPr>
                <a:t>1st</a:t>
              </a:r>
              <a:r>
                <a:rPr lang="en-GB" dirty="0" smtClean="0">
                  <a:solidFill>
                    <a:srgbClr val="00B0F0"/>
                  </a:solidFill>
                </a:rPr>
                <a:t>) = 2,47 </a:t>
              </a:r>
              <a:r>
                <a:rPr lang="en-US" dirty="0" smtClean="0">
                  <a:solidFill>
                    <a:srgbClr val="00B0F0"/>
                  </a:solidFill>
                  <a:cs typeface="Arial" charset="0"/>
                </a:rPr>
                <a:t>Å</a:t>
              </a:r>
              <a:r>
                <a:rPr lang="en-US" dirty="0" smtClean="0">
                  <a:solidFill>
                    <a:srgbClr val="00B0F0"/>
                  </a:solidFill>
                  <a:cs typeface="Times New Roman" pitchFamily="18" charset="0"/>
                </a:rPr>
                <a:t> </a:t>
              </a:r>
              <a:endParaRPr lang="fr-FR" dirty="0">
                <a:solidFill>
                  <a:srgbClr val="00B0F0"/>
                </a:solidFill>
              </a:endParaRPr>
            </a:p>
          </p:txBody>
        </p:sp>
        <p:cxnSp>
          <p:nvCxnSpPr>
            <p:cNvPr id="73" name="Connecteur droit avec flèche 72"/>
            <p:cNvCxnSpPr/>
            <p:nvPr/>
          </p:nvCxnSpPr>
          <p:spPr bwMode="auto">
            <a:xfrm>
              <a:off x="4595150" y="4425537"/>
              <a:ext cx="0" cy="275779"/>
            </a:xfrm>
            <a:prstGeom prst="straightConnector1">
              <a:avLst/>
            </a:prstGeom>
            <a:ln w="12700">
              <a:solidFill>
                <a:srgbClr val="00B0F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flipH="1">
              <a:off x="5220072" y="4869160"/>
              <a:ext cx="2140522" cy="369332"/>
            </a:xfrm>
            <a:prstGeom prst="rect">
              <a:avLst/>
            </a:prstGeom>
          </p:spPr>
          <p:txBody>
            <a:bodyPr wrap="none">
              <a:spAutoFit/>
            </a:bodyPr>
            <a:lstStyle/>
            <a:p>
              <a:r>
                <a:rPr lang="en-GB" dirty="0" smtClean="0">
                  <a:solidFill>
                    <a:srgbClr val="009900"/>
                  </a:solidFill>
                </a:rPr>
                <a:t>d(U-</a:t>
              </a:r>
              <a:r>
                <a:rPr lang="en-GB" dirty="0" err="1" smtClean="0">
                  <a:solidFill>
                    <a:srgbClr val="009900"/>
                  </a:solidFill>
                </a:rPr>
                <a:t>O</a:t>
              </a:r>
              <a:r>
                <a:rPr lang="en-GB" baseline="-25000" dirty="0" err="1" smtClean="0">
                  <a:solidFill>
                    <a:srgbClr val="009900"/>
                  </a:solidFill>
                </a:rPr>
                <a:t>surface</a:t>
              </a:r>
              <a:r>
                <a:rPr lang="en-GB" dirty="0" smtClean="0">
                  <a:solidFill>
                    <a:srgbClr val="009900"/>
                  </a:solidFill>
                </a:rPr>
                <a:t>) = 2,31 </a:t>
              </a:r>
              <a:r>
                <a:rPr lang="en-US" dirty="0" smtClean="0">
                  <a:solidFill>
                    <a:srgbClr val="009900"/>
                  </a:solidFill>
                  <a:cs typeface="Arial" charset="0"/>
                </a:rPr>
                <a:t>Å</a:t>
              </a:r>
              <a:r>
                <a:rPr lang="en-US" dirty="0" smtClean="0">
                  <a:solidFill>
                    <a:srgbClr val="009900"/>
                  </a:solidFill>
                  <a:cs typeface="Times New Roman" pitchFamily="18" charset="0"/>
                </a:rPr>
                <a:t> </a:t>
              </a:r>
              <a:endParaRPr lang="fr-FR" dirty="0">
                <a:solidFill>
                  <a:srgbClr val="009900"/>
                </a:solidFill>
              </a:endParaRPr>
            </a:p>
          </p:txBody>
        </p:sp>
        <p:cxnSp>
          <p:nvCxnSpPr>
            <p:cNvPr id="76" name="Connecteur droit avec flèche 75"/>
            <p:cNvCxnSpPr/>
            <p:nvPr/>
          </p:nvCxnSpPr>
          <p:spPr bwMode="auto">
            <a:xfrm flipH="1">
              <a:off x="4860032" y="5085184"/>
              <a:ext cx="432048" cy="144016"/>
            </a:xfrm>
            <a:prstGeom prst="straightConnector1">
              <a:avLst/>
            </a:prstGeom>
            <a:ln w="12700">
              <a:solidFill>
                <a:srgbClr val="009900"/>
              </a:solidFill>
              <a:tailEnd type="stealth"/>
            </a:ln>
          </p:spPr>
          <p:style>
            <a:lnRef idx="1">
              <a:schemeClr val="accent1"/>
            </a:lnRef>
            <a:fillRef idx="0">
              <a:schemeClr val="accent1"/>
            </a:fillRef>
            <a:effectRef idx="0">
              <a:schemeClr val="accent1"/>
            </a:effectRef>
            <a:fontRef idx="minor">
              <a:schemeClr val="tx1"/>
            </a:fontRef>
          </p:style>
        </p:cxnSp>
      </p:grpSp>
      <p:sp>
        <p:nvSpPr>
          <p:cNvPr id="97" name="Rectangle 96"/>
          <p:cNvSpPr/>
          <p:nvPr/>
        </p:nvSpPr>
        <p:spPr>
          <a:xfrm>
            <a:off x="498024" y="1972758"/>
            <a:ext cx="7482818" cy="803297"/>
          </a:xfrm>
          <a:prstGeom prst="rect">
            <a:avLst/>
          </a:prstGeom>
        </p:spPr>
        <p:txBody>
          <a:bodyPr wrap="none">
            <a:spAutoFit/>
          </a:bodyPr>
          <a:lstStyle/>
          <a:p>
            <a:pPr marL="901700" lvl="1" indent="-444500" algn="just">
              <a:lnSpc>
                <a:spcPct val="110000"/>
              </a:lnSpc>
              <a:buFont typeface="Calibri" pitchFamily="34" charset="0"/>
              <a:buChar char="‒"/>
            </a:pPr>
            <a:r>
              <a:rPr lang="en-US" sz="1400" dirty="0" smtClean="0">
                <a:cs typeface="Times New Roman" pitchFamily="18" charset="0"/>
              </a:rPr>
              <a:t>Sur le TiO</a:t>
            </a:r>
            <a:r>
              <a:rPr lang="en-US" sz="1400" baseline="-25000" dirty="0" smtClean="0">
                <a:cs typeface="Times New Roman" pitchFamily="18" charset="0"/>
              </a:rPr>
              <a:t>2</a:t>
            </a:r>
            <a:r>
              <a:rPr lang="en-US" sz="1400" dirty="0" smtClean="0">
                <a:cs typeface="Times New Roman" pitchFamily="18" charset="0"/>
              </a:rPr>
              <a:t>, l’UO</a:t>
            </a:r>
            <a:r>
              <a:rPr lang="en-US" sz="1400" baseline="-25000" dirty="0" smtClean="0">
                <a:cs typeface="Times New Roman" pitchFamily="18" charset="0"/>
              </a:rPr>
              <a:t>2</a:t>
            </a:r>
            <a:r>
              <a:rPr lang="en-US" sz="1400" baseline="30000" dirty="0" smtClean="0">
                <a:cs typeface="Times New Roman" pitchFamily="18" charset="0"/>
              </a:rPr>
              <a:t>2+</a:t>
            </a:r>
            <a:r>
              <a:rPr lang="en-US" sz="1400" dirty="0" smtClean="0">
                <a:cs typeface="Times New Roman" pitchFamily="18" charset="0"/>
              </a:rPr>
              <a:t> </a:t>
            </a:r>
            <a:r>
              <a:rPr lang="en-US" sz="1400" dirty="0" err="1" smtClean="0">
                <a:cs typeface="Times New Roman" pitchFamily="18" charset="0"/>
              </a:rPr>
              <a:t>forme</a:t>
            </a:r>
            <a:r>
              <a:rPr lang="en-US" sz="1400" dirty="0" smtClean="0">
                <a:cs typeface="Times New Roman" pitchFamily="18" charset="0"/>
              </a:rPr>
              <a:t> un </a:t>
            </a:r>
            <a:r>
              <a:rPr lang="en-US" sz="1400" dirty="0" err="1" smtClean="0">
                <a:cs typeface="Times New Roman" pitchFamily="18" charset="0"/>
              </a:rPr>
              <a:t>complexe</a:t>
            </a:r>
            <a:r>
              <a:rPr lang="en-US" sz="1400" dirty="0" smtClean="0">
                <a:cs typeface="Times New Roman" pitchFamily="18" charset="0"/>
              </a:rPr>
              <a:t> bidentate par un </a:t>
            </a:r>
            <a:r>
              <a:rPr lang="en-US" sz="1400" dirty="0" err="1" smtClean="0">
                <a:cs typeface="Times New Roman" pitchFamily="18" charset="0"/>
              </a:rPr>
              <a:t>mécanisme</a:t>
            </a:r>
            <a:r>
              <a:rPr lang="en-US" sz="1400" dirty="0" smtClean="0">
                <a:cs typeface="Times New Roman" pitchFamily="18" charset="0"/>
              </a:rPr>
              <a:t> de </a:t>
            </a:r>
            <a:r>
              <a:rPr lang="en-US" sz="1400" dirty="0" err="1" smtClean="0">
                <a:cs typeface="Times New Roman" pitchFamily="18" charset="0"/>
              </a:rPr>
              <a:t>sphère</a:t>
            </a:r>
            <a:r>
              <a:rPr lang="en-US" sz="1400" dirty="0" smtClean="0">
                <a:cs typeface="Times New Roman" pitchFamily="18" charset="0"/>
              </a:rPr>
              <a:t> interne  :</a:t>
            </a:r>
          </a:p>
          <a:p>
            <a:pPr marL="1358900" lvl="2" indent="-444500" algn="just">
              <a:lnSpc>
                <a:spcPct val="110000"/>
              </a:lnSpc>
              <a:buFont typeface="Wingdings" pitchFamily="2" charset="2"/>
              <a:buChar char="v"/>
            </a:pPr>
            <a:r>
              <a:rPr lang="en-US" sz="1400" dirty="0" smtClean="0">
                <a:solidFill>
                  <a:srgbClr val="00B0F0"/>
                </a:solidFill>
                <a:cs typeface="Times New Roman" pitchFamily="18" charset="0"/>
              </a:rPr>
              <a:t>d(U-O</a:t>
            </a:r>
            <a:r>
              <a:rPr lang="en-US" sz="1400" baseline="-25000" dirty="0" smtClean="0">
                <a:solidFill>
                  <a:srgbClr val="00B0F0"/>
                </a:solidFill>
                <a:cs typeface="Times New Roman" pitchFamily="18" charset="0"/>
              </a:rPr>
              <a:t>1st</a:t>
            </a:r>
            <a:r>
              <a:rPr lang="en-US" sz="1400" dirty="0" smtClean="0">
                <a:solidFill>
                  <a:srgbClr val="00B0F0"/>
                </a:solidFill>
                <a:cs typeface="Times New Roman" pitchFamily="18" charset="0"/>
              </a:rPr>
              <a:t>) = 2,47 Å </a:t>
            </a:r>
          </a:p>
          <a:p>
            <a:pPr marL="1358900" lvl="2" indent="-444500" algn="just">
              <a:lnSpc>
                <a:spcPct val="110000"/>
              </a:lnSpc>
              <a:buFont typeface="Wingdings" pitchFamily="2" charset="2"/>
              <a:buChar char="v"/>
            </a:pPr>
            <a:r>
              <a:rPr lang="en-US" sz="1400" dirty="0" smtClean="0">
                <a:solidFill>
                  <a:srgbClr val="009900"/>
                </a:solidFill>
                <a:cs typeface="Times New Roman" pitchFamily="18" charset="0"/>
              </a:rPr>
              <a:t>d(U-</a:t>
            </a:r>
            <a:r>
              <a:rPr lang="en-US" sz="1400" dirty="0" err="1" smtClean="0">
                <a:solidFill>
                  <a:srgbClr val="009900"/>
                </a:solidFill>
                <a:cs typeface="Times New Roman" pitchFamily="18" charset="0"/>
              </a:rPr>
              <a:t>O</a:t>
            </a:r>
            <a:r>
              <a:rPr lang="en-US" sz="1400" baseline="-25000" dirty="0" err="1" smtClean="0">
                <a:solidFill>
                  <a:srgbClr val="009900"/>
                </a:solidFill>
                <a:cs typeface="Times New Roman" pitchFamily="18" charset="0"/>
              </a:rPr>
              <a:t>surface</a:t>
            </a:r>
            <a:r>
              <a:rPr lang="en-US" sz="1400" dirty="0" smtClean="0">
                <a:solidFill>
                  <a:srgbClr val="009900"/>
                </a:solidFill>
                <a:cs typeface="Times New Roman" pitchFamily="18" charset="0"/>
              </a:rPr>
              <a:t>) = 2,31 Å </a:t>
            </a:r>
            <a:endParaRPr lang="fr-FR" sz="1400" dirty="0">
              <a:solidFill>
                <a:srgbClr val="009900"/>
              </a:solidFill>
              <a:sym typeface="Symbol" pitchFamily="18" charset="2"/>
            </a:endParaRPr>
          </a:p>
        </p:txBody>
      </p:sp>
      <p:grpSp>
        <p:nvGrpSpPr>
          <p:cNvPr id="113" name="Groupe 112"/>
          <p:cNvGrpSpPr/>
          <p:nvPr/>
        </p:nvGrpSpPr>
        <p:grpSpPr>
          <a:xfrm>
            <a:off x="668809" y="3883419"/>
            <a:ext cx="7950398" cy="2530815"/>
            <a:chOff x="668809" y="3858052"/>
            <a:chExt cx="7950398" cy="2530815"/>
          </a:xfrm>
        </p:grpSpPr>
        <p:grpSp>
          <p:nvGrpSpPr>
            <p:cNvPr id="96" name="Groupe 95"/>
            <p:cNvGrpSpPr/>
            <p:nvPr/>
          </p:nvGrpSpPr>
          <p:grpSpPr>
            <a:xfrm>
              <a:off x="4860032" y="3858052"/>
              <a:ext cx="3759175" cy="2488016"/>
              <a:chOff x="11905240" y="2011990"/>
              <a:chExt cx="3759175" cy="2488016"/>
            </a:xfrm>
          </p:grpSpPr>
          <p:grpSp>
            <p:nvGrpSpPr>
              <p:cNvPr id="42" name="Groupe 46"/>
              <p:cNvGrpSpPr>
                <a:grpSpLocks noChangeAspect="1"/>
              </p:cNvGrpSpPr>
              <p:nvPr/>
            </p:nvGrpSpPr>
            <p:grpSpPr bwMode="auto">
              <a:xfrm>
                <a:off x="11905240" y="2011990"/>
                <a:ext cx="3175314" cy="2488016"/>
                <a:chOff x="4860032" y="2281876"/>
                <a:chExt cx="4212468" cy="3379372"/>
              </a:xfrm>
            </p:grpSpPr>
            <p:pic>
              <p:nvPicPr>
                <p:cNvPr id="52" name="Image 47" descr="btref.png"/>
                <p:cNvPicPr>
                  <a:picLocks noChangeAspect="1"/>
                </p:cNvPicPr>
                <p:nvPr/>
              </p:nvPicPr>
              <p:blipFill>
                <a:blip r:embed="rId5" cstate="print">
                  <a:clrChange>
                    <a:clrFrom>
                      <a:srgbClr val="FFFFFF"/>
                    </a:clrFrom>
                    <a:clrTo>
                      <a:srgbClr val="FFFFFF">
                        <a:alpha val="0"/>
                      </a:srgbClr>
                    </a:clrTo>
                  </a:clrChange>
                </a:blip>
                <a:srcRect l="-15" t="17850" b="4132"/>
                <a:stretch>
                  <a:fillRect/>
                </a:stretch>
              </p:blipFill>
              <p:spPr bwMode="auto">
                <a:xfrm>
                  <a:off x="4860032" y="2281876"/>
                  <a:ext cx="4212468" cy="3379372"/>
                </a:xfrm>
                <a:prstGeom prst="rect">
                  <a:avLst/>
                </a:prstGeom>
                <a:noFill/>
                <a:ln w="9525">
                  <a:noFill/>
                  <a:miter lim="800000"/>
                  <a:headEnd/>
                  <a:tailEnd/>
                </a:ln>
              </p:spPr>
            </p:pic>
            <p:sp>
              <p:nvSpPr>
                <p:cNvPr id="53" name="ZoneTexte 52"/>
                <p:cNvSpPr txBox="1"/>
                <p:nvPr/>
              </p:nvSpPr>
              <p:spPr>
                <a:xfrm>
                  <a:off x="5193516" y="3502467"/>
                  <a:ext cx="795341" cy="457186"/>
                </a:xfrm>
                <a:prstGeom prst="rect">
                  <a:avLst/>
                </a:prstGeom>
                <a:noFill/>
              </p:spPr>
              <p:txBody>
                <a:bodyPr>
                  <a:spAutoFit/>
                </a:bodyPr>
                <a:lstStyle/>
                <a:p>
                  <a:pPr algn="ctr">
                    <a:defRPr/>
                  </a:pPr>
                  <a:r>
                    <a:rPr lang="fr-FR" dirty="0">
                      <a:latin typeface="+mj-lt"/>
                      <a:cs typeface="Times New Roman" pitchFamily="18" charset="0"/>
                    </a:rPr>
                    <a:t>O</a:t>
                  </a:r>
                  <a:r>
                    <a:rPr lang="fr-FR" baseline="-25000" dirty="0">
                      <a:latin typeface="+mj-lt"/>
                      <a:cs typeface="Times New Roman" pitchFamily="18" charset="0"/>
                    </a:rPr>
                    <a:t>t</a:t>
                  </a:r>
                </a:p>
              </p:txBody>
            </p:sp>
            <p:cxnSp>
              <p:nvCxnSpPr>
                <p:cNvPr id="54" name="Connecteur droit avec flèche 53"/>
                <p:cNvCxnSpPr/>
                <p:nvPr/>
              </p:nvCxnSpPr>
              <p:spPr>
                <a:xfrm>
                  <a:off x="5757284" y="3858479"/>
                  <a:ext cx="523436" cy="228457"/>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55" name="ZoneTexte 54"/>
                <p:cNvSpPr txBox="1"/>
                <p:nvPr/>
              </p:nvSpPr>
              <p:spPr>
                <a:xfrm>
                  <a:off x="5757762" y="4625792"/>
                  <a:ext cx="1192052" cy="457186"/>
                </a:xfrm>
                <a:prstGeom prst="rect">
                  <a:avLst/>
                </a:prstGeom>
                <a:noFill/>
              </p:spPr>
              <p:txBody>
                <a:bodyPr>
                  <a:spAutoFit/>
                </a:bodyPr>
                <a:lstStyle/>
                <a:p>
                  <a:pPr algn="ctr">
                    <a:defRPr/>
                  </a:pPr>
                  <a:r>
                    <a:rPr lang="fr-FR" dirty="0">
                      <a:latin typeface="+mj-lt"/>
                      <a:cs typeface="Times New Roman" pitchFamily="18" charset="0"/>
                    </a:rPr>
                    <a:t>Ti(5)</a:t>
                  </a:r>
                  <a:endParaRPr lang="fr-FR" baseline="-25000" dirty="0">
                    <a:latin typeface="+mj-lt"/>
                    <a:cs typeface="Times New Roman" pitchFamily="18" charset="0"/>
                  </a:endParaRPr>
                </a:p>
              </p:txBody>
            </p:sp>
            <p:sp>
              <p:nvSpPr>
                <p:cNvPr id="56" name="ZoneTexte 55"/>
                <p:cNvSpPr txBox="1"/>
                <p:nvPr/>
              </p:nvSpPr>
              <p:spPr>
                <a:xfrm>
                  <a:off x="7465424" y="3801353"/>
                  <a:ext cx="795340" cy="455225"/>
                </a:xfrm>
                <a:prstGeom prst="rect">
                  <a:avLst/>
                </a:prstGeom>
                <a:noFill/>
              </p:spPr>
              <p:txBody>
                <a:bodyPr>
                  <a:spAutoFit/>
                </a:bodyPr>
                <a:lstStyle/>
                <a:p>
                  <a:pPr algn="ctr">
                    <a:defRPr/>
                  </a:pPr>
                  <a:r>
                    <a:rPr lang="fr-FR" dirty="0">
                      <a:latin typeface="+mj-lt"/>
                      <a:cs typeface="Times New Roman" pitchFamily="18" charset="0"/>
                    </a:rPr>
                    <a:t>O</a:t>
                  </a:r>
                  <a:r>
                    <a:rPr lang="fr-FR" baseline="-25000" dirty="0">
                      <a:latin typeface="+mj-lt"/>
                      <a:cs typeface="Times New Roman" pitchFamily="18" charset="0"/>
                    </a:rPr>
                    <a:t>b</a:t>
                  </a:r>
                </a:p>
              </p:txBody>
            </p:sp>
            <p:cxnSp>
              <p:nvCxnSpPr>
                <p:cNvPr id="57" name="Connecteur droit avec flèche 56"/>
                <p:cNvCxnSpPr/>
                <p:nvPr/>
              </p:nvCxnSpPr>
              <p:spPr>
                <a:xfrm rot="10800000" flipV="1">
                  <a:off x="7515494" y="4116444"/>
                  <a:ext cx="172483" cy="156974"/>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58" name="ZoneTexte 57"/>
                <p:cNvSpPr txBox="1"/>
                <p:nvPr/>
              </p:nvSpPr>
              <p:spPr>
                <a:xfrm>
                  <a:off x="7044039" y="4846373"/>
                  <a:ext cx="1011903" cy="455225"/>
                </a:xfrm>
                <a:prstGeom prst="rect">
                  <a:avLst/>
                </a:prstGeom>
                <a:noFill/>
              </p:spPr>
              <p:txBody>
                <a:bodyPr>
                  <a:spAutoFit/>
                </a:bodyPr>
                <a:lstStyle/>
                <a:p>
                  <a:pPr algn="ctr">
                    <a:defRPr/>
                  </a:pPr>
                  <a:r>
                    <a:rPr lang="fr-FR" dirty="0">
                      <a:latin typeface="+mj-lt"/>
                      <a:cs typeface="Times New Roman" pitchFamily="18" charset="0"/>
                    </a:rPr>
                    <a:t>Ti(6)</a:t>
                  </a:r>
                  <a:endParaRPr lang="fr-FR" baseline="-25000" dirty="0">
                    <a:latin typeface="+mj-lt"/>
                    <a:cs typeface="Times New Roman" pitchFamily="18" charset="0"/>
                  </a:endParaRPr>
                </a:p>
              </p:txBody>
            </p:sp>
          </p:grpSp>
          <p:sp>
            <p:nvSpPr>
              <p:cNvPr id="41" name="Espace réservé du contenu 13"/>
              <p:cNvSpPr txBox="1">
                <a:spLocks/>
              </p:cNvSpPr>
              <p:nvPr/>
            </p:nvSpPr>
            <p:spPr bwMode="auto">
              <a:xfrm>
                <a:off x="13705440" y="2297904"/>
                <a:ext cx="1958975" cy="463550"/>
              </a:xfrm>
              <a:prstGeom prst="rect">
                <a:avLst/>
              </a:prstGeom>
            </p:spPr>
            <p:txBody>
              <a:bodyPr>
                <a:normAutofit/>
              </a:bodyPr>
              <a:lstStyle/>
              <a:p>
                <a:pPr marL="285750" indent="-285750" algn="ctr" fontAlgn="auto">
                  <a:spcBef>
                    <a:spcPct val="20000"/>
                  </a:spcBef>
                  <a:spcAft>
                    <a:spcPts val="0"/>
                  </a:spcAft>
                  <a:defRPr/>
                </a:pPr>
                <a:r>
                  <a:rPr lang="fr-FR" dirty="0">
                    <a:latin typeface="+mn-lt"/>
                  </a:rPr>
                  <a:t>Complexe </a:t>
                </a:r>
                <a:r>
                  <a:rPr lang="fr-FR" i="1" dirty="0" err="1">
                    <a:latin typeface="+mn-lt"/>
                  </a:rPr>
                  <a:t>bt</a:t>
                </a:r>
                <a:endParaRPr lang="fr-FR" i="1" dirty="0">
                  <a:latin typeface="+mn-lt"/>
                </a:endParaRPr>
              </a:p>
            </p:txBody>
          </p:sp>
        </p:grpSp>
        <p:grpSp>
          <p:nvGrpSpPr>
            <p:cNvPr id="104" name="Groupe 103"/>
            <p:cNvGrpSpPr/>
            <p:nvPr/>
          </p:nvGrpSpPr>
          <p:grpSpPr>
            <a:xfrm>
              <a:off x="668809" y="4002067"/>
              <a:ext cx="3903185" cy="2386800"/>
              <a:chOff x="14563170" y="2283513"/>
              <a:chExt cx="3903185" cy="2386800"/>
            </a:xfrm>
          </p:grpSpPr>
          <p:sp>
            <p:nvSpPr>
              <p:cNvPr id="40" name="Espace réservé du contenu 13"/>
              <p:cNvSpPr txBox="1">
                <a:spLocks/>
              </p:cNvSpPr>
              <p:nvPr/>
            </p:nvSpPr>
            <p:spPr bwMode="auto">
              <a:xfrm>
                <a:off x="14563170" y="2301649"/>
                <a:ext cx="1958975" cy="463550"/>
              </a:xfrm>
              <a:prstGeom prst="rect">
                <a:avLst/>
              </a:prstGeom>
            </p:spPr>
            <p:txBody>
              <a:bodyPr>
                <a:normAutofit/>
              </a:bodyPr>
              <a:lstStyle/>
              <a:p>
                <a:pPr marL="285750" indent="-285750" algn="ctr" fontAlgn="auto">
                  <a:spcBef>
                    <a:spcPct val="20000"/>
                  </a:spcBef>
                  <a:spcAft>
                    <a:spcPts val="0"/>
                  </a:spcAft>
                  <a:defRPr/>
                </a:pPr>
                <a:r>
                  <a:rPr lang="fr-FR" dirty="0">
                    <a:latin typeface="+mn-lt"/>
                  </a:rPr>
                  <a:t>Complexe </a:t>
                </a:r>
                <a:r>
                  <a:rPr lang="fr-FR" i="1" dirty="0" err="1">
                    <a:latin typeface="+mn-lt"/>
                  </a:rPr>
                  <a:t>bb</a:t>
                </a:r>
                <a:endParaRPr lang="fr-FR" i="1" dirty="0">
                  <a:latin typeface="+mn-lt"/>
                </a:endParaRPr>
              </a:p>
            </p:txBody>
          </p:sp>
          <p:grpSp>
            <p:nvGrpSpPr>
              <p:cNvPr id="103" name="Groupe 102"/>
              <p:cNvGrpSpPr/>
              <p:nvPr/>
            </p:nvGrpSpPr>
            <p:grpSpPr>
              <a:xfrm>
                <a:off x="14941146" y="2283513"/>
                <a:ext cx="3525209" cy="2386800"/>
                <a:chOff x="14941146" y="2276871"/>
                <a:chExt cx="3525209" cy="2386800"/>
              </a:xfrm>
            </p:grpSpPr>
            <p:grpSp>
              <p:nvGrpSpPr>
                <p:cNvPr id="94" name="Groupe 93"/>
                <p:cNvGrpSpPr/>
                <p:nvPr/>
              </p:nvGrpSpPr>
              <p:grpSpPr>
                <a:xfrm>
                  <a:off x="14941146" y="2276871"/>
                  <a:ext cx="3525209" cy="2386800"/>
                  <a:chOff x="14941146" y="2276871"/>
                  <a:chExt cx="3525209" cy="2386800"/>
                </a:xfrm>
              </p:grpSpPr>
              <p:grpSp>
                <p:nvGrpSpPr>
                  <p:cNvPr id="86" name="Groupe 55"/>
                  <p:cNvGrpSpPr>
                    <a:grpSpLocks noChangeAspect="1"/>
                  </p:cNvGrpSpPr>
                  <p:nvPr/>
                </p:nvGrpSpPr>
                <p:grpSpPr bwMode="auto">
                  <a:xfrm>
                    <a:off x="14941146" y="2276871"/>
                    <a:ext cx="3525209" cy="2386800"/>
                    <a:chOff x="363491" y="2528550"/>
                    <a:chExt cx="4763091" cy="3301817"/>
                  </a:xfrm>
                </p:grpSpPr>
                <p:pic>
                  <p:nvPicPr>
                    <p:cNvPr id="91" name="Image 56" descr="bb.png"/>
                    <p:cNvPicPr preferRelativeResize="0">
                      <a:picLocks/>
                    </p:cNvPicPr>
                    <p:nvPr/>
                  </p:nvPicPr>
                  <p:blipFill>
                    <a:blip r:embed="rId4" cstate="print">
                      <a:clrChange>
                        <a:clrFrom>
                          <a:srgbClr val="FFFFFF"/>
                        </a:clrFrom>
                        <a:clrTo>
                          <a:srgbClr val="FFFFFF">
                            <a:alpha val="0"/>
                          </a:srgbClr>
                        </a:clrTo>
                      </a:clrChange>
                    </a:blip>
                    <a:srcRect l="2858" t="21001" r="2820" b="8652"/>
                    <a:stretch>
                      <a:fillRect/>
                    </a:stretch>
                  </p:blipFill>
                  <p:spPr bwMode="auto">
                    <a:xfrm flipH="1">
                      <a:off x="363491" y="2528550"/>
                      <a:ext cx="4763091" cy="3301817"/>
                    </a:xfrm>
                    <a:prstGeom prst="rect">
                      <a:avLst/>
                    </a:prstGeom>
                    <a:noFill/>
                    <a:ln w="9525">
                      <a:noFill/>
                      <a:miter lim="800000"/>
                      <a:headEnd/>
                      <a:tailEnd/>
                    </a:ln>
                  </p:spPr>
                </p:pic>
                <p:sp>
                  <p:nvSpPr>
                    <p:cNvPr id="92" name="ZoneTexte 91"/>
                    <p:cNvSpPr txBox="1"/>
                    <p:nvPr/>
                  </p:nvSpPr>
                  <p:spPr>
                    <a:xfrm>
                      <a:off x="3216294" y="4787635"/>
                      <a:ext cx="998077" cy="510921"/>
                    </a:xfrm>
                    <a:prstGeom prst="rect">
                      <a:avLst/>
                    </a:prstGeom>
                    <a:noFill/>
                  </p:spPr>
                  <p:txBody>
                    <a:bodyPr wrap="square">
                      <a:spAutoFit/>
                    </a:bodyPr>
                    <a:lstStyle/>
                    <a:p>
                      <a:pPr algn="ctr">
                        <a:defRPr/>
                      </a:pPr>
                      <a:r>
                        <a:rPr lang="fr-FR" dirty="0" smtClean="0">
                          <a:latin typeface="+mj-lt"/>
                          <a:cs typeface="Times New Roman" pitchFamily="18" charset="0"/>
                        </a:rPr>
                        <a:t>Ti(6)</a:t>
                      </a:r>
                      <a:endParaRPr lang="fr-FR" baseline="-25000" dirty="0">
                        <a:latin typeface="+mj-lt"/>
                        <a:cs typeface="Times New Roman" pitchFamily="18" charset="0"/>
                      </a:endParaRPr>
                    </a:p>
                  </p:txBody>
                </p:sp>
              </p:grpSp>
              <p:sp>
                <p:nvSpPr>
                  <p:cNvPr id="93" name="ZoneTexte 92"/>
                  <p:cNvSpPr txBox="1"/>
                  <p:nvPr/>
                </p:nvSpPr>
                <p:spPr bwMode="auto">
                  <a:xfrm>
                    <a:off x="15393887" y="4030772"/>
                    <a:ext cx="987425" cy="369887"/>
                  </a:xfrm>
                  <a:prstGeom prst="rect">
                    <a:avLst/>
                  </a:prstGeom>
                  <a:noFill/>
                </p:spPr>
                <p:txBody>
                  <a:bodyPr>
                    <a:spAutoFit/>
                  </a:bodyPr>
                  <a:lstStyle/>
                  <a:p>
                    <a:pPr algn="ctr">
                      <a:defRPr/>
                    </a:pPr>
                    <a:r>
                      <a:rPr lang="fr-FR" dirty="0">
                        <a:latin typeface="+mj-lt"/>
                        <a:cs typeface="Times New Roman" pitchFamily="18" charset="0"/>
                      </a:rPr>
                      <a:t>Ti(5)</a:t>
                    </a:r>
                    <a:endParaRPr lang="fr-FR" baseline="-25000" dirty="0">
                      <a:latin typeface="+mj-lt"/>
                      <a:cs typeface="Times New Roman" pitchFamily="18" charset="0"/>
                    </a:endParaRPr>
                  </a:p>
                </p:txBody>
              </p:sp>
            </p:grpSp>
            <p:sp>
              <p:nvSpPr>
                <p:cNvPr id="98" name="ZoneTexte 97"/>
                <p:cNvSpPr txBox="1"/>
                <p:nvPr/>
              </p:nvSpPr>
              <p:spPr bwMode="auto">
                <a:xfrm>
                  <a:off x="17125274" y="3301026"/>
                  <a:ext cx="599519" cy="335153"/>
                </a:xfrm>
                <a:prstGeom prst="rect">
                  <a:avLst/>
                </a:prstGeom>
                <a:noFill/>
              </p:spPr>
              <p:txBody>
                <a:bodyPr>
                  <a:spAutoFit/>
                </a:bodyPr>
                <a:lstStyle/>
                <a:p>
                  <a:pPr algn="ctr">
                    <a:defRPr/>
                  </a:pPr>
                  <a:r>
                    <a:rPr lang="fr-FR" dirty="0">
                      <a:latin typeface="+mj-lt"/>
                      <a:cs typeface="Times New Roman" pitchFamily="18" charset="0"/>
                    </a:rPr>
                    <a:t>O</a:t>
                  </a:r>
                  <a:r>
                    <a:rPr lang="fr-FR" baseline="-25000" dirty="0">
                      <a:latin typeface="+mj-lt"/>
                      <a:cs typeface="Times New Roman" pitchFamily="18" charset="0"/>
                    </a:rPr>
                    <a:t>b</a:t>
                  </a:r>
                </a:p>
              </p:txBody>
            </p:sp>
            <p:cxnSp>
              <p:nvCxnSpPr>
                <p:cNvPr id="99" name="Connecteur droit avec flèche 98"/>
                <p:cNvCxnSpPr/>
                <p:nvPr/>
              </p:nvCxnSpPr>
              <p:spPr bwMode="auto">
                <a:xfrm rot="10800000" flipV="1">
                  <a:off x="17130932" y="3549049"/>
                  <a:ext cx="130016" cy="115570"/>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00" name="ZoneTexte 99"/>
                <p:cNvSpPr txBox="1"/>
                <p:nvPr/>
              </p:nvSpPr>
              <p:spPr bwMode="auto">
                <a:xfrm>
                  <a:off x="15653819" y="3125931"/>
                  <a:ext cx="599519" cy="335153"/>
                </a:xfrm>
                <a:prstGeom prst="rect">
                  <a:avLst/>
                </a:prstGeom>
                <a:noFill/>
              </p:spPr>
              <p:txBody>
                <a:bodyPr>
                  <a:spAutoFit/>
                </a:bodyPr>
                <a:lstStyle/>
                <a:p>
                  <a:pPr algn="ctr">
                    <a:defRPr/>
                  </a:pPr>
                  <a:r>
                    <a:rPr lang="fr-FR" dirty="0">
                      <a:latin typeface="+mj-lt"/>
                      <a:cs typeface="Times New Roman" pitchFamily="18" charset="0"/>
                    </a:rPr>
                    <a:t>O</a:t>
                  </a:r>
                  <a:r>
                    <a:rPr lang="fr-FR" baseline="-25000" dirty="0">
                      <a:latin typeface="+mj-lt"/>
                      <a:cs typeface="Times New Roman" pitchFamily="18" charset="0"/>
                    </a:rPr>
                    <a:t>b</a:t>
                  </a:r>
                </a:p>
              </p:txBody>
            </p:sp>
            <p:cxnSp>
              <p:nvCxnSpPr>
                <p:cNvPr id="101" name="Connecteur droit avec flèche 100"/>
                <p:cNvCxnSpPr/>
                <p:nvPr/>
              </p:nvCxnSpPr>
              <p:spPr bwMode="auto">
                <a:xfrm>
                  <a:off x="16109322" y="3437202"/>
                  <a:ext cx="142016" cy="83945"/>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grpSp>
      </p:grpSp>
      <p:sp>
        <p:nvSpPr>
          <p:cNvPr id="107" name="ZoneTexte 106"/>
          <p:cNvSpPr txBox="1"/>
          <p:nvPr/>
        </p:nvSpPr>
        <p:spPr>
          <a:xfrm>
            <a:off x="35496" y="6505358"/>
            <a:ext cx="8929718" cy="246221"/>
          </a:xfrm>
          <a:prstGeom prst="rect">
            <a:avLst/>
          </a:prstGeom>
          <a:noFill/>
        </p:spPr>
        <p:txBody>
          <a:bodyPr wrap="square" rtlCol="0">
            <a:spAutoFit/>
          </a:bodyPr>
          <a:lstStyle/>
          <a:p>
            <a:pPr algn="just"/>
            <a:r>
              <a:rPr lang="fr-FR" sz="1000" baseline="30000" dirty="0" smtClean="0">
                <a:solidFill>
                  <a:schemeClr val="tx1">
                    <a:lumMod val="50000"/>
                    <a:lumOff val="50000"/>
                  </a:schemeClr>
                </a:solidFill>
              </a:rPr>
              <a:t>1</a:t>
            </a:r>
            <a:r>
              <a:rPr lang="fr-FR" sz="1000" dirty="0" smtClean="0">
                <a:solidFill>
                  <a:schemeClr val="tx1">
                    <a:lumMod val="50000"/>
                    <a:lumOff val="50000"/>
                  </a:schemeClr>
                </a:solidFill>
              </a:rPr>
              <a:t> J. </a:t>
            </a:r>
            <a:r>
              <a:rPr lang="en-US" sz="1000" dirty="0" err="1" smtClean="0">
                <a:solidFill>
                  <a:schemeClr val="tx1">
                    <a:lumMod val="50000"/>
                    <a:lumOff val="50000"/>
                  </a:schemeClr>
                </a:solidFill>
              </a:rPr>
              <a:t>Vandenborre</a:t>
            </a:r>
            <a:r>
              <a:rPr lang="en-US" sz="1000" dirty="0" smtClean="0">
                <a:solidFill>
                  <a:schemeClr val="tx1">
                    <a:lumMod val="50000"/>
                    <a:lumOff val="50000"/>
                  </a:schemeClr>
                </a:solidFill>
              </a:rPr>
              <a:t>, </a:t>
            </a:r>
            <a:r>
              <a:rPr lang="en-US" sz="1000" i="1" dirty="0" err="1" smtClean="0">
                <a:solidFill>
                  <a:schemeClr val="tx1">
                    <a:lumMod val="50000"/>
                    <a:lumOff val="50000"/>
                  </a:schemeClr>
                </a:solidFill>
              </a:rPr>
              <a:t>Thèse</a:t>
            </a:r>
            <a:r>
              <a:rPr lang="en-US" sz="1000" i="1" dirty="0" smtClean="0">
                <a:solidFill>
                  <a:schemeClr val="tx1">
                    <a:lumMod val="50000"/>
                    <a:lumOff val="50000"/>
                  </a:schemeClr>
                </a:solidFill>
              </a:rPr>
              <a:t> de </a:t>
            </a:r>
            <a:r>
              <a:rPr lang="en-US" sz="1000" i="1" dirty="0" err="1" smtClean="0">
                <a:solidFill>
                  <a:schemeClr val="tx1">
                    <a:lumMod val="50000"/>
                    <a:lumOff val="50000"/>
                  </a:schemeClr>
                </a:solidFill>
              </a:rPr>
              <a:t>l’Université</a:t>
            </a:r>
            <a:r>
              <a:rPr lang="en-US" sz="1000" i="1" dirty="0" smtClean="0">
                <a:solidFill>
                  <a:schemeClr val="tx1">
                    <a:lumMod val="50000"/>
                    <a:lumOff val="50000"/>
                  </a:schemeClr>
                </a:solidFill>
              </a:rPr>
              <a:t> de Paris-</a:t>
            </a:r>
            <a:r>
              <a:rPr lang="en-US" sz="1000" i="1" dirty="0" err="1" smtClean="0">
                <a:solidFill>
                  <a:schemeClr val="tx1">
                    <a:lumMod val="50000"/>
                    <a:lumOff val="50000"/>
                  </a:schemeClr>
                </a:solidFill>
              </a:rPr>
              <a:t>Sud</a:t>
            </a:r>
            <a:r>
              <a:rPr lang="en-US" sz="1000" i="1" dirty="0" smtClean="0">
                <a:solidFill>
                  <a:schemeClr val="tx1">
                    <a:lumMod val="50000"/>
                    <a:lumOff val="50000"/>
                  </a:schemeClr>
                </a:solidFill>
              </a:rPr>
              <a:t> (2005)</a:t>
            </a:r>
            <a:endParaRPr lang="fr-FR" sz="1000" i="1" dirty="0">
              <a:solidFill>
                <a:schemeClr val="tx1">
                  <a:lumMod val="50000"/>
                  <a:lumOff val="50000"/>
                </a:schemeClr>
              </a:solidFill>
            </a:endParaRPr>
          </a:p>
        </p:txBody>
      </p:sp>
      <p:sp>
        <p:nvSpPr>
          <p:cNvPr id="109" name="ZoneTexte 108"/>
          <p:cNvSpPr txBox="1"/>
          <p:nvPr/>
        </p:nvSpPr>
        <p:spPr>
          <a:xfrm>
            <a:off x="39176" y="6652107"/>
            <a:ext cx="8929718" cy="246221"/>
          </a:xfrm>
          <a:prstGeom prst="rect">
            <a:avLst/>
          </a:prstGeom>
          <a:noFill/>
        </p:spPr>
        <p:txBody>
          <a:bodyPr wrap="square" rtlCol="0">
            <a:spAutoFit/>
          </a:bodyPr>
          <a:lstStyle/>
          <a:p>
            <a:pPr algn="just"/>
            <a:r>
              <a:rPr lang="fr-FR" sz="1000" baseline="30000" dirty="0" smtClean="0">
                <a:solidFill>
                  <a:schemeClr val="tx1">
                    <a:lumMod val="50000"/>
                    <a:lumOff val="50000"/>
                  </a:schemeClr>
                </a:solidFill>
              </a:rPr>
              <a:t>2</a:t>
            </a:r>
            <a:r>
              <a:rPr lang="fr-FR" sz="1000" dirty="0" smtClean="0">
                <a:solidFill>
                  <a:schemeClr val="tx1">
                    <a:lumMod val="50000"/>
                    <a:lumOff val="50000"/>
                  </a:schemeClr>
                </a:solidFill>
              </a:rPr>
              <a:t> C. Den </a:t>
            </a:r>
            <a:r>
              <a:rPr lang="fr-FR" sz="1000" dirty="0" err="1" smtClean="0">
                <a:solidFill>
                  <a:schemeClr val="tx1">
                    <a:lumMod val="50000"/>
                    <a:lumOff val="50000"/>
                  </a:schemeClr>
                </a:solidFill>
              </a:rPr>
              <a:t>Auwer</a:t>
            </a:r>
            <a:r>
              <a:rPr lang="fr-FR" sz="1000" dirty="0" smtClean="0">
                <a:solidFill>
                  <a:schemeClr val="tx1">
                    <a:lumMod val="50000"/>
                    <a:lumOff val="50000"/>
                  </a:schemeClr>
                </a:solidFill>
              </a:rPr>
              <a:t> </a:t>
            </a:r>
            <a:r>
              <a:rPr lang="fr-FR" sz="1000" i="1" dirty="0" smtClean="0">
                <a:solidFill>
                  <a:schemeClr val="tx1">
                    <a:lumMod val="50000"/>
                    <a:lumOff val="50000"/>
                  </a:schemeClr>
                </a:solidFill>
              </a:rPr>
              <a:t>et al.</a:t>
            </a:r>
            <a:r>
              <a:rPr lang="fr-FR" sz="1000" dirty="0" smtClean="0">
                <a:solidFill>
                  <a:schemeClr val="tx1">
                    <a:lumMod val="50000"/>
                    <a:lumOff val="50000"/>
                  </a:schemeClr>
                </a:solidFill>
              </a:rPr>
              <a:t>, </a:t>
            </a:r>
            <a:r>
              <a:rPr lang="fr-FR" sz="1000" i="1" dirty="0" smtClean="0">
                <a:solidFill>
                  <a:schemeClr val="tx1">
                    <a:lumMod val="50000"/>
                    <a:lumOff val="50000"/>
                  </a:schemeClr>
                </a:solidFill>
              </a:rPr>
              <a:t>New J. </a:t>
            </a:r>
            <a:r>
              <a:rPr lang="fr-FR" sz="1000" i="1" dirty="0" err="1" smtClean="0">
                <a:solidFill>
                  <a:schemeClr val="tx1">
                    <a:lumMod val="50000"/>
                    <a:lumOff val="50000"/>
                  </a:schemeClr>
                </a:solidFill>
              </a:rPr>
              <a:t>Chem</a:t>
            </a:r>
            <a:r>
              <a:rPr lang="fr-FR" sz="1000" i="1" dirty="0" smtClean="0">
                <a:solidFill>
                  <a:schemeClr val="tx1">
                    <a:lumMod val="50000"/>
                    <a:lumOff val="50000"/>
                  </a:schemeClr>
                </a:solidFill>
              </a:rPr>
              <a:t>. </a:t>
            </a:r>
            <a:r>
              <a:rPr lang="fr-FR" sz="1000" b="1" i="1" dirty="0" smtClean="0">
                <a:solidFill>
                  <a:schemeClr val="tx1">
                    <a:lumMod val="50000"/>
                    <a:lumOff val="50000"/>
                  </a:schemeClr>
                </a:solidFill>
              </a:rPr>
              <a:t>27</a:t>
            </a:r>
            <a:r>
              <a:rPr lang="fr-FR" sz="1000" i="1" dirty="0" smtClean="0">
                <a:solidFill>
                  <a:schemeClr val="tx1">
                    <a:lumMod val="50000"/>
                    <a:lumOff val="50000"/>
                  </a:schemeClr>
                </a:solidFill>
              </a:rPr>
              <a:t> (2003) 648</a:t>
            </a:r>
            <a:endParaRPr lang="fr-FR" sz="1000" i="1" dirty="0">
              <a:solidFill>
                <a:schemeClr val="tx1">
                  <a:lumMod val="50000"/>
                  <a:lumOff val="50000"/>
                </a:schemeClr>
              </a:solidFill>
            </a:endParaRPr>
          </a:p>
        </p:txBody>
      </p:sp>
      <p:sp>
        <p:nvSpPr>
          <p:cNvPr id="108" name="ZoneTexte 107"/>
          <p:cNvSpPr txBox="1"/>
          <p:nvPr/>
        </p:nvSpPr>
        <p:spPr>
          <a:xfrm>
            <a:off x="2739111" y="6653262"/>
            <a:ext cx="8929718" cy="246221"/>
          </a:xfrm>
          <a:prstGeom prst="rect">
            <a:avLst/>
          </a:prstGeom>
          <a:noFill/>
        </p:spPr>
        <p:txBody>
          <a:bodyPr wrap="square" rtlCol="0">
            <a:spAutoFit/>
          </a:bodyPr>
          <a:lstStyle/>
          <a:p>
            <a:r>
              <a:rPr lang="fr-FR" sz="1000" baseline="30000" dirty="0" smtClean="0">
                <a:solidFill>
                  <a:schemeClr val="tx1">
                    <a:lumMod val="50000"/>
                    <a:lumOff val="50000"/>
                  </a:schemeClr>
                </a:solidFill>
              </a:rPr>
              <a:t>4</a:t>
            </a:r>
            <a:r>
              <a:rPr lang="fr-FR" sz="1000" dirty="0" smtClean="0">
                <a:solidFill>
                  <a:schemeClr val="tx1">
                    <a:lumMod val="50000"/>
                    <a:lumOff val="50000"/>
                  </a:schemeClr>
                </a:solidFill>
              </a:rPr>
              <a:t> M. </a:t>
            </a:r>
            <a:r>
              <a:rPr lang="nl-NL" sz="1000" dirty="0" err="1" smtClean="0">
                <a:solidFill>
                  <a:schemeClr val="tx1">
                    <a:lumMod val="50000"/>
                    <a:lumOff val="50000"/>
                  </a:schemeClr>
                </a:solidFill>
              </a:rPr>
              <a:t>Dossot</a:t>
            </a:r>
            <a:r>
              <a:rPr lang="nl-NL" sz="1000" dirty="0" smtClean="0">
                <a:solidFill>
                  <a:schemeClr val="tx1">
                    <a:lumMod val="50000"/>
                    <a:lumOff val="50000"/>
                  </a:schemeClr>
                </a:solidFill>
              </a:rPr>
              <a:t> </a:t>
            </a:r>
            <a:r>
              <a:rPr lang="nl-NL" sz="1000" i="1" dirty="0" smtClean="0">
                <a:solidFill>
                  <a:schemeClr val="tx1">
                    <a:lumMod val="50000"/>
                    <a:lumOff val="50000"/>
                  </a:schemeClr>
                </a:solidFill>
              </a:rPr>
              <a:t>et al.</a:t>
            </a:r>
            <a:r>
              <a:rPr lang="nl-NL" sz="1000" dirty="0" smtClean="0">
                <a:solidFill>
                  <a:schemeClr val="tx1">
                    <a:lumMod val="50000"/>
                    <a:lumOff val="50000"/>
                  </a:schemeClr>
                </a:solidFill>
              </a:rPr>
              <a:t>, </a:t>
            </a:r>
            <a:r>
              <a:rPr lang="en-US" sz="1000" i="1" dirty="0" smtClean="0">
                <a:solidFill>
                  <a:schemeClr val="tx1">
                    <a:lumMod val="50000"/>
                    <a:lumOff val="50000"/>
                  </a:schemeClr>
                </a:solidFill>
              </a:rPr>
              <a:t>Langmuir </a:t>
            </a:r>
            <a:r>
              <a:rPr lang="en-US" sz="1000" b="1" i="1" dirty="0" smtClean="0">
                <a:solidFill>
                  <a:schemeClr val="tx1">
                    <a:lumMod val="50000"/>
                    <a:lumOff val="50000"/>
                  </a:schemeClr>
                </a:solidFill>
              </a:rPr>
              <a:t>22</a:t>
            </a:r>
            <a:r>
              <a:rPr lang="en-US" sz="1000" i="1" dirty="0" smtClean="0">
                <a:solidFill>
                  <a:schemeClr val="tx1">
                    <a:lumMod val="50000"/>
                    <a:lumOff val="50000"/>
                  </a:schemeClr>
                </a:solidFill>
              </a:rPr>
              <a:t> (2006) 140</a:t>
            </a:r>
            <a:endParaRPr lang="fr-FR" sz="1000" i="1" dirty="0">
              <a:solidFill>
                <a:schemeClr val="tx1">
                  <a:lumMod val="50000"/>
                  <a:lumOff val="50000"/>
                </a:schemeClr>
              </a:solidFill>
            </a:endParaRPr>
          </a:p>
        </p:txBody>
      </p:sp>
      <p:sp>
        <p:nvSpPr>
          <p:cNvPr id="110" name="ZoneTexte 109"/>
          <p:cNvSpPr txBox="1"/>
          <p:nvPr/>
        </p:nvSpPr>
        <p:spPr>
          <a:xfrm>
            <a:off x="3168616" y="6519213"/>
            <a:ext cx="8929718" cy="246221"/>
          </a:xfrm>
          <a:prstGeom prst="rect">
            <a:avLst/>
          </a:prstGeom>
          <a:noFill/>
        </p:spPr>
        <p:txBody>
          <a:bodyPr wrap="square" rtlCol="0">
            <a:spAutoFit/>
          </a:bodyPr>
          <a:lstStyle/>
          <a:p>
            <a:r>
              <a:rPr lang="fr-FR" sz="1000" baseline="30000" dirty="0" smtClean="0">
                <a:solidFill>
                  <a:schemeClr val="tx1">
                    <a:lumMod val="50000"/>
                    <a:lumOff val="50000"/>
                  </a:schemeClr>
                </a:solidFill>
              </a:rPr>
              <a:t>3</a:t>
            </a:r>
            <a:r>
              <a:rPr lang="en-US" sz="1000" dirty="0" smtClean="0">
                <a:solidFill>
                  <a:schemeClr val="tx1">
                    <a:lumMod val="50000"/>
                    <a:lumOff val="50000"/>
                  </a:schemeClr>
                </a:solidFill>
              </a:rPr>
              <a:t> J. </a:t>
            </a:r>
            <a:r>
              <a:rPr lang="en-US" sz="1000" dirty="0" err="1" smtClean="0">
                <a:solidFill>
                  <a:schemeClr val="tx1">
                    <a:lumMod val="50000"/>
                    <a:lumOff val="50000"/>
                  </a:schemeClr>
                </a:solidFill>
              </a:rPr>
              <a:t>Vandenborre</a:t>
            </a:r>
            <a:r>
              <a:rPr lang="en-US" sz="1000" dirty="0" smtClean="0">
                <a:solidFill>
                  <a:schemeClr val="tx1">
                    <a:lumMod val="50000"/>
                    <a:lumOff val="50000"/>
                  </a:schemeClr>
                </a:solidFill>
              </a:rPr>
              <a:t> </a:t>
            </a:r>
            <a:r>
              <a:rPr lang="en-US" sz="1000" i="1" dirty="0" smtClean="0">
                <a:solidFill>
                  <a:schemeClr val="tx1">
                    <a:lumMod val="50000"/>
                    <a:lumOff val="50000"/>
                  </a:schemeClr>
                </a:solidFill>
              </a:rPr>
              <a:t>et al.</a:t>
            </a:r>
            <a:r>
              <a:rPr lang="en-US" sz="1000" dirty="0" smtClean="0">
                <a:solidFill>
                  <a:schemeClr val="tx1">
                    <a:lumMod val="50000"/>
                    <a:lumOff val="50000"/>
                  </a:schemeClr>
                </a:solidFill>
              </a:rPr>
              <a:t>, </a:t>
            </a:r>
            <a:r>
              <a:rPr lang="en-US" sz="1000" i="1" dirty="0" err="1" smtClean="0">
                <a:solidFill>
                  <a:schemeClr val="tx1">
                    <a:lumMod val="50000"/>
                    <a:lumOff val="50000"/>
                  </a:schemeClr>
                </a:solidFill>
              </a:rPr>
              <a:t>Inorg</a:t>
            </a:r>
            <a:r>
              <a:rPr lang="en-US" sz="1000" i="1" dirty="0" smtClean="0">
                <a:solidFill>
                  <a:schemeClr val="tx1">
                    <a:lumMod val="50000"/>
                    <a:lumOff val="50000"/>
                  </a:schemeClr>
                </a:solidFill>
              </a:rPr>
              <a:t>. Chem. </a:t>
            </a:r>
            <a:r>
              <a:rPr lang="en-US" sz="1000" b="1" i="1" dirty="0" smtClean="0">
                <a:solidFill>
                  <a:schemeClr val="tx1">
                    <a:lumMod val="50000"/>
                    <a:lumOff val="50000"/>
                  </a:schemeClr>
                </a:solidFill>
              </a:rPr>
              <a:t>46</a:t>
            </a:r>
            <a:r>
              <a:rPr lang="en-US" sz="1000" i="1" dirty="0" smtClean="0">
                <a:solidFill>
                  <a:schemeClr val="tx1">
                    <a:lumMod val="50000"/>
                    <a:lumOff val="50000"/>
                  </a:schemeClr>
                </a:solidFill>
              </a:rPr>
              <a:t> (2007) 1291.</a:t>
            </a:r>
            <a:endParaRPr lang="fr-FR" sz="1000" i="1" dirty="0">
              <a:solidFill>
                <a:schemeClr val="tx1">
                  <a:lumMod val="50000"/>
                  <a:lumOff val="50000"/>
                </a:schemeClr>
              </a:solidFill>
            </a:endParaRPr>
          </a:p>
        </p:txBody>
      </p:sp>
      <p:sp>
        <p:nvSpPr>
          <p:cNvPr id="134" name="Espace réservé du numéro de diapositive 133"/>
          <p:cNvSpPr>
            <a:spLocks noGrp="1"/>
          </p:cNvSpPr>
          <p:nvPr>
            <p:ph type="sldNum" sz="quarter" idx="12"/>
          </p:nvPr>
        </p:nvSpPr>
        <p:spPr/>
        <p:txBody>
          <a:bodyPr/>
          <a:lstStyle/>
          <a:p>
            <a:fld id="{DB0DCAEC-CBBF-428A-8CF8-CA1E425F598E}" type="slidenum">
              <a:rPr lang="fr-FR" smtClean="0"/>
              <a:pPr/>
              <a:t>5</a:t>
            </a:fld>
            <a:endParaRPr lang="fr-FR"/>
          </a:p>
        </p:txBody>
      </p:sp>
      <p:sp>
        <p:nvSpPr>
          <p:cNvPr id="135" name="Rectangle 134"/>
          <p:cNvSpPr/>
          <p:nvPr/>
        </p:nvSpPr>
        <p:spPr>
          <a:xfrm>
            <a:off x="481612" y="1121608"/>
            <a:ext cx="6728830" cy="363176"/>
          </a:xfrm>
          <a:prstGeom prst="rect">
            <a:avLst/>
          </a:prstGeom>
        </p:spPr>
        <p:txBody>
          <a:bodyPr wrap="none">
            <a:spAutoFit/>
          </a:bodyPr>
          <a:lstStyle/>
          <a:p>
            <a:pPr marL="444500" indent="-444500" algn="just">
              <a:lnSpc>
                <a:spcPct val="110000"/>
              </a:lnSpc>
              <a:buFont typeface="Arial" pitchFamily="34" charset="0"/>
              <a:buChar char="•"/>
            </a:pPr>
            <a:r>
              <a:rPr lang="fr-FR" sz="1600" dirty="0" smtClean="0"/>
              <a:t>A bas pH (≤ 4)</a:t>
            </a:r>
            <a:r>
              <a:rPr lang="fr-FR" sz="1600" baseline="30000" dirty="0" smtClean="0"/>
              <a:t>1</a:t>
            </a:r>
            <a:r>
              <a:rPr lang="fr-FR" sz="1600" dirty="0" smtClean="0"/>
              <a:t>, seul l’ion uranyle peut </a:t>
            </a:r>
            <a:r>
              <a:rPr lang="fr-FR" sz="1600" dirty="0" smtClean="0">
                <a:sym typeface="Symbol" pitchFamily="18" charset="2"/>
              </a:rPr>
              <a:t>interagir avec la surface </a:t>
            </a:r>
            <a:r>
              <a:rPr lang="fr-FR" sz="1600" dirty="0" smtClean="0"/>
              <a:t>de TiO</a:t>
            </a:r>
            <a:r>
              <a:rPr lang="fr-FR" sz="1600" baseline="-25000" dirty="0" smtClean="0"/>
              <a:t>2</a:t>
            </a:r>
            <a:r>
              <a:rPr lang="fr-FR" sz="1600" dirty="0" smtClean="0"/>
              <a:t> </a:t>
            </a:r>
            <a:endParaRPr lang="en-US" sz="1600" dirty="0" smtClean="0">
              <a:cs typeface="Times New Roman" pitchFamily="18" charset="0"/>
            </a:endParaRPr>
          </a:p>
        </p:txBody>
      </p:sp>
      <p:pic>
        <p:nvPicPr>
          <p:cNvPr id="62" name="Picture 2"/>
          <p:cNvPicPr>
            <a:picLocks noChangeAspect="1" noChangeArrowheads="1"/>
          </p:cNvPicPr>
          <p:nvPr/>
        </p:nvPicPr>
        <p:blipFill>
          <a:blip r:embed="rId6" cstate="print"/>
          <a:srcRect/>
          <a:stretch>
            <a:fillRect/>
          </a:stretch>
        </p:blipFill>
        <p:spPr bwMode="auto">
          <a:xfrm>
            <a:off x="8390955" y="0"/>
            <a:ext cx="753045" cy="484477"/>
          </a:xfrm>
          <a:prstGeom prst="rect">
            <a:avLst/>
          </a:prstGeom>
          <a:noFill/>
          <a:ln w="9525">
            <a:noFill/>
            <a:miter lim="800000"/>
            <a:headEnd/>
            <a:tailEnd/>
          </a:ln>
        </p:spPr>
      </p:pic>
      <p:pic>
        <p:nvPicPr>
          <p:cNvPr id="63" name="Image 62" descr="logo_edf.jpg"/>
          <p:cNvPicPr>
            <a:picLocks noChangeAspect="1"/>
          </p:cNvPicPr>
          <p:nvPr/>
        </p:nvPicPr>
        <p:blipFill>
          <a:blip r:embed="rId7" cstate="print"/>
          <a:srcRect t="17393" b="17382"/>
          <a:stretch>
            <a:fillRect/>
          </a:stretch>
        </p:blipFill>
        <p:spPr>
          <a:xfrm>
            <a:off x="0" y="0"/>
            <a:ext cx="827221" cy="404664"/>
          </a:xfrm>
          <a:prstGeom prst="rect">
            <a:avLst/>
          </a:prstGeom>
        </p:spPr>
      </p:pic>
    </p:spTree>
    <p:custDataLst>
      <p:tags r:id="rId1"/>
    </p:custDataLst>
  </p:cSld>
  <p:clrMapOvr>
    <a:masterClrMapping/>
  </p:clrMapOvr>
  <p:transition advTm="6580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fade">
                                      <p:cBhvr>
                                        <p:cTn id="10" dur="1000"/>
                                        <p:tgtEl>
                                          <p:spTgt spid="8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childTnLst>
                                </p:cTn>
                              </p:par>
                              <p:par>
                                <p:cTn id="16" presetID="1" presetClass="exit" presetSubtype="0" fill="hold" nodeType="withEffect">
                                  <p:stCondLst>
                                    <p:cond delay="0"/>
                                  </p:stCondLst>
                                  <p:childTnLst>
                                    <p:set>
                                      <p:cBhvr>
                                        <p:cTn id="17" dur="1" fill="hold">
                                          <p:stCondLst>
                                            <p:cond delay="0"/>
                                          </p:stCondLst>
                                        </p:cTn>
                                        <p:tgtEl>
                                          <p:spTgt spid="83"/>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82"/>
                                        </p:tgtEl>
                                        <p:attrNameLst>
                                          <p:attrName>style.visibility</p:attrName>
                                        </p:attrNameLst>
                                      </p:cBhvr>
                                      <p:to>
                                        <p:strVal val="visible"/>
                                      </p:to>
                                    </p:set>
                                    <p:animEffect transition="in" filter="fade">
                                      <p:cBhvr>
                                        <p:cTn id="20" dur="1000"/>
                                        <p:tgtEl>
                                          <p:spTgt spid="8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5"/>
                                        </p:tgtEl>
                                        <p:attrNameLst>
                                          <p:attrName>style.visibility</p:attrName>
                                        </p:attrNameLst>
                                      </p:cBhvr>
                                      <p:to>
                                        <p:strVal val="visible"/>
                                      </p:to>
                                    </p:set>
                                    <p:animEffect transition="in" filter="fade">
                                      <p:cBhvr>
                                        <p:cTn id="25" dur="1000"/>
                                        <p:tgtEl>
                                          <p:spTgt spid="105"/>
                                        </p:tgtEl>
                                      </p:cBhvr>
                                    </p:animEffect>
                                  </p:childTnLst>
                                </p:cTn>
                              </p:par>
                              <p:par>
                                <p:cTn id="26" presetID="1" presetClass="exit" presetSubtype="0" fill="hold" nodeType="withEffect">
                                  <p:stCondLst>
                                    <p:cond delay="0"/>
                                  </p:stCondLst>
                                  <p:childTnLst>
                                    <p:set>
                                      <p:cBhvr>
                                        <p:cTn id="27" dur="1" fill="hold">
                                          <p:stCondLst>
                                            <p:cond delay="0"/>
                                          </p:stCondLst>
                                        </p:cTn>
                                        <p:tgtEl>
                                          <p:spTgt spid="82"/>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113"/>
                                        </p:tgtEl>
                                        <p:attrNameLst>
                                          <p:attrName>style.visibility</p:attrName>
                                        </p:attrNameLst>
                                      </p:cBhvr>
                                      <p:to>
                                        <p:strVal val="visible"/>
                                      </p:to>
                                    </p:set>
                                    <p:animEffect transition="in" filter="fade">
                                      <p:cBhvr>
                                        <p:cTn id="30" dur="10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contenu 2"/>
          <p:cNvSpPr txBox="1">
            <a:spLocks/>
          </p:cNvSpPr>
          <p:nvPr/>
        </p:nvSpPr>
        <p:spPr>
          <a:xfrm>
            <a:off x="384463" y="646202"/>
            <a:ext cx="2490341" cy="302140"/>
          </a:xfrm>
          <a:prstGeom prst="rect">
            <a:avLst/>
          </a:prstGeom>
        </p:spPr>
        <p:txBody>
          <a:bodyPr vert="horz" lIns="91440" tIns="45720" rIns="91440" bIns="45720" rtlCol="0">
            <a:noAutofit/>
          </a:bodyPr>
          <a:lstStyle/>
          <a:p>
            <a:pPr marL="342900" lvl="0" indent="-342900">
              <a:spcBef>
                <a:spcPct val="20000"/>
              </a:spcBef>
            </a:pPr>
            <a:r>
              <a:rPr lang="fr-FR" dirty="0" smtClean="0"/>
              <a:t>DFT statique (vide, 0 K)</a:t>
            </a:r>
            <a:r>
              <a:rPr lang="fr-FR" baseline="30000" dirty="0" smtClean="0"/>
              <a:t>1</a:t>
            </a:r>
            <a:r>
              <a:rPr lang="fr-FR" dirty="0" smtClean="0"/>
              <a:t> </a:t>
            </a:r>
            <a:r>
              <a:rPr kumimoji="0" lang="fr-FR" sz="1800" b="0" i="0"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800" b="0" i="0" strike="noStrike" kern="1200" cap="none" spc="0" normalizeH="0" baseline="0" noProof="0" dirty="0" smtClean="0">
                <a:ln>
                  <a:noFill/>
                </a:ln>
                <a:solidFill>
                  <a:schemeClr val="tx1"/>
                </a:solidFill>
                <a:effectLst/>
                <a:uLnTx/>
                <a:uFillTx/>
                <a:latin typeface="+mn-lt"/>
                <a:ea typeface="+mn-ea"/>
                <a:cs typeface="+mn-cs"/>
              </a:rPr>
              <a:t> </a:t>
            </a:r>
            <a:endParaRPr kumimoji="0" lang="fr-FR" sz="1800" b="0" i="0" strike="noStrike" kern="1200" cap="none" spc="0" normalizeH="0" baseline="0" noProof="0" dirty="0">
              <a:ln>
                <a:noFill/>
              </a:ln>
              <a:solidFill>
                <a:schemeClr val="tx1"/>
              </a:solidFill>
              <a:effectLst/>
              <a:uLnTx/>
              <a:uFillTx/>
              <a:latin typeface="+mn-lt"/>
              <a:ea typeface="+mn-ea"/>
              <a:cs typeface="+mn-cs"/>
            </a:endParaRPr>
          </a:p>
        </p:txBody>
      </p:sp>
      <p:sp>
        <p:nvSpPr>
          <p:cNvPr id="39" name="Rectangle à coins arrondis 38"/>
          <p:cNvSpPr/>
          <p:nvPr/>
        </p:nvSpPr>
        <p:spPr>
          <a:xfrm>
            <a:off x="36000" y="864812"/>
            <a:ext cx="9072000" cy="5593990"/>
          </a:xfrm>
          <a:prstGeom prst="roundRect">
            <a:avLst>
              <a:gd name="adj" fmla="val 1628"/>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graphicFrame>
        <p:nvGraphicFramePr>
          <p:cNvPr id="5" name="Tableau 4"/>
          <p:cNvGraphicFramePr>
            <a:graphicFrameLocks noGrp="1"/>
          </p:cNvGraphicFramePr>
          <p:nvPr/>
        </p:nvGraphicFramePr>
        <p:xfrm>
          <a:off x="3719211" y="1210354"/>
          <a:ext cx="4265740" cy="984676"/>
        </p:xfrm>
        <a:graphic>
          <a:graphicData uri="http://schemas.openxmlformats.org/drawingml/2006/table">
            <a:tbl>
              <a:tblPr firstRow="1" bandRow="1">
                <a:tableStyleId>{22838BEF-8BB2-4498-84A7-C5851F593DF1}</a:tableStyleId>
              </a:tblPr>
              <a:tblGrid>
                <a:gridCol w="1154430"/>
                <a:gridCol w="1008380"/>
                <a:gridCol w="1109980"/>
                <a:gridCol w="992950"/>
              </a:tblGrid>
              <a:tr h="436036">
                <a:tc>
                  <a:txBody>
                    <a:bodyPr/>
                    <a:lstStyle/>
                    <a:p>
                      <a:pPr algn="ctr"/>
                      <a:endParaRPr lang="en-US" sz="1200" b="1" dirty="0">
                        <a:latin typeface="+mj-lt"/>
                      </a:endParaRPr>
                    </a:p>
                  </a:txBody>
                  <a:tcPr anchor="ctr"/>
                </a:tc>
                <a:tc>
                  <a:txBody>
                    <a:bodyPr/>
                    <a:lstStyle/>
                    <a:p>
                      <a:pPr algn="ctr"/>
                      <a:r>
                        <a:rPr lang="en-US" sz="1200" dirty="0" smtClean="0"/>
                        <a:t>d(U=</a:t>
                      </a:r>
                      <a:r>
                        <a:rPr lang="en-US" sz="1200" dirty="0" err="1" smtClean="0"/>
                        <a:t>O</a:t>
                      </a:r>
                      <a:r>
                        <a:rPr lang="en-US" sz="1200" baseline="-25000" dirty="0" err="1" smtClean="0"/>
                        <a:t>yle</a:t>
                      </a:r>
                      <a:r>
                        <a:rPr lang="en-US" sz="1200" baseline="0" dirty="0" smtClean="0"/>
                        <a:t>) (Å)</a:t>
                      </a:r>
                      <a:endParaRPr lang="en-US" sz="1200" b="1" baseline="-25000" dirty="0">
                        <a:latin typeface="+mj-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z-Cyrl-AZ" sz="1200" dirty="0" smtClean="0"/>
                        <a:t>ф</a:t>
                      </a:r>
                      <a:r>
                        <a:rPr lang="en-US" sz="1200" dirty="0" smtClean="0"/>
                        <a:t>(</a:t>
                      </a:r>
                      <a:r>
                        <a:rPr lang="en-US" sz="1200" dirty="0" err="1" smtClean="0"/>
                        <a:t>O</a:t>
                      </a:r>
                      <a:r>
                        <a:rPr lang="en-US" sz="1200" baseline="-25000" dirty="0" err="1" smtClean="0"/>
                        <a:t>yle</a:t>
                      </a:r>
                      <a:r>
                        <a:rPr lang="en-US" sz="1200" dirty="0" smtClean="0"/>
                        <a:t>=U=</a:t>
                      </a:r>
                      <a:r>
                        <a:rPr lang="en-US" sz="1200" dirty="0" err="1" smtClean="0"/>
                        <a:t>O</a:t>
                      </a:r>
                      <a:r>
                        <a:rPr lang="en-US" sz="1200" baseline="-25000" dirty="0" err="1" smtClean="0"/>
                        <a:t>yle</a:t>
                      </a:r>
                      <a:r>
                        <a:rPr lang="en-US" sz="1200" baseline="0" dirty="0" smtClean="0"/>
                        <a:t>)</a:t>
                      </a:r>
                      <a:endParaRPr lang="en-US" sz="1200" b="1" kern="1200" baseline="-25000" dirty="0" smtClean="0">
                        <a:solidFill>
                          <a:schemeClr val="dk1"/>
                        </a:solidFill>
                        <a:latin typeface="+mn-lt"/>
                        <a:ea typeface="+mn-ea"/>
                        <a:cs typeface="+mn-cs"/>
                      </a:endParaRPr>
                    </a:p>
                  </a:txBody>
                  <a:tcPr anchor="ctr"/>
                </a:tc>
                <a:tc>
                  <a:txBody>
                    <a:bodyPr/>
                    <a:lstStyle/>
                    <a:p>
                      <a:pPr algn="ctr"/>
                      <a:r>
                        <a:rPr lang="en-US" sz="1200" dirty="0" smtClean="0"/>
                        <a:t>d(</a:t>
                      </a:r>
                      <a:r>
                        <a:rPr lang="en-US" sz="1200" baseline="0" dirty="0" smtClean="0"/>
                        <a:t>U-O</a:t>
                      </a:r>
                      <a:r>
                        <a:rPr lang="en-US" sz="1200" baseline="-25000" dirty="0" smtClean="0"/>
                        <a:t>1st</a:t>
                      </a:r>
                      <a:r>
                        <a:rPr lang="en-US" sz="1200" baseline="0" dirty="0" smtClean="0"/>
                        <a:t>) (Å)</a:t>
                      </a:r>
                      <a:endParaRPr lang="en-US" sz="1200" b="1" i="0" baseline="0" dirty="0">
                        <a:latin typeface="+mj-lt"/>
                      </a:endParaRPr>
                    </a:p>
                  </a:txBody>
                  <a:tcPr anchor="ctr"/>
                </a:tc>
              </a:tr>
              <a:tr h="2616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solidFill>
                            <a:srgbClr val="0000FF"/>
                          </a:solidFill>
                        </a:rPr>
                        <a:t>[UO</a:t>
                      </a:r>
                      <a:r>
                        <a:rPr lang="fr-FR" sz="1200" baseline="-25000" dirty="0" smtClean="0">
                          <a:solidFill>
                            <a:srgbClr val="0000FF"/>
                          </a:solidFill>
                        </a:rPr>
                        <a:t>2</a:t>
                      </a:r>
                      <a:r>
                        <a:rPr lang="fr-FR" sz="1200" dirty="0" smtClean="0">
                          <a:solidFill>
                            <a:srgbClr val="0000FF"/>
                          </a:solidFill>
                        </a:rPr>
                        <a:t>(H</a:t>
                      </a:r>
                      <a:r>
                        <a:rPr lang="fr-FR" sz="1200" baseline="-25000" dirty="0" smtClean="0">
                          <a:solidFill>
                            <a:srgbClr val="0000FF"/>
                          </a:solidFill>
                        </a:rPr>
                        <a:t>2</a:t>
                      </a:r>
                      <a:r>
                        <a:rPr lang="fr-FR" sz="1200" dirty="0" smtClean="0">
                          <a:solidFill>
                            <a:srgbClr val="0000FF"/>
                          </a:solidFill>
                        </a:rPr>
                        <a:t>O)</a:t>
                      </a:r>
                      <a:r>
                        <a:rPr lang="fr-FR" sz="1200" baseline="-25000" dirty="0" smtClean="0">
                          <a:solidFill>
                            <a:srgbClr val="0000FF"/>
                          </a:solidFill>
                        </a:rPr>
                        <a:t>5</a:t>
                      </a:r>
                      <a:r>
                        <a:rPr lang="fr-FR" sz="1200" dirty="0" smtClean="0">
                          <a:solidFill>
                            <a:srgbClr val="0000FF"/>
                          </a:solidFill>
                        </a:rPr>
                        <a:t>]</a:t>
                      </a:r>
                      <a:r>
                        <a:rPr lang="fr-FR" sz="1200" baseline="30000" dirty="0" smtClean="0">
                          <a:solidFill>
                            <a:srgbClr val="0000FF"/>
                          </a:solidFill>
                        </a:rPr>
                        <a:t>2+</a:t>
                      </a:r>
                      <a:endParaRPr lang="fr-FR" sz="1200" b="1" i="1" u="none" strike="noStrike" kern="1200" dirty="0" smtClean="0">
                        <a:solidFill>
                          <a:srgbClr val="0000FF"/>
                        </a:solidFill>
                        <a:effectLst/>
                        <a:latin typeface="+mn-lt"/>
                        <a:ea typeface="+mn-ea"/>
                        <a:cs typeface="+mn-cs"/>
                      </a:endParaRPr>
                    </a:p>
                  </a:txBody>
                  <a:tcPr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200" u="none" strike="noStrike" kern="1200" dirty="0" smtClean="0">
                          <a:solidFill>
                            <a:srgbClr val="0000FF"/>
                          </a:solidFill>
                          <a:effectLst/>
                        </a:rPr>
                        <a:t>1,78</a:t>
                      </a:r>
                      <a:endParaRPr lang="fr-FR" sz="1200" b="1" i="0" u="none" strike="noStrike" kern="1200" dirty="0" smtClean="0">
                        <a:solidFill>
                          <a:srgbClr val="0000FF"/>
                        </a:solidFill>
                        <a:effectLst/>
                        <a:latin typeface="+mn-lt"/>
                        <a:ea typeface="+mn-ea"/>
                        <a:cs typeface="+mn-cs"/>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200" u="none" strike="noStrike" kern="1200" dirty="0" smtClean="0">
                          <a:solidFill>
                            <a:srgbClr val="0000FF"/>
                          </a:solidFill>
                          <a:effectLst/>
                        </a:rPr>
                        <a:t>179,7</a:t>
                      </a:r>
                      <a:endParaRPr lang="fr-FR" sz="1200" b="1" i="0" u="none" strike="noStrike" kern="1200" dirty="0" smtClean="0">
                        <a:solidFill>
                          <a:srgbClr val="0000FF"/>
                        </a:solidFill>
                        <a:effectLst/>
                        <a:latin typeface="+mn-lt"/>
                        <a:ea typeface="+mn-ea"/>
                        <a:cs typeface="+mn-cs"/>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200" u="none" strike="noStrike" kern="1200" dirty="0" smtClean="0">
                          <a:solidFill>
                            <a:srgbClr val="0000FF"/>
                          </a:solidFill>
                          <a:effectLst/>
                        </a:rPr>
                        <a:t>2,46</a:t>
                      </a:r>
                      <a:endParaRPr lang="fr-FR" sz="1200" b="1" i="0" u="none" strike="noStrike" kern="1200" dirty="0" smtClean="0">
                        <a:solidFill>
                          <a:srgbClr val="0000FF"/>
                        </a:solidFill>
                        <a:effectLst/>
                        <a:latin typeface="+mn-lt"/>
                        <a:ea typeface="+mn-ea"/>
                        <a:cs typeface="+mn-cs"/>
                      </a:endParaRPr>
                    </a:p>
                  </a:txBody>
                  <a:tcPr marL="9525" marR="9525" marT="9525" marB="0" anchor="ctr"/>
                </a:tc>
              </a:tr>
              <a:tr h="2616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u="none" strike="noStrike" dirty="0" err="1" smtClean="0">
                          <a:effectLst/>
                        </a:rPr>
                        <a:t>Exp</a:t>
                      </a:r>
                      <a:r>
                        <a:rPr lang="fr-FR" sz="1200" u="none" strike="noStrike" dirty="0" smtClean="0">
                          <a:effectLst/>
                        </a:rPr>
                        <a:t>.</a:t>
                      </a:r>
                      <a:r>
                        <a:rPr lang="fr-FR" sz="1200" u="none" strike="noStrike" baseline="30000" dirty="0" smtClean="0">
                          <a:effectLst/>
                        </a:rPr>
                        <a:t>2</a:t>
                      </a:r>
                      <a:endParaRPr lang="fr-FR" sz="1200" b="1" i="0" u="none" strike="noStrike" baseline="30000" dirty="0" smtClean="0">
                        <a:solidFill>
                          <a:srgbClr val="000000"/>
                        </a:solidFill>
                        <a:effectLst/>
                        <a:latin typeface="+mj-lt"/>
                      </a:endParaRPr>
                    </a:p>
                  </a:txBody>
                  <a:tcPr anchor="ctr"/>
                </a:tc>
                <a:tc>
                  <a:txBody>
                    <a:bodyPr/>
                    <a:lstStyle/>
                    <a:p>
                      <a:pPr algn="ctr" fontAlgn="b"/>
                      <a:r>
                        <a:rPr lang="fr-FR" sz="1200" u="none" strike="noStrike" dirty="0" smtClean="0">
                          <a:effectLst/>
                        </a:rPr>
                        <a:t>1,78</a:t>
                      </a:r>
                      <a:endParaRPr lang="fr-FR" sz="1200" b="1" i="0" u="none" strike="noStrike" dirty="0">
                        <a:solidFill>
                          <a:srgbClr val="000000"/>
                        </a:solidFill>
                        <a:effectLst/>
                        <a:latin typeface="+mj-lt"/>
                      </a:endParaRPr>
                    </a:p>
                  </a:txBody>
                  <a:tcPr marL="9525" marR="9525" marT="9525" marB="0" anchor="ctr"/>
                </a:tc>
                <a:tc>
                  <a:txBody>
                    <a:bodyPr/>
                    <a:lstStyle/>
                    <a:p>
                      <a:pPr algn="ctr" fontAlgn="b"/>
                      <a:r>
                        <a:rPr lang="fr-FR" sz="1200" u="none" strike="noStrike" dirty="0" smtClean="0">
                          <a:effectLst/>
                        </a:rPr>
                        <a:t>180</a:t>
                      </a:r>
                      <a:endParaRPr lang="fr-FR" sz="1200" b="1" i="0" u="none" strike="noStrike" dirty="0">
                        <a:solidFill>
                          <a:srgbClr val="000000"/>
                        </a:solidFill>
                        <a:effectLst/>
                        <a:latin typeface="+mj-lt"/>
                      </a:endParaRPr>
                    </a:p>
                  </a:txBody>
                  <a:tcPr marL="9525" marR="9525" marT="9525" marB="0" anchor="ctr"/>
                </a:tc>
                <a:tc>
                  <a:txBody>
                    <a:bodyPr/>
                    <a:lstStyle/>
                    <a:p>
                      <a:pPr algn="ctr" fontAlgn="b"/>
                      <a:r>
                        <a:rPr lang="fr-FR" sz="1200" u="none" strike="noStrike" dirty="0" smtClean="0">
                          <a:effectLst/>
                        </a:rPr>
                        <a:t>2,47</a:t>
                      </a:r>
                      <a:endParaRPr lang="fr-FR" sz="1200" b="1" i="0" u="none" strike="noStrike" dirty="0">
                        <a:solidFill>
                          <a:srgbClr val="000000"/>
                        </a:solidFill>
                        <a:effectLst/>
                        <a:latin typeface="+mj-lt"/>
                      </a:endParaRPr>
                    </a:p>
                  </a:txBody>
                  <a:tcPr marL="9525" marR="9525" marT="9525" marB="0" anchor="ctr"/>
                </a:tc>
              </a:tr>
            </a:tbl>
          </a:graphicData>
        </a:graphic>
      </p:graphicFrame>
      <p:graphicFrame>
        <p:nvGraphicFramePr>
          <p:cNvPr id="6" name="Tableau 5"/>
          <p:cNvGraphicFramePr>
            <a:graphicFrameLocks noGrp="1"/>
          </p:cNvGraphicFramePr>
          <p:nvPr/>
        </p:nvGraphicFramePr>
        <p:xfrm>
          <a:off x="4137472" y="3709486"/>
          <a:ext cx="4783582" cy="1533316"/>
        </p:xfrm>
        <a:graphic>
          <a:graphicData uri="http://schemas.openxmlformats.org/drawingml/2006/table">
            <a:tbl>
              <a:tblPr firstRow="1" bandRow="1">
                <a:tableStyleId>{22838BEF-8BB2-4498-84A7-C5851F593DF1}</a:tableStyleId>
              </a:tblPr>
              <a:tblGrid>
                <a:gridCol w="514668"/>
                <a:gridCol w="1008380"/>
                <a:gridCol w="1279842"/>
                <a:gridCol w="987742"/>
                <a:gridCol w="992950"/>
              </a:tblGrid>
              <a:tr h="436036">
                <a:tc>
                  <a:txBody>
                    <a:bodyPr/>
                    <a:lstStyle/>
                    <a:p>
                      <a:pPr algn="ctr"/>
                      <a:endParaRPr lang="en-US" sz="1200" b="1" dirty="0">
                        <a:latin typeface="+mj-lt"/>
                      </a:endParaRPr>
                    </a:p>
                  </a:txBody>
                  <a:tcPr anchor="ctr"/>
                </a:tc>
                <a:tc>
                  <a:txBody>
                    <a:bodyPr/>
                    <a:lstStyle/>
                    <a:p>
                      <a:pPr algn="ctr"/>
                      <a:r>
                        <a:rPr lang="en-US" sz="1200" dirty="0" smtClean="0"/>
                        <a:t>d(U=</a:t>
                      </a:r>
                      <a:r>
                        <a:rPr lang="en-US" sz="1200" dirty="0" err="1" smtClean="0"/>
                        <a:t>O</a:t>
                      </a:r>
                      <a:r>
                        <a:rPr lang="en-US" sz="1200" baseline="-25000" dirty="0" err="1" smtClean="0"/>
                        <a:t>yle</a:t>
                      </a:r>
                      <a:r>
                        <a:rPr lang="en-US" sz="1200" baseline="0" dirty="0" smtClean="0"/>
                        <a:t>) (Å)</a:t>
                      </a:r>
                      <a:endParaRPr lang="en-US" sz="1200" b="1" kern="1200" baseline="-25000" dirty="0">
                        <a:solidFill>
                          <a:schemeClr val="dk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z-Cyrl-AZ" sz="1200" dirty="0" smtClean="0"/>
                        <a:t>ф</a:t>
                      </a:r>
                      <a:r>
                        <a:rPr lang="en-US" sz="1200" dirty="0" smtClean="0"/>
                        <a:t>(</a:t>
                      </a:r>
                      <a:r>
                        <a:rPr lang="en-US" sz="1200" dirty="0" err="1" smtClean="0"/>
                        <a:t>O</a:t>
                      </a:r>
                      <a:r>
                        <a:rPr lang="en-US" sz="1200" baseline="-25000" dirty="0" err="1" smtClean="0"/>
                        <a:t>yle</a:t>
                      </a:r>
                      <a:r>
                        <a:rPr lang="en-US" sz="1200" dirty="0" smtClean="0"/>
                        <a:t>=U=</a:t>
                      </a:r>
                      <a:r>
                        <a:rPr lang="en-US" sz="1200" dirty="0" err="1" smtClean="0"/>
                        <a:t>O</a:t>
                      </a:r>
                      <a:r>
                        <a:rPr lang="en-US" sz="1200" baseline="-25000" dirty="0" err="1" smtClean="0"/>
                        <a:t>yle</a:t>
                      </a:r>
                      <a:r>
                        <a:rPr lang="en-US" sz="1200" baseline="0" dirty="0" smtClean="0"/>
                        <a:t>)</a:t>
                      </a:r>
                      <a:r>
                        <a:rPr lang="en-US" sz="1200" b="1" baseline="-25000" dirty="0">
                          <a:latin typeface="+mj-lt"/>
                        </a:rPr>
                        <a:t> </a:t>
                      </a:r>
                      <a:r>
                        <a:rPr lang="en-US" sz="1200" b="1" baseline="0" dirty="0" smtClean="0">
                          <a:latin typeface="+mj-lt"/>
                        </a:rPr>
                        <a:t>(°)</a:t>
                      </a:r>
                      <a:endParaRPr lang="en-US" sz="1200" b="1" kern="1200" baseline="-25000" dirty="0" smtClean="0">
                        <a:solidFill>
                          <a:schemeClr val="dk1"/>
                        </a:solidFill>
                        <a:latin typeface="+mn-lt"/>
                        <a:ea typeface="+mn-ea"/>
                        <a:cs typeface="+mn-cs"/>
                      </a:endParaRPr>
                    </a:p>
                  </a:txBody>
                  <a:tcPr anchor="ctr"/>
                </a:tc>
                <a:tc>
                  <a:txBody>
                    <a:bodyPr/>
                    <a:lstStyle/>
                    <a:p>
                      <a:pPr algn="ctr"/>
                      <a:r>
                        <a:rPr lang="en-US" sz="1200" dirty="0" smtClean="0"/>
                        <a:t>d(U-O</a:t>
                      </a:r>
                      <a:r>
                        <a:rPr lang="en-US" sz="1200" baseline="-25000" dirty="0" smtClean="0"/>
                        <a:t>b/t</a:t>
                      </a:r>
                      <a:r>
                        <a:rPr lang="en-US" sz="1200" baseline="0" dirty="0" smtClean="0"/>
                        <a:t>) (Å)</a:t>
                      </a:r>
                      <a:endParaRPr lang="en-US" sz="1200" b="1" i="0" baseline="-25000" dirty="0">
                        <a:latin typeface="+mj-lt"/>
                      </a:endParaRPr>
                    </a:p>
                  </a:txBody>
                  <a:tcPr anchor="ctr"/>
                </a:tc>
                <a:tc>
                  <a:txBody>
                    <a:bodyPr/>
                    <a:lstStyle/>
                    <a:p>
                      <a:pPr algn="ctr"/>
                      <a:r>
                        <a:rPr lang="en-US" sz="1200" baseline="0" dirty="0" smtClean="0"/>
                        <a:t>d(U-O</a:t>
                      </a:r>
                      <a:r>
                        <a:rPr lang="en-US" sz="1200" baseline="-25000" dirty="0" smtClean="0"/>
                        <a:t>1st</a:t>
                      </a:r>
                      <a:r>
                        <a:rPr lang="en-US" sz="1200" baseline="0" dirty="0" smtClean="0"/>
                        <a:t>) (Å)</a:t>
                      </a:r>
                      <a:endParaRPr lang="en-US" sz="1200" b="1" i="0" baseline="0" dirty="0">
                        <a:latin typeface="+mj-lt"/>
                      </a:endParaRPr>
                    </a:p>
                  </a:txBody>
                  <a:tcPr anchor="ctr"/>
                </a:tc>
              </a:tr>
              <a:tr h="2616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i="1" u="none" strike="noStrike" kern="1200" dirty="0" err="1" smtClean="0">
                          <a:solidFill>
                            <a:srgbClr val="0000FF"/>
                          </a:solidFill>
                          <a:effectLst/>
                        </a:rPr>
                        <a:t>bb</a:t>
                      </a:r>
                      <a:endParaRPr lang="fr-FR" sz="1200" b="1" i="1" u="none" strike="noStrike" kern="1200" dirty="0" smtClean="0">
                        <a:solidFill>
                          <a:srgbClr val="0000FF"/>
                        </a:solidFill>
                        <a:effectLst/>
                        <a:latin typeface="+mn-lt"/>
                        <a:ea typeface="+mn-ea"/>
                        <a:cs typeface="+mn-cs"/>
                      </a:endParaRPr>
                    </a:p>
                  </a:txBody>
                  <a:tcPr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200" u="none" strike="noStrike" kern="1200" dirty="0" smtClean="0">
                          <a:solidFill>
                            <a:srgbClr val="0000FF"/>
                          </a:solidFill>
                          <a:effectLst/>
                        </a:rPr>
                        <a:t>1,88</a:t>
                      </a:r>
                      <a:endParaRPr lang="fr-FR" sz="1200" b="1" i="0" u="none" strike="noStrike" kern="1200" dirty="0" smtClean="0">
                        <a:solidFill>
                          <a:srgbClr val="0000FF"/>
                        </a:solidFill>
                        <a:effectLst/>
                        <a:latin typeface="+mn-lt"/>
                        <a:ea typeface="+mn-ea"/>
                        <a:cs typeface="+mn-cs"/>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200" b="0" i="0" u="none" strike="noStrike" kern="1200" dirty="0" smtClean="0">
                          <a:solidFill>
                            <a:srgbClr val="0000FF"/>
                          </a:solidFill>
                          <a:effectLst/>
                          <a:latin typeface="+mn-lt"/>
                          <a:ea typeface="+mn-ea"/>
                          <a:cs typeface="+mn-cs"/>
                        </a:rPr>
                        <a:t>166,1</a:t>
                      </a: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200" u="none" strike="noStrike" kern="1200" dirty="0" smtClean="0">
                          <a:solidFill>
                            <a:srgbClr val="0000FF"/>
                          </a:solidFill>
                          <a:effectLst/>
                        </a:rPr>
                        <a:t>2,29</a:t>
                      </a:r>
                      <a:endParaRPr lang="fr-FR" sz="1200" b="1" i="0" u="none" strike="noStrike" kern="1200" dirty="0" smtClean="0">
                        <a:solidFill>
                          <a:srgbClr val="0000FF"/>
                        </a:solidFill>
                        <a:effectLst/>
                        <a:latin typeface="+mn-lt"/>
                        <a:ea typeface="+mn-ea"/>
                        <a:cs typeface="+mn-cs"/>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200" u="none" strike="noStrike" kern="1200" dirty="0" smtClean="0">
                          <a:solidFill>
                            <a:srgbClr val="0000FF"/>
                          </a:solidFill>
                          <a:effectLst/>
                        </a:rPr>
                        <a:t>2,59</a:t>
                      </a:r>
                      <a:endParaRPr lang="fr-FR" sz="1200" b="1" i="0" u="none" strike="noStrike" kern="1200" dirty="0" smtClean="0">
                        <a:solidFill>
                          <a:srgbClr val="0000FF"/>
                        </a:solidFill>
                        <a:effectLst/>
                        <a:latin typeface="+mn-lt"/>
                        <a:ea typeface="+mn-ea"/>
                        <a:cs typeface="+mn-cs"/>
                      </a:endParaRPr>
                    </a:p>
                  </a:txBody>
                  <a:tcPr marL="9525" marR="9525" marT="9525" marB="0" anchor="ctr"/>
                </a:tc>
              </a:tr>
              <a:tr h="2616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i="1" u="none" strike="noStrike" dirty="0" err="1" smtClean="0">
                          <a:solidFill>
                            <a:srgbClr val="0000FF"/>
                          </a:solidFill>
                          <a:effectLst/>
                        </a:rPr>
                        <a:t>bt</a:t>
                      </a:r>
                      <a:endParaRPr lang="fr-FR" sz="1200" b="1" i="1" u="none" strike="noStrike" dirty="0" smtClean="0">
                        <a:solidFill>
                          <a:srgbClr val="0000FF"/>
                        </a:solidFill>
                        <a:effectLst/>
                        <a:latin typeface="+mj-lt"/>
                      </a:endParaRPr>
                    </a:p>
                  </a:txBody>
                  <a:tcPr anchor="ctr"/>
                </a:tc>
                <a:tc>
                  <a:txBody>
                    <a:bodyPr/>
                    <a:lstStyle/>
                    <a:p>
                      <a:pPr algn="ctr" fontAlgn="b"/>
                      <a:r>
                        <a:rPr lang="fr-FR" sz="1200" u="none" strike="noStrike" dirty="0" smtClean="0">
                          <a:solidFill>
                            <a:srgbClr val="0000FF"/>
                          </a:solidFill>
                          <a:effectLst/>
                        </a:rPr>
                        <a:t>1,87</a:t>
                      </a:r>
                      <a:endParaRPr lang="fr-FR" sz="1200" b="1" i="0" u="none" strike="noStrike" dirty="0">
                        <a:solidFill>
                          <a:srgbClr val="0000FF"/>
                        </a:solidFill>
                        <a:effectLst/>
                        <a:latin typeface="+mj-lt"/>
                      </a:endParaRPr>
                    </a:p>
                  </a:txBody>
                  <a:tcPr marL="9525" marR="9525" marT="9525" marB="0" anchor="ctr"/>
                </a:tc>
                <a:tc>
                  <a:txBody>
                    <a:bodyPr/>
                    <a:lstStyle/>
                    <a:p>
                      <a:pPr algn="ctr" fontAlgn="b"/>
                      <a:r>
                        <a:rPr lang="fr-FR" sz="1200" b="0" i="0" u="none" strike="noStrike" dirty="0" smtClean="0">
                          <a:solidFill>
                            <a:srgbClr val="0000FF"/>
                          </a:solidFill>
                          <a:effectLst/>
                          <a:latin typeface="+mj-lt"/>
                        </a:rPr>
                        <a:t>172,3</a:t>
                      </a:r>
                      <a:endParaRPr lang="fr-FR" sz="1200" b="0" i="0" u="none" strike="noStrike" dirty="0">
                        <a:solidFill>
                          <a:srgbClr val="0000FF"/>
                        </a:solidFill>
                        <a:effectLst/>
                        <a:latin typeface="+mj-lt"/>
                      </a:endParaRPr>
                    </a:p>
                  </a:txBody>
                  <a:tcPr marL="9525" marR="9525" marT="9525" marB="0" anchor="ctr"/>
                </a:tc>
                <a:tc>
                  <a:txBody>
                    <a:bodyPr/>
                    <a:lstStyle/>
                    <a:p>
                      <a:pPr algn="ctr" fontAlgn="b"/>
                      <a:r>
                        <a:rPr lang="fr-FR" sz="1200" u="none" strike="noStrike" dirty="0" smtClean="0">
                          <a:solidFill>
                            <a:srgbClr val="0000FF"/>
                          </a:solidFill>
                          <a:effectLst/>
                        </a:rPr>
                        <a:t>2,20 / 2,38</a:t>
                      </a:r>
                      <a:endParaRPr lang="fr-FR" sz="1200" b="1" i="0" u="none" strike="noStrike" dirty="0">
                        <a:solidFill>
                          <a:srgbClr val="0000FF"/>
                        </a:solidFill>
                        <a:effectLst/>
                        <a:latin typeface="+mj-lt"/>
                      </a:endParaRPr>
                    </a:p>
                  </a:txBody>
                  <a:tcPr marL="9525" marR="9525" marT="9525" marB="0" anchor="ctr"/>
                </a:tc>
                <a:tc>
                  <a:txBody>
                    <a:bodyPr/>
                    <a:lstStyle/>
                    <a:p>
                      <a:pPr algn="ctr" fontAlgn="b"/>
                      <a:r>
                        <a:rPr lang="fr-FR" sz="1200" u="none" strike="noStrike" dirty="0" smtClean="0">
                          <a:solidFill>
                            <a:srgbClr val="0000FF"/>
                          </a:solidFill>
                          <a:effectLst/>
                        </a:rPr>
                        <a:t>2,62</a:t>
                      </a:r>
                      <a:endParaRPr lang="fr-FR" sz="1200" b="1" i="0" u="none" strike="noStrike" dirty="0">
                        <a:solidFill>
                          <a:srgbClr val="0000FF"/>
                        </a:solidFill>
                        <a:effectLst/>
                        <a:latin typeface="+mj-lt"/>
                      </a:endParaRPr>
                    </a:p>
                  </a:txBody>
                  <a:tcPr marL="9525" marR="9525" marT="9525" marB="0" anchor="ctr"/>
                </a:tc>
              </a:tr>
              <a:tr h="2616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i="1" u="none" strike="noStrike" kern="1200" dirty="0" smtClean="0">
                          <a:effectLst/>
                        </a:rPr>
                        <a:t>tt</a:t>
                      </a:r>
                      <a:endParaRPr lang="fr-FR" sz="1200" b="1" i="1" u="none" strike="noStrike" kern="1200" dirty="0" smtClean="0">
                        <a:solidFill>
                          <a:srgbClr val="000000"/>
                        </a:solidFill>
                        <a:effectLst/>
                        <a:latin typeface="+mn-lt"/>
                        <a:ea typeface="+mn-ea"/>
                        <a:cs typeface="+mn-cs"/>
                      </a:endParaRPr>
                    </a:p>
                  </a:txBody>
                  <a:tcPr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200" u="none" strike="noStrike" kern="1200" dirty="0" smtClean="0">
                          <a:effectLst/>
                        </a:rPr>
                        <a:t>1,86</a:t>
                      </a:r>
                      <a:endParaRPr lang="fr-FR" sz="1200" b="1" i="0" u="none" strike="noStrike" kern="1200" dirty="0" smtClean="0">
                        <a:solidFill>
                          <a:srgbClr val="000000"/>
                        </a:solidFill>
                        <a:effectLst/>
                        <a:latin typeface="+mn-lt"/>
                        <a:ea typeface="+mn-ea"/>
                        <a:cs typeface="+mn-cs"/>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200" b="0" i="0" u="none" strike="noStrike" kern="1200" dirty="0" smtClean="0">
                          <a:solidFill>
                            <a:srgbClr val="000000"/>
                          </a:solidFill>
                          <a:effectLst/>
                          <a:latin typeface="+mn-lt"/>
                          <a:ea typeface="+mn-ea"/>
                          <a:cs typeface="+mn-cs"/>
                        </a:rPr>
                        <a:t>176,1</a:t>
                      </a: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200" u="none" strike="noStrike" kern="1200" dirty="0" smtClean="0">
                          <a:effectLst/>
                        </a:rPr>
                        <a:t>2,30</a:t>
                      </a:r>
                      <a:endParaRPr lang="fr-FR" sz="1200" b="1" i="0" u="none" strike="noStrike" kern="1200" dirty="0" smtClean="0">
                        <a:solidFill>
                          <a:srgbClr val="000000"/>
                        </a:solidFill>
                        <a:effectLst/>
                        <a:latin typeface="+mn-lt"/>
                        <a:ea typeface="+mn-ea"/>
                        <a:cs typeface="+mn-cs"/>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200" u="none" strike="noStrike" kern="1200" dirty="0" smtClean="0">
                          <a:effectLst/>
                        </a:rPr>
                        <a:t>2,64</a:t>
                      </a:r>
                      <a:endParaRPr lang="fr-FR" sz="1200" b="1" i="0" u="none" strike="noStrike" kern="1200" dirty="0" smtClean="0">
                        <a:solidFill>
                          <a:srgbClr val="000000"/>
                        </a:solidFill>
                        <a:effectLst/>
                        <a:latin typeface="+mn-lt"/>
                        <a:ea typeface="+mn-ea"/>
                        <a:cs typeface="+mn-cs"/>
                      </a:endParaRPr>
                    </a:p>
                  </a:txBody>
                  <a:tcPr marL="9525" marR="9525" marT="9525" marB="0" anchor="ctr"/>
                </a:tc>
              </a:tr>
              <a:tr h="2616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u="none" strike="noStrike" dirty="0" err="1" smtClean="0">
                          <a:effectLst/>
                        </a:rPr>
                        <a:t>Exp</a:t>
                      </a:r>
                      <a:r>
                        <a:rPr lang="fr-FR" sz="1200" u="none" strike="noStrike" dirty="0" smtClean="0">
                          <a:effectLst/>
                        </a:rPr>
                        <a:t>.</a:t>
                      </a:r>
                      <a:r>
                        <a:rPr lang="fr-FR" sz="1200" u="none" strike="noStrike" baseline="30000" dirty="0" smtClean="0">
                          <a:effectLst/>
                        </a:rPr>
                        <a:t>2</a:t>
                      </a:r>
                      <a:endParaRPr lang="fr-FR" sz="1200" b="1" i="0" u="none" strike="noStrike" baseline="30000" dirty="0" smtClean="0">
                        <a:solidFill>
                          <a:srgbClr val="000000"/>
                        </a:solidFill>
                        <a:effectLst/>
                        <a:latin typeface="+mj-lt"/>
                      </a:endParaRPr>
                    </a:p>
                  </a:txBody>
                  <a:tcPr anchor="ctr"/>
                </a:tc>
                <a:tc>
                  <a:txBody>
                    <a:bodyPr/>
                    <a:lstStyle/>
                    <a:p>
                      <a:pPr algn="ctr" fontAlgn="b"/>
                      <a:r>
                        <a:rPr lang="fr-FR" sz="1200" u="none" strike="noStrike" dirty="0" smtClean="0">
                          <a:effectLst/>
                        </a:rPr>
                        <a:t>1,78</a:t>
                      </a:r>
                      <a:endParaRPr lang="fr-FR" sz="1200" b="1" i="0" u="none" strike="noStrike" dirty="0">
                        <a:solidFill>
                          <a:srgbClr val="000000"/>
                        </a:solidFill>
                        <a:effectLst/>
                        <a:latin typeface="+mj-lt"/>
                      </a:endParaRPr>
                    </a:p>
                  </a:txBody>
                  <a:tcPr marL="9525" marR="9525" marT="9525" marB="0" anchor="ctr"/>
                </a:tc>
                <a:tc>
                  <a:txBody>
                    <a:bodyPr/>
                    <a:lstStyle/>
                    <a:p>
                      <a:pPr algn="ctr" fontAlgn="b"/>
                      <a:r>
                        <a:rPr lang="fr-FR" sz="1200" b="0" i="0" u="none" strike="noStrike" dirty="0" smtClean="0">
                          <a:solidFill>
                            <a:srgbClr val="000000"/>
                          </a:solidFill>
                          <a:effectLst/>
                          <a:latin typeface="+mj-lt"/>
                        </a:rPr>
                        <a:t>180</a:t>
                      </a:r>
                      <a:endParaRPr lang="fr-FR" sz="1200" b="0" i="0" u="none" strike="noStrike" dirty="0">
                        <a:solidFill>
                          <a:srgbClr val="000000"/>
                        </a:solidFill>
                        <a:effectLst/>
                        <a:latin typeface="+mj-lt"/>
                      </a:endParaRPr>
                    </a:p>
                  </a:txBody>
                  <a:tcPr marL="9525" marR="9525" marT="9525" marB="0" anchor="ctr"/>
                </a:tc>
                <a:tc>
                  <a:txBody>
                    <a:bodyPr/>
                    <a:lstStyle/>
                    <a:p>
                      <a:pPr algn="ctr" fontAlgn="b"/>
                      <a:r>
                        <a:rPr lang="fr-FR" sz="1200" u="none" strike="noStrike" dirty="0" smtClean="0">
                          <a:effectLst/>
                        </a:rPr>
                        <a:t>2,31</a:t>
                      </a:r>
                      <a:endParaRPr lang="fr-FR" sz="1200" b="1" i="0" u="none" strike="noStrike" dirty="0">
                        <a:solidFill>
                          <a:srgbClr val="000000"/>
                        </a:solidFill>
                        <a:effectLst/>
                        <a:latin typeface="+mj-lt"/>
                      </a:endParaRPr>
                    </a:p>
                  </a:txBody>
                  <a:tcPr marL="9525" marR="9525" marT="9525" marB="0" anchor="ctr"/>
                </a:tc>
                <a:tc>
                  <a:txBody>
                    <a:bodyPr/>
                    <a:lstStyle/>
                    <a:p>
                      <a:pPr algn="ctr" fontAlgn="b"/>
                      <a:r>
                        <a:rPr lang="fr-FR" sz="1200" u="none" strike="noStrike" dirty="0" smtClean="0">
                          <a:effectLst/>
                        </a:rPr>
                        <a:t>2,47</a:t>
                      </a:r>
                      <a:endParaRPr lang="fr-FR" sz="1200" b="1" i="0" u="none" strike="noStrike" dirty="0">
                        <a:solidFill>
                          <a:srgbClr val="000000"/>
                        </a:solidFill>
                        <a:effectLst/>
                        <a:latin typeface="+mj-lt"/>
                      </a:endParaRPr>
                    </a:p>
                  </a:txBody>
                  <a:tcPr marL="9525" marR="9525" marT="9525" marB="0" anchor="ctr"/>
                </a:tc>
              </a:tr>
            </a:tbl>
          </a:graphicData>
        </a:graphic>
      </p:graphicFrame>
      <p:grpSp>
        <p:nvGrpSpPr>
          <p:cNvPr id="2" name="Groupe 20"/>
          <p:cNvGrpSpPr/>
          <p:nvPr/>
        </p:nvGrpSpPr>
        <p:grpSpPr>
          <a:xfrm>
            <a:off x="531387" y="2415169"/>
            <a:ext cx="9441215" cy="368385"/>
            <a:chOff x="2267744" y="2780928"/>
            <a:chExt cx="7894532" cy="368385"/>
          </a:xfrm>
        </p:grpSpPr>
        <p:sp>
          <p:nvSpPr>
            <p:cNvPr id="4" name="Rectangle à coins arrondis 3"/>
            <p:cNvSpPr/>
            <p:nvPr/>
          </p:nvSpPr>
          <p:spPr>
            <a:xfrm>
              <a:off x="2274571" y="2780928"/>
              <a:ext cx="6683473" cy="360000"/>
            </a:xfrm>
            <a:prstGeom prst="roundRect">
              <a:avLst>
                <a:gd name="adj" fmla="val 2382"/>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6" name="Rectangle 15"/>
            <p:cNvSpPr/>
            <p:nvPr/>
          </p:nvSpPr>
          <p:spPr>
            <a:xfrm>
              <a:off x="2267744" y="2786137"/>
              <a:ext cx="7894532" cy="363176"/>
            </a:xfrm>
            <a:prstGeom prst="rect">
              <a:avLst/>
            </a:prstGeom>
          </p:spPr>
          <p:txBody>
            <a:bodyPr wrap="square">
              <a:spAutoFit/>
            </a:bodyPr>
            <a:lstStyle/>
            <a:p>
              <a:pPr marL="444500" indent="-444500" algn="just">
                <a:lnSpc>
                  <a:spcPct val="110000"/>
                </a:lnSpc>
                <a:spcBef>
                  <a:spcPct val="50000"/>
                </a:spcBef>
              </a:pPr>
              <a:r>
                <a:rPr lang="fr-FR" sz="1600" dirty="0" smtClean="0">
                  <a:sym typeface="Symbol" pitchFamily="18" charset="2"/>
                </a:rPr>
                <a:t>  La structure pentahydratée est calculée en très bon accord avec les données expérimentales</a:t>
              </a:r>
              <a:endParaRPr lang="fr-FR" sz="1600" dirty="0">
                <a:sym typeface="Symbol" pitchFamily="18" charset="2"/>
              </a:endParaRPr>
            </a:p>
          </p:txBody>
        </p:sp>
      </p:grpSp>
      <p:sp>
        <p:nvSpPr>
          <p:cNvPr id="17" name="Rectangle 16"/>
          <p:cNvSpPr/>
          <p:nvPr/>
        </p:nvSpPr>
        <p:spPr>
          <a:xfrm>
            <a:off x="-8802" y="6481046"/>
            <a:ext cx="4572000" cy="246221"/>
          </a:xfrm>
          <a:prstGeom prst="rect">
            <a:avLst/>
          </a:prstGeom>
        </p:spPr>
        <p:txBody>
          <a:bodyPr>
            <a:spAutoFit/>
          </a:bodyPr>
          <a:lstStyle/>
          <a:p>
            <a:r>
              <a:rPr lang="fr-FR" sz="1000" baseline="30000" dirty="0" smtClean="0">
                <a:solidFill>
                  <a:schemeClr val="tx1">
                    <a:lumMod val="50000"/>
                    <a:lumOff val="50000"/>
                  </a:schemeClr>
                </a:solidFill>
              </a:rPr>
              <a:t>1 </a:t>
            </a:r>
            <a:r>
              <a:rPr lang="fr-FR" sz="1000" dirty="0" smtClean="0">
                <a:solidFill>
                  <a:schemeClr val="tx1">
                    <a:lumMod val="50000"/>
                    <a:lumOff val="50000"/>
                  </a:schemeClr>
                </a:solidFill>
              </a:rPr>
              <a:t>H. Perron, </a:t>
            </a:r>
            <a:r>
              <a:rPr lang="fr-FR" sz="1000" i="1" dirty="0" smtClean="0">
                <a:solidFill>
                  <a:schemeClr val="tx1">
                    <a:lumMod val="50000"/>
                    <a:lumOff val="50000"/>
                  </a:schemeClr>
                </a:solidFill>
              </a:rPr>
              <a:t>Thèse de l’Université de Paris Sud (2007)</a:t>
            </a:r>
          </a:p>
        </p:txBody>
      </p:sp>
      <p:grpSp>
        <p:nvGrpSpPr>
          <p:cNvPr id="3" name="Groupe 28"/>
          <p:cNvGrpSpPr/>
          <p:nvPr/>
        </p:nvGrpSpPr>
        <p:grpSpPr>
          <a:xfrm>
            <a:off x="583346" y="1219403"/>
            <a:ext cx="2116446" cy="368385"/>
            <a:chOff x="830582" y="1967613"/>
            <a:chExt cx="2116446" cy="368385"/>
          </a:xfrm>
        </p:grpSpPr>
        <p:sp>
          <p:nvSpPr>
            <p:cNvPr id="28" name="Rectangle à coins arrondis 27"/>
            <p:cNvSpPr/>
            <p:nvPr/>
          </p:nvSpPr>
          <p:spPr>
            <a:xfrm>
              <a:off x="830582" y="1967613"/>
              <a:ext cx="2116446" cy="360000"/>
            </a:xfrm>
            <a:prstGeom prst="roundRect">
              <a:avLst>
                <a:gd name="adj" fmla="val 2382"/>
              </a:avLst>
            </a:prstGeom>
            <a:solidFill>
              <a:schemeClr val="bg1"/>
            </a:solidFill>
            <a:ln w="254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9" name="Rectangle 18"/>
            <p:cNvSpPr/>
            <p:nvPr/>
          </p:nvSpPr>
          <p:spPr>
            <a:xfrm>
              <a:off x="935660" y="1972822"/>
              <a:ext cx="1906291" cy="363176"/>
            </a:xfrm>
            <a:prstGeom prst="rect">
              <a:avLst/>
            </a:prstGeom>
          </p:spPr>
          <p:txBody>
            <a:bodyPr wrap="none">
              <a:spAutoFit/>
            </a:bodyPr>
            <a:lstStyle/>
            <a:p>
              <a:pPr marL="444500" lvl="3" indent="-444500" algn="just">
                <a:lnSpc>
                  <a:spcPct val="110000"/>
                </a:lnSpc>
                <a:spcBef>
                  <a:spcPct val="50000"/>
                </a:spcBef>
              </a:pPr>
              <a:r>
                <a:rPr lang="fr-FR" sz="1600" dirty="0" smtClean="0"/>
                <a:t>Cas de [UO</a:t>
              </a:r>
              <a:r>
                <a:rPr lang="fr-FR" sz="1600" baseline="-25000" dirty="0" smtClean="0"/>
                <a:t>2</a:t>
              </a:r>
              <a:r>
                <a:rPr lang="fr-FR" sz="1600" dirty="0" smtClean="0"/>
                <a:t>(H</a:t>
              </a:r>
              <a:r>
                <a:rPr lang="fr-FR" sz="1600" baseline="-25000" dirty="0" smtClean="0"/>
                <a:t>2</a:t>
              </a:r>
              <a:r>
                <a:rPr lang="fr-FR" sz="1600" dirty="0" smtClean="0"/>
                <a:t>O)</a:t>
              </a:r>
              <a:r>
                <a:rPr lang="fr-FR" sz="1600" baseline="-25000" dirty="0" smtClean="0"/>
                <a:t>5</a:t>
              </a:r>
              <a:r>
                <a:rPr lang="fr-FR" sz="1600" dirty="0" smtClean="0"/>
                <a:t>]</a:t>
              </a:r>
              <a:r>
                <a:rPr lang="fr-FR" sz="1600" baseline="30000" dirty="0" smtClean="0"/>
                <a:t>2+</a:t>
              </a:r>
              <a:endParaRPr lang="fr-FR" sz="1600" b="1" dirty="0" smtClean="0">
                <a:solidFill>
                  <a:srgbClr val="000000"/>
                </a:solidFill>
              </a:endParaRPr>
            </a:p>
          </p:txBody>
        </p:sp>
      </p:grpSp>
      <p:grpSp>
        <p:nvGrpSpPr>
          <p:cNvPr id="7" name="Groupe 30"/>
          <p:cNvGrpSpPr/>
          <p:nvPr/>
        </p:nvGrpSpPr>
        <p:grpSpPr>
          <a:xfrm>
            <a:off x="547416" y="3068960"/>
            <a:ext cx="4318814" cy="757130"/>
            <a:chOff x="764567" y="3465034"/>
            <a:chExt cx="4318814" cy="757130"/>
          </a:xfrm>
        </p:grpSpPr>
        <p:sp>
          <p:nvSpPr>
            <p:cNvPr id="30" name="Rectangle à coins arrondis 29"/>
            <p:cNvSpPr/>
            <p:nvPr/>
          </p:nvSpPr>
          <p:spPr>
            <a:xfrm>
              <a:off x="799381" y="3465034"/>
              <a:ext cx="4284000" cy="360000"/>
            </a:xfrm>
            <a:prstGeom prst="roundRect">
              <a:avLst>
                <a:gd name="adj" fmla="val 2382"/>
              </a:avLst>
            </a:prstGeom>
            <a:solidFill>
              <a:schemeClr val="bg1"/>
            </a:solidFill>
            <a:ln w="254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22" name="Rectangle 21"/>
            <p:cNvSpPr/>
            <p:nvPr/>
          </p:nvSpPr>
          <p:spPr>
            <a:xfrm>
              <a:off x="764567" y="3465034"/>
              <a:ext cx="4307141" cy="757130"/>
            </a:xfrm>
            <a:prstGeom prst="rect">
              <a:avLst/>
            </a:prstGeom>
          </p:spPr>
          <p:txBody>
            <a:bodyPr wrap="none">
              <a:spAutoFit/>
            </a:bodyPr>
            <a:lstStyle/>
            <a:p>
              <a:pPr marL="444500" lvl="3" indent="-444500" algn="just">
                <a:lnSpc>
                  <a:spcPct val="110000"/>
                </a:lnSpc>
                <a:spcBef>
                  <a:spcPct val="50000"/>
                </a:spcBef>
              </a:pPr>
              <a:r>
                <a:rPr lang="fr-FR" sz="1600" dirty="0" smtClean="0"/>
                <a:t>Cas des Complexes de l’UO</a:t>
              </a:r>
              <a:r>
                <a:rPr lang="fr-FR" sz="1600" baseline="-25000" dirty="0" smtClean="0"/>
                <a:t>2</a:t>
              </a:r>
              <a:r>
                <a:rPr lang="fr-FR" sz="1600" baseline="30000" dirty="0" smtClean="0"/>
                <a:t>2+</a:t>
              </a:r>
              <a:r>
                <a:rPr lang="fr-FR" sz="1600" dirty="0" smtClean="0"/>
                <a:t> sur TiO</a:t>
              </a:r>
              <a:r>
                <a:rPr lang="fr-FR" sz="1600" baseline="-25000" dirty="0" smtClean="0"/>
                <a:t>2</a:t>
              </a:r>
              <a:r>
                <a:rPr lang="fr-FR" sz="1600" dirty="0" smtClean="0"/>
                <a:t>(110) rutile </a:t>
              </a:r>
              <a:endParaRPr lang="fr-FR" sz="1600" b="1" dirty="0" smtClean="0">
                <a:solidFill>
                  <a:srgbClr val="000000"/>
                </a:solidFill>
              </a:endParaRPr>
            </a:p>
            <a:p>
              <a:pPr marL="444500" lvl="3" indent="-444500" algn="just">
                <a:lnSpc>
                  <a:spcPct val="110000"/>
                </a:lnSpc>
                <a:spcBef>
                  <a:spcPct val="50000"/>
                </a:spcBef>
              </a:pPr>
              <a:endParaRPr lang="fr-FR" sz="1600" b="1" dirty="0" smtClean="0">
                <a:solidFill>
                  <a:srgbClr val="000000"/>
                </a:solidFill>
              </a:endParaRPr>
            </a:p>
          </p:txBody>
        </p:sp>
      </p:grpSp>
      <p:sp>
        <p:nvSpPr>
          <p:cNvPr id="23" name="Rectangle 22"/>
          <p:cNvSpPr/>
          <p:nvPr/>
        </p:nvSpPr>
        <p:spPr>
          <a:xfrm>
            <a:off x="134740" y="4722008"/>
            <a:ext cx="2974469" cy="363176"/>
          </a:xfrm>
          <a:prstGeom prst="rect">
            <a:avLst/>
          </a:prstGeom>
        </p:spPr>
        <p:txBody>
          <a:bodyPr wrap="none">
            <a:spAutoFit/>
          </a:bodyPr>
          <a:lstStyle/>
          <a:p>
            <a:pPr marL="266700" indent="-266700" algn="just">
              <a:lnSpc>
                <a:spcPct val="110000"/>
              </a:lnSpc>
              <a:spcBef>
                <a:spcPct val="50000"/>
              </a:spcBef>
              <a:buFont typeface="Arial" pitchFamily="34" charset="0"/>
              <a:buChar char="•"/>
              <a:tabLst>
                <a:tab pos="266700" algn="l"/>
              </a:tabLst>
            </a:pPr>
            <a:r>
              <a:rPr lang="fr-FR" sz="1600" dirty="0" smtClean="0">
                <a:sym typeface="Symbol" pitchFamily="18" charset="2"/>
              </a:rPr>
              <a:t>Stabilité relative </a:t>
            </a:r>
            <a:r>
              <a:rPr lang="fr-FR" sz="1600" b="1" dirty="0" smtClean="0">
                <a:sym typeface="Symbol" pitchFamily="18" charset="2"/>
              </a:rPr>
              <a:t>: </a:t>
            </a:r>
            <a:r>
              <a:rPr lang="fr-FR" sz="1600" b="1" i="1" dirty="0" err="1" smtClean="0">
                <a:solidFill>
                  <a:srgbClr val="0000FF"/>
                </a:solidFill>
                <a:sym typeface="Symbol" pitchFamily="18" charset="2"/>
              </a:rPr>
              <a:t>bb</a:t>
            </a:r>
            <a:r>
              <a:rPr lang="fr-FR" sz="1600" b="1" i="1" dirty="0" smtClean="0">
                <a:solidFill>
                  <a:srgbClr val="0000FF"/>
                </a:solidFill>
                <a:sym typeface="Symbol" pitchFamily="18" charset="2"/>
              </a:rPr>
              <a:t> &gt; </a:t>
            </a:r>
            <a:r>
              <a:rPr lang="fr-FR" sz="1600" b="1" i="1" dirty="0" err="1" smtClean="0">
                <a:solidFill>
                  <a:srgbClr val="0000FF"/>
                </a:solidFill>
                <a:sym typeface="Symbol" pitchFamily="18" charset="2"/>
              </a:rPr>
              <a:t>bt</a:t>
            </a:r>
            <a:r>
              <a:rPr lang="fr-FR" sz="1600" b="1" i="1" dirty="0" smtClean="0">
                <a:solidFill>
                  <a:srgbClr val="0000FF"/>
                </a:solidFill>
                <a:sym typeface="Symbol" pitchFamily="18" charset="2"/>
              </a:rPr>
              <a:t> </a:t>
            </a:r>
            <a:r>
              <a:rPr lang="fr-FR" sz="1600" i="1" dirty="0" smtClean="0">
                <a:sym typeface="Symbol" pitchFamily="18" charset="2"/>
              </a:rPr>
              <a:t>&gt;&gt; tt</a:t>
            </a:r>
            <a:endParaRPr lang="fr-FR" sz="1600" dirty="0">
              <a:sym typeface="Symbol" pitchFamily="18" charset="2"/>
            </a:endParaRPr>
          </a:p>
        </p:txBody>
      </p:sp>
      <p:grpSp>
        <p:nvGrpSpPr>
          <p:cNvPr id="8" name="Groupe 25"/>
          <p:cNvGrpSpPr/>
          <p:nvPr/>
        </p:nvGrpSpPr>
        <p:grpSpPr>
          <a:xfrm>
            <a:off x="1871701" y="5602842"/>
            <a:ext cx="5400599" cy="363176"/>
            <a:chOff x="3419872" y="5517232"/>
            <a:chExt cx="5400599" cy="363176"/>
          </a:xfrm>
        </p:grpSpPr>
        <p:sp>
          <p:nvSpPr>
            <p:cNvPr id="25" name="Rectangle à coins arrondis 24"/>
            <p:cNvSpPr/>
            <p:nvPr/>
          </p:nvSpPr>
          <p:spPr>
            <a:xfrm>
              <a:off x="3419872" y="5518820"/>
              <a:ext cx="5400599" cy="360000"/>
            </a:xfrm>
            <a:prstGeom prst="roundRect">
              <a:avLst>
                <a:gd name="adj" fmla="val 2382"/>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24" name="Rectangle 23"/>
            <p:cNvSpPr/>
            <p:nvPr/>
          </p:nvSpPr>
          <p:spPr>
            <a:xfrm>
              <a:off x="4161494" y="5517232"/>
              <a:ext cx="3917354" cy="363176"/>
            </a:xfrm>
            <a:prstGeom prst="rect">
              <a:avLst/>
            </a:prstGeom>
          </p:spPr>
          <p:txBody>
            <a:bodyPr wrap="none">
              <a:spAutoFit/>
            </a:bodyPr>
            <a:lstStyle/>
            <a:p>
              <a:pPr marL="444500" indent="-444500" algn="just">
                <a:lnSpc>
                  <a:spcPct val="110000"/>
                </a:lnSpc>
                <a:spcBef>
                  <a:spcPct val="50000"/>
                </a:spcBef>
              </a:pPr>
              <a:r>
                <a:rPr lang="fr-FR" sz="1600" dirty="0" smtClean="0">
                  <a:sym typeface="Symbol" pitchFamily="18" charset="2"/>
                </a:rPr>
                <a:t>Bonne description des complexes de surface</a:t>
              </a:r>
              <a:r>
                <a:rPr lang="fr-FR" sz="1600" dirty="0" smtClean="0">
                  <a:sym typeface="Symbol" pitchFamily="18" charset="2"/>
                </a:rPr>
                <a:t> </a:t>
              </a:r>
              <a:endParaRPr lang="fr-FR" sz="1600" dirty="0">
                <a:sym typeface="Symbol" pitchFamily="18" charset="2"/>
              </a:endParaRPr>
            </a:p>
          </p:txBody>
        </p:sp>
      </p:grpSp>
      <p:sp>
        <p:nvSpPr>
          <p:cNvPr id="27" name="Rectangle 26"/>
          <p:cNvSpPr/>
          <p:nvPr/>
        </p:nvSpPr>
        <p:spPr>
          <a:xfrm>
            <a:off x="107504" y="3823998"/>
            <a:ext cx="3832199" cy="1027974"/>
          </a:xfrm>
          <a:prstGeom prst="rect">
            <a:avLst/>
          </a:prstGeom>
        </p:spPr>
        <p:txBody>
          <a:bodyPr wrap="square">
            <a:spAutoFit/>
          </a:bodyPr>
          <a:lstStyle/>
          <a:p>
            <a:pPr marL="266700" lvl="3" indent="-266700" algn="just">
              <a:lnSpc>
                <a:spcPct val="110000"/>
              </a:lnSpc>
              <a:spcBef>
                <a:spcPct val="50000"/>
              </a:spcBef>
              <a:buFont typeface="Arial" pitchFamily="34" charset="0"/>
              <a:buChar char="•"/>
            </a:pPr>
            <a:r>
              <a:rPr lang="fr-FR" sz="1600" dirty="0" smtClean="0"/>
              <a:t>Un troisième complexe </a:t>
            </a:r>
            <a:r>
              <a:rPr lang="fr-FR" sz="1600" i="1" dirty="0" smtClean="0"/>
              <a:t>tt</a:t>
            </a:r>
            <a:r>
              <a:rPr lang="fr-FR" sz="1600" dirty="0" smtClean="0"/>
              <a:t> est calculé sur 2 atomes d’oxygène terminaux </a:t>
            </a:r>
            <a:endParaRPr lang="fr-FR" sz="1600" b="1" dirty="0" smtClean="0">
              <a:solidFill>
                <a:srgbClr val="000000"/>
              </a:solidFill>
            </a:endParaRPr>
          </a:p>
          <a:p>
            <a:pPr marL="444500" lvl="3" indent="-444500" algn="just">
              <a:lnSpc>
                <a:spcPct val="110000"/>
              </a:lnSpc>
              <a:spcBef>
                <a:spcPct val="50000"/>
              </a:spcBef>
            </a:pPr>
            <a:endParaRPr lang="fr-FR" sz="1600" b="1" dirty="0" smtClean="0">
              <a:solidFill>
                <a:srgbClr val="000000"/>
              </a:solidFill>
            </a:endParaRPr>
          </a:p>
        </p:txBody>
      </p:sp>
      <p:sp>
        <p:nvSpPr>
          <p:cNvPr id="33" name="Espace réservé du numéro de diapositive 32"/>
          <p:cNvSpPr>
            <a:spLocks noGrp="1"/>
          </p:cNvSpPr>
          <p:nvPr>
            <p:ph type="sldNum" sz="quarter" idx="12"/>
          </p:nvPr>
        </p:nvSpPr>
        <p:spPr/>
        <p:txBody>
          <a:bodyPr/>
          <a:lstStyle/>
          <a:p>
            <a:fld id="{DB0DCAEC-CBBF-428A-8CF8-CA1E425F598E}" type="slidenum">
              <a:rPr lang="fr-FR" smtClean="0"/>
              <a:pPr/>
              <a:t>6</a:t>
            </a:fld>
            <a:endParaRPr lang="fr-FR"/>
          </a:p>
        </p:txBody>
      </p:sp>
      <p:cxnSp>
        <p:nvCxnSpPr>
          <p:cNvPr id="35" name="Connecteur droit 34"/>
          <p:cNvCxnSpPr/>
          <p:nvPr/>
        </p:nvCxnSpPr>
        <p:spPr>
          <a:xfrm>
            <a:off x="323528" y="2922810"/>
            <a:ext cx="8424936"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itre 1"/>
          <p:cNvSpPr>
            <a:spLocks noGrp="1"/>
          </p:cNvSpPr>
          <p:nvPr>
            <p:ph type="title"/>
          </p:nvPr>
        </p:nvSpPr>
        <p:spPr>
          <a:xfrm>
            <a:off x="457200" y="-303555"/>
            <a:ext cx="8229600" cy="1143000"/>
          </a:xfrm>
        </p:spPr>
        <p:txBody>
          <a:bodyPr/>
          <a:lstStyle/>
          <a:p>
            <a:r>
              <a:rPr lang="fr-FR" dirty="0" smtClean="0"/>
              <a:t>Principales données sur UO</a:t>
            </a:r>
            <a:r>
              <a:rPr lang="fr-FR" baseline="-25000" dirty="0" smtClean="0"/>
              <a:t>2</a:t>
            </a:r>
            <a:r>
              <a:rPr lang="fr-FR" baseline="30000" dirty="0" smtClean="0"/>
              <a:t>2+</a:t>
            </a:r>
            <a:r>
              <a:rPr lang="fr-FR" dirty="0" smtClean="0"/>
              <a:t>/TiO</a:t>
            </a:r>
            <a:r>
              <a:rPr lang="fr-FR" baseline="-25000" dirty="0" smtClean="0"/>
              <a:t>2</a:t>
            </a:r>
            <a:r>
              <a:rPr lang="fr-FR" dirty="0" smtClean="0"/>
              <a:t>(110)</a:t>
            </a:r>
            <a:r>
              <a:rPr lang="fr-FR" baseline="-25000" dirty="0" smtClean="0"/>
              <a:t>    </a:t>
            </a:r>
            <a:endParaRPr lang="fr-FR" dirty="0"/>
          </a:p>
        </p:txBody>
      </p:sp>
      <p:sp>
        <p:nvSpPr>
          <p:cNvPr id="42" name="ZoneTexte 41"/>
          <p:cNvSpPr txBox="1"/>
          <p:nvPr/>
        </p:nvSpPr>
        <p:spPr>
          <a:xfrm>
            <a:off x="-8802" y="6652107"/>
            <a:ext cx="8929718" cy="246221"/>
          </a:xfrm>
          <a:prstGeom prst="rect">
            <a:avLst/>
          </a:prstGeom>
          <a:noFill/>
        </p:spPr>
        <p:txBody>
          <a:bodyPr wrap="square" rtlCol="0">
            <a:spAutoFit/>
          </a:bodyPr>
          <a:lstStyle/>
          <a:p>
            <a:pPr algn="just"/>
            <a:r>
              <a:rPr lang="fr-FR" sz="1000" baseline="30000" dirty="0" smtClean="0">
                <a:solidFill>
                  <a:schemeClr val="tx1">
                    <a:lumMod val="50000"/>
                    <a:lumOff val="50000"/>
                  </a:schemeClr>
                </a:solidFill>
              </a:rPr>
              <a:t>2</a:t>
            </a:r>
            <a:r>
              <a:rPr lang="fr-FR" sz="1000" dirty="0" smtClean="0">
                <a:solidFill>
                  <a:schemeClr val="tx1">
                    <a:lumMod val="50000"/>
                    <a:lumOff val="50000"/>
                  </a:schemeClr>
                </a:solidFill>
              </a:rPr>
              <a:t> C. Den </a:t>
            </a:r>
            <a:r>
              <a:rPr lang="fr-FR" sz="1000" dirty="0" err="1" smtClean="0">
                <a:solidFill>
                  <a:schemeClr val="tx1">
                    <a:lumMod val="50000"/>
                    <a:lumOff val="50000"/>
                  </a:schemeClr>
                </a:solidFill>
              </a:rPr>
              <a:t>Auwer</a:t>
            </a:r>
            <a:r>
              <a:rPr lang="fr-FR" sz="1000" dirty="0" smtClean="0">
                <a:solidFill>
                  <a:schemeClr val="tx1">
                    <a:lumMod val="50000"/>
                    <a:lumOff val="50000"/>
                  </a:schemeClr>
                </a:solidFill>
              </a:rPr>
              <a:t> </a:t>
            </a:r>
            <a:r>
              <a:rPr lang="fr-FR" sz="1000" i="1" dirty="0" smtClean="0">
                <a:solidFill>
                  <a:schemeClr val="tx1">
                    <a:lumMod val="50000"/>
                    <a:lumOff val="50000"/>
                  </a:schemeClr>
                </a:solidFill>
              </a:rPr>
              <a:t>et al.</a:t>
            </a:r>
            <a:r>
              <a:rPr lang="fr-FR" sz="1000" dirty="0" smtClean="0">
                <a:solidFill>
                  <a:schemeClr val="tx1">
                    <a:lumMod val="50000"/>
                    <a:lumOff val="50000"/>
                  </a:schemeClr>
                </a:solidFill>
              </a:rPr>
              <a:t>, </a:t>
            </a:r>
            <a:r>
              <a:rPr lang="fr-FR" sz="1000" i="1" dirty="0" smtClean="0">
                <a:solidFill>
                  <a:schemeClr val="tx1">
                    <a:lumMod val="50000"/>
                    <a:lumOff val="50000"/>
                  </a:schemeClr>
                </a:solidFill>
              </a:rPr>
              <a:t>New J. </a:t>
            </a:r>
            <a:r>
              <a:rPr lang="fr-FR" sz="1000" i="1" dirty="0" err="1" smtClean="0">
                <a:solidFill>
                  <a:schemeClr val="tx1">
                    <a:lumMod val="50000"/>
                    <a:lumOff val="50000"/>
                  </a:schemeClr>
                </a:solidFill>
              </a:rPr>
              <a:t>Chem</a:t>
            </a:r>
            <a:r>
              <a:rPr lang="fr-FR" sz="1000" i="1" dirty="0" smtClean="0">
                <a:solidFill>
                  <a:schemeClr val="tx1">
                    <a:lumMod val="50000"/>
                    <a:lumOff val="50000"/>
                  </a:schemeClr>
                </a:solidFill>
              </a:rPr>
              <a:t>. </a:t>
            </a:r>
            <a:r>
              <a:rPr lang="fr-FR" sz="1000" b="1" i="1" dirty="0" smtClean="0">
                <a:solidFill>
                  <a:schemeClr val="tx1">
                    <a:lumMod val="50000"/>
                    <a:lumOff val="50000"/>
                  </a:schemeClr>
                </a:solidFill>
              </a:rPr>
              <a:t>27</a:t>
            </a:r>
            <a:r>
              <a:rPr lang="fr-FR" sz="1000" i="1" dirty="0" smtClean="0">
                <a:solidFill>
                  <a:schemeClr val="tx1">
                    <a:lumMod val="50000"/>
                    <a:lumOff val="50000"/>
                  </a:schemeClr>
                </a:solidFill>
              </a:rPr>
              <a:t> (2003) 648</a:t>
            </a:r>
            <a:endParaRPr lang="fr-FR" sz="1000" i="1" dirty="0">
              <a:solidFill>
                <a:schemeClr val="tx1">
                  <a:lumMod val="50000"/>
                  <a:lumOff val="50000"/>
                </a:schemeClr>
              </a:solidFill>
            </a:endParaRPr>
          </a:p>
        </p:txBody>
      </p:sp>
      <p:grpSp>
        <p:nvGrpSpPr>
          <p:cNvPr id="9" name="Groupe 42"/>
          <p:cNvGrpSpPr/>
          <p:nvPr/>
        </p:nvGrpSpPr>
        <p:grpSpPr>
          <a:xfrm>
            <a:off x="425979" y="679231"/>
            <a:ext cx="2561845" cy="366370"/>
            <a:chOff x="395536" y="4293096"/>
            <a:chExt cx="2561845" cy="366370"/>
          </a:xfrm>
        </p:grpSpPr>
        <p:sp>
          <p:nvSpPr>
            <p:cNvPr id="44" name="Rectangle à coins arrondis 43"/>
            <p:cNvSpPr/>
            <p:nvPr/>
          </p:nvSpPr>
          <p:spPr>
            <a:xfrm>
              <a:off x="395536" y="4299466"/>
              <a:ext cx="2489837" cy="360000"/>
            </a:xfrm>
            <a:prstGeom prst="roundRect">
              <a:avLst>
                <a:gd name="adj" fmla="val 2382"/>
              </a:avLst>
            </a:prstGeom>
            <a:solidFill>
              <a:schemeClr val="bg1"/>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45" name="Espace réservé du contenu 2"/>
            <p:cNvSpPr txBox="1">
              <a:spLocks/>
            </p:cNvSpPr>
            <p:nvPr/>
          </p:nvSpPr>
          <p:spPr>
            <a:xfrm>
              <a:off x="395536" y="4293096"/>
              <a:ext cx="2561845" cy="3600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800" b="0" i="0" strike="noStrike" kern="1200" cap="none" spc="0" normalizeH="0" baseline="0" noProof="0" dirty="0" smtClean="0">
                  <a:ln>
                    <a:noFill/>
                  </a:ln>
                  <a:solidFill>
                    <a:schemeClr val="tx1"/>
                  </a:solidFill>
                  <a:effectLst/>
                  <a:uLnTx/>
                  <a:uFillTx/>
                  <a:latin typeface="+mn-lt"/>
                  <a:ea typeface="+mn-ea"/>
                  <a:cs typeface="+mn-cs"/>
                </a:rPr>
                <a:t>DFT statique</a:t>
              </a:r>
              <a:r>
                <a:rPr kumimoji="0" lang="fr-FR" sz="1800" b="0" i="0" strike="noStrike" kern="1200" cap="none" spc="0" normalizeH="0" noProof="0" dirty="0" smtClean="0">
                  <a:ln>
                    <a:noFill/>
                  </a:ln>
                  <a:solidFill>
                    <a:schemeClr val="tx1"/>
                  </a:solidFill>
                  <a:effectLst/>
                  <a:uLnTx/>
                  <a:uFillTx/>
                  <a:latin typeface="+mn-lt"/>
                  <a:ea typeface="+mn-ea"/>
                  <a:cs typeface="+mn-cs"/>
                </a:rPr>
                <a:t> (vide, 0 K)</a:t>
              </a:r>
              <a:r>
                <a:rPr kumimoji="0" lang="fr-FR" sz="1800" b="0" i="0" strike="noStrike" kern="1200" cap="none" spc="0" normalizeH="0" baseline="30000" noProof="0" dirty="0" smtClean="0">
                  <a:ln>
                    <a:noFill/>
                  </a:ln>
                  <a:solidFill>
                    <a:schemeClr val="tx1"/>
                  </a:solidFill>
                  <a:effectLst/>
                  <a:uLnTx/>
                  <a:uFillTx/>
                  <a:latin typeface="+mn-lt"/>
                  <a:ea typeface="+mn-ea"/>
                  <a:cs typeface="+mn-cs"/>
                </a:rPr>
                <a:t>1</a:t>
              </a:r>
              <a:endParaRPr kumimoji="0" lang="fr-FR" sz="1800" b="0" i="0"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800" b="0" i="0"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800" b="0" i="0" strike="noStrike" kern="1200" cap="none" spc="0" normalizeH="0" baseline="0" noProof="0" dirty="0" smtClean="0">
                  <a:ln>
                    <a:noFill/>
                  </a:ln>
                  <a:solidFill>
                    <a:schemeClr val="tx1"/>
                  </a:solidFill>
                  <a:effectLst/>
                  <a:uLnTx/>
                  <a:uFillTx/>
                  <a:latin typeface="+mn-lt"/>
                  <a:ea typeface="+mn-ea"/>
                  <a:cs typeface="+mn-cs"/>
                </a:rPr>
                <a:t> </a:t>
              </a:r>
              <a:endParaRPr kumimoji="0" lang="fr-FR" sz="1800" b="0" i="0" strike="noStrike" kern="1200" cap="none" spc="0" normalizeH="0" baseline="0" noProof="0" dirty="0">
                <a:ln>
                  <a:noFill/>
                </a:ln>
                <a:solidFill>
                  <a:schemeClr val="tx1"/>
                </a:solidFill>
                <a:effectLst/>
                <a:uLnTx/>
                <a:uFillTx/>
                <a:latin typeface="+mn-lt"/>
                <a:ea typeface="+mn-ea"/>
                <a:cs typeface="+mn-cs"/>
              </a:endParaRPr>
            </a:p>
          </p:txBody>
        </p:sp>
      </p:grpSp>
      <p:pic>
        <p:nvPicPr>
          <p:cNvPr id="29" name="Picture 2"/>
          <p:cNvPicPr>
            <a:picLocks noChangeAspect="1" noChangeArrowheads="1"/>
          </p:cNvPicPr>
          <p:nvPr/>
        </p:nvPicPr>
        <p:blipFill>
          <a:blip r:embed="rId3" cstate="print"/>
          <a:srcRect/>
          <a:stretch>
            <a:fillRect/>
          </a:stretch>
        </p:blipFill>
        <p:spPr bwMode="auto">
          <a:xfrm>
            <a:off x="8390955" y="0"/>
            <a:ext cx="753045" cy="484477"/>
          </a:xfrm>
          <a:prstGeom prst="rect">
            <a:avLst/>
          </a:prstGeom>
          <a:noFill/>
          <a:ln w="9525">
            <a:noFill/>
            <a:miter lim="800000"/>
            <a:headEnd/>
            <a:tailEnd/>
          </a:ln>
        </p:spPr>
      </p:pic>
      <p:pic>
        <p:nvPicPr>
          <p:cNvPr id="31" name="Image 30" descr="logo_edf.jpg"/>
          <p:cNvPicPr>
            <a:picLocks noChangeAspect="1"/>
          </p:cNvPicPr>
          <p:nvPr/>
        </p:nvPicPr>
        <p:blipFill>
          <a:blip r:embed="rId4" cstate="print"/>
          <a:srcRect t="17393" b="17382"/>
          <a:stretch>
            <a:fillRect/>
          </a:stretch>
        </p:blipFill>
        <p:spPr>
          <a:xfrm>
            <a:off x="0" y="0"/>
            <a:ext cx="827221" cy="404664"/>
          </a:xfrm>
          <a:prstGeom prst="rect">
            <a:avLst/>
          </a:prstGeom>
        </p:spPr>
      </p:pic>
    </p:spTree>
    <p:custDataLst>
      <p:tags r:id="rId1"/>
    </p:custDataLst>
  </p:cSld>
  <p:clrMapOvr>
    <a:masterClrMapping/>
  </p:clrMapOvr>
  <p:transition advTm="6977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cap="none" dirty="0" smtClean="0"/>
              <a:t>Etape</a:t>
            </a:r>
            <a:r>
              <a:rPr lang="fr-FR" dirty="0" smtClean="0"/>
              <a:t> 1 : </a:t>
            </a:r>
            <a:r>
              <a:rPr lang="fr-FR" cap="none" dirty="0" smtClean="0"/>
              <a:t>Validation de la méthode </a:t>
            </a:r>
            <a:r>
              <a:rPr lang="fr-FR" dirty="0" smtClean="0"/>
              <a:t/>
            </a:r>
            <a:br>
              <a:rPr lang="fr-FR" dirty="0" smtClean="0"/>
            </a:br>
            <a:endParaRPr lang="fr-FR" dirty="0">
              <a:solidFill>
                <a:schemeClr val="bg1">
                  <a:lumMod val="75000"/>
                </a:schemeClr>
              </a:solidFill>
            </a:endParaRPr>
          </a:p>
        </p:txBody>
      </p:sp>
      <p:sp>
        <p:nvSpPr>
          <p:cNvPr id="5" name="Espace réservé du texte 4"/>
          <p:cNvSpPr>
            <a:spLocks noGrp="1"/>
          </p:cNvSpPr>
          <p:nvPr>
            <p:ph type="body" idx="1"/>
          </p:nvPr>
        </p:nvSpPr>
        <p:spPr/>
        <p:txBody>
          <a:bodyPr/>
          <a:lstStyle/>
          <a:p>
            <a:endParaRPr lang="fr-FR"/>
          </a:p>
        </p:txBody>
      </p:sp>
      <p:sp>
        <p:nvSpPr>
          <p:cNvPr id="25" name="Espace réservé du numéro de diapositive 24"/>
          <p:cNvSpPr>
            <a:spLocks noGrp="1"/>
          </p:cNvSpPr>
          <p:nvPr>
            <p:ph type="sldNum" sz="quarter" idx="12"/>
          </p:nvPr>
        </p:nvSpPr>
        <p:spPr/>
        <p:txBody>
          <a:bodyPr/>
          <a:lstStyle/>
          <a:p>
            <a:fld id="{DB0DCAEC-CBBF-428A-8CF8-CA1E425F598E}" type="slidenum">
              <a:rPr lang="fr-FR" smtClean="0"/>
              <a:pPr/>
              <a:t>7</a:t>
            </a:fld>
            <a:endParaRPr lang="fr-FR"/>
          </a:p>
        </p:txBody>
      </p:sp>
    </p:spTree>
  </p:cSld>
  <p:clrMapOvr>
    <a:masterClrMapping/>
  </p:clrMapOvr>
  <p:transition advTm="2901"/>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Forme 131"/>
          <p:cNvSpPr>
            <a:spLocks/>
          </p:cNvSpPr>
          <p:nvPr/>
        </p:nvSpPr>
        <p:spPr>
          <a:xfrm rot="19248709">
            <a:off x="-1272407" y="1884189"/>
            <a:ext cx="9961385" cy="4608000"/>
          </a:xfrm>
          <a:prstGeom prst="swooshArrow">
            <a:avLst>
              <a:gd name="adj1" fmla="val 25000"/>
              <a:gd name="adj2" fmla="val 20130"/>
            </a:avLst>
          </a:prstGeom>
          <a:gradFill flip="none" rotWithShape="1">
            <a:gsLst>
              <a:gs pos="33000">
                <a:srgbClr val="5E9EFF"/>
              </a:gs>
              <a:gs pos="39999">
                <a:srgbClr val="85C2FF"/>
              </a:gs>
              <a:gs pos="70000">
                <a:srgbClr val="C4D6EB"/>
              </a:gs>
              <a:gs pos="100000">
                <a:srgbClr val="FFEBFA"/>
              </a:gs>
            </a:gsLst>
            <a:lin ang="8100000" scaled="1"/>
            <a:tileRect/>
          </a:gradFill>
          <a:ln>
            <a:solidFill>
              <a:schemeClr val="tx2"/>
            </a:solidFill>
          </a:ln>
          <a:effectLst/>
          <a:scene3d>
            <a:camera prst="isometricLeftDown"/>
            <a:lightRig rig="flood" dir="t">
              <a:rot lat="0" lon="0" rev="20400000"/>
            </a:lightRig>
          </a:scene3d>
          <a:sp3d extrusionH="107950">
            <a:bevelT w="82550" h="63500" prst="coolSlant"/>
          </a:sp3d>
        </p:spPr>
        <p:style>
          <a:lnRef idx="2">
            <a:schemeClr val="accent1"/>
          </a:lnRef>
          <a:fillRef idx="1">
            <a:schemeClr val="lt1"/>
          </a:fillRef>
          <a:effectRef idx="0">
            <a:schemeClr val="accent1"/>
          </a:effectRef>
          <a:fontRef idx="minor">
            <a:schemeClr val="dk1"/>
          </a:fontRef>
        </p:style>
      </p:sp>
      <p:sp>
        <p:nvSpPr>
          <p:cNvPr id="4" name="Titre 3"/>
          <p:cNvSpPr>
            <a:spLocks noGrp="1"/>
          </p:cNvSpPr>
          <p:nvPr>
            <p:ph type="title"/>
          </p:nvPr>
        </p:nvSpPr>
        <p:spPr>
          <a:ln>
            <a:noFill/>
          </a:ln>
        </p:spPr>
        <p:txBody>
          <a:bodyPr/>
          <a:lstStyle/>
          <a:p>
            <a:r>
              <a:rPr lang="fr-FR" dirty="0" smtClean="0"/>
              <a:t>Stratégie employée</a:t>
            </a:r>
            <a:endParaRPr lang="fr-FR" dirty="0"/>
          </a:p>
        </p:txBody>
      </p:sp>
      <p:sp>
        <p:nvSpPr>
          <p:cNvPr id="8" name="Espace réservé du contenu 7"/>
          <p:cNvSpPr>
            <a:spLocks noGrp="1"/>
          </p:cNvSpPr>
          <p:nvPr>
            <p:ph idx="1"/>
          </p:nvPr>
        </p:nvSpPr>
        <p:spPr>
          <a:xfrm>
            <a:off x="192575" y="1331587"/>
            <a:ext cx="5328000" cy="540000"/>
          </a:xfrm>
          <a:ln>
            <a:noFill/>
          </a:ln>
        </p:spPr>
        <p:txBody>
          <a:bodyPr>
            <a:normAutofit/>
          </a:bodyPr>
          <a:lstStyle/>
          <a:p>
            <a:pPr>
              <a:buNone/>
            </a:pPr>
            <a:r>
              <a:rPr lang="fr-FR" sz="1600" u="sng" dirty="0" smtClean="0"/>
              <a:t>Démarche par palier de complexité</a:t>
            </a:r>
            <a:endParaRPr lang="fr-FR" sz="1600" u="sng" dirty="0"/>
          </a:p>
        </p:txBody>
      </p:sp>
      <p:grpSp>
        <p:nvGrpSpPr>
          <p:cNvPr id="157" name="Groupe 156"/>
          <p:cNvGrpSpPr/>
          <p:nvPr/>
        </p:nvGrpSpPr>
        <p:grpSpPr>
          <a:xfrm>
            <a:off x="69150" y="688340"/>
            <a:ext cx="9000000" cy="5860253"/>
            <a:chOff x="69150" y="757615"/>
            <a:chExt cx="9000000" cy="5860253"/>
          </a:xfrm>
        </p:grpSpPr>
        <p:sp>
          <p:nvSpPr>
            <p:cNvPr id="131" name="Rectangle à coins arrondis 130"/>
            <p:cNvSpPr/>
            <p:nvPr/>
          </p:nvSpPr>
          <p:spPr bwMode="auto">
            <a:xfrm>
              <a:off x="69150" y="929868"/>
              <a:ext cx="9000000" cy="5688000"/>
            </a:xfrm>
            <a:prstGeom prst="roundRect">
              <a:avLst>
                <a:gd name="adj" fmla="val 677"/>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atin typeface="+mj-lt"/>
              </a:endParaRPr>
            </a:p>
          </p:txBody>
        </p:sp>
        <p:grpSp>
          <p:nvGrpSpPr>
            <p:cNvPr id="140" name="Groupe 139"/>
            <p:cNvGrpSpPr/>
            <p:nvPr/>
          </p:nvGrpSpPr>
          <p:grpSpPr>
            <a:xfrm>
              <a:off x="401924" y="757615"/>
              <a:ext cx="7842484" cy="364395"/>
              <a:chOff x="257908" y="597029"/>
              <a:chExt cx="7842484" cy="364395"/>
            </a:xfrm>
          </p:grpSpPr>
          <p:sp>
            <p:nvSpPr>
              <p:cNvPr id="108" name="Rectangle à coins arrondis 107"/>
              <p:cNvSpPr/>
              <p:nvPr/>
            </p:nvSpPr>
            <p:spPr>
              <a:xfrm>
                <a:off x="284510" y="597029"/>
                <a:ext cx="7671866" cy="364395"/>
              </a:xfrm>
              <a:prstGeom prst="roundRect">
                <a:avLst>
                  <a:gd name="adj" fmla="val 4945"/>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146" name="Espace réservé du contenu 7"/>
              <p:cNvSpPr txBox="1">
                <a:spLocks/>
              </p:cNvSpPr>
              <p:nvPr/>
            </p:nvSpPr>
            <p:spPr>
              <a:xfrm>
                <a:off x="257908" y="597030"/>
                <a:ext cx="7842484" cy="360000"/>
              </a:xfrm>
              <a:prstGeom prst="rect">
                <a:avLst/>
              </a:prstGeom>
              <a:ln>
                <a:noFill/>
              </a:ln>
            </p:spPr>
            <p:txBody>
              <a:bodyPr vert="horz" lIns="91440" tIns="45720" rIns="91440" bIns="45720" rtlCol="0">
                <a:no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b="0" i="0" u="none" strike="noStrike" kern="1200" cap="none" spc="0" normalizeH="0" noProof="0" dirty="0" smtClean="0">
                    <a:ln>
                      <a:noFill/>
                    </a:ln>
                    <a:solidFill>
                      <a:schemeClr val="tx1"/>
                    </a:solidFill>
                    <a:effectLst/>
                    <a:uLnTx/>
                    <a:uFillTx/>
                    <a:latin typeface="+mn-lt"/>
                    <a:ea typeface="+mn-ea"/>
                    <a:cs typeface="+mn-cs"/>
                  </a:rPr>
                  <a:t>UO</a:t>
                </a:r>
                <a:r>
                  <a:rPr kumimoji="0" lang="fr-FR" b="0" i="0" u="none" strike="noStrike" kern="1200" cap="none" spc="0" normalizeH="0" baseline="-25000" noProof="0" dirty="0" smtClean="0">
                    <a:ln>
                      <a:noFill/>
                    </a:ln>
                    <a:solidFill>
                      <a:schemeClr val="tx1"/>
                    </a:solidFill>
                    <a:effectLst/>
                    <a:uLnTx/>
                    <a:uFillTx/>
                    <a:latin typeface="+mn-lt"/>
                    <a:ea typeface="+mn-ea"/>
                    <a:cs typeface="+mn-cs"/>
                  </a:rPr>
                  <a:t>2</a:t>
                </a:r>
                <a:r>
                  <a:rPr kumimoji="0" lang="fr-FR" b="0" i="0" u="none" strike="noStrike" kern="1200" cap="none" spc="0" normalizeH="0" baseline="30000" noProof="0" dirty="0" smtClean="0">
                    <a:ln>
                      <a:noFill/>
                    </a:ln>
                    <a:solidFill>
                      <a:schemeClr val="tx1"/>
                    </a:solidFill>
                    <a:effectLst/>
                    <a:uLnTx/>
                    <a:uFillTx/>
                    <a:latin typeface="+mn-lt"/>
                    <a:ea typeface="+mn-ea"/>
                    <a:cs typeface="+mn-cs"/>
                  </a:rPr>
                  <a:t>2+</a:t>
                </a:r>
                <a:r>
                  <a:rPr lang="fr-FR" dirty="0" smtClean="0"/>
                  <a:t> </a:t>
                </a:r>
                <a:r>
                  <a:rPr kumimoji="0" lang="fr-FR" b="0" i="0" u="none" strike="noStrike" kern="1200" cap="none" spc="0" normalizeH="0" noProof="0" dirty="0" smtClean="0">
                    <a:ln>
                      <a:noFill/>
                    </a:ln>
                    <a:solidFill>
                      <a:schemeClr val="tx1"/>
                    </a:solidFill>
                    <a:effectLst/>
                    <a:uLnTx/>
                    <a:uFillTx/>
                    <a:latin typeface="+mn-lt"/>
                    <a:ea typeface="+mn-ea"/>
                    <a:cs typeface="+mn-cs"/>
                  </a:rPr>
                  <a:t>à l’interface eau/TiO</a:t>
                </a:r>
                <a:r>
                  <a:rPr kumimoji="0" lang="fr-FR" b="0" i="0" u="none" strike="noStrike" kern="1200" cap="none" spc="0" normalizeH="0" baseline="-25000" noProof="0" dirty="0" smtClean="0">
                    <a:ln>
                      <a:noFill/>
                    </a:ln>
                    <a:solidFill>
                      <a:schemeClr val="tx1"/>
                    </a:solidFill>
                    <a:effectLst/>
                    <a:uLnTx/>
                    <a:uFillTx/>
                    <a:latin typeface="+mn-lt"/>
                    <a:ea typeface="+mn-ea"/>
                    <a:cs typeface="+mn-cs"/>
                  </a:rPr>
                  <a:t>2</a:t>
                </a:r>
                <a:r>
                  <a:rPr kumimoji="0" lang="fr-FR" b="0" i="0" u="none" strike="noStrike" kern="1200" cap="none" spc="0" normalizeH="0" noProof="0" dirty="0" smtClean="0">
                    <a:ln>
                      <a:noFill/>
                    </a:ln>
                    <a:solidFill>
                      <a:schemeClr val="tx1"/>
                    </a:solidFill>
                    <a:effectLst/>
                    <a:uLnTx/>
                    <a:uFillTx/>
                    <a:latin typeface="+mn-lt"/>
                    <a:ea typeface="+mn-ea"/>
                    <a:cs typeface="+mn-cs"/>
                  </a:rPr>
                  <a:t>(110) rutile par DM Born-Oppenheimer ( code VASP)</a:t>
                </a:r>
                <a:endParaRPr kumimoji="0" lang="fr-FR" b="0" i="0" u="none" strike="noStrike" kern="1200" cap="none" spc="0" normalizeH="0" baseline="0" noProof="0" dirty="0" smtClean="0">
                  <a:ln>
                    <a:noFill/>
                  </a:ln>
                  <a:solidFill>
                    <a:schemeClr val="tx1"/>
                  </a:solidFill>
                  <a:effectLst/>
                  <a:uLnTx/>
                  <a:uFillTx/>
                  <a:latin typeface="+mn-lt"/>
                  <a:ea typeface="+mn-ea"/>
                  <a:cs typeface="+mn-cs"/>
                </a:endParaRPr>
              </a:p>
            </p:txBody>
          </p:sp>
        </p:grpSp>
      </p:grpSp>
      <p:sp>
        <p:nvSpPr>
          <p:cNvPr id="135" name="Ellipse 134"/>
          <p:cNvSpPr/>
          <p:nvPr/>
        </p:nvSpPr>
        <p:spPr>
          <a:xfrm>
            <a:off x="3678046" y="3615173"/>
            <a:ext cx="286512" cy="286512"/>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3" name="Ellipse 132"/>
          <p:cNvSpPr/>
          <p:nvPr/>
        </p:nvSpPr>
        <p:spPr>
          <a:xfrm>
            <a:off x="1407444" y="5109901"/>
            <a:ext cx="158496" cy="158496"/>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2" name="Ellipse 151"/>
          <p:cNvSpPr>
            <a:spLocks noChangeAspect="1"/>
          </p:cNvSpPr>
          <p:nvPr/>
        </p:nvSpPr>
        <p:spPr>
          <a:xfrm>
            <a:off x="6096908" y="2711653"/>
            <a:ext cx="421173" cy="421173"/>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170" name="Groupe 169"/>
          <p:cNvGrpSpPr/>
          <p:nvPr/>
        </p:nvGrpSpPr>
        <p:grpSpPr>
          <a:xfrm>
            <a:off x="82794" y="4151813"/>
            <a:ext cx="5509675" cy="2440603"/>
            <a:chOff x="82794" y="4221088"/>
            <a:chExt cx="5509675" cy="2440603"/>
          </a:xfrm>
        </p:grpSpPr>
        <p:pic>
          <p:nvPicPr>
            <p:cNvPr id="116" name="Image 115" descr="uranyle_vide.png"/>
            <p:cNvPicPr>
              <a:picLocks noChangeAspect="1"/>
            </p:cNvPicPr>
            <p:nvPr/>
          </p:nvPicPr>
          <p:blipFill>
            <a:blip r:embed="rId4" cstate="print"/>
            <a:stretch>
              <a:fillRect/>
            </a:stretch>
          </p:blipFill>
          <p:spPr>
            <a:xfrm>
              <a:off x="82794" y="4312274"/>
              <a:ext cx="1336377" cy="1204958"/>
            </a:xfrm>
            <a:prstGeom prst="rect">
              <a:avLst/>
            </a:prstGeom>
          </p:spPr>
        </p:pic>
        <p:pic>
          <p:nvPicPr>
            <p:cNvPr id="86" name="Image 85" descr="mono_tio2_bis.png"/>
            <p:cNvPicPr>
              <a:picLocks noChangeAspect="1"/>
            </p:cNvPicPr>
            <p:nvPr/>
          </p:nvPicPr>
          <p:blipFill>
            <a:blip r:embed="rId5" cstate="print">
              <a:clrChange>
                <a:clrFrom>
                  <a:srgbClr val="FFFFFF"/>
                </a:clrFrom>
                <a:clrTo>
                  <a:srgbClr val="FFFFFF">
                    <a:alpha val="0"/>
                  </a:srgbClr>
                </a:clrTo>
              </a:clrChange>
            </a:blip>
            <a:srcRect l="14494" t="39024" r="13038" b="18294"/>
            <a:stretch>
              <a:fillRect/>
            </a:stretch>
          </p:blipFill>
          <p:spPr>
            <a:xfrm>
              <a:off x="1236160" y="5517232"/>
              <a:ext cx="1555370" cy="907298"/>
            </a:xfrm>
            <a:prstGeom prst="rect">
              <a:avLst/>
            </a:prstGeom>
          </p:spPr>
        </p:pic>
        <p:grpSp>
          <p:nvGrpSpPr>
            <p:cNvPr id="106" name="Groupe 105"/>
            <p:cNvGrpSpPr/>
            <p:nvPr/>
          </p:nvGrpSpPr>
          <p:grpSpPr>
            <a:xfrm>
              <a:off x="2375248" y="6109062"/>
              <a:ext cx="3217221" cy="552629"/>
              <a:chOff x="2591272" y="5598184"/>
              <a:chExt cx="3217221" cy="552629"/>
            </a:xfrm>
          </p:grpSpPr>
          <p:sp>
            <p:nvSpPr>
              <p:cNvPr id="151" name="Espace réservé du contenu 7"/>
              <p:cNvSpPr txBox="1">
                <a:spLocks/>
              </p:cNvSpPr>
              <p:nvPr/>
            </p:nvSpPr>
            <p:spPr>
              <a:xfrm>
                <a:off x="2591272" y="5598184"/>
                <a:ext cx="2160240" cy="360040"/>
              </a:xfrm>
              <a:prstGeom prst="rect">
                <a:avLst/>
              </a:prstGeom>
              <a:ln>
                <a:noFill/>
              </a:ln>
            </p:spPr>
            <p:txBody>
              <a:bodyPr vert="horz" lIns="91440" tIns="45720" rIns="91440" bIns="45720" rtlCol="0">
                <a:normAutofit/>
              </a:bodyPr>
              <a:lstStyle/>
              <a:p>
                <a:pPr marR="0" lvl="0" defTabSz="914400" rtl="0" eaLnBrk="1" fontAlgn="auto" latinLnBrk="0" hangingPunct="1">
                  <a:lnSpc>
                    <a:spcPct val="110000"/>
                  </a:lnSpc>
                  <a:spcAft>
                    <a:spcPts val="0"/>
                  </a:spcAft>
                  <a:buClrTx/>
                  <a:buSzTx/>
                  <a:buFont typeface="Arial" pitchFamily="34" charset="0"/>
                  <a:buChar char="•"/>
                  <a:tabLst/>
                  <a:defRPr/>
                </a:pPr>
                <a:r>
                  <a:rPr lang="fr-FR" sz="1600" dirty="0" smtClean="0"/>
                  <a:t> Modèle de surface</a:t>
                </a: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55" name="Espace réservé du contenu 7"/>
              <p:cNvSpPr txBox="1">
                <a:spLocks/>
              </p:cNvSpPr>
              <p:nvPr/>
            </p:nvSpPr>
            <p:spPr>
              <a:xfrm>
                <a:off x="2928173" y="5790773"/>
                <a:ext cx="2880320" cy="360040"/>
              </a:xfrm>
              <a:prstGeom prst="rect">
                <a:avLst/>
              </a:prstGeom>
              <a:ln>
                <a:noFill/>
              </a:ln>
            </p:spPr>
            <p:txBody>
              <a:bodyPr vert="horz" lIns="91440" tIns="45720" rIns="91440" bIns="45720" rtlCol="0">
                <a:noAutofit/>
              </a:bodyPr>
              <a:lstStyle/>
              <a:p>
                <a:pPr marR="0" lvl="0" defTabSz="914400" rtl="0" eaLnBrk="1" fontAlgn="auto" latinLnBrk="0" hangingPunct="1">
                  <a:lnSpc>
                    <a:spcPct val="110000"/>
                  </a:lnSpc>
                  <a:spcAft>
                    <a:spcPts val="0"/>
                  </a:spcAft>
                  <a:buClrTx/>
                  <a:buSzTx/>
                  <a:tabLst/>
                  <a:defRPr/>
                </a:pPr>
                <a:r>
                  <a:rPr lang="fr-FR" sz="1400" i="1" noProof="0" dirty="0" smtClean="0"/>
                  <a:t>Adsorption monocouche d’eau</a:t>
                </a:r>
                <a:endParaRPr kumimoji="0" lang="fr-FR" sz="1400" b="0" i="1" u="none" strike="noStrike" kern="1200" cap="none" spc="0" normalizeH="0" baseline="0" noProof="0" dirty="0" smtClean="0">
                  <a:ln>
                    <a:noFill/>
                  </a:ln>
                  <a:solidFill>
                    <a:schemeClr val="tx1"/>
                  </a:solidFill>
                  <a:effectLst/>
                  <a:uLnTx/>
                  <a:uFillTx/>
                  <a:latin typeface="+mn-lt"/>
                  <a:ea typeface="+mn-ea"/>
                  <a:cs typeface="+mn-cs"/>
                </a:endParaRPr>
              </a:p>
            </p:txBody>
          </p:sp>
        </p:grpSp>
        <p:sp>
          <p:nvSpPr>
            <p:cNvPr id="119" name="Espace réservé du contenu 7"/>
            <p:cNvSpPr txBox="1">
              <a:spLocks/>
            </p:cNvSpPr>
            <p:nvPr/>
          </p:nvSpPr>
          <p:spPr>
            <a:xfrm>
              <a:off x="179512" y="4221088"/>
              <a:ext cx="2736304" cy="432048"/>
            </a:xfrm>
            <a:prstGeom prst="rect">
              <a:avLst/>
            </a:prstGeom>
            <a:ln>
              <a:noFill/>
            </a:ln>
          </p:spPr>
          <p:txBody>
            <a:bodyPr vert="horz" lIns="91440" tIns="45720" rIns="91440" bIns="45720" rtlCol="0">
              <a:noAutofit/>
            </a:bodyPr>
            <a:lstStyle/>
            <a:p>
              <a:pPr lvl="0">
                <a:lnSpc>
                  <a:spcPct val="110000"/>
                </a:lnSpc>
                <a:buFont typeface="Arial" pitchFamily="34" charset="0"/>
                <a:buChar char="•"/>
                <a:defRPr/>
              </a:pPr>
              <a:r>
                <a:rPr lang="fr-FR" sz="1600" dirty="0" smtClean="0"/>
                <a:t> [UO</a:t>
              </a:r>
              <a:r>
                <a:rPr lang="fr-FR" sz="1600" baseline="-25000" dirty="0" smtClean="0"/>
                <a:t>2</a:t>
              </a:r>
              <a:r>
                <a:rPr lang="fr-FR" sz="1600" dirty="0" smtClean="0"/>
                <a:t>(H</a:t>
              </a:r>
              <a:r>
                <a:rPr lang="fr-FR" sz="1600" baseline="-25000" dirty="0" smtClean="0"/>
                <a:t>2</a:t>
              </a:r>
              <a:r>
                <a:rPr lang="fr-FR" sz="1600" dirty="0" smtClean="0"/>
                <a:t>O)</a:t>
              </a:r>
              <a:r>
                <a:rPr lang="fr-FR" sz="1600" baseline="-25000" dirty="0" smtClean="0"/>
                <a:t>5</a:t>
              </a:r>
              <a:r>
                <a:rPr lang="fr-FR" sz="1600" dirty="0" smtClean="0"/>
                <a:t>]</a:t>
              </a:r>
              <a:r>
                <a:rPr lang="fr-FR" sz="1600" baseline="30000" dirty="0" smtClean="0"/>
                <a:t>2+</a:t>
              </a: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165" name="Groupe 164"/>
            <p:cNvGrpSpPr/>
            <p:nvPr/>
          </p:nvGrpSpPr>
          <p:grpSpPr>
            <a:xfrm>
              <a:off x="1431195" y="4740667"/>
              <a:ext cx="1692000" cy="504056"/>
              <a:chOff x="1363960" y="4727220"/>
              <a:chExt cx="1692000" cy="504056"/>
            </a:xfrm>
          </p:grpSpPr>
          <p:sp>
            <p:nvSpPr>
              <p:cNvPr id="164" name="Rectangle à coins arrondis 163"/>
              <p:cNvSpPr/>
              <p:nvPr/>
            </p:nvSpPr>
            <p:spPr>
              <a:xfrm>
                <a:off x="1411148" y="4727220"/>
                <a:ext cx="1597624" cy="504056"/>
              </a:xfrm>
              <a:prstGeom prst="roundRect">
                <a:avLst>
                  <a:gd name="adj" fmla="val 4945"/>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139" name="Espace réservé du contenu 7"/>
              <p:cNvSpPr txBox="1">
                <a:spLocks/>
              </p:cNvSpPr>
              <p:nvPr/>
            </p:nvSpPr>
            <p:spPr>
              <a:xfrm>
                <a:off x="1363960" y="4799248"/>
                <a:ext cx="1692000" cy="360000"/>
              </a:xfrm>
              <a:prstGeom prst="rect">
                <a:avLst/>
              </a:prstGeom>
              <a:ln>
                <a:noFill/>
              </a:ln>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Etude</a:t>
                </a:r>
                <a:r>
                  <a:rPr kumimoji="0" lang="fr-FR" sz="1600" b="0" i="0" u="none" strike="noStrike" kern="1200" cap="none" spc="0" normalizeH="0" noProof="0" dirty="0" smtClean="0">
                    <a:ln>
                      <a:noFill/>
                    </a:ln>
                    <a:solidFill>
                      <a:schemeClr val="tx1"/>
                    </a:solidFill>
                    <a:effectLst/>
                    <a:uLnTx/>
                    <a:uFillTx/>
                    <a:latin typeface="+mn-lt"/>
                    <a:ea typeface="+mn-ea"/>
                    <a:cs typeface="+mn-cs"/>
                  </a:rPr>
                  <a:t> dans le vide</a:t>
                </a: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p:txBody>
          </p:sp>
        </p:grpSp>
      </p:grpSp>
      <p:grpSp>
        <p:nvGrpSpPr>
          <p:cNvPr id="171" name="Groupe 170"/>
          <p:cNvGrpSpPr/>
          <p:nvPr/>
        </p:nvGrpSpPr>
        <p:grpSpPr>
          <a:xfrm>
            <a:off x="1547664" y="1844824"/>
            <a:ext cx="7093296" cy="4582217"/>
            <a:chOff x="1547664" y="1914099"/>
            <a:chExt cx="7093296" cy="4582217"/>
          </a:xfrm>
        </p:grpSpPr>
        <p:grpSp>
          <p:nvGrpSpPr>
            <p:cNvPr id="136" name="Groupe 135"/>
            <p:cNvGrpSpPr/>
            <p:nvPr/>
          </p:nvGrpSpPr>
          <p:grpSpPr>
            <a:xfrm>
              <a:off x="4175448" y="3942000"/>
              <a:ext cx="4465512" cy="2554316"/>
              <a:chOff x="4067944" y="3645024"/>
              <a:chExt cx="4465512" cy="2554316"/>
            </a:xfrm>
          </p:grpSpPr>
          <p:grpSp>
            <p:nvGrpSpPr>
              <p:cNvPr id="99" name="Groupe 98"/>
              <p:cNvGrpSpPr/>
              <p:nvPr/>
            </p:nvGrpSpPr>
            <p:grpSpPr>
              <a:xfrm>
                <a:off x="4067944" y="3645024"/>
                <a:ext cx="1636911" cy="2263426"/>
                <a:chOff x="3822510" y="4124724"/>
                <a:chExt cx="1636911" cy="2263426"/>
              </a:xfrm>
            </p:grpSpPr>
            <p:cxnSp>
              <p:nvCxnSpPr>
                <p:cNvPr id="101" name="Connecteur droit 100"/>
                <p:cNvCxnSpPr/>
                <p:nvPr/>
              </p:nvCxnSpPr>
              <p:spPr>
                <a:xfrm flipV="1">
                  <a:off x="4004817" y="6003345"/>
                  <a:ext cx="392955" cy="11227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2" name="Connecteur droit 101"/>
                <p:cNvCxnSpPr>
                  <a:cxnSpLocks noChangeAspect="1"/>
                </p:cNvCxnSpPr>
                <p:nvPr/>
              </p:nvCxnSpPr>
              <p:spPr>
                <a:xfrm>
                  <a:off x="4345391" y="6005245"/>
                  <a:ext cx="957316" cy="7631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9" name="Connecteur droit 108"/>
                <p:cNvCxnSpPr/>
                <p:nvPr/>
              </p:nvCxnSpPr>
              <p:spPr>
                <a:xfrm>
                  <a:off x="4323837" y="4284200"/>
                  <a:ext cx="28065" cy="174022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5" name="Image 124" descr="structureeau-tio2.png"/>
                <p:cNvPicPr>
                  <a:picLocks noChangeAspect="1"/>
                </p:cNvPicPr>
                <p:nvPr/>
              </p:nvPicPr>
              <p:blipFill>
                <a:blip r:embed="rId6" cstate="print">
                  <a:clrChange>
                    <a:clrFrom>
                      <a:srgbClr val="FFFFFF"/>
                    </a:clrFrom>
                    <a:clrTo>
                      <a:srgbClr val="FFFFFF">
                        <a:alpha val="0"/>
                      </a:srgbClr>
                    </a:clrTo>
                  </a:clrChange>
                </a:blip>
                <a:srcRect r="53590" b="15785"/>
                <a:stretch>
                  <a:fillRect/>
                </a:stretch>
              </p:blipFill>
              <p:spPr>
                <a:xfrm>
                  <a:off x="3822510" y="4124724"/>
                  <a:ext cx="1636911" cy="2263426"/>
                </a:xfrm>
                <a:prstGeom prst="rect">
                  <a:avLst/>
                </a:prstGeom>
              </p:spPr>
            </p:pic>
            <p:cxnSp>
              <p:nvCxnSpPr>
                <p:cNvPr id="89" name="Connecteur droit 88"/>
                <p:cNvCxnSpPr>
                  <a:cxnSpLocks noChangeAspect="1"/>
                </p:cNvCxnSpPr>
                <p:nvPr/>
              </p:nvCxnSpPr>
              <p:spPr>
                <a:xfrm>
                  <a:off x="3937055" y="4366244"/>
                  <a:ext cx="957315" cy="7631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5" name="Connecteur droit 94"/>
                <p:cNvCxnSpPr/>
                <p:nvPr/>
              </p:nvCxnSpPr>
              <p:spPr>
                <a:xfrm flipV="1">
                  <a:off x="3932735" y="4253972"/>
                  <a:ext cx="392955" cy="112272"/>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6" name="Connecteur droit 95"/>
                <p:cNvCxnSpPr>
                  <a:cxnSpLocks noChangeAspect="1"/>
                </p:cNvCxnSpPr>
                <p:nvPr/>
              </p:nvCxnSpPr>
              <p:spPr>
                <a:xfrm>
                  <a:off x="4323545" y="4256132"/>
                  <a:ext cx="957315" cy="7631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7" name="Connecteur droit 96"/>
                <p:cNvCxnSpPr/>
                <p:nvPr/>
              </p:nvCxnSpPr>
              <p:spPr>
                <a:xfrm flipV="1">
                  <a:off x="4895695" y="4333871"/>
                  <a:ext cx="392955" cy="112272"/>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0" name="Connecteur droit 99"/>
                <p:cNvCxnSpPr>
                  <a:cxnSpLocks noChangeAspect="1"/>
                </p:cNvCxnSpPr>
                <p:nvPr/>
              </p:nvCxnSpPr>
              <p:spPr>
                <a:xfrm>
                  <a:off x="3958901" y="6115358"/>
                  <a:ext cx="957316" cy="7631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3" name="Connecteur droit 102"/>
                <p:cNvCxnSpPr/>
                <p:nvPr/>
              </p:nvCxnSpPr>
              <p:spPr>
                <a:xfrm flipV="1">
                  <a:off x="4917541" y="6082984"/>
                  <a:ext cx="392955" cy="11227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5" name="Connecteur droit 104"/>
                <p:cNvCxnSpPr/>
                <p:nvPr/>
              </p:nvCxnSpPr>
              <p:spPr>
                <a:xfrm>
                  <a:off x="3932518" y="4368405"/>
                  <a:ext cx="28065" cy="174022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7" name="Connecteur droit 126"/>
                <p:cNvCxnSpPr/>
                <p:nvPr/>
              </p:nvCxnSpPr>
              <p:spPr>
                <a:xfrm>
                  <a:off x="4895882" y="4445160"/>
                  <a:ext cx="28065" cy="174022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8" name="Connecteur droit 127"/>
                <p:cNvCxnSpPr/>
                <p:nvPr/>
              </p:nvCxnSpPr>
              <p:spPr>
                <a:xfrm>
                  <a:off x="5276238" y="4327033"/>
                  <a:ext cx="28065" cy="174022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10" name="Groupe 109"/>
              <p:cNvGrpSpPr/>
              <p:nvPr/>
            </p:nvGrpSpPr>
            <p:grpSpPr>
              <a:xfrm>
                <a:off x="5328592" y="5634354"/>
                <a:ext cx="3204864" cy="564986"/>
                <a:chOff x="2483768" y="5715306"/>
                <a:chExt cx="3204864" cy="564986"/>
              </a:xfrm>
            </p:grpSpPr>
            <p:sp>
              <p:nvSpPr>
                <p:cNvPr id="112" name="Espace réservé du contenu 7"/>
                <p:cNvSpPr txBox="1">
                  <a:spLocks/>
                </p:cNvSpPr>
                <p:nvPr/>
              </p:nvSpPr>
              <p:spPr>
                <a:xfrm>
                  <a:off x="2483768" y="5715306"/>
                  <a:ext cx="2736304" cy="432048"/>
                </a:xfrm>
                <a:prstGeom prst="rect">
                  <a:avLst/>
                </a:prstGeom>
                <a:ln>
                  <a:noFill/>
                </a:ln>
              </p:spPr>
              <p:txBody>
                <a:bodyPr vert="horz" lIns="91440" tIns="45720" rIns="91440" bIns="45720" rtlCol="0">
                  <a:noAutofit/>
                </a:bodyPr>
                <a:lstStyle/>
                <a:p>
                  <a:pPr lvl="0">
                    <a:lnSpc>
                      <a:spcPct val="110000"/>
                    </a:lnSpc>
                    <a:buFont typeface="Arial" pitchFamily="34" charset="0"/>
                    <a:buChar char="•"/>
                    <a:defRPr/>
                  </a:pPr>
                  <a:r>
                    <a:rPr lang="fr-FR" sz="1600" dirty="0" smtClean="0"/>
                    <a:t> Modèle d’interface eau/TiO</a:t>
                  </a:r>
                  <a:r>
                    <a:rPr lang="fr-FR" sz="1600" baseline="-25000" dirty="0" smtClean="0"/>
                    <a:t>2</a:t>
                  </a: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3" name="Espace réservé du contenu 7"/>
                <p:cNvSpPr txBox="1">
                  <a:spLocks/>
                </p:cNvSpPr>
                <p:nvPr/>
              </p:nvSpPr>
              <p:spPr>
                <a:xfrm>
                  <a:off x="2808312" y="5920252"/>
                  <a:ext cx="2880320" cy="360040"/>
                </a:xfrm>
                <a:prstGeom prst="rect">
                  <a:avLst/>
                </a:prstGeom>
                <a:ln>
                  <a:noFill/>
                </a:ln>
              </p:spPr>
              <p:txBody>
                <a:bodyPr vert="horz" lIns="91440" tIns="45720" rIns="91440" bIns="45720" rtlCol="0">
                  <a:noAutofit/>
                </a:bodyPr>
                <a:lstStyle/>
                <a:p>
                  <a:pPr marR="0" lvl="0" defTabSz="914400" rtl="0" eaLnBrk="1" fontAlgn="auto" latinLnBrk="0" hangingPunct="1">
                    <a:lnSpc>
                      <a:spcPct val="110000"/>
                    </a:lnSpc>
                    <a:spcAft>
                      <a:spcPts val="0"/>
                    </a:spcAft>
                    <a:buClrTx/>
                    <a:buSzTx/>
                    <a:tabLst/>
                    <a:defRPr/>
                  </a:pPr>
                  <a:r>
                    <a:rPr lang="fr-FR" sz="1400" i="1" noProof="0" dirty="0" smtClean="0"/>
                    <a:t>Adsorption multicouche d’eau</a:t>
                  </a:r>
                  <a:endParaRPr kumimoji="0" lang="fr-FR" sz="1400" b="0" i="1" u="none" strike="noStrike" kern="1200" cap="none" spc="0" normalizeH="0" baseline="0" noProof="0" dirty="0" smtClean="0">
                    <a:ln>
                      <a:noFill/>
                    </a:ln>
                    <a:solidFill>
                      <a:schemeClr val="tx1"/>
                    </a:solidFill>
                    <a:effectLst/>
                    <a:uLnTx/>
                    <a:uFillTx/>
                    <a:latin typeface="+mn-lt"/>
                    <a:ea typeface="+mn-ea"/>
                    <a:cs typeface="+mn-cs"/>
                  </a:endParaRPr>
                </a:p>
              </p:txBody>
            </p:sp>
          </p:grpSp>
        </p:grpSp>
        <p:grpSp>
          <p:nvGrpSpPr>
            <p:cNvPr id="137" name="Groupe 136"/>
            <p:cNvGrpSpPr/>
            <p:nvPr/>
          </p:nvGrpSpPr>
          <p:grpSpPr>
            <a:xfrm>
              <a:off x="1547664" y="1914099"/>
              <a:ext cx="4429000" cy="1728192"/>
              <a:chOff x="1403648" y="1698075"/>
              <a:chExt cx="4429000" cy="1728192"/>
            </a:xfrm>
          </p:grpSpPr>
          <p:pic>
            <p:nvPicPr>
              <p:cNvPr id="52" name="Image 51" descr="UO2_1gcc.png"/>
              <p:cNvPicPr>
                <a:picLocks noChangeAspect="1"/>
              </p:cNvPicPr>
              <p:nvPr/>
            </p:nvPicPr>
            <p:blipFill>
              <a:blip r:embed="rId7" cstate="print">
                <a:clrChange>
                  <a:clrFrom>
                    <a:srgbClr val="FFFFFF"/>
                  </a:clrFrom>
                  <a:clrTo>
                    <a:srgbClr val="FFFFFF">
                      <a:alpha val="0"/>
                    </a:srgbClr>
                  </a:clrTo>
                </a:clrChange>
              </a:blip>
              <a:stretch>
                <a:fillRect/>
              </a:stretch>
            </p:blipFill>
            <p:spPr>
              <a:xfrm>
                <a:off x="1403648" y="1970085"/>
                <a:ext cx="1474470" cy="1456182"/>
              </a:xfrm>
              <a:prstGeom prst="rect">
                <a:avLst/>
              </a:prstGeom>
              <a:ln>
                <a:noFill/>
              </a:ln>
            </p:spPr>
          </p:pic>
          <p:grpSp>
            <p:nvGrpSpPr>
              <p:cNvPr id="114" name="Groupe 113"/>
              <p:cNvGrpSpPr/>
              <p:nvPr/>
            </p:nvGrpSpPr>
            <p:grpSpPr>
              <a:xfrm>
                <a:off x="2627784" y="1698075"/>
                <a:ext cx="3204864" cy="639128"/>
                <a:chOff x="3311352" y="5307419"/>
                <a:chExt cx="3204864" cy="639128"/>
              </a:xfrm>
            </p:grpSpPr>
            <p:sp>
              <p:nvSpPr>
                <p:cNvPr id="115" name="Espace réservé du contenu 7"/>
                <p:cNvSpPr txBox="1">
                  <a:spLocks/>
                </p:cNvSpPr>
                <p:nvPr/>
              </p:nvSpPr>
              <p:spPr>
                <a:xfrm>
                  <a:off x="3311352" y="5307419"/>
                  <a:ext cx="2736304" cy="432048"/>
                </a:xfrm>
                <a:prstGeom prst="rect">
                  <a:avLst/>
                </a:prstGeom>
                <a:ln>
                  <a:noFill/>
                </a:ln>
              </p:spPr>
              <p:txBody>
                <a:bodyPr vert="horz" lIns="91440" tIns="45720" rIns="91440" bIns="45720" rtlCol="0">
                  <a:noAutofit/>
                </a:bodyPr>
                <a:lstStyle/>
                <a:p>
                  <a:pPr lvl="0">
                    <a:lnSpc>
                      <a:spcPct val="110000"/>
                    </a:lnSpc>
                    <a:buFont typeface="Arial" pitchFamily="34" charset="0"/>
                    <a:buChar char="•"/>
                    <a:defRPr/>
                  </a:pPr>
                  <a:r>
                    <a:rPr lang="fr-FR" sz="1600" dirty="0" smtClean="0"/>
                    <a:t> UO</a:t>
                  </a:r>
                  <a:r>
                    <a:rPr lang="fr-FR" sz="1600" baseline="-25000" dirty="0" smtClean="0"/>
                    <a:t>2</a:t>
                  </a:r>
                  <a:r>
                    <a:rPr lang="fr-FR" sz="1600" baseline="30000" dirty="0" smtClean="0"/>
                    <a:t>2+</a:t>
                  </a:r>
                  <a:r>
                    <a:rPr lang="fr-FR" sz="1600" dirty="0" smtClean="0"/>
                    <a:t> en solution </a:t>
                  </a: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7" name="Espace réservé du contenu 7"/>
                <p:cNvSpPr txBox="1">
                  <a:spLocks/>
                </p:cNvSpPr>
                <p:nvPr/>
              </p:nvSpPr>
              <p:spPr>
                <a:xfrm>
                  <a:off x="3635896" y="5586507"/>
                  <a:ext cx="2880320" cy="360040"/>
                </a:xfrm>
                <a:prstGeom prst="rect">
                  <a:avLst/>
                </a:prstGeom>
                <a:ln>
                  <a:noFill/>
                </a:ln>
              </p:spPr>
              <p:txBody>
                <a:bodyPr vert="horz" lIns="91440" tIns="45720" rIns="91440" bIns="45720" rtlCol="0">
                  <a:noAutofit/>
                </a:bodyPr>
                <a:lstStyle/>
                <a:p>
                  <a:pPr marR="0" lvl="0" defTabSz="914400" rtl="0" eaLnBrk="1" fontAlgn="auto" latinLnBrk="0" hangingPunct="1">
                    <a:lnSpc>
                      <a:spcPct val="110000"/>
                    </a:lnSpc>
                    <a:spcAft>
                      <a:spcPts val="0"/>
                    </a:spcAft>
                    <a:buClrTx/>
                    <a:buSzTx/>
                    <a:tabLst/>
                    <a:defRPr/>
                  </a:pPr>
                  <a:r>
                    <a:rPr lang="fr-FR" sz="1400" i="1" noProof="0" dirty="0" smtClean="0"/>
                    <a:t>Sphères de solvatation</a:t>
                  </a:r>
                  <a:endParaRPr kumimoji="0" lang="fr-FR" sz="1400" b="0" i="1" u="none" strike="noStrike" kern="1200" cap="none" spc="0" normalizeH="0" baseline="0" noProof="0" dirty="0" smtClean="0">
                    <a:ln>
                      <a:noFill/>
                    </a:ln>
                    <a:solidFill>
                      <a:schemeClr val="tx1"/>
                    </a:solidFill>
                    <a:effectLst/>
                    <a:uLnTx/>
                    <a:uFillTx/>
                    <a:latin typeface="+mn-lt"/>
                    <a:ea typeface="+mn-ea"/>
                    <a:cs typeface="+mn-cs"/>
                  </a:endParaRPr>
                </a:p>
              </p:txBody>
            </p:sp>
          </p:grpSp>
        </p:grpSp>
        <p:grpSp>
          <p:nvGrpSpPr>
            <p:cNvPr id="167" name="Groupe 166"/>
            <p:cNvGrpSpPr/>
            <p:nvPr/>
          </p:nvGrpSpPr>
          <p:grpSpPr>
            <a:xfrm>
              <a:off x="3739323" y="3330098"/>
              <a:ext cx="1692000" cy="504056"/>
              <a:chOff x="3635896" y="2924944"/>
              <a:chExt cx="1692000" cy="504056"/>
            </a:xfrm>
          </p:grpSpPr>
          <p:sp>
            <p:nvSpPr>
              <p:cNvPr id="166" name="Rectangle à coins arrondis 165"/>
              <p:cNvSpPr/>
              <p:nvPr/>
            </p:nvSpPr>
            <p:spPr>
              <a:xfrm>
                <a:off x="3683084" y="2924944"/>
                <a:ext cx="1597624" cy="504056"/>
              </a:xfrm>
              <a:prstGeom prst="roundRect">
                <a:avLst>
                  <a:gd name="adj" fmla="val 4945"/>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141" name="Espace réservé du contenu 7"/>
              <p:cNvSpPr txBox="1">
                <a:spLocks/>
              </p:cNvSpPr>
              <p:nvPr/>
            </p:nvSpPr>
            <p:spPr>
              <a:xfrm>
                <a:off x="3635896" y="2996972"/>
                <a:ext cx="1692000" cy="360000"/>
              </a:xfrm>
              <a:prstGeom prst="rect">
                <a:avLst/>
              </a:prstGeom>
              <a:ln>
                <a:noFill/>
              </a:ln>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Etude</a:t>
                </a:r>
                <a:r>
                  <a:rPr kumimoji="0" lang="fr-FR" sz="1600" b="0" i="0" u="none" strike="noStrike" kern="1200" cap="none" spc="0" normalizeH="0" noProof="0" dirty="0" smtClean="0">
                    <a:ln>
                      <a:noFill/>
                    </a:ln>
                    <a:solidFill>
                      <a:schemeClr val="tx1"/>
                    </a:solidFill>
                    <a:effectLst/>
                    <a:uLnTx/>
                    <a:uFillTx/>
                    <a:latin typeface="+mn-lt"/>
                    <a:ea typeface="+mn-ea"/>
                    <a:cs typeface="+mn-cs"/>
                  </a:rPr>
                  <a:t> en solution</a:t>
                </a: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p:txBody>
          </p:sp>
        </p:grpSp>
      </p:grpSp>
      <p:grpSp>
        <p:nvGrpSpPr>
          <p:cNvPr id="177" name="Groupe 176"/>
          <p:cNvGrpSpPr/>
          <p:nvPr/>
        </p:nvGrpSpPr>
        <p:grpSpPr>
          <a:xfrm>
            <a:off x="5647347" y="1775549"/>
            <a:ext cx="4438273" cy="2529224"/>
            <a:chOff x="5647347" y="1844824"/>
            <a:chExt cx="4438273" cy="2529224"/>
          </a:xfrm>
        </p:grpSpPr>
        <p:sp>
          <p:nvSpPr>
            <p:cNvPr id="126" name="Espace réservé du contenu 7"/>
            <p:cNvSpPr txBox="1">
              <a:spLocks/>
            </p:cNvSpPr>
            <p:nvPr/>
          </p:nvSpPr>
          <p:spPr>
            <a:xfrm>
              <a:off x="6557228" y="3942000"/>
              <a:ext cx="3528392" cy="432048"/>
            </a:xfrm>
            <a:prstGeom prst="rect">
              <a:avLst/>
            </a:prstGeom>
            <a:ln>
              <a:noFill/>
            </a:ln>
          </p:spPr>
          <p:txBody>
            <a:bodyPr vert="horz" lIns="91440" tIns="45720" rIns="91440" bIns="45720" rtlCol="0">
              <a:noAutofit/>
            </a:bodyPr>
            <a:lstStyle/>
            <a:p>
              <a:pPr lvl="0">
                <a:lnSpc>
                  <a:spcPct val="110000"/>
                </a:lnSpc>
                <a:buFont typeface="Arial" pitchFamily="34" charset="0"/>
                <a:buChar char="•"/>
                <a:defRPr/>
              </a:pPr>
              <a:r>
                <a:rPr lang="fr-FR" sz="1600" dirty="0" smtClean="0"/>
                <a:t> UO</a:t>
              </a:r>
              <a:r>
                <a:rPr lang="fr-FR" sz="1600" baseline="-25000" dirty="0" smtClean="0"/>
                <a:t>2</a:t>
              </a:r>
              <a:r>
                <a:rPr lang="fr-FR" sz="1600" baseline="30000" dirty="0" smtClean="0"/>
                <a:t>2+</a:t>
              </a:r>
              <a:r>
                <a:rPr lang="fr-FR" sz="1600" dirty="0" smtClean="0"/>
                <a:t> à l’interface eau/TiO</a:t>
              </a:r>
              <a:r>
                <a:rPr lang="fr-FR" sz="1600" baseline="-25000" dirty="0" smtClean="0"/>
                <a:t>2</a:t>
              </a: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156" name="Groupe 155"/>
            <p:cNvGrpSpPr/>
            <p:nvPr/>
          </p:nvGrpSpPr>
          <p:grpSpPr>
            <a:xfrm>
              <a:off x="7661420" y="1844824"/>
              <a:ext cx="1401970" cy="2129217"/>
              <a:chOff x="7336446" y="1504540"/>
              <a:chExt cx="1401970" cy="2129217"/>
            </a:xfrm>
          </p:grpSpPr>
          <p:cxnSp>
            <p:nvCxnSpPr>
              <p:cNvPr id="56" name="Connecteur droit 55"/>
              <p:cNvCxnSpPr/>
              <p:nvPr/>
            </p:nvCxnSpPr>
            <p:spPr>
              <a:xfrm rot="5400000">
                <a:off x="7899094" y="2681008"/>
                <a:ext cx="1385947"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Connecteur droit 56"/>
              <p:cNvCxnSpPr/>
              <p:nvPr/>
            </p:nvCxnSpPr>
            <p:spPr>
              <a:xfrm rot="5400000">
                <a:off x="8566646" y="3185483"/>
                <a:ext cx="44708"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58" name="Image 57" descr="structurebt_image.png"/>
              <p:cNvPicPr>
                <a:picLocks noChangeAspect="1"/>
              </p:cNvPicPr>
              <p:nvPr/>
            </p:nvPicPr>
            <p:blipFill>
              <a:blip r:embed="rId8" cstate="print">
                <a:clrChange>
                  <a:clrFrom>
                    <a:srgbClr val="FFFFFF"/>
                  </a:clrFrom>
                  <a:clrTo>
                    <a:srgbClr val="FFFFFF">
                      <a:alpha val="0"/>
                    </a:srgbClr>
                  </a:clrTo>
                </a:clrChange>
              </a:blip>
              <a:srcRect l="24303" r="13019"/>
              <a:stretch>
                <a:fillRect/>
              </a:stretch>
            </p:blipFill>
            <p:spPr>
              <a:xfrm>
                <a:off x="7336446" y="1504540"/>
                <a:ext cx="1401970" cy="2129217"/>
              </a:xfrm>
              <a:prstGeom prst="rect">
                <a:avLst/>
              </a:prstGeom>
              <a:ln w="0">
                <a:noFill/>
              </a:ln>
            </p:spPr>
          </p:pic>
          <p:cxnSp>
            <p:nvCxnSpPr>
              <p:cNvPr id="59" name="Connecteur droit 58"/>
              <p:cNvCxnSpPr/>
              <p:nvPr/>
            </p:nvCxnSpPr>
            <p:spPr>
              <a:xfrm rot="5400000">
                <a:off x="6495280" y="2658475"/>
                <a:ext cx="1788319"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Connecteur droit 8"/>
              <p:cNvCxnSpPr/>
              <p:nvPr/>
            </p:nvCxnSpPr>
            <p:spPr>
              <a:xfrm rot="10800000">
                <a:off x="7394464" y="3552833"/>
                <a:ext cx="1073111" cy="2235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cteur droit 15"/>
              <p:cNvCxnSpPr/>
              <p:nvPr/>
            </p:nvCxnSpPr>
            <p:spPr>
              <a:xfrm rot="5400000">
                <a:off x="7390410" y="3513711"/>
                <a:ext cx="44713" cy="3353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Connecteur droit 61"/>
              <p:cNvCxnSpPr>
                <a:cxnSpLocks noChangeAspect="1"/>
              </p:cNvCxnSpPr>
              <p:nvPr/>
            </p:nvCxnSpPr>
            <p:spPr>
              <a:xfrm rot="5400000">
                <a:off x="8453046" y="3501230"/>
                <a:ext cx="80480" cy="60356"/>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Connecteur droit 63"/>
              <p:cNvCxnSpPr>
                <a:cxnSpLocks/>
              </p:cNvCxnSpPr>
              <p:nvPr/>
            </p:nvCxnSpPr>
            <p:spPr>
              <a:xfrm rot="5400000">
                <a:off x="7384246" y="1631710"/>
                <a:ext cx="145301" cy="12294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Connecteur droit 64"/>
              <p:cNvCxnSpPr>
                <a:cxnSpLocks noChangeAspect="1"/>
              </p:cNvCxnSpPr>
              <p:nvPr/>
            </p:nvCxnSpPr>
            <p:spPr>
              <a:xfrm rot="10800000">
                <a:off x="7513492" y="1623504"/>
                <a:ext cx="149487" cy="311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Connecteur droit 65"/>
              <p:cNvCxnSpPr>
                <a:cxnSpLocks noChangeAspect="1"/>
              </p:cNvCxnSpPr>
              <p:nvPr/>
            </p:nvCxnSpPr>
            <p:spPr>
              <a:xfrm rot="10800000">
                <a:off x="7823720" y="1630270"/>
                <a:ext cx="145003" cy="302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Connecteur droit 66"/>
              <p:cNvCxnSpPr>
                <a:cxnSpLocks noChangeAspect="1"/>
              </p:cNvCxnSpPr>
              <p:nvPr/>
            </p:nvCxnSpPr>
            <p:spPr>
              <a:xfrm rot="10800000">
                <a:off x="8123183" y="1640247"/>
                <a:ext cx="68126" cy="142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Connecteur droit 67"/>
              <p:cNvCxnSpPr/>
              <p:nvPr/>
            </p:nvCxnSpPr>
            <p:spPr>
              <a:xfrm rot="5400000">
                <a:off x="7476771" y="1669296"/>
                <a:ext cx="78239"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Connecteur droit 68"/>
              <p:cNvCxnSpPr/>
              <p:nvPr/>
            </p:nvCxnSpPr>
            <p:spPr>
              <a:xfrm rot="5400000">
                <a:off x="7900166" y="2430695"/>
                <a:ext cx="1385947"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Connecteur droit 69"/>
              <p:cNvCxnSpPr/>
              <p:nvPr/>
            </p:nvCxnSpPr>
            <p:spPr>
              <a:xfrm rot="5400000">
                <a:off x="7447658" y="1876090"/>
                <a:ext cx="13412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Connecteur droit 70"/>
              <p:cNvCxnSpPr/>
              <p:nvPr/>
            </p:nvCxnSpPr>
            <p:spPr>
              <a:xfrm rot="5400000">
                <a:off x="7447658" y="2033756"/>
                <a:ext cx="13412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Connecteur droit 71"/>
              <p:cNvCxnSpPr/>
              <p:nvPr/>
            </p:nvCxnSpPr>
            <p:spPr>
              <a:xfrm rot="5400000">
                <a:off x="7420886" y="2225498"/>
                <a:ext cx="190009"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Connecteur droit 72"/>
              <p:cNvCxnSpPr/>
              <p:nvPr/>
            </p:nvCxnSpPr>
            <p:spPr>
              <a:xfrm rot="5400000">
                <a:off x="7413687" y="2443498"/>
                <a:ext cx="20118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Connecteur droit 73"/>
              <p:cNvCxnSpPr/>
              <p:nvPr/>
            </p:nvCxnSpPr>
            <p:spPr>
              <a:xfrm rot="5400000">
                <a:off x="7413687" y="2680454"/>
                <a:ext cx="20118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Connecteur droit 74"/>
              <p:cNvCxnSpPr/>
              <p:nvPr/>
            </p:nvCxnSpPr>
            <p:spPr>
              <a:xfrm rot="5400000">
                <a:off x="7414619" y="2915663"/>
                <a:ext cx="20118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Connecteur droit 75"/>
              <p:cNvCxnSpPr/>
              <p:nvPr/>
            </p:nvCxnSpPr>
            <p:spPr>
              <a:xfrm rot="5400000">
                <a:off x="7469572" y="3083343"/>
                <a:ext cx="8941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rot="5400000">
                <a:off x="7486337" y="3290142"/>
                <a:ext cx="5588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Connecteur droit 77"/>
              <p:cNvCxnSpPr/>
              <p:nvPr/>
            </p:nvCxnSpPr>
            <p:spPr>
              <a:xfrm rot="5400000" flipH="1" flipV="1">
                <a:off x="7919841" y="2940499"/>
                <a:ext cx="67070" cy="0"/>
              </a:xfrm>
              <a:prstGeom prst="line">
                <a:avLst/>
              </a:prstGeom>
              <a:ln w="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Connecteur droit 78"/>
              <p:cNvCxnSpPr/>
              <p:nvPr/>
            </p:nvCxnSpPr>
            <p:spPr>
              <a:xfrm flipV="1">
                <a:off x="7774523" y="3083347"/>
                <a:ext cx="96322" cy="22356"/>
              </a:xfrm>
              <a:prstGeom prst="line">
                <a:avLst/>
              </a:prstGeom>
              <a:ln w="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Connecteur droit 79"/>
              <p:cNvCxnSpPr/>
              <p:nvPr/>
            </p:nvCxnSpPr>
            <p:spPr>
              <a:xfrm rot="5400000" flipH="1" flipV="1">
                <a:off x="8176940" y="2882139"/>
                <a:ext cx="44713" cy="44713"/>
              </a:xfrm>
              <a:prstGeom prst="line">
                <a:avLst/>
              </a:prstGeom>
              <a:ln w="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Connecteur droit 80"/>
              <p:cNvCxnSpPr/>
              <p:nvPr/>
            </p:nvCxnSpPr>
            <p:spPr>
              <a:xfrm flipV="1">
                <a:off x="8400504" y="3038635"/>
                <a:ext cx="67070" cy="44713"/>
              </a:xfrm>
              <a:prstGeom prst="line">
                <a:avLst/>
              </a:prstGeom>
              <a:ln w="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Connecteur droit 81"/>
              <p:cNvCxnSpPr/>
              <p:nvPr/>
            </p:nvCxnSpPr>
            <p:spPr>
              <a:xfrm rot="16200000" flipV="1">
                <a:off x="8108705" y="2868631"/>
                <a:ext cx="44713" cy="22357"/>
              </a:xfrm>
              <a:prstGeom prst="line">
                <a:avLst/>
              </a:prstGeom>
              <a:ln w="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Connecteur droit 82"/>
              <p:cNvCxnSpPr/>
              <p:nvPr/>
            </p:nvCxnSpPr>
            <p:spPr>
              <a:xfrm rot="5400000" flipH="1" flipV="1">
                <a:off x="8344613" y="3049813"/>
                <a:ext cx="44713" cy="22357"/>
              </a:xfrm>
              <a:prstGeom prst="line">
                <a:avLst/>
              </a:prstGeom>
              <a:ln w="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Connecteur droit 83"/>
              <p:cNvCxnSpPr/>
              <p:nvPr/>
            </p:nvCxnSpPr>
            <p:spPr>
              <a:xfrm rot="5400000">
                <a:off x="7573414" y="2679662"/>
                <a:ext cx="1788319"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rot="5400000">
                <a:off x="8561848" y="3263440"/>
                <a:ext cx="6258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3" name="Connecteur droit 142"/>
              <p:cNvCxnSpPr/>
              <p:nvPr/>
            </p:nvCxnSpPr>
            <p:spPr>
              <a:xfrm>
                <a:off x="7395384" y="1765150"/>
                <a:ext cx="1080000" cy="180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9" name="Groupe 168"/>
            <p:cNvGrpSpPr/>
            <p:nvPr/>
          </p:nvGrpSpPr>
          <p:grpSpPr>
            <a:xfrm>
              <a:off x="5647347" y="2425661"/>
              <a:ext cx="1944216" cy="571291"/>
              <a:chOff x="2829111" y="2011833"/>
              <a:chExt cx="1944216" cy="571291"/>
            </a:xfrm>
          </p:grpSpPr>
          <p:sp>
            <p:nvSpPr>
              <p:cNvPr id="168" name="Rectangle à coins arrondis 167"/>
              <p:cNvSpPr/>
              <p:nvPr/>
            </p:nvSpPr>
            <p:spPr>
              <a:xfrm>
                <a:off x="2863865" y="2011833"/>
                <a:ext cx="1874708" cy="504056"/>
              </a:xfrm>
              <a:prstGeom prst="roundRect">
                <a:avLst>
                  <a:gd name="adj" fmla="val 4945"/>
                </a:avLst>
              </a:prstGeom>
              <a:solidFill>
                <a:schemeClr val="bg1"/>
              </a:solid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153" name="Espace réservé du contenu 7"/>
              <p:cNvSpPr txBox="1">
                <a:spLocks/>
              </p:cNvSpPr>
              <p:nvPr/>
            </p:nvSpPr>
            <p:spPr>
              <a:xfrm>
                <a:off x="2829111" y="2079068"/>
                <a:ext cx="1944216" cy="504056"/>
              </a:xfrm>
              <a:prstGeom prst="rect">
                <a:avLst/>
              </a:prstGeom>
              <a:ln>
                <a:noFill/>
              </a:ln>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600" b="0" i="0" u="none" strike="noStrike" kern="1200" cap="none" spc="0" normalizeH="0" baseline="0" noProof="0" dirty="0" smtClean="0">
                    <a:ln>
                      <a:noFill/>
                    </a:ln>
                    <a:solidFill>
                      <a:schemeClr val="tx1"/>
                    </a:solidFill>
                    <a:effectLst/>
                    <a:uLnTx/>
                    <a:uFillTx/>
                    <a:latin typeface="+mn-lt"/>
                    <a:ea typeface="+mn-ea"/>
                    <a:cs typeface="+mn-cs"/>
                  </a:rPr>
                  <a:t>Etude</a:t>
                </a:r>
                <a:r>
                  <a:rPr kumimoji="0" lang="fr-FR" sz="1600" b="0" i="0" u="none" strike="noStrike" kern="1200" cap="none" spc="0" normalizeH="0" noProof="0" dirty="0" smtClean="0">
                    <a:ln>
                      <a:noFill/>
                    </a:ln>
                    <a:solidFill>
                      <a:schemeClr val="tx1"/>
                    </a:solidFill>
                    <a:effectLst/>
                    <a:uLnTx/>
                    <a:uFillTx/>
                    <a:latin typeface="+mn-lt"/>
                    <a:ea typeface="+mn-ea"/>
                    <a:cs typeface="+mn-cs"/>
                  </a:rPr>
                  <a:t> de la rétention </a:t>
                </a: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p:txBody>
          </p:sp>
        </p:grpSp>
      </p:grpSp>
      <p:sp>
        <p:nvSpPr>
          <p:cNvPr id="179" name="Espace réservé du numéro de diapositive 178"/>
          <p:cNvSpPr>
            <a:spLocks noGrp="1"/>
          </p:cNvSpPr>
          <p:nvPr>
            <p:ph type="sldNum" sz="quarter" idx="12"/>
          </p:nvPr>
        </p:nvSpPr>
        <p:spPr/>
        <p:txBody>
          <a:bodyPr/>
          <a:lstStyle/>
          <a:p>
            <a:fld id="{DB0DCAEC-CBBF-428A-8CF8-CA1E425F598E}" type="slidenum">
              <a:rPr lang="fr-FR" smtClean="0"/>
              <a:pPr/>
              <a:t>8</a:t>
            </a:fld>
            <a:endParaRPr lang="fr-FR"/>
          </a:p>
        </p:txBody>
      </p:sp>
      <p:pic>
        <p:nvPicPr>
          <p:cNvPr id="87" name="Picture 2"/>
          <p:cNvPicPr>
            <a:picLocks noChangeAspect="1" noChangeArrowheads="1"/>
          </p:cNvPicPr>
          <p:nvPr/>
        </p:nvPicPr>
        <p:blipFill>
          <a:blip r:embed="rId9" cstate="print"/>
          <a:srcRect/>
          <a:stretch>
            <a:fillRect/>
          </a:stretch>
        </p:blipFill>
        <p:spPr bwMode="auto">
          <a:xfrm>
            <a:off x="8390955" y="0"/>
            <a:ext cx="753045" cy="484477"/>
          </a:xfrm>
          <a:prstGeom prst="rect">
            <a:avLst/>
          </a:prstGeom>
          <a:noFill/>
          <a:ln w="9525">
            <a:noFill/>
            <a:miter lim="800000"/>
            <a:headEnd/>
            <a:tailEnd/>
          </a:ln>
        </p:spPr>
      </p:pic>
      <p:pic>
        <p:nvPicPr>
          <p:cNvPr id="88" name="Image 87" descr="logo_edf.jpg"/>
          <p:cNvPicPr>
            <a:picLocks noChangeAspect="1"/>
          </p:cNvPicPr>
          <p:nvPr/>
        </p:nvPicPr>
        <p:blipFill>
          <a:blip r:embed="rId10" cstate="print"/>
          <a:srcRect t="17393" b="17382"/>
          <a:stretch>
            <a:fillRect/>
          </a:stretch>
        </p:blipFill>
        <p:spPr>
          <a:xfrm>
            <a:off x="0" y="0"/>
            <a:ext cx="827221" cy="404664"/>
          </a:xfrm>
          <a:prstGeom prst="rect">
            <a:avLst/>
          </a:prstGeom>
        </p:spPr>
      </p:pic>
    </p:spTree>
    <p:custDataLst>
      <p:tags r:id="rId1"/>
    </p:custDataLst>
  </p:cSld>
  <p:clrMapOvr>
    <a:masterClrMapping/>
  </p:clrMapOvr>
  <p:transition advTm="3929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22312" y="4406900"/>
            <a:ext cx="8421688" cy="1362075"/>
          </a:xfrm>
        </p:spPr>
        <p:txBody>
          <a:bodyPr>
            <a:normAutofit fontScale="90000"/>
          </a:bodyPr>
          <a:lstStyle/>
          <a:p>
            <a:r>
              <a:rPr lang="fr-FR" sz="4400" cap="none" dirty="0" smtClean="0"/>
              <a:t>Etape</a:t>
            </a:r>
            <a:r>
              <a:rPr lang="fr-FR" sz="4400" dirty="0" smtClean="0"/>
              <a:t> 1 : </a:t>
            </a:r>
            <a:r>
              <a:rPr lang="fr-FR" sz="4400" cap="none" dirty="0" smtClean="0"/>
              <a:t>Validation de la méthode </a:t>
            </a:r>
            <a:r>
              <a:rPr lang="fr-FR" sz="4400" dirty="0" smtClean="0"/>
              <a:t/>
            </a:r>
            <a:br>
              <a:rPr lang="fr-FR" sz="4400" dirty="0" smtClean="0"/>
            </a:br>
            <a:r>
              <a:rPr lang="fr-FR" dirty="0"/>
              <a:t>	</a:t>
            </a:r>
            <a:r>
              <a:rPr lang="fr-FR" i="1" dirty="0" smtClean="0">
                <a:solidFill>
                  <a:schemeClr val="bg1">
                    <a:lumMod val="75000"/>
                  </a:schemeClr>
                </a:solidFill>
              </a:rPr>
              <a:t> </a:t>
            </a:r>
            <a:r>
              <a:rPr lang="fr-FR" sz="3600" i="1" dirty="0" smtClean="0">
                <a:solidFill>
                  <a:schemeClr val="bg1">
                    <a:lumMod val="75000"/>
                  </a:schemeClr>
                </a:solidFill>
              </a:rPr>
              <a:t>E</a:t>
            </a:r>
            <a:r>
              <a:rPr lang="fr-FR" sz="3600" i="1" cap="none" dirty="0" smtClean="0">
                <a:solidFill>
                  <a:schemeClr val="bg1">
                    <a:lumMod val="75000"/>
                  </a:schemeClr>
                </a:solidFill>
              </a:rPr>
              <a:t>tude en solution : ion uranyle en solution</a:t>
            </a:r>
            <a:endParaRPr lang="fr-FR" sz="3600" cap="none" dirty="0">
              <a:solidFill>
                <a:schemeClr val="bg1">
                  <a:lumMod val="75000"/>
                </a:schemeClr>
              </a:solidFill>
            </a:endParaRPr>
          </a:p>
        </p:txBody>
      </p:sp>
      <p:sp>
        <p:nvSpPr>
          <p:cNvPr id="5" name="Espace réservé du texte 4"/>
          <p:cNvSpPr>
            <a:spLocks noGrp="1"/>
          </p:cNvSpPr>
          <p:nvPr>
            <p:ph type="body" idx="1"/>
          </p:nvPr>
        </p:nvSpPr>
        <p:spPr/>
        <p:txBody>
          <a:bodyPr/>
          <a:lstStyle/>
          <a:p>
            <a:endParaRPr lang="fr-FR" dirty="0"/>
          </a:p>
        </p:txBody>
      </p:sp>
      <p:sp>
        <p:nvSpPr>
          <p:cNvPr id="8" name="Espace réservé du numéro de diapositive 7"/>
          <p:cNvSpPr>
            <a:spLocks noGrp="1"/>
          </p:cNvSpPr>
          <p:nvPr>
            <p:ph type="sldNum" sz="quarter" idx="12"/>
          </p:nvPr>
        </p:nvSpPr>
        <p:spPr/>
        <p:txBody>
          <a:bodyPr/>
          <a:lstStyle/>
          <a:p>
            <a:fld id="{DB0DCAEC-CBBF-428A-8CF8-CA1E425F598E}" type="slidenum">
              <a:rPr lang="fr-FR" smtClean="0"/>
              <a:pPr/>
              <a:t>9</a:t>
            </a:fld>
            <a:endParaRPr lang="fr-FR"/>
          </a:p>
        </p:txBody>
      </p:sp>
    </p:spTree>
  </p:cSld>
  <p:clrMapOvr>
    <a:masterClrMapping/>
  </p:clrMapOvr>
  <p:transition advTm="2667"/>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9|14.2|19.4|5.8|3.9"/>
</p:tagLst>
</file>

<file path=ppt/tags/tag10.xml><?xml version="1.0" encoding="utf-8"?>
<p:tagLst xmlns:a="http://schemas.openxmlformats.org/drawingml/2006/main" xmlns:r="http://schemas.openxmlformats.org/officeDocument/2006/relationships" xmlns:p="http://schemas.openxmlformats.org/presentationml/2006/main">
  <p:tag name="TIMING" val="|15.1|9.9|7|19.1"/>
</p:tagLst>
</file>

<file path=ppt/tags/tag11.xml><?xml version="1.0" encoding="utf-8"?>
<p:tagLst xmlns:a="http://schemas.openxmlformats.org/drawingml/2006/main" xmlns:r="http://schemas.openxmlformats.org/officeDocument/2006/relationships" xmlns:p="http://schemas.openxmlformats.org/presentationml/2006/main">
  <p:tag name="TIMING" val="|6.7|7.8|5|5.2|7.6|25.9|0.9"/>
</p:tagLst>
</file>

<file path=ppt/tags/tag12.xml><?xml version="1.0" encoding="utf-8"?>
<p:tagLst xmlns:a="http://schemas.openxmlformats.org/drawingml/2006/main" xmlns:r="http://schemas.openxmlformats.org/officeDocument/2006/relationships" xmlns:p="http://schemas.openxmlformats.org/presentationml/2006/main">
  <p:tag name="TIMING" val="|25.3|2.3"/>
</p:tagLst>
</file>

<file path=ppt/tags/tag13.xml><?xml version="1.0" encoding="utf-8"?>
<p:tagLst xmlns:a="http://schemas.openxmlformats.org/drawingml/2006/main" xmlns:r="http://schemas.openxmlformats.org/officeDocument/2006/relationships" xmlns:p="http://schemas.openxmlformats.org/presentationml/2006/main">
  <p:tag name="TIMING" val="|1.5|29.9|27.4|19.3"/>
</p:tagLst>
</file>

<file path=ppt/tags/tag14.xml><?xml version="1.0" encoding="utf-8"?>
<p:tagLst xmlns:a="http://schemas.openxmlformats.org/drawingml/2006/main" xmlns:r="http://schemas.openxmlformats.org/officeDocument/2006/relationships" xmlns:p="http://schemas.openxmlformats.org/presentationml/2006/main">
  <p:tag name="TIMING" val="|7.7|22.8|1.2|14"/>
</p:tagLst>
</file>

<file path=ppt/tags/tag15.xml><?xml version="1.0" encoding="utf-8"?>
<p:tagLst xmlns:a="http://schemas.openxmlformats.org/drawingml/2006/main" xmlns:r="http://schemas.openxmlformats.org/officeDocument/2006/relationships" xmlns:p="http://schemas.openxmlformats.org/presentationml/2006/main">
  <p:tag name="TIMING" val="|7.5|9.5|8.5|9.9"/>
</p:tagLst>
</file>

<file path=ppt/tags/tag16.xml><?xml version="1.0" encoding="utf-8"?>
<p:tagLst xmlns:a="http://schemas.openxmlformats.org/drawingml/2006/main" xmlns:r="http://schemas.openxmlformats.org/officeDocument/2006/relationships" xmlns:p="http://schemas.openxmlformats.org/presentationml/2006/main">
  <p:tag name="TIMING" val="|9.7"/>
</p:tagLst>
</file>

<file path=ppt/tags/tag17.xml><?xml version="1.0" encoding="utf-8"?>
<p:tagLst xmlns:a="http://schemas.openxmlformats.org/drawingml/2006/main" xmlns:r="http://schemas.openxmlformats.org/officeDocument/2006/relationships" xmlns:p="http://schemas.openxmlformats.org/presentationml/2006/main">
  <p:tag name="TIMING" val="|4.6|7.6|1|5.1|5.6|5|3.4|9.9"/>
</p:tagLst>
</file>

<file path=ppt/tags/tag18.xml><?xml version="1.0" encoding="utf-8"?>
<p:tagLst xmlns:a="http://schemas.openxmlformats.org/drawingml/2006/main" xmlns:r="http://schemas.openxmlformats.org/officeDocument/2006/relationships" xmlns:p="http://schemas.openxmlformats.org/presentationml/2006/main">
  <p:tag name="TIMING" val="|11.5|18.4"/>
</p:tagLst>
</file>

<file path=ppt/tags/tag19.xml><?xml version="1.0" encoding="utf-8"?>
<p:tagLst xmlns:a="http://schemas.openxmlformats.org/drawingml/2006/main" xmlns:r="http://schemas.openxmlformats.org/officeDocument/2006/relationships" xmlns:p="http://schemas.openxmlformats.org/presentationml/2006/main">
  <p:tag name="TIMING" val="|52.6"/>
</p:tagLst>
</file>

<file path=ppt/tags/tag2.xml><?xml version="1.0" encoding="utf-8"?>
<p:tagLst xmlns:a="http://schemas.openxmlformats.org/drawingml/2006/main" xmlns:r="http://schemas.openxmlformats.org/officeDocument/2006/relationships" xmlns:p="http://schemas.openxmlformats.org/presentationml/2006/main">
  <p:tag name="TIMING" val="|31.5"/>
</p:tagLst>
</file>

<file path=ppt/tags/tag3.xml><?xml version="1.0" encoding="utf-8"?>
<p:tagLst xmlns:a="http://schemas.openxmlformats.org/drawingml/2006/main" xmlns:r="http://schemas.openxmlformats.org/officeDocument/2006/relationships" xmlns:p="http://schemas.openxmlformats.org/presentationml/2006/main">
  <p:tag name="TIMING" val="|18.6|28.8"/>
</p:tagLst>
</file>

<file path=ppt/tags/tag4.xml><?xml version="1.0" encoding="utf-8"?>
<p:tagLst xmlns:a="http://schemas.openxmlformats.org/drawingml/2006/main" xmlns:r="http://schemas.openxmlformats.org/officeDocument/2006/relationships" xmlns:p="http://schemas.openxmlformats.org/presentationml/2006/main">
  <p:tag name="TIMING" val="|10.4|8.6|9.8"/>
</p:tagLst>
</file>

<file path=ppt/tags/tag5.xml><?xml version="1.0" encoding="utf-8"?>
<p:tagLst xmlns:a="http://schemas.openxmlformats.org/drawingml/2006/main" xmlns:r="http://schemas.openxmlformats.org/officeDocument/2006/relationships" xmlns:p="http://schemas.openxmlformats.org/presentationml/2006/main">
  <p:tag name="TIMING" val="|1.1|10.9|4.3|11.6|22.4"/>
</p:tagLst>
</file>

<file path=ppt/tags/tag6.xml><?xml version="1.0" encoding="utf-8"?>
<p:tagLst xmlns:a="http://schemas.openxmlformats.org/drawingml/2006/main" xmlns:r="http://schemas.openxmlformats.org/officeDocument/2006/relationships" xmlns:p="http://schemas.openxmlformats.org/presentationml/2006/main">
  <p:tag name="TIMING" val="|2.8|9.9|16.4"/>
</p:tagLst>
</file>

<file path=ppt/tags/tag7.xml><?xml version="1.0" encoding="utf-8"?>
<p:tagLst xmlns:a="http://schemas.openxmlformats.org/drawingml/2006/main" xmlns:r="http://schemas.openxmlformats.org/officeDocument/2006/relationships" xmlns:p="http://schemas.openxmlformats.org/presentationml/2006/main">
  <p:tag name="TIMING" val="|50.2"/>
</p:tagLst>
</file>

<file path=ppt/tags/tag8.xml><?xml version="1.0" encoding="utf-8"?>
<p:tagLst xmlns:a="http://schemas.openxmlformats.org/drawingml/2006/main" xmlns:r="http://schemas.openxmlformats.org/officeDocument/2006/relationships" xmlns:p="http://schemas.openxmlformats.org/presentationml/2006/main">
  <p:tag name="TIMING" val="|45.8|7.8|11.7|0.9|11|8.8|8.7"/>
</p:tagLst>
</file>

<file path=ppt/tags/tag9.xml><?xml version="1.0" encoding="utf-8"?>
<p:tagLst xmlns:a="http://schemas.openxmlformats.org/drawingml/2006/main" xmlns:r="http://schemas.openxmlformats.org/officeDocument/2006/relationships" xmlns:p="http://schemas.openxmlformats.org/presentationml/2006/main">
  <p:tag name="TIMING" val="|16.9|4.1|4.8|9.2|16.2"/>
</p:tagLst>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1">
  <a:themeElements>
    <a:clrScheme name="Bleu clair 1 visuel éolienne (avec exemples) 1">
      <a:dk1>
        <a:srgbClr val="09357A"/>
      </a:dk1>
      <a:lt1>
        <a:srgbClr val="FFFFFF"/>
      </a:lt1>
      <a:dk2>
        <a:srgbClr val="007783"/>
      </a:dk2>
      <a:lt2>
        <a:srgbClr val="636363"/>
      </a:lt2>
      <a:accent1>
        <a:srgbClr val="FE5815"/>
      </a:accent1>
      <a:accent2>
        <a:srgbClr val="6D015B"/>
      </a:accent2>
      <a:accent3>
        <a:srgbClr val="FFFFFF"/>
      </a:accent3>
      <a:accent4>
        <a:srgbClr val="062C67"/>
      </a:accent4>
      <a:accent5>
        <a:srgbClr val="FEB4AA"/>
      </a:accent5>
      <a:accent6>
        <a:srgbClr val="620152"/>
      </a:accent6>
      <a:hlink>
        <a:srgbClr val="B50C00"/>
      </a:hlink>
      <a:folHlink>
        <a:srgbClr val="92C9EB"/>
      </a:folHlink>
    </a:clrScheme>
    <a:fontScheme name="Bleu clair 1 visuel éolienne (avec exemples)">
      <a:majorFont>
        <a:latin typeface="Arial"/>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2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2000" b="0" i="0" u="none" strike="noStrike" cap="none" normalizeH="0" baseline="0" smtClean="0">
            <a:ln>
              <a:noFill/>
            </a:ln>
            <a:solidFill>
              <a:schemeClr val="bg2"/>
            </a:solidFill>
            <a:effectLst/>
            <a:latin typeface="Arial" charset="0"/>
          </a:defRPr>
        </a:defPPr>
      </a:lstStyle>
    </a:lnDef>
  </a:objectDefaults>
  <a:extraClrSchemeLst>
    <a:extraClrScheme>
      <a:clrScheme name="Bleu clair 1 visuel éolienne (avec exemples) 1">
        <a:dk1>
          <a:srgbClr val="09357A"/>
        </a:dk1>
        <a:lt1>
          <a:srgbClr val="FFFFFF"/>
        </a:lt1>
        <a:dk2>
          <a:srgbClr val="007783"/>
        </a:dk2>
        <a:lt2>
          <a:srgbClr val="636363"/>
        </a:lt2>
        <a:accent1>
          <a:srgbClr val="FE5815"/>
        </a:accent1>
        <a:accent2>
          <a:srgbClr val="6D015B"/>
        </a:accent2>
        <a:accent3>
          <a:srgbClr val="FFFFFF"/>
        </a:accent3>
        <a:accent4>
          <a:srgbClr val="062C67"/>
        </a:accent4>
        <a:accent5>
          <a:srgbClr val="FEB4AA"/>
        </a:accent5>
        <a:accent6>
          <a:srgbClr val="620152"/>
        </a:accent6>
        <a:hlink>
          <a:srgbClr val="B50C00"/>
        </a:hlink>
        <a:folHlink>
          <a:srgbClr val="92C9EB"/>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20901</TotalTime>
  <Words>3417</Words>
  <Application>Microsoft Office PowerPoint</Application>
  <PresentationFormat>Affichage à l'écran (4:3)</PresentationFormat>
  <Paragraphs>752</Paragraphs>
  <Slides>29</Slides>
  <Notes>14</Notes>
  <HiddenSlides>0</HiddenSlides>
  <MMClips>0</MMClips>
  <ScaleCrop>false</ScaleCrop>
  <HeadingPairs>
    <vt:vector size="4" baseType="variant">
      <vt:variant>
        <vt:lpstr>Thème</vt:lpstr>
      </vt:variant>
      <vt:variant>
        <vt:i4>6</vt:i4>
      </vt:variant>
      <vt:variant>
        <vt:lpstr>Titres des diapositives</vt:lpstr>
      </vt:variant>
      <vt:variant>
        <vt:i4>29</vt:i4>
      </vt:variant>
    </vt:vector>
  </HeadingPairs>
  <TitlesOfParts>
    <vt:vector size="35" baseType="lpstr">
      <vt:lpstr>Conception personnalisée</vt:lpstr>
      <vt:lpstr>1_Conception personnalisée</vt:lpstr>
      <vt:lpstr>2_Conception personnalisée</vt:lpstr>
      <vt:lpstr>4_Conception personnalisée</vt:lpstr>
      <vt:lpstr>3_Conception personnalisée</vt:lpstr>
      <vt:lpstr>Thème1</vt:lpstr>
      <vt:lpstr>Diapositive 1</vt:lpstr>
      <vt:lpstr>Contexte</vt:lpstr>
      <vt:lpstr>Méthodologie utilisée jusqu’à présent</vt:lpstr>
      <vt:lpstr>Objectif de l’étude</vt:lpstr>
      <vt:lpstr>Principales données sur UO22+/TiO2(110)    </vt:lpstr>
      <vt:lpstr>Principales données sur UO22+/TiO2(110)    </vt:lpstr>
      <vt:lpstr>Etape 1 : Validation de la méthode  </vt:lpstr>
      <vt:lpstr>Stratégie employée</vt:lpstr>
      <vt:lpstr>Etape 1 : Validation de la méthode    Etude en solution : ion uranyle en solution</vt:lpstr>
      <vt:lpstr>L’ion uranyle en solution</vt:lpstr>
      <vt:lpstr>L’ion uranyle en solution</vt:lpstr>
      <vt:lpstr>Etape 1 : Validation de la méthode   Etude en solution : interface eau/TiO2(110) </vt:lpstr>
      <vt:lpstr>Interface eau/TiO2(110) rutile</vt:lpstr>
      <vt:lpstr>Interface eau/TiO2(110) rutile</vt:lpstr>
      <vt:lpstr>Etape 1 : Validation de la méthode   Rétention de l’ion uranyle à l’interface  eau/TiO2(110) </vt:lpstr>
      <vt:lpstr>Complexes de l’UO22+ à l’interface eau/TiO2(100) rutile</vt:lpstr>
      <vt:lpstr>Complexes de l’UO22+ à l’interface eau/TiO2(100) rutile</vt:lpstr>
      <vt:lpstr>Validation de la méthode: bilan</vt:lpstr>
      <vt:lpstr>Etape 2 : Utilisation à des fins prédictives  </vt:lpstr>
      <vt:lpstr>Influence de la température sur UO22+à l’interface eau/TiO2(110)</vt:lpstr>
      <vt:lpstr>Etape 2 : Utilisation à des fins prédictives l’interface eau/NiO(100) : produit de corrosion </vt:lpstr>
      <vt:lpstr>Optimisation du modèle géométrique</vt:lpstr>
      <vt:lpstr>Interface eau/NiO(100)</vt:lpstr>
      <vt:lpstr>Interface eau/NiO(100)</vt:lpstr>
      <vt:lpstr>Diapositive 25</vt:lpstr>
      <vt:lpstr>Conclusion</vt:lpstr>
      <vt:lpstr>Conclusion</vt:lpstr>
      <vt:lpstr>Perspective</vt:lpstr>
      <vt:lpstr>Diapositive 29</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Soutenance de doctorat</dc:title>
  <dc:creator>sebbari</dc:creator>
  <cp:lastModifiedBy>roques</cp:lastModifiedBy>
  <cp:revision>531</cp:revision>
  <dcterms:created xsi:type="dcterms:W3CDTF">2011-10-18T08:35:24Z</dcterms:created>
  <dcterms:modified xsi:type="dcterms:W3CDTF">2012-10-05T07:13:12Z</dcterms:modified>
</cp:coreProperties>
</file>