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54" r:id="rId2"/>
    <p:sldId id="865" r:id="rId3"/>
    <p:sldId id="858" r:id="rId4"/>
    <p:sldId id="856" r:id="rId5"/>
    <p:sldId id="862" r:id="rId6"/>
    <p:sldId id="857" r:id="rId7"/>
    <p:sldId id="866" r:id="rId8"/>
    <p:sldId id="859" r:id="rId9"/>
    <p:sldId id="868" r:id="rId10"/>
    <p:sldId id="867" r:id="rId11"/>
    <p:sldId id="853" r:id="rId1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FF0805"/>
    <a:srgbClr val="FF484B"/>
    <a:srgbClr val="FFCED1"/>
    <a:srgbClr val="FF888E"/>
    <a:srgbClr val="FF7174"/>
    <a:srgbClr val="FFABAB"/>
    <a:srgbClr val="FF6666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6" autoAdjust="0"/>
    <p:restoredTop sz="99565" autoAdjust="0"/>
  </p:normalViewPr>
  <p:slideViewPr>
    <p:cSldViewPr>
      <p:cViewPr>
        <p:scale>
          <a:sx n="100" d="100"/>
          <a:sy n="100" d="100"/>
        </p:scale>
        <p:origin x="-2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31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43220B03-83F8-3440-80C4-DD6AE278364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882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1FB0F8AD-805F-F448-BEF0-A7851DD6B04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3065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6647C-0FAB-E141-BC73-54E24A8E242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84006-A360-C34A-8354-4005F39584F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133600" cy="61722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248400" cy="6172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9144B-FB19-3A43-9F41-D4813E9A713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072CF-7C2B-4649-8ABF-C5A89D5935B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01D14-8C65-5C43-8E64-1F0A7F710FF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4406A-1268-B64E-94D5-08AC96D1CA0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073BB-2967-E04A-8A5C-832A142B885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2C920-028E-2946-AE60-1B44A995154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2E69-D15F-A24A-8C3B-63DF190EA34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A495A-A608-DC4C-B7F0-9494D6E5C4A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3508375" y="6519863"/>
            <a:ext cx="19177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48400"/>
            <a:ext cx="2914650" cy="2714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D2487-C734-344E-8BF8-90D5E0A7D4E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>
            <a:off x="8216900" y="711200"/>
            <a:ext cx="927100" cy="17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-38100"/>
            <a:ext cx="7239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137160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et </a:t>
            </a:r>
            <a:r>
              <a:rPr lang="en-US" dirty="0" err="1"/>
              <a:t>modifiez</a:t>
            </a:r>
            <a:r>
              <a:rPr lang="en-US" dirty="0"/>
              <a:t> le </a:t>
            </a:r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7700" y="6281738"/>
            <a:ext cx="19177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DC87F899-DFAB-B641-97F2-9233F4B6CE0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304800" y="6489700"/>
            <a:ext cx="1188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dirty="0" smtClean="0">
                <a:latin typeface="Arial" pitchFamily="1" charset="0"/>
              </a:rPr>
              <a:t>S.L., F.L.,</a:t>
            </a:r>
            <a:r>
              <a:rPr lang="en-US" sz="1200" baseline="0" dirty="0" smtClean="0">
                <a:latin typeface="Arial" pitchFamily="1" charset="0"/>
              </a:rPr>
              <a:t> </a:t>
            </a:r>
            <a:r>
              <a:rPr lang="en-US" sz="1200" dirty="0" smtClean="0">
                <a:latin typeface="Arial" pitchFamily="1" charset="0"/>
              </a:rPr>
              <a:t>Y</a:t>
            </a:r>
            <a:r>
              <a:rPr lang="en-US" sz="1200" dirty="0">
                <a:latin typeface="Arial" pitchFamily="1" charset="0"/>
              </a:rPr>
              <a:t>. </a:t>
            </a:r>
            <a:r>
              <a:rPr lang="en-US" sz="1200" dirty="0" smtClean="0">
                <a:latin typeface="Arial" pitchFamily="1" charset="0"/>
              </a:rPr>
              <a:t>S.</a:t>
            </a:r>
            <a:endParaRPr lang="en-US" sz="2400" dirty="0">
              <a:latin typeface="Times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B3E6A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2090D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4913D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293936" y="819820"/>
            <a:ext cx="5649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0000"/>
                </a:solidFill>
                <a:effectLst>
                  <a:reflection stA="50000" endPos="75000" dist="12700" dir="5400000" sy="-100000" algn="bl" rotWithShape="0"/>
                </a:effectLst>
              </a:rPr>
              <a:t>Objectifs Scientifiques</a:t>
            </a:r>
            <a:endParaRPr lang="fr-FR" sz="3600" b="1" dirty="0">
              <a:solidFill>
                <a:srgbClr val="000000"/>
              </a:solidFill>
              <a:effectLst>
                <a:reflection stA="50000" endPos="75000" dist="12700" dir="5400000" sy="-100000" algn="bl" rotWithShape="0"/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6068" y="493564"/>
            <a:ext cx="2821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Physique des particules</a:t>
            </a:r>
            <a:endParaRPr lang="fr-FR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3528" y="3717032"/>
            <a:ext cx="8102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2400" b="1" dirty="0" smtClean="0"/>
              <a:t>Structure et organisation de la matière</a:t>
            </a:r>
          </a:p>
          <a:p>
            <a:r>
              <a:rPr lang="fr-FR" dirty="0" smtClean="0"/>
              <a:t>CKM</a:t>
            </a:r>
          </a:p>
          <a:p>
            <a:r>
              <a:rPr lang="fr-FR" dirty="0" smtClean="0"/>
              <a:t>Symétrie </a:t>
            </a:r>
            <a:r>
              <a:rPr lang="fr-FR" dirty="0"/>
              <a:t>matière-antimatière, Violation </a:t>
            </a:r>
            <a:r>
              <a:rPr lang="fr-FR" dirty="0" smtClean="0"/>
              <a:t>de CP</a:t>
            </a:r>
            <a:r>
              <a:rPr lang="fr-FR" dirty="0"/>
              <a:t>,</a:t>
            </a:r>
          </a:p>
          <a:p>
            <a:r>
              <a:rPr lang="fr-FR" dirty="0" smtClean="0"/>
              <a:t>Recherche </a:t>
            </a:r>
            <a:r>
              <a:rPr lang="fr-FR" dirty="0"/>
              <a:t>de nouvelle physique (sensibilité multi-</a:t>
            </a:r>
            <a:r>
              <a:rPr lang="fr-FR" dirty="0" err="1"/>
              <a:t>TeV</a:t>
            </a:r>
            <a:r>
              <a:rPr lang="fr-FR" dirty="0"/>
              <a:t>),</a:t>
            </a:r>
            <a:endParaRPr lang="fr-FR" dirty="0" smtClean="0"/>
          </a:p>
          <a:p>
            <a:r>
              <a:rPr lang="fr-FR" dirty="0" smtClean="0"/>
              <a:t>PMNS</a:t>
            </a:r>
          </a:p>
          <a:p>
            <a:r>
              <a:rPr lang="fr-FR" dirty="0"/>
              <a:t>O</a:t>
            </a:r>
            <a:r>
              <a:rPr lang="fr-FR" dirty="0" smtClean="0"/>
              <a:t>scillations neutrinos, … </a:t>
            </a:r>
            <a:r>
              <a:rPr lang="fr-FR" dirty="0"/>
              <a:t>Violation </a:t>
            </a:r>
            <a:r>
              <a:rPr lang="fr-FR" dirty="0" smtClean="0"/>
              <a:t>de CP, Dirac ou </a:t>
            </a:r>
            <a:r>
              <a:rPr lang="fr-FR" dirty="0" err="1" smtClean="0"/>
              <a:t>Majorana</a:t>
            </a:r>
            <a:r>
              <a:rPr lang="fr-FR" dirty="0" smtClean="0"/>
              <a:t> (</a:t>
            </a:r>
            <a:r>
              <a:rPr lang="fr-FR" dirty="0" smtClean="0">
                <a:latin typeface="Lucida Grande"/>
                <a:ea typeface="Lucida Grande"/>
                <a:cs typeface="Lucida Grande"/>
              </a:rPr>
              <a:t>ββ0ν),</a:t>
            </a:r>
          </a:p>
          <a:p>
            <a:r>
              <a:rPr lang="fr-FR" dirty="0" smtClean="0">
                <a:latin typeface="Tahoma"/>
                <a:ea typeface="Lucida Grande"/>
                <a:cs typeface="Tahoma"/>
              </a:rPr>
              <a:t>Désintégration du proton </a:t>
            </a:r>
            <a:r>
              <a:rPr lang="fr-FR" dirty="0" smtClean="0">
                <a:latin typeface="Tahoma"/>
                <a:cs typeface="Tahoma"/>
              </a:rPr>
              <a:t>?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42900" y="1892300"/>
            <a:ext cx="87249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2400" b="1" dirty="0" smtClean="0"/>
              <a:t>Brisure de symétrie électrofaible / Origine de la Masse</a:t>
            </a:r>
          </a:p>
          <a:p>
            <a:r>
              <a:rPr lang="fr-FR" dirty="0" smtClean="0"/>
              <a:t>Boson(s) de </a:t>
            </a:r>
            <a:r>
              <a:rPr lang="fr-FR" dirty="0" err="1" smtClean="0"/>
              <a:t>Higgs</a:t>
            </a:r>
            <a:r>
              <a:rPr lang="fr-FR" dirty="0" smtClean="0"/>
              <a:t> </a:t>
            </a:r>
            <a:r>
              <a:rPr lang="fr-FR" dirty="0" smtClean="0">
                <a:sym typeface="Symbol" charset="2"/>
              </a:rPr>
              <a:t>? Fondamental ou composite ?</a:t>
            </a:r>
            <a:r>
              <a:rPr lang="fr-FR" dirty="0" smtClean="0"/>
              <a:t> </a:t>
            </a:r>
            <a:r>
              <a:rPr lang="fr-FR" dirty="0" err="1" smtClean="0"/>
              <a:t>Unitarité</a:t>
            </a:r>
            <a:r>
              <a:rPr lang="fr-FR" dirty="0" smtClean="0"/>
              <a:t> ?</a:t>
            </a:r>
          </a:p>
          <a:p>
            <a:r>
              <a:rPr lang="fr-FR" dirty="0" smtClean="0"/>
              <a:t>Hiérarchie ? </a:t>
            </a:r>
            <a:r>
              <a:rPr lang="fr-FR" dirty="0" err="1" smtClean="0"/>
              <a:t>Supersymétrie</a:t>
            </a:r>
            <a:r>
              <a:rPr lang="fr-FR" dirty="0" smtClean="0"/>
              <a:t> ? Matière Noire ?</a:t>
            </a:r>
          </a:p>
          <a:p>
            <a:r>
              <a:rPr lang="fr-FR" dirty="0" smtClean="0"/>
              <a:t>Modèles </a:t>
            </a:r>
            <a:r>
              <a:rPr lang="fr-FR" dirty="0" err="1" smtClean="0"/>
              <a:t>supersymétriques</a:t>
            </a:r>
            <a:r>
              <a:rPr lang="fr-FR" dirty="0" smtClean="0"/>
              <a:t> non-minimaux ?</a:t>
            </a:r>
          </a:p>
          <a:p>
            <a:r>
              <a:rPr lang="fr-FR" dirty="0" smtClean="0"/>
              <a:t>Nouvelles symétries (unification) ?</a:t>
            </a:r>
          </a:p>
        </p:txBody>
      </p:sp>
    </p:spTree>
    <p:extLst>
      <p:ext uri="{BB962C8B-B14F-4D97-AF65-F5344CB8AC3E}">
        <p14:creationId xmlns:p14="http://schemas.microsoft.com/office/powerpoint/2010/main" val="145585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3152924" y="2603128"/>
            <a:ext cx="25834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/>
              <a:t>BACK-UP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1918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304800" y="6477000"/>
            <a:ext cx="3479800" cy="2921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609600" y="282912"/>
            <a:ext cx="744715" cy="6360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2009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2010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2011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2012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2013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2014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2015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2016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2017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2018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2019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2020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2021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2022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2023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…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2030</a:t>
            </a:r>
          </a:p>
        </p:txBody>
      </p:sp>
      <p:sp>
        <p:nvSpPr>
          <p:cNvPr id="8" name="Flèche vers le bas 7"/>
          <p:cNvSpPr/>
          <p:nvPr/>
        </p:nvSpPr>
        <p:spPr bwMode="auto">
          <a:xfrm>
            <a:off x="1295400" y="444500"/>
            <a:ext cx="1219200" cy="6146800"/>
          </a:xfrm>
          <a:prstGeom prst="downArrow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24000" y="6591300"/>
            <a:ext cx="762000" cy="1397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12900" y="463550"/>
            <a:ext cx="584200" cy="196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635250" y="393700"/>
            <a:ext cx="3570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Start-up √</a:t>
            </a:r>
            <a:r>
              <a:rPr lang="fr-FR" sz="1600" dirty="0" err="1" smtClean="0">
                <a:solidFill>
                  <a:srgbClr val="FF0000"/>
                </a:solidFill>
              </a:rPr>
              <a:t>s</a:t>
            </a:r>
            <a:r>
              <a:rPr lang="fr-FR" sz="1600" baseline="-25000" dirty="0" err="1" smtClean="0">
                <a:solidFill>
                  <a:srgbClr val="FF0000"/>
                </a:solidFill>
              </a:rPr>
              <a:t>pp</a:t>
            </a:r>
            <a:r>
              <a:rPr lang="fr-FR" sz="1600" dirty="0" smtClean="0">
                <a:solidFill>
                  <a:srgbClr val="FF0000"/>
                </a:solidFill>
              </a:rPr>
              <a:t> = 900 </a:t>
            </a:r>
            <a:r>
              <a:rPr lang="fr-FR" sz="1600" dirty="0" err="1" smtClean="0">
                <a:solidFill>
                  <a:srgbClr val="FF0000"/>
                </a:solidFill>
              </a:rPr>
              <a:t>GeV</a:t>
            </a:r>
            <a:r>
              <a:rPr lang="fr-FR" sz="1600" dirty="0" smtClean="0">
                <a:solidFill>
                  <a:srgbClr val="FF0000"/>
                </a:solidFill>
              </a:rPr>
              <a:t> and 2.6 </a:t>
            </a:r>
            <a:r>
              <a:rPr lang="fr-FR" sz="1600" dirty="0" err="1" smtClean="0">
                <a:solidFill>
                  <a:srgbClr val="FF0000"/>
                </a:solidFill>
              </a:rPr>
              <a:t>TeV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612900" y="1816100"/>
            <a:ext cx="584200" cy="6794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12900" y="730250"/>
            <a:ext cx="584200" cy="635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12900" y="1076326"/>
            <a:ext cx="584200" cy="7514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12900" y="1435100"/>
            <a:ext cx="587375" cy="5714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9" name="Accolade fermante 18"/>
          <p:cNvSpPr/>
          <p:nvPr/>
        </p:nvSpPr>
        <p:spPr bwMode="auto">
          <a:xfrm>
            <a:off x="2336800" y="812800"/>
            <a:ext cx="228600" cy="996950"/>
          </a:xfrm>
          <a:prstGeom prst="rightBrace">
            <a:avLst>
              <a:gd name="adj1" fmla="val 8333"/>
              <a:gd name="adj2" fmla="val 486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603500" y="825500"/>
            <a:ext cx="1653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√</a:t>
            </a:r>
            <a:r>
              <a:rPr lang="fr-FR" dirty="0" err="1" smtClean="0"/>
              <a:t>s</a:t>
            </a:r>
            <a:r>
              <a:rPr lang="fr-FR" baseline="-25000" dirty="0" err="1" smtClean="0"/>
              <a:t>pp</a:t>
            </a:r>
            <a:r>
              <a:rPr lang="fr-FR" dirty="0" smtClean="0"/>
              <a:t> = 7 </a:t>
            </a:r>
            <a:r>
              <a:rPr lang="fr-FR" dirty="0" err="1" smtClean="0"/>
              <a:t>TeV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773085" y="878417"/>
            <a:ext cx="162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Lucida Calligraphy"/>
                <a:cs typeface="Lucida Calligraphy"/>
              </a:rPr>
              <a:t>L</a:t>
            </a:r>
            <a:r>
              <a:rPr lang="fr-FR" sz="1600" dirty="0" smtClean="0"/>
              <a:t> = 10</a:t>
            </a:r>
            <a:r>
              <a:rPr lang="fr-FR" sz="1600" baseline="30000" dirty="0" smtClean="0"/>
              <a:t>32</a:t>
            </a:r>
            <a:r>
              <a:rPr lang="fr-FR" sz="1600" dirty="0" smtClean="0"/>
              <a:t> cm</a:t>
            </a:r>
            <a:r>
              <a:rPr lang="fr-FR" sz="1600" baseline="30000" dirty="0" smtClean="0"/>
              <a:t>-2</a:t>
            </a:r>
            <a:r>
              <a:rPr lang="fr-FR" sz="1600" dirty="0" smtClean="0"/>
              <a:t>s</a:t>
            </a:r>
            <a:r>
              <a:rPr lang="fr-FR" sz="1600" baseline="30000" dirty="0" smtClean="0"/>
              <a:t>-1</a:t>
            </a:r>
            <a:endParaRPr lang="fr-FR" sz="1600" baseline="30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4491566" y="1437217"/>
            <a:ext cx="2095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Lucida Calligraphy"/>
                <a:cs typeface="Lucida Calligraphy"/>
              </a:rPr>
              <a:t>L</a:t>
            </a:r>
            <a:r>
              <a:rPr lang="fr-FR" sz="1600" dirty="0" smtClean="0"/>
              <a:t> = 5 x 10</a:t>
            </a:r>
            <a:r>
              <a:rPr lang="fr-FR" sz="1600" baseline="30000" dirty="0" smtClean="0"/>
              <a:t>33</a:t>
            </a:r>
            <a:r>
              <a:rPr lang="fr-FR" sz="1600" dirty="0" smtClean="0"/>
              <a:t> cm</a:t>
            </a:r>
            <a:r>
              <a:rPr lang="fr-FR" sz="1600" baseline="30000" dirty="0" smtClean="0"/>
              <a:t>-2</a:t>
            </a:r>
            <a:r>
              <a:rPr lang="fr-FR" sz="1600" dirty="0" smtClean="0"/>
              <a:t>s</a:t>
            </a:r>
            <a:r>
              <a:rPr lang="fr-FR" sz="1600" baseline="30000" dirty="0" smtClean="0"/>
              <a:t>-1</a:t>
            </a:r>
            <a:endParaRPr lang="fr-FR" sz="1600" baseline="30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858000" y="1041400"/>
            <a:ext cx="1901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 20 fb</a:t>
            </a:r>
            <a:r>
              <a:rPr lang="en-GB" baseline="30000" dirty="0" smtClean="0"/>
              <a:t>-1 </a:t>
            </a:r>
            <a:r>
              <a:rPr lang="en-GB" dirty="0" smtClean="0"/>
              <a:t>/ exp.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7023100" y="1447800"/>
            <a:ext cx="1447800" cy="152400"/>
          </a:xfrm>
          <a:prstGeom prst="rect">
            <a:avLst/>
          </a:prstGeom>
          <a:solidFill>
            <a:srgbClr val="FFCED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666999" y="2015068"/>
            <a:ext cx="4651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>
                <a:solidFill>
                  <a:srgbClr val="FF0000"/>
                </a:solidFill>
              </a:rPr>
              <a:t>Rising</a:t>
            </a:r>
            <a:r>
              <a:rPr lang="fr-FR" sz="1600" dirty="0" smtClean="0">
                <a:solidFill>
                  <a:srgbClr val="FF0000"/>
                </a:solidFill>
              </a:rPr>
              <a:t> up to nominal √</a:t>
            </a:r>
            <a:r>
              <a:rPr lang="fr-FR" sz="1600" dirty="0" err="1" smtClean="0">
                <a:solidFill>
                  <a:srgbClr val="FF0000"/>
                </a:solidFill>
              </a:rPr>
              <a:t>s</a:t>
            </a:r>
            <a:r>
              <a:rPr lang="fr-FR" sz="1600" baseline="-25000" dirty="0" err="1" smtClean="0">
                <a:solidFill>
                  <a:srgbClr val="FF0000"/>
                </a:solidFill>
              </a:rPr>
              <a:t>pp</a:t>
            </a:r>
            <a:r>
              <a:rPr lang="fr-FR" sz="1600" dirty="0" smtClean="0">
                <a:solidFill>
                  <a:srgbClr val="FF0000"/>
                </a:solidFill>
              </a:rPr>
              <a:t> and nominal </a:t>
            </a:r>
            <a:r>
              <a:rPr lang="fr-FR" sz="1600" dirty="0" err="1" smtClean="0">
                <a:solidFill>
                  <a:srgbClr val="FF0000"/>
                </a:solidFill>
              </a:rPr>
              <a:t>luminosity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6" name="Accolade fermante 25"/>
          <p:cNvSpPr/>
          <p:nvPr/>
        </p:nvSpPr>
        <p:spPr bwMode="auto">
          <a:xfrm>
            <a:off x="6468534" y="787400"/>
            <a:ext cx="228600" cy="996950"/>
          </a:xfrm>
          <a:prstGeom prst="rightBrace">
            <a:avLst>
              <a:gd name="adj1" fmla="val 8333"/>
              <a:gd name="adj2" fmla="val 486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606549" y="2838450"/>
            <a:ext cx="593725" cy="656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612900" y="3190874"/>
            <a:ext cx="590550" cy="603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606549" y="3578225"/>
            <a:ext cx="593725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606550" y="4375150"/>
            <a:ext cx="596900" cy="571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609724" y="4752975"/>
            <a:ext cx="587375" cy="571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606549" y="5168899"/>
            <a:ext cx="596901" cy="44026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557868" y="6053667"/>
            <a:ext cx="660400" cy="127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710267" y="5833533"/>
            <a:ext cx="394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…</a:t>
            </a:r>
            <a:endParaRPr lang="en-GB" dirty="0"/>
          </a:p>
        </p:txBody>
      </p:sp>
      <p:sp>
        <p:nvSpPr>
          <p:cNvPr id="48" name="Accolade fermante 47"/>
          <p:cNvSpPr/>
          <p:nvPr/>
        </p:nvSpPr>
        <p:spPr bwMode="auto">
          <a:xfrm>
            <a:off x="2343151" y="2550583"/>
            <a:ext cx="228600" cy="996950"/>
          </a:xfrm>
          <a:prstGeom prst="rightBrace">
            <a:avLst>
              <a:gd name="adj1" fmla="val 8333"/>
              <a:gd name="adj2" fmla="val 486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667000" y="2895600"/>
            <a:ext cx="2373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√</a:t>
            </a:r>
            <a:r>
              <a:rPr lang="fr-FR" dirty="0" err="1" smtClean="0"/>
              <a:t>s</a:t>
            </a:r>
            <a:r>
              <a:rPr lang="fr-FR" baseline="-25000" dirty="0" err="1" smtClean="0"/>
              <a:t>pp</a:t>
            </a:r>
            <a:r>
              <a:rPr lang="fr-FR" dirty="0" smtClean="0"/>
              <a:t> = 13 – 14 </a:t>
            </a:r>
            <a:r>
              <a:rPr lang="fr-FR" dirty="0" err="1" smtClean="0"/>
              <a:t>TeV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4826000" y="3234266"/>
            <a:ext cx="1710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Lucida Calligraphy"/>
                <a:cs typeface="Lucida Calligraphy"/>
              </a:rPr>
              <a:t>L</a:t>
            </a:r>
            <a:r>
              <a:rPr lang="fr-FR" sz="1600" dirty="0" smtClean="0"/>
              <a:t>  ~ 10</a:t>
            </a:r>
            <a:r>
              <a:rPr lang="fr-FR" sz="1600" baseline="30000" dirty="0" smtClean="0"/>
              <a:t>34</a:t>
            </a:r>
            <a:r>
              <a:rPr lang="fr-FR" sz="1600" dirty="0" smtClean="0"/>
              <a:t> cm</a:t>
            </a:r>
            <a:r>
              <a:rPr lang="fr-FR" sz="1600" baseline="30000" dirty="0" smtClean="0"/>
              <a:t>-2</a:t>
            </a:r>
            <a:r>
              <a:rPr lang="fr-FR" sz="1600" dirty="0" smtClean="0"/>
              <a:t>s</a:t>
            </a:r>
            <a:r>
              <a:rPr lang="fr-FR" sz="1600" baseline="30000" dirty="0" smtClean="0"/>
              <a:t>-1</a:t>
            </a:r>
            <a:endParaRPr lang="fr-FR" sz="1600" baseline="30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6898217" y="2889250"/>
            <a:ext cx="1901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 50 fb</a:t>
            </a:r>
            <a:r>
              <a:rPr lang="en-GB" baseline="30000" dirty="0" smtClean="0"/>
              <a:t>-1 </a:t>
            </a:r>
            <a:r>
              <a:rPr lang="en-GB" dirty="0" smtClean="0"/>
              <a:t>/ exp.</a:t>
            </a:r>
            <a:endParaRPr lang="en-GB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7008284" y="3276600"/>
            <a:ext cx="1703916" cy="190500"/>
          </a:xfrm>
          <a:prstGeom prst="rect">
            <a:avLst/>
          </a:prstGeom>
          <a:solidFill>
            <a:srgbClr val="FF88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54" name="Accolade fermante 53"/>
          <p:cNvSpPr/>
          <p:nvPr/>
        </p:nvSpPr>
        <p:spPr bwMode="auto">
          <a:xfrm>
            <a:off x="6542618" y="2609850"/>
            <a:ext cx="228600" cy="996950"/>
          </a:xfrm>
          <a:prstGeom prst="rightBrace">
            <a:avLst>
              <a:gd name="adj1" fmla="val 8333"/>
              <a:gd name="adj2" fmla="val 486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62" name="Accolade fermante 61"/>
          <p:cNvSpPr/>
          <p:nvPr/>
        </p:nvSpPr>
        <p:spPr bwMode="auto">
          <a:xfrm>
            <a:off x="2334684" y="4108450"/>
            <a:ext cx="228600" cy="996950"/>
          </a:xfrm>
          <a:prstGeom prst="rightBrace">
            <a:avLst>
              <a:gd name="adj1" fmla="val 8333"/>
              <a:gd name="adj2" fmla="val 486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658533" y="4453467"/>
            <a:ext cx="1793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√</a:t>
            </a:r>
            <a:r>
              <a:rPr lang="fr-FR" dirty="0" err="1" smtClean="0"/>
              <a:t>s</a:t>
            </a:r>
            <a:r>
              <a:rPr lang="fr-FR" baseline="-25000" dirty="0" err="1" smtClean="0"/>
              <a:t>pp</a:t>
            </a:r>
            <a:r>
              <a:rPr lang="fr-FR" dirty="0" smtClean="0"/>
              <a:t> = 14 </a:t>
            </a:r>
            <a:r>
              <a:rPr lang="fr-FR" dirty="0" err="1" smtClean="0"/>
              <a:t>TeV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4478867" y="4792133"/>
            <a:ext cx="2048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Lucida Calligraphy"/>
                <a:cs typeface="Lucida Calligraphy"/>
              </a:rPr>
              <a:t>L</a:t>
            </a:r>
            <a:r>
              <a:rPr lang="fr-FR" sz="1600" dirty="0" smtClean="0"/>
              <a:t>  ~ 2 x 10</a:t>
            </a:r>
            <a:r>
              <a:rPr lang="fr-FR" sz="1600" baseline="30000" dirty="0" smtClean="0"/>
              <a:t>34</a:t>
            </a:r>
            <a:r>
              <a:rPr lang="fr-FR" sz="1600" dirty="0" smtClean="0"/>
              <a:t> cm</a:t>
            </a:r>
            <a:r>
              <a:rPr lang="fr-FR" sz="1600" baseline="30000" dirty="0" smtClean="0"/>
              <a:t>-2</a:t>
            </a:r>
            <a:r>
              <a:rPr lang="fr-FR" sz="1600" dirty="0" smtClean="0"/>
              <a:t>s</a:t>
            </a:r>
            <a:r>
              <a:rPr lang="fr-FR" sz="1600" baseline="30000" dirty="0" smtClean="0"/>
              <a:t>-1</a:t>
            </a:r>
            <a:endParaRPr lang="fr-FR" sz="1600" baseline="30000" dirty="0"/>
          </a:p>
        </p:txBody>
      </p:sp>
      <p:sp>
        <p:nvSpPr>
          <p:cNvPr id="65" name="ZoneTexte 64"/>
          <p:cNvSpPr txBox="1"/>
          <p:nvPr/>
        </p:nvSpPr>
        <p:spPr>
          <a:xfrm>
            <a:off x="6847417" y="4430184"/>
            <a:ext cx="2041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 300 fb</a:t>
            </a:r>
            <a:r>
              <a:rPr lang="en-GB" baseline="30000" dirty="0" smtClean="0"/>
              <a:t>-1 </a:t>
            </a:r>
            <a:r>
              <a:rPr lang="en-GB" dirty="0" smtClean="0"/>
              <a:t>/ exp.</a:t>
            </a:r>
            <a:endParaRPr lang="en-GB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6961717" y="4826000"/>
            <a:ext cx="1953684" cy="254000"/>
          </a:xfrm>
          <a:prstGeom prst="rect">
            <a:avLst/>
          </a:prstGeom>
          <a:solidFill>
            <a:srgbClr val="FF484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67" name="Accolade fermante 66"/>
          <p:cNvSpPr/>
          <p:nvPr/>
        </p:nvSpPr>
        <p:spPr bwMode="auto">
          <a:xfrm>
            <a:off x="6534151" y="4167717"/>
            <a:ext cx="228600" cy="996950"/>
          </a:xfrm>
          <a:prstGeom prst="rightBrace">
            <a:avLst>
              <a:gd name="adj1" fmla="val 8333"/>
              <a:gd name="adj2" fmla="val 486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627033" y="2563284"/>
            <a:ext cx="2095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Lucida Calligraphy"/>
                <a:cs typeface="Lucida Calligraphy"/>
              </a:rPr>
              <a:t>L</a:t>
            </a:r>
            <a:r>
              <a:rPr lang="fr-FR" sz="1600" dirty="0" smtClean="0"/>
              <a:t> = 5 x 10</a:t>
            </a:r>
            <a:r>
              <a:rPr lang="fr-FR" sz="1600" baseline="30000" dirty="0" smtClean="0"/>
              <a:t>33</a:t>
            </a:r>
            <a:r>
              <a:rPr lang="fr-FR" sz="1600" dirty="0" smtClean="0"/>
              <a:t> cm</a:t>
            </a:r>
            <a:r>
              <a:rPr lang="fr-FR" sz="1600" baseline="30000" dirty="0" smtClean="0"/>
              <a:t>-2</a:t>
            </a:r>
            <a:r>
              <a:rPr lang="fr-FR" sz="1600" dirty="0" smtClean="0"/>
              <a:t>s</a:t>
            </a:r>
            <a:r>
              <a:rPr lang="fr-FR" sz="1600" baseline="30000" dirty="0" smtClean="0"/>
              <a:t>-1</a:t>
            </a:r>
            <a:endParaRPr lang="fr-FR" sz="1600" baseline="30000" dirty="0"/>
          </a:p>
        </p:txBody>
      </p:sp>
      <p:sp>
        <p:nvSpPr>
          <p:cNvPr id="73" name="ZoneTexte 72"/>
          <p:cNvSpPr txBox="1"/>
          <p:nvPr/>
        </p:nvSpPr>
        <p:spPr>
          <a:xfrm>
            <a:off x="2590799" y="5664200"/>
            <a:ext cx="1793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√</a:t>
            </a:r>
            <a:r>
              <a:rPr lang="fr-FR" dirty="0" err="1" smtClean="0"/>
              <a:t>s</a:t>
            </a:r>
            <a:r>
              <a:rPr lang="fr-FR" baseline="-25000" dirty="0" err="1" smtClean="0"/>
              <a:t>pp</a:t>
            </a:r>
            <a:r>
              <a:rPr lang="fr-FR" dirty="0" smtClean="0"/>
              <a:t> = 14 </a:t>
            </a:r>
            <a:r>
              <a:rPr lang="fr-FR" dirty="0" err="1" smtClean="0"/>
              <a:t>TeV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4445000" y="6083300"/>
            <a:ext cx="2048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Lucida Calligraphy"/>
                <a:cs typeface="Lucida Calligraphy"/>
              </a:rPr>
              <a:t>L</a:t>
            </a:r>
            <a:r>
              <a:rPr lang="fr-FR" sz="1600" dirty="0" smtClean="0"/>
              <a:t>  ~ 5 x 10</a:t>
            </a:r>
            <a:r>
              <a:rPr lang="fr-FR" sz="1600" baseline="30000" dirty="0" smtClean="0"/>
              <a:t>34</a:t>
            </a:r>
            <a:r>
              <a:rPr lang="fr-FR" sz="1600" dirty="0" smtClean="0"/>
              <a:t> cm</a:t>
            </a:r>
            <a:r>
              <a:rPr lang="fr-FR" sz="1600" baseline="30000" dirty="0" smtClean="0"/>
              <a:t>-2</a:t>
            </a:r>
            <a:r>
              <a:rPr lang="fr-FR" sz="1600" dirty="0" smtClean="0"/>
              <a:t>s</a:t>
            </a:r>
            <a:r>
              <a:rPr lang="fr-FR" sz="1600" baseline="30000" dirty="0" smtClean="0"/>
              <a:t>-1</a:t>
            </a:r>
            <a:endParaRPr lang="fr-FR" sz="1600" baseline="30000" dirty="0"/>
          </a:p>
        </p:txBody>
      </p:sp>
      <p:sp>
        <p:nvSpPr>
          <p:cNvPr id="75" name="ZoneTexte 74"/>
          <p:cNvSpPr txBox="1"/>
          <p:nvPr/>
        </p:nvSpPr>
        <p:spPr>
          <a:xfrm>
            <a:off x="6711950" y="5564718"/>
            <a:ext cx="2181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 3000 fb</a:t>
            </a:r>
            <a:r>
              <a:rPr lang="en-GB" baseline="30000" dirty="0" smtClean="0"/>
              <a:t>-1 </a:t>
            </a:r>
            <a:r>
              <a:rPr lang="en-GB" dirty="0" smtClean="0"/>
              <a:t>/ exp.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 bwMode="auto">
          <a:xfrm>
            <a:off x="6877050" y="5941484"/>
            <a:ext cx="2178050" cy="408516"/>
          </a:xfrm>
          <a:prstGeom prst="rect">
            <a:avLst/>
          </a:prstGeom>
          <a:solidFill>
            <a:srgbClr val="FF080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487334" y="5638801"/>
            <a:ext cx="2005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Luminosity Levelling</a:t>
            </a:r>
            <a:endParaRPr lang="en-GB" sz="1600" dirty="0"/>
          </a:p>
        </p:txBody>
      </p:sp>
      <p:sp>
        <p:nvSpPr>
          <p:cNvPr id="78" name="ZoneTexte 77"/>
          <p:cNvSpPr txBox="1"/>
          <p:nvPr/>
        </p:nvSpPr>
        <p:spPr>
          <a:xfrm>
            <a:off x="12700" y="4572000"/>
            <a:ext cx="588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ILC ?</a:t>
            </a:r>
            <a:endParaRPr lang="en-GB" sz="1400" dirty="0"/>
          </a:p>
        </p:txBody>
      </p:sp>
      <p:sp>
        <p:nvSpPr>
          <p:cNvPr id="81" name="ZoneTexte 80"/>
          <p:cNvSpPr txBox="1"/>
          <p:nvPr/>
        </p:nvSpPr>
        <p:spPr>
          <a:xfrm>
            <a:off x="2641599" y="3640668"/>
            <a:ext cx="478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Upgrades « PHASE I » – LHC Injection + detectors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616199" y="5253568"/>
            <a:ext cx="5519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Upgrades « PHASE II » – </a:t>
            </a:r>
            <a:r>
              <a:rPr lang="fr-FR" sz="1600" dirty="0" err="1" smtClean="0">
                <a:solidFill>
                  <a:srgbClr val="FF0000"/>
                </a:solidFill>
              </a:rPr>
              <a:t>sLHC</a:t>
            </a:r>
            <a:r>
              <a:rPr lang="fr-FR" sz="1600" dirty="0" smtClean="0">
                <a:solidFill>
                  <a:srgbClr val="FF0000"/>
                </a:solidFill>
              </a:rPr>
              <a:t> + </a:t>
            </a:r>
            <a:r>
              <a:rPr lang="fr-FR" sz="1600" dirty="0" err="1" smtClean="0">
                <a:solidFill>
                  <a:srgbClr val="FF0000"/>
                </a:solidFill>
              </a:rPr>
              <a:t>Crab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r>
              <a:rPr lang="fr-FR" sz="1600" dirty="0" err="1" smtClean="0">
                <a:solidFill>
                  <a:srgbClr val="FF0000"/>
                </a:solidFill>
              </a:rPr>
              <a:t>cavities</a:t>
            </a:r>
            <a:r>
              <a:rPr lang="fr-FR" sz="1600" dirty="0" smtClean="0">
                <a:solidFill>
                  <a:srgbClr val="FF0000"/>
                </a:solidFill>
              </a:rPr>
              <a:t> + detectors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6783406" y="76200"/>
            <a:ext cx="22587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LHC Long-Term</a:t>
            </a:r>
          </a:p>
          <a:p>
            <a:pPr algn="ctr"/>
            <a:r>
              <a:rPr lang="en-GB" sz="2400" dirty="0" smtClean="0"/>
              <a:t>Perspectives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590800" y="1371600"/>
            <a:ext cx="1653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√</a:t>
            </a:r>
            <a:r>
              <a:rPr lang="fr-FR" dirty="0" err="1" smtClean="0"/>
              <a:t>s</a:t>
            </a:r>
            <a:r>
              <a:rPr lang="fr-FR" baseline="-25000" dirty="0" err="1" smtClean="0"/>
              <a:t>pp</a:t>
            </a:r>
            <a:r>
              <a:rPr lang="fr-FR" dirty="0" smtClean="0"/>
              <a:t> = 8 </a:t>
            </a:r>
            <a:r>
              <a:rPr lang="fr-FR" dirty="0" err="1" smtClean="0"/>
              <a:t>TeV</a:t>
            </a:r>
            <a:endParaRPr lang="fr-FR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622300" y="1447800"/>
            <a:ext cx="685800" cy="3556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cxnSp>
        <p:nvCxnSpPr>
          <p:cNvPr id="58" name="Connecteur droit 57"/>
          <p:cNvCxnSpPr/>
          <p:nvPr/>
        </p:nvCxnSpPr>
        <p:spPr bwMode="auto">
          <a:xfrm rot="16200000" flipH="1">
            <a:off x="1566336" y="1862669"/>
            <a:ext cx="677330" cy="5841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Connecteur droit 69"/>
          <p:cNvCxnSpPr/>
          <p:nvPr/>
        </p:nvCxnSpPr>
        <p:spPr bwMode="auto">
          <a:xfrm rot="5400000" flipH="1" flipV="1">
            <a:off x="1574802" y="1862669"/>
            <a:ext cx="664633" cy="5799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Connecteur droit 78"/>
          <p:cNvCxnSpPr/>
          <p:nvPr/>
        </p:nvCxnSpPr>
        <p:spPr bwMode="auto">
          <a:xfrm>
            <a:off x="1600200" y="3581400"/>
            <a:ext cx="596900" cy="448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Connecteur droit 82"/>
          <p:cNvCxnSpPr/>
          <p:nvPr/>
        </p:nvCxnSpPr>
        <p:spPr bwMode="auto">
          <a:xfrm flipV="1">
            <a:off x="1600200" y="3577167"/>
            <a:ext cx="601133" cy="4614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onnecteur droit 85"/>
          <p:cNvCxnSpPr/>
          <p:nvPr/>
        </p:nvCxnSpPr>
        <p:spPr bwMode="auto">
          <a:xfrm>
            <a:off x="1600200" y="5164667"/>
            <a:ext cx="601133" cy="444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onnecteur droit 88"/>
          <p:cNvCxnSpPr/>
          <p:nvPr/>
        </p:nvCxnSpPr>
        <p:spPr bwMode="auto">
          <a:xfrm flipV="1">
            <a:off x="1608667" y="5168900"/>
            <a:ext cx="592666" cy="4402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ZoneTexte 92"/>
          <p:cNvSpPr txBox="1"/>
          <p:nvPr/>
        </p:nvSpPr>
        <p:spPr>
          <a:xfrm>
            <a:off x="-12700" y="4826000"/>
            <a:ext cx="697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CLIC ?</a:t>
            </a:r>
            <a:endParaRPr lang="en-GB" sz="1400" dirty="0"/>
          </a:p>
        </p:txBody>
      </p:sp>
      <p:sp>
        <p:nvSpPr>
          <p:cNvPr id="60" name="ZoneTexte 59"/>
          <p:cNvSpPr txBox="1"/>
          <p:nvPr/>
        </p:nvSpPr>
        <p:spPr>
          <a:xfrm>
            <a:off x="8420100" y="6464300"/>
            <a:ext cx="69390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© Y.S.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Image 4" descr="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0" y="1306735"/>
            <a:ext cx="8935020" cy="5011883"/>
          </a:xfrm>
          <a:prstGeom prst="rect">
            <a:avLst/>
          </a:prstGeom>
        </p:spPr>
      </p:pic>
      <p:pic>
        <p:nvPicPr>
          <p:cNvPr id="6" name="Image 5" descr="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00" y="76200"/>
            <a:ext cx="1206500" cy="1353634"/>
          </a:xfrm>
          <a:prstGeom prst="rect">
            <a:avLst/>
          </a:prstGeom>
        </p:spPr>
      </p:pic>
      <p:pic>
        <p:nvPicPr>
          <p:cNvPr id="2" name="Image 1" descr="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389966"/>
            <a:ext cx="613833" cy="143933"/>
          </a:xfrm>
          <a:prstGeom prst="rect">
            <a:avLst/>
          </a:prstGeom>
        </p:spPr>
      </p:pic>
      <p:pic>
        <p:nvPicPr>
          <p:cNvPr id="7" name="Image 6" descr="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40" y="4394201"/>
            <a:ext cx="736600" cy="137160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 bwMode="auto">
          <a:xfrm>
            <a:off x="3235960" y="4437380"/>
            <a:ext cx="198967" cy="42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3474720" y="4384040"/>
            <a:ext cx="2540" cy="1549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078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Image 4" descr="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0" y="1306735"/>
            <a:ext cx="8935020" cy="5011883"/>
          </a:xfrm>
          <a:prstGeom prst="rect">
            <a:avLst/>
          </a:prstGeom>
        </p:spPr>
      </p:pic>
      <p:pic>
        <p:nvPicPr>
          <p:cNvPr id="6" name="Image 5" descr="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00" y="76200"/>
            <a:ext cx="1206500" cy="13536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0" y="0"/>
            <a:ext cx="9131300" cy="6870700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pic>
        <p:nvPicPr>
          <p:cNvPr id="3" name="Image 2" descr="a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3284984"/>
            <a:ext cx="9004300" cy="202163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9" name="Connecteur droit 8"/>
          <p:cNvCxnSpPr/>
          <p:nvPr/>
        </p:nvCxnSpPr>
        <p:spPr bwMode="auto">
          <a:xfrm flipH="1">
            <a:off x="63500" y="2852936"/>
            <a:ext cx="980108" cy="3855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cteur droit 10"/>
          <p:cNvCxnSpPr/>
          <p:nvPr/>
        </p:nvCxnSpPr>
        <p:spPr bwMode="auto">
          <a:xfrm>
            <a:off x="7596336" y="2852936"/>
            <a:ext cx="1509564" cy="4109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Image 12" descr="aa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5359400"/>
            <a:ext cx="9004300" cy="129851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145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4800" y="1206500"/>
            <a:ext cx="85217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2400" dirty="0" smtClean="0"/>
              <a:t>1) Poursuite </a:t>
            </a:r>
            <a:r>
              <a:rPr lang="fr-FR" sz="2400" dirty="0"/>
              <a:t>du programme LHC [Phase 0+ Phase 1</a:t>
            </a:r>
            <a:r>
              <a:rPr lang="fr-FR" sz="2400" dirty="0" smtClean="0"/>
              <a:t>]</a:t>
            </a:r>
            <a:endParaRPr lang="fr-FR" sz="2400" dirty="0"/>
          </a:p>
          <a:p>
            <a:endParaRPr lang="fr-FR" sz="800" dirty="0" smtClean="0">
              <a:solidFill>
                <a:srgbClr val="FF0000"/>
              </a:solidFill>
            </a:endParaRPr>
          </a:p>
          <a:p>
            <a:r>
              <a:rPr lang="fr-FR" sz="2400" dirty="0" smtClean="0">
                <a:solidFill>
                  <a:srgbClr val="FF0000"/>
                </a:solidFill>
              </a:rPr>
              <a:t>    Objectif </a:t>
            </a:r>
            <a:r>
              <a:rPr lang="fr-FR" sz="2400" dirty="0">
                <a:solidFill>
                  <a:srgbClr val="FF0000"/>
                </a:solidFill>
              </a:rPr>
              <a:t>~ 300 </a:t>
            </a:r>
            <a:r>
              <a:rPr lang="fr-FR" sz="2400" dirty="0" smtClean="0">
                <a:solidFill>
                  <a:srgbClr val="FF0000"/>
                </a:solidFill>
              </a:rPr>
              <a:t>fb</a:t>
            </a:r>
            <a:r>
              <a:rPr lang="fr-FR" sz="2400" baseline="30000" dirty="0" smtClean="0">
                <a:solidFill>
                  <a:srgbClr val="FF0000"/>
                </a:solidFill>
              </a:rPr>
              <a:t>-</a:t>
            </a:r>
            <a:r>
              <a:rPr lang="fr-FR" sz="2400" baseline="30000" dirty="0">
                <a:solidFill>
                  <a:srgbClr val="FF0000"/>
                </a:solidFill>
              </a:rPr>
              <a:t>1</a:t>
            </a:r>
            <a:r>
              <a:rPr lang="fr-FR" sz="2400" dirty="0">
                <a:solidFill>
                  <a:srgbClr val="FF0000"/>
                </a:solidFill>
              </a:rPr>
              <a:t> intégrée </a:t>
            </a:r>
            <a:r>
              <a:rPr lang="fr-FR" sz="2400" dirty="0" smtClean="0">
                <a:solidFill>
                  <a:srgbClr val="FF0000"/>
                </a:solidFill>
              </a:rPr>
              <a:t>à 13 ou 14 </a:t>
            </a:r>
            <a:r>
              <a:rPr lang="fr-FR" sz="2400" dirty="0" err="1" smtClean="0">
                <a:solidFill>
                  <a:srgbClr val="FF0000"/>
                </a:solidFill>
              </a:rPr>
              <a:t>TeV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40544" y="442888"/>
            <a:ext cx="4150345" cy="40011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Prospective à 10 ans / 2011 - 2021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43992" y="2416572"/>
            <a:ext cx="727635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dirty="0"/>
              <a:t>Recherche de nouvelle physique </a:t>
            </a:r>
            <a:r>
              <a:rPr lang="fr-FR" dirty="0" smtClean="0"/>
              <a:t>(NP) à </a:t>
            </a:r>
            <a:r>
              <a:rPr lang="fr-FR" dirty="0"/>
              <a:t>l'échelle multi-TEV</a:t>
            </a:r>
          </a:p>
          <a:p>
            <a:r>
              <a:rPr lang="fr-FR" dirty="0" smtClean="0"/>
              <a:t>    [</a:t>
            </a:r>
            <a:r>
              <a:rPr lang="fr-FR" dirty="0"/>
              <a:t>recherche directe ATLAS+CMS,  recherche indirecte </a:t>
            </a:r>
            <a:r>
              <a:rPr lang="fr-FR" dirty="0" err="1"/>
              <a:t>LHCb</a:t>
            </a:r>
            <a:r>
              <a:rPr lang="fr-FR" dirty="0"/>
              <a:t>]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Premières </a:t>
            </a:r>
            <a:r>
              <a:rPr lang="fr-FR" dirty="0"/>
              <a:t>mesures de </a:t>
            </a:r>
            <a:r>
              <a:rPr lang="fr-FR" dirty="0" smtClean="0"/>
              <a:t>« précision » dans le secteur scalaire</a:t>
            </a:r>
          </a:p>
          <a:p>
            <a:r>
              <a:rPr lang="fr-FR" dirty="0"/>
              <a:t> </a:t>
            </a:r>
            <a:r>
              <a:rPr lang="fr-FR" dirty="0" smtClean="0"/>
              <a:t>   et </a:t>
            </a:r>
            <a:r>
              <a:rPr lang="fr-FR" dirty="0"/>
              <a:t>cohérence de </a:t>
            </a:r>
            <a:r>
              <a:rPr lang="fr-FR" dirty="0" smtClean="0"/>
              <a:t>l'ensemble des </a:t>
            </a:r>
            <a:r>
              <a:rPr lang="fr-FR" dirty="0"/>
              <a:t>canaux du boson de </a:t>
            </a:r>
            <a:r>
              <a:rPr lang="fr-FR" dirty="0" err="1"/>
              <a:t>Higgs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[nombreux </a:t>
            </a:r>
            <a:r>
              <a:rPr lang="fr-FR" dirty="0"/>
              <a:t>modes </a:t>
            </a:r>
            <a:r>
              <a:rPr lang="fr-FR" dirty="0" smtClean="0"/>
              <a:t>accessibles dans le </a:t>
            </a:r>
            <a:r>
              <a:rPr lang="fr-FR" smtClean="0"/>
              <a:t>zone </a:t>
            </a:r>
            <a:r>
              <a:rPr lang="fr-FR" smtClean="0"/>
              <a:t>privilégiée]</a:t>
            </a:r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Mesure </a:t>
            </a:r>
            <a:r>
              <a:rPr lang="fr-FR" dirty="0"/>
              <a:t>de précision </a:t>
            </a:r>
            <a:r>
              <a:rPr lang="fr-FR" dirty="0" smtClean="0"/>
              <a:t>et NP dans </a:t>
            </a:r>
            <a:r>
              <a:rPr lang="fr-FR" dirty="0"/>
              <a:t>le secteur électrofaible et </a:t>
            </a:r>
            <a:endParaRPr lang="fr-FR" dirty="0" smtClean="0"/>
          </a:p>
          <a:p>
            <a:r>
              <a:rPr lang="fr-FR" dirty="0" smtClean="0"/>
              <a:t>    pour la physique </a:t>
            </a:r>
            <a:r>
              <a:rPr lang="fr-FR" dirty="0"/>
              <a:t>du quark </a:t>
            </a:r>
            <a:r>
              <a:rPr lang="fr-FR" dirty="0" smtClean="0"/>
              <a:t>top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 flipH="1">
            <a:off x="916484" y="4763244"/>
            <a:ext cx="6132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Note 1: Investissements </a:t>
            </a:r>
            <a:r>
              <a:rPr lang="fr-FR" sz="1400" dirty="0"/>
              <a:t>d'améliorations </a:t>
            </a:r>
            <a:r>
              <a:rPr lang="fr-FR" sz="1400" dirty="0" smtClean="0"/>
              <a:t>nécessaires pour CMS </a:t>
            </a:r>
            <a:r>
              <a:rPr lang="fr-FR" sz="1400" dirty="0"/>
              <a:t>et </a:t>
            </a:r>
            <a:r>
              <a:rPr lang="fr-FR" sz="1400" dirty="0" smtClean="0"/>
              <a:t>ATLAS</a:t>
            </a:r>
            <a:endParaRPr lang="fr-FR" sz="1400" dirty="0"/>
          </a:p>
          <a:p>
            <a:r>
              <a:rPr lang="fr-FR" sz="1400" dirty="0" smtClean="0"/>
              <a:t>Note 2: Upgrades </a:t>
            </a:r>
            <a:r>
              <a:rPr lang="fr-FR" sz="1400" dirty="0"/>
              <a:t>importants </a:t>
            </a:r>
            <a:r>
              <a:rPr lang="fr-FR" sz="1400" dirty="0" smtClean="0"/>
              <a:t>proposés par LHC </a:t>
            </a:r>
            <a:r>
              <a:rPr lang="fr-FR" sz="1400" dirty="0"/>
              <a:t>B durant cette phase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09272" y="1272580"/>
            <a:ext cx="74471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2012</a:t>
            </a:r>
            <a:endParaRPr lang="fr-F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404044" y="315888"/>
            <a:ext cx="4150345" cy="40011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Prospective à 10 ans / 2011 - 2021</a:t>
            </a:r>
            <a:endParaRPr lang="fr-FR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33512" y="1617836"/>
            <a:ext cx="82151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dirty="0" smtClean="0"/>
              <a:t>Préparation de la décision (2015) pour la</a:t>
            </a:r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2) Construction d’une </a:t>
            </a:r>
            <a:r>
              <a:rPr lang="fr-FR" sz="2400" dirty="0"/>
              <a:t>machine </a:t>
            </a:r>
            <a:r>
              <a:rPr lang="fr-FR" sz="2400" dirty="0" err="1"/>
              <a:t>e</a:t>
            </a:r>
            <a:r>
              <a:rPr lang="fr-FR" sz="2400" baseline="30000" dirty="0" err="1"/>
              <a:t>+</a:t>
            </a:r>
            <a:r>
              <a:rPr lang="fr-FR" sz="2400" dirty="0" err="1"/>
              <a:t>e</a:t>
            </a:r>
            <a:r>
              <a:rPr lang="fr-FR" sz="2400" baseline="30000" dirty="0" smtClean="0"/>
              <a:t>- </a:t>
            </a:r>
            <a:r>
              <a:rPr lang="fr-FR" sz="2400" dirty="0" smtClean="0"/>
              <a:t>(</a:t>
            </a:r>
            <a:r>
              <a:rPr lang="fr-FR" sz="2400" dirty="0" err="1" smtClean="0"/>
              <a:t>e.g</a:t>
            </a:r>
            <a:r>
              <a:rPr lang="fr-FR" sz="2400" dirty="0" smtClean="0"/>
              <a:t>. ILC)</a:t>
            </a:r>
            <a:endParaRPr lang="fr-FR" sz="2400" dirty="0"/>
          </a:p>
          <a:p>
            <a:r>
              <a:rPr lang="fr-FR" sz="2400" dirty="0" smtClean="0"/>
              <a:t>    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 étage à 250 </a:t>
            </a:r>
            <a:r>
              <a:rPr lang="fr-FR" sz="2400" dirty="0" err="1" smtClean="0"/>
              <a:t>GeV</a:t>
            </a:r>
            <a:r>
              <a:rPr lang="fr-FR" sz="2400" dirty="0" smtClean="0"/>
              <a:t> d’une machine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</a:t>
            </a:r>
            <a:r>
              <a:rPr lang="fr-FR" dirty="0" smtClean="0"/>
              <a:t>(</a:t>
            </a:r>
            <a:r>
              <a:rPr lang="fr-FR" dirty="0" err="1" smtClean="0"/>
              <a:t>upgradable</a:t>
            </a:r>
            <a:r>
              <a:rPr lang="fr-FR" dirty="0" smtClean="0"/>
              <a:t> à 500 </a:t>
            </a:r>
            <a:r>
              <a:rPr lang="fr-FR" dirty="0" err="1" smtClean="0"/>
              <a:t>GeV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27584" y="4149080"/>
            <a:ext cx="55451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dirty="0" smtClean="0"/>
              <a:t>Mesures de précisions sur le Boson de </a:t>
            </a:r>
            <a:r>
              <a:rPr lang="fr-FR" dirty="0" err="1" smtClean="0"/>
              <a:t>Higgs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  (</a:t>
            </a:r>
            <a:r>
              <a:rPr lang="fr-FR" dirty="0" err="1" smtClean="0"/>
              <a:t>Higg</a:t>
            </a:r>
            <a:r>
              <a:rPr lang="fr-FR" dirty="0" smtClean="0"/>
              <a:t> self-</a:t>
            </a:r>
            <a:r>
              <a:rPr lang="fr-FR" dirty="0" err="1" smtClean="0"/>
              <a:t>coupling</a:t>
            </a:r>
            <a:r>
              <a:rPr lang="fr-FR" dirty="0" smtClean="0"/>
              <a:t>, couplage au quark top)   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558484" y="2299444"/>
            <a:ext cx="74471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2013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22536" y="889744"/>
            <a:ext cx="5886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En cas de découverte du boson de </a:t>
            </a:r>
            <a:r>
              <a:rPr lang="fr-FR" dirty="0" err="1" smtClean="0">
                <a:solidFill>
                  <a:srgbClr val="FF0000"/>
                </a:solidFill>
              </a:rPr>
              <a:t>Higgs</a:t>
            </a:r>
            <a:r>
              <a:rPr lang="fr-FR" dirty="0" smtClean="0">
                <a:solidFill>
                  <a:srgbClr val="FF0000"/>
                </a:solidFill>
              </a:rPr>
              <a:t> en 2012: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9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68412" y="1391444"/>
            <a:ext cx="87249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dirty="0" smtClean="0"/>
              <a:t>Préparation </a:t>
            </a:r>
            <a:r>
              <a:rPr lang="fr-FR" dirty="0"/>
              <a:t>de la </a:t>
            </a:r>
            <a:r>
              <a:rPr lang="fr-FR" dirty="0" smtClean="0"/>
              <a:t>décision</a:t>
            </a:r>
          </a:p>
          <a:p>
            <a:endParaRPr lang="fr-FR" sz="800" dirty="0" smtClean="0"/>
          </a:p>
          <a:p>
            <a:r>
              <a:rPr lang="fr-FR" sz="2400" dirty="0" smtClean="0"/>
              <a:t>3) LHC au-delà de la phase 1</a:t>
            </a:r>
            <a:r>
              <a:rPr lang="fr-FR" sz="2400" baseline="30000" dirty="0" smtClean="0">
                <a:solidFill>
                  <a:srgbClr val="FF0000"/>
                </a:solidFill>
              </a:rPr>
              <a:t>***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1) Upgrade pour les très hautes luminosités (x10) ?  </a:t>
            </a:r>
          </a:p>
          <a:p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404044" y="315888"/>
            <a:ext cx="4150345" cy="40011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Prospective à 10 ans / 2011 - 2021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88876" y="2734196"/>
            <a:ext cx="69429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dirty="0" smtClean="0"/>
              <a:t>Diffusion WW [H self-</a:t>
            </a:r>
            <a:r>
              <a:rPr lang="fr-FR" dirty="0" err="1" smtClean="0"/>
              <a:t>coupling</a:t>
            </a:r>
            <a:r>
              <a:rPr lang="fr-FR" dirty="0" smtClean="0"/>
              <a:t>, H </a:t>
            </a:r>
            <a:r>
              <a:rPr lang="fr-FR" dirty="0" smtClean="0">
                <a:latin typeface="Symbol" charset="2"/>
                <a:cs typeface="Symbol" charset="2"/>
              </a:rPr>
              <a:t>®</a:t>
            </a:r>
            <a:r>
              <a:rPr lang="fr-FR" dirty="0" smtClean="0"/>
              <a:t> </a:t>
            </a:r>
            <a:r>
              <a:rPr lang="fr-FR" dirty="0" smtClean="0">
                <a:latin typeface="Symbol" charset="2"/>
                <a:cs typeface="Symbol" charset="2"/>
              </a:rPr>
              <a:t>mm, </a:t>
            </a:r>
            <a:r>
              <a:rPr lang="fr-FR" dirty="0"/>
              <a:t>H </a:t>
            </a:r>
            <a:r>
              <a:rPr lang="fr-FR" dirty="0">
                <a:latin typeface="Symbol" charset="2"/>
                <a:cs typeface="Symbol" charset="2"/>
              </a:rPr>
              <a:t>®</a:t>
            </a:r>
            <a:r>
              <a:rPr lang="fr-FR" dirty="0"/>
              <a:t> </a:t>
            </a:r>
            <a:r>
              <a:rPr lang="fr-FR" dirty="0" err="1" smtClean="0">
                <a:latin typeface="Symbol" charset="2"/>
                <a:cs typeface="Symbol" charset="2"/>
              </a:rPr>
              <a:t>Zg</a:t>
            </a:r>
            <a:r>
              <a:rPr lang="fr-FR" dirty="0" smtClean="0"/>
              <a:t>]</a:t>
            </a:r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Couplage </a:t>
            </a:r>
            <a:r>
              <a:rPr lang="fr-FR" dirty="0" err="1" smtClean="0"/>
              <a:t>quartic</a:t>
            </a:r>
            <a:r>
              <a:rPr lang="fr-FR" dirty="0" smtClean="0"/>
              <a:t> (production tri-bosons) – </a:t>
            </a:r>
            <a:r>
              <a:rPr lang="fr-FR" dirty="0" err="1" smtClean="0"/>
              <a:t>unitarisation</a:t>
            </a:r>
            <a:r>
              <a:rPr lang="fr-FR" dirty="0" smtClean="0"/>
              <a:t> !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Production faible de </a:t>
            </a:r>
            <a:r>
              <a:rPr lang="fr-FR" dirty="0" err="1" smtClean="0"/>
              <a:t>gaugino-Higgsino</a:t>
            </a:r>
            <a:r>
              <a:rPr lang="fr-FR" dirty="0" smtClean="0"/>
              <a:t> , matière noire ?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60072" y="1348780"/>
            <a:ext cx="74471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2017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25500" y="3941936"/>
            <a:ext cx="8724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2400" dirty="0" smtClean="0"/>
              <a:t>2) Upgrade vers les très hautes énergies (2 x √s) ?</a:t>
            </a:r>
            <a:endParaRPr lang="fr-FR" sz="2400" baseline="30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67544" y="764704"/>
            <a:ext cx="707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Exploration de la physique (NP ?) à 13 ou 14 </a:t>
            </a:r>
            <a:r>
              <a:rPr lang="fr-FR" dirty="0" err="1" smtClean="0">
                <a:solidFill>
                  <a:srgbClr val="FF0000"/>
                </a:solidFill>
              </a:rPr>
              <a:t>TeV</a:t>
            </a:r>
            <a:r>
              <a:rPr lang="fr-FR" dirty="0" smtClean="0">
                <a:solidFill>
                  <a:srgbClr val="FF0000"/>
                </a:solidFill>
              </a:rPr>
              <a:t> avant 2017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26796" y="2492896"/>
            <a:ext cx="14704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~ </a:t>
            </a:r>
            <a:r>
              <a:rPr lang="fr-FR" dirty="0" smtClean="0">
                <a:solidFill>
                  <a:srgbClr val="FF0000"/>
                </a:solidFill>
              </a:rPr>
              <a:t>3000 </a:t>
            </a:r>
            <a:r>
              <a:rPr lang="fr-FR" dirty="0">
                <a:solidFill>
                  <a:srgbClr val="FF0000"/>
                </a:solidFill>
              </a:rPr>
              <a:t>fb</a:t>
            </a:r>
            <a:r>
              <a:rPr lang="fr-FR" baseline="30000" dirty="0">
                <a:solidFill>
                  <a:srgbClr val="FF0000"/>
                </a:solidFill>
              </a:rPr>
              <a:t>-1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80492" y="4517876"/>
            <a:ext cx="3531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dirty="0" smtClean="0"/>
              <a:t>Même programme + NP ?</a:t>
            </a:r>
            <a:endParaRPr lang="fr-FR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73460" y="5165328"/>
            <a:ext cx="7656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*** Autres options à long terme - </a:t>
            </a:r>
            <a:r>
              <a:rPr lang="fr-FR" sz="1600" dirty="0">
                <a:solidFill>
                  <a:srgbClr val="FF0000"/>
                </a:solidFill>
              </a:rPr>
              <a:t>m</a:t>
            </a:r>
            <a:r>
              <a:rPr lang="fr-FR" sz="1600" dirty="0" smtClean="0">
                <a:solidFill>
                  <a:srgbClr val="FF0000"/>
                </a:solidFill>
              </a:rPr>
              <a:t>achine </a:t>
            </a:r>
            <a:r>
              <a:rPr lang="fr-FR" sz="1600" dirty="0" err="1" smtClean="0">
                <a:solidFill>
                  <a:srgbClr val="FF0000"/>
                </a:solidFill>
              </a:rPr>
              <a:t>e+e</a:t>
            </a:r>
            <a:r>
              <a:rPr lang="fr-FR" sz="1600" dirty="0" smtClean="0">
                <a:solidFill>
                  <a:srgbClr val="FF0000"/>
                </a:solidFill>
              </a:rPr>
              <a:t>- au </a:t>
            </a:r>
            <a:r>
              <a:rPr lang="fr-FR" sz="1600" dirty="0" err="1" smtClean="0">
                <a:solidFill>
                  <a:srgbClr val="FF0000"/>
                </a:solidFill>
              </a:rPr>
              <a:t>TeV</a:t>
            </a:r>
            <a:r>
              <a:rPr lang="fr-FR" sz="1600" dirty="0" smtClean="0">
                <a:solidFill>
                  <a:srgbClr val="FF0000"/>
                </a:solidFill>
              </a:rPr>
              <a:t>, etc.</a:t>
            </a:r>
            <a:endParaRPr lang="fr-FR" sz="16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6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Image 4" descr="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0" y="1306735"/>
            <a:ext cx="8935020" cy="5011883"/>
          </a:xfrm>
          <a:prstGeom prst="rect">
            <a:avLst/>
          </a:prstGeom>
        </p:spPr>
      </p:pic>
      <p:pic>
        <p:nvPicPr>
          <p:cNvPr id="6" name="Image 5" descr="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00" y="76200"/>
            <a:ext cx="1206500" cy="13536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0" y="0"/>
            <a:ext cx="9131300" cy="6870700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pic>
        <p:nvPicPr>
          <p:cNvPr id="2" name="Image 1" descr="aaa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3771900"/>
            <a:ext cx="8991600" cy="293802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9" name="Connecteur droit 8"/>
          <p:cNvCxnSpPr/>
          <p:nvPr/>
        </p:nvCxnSpPr>
        <p:spPr bwMode="auto">
          <a:xfrm flipH="1">
            <a:off x="76200" y="2933700"/>
            <a:ext cx="965200" cy="7747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cteur droit 10"/>
          <p:cNvCxnSpPr/>
          <p:nvPr/>
        </p:nvCxnSpPr>
        <p:spPr bwMode="auto">
          <a:xfrm>
            <a:off x="7177236" y="2967236"/>
            <a:ext cx="1839764" cy="7538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7" name="Image 16" descr="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5702300"/>
            <a:ext cx="1422400" cy="177800"/>
          </a:xfrm>
          <a:prstGeom prst="rect">
            <a:avLst/>
          </a:prstGeom>
        </p:spPr>
      </p:pic>
      <p:pic>
        <p:nvPicPr>
          <p:cNvPr id="19" name="Image 18" descr="a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5689328"/>
            <a:ext cx="736600" cy="188069"/>
          </a:xfrm>
          <a:prstGeom prst="rect">
            <a:avLst/>
          </a:prstGeom>
        </p:spPr>
      </p:pic>
      <p:cxnSp>
        <p:nvCxnSpPr>
          <p:cNvPr id="21" name="Connecteur droit 20"/>
          <p:cNvCxnSpPr/>
          <p:nvPr/>
        </p:nvCxnSpPr>
        <p:spPr bwMode="auto">
          <a:xfrm>
            <a:off x="3453532" y="5678140"/>
            <a:ext cx="868" cy="2146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avec flèche 27"/>
          <p:cNvCxnSpPr/>
          <p:nvPr/>
        </p:nvCxnSpPr>
        <p:spPr bwMode="auto">
          <a:xfrm>
            <a:off x="3213100" y="5791200"/>
            <a:ext cx="198967" cy="42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738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971600" y="548680"/>
            <a:ext cx="67803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Discussions</a:t>
            </a:r>
          </a:p>
          <a:p>
            <a:endParaRPr lang="fr-FR" dirty="0"/>
          </a:p>
          <a:p>
            <a:pPr marL="457200" indent="-457200">
              <a:buAutoNum type="arabicParenR"/>
            </a:pPr>
            <a:r>
              <a:rPr lang="fr-FR" dirty="0" err="1" smtClean="0"/>
              <a:t>Higgs</a:t>
            </a:r>
            <a:r>
              <a:rPr lang="fr-FR" dirty="0" smtClean="0"/>
              <a:t> et al.</a:t>
            </a:r>
          </a:p>
          <a:p>
            <a:r>
              <a:rPr lang="fr-FR" dirty="0"/>
              <a:t> </a:t>
            </a:r>
            <a:r>
              <a:rPr lang="fr-FR" dirty="0" smtClean="0"/>
              <a:t>     LHC,  HL-LHC / HE-LHC, ILC, …</a:t>
            </a:r>
          </a:p>
          <a:p>
            <a:endParaRPr lang="fr-FR" dirty="0" smtClean="0"/>
          </a:p>
          <a:p>
            <a:r>
              <a:rPr lang="fr-FR" dirty="0" smtClean="0"/>
              <a:t>      Q ?  Choix de la stratégie en fonction de H et NP</a:t>
            </a:r>
          </a:p>
          <a:p>
            <a:r>
              <a:rPr lang="fr-FR" dirty="0"/>
              <a:t> </a:t>
            </a:r>
            <a:r>
              <a:rPr lang="fr-FR" dirty="0" smtClean="0"/>
              <a:t>            Décisions et échéanciers </a:t>
            </a:r>
            <a:endParaRPr lang="fr-FR" dirty="0"/>
          </a:p>
          <a:p>
            <a:endParaRPr lang="fr-FR" dirty="0"/>
          </a:p>
          <a:p>
            <a:pPr marL="457200" indent="-457200">
              <a:buAutoNum type="arabicParenR" startAt="2"/>
            </a:pPr>
            <a:r>
              <a:rPr lang="fr-FR" dirty="0" smtClean="0"/>
              <a:t>LHC B, Super B, KEK-B</a:t>
            </a:r>
          </a:p>
          <a:p>
            <a:pPr marL="457200" indent="-457200">
              <a:buAutoNum type="arabicParenR" startAt="2"/>
            </a:pPr>
            <a:endParaRPr lang="fr-FR" dirty="0"/>
          </a:p>
          <a:p>
            <a:r>
              <a:rPr lang="fr-FR" dirty="0" smtClean="0"/>
              <a:t>      Q ?  Quelle complémentarité et quelles convergences</a:t>
            </a:r>
          </a:p>
          <a:p>
            <a:r>
              <a:rPr lang="fr-FR" dirty="0"/>
              <a:t> </a:t>
            </a:r>
            <a:r>
              <a:rPr lang="fr-FR" dirty="0" smtClean="0"/>
              <a:t>            entre HL-LHC B, Super B [étant </a:t>
            </a:r>
            <a:r>
              <a:rPr lang="fr-FR" dirty="0"/>
              <a:t>donné KEK B) ?</a:t>
            </a:r>
          </a:p>
          <a:p>
            <a:r>
              <a:rPr lang="fr-FR" dirty="0" smtClean="0"/>
              <a:t>              </a:t>
            </a:r>
            <a:endParaRPr lang="fr-FR" dirty="0"/>
          </a:p>
          <a:p>
            <a:r>
              <a:rPr lang="fr-FR" dirty="0" smtClean="0"/>
              <a:t>3)   Neutrinos </a:t>
            </a:r>
          </a:p>
          <a:p>
            <a:pPr marL="457200" indent="-457200">
              <a:buAutoNum type="arabicParenR" startAt="2"/>
            </a:pPr>
            <a:endParaRPr lang="fr-FR" dirty="0"/>
          </a:p>
          <a:p>
            <a:r>
              <a:rPr lang="fr-FR" dirty="0" smtClean="0"/>
              <a:t>      Q ?  Projets « régionaux » ou concertation mondiale ?   </a:t>
            </a:r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95523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72CF-7C2B-4649-8ABF-C5A89D5935B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Image 4" descr="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0" y="1306735"/>
            <a:ext cx="8935020" cy="5011883"/>
          </a:xfrm>
          <a:prstGeom prst="rect">
            <a:avLst/>
          </a:prstGeom>
        </p:spPr>
      </p:pic>
      <p:pic>
        <p:nvPicPr>
          <p:cNvPr id="6" name="Image 5" descr="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00" y="76200"/>
            <a:ext cx="1206500" cy="1353634"/>
          </a:xfrm>
          <a:prstGeom prst="rect">
            <a:avLst/>
          </a:prstGeom>
        </p:spPr>
      </p:pic>
      <p:pic>
        <p:nvPicPr>
          <p:cNvPr id="2" name="Image 1" descr="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389966"/>
            <a:ext cx="613833" cy="143933"/>
          </a:xfrm>
          <a:prstGeom prst="rect">
            <a:avLst/>
          </a:prstGeom>
        </p:spPr>
      </p:pic>
      <p:pic>
        <p:nvPicPr>
          <p:cNvPr id="7" name="Image 6" descr="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40" y="4394201"/>
            <a:ext cx="736600" cy="137160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 bwMode="auto">
          <a:xfrm>
            <a:off x="3235960" y="4437380"/>
            <a:ext cx="198967" cy="42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3474720" y="4384040"/>
            <a:ext cx="2540" cy="1549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657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union_17_01_03">
  <a:themeElements>
    <a:clrScheme name="Reunion_17_01_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eunion_17_01_03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Reunion_17_01_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union_17_01_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union_17_01_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union_17_01_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union_17_01_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union_17_01_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union_17_01_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union_17_01_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union_17_01_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union_17_01_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union_17_01_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union_17_01_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Jaguar:Applications:Microsoft Office X:Modèles:Présentations:Modèles:Écran</Template>
  <TotalTime>22463</TotalTime>
  <Words>560</Words>
  <Application>Microsoft Office PowerPoint</Application>
  <PresentationFormat>Affichage à l'écran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Reunion_17_01_03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ѻ ]翘ԭੌ뿿큠ř㸠]翘ѻ盼뿿큐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Yves Sirois</dc:creator>
  <cp:lastModifiedBy>LOUCATOS S.</cp:lastModifiedBy>
  <cp:revision>2356</cp:revision>
  <cp:lastPrinted>2012-04-03T18:55:19Z</cp:lastPrinted>
  <dcterms:created xsi:type="dcterms:W3CDTF">2012-02-13T15:28:03Z</dcterms:created>
  <dcterms:modified xsi:type="dcterms:W3CDTF">2012-05-18T09:28:50Z</dcterms:modified>
</cp:coreProperties>
</file>