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57" r:id="rId4"/>
    <p:sldId id="258" r:id="rId5"/>
    <p:sldId id="260" r:id="rId6"/>
    <p:sldId id="261" r:id="rId7"/>
    <p:sldId id="273" r:id="rId8"/>
    <p:sldId id="274" r:id="rId9"/>
    <p:sldId id="262" r:id="rId10"/>
    <p:sldId id="263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BOUTIGNY" initials="D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8D8D8"/>
    <a:srgbClr val="F3F3F3"/>
    <a:srgbClr val="E7E7E7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0" autoAdjust="0"/>
    <p:restoredTop sz="91453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7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02CCD-C3C2-4F25-8C77-AE7F8FAD4397}" type="datetimeFigureOut">
              <a:rPr lang="fr-FR" smtClean="0"/>
              <a:t>03/04/2012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9A439-233D-4DA3-938B-9A321A98D6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64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B7F12E3-C5DD-4334-9ECB-5408C50B80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184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763888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9E1D-C2D5-4756-89CC-115FCC904B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F843-A4FD-4ED4-BE1B-299CA4E379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ECDF-C49C-457F-9A11-9D06B87B2B9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3048" y="116632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27BA-BDB3-4F1A-9877-562800D63B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38DC-3B39-4C9A-B16D-69AB381F5B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C5F0-F6BB-4B9C-895F-DB1FD032A6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DAC8-6C58-4112-AA90-49C3CE96E7A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757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526E-2B21-44CD-BB5F-167E273D4D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FE0E-DA6C-4EA0-A496-3FAC2A3C53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F50A-E85D-408D-8B34-F921F30501F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3218-99FF-4FA6-AFBA-D54A79D4EB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224" y="6203776"/>
            <a:ext cx="2895600" cy="4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5FBFEC-7112-4FC0-A896-B5A81B06BC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175956" y="830442"/>
            <a:ext cx="4788532" cy="510326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dirty="0" smtClean="0"/>
              <a:t>Journées de prospectives IN2P3-IRFU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937470" y="580055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Dominique Boutigny</a:t>
            </a:r>
          </a:p>
        </p:txBody>
      </p:sp>
      <p:sp>
        <p:nvSpPr>
          <p:cNvPr id="9" name="Titre 3"/>
          <p:cNvSpPr txBox="1">
            <a:spLocks/>
          </p:cNvSpPr>
          <p:nvPr/>
        </p:nvSpPr>
        <p:spPr bwMode="auto">
          <a:xfrm>
            <a:off x="3491880" y="4149080"/>
            <a:ext cx="5832648" cy="51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400" dirty="0" smtClean="0"/>
              <a:t>GT16 - Évolutions des infrastructures informatiques</a:t>
            </a:r>
            <a:endParaRPr lang="fr-FR" sz="2400" dirty="0"/>
          </a:p>
        </p:txBody>
      </p:sp>
      <p:pic>
        <p:nvPicPr>
          <p:cNvPr id="10" name="Picture 3" descr="D:\Mes documents\Mes images\CC-IN2P3\Extension\P1060203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0" y="4709674"/>
            <a:ext cx="3442505" cy="2581880"/>
          </a:xfrm>
          <a:prstGeom prst="rect">
            <a:avLst/>
          </a:prstGeom>
          <a:noFill/>
        </p:spPr>
      </p:pic>
      <p:sp>
        <p:nvSpPr>
          <p:cNvPr id="11" name="Titre 3"/>
          <p:cNvSpPr txBox="1">
            <a:spLocks/>
          </p:cNvSpPr>
          <p:nvPr/>
        </p:nvSpPr>
        <p:spPr bwMode="auto">
          <a:xfrm>
            <a:off x="7308304" y="1459945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800" dirty="0" smtClean="0"/>
              <a:t>2-5 avril 2012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91200" cy="609600"/>
          </a:xfrm>
        </p:spPr>
        <p:txBody>
          <a:bodyPr/>
          <a:lstStyle/>
          <a:p>
            <a:r>
              <a:rPr lang="fr-FR" dirty="0" smtClean="0"/>
              <a:t>Les Clouds (1)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2" descr="Fichier:Cloud computing.sv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46087"/>
            <a:ext cx="3600400" cy="32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79912" y="4293096"/>
            <a:ext cx="46457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smtClean="0"/>
              <a:t>Hiérarchie naturelle : IaaS – PaaS – SaaS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18750" y="1218095"/>
            <a:ext cx="464573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fr-FR" sz="1800" b="1" smtClean="0">
                <a:ea typeface="ＭＳ Ｐゴシック" pitchFamily="-107" charset="-128"/>
                <a:cs typeface="ＭＳ Ｐゴシック" pitchFamily="-107" charset="-128"/>
              </a:rPr>
              <a:t>aaS</a:t>
            </a:r>
            <a:r>
              <a:rPr lang="fr-FR" sz="1800" smtClean="0">
                <a:ea typeface="ＭＳ Ｐゴシック" pitchFamily="-107" charset="-128"/>
                <a:cs typeface="ＭＳ Ｐゴシック" pitchFamily="-107" charset="-128"/>
              </a:rPr>
              <a:t> : Avoir </a:t>
            </a:r>
            <a:r>
              <a:rPr lang="fr-FR" sz="1800">
                <a:ea typeface="ＭＳ Ｐゴシック" pitchFamily="-107" charset="-128"/>
                <a:cs typeface="ＭＳ Ｐゴシック" pitchFamily="-107" charset="-128"/>
              </a:rPr>
              <a:t>accès à la demande à un grand nombre de ressources virtualisées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39952" y="2093381"/>
            <a:ext cx="48245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smtClean="0"/>
              <a:t>PaaS</a:t>
            </a:r>
            <a:r>
              <a:rPr lang="fr-FR" sz="1800" smtClean="0"/>
              <a:t> : Un ensemble d’outils pour développer, déployer et gérer des applications</a:t>
            </a:r>
            <a:endParaRPr lang="fr-FR" sz="1800"/>
          </a:p>
        </p:txBody>
      </p:sp>
      <p:sp>
        <p:nvSpPr>
          <p:cNvPr id="10" name="ZoneTexte 9"/>
          <p:cNvSpPr txBox="1"/>
          <p:nvPr/>
        </p:nvSpPr>
        <p:spPr>
          <a:xfrm>
            <a:off x="5076056" y="3330338"/>
            <a:ext cx="38884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smtClean="0"/>
              <a:t>SaaS</a:t>
            </a:r>
            <a:r>
              <a:rPr lang="fr-FR" sz="1800"/>
              <a:t> : L’application elle-même est disponible à travers un </a:t>
            </a:r>
            <a:r>
              <a:rPr lang="fr-FR" sz="1800" smtClean="0"/>
              <a:t>navigateur</a:t>
            </a:r>
            <a:endParaRPr lang="fr-FR" sz="1800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3995936" y="1002071"/>
            <a:ext cx="5040560" cy="194421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4860032" y="3162311"/>
            <a:ext cx="4176464" cy="10081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707904" y="3018295"/>
            <a:ext cx="129614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smtClean="0"/>
              <a:t>Applications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9512" y="47251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Les grilles vont évoluer pour intégrer de plus en plus de services virtualisés</a:t>
            </a:r>
            <a:endParaRPr lang="fr-FR" sz="20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5373216"/>
            <a:ext cx="518457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</a:t>
            </a:r>
            <a:r>
              <a:rPr lang="fr-FR" sz="2000" dirty="0" smtClean="0">
                <a:latin typeface="+mn-lt"/>
              </a:rPr>
              <a:t>Initiative France-Grilles pour la mise en œuvre d'un cloud académique au CC-IN2P3</a:t>
            </a:r>
            <a:endParaRPr lang="fr-FR" sz="20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36096" y="5229200"/>
            <a:ext cx="3600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</a:t>
            </a:r>
            <a:r>
              <a:rPr lang="fr-FR" sz="2000" dirty="0" smtClean="0">
                <a:latin typeface="+mn-lt"/>
              </a:rPr>
              <a:t>Explorer comment agréger les ressources des gros T2 dans un cloud distribué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23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55104"/>
            <a:ext cx="5791200" cy="609600"/>
          </a:xfrm>
        </p:spPr>
        <p:txBody>
          <a:bodyPr/>
          <a:lstStyle/>
          <a:p>
            <a:r>
              <a:rPr lang="fr-FR" dirty="0" smtClean="0"/>
              <a:t>Les Clouds (2)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58" y="1281460"/>
            <a:ext cx="865233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87824" y="5745450"/>
            <a:ext cx="576064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Mise en œuvre de standards largement reconnus au-delà de notre communauté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51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91200" cy="609600"/>
          </a:xfrm>
        </p:spPr>
        <p:txBody>
          <a:bodyPr/>
          <a:lstStyle/>
          <a:p>
            <a:r>
              <a:rPr lang="fr-FR" dirty="0" smtClean="0"/>
              <a:t>Les Clouds (3)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07504" y="134076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Les clouds publics (Amazon, etc.) </a:t>
            </a:r>
            <a:r>
              <a:rPr lang="fr-FR" sz="2000" dirty="0">
                <a:latin typeface="+mn-lt"/>
              </a:rPr>
              <a:t>s</a:t>
            </a:r>
            <a:r>
              <a:rPr lang="fr-FR" sz="2000" dirty="0" smtClean="0">
                <a:latin typeface="+mn-lt"/>
              </a:rPr>
              <a:t>ont encore fortement orientés vers le calcul. La manipulation massive de données reste un sujet complexe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err="1" smtClean="0">
                <a:latin typeface="+mn-lt"/>
              </a:rPr>
              <a:t>Hadoop</a:t>
            </a:r>
            <a:r>
              <a:rPr lang="fr-FR" sz="2000" dirty="0" smtClean="0">
                <a:latin typeface="+mn-lt"/>
              </a:rPr>
              <a:t> – </a:t>
            </a:r>
            <a:r>
              <a:rPr lang="fr-FR" sz="2000" dirty="0" err="1" smtClean="0">
                <a:latin typeface="+mn-lt"/>
              </a:rPr>
              <a:t>MapReduce</a:t>
            </a:r>
            <a:r>
              <a:rPr lang="fr-FR" sz="2000" dirty="0" smtClean="0">
                <a:latin typeface="+mn-lt"/>
              </a:rPr>
              <a:t> – </a:t>
            </a:r>
            <a:r>
              <a:rPr lang="fr-FR" sz="2000" dirty="0" err="1" smtClean="0">
                <a:latin typeface="+mn-lt"/>
              </a:rPr>
              <a:t>Hive</a:t>
            </a:r>
            <a:r>
              <a:rPr lang="fr-FR" sz="2000" dirty="0" smtClean="0">
                <a:latin typeface="+mn-lt"/>
              </a:rPr>
              <a:t> – etc…  </a:t>
            </a:r>
            <a:endParaRPr lang="fr-FR" sz="20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59632" y="249289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Le </a:t>
            </a:r>
            <a:r>
              <a:rPr lang="fr-FR" sz="2000" dirty="0" err="1" smtClean="0">
                <a:latin typeface="+mn-lt"/>
              </a:rPr>
              <a:t>buzz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word</a:t>
            </a:r>
            <a:r>
              <a:rPr lang="fr-FR" sz="2000" dirty="0" smtClean="0">
                <a:latin typeface="+mn-lt"/>
              </a:rPr>
              <a:t> actuel est :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58072" y="2420888"/>
            <a:ext cx="17861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+mn-lt"/>
              </a:rPr>
              <a:t>Big</a:t>
            </a:r>
            <a:r>
              <a:rPr lang="fr-FR" sz="2800" b="1" dirty="0" smtClean="0">
                <a:latin typeface="+mn-lt"/>
              </a:rPr>
              <a:t> Data</a:t>
            </a:r>
            <a:endParaRPr lang="fr-FR" sz="2800" b="1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308115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Un effort majeur est nécessaire pour mettre en œuvre des infrastructures de Cloud capables de traiter les masses de données scientifiques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4005064"/>
            <a:ext cx="82089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AAP Cloud-3 "</a:t>
            </a:r>
            <a:r>
              <a:rPr lang="fr-FR" sz="2000" dirty="0" err="1" smtClean="0">
                <a:latin typeface="+mn-lt"/>
                <a:sym typeface="Wingdings" pitchFamily="2" charset="2"/>
              </a:rPr>
              <a:t>Big</a:t>
            </a:r>
            <a:r>
              <a:rPr lang="fr-FR" sz="2000" dirty="0" smtClean="0">
                <a:latin typeface="+mn-lt"/>
                <a:sym typeface="Wingdings" pitchFamily="2" charset="2"/>
              </a:rPr>
              <a:t> Data" dans le cadre des investissements d'avenir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5517232"/>
            <a:ext cx="64087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Projet </a:t>
            </a:r>
            <a:r>
              <a:rPr lang="fr-FR" sz="2000" dirty="0" err="1" smtClean="0">
                <a:latin typeface="+mn-lt"/>
              </a:rPr>
              <a:t>Helix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Nebula</a:t>
            </a:r>
            <a:r>
              <a:rPr lang="fr-FR" sz="2000" dirty="0" smtClean="0">
                <a:latin typeface="+mn-lt"/>
              </a:rPr>
              <a:t> coordonné par Bob Jones (CERN)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CERN (ATLAS) – ESA - EMBL</a:t>
            </a:r>
            <a:endParaRPr lang="fr-FR" sz="20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458112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Une collaboration étroite avec la recherche en informatique et probablement avec les constructeurs est nécessaire 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06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91200" cy="609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2" descr="C:\Users\Dominique Boutigny\Documents\Ministère\Comite-Strategique\2012\Données-HEP\LHCOPN-statistics_LHCOPN-Total-Traffic-1-LHCOPN_TOTAL-OUT_Da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3" y="144016"/>
            <a:ext cx="915250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283210"/>
            <a:ext cx="18722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>
                <a:latin typeface="+mn-lt"/>
              </a:rPr>
              <a:t>Réseau</a:t>
            </a:r>
            <a:endParaRPr lang="fr-F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106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55104"/>
            <a:ext cx="5791200" cy="609600"/>
          </a:xfrm>
        </p:spPr>
        <p:txBody>
          <a:bodyPr/>
          <a:lstStyle/>
          <a:p>
            <a:r>
              <a:rPr lang="fr-FR" dirty="0" smtClean="0"/>
              <a:t>Le réseau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2224" y="5918156"/>
            <a:ext cx="2895600" cy="482824"/>
          </a:xfrm>
        </p:spPr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79512" y="1196752"/>
            <a:ext cx="87849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On l'oublie souvent, mais sans un réseau fiable et performant, il n'y aurait pas de traitement de données possible</a:t>
            </a:r>
            <a:endParaRPr lang="fr-FR" sz="20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20608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Importance de préserver une collaboration étroite avec RENATER 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249289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Abandon progressif du modèle de </a:t>
            </a:r>
            <a:r>
              <a:rPr lang="fr-FR" sz="2000" dirty="0" err="1" smtClean="0">
                <a:latin typeface="+mn-lt"/>
              </a:rPr>
              <a:t>pré-placement</a:t>
            </a:r>
            <a:r>
              <a:rPr lang="fr-FR" sz="2000" dirty="0" smtClean="0">
                <a:latin typeface="+mn-lt"/>
              </a:rPr>
              <a:t> des données </a:t>
            </a:r>
            <a:r>
              <a:rPr lang="fr-FR" sz="2000" dirty="0" err="1" smtClean="0">
                <a:latin typeface="+mn-lt"/>
              </a:rPr>
              <a:t>MonARCH</a:t>
            </a:r>
            <a:r>
              <a:rPr lang="fr-FR" sz="2000" dirty="0" smtClean="0">
                <a:latin typeface="+mn-lt"/>
              </a:rPr>
              <a:t> au profit d'un maillage entre tous les T2 et T1</a:t>
            </a:r>
            <a:endParaRPr lang="fr-FR" sz="20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Réseau privé LHCONE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35730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LHCONE est un exemple d'une architecture réseau dédiée au profit d'un projet scientifique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71800" y="4051140"/>
            <a:ext cx="61926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+mn-lt"/>
              </a:rPr>
              <a:t>La physique des hautes énergies joue un rôle moteur dans le domaine des réseaux en France</a:t>
            </a:r>
            <a:endParaRPr lang="fr-FR" sz="2000" b="1" dirty="0">
              <a:latin typeface="+mn-lt"/>
            </a:endParaRPr>
          </a:p>
        </p:txBody>
      </p:sp>
      <p:pic>
        <p:nvPicPr>
          <p:cNvPr id="12" name="Image 15" descr="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" y="4871572"/>
            <a:ext cx="47529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004048" y="515719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Le 100 Gb/s est maintenant disponible</a:t>
            </a:r>
            <a:endParaRPr lang="fr-FR" sz="20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6692" y="4581128"/>
            <a:ext cx="172819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1 Po / jour !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14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55104"/>
            <a:ext cx="5791200" cy="609600"/>
          </a:xfrm>
        </p:spPr>
        <p:txBody>
          <a:bodyPr/>
          <a:lstStyle/>
          <a:p>
            <a:r>
              <a:rPr lang="fr-FR" dirty="0" smtClean="0"/>
              <a:t>Nouvelle salle machine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 janvier 2012</a:t>
            </a:r>
            <a:endParaRPr lang="en-US"/>
          </a:p>
        </p:txBody>
      </p:sp>
      <p:pic>
        <p:nvPicPr>
          <p:cNvPr id="1026" name="Picture 2" descr="D:\Mes documents\Mes images\CC-IN2P3-IDEM\P1030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6512" y="1052736"/>
            <a:ext cx="4608080" cy="259228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131840" y="1052736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Juin 2010</a:t>
            </a:r>
          </a:p>
        </p:txBody>
      </p:sp>
      <p:pic>
        <p:nvPicPr>
          <p:cNvPr id="1027" name="Picture 3" descr="D:\Mes documents\Mes images\CC-IN2P3\Extension\P1060203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538197" y="3403647"/>
            <a:ext cx="4605803" cy="3454353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572000" y="3429000"/>
            <a:ext cx="13681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Avril 2011</a:t>
            </a:r>
          </a:p>
        </p:txBody>
      </p:sp>
      <p:pic>
        <p:nvPicPr>
          <p:cNvPr id="1029" name="Picture 5" descr="D:\Mes documents\Mes images\CC-IN2P3\Extension\Small\P1060197 [640x480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754" y="347524"/>
            <a:ext cx="4080867" cy="3060651"/>
          </a:xfrm>
          <a:prstGeom prst="rect">
            <a:avLst/>
          </a:prstGeom>
          <a:noFill/>
        </p:spPr>
      </p:pic>
      <p:pic>
        <p:nvPicPr>
          <p:cNvPr id="12" name="Picture 2" descr="D:\Mes documents\Mes images\CC-IN2P3\Extension\Small\P1060188 [640x480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15" y="3662276"/>
            <a:ext cx="4211960" cy="315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25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55104"/>
            <a:ext cx="5791200" cy="609600"/>
          </a:xfrm>
        </p:spPr>
        <p:txBody>
          <a:bodyPr/>
          <a:lstStyle/>
          <a:p>
            <a:r>
              <a:rPr lang="fr-FR" dirty="0" smtClean="0"/>
              <a:t>Nouvelle salle machine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9" name="Groupe 28"/>
          <p:cNvGrpSpPr/>
          <p:nvPr/>
        </p:nvGrpSpPr>
        <p:grpSpPr>
          <a:xfrm>
            <a:off x="286126" y="1196752"/>
            <a:ext cx="6359570" cy="1858976"/>
            <a:chOff x="300662" y="2285992"/>
            <a:chExt cx="6359570" cy="1858976"/>
          </a:xfrm>
        </p:grpSpPr>
        <p:grpSp>
          <p:nvGrpSpPr>
            <p:cNvPr id="6" name="Groupe 28"/>
            <p:cNvGrpSpPr/>
            <p:nvPr/>
          </p:nvGrpSpPr>
          <p:grpSpPr>
            <a:xfrm>
              <a:off x="300662" y="2285992"/>
              <a:ext cx="6359570" cy="1858976"/>
              <a:chOff x="284926" y="2285992"/>
              <a:chExt cx="6359570" cy="1858976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428596" y="2428868"/>
                <a:ext cx="1261884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mtClean="0"/>
                  <a:t>Capacité:</a:t>
                </a: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428596" y="3071810"/>
                <a:ext cx="1143008" cy="923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2011</a:t>
                </a:r>
              </a:p>
              <a:p>
                <a:r>
                  <a:rPr lang="en-US" sz="1800" dirty="0"/>
                  <a:t>4</a:t>
                </a:r>
                <a:r>
                  <a:rPr lang="en-US" sz="1800" dirty="0" smtClean="0"/>
                  <a:t>0 racks</a:t>
                </a:r>
              </a:p>
              <a:p>
                <a:r>
                  <a:rPr lang="en-US" sz="1800" dirty="0" smtClean="0"/>
                  <a:t>600 kW</a:t>
                </a:r>
                <a:endParaRPr lang="fr-FR" sz="1800" dirty="0" smtClean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3270950" y="3071810"/>
                <a:ext cx="1357322" cy="92333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2015</a:t>
                </a:r>
              </a:p>
              <a:p>
                <a:r>
                  <a:rPr lang="en-US" sz="1800" dirty="0" smtClean="0"/>
                  <a:t>125 racks</a:t>
                </a:r>
              </a:p>
              <a:p>
                <a:r>
                  <a:rPr lang="en-US" sz="1800" dirty="0" smtClean="0"/>
                  <a:t>1.5 MW</a:t>
                </a:r>
                <a:endParaRPr lang="fr-FR" sz="1800" dirty="0" smtClean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4929190" y="3071810"/>
                <a:ext cx="1428760" cy="923330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2019</a:t>
                </a:r>
              </a:p>
              <a:p>
                <a:r>
                  <a:rPr lang="en-US" sz="1800" dirty="0" smtClean="0"/>
                  <a:t>240 racks</a:t>
                </a:r>
              </a:p>
              <a:p>
                <a:r>
                  <a:rPr lang="en-US" sz="1800" dirty="0" smtClean="0"/>
                  <a:t>3.2 MW</a:t>
                </a:r>
                <a:endParaRPr lang="fr-FR" sz="1800" dirty="0" smtClean="0"/>
              </a:p>
            </p:txBody>
          </p:sp>
          <p:cxnSp>
            <p:nvCxnSpPr>
              <p:cNvPr id="11" name="Connecteur en angle 10"/>
              <p:cNvCxnSpPr/>
              <p:nvPr/>
            </p:nvCxnSpPr>
            <p:spPr bwMode="auto">
              <a:xfrm rot="5400000">
                <a:off x="-642974" y="3214686"/>
                <a:ext cx="1857388" cy="1588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Connecteur droit 11"/>
              <p:cNvCxnSpPr/>
              <p:nvPr/>
            </p:nvCxnSpPr>
            <p:spPr bwMode="auto">
              <a:xfrm>
                <a:off x="285720" y="2285992"/>
                <a:ext cx="2000264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necteur droit 12"/>
              <p:cNvCxnSpPr/>
              <p:nvPr/>
            </p:nvCxnSpPr>
            <p:spPr bwMode="auto">
              <a:xfrm rot="5400000">
                <a:off x="1964513" y="2607463"/>
                <a:ext cx="64294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Connecteur droit 13"/>
              <p:cNvCxnSpPr/>
              <p:nvPr/>
            </p:nvCxnSpPr>
            <p:spPr bwMode="auto">
              <a:xfrm>
                <a:off x="2285984" y="2928934"/>
                <a:ext cx="4357718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Connecteur droit 14"/>
              <p:cNvCxnSpPr/>
              <p:nvPr/>
            </p:nvCxnSpPr>
            <p:spPr bwMode="auto">
              <a:xfrm rot="5400000">
                <a:off x="6036479" y="3536157"/>
                <a:ext cx="121444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Connecteur droit 15"/>
              <p:cNvCxnSpPr/>
              <p:nvPr/>
            </p:nvCxnSpPr>
            <p:spPr bwMode="auto">
              <a:xfrm>
                <a:off x="285720" y="4143380"/>
                <a:ext cx="635798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8" name="ZoneTexte 27"/>
            <p:cNvSpPr txBox="1"/>
            <p:nvPr/>
          </p:nvSpPr>
          <p:spPr>
            <a:xfrm>
              <a:off x="1884356" y="3075286"/>
              <a:ext cx="1143008" cy="92333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2012</a:t>
              </a:r>
            </a:p>
            <a:p>
              <a:r>
                <a:rPr lang="en-US" sz="1800" dirty="0"/>
                <a:t>8</a:t>
              </a:r>
              <a:r>
                <a:rPr lang="en-US" sz="1800" dirty="0" smtClean="0"/>
                <a:t>0 racks</a:t>
              </a:r>
            </a:p>
            <a:p>
              <a:r>
                <a:rPr lang="en-US" sz="1800" dirty="0" smtClean="0"/>
                <a:t>1 MW</a:t>
              </a:r>
              <a:endParaRPr lang="fr-FR" sz="1800" dirty="0" smtClean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6732240" y="1937560"/>
            <a:ext cx="233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En plus des 1 MW existant pour l'ancienne salle</a:t>
            </a:r>
            <a:endParaRPr lang="fr-FR" sz="2000" dirty="0">
              <a:latin typeface="+mn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699792" y="1196752"/>
            <a:ext cx="394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Design innovant et modulaire</a:t>
            </a:r>
            <a:endParaRPr lang="fr-FR" sz="2000" dirty="0">
              <a:latin typeface="+mn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86126" y="3284984"/>
            <a:ext cx="83903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Cette nouvelle salle est un atout majeur pour les projets scientifiques de l'IN2P3 et de l'IRFU </a:t>
            </a:r>
            <a:r>
              <a:rPr lang="fr-FR" sz="2000" dirty="0" smtClean="0">
                <a:latin typeface="+mn-lt"/>
                <a:sym typeface="Wingdings" pitchFamily="2" charset="2"/>
              </a:rPr>
              <a:t> à prendre en compte dans les futurs projets</a:t>
            </a:r>
            <a:endParaRPr lang="fr-FR" sz="2000" dirty="0">
              <a:latin typeface="+mn-lt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4" y="4149080"/>
            <a:ext cx="3103984" cy="18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3347864" y="4221088"/>
            <a:ext cx="560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+mn-lt"/>
              </a:rPr>
              <a:t>Exemple</a:t>
            </a:r>
            <a:r>
              <a:rPr lang="fr-FR" sz="2000" b="1" dirty="0" smtClean="0">
                <a:latin typeface="+mn-lt"/>
              </a:rPr>
              <a:t> : </a:t>
            </a:r>
            <a:r>
              <a:rPr lang="fr-FR" sz="2000" dirty="0" smtClean="0">
                <a:latin typeface="+mn-lt"/>
              </a:rPr>
              <a:t>La nouvelle salle a permis de convaincre le management de LSST  de confier 50% du traitement des données au CC-IN2P3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753943" y="5445224"/>
            <a:ext cx="456247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latin typeface="+mn-lt"/>
                <a:sym typeface="Wingdings" pitchFamily="2" charset="2"/>
              </a:rPr>
              <a:t> </a:t>
            </a:r>
            <a:r>
              <a:rPr lang="fr-FR" sz="2000" dirty="0">
                <a:latin typeface="+mn-lt"/>
              </a:rPr>
              <a:t>Jeu complet de données en </a:t>
            </a:r>
            <a:r>
              <a:rPr lang="fr-FR" sz="2000" dirty="0" smtClean="0">
                <a:latin typeface="+mn-lt"/>
              </a:rPr>
              <a:t>France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91200" cy="609600"/>
          </a:xfrm>
        </p:spPr>
        <p:txBody>
          <a:bodyPr/>
          <a:lstStyle/>
          <a:p>
            <a:r>
              <a:rPr lang="fr-FR" dirty="0" smtClean="0"/>
              <a:t>Une forte inquiétude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Importante diminution du budget calcul du CC-IN2P3 et de LCG</a:t>
            </a:r>
            <a:endParaRPr lang="fr-FR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28650" cy="196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35896" y="1628800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~70% de l'effort portant sur le calcul à l'IN2P3 / IRFU est concentré sur 1 seul projet : LCG</a:t>
            </a:r>
          </a:p>
          <a:p>
            <a:r>
              <a:rPr lang="fr-FR" sz="2000" dirty="0" smtClean="0">
                <a:latin typeface="+mn-lt"/>
                <a:sym typeface="Wingdings" pitchFamily="2" charset="2"/>
              </a:rPr>
              <a:t> Projet national avec les T2 / T3 mais financement en forte décroissance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3573016"/>
            <a:ext cx="86409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~50 à 60 autres projets actifs plus petits qui dépendent de manière cruciale du CC-IN2P3 et qu'il faut servir au mieux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592" y="4364598"/>
            <a:ext cx="630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Pas d'autres gros projets "calcul" avant 2018 – 2020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HL-LHC – CTA  – EUCLID - LSST  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1336" y="5085184"/>
            <a:ext cx="4176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</a:t>
            </a:r>
            <a:r>
              <a:rPr lang="fr-FR" sz="2000" dirty="0" smtClean="0">
                <a:latin typeface="+mn-lt"/>
              </a:rPr>
              <a:t>Fort risque de perte d'expertise</a:t>
            </a:r>
            <a:endParaRPr lang="fr-FR" sz="20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47664" y="5601434"/>
            <a:ext cx="734481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Risque de voir le CC-IN2P3 devenir marginal dans le paysage du calcul haute performance en France et de ne pas être capable de reprendre le train à la fin de la décennie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05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7004"/>
            <a:ext cx="5791200" cy="609600"/>
          </a:xfrm>
        </p:spPr>
        <p:txBody>
          <a:bodyPr/>
          <a:lstStyle/>
          <a:p>
            <a:r>
              <a:rPr lang="fr-FR" dirty="0" smtClean="0"/>
              <a:t>Pistes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61752" y="3153162"/>
            <a:ext cx="86409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Maintenir et développer l'expertise des ingénieurs informaticiens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Virtualisation – Parallélisation – GPU – etc…</a:t>
            </a:r>
            <a:endParaRPr lang="fr-FR" sz="20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752" y="1052736"/>
            <a:ext cx="8514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Prendre le virage des nouvelles technologies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Virtualisation / cloud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1752" y="394525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Profiter de notre avance (très) temporaire pour asseoir et développer notre position au niveau des "</a:t>
            </a:r>
            <a:r>
              <a:rPr lang="fr-FR" sz="2000" dirty="0" err="1" smtClean="0">
                <a:latin typeface="+mn-lt"/>
              </a:rPr>
              <a:t>Big</a:t>
            </a:r>
            <a:r>
              <a:rPr lang="fr-FR" sz="2000" dirty="0" smtClean="0">
                <a:latin typeface="+mn-lt"/>
              </a:rPr>
              <a:t> Data" en liaison avec les clouds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1752" y="1772816"/>
            <a:ext cx="8673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Prendre le virage du calcul pour les astroparticules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Définir et mettre en œuvre la notion de traitement distribué des données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Tier-2 spatial / Centre François Arago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6596" y="4725144"/>
            <a:ext cx="8673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S'ouvrir vers de nouvelles communautés scientifiques (Sciences de la Terre – Biomédical – etc…) pour accroitre notre envergure nationale (et récupérer des budgets) </a:t>
            </a:r>
            <a:endParaRPr lang="fr-FR" sz="20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07904" y="5677217"/>
            <a:ext cx="50948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Tout en préservant notre cœur de métier !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81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Groupe de travail Calcul – GT16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C27BA-BDB3-4F1A-9877-562800D63B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00" y="2780928"/>
            <a:ext cx="9131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/>
              <a:t>Nicolas </a:t>
            </a:r>
            <a:r>
              <a:rPr lang="fr-FR" sz="1800" dirty="0"/>
              <a:t>Arnaud (LAL) - Edouard Audit (</a:t>
            </a:r>
            <a:r>
              <a:rPr lang="fr-FR" sz="1800" dirty="0" err="1"/>
              <a:t>Irfu</a:t>
            </a:r>
            <a:r>
              <a:rPr lang="fr-FR" sz="1800" dirty="0"/>
              <a:t> - </a:t>
            </a:r>
            <a:r>
              <a:rPr lang="fr-FR" sz="1800" dirty="0" err="1"/>
              <a:t>SAp</a:t>
            </a:r>
            <a:r>
              <a:rPr lang="fr-FR" sz="1800" dirty="0"/>
              <a:t>) – Volker Beckmann (APC) – Dominique Boutigny (CC-IN2P3) – Vincent Breton (LPC Clermont et </a:t>
            </a:r>
            <a:r>
              <a:rPr lang="fr-FR" sz="1800" dirty="0" err="1"/>
              <a:t>IdG</a:t>
            </a:r>
            <a:r>
              <a:rPr lang="fr-FR" sz="1800" dirty="0"/>
              <a:t>) – Sacha Brun (</a:t>
            </a:r>
            <a:r>
              <a:rPr lang="fr-FR" sz="1800" dirty="0" err="1"/>
              <a:t>Irfu</a:t>
            </a:r>
            <a:r>
              <a:rPr lang="fr-FR" sz="1800" dirty="0"/>
              <a:t> - </a:t>
            </a:r>
            <a:r>
              <a:rPr lang="fr-FR" sz="1800" dirty="0" err="1"/>
              <a:t>SAp</a:t>
            </a:r>
            <a:r>
              <a:rPr lang="fr-FR" sz="1800" dirty="0"/>
              <a:t>) – </a:t>
            </a:r>
            <a:r>
              <a:rPr lang="fr-FR" sz="1800" dirty="0" err="1"/>
              <a:t>Jaume</a:t>
            </a:r>
            <a:r>
              <a:rPr lang="fr-FR" sz="1800" dirty="0"/>
              <a:t> </a:t>
            </a:r>
            <a:r>
              <a:rPr lang="fr-FR" sz="1800" dirty="0" err="1"/>
              <a:t>Carbonell</a:t>
            </a:r>
            <a:r>
              <a:rPr lang="fr-FR" sz="1800" dirty="0"/>
              <a:t> - Frédérique Chollet (LAPP) - </a:t>
            </a:r>
            <a:r>
              <a:rPr lang="fr-FR" sz="1800" dirty="0" err="1"/>
              <a:t>Cristinel</a:t>
            </a:r>
            <a:r>
              <a:rPr lang="fr-FR" sz="1800" dirty="0"/>
              <a:t> </a:t>
            </a:r>
            <a:r>
              <a:rPr lang="fr-FR" sz="1800" dirty="0" err="1"/>
              <a:t>Diaconu</a:t>
            </a:r>
            <a:r>
              <a:rPr lang="fr-FR" sz="1800" dirty="0"/>
              <a:t> (CPPM) – Pierre Girard (CC-IN2P3) – Gilbert </a:t>
            </a:r>
            <a:r>
              <a:rPr lang="fr-FR" sz="1800" dirty="0" err="1"/>
              <a:t>Grosdidier</a:t>
            </a:r>
            <a:r>
              <a:rPr lang="fr-FR" sz="1800" dirty="0"/>
              <a:t> (LAL) -Sébastien </a:t>
            </a:r>
            <a:r>
              <a:rPr lang="fr-FR" sz="1800" dirty="0" err="1"/>
              <a:t>Incerti</a:t>
            </a:r>
            <a:r>
              <a:rPr lang="fr-FR" sz="1800" dirty="0"/>
              <a:t> (CENBG) – Xavier Jeannin (CNRS – </a:t>
            </a:r>
            <a:r>
              <a:rPr lang="fr-FR" sz="1800" dirty="0" err="1"/>
              <a:t>Renater</a:t>
            </a:r>
            <a:r>
              <a:rPr lang="fr-FR" sz="1800" dirty="0"/>
              <a:t>) - Edith </a:t>
            </a:r>
            <a:r>
              <a:rPr lang="fr-FR" sz="1800" dirty="0" err="1"/>
              <a:t>Knoops</a:t>
            </a:r>
            <a:r>
              <a:rPr lang="fr-FR" sz="1800" dirty="0"/>
              <a:t> (CPPM) – Giovanni Lamanna (LAPP) – Eric Lançon (</a:t>
            </a:r>
            <a:r>
              <a:rPr lang="fr-FR" sz="1800" dirty="0" err="1"/>
              <a:t>Irfu</a:t>
            </a:r>
            <a:r>
              <a:rPr lang="fr-FR" sz="1800" dirty="0"/>
              <a:t> – SPP) – </a:t>
            </a:r>
            <a:r>
              <a:rPr lang="fr-FR" sz="1800" dirty="0" err="1"/>
              <a:t>Fairouz</a:t>
            </a:r>
            <a:r>
              <a:rPr lang="fr-FR" sz="1800" dirty="0"/>
              <a:t> Malek (LPSC) – Jean-Pierre Meyer (</a:t>
            </a:r>
            <a:r>
              <a:rPr lang="fr-FR" sz="1800" dirty="0" err="1"/>
              <a:t>Irfu</a:t>
            </a:r>
            <a:r>
              <a:rPr lang="fr-FR" sz="1800" dirty="0"/>
              <a:t> – SPP)) – Thierry Ollivier (IPNL) – Yannick Patois (IPHC) – Olivier </a:t>
            </a:r>
            <a:r>
              <a:rPr lang="fr-FR" sz="1800" dirty="0" err="1" smtClean="0"/>
              <a:t>Pène</a:t>
            </a:r>
            <a:r>
              <a:rPr lang="fr-FR" sz="1800" dirty="0" smtClean="0"/>
              <a:t> (LPT Orsay) </a:t>
            </a:r>
            <a:r>
              <a:rPr lang="fr-FR" sz="1800" dirty="0"/>
              <a:t>- Roman </a:t>
            </a:r>
            <a:r>
              <a:rPr lang="fr-FR" sz="1800" dirty="0" err="1"/>
              <a:t>Poeschl</a:t>
            </a:r>
            <a:r>
              <a:rPr lang="fr-FR" sz="1800" dirty="0"/>
              <a:t> (LAL) – Ghita Rahal (CC-IN2P3) – Patrick </a:t>
            </a:r>
            <a:r>
              <a:rPr lang="fr-FR" sz="1800" dirty="0" err="1"/>
              <a:t>Roudeau</a:t>
            </a:r>
            <a:r>
              <a:rPr lang="fr-FR" sz="1800" dirty="0"/>
              <a:t> (LAL) - Frédéric </a:t>
            </a:r>
            <a:r>
              <a:rPr lang="fr-FR" sz="1800" dirty="0" err="1"/>
              <a:t>Schaer</a:t>
            </a:r>
            <a:r>
              <a:rPr lang="fr-FR" sz="1800" dirty="0"/>
              <a:t> (</a:t>
            </a:r>
            <a:r>
              <a:rPr lang="fr-FR" sz="1800" dirty="0" err="1"/>
              <a:t>Irfu</a:t>
            </a:r>
            <a:r>
              <a:rPr lang="fr-FR" sz="1800" dirty="0"/>
              <a:t> – </a:t>
            </a:r>
            <a:r>
              <a:rPr lang="fr-FR" sz="1800" dirty="0" smtClean="0"/>
              <a:t>SEDI) </a:t>
            </a:r>
            <a:r>
              <a:rPr lang="fr-FR" sz="1800" dirty="0"/>
              <a:t>– Olivier </a:t>
            </a:r>
            <a:r>
              <a:rPr lang="fr-FR" sz="1800" dirty="0" err="1" smtClean="0"/>
              <a:t>Stezowski</a:t>
            </a:r>
            <a:r>
              <a:rPr lang="fr-FR" sz="1800" dirty="0" smtClean="0"/>
              <a:t> (IPNL) – 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2195736" y="1764105"/>
            <a:ext cx="41764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Contribut</a:t>
            </a:r>
            <a:r>
              <a:rPr lang="fr-FR" sz="3200" dirty="0" smtClean="0"/>
              <a:t>(</a:t>
            </a:r>
            <a:r>
              <a:rPr lang="fr-FR" sz="3200" dirty="0" err="1" smtClean="0"/>
              <a:t>eur-rice</a:t>
            </a:r>
            <a:r>
              <a:rPr lang="fr-FR" sz="3200" dirty="0" smtClean="0"/>
              <a:t>)s</a:t>
            </a:r>
            <a:endParaRPr lang="fr-F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252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13048" y="155104"/>
            <a:ext cx="5791200" cy="609600"/>
          </a:xfrm>
        </p:spPr>
        <p:txBody>
          <a:bodyPr/>
          <a:lstStyle/>
          <a:p>
            <a:r>
              <a:rPr lang="fr-FR" dirty="0" smtClean="0"/>
              <a:t>Un contexte qui change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C27BA-BDB3-4F1A-9877-562800D63B6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179512" y="119675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Quantité de données produite dans le monde en 2011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2420888"/>
            <a:ext cx="86409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latin typeface="+mn-lt"/>
              </a:rPr>
              <a:t>L'humanité produit en deux jours autant de données qu'elles n'en a produite au cours de son histoire jusqu'en </a:t>
            </a:r>
            <a:r>
              <a:rPr lang="fr-FR" sz="2000" dirty="0" smtClean="0">
                <a:latin typeface="+mn-lt"/>
              </a:rPr>
              <a:t>2003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1700808"/>
            <a:ext cx="22322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n-lt"/>
              </a:rPr>
              <a:t>1.8 </a:t>
            </a:r>
            <a:r>
              <a:rPr lang="fr-FR" sz="2800" dirty="0" err="1">
                <a:latin typeface="+mn-lt"/>
              </a:rPr>
              <a:t>Zo</a:t>
            </a:r>
            <a:r>
              <a:rPr lang="fr-FR" sz="2800" dirty="0">
                <a:latin typeface="+mn-lt"/>
              </a:rPr>
              <a:t> (10</a:t>
            </a:r>
            <a:r>
              <a:rPr lang="fr-FR" sz="2800" baseline="30000" dirty="0">
                <a:latin typeface="+mn-lt"/>
              </a:rPr>
              <a:t>21</a:t>
            </a:r>
            <a:r>
              <a:rPr lang="fr-FR" sz="2800" dirty="0">
                <a:latin typeface="+mn-lt"/>
              </a:rPr>
              <a:t>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64088" y="3018438"/>
            <a:ext cx="345638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u="sng" dirty="0" smtClean="0">
                <a:latin typeface="+mn-lt"/>
              </a:rPr>
              <a:t>Source</a:t>
            </a:r>
            <a:r>
              <a:rPr lang="fr-FR" sz="1600" i="1" dirty="0" smtClean="0">
                <a:latin typeface="+mn-lt"/>
              </a:rPr>
              <a:t> : cabinets McKinsey et IDC</a:t>
            </a:r>
            <a:endParaRPr lang="fr-FR" sz="1600" i="1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2191" y="3501008"/>
            <a:ext cx="8538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La physique des hautes énergies a eu un rôle leader dans le domaine de la gestion des masses de données pendant de nombreuses années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  <a:sym typeface="Wingdings" pitchFamily="2" charset="2"/>
              </a:rPr>
              <a:t>Calcul distribué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  <a:sym typeface="Wingdings" pitchFamily="2" charset="2"/>
              </a:rPr>
              <a:t>Modèle des grilles mondiales  W-LCG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82191" y="4941168"/>
            <a:ext cx="853828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Nous sommes sur le point de passer la main 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D'autres domaines scientifiques émergent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Les masses de données HEP deviennent marginales</a:t>
            </a:r>
            <a:endParaRPr lang="fr-FR" sz="20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74060" y="4587225"/>
            <a:ext cx="208823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Next Generation Sequencing …</a:t>
            </a:r>
            <a:endParaRPr lang="en-US" sz="2000" i="1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16016" y="1772816"/>
            <a:ext cx="41044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LHC : 15 Po / an (données brutes)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60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55104"/>
            <a:ext cx="5791200" cy="609600"/>
          </a:xfrm>
        </p:spPr>
        <p:txBody>
          <a:bodyPr/>
          <a:lstStyle/>
          <a:p>
            <a:r>
              <a:rPr lang="fr-FR" dirty="0" smtClean="0"/>
              <a:t>Un matériel qui évolue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51520" y="119675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Durant longtemps l'augmentation de la puissance de calcul  est venue d'un accroissement de la fréquence des processeurs</a:t>
            </a:r>
            <a:endParaRPr lang="fr-FR" sz="20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928" y="1988840"/>
            <a:ext cx="8712968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Physique des Hautes Énergie </a:t>
            </a:r>
            <a:r>
              <a:rPr lang="fr-FR" sz="2000" dirty="0" smtClean="0">
                <a:latin typeface="+mn-lt"/>
                <a:sym typeface="Wingdings" pitchFamily="2" charset="2"/>
              </a:rPr>
              <a:t> Applications "</a:t>
            </a:r>
            <a:r>
              <a:rPr lang="en-US" sz="2000" dirty="0" err="1" smtClean="0">
                <a:latin typeface="+mn-lt"/>
                <a:sym typeface="Wingdings" pitchFamily="2" charset="2"/>
              </a:rPr>
              <a:t>embarassingly</a:t>
            </a:r>
            <a:r>
              <a:rPr lang="en-US" sz="2000" dirty="0" smtClean="0">
                <a:latin typeface="+mn-lt"/>
                <a:sym typeface="Wingdings" pitchFamily="2" charset="2"/>
              </a:rPr>
              <a:t> parallel</a:t>
            </a:r>
            <a:r>
              <a:rPr lang="fr-FR" sz="2000" dirty="0" smtClean="0">
                <a:latin typeface="+mn-lt"/>
                <a:sym typeface="Wingdings" pitchFamily="2" charset="2"/>
              </a:rPr>
              <a:t>"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>
                <a:latin typeface="+mn-lt"/>
                <a:sym typeface="Wingdings" pitchFamily="2" charset="2"/>
              </a:rPr>
              <a:t>d</a:t>
            </a:r>
            <a:r>
              <a:rPr lang="fr-FR" sz="2000" dirty="0" smtClean="0">
                <a:latin typeface="+mn-lt"/>
                <a:sym typeface="Wingdings" pitchFamily="2" charset="2"/>
              </a:rPr>
              <a:t>es lots d'évènements sont traités sur des machines (CPU) indépendantes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 smtClean="0">
                <a:latin typeface="+mn-lt"/>
                <a:sym typeface="Wingdings" pitchFamily="2" charset="2"/>
              </a:rPr>
              <a:t>la performance est donnée par la multiplication du nombre de machines (CPU) disponibles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5928" y="3729226"/>
            <a:ext cx="843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Aujourd'hui l'augmentation de la puissance de calcul passe par la multiplication des cœurs / threads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4593322"/>
            <a:ext cx="435089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Apparition de nouvelles architectures</a:t>
            </a:r>
          </a:p>
          <a:p>
            <a:r>
              <a:rPr lang="fr-FR" sz="2000" dirty="0" smtClean="0">
                <a:latin typeface="+mn-lt"/>
                <a:sym typeface="Wingdings" pitchFamily="2" charset="2"/>
              </a:rPr>
              <a:t> GP / GPU par exemple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4185463"/>
            <a:ext cx="388843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La tendance est à la multiplication des cœurs et à la diminution de la quantité de mémoire par cœur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91880" y="5592785"/>
            <a:ext cx="51845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C'est juste l'opposé de ce qu'on </a:t>
            </a:r>
            <a:r>
              <a:rPr lang="fr-FR" sz="2000" dirty="0">
                <a:latin typeface="+mn-lt"/>
              </a:rPr>
              <a:t>a</a:t>
            </a:r>
            <a:r>
              <a:rPr lang="fr-FR" sz="2000" dirty="0" smtClean="0">
                <a:latin typeface="+mn-lt"/>
              </a:rPr>
              <a:t> besoin en physique des particules ! 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57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42404"/>
            <a:ext cx="5791200" cy="609600"/>
          </a:xfrm>
        </p:spPr>
        <p:txBody>
          <a:bodyPr/>
          <a:lstStyle/>
          <a:p>
            <a:r>
              <a:rPr lang="fr-FR" b="0" dirty="0">
                <a:effectLst/>
              </a:rPr>
              <a:t> </a:t>
            </a:r>
            <a:r>
              <a:rPr lang="fr-FR" dirty="0">
                <a:effectLst/>
              </a:rPr>
              <a:t>Parallélisation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303312" y="122215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La parallélisation du code se heurte à des difficultés techniques importante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3312" y="2111227"/>
            <a:ext cx="835292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</a:t>
            </a:r>
            <a:r>
              <a:rPr lang="fr-FR" sz="2000" i="1" dirty="0" smtClean="0">
                <a:latin typeface="+mn-lt"/>
                <a:sym typeface="Wingdings" pitchFamily="2" charset="2"/>
              </a:rPr>
              <a:t> </a:t>
            </a:r>
            <a:r>
              <a:rPr lang="fr-FR" sz="2000" i="1" dirty="0" smtClean="0">
                <a:latin typeface="+mn-lt"/>
              </a:rPr>
              <a:t>L'accélération d'un programme utilisant des processeurs parallèles est limitée par le temps requis par l'exécution de la partie séquentielle du code</a:t>
            </a:r>
            <a:endParaRPr lang="fr-FR" sz="2000" i="1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2444" y="329336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Néanmoins incontournable lorsque les processeurs "</a:t>
            </a:r>
            <a:r>
              <a:rPr lang="fr-FR" sz="2000" dirty="0" err="1" smtClean="0">
                <a:latin typeface="+mn-lt"/>
              </a:rPr>
              <a:t>many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core</a:t>
            </a:r>
            <a:r>
              <a:rPr lang="fr-FR" sz="2000" dirty="0" smtClean="0">
                <a:latin typeface="+mn-lt"/>
              </a:rPr>
              <a:t>" seront sur le marché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32240" y="1729983"/>
            <a:ext cx="194421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Loi de Amdahl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2444" y="4149080"/>
            <a:ext cx="4485580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Initiative dans ALICE pour explorer la parallélisation d'</a:t>
            </a:r>
            <a:r>
              <a:rPr lang="fr-FR" sz="2000" dirty="0" err="1" smtClean="0">
                <a:latin typeface="+mn-lt"/>
              </a:rPr>
              <a:t>AliRoot</a:t>
            </a:r>
            <a:endParaRPr lang="fr-FR" sz="20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C++ conservé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utilisation des directives de compilation</a:t>
            </a:r>
            <a:endParaRPr lang="fr-FR" sz="20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48064" y="4149080"/>
            <a:ext cx="3888432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Parallélisation de GEANT4</a:t>
            </a:r>
          </a:p>
          <a:p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/>
              <a:t>Effort essentiel pour la communauté notamment LHC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95936" y="5661248"/>
            <a:ext cx="50405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Effort de longue haleine – Typiquement tout le code est à </a:t>
            </a:r>
            <a:r>
              <a:rPr lang="fr-FR" sz="2000" dirty="0" err="1" smtClean="0">
                <a:latin typeface="+mn-lt"/>
                <a:sym typeface="Wingdings" pitchFamily="2" charset="2"/>
              </a:rPr>
              <a:t>ré-écrire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73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55104"/>
            <a:ext cx="7632848" cy="609600"/>
          </a:xfrm>
        </p:spPr>
        <p:txBody>
          <a:bodyPr/>
          <a:lstStyle/>
          <a:p>
            <a:r>
              <a:rPr lang="en-US" sz="2400" dirty="0" smtClean="0"/>
              <a:t>General Purpose / Graphics Processing Units</a:t>
            </a:r>
            <a:endParaRPr lang="en-US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07504" y="120894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Processeurs graphiques développés initialement pour l'industrie du jeu vidéo </a:t>
            </a:r>
            <a:r>
              <a:rPr lang="fr-FR" sz="2000" dirty="0" smtClean="0">
                <a:latin typeface="+mn-lt"/>
                <a:sym typeface="Wingdings" pitchFamily="2" charset="2"/>
              </a:rPr>
              <a:t> processeurs spécialisés multi-cœurs</a:t>
            </a:r>
            <a:endParaRPr lang="fr-FR" sz="2000" dirty="0">
              <a:latin typeface="+mn-lt"/>
            </a:endParaRPr>
          </a:p>
        </p:txBody>
      </p:sp>
      <p:pic>
        <p:nvPicPr>
          <p:cNvPr id="1026" name="Picture 2" descr="http://www.bjorn3d.com/Material/revimages/video/hd4800/gpu_core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0" y="2065546"/>
            <a:ext cx="2580332" cy="24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915816" y="314096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Programmable via des langages spécifiques : CUDA - </a:t>
            </a:r>
            <a:r>
              <a:rPr lang="fr-FR" sz="2000" dirty="0" err="1" smtClean="0">
                <a:latin typeface="+mn-lt"/>
              </a:rPr>
              <a:t>OpenCL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15816" y="204865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Utilisables dans des contextes différents du graphique pour accélérer tout ou partie d'un calcul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5816" y="3933056"/>
            <a:ext cx="18722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latin typeface="+mn-lt"/>
              </a:rPr>
              <a:t>A</a:t>
            </a:r>
            <a:r>
              <a:rPr lang="fr-FR" sz="2000" dirty="0" smtClean="0">
                <a:latin typeface="+mn-lt"/>
              </a:rPr>
              <a:t>strophysique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504" y="479715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Des tentatives d'exploitation des GPU émergent en physique des particules (ALICE par exemple) et en Astroparticules (CTA par exemple)</a:t>
            </a:r>
            <a:endParaRPr lang="fr-FR" sz="20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3933056"/>
            <a:ext cx="15841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n-lt"/>
              </a:rPr>
              <a:t>Lattice</a:t>
            </a:r>
            <a:r>
              <a:rPr lang="fr-FR" sz="2000" dirty="0" smtClean="0">
                <a:latin typeface="+mn-lt"/>
              </a:rPr>
              <a:t> QCD</a:t>
            </a:r>
            <a:endParaRPr lang="fr-FR" sz="20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5621178"/>
            <a:ext cx="3600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Plateforme Dell au CC-IN2P3 </a:t>
            </a:r>
            <a:endParaRPr lang="fr-FR" sz="20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03700" y="5589240"/>
            <a:ext cx="417646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Projet à l'X dans le cadre du </a:t>
            </a:r>
            <a:r>
              <a:rPr lang="fr-FR" sz="2000" dirty="0" err="1" smtClean="0">
                <a:latin typeface="+mn-lt"/>
              </a:rPr>
              <a:t>Labex</a:t>
            </a:r>
            <a:r>
              <a:rPr lang="fr-FR" sz="2000" dirty="0" smtClean="0">
                <a:latin typeface="+mn-lt"/>
              </a:rPr>
              <a:t> P2IO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94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91200" cy="609600"/>
          </a:xfrm>
        </p:spPr>
        <p:txBody>
          <a:bodyPr/>
          <a:lstStyle/>
          <a:p>
            <a:r>
              <a:rPr lang="fr-FR" dirty="0" err="1" smtClean="0"/>
              <a:t>Lattice</a:t>
            </a:r>
            <a:r>
              <a:rPr lang="fr-FR" dirty="0" smtClean="0"/>
              <a:t> QCD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51520" y="105273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Nous disposons en France d'une communauté LQCD très experte</a:t>
            </a:r>
          </a:p>
          <a:p>
            <a:r>
              <a:rPr lang="fr-FR" sz="2000" dirty="0" smtClean="0">
                <a:latin typeface="+mn-lt"/>
              </a:rPr>
              <a:t>Forte concurrence internationale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249289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Les calculs de QCD sur réseau nécessitent de gros moyens de calcul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Massivement parallèle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Architecture particulière 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3501008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Trois approches 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strike="sngStrike" dirty="0" smtClean="0">
                <a:latin typeface="+mn-lt"/>
              </a:rPr>
              <a:t>Processeur spécifique (</a:t>
            </a:r>
            <a:r>
              <a:rPr lang="fr-FR" sz="2000" strike="sngStrike" dirty="0" err="1" smtClean="0">
                <a:latin typeface="+mn-lt"/>
              </a:rPr>
              <a:t>apeNext</a:t>
            </a:r>
            <a:r>
              <a:rPr lang="fr-FR" sz="2000" strike="sngStrike" dirty="0" smtClean="0">
                <a:latin typeface="+mn-lt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smtClean="0">
                <a:latin typeface="+mn-lt"/>
              </a:rPr>
              <a:t>Supercalculateur type </a:t>
            </a:r>
            <a:r>
              <a:rPr lang="fr-FR" sz="2000" dirty="0" err="1" smtClean="0">
                <a:latin typeface="+mn-lt"/>
              </a:rPr>
              <a:t>BlueGene</a:t>
            </a:r>
            <a:r>
              <a:rPr lang="fr-FR" sz="2000" dirty="0" smtClean="0">
                <a:latin typeface="+mn-lt"/>
              </a:rPr>
              <a:t> Q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smtClean="0">
                <a:latin typeface="+mn-lt"/>
              </a:rPr>
              <a:t>GPU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495336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Travail important en cours afin d'optimiser les interconnexions des GPU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Network processors à base de FPGA </a:t>
            </a:r>
            <a:r>
              <a:rPr lang="fr-FR" sz="2000" dirty="0" smtClean="0">
                <a:latin typeface="+mn-lt"/>
                <a:sym typeface="Wingdings" pitchFamily="2" charset="2"/>
              </a:rPr>
              <a:t> Projet NEPAL (LAL)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00192" y="3820978"/>
            <a:ext cx="237626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Besoin : 1 </a:t>
            </a:r>
            <a:r>
              <a:rPr lang="fr-FR" sz="2000" dirty="0" err="1" smtClean="0">
                <a:latin typeface="+mn-lt"/>
              </a:rPr>
              <a:t>Pflops</a:t>
            </a:r>
            <a:endParaRPr lang="fr-FR" sz="20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176864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Inputs théoriques indispensables pour traquer les déviations au modèle standard sur les futures super usines à B</a:t>
            </a:r>
            <a:endParaRPr lang="fr-FR" sz="20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35996" y="5765194"/>
            <a:ext cx="42844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Quel soutien de la communauté ?</a:t>
            </a:r>
            <a:endParaRPr lang="fr-FR" sz="20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8104" y="4325034"/>
            <a:ext cx="23762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Projet</a:t>
            </a:r>
            <a:r>
              <a:rPr lang="en-US" sz="2000" dirty="0" smtClean="0">
                <a:latin typeface="+mn-lt"/>
              </a:rPr>
              <a:t> : </a:t>
            </a:r>
            <a:r>
              <a:rPr lang="en-US" sz="2000" dirty="0" err="1" smtClean="0">
                <a:latin typeface="+mn-lt"/>
              </a:rPr>
              <a:t>PetaQCD</a:t>
            </a:r>
            <a:endParaRPr lang="fr-FR" sz="20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27984" y="2937138"/>
            <a:ext cx="367240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Pas / peu d'accès aux moyens de calcul HPC français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9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Astrophysique @ IRFU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79512" y="119675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Grandes simulations numériques complexes, nécessaire pour comprendre certains phénomènes astrophysiques</a:t>
            </a:r>
            <a:endParaRPr lang="fr-FR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195736" y="1988840"/>
            <a:ext cx="424847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Simulations massivement parallèles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23728" y="24208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CEA fortement impliqué dans les structures PRACE (Tier-0) et GENCI (Tier-1)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23728" y="312877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Projet transverse COAST impliquant des physiciens et des ingénieurs </a:t>
            </a:r>
            <a:r>
              <a:rPr lang="fr-FR" sz="2000" dirty="0" smtClean="0"/>
              <a:t>http</a:t>
            </a:r>
            <a:r>
              <a:rPr lang="fr-FR" sz="2000" dirty="0"/>
              <a:t>://</a:t>
            </a:r>
            <a:r>
              <a:rPr lang="fr-FR" sz="2000" dirty="0" smtClean="0"/>
              <a:t>irfu.cea.fr/Projets/COAST/index.htm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394525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Besoin de maintenir une capacité intermédiaire de calcul parallèle et de visualisation (Tier-2)</a:t>
            </a:r>
            <a:endParaRPr lang="fr-FR" sz="20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472514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+mn-lt"/>
              </a:rPr>
              <a:t>2012 : </a:t>
            </a:r>
            <a:r>
              <a:rPr lang="fr-FR" sz="2000" dirty="0" smtClean="0">
                <a:latin typeface="+mn-lt"/>
              </a:rPr>
              <a:t>1600 cœurs – 100 To puis croissance jusqu'en 2020 : 8000+ cœurs et 1 Po</a:t>
            </a:r>
            <a:endParaRPr lang="fr-FR" sz="20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5405154"/>
            <a:ext cx="644420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</a:t>
            </a:r>
            <a:r>
              <a:rPr lang="fr-FR" sz="2000" dirty="0" smtClean="0">
                <a:latin typeface="+mn-lt"/>
              </a:rPr>
              <a:t>Explorer les possibilités en lien avec le CC-IN2P3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93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91200" cy="609600"/>
          </a:xfrm>
        </p:spPr>
        <p:txBody>
          <a:bodyPr/>
          <a:lstStyle/>
          <a:p>
            <a:r>
              <a:rPr lang="fr-FR" dirty="0" smtClean="0"/>
              <a:t>Virtualisation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2-5 avril 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GT16 - Évolutions des Infrastructures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526E-2B21-44CD-BB5F-167E273D4D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51520" y="1196752"/>
            <a:ext cx="85689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latin typeface="+mn-lt"/>
              </a:rPr>
              <a:t>La virtualisation permet de </a:t>
            </a:r>
            <a:r>
              <a:rPr lang="fr-FR" sz="2000" dirty="0" smtClean="0">
                <a:latin typeface="+mn-lt"/>
              </a:rPr>
              <a:t>dé-corréler </a:t>
            </a:r>
            <a:r>
              <a:rPr lang="fr-FR" sz="2000" dirty="0">
                <a:latin typeface="+mn-lt"/>
              </a:rPr>
              <a:t>l’infrastructure matérielle (réelle) </a:t>
            </a:r>
            <a:r>
              <a:rPr lang="fr-FR" sz="2000" dirty="0" smtClean="0">
                <a:latin typeface="+mn-lt"/>
              </a:rPr>
              <a:t>de </a:t>
            </a:r>
            <a:r>
              <a:rPr lang="fr-FR" sz="2000" dirty="0">
                <a:latin typeface="+mn-lt"/>
              </a:rPr>
              <a:t>l’infrastructure présentée à l’utilisateur (virtuelle)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2132856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Sur un serveur multi-cœur, il est possible d'instancier plusieurs machines virtuelles ayant des caractéristiques données 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Système d'exploitation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Environnement logiciel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Éventuellement environnement d'analyse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393305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La virtualisation va prendre une place de plus en plus importante dans les centres de traitement de données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S'affranchir au maximum des spécificités des sites pour créer des infrastructure adaptées aux expériences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63888" y="5517232"/>
            <a:ext cx="52565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  <a:sym typeface="Wingdings" pitchFamily="2" charset="2"/>
              </a:rPr>
              <a:t> </a:t>
            </a:r>
            <a:r>
              <a:rPr lang="fr-FR" sz="2000" dirty="0" smtClean="0">
                <a:latin typeface="+mn-lt"/>
              </a:rPr>
              <a:t>Introduction de la virtualisation dans les architectures de grille</a:t>
            </a:r>
            <a:endParaRPr lang="fr-FR" sz="20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1600" y="5517232"/>
            <a:ext cx="22322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n-lt"/>
              </a:rPr>
              <a:t>Cloud : </a:t>
            </a:r>
            <a:r>
              <a:rPr lang="fr-FR" b="1" dirty="0" err="1" smtClean="0">
                <a:latin typeface="+mn-lt"/>
              </a:rPr>
              <a:t>IaaS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0151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17540</TotalTime>
  <Words>1667</Words>
  <Application>Microsoft Office PowerPoint</Application>
  <PresentationFormat>Affichage à l'écran (4:3)</PresentationFormat>
  <Paragraphs>209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PowerPointCC_110906</vt:lpstr>
      <vt:lpstr>Journées de prospectives IN2P3-IRFU</vt:lpstr>
      <vt:lpstr>Groupe de travail Calcul – GT16</vt:lpstr>
      <vt:lpstr>Un contexte qui change</vt:lpstr>
      <vt:lpstr>Un matériel qui évolue</vt:lpstr>
      <vt:lpstr> Parallélisation</vt:lpstr>
      <vt:lpstr>General Purpose / Graphics Processing Units</vt:lpstr>
      <vt:lpstr>Lattice QCD</vt:lpstr>
      <vt:lpstr>Astrophysique @ IRFU</vt:lpstr>
      <vt:lpstr>Virtualisation</vt:lpstr>
      <vt:lpstr>Les Clouds (1)</vt:lpstr>
      <vt:lpstr>Les Clouds (2)</vt:lpstr>
      <vt:lpstr>Les Clouds (3)</vt:lpstr>
      <vt:lpstr>Présentation PowerPoint</vt:lpstr>
      <vt:lpstr>Le réseau</vt:lpstr>
      <vt:lpstr>Nouvelle salle machine</vt:lpstr>
      <vt:lpstr>Nouvelle salle machine</vt:lpstr>
      <vt:lpstr>Une forte inquiétude</vt:lpstr>
      <vt:lpstr>Pistes …</vt:lpstr>
    </vt:vector>
  </TitlesOfParts>
  <Company>CCIN2P3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Dominique Boutigny</cp:lastModifiedBy>
  <cp:revision>346</cp:revision>
  <cp:lastPrinted>1904-01-01T00:00:00Z</cp:lastPrinted>
  <dcterms:created xsi:type="dcterms:W3CDTF">2008-11-05T15:14:46Z</dcterms:created>
  <dcterms:modified xsi:type="dcterms:W3CDTF">2012-04-03T14:12:42Z</dcterms:modified>
</cp:coreProperties>
</file>