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58"/>
  </p:notesMasterIdLst>
  <p:sldIdLst>
    <p:sldId id="257" r:id="rId2"/>
    <p:sldId id="258" r:id="rId3"/>
    <p:sldId id="282" r:id="rId4"/>
    <p:sldId id="261" r:id="rId5"/>
    <p:sldId id="298" r:id="rId6"/>
    <p:sldId id="303" r:id="rId7"/>
    <p:sldId id="319" r:id="rId8"/>
    <p:sldId id="317" r:id="rId9"/>
    <p:sldId id="304" r:id="rId10"/>
    <p:sldId id="316" r:id="rId11"/>
    <p:sldId id="306" r:id="rId12"/>
    <p:sldId id="318" r:id="rId13"/>
    <p:sldId id="329" r:id="rId14"/>
    <p:sldId id="330" r:id="rId15"/>
    <p:sldId id="331" r:id="rId16"/>
    <p:sldId id="332" r:id="rId17"/>
    <p:sldId id="333" r:id="rId18"/>
    <p:sldId id="320" r:id="rId19"/>
    <p:sldId id="323" r:id="rId20"/>
    <p:sldId id="324" r:id="rId21"/>
    <p:sldId id="325" r:id="rId22"/>
    <p:sldId id="326" r:id="rId23"/>
    <p:sldId id="327" r:id="rId24"/>
    <p:sldId id="328" r:id="rId25"/>
    <p:sldId id="296" r:id="rId26"/>
    <p:sldId id="334" r:id="rId27"/>
    <p:sldId id="299" r:id="rId28"/>
    <p:sldId id="300" r:id="rId29"/>
    <p:sldId id="294" r:id="rId30"/>
    <p:sldId id="321" r:id="rId31"/>
    <p:sldId id="297" r:id="rId32"/>
    <p:sldId id="322" r:id="rId33"/>
    <p:sldId id="292" r:id="rId34"/>
    <p:sldId id="309" r:id="rId35"/>
    <p:sldId id="310" r:id="rId36"/>
    <p:sldId id="311" r:id="rId37"/>
    <p:sldId id="312" r:id="rId38"/>
    <p:sldId id="313" r:id="rId39"/>
    <p:sldId id="264" r:id="rId40"/>
    <p:sldId id="335" r:id="rId41"/>
    <p:sldId id="336" r:id="rId42"/>
    <p:sldId id="269" r:id="rId43"/>
    <p:sldId id="270" r:id="rId44"/>
    <p:sldId id="277" r:id="rId45"/>
    <p:sldId id="273" r:id="rId46"/>
    <p:sldId id="278" r:id="rId47"/>
    <p:sldId id="274" r:id="rId48"/>
    <p:sldId id="275" r:id="rId49"/>
    <p:sldId id="276" r:id="rId50"/>
    <p:sldId id="279" r:id="rId51"/>
    <p:sldId id="280" r:id="rId52"/>
    <p:sldId id="281" r:id="rId53"/>
    <p:sldId id="266" r:id="rId54"/>
    <p:sldId id="267" r:id="rId55"/>
    <p:sldId id="265" r:id="rId56"/>
    <p:sldId id="290" r:id="rId57"/>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Comic Sans MS" pitchFamily="66" charset="0"/>
        <a:ea typeface="+mn-ea"/>
        <a:cs typeface="+mn-cs"/>
      </a:defRPr>
    </a:lvl1pPr>
    <a:lvl2pPr marL="457200" algn="l" rtl="0" fontAlgn="base">
      <a:spcBef>
        <a:spcPct val="0"/>
      </a:spcBef>
      <a:spcAft>
        <a:spcPct val="0"/>
      </a:spcAft>
      <a:defRPr kern="1200">
        <a:solidFill>
          <a:schemeClr val="tx1"/>
        </a:solidFill>
        <a:latin typeface="Comic Sans MS" pitchFamily="66" charset="0"/>
        <a:ea typeface="+mn-ea"/>
        <a:cs typeface="+mn-cs"/>
      </a:defRPr>
    </a:lvl2pPr>
    <a:lvl3pPr marL="914400" algn="l" rtl="0" fontAlgn="base">
      <a:spcBef>
        <a:spcPct val="0"/>
      </a:spcBef>
      <a:spcAft>
        <a:spcPct val="0"/>
      </a:spcAft>
      <a:defRPr kern="1200">
        <a:solidFill>
          <a:schemeClr val="tx1"/>
        </a:solidFill>
        <a:latin typeface="Comic Sans MS" pitchFamily="66" charset="0"/>
        <a:ea typeface="+mn-ea"/>
        <a:cs typeface="+mn-cs"/>
      </a:defRPr>
    </a:lvl3pPr>
    <a:lvl4pPr marL="1371600" algn="l" rtl="0" fontAlgn="base">
      <a:spcBef>
        <a:spcPct val="0"/>
      </a:spcBef>
      <a:spcAft>
        <a:spcPct val="0"/>
      </a:spcAft>
      <a:defRPr kern="1200">
        <a:solidFill>
          <a:schemeClr val="tx1"/>
        </a:solidFill>
        <a:latin typeface="Comic Sans MS" pitchFamily="66" charset="0"/>
        <a:ea typeface="+mn-ea"/>
        <a:cs typeface="+mn-cs"/>
      </a:defRPr>
    </a:lvl4pPr>
    <a:lvl5pPr marL="1828800" algn="l" rtl="0" fontAlgn="base">
      <a:spcBef>
        <a:spcPct val="0"/>
      </a:spcBef>
      <a:spcAft>
        <a:spcPct val="0"/>
      </a:spcAft>
      <a:defRPr kern="1200">
        <a:solidFill>
          <a:schemeClr val="tx1"/>
        </a:solidFill>
        <a:latin typeface="Comic Sans MS" pitchFamily="66" charset="0"/>
        <a:ea typeface="+mn-ea"/>
        <a:cs typeface="+mn-cs"/>
      </a:defRPr>
    </a:lvl5pPr>
    <a:lvl6pPr marL="2286000" algn="l" defTabSz="914400" rtl="0" eaLnBrk="1" latinLnBrk="0" hangingPunct="1">
      <a:defRPr kern="1200">
        <a:solidFill>
          <a:schemeClr val="tx1"/>
        </a:solidFill>
        <a:latin typeface="Comic Sans MS" pitchFamily="66" charset="0"/>
        <a:ea typeface="+mn-ea"/>
        <a:cs typeface="+mn-cs"/>
      </a:defRPr>
    </a:lvl6pPr>
    <a:lvl7pPr marL="2743200" algn="l" defTabSz="914400" rtl="0" eaLnBrk="1" latinLnBrk="0" hangingPunct="1">
      <a:defRPr kern="1200">
        <a:solidFill>
          <a:schemeClr val="tx1"/>
        </a:solidFill>
        <a:latin typeface="Comic Sans MS" pitchFamily="66" charset="0"/>
        <a:ea typeface="+mn-ea"/>
        <a:cs typeface="+mn-cs"/>
      </a:defRPr>
    </a:lvl7pPr>
    <a:lvl8pPr marL="3200400" algn="l" defTabSz="914400" rtl="0" eaLnBrk="1" latinLnBrk="0" hangingPunct="1">
      <a:defRPr kern="1200">
        <a:solidFill>
          <a:schemeClr val="tx1"/>
        </a:solidFill>
        <a:latin typeface="Comic Sans MS" pitchFamily="66" charset="0"/>
        <a:ea typeface="+mn-ea"/>
        <a:cs typeface="+mn-cs"/>
      </a:defRPr>
    </a:lvl8pPr>
    <a:lvl9pPr marL="3657600" algn="l" defTabSz="914400" rtl="0" eaLnBrk="1" latinLnBrk="0" hangingPunct="1">
      <a:defRPr kern="1200">
        <a:solidFill>
          <a:schemeClr val="tx1"/>
        </a:solidFill>
        <a:latin typeface="Comic Sans MS" pitchFamily="66"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my" initials="L"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FF0000"/>
    <a:srgbClr val="0000FF"/>
    <a:srgbClr val="9933FF"/>
    <a:srgbClr val="CC0099"/>
    <a:srgbClr val="2B1391"/>
    <a:srgbClr val="9966FF"/>
    <a:srgbClr val="590B99"/>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7912" autoAdjust="0"/>
  </p:normalViewPr>
  <p:slideViewPr>
    <p:cSldViewPr>
      <p:cViewPr varScale="1">
        <p:scale>
          <a:sx n="119" d="100"/>
          <a:sy n="119" d="100"/>
        </p:scale>
        <p:origin x="-140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Documents%20and%20Settings\on095247\Bureau\calculs.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Documents%20and%20Settings\on095247\Bureau\calcul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P&#244;le%20Acc&#233;l&#233;rateurs\Donn&#233;es%20Acc&#233;l&#233;rateurs%20ISIS%202009\Donn&#233;esACC-ISIS2009.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Lpscdata\pda\baylac\PC\prospectives\oral\Donn&#233;esACC-ISIS2009.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xVal>
            <c:numRef>
              <c:f>cinématique!$F$37:$F$41</c:f>
              <c:numCache>
                <c:formatCode>0</c:formatCode>
                <c:ptCount val="5"/>
                <c:pt idx="0">
                  <c:v>1983</c:v>
                </c:pt>
                <c:pt idx="1">
                  <c:v>2010</c:v>
                </c:pt>
                <c:pt idx="2">
                  <c:v>2011</c:v>
                </c:pt>
                <c:pt idx="3">
                  <c:v>2012</c:v>
                </c:pt>
                <c:pt idx="4">
                  <c:v>2015</c:v>
                </c:pt>
              </c:numCache>
            </c:numRef>
          </c:xVal>
          <c:yVal>
            <c:numRef>
              <c:f>cinématique!$G$37:$G$41</c:f>
              <c:numCache>
                <c:formatCode>General</c:formatCode>
                <c:ptCount val="5"/>
                <c:pt idx="0">
                  <c:v>1.0000000000000002E-3</c:v>
                </c:pt>
                <c:pt idx="1">
                  <c:v>0.4</c:v>
                </c:pt>
                <c:pt idx="2">
                  <c:v>3.5</c:v>
                </c:pt>
                <c:pt idx="3" formatCode="#,##0.00">
                  <c:v>5.8333333333333348</c:v>
                </c:pt>
                <c:pt idx="4">
                  <c:v>10</c:v>
                </c:pt>
              </c:numCache>
            </c:numRef>
          </c:yVal>
          <c:smooth val="0"/>
        </c:ser>
        <c:dLbls>
          <c:showLegendKey val="0"/>
          <c:showVal val="0"/>
          <c:showCatName val="0"/>
          <c:showSerName val="0"/>
          <c:showPercent val="0"/>
          <c:showBubbleSize val="0"/>
        </c:dLbls>
        <c:axId val="152404352"/>
        <c:axId val="152405888"/>
      </c:scatterChart>
      <c:valAx>
        <c:axId val="152404352"/>
        <c:scaling>
          <c:orientation val="minMax"/>
          <c:max val="2015"/>
        </c:scaling>
        <c:delete val="0"/>
        <c:axPos val="b"/>
        <c:numFmt formatCode="0" sourceLinked="1"/>
        <c:majorTickMark val="out"/>
        <c:minorTickMark val="none"/>
        <c:tickLblPos val="nextTo"/>
        <c:crossAx val="152405888"/>
        <c:crosses val="autoZero"/>
        <c:crossBetween val="midCat"/>
      </c:valAx>
      <c:valAx>
        <c:axId val="152405888"/>
        <c:scaling>
          <c:logBase val="10"/>
          <c:orientation val="minMax"/>
        </c:scaling>
        <c:delete val="0"/>
        <c:axPos val="l"/>
        <c:majorGridlines/>
        <c:numFmt formatCode="General" sourceLinked="1"/>
        <c:majorTickMark val="out"/>
        <c:minorTickMark val="none"/>
        <c:tickLblPos val="nextTo"/>
        <c:crossAx val="152404352"/>
        <c:crosses val="autoZero"/>
        <c:crossBetween val="midCat"/>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dLbls>
            <c:showLegendKey val="0"/>
            <c:showVal val="1"/>
            <c:showCatName val="0"/>
            <c:showSerName val="0"/>
            <c:showPercent val="0"/>
            <c:showBubbleSize val="0"/>
            <c:showLeaderLines val="0"/>
          </c:dLbls>
          <c:xVal>
            <c:numRef>
              <c:f>cinématique!$F$29:$F$34</c:f>
              <c:numCache>
                <c:formatCode>0</c:formatCode>
                <c:ptCount val="6"/>
                <c:pt idx="0">
                  <c:v>1983</c:v>
                </c:pt>
                <c:pt idx="1">
                  <c:v>1988</c:v>
                </c:pt>
                <c:pt idx="2" formatCode="General">
                  <c:v>1997</c:v>
                </c:pt>
                <c:pt idx="3">
                  <c:v>2011</c:v>
                </c:pt>
                <c:pt idx="4">
                  <c:v>2012</c:v>
                </c:pt>
                <c:pt idx="5">
                  <c:v>2014</c:v>
                </c:pt>
              </c:numCache>
            </c:numRef>
          </c:xVal>
          <c:yVal>
            <c:numRef>
              <c:f>cinématique!$G$29:$G$34</c:f>
              <c:numCache>
                <c:formatCode>General</c:formatCode>
                <c:ptCount val="6"/>
                <c:pt idx="0">
                  <c:v>4.2</c:v>
                </c:pt>
                <c:pt idx="1">
                  <c:v>4.68</c:v>
                </c:pt>
                <c:pt idx="2">
                  <c:v>3.46</c:v>
                </c:pt>
                <c:pt idx="3">
                  <c:v>4.1599999999999993</c:v>
                </c:pt>
                <c:pt idx="4">
                  <c:v>4.76</c:v>
                </c:pt>
                <c:pt idx="5">
                  <c:v>8.32</c:v>
                </c:pt>
              </c:numCache>
            </c:numRef>
          </c:yVal>
          <c:smooth val="0"/>
        </c:ser>
        <c:dLbls>
          <c:showLegendKey val="0"/>
          <c:showVal val="0"/>
          <c:showCatName val="0"/>
          <c:showSerName val="0"/>
          <c:showPercent val="0"/>
          <c:showBubbleSize val="0"/>
        </c:dLbls>
        <c:axId val="152348928"/>
        <c:axId val="152358912"/>
      </c:scatterChart>
      <c:valAx>
        <c:axId val="152348928"/>
        <c:scaling>
          <c:orientation val="minMax"/>
          <c:max val="2015"/>
        </c:scaling>
        <c:delete val="0"/>
        <c:axPos val="b"/>
        <c:numFmt formatCode="0" sourceLinked="1"/>
        <c:majorTickMark val="out"/>
        <c:minorTickMark val="none"/>
        <c:tickLblPos val="nextTo"/>
        <c:crossAx val="152358912"/>
        <c:crosses val="autoZero"/>
        <c:crossBetween val="midCat"/>
      </c:valAx>
      <c:valAx>
        <c:axId val="152358912"/>
        <c:scaling>
          <c:orientation val="minMax"/>
        </c:scaling>
        <c:delete val="0"/>
        <c:axPos val="l"/>
        <c:majorGridlines/>
        <c:numFmt formatCode="General" sourceLinked="1"/>
        <c:majorTickMark val="out"/>
        <c:minorTickMark val="none"/>
        <c:tickLblPos val="nextTo"/>
        <c:crossAx val="152348928"/>
        <c:crosses val="autoZero"/>
        <c:crossBetween val="midCat"/>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showLegendKey val="0"/>
            <c:showVal val="1"/>
            <c:showCatName val="1"/>
            <c:showSerName val="0"/>
            <c:showPercent val="0"/>
            <c:showBubbleSize val="0"/>
            <c:showLeaderLines val="1"/>
          </c:dLbls>
          <c:cat>
            <c:strRef>
              <c:f>Récapitulatif!$C$4:$AD$4</c:f>
              <c:strCache>
                <c:ptCount val="28"/>
                <c:pt idx="0">
                  <c:v>Interdiscplinaire</c:v>
                </c:pt>
                <c:pt idx="1">
                  <c:v>ALTO</c:v>
                </c:pt>
                <c:pt idx="2">
                  <c:v>CARE</c:v>
                </c:pt>
                <c:pt idx="3">
                  <c:v>COMIC</c:v>
                </c:pt>
                <c:pt idx="4">
                  <c:v>CLIC</c:v>
                </c:pt>
                <c:pt idx="5">
                  <c:v>Cryo</c:v>
                </c:pt>
                <c:pt idx="6">
                  <c:v>ECOMI</c:v>
                </c:pt>
                <c:pt idx="7">
                  <c:v>ECR60GHz</c:v>
                </c:pt>
                <c:pt idx="8">
                  <c:v>Enseignement</c:v>
                </c:pt>
                <c:pt idx="9">
                  <c:v>EuroTeV</c:v>
                </c:pt>
                <c:pt idx="10">
                  <c:v>Eurotrans</c:v>
                </c:pt>
                <c:pt idx="11">
                  <c:v>FAIR</c:v>
                </c:pt>
                <c:pt idx="12">
                  <c:v>GANIL</c:v>
                </c:pt>
                <c:pt idx="13">
                  <c:v>GUINEVERE</c:v>
                </c:pt>
                <c:pt idx="14">
                  <c:v>IPHI</c:v>
                </c:pt>
                <c:pt idx="15">
                  <c:v>Jannus</c:v>
                </c:pt>
                <c:pt idx="16">
                  <c:v>LHC</c:v>
                </c:pt>
                <c:pt idx="17">
                  <c:v>PHIL</c:v>
                </c:pt>
                <c:pt idx="18">
                  <c:v>R&amp;DAcc</c:v>
                </c:pt>
                <c:pt idx="19">
                  <c:v>SPIRAL2</c:v>
                </c:pt>
                <c:pt idx="20">
                  <c:v>SourceITER</c:v>
                </c:pt>
                <c:pt idx="21">
                  <c:v>SuperB</c:v>
                </c:pt>
                <c:pt idx="22">
                  <c:v>SupraTech</c:v>
                </c:pt>
                <c:pt idx="23">
                  <c:v>ThéorieAcc</c:v>
                </c:pt>
                <c:pt idx="24">
                  <c:v>ValoCryo</c:v>
                </c:pt>
                <c:pt idx="25">
                  <c:v>ValoAcc</c:v>
                </c:pt>
                <c:pt idx="26">
                  <c:v>VandeGraaf</c:v>
                </c:pt>
                <c:pt idx="27">
                  <c:v>XFEL</c:v>
                </c:pt>
              </c:strCache>
            </c:strRef>
          </c:cat>
          <c:val>
            <c:numRef>
              <c:f>Récapitulatif!$C$18:$AD$18</c:f>
              <c:numCache>
                <c:formatCode>0</c:formatCode>
                <c:ptCount val="28"/>
                <c:pt idx="0">
                  <c:v>24.360000000000003</c:v>
                </c:pt>
                <c:pt idx="1">
                  <c:v>22.479999999999986</c:v>
                </c:pt>
                <c:pt idx="2">
                  <c:v>12.8032</c:v>
                </c:pt>
                <c:pt idx="3">
                  <c:v>2.42</c:v>
                </c:pt>
                <c:pt idx="4">
                  <c:v>5.74</c:v>
                </c:pt>
                <c:pt idx="5">
                  <c:v>2.62</c:v>
                </c:pt>
                <c:pt idx="6">
                  <c:v>1.45</c:v>
                </c:pt>
                <c:pt idx="7">
                  <c:v>2.2850000000000001</c:v>
                </c:pt>
                <c:pt idx="8">
                  <c:v>1.4179999999999924</c:v>
                </c:pt>
                <c:pt idx="9">
                  <c:v>3.8099999999999987</c:v>
                </c:pt>
                <c:pt idx="10">
                  <c:v>4.032</c:v>
                </c:pt>
                <c:pt idx="11">
                  <c:v>0.94000000000000061</c:v>
                </c:pt>
                <c:pt idx="12">
                  <c:v>55.980000000000004</c:v>
                </c:pt>
                <c:pt idx="13">
                  <c:v>18.084999999999987</c:v>
                </c:pt>
                <c:pt idx="14">
                  <c:v>1.81</c:v>
                </c:pt>
                <c:pt idx="15">
                  <c:v>5.1059999999999945</c:v>
                </c:pt>
                <c:pt idx="16">
                  <c:v>4.9860000000000024</c:v>
                </c:pt>
                <c:pt idx="17">
                  <c:v>8.15</c:v>
                </c:pt>
                <c:pt idx="18">
                  <c:v>2.8099999999999987</c:v>
                </c:pt>
                <c:pt idx="19">
                  <c:v>86.86999999999999</c:v>
                </c:pt>
                <c:pt idx="20">
                  <c:v>0.60000000000000064</c:v>
                </c:pt>
                <c:pt idx="21">
                  <c:v>0.60000000000000064</c:v>
                </c:pt>
                <c:pt idx="22">
                  <c:v>6.48</c:v>
                </c:pt>
                <c:pt idx="23">
                  <c:v>1.35</c:v>
                </c:pt>
                <c:pt idx="24">
                  <c:v>0.52</c:v>
                </c:pt>
                <c:pt idx="25">
                  <c:v>3.8099999999999987</c:v>
                </c:pt>
                <c:pt idx="26">
                  <c:v>0.750000000000002</c:v>
                </c:pt>
                <c:pt idx="27">
                  <c:v>4.6099999999999985</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25" b="0" i="0" u="none" strike="noStrike" baseline="0">
                <a:solidFill>
                  <a:srgbClr val="000000"/>
                </a:solidFill>
                <a:latin typeface="Arial"/>
                <a:ea typeface="Arial"/>
                <a:cs typeface="Arial"/>
              </a:defRPr>
            </a:pPr>
            <a:r>
              <a:rPr lang="fr-FR"/>
              <a:t>ETP SPIRAL2 IN2P3 ISIS
TOTAL 87</a:t>
            </a:r>
          </a:p>
        </c:rich>
      </c:tx>
      <c:layout>
        <c:manualLayout>
          <c:xMode val="edge"/>
          <c:yMode val="edge"/>
          <c:x val="0.40049803476058027"/>
          <c:y val="3.1941031941031942E-2"/>
        </c:manualLayout>
      </c:layout>
      <c:overlay val="0"/>
      <c:spPr>
        <a:noFill/>
        <a:ln w="25400">
          <a:noFill/>
        </a:ln>
      </c:spPr>
    </c:title>
    <c:autoTitleDeleted val="0"/>
    <c:plotArea>
      <c:layout>
        <c:manualLayout>
          <c:layoutTarget val="inner"/>
          <c:xMode val="edge"/>
          <c:yMode val="edge"/>
          <c:x val="5.3482652026308933E-2"/>
          <c:y val="0.20884520884520949"/>
          <c:w val="0.92910560613145965"/>
          <c:h val="0.56511056511056457"/>
        </c:manualLayout>
      </c:layout>
      <c:barChart>
        <c:barDir val="col"/>
        <c:grouping val="clustered"/>
        <c:varyColors val="0"/>
        <c:ser>
          <c:idx val="0"/>
          <c:order val="0"/>
          <c:tx>
            <c:v>ETP SPIRAL2 IN2P3</c:v>
          </c:tx>
          <c:spPr>
            <a:solidFill>
              <a:srgbClr val="9999FF"/>
            </a:solidFill>
            <a:ln w="12700">
              <a:solidFill>
                <a:srgbClr val="000000"/>
              </a:solidFill>
              <a:prstDash val="solid"/>
            </a:ln>
          </c:spPr>
          <c:invertIfNegative val="0"/>
          <c:dLbls>
            <c:spPr>
              <a:noFill/>
              <a:ln w="25400">
                <a:noFill/>
              </a:ln>
            </c:spPr>
            <c:txPr>
              <a:bodyPr/>
              <a:lstStyle/>
              <a:p>
                <a:pPr>
                  <a:defRPr sz="1025" b="0" i="0" u="none" strike="noStrike" baseline="0">
                    <a:solidFill>
                      <a:srgbClr val="000000"/>
                    </a:solidFill>
                    <a:latin typeface="Arial"/>
                    <a:ea typeface="Arial"/>
                    <a:cs typeface="Arial"/>
                  </a:defRPr>
                </a:pPr>
                <a:endParaRPr lang="fr-FR"/>
              </a:p>
            </c:txPr>
            <c:showLegendKey val="0"/>
            <c:showVal val="1"/>
            <c:showCatName val="0"/>
            <c:showSerName val="0"/>
            <c:showPercent val="0"/>
            <c:showBubbleSize val="0"/>
            <c:showLeaderLines val="0"/>
          </c:dLbls>
          <c:cat>
            <c:strRef>
              <c:f>Récapitulatif!$AF$5:$AF$17</c:f>
              <c:strCache>
                <c:ptCount val="13"/>
                <c:pt idx="0">
                  <c:v>CENBG</c:v>
                </c:pt>
                <c:pt idx="1">
                  <c:v>CSNSM</c:v>
                </c:pt>
                <c:pt idx="2">
                  <c:v>IPHC</c:v>
                </c:pt>
                <c:pt idx="3">
                  <c:v>IPNO</c:v>
                </c:pt>
                <c:pt idx="4">
                  <c:v>IPNL</c:v>
                </c:pt>
                <c:pt idx="5">
                  <c:v>GANIL</c:v>
                </c:pt>
                <c:pt idx="6">
                  <c:v>LAL</c:v>
                </c:pt>
                <c:pt idx="7">
                  <c:v>LAPP</c:v>
                </c:pt>
                <c:pt idx="8">
                  <c:v>LLR</c:v>
                </c:pt>
                <c:pt idx="9">
                  <c:v>LPCC</c:v>
                </c:pt>
                <c:pt idx="10">
                  <c:v>LPNHE</c:v>
                </c:pt>
                <c:pt idx="11">
                  <c:v>LPSC</c:v>
                </c:pt>
                <c:pt idx="12">
                  <c:v>SUBATECH</c:v>
                </c:pt>
              </c:strCache>
            </c:strRef>
          </c:cat>
          <c:val>
            <c:numRef>
              <c:f>Récapitulatif!$V$5:$V$17</c:f>
              <c:numCache>
                <c:formatCode>General</c:formatCode>
                <c:ptCount val="13"/>
                <c:pt idx="0">
                  <c:v>4</c:v>
                </c:pt>
                <c:pt idx="1">
                  <c:v>0.1</c:v>
                </c:pt>
                <c:pt idx="2">
                  <c:v>8.25</c:v>
                </c:pt>
                <c:pt idx="3">
                  <c:v>20.97</c:v>
                </c:pt>
                <c:pt idx="4">
                  <c:v>2.0299999999999998</c:v>
                </c:pt>
                <c:pt idx="5">
                  <c:v>40.590000000000003</c:v>
                </c:pt>
                <c:pt idx="6">
                  <c:v>0</c:v>
                </c:pt>
                <c:pt idx="7">
                  <c:v>0</c:v>
                </c:pt>
                <c:pt idx="8">
                  <c:v>0</c:v>
                </c:pt>
                <c:pt idx="9">
                  <c:v>2.13</c:v>
                </c:pt>
                <c:pt idx="10">
                  <c:v>0</c:v>
                </c:pt>
                <c:pt idx="11">
                  <c:v>8.4</c:v>
                </c:pt>
                <c:pt idx="12">
                  <c:v>0.4</c:v>
                </c:pt>
              </c:numCache>
            </c:numRef>
          </c:val>
        </c:ser>
        <c:dLbls>
          <c:showLegendKey val="0"/>
          <c:showVal val="1"/>
          <c:showCatName val="0"/>
          <c:showSerName val="0"/>
          <c:showPercent val="0"/>
          <c:showBubbleSize val="0"/>
        </c:dLbls>
        <c:gapWidth val="150"/>
        <c:axId val="152111744"/>
        <c:axId val="152134016"/>
      </c:barChart>
      <c:catAx>
        <c:axId val="152111744"/>
        <c:scaling>
          <c:orientation val="minMax"/>
        </c:scaling>
        <c:delete val="0"/>
        <c:axPos val="b"/>
        <c:numFmt formatCode="General" sourceLinked="1"/>
        <c:majorTickMark val="out"/>
        <c:minorTickMark val="none"/>
        <c:tickLblPos val="nextTo"/>
        <c:spPr>
          <a:ln w="3175">
            <a:solidFill>
              <a:srgbClr val="000000"/>
            </a:solidFill>
            <a:prstDash val="solid"/>
          </a:ln>
        </c:spPr>
        <c:txPr>
          <a:bodyPr rot="-2700000" vert="horz"/>
          <a:lstStyle/>
          <a:p>
            <a:pPr>
              <a:defRPr sz="1025" b="0" i="0" u="none" strike="noStrike" baseline="0">
                <a:solidFill>
                  <a:srgbClr val="000000"/>
                </a:solidFill>
                <a:latin typeface="Arial"/>
                <a:ea typeface="Arial"/>
                <a:cs typeface="Arial"/>
              </a:defRPr>
            </a:pPr>
            <a:endParaRPr lang="fr-FR"/>
          </a:p>
        </c:txPr>
        <c:crossAx val="152134016"/>
        <c:crosses val="autoZero"/>
        <c:auto val="1"/>
        <c:lblAlgn val="ctr"/>
        <c:lblOffset val="100"/>
        <c:tickLblSkip val="1"/>
        <c:tickMarkSkip val="1"/>
        <c:noMultiLvlLbl val="0"/>
      </c:catAx>
      <c:valAx>
        <c:axId val="152134016"/>
        <c:scaling>
          <c:orientation val="minMax"/>
        </c:scaling>
        <c:delete val="0"/>
        <c:axPos val="l"/>
        <c:majorGridlines>
          <c:spPr>
            <a:ln w="3175">
              <a:solidFill>
                <a:srgbClr val="000000"/>
              </a:solidFill>
              <a:prstDash val="solid"/>
            </a:ln>
          </c:spPr>
        </c:majorGridlines>
        <c:numFmt formatCode="General" sourceLinked="1"/>
        <c:majorTickMark val="out"/>
        <c:minorTickMark val="none"/>
        <c:tickLblPos val="nextTo"/>
        <c:spPr>
          <a:ln w="3175">
            <a:solidFill>
              <a:srgbClr val="000000"/>
            </a:solidFill>
            <a:prstDash val="solid"/>
          </a:ln>
        </c:spPr>
        <c:txPr>
          <a:bodyPr rot="0" vert="horz"/>
          <a:lstStyle/>
          <a:p>
            <a:pPr>
              <a:defRPr sz="1025" b="0" i="0" u="none" strike="noStrike" baseline="0">
                <a:solidFill>
                  <a:srgbClr val="000000"/>
                </a:solidFill>
                <a:latin typeface="Arial"/>
                <a:ea typeface="Arial"/>
                <a:cs typeface="Arial"/>
              </a:defRPr>
            </a:pPr>
            <a:endParaRPr lang="fr-FR"/>
          </a:p>
        </c:txPr>
        <c:crossAx val="152111744"/>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25" b="0" i="0" u="none" strike="noStrike" baseline="0">
          <a:solidFill>
            <a:srgbClr val="000000"/>
          </a:solidFill>
          <a:latin typeface="Arial"/>
          <a:ea typeface="Arial"/>
          <a:cs typeface="Arial"/>
        </a:defRPr>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A27EB-2A3B-B348-B12B-7C486419F0F9}" type="doc">
      <dgm:prSet loTypeId="urn:microsoft.com/office/officeart/2005/8/layout/radial5" loCatId="relationship" qsTypeId="urn:microsoft.com/office/officeart/2005/8/quickstyle/simple4" qsCatId="simple" csTypeId="urn:microsoft.com/office/officeart/2005/8/colors/accent6_4" csCatId="accent6" phldr="1"/>
      <dgm:spPr/>
      <dgm:t>
        <a:bodyPr/>
        <a:lstStyle/>
        <a:p>
          <a:endParaRPr lang="en-US"/>
        </a:p>
      </dgm:t>
    </dgm:pt>
    <dgm:pt modelId="{7A952642-735E-604B-901D-877F22E6DDB4}">
      <dgm:prSet phldrT="[Text]" custT="1"/>
      <dgm:spPr/>
      <dgm:t>
        <a:bodyPr/>
        <a:lstStyle/>
        <a:p>
          <a:r>
            <a:rPr lang="en-US" sz="1800" b="1" dirty="0" smtClean="0">
              <a:solidFill>
                <a:srgbClr val="FFFF00"/>
              </a:solidFill>
            </a:rPr>
            <a:t>Cost Effective Mass-Production</a:t>
          </a:r>
          <a:endParaRPr lang="en-US" sz="1800" b="1" dirty="0">
            <a:solidFill>
              <a:srgbClr val="FFFF00"/>
            </a:solidFill>
          </a:endParaRPr>
        </a:p>
      </dgm:t>
    </dgm:pt>
    <dgm:pt modelId="{2EBB10BE-B131-FA42-A05B-24F42EF2D6B8}" type="parTrans" cxnId="{B0EB6AA1-6001-1242-9105-42E4A211F934}">
      <dgm:prSet/>
      <dgm:spPr/>
      <dgm:t>
        <a:bodyPr/>
        <a:lstStyle/>
        <a:p>
          <a:endParaRPr lang="en-US"/>
        </a:p>
      </dgm:t>
    </dgm:pt>
    <dgm:pt modelId="{4FCA0786-E3C1-FE43-9BB2-BB441FE0406E}" type="sibTrans" cxnId="{B0EB6AA1-6001-1242-9105-42E4A211F934}">
      <dgm:prSet/>
      <dgm:spPr/>
      <dgm:t>
        <a:bodyPr/>
        <a:lstStyle/>
        <a:p>
          <a:endParaRPr lang="en-US"/>
        </a:p>
      </dgm:t>
    </dgm:pt>
    <dgm:pt modelId="{A179E9A8-7DB3-F14C-BABA-655404D7DB18}">
      <dgm:prSet phldrT="[Text]" custT="1"/>
      <dgm:spPr/>
      <dgm:t>
        <a:bodyPr/>
        <a:lstStyle/>
        <a:p>
          <a:r>
            <a:rPr lang="en-US" sz="1800" dirty="0" smtClean="0"/>
            <a:t>Cavity Specs. / Yield</a:t>
          </a:r>
          <a:endParaRPr lang="en-US" sz="1800" dirty="0"/>
        </a:p>
      </dgm:t>
    </dgm:pt>
    <dgm:pt modelId="{9335DB1F-3F30-A241-987C-91A19D2CC8DA}" type="parTrans" cxnId="{62CE6C7A-F231-E34C-AA43-EEAB6B6CE129}">
      <dgm:prSet/>
      <dgm:spPr/>
      <dgm:t>
        <a:bodyPr/>
        <a:lstStyle/>
        <a:p>
          <a:endParaRPr lang="en-US"/>
        </a:p>
      </dgm:t>
    </dgm:pt>
    <dgm:pt modelId="{C0E1A7B9-8861-D343-A29D-A5B79EF7D18F}" type="sibTrans" cxnId="{62CE6C7A-F231-E34C-AA43-EEAB6B6CE129}">
      <dgm:prSet/>
      <dgm:spPr/>
      <dgm:t>
        <a:bodyPr/>
        <a:lstStyle/>
        <a:p>
          <a:endParaRPr lang="en-US"/>
        </a:p>
      </dgm:t>
    </dgm:pt>
    <dgm:pt modelId="{83469D26-2774-CE47-AB65-01508613DD57}">
      <dgm:prSet phldrT="[Text]" custT="1"/>
      <dgm:spPr/>
      <dgm:t>
        <a:bodyPr/>
        <a:lstStyle/>
        <a:p>
          <a:r>
            <a:rPr lang="en-US" sz="1800" dirty="0" smtClean="0"/>
            <a:t>Plug Compatible Interfaces</a:t>
          </a:r>
          <a:endParaRPr lang="en-US" sz="1800" dirty="0"/>
        </a:p>
      </dgm:t>
    </dgm:pt>
    <dgm:pt modelId="{D75E5289-0151-8744-9AF6-6AA7CCE58131}" type="parTrans" cxnId="{3579AC78-82A0-3E4D-9607-65FB5640D88A}">
      <dgm:prSet/>
      <dgm:spPr/>
      <dgm:t>
        <a:bodyPr/>
        <a:lstStyle/>
        <a:p>
          <a:endParaRPr lang="en-US"/>
        </a:p>
      </dgm:t>
    </dgm:pt>
    <dgm:pt modelId="{49B7D49D-A662-944D-A8E0-EB56A0507F01}" type="sibTrans" cxnId="{3579AC78-82A0-3E4D-9607-65FB5640D88A}">
      <dgm:prSet/>
      <dgm:spPr/>
      <dgm:t>
        <a:bodyPr/>
        <a:lstStyle/>
        <a:p>
          <a:endParaRPr lang="en-US"/>
        </a:p>
      </dgm:t>
    </dgm:pt>
    <dgm:pt modelId="{21FDC003-8F2A-3D4D-9014-FF24370C3345}">
      <dgm:prSet phldrT="[Text]" custT="1"/>
      <dgm:spPr/>
      <dgm:t>
        <a:bodyPr/>
        <a:lstStyle/>
        <a:p>
          <a:r>
            <a:rPr lang="en-US" sz="1800" dirty="0" smtClean="0"/>
            <a:t>Production process models</a:t>
          </a:r>
          <a:endParaRPr lang="en-US" sz="1800" dirty="0"/>
        </a:p>
      </dgm:t>
    </dgm:pt>
    <dgm:pt modelId="{2ACB8E80-9CBA-554F-89B0-DE7B203E22A6}" type="parTrans" cxnId="{CD94FF78-DE6E-0444-B002-9FCCFF52EDD3}">
      <dgm:prSet/>
      <dgm:spPr/>
      <dgm:t>
        <a:bodyPr/>
        <a:lstStyle/>
        <a:p>
          <a:endParaRPr lang="en-US"/>
        </a:p>
      </dgm:t>
    </dgm:pt>
    <dgm:pt modelId="{D17ACEF9-D663-9041-BC17-C5C87CDE776B}" type="sibTrans" cxnId="{CD94FF78-DE6E-0444-B002-9FCCFF52EDD3}">
      <dgm:prSet/>
      <dgm:spPr/>
      <dgm:t>
        <a:bodyPr/>
        <a:lstStyle/>
        <a:p>
          <a:endParaRPr lang="en-US"/>
        </a:p>
      </dgm:t>
    </dgm:pt>
    <dgm:pt modelId="{64E82F09-27EB-A74F-895D-5DC480B0ED26}">
      <dgm:prSet phldrT="[Text]" custT="1"/>
      <dgm:spPr/>
      <dgm:t>
        <a:bodyPr/>
        <a:lstStyle/>
        <a:p>
          <a:r>
            <a:rPr lang="en-US" sz="1800" dirty="0" smtClean="0"/>
            <a:t>Vendor </a:t>
          </a:r>
        </a:p>
        <a:p>
          <a:r>
            <a:rPr lang="en-US" sz="1800" dirty="0" smtClean="0"/>
            <a:t>models</a:t>
          </a:r>
          <a:endParaRPr lang="en-US" sz="1800" dirty="0"/>
        </a:p>
      </dgm:t>
    </dgm:pt>
    <dgm:pt modelId="{D6CCB31F-6961-B84C-891E-9979F79A490A}" type="parTrans" cxnId="{A72AEACD-9AAA-6C4A-9583-0F9CE8F6BB05}">
      <dgm:prSet/>
      <dgm:spPr/>
      <dgm:t>
        <a:bodyPr/>
        <a:lstStyle/>
        <a:p>
          <a:endParaRPr lang="en-US"/>
        </a:p>
      </dgm:t>
    </dgm:pt>
    <dgm:pt modelId="{67C83CBE-22D8-8142-B029-3002173F4258}" type="sibTrans" cxnId="{A72AEACD-9AAA-6C4A-9583-0F9CE8F6BB05}">
      <dgm:prSet/>
      <dgm:spPr/>
      <dgm:t>
        <a:bodyPr/>
        <a:lstStyle/>
        <a:p>
          <a:endParaRPr lang="en-US"/>
        </a:p>
      </dgm:t>
    </dgm:pt>
    <dgm:pt modelId="{0CACD610-F27A-BE41-8994-9AC7943FA22B}">
      <dgm:prSet phldrT="[Text]" custT="1"/>
      <dgm:spPr/>
      <dgm:t>
        <a:bodyPr/>
        <a:lstStyle/>
        <a:p>
          <a:r>
            <a:rPr lang="en-US" sz="1800" dirty="0" smtClean="0"/>
            <a:t>In-kind contribution models</a:t>
          </a:r>
          <a:endParaRPr lang="en-US" sz="1800" dirty="0"/>
        </a:p>
      </dgm:t>
    </dgm:pt>
    <dgm:pt modelId="{3B294156-644A-D246-8BC7-C3F5FFC1C2F7}" type="parTrans" cxnId="{804EE325-3B94-4443-ADFC-A1F68F8C0C23}">
      <dgm:prSet/>
      <dgm:spPr/>
      <dgm:t>
        <a:bodyPr/>
        <a:lstStyle/>
        <a:p>
          <a:endParaRPr lang="en-US"/>
        </a:p>
      </dgm:t>
    </dgm:pt>
    <dgm:pt modelId="{C15F88BD-1287-6345-83FA-7C1484A2ADED}" type="sibTrans" cxnId="{804EE325-3B94-4443-ADFC-A1F68F8C0C23}">
      <dgm:prSet/>
      <dgm:spPr/>
      <dgm:t>
        <a:bodyPr/>
        <a:lstStyle/>
        <a:p>
          <a:endParaRPr lang="en-US"/>
        </a:p>
      </dgm:t>
    </dgm:pt>
    <dgm:pt modelId="{43CB5484-7B1E-6E4B-B06C-5A0EBC871EDF}" type="pres">
      <dgm:prSet presAssocID="{642A27EB-2A3B-B348-B12B-7C486419F0F9}" presName="Name0" presStyleCnt="0">
        <dgm:presLayoutVars>
          <dgm:chMax val="1"/>
          <dgm:dir/>
          <dgm:animLvl val="ctr"/>
          <dgm:resizeHandles val="exact"/>
        </dgm:presLayoutVars>
      </dgm:prSet>
      <dgm:spPr/>
      <dgm:t>
        <a:bodyPr/>
        <a:lstStyle/>
        <a:p>
          <a:endParaRPr lang="en-US"/>
        </a:p>
      </dgm:t>
    </dgm:pt>
    <dgm:pt modelId="{1DBEAF0A-4C3B-2F49-85A6-7D15126A75DB}" type="pres">
      <dgm:prSet presAssocID="{7A952642-735E-604B-901D-877F22E6DDB4}" presName="centerShape" presStyleLbl="node0" presStyleIdx="0" presStyleCnt="1" custScaleX="142157" custScaleY="140231"/>
      <dgm:spPr/>
      <dgm:t>
        <a:bodyPr/>
        <a:lstStyle/>
        <a:p>
          <a:endParaRPr lang="en-US"/>
        </a:p>
      </dgm:t>
    </dgm:pt>
    <dgm:pt modelId="{8A48E0BB-C226-F54B-AC0D-E4AD796F4C58}" type="pres">
      <dgm:prSet presAssocID="{9335DB1F-3F30-A241-987C-91A19D2CC8DA}" presName="parTrans" presStyleLbl="sibTrans2D1" presStyleIdx="0" presStyleCnt="5"/>
      <dgm:spPr/>
      <dgm:t>
        <a:bodyPr/>
        <a:lstStyle/>
        <a:p>
          <a:endParaRPr lang="en-US"/>
        </a:p>
      </dgm:t>
    </dgm:pt>
    <dgm:pt modelId="{13AF9BD3-32CC-464A-8821-933AC8044D77}" type="pres">
      <dgm:prSet presAssocID="{9335DB1F-3F30-A241-987C-91A19D2CC8DA}" presName="connectorText" presStyleLbl="sibTrans2D1" presStyleIdx="0" presStyleCnt="5"/>
      <dgm:spPr/>
      <dgm:t>
        <a:bodyPr/>
        <a:lstStyle/>
        <a:p>
          <a:endParaRPr lang="en-US"/>
        </a:p>
      </dgm:t>
    </dgm:pt>
    <dgm:pt modelId="{5F889F28-665E-A24A-858E-129DB216E861}" type="pres">
      <dgm:prSet presAssocID="{A179E9A8-7DB3-F14C-BABA-655404D7DB18}" presName="node" presStyleLbl="node1" presStyleIdx="0" presStyleCnt="5">
        <dgm:presLayoutVars>
          <dgm:bulletEnabled val="1"/>
        </dgm:presLayoutVars>
      </dgm:prSet>
      <dgm:spPr/>
      <dgm:t>
        <a:bodyPr/>
        <a:lstStyle/>
        <a:p>
          <a:endParaRPr lang="en-US"/>
        </a:p>
      </dgm:t>
    </dgm:pt>
    <dgm:pt modelId="{AA467007-4686-DF46-9E04-54F529E94AC6}" type="pres">
      <dgm:prSet presAssocID="{D75E5289-0151-8744-9AF6-6AA7CCE58131}" presName="parTrans" presStyleLbl="sibTrans2D1" presStyleIdx="1" presStyleCnt="5"/>
      <dgm:spPr/>
      <dgm:t>
        <a:bodyPr/>
        <a:lstStyle/>
        <a:p>
          <a:endParaRPr lang="en-US"/>
        </a:p>
      </dgm:t>
    </dgm:pt>
    <dgm:pt modelId="{3A02906C-549F-0040-89AA-B0357AA3B88F}" type="pres">
      <dgm:prSet presAssocID="{D75E5289-0151-8744-9AF6-6AA7CCE58131}" presName="connectorText" presStyleLbl="sibTrans2D1" presStyleIdx="1" presStyleCnt="5"/>
      <dgm:spPr/>
      <dgm:t>
        <a:bodyPr/>
        <a:lstStyle/>
        <a:p>
          <a:endParaRPr lang="en-US"/>
        </a:p>
      </dgm:t>
    </dgm:pt>
    <dgm:pt modelId="{26C8FE0D-6F7B-434A-8188-35EBCBFFD554}" type="pres">
      <dgm:prSet presAssocID="{83469D26-2774-CE47-AB65-01508613DD57}" presName="node" presStyleLbl="node1" presStyleIdx="1" presStyleCnt="5" custScaleX="139035" custScaleY="115821">
        <dgm:presLayoutVars>
          <dgm:bulletEnabled val="1"/>
        </dgm:presLayoutVars>
      </dgm:prSet>
      <dgm:spPr/>
      <dgm:t>
        <a:bodyPr/>
        <a:lstStyle/>
        <a:p>
          <a:endParaRPr lang="en-US"/>
        </a:p>
      </dgm:t>
    </dgm:pt>
    <dgm:pt modelId="{3B18E4C2-EB65-DA46-9477-41D0F5D6E2BF}" type="pres">
      <dgm:prSet presAssocID="{2ACB8E80-9CBA-554F-89B0-DE7B203E22A6}" presName="parTrans" presStyleLbl="sibTrans2D1" presStyleIdx="2" presStyleCnt="5"/>
      <dgm:spPr/>
      <dgm:t>
        <a:bodyPr/>
        <a:lstStyle/>
        <a:p>
          <a:endParaRPr lang="en-US"/>
        </a:p>
      </dgm:t>
    </dgm:pt>
    <dgm:pt modelId="{9016DCCB-3FA8-8D45-8C08-61B880465E36}" type="pres">
      <dgm:prSet presAssocID="{2ACB8E80-9CBA-554F-89B0-DE7B203E22A6}" presName="connectorText" presStyleLbl="sibTrans2D1" presStyleIdx="2" presStyleCnt="5"/>
      <dgm:spPr/>
      <dgm:t>
        <a:bodyPr/>
        <a:lstStyle/>
        <a:p>
          <a:endParaRPr lang="en-US"/>
        </a:p>
      </dgm:t>
    </dgm:pt>
    <dgm:pt modelId="{F9CA8589-2E07-F64E-B211-72EFF0AEE626}" type="pres">
      <dgm:prSet presAssocID="{21FDC003-8F2A-3D4D-9014-FF24370C3345}" presName="node" presStyleLbl="node1" presStyleIdx="2" presStyleCnt="5" custScaleX="119256" custScaleY="113599">
        <dgm:presLayoutVars>
          <dgm:bulletEnabled val="1"/>
        </dgm:presLayoutVars>
      </dgm:prSet>
      <dgm:spPr/>
      <dgm:t>
        <a:bodyPr/>
        <a:lstStyle/>
        <a:p>
          <a:endParaRPr lang="en-US"/>
        </a:p>
      </dgm:t>
    </dgm:pt>
    <dgm:pt modelId="{37E1EB49-1C6D-134E-9AA0-8D630B30D720}" type="pres">
      <dgm:prSet presAssocID="{D6CCB31F-6961-B84C-891E-9979F79A490A}" presName="parTrans" presStyleLbl="sibTrans2D1" presStyleIdx="3" presStyleCnt="5"/>
      <dgm:spPr/>
      <dgm:t>
        <a:bodyPr/>
        <a:lstStyle/>
        <a:p>
          <a:endParaRPr lang="en-US"/>
        </a:p>
      </dgm:t>
    </dgm:pt>
    <dgm:pt modelId="{C48D4FC9-7B3C-484F-849A-C8E68EE2E087}" type="pres">
      <dgm:prSet presAssocID="{D6CCB31F-6961-B84C-891E-9979F79A490A}" presName="connectorText" presStyleLbl="sibTrans2D1" presStyleIdx="3" presStyleCnt="5"/>
      <dgm:spPr/>
      <dgm:t>
        <a:bodyPr/>
        <a:lstStyle/>
        <a:p>
          <a:endParaRPr lang="en-US"/>
        </a:p>
      </dgm:t>
    </dgm:pt>
    <dgm:pt modelId="{C70BE3FD-C0CA-BA49-9135-21CE1D280C58}" type="pres">
      <dgm:prSet presAssocID="{64E82F09-27EB-A74F-895D-5DC480B0ED26}" presName="node" presStyleLbl="node1" presStyleIdx="3" presStyleCnt="5" custScaleX="114756" custScaleY="114756">
        <dgm:presLayoutVars>
          <dgm:bulletEnabled val="1"/>
        </dgm:presLayoutVars>
      </dgm:prSet>
      <dgm:spPr/>
      <dgm:t>
        <a:bodyPr/>
        <a:lstStyle/>
        <a:p>
          <a:endParaRPr lang="en-US"/>
        </a:p>
      </dgm:t>
    </dgm:pt>
    <dgm:pt modelId="{C8CF2B75-BE69-2144-AFDD-C1905272BAA7}" type="pres">
      <dgm:prSet presAssocID="{3B294156-644A-D246-8BC7-C3F5FFC1C2F7}" presName="parTrans" presStyleLbl="sibTrans2D1" presStyleIdx="4" presStyleCnt="5"/>
      <dgm:spPr/>
      <dgm:t>
        <a:bodyPr/>
        <a:lstStyle/>
        <a:p>
          <a:endParaRPr lang="en-US"/>
        </a:p>
      </dgm:t>
    </dgm:pt>
    <dgm:pt modelId="{4C55779B-CEC3-2E45-87B4-AD8534982963}" type="pres">
      <dgm:prSet presAssocID="{3B294156-644A-D246-8BC7-C3F5FFC1C2F7}" presName="connectorText" presStyleLbl="sibTrans2D1" presStyleIdx="4" presStyleCnt="5"/>
      <dgm:spPr/>
      <dgm:t>
        <a:bodyPr/>
        <a:lstStyle/>
        <a:p>
          <a:endParaRPr lang="en-US"/>
        </a:p>
      </dgm:t>
    </dgm:pt>
    <dgm:pt modelId="{C0CF7E11-4388-AA47-BDA0-C17F42B53EA4}" type="pres">
      <dgm:prSet presAssocID="{0CACD610-F27A-BE41-8994-9AC7943FA22B}" presName="node" presStyleLbl="node1" presStyleIdx="4" presStyleCnt="5" custScaleX="136661" custScaleY="119041">
        <dgm:presLayoutVars>
          <dgm:bulletEnabled val="1"/>
        </dgm:presLayoutVars>
      </dgm:prSet>
      <dgm:spPr/>
      <dgm:t>
        <a:bodyPr/>
        <a:lstStyle/>
        <a:p>
          <a:endParaRPr lang="en-US"/>
        </a:p>
      </dgm:t>
    </dgm:pt>
  </dgm:ptLst>
  <dgm:cxnLst>
    <dgm:cxn modelId="{4683827D-E9D6-4C9B-94DD-02D6B636F055}" type="presOf" srcId="{3B294156-644A-D246-8BC7-C3F5FFC1C2F7}" destId="{C8CF2B75-BE69-2144-AFDD-C1905272BAA7}" srcOrd="0" destOrd="0" presId="urn:microsoft.com/office/officeart/2005/8/layout/radial5"/>
    <dgm:cxn modelId="{967CD5E5-1BF6-4382-9474-6595E8DD27EA}" type="presOf" srcId="{D6CCB31F-6961-B84C-891E-9979F79A490A}" destId="{37E1EB49-1C6D-134E-9AA0-8D630B30D720}" srcOrd="0" destOrd="0" presId="urn:microsoft.com/office/officeart/2005/8/layout/radial5"/>
    <dgm:cxn modelId="{E810DBFE-A622-4E80-A15D-84CAD632D9EC}" type="presOf" srcId="{21FDC003-8F2A-3D4D-9014-FF24370C3345}" destId="{F9CA8589-2E07-F64E-B211-72EFF0AEE626}" srcOrd="0" destOrd="0" presId="urn:microsoft.com/office/officeart/2005/8/layout/radial5"/>
    <dgm:cxn modelId="{3579AC78-82A0-3E4D-9607-65FB5640D88A}" srcId="{7A952642-735E-604B-901D-877F22E6DDB4}" destId="{83469D26-2774-CE47-AB65-01508613DD57}" srcOrd="1" destOrd="0" parTransId="{D75E5289-0151-8744-9AF6-6AA7CCE58131}" sibTransId="{49B7D49D-A662-944D-A8E0-EB56A0507F01}"/>
    <dgm:cxn modelId="{4DAFA682-4FAC-4E77-A48D-E92B4FC2A0B5}" type="presOf" srcId="{642A27EB-2A3B-B348-B12B-7C486419F0F9}" destId="{43CB5484-7B1E-6E4B-B06C-5A0EBC871EDF}" srcOrd="0" destOrd="0" presId="urn:microsoft.com/office/officeart/2005/8/layout/radial5"/>
    <dgm:cxn modelId="{1FBA7156-F591-4356-AA73-8BDF168B5176}" type="presOf" srcId="{83469D26-2774-CE47-AB65-01508613DD57}" destId="{26C8FE0D-6F7B-434A-8188-35EBCBFFD554}" srcOrd="0" destOrd="0" presId="urn:microsoft.com/office/officeart/2005/8/layout/radial5"/>
    <dgm:cxn modelId="{FBDEA0F9-5518-4942-9EA8-ACF64F220FF0}" type="presOf" srcId="{3B294156-644A-D246-8BC7-C3F5FFC1C2F7}" destId="{4C55779B-CEC3-2E45-87B4-AD8534982963}" srcOrd="1" destOrd="0" presId="urn:microsoft.com/office/officeart/2005/8/layout/radial5"/>
    <dgm:cxn modelId="{75A0ED65-2D35-41A3-A73C-31ADB0142A27}" type="presOf" srcId="{D6CCB31F-6961-B84C-891E-9979F79A490A}" destId="{C48D4FC9-7B3C-484F-849A-C8E68EE2E087}" srcOrd="1" destOrd="0" presId="urn:microsoft.com/office/officeart/2005/8/layout/radial5"/>
    <dgm:cxn modelId="{3D4D2C1F-FE72-4B0D-AE18-BFBC74954DBA}" type="presOf" srcId="{7A952642-735E-604B-901D-877F22E6DDB4}" destId="{1DBEAF0A-4C3B-2F49-85A6-7D15126A75DB}" srcOrd="0" destOrd="0" presId="urn:microsoft.com/office/officeart/2005/8/layout/radial5"/>
    <dgm:cxn modelId="{CD94FF78-DE6E-0444-B002-9FCCFF52EDD3}" srcId="{7A952642-735E-604B-901D-877F22E6DDB4}" destId="{21FDC003-8F2A-3D4D-9014-FF24370C3345}" srcOrd="2" destOrd="0" parTransId="{2ACB8E80-9CBA-554F-89B0-DE7B203E22A6}" sibTransId="{D17ACEF9-D663-9041-BC17-C5C87CDE776B}"/>
    <dgm:cxn modelId="{3268F194-B269-4BF1-B0AB-AD44FE422F14}" type="presOf" srcId="{2ACB8E80-9CBA-554F-89B0-DE7B203E22A6}" destId="{9016DCCB-3FA8-8D45-8C08-61B880465E36}" srcOrd="1" destOrd="0" presId="urn:microsoft.com/office/officeart/2005/8/layout/radial5"/>
    <dgm:cxn modelId="{190604A8-57B9-4F74-99F6-EEA7F0091600}" type="presOf" srcId="{2ACB8E80-9CBA-554F-89B0-DE7B203E22A6}" destId="{3B18E4C2-EB65-DA46-9477-41D0F5D6E2BF}" srcOrd="0" destOrd="0" presId="urn:microsoft.com/office/officeart/2005/8/layout/radial5"/>
    <dgm:cxn modelId="{1E6713EF-3781-4114-A191-2FD61604F13C}" type="presOf" srcId="{9335DB1F-3F30-A241-987C-91A19D2CC8DA}" destId="{13AF9BD3-32CC-464A-8821-933AC8044D77}" srcOrd="1" destOrd="0" presId="urn:microsoft.com/office/officeart/2005/8/layout/radial5"/>
    <dgm:cxn modelId="{6E8A7A2B-B37A-4605-BFC2-349F64D518D7}" type="presOf" srcId="{A179E9A8-7DB3-F14C-BABA-655404D7DB18}" destId="{5F889F28-665E-A24A-858E-129DB216E861}" srcOrd="0" destOrd="0" presId="urn:microsoft.com/office/officeart/2005/8/layout/radial5"/>
    <dgm:cxn modelId="{A97B31D7-FD3D-48E7-8F53-829FF0CCC43B}" type="presOf" srcId="{64E82F09-27EB-A74F-895D-5DC480B0ED26}" destId="{C70BE3FD-C0CA-BA49-9135-21CE1D280C58}" srcOrd="0" destOrd="0" presId="urn:microsoft.com/office/officeart/2005/8/layout/radial5"/>
    <dgm:cxn modelId="{F873AA59-FBEC-404E-B741-F3A826F3D629}" type="presOf" srcId="{0CACD610-F27A-BE41-8994-9AC7943FA22B}" destId="{C0CF7E11-4388-AA47-BDA0-C17F42B53EA4}" srcOrd="0" destOrd="0" presId="urn:microsoft.com/office/officeart/2005/8/layout/radial5"/>
    <dgm:cxn modelId="{A72AEACD-9AAA-6C4A-9583-0F9CE8F6BB05}" srcId="{7A952642-735E-604B-901D-877F22E6DDB4}" destId="{64E82F09-27EB-A74F-895D-5DC480B0ED26}" srcOrd="3" destOrd="0" parTransId="{D6CCB31F-6961-B84C-891E-9979F79A490A}" sibTransId="{67C83CBE-22D8-8142-B029-3002173F4258}"/>
    <dgm:cxn modelId="{804EE325-3B94-4443-ADFC-A1F68F8C0C23}" srcId="{7A952642-735E-604B-901D-877F22E6DDB4}" destId="{0CACD610-F27A-BE41-8994-9AC7943FA22B}" srcOrd="4" destOrd="0" parTransId="{3B294156-644A-D246-8BC7-C3F5FFC1C2F7}" sibTransId="{C15F88BD-1287-6345-83FA-7C1484A2ADED}"/>
    <dgm:cxn modelId="{62CE6C7A-F231-E34C-AA43-EEAB6B6CE129}" srcId="{7A952642-735E-604B-901D-877F22E6DDB4}" destId="{A179E9A8-7DB3-F14C-BABA-655404D7DB18}" srcOrd="0" destOrd="0" parTransId="{9335DB1F-3F30-A241-987C-91A19D2CC8DA}" sibTransId="{C0E1A7B9-8861-D343-A29D-A5B79EF7D18F}"/>
    <dgm:cxn modelId="{5AFB609F-C30C-4029-8412-F1B076963FFB}" type="presOf" srcId="{9335DB1F-3F30-A241-987C-91A19D2CC8DA}" destId="{8A48E0BB-C226-F54B-AC0D-E4AD796F4C58}" srcOrd="0" destOrd="0" presId="urn:microsoft.com/office/officeart/2005/8/layout/radial5"/>
    <dgm:cxn modelId="{F904DF32-B059-41D2-B541-F57A354182C8}" type="presOf" srcId="{D75E5289-0151-8744-9AF6-6AA7CCE58131}" destId="{3A02906C-549F-0040-89AA-B0357AA3B88F}" srcOrd="1" destOrd="0" presId="urn:microsoft.com/office/officeart/2005/8/layout/radial5"/>
    <dgm:cxn modelId="{B0EB6AA1-6001-1242-9105-42E4A211F934}" srcId="{642A27EB-2A3B-B348-B12B-7C486419F0F9}" destId="{7A952642-735E-604B-901D-877F22E6DDB4}" srcOrd="0" destOrd="0" parTransId="{2EBB10BE-B131-FA42-A05B-24F42EF2D6B8}" sibTransId="{4FCA0786-E3C1-FE43-9BB2-BB441FE0406E}"/>
    <dgm:cxn modelId="{E3D92C02-4B78-4FDB-931F-B1C54409998D}" type="presOf" srcId="{D75E5289-0151-8744-9AF6-6AA7CCE58131}" destId="{AA467007-4686-DF46-9E04-54F529E94AC6}" srcOrd="0" destOrd="0" presId="urn:microsoft.com/office/officeart/2005/8/layout/radial5"/>
    <dgm:cxn modelId="{E30194F5-B494-45B9-8CE3-11242AA4BACB}" type="presParOf" srcId="{43CB5484-7B1E-6E4B-B06C-5A0EBC871EDF}" destId="{1DBEAF0A-4C3B-2F49-85A6-7D15126A75DB}" srcOrd="0" destOrd="0" presId="urn:microsoft.com/office/officeart/2005/8/layout/radial5"/>
    <dgm:cxn modelId="{FCB8DCFA-4C1E-4CA6-8797-E7143AA5D34E}" type="presParOf" srcId="{43CB5484-7B1E-6E4B-B06C-5A0EBC871EDF}" destId="{8A48E0BB-C226-F54B-AC0D-E4AD796F4C58}" srcOrd="1" destOrd="0" presId="urn:microsoft.com/office/officeart/2005/8/layout/radial5"/>
    <dgm:cxn modelId="{349C9AC6-57BD-4BA9-A293-8231A1B7E8C0}" type="presParOf" srcId="{8A48E0BB-C226-F54B-AC0D-E4AD796F4C58}" destId="{13AF9BD3-32CC-464A-8821-933AC8044D77}" srcOrd="0" destOrd="0" presId="urn:microsoft.com/office/officeart/2005/8/layout/radial5"/>
    <dgm:cxn modelId="{19FC4D99-4AC0-4127-B749-D1EEB6FF78D4}" type="presParOf" srcId="{43CB5484-7B1E-6E4B-B06C-5A0EBC871EDF}" destId="{5F889F28-665E-A24A-858E-129DB216E861}" srcOrd="2" destOrd="0" presId="urn:microsoft.com/office/officeart/2005/8/layout/radial5"/>
    <dgm:cxn modelId="{49D384A8-7AC1-453D-B6C1-F301D3CA86F1}" type="presParOf" srcId="{43CB5484-7B1E-6E4B-B06C-5A0EBC871EDF}" destId="{AA467007-4686-DF46-9E04-54F529E94AC6}" srcOrd="3" destOrd="0" presId="urn:microsoft.com/office/officeart/2005/8/layout/radial5"/>
    <dgm:cxn modelId="{2937F74B-29C4-4B83-8348-127694CA092B}" type="presParOf" srcId="{AA467007-4686-DF46-9E04-54F529E94AC6}" destId="{3A02906C-549F-0040-89AA-B0357AA3B88F}" srcOrd="0" destOrd="0" presId="urn:microsoft.com/office/officeart/2005/8/layout/radial5"/>
    <dgm:cxn modelId="{F1C28E21-3399-48DC-972F-D392805DA1F5}" type="presParOf" srcId="{43CB5484-7B1E-6E4B-B06C-5A0EBC871EDF}" destId="{26C8FE0D-6F7B-434A-8188-35EBCBFFD554}" srcOrd="4" destOrd="0" presId="urn:microsoft.com/office/officeart/2005/8/layout/radial5"/>
    <dgm:cxn modelId="{5061C6B2-02A8-4622-AF2F-BDF09D0A39A2}" type="presParOf" srcId="{43CB5484-7B1E-6E4B-B06C-5A0EBC871EDF}" destId="{3B18E4C2-EB65-DA46-9477-41D0F5D6E2BF}" srcOrd="5" destOrd="0" presId="urn:microsoft.com/office/officeart/2005/8/layout/radial5"/>
    <dgm:cxn modelId="{8069F1D1-6080-472C-8143-D04129021F55}" type="presParOf" srcId="{3B18E4C2-EB65-DA46-9477-41D0F5D6E2BF}" destId="{9016DCCB-3FA8-8D45-8C08-61B880465E36}" srcOrd="0" destOrd="0" presId="urn:microsoft.com/office/officeart/2005/8/layout/radial5"/>
    <dgm:cxn modelId="{B26503E1-118E-4FBA-945D-8415F4064826}" type="presParOf" srcId="{43CB5484-7B1E-6E4B-B06C-5A0EBC871EDF}" destId="{F9CA8589-2E07-F64E-B211-72EFF0AEE626}" srcOrd="6" destOrd="0" presId="urn:microsoft.com/office/officeart/2005/8/layout/radial5"/>
    <dgm:cxn modelId="{ED7C5F50-3281-49FC-B83B-C002E5F7D131}" type="presParOf" srcId="{43CB5484-7B1E-6E4B-B06C-5A0EBC871EDF}" destId="{37E1EB49-1C6D-134E-9AA0-8D630B30D720}" srcOrd="7" destOrd="0" presId="urn:microsoft.com/office/officeart/2005/8/layout/radial5"/>
    <dgm:cxn modelId="{790F0FDA-560F-4DF6-BBA3-C2716CC7484F}" type="presParOf" srcId="{37E1EB49-1C6D-134E-9AA0-8D630B30D720}" destId="{C48D4FC9-7B3C-484F-849A-C8E68EE2E087}" srcOrd="0" destOrd="0" presId="urn:microsoft.com/office/officeart/2005/8/layout/radial5"/>
    <dgm:cxn modelId="{22EEC348-DE9A-4C77-8577-DB283D8744C0}" type="presParOf" srcId="{43CB5484-7B1E-6E4B-B06C-5A0EBC871EDF}" destId="{C70BE3FD-C0CA-BA49-9135-21CE1D280C58}" srcOrd="8" destOrd="0" presId="urn:microsoft.com/office/officeart/2005/8/layout/radial5"/>
    <dgm:cxn modelId="{94FEA1AD-5B7A-4331-9E93-0B79732F6CF0}" type="presParOf" srcId="{43CB5484-7B1E-6E4B-B06C-5A0EBC871EDF}" destId="{C8CF2B75-BE69-2144-AFDD-C1905272BAA7}" srcOrd="9" destOrd="0" presId="urn:microsoft.com/office/officeart/2005/8/layout/radial5"/>
    <dgm:cxn modelId="{A606E839-E9DE-4262-ACB2-1F72DB60FD56}" type="presParOf" srcId="{C8CF2B75-BE69-2144-AFDD-C1905272BAA7}" destId="{4C55779B-CEC3-2E45-87B4-AD8534982963}" srcOrd="0" destOrd="0" presId="urn:microsoft.com/office/officeart/2005/8/layout/radial5"/>
    <dgm:cxn modelId="{8DA06733-AD84-4DBA-A28D-F5AC1DF9CEF7}" type="presParOf" srcId="{43CB5484-7B1E-6E4B-B06C-5A0EBC871EDF}" destId="{C0CF7E11-4388-AA47-BDA0-C17F42B53EA4}"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EAF0A-4C3B-2F49-85A6-7D15126A75DB}">
      <dsp:nvSpPr>
        <dsp:cNvPr id="0" name=""/>
        <dsp:cNvSpPr/>
      </dsp:nvSpPr>
      <dsp:spPr>
        <a:xfrm>
          <a:off x="2058590" y="1598587"/>
          <a:ext cx="1810572" cy="1786042"/>
        </a:xfrm>
        <a:prstGeom prst="ellipse">
          <a:avLst/>
        </a:prstGeom>
        <a:gradFill rotWithShape="0">
          <a:gsLst>
            <a:gs pos="0">
              <a:schemeClr val="accent6">
                <a:shade val="60000"/>
                <a:hueOff val="0"/>
                <a:satOff val="0"/>
                <a:lumOff val="0"/>
                <a:alphaOff val="0"/>
                <a:shade val="51000"/>
                <a:satMod val="130000"/>
              </a:schemeClr>
            </a:gs>
            <a:gs pos="80000">
              <a:schemeClr val="accent6">
                <a:shade val="60000"/>
                <a:hueOff val="0"/>
                <a:satOff val="0"/>
                <a:lumOff val="0"/>
                <a:alphaOff val="0"/>
                <a:shade val="93000"/>
                <a:satMod val="130000"/>
              </a:schemeClr>
            </a:gs>
            <a:gs pos="100000">
              <a:schemeClr val="accent6">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FF00"/>
              </a:solidFill>
            </a:rPr>
            <a:t>Cost Effective Mass-Production</a:t>
          </a:r>
          <a:endParaRPr lang="en-US" sz="1800" b="1" kern="1200" dirty="0">
            <a:solidFill>
              <a:srgbClr val="FFFF00"/>
            </a:solidFill>
          </a:endParaRPr>
        </a:p>
      </dsp:txBody>
      <dsp:txXfrm>
        <a:off x="2323742" y="1860147"/>
        <a:ext cx="1280268" cy="1262922"/>
      </dsp:txXfrm>
    </dsp:sp>
    <dsp:sp modelId="{8A48E0BB-C226-F54B-AC0D-E4AD796F4C58}">
      <dsp:nvSpPr>
        <dsp:cNvPr id="0" name=""/>
        <dsp:cNvSpPr/>
      </dsp:nvSpPr>
      <dsp:spPr>
        <a:xfrm rot="16200000">
          <a:off x="2881620" y="1221094"/>
          <a:ext cx="164513" cy="453896"/>
        </a:xfrm>
        <a:prstGeom prst="rightArrow">
          <a:avLst>
            <a:gd name="adj1" fmla="val 60000"/>
            <a:gd name="adj2" fmla="val 50000"/>
          </a:avLst>
        </a:prstGeom>
        <a:gradFill rotWithShape="0">
          <a:gsLst>
            <a:gs pos="0">
              <a:schemeClr val="accent6">
                <a:shade val="90000"/>
                <a:hueOff val="0"/>
                <a:satOff val="0"/>
                <a:lumOff val="0"/>
                <a:alphaOff val="0"/>
                <a:shade val="51000"/>
                <a:satMod val="130000"/>
              </a:schemeClr>
            </a:gs>
            <a:gs pos="80000">
              <a:schemeClr val="accent6">
                <a:shade val="90000"/>
                <a:hueOff val="0"/>
                <a:satOff val="0"/>
                <a:lumOff val="0"/>
                <a:alphaOff val="0"/>
                <a:shade val="93000"/>
                <a:satMod val="130000"/>
              </a:schemeClr>
            </a:gs>
            <a:gs pos="100000">
              <a:schemeClr val="accent6">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2906297" y="1336550"/>
        <a:ext cx="115159" cy="272338"/>
      </dsp:txXfrm>
    </dsp:sp>
    <dsp:sp modelId="{5F889F28-665E-A24A-858E-129DB216E861}">
      <dsp:nvSpPr>
        <dsp:cNvPr id="0" name=""/>
        <dsp:cNvSpPr/>
      </dsp:nvSpPr>
      <dsp:spPr>
        <a:xfrm>
          <a:off x="2296382" y="-46803"/>
          <a:ext cx="1334988" cy="1334988"/>
        </a:xfrm>
        <a:prstGeom prst="ellipse">
          <a:avLst/>
        </a:prstGeom>
        <a:gradFill rotWithShape="0">
          <a:gsLst>
            <a:gs pos="0">
              <a:schemeClr val="accent6">
                <a:shade val="50000"/>
                <a:hueOff val="0"/>
                <a:satOff val="0"/>
                <a:lumOff val="0"/>
                <a:alphaOff val="0"/>
                <a:shade val="51000"/>
                <a:satMod val="130000"/>
              </a:schemeClr>
            </a:gs>
            <a:gs pos="80000">
              <a:schemeClr val="accent6">
                <a:shade val="50000"/>
                <a:hueOff val="0"/>
                <a:satOff val="0"/>
                <a:lumOff val="0"/>
                <a:alphaOff val="0"/>
                <a:shade val="93000"/>
                <a:satMod val="130000"/>
              </a:schemeClr>
            </a:gs>
            <a:gs pos="100000">
              <a:schemeClr val="accent6">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Cavity Specs. / Yield</a:t>
          </a:r>
          <a:endParaRPr lang="en-US" sz="1800" kern="1200" dirty="0"/>
        </a:p>
      </dsp:txBody>
      <dsp:txXfrm>
        <a:off x="2491886" y="148701"/>
        <a:ext cx="943980" cy="943980"/>
      </dsp:txXfrm>
    </dsp:sp>
    <dsp:sp modelId="{AA467007-4686-DF46-9E04-54F529E94AC6}">
      <dsp:nvSpPr>
        <dsp:cNvPr id="0" name=""/>
        <dsp:cNvSpPr/>
      </dsp:nvSpPr>
      <dsp:spPr>
        <a:xfrm rot="20520000">
          <a:off x="3835048" y="1976630"/>
          <a:ext cx="30591" cy="453896"/>
        </a:xfrm>
        <a:prstGeom prst="rightArrow">
          <a:avLst>
            <a:gd name="adj1" fmla="val 60000"/>
            <a:gd name="adj2" fmla="val 50000"/>
          </a:avLst>
        </a:prstGeom>
        <a:gradFill rotWithShape="0">
          <a:gsLst>
            <a:gs pos="0">
              <a:schemeClr val="accent6">
                <a:shade val="90000"/>
                <a:hueOff val="0"/>
                <a:satOff val="-712"/>
                <a:lumOff val="9660"/>
                <a:alphaOff val="0"/>
                <a:shade val="51000"/>
                <a:satMod val="130000"/>
              </a:schemeClr>
            </a:gs>
            <a:gs pos="80000">
              <a:schemeClr val="accent6">
                <a:shade val="90000"/>
                <a:hueOff val="0"/>
                <a:satOff val="-712"/>
                <a:lumOff val="9660"/>
                <a:alphaOff val="0"/>
                <a:shade val="93000"/>
                <a:satMod val="130000"/>
              </a:schemeClr>
            </a:gs>
            <a:gs pos="100000">
              <a:schemeClr val="accent6">
                <a:shade val="90000"/>
                <a:hueOff val="0"/>
                <a:satOff val="-712"/>
                <a:lumOff val="966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835273" y="2068827"/>
        <a:ext cx="21414" cy="272338"/>
      </dsp:txXfrm>
    </dsp:sp>
    <dsp:sp modelId="{26C8FE0D-6F7B-434A-8188-35EBCBFFD554}">
      <dsp:nvSpPr>
        <dsp:cNvPr id="0" name=""/>
        <dsp:cNvSpPr/>
      </dsp:nvSpPr>
      <dsp:spPr>
        <a:xfrm>
          <a:off x="3815175" y="1140365"/>
          <a:ext cx="1856100" cy="1546196"/>
        </a:xfrm>
        <a:prstGeom prst="ellipse">
          <a:avLst/>
        </a:prstGeom>
        <a:gradFill rotWithShape="0">
          <a:gsLst>
            <a:gs pos="0">
              <a:schemeClr val="accent6">
                <a:shade val="50000"/>
                <a:hueOff val="0"/>
                <a:satOff val="2318"/>
                <a:lumOff val="14673"/>
                <a:alphaOff val="0"/>
                <a:shade val="51000"/>
                <a:satMod val="130000"/>
              </a:schemeClr>
            </a:gs>
            <a:gs pos="80000">
              <a:schemeClr val="accent6">
                <a:shade val="50000"/>
                <a:hueOff val="0"/>
                <a:satOff val="2318"/>
                <a:lumOff val="14673"/>
                <a:alphaOff val="0"/>
                <a:shade val="93000"/>
                <a:satMod val="130000"/>
              </a:schemeClr>
            </a:gs>
            <a:gs pos="100000">
              <a:schemeClr val="accent6">
                <a:shade val="50000"/>
                <a:hueOff val="0"/>
                <a:satOff val="2318"/>
                <a:lumOff val="146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Plug Compatible Interfaces</a:t>
          </a:r>
          <a:endParaRPr lang="en-US" sz="1800" kern="1200" dirty="0"/>
        </a:p>
      </dsp:txBody>
      <dsp:txXfrm>
        <a:off x="4086995" y="1366800"/>
        <a:ext cx="1312460" cy="1093326"/>
      </dsp:txXfrm>
    </dsp:sp>
    <dsp:sp modelId="{3B18E4C2-EB65-DA46-9477-41D0F5D6E2BF}">
      <dsp:nvSpPr>
        <dsp:cNvPr id="0" name=""/>
        <dsp:cNvSpPr/>
      </dsp:nvSpPr>
      <dsp:spPr>
        <a:xfrm rot="3240000">
          <a:off x="3495314" y="3070171"/>
          <a:ext cx="107599" cy="453896"/>
        </a:xfrm>
        <a:prstGeom prst="rightArrow">
          <a:avLst>
            <a:gd name="adj1" fmla="val 60000"/>
            <a:gd name="adj2" fmla="val 50000"/>
          </a:avLst>
        </a:prstGeom>
        <a:gradFill rotWithShape="0">
          <a:gsLst>
            <a:gs pos="0">
              <a:schemeClr val="accent6">
                <a:shade val="90000"/>
                <a:hueOff val="0"/>
                <a:satOff val="-1424"/>
                <a:lumOff val="19320"/>
                <a:alphaOff val="0"/>
                <a:shade val="51000"/>
                <a:satMod val="130000"/>
              </a:schemeClr>
            </a:gs>
            <a:gs pos="80000">
              <a:schemeClr val="accent6">
                <a:shade val="90000"/>
                <a:hueOff val="0"/>
                <a:satOff val="-1424"/>
                <a:lumOff val="19320"/>
                <a:alphaOff val="0"/>
                <a:shade val="93000"/>
                <a:satMod val="130000"/>
              </a:schemeClr>
            </a:gs>
            <a:gs pos="100000">
              <a:schemeClr val="accent6">
                <a:shade val="90000"/>
                <a:hueOff val="0"/>
                <a:satOff val="-1424"/>
                <a:lumOff val="193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a:off x="3501967" y="3147892"/>
        <a:ext cx="75319" cy="272338"/>
      </dsp:txXfrm>
    </dsp:sp>
    <dsp:sp modelId="{F9CA8589-2E07-F64E-B211-72EFF0AEE626}">
      <dsp:nvSpPr>
        <dsp:cNvPr id="0" name=""/>
        <dsp:cNvSpPr/>
      </dsp:nvSpPr>
      <dsp:spPr>
        <a:xfrm>
          <a:off x="3267548" y="3246947"/>
          <a:ext cx="1592053" cy="1516533"/>
        </a:xfrm>
        <a:prstGeom prst="ellipse">
          <a:avLst/>
        </a:prstGeom>
        <a:gradFill rotWithShape="0">
          <a:gsLst>
            <a:gs pos="0">
              <a:schemeClr val="accent6">
                <a:shade val="50000"/>
                <a:hueOff val="0"/>
                <a:satOff val="4636"/>
                <a:lumOff val="29346"/>
                <a:alphaOff val="0"/>
                <a:shade val="51000"/>
                <a:satMod val="130000"/>
              </a:schemeClr>
            </a:gs>
            <a:gs pos="80000">
              <a:schemeClr val="accent6">
                <a:shade val="50000"/>
                <a:hueOff val="0"/>
                <a:satOff val="4636"/>
                <a:lumOff val="29346"/>
                <a:alphaOff val="0"/>
                <a:shade val="93000"/>
                <a:satMod val="130000"/>
              </a:schemeClr>
            </a:gs>
            <a:gs pos="100000">
              <a:schemeClr val="accent6">
                <a:shade val="50000"/>
                <a:hueOff val="0"/>
                <a:satOff val="4636"/>
                <a:lumOff val="2934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Production process models</a:t>
          </a:r>
          <a:endParaRPr lang="en-US" sz="1800" kern="1200" dirty="0"/>
        </a:p>
      </dsp:txBody>
      <dsp:txXfrm>
        <a:off x="3500699" y="3469038"/>
        <a:ext cx="1125751" cy="1072351"/>
      </dsp:txXfrm>
    </dsp:sp>
    <dsp:sp modelId="{37E1EB49-1C6D-134E-9AA0-8D630B30D720}">
      <dsp:nvSpPr>
        <dsp:cNvPr id="0" name=""/>
        <dsp:cNvSpPr/>
      </dsp:nvSpPr>
      <dsp:spPr>
        <a:xfrm rot="7560000">
          <a:off x="2322249" y="3072019"/>
          <a:ext cx="110095" cy="453896"/>
        </a:xfrm>
        <a:prstGeom prst="rightArrow">
          <a:avLst>
            <a:gd name="adj1" fmla="val 60000"/>
            <a:gd name="adj2" fmla="val 50000"/>
          </a:avLst>
        </a:prstGeom>
        <a:gradFill rotWithShape="0">
          <a:gsLst>
            <a:gs pos="0">
              <a:schemeClr val="accent6">
                <a:shade val="90000"/>
                <a:hueOff val="0"/>
                <a:satOff val="-1424"/>
                <a:lumOff val="19320"/>
                <a:alphaOff val="0"/>
                <a:shade val="51000"/>
                <a:satMod val="130000"/>
              </a:schemeClr>
            </a:gs>
            <a:gs pos="80000">
              <a:schemeClr val="accent6">
                <a:shade val="90000"/>
                <a:hueOff val="0"/>
                <a:satOff val="-1424"/>
                <a:lumOff val="19320"/>
                <a:alphaOff val="0"/>
                <a:shade val="93000"/>
                <a:satMod val="130000"/>
              </a:schemeClr>
            </a:gs>
            <a:gs pos="100000">
              <a:schemeClr val="accent6">
                <a:shade val="90000"/>
                <a:hueOff val="0"/>
                <a:satOff val="-1424"/>
                <a:lumOff val="193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348470" y="3149438"/>
        <a:ext cx="77067" cy="272338"/>
      </dsp:txXfrm>
    </dsp:sp>
    <dsp:sp modelId="{C70BE3FD-C0CA-BA49-9135-21CE1D280C58}">
      <dsp:nvSpPr>
        <dsp:cNvPr id="0" name=""/>
        <dsp:cNvSpPr/>
      </dsp:nvSpPr>
      <dsp:spPr>
        <a:xfrm>
          <a:off x="1098189" y="3239224"/>
          <a:ext cx="1531979" cy="1531979"/>
        </a:xfrm>
        <a:prstGeom prst="ellipse">
          <a:avLst/>
        </a:prstGeom>
        <a:gradFill rotWithShape="0">
          <a:gsLst>
            <a:gs pos="0">
              <a:schemeClr val="accent6">
                <a:shade val="50000"/>
                <a:hueOff val="0"/>
                <a:satOff val="4636"/>
                <a:lumOff val="29346"/>
                <a:alphaOff val="0"/>
                <a:shade val="51000"/>
                <a:satMod val="130000"/>
              </a:schemeClr>
            </a:gs>
            <a:gs pos="80000">
              <a:schemeClr val="accent6">
                <a:shade val="50000"/>
                <a:hueOff val="0"/>
                <a:satOff val="4636"/>
                <a:lumOff val="29346"/>
                <a:alphaOff val="0"/>
                <a:shade val="93000"/>
                <a:satMod val="130000"/>
              </a:schemeClr>
            </a:gs>
            <a:gs pos="100000">
              <a:schemeClr val="accent6">
                <a:shade val="50000"/>
                <a:hueOff val="0"/>
                <a:satOff val="4636"/>
                <a:lumOff val="2934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Vendor </a:t>
          </a:r>
        </a:p>
        <a:p>
          <a:pPr lvl="0" algn="ctr" defTabSz="800100">
            <a:lnSpc>
              <a:spcPct val="90000"/>
            </a:lnSpc>
            <a:spcBef>
              <a:spcPct val="0"/>
            </a:spcBef>
            <a:spcAft>
              <a:spcPct val="35000"/>
            </a:spcAft>
          </a:pPr>
          <a:r>
            <a:rPr lang="en-US" sz="1800" kern="1200" dirty="0" smtClean="0"/>
            <a:t>models</a:t>
          </a:r>
          <a:endParaRPr lang="en-US" sz="1800" kern="1200" dirty="0"/>
        </a:p>
      </dsp:txBody>
      <dsp:txXfrm>
        <a:off x="1322542" y="3463577"/>
        <a:ext cx="1083273" cy="1083273"/>
      </dsp:txXfrm>
    </dsp:sp>
    <dsp:sp modelId="{C8CF2B75-BE69-2144-AFDD-C1905272BAA7}">
      <dsp:nvSpPr>
        <dsp:cNvPr id="0" name=""/>
        <dsp:cNvSpPr/>
      </dsp:nvSpPr>
      <dsp:spPr>
        <a:xfrm rot="11880000">
          <a:off x="2054530" y="1975065"/>
          <a:ext cx="36125" cy="453896"/>
        </a:xfrm>
        <a:prstGeom prst="rightArrow">
          <a:avLst>
            <a:gd name="adj1" fmla="val 60000"/>
            <a:gd name="adj2" fmla="val 50000"/>
          </a:avLst>
        </a:prstGeom>
        <a:gradFill rotWithShape="0">
          <a:gsLst>
            <a:gs pos="0">
              <a:schemeClr val="accent6">
                <a:shade val="90000"/>
                <a:hueOff val="0"/>
                <a:satOff val="-712"/>
                <a:lumOff val="9660"/>
                <a:alphaOff val="0"/>
                <a:shade val="51000"/>
                <a:satMod val="130000"/>
              </a:schemeClr>
            </a:gs>
            <a:gs pos="80000">
              <a:schemeClr val="accent6">
                <a:shade val="90000"/>
                <a:hueOff val="0"/>
                <a:satOff val="-712"/>
                <a:lumOff val="9660"/>
                <a:alphaOff val="0"/>
                <a:shade val="93000"/>
                <a:satMod val="130000"/>
              </a:schemeClr>
            </a:gs>
            <a:gs pos="100000">
              <a:schemeClr val="accent6">
                <a:shade val="90000"/>
                <a:hueOff val="0"/>
                <a:satOff val="-712"/>
                <a:lumOff val="966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a:p>
      </dsp:txBody>
      <dsp:txXfrm rot="10800000">
        <a:off x="2065102" y="2067518"/>
        <a:ext cx="25288" cy="272338"/>
      </dsp:txXfrm>
    </dsp:sp>
    <dsp:sp modelId="{C0CF7E11-4388-AA47-BDA0-C17F42B53EA4}">
      <dsp:nvSpPr>
        <dsp:cNvPr id="0" name=""/>
        <dsp:cNvSpPr/>
      </dsp:nvSpPr>
      <dsp:spPr>
        <a:xfrm>
          <a:off x="272323" y="1118871"/>
          <a:ext cx="1824408" cy="1589183"/>
        </a:xfrm>
        <a:prstGeom prst="ellipse">
          <a:avLst/>
        </a:prstGeom>
        <a:gradFill rotWithShape="0">
          <a:gsLst>
            <a:gs pos="0">
              <a:schemeClr val="accent6">
                <a:shade val="50000"/>
                <a:hueOff val="0"/>
                <a:satOff val="2318"/>
                <a:lumOff val="14673"/>
                <a:alphaOff val="0"/>
                <a:shade val="51000"/>
                <a:satMod val="130000"/>
              </a:schemeClr>
            </a:gs>
            <a:gs pos="80000">
              <a:schemeClr val="accent6">
                <a:shade val="50000"/>
                <a:hueOff val="0"/>
                <a:satOff val="2318"/>
                <a:lumOff val="14673"/>
                <a:alphaOff val="0"/>
                <a:shade val="93000"/>
                <a:satMod val="130000"/>
              </a:schemeClr>
            </a:gs>
            <a:gs pos="100000">
              <a:schemeClr val="accent6">
                <a:shade val="50000"/>
                <a:hueOff val="0"/>
                <a:satOff val="2318"/>
                <a:lumOff val="146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In-kind contribution models</a:t>
          </a:r>
          <a:endParaRPr lang="en-US" sz="1800" kern="1200" dirty="0"/>
        </a:p>
      </dsp:txBody>
      <dsp:txXfrm>
        <a:off x="539501" y="1351601"/>
        <a:ext cx="1290052" cy="112372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3.emf"/></Relationships>
</file>

<file path=ppt/drawings/drawing1.xml><?xml version="1.0" encoding="utf-8"?>
<c:userShapes xmlns:c="http://schemas.openxmlformats.org/drawingml/2006/chart">
  <cdr:relSizeAnchor xmlns:cdr="http://schemas.openxmlformats.org/drawingml/2006/chartDrawing">
    <cdr:from>
      <cdr:x>0.91694</cdr:x>
      <cdr:y>0.00851</cdr:y>
    </cdr:from>
    <cdr:to>
      <cdr:x>0.96419</cdr:x>
      <cdr:y>0.08725</cdr:y>
    </cdr:to>
    <cdr:sp macro="" textlink="">
      <cdr:nvSpPr>
        <cdr:cNvPr id="2" name="Étoile à 5 branches 1"/>
        <cdr:cNvSpPr/>
      </cdr:nvSpPr>
      <cdr:spPr>
        <a:xfrm xmlns:a="http://schemas.openxmlformats.org/drawingml/2006/main">
          <a:off x="4192267" y="23337"/>
          <a:ext cx="216027" cy="216000"/>
        </a:xfrm>
        <a:prstGeom xmlns:a="http://schemas.openxmlformats.org/drawingml/2006/main" prst="star5">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fr-FR"/>
        </a:p>
      </cdr:txBody>
    </cdr:sp>
  </cdr:relSizeAnchor>
</c:userShapes>
</file>

<file path=ppt/drawings/drawing2.xml><?xml version="1.0" encoding="utf-8"?>
<c:userShapes xmlns:c="http://schemas.openxmlformats.org/drawingml/2006/chart">
  <cdr:relSizeAnchor xmlns:cdr="http://schemas.openxmlformats.org/drawingml/2006/chartDrawing">
    <cdr:from>
      <cdr:x>0.89099</cdr:x>
      <cdr:y>0.06204</cdr:y>
    </cdr:from>
    <cdr:to>
      <cdr:x>0.93824</cdr:x>
      <cdr:y>0.14078</cdr:y>
    </cdr:to>
    <cdr:sp macro="" textlink="">
      <cdr:nvSpPr>
        <cdr:cNvPr id="2" name="Étoile à 5 branches 1"/>
        <cdr:cNvSpPr/>
      </cdr:nvSpPr>
      <cdr:spPr>
        <a:xfrm xmlns:a="http://schemas.openxmlformats.org/drawingml/2006/main">
          <a:off x="4073610" y="170198"/>
          <a:ext cx="216027" cy="216000"/>
        </a:xfrm>
        <a:prstGeom xmlns:a="http://schemas.openxmlformats.org/drawingml/2006/main" prst="star5">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fr-F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4894" tIns="47447" rIns="94894" bIns="47447" numCol="1" anchor="t" anchorCtr="0" compatLnSpc="1">
            <a:prstTxWarp prst="textNoShape">
              <a:avLst/>
            </a:prstTxWarp>
          </a:bodyPr>
          <a:lstStyle>
            <a:lvl1pPr>
              <a:defRPr sz="1300">
                <a:latin typeface="Arial" charset="0"/>
              </a:defRPr>
            </a:lvl1pPr>
          </a:lstStyle>
          <a:p>
            <a:pPr>
              <a:defRPr/>
            </a:pPr>
            <a:endParaRPr lang="fr-FR"/>
          </a:p>
        </p:txBody>
      </p:sp>
      <p:sp>
        <p:nvSpPr>
          <p:cNvPr id="94211" name="Rectangle 3"/>
          <p:cNvSpPr>
            <a:spLocks noGrp="1" noChangeArrowheads="1"/>
          </p:cNvSpPr>
          <p:nvPr>
            <p:ph type="dt" idx="1"/>
          </p:nvPr>
        </p:nvSpPr>
        <p:spPr bwMode="auto">
          <a:xfrm>
            <a:off x="4019550" y="0"/>
            <a:ext cx="3078163" cy="511175"/>
          </a:xfrm>
          <a:prstGeom prst="rect">
            <a:avLst/>
          </a:prstGeom>
          <a:noFill/>
          <a:ln w="9525">
            <a:noFill/>
            <a:miter lim="800000"/>
            <a:headEnd/>
            <a:tailEnd/>
          </a:ln>
          <a:effectLst/>
        </p:spPr>
        <p:txBody>
          <a:bodyPr vert="horz" wrap="square" lIns="94894" tIns="47447" rIns="94894" bIns="47447" numCol="1" anchor="t" anchorCtr="0" compatLnSpc="1">
            <a:prstTxWarp prst="textNoShape">
              <a:avLst/>
            </a:prstTxWarp>
          </a:bodyPr>
          <a:lstStyle>
            <a:lvl1pPr algn="r">
              <a:defRPr sz="1300">
                <a:latin typeface="Arial" charset="0"/>
              </a:defRPr>
            </a:lvl1pPr>
          </a:lstStyle>
          <a:p>
            <a:pPr>
              <a:defRPr/>
            </a:pPr>
            <a:endParaRPr lang="fr-FR"/>
          </a:p>
        </p:txBody>
      </p:sp>
      <p:sp>
        <p:nvSpPr>
          <p:cNvPr id="3072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9421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4894" tIns="47447" rIns="94894" bIns="47447"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94214" name="Rectangle 6"/>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4894" tIns="47447" rIns="94894" bIns="47447" numCol="1" anchor="b" anchorCtr="0" compatLnSpc="1">
            <a:prstTxWarp prst="textNoShape">
              <a:avLst/>
            </a:prstTxWarp>
          </a:bodyPr>
          <a:lstStyle>
            <a:lvl1pPr>
              <a:defRPr sz="1300">
                <a:latin typeface="Arial" charset="0"/>
              </a:defRPr>
            </a:lvl1pPr>
          </a:lstStyle>
          <a:p>
            <a:pPr>
              <a:defRPr/>
            </a:pPr>
            <a:endParaRPr lang="fr-FR"/>
          </a:p>
        </p:txBody>
      </p:sp>
      <p:sp>
        <p:nvSpPr>
          <p:cNvPr id="94215" name="Rectangle 7"/>
          <p:cNvSpPr>
            <a:spLocks noGrp="1" noChangeArrowheads="1"/>
          </p:cNvSpPr>
          <p:nvPr>
            <p:ph type="sldNum" sz="quarter" idx="5"/>
          </p:nvPr>
        </p:nvSpPr>
        <p:spPr bwMode="auto">
          <a:xfrm>
            <a:off x="4019550" y="9720263"/>
            <a:ext cx="3078163" cy="512762"/>
          </a:xfrm>
          <a:prstGeom prst="rect">
            <a:avLst/>
          </a:prstGeom>
          <a:noFill/>
          <a:ln w="9525">
            <a:noFill/>
            <a:miter lim="800000"/>
            <a:headEnd/>
            <a:tailEnd/>
          </a:ln>
          <a:effectLst/>
        </p:spPr>
        <p:txBody>
          <a:bodyPr vert="horz" wrap="square" lIns="94894" tIns="47447" rIns="94894" bIns="47447" numCol="1" anchor="b" anchorCtr="0" compatLnSpc="1">
            <a:prstTxWarp prst="textNoShape">
              <a:avLst/>
            </a:prstTxWarp>
          </a:bodyPr>
          <a:lstStyle>
            <a:lvl1pPr algn="r">
              <a:defRPr sz="1300">
                <a:latin typeface="Arial" charset="0"/>
              </a:defRPr>
            </a:lvl1pPr>
          </a:lstStyle>
          <a:p>
            <a:pPr>
              <a:defRPr/>
            </a:pPr>
            <a:fld id="{79D6BB52-42E3-4200-8C17-E21CC611BF36}" type="slidenum">
              <a:rPr lang="fr-FR"/>
              <a:pPr>
                <a:defRPr/>
              </a:pPr>
              <a:t>‹N°›</a:t>
            </a:fld>
            <a:endParaRPr lang="fr-FR"/>
          </a:p>
        </p:txBody>
      </p:sp>
    </p:spTree>
    <p:extLst>
      <p:ext uri="{BB962C8B-B14F-4D97-AF65-F5344CB8AC3E}">
        <p14:creationId xmlns:p14="http://schemas.microsoft.com/office/powerpoint/2010/main" val="374166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aseline="30000">
                <a:solidFill>
                  <a:schemeClr val="tx1"/>
                </a:solidFill>
                <a:latin typeface="Arial" charset="0"/>
                <a:ea typeface="ＭＳ Ｐゴシック" charset="-128"/>
              </a:defRPr>
            </a:lvl1pPr>
            <a:lvl2pPr marL="41087645" indent="-40592405">
              <a:defRPr sz="2600" baseline="30000">
                <a:solidFill>
                  <a:schemeClr val="tx1"/>
                </a:solidFill>
                <a:latin typeface="Arial" charset="0"/>
                <a:ea typeface="ＭＳ Ｐゴシック" charset="-128"/>
              </a:defRPr>
            </a:lvl2pPr>
            <a:lvl3pPr>
              <a:defRPr sz="2600" baseline="30000">
                <a:solidFill>
                  <a:schemeClr val="tx1"/>
                </a:solidFill>
                <a:latin typeface="Arial" charset="0"/>
                <a:ea typeface="ＭＳ Ｐゴシック" charset="-128"/>
              </a:defRPr>
            </a:lvl3pPr>
            <a:lvl4pPr>
              <a:defRPr sz="2600" baseline="30000">
                <a:solidFill>
                  <a:schemeClr val="tx1"/>
                </a:solidFill>
                <a:latin typeface="Arial" charset="0"/>
                <a:ea typeface="ＭＳ Ｐゴシック" charset="-128"/>
              </a:defRPr>
            </a:lvl4pPr>
            <a:lvl5pPr>
              <a:defRPr sz="2600" baseline="30000">
                <a:solidFill>
                  <a:schemeClr val="tx1"/>
                </a:solidFill>
                <a:latin typeface="Arial" charset="0"/>
                <a:ea typeface="ＭＳ Ｐゴシック" charset="-128"/>
              </a:defRPr>
            </a:lvl5pPr>
            <a:lvl6pPr marL="495239" eaLnBrk="0" fontAlgn="base" hangingPunct="0">
              <a:spcBef>
                <a:spcPct val="0"/>
              </a:spcBef>
              <a:spcAft>
                <a:spcPct val="0"/>
              </a:spcAft>
              <a:defRPr sz="2600" baseline="30000">
                <a:solidFill>
                  <a:schemeClr val="tx1"/>
                </a:solidFill>
                <a:latin typeface="Arial" charset="0"/>
                <a:ea typeface="ＭＳ Ｐゴシック" charset="-128"/>
              </a:defRPr>
            </a:lvl6pPr>
            <a:lvl7pPr marL="990478" eaLnBrk="0" fontAlgn="base" hangingPunct="0">
              <a:spcBef>
                <a:spcPct val="0"/>
              </a:spcBef>
              <a:spcAft>
                <a:spcPct val="0"/>
              </a:spcAft>
              <a:defRPr sz="2600" baseline="30000">
                <a:solidFill>
                  <a:schemeClr val="tx1"/>
                </a:solidFill>
                <a:latin typeface="Arial" charset="0"/>
                <a:ea typeface="ＭＳ Ｐゴシック" charset="-128"/>
              </a:defRPr>
            </a:lvl7pPr>
            <a:lvl8pPr marL="1485717" eaLnBrk="0" fontAlgn="base" hangingPunct="0">
              <a:spcBef>
                <a:spcPct val="0"/>
              </a:spcBef>
              <a:spcAft>
                <a:spcPct val="0"/>
              </a:spcAft>
              <a:defRPr sz="2600" baseline="30000">
                <a:solidFill>
                  <a:schemeClr val="tx1"/>
                </a:solidFill>
                <a:latin typeface="Arial" charset="0"/>
                <a:ea typeface="ＭＳ Ｐゴシック" charset="-128"/>
              </a:defRPr>
            </a:lvl8pPr>
            <a:lvl9pPr marL="1980956" eaLnBrk="0" fontAlgn="base" hangingPunct="0">
              <a:spcBef>
                <a:spcPct val="0"/>
              </a:spcBef>
              <a:spcAft>
                <a:spcPct val="0"/>
              </a:spcAft>
              <a:defRPr sz="2600" baseline="30000">
                <a:solidFill>
                  <a:schemeClr val="tx1"/>
                </a:solidFill>
                <a:latin typeface="Arial" charset="0"/>
                <a:ea typeface="ＭＳ Ｐゴシック" charset="-128"/>
              </a:defRPr>
            </a:lvl9pPr>
          </a:lstStyle>
          <a:p>
            <a:r>
              <a:rPr lang="fr-FR" sz="1300" baseline="0"/>
              <a:t>Accélération Laser-Plasma</a:t>
            </a:r>
          </a:p>
        </p:txBody>
      </p:sp>
      <p:sp>
        <p:nvSpPr>
          <p:cNvPr id="215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aseline="30000">
                <a:solidFill>
                  <a:schemeClr val="tx1"/>
                </a:solidFill>
                <a:latin typeface="Arial" charset="0"/>
                <a:ea typeface="ＭＳ Ｐゴシック" charset="-128"/>
              </a:defRPr>
            </a:lvl1pPr>
            <a:lvl2pPr marL="41087645" indent="-40592405">
              <a:defRPr sz="2600" baseline="30000">
                <a:solidFill>
                  <a:schemeClr val="tx1"/>
                </a:solidFill>
                <a:latin typeface="Arial" charset="0"/>
                <a:ea typeface="ＭＳ Ｐゴシック" charset="-128"/>
              </a:defRPr>
            </a:lvl2pPr>
            <a:lvl3pPr>
              <a:defRPr sz="2600" baseline="30000">
                <a:solidFill>
                  <a:schemeClr val="tx1"/>
                </a:solidFill>
                <a:latin typeface="Arial" charset="0"/>
                <a:ea typeface="ＭＳ Ｐゴシック" charset="-128"/>
              </a:defRPr>
            </a:lvl3pPr>
            <a:lvl4pPr>
              <a:defRPr sz="2600" baseline="30000">
                <a:solidFill>
                  <a:schemeClr val="tx1"/>
                </a:solidFill>
                <a:latin typeface="Arial" charset="0"/>
                <a:ea typeface="ＭＳ Ｐゴシック" charset="-128"/>
              </a:defRPr>
            </a:lvl4pPr>
            <a:lvl5pPr>
              <a:defRPr sz="2600" baseline="30000">
                <a:solidFill>
                  <a:schemeClr val="tx1"/>
                </a:solidFill>
                <a:latin typeface="Arial" charset="0"/>
                <a:ea typeface="ＭＳ Ｐゴシック" charset="-128"/>
              </a:defRPr>
            </a:lvl5pPr>
            <a:lvl6pPr marL="495239" eaLnBrk="0" fontAlgn="base" hangingPunct="0">
              <a:spcBef>
                <a:spcPct val="0"/>
              </a:spcBef>
              <a:spcAft>
                <a:spcPct val="0"/>
              </a:spcAft>
              <a:defRPr sz="2600" baseline="30000">
                <a:solidFill>
                  <a:schemeClr val="tx1"/>
                </a:solidFill>
                <a:latin typeface="Arial" charset="0"/>
                <a:ea typeface="ＭＳ Ｐゴシック" charset="-128"/>
              </a:defRPr>
            </a:lvl6pPr>
            <a:lvl7pPr marL="990478" eaLnBrk="0" fontAlgn="base" hangingPunct="0">
              <a:spcBef>
                <a:spcPct val="0"/>
              </a:spcBef>
              <a:spcAft>
                <a:spcPct val="0"/>
              </a:spcAft>
              <a:defRPr sz="2600" baseline="30000">
                <a:solidFill>
                  <a:schemeClr val="tx1"/>
                </a:solidFill>
                <a:latin typeface="Arial" charset="0"/>
                <a:ea typeface="ＭＳ Ｐゴシック" charset="-128"/>
              </a:defRPr>
            </a:lvl7pPr>
            <a:lvl8pPr marL="1485717" eaLnBrk="0" fontAlgn="base" hangingPunct="0">
              <a:spcBef>
                <a:spcPct val="0"/>
              </a:spcBef>
              <a:spcAft>
                <a:spcPct val="0"/>
              </a:spcAft>
              <a:defRPr sz="2600" baseline="30000">
                <a:solidFill>
                  <a:schemeClr val="tx1"/>
                </a:solidFill>
                <a:latin typeface="Arial" charset="0"/>
                <a:ea typeface="ＭＳ Ｐゴシック" charset="-128"/>
              </a:defRPr>
            </a:lvl8pPr>
            <a:lvl9pPr marL="1980956" eaLnBrk="0" fontAlgn="base" hangingPunct="0">
              <a:spcBef>
                <a:spcPct val="0"/>
              </a:spcBef>
              <a:spcAft>
                <a:spcPct val="0"/>
              </a:spcAft>
              <a:defRPr sz="2600" baseline="30000">
                <a:solidFill>
                  <a:schemeClr val="tx1"/>
                </a:solidFill>
                <a:latin typeface="Arial" charset="0"/>
                <a:ea typeface="ＭＳ Ｐゴシック" charset="-128"/>
              </a:defRPr>
            </a:lvl9pPr>
          </a:lstStyle>
          <a:p>
            <a:r>
              <a:rPr lang="fr-FR" sz="1300" baseline="0"/>
              <a:t>07.02.2006</a:t>
            </a:r>
          </a:p>
        </p:txBody>
      </p:sp>
      <p:sp>
        <p:nvSpPr>
          <p:cNvPr id="2150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aseline="30000">
                <a:solidFill>
                  <a:schemeClr val="tx1"/>
                </a:solidFill>
                <a:latin typeface="Arial" charset="0"/>
                <a:ea typeface="ＭＳ Ｐゴシック" charset="-128"/>
              </a:defRPr>
            </a:lvl1pPr>
            <a:lvl2pPr marL="41087645" indent="-40592405">
              <a:defRPr sz="2600" baseline="30000">
                <a:solidFill>
                  <a:schemeClr val="tx1"/>
                </a:solidFill>
                <a:latin typeface="Arial" charset="0"/>
                <a:ea typeface="ＭＳ Ｐゴシック" charset="-128"/>
              </a:defRPr>
            </a:lvl2pPr>
            <a:lvl3pPr>
              <a:defRPr sz="2600" baseline="30000">
                <a:solidFill>
                  <a:schemeClr val="tx1"/>
                </a:solidFill>
                <a:latin typeface="Arial" charset="0"/>
                <a:ea typeface="ＭＳ Ｐゴシック" charset="-128"/>
              </a:defRPr>
            </a:lvl3pPr>
            <a:lvl4pPr>
              <a:defRPr sz="2600" baseline="30000">
                <a:solidFill>
                  <a:schemeClr val="tx1"/>
                </a:solidFill>
                <a:latin typeface="Arial" charset="0"/>
                <a:ea typeface="ＭＳ Ｐゴシック" charset="-128"/>
              </a:defRPr>
            </a:lvl4pPr>
            <a:lvl5pPr>
              <a:defRPr sz="2600" baseline="30000">
                <a:solidFill>
                  <a:schemeClr val="tx1"/>
                </a:solidFill>
                <a:latin typeface="Arial" charset="0"/>
                <a:ea typeface="ＭＳ Ｐゴシック" charset="-128"/>
              </a:defRPr>
            </a:lvl5pPr>
            <a:lvl6pPr marL="495239" eaLnBrk="0" fontAlgn="base" hangingPunct="0">
              <a:spcBef>
                <a:spcPct val="0"/>
              </a:spcBef>
              <a:spcAft>
                <a:spcPct val="0"/>
              </a:spcAft>
              <a:defRPr sz="2600" baseline="30000">
                <a:solidFill>
                  <a:schemeClr val="tx1"/>
                </a:solidFill>
                <a:latin typeface="Arial" charset="0"/>
                <a:ea typeface="ＭＳ Ｐゴシック" charset="-128"/>
              </a:defRPr>
            </a:lvl6pPr>
            <a:lvl7pPr marL="990478" eaLnBrk="0" fontAlgn="base" hangingPunct="0">
              <a:spcBef>
                <a:spcPct val="0"/>
              </a:spcBef>
              <a:spcAft>
                <a:spcPct val="0"/>
              </a:spcAft>
              <a:defRPr sz="2600" baseline="30000">
                <a:solidFill>
                  <a:schemeClr val="tx1"/>
                </a:solidFill>
                <a:latin typeface="Arial" charset="0"/>
                <a:ea typeface="ＭＳ Ｐゴシック" charset="-128"/>
              </a:defRPr>
            </a:lvl7pPr>
            <a:lvl8pPr marL="1485717" eaLnBrk="0" fontAlgn="base" hangingPunct="0">
              <a:spcBef>
                <a:spcPct val="0"/>
              </a:spcBef>
              <a:spcAft>
                <a:spcPct val="0"/>
              </a:spcAft>
              <a:defRPr sz="2600" baseline="30000">
                <a:solidFill>
                  <a:schemeClr val="tx1"/>
                </a:solidFill>
                <a:latin typeface="Arial" charset="0"/>
                <a:ea typeface="ＭＳ Ｐゴシック" charset="-128"/>
              </a:defRPr>
            </a:lvl8pPr>
            <a:lvl9pPr marL="1980956" eaLnBrk="0" fontAlgn="base" hangingPunct="0">
              <a:spcBef>
                <a:spcPct val="0"/>
              </a:spcBef>
              <a:spcAft>
                <a:spcPct val="0"/>
              </a:spcAft>
              <a:defRPr sz="2600" baseline="30000">
                <a:solidFill>
                  <a:schemeClr val="tx1"/>
                </a:solidFill>
                <a:latin typeface="Arial" charset="0"/>
                <a:ea typeface="ＭＳ Ｐゴシック" charset="-128"/>
              </a:defRPr>
            </a:lvl9pPr>
          </a:lstStyle>
          <a:p>
            <a:r>
              <a:rPr lang="fr-FR" sz="1300" baseline="0"/>
              <a:t>Tourniquet LLR </a:t>
            </a:r>
          </a:p>
        </p:txBody>
      </p:sp>
      <p:sp>
        <p:nvSpPr>
          <p:cNvPr id="215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aseline="30000">
                <a:solidFill>
                  <a:schemeClr val="tx1"/>
                </a:solidFill>
                <a:latin typeface="Arial" charset="0"/>
                <a:ea typeface="ＭＳ Ｐゴシック" charset="-128"/>
              </a:defRPr>
            </a:lvl1pPr>
            <a:lvl2pPr marL="41087645" indent="-40592405">
              <a:defRPr sz="2600" baseline="30000">
                <a:solidFill>
                  <a:schemeClr val="tx1"/>
                </a:solidFill>
                <a:latin typeface="Arial" charset="0"/>
                <a:ea typeface="ＭＳ Ｐゴシック" charset="-128"/>
              </a:defRPr>
            </a:lvl2pPr>
            <a:lvl3pPr>
              <a:defRPr sz="2600" baseline="30000">
                <a:solidFill>
                  <a:schemeClr val="tx1"/>
                </a:solidFill>
                <a:latin typeface="Arial" charset="0"/>
                <a:ea typeface="ＭＳ Ｐゴシック" charset="-128"/>
              </a:defRPr>
            </a:lvl3pPr>
            <a:lvl4pPr>
              <a:defRPr sz="2600" baseline="30000">
                <a:solidFill>
                  <a:schemeClr val="tx1"/>
                </a:solidFill>
                <a:latin typeface="Arial" charset="0"/>
                <a:ea typeface="ＭＳ Ｐゴシック" charset="-128"/>
              </a:defRPr>
            </a:lvl4pPr>
            <a:lvl5pPr>
              <a:defRPr sz="2600" baseline="30000">
                <a:solidFill>
                  <a:schemeClr val="tx1"/>
                </a:solidFill>
                <a:latin typeface="Arial" charset="0"/>
                <a:ea typeface="ＭＳ Ｐゴシック" charset="-128"/>
              </a:defRPr>
            </a:lvl5pPr>
            <a:lvl6pPr marL="495239" eaLnBrk="0" fontAlgn="base" hangingPunct="0">
              <a:spcBef>
                <a:spcPct val="0"/>
              </a:spcBef>
              <a:spcAft>
                <a:spcPct val="0"/>
              </a:spcAft>
              <a:defRPr sz="2600" baseline="30000">
                <a:solidFill>
                  <a:schemeClr val="tx1"/>
                </a:solidFill>
                <a:latin typeface="Arial" charset="0"/>
                <a:ea typeface="ＭＳ Ｐゴシック" charset="-128"/>
              </a:defRPr>
            </a:lvl6pPr>
            <a:lvl7pPr marL="990478" eaLnBrk="0" fontAlgn="base" hangingPunct="0">
              <a:spcBef>
                <a:spcPct val="0"/>
              </a:spcBef>
              <a:spcAft>
                <a:spcPct val="0"/>
              </a:spcAft>
              <a:defRPr sz="2600" baseline="30000">
                <a:solidFill>
                  <a:schemeClr val="tx1"/>
                </a:solidFill>
                <a:latin typeface="Arial" charset="0"/>
                <a:ea typeface="ＭＳ Ｐゴシック" charset="-128"/>
              </a:defRPr>
            </a:lvl7pPr>
            <a:lvl8pPr marL="1485717" eaLnBrk="0" fontAlgn="base" hangingPunct="0">
              <a:spcBef>
                <a:spcPct val="0"/>
              </a:spcBef>
              <a:spcAft>
                <a:spcPct val="0"/>
              </a:spcAft>
              <a:defRPr sz="2600" baseline="30000">
                <a:solidFill>
                  <a:schemeClr val="tx1"/>
                </a:solidFill>
                <a:latin typeface="Arial" charset="0"/>
                <a:ea typeface="ＭＳ Ｐゴシック" charset="-128"/>
              </a:defRPr>
            </a:lvl8pPr>
            <a:lvl9pPr marL="1980956" eaLnBrk="0" fontAlgn="base" hangingPunct="0">
              <a:spcBef>
                <a:spcPct val="0"/>
              </a:spcBef>
              <a:spcAft>
                <a:spcPct val="0"/>
              </a:spcAft>
              <a:defRPr sz="2600" baseline="30000">
                <a:solidFill>
                  <a:schemeClr val="tx1"/>
                </a:solidFill>
                <a:latin typeface="Arial" charset="0"/>
                <a:ea typeface="ＭＳ Ｐゴシック" charset="-128"/>
              </a:defRPr>
            </a:lvl9pPr>
          </a:lstStyle>
          <a:p>
            <a:fld id="{F2E39CFA-B1E4-41C8-B95D-A67B498DA022}" type="slidenum">
              <a:rPr lang="fr-FR" sz="1300" baseline="0"/>
              <a:pPr/>
              <a:t>34</a:t>
            </a:fld>
            <a:endParaRPr lang="fr-FR" sz="1300" baseline="0"/>
          </a:p>
        </p:txBody>
      </p:sp>
      <p:sp>
        <p:nvSpPr>
          <p:cNvPr id="21510" name="Rectangle 2"/>
          <p:cNvSpPr>
            <a:spLocks noGrp="1" noRot="1" noChangeAspect="1" noChangeArrowheads="1"/>
          </p:cNvSpPr>
          <p:nvPr>
            <p:ph type="sldImg"/>
          </p:nvPr>
        </p:nvSpPr>
        <p:spPr>
          <a:solidFill>
            <a:srgbClr val="FFFFFF"/>
          </a:solidFill>
          <a:ln/>
        </p:spPr>
      </p:sp>
      <p:sp>
        <p:nvSpPr>
          <p:cNvPr id="2151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p:cNvSpPr>
          <p:nvPr>
            <p:ph type="sldImg"/>
          </p:nvPr>
        </p:nvSpPr>
        <p:spPr>
          <a:ln/>
        </p:spPr>
      </p:sp>
      <p:sp>
        <p:nvSpPr>
          <p:cNvPr id="2457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p:txBody>
      </p:sp>
      <p:sp>
        <p:nvSpPr>
          <p:cNvPr id="24580" name="Espace réservé de l'en-tête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aseline="30000">
                <a:solidFill>
                  <a:schemeClr val="tx1"/>
                </a:solidFill>
                <a:latin typeface="Arial" charset="0"/>
                <a:ea typeface="ＭＳ Ｐゴシック" charset="-128"/>
              </a:defRPr>
            </a:lvl1pPr>
            <a:lvl2pPr marL="41087645" indent="-40592405">
              <a:defRPr sz="2600" baseline="30000">
                <a:solidFill>
                  <a:schemeClr val="tx1"/>
                </a:solidFill>
                <a:latin typeface="Arial" charset="0"/>
                <a:ea typeface="ＭＳ Ｐゴシック" charset="-128"/>
              </a:defRPr>
            </a:lvl2pPr>
            <a:lvl3pPr>
              <a:defRPr sz="2600" baseline="30000">
                <a:solidFill>
                  <a:schemeClr val="tx1"/>
                </a:solidFill>
                <a:latin typeface="Arial" charset="0"/>
                <a:ea typeface="ＭＳ Ｐゴシック" charset="-128"/>
              </a:defRPr>
            </a:lvl3pPr>
            <a:lvl4pPr>
              <a:defRPr sz="2600" baseline="30000">
                <a:solidFill>
                  <a:schemeClr val="tx1"/>
                </a:solidFill>
                <a:latin typeface="Arial" charset="0"/>
                <a:ea typeface="ＭＳ Ｐゴシック" charset="-128"/>
              </a:defRPr>
            </a:lvl4pPr>
            <a:lvl5pPr>
              <a:defRPr sz="2600" baseline="30000">
                <a:solidFill>
                  <a:schemeClr val="tx1"/>
                </a:solidFill>
                <a:latin typeface="Arial" charset="0"/>
                <a:ea typeface="ＭＳ Ｐゴシック" charset="-128"/>
              </a:defRPr>
            </a:lvl5pPr>
            <a:lvl6pPr marL="495239" eaLnBrk="0" fontAlgn="base" hangingPunct="0">
              <a:spcBef>
                <a:spcPct val="0"/>
              </a:spcBef>
              <a:spcAft>
                <a:spcPct val="0"/>
              </a:spcAft>
              <a:defRPr sz="2600" baseline="30000">
                <a:solidFill>
                  <a:schemeClr val="tx1"/>
                </a:solidFill>
                <a:latin typeface="Arial" charset="0"/>
                <a:ea typeface="ＭＳ Ｐゴシック" charset="-128"/>
              </a:defRPr>
            </a:lvl6pPr>
            <a:lvl7pPr marL="990478" eaLnBrk="0" fontAlgn="base" hangingPunct="0">
              <a:spcBef>
                <a:spcPct val="0"/>
              </a:spcBef>
              <a:spcAft>
                <a:spcPct val="0"/>
              </a:spcAft>
              <a:defRPr sz="2600" baseline="30000">
                <a:solidFill>
                  <a:schemeClr val="tx1"/>
                </a:solidFill>
                <a:latin typeface="Arial" charset="0"/>
                <a:ea typeface="ＭＳ Ｐゴシック" charset="-128"/>
              </a:defRPr>
            </a:lvl7pPr>
            <a:lvl8pPr marL="1485717" eaLnBrk="0" fontAlgn="base" hangingPunct="0">
              <a:spcBef>
                <a:spcPct val="0"/>
              </a:spcBef>
              <a:spcAft>
                <a:spcPct val="0"/>
              </a:spcAft>
              <a:defRPr sz="2600" baseline="30000">
                <a:solidFill>
                  <a:schemeClr val="tx1"/>
                </a:solidFill>
                <a:latin typeface="Arial" charset="0"/>
                <a:ea typeface="ＭＳ Ｐゴシック" charset="-128"/>
              </a:defRPr>
            </a:lvl8pPr>
            <a:lvl9pPr marL="1980956" eaLnBrk="0" fontAlgn="base" hangingPunct="0">
              <a:spcBef>
                <a:spcPct val="0"/>
              </a:spcBef>
              <a:spcAft>
                <a:spcPct val="0"/>
              </a:spcAft>
              <a:defRPr sz="2600" baseline="30000">
                <a:solidFill>
                  <a:schemeClr val="tx1"/>
                </a:solidFill>
                <a:latin typeface="Arial" charset="0"/>
                <a:ea typeface="ＭＳ Ｐゴシック" charset="-128"/>
              </a:defRPr>
            </a:lvl9pPr>
          </a:lstStyle>
          <a:p>
            <a:r>
              <a:rPr lang="fr-FR" sz="1300" baseline="0"/>
              <a:t>Accélération Laser-Plasma</a:t>
            </a:r>
          </a:p>
        </p:txBody>
      </p:sp>
      <p:sp>
        <p:nvSpPr>
          <p:cNvPr id="24581" name="Espace réservé de la date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aseline="30000">
                <a:solidFill>
                  <a:schemeClr val="tx1"/>
                </a:solidFill>
                <a:latin typeface="Arial" charset="0"/>
                <a:ea typeface="ＭＳ Ｐゴシック" charset="-128"/>
              </a:defRPr>
            </a:lvl1pPr>
            <a:lvl2pPr marL="41087645" indent="-40592405">
              <a:defRPr sz="2600" baseline="30000">
                <a:solidFill>
                  <a:schemeClr val="tx1"/>
                </a:solidFill>
                <a:latin typeface="Arial" charset="0"/>
                <a:ea typeface="ＭＳ Ｐゴシック" charset="-128"/>
              </a:defRPr>
            </a:lvl2pPr>
            <a:lvl3pPr>
              <a:defRPr sz="2600" baseline="30000">
                <a:solidFill>
                  <a:schemeClr val="tx1"/>
                </a:solidFill>
                <a:latin typeface="Arial" charset="0"/>
                <a:ea typeface="ＭＳ Ｐゴシック" charset="-128"/>
              </a:defRPr>
            </a:lvl3pPr>
            <a:lvl4pPr>
              <a:defRPr sz="2600" baseline="30000">
                <a:solidFill>
                  <a:schemeClr val="tx1"/>
                </a:solidFill>
                <a:latin typeface="Arial" charset="0"/>
                <a:ea typeface="ＭＳ Ｐゴシック" charset="-128"/>
              </a:defRPr>
            </a:lvl4pPr>
            <a:lvl5pPr>
              <a:defRPr sz="2600" baseline="30000">
                <a:solidFill>
                  <a:schemeClr val="tx1"/>
                </a:solidFill>
                <a:latin typeface="Arial" charset="0"/>
                <a:ea typeface="ＭＳ Ｐゴシック" charset="-128"/>
              </a:defRPr>
            </a:lvl5pPr>
            <a:lvl6pPr marL="495239" eaLnBrk="0" fontAlgn="base" hangingPunct="0">
              <a:spcBef>
                <a:spcPct val="0"/>
              </a:spcBef>
              <a:spcAft>
                <a:spcPct val="0"/>
              </a:spcAft>
              <a:defRPr sz="2600" baseline="30000">
                <a:solidFill>
                  <a:schemeClr val="tx1"/>
                </a:solidFill>
                <a:latin typeface="Arial" charset="0"/>
                <a:ea typeface="ＭＳ Ｐゴシック" charset="-128"/>
              </a:defRPr>
            </a:lvl6pPr>
            <a:lvl7pPr marL="990478" eaLnBrk="0" fontAlgn="base" hangingPunct="0">
              <a:spcBef>
                <a:spcPct val="0"/>
              </a:spcBef>
              <a:spcAft>
                <a:spcPct val="0"/>
              </a:spcAft>
              <a:defRPr sz="2600" baseline="30000">
                <a:solidFill>
                  <a:schemeClr val="tx1"/>
                </a:solidFill>
                <a:latin typeface="Arial" charset="0"/>
                <a:ea typeface="ＭＳ Ｐゴシック" charset="-128"/>
              </a:defRPr>
            </a:lvl7pPr>
            <a:lvl8pPr marL="1485717" eaLnBrk="0" fontAlgn="base" hangingPunct="0">
              <a:spcBef>
                <a:spcPct val="0"/>
              </a:spcBef>
              <a:spcAft>
                <a:spcPct val="0"/>
              </a:spcAft>
              <a:defRPr sz="2600" baseline="30000">
                <a:solidFill>
                  <a:schemeClr val="tx1"/>
                </a:solidFill>
                <a:latin typeface="Arial" charset="0"/>
                <a:ea typeface="ＭＳ Ｐゴシック" charset="-128"/>
              </a:defRPr>
            </a:lvl8pPr>
            <a:lvl9pPr marL="1980956" eaLnBrk="0" fontAlgn="base" hangingPunct="0">
              <a:spcBef>
                <a:spcPct val="0"/>
              </a:spcBef>
              <a:spcAft>
                <a:spcPct val="0"/>
              </a:spcAft>
              <a:defRPr sz="2600" baseline="30000">
                <a:solidFill>
                  <a:schemeClr val="tx1"/>
                </a:solidFill>
                <a:latin typeface="Arial" charset="0"/>
                <a:ea typeface="ＭＳ Ｐゴシック" charset="-128"/>
              </a:defRPr>
            </a:lvl9pPr>
          </a:lstStyle>
          <a:p>
            <a:r>
              <a:rPr lang="fr-FR" sz="1300" baseline="0"/>
              <a:t>07.02.2006</a:t>
            </a:r>
          </a:p>
        </p:txBody>
      </p:sp>
      <p:sp>
        <p:nvSpPr>
          <p:cNvPr id="24582" name="Espace réservé du pied de page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aseline="30000">
                <a:solidFill>
                  <a:schemeClr val="tx1"/>
                </a:solidFill>
                <a:latin typeface="Arial" charset="0"/>
                <a:ea typeface="ＭＳ Ｐゴシック" charset="-128"/>
              </a:defRPr>
            </a:lvl1pPr>
            <a:lvl2pPr marL="41087645" indent="-40592405">
              <a:defRPr sz="2600" baseline="30000">
                <a:solidFill>
                  <a:schemeClr val="tx1"/>
                </a:solidFill>
                <a:latin typeface="Arial" charset="0"/>
                <a:ea typeface="ＭＳ Ｐゴシック" charset="-128"/>
              </a:defRPr>
            </a:lvl2pPr>
            <a:lvl3pPr>
              <a:defRPr sz="2600" baseline="30000">
                <a:solidFill>
                  <a:schemeClr val="tx1"/>
                </a:solidFill>
                <a:latin typeface="Arial" charset="0"/>
                <a:ea typeface="ＭＳ Ｐゴシック" charset="-128"/>
              </a:defRPr>
            </a:lvl3pPr>
            <a:lvl4pPr>
              <a:defRPr sz="2600" baseline="30000">
                <a:solidFill>
                  <a:schemeClr val="tx1"/>
                </a:solidFill>
                <a:latin typeface="Arial" charset="0"/>
                <a:ea typeface="ＭＳ Ｐゴシック" charset="-128"/>
              </a:defRPr>
            </a:lvl4pPr>
            <a:lvl5pPr>
              <a:defRPr sz="2600" baseline="30000">
                <a:solidFill>
                  <a:schemeClr val="tx1"/>
                </a:solidFill>
                <a:latin typeface="Arial" charset="0"/>
                <a:ea typeface="ＭＳ Ｐゴシック" charset="-128"/>
              </a:defRPr>
            </a:lvl5pPr>
            <a:lvl6pPr marL="495239" eaLnBrk="0" fontAlgn="base" hangingPunct="0">
              <a:spcBef>
                <a:spcPct val="0"/>
              </a:spcBef>
              <a:spcAft>
                <a:spcPct val="0"/>
              </a:spcAft>
              <a:defRPr sz="2600" baseline="30000">
                <a:solidFill>
                  <a:schemeClr val="tx1"/>
                </a:solidFill>
                <a:latin typeface="Arial" charset="0"/>
                <a:ea typeface="ＭＳ Ｐゴシック" charset="-128"/>
              </a:defRPr>
            </a:lvl6pPr>
            <a:lvl7pPr marL="990478" eaLnBrk="0" fontAlgn="base" hangingPunct="0">
              <a:spcBef>
                <a:spcPct val="0"/>
              </a:spcBef>
              <a:spcAft>
                <a:spcPct val="0"/>
              </a:spcAft>
              <a:defRPr sz="2600" baseline="30000">
                <a:solidFill>
                  <a:schemeClr val="tx1"/>
                </a:solidFill>
                <a:latin typeface="Arial" charset="0"/>
                <a:ea typeface="ＭＳ Ｐゴシック" charset="-128"/>
              </a:defRPr>
            </a:lvl7pPr>
            <a:lvl8pPr marL="1485717" eaLnBrk="0" fontAlgn="base" hangingPunct="0">
              <a:spcBef>
                <a:spcPct val="0"/>
              </a:spcBef>
              <a:spcAft>
                <a:spcPct val="0"/>
              </a:spcAft>
              <a:defRPr sz="2600" baseline="30000">
                <a:solidFill>
                  <a:schemeClr val="tx1"/>
                </a:solidFill>
                <a:latin typeface="Arial" charset="0"/>
                <a:ea typeface="ＭＳ Ｐゴシック" charset="-128"/>
              </a:defRPr>
            </a:lvl8pPr>
            <a:lvl9pPr marL="1980956" eaLnBrk="0" fontAlgn="base" hangingPunct="0">
              <a:spcBef>
                <a:spcPct val="0"/>
              </a:spcBef>
              <a:spcAft>
                <a:spcPct val="0"/>
              </a:spcAft>
              <a:defRPr sz="2600" baseline="30000">
                <a:solidFill>
                  <a:schemeClr val="tx1"/>
                </a:solidFill>
                <a:latin typeface="Arial" charset="0"/>
                <a:ea typeface="ＭＳ Ｐゴシック" charset="-128"/>
              </a:defRPr>
            </a:lvl9pPr>
          </a:lstStyle>
          <a:p>
            <a:r>
              <a:rPr lang="fr-FR" sz="1300" baseline="0"/>
              <a:t>Tourniquet LLR </a:t>
            </a:r>
          </a:p>
        </p:txBody>
      </p:sp>
      <p:sp>
        <p:nvSpPr>
          <p:cNvPr id="24583" name="Espace réservé du numéro de diapositive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aseline="30000">
                <a:solidFill>
                  <a:schemeClr val="tx1"/>
                </a:solidFill>
                <a:latin typeface="Arial" charset="0"/>
                <a:ea typeface="ＭＳ Ｐゴシック" charset="-128"/>
              </a:defRPr>
            </a:lvl1pPr>
            <a:lvl2pPr marL="41087645" indent="-40592405">
              <a:defRPr sz="2600" baseline="30000">
                <a:solidFill>
                  <a:schemeClr val="tx1"/>
                </a:solidFill>
                <a:latin typeface="Arial" charset="0"/>
                <a:ea typeface="ＭＳ Ｐゴシック" charset="-128"/>
              </a:defRPr>
            </a:lvl2pPr>
            <a:lvl3pPr>
              <a:defRPr sz="2600" baseline="30000">
                <a:solidFill>
                  <a:schemeClr val="tx1"/>
                </a:solidFill>
                <a:latin typeface="Arial" charset="0"/>
                <a:ea typeface="ＭＳ Ｐゴシック" charset="-128"/>
              </a:defRPr>
            </a:lvl3pPr>
            <a:lvl4pPr>
              <a:defRPr sz="2600" baseline="30000">
                <a:solidFill>
                  <a:schemeClr val="tx1"/>
                </a:solidFill>
                <a:latin typeface="Arial" charset="0"/>
                <a:ea typeface="ＭＳ Ｐゴシック" charset="-128"/>
              </a:defRPr>
            </a:lvl4pPr>
            <a:lvl5pPr>
              <a:defRPr sz="2600" baseline="30000">
                <a:solidFill>
                  <a:schemeClr val="tx1"/>
                </a:solidFill>
                <a:latin typeface="Arial" charset="0"/>
                <a:ea typeface="ＭＳ Ｐゴシック" charset="-128"/>
              </a:defRPr>
            </a:lvl5pPr>
            <a:lvl6pPr marL="495239" eaLnBrk="0" fontAlgn="base" hangingPunct="0">
              <a:spcBef>
                <a:spcPct val="0"/>
              </a:spcBef>
              <a:spcAft>
                <a:spcPct val="0"/>
              </a:spcAft>
              <a:defRPr sz="2600" baseline="30000">
                <a:solidFill>
                  <a:schemeClr val="tx1"/>
                </a:solidFill>
                <a:latin typeface="Arial" charset="0"/>
                <a:ea typeface="ＭＳ Ｐゴシック" charset="-128"/>
              </a:defRPr>
            </a:lvl6pPr>
            <a:lvl7pPr marL="990478" eaLnBrk="0" fontAlgn="base" hangingPunct="0">
              <a:spcBef>
                <a:spcPct val="0"/>
              </a:spcBef>
              <a:spcAft>
                <a:spcPct val="0"/>
              </a:spcAft>
              <a:defRPr sz="2600" baseline="30000">
                <a:solidFill>
                  <a:schemeClr val="tx1"/>
                </a:solidFill>
                <a:latin typeface="Arial" charset="0"/>
                <a:ea typeface="ＭＳ Ｐゴシック" charset="-128"/>
              </a:defRPr>
            </a:lvl7pPr>
            <a:lvl8pPr marL="1485717" eaLnBrk="0" fontAlgn="base" hangingPunct="0">
              <a:spcBef>
                <a:spcPct val="0"/>
              </a:spcBef>
              <a:spcAft>
                <a:spcPct val="0"/>
              </a:spcAft>
              <a:defRPr sz="2600" baseline="30000">
                <a:solidFill>
                  <a:schemeClr val="tx1"/>
                </a:solidFill>
                <a:latin typeface="Arial" charset="0"/>
                <a:ea typeface="ＭＳ Ｐゴシック" charset="-128"/>
              </a:defRPr>
            </a:lvl8pPr>
            <a:lvl9pPr marL="1980956" eaLnBrk="0" fontAlgn="base" hangingPunct="0">
              <a:spcBef>
                <a:spcPct val="0"/>
              </a:spcBef>
              <a:spcAft>
                <a:spcPct val="0"/>
              </a:spcAft>
              <a:defRPr sz="2600" baseline="30000">
                <a:solidFill>
                  <a:schemeClr val="tx1"/>
                </a:solidFill>
                <a:latin typeface="Arial" charset="0"/>
                <a:ea typeface="ＭＳ Ｐゴシック" charset="-128"/>
              </a:defRPr>
            </a:lvl9pPr>
          </a:lstStyle>
          <a:p>
            <a:fld id="{0A0266F7-605D-4FA6-A26F-868B4F942859}" type="slidenum">
              <a:rPr lang="fr-FR" sz="1300" baseline="0"/>
              <a:pPr/>
              <a:t>36</a:t>
            </a:fld>
            <a:endParaRPr lang="fr-FR" sz="1300" baseline="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p:cNvSpPr>
          <p:nvPr>
            <p:ph type="sldImg"/>
          </p:nvPr>
        </p:nvSpPr>
        <p:spPr>
          <a:ln/>
        </p:spPr>
      </p:sp>
      <p:sp>
        <p:nvSpPr>
          <p:cNvPr id="2662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smtClean="0"/>
          </a:p>
          <a:p>
            <a:endParaRPr lang="fr-FR" smtClean="0"/>
          </a:p>
        </p:txBody>
      </p:sp>
      <p:sp>
        <p:nvSpPr>
          <p:cNvPr id="2662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600" baseline="30000">
                <a:solidFill>
                  <a:schemeClr val="tx1"/>
                </a:solidFill>
                <a:latin typeface="Arial" charset="0"/>
                <a:ea typeface="ＭＳ Ｐゴシック" charset="-128"/>
              </a:defRPr>
            </a:lvl1pPr>
            <a:lvl2pPr marL="41087645" indent="-40592405">
              <a:defRPr sz="2600" baseline="30000">
                <a:solidFill>
                  <a:schemeClr val="tx1"/>
                </a:solidFill>
                <a:latin typeface="Arial" charset="0"/>
                <a:ea typeface="ＭＳ Ｐゴシック" charset="-128"/>
              </a:defRPr>
            </a:lvl2pPr>
            <a:lvl3pPr>
              <a:defRPr sz="2600" baseline="30000">
                <a:solidFill>
                  <a:schemeClr val="tx1"/>
                </a:solidFill>
                <a:latin typeface="Arial" charset="0"/>
                <a:ea typeface="ＭＳ Ｐゴシック" charset="-128"/>
              </a:defRPr>
            </a:lvl3pPr>
            <a:lvl4pPr>
              <a:defRPr sz="2600" baseline="30000">
                <a:solidFill>
                  <a:schemeClr val="tx1"/>
                </a:solidFill>
                <a:latin typeface="Arial" charset="0"/>
                <a:ea typeface="ＭＳ Ｐゴシック" charset="-128"/>
              </a:defRPr>
            </a:lvl4pPr>
            <a:lvl5pPr>
              <a:defRPr sz="2600" baseline="30000">
                <a:solidFill>
                  <a:schemeClr val="tx1"/>
                </a:solidFill>
                <a:latin typeface="Arial" charset="0"/>
                <a:ea typeface="ＭＳ Ｐゴシック" charset="-128"/>
              </a:defRPr>
            </a:lvl5pPr>
            <a:lvl6pPr marL="495239" eaLnBrk="0" fontAlgn="base" hangingPunct="0">
              <a:spcBef>
                <a:spcPct val="0"/>
              </a:spcBef>
              <a:spcAft>
                <a:spcPct val="0"/>
              </a:spcAft>
              <a:defRPr sz="2600" baseline="30000">
                <a:solidFill>
                  <a:schemeClr val="tx1"/>
                </a:solidFill>
                <a:latin typeface="Arial" charset="0"/>
                <a:ea typeface="ＭＳ Ｐゴシック" charset="-128"/>
              </a:defRPr>
            </a:lvl6pPr>
            <a:lvl7pPr marL="990478" eaLnBrk="0" fontAlgn="base" hangingPunct="0">
              <a:spcBef>
                <a:spcPct val="0"/>
              </a:spcBef>
              <a:spcAft>
                <a:spcPct val="0"/>
              </a:spcAft>
              <a:defRPr sz="2600" baseline="30000">
                <a:solidFill>
                  <a:schemeClr val="tx1"/>
                </a:solidFill>
                <a:latin typeface="Arial" charset="0"/>
                <a:ea typeface="ＭＳ Ｐゴシック" charset="-128"/>
              </a:defRPr>
            </a:lvl7pPr>
            <a:lvl8pPr marL="1485717" eaLnBrk="0" fontAlgn="base" hangingPunct="0">
              <a:spcBef>
                <a:spcPct val="0"/>
              </a:spcBef>
              <a:spcAft>
                <a:spcPct val="0"/>
              </a:spcAft>
              <a:defRPr sz="2600" baseline="30000">
                <a:solidFill>
                  <a:schemeClr val="tx1"/>
                </a:solidFill>
                <a:latin typeface="Arial" charset="0"/>
                <a:ea typeface="ＭＳ Ｐゴシック" charset="-128"/>
              </a:defRPr>
            </a:lvl8pPr>
            <a:lvl9pPr marL="1980956" eaLnBrk="0" fontAlgn="base" hangingPunct="0">
              <a:spcBef>
                <a:spcPct val="0"/>
              </a:spcBef>
              <a:spcAft>
                <a:spcPct val="0"/>
              </a:spcAft>
              <a:defRPr sz="2600" baseline="30000">
                <a:solidFill>
                  <a:schemeClr val="tx1"/>
                </a:solidFill>
                <a:latin typeface="Arial" charset="0"/>
                <a:ea typeface="ＭＳ Ｐゴシック" charset="-128"/>
              </a:defRPr>
            </a:lvl9pPr>
          </a:lstStyle>
          <a:p>
            <a:fld id="{59FD7008-C29D-4769-B420-7D63B8FAD0C0}" type="slidenum">
              <a:rPr lang="fr-FR" sz="1300" baseline="0"/>
              <a:pPr/>
              <a:t>37</a:t>
            </a:fld>
            <a:endParaRPr lang="fr-FR" sz="1300" baseline="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pPr>
              <a:defRPr/>
            </a:pPr>
            <a:fld id="{79D6BB52-42E3-4200-8C17-E21CC611BF36}" type="slidenum">
              <a:rPr lang="fr-FR" smtClean="0"/>
              <a:pPr>
                <a:defRPr/>
              </a:pPr>
              <a:t>56</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4D9EE1FA-E2C1-4626-9D02-F748BFDAE3D4}"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457200"/>
            <a:ext cx="2057400" cy="54102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457200"/>
            <a:ext cx="6019800" cy="54102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ECC462A1-9B12-4E8A-9B05-822D6A34BDEC}"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494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712281BC-1BA3-4275-9258-D7C0A734C100}"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
          <p:cNvSpPr>
            <a:spLocks noGrp="1" noChangeArrowheads="1"/>
          </p:cNvSpPr>
          <p:nvPr>
            <p:ph type="ftr" sz="quarter" idx="10"/>
          </p:nvPr>
        </p:nvSpPr>
        <p:spPr>
          <a:ln/>
        </p:spPr>
        <p:txBody>
          <a:bodyPr/>
          <a:lstStyle>
            <a:lvl1pPr>
              <a:defRPr/>
            </a:lvl1pPr>
          </a:lstStyle>
          <a:p>
            <a:pPr>
              <a:defRPr/>
            </a:pPr>
            <a:endParaRPr lang="fr-FR"/>
          </a:p>
        </p:txBody>
      </p:sp>
      <p:sp>
        <p:nvSpPr>
          <p:cNvPr id="5" name="Rectangle 3"/>
          <p:cNvSpPr>
            <a:spLocks noGrp="1" noChangeArrowheads="1"/>
          </p:cNvSpPr>
          <p:nvPr>
            <p:ph type="sldNum" sz="quarter" idx="11"/>
          </p:nvPr>
        </p:nvSpPr>
        <p:spPr>
          <a:ln/>
        </p:spPr>
        <p:txBody>
          <a:bodyPr/>
          <a:lstStyle>
            <a:lvl1pPr>
              <a:defRPr/>
            </a:lvl1pPr>
          </a:lstStyle>
          <a:p>
            <a:pPr>
              <a:defRPr/>
            </a:pPr>
            <a:fld id="{FEEC7129-D526-4BCF-869A-817BEEBFA31D}" type="slidenum">
              <a:rPr lang="fr-FR"/>
              <a:pPr>
                <a:defRPr/>
              </a:pPr>
              <a:t>‹N°›</a:t>
            </a:fld>
            <a:endParaRPr lang="fr-FR"/>
          </a:p>
        </p:txBody>
      </p:sp>
      <p:sp>
        <p:nvSpPr>
          <p:cNvPr id="6"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2"/>
          <p:cNvSpPr>
            <a:spLocks noGrp="1" noChangeArrowheads="1"/>
          </p:cNvSpPr>
          <p:nvPr>
            <p:ph type="ftr" sz="quarter" idx="10"/>
          </p:nvPr>
        </p:nvSpPr>
        <p:spPr>
          <a:ln/>
        </p:spPr>
        <p:txBody>
          <a:bodyPr/>
          <a:lstStyle>
            <a:lvl1pPr>
              <a:defRPr/>
            </a:lvl1pPr>
          </a:lstStyle>
          <a:p>
            <a:pPr>
              <a:defRPr/>
            </a:pPr>
            <a:endParaRPr lang="fr-FR"/>
          </a:p>
        </p:txBody>
      </p:sp>
      <p:sp>
        <p:nvSpPr>
          <p:cNvPr id="6" name="Rectangle 3"/>
          <p:cNvSpPr>
            <a:spLocks noGrp="1" noChangeArrowheads="1"/>
          </p:cNvSpPr>
          <p:nvPr>
            <p:ph type="sldNum" sz="quarter" idx="11"/>
          </p:nvPr>
        </p:nvSpPr>
        <p:spPr>
          <a:ln/>
        </p:spPr>
        <p:txBody>
          <a:bodyPr/>
          <a:lstStyle>
            <a:lvl1pPr>
              <a:defRPr/>
            </a:lvl1pPr>
          </a:lstStyle>
          <a:p>
            <a:pPr>
              <a:defRPr/>
            </a:pPr>
            <a:fld id="{72FDE6E1-1704-4B76-AFD5-DD4377CFE54A}" type="slidenum">
              <a:rPr lang="fr-FR"/>
              <a:pPr>
                <a:defRPr/>
              </a:pPr>
              <a:t>‹N°›</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2"/>
          <p:cNvSpPr>
            <a:spLocks noGrp="1" noChangeArrowheads="1"/>
          </p:cNvSpPr>
          <p:nvPr>
            <p:ph type="ftr" sz="quarter" idx="10"/>
          </p:nvPr>
        </p:nvSpPr>
        <p:spPr>
          <a:ln/>
        </p:spPr>
        <p:txBody>
          <a:bodyPr/>
          <a:lstStyle>
            <a:lvl1pPr>
              <a:defRPr/>
            </a:lvl1pPr>
          </a:lstStyle>
          <a:p>
            <a:pPr>
              <a:defRPr/>
            </a:pPr>
            <a:endParaRPr lang="fr-FR"/>
          </a:p>
        </p:txBody>
      </p:sp>
      <p:sp>
        <p:nvSpPr>
          <p:cNvPr id="8" name="Rectangle 3"/>
          <p:cNvSpPr>
            <a:spLocks noGrp="1" noChangeArrowheads="1"/>
          </p:cNvSpPr>
          <p:nvPr>
            <p:ph type="sldNum" sz="quarter" idx="11"/>
          </p:nvPr>
        </p:nvSpPr>
        <p:spPr>
          <a:ln/>
        </p:spPr>
        <p:txBody>
          <a:bodyPr/>
          <a:lstStyle>
            <a:lvl1pPr>
              <a:defRPr/>
            </a:lvl1pPr>
          </a:lstStyle>
          <a:p>
            <a:pPr>
              <a:defRPr/>
            </a:pPr>
            <a:fld id="{5C6EFB15-8E98-46EF-9101-8045F83D96CE}" type="slidenum">
              <a:rPr lang="fr-FR"/>
              <a:pPr>
                <a:defRPr/>
              </a:pPr>
              <a:t>‹N°›</a:t>
            </a:fld>
            <a:endParaRPr lang="fr-FR"/>
          </a:p>
        </p:txBody>
      </p:sp>
      <p:sp>
        <p:nvSpPr>
          <p:cNvPr id="9"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2"/>
          <p:cNvSpPr>
            <a:spLocks noGrp="1" noChangeArrowheads="1"/>
          </p:cNvSpPr>
          <p:nvPr>
            <p:ph type="ftr" sz="quarter" idx="10"/>
          </p:nvPr>
        </p:nvSpPr>
        <p:spPr>
          <a:ln/>
        </p:spPr>
        <p:txBody>
          <a:bodyPr/>
          <a:lstStyle>
            <a:lvl1pPr>
              <a:defRPr/>
            </a:lvl1pPr>
          </a:lstStyle>
          <a:p>
            <a:pPr>
              <a:defRPr/>
            </a:pPr>
            <a:endParaRPr lang="fr-FR"/>
          </a:p>
        </p:txBody>
      </p:sp>
      <p:sp>
        <p:nvSpPr>
          <p:cNvPr id="4" name="Rectangle 3"/>
          <p:cNvSpPr>
            <a:spLocks noGrp="1" noChangeArrowheads="1"/>
          </p:cNvSpPr>
          <p:nvPr>
            <p:ph type="sldNum" sz="quarter" idx="11"/>
          </p:nvPr>
        </p:nvSpPr>
        <p:spPr>
          <a:ln/>
        </p:spPr>
        <p:txBody>
          <a:bodyPr/>
          <a:lstStyle>
            <a:lvl1pPr>
              <a:defRPr/>
            </a:lvl1pPr>
          </a:lstStyle>
          <a:p>
            <a:pPr>
              <a:defRPr/>
            </a:pPr>
            <a:fld id="{A0C2AE8F-2C0B-4FCC-9AA4-552A945DCCE7}" type="slidenum">
              <a:rPr lang="fr-FR"/>
              <a:pPr>
                <a:defRPr/>
              </a:pPr>
              <a:t>‹N°›</a:t>
            </a:fld>
            <a:endParaRPr lang="fr-FR"/>
          </a:p>
        </p:txBody>
      </p:sp>
      <p:sp>
        <p:nvSpPr>
          <p:cNvPr id="5"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fr-FR"/>
          </a:p>
        </p:txBody>
      </p:sp>
      <p:sp>
        <p:nvSpPr>
          <p:cNvPr id="3" name="Rectangle 3"/>
          <p:cNvSpPr>
            <a:spLocks noGrp="1" noChangeArrowheads="1"/>
          </p:cNvSpPr>
          <p:nvPr>
            <p:ph type="sldNum" sz="quarter" idx="11"/>
          </p:nvPr>
        </p:nvSpPr>
        <p:spPr>
          <a:ln/>
        </p:spPr>
        <p:txBody>
          <a:bodyPr/>
          <a:lstStyle>
            <a:lvl1pPr>
              <a:defRPr/>
            </a:lvl1pPr>
          </a:lstStyle>
          <a:p>
            <a:pPr>
              <a:defRPr/>
            </a:pPr>
            <a:fld id="{E2F8845C-A05A-4232-A932-5B9E00C6C365}" type="slidenum">
              <a:rPr lang="fr-FR"/>
              <a:pPr>
                <a:defRPr/>
              </a:pPr>
              <a:t>‹N°›</a:t>
            </a:fld>
            <a:endParaRPr lang="fr-FR"/>
          </a:p>
        </p:txBody>
      </p:sp>
      <p:sp>
        <p:nvSpPr>
          <p:cNvPr id="4"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endParaRPr lang="fr-FR"/>
          </a:p>
        </p:txBody>
      </p:sp>
      <p:sp>
        <p:nvSpPr>
          <p:cNvPr id="6" name="Rectangle 3"/>
          <p:cNvSpPr>
            <a:spLocks noGrp="1" noChangeArrowheads="1"/>
          </p:cNvSpPr>
          <p:nvPr>
            <p:ph type="sldNum" sz="quarter" idx="11"/>
          </p:nvPr>
        </p:nvSpPr>
        <p:spPr>
          <a:ln/>
        </p:spPr>
        <p:txBody>
          <a:bodyPr/>
          <a:lstStyle>
            <a:lvl1pPr>
              <a:defRPr/>
            </a:lvl1pPr>
          </a:lstStyle>
          <a:p>
            <a:pPr>
              <a:defRPr/>
            </a:pPr>
            <a:fld id="{AB8D35F6-8061-43E0-822D-0AA306174F3E}" type="slidenum">
              <a:rPr lang="fr-FR"/>
              <a:pPr>
                <a:defRPr/>
              </a:pPr>
              <a:t>‹N°›</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
          <p:cNvSpPr>
            <a:spLocks noGrp="1" noChangeArrowheads="1"/>
          </p:cNvSpPr>
          <p:nvPr>
            <p:ph type="ftr" sz="quarter" idx="10"/>
          </p:nvPr>
        </p:nvSpPr>
        <p:spPr>
          <a:ln/>
        </p:spPr>
        <p:txBody>
          <a:bodyPr/>
          <a:lstStyle>
            <a:lvl1pPr>
              <a:defRPr/>
            </a:lvl1pPr>
          </a:lstStyle>
          <a:p>
            <a:pPr>
              <a:defRPr/>
            </a:pPr>
            <a:endParaRPr lang="fr-FR"/>
          </a:p>
        </p:txBody>
      </p:sp>
      <p:sp>
        <p:nvSpPr>
          <p:cNvPr id="6" name="Rectangle 3"/>
          <p:cNvSpPr>
            <a:spLocks noGrp="1" noChangeArrowheads="1"/>
          </p:cNvSpPr>
          <p:nvPr>
            <p:ph type="sldNum" sz="quarter" idx="11"/>
          </p:nvPr>
        </p:nvSpPr>
        <p:spPr>
          <a:ln/>
        </p:spPr>
        <p:txBody>
          <a:bodyPr/>
          <a:lstStyle>
            <a:lvl1pPr>
              <a:defRPr/>
            </a:lvl1pPr>
          </a:lstStyle>
          <a:p>
            <a:pPr>
              <a:defRPr/>
            </a:pPr>
            <a:fld id="{CF65EAF9-45EB-429D-AA0F-1787BAB6D908}" type="slidenum">
              <a:rPr lang="fr-FR"/>
              <a:pPr>
                <a:defRPr/>
              </a:pPr>
              <a:t>‹N°›</a:t>
            </a:fld>
            <a:endParaRPr lang="fr-FR"/>
          </a:p>
        </p:txBody>
      </p:sp>
      <p:sp>
        <p:nvSpPr>
          <p:cNvPr id="7" name="Rectangle 16"/>
          <p:cNvSpPr>
            <a:spLocks noGrp="1" noChangeArrowheads="1"/>
          </p:cNvSpPr>
          <p:nvPr>
            <p:ph type="dt" sz="half" idx="12"/>
          </p:nvPr>
        </p:nvSpPr>
        <p:spPr>
          <a:ln/>
        </p:spPr>
        <p:txBody>
          <a:bodyPr/>
          <a:lstStyle>
            <a:lvl1pPr>
              <a:defRPr/>
            </a:lvl1pPr>
          </a:lstStyle>
          <a:p>
            <a:pPr>
              <a:defRPr/>
            </a:pP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n-lt"/>
              </a:defRPr>
            </a:lvl1pPr>
          </a:lstStyle>
          <a:p>
            <a:pPr>
              <a:defRPr/>
            </a:pPr>
            <a:endParaRPr lang="fr-FR"/>
          </a:p>
        </p:txBody>
      </p:sp>
      <p:sp>
        <p:nvSpPr>
          <p:cNvPr id="24579"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a:defRPr/>
            </a:pPr>
            <a:fld id="{1F23CC23-ECF5-4ED6-B7D5-DE0CFFCD0C8C}" type="slidenum">
              <a:rPr lang="fr-FR"/>
              <a:pPr>
                <a:defRPr/>
              </a:pPr>
              <a:t>‹N°›</a:t>
            </a:fld>
            <a:endParaRPr lang="fr-FR"/>
          </a:p>
        </p:txBody>
      </p:sp>
      <p:grpSp>
        <p:nvGrpSpPr>
          <p:cNvPr id="2052" name="Group 4"/>
          <p:cNvGrpSpPr>
            <a:grpSpLocks/>
          </p:cNvGrpSpPr>
          <p:nvPr/>
        </p:nvGrpSpPr>
        <p:grpSpPr bwMode="auto">
          <a:xfrm>
            <a:off x="0" y="0"/>
            <a:ext cx="9144000" cy="546100"/>
            <a:chOff x="0" y="0"/>
            <a:chExt cx="5760" cy="344"/>
          </a:xfrm>
        </p:grpSpPr>
        <p:sp>
          <p:nvSpPr>
            <p:cNvPr id="24581"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24582"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en-US" sz="2400">
                <a:latin typeface="Times New Roman" pitchFamily="18" charset="0"/>
              </a:endParaRPr>
            </a:p>
          </p:txBody>
        </p:sp>
        <p:sp>
          <p:nvSpPr>
            <p:cNvPr id="24583"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en-US">
                <a:solidFill>
                  <a:schemeClr val="hlink"/>
                </a:solidFill>
                <a:latin typeface="Arial" charset="0"/>
              </a:endParaRPr>
            </a:p>
          </p:txBody>
        </p:sp>
        <p:sp>
          <p:nvSpPr>
            <p:cNvPr id="24584"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en-US">
                <a:solidFill>
                  <a:schemeClr val="hlink"/>
                </a:solidFill>
                <a:latin typeface="Arial" charset="0"/>
              </a:endParaRPr>
            </a:p>
          </p:txBody>
        </p:sp>
        <p:sp>
          <p:nvSpPr>
            <p:cNvPr id="24585"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en-US">
                <a:solidFill>
                  <a:schemeClr val="accent2"/>
                </a:solidFill>
                <a:latin typeface="Arial" charset="0"/>
              </a:endParaRPr>
            </a:p>
          </p:txBody>
        </p:sp>
        <p:sp>
          <p:nvSpPr>
            <p:cNvPr id="24586"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en-US">
                <a:solidFill>
                  <a:schemeClr val="hlink"/>
                </a:solidFill>
                <a:latin typeface="Arial" charset="0"/>
              </a:endParaRPr>
            </a:p>
          </p:txBody>
        </p:sp>
        <p:sp>
          <p:nvSpPr>
            <p:cNvPr id="24587"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24588"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en-US">
                <a:solidFill>
                  <a:schemeClr val="accent2"/>
                </a:solidFill>
                <a:latin typeface="Arial" charset="0"/>
              </a:endParaRPr>
            </a:p>
          </p:txBody>
        </p:sp>
        <p:sp>
          <p:nvSpPr>
            <p:cNvPr id="24589"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en-US">
                <a:solidFill>
                  <a:schemeClr val="accent2"/>
                </a:solidFill>
                <a:latin typeface="Arial" charset="0"/>
              </a:endParaRPr>
            </a:p>
          </p:txBody>
        </p:sp>
      </p:grpSp>
      <p:sp>
        <p:nvSpPr>
          <p:cNvPr id="2053"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4"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4592"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defRPr>
            </a:lvl1pPr>
          </a:lstStyle>
          <a:p>
            <a:pPr>
              <a:defRPr/>
            </a:pPr>
            <a:endParaRPr lang="fr-FR"/>
          </a:p>
        </p:txBody>
      </p:sp>
    </p:spTree>
  </p:cSld>
  <p:clrMap bg1="lt1" tx1="dk1" bg2="lt2" tx2="dk2" accent1="accent1" accent2="accent2" accent3="accent3" accent4="accent4" accent5="accent5" accent6="accent6" hlink="hlink" folHlink="folHlink"/>
  <p:sldLayoutIdLst>
    <p:sldLayoutId id="2147483748"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9" r:id="rId12"/>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defRPr>
      </a:lvl2pPr>
      <a:lvl3pPr algn="l" rtl="0" eaLnBrk="0" fontAlgn="base" hangingPunct="0">
        <a:spcBef>
          <a:spcPct val="0"/>
        </a:spcBef>
        <a:spcAft>
          <a:spcPct val="0"/>
        </a:spcAft>
        <a:defRPr sz="4400">
          <a:solidFill>
            <a:schemeClr val="tx1"/>
          </a:solidFill>
          <a:latin typeface="Arial" charset="0"/>
        </a:defRPr>
      </a:lvl3pPr>
      <a:lvl4pPr algn="l" rtl="0" eaLnBrk="0" fontAlgn="base" hangingPunct="0">
        <a:spcBef>
          <a:spcPct val="0"/>
        </a:spcBef>
        <a:spcAft>
          <a:spcPct val="0"/>
        </a:spcAft>
        <a:defRPr sz="4400">
          <a:solidFill>
            <a:schemeClr val="tx1"/>
          </a:solidFill>
          <a:latin typeface="Arial" charset="0"/>
        </a:defRPr>
      </a:lvl4pPr>
      <a:lvl5pPr algn="l" rtl="0" eaLnBrk="0" fontAlgn="base" hangingPunct="0">
        <a:spcBef>
          <a:spcPct val="0"/>
        </a:spcBef>
        <a:spcAft>
          <a:spcPct val="0"/>
        </a:spcAft>
        <a:defRPr sz="4400">
          <a:solidFill>
            <a:schemeClr val="tx1"/>
          </a:solidFill>
          <a:latin typeface="Arial" charset="0"/>
        </a:defRPr>
      </a:lvl5pPr>
      <a:lvl6pPr marL="457200" algn="l" rtl="0" fontAlgn="base">
        <a:spcBef>
          <a:spcPct val="0"/>
        </a:spcBef>
        <a:spcAft>
          <a:spcPct val="0"/>
        </a:spcAft>
        <a:defRPr sz="4400">
          <a:solidFill>
            <a:schemeClr val="tx1"/>
          </a:solidFill>
          <a:latin typeface="Arial" charset="0"/>
        </a:defRPr>
      </a:lvl6pPr>
      <a:lvl7pPr marL="914400" algn="l" rtl="0" fontAlgn="base">
        <a:spcBef>
          <a:spcPct val="0"/>
        </a:spcBef>
        <a:spcAft>
          <a:spcPct val="0"/>
        </a:spcAft>
        <a:defRPr sz="4400">
          <a:solidFill>
            <a:schemeClr val="tx1"/>
          </a:solidFill>
          <a:latin typeface="Arial" charset="0"/>
        </a:defRPr>
      </a:lvl7pPr>
      <a:lvl8pPr marL="1371600" algn="l" rtl="0" fontAlgn="base">
        <a:spcBef>
          <a:spcPct val="0"/>
        </a:spcBef>
        <a:spcAft>
          <a:spcPct val="0"/>
        </a:spcAft>
        <a:defRPr sz="4400">
          <a:solidFill>
            <a:schemeClr val="tx1"/>
          </a:solidFill>
          <a:latin typeface="Arial" charset="0"/>
        </a:defRPr>
      </a:lvl8pPr>
      <a:lvl9pPr marL="1828800" algn="l"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6.emf"/><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image" Target="../media/image27.jpeg"/><Relationship Id="rId9" Type="http://schemas.openxmlformats.org/officeDocument/2006/relationships/image" Target="../media/image30.em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notesSlide" Target="../notesSlides/notesSlide1.xml"/><Relationship Id="rId7"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67.emf"/><Relationship Id="rId5" Type="http://schemas.openxmlformats.org/officeDocument/2006/relationships/image" Target="../media/image62.wmf"/><Relationship Id="rId10" Type="http://schemas.openxmlformats.org/officeDocument/2006/relationships/image" Target="../media/image66.png"/><Relationship Id="rId4" Type="http://schemas.openxmlformats.org/officeDocument/2006/relationships/oleObject" Target="../embeddings/oleObject2.bin"/><Relationship Id="rId9" Type="http://schemas.openxmlformats.org/officeDocument/2006/relationships/image" Target="../media/image65.jpeg"/></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Feuille_Microsoft_Excel_97-20031.xls"/><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70.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Feuille_Microsoft_Excel_97-20032.xls"/><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71.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Feuille_Microsoft_Excel_97-20033.xls"/><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2.emf"/></Relationships>
</file>

<file path=ppt/slides/_rels/slide4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Feuille_Microsoft_Excel_97-20034.xls"/><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73.emf"/></Relationships>
</file>

<file path=ppt/slides/_rels/slide5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76200" y="2103438"/>
            <a:ext cx="8991600" cy="2011362"/>
          </a:xfrm>
          <a:prstGeom prst="rect">
            <a:avLst/>
          </a:prstGeom>
          <a:noFill/>
          <a:ln w="9525">
            <a:noFill/>
            <a:miter lim="800000"/>
            <a:headEnd/>
            <a:tailEnd/>
          </a:ln>
          <a:effectLst/>
        </p:spPr>
        <p:txBody>
          <a:bodyPr anchor="ctr"/>
          <a:lstStyle/>
          <a:p>
            <a:pPr algn="ctr">
              <a:defRPr/>
            </a:pPr>
            <a:r>
              <a:rPr lang="en-US" sz="4000" dirty="0" err="1" smtClean="0">
                <a:solidFill>
                  <a:srgbClr val="2B1391"/>
                </a:solidFill>
                <a:effectLst>
                  <a:outerShdw blurRad="38100" dist="38100" dir="2700000" algn="tl">
                    <a:srgbClr val="C0C0C0"/>
                  </a:outerShdw>
                </a:effectLst>
              </a:rPr>
              <a:t>Thématique</a:t>
            </a:r>
            <a:r>
              <a:rPr lang="en-US" sz="4000" dirty="0" smtClean="0">
                <a:solidFill>
                  <a:srgbClr val="2B1391"/>
                </a:solidFill>
                <a:effectLst>
                  <a:outerShdw blurRad="38100" dist="38100" dir="2700000" algn="tl">
                    <a:srgbClr val="C0C0C0"/>
                  </a:outerShdw>
                </a:effectLst>
              </a:rPr>
              <a:t> : </a:t>
            </a:r>
            <a:r>
              <a:rPr lang="en-US" sz="4000" dirty="0" err="1" smtClean="0">
                <a:solidFill>
                  <a:srgbClr val="2B1391"/>
                </a:solidFill>
                <a:effectLst>
                  <a:outerShdw blurRad="38100" dist="38100" dir="2700000" algn="tl">
                    <a:srgbClr val="C0C0C0"/>
                  </a:outerShdw>
                </a:effectLst>
              </a:rPr>
              <a:t>Accélérateurs</a:t>
            </a:r>
            <a:endParaRPr lang="en-US" sz="4000" dirty="0">
              <a:solidFill>
                <a:srgbClr val="2B1391"/>
              </a:solidFill>
              <a:effectLst>
                <a:outerShdw blurRad="38100" dist="38100" dir="2700000" algn="tl">
                  <a:srgbClr val="C0C0C0"/>
                </a:outerShdw>
              </a:effectLst>
            </a:endParaRPr>
          </a:p>
        </p:txBody>
      </p:sp>
      <p:sp>
        <p:nvSpPr>
          <p:cNvPr id="4100" name="Text Box 6"/>
          <p:cNvSpPr txBox="1">
            <a:spLocks noChangeArrowheads="1"/>
          </p:cNvSpPr>
          <p:nvPr/>
        </p:nvSpPr>
        <p:spPr bwMode="auto">
          <a:xfrm>
            <a:off x="3276600" y="5997575"/>
            <a:ext cx="4894289" cy="707886"/>
          </a:xfrm>
          <a:prstGeom prst="rect">
            <a:avLst/>
          </a:prstGeom>
          <a:noFill/>
          <a:ln w="9525">
            <a:noFill/>
            <a:miter lim="800000"/>
            <a:headEnd/>
            <a:tailEnd/>
          </a:ln>
        </p:spPr>
        <p:txBody>
          <a:bodyPr wrap="none">
            <a:spAutoFit/>
          </a:bodyPr>
          <a:lstStyle/>
          <a:p>
            <a:r>
              <a:rPr lang="en-US" sz="2000" dirty="0" err="1" smtClean="0">
                <a:solidFill>
                  <a:srgbClr val="2B1391"/>
                </a:solidFill>
              </a:rPr>
              <a:t>Journées</a:t>
            </a:r>
            <a:r>
              <a:rPr lang="en-US" sz="2000" dirty="0" smtClean="0">
                <a:solidFill>
                  <a:srgbClr val="2B1391"/>
                </a:solidFill>
              </a:rPr>
              <a:t> de </a:t>
            </a:r>
            <a:r>
              <a:rPr lang="en-US" sz="2000" dirty="0" err="1" smtClean="0">
                <a:solidFill>
                  <a:srgbClr val="2B1391"/>
                </a:solidFill>
              </a:rPr>
              <a:t>prospectives</a:t>
            </a:r>
            <a:r>
              <a:rPr lang="en-US" sz="2000" dirty="0" smtClean="0">
                <a:solidFill>
                  <a:srgbClr val="2B1391"/>
                </a:solidFill>
              </a:rPr>
              <a:t> IN2P3/IRFU</a:t>
            </a:r>
          </a:p>
          <a:p>
            <a:r>
              <a:rPr lang="en-US" sz="2000" dirty="0" err="1" smtClean="0">
                <a:solidFill>
                  <a:srgbClr val="2B1391"/>
                </a:solidFill>
              </a:rPr>
              <a:t>Giens</a:t>
            </a:r>
            <a:r>
              <a:rPr lang="fr-FR" sz="2000" dirty="0" smtClean="0">
                <a:solidFill>
                  <a:srgbClr val="2B1391"/>
                </a:solidFill>
              </a:rPr>
              <a:t>, 2-5 Avril 2012</a:t>
            </a:r>
            <a:endParaRPr lang="en-US" sz="2000" dirty="0">
              <a:solidFill>
                <a:srgbClr val="2B1391"/>
              </a:solidFill>
            </a:endParaRPr>
          </a:p>
        </p:txBody>
      </p:sp>
      <p:sp>
        <p:nvSpPr>
          <p:cNvPr id="5130" name="Text Box 10"/>
          <p:cNvSpPr txBox="1">
            <a:spLocks noChangeArrowheads="1"/>
          </p:cNvSpPr>
          <p:nvPr/>
        </p:nvSpPr>
        <p:spPr bwMode="auto">
          <a:xfrm>
            <a:off x="381000" y="4724400"/>
            <a:ext cx="8229600" cy="400110"/>
          </a:xfrm>
          <a:prstGeom prst="rect">
            <a:avLst/>
          </a:prstGeom>
          <a:noFill/>
          <a:ln w="9525">
            <a:noFill/>
            <a:miter lim="800000"/>
            <a:headEnd/>
            <a:tailEnd/>
          </a:ln>
          <a:effectLst/>
        </p:spPr>
        <p:txBody>
          <a:bodyPr>
            <a:spAutoFit/>
          </a:bodyPr>
          <a:lstStyle/>
          <a:p>
            <a:pPr algn="ctr">
              <a:defRPr/>
            </a:pPr>
            <a:r>
              <a:rPr lang="en-US" sz="2000" i="1" dirty="0" err="1" smtClean="0">
                <a:solidFill>
                  <a:srgbClr val="9933FF"/>
                </a:solidFill>
                <a:effectLst>
                  <a:outerShdw blurRad="38100" dist="38100" dir="2700000" algn="tl">
                    <a:srgbClr val="C0C0C0"/>
                  </a:outerShdw>
                </a:effectLst>
              </a:rPr>
              <a:t>Présentée</a:t>
            </a:r>
            <a:r>
              <a:rPr lang="en-US" sz="2000" i="1" dirty="0" smtClean="0">
                <a:solidFill>
                  <a:srgbClr val="9933FF"/>
                </a:solidFill>
                <a:effectLst>
                  <a:outerShdw blurRad="38100" dist="38100" dir="2700000" algn="tl">
                    <a:srgbClr val="C0C0C0"/>
                  </a:outerShdw>
                </a:effectLst>
              </a:rPr>
              <a:t> par M</a:t>
            </a:r>
            <a:r>
              <a:rPr lang="en-US" sz="2000" i="1" dirty="0">
                <a:solidFill>
                  <a:srgbClr val="9933FF"/>
                </a:solidFill>
                <a:effectLst>
                  <a:outerShdw blurRad="38100" dist="38100" dir="2700000" algn="tl">
                    <a:srgbClr val="C0C0C0"/>
                  </a:outerShdw>
                </a:effectLst>
              </a:rPr>
              <a:t>. </a:t>
            </a:r>
            <a:r>
              <a:rPr lang="en-US" sz="2000" i="1" dirty="0" smtClean="0">
                <a:solidFill>
                  <a:srgbClr val="9933FF"/>
                </a:solidFill>
                <a:effectLst>
                  <a:outerShdw blurRad="38100" dist="38100" dir="2700000" algn="tl">
                    <a:srgbClr val="C0C0C0"/>
                  </a:outerShdw>
                </a:effectLst>
              </a:rPr>
              <a:t>Baylac, S. </a:t>
            </a:r>
            <a:r>
              <a:rPr lang="en-US" sz="2000" i="1" dirty="0" err="1" smtClean="0">
                <a:solidFill>
                  <a:srgbClr val="9933FF"/>
                </a:solidFill>
                <a:effectLst>
                  <a:outerShdw blurRad="38100" dist="38100" dir="2700000" algn="tl">
                    <a:srgbClr val="C0C0C0"/>
                  </a:outerShdw>
                </a:effectLst>
              </a:rPr>
              <a:t>Bousson</a:t>
            </a:r>
            <a:r>
              <a:rPr lang="en-US" sz="2000" i="1" dirty="0" smtClean="0">
                <a:solidFill>
                  <a:srgbClr val="9933FF"/>
                </a:solidFill>
                <a:effectLst>
                  <a:outerShdw blurRad="38100" dist="38100" dir="2700000" algn="tl">
                    <a:srgbClr val="C0C0C0"/>
                  </a:outerShdw>
                </a:effectLst>
              </a:rPr>
              <a:t>, O. </a:t>
            </a:r>
            <a:r>
              <a:rPr lang="en-US" sz="2000" i="1" dirty="0" err="1" smtClean="0">
                <a:solidFill>
                  <a:srgbClr val="9933FF"/>
                </a:solidFill>
                <a:effectLst>
                  <a:outerShdw blurRad="38100" dist="38100" dir="2700000" algn="tl">
                    <a:srgbClr val="C0C0C0"/>
                  </a:outerShdw>
                </a:effectLst>
              </a:rPr>
              <a:t>Napoly</a:t>
            </a:r>
            <a:endParaRPr lang="fr-FR" sz="2000" i="1" dirty="0">
              <a:solidFill>
                <a:srgbClr val="9933FF"/>
              </a:solidFill>
              <a:effectLst>
                <a:outerShdw blurRad="38100" dist="38100" dir="2700000" algn="tl">
                  <a:srgbClr val="C0C0C0"/>
                </a:outerShdw>
              </a:effectLst>
            </a:endParaRPr>
          </a:p>
        </p:txBody>
      </p:sp>
      <p:pic>
        <p:nvPicPr>
          <p:cNvPr id="9" name="Image 8" descr="irfulogoversion3.jpg"/>
          <p:cNvPicPr/>
          <p:nvPr/>
        </p:nvPicPr>
        <p:blipFill>
          <a:blip r:embed="rId2" cstate="print"/>
          <a:stretch>
            <a:fillRect/>
          </a:stretch>
        </p:blipFill>
        <p:spPr>
          <a:xfrm>
            <a:off x="6553200" y="838200"/>
            <a:ext cx="1991218" cy="864000"/>
          </a:xfrm>
          <a:prstGeom prst="rect">
            <a:avLst/>
          </a:prstGeom>
        </p:spPr>
      </p:pic>
      <p:pic>
        <p:nvPicPr>
          <p:cNvPr id="10" name="Image 9" descr="IN2P3-Q_SignV copie.jpg"/>
          <p:cNvPicPr/>
          <p:nvPr/>
        </p:nvPicPr>
        <p:blipFill>
          <a:blip r:embed="rId3" cstate="print"/>
          <a:stretch>
            <a:fillRect/>
          </a:stretch>
        </p:blipFill>
        <p:spPr>
          <a:xfrm>
            <a:off x="533400" y="762000"/>
            <a:ext cx="1691932" cy="936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9525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High </a:t>
            </a:r>
            <a:r>
              <a:rPr lang="fr-FR" sz="2800" b="1" dirty="0" err="1" smtClean="0">
                <a:solidFill>
                  <a:srgbClr val="000099"/>
                </a:solidFill>
                <a:effectLst>
                  <a:outerShdw blurRad="38100" dist="38100" dir="2700000" algn="tl">
                    <a:srgbClr val="000000">
                      <a:alpha val="43137"/>
                    </a:srgbClr>
                  </a:outerShdw>
                </a:effectLst>
              </a:rPr>
              <a:t>Luminosity</a:t>
            </a:r>
            <a:r>
              <a:rPr lang="fr-FR" sz="2800" b="1" dirty="0" smtClean="0">
                <a:solidFill>
                  <a:srgbClr val="000099"/>
                </a:solidFill>
                <a:effectLst>
                  <a:outerShdw blurRad="38100" dist="38100" dir="2700000" algn="tl">
                    <a:srgbClr val="000000">
                      <a:alpha val="43137"/>
                    </a:srgbClr>
                  </a:outerShdw>
                </a:effectLst>
              </a:rPr>
              <a:t>-LHC</a:t>
            </a:r>
            <a:endParaRPr lang="fr-FR" sz="2800" b="1" dirty="0">
              <a:solidFill>
                <a:srgbClr val="000099"/>
              </a:solidFill>
              <a:effectLst>
                <a:outerShdw blurRad="38100" dist="38100" dir="2700000" algn="tl">
                  <a:srgbClr val="000000">
                    <a:alpha val="43137"/>
                  </a:srgbClr>
                </a:outerShdw>
              </a:effectLst>
            </a:endParaRPr>
          </a:p>
        </p:txBody>
      </p:sp>
      <p:grpSp>
        <p:nvGrpSpPr>
          <p:cNvPr id="7" name="Group 491"/>
          <p:cNvGrpSpPr>
            <a:grpSpLocks/>
          </p:cNvGrpSpPr>
          <p:nvPr/>
        </p:nvGrpSpPr>
        <p:grpSpPr bwMode="auto">
          <a:xfrm>
            <a:off x="1781030" y="838200"/>
            <a:ext cx="7246939" cy="4887914"/>
            <a:chOff x="1016" y="764"/>
            <a:chExt cx="4565" cy="3079"/>
          </a:xfrm>
        </p:grpSpPr>
        <p:sp>
          <p:nvSpPr>
            <p:cNvPr id="8" name="Line 75"/>
            <p:cNvSpPr>
              <a:spLocks noChangeShapeType="1"/>
            </p:cNvSpPr>
            <p:nvPr/>
          </p:nvSpPr>
          <p:spPr bwMode="auto">
            <a:xfrm>
              <a:off x="1468" y="1094"/>
              <a:ext cx="3941" cy="0"/>
            </a:xfrm>
            <a:prstGeom prst="line">
              <a:avLst/>
            </a:prstGeom>
            <a:noFill/>
            <a:ln w="0">
              <a:solidFill>
                <a:srgbClr val="E3E3E3"/>
              </a:solidFill>
              <a:round/>
              <a:headEnd/>
              <a:tailEnd/>
            </a:ln>
          </p:spPr>
          <p:txBody>
            <a:bodyPr/>
            <a:lstStyle/>
            <a:p>
              <a:endParaRPr lang="fr-FR"/>
            </a:p>
          </p:txBody>
        </p:sp>
        <p:sp>
          <p:nvSpPr>
            <p:cNvPr id="9" name="Line 76"/>
            <p:cNvSpPr>
              <a:spLocks noChangeShapeType="1"/>
            </p:cNvSpPr>
            <p:nvPr/>
          </p:nvSpPr>
          <p:spPr bwMode="auto">
            <a:xfrm>
              <a:off x="1468" y="1028"/>
              <a:ext cx="3941" cy="0"/>
            </a:xfrm>
            <a:prstGeom prst="line">
              <a:avLst/>
            </a:prstGeom>
            <a:noFill/>
            <a:ln w="0">
              <a:solidFill>
                <a:srgbClr val="E3E3E3"/>
              </a:solidFill>
              <a:round/>
              <a:headEnd/>
              <a:tailEnd/>
            </a:ln>
          </p:spPr>
          <p:txBody>
            <a:bodyPr/>
            <a:lstStyle/>
            <a:p>
              <a:endParaRPr lang="fr-FR"/>
            </a:p>
          </p:txBody>
        </p:sp>
        <p:sp>
          <p:nvSpPr>
            <p:cNvPr id="10" name="Line 77"/>
            <p:cNvSpPr>
              <a:spLocks noChangeShapeType="1"/>
            </p:cNvSpPr>
            <p:nvPr/>
          </p:nvSpPr>
          <p:spPr bwMode="auto">
            <a:xfrm>
              <a:off x="1468" y="970"/>
              <a:ext cx="3941" cy="0"/>
            </a:xfrm>
            <a:prstGeom prst="line">
              <a:avLst/>
            </a:prstGeom>
            <a:noFill/>
            <a:ln w="0">
              <a:solidFill>
                <a:srgbClr val="E3E3E3"/>
              </a:solidFill>
              <a:round/>
              <a:headEnd/>
              <a:tailEnd/>
            </a:ln>
          </p:spPr>
          <p:txBody>
            <a:bodyPr/>
            <a:lstStyle/>
            <a:p>
              <a:endParaRPr lang="fr-FR"/>
            </a:p>
          </p:txBody>
        </p:sp>
        <p:sp>
          <p:nvSpPr>
            <p:cNvPr id="11" name="Line 78"/>
            <p:cNvSpPr>
              <a:spLocks noChangeShapeType="1"/>
            </p:cNvSpPr>
            <p:nvPr/>
          </p:nvSpPr>
          <p:spPr bwMode="auto">
            <a:xfrm>
              <a:off x="1468" y="921"/>
              <a:ext cx="3941" cy="0"/>
            </a:xfrm>
            <a:prstGeom prst="line">
              <a:avLst/>
            </a:prstGeom>
            <a:noFill/>
            <a:ln w="0">
              <a:solidFill>
                <a:srgbClr val="E3E3E3"/>
              </a:solidFill>
              <a:round/>
              <a:headEnd/>
              <a:tailEnd/>
            </a:ln>
          </p:spPr>
          <p:txBody>
            <a:bodyPr/>
            <a:lstStyle/>
            <a:p>
              <a:endParaRPr lang="fr-FR"/>
            </a:p>
          </p:txBody>
        </p:sp>
        <p:sp>
          <p:nvSpPr>
            <p:cNvPr id="12" name="Line 79"/>
            <p:cNvSpPr>
              <a:spLocks noChangeShapeType="1"/>
            </p:cNvSpPr>
            <p:nvPr/>
          </p:nvSpPr>
          <p:spPr bwMode="auto">
            <a:xfrm>
              <a:off x="1468" y="879"/>
              <a:ext cx="3941" cy="0"/>
            </a:xfrm>
            <a:prstGeom prst="line">
              <a:avLst/>
            </a:prstGeom>
            <a:noFill/>
            <a:ln w="0">
              <a:solidFill>
                <a:srgbClr val="E3E3E3"/>
              </a:solidFill>
              <a:round/>
              <a:headEnd/>
              <a:tailEnd/>
            </a:ln>
          </p:spPr>
          <p:txBody>
            <a:bodyPr/>
            <a:lstStyle/>
            <a:p>
              <a:endParaRPr lang="fr-FR"/>
            </a:p>
          </p:txBody>
        </p:sp>
        <p:sp>
          <p:nvSpPr>
            <p:cNvPr id="13" name="Line 115"/>
            <p:cNvSpPr>
              <a:spLocks noChangeShapeType="1"/>
            </p:cNvSpPr>
            <p:nvPr/>
          </p:nvSpPr>
          <p:spPr bwMode="auto">
            <a:xfrm>
              <a:off x="5062" y="838"/>
              <a:ext cx="0" cy="2561"/>
            </a:xfrm>
            <a:prstGeom prst="line">
              <a:avLst/>
            </a:prstGeom>
            <a:noFill/>
            <a:ln w="0">
              <a:solidFill>
                <a:srgbClr val="E3E3E3"/>
              </a:solidFill>
              <a:round/>
              <a:headEnd/>
              <a:tailEnd/>
            </a:ln>
          </p:spPr>
          <p:txBody>
            <a:bodyPr/>
            <a:lstStyle/>
            <a:p>
              <a:endParaRPr lang="fr-FR"/>
            </a:p>
          </p:txBody>
        </p:sp>
        <p:sp>
          <p:nvSpPr>
            <p:cNvPr id="14" name="Line 111"/>
            <p:cNvSpPr>
              <a:spLocks noChangeShapeType="1"/>
            </p:cNvSpPr>
            <p:nvPr/>
          </p:nvSpPr>
          <p:spPr bwMode="auto">
            <a:xfrm>
              <a:off x="4624" y="838"/>
              <a:ext cx="0" cy="2561"/>
            </a:xfrm>
            <a:prstGeom prst="line">
              <a:avLst/>
            </a:prstGeom>
            <a:noFill/>
            <a:ln w="0">
              <a:solidFill>
                <a:srgbClr val="E3E3E3"/>
              </a:solidFill>
              <a:round/>
              <a:headEnd/>
              <a:tailEnd/>
            </a:ln>
          </p:spPr>
          <p:txBody>
            <a:bodyPr/>
            <a:lstStyle/>
            <a:p>
              <a:endParaRPr lang="fr-FR"/>
            </a:p>
          </p:txBody>
        </p:sp>
        <p:sp>
          <p:nvSpPr>
            <p:cNvPr id="15" name="Line 112"/>
            <p:cNvSpPr>
              <a:spLocks noChangeShapeType="1"/>
            </p:cNvSpPr>
            <p:nvPr/>
          </p:nvSpPr>
          <p:spPr bwMode="auto">
            <a:xfrm>
              <a:off x="4706" y="838"/>
              <a:ext cx="0" cy="2561"/>
            </a:xfrm>
            <a:prstGeom prst="line">
              <a:avLst/>
            </a:prstGeom>
            <a:noFill/>
            <a:ln w="0">
              <a:solidFill>
                <a:srgbClr val="E3E3E3"/>
              </a:solidFill>
              <a:round/>
              <a:headEnd/>
              <a:tailEnd/>
            </a:ln>
          </p:spPr>
          <p:txBody>
            <a:bodyPr/>
            <a:lstStyle/>
            <a:p>
              <a:endParaRPr lang="fr-FR"/>
            </a:p>
          </p:txBody>
        </p:sp>
        <p:sp>
          <p:nvSpPr>
            <p:cNvPr id="16" name="Line 113"/>
            <p:cNvSpPr>
              <a:spLocks noChangeShapeType="1"/>
            </p:cNvSpPr>
            <p:nvPr/>
          </p:nvSpPr>
          <p:spPr bwMode="auto">
            <a:xfrm>
              <a:off x="4797" y="838"/>
              <a:ext cx="0" cy="2561"/>
            </a:xfrm>
            <a:prstGeom prst="line">
              <a:avLst/>
            </a:prstGeom>
            <a:noFill/>
            <a:ln w="0">
              <a:solidFill>
                <a:srgbClr val="E3E3E3"/>
              </a:solidFill>
              <a:round/>
              <a:headEnd/>
              <a:tailEnd/>
            </a:ln>
          </p:spPr>
          <p:txBody>
            <a:bodyPr/>
            <a:lstStyle/>
            <a:p>
              <a:endParaRPr lang="fr-FR"/>
            </a:p>
          </p:txBody>
        </p:sp>
        <p:sp>
          <p:nvSpPr>
            <p:cNvPr id="17" name="Line 114"/>
            <p:cNvSpPr>
              <a:spLocks noChangeShapeType="1"/>
            </p:cNvSpPr>
            <p:nvPr/>
          </p:nvSpPr>
          <p:spPr bwMode="auto">
            <a:xfrm>
              <a:off x="4880" y="838"/>
              <a:ext cx="0" cy="2561"/>
            </a:xfrm>
            <a:prstGeom prst="line">
              <a:avLst/>
            </a:prstGeom>
            <a:noFill/>
            <a:ln w="0">
              <a:solidFill>
                <a:srgbClr val="E3E3E3"/>
              </a:solidFill>
              <a:round/>
              <a:headEnd/>
              <a:tailEnd/>
            </a:ln>
          </p:spPr>
          <p:txBody>
            <a:bodyPr/>
            <a:lstStyle/>
            <a:p>
              <a:endParaRPr lang="fr-FR"/>
            </a:p>
          </p:txBody>
        </p:sp>
        <p:sp>
          <p:nvSpPr>
            <p:cNvPr id="18" name="Line 116"/>
            <p:cNvSpPr>
              <a:spLocks noChangeShapeType="1"/>
            </p:cNvSpPr>
            <p:nvPr/>
          </p:nvSpPr>
          <p:spPr bwMode="auto">
            <a:xfrm>
              <a:off x="5144" y="838"/>
              <a:ext cx="0" cy="2561"/>
            </a:xfrm>
            <a:prstGeom prst="line">
              <a:avLst/>
            </a:prstGeom>
            <a:noFill/>
            <a:ln w="0">
              <a:solidFill>
                <a:srgbClr val="E3E3E3"/>
              </a:solidFill>
              <a:round/>
              <a:headEnd/>
              <a:tailEnd/>
            </a:ln>
          </p:spPr>
          <p:txBody>
            <a:bodyPr/>
            <a:lstStyle/>
            <a:p>
              <a:endParaRPr lang="fr-FR"/>
            </a:p>
          </p:txBody>
        </p:sp>
        <p:sp>
          <p:nvSpPr>
            <p:cNvPr id="19" name="Line 117"/>
            <p:cNvSpPr>
              <a:spLocks noChangeShapeType="1"/>
            </p:cNvSpPr>
            <p:nvPr/>
          </p:nvSpPr>
          <p:spPr bwMode="auto">
            <a:xfrm>
              <a:off x="5235" y="838"/>
              <a:ext cx="0" cy="2561"/>
            </a:xfrm>
            <a:prstGeom prst="line">
              <a:avLst/>
            </a:prstGeom>
            <a:noFill/>
            <a:ln w="0">
              <a:solidFill>
                <a:srgbClr val="E3E3E3"/>
              </a:solidFill>
              <a:round/>
              <a:headEnd/>
              <a:tailEnd/>
            </a:ln>
          </p:spPr>
          <p:txBody>
            <a:bodyPr/>
            <a:lstStyle/>
            <a:p>
              <a:endParaRPr lang="fr-FR"/>
            </a:p>
          </p:txBody>
        </p:sp>
        <p:sp>
          <p:nvSpPr>
            <p:cNvPr id="20" name="Line 118"/>
            <p:cNvSpPr>
              <a:spLocks noChangeShapeType="1"/>
            </p:cNvSpPr>
            <p:nvPr/>
          </p:nvSpPr>
          <p:spPr bwMode="auto">
            <a:xfrm>
              <a:off x="5318" y="838"/>
              <a:ext cx="0" cy="2561"/>
            </a:xfrm>
            <a:prstGeom prst="line">
              <a:avLst/>
            </a:prstGeom>
            <a:noFill/>
            <a:ln w="0">
              <a:solidFill>
                <a:srgbClr val="E3E3E3"/>
              </a:solidFill>
              <a:round/>
              <a:headEnd/>
              <a:tailEnd/>
            </a:ln>
          </p:spPr>
          <p:txBody>
            <a:bodyPr/>
            <a:lstStyle/>
            <a:p>
              <a:endParaRPr lang="fr-FR"/>
            </a:p>
          </p:txBody>
        </p:sp>
        <p:sp>
          <p:nvSpPr>
            <p:cNvPr id="21" name="Line 125"/>
            <p:cNvSpPr>
              <a:spLocks noChangeShapeType="1"/>
            </p:cNvSpPr>
            <p:nvPr/>
          </p:nvSpPr>
          <p:spPr bwMode="auto">
            <a:xfrm>
              <a:off x="4533" y="838"/>
              <a:ext cx="0" cy="2561"/>
            </a:xfrm>
            <a:prstGeom prst="line">
              <a:avLst/>
            </a:prstGeom>
            <a:noFill/>
            <a:ln w="0">
              <a:solidFill>
                <a:srgbClr val="C0C0C0"/>
              </a:solidFill>
              <a:round/>
              <a:headEnd/>
              <a:tailEnd/>
            </a:ln>
          </p:spPr>
          <p:txBody>
            <a:bodyPr/>
            <a:lstStyle/>
            <a:p>
              <a:endParaRPr lang="fr-FR"/>
            </a:p>
          </p:txBody>
        </p:sp>
        <p:sp>
          <p:nvSpPr>
            <p:cNvPr id="22" name="Line 126"/>
            <p:cNvSpPr>
              <a:spLocks noChangeShapeType="1"/>
            </p:cNvSpPr>
            <p:nvPr/>
          </p:nvSpPr>
          <p:spPr bwMode="auto">
            <a:xfrm>
              <a:off x="4971" y="838"/>
              <a:ext cx="0" cy="2561"/>
            </a:xfrm>
            <a:prstGeom prst="line">
              <a:avLst/>
            </a:prstGeom>
            <a:noFill/>
            <a:ln w="0">
              <a:solidFill>
                <a:srgbClr val="C0C0C0"/>
              </a:solidFill>
              <a:round/>
              <a:headEnd/>
              <a:tailEnd/>
            </a:ln>
          </p:spPr>
          <p:txBody>
            <a:bodyPr/>
            <a:lstStyle/>
            <a:p>
              <a:endParaRPr lang="fr-FR"/>
            </a:p>
          </p:txBody>
        </p:sp>
        <p:grpSp>
          <p:nvGrpSpPr>
            <p:cNvPr id="23" name="Group 576"/>
            <p:cNvGrpSpPr>
              <a:grpSpLocks/>
            </p:cNvGrpSpPr>
            <p:nvPr/>
          </p:nvGrpSpPr>
          <p:grpSpPr bwMode="auto">
            <a:xfrm>
              <a:off x="4442" y="838"/>
              <a:ext cx="947" cy="2561"/>
              <a:chOff x="4037" y="687"/>
              <a:chExt cx="947" cy="2561"/>
            </a:xfrm>
          </p:grpSpPr>
          <p:sp>
            <p:nvSpPr>
              <p:cNvPr id="495" name="Line 110"/>
              <p:cNvSpPr>
                <a:spLocks noChangeShapeType="1"/>
              </p:cNvSpPr>
              <p:nvPr/>
            </p:nvSpPr>
            <p:spPr bwMode="auto">
              <a:xfrm>
                <a:off x="4037" y="687"/>
                <a:ext cx="0" cy="2561"/>
              </a:xfrm>
              <a:prstGeom prst="line">
                <a:avLst/>
              </a:prstGeom>
              <a:noFill/>
              <a:ln w="0">
                <a:solidFill>
                  <a:srgbClr val="E3E3E3"/>
                </a:solidFill>
                <a:round/>
                <a:headEnd/>
                <a:tailEnd/>
              </a:ln>
            </p:spPr>
            <p:txBody>
              <a:bodyPr/>
              <a:lstStyle/>
              <a:p>
                <a:endParaRPr lang="fr-FR"/>
              </a:p>
            </p:txBody>
          </p:sp>
          <p:pic>
            <p:nvPicPr>
              <p:cNvPr id="496" name="Picture 575" descr="ASC@NHMFL@FSU-Horizontal-401x144layers-smartobject"/>
              <p:cNvPicPr>
                <a:picLocks noChangeAspect="1" noChangeArrowheads="1"/>
              </p:cNvPicPr>
              <p:nvPr/>
            </p:nvPicPr>
            <p:blipFill>
              <a:blip r:embed="rId2" cstate="print"/>
              <a:srcRect/>
              <a:stretch>
                <a:fillRect/>
              </a:stretch>
            </p:blipFill>
            <p:spPr bwMode="auto">
              <a:xfrm>
                <a:off x="4120" y="704"/>
                <a:ext cx="864" cy="312"/>
              </a:xfrm>
              <a:prstGeom prst="rect">
                <a:avLst/>
              </a:prstGeom>
              <a:noFill/>
              <a:ln w="9525">
                <a:noFill/>
                <a:miter lim="800000"/>
                <a:headEnd/>
                <a:tailEnd/>
              </a:ln>
            </p:spPr>
          </p:pic>
        </p:grpSp>
        <p:sp>
          <p:nvSpPr>
            <p:cNvPr id="24" name="Rectangle 55"/>
            <p:cNvSpPr>
              <a:spLocks noChangeArrowheads="1"/>
            </p:cNvSpPr>
            <p:nvPr/>
          </p:nvSpPr>
          <p:spPr bwMode="auto">
            <a:xfrm>
              <a:off x="1468" y="838"/>
              <a:ext cx="3941" cy="256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25" name="Line 56"/>
            <p:cNvSpPr>
              <a:spLocks noChangeShapeType="1"/>
            </p:cNvSpPr>
            <p:nvPr/>
          </p:nvSpPr>
          <p:spPr bwMode="auto">
            <a:xfrm>
              <a:off x="1468" y="3143"/>
              <a:ext cx="3941" cy="0"/>
            </a:xfrm>
            <a:prstGeom prst="line">
              <a:avLst/>
            </a:prstGeom>
            <a:noFill/>
            <a:ln w="0">
              <a:solidFill>
                <a:srgbClr val="E3E3E3"/>
              </a:solidFill>
              <a:round/>
              <a:headEnd/>
              <a:tailEnd/>
            </a:ln>
          </p:spPr>
          <p:txBody>
            <a:bodyPr/>
            <a:lstStyle/>
            <a:p>
              <a:endParaRPr lang="fr-FR"/>
            </a:p>
          </p:txBody>
        </p:sp>
        <p:sp>
          <p:nvSpPr>
            <p:cNvPr id="26" name="Line 57"/>
            <p:cNvSpPr>
              <a:spLocks noChangeShapeType="1"/>
            </p:cNvSpPr>
            <p:nvPr/>
          </p:nvSpPr>
          <p:spPr bwMode="auto">
            <a:xfrm>
              <a:off x="1468" y="2994"/>
              <a:ext cx="3941" cy="0"/>
            </a:xfrm>
            <a:prstGeom prst="line">
              <a:avLst/>
            </a:prstGeom>
            <a:noFill/>
            <a:ln w="0">
              <a:solidFill>
                <a:srgbClr val="E3E3E3"/>
              </a:solidFill>
              <a:round/>
              <a:headEnd/>
              <a:tailEnd/>
            </a:ln>
          </p:spPr>
          <p:txBody>
            <a:bodyPr/>
            <a:lstStyle/>
            <a:p>
              <a:endParaRPr lang="fr-FR"/>
            </a:p>
          </p:txBody>
        </p:sp>
        <p:sp>
          <p:nvSpPr>
            <p:cNvPr id="27" name="Line 58"/>
            <p:cNvSpPr>
              <a:spLocks noChangeShapeType="1"/>
            </p:cNvSpPr>
            <p:nvPr/>
          </p:nvSpPr>
          <p:spPr bwMode="auto">
            <a:xfrm>
              <a:off x="1468" y="2886"/>
              <a:ext cx="3941" cy="0"/>
            </a:xfrm>
            <a:prstGeom prst="line">
              <a:avLst/>
            </a:prstGeom>
            <a:noFill/>
            <a:ln w="0">
              <a:solidFill>
                <a:srgbClr val="E3E3E3"/>
              </a:solidFill>
              <a:round/>
              <a:headEnd/>
              <a:tailEnd/>
            </a:ln>
          </p:spPr>
          <p:txBody>
            <a:bodyPr/>
            <a:lstStyle/>
            <a:p>
              <a:endParaRPr lang="fr-FR"/>
            </a:p>
          </p:txBody>
        </p:sp>
        <p:sp>
          <p:nvSpPr>
            <p:cNvPr id="28" name="Line 59"/>
            <p:cNvSpPr>
              <a:spLocks noChangeShapeType="1"/>
            </p:cNvSpPr>
            <p:nvPr/>
          </p:nvSpPr>
          <p:spPr bwMode="auto">
            <a:xfrm>
              <a:off x="1468" y="2804"/>
              <a:ext cx="3941" cy="0"/>
            </a:xfrm>
            <a:prstGeom prst="line">
              <a:avLst/>
            </a:prstGeom>
            <a:noFill/>
            <a:ln w="0">
              <a:solidFill>
                <a:srgbClr val="E3E3E3"/>
              </a:solidFill>
              <a:round/>
              <a:headEnd/>
              <a:tailEnd/>
            </a:ln>
          </p:spPr>
          <p:txBody>
            <a:bodyPr/>
            <a:lstStyle/>
            <a:p>
              <a:endParaRPr lang="fr-FR"/>
            </a:p>
          </p:txBody>
        </p:sp>
        <p:sp>
          <p:nvSpPr>
            <p:cNvPr id="29" name="Line 60"/>
            <p:cNvSpPr>
              <a:spLocks noChangeShapeType="1"/>
            </p:cNvSpPr>
            <p:nvPr/>
          </p:nvSpPr>
          <p:spPr bwMode="auto">
            <a:xfrm>
              <a:off x="1468" y="2738"/>
              <a:ext cx="3941" cy="0"/>
            </a:xfrm>
            <a:prstGeom prst="line">
              <a:avLst/>
            </a:prstGeom>
            <a:noFill/>
            <a:ln w="0">
              <a:solidFill>
                <a:srgbClr val="E3E3E3"/>
              </a:solidFill>
              <a:round/>
              <a:headEnd/>
              <a:tailEnd/>
            </a:ln>
          </p:spPr>
          <p:txBody>
            <a:bodyPr/>
            <a:lstStyle/>
            <a:p>
              <a:endParaRPr lang="fr-FR"/>
            </a:p>
          </p:txBody>
        </p:sp>
        <p:sp>
          <p:nvSpPr>
            <p:cNvPr id="30" name="Line 61"/>
            <p:cNvSpPr>
              <a:spLocks noChangeShapeType="1"/>
            </p:cNvSpPr>
            <p:nvPr/>
          </p:nvSpPr>
          <p:spPr bwMode="auto">
            <a:xfrm>
              <a:off x="1468" y="2680"/>
              <a:ext cx="3941" cy="0"/>
            </a:xfrm>
            <a:prstGeom prst="line">
              <a:avLst/>
            </a:prstGeom>
            <a:noFill/>
            <a:ln w="0">
              <a:solidFill>
                <a:srgbClr val="E3E3E3"/>
              </a:solidFill>
              <a:round/>
              <a:headEnd/>
              <a:tailEnd/>
            </a:ln>
          </p:spPr>
          <p:txBody>
            <a:bodyPr/>
            <a:lstStyle/>
            <a:p>
              <a:endParaRPr lang="fr-FR"/>
            </a:p>
          </p:txBody>
        </p:sp>
        <p:sp>
          <p:nvSpPr>
            <p:cNvPr id="31" name="Line 62"/>
            <p:cNvSpPr>
              <a:spLocks noChangeShapeType="1"/>
            </p:cNvSpPr>
            <p:nvPr/>
          </p:nvSpPr>
          <p:spPr bwMode="auto">
            <a:xfrm>
              <a:off x="1468" y="2630"/>
              <a:ext cx="3941" cy="0"/>
            </a:xfrm>
            <a:prstGeom prst="line">
              <a:avLst/>
            </a:prstGeom>
            <a:noFill/>
            <a:ln w="0">
              <a:solidFill>
                <a:srgbClr val="E3E3E3"/>
              </a:solidFill>
              <a:round/>
              <a:headEnd/>
              <a:tailEnd/>
            </a:ln>
          </p:spPr>
          <p:txBody>
            <a:bodyPr/>
            <a:lstStyle/>
            <a:p>
              <a:endParaRPr lang="fr-FR"/>
            </a:p>
          </p:txBody>
        </p:sp>
        <p:sp>
          <p:nvSpPr>
            <p:cNvPr id="32" name="Line 63"/>
            <p:cNvSpPr>
              <a:spLocks noChangeShapeType="1"/>
            </p:cNvSpPr>
            <p:nvPr/>
          </p:nvSpPr>
          <p:spPr bwMode="auto">
            <a:xfrm>
              <a:off x="1468" y="2581"/>
              <a:ext cx="3941" cy="0"/>
            </a:xfrm>
            <a:prstGeom prst="line">
              <a:avLst/>
            </a:prstGeom>
            <a:noFill/>
            <a:ln w="0">
              <a:solidFill>
                <a:srgbClr val="E3E3E3"/>
              </a:solidFill>
              <a:round/>
              <a:headEnd/>
              <a:tailEnd/>
            </a:ln>
          </p:spPr>
          <p:txBody>
            <a:bodyPr/>
            <a:lstStyle/>
            <a:p>
              <a:endParaRPr lang="fr-FR"/>
            </a:p>
          </p:txBody>
        </p:sp>
        <p:sp>
          <p:nvSpPr>
            <p:cNvPr id="33" name="Line 64"/>
            <p:cNvSpPr>
              <a:spLocks noChangeShapeType="1"/>
            </p:cNvSpPr>
            <p:nvPr/>
          </p:nvSpPr>
          <p:spPr bwMode="auto">
            <a:xfrm>
              <a:off x="1468" y="2292"/>
              <a:ext cx="3941" cy="0"/>
            </a:xfrm>
            <a:prstGeom prst="line">
              <a:avLst/>
            </a:prstGeom>
            <a:noFill/>
            <a:ln w="0">
              <a:solidFill>
                <a:srgbClr val="E3E3E3"/>
              </a:solidFill>
              <a:round/>
              <a:headEnd/>
              <a:tailEnd/>
            </a:ln>
          </p:spPr>
          <p:txBody>
            <a:bodyPr/>
            <a:lstStyle/>
            <a:p>
              <a:endParaRPr lang="fr-FR"/>
            </a:p>
          </p:txBody>
        </p:sp>
        <p:sp>
          <p:nvSpPr>
            <p:cNvPr id="34" name="Line 65"/>
            <p:cNvSpPr>
              <a:spLocks noChangeShapeType="1"/>
            </p:cNvSpPr>
            <p:nvPr/>
          </p:nvSpPr>
          <p:spPr bwMode="auto">
            <a:xfrm>
              <a:off x="1468" y="2135"/>
              <a:ext cx="3941" cy="0"/>
            </a:xfrm>
            <a:prstGeom prst="line">
              <a:avLst/>
            </a:prstGeom>
            <a:noFill/>
            <a:ln w="0">
              <a:solidFill>
                <a:srgbClr val="E3E3E3"/>
              </a:solidFill>
              <a:round/>
              <a:headEnd/>
              <a:tailEnd/>
            </a:ln>
          </p:spPr>
          <p:txBody>
            <a:bodyPr/>
            <a:lstStyle/>
            <a:p>
              <a:endParaRPr lang="fr-FR"/>
            </a:p>
          </p:txBody>
        </p:sp>
        <p:sp>
          <p:nvSpPr>
            <p:cNvPr id="35" name="Line 66"/>
            <p:cNvSpPr>
              <a:spLocks noChangeShapeType="1"/>
            </p:cNvSpPr>
            <p:nvPr/>
          </p:nvSpPr>
          <p:spPr bwMode="auto">
            <a:xfrm>
              <a:off x="1468" y="2027"/>
              <a:ext cx="3941" cy="0"/>
            </a:xfrm>
            <a:prstGeom prst="line">
              <a:avLst/>
            </a:prstGeom>
            <a:noFill/>
            <a:ln w="0">
              <a:solidFill>
                <a:srgbClr val="E3E3E3"/>
              </a:solidFill>
              <a:round/>
              <a:headEnd/>
              <a:tailEnd/>
            </a:ln>
          </p:spPr>
          <p:txBody>
            <a:bodyPr/>
            <a:lstStyle/>
            <a:p>
              <a:endParaRPr lang="fr-FR"/>
            </a:p>
          </p:txBody>
        </p:sp>
        <p:sp>
          <p:nvSpPr>
            <p:cNvPr id="36" name="Line 67"/>
            <p:cNvSpPr>
              <a:spLocks noChangeShapeType="1"/>
            </p:cNvSpPr>
            <p:nvPr/>
          </p:nvSpPr>
          <p:spPr bwMode="auto">
            <a:xfrm>
              <a:off x="1468" y="1945"/>
              <a:ext cx="3941" cy="0"/>
            </a:xfrm>
            <a:prstGeom prst="line">
              <a:avLst/>
            </a:prstGeom>
            <a:noFill/>
            <a:ln w="0">
              <a:solidFill>
                <a:srgbClr val="E3E3E3"/>
              </a:solidFill>
              <a:round/>
              <a:headEnd/>
              <a:tailEnd/>
            </a:ln>
          </p:spPr>
          <p:txBody>
            <a:bodyPr/>
            <a:lstStyle/>
            <a:p>
              <a:endParaRPr lang="fr-FR"/>
            </a:p>
          </p:txBody>
        </p:sp>
        <p:sp>
          <p:nvSpPr>
            <p:cNvPr id="37" name="Line 68"/>
            <p:cNvSpPr>
              <a:spLocks noChangeShapeType="1"/>
            </p:cNvSpPr>
            <p:nvPr/>
          </p:nvSpPr>
          <p:spPr bwMode="auto">
            <a:xfrm>
              <a:off x="1468" y="1879"/>
              <a:ext cx="3941" cy="0"/>
            </a:xfrm>
            <a:prstGeom prst="line">
              <a:avLst/>
            </a:prstGeom>
            <a:noFill/>
            <a:ln w="0">
              <a:solidFill>
                <a:srgbClr val="E3E3E3"/>
              </a:solidFill>
              <a:round/>
              <a:headEnd/>
              <a:tailEnd/>
            </a:ln>
          </p:spPr>
          <p:txBody>
            <a:bodyPr/>
            <a:lstStyle/>
            <a:p>
              <a:endParaRPr lang="fr-FR"/>
            </a:p>
          </p:txBody>
        </p:sp>
        <p:sp>
          <p:nvSpPr>
            <p:cNvPr id="38" name="Line 69"/>
            <p:cNvSpPr>
              <a:spLocks noChangeShapeType="1"/>
            </p:cNvSpPr>
            <p:nvPr/>
          </p:nvSpPr>
          <p:spPr bwMode="auto">
            <a:xfrm>
              <a:off x="1468" y="1821"/>
              <a:ext cx="3941" cy="0"/>
            </a:xfrm>
            <a:prstGeom prst="line">
              <a:avLst/>
            </a:prstGeom>
            <a:noFill/>
            <a:ln w="0">
              <a:solidFill>
                <a:srgbClr val="E3E3E3"/>
              </a:solidFill>
              <a:round/>
              <a:headEnd/>
              <a:tailEnd/>
            </a:ln>
          </p:spPr>
          <p:txBody>
            <a:bodyPr/>
            <a:lstStyle/>
            <a:p>
              <a:endParaRPr lang="fr-FR"/>
            </a:p>
          </p:txBody>
        </p:sp>
        <p:sp>
          <p:nvSpPr>
            <p:cNvPr id="39" name="Line 70"/>
            <p:cNvSpPr>
              <a:spLocks noChangeShapeType="1"/>
            </p:cNvSpPr>
            <p:nvPr/>
          </p:nvSpPr>
          <p:spPr bwMode="auto">
            <a:xfrm>
              <a:off x="1468" y="1771"/>
              <a:ext cx="3941" cy="0"/>
            </a:xfrm>
            <a:prstGeom prst="line">
              <a:avLst/>
            </a:prstGeom>
            <a:noFill/>
            <a:ln w="0">
              <a:solidFill>
                <a:srgbClr val="E3E3E3"/>
              </a:solidFill>
              <a:round/>
              <a:headEnd/>
              <a:tailEnd/>
            </a:ln>
          </p:spPr>
          <p:txBody>
            <a:bodyPr/>
            <a:lstStyle/>
            <a:p>
              <a:endParaRPr lang="fr-FR"/>
            </a:p>
          </p:txBody>
        </p:sp>
        <p:sp>
          <p:nvSpPr>
            <p:cNvPr id="40" name="Line 71"/>
            <p:cNvSpPr>
              <a:spLocks noChangeShapeType="1"/>
            </p:cNvSpPr>
            <p:nvPr/>
          </p:nvSpPr>
          <p:spPr bwMode="auto">
            <a:xfrm>
              <a:off x="1468" y="1730"/>
              <a:ext cx="3941" cy="0"/>
            </a:xfrm>
            <a:prstGeom prst="line">
              <a:avLst/>
            </a:prstGeom>
            <a:noFill/>
            <a:ln w="0">
              <a:solidFill>
                <a:srgbClr val="E3E3E3"/>
              </a:solidFill>
              <a:round/>
              <a:headEnd/>
              <a:tailEnd/>
            </a:ln>
          </p:spPr>
          <p:txBody>
            <a:bodyPr/>
            <a:lstStyle/>
            <a:p>
              <a:endParaRPr lang="fr-FR"/>
            </a:p>
          </p:txBody>
        </p:sp>
        <p:sp>
          <p:nvSpPr>
            <p:cNvPr id="41" name="Line 72"/>
            <p:cNvSpPr>
              <a:spLocks noChangeShapeType="1"/>
            </p:cNvSpPr>
            <p:nvPr/>
          </p:nvSpPr>
          <p:spPr bwMode="auto">
            <a:xfrm>
              <a:off x="1468" y="1433"/>
              <a:ext cx="3941" cy="0"/>
            </a:xfrm>
            <a:prstGeom prst="line">
              <a:avLst/>
            </a:prstGeom>
            <a:noFill/>
            <a:ln w="0">
              <a:solidFill>
                <a:srgbClr val="E3E3E3"/>
              </a:solidFill>
              <a:round/>
              <a:headEnd/>
              <a:tailEnd/>
            </a:ln>
          </p:spPr>
          <p:txBody>
            <a:bodyPr/>
            <a:lstStyle/>
            <a:p>
              <a:endParaRPr lang="fr-FR"/>
            </a:p>
          </p:txBody>
        </p:sp>
        <p:sp>
          <p:nvSpPr>
            <p:cNvPr id="42" name="Line 73"/>
            <p:cNvSpPr>
              <a:spLocks noChangeShapeType="1"/>
            </p:cNvSpPr>
            <p:nvPr/>
          </p:nvSpPr>
          <p:spPr bwMode="auto">
            <a:xfrm>
              <a:off x="1468" y="1284"/>
              <a:ext cx="3941" cy="0"/>
            </a:xfrm>
            <a:prstGeom prst="line">
              <a:avLst/>
            </a:prstGeom>
            <a:noFill/>
            <a:ln w="0">
              <a:solidFill>
                <a:srgbClr val="E3E3E3"/>
              </a:solidFill>
              <a:round/>
              <a:headEnd/>
              <a:tailEnd/>
            </a:ln>
          </p:spPr>
          <p:txBody>
            <a:bodyPr/>
            <a:lstStyle/>
            <a:p>
              <a:endParaRPr lang="fr-FR"/>
            </a:p>
          </p:txBody>
        </p:sp>
        <p:sp>
          <p:nvSpPr>
            <p:cNvPr id="43" name="Line 74"/>
            <p:cNvSpPr>
              <a:spLocks noChangeShapeType="1"/>
            </p:cNvSpPr>
            <p:nvPr/>
          </p:nvSpPr>
          <p:spPr bwMode="auto">
            <a:xfrm>
              <a:off x="1468" y="1177"/>
              <a:ext cx="3941" cy="0"/>
            </a:xfrm>
            <a:prstGeom prst="line">
              <a:avLst/>
            </a:prstGeom>
            <a:noFill/>
            <a:ln w="0">
              <a:solidFill>
                <a:srgbClr val="E3E3E3"/>
              </a:solidFill>
              <a:round/>
              <a:headEnd/>
              <a:tailEnd/>
            </a:ln>
          </p:spPr>
          <p:txBody>
            <a:bodyPr/>
            <a:lstStyle/>
            <a:p>
              <a:endParaRPr lang="fr-FR"/>
            </a:p>
          </p:txBody>
        </p:sp>
        <p:sp>
          <p:nvSpPr>
            <p:cNvPr id="44" name="Line 80"/>
            <p:cNvSpPr>
              <a:spLocks noChangeShapeType="1"/>
            </p:cNvSpPr>
            <p:nvPr/>
          </p:nvSpPr>
          <p:spPr bwMode="auto">
            <a:xfrm>
              <a:off x="1468" y="2548"/>
              <a:ext cx="3941" cy="0"/>
            </a:xfrm>
            <a:prstGeom prst="line">
              <a:avLst/>
            </a:prstGeom>
            <a:noFill/>
            <a:ln w="0">
              <a:solidFill>
                <a:srgbClr val="C0C0C0"/>
              </a:solidFill>
              <a:round/>
              <a:headEnd/>
              <a:tailEnd/>
            </a:ln>
          </p:spPr>
          <p:txBody>
            <a:bodyPr/>
            <a:lstStyle/>
            <a:p>
              <a:endParaRPr lang="fr-FR"/>
            </a:p>
          </p:txBody>
        </p:sp>
        <p:sp>
          <p:nvSpPr>
            <p:cNvPr id="45" name="Line 81"/>
            <p:cNvSpPr>
              <a:spLocks noChangeShapeType="1"/>
            </p:cNvSpPr>
            <p:nvPr/>
          </p:nvSpPr>
          <p:spPr bwMode="auto">
            <a:xfrm>
              <a:off x="1468" y="1689"/>
              <a:ext cx="3941" cy="0"/>
            </a:xfrm>
            <a:prstGeom prst="line">
              <a:avLst/>
            </a:prstGeom>
            <a:noFill/>
            <a:ln w="0">
              <a:solidFill>
                <a:srgbClr val="C0C0C0"/>
              </a:solidFill>
              <a:round/>
              <a:headEnd/>
              <a:tailEnd/>
            </a:ln>
          </p:spPr>
          <p:txBody>
            <a:bodyPr/>
            <a:lstStyle/>
            <a:p>
              <a:endParaRPr lang="fr-FR"/>
            </a:p>
          </p:txBody>
        </p:sp>
        <p:sp>
          <p:nvSpPr>
            <p:cNvPr id="46" name="Line 82"/>
            <p:cNvSpPr>
              <a:spLocks noChangeShapeType="1"/>
            </p:cNvSpPr>
            <p:nvPr/>
          </p:nvSpPr>
          <p:spPr bwMode="auto">
            <a:xfrm>
              <a:off x="1468" y="838"/>
              <a:ext cx="3941" cy="0"/>
            </a:xfrm>
            <a:prstGeom prst="line">
              <a:avLst/>
            </a:prstGeom>
            <a:noFill/>
            <a:ln w="0">
              <a:solidFill>
                <a:srgbClr val="C0C0C0"/>
              </a:solidFill>
              <a:round/>
              <a:headEnd/>
              <a:tailEnd/>
            </a:ln>
          </p:spPr>
          <p:txBody>
            <a:bodyPr/>
            <a:lstStyle/>
            <a:p>
              <a:endParaRPr lang="fr-FR"/>
            </a:p>
          </p:txBody>
        </p:sp>
        <p:sp>
          <p:nvSpPr>
            <p:cNvPr id="47" name="Line 83"/>
            <p:cNvSpPr>
              <a:spLocks noChangeShapeType="1"/>
            </p:cNvSpPr>
            <p:nvPr/>
          </p:nvSpPr>
          <p:spPr bwMode="auto">
            <a:xfrm>
              <a:off x="1559" y="838"/>
              <a:ext cx="0" cy="2561"/>
            </a:xfrm>
            <a:prstGeom prst="line">
              <a:avLst/>
            </a:prstGeom>
            <a:noFill/>
            <a:ln w="0">
              <a:solidFill>
                <a:srgbClr val="E3E3E3"/>
              </a:solidFill>
              <a:round/>
              <a:headEnd/>
              <a:tailEnd/>
            </a:ln>
          </p:spPr>
          <p:txBody>
            <a:bodyPr/>
            <a:lstStyle/>
            <a:p>
              <a:endParaRPr lang="fr-FR"/>
            </a:p>
          </p:txBody>
        </p:sp>
        <p:sp>
          <p:nvSpPr>
            <p:cNvPr id="48" name="Line 84"/>
            <p:cNvSpPr>
              <a:spLocks noChangeShapeType="1"/>
            </p:cNvSpPr>
            <p:nvPr/>
          </p:nvSpPr>
          <p:spPr bwMode="auto">
            <a:xfrm>
              <a:off x="1641" y="838"/>
              <a:ext cx="0" cy="2561"/>
            </a:xfrm>
            <a:prstGeom prst="line">
              <a:avLst/>
            </a:prstGeom>
            <a:noFill/>
            <a:ln w="0">
              <a:solidFill>
                <a:srgbClr val="E3E3E3"/>
              </a:solidFill>
              <a:round/>
              <a:headEnd/>
              <a:tailEnd/>
            </a:ln>
          </p:spPr>
          <p:txBody>
            <a:bodyPr/>
            <a:lstStyle/>
            <a:p>
              <a:endParaRPr lang="fr-FR"/>
            </a:p>
          </p:txBody>
        </p:sp>
        <p:sp>
          <p:nvSpPr>
            <p:cNvPr id="49" name="Line 85"/>
            <p:cNvSpPr>
              <a:spLocks noChangeShapeType="1"/>
            </p:cNvSpPr>
            <p:nvPr/>
          </p:nvSpPr>
          <p:spPr bwMode="auto">
            <a:xfrm>
              <a:off x="1732" y="838"/>
              <a:ext cx="0" cy="2561"/>
            </a:xfrm>
            <a:prstGeom prst="line">
              <a:avLst/>
            </a:prstGeom>
            <a:noFill/>
            <a:ln w="0">
              <a:solidFill>
                <a:srgbClr val="E3E3E3"/>
              </a:solidFill>
              <a:round/>
              <a:headEnd/>
              <a:tailEnd/>
            </a:ln>
          </p:spPr>
          <p:txBody>
            <a:bodyPr/>
            <a:lstStyle/>
            <a:p>
              <a:endParaRPr lang="fr-FR"/>
            </a:p>
          </p:txBody>
        </p:sp>
        <p:sp>
          <p:nvSpPr>
            <p:cNvPr id="50" name="Line 86"/>
            <p:cNvSpPr>
              <a:spLocks noChangeShapeType="1"/>
            </p:cNvSpPr>
            <p:nvPr/>
          </p:nvSpPr>
          <p:spPr bwMode="auto">
            <a:xfrm>
              <a:off x="1815" y="838"/>
              <a:ext cx="0" cy="2561"/>
            </a:xfrm>
            <a:prstGeom prst="line">
              <a:avLst/>
            </a:prstGeom>
            <a:noFill/>
            <a:ln w="0">
              <a:solidFill>
                <a:srgbClr val="E3E3E3"/>
              </a:solidFill>
              <a:round/>
              <a:headEnd/>
              <a:tailEnd/>
            </a:ln>
          </p:spPr>
          <p:txBody>
            <a:bodyPr/>
            <a:lstStyle/>
            <a:p>
              <a:endParaRPr lang="fr-FR"/>
            </a:p>
          </p:txBody>
        </p:sp>
        <p:sp>
          <p:nvSpPr>
            <p:cNvPr id="51" name="Line 87"/>
            <p:cNvSpPr>
              <a:spLocks noChangeShapeType="1"/>
            </p:cNvSpPr>
            <p:nvPr/>
          </p:nvSpPr>
          <p:spPr bwMode="auto">
            <a:xfrm>
              <a:off x="1997" y="838"/>
              <a:ext cx="0" cy="2561"/>
            </a:xfrm>
            <a:prstGeom prst="line">
              <a:avLst/>
            </a:prstGeom>
            <a:noFill/>
            <a:ln w="0">
              <a:solidFill>
                <a:srgbClr val="E3E3E3"/>
              </a:solidFill>
              <a:round/>
              <a:headEnd/>
              <a:tailEnd/>
            </a:ln>
          </p:spPr>
          <p:txBody>
            <a:bodyPr/>
            <a:lstStyle/>
            <a:p>
              <a:endParaRPr lang="fr-FR"/>
            </a:p>
          </p:txBody>
        </p:sp>
        <p:sp>
          <p:nvSpPr>
            <p:cNvPr id="52" name="Line 88"/>
            <p:cNvSpPr>
              <a:spLocks noChangeShapeType="1"/>
            </p:cNvSpPr>
            <p:nvPr/>
          </p:nvSpPr>
          <p:spPr bwMode="auto">
            <a:xfrm>
              <a:off x="2079" y="838"/>
              <a:ext cx="0" cy="2561"/>
            </a:xfrm>
            <a:prstGeom prst="line">
              <a:avLst/>
            </a:prstGeom>
            <a:noFill/>
            <a:ln w="0">
              <a:solidFill>
                <a:srgbClr val="E3E3E3"/>
              </a:solidFill>
              <a:round/>
              <a:headEnd/>
              <a:tailEnd/>
            </a:ln>
          </p:spPr>
          <p:txBody>
            <a:bodyPr/>
            <a:lstStyle/>
            <a:p>
              <a:endParaRPr lang="fr-FR"/>
            </a:p>
          </p:txBody>
        </p:sp>
        <p:sp>
          <p:nvSpPr>
            <p:cNvPr id="53" name="Line 89"/>
            <p:cNvSpPr>
              <a:spLocks noChangeShapeType="1"/>
            </p:cNvSpPr>
            <p:nvPr/>
          </p:nvSpPr>
          <p:spPr bwMode="auto">
            <a:xfrm>
              <a:off x="2170" y="838"/>
              <a:ext cx="0" cy="2561"/>
            </a:xfrm>
            <a:prstGeom prst="line">
              <a:avLst/>
            </a:prstGeom>
            <a:noFill/>
            <a:ln w="0">
              <a:solidFill>
                <a:srgbClr val="E3E3E3"/>
              </a:solidFill>
              <a:round/>
              <a:headEnd/>
              <a:tailEnd/>
            </a:ln>
          </p:spPr>
          <p:txBody>
            <a:bodyPr/>
            <a:lstStyle/>
            <a:p>
              <a:endParaRPr lang="fr-FR"/>
            </a:p>
          </p:txBody>
        </p:sp>
        <p:sp>
          <p:nvSpPr>
            <p:cNvPr id="54" name="Line 90"/>
            <p:cNvSpPr>
              <a:spLocks noChangeShapeType="1"/>
            </p:cNvSpPr>
            <p:nvPr/>
          </p:nvSpPr>
          <p:spPr bwMode="auto">
            <a:xfrm>
              <a:off x="2253" y="838"/>
              <a:ext cx="0" cy="2561"/>
            </a:xfrm>
            <a:prstGeom prst="line">
              <a:avLst/>
            </a:prstGeom>
            <a:noFill/>
            <a:ln w="0">
              <a:solidFill>
                <a:srgbClr val="E3E3E3"/>
              </a:solidFill>
              <a:round/>
              <a:headEnd/>
              <a:tailEnd/>
            </a:ln>
          </p:spPr>
          <p:txBody>
            <a:bodyPr/>
            <a:lstStyle/>
            <a:p>
              <a:endParaRPr lang="fr-FR"/>
            </a:p>
          </p:txBody>
        </p:sp>
        <p:sp>
          <p:nvSpPr>
            <p:cNvPr id="55" name="Line 91"/>
            <p:cNvSpPr>
              <a:spLocks noChangeShapeType="1"/>
            </p:cNvSpPr>
            <p:nvPr/>
          </p:nvSpPr>
          <p:spPr bwMode="auto">
            <a:xfrm>
              <a:off x="2435" y="838"/>
              <a:ext cx="0" cy="2561"/>
            </a:xfrm>
            <a:prstGeom prst="line">
              <a:avLst/>
            </a:prstGeom>
            <a:noFill/>
            <a:ln w="0">
              <a:solidFill>
                <a:srgbClr val="E3E3E3"/>
              </a:solidFill>
              <a:round/>
              <a:headEnd/>
              <a:tailEnd/>
            </a:ln>
          </p:spPr>
          <p:txBody>
            <a:bodyPr/>
            <a:lstStyle/>
            <a:p>
              <a:endParaRPr lang="fr-FR"/>
            </a:p>
          </p:txBody>
        </p:sp>
        <p:sp>
          <p:nvSpPr>
            <p:cNvPr id="56" name="Line 92"/>
            <p:cNvSpPr>
              <a:spLocks noChangeShapeType="1"/>
            </p:cNvSpPr>
            <p:nvPr/>
          </p:nvSpPr>
          <p:spPr bwMode="auto">
            <a:xfrm>
              <a:off x="2517" y="838"/>
              <a:ext cx="0" cy="2561"/>
            </a:xfrm>
            <a:prstGeom prst="line">
              <a:avLst/>
            </a:prstGeom>
            <a:noFill/>
            <a:ln w="0">
              <a:solidFill>
                <a:srgbClr val="E3E3E3"/>
              </a:solidFill>
              <a:round/>
              <a:headEnd/>
              <a:tailEnd/>
            </a:ln>
          </p:spPr>
          <p:txBody>
            <a:bodyPr/>
            <a:lstStyle/>
            <a:p>
              <a:endParaRPr lang="fr-FR"/>
            </a:p>
          </p:txBody>
        </p:sp>
        <p:sp>
          <p:nvSpPr>
            <p:cNvPr id="57" name="Line 93"/>
            <p:cNvSpPr>
              <a:spLocks noChangeShapeType="1"/>
            </p:cNvSpPr>
            <p:nvPr/>
          </p:nvSpPr>
          <p:spPr bwMode="auto">
            <a:xfrm>
              <a:off x="2608" y="838"/>
              <a:ext cx="0" cy="2561"/>
            </a:xfrm>
            <a:prstGeom prst="line">
              <a:avLst/>
            </a:prstGeom>
            <a:noFill/>
            <a:ln w="0">
              <a:solidFill>
                <a:srgbClr val="E3E3E3"/>
              </a:solidFill>
              <a:round/>
              <a:headEnd/>
              <a:tailEnd/>
            </a:ln>
          </p:spPr>
          <p:txBody>
            <a:bodyPr/>
            <a:lstStyle/>
            <a:p>
              <a:endParaRPr lang="fr-FR"/>
            </a:p>
          </p:txBody>
        </p:sp>
        <p:sp>
          <p:nvSpPr>
            <p:cNvPr id="58" name="Line 94"/>
            <p:cNvSpPr>
              <a:spLocks noChangeShapeType="1"/>
            </p:cNvSpPr>
            <p:nvPr/>
          </p:nvSpPr>
          <p:spPr bwMode="auto">
            <a:xfrm>
              <a:off x="2691" y="838"/>
              <a:ext cx="0" cy="2561"/>
            </a:xfrm>
            <a:prstGeom prst="line">
              <a:avLst/>
            </a:prstGeom>
            <a:noFill/>
            <a:ln w="0">
              <a:solidFill>
                <a:srgbClr val="E3E3E3"/>
              </a:solidFill>
              <a:round/>
              <a:headEnd/>
              <a:tailEnd/>
            </a:ln>
          </p:spPr>
          <p:txBody>
            <a:bodyPr/>
            <a:lstStyle/>
            <a:p>
              <a:endParaRPr lang="fr-FR"/>
            </a:p>
          </p:txBody>
        </p:sp>
        <p:sp>
          <p:nvSpPr>
            <p:cNvPr id="59" name="Line 95"/>
            <p:cNvSpPr>
              <a:spLocks noChangeShapeType="1"/>
            </p:cNvSpPr>
            <p:nvPr/>
          </p:nvSpPr>
          <p:spPr bwMode="auto">
            <a:xfrm>
              <a:off x="2872" y="838"/>
              <a:ext cx="0" cy="2561"/>
            </a:xfrm>
            <a:prstGeom prst="line">
              <a:avLst/>
            </a:prstGeom>
            <a:noFill/>
            <a:ln w="0">
              <a:solidFill>
                <a:srgbClr val="E3E3E3"/>
              </a:solidFill>
              <a:round/>
              <a:headEnd/>
              <a:tailEnd/>
            </a:ln>
          </p:spPr>
          <p:txBody>
            <a:bodyPr/>
            <a:lstStyle/>
            <a:p>
              <a:endParaRPr lang="fr-FR"/>
            </a:p>
          </p:txBody>
        </p:sp>
        <p:sp>
          <p:nvSpPr>
            <p:cNvPr id="60" name="Line 96"/>
            <p:cNvSpPr>
              <a:spLocks noChangeShapeType="1"/>
            </p:cNvSpPr>
            <p:nvPr/>
          </p:nvSpPr>
          <p:spPr bwMode="auto">
            <a:xfrm>
              <a:off x="2955" y="838"/>
              <a:ext cx="0" cy="2561"/>
            </a:xfrm>
            <a:prstGeom prst="line">
              <a:avLst/>
            </a:prstGeom>
            <a:noFill/>
            <a:ln w="0">
              <a:solidFill>
                <a:srgbClr val="E3E3E3"/>
              </a:solidFill>
              <a:round/>
              <a:headEnd/>
              <a:tailEnd/>
            </a:ln>
          </p:spPr>
          <p:txBody>
            <a:bodyPr/>
            <a:lstStyle/>
            <a:p>
              <a:endParaRPr lang="fr-FR"/>
            </a:p>
          </p:txBody>
        </p:sp>
        <p:sp>
          <p:nvSpPr>
            <p:cNvPr id="61" name="Line 97"/>
            <p:cNvSpPr>
              <a:spLocks noChangeShapeType="1"/>
            </p:cNvSpPr>
            <p:nvPr/>
          </p:nvSpPr>
          <p:spPr bwMode="auto">
            <a:xfrm>
              <a:off x="3046" y="838"/>
              <a:ext cx="0" cy="2561"/>
            </a:xfrm>
            <a:prstGeom prst="line">
              <a:avLst/>
            </a:prstGeom>
            <a:noFill/>
            <a:ln w="0">
              <a:solidFill>
                <a:srgbClr val="E3E3E3"/>
              </a:solidFill>
              <a:round/>
              <a:headEnd/>
              <a:tailEnd/>
            </a:ln>
          </p:spPr>
          <p:txBody>
            <a:bodyPr/>
            <a:lstStyle/>
            <a:p>
              <a:endParaRPr lang="fr-FR"/>
            </a:p>
          </p:txBody>
        </p:sp>
        <p:sp>
          <p:nvSpPr>
            <p:cNvPr id="62" name="Line 98"/>
            <p:cNvSpPr>
              <a:spLocks noChangeShapeType="1"/>
            </p:cNvSpPr>
            <p:nvPr/>
          </p:nvSpPr>
          <p:spPr bwMode="auto">
            <a:xfrm>
              <a:off x="3129" y="838"/>
              <a:ext cx="0" cy="2561"/>
            </a:xfrm>
            <a:prstGeom prst="line">
              <a:avLst/>
            </a:prstGeom>
            <a:noFill/>
            <a:ln w="0">
              <a:solidFill>
                <a:srgbClr val="E3E3E3"/>
              </a:solidFill>
              <a:round/>
              <a:headEnd/>
              <a:tailEnd/>
            </a:ln>
          </p:spPr>
          <p:txBody>
            <a:bodyPr/>
            <a:lstStyle/>
            <a:p>
              <a:endParaRPr lang="fr-FR"/>
            </a:p>
          </p:txBody>
        </p:sp>
        <p:sp>
          <p:nvSpPr>
            <p:cNvPr id="63" name="Line 99"/>
            <p:cNvSpPr>
              <a:spLocks noChangeShapeType="1"/>
            </p:cNvSpPr>
            <p:nvPr/>
          </p:nvSpPr>
          <p:spPr bwMode="auto">
            <a:xfrm>
              <a:off x="3310" y="838"/>
              <a:ext cx="0" cy="2561"/>
            </a:xfrm>
            <a:prstGeom prst="line">
              <a:avLst/>
            </a:prstGeom>
            <a:noFill/>
            <a:ln w="0">
              <a:solidFill>
                <a:srgbClr val="E3E3E3"/>
              </a:solidFill>
              <a:round/>
              <a:headEnd/>
              <a:tailEnd/>
            </a:ln>
          </p:spPr>
          <p:txBody>
            <a:bodyPr/>
            <a:lstStyle/>
            <a:p>
              <a:endParaRPr lang="fr-FR"/>
            </a:p>
          </p:txBody>
        </p:sp>
        <p:sp>
          <p:nvSpPr>
            <p:cNvPr id="64" name="Line 100"/>
            <p:cNvSpPr>
              <a:spLocks noChangeShapeType="1"/>
            </p:cNvSpPr>
            <p:nvPr/>
          </p:nvSpPr>
          <p:spPr bwMode="auto">
            <a:xfrm>
              <a:off x="3393" y="838"/>
              <a:ext cx="0" cy="2561"/>
            </a:xfrm>
            <a:prstGeom prst="line">
              <a:avLst/>
            </a:prstGeom>
            <a:noFill/>
            <a:ln w="0">
              <a:solidFill>
                <a:srgbClr val="E3E3E3"/>
              </a:solidFill>
              <a:round/>
              <a:headEnd/>
              <a:tailEnd/>
            </a:ln>
          </p:spPr>
          <p:txBody>
            <a:bodyPr/>
            <a:lstStyle/>
            <a:p>
              <a:endParaRPr lang="fr-FR"/>
            </a:p>
          </p:txBody>
        </p:sp>
        <p:sp>
          <p:nvSpPr>
            <p:cNvPr id="65" name="Line 101"/>
            <p:cNvSpPr>
              <a:spLocks noChangeShapeType="1"/>
            </p:cNvSpPr>
            <p:nvPr/>
          </p:nvSpPr>
          <p:spPr bwMode="auto">
            <a:xfrm>
              <a:off x="3484" y="838"/>
              <a:ext cx="0" cy="2561"/>
            </a:xfrm>
            <a:prstGeom prst="line">
              <a:avLst/>
            </a:prstGeom>
            <a:noFill/>
            <a:ln w="0">
              <a:solidFill>
                <a:srgbClr val="E3E3E3"/>
              </a:solidFill>
              <a:round/>
              <a:headEnd/>
              <a:tailEnd/>
            </a:ln>
          </p:spPr>
          <p:txBody>
            <a:bodyPr/>
            <a:lstStyle/>
            <a:p>
              <a:endParaRPr lang="fr-FR"/>
            </a:p>
          </p:txBody>
        </p:sp>
        <p:sp>
          <p:nvSpPr>
            <p:cNvPr id="66" name="Line 102"/>
            <p:cNvSpPr>
              <a:spLocks noChangeShapeType="1"/>
            </p:cNvSpPr>
            <p:nvPr/>
          </p:nvSpPr>
          <p:spPr bwMode="auto">
            <a:xfrm>
              <a:off x="3566" y="838"/>
              <a:ext cx="0" cy="2561"/>
            </a:xfrm>
            <a:prstGeom prst="line">
              <a:avLst/>
            </a:prstGeom>
            <a:noFill/>
            <a:ln w="0">
              <a:solidFill>
                <a:srgbClr val="E3E3E3"/>
              </a:solidFill>
              <a:round/>
              <a:headEnd/>
              <a:tailEnd/>
            </a:ln>
          </p:spPr>
          <p:txBody>
            <a:bodyPr/>
            <a:lstStyle/>
            <a:p>
              <a:endParaRPr lang="fr-FR"/>
            </a:p>
          </p:txBody>
        </p:sp>
        <p:sp>
          <p:nvSpPr>
            <p:cNvPr id="67" name="Line 103"/>
            <p:cNvSpPr>
              <a:spLocks noChangeShapeType="1"/>
            </p:cNvSpPr>
            <p:nvPr/>
          </p:nvSpPr>
          <p:spPr bwMode="auto">
            <a:xfrm>
              <a:off x="3748" y="838"/>
              <a:ext cx="0" cy="2561"/>
            </a:xfrm>
            <a:prstGeom prst="line">
              <a:avLst/>
            </a:prstGeom>
            <a:noFill/>
            <a:ln w="0">
              <a:solidFill>
                <a:srgbClr val="E3E3E3"/>
              </a:solidFill>
              <a:round/>
              <a:headEnd/>
              <a:tailEnd/>
            </a:ln>
          </p:spPr>
          <p:txBody>
            <a:bodyPr/>
            <a:lstStyle/>
            <a:p>
              <a:endParaRPr lang="fr-FR"/>
            </a:p>
          </p:txBody>
        </p:sp>
        <p:sp>
          <p:nvSpPr>
            <p:cNvPr id="68" name="Line 104"/>
            <p:cNvSpPr>
              <a:spLocks noChangeShapeType="1"/>
            </p:cNvSpPr>
            <p:nvPr/>
          </p:nvSpPr>
          <p:spPr bwMode="auto">
            <a:xfrm>
              <a:off x="3831" y="838"/>
              <a:ext cx="0" cy="2561"/>
            </a:xfrm>
            <a:prstGeom prst="line">
              <a:avLst/>
            </a:prstGeom>
            <a:noFill/>
            <a:ln w="0">
              <a:solidFill>
                <a:srgbClr val="E3E3E3"/>
              </a:solidFill>
              <a:round/>
              <a:headEnd/>
              <a:tailEnd/>
            </a:ln>
          </p:spPr>
          <p:txBody>
            <a:bodyPr/>
            <a:lstStyle/>
            <a:p>
              <a:endParaRPr lang="fr-FR"/>
            </a:p>
          </p:txBody>
        </p:sp>
        <p:sp>
          <p:nvSpPr>
            <p:cNvPr id="69" name="Line 105"/>
            <p:cNvSpPr>
              <a:spLocks noChangeShapeType="1"/>
            </p:cNvSpPr>
            <p:nvPr/>
          </p:nvSpPr>
          <p:spPr bwMode="auto">
            <a:xfrm>
              <a:off x="3922" y="838"/>
              <a:ext cx="0" cy="2561"/>
            </a:xfrm>
            <a:prstGeom prst="line">
              <a:avLst/>
            </a:prstGeom>
            <a:noFill/>
            <a:ln w="0">
              <a:solidFill>
                <a:srgbClr val="E3E3E3"/>
              </a:solidFill>
              <a:round/>
              <a:headEnd/>
              <a:tailEnd/>
            </a:ln>
          </p:spPr>
          <p:txBody>
            <a:bodyPr/>
            <a:lstStyle/>
            <a:p>
              <a:endParaRPr lang="fr-FR"/>
            </a:p>
          </p:txBody>
        </p:sp>
        <p:sp>
          <p:nvSpPr>
            <p:cNvPr id="70" name="Line 106"/>
            <p:cNvSpPr>
              <a:spLocks noChangeShapeType="1"/>
            </p:cNvSpPr>
            <p:nvPr/>
          </p:nvSpPr>
          <p:spPr bwMode="auto">
            <a:xfrm>
              <a:off x="4004" y="838"/>
              <a:ext cx="0" cy="2561"/>
            </a:xfrm>
            <a:prstGeom prst="line">
              <a:avLst/>
            </a:prstGeom>
            <a:noFill/>
            <a:ln w="0">
              <a:solidFill>
                <a:srgbClr val="E3E3E3"/>
              </a:solidFill>
              <a:round/>
              <a:headEnd/>
              <a:tailEnd/>
            </a:ln>
          </p:spPr>
          <p:txBody>
            <a:bodyPr/>
            <a:lstStyle/>
            <a:p>
              <a:endParaRPr lang="fr-FR"/>
            </a:p>
          </p:txBody>
        </p:sp>
        <p:sp>
          <p:nvSpPr>
            <p:cNvPr id="71" name="Line 107"/>
            <p:cNvSpPr>
              <a:spLocks noChangeShapeType="1"/>
            </p:cNvSpPr>
            <p:nvPr/>
          </p:nvSpPr>
          <p:spPr bwMode="auto">
            <a:xfrm>
              <a:off x="4186" y="838"/>
              <a:ext cx="0" cy="2561"/>
            </a:xfrm>
            <a:prstGeom prst="line">
              <a:avLst/>
            </a:prstGeom>
            <a:noFill/>
            <a:ln w="0">
              <a:solidFill>
                <a:srgbClr val="E3E3E3"/>
              </a:solidFill>
              <a:round/>
              <a:headEnd/>
              <a:tailEnd/>
            </a:ln>
          </p:spPr>
          <p:txBody>
            <a:bodyPr/>
            <a:lstStyle/>
            <a:p>
              <a:endParaRPr lang="fr-FR"/>
            </a:p>
          </p:txBody>
        </p:sp>
        <p:sp>
          <p:nvSpPr>
            <p:cNvPr id="72" name="Line 108"/>
            <p:cNvSpPr>
              <a:spLocks noChangeShapeType="1"/>
            </p:cNvSpPr>
            <p:nvPr/>
          </p:nvSpPr>
          <p:spPr bwMode="auto">
            <a:xfrm>
              <a:off x="4269" y="838"/>
              <a:ext cx="0" cy="2561"/>
            </a:xfrm>
            <a:prstGeom prst="line">
              <a:avLst/>
            </a:prstGeom>
            <a:noFill/>
            <a:ln w="0">
              <a:solidFill>
                <a:srgbClr val="E3E3E3"/>
              </a:solidFill>
              <a:round/>
              <a:headEnd/>
              <a:tailEnd/>
            </a:ln>
          </p:spPr>
          <p:txBody>
            <a:bodyPr/>
            <a:lstStyle/>
            <a:p>
              <a:endParaRPr lang="fr-FR"/>
            </a:p>
          </p:txBody>
        </p:sp>
        <p:sp>
          <p:nvSpPr>
            <p:cNvPr id="73" name="Line 109"/>
            <p:cNvSpPr>
              <a:spLocks noChangeShapeType="1"/>
            </p:cNvSpPr>
            <p:nvPr/>
          </p:nvSpPr>
          <p:spPr bwMode="auto">
            <a:xfrm>
              <a:off x="4359" y="838"/>
              <a:ext cx="0" cy="2561"/>
            </a:xfrm>
            <a:prstGeom prst="line">
              <a:avLst/>
            </a:prstGeom>
            <a:noFill/>
            <a:ln w="0">
              <a:solidFill>
                <a:srgbClr val="E3E3E3"/>
              </a:solidFill>
              <a:round/>
              <a:headEnd/>
              <a:tailEnd/>
            </a:ln>
          </p:spPr>
          <p:txBody>
            <a:bodyPr/>
            <a:lstStyle/>
            <a:p>
              <a:endParaRPr lang="fr-FR"/>
            </a:p>
          </p:txBody>
        </p:sp>
        <p:sp>
          <p:nvSpPr>
            <p:cNvPr id="74" name="Line 119"/>
            <p:cNvSpPr>
              <a:spLocks noChangeShapeType="1"/>
            </p:cNvSpPr>
            <p:nvPr/>
          </p:nvSpPr>
          <p:spPr bwMode="auto">
            <a:xfrm>
              <a:off x="1906" y="838"/>
              <a:ext cx="0" cy="2561"/>
            </a:xfrm>
            <a:prstGeom prst="line">
              <a:avLst/>
            </a:prstGeom>
            <a:noFill/>
            <a:ln w="0">
              <a:solidFill>
                <a:srgbClr val="C0C0C0"/>
              </a:solidFill>
              <a:round/>
              <a:headEnd/>
              <a:tailEnd/>
            </a:ln>
          </p:spPr>
          <p:txBody>
            <a:bodyPr/>
            <a:lstStyle/>
            <a:p>
              <a:endParaRPr lang="fr-FR"/>
            </a:p>
          </p:txBody>
        </p:sp>
        <p:sp>
          <p:nvSpPr>
            <p:cNvPr id="75" name="Line 120"/>
            <p:cNvSpPr>
              <a:spLocks noChangeShapeType="1"/>
            </p:cNvSpPr>
            <p:nvPr/>
          </p:nvSpPr>
          <p:spPr bwMode="auto">
            <a:xfrm>
              <a:off x="2344" y="838"/>
              <a:ext cx="0" cy="2561"/>
            </a:xfrm>
            <a:prstGeom prst="line">
              <a:avLst/>
            </a:prstGeom>
            <a:noFill/>
            <a:ln w="0">
              <a:solidFill>
                <a:srgbClr val="C0C0C0"/>
              </a:solidFill>
              <a:round/>
              <a:headEnd/>
              <a:tailEnd/>
            </a:ln>
          </p:spPr>
          <p:txBody>
            <a:bodyPr/>
            <a:lstStyle/>
            <a:p>
              <a:endParaRPr lang="fr-FR"/>
            </a:p>
          </p:txBody>
        </p:sp>
        <p:sp>
          <p:nvSpPr>
            <p:cNvPr id="76" name="Line 121"/>
            <p:cNvSpPr>
              <a:spLocks noChangeShapeType="1"/>
            </p:cNvSpPr>
            <p:nvPr/>
          </p:nvSpPr>
          <p:spPr bwMode="auto">
            <a:xfrm>
              <a:off x="2782" y="838"/>
              <a:ext cx="0" cy="2561"/>
            </a:xfrm>
            <a:prstGeom prst="line">
              <a:avLst/>
            </a:prstGeom>
            <a:noFill/>
            <a:ln w="0">
              <a:solidFill>
                <a:srgbClr val="C0C0C0"/>
              </a:solidFill>
              <a:round/>
              <a:headEnd/>
              <a:tailEnd/>
            </a:ln>
          </p:spPr>
          <p:txBody>
            <a:bodyPr/>
            <a:lstStyle/>
            <a:p>
              <a:endParaRPr lang="fr-FR"/>
            </a:p>
          </p:txBody>
        </p:sp>
        <p:sp>
          <p:nvSpPr>
            <p:cNvPr id="77" name="Line 122"/>
            <p:cNvSpPr>
              <a:spLocks noChangeShapeType="1"/>
            </p:cNvSpPr>
            <p:nvPr/>
          </p:nvSpPr>
          <p:spPr bwMode="auto">
            <a:xfrm>
              <a:off x="3219" y="838"/>
              <a:ext cx="0" cy="2561"/>
            </a:xfrm>
            <a:prstGeom prst="line">
              <a:avLst/>
            </a:prstGeom>
            <a:noFill/>
            <a:ln w="0">
              <a:solidFill>
                <a:srgbClr val="C0C0C0"/>
              </a:solidFill>
              <a:round/>
              <a:headEnd/>
              <a:tailEnd/>
            </a:ln>
          </p:spPr>
          <p:txBody>
            <a:bodyPr/>
            <a:lstStyle/>
            <a:p>
              <a:endParaRPr lang="fr-FR"/>
            </a:p>
          </p:txBody>
        </p:sp>
        <p:sp>
          <p:nvSpPr>
            <p:cNvPr id="78" name="Line 123"/>
            <p:cNvSpPr>
              <a:spLocks noChangeShapeType="1"/>
            </p:cNvSpPr>
            <p:nvPr/>
          </p:nvSpPr>
          <p:spPr bwMode="auto">
            <a:xfrm>
              <a:off x="3657" y="838"/>
              <a:ext cx="0" cy="2561"/>
            </a:xfrm>
            <a:prstGeom prst="line">
              <a:avLst/>
            </a:prstGeom>
            <a:noFill/>
            <a:ln w="0">
              <a:solidFill>
                <a:srgbClr val="C0C0C0"/>
              </a:solidFill>
              <a:round/>
              <a:headEnd/>
              <a:tailEnd/>
            </a:ln>
          </p:spPr>
          <p:txBody>
            <a:bodyPr/>
            <a:lstStyle/>
            <a:p>
              <a:endParaRPr lang="fr-FR"/>
            </a:p>
          </p:txBody>
        </p:sp>
        <p:sp>
          <p:nvSpPr>
            <p:cNvPr id="79" name="Line 124"/>
            <p:cNvSpPr>
              <a:spLocks noChangeShapeType="1"/>
            </p:cNvSpPr>
            <p:nvPr/>
          </p:nvSpPr>
          <p:spPr bwMode="auto">
            <a:xfrm>
              <a:off x="4095" y="838"/>
              <a:ext cx="0" cy="2561"/>
            </a:xfrm>
            <a:prstGeom prst="line">
              <a:avLst/>
            </a:prstGeom>
            <a:noFill/>
            <a:ln w="0">
              <a:solidFill>
                <a:srgbClr val="C0C0C0"/>
              </a:solidFill>
              <a:round/>
              <a:headEnd/>
              <a:tailEnd/>
            </a:ln>
          </p:spPr>
          <p:txBody>
            <a:bodyPr/>
            <a:lstStyle/>
            <a:p>
              <a:endParaRPr lang="fr-FR"/>
            </a:p>
          </p:txBody>
        </p:sp>
        <p:sp>
          <p:nvSpPr>
            <p:cNvPr id="80" name="Line 127"/>
            <p:cNvSpPr>
              <a:spLocks noChangeShapeType="1"/>
            </p:cNvSpPr>
            <p:nvPr/>
          </p:nvSpPr>
          <p:spPr bwMode="auto">
            <a:xfrm>
              <a:off x="5409" y="838"/>
              <a:ext cx="0" cy="2561"/>
            </a:xfrm>
            <a:prstGeom prst="line">
              <a:avLst/>
            </a:prstGeom>
            <a:noFill/>
            <a:ln w="0">
              <a:solidFill>
                <a:srgbClr val="C0C0C0"/>
              </a:solidFill>
              <a:round/>
              <a:headEnd/>
              <a:tailEnd/>
            </a:ln>
          </p:spPr>
          <p:txBody>
            <a:bodyPr/>
            <a:lstStyle/>
            <a:p>
              <a:endParaRPr lang="fr-FR"/>
            </a:p>
          </p:txBody>
        </p:sp>
        <p:sp>
          <p:nvSpPr>
            <p:cNvPr id="81" name="Rectangle 128"/>
            <p:cNvSpPr>
              <a:spLocks noChangeArrowheads="1"/>
            </p:cNvSpPr>
            <p:nvPr/>
          </p:nvSpPr>
          <p:spPr bwMode="auto">
            <a:xfrm>
              <a:off x="1468" y="838"/>
              <a:ext cx="3941" cy="2561"/>
            </a:xfrm>
            <a:prstGeom prst="rect">
              <a:avLst/>
            </a:prstGeom>
            <a:noFill/>
            <a:ln w="12700">
              <a:solidFill>
                <a:srgbClr val="808080"/>
              </a:solidFill>
              <a:miter lim="800000"/>
              <a:headEnd/>
              <a:tailEnd/>
            </a:ln>
          </p:spPr>
          <p:txBody>
            <a:bodyPr/>
            <a:lstStyle/>
            <a:p>
              <a:endParaRPr lang="en-GB" sz="2400" b="0">
                <a:latin typeface="Times New Roman" pitchFamily="18" charset="0"/>
                <a:ea typeface="ＭＳ Ｐゴシック" pitchFamily="34" charset="-128"/>
              </a:endParaRPr>
            </a:p>
          </p:txBody>
        </p:sp>
        <p:sp>
          <p:nvSpPr>
            <p:cNvPr id="82" name="Line 129"/>
            <p:cNvSpPr>
              <a:spLocks noChangeShapeType="1"/>
            </p:cNvSpPr>
            <p:nvPr/>
          </p:nvSpPr>
          <p:spPr bwMode="auto">
            <a:xfrm>
              <a:off x="1468" y="838"/>
              <a:ext cx="0" cy="2561"/>
            </a:xfrm>
            <a:prstGeom prst="line">
              <a:avLst/>
            </a:prstGeom>
            <a:noFill/>
            <a:ln w="0">
              <a:solidFill>
                <a:srgbClr val="000000"/>
              </a:solidFill>
              <a:round/>
              <a:headEnd/>
              <a:tailEnd/>
            </a:ln>
          </p:spPr>
          <p:txBody>
            <a:bodyPr/>
            <a:lstStyle/>
            <a:p>
              <a:endParaRPr lang="fr-FR"/>
            </a:p>
          </p:txBody>
        </p:sp>
        <p:sp>
          <p:nvSpPr>
            <p:cNvPr id="83" name="Line 130"/>
            <p:cNvSpPr>
              <a:spLocks noChangeShapeType="1"/>
            </p:cNvSpPr>
            <p:nvPr/>
          </p:nvSpPr>
          <p:spPr bwMode="auto">
            <a:xfrm>
              <a:off x="1468" y="3399"/>
              <a:ext cx="25" cy="0"/>
            </a:xfrm>
            <a:prstGeom prst="line">
              <a:avLst/>
            </a:prstGeom>
            <a:noFill/>
            <a:ln w="0">
              <a:solidFill>
                <a:srgbClr val="000000"/>
              </a:solidFill>
              <a:round/>
              <a:headEnd/>
              <a:tailEnd/>
            </a:ln>
          </p:spPr>
          <p:txBody>
            <a:bodyPr/>
            <a:lstStyle/>
            <a:p>
              <a:endParaRPr lang="fr-FR"/>
            </a:p>
          </p:txBody>
        </p:sp>
        <p:sp>
          <p:nvSpPr>
            <p:cNvPr id="84" name="Line 131"/>
            <p:cNvSpPr>
              <a:spLocks noChangeShapeType="1"/>
            </p:cNvSpPr>
            <p:nvPr/>
          </p:nvSpPr>
          <p:spPr bwMode="auto">
            <a:xfrm>
              <a:off x="1468" y="3143"/>
              <a:ext cx="25" cy="0"/>
            </a:xfrm>
            <a:prstGeom prst="line">
              <a:avLst/>
            </a:prstGeom>
            <a:noFill/>
            <a:ln w="0">
              <a:solidFill>
                <a:srgbClr val="000000"/>
              </a:solidFill>
              <a:round/>
              <a:headEnd/>
              <a:tailEnd/>
            </a:ln>
          </p:spPr>
          <p:txBody>
            <a:bodyPr/>
            <a:lstStyle/>
            <a:p>
              <a:endParaRPr lang="fr-FR"/>
            </a:p>
          </p:txBody>
        </p:sp>
        <p:sp>
          <p:nvSpPr>
            <p:cNvPr id="85" name="Line 132"/>
            <p:cNvSpPr>
              <a:spLocks noChangeShapeType="1"/>
            </p:cNvSpPr>
            <p:nvPr/>
          </p:nvSpPr>
          <p:spPr bwMode="auto">
            <a:xfrm>
              <a:off x="1468" y="2994"/>
              <a:ext cx="25" cy="0"/>
            </a:xfrm>
            <a:prstGeom prst="line">
              <a:avLst/>
            </a:prstGeom>
            <a:noFill/>
            <a:ln w="0">
              <a:solidFill>
                <a:srgbClr val="000000"/>
              </a:solidFill>
              <a:round/>
              <a:headEnd/>
              <a:tailEnd/>
            </a:ln>
          </p:spPr>
          <p:txBody>
            <a:bodyPr/>
            <a:lstStyle/>
            <a:p>
              <a:endParaRPr lang="fr-FR"/>
            </a:p>
          </p:txBody>
        </p:sp>
        <p:sp>
          <p:nvSpPr>
            <p:cNvPr id="86" name="Line 133"/>
            <p:cNvSpPr>
              <a:spLocks noChangeShapeType="1"/>
            </p:cNvSpPr>
            <p:nvPr/>
          </p:nvSpPr>
          <p:spPr bwMode="auto">
            <a:xfrm>
              <a:off x="1468" y="2886"/>
              <a:ext cx="25" cy="0"/>
            </a:xfrm>
            <a:prstGeom prst="line">
              <a:avLst/>
            </a:prstGeom>
            <a:noFill/>
            <a:ln w="0">
              <a:solidFill>
                <a:srgbClr val="000000"/>
              </a:solidFill>
              <a:round/>
              <a:headEnd/>
              <a:tailEnd/>
            </a:ln>
          </p:spPr>
          <p:txBody>
            <a:bodyPr/>
            <a:lstStyle/>
            <a:p>
              <a:endParaRPr lang="fr-FR"/>
            </a:p>
          </p:txBody>
        </p:sp>
        <p:sp>
          <p:nvSpPr>
            <p:cNvPr id="87" name="Line 134"/>
            <p:cNvSpPr>
              <a:spLocks noChangeShapeType="1"/>
            </p:cNvSpPr>
            <p:nvPr/>
          </p:nvSpPr>
          <p:spPr bwMode="auto">
            <a:xfrm>
              <a:off x="1468" y="2804"/>
              <a:ext cx="25" cy="0"/>
            </a:xfrm>
            <a:prstGeom prst="line">
              <a:avLst/>
            </a:prstGeom>
            <a:noFill/>
            <a:ln w="0">
              <a:solidFill>
                <a:srgbClr val="000000"/>
              </a:solidFill>
              <a:round/>
              <a:headEnd/>
              <a:tailEnd/>
            </a:ln>
          </p:spPr>
          <p:txBody>
            <a:bodyPr/>
            <a:lstStyle/>
            <a:p>
              <a:endParaRPr lang="fr-FR"/>
            </a:p>
          </p:txBody>
        </p:sp>
        <p:sp>
          <p:nvSpPr>
            <p:cNvPr id="88" name="Line 135"/>
            <p:cNvSpPr>
              <a:spLocks noChangeShapeType="1"/>
            </p:cNvSpPr>
            <p:nvPr/>
          </p:nvSpPr>
          <p:spPr bwMode="auto">
            <a:xfrm>
              <a:off x="1468" y="2738"/>
              <a:ext cx="25" cy="0"/>
            </a:xfrm>
            <a:prstGeom prst="line">
              <a:avLst/>
            </a:prstGeom>
            <a:noFill/>
            <a:ln w="0">
              <a:solidFill>
                <a:srgbClr val="000000"/>
              </a:solidFill>
              <a:round/>
              <a:headEnd/>
              <a:tailEnd/>
            </a:ln>
          </p:spPr>
          <p:txBody>
            <a:bodyPr/>
            <a:lstStyle/>
            <a:p>
              <a:endParaRPr lang="fr-FR"/>
            </a:p>
          </p:txBody>
        </p:sp>
        <p:sp>
          <p:nvSpPr>
            <p:cNvPr id="89" name="Line 136"/>
            <p:cNvSpPr>
              <a:spLocks noChangeShapeType="1"/>
            </p:cNvSpPr>
            <p:nvPr/>
          </p:nvSpPr>
          <p:spPr bwMode="auto">
            <a:xfrm>
              <a:off x="1468" y="2680"/>
              <a:ext cx="25" cy="0"/>
            </a:xfrm>
            <a:prstGeom prst="line">
              <a:avLst/>
            </a:prstGeom>
            <a:noFill/>
            <a:ln w="0">
              <a:solidFill>
                <a:srgbClr val="000000"/>
              </a:solidFill>
              <a:round/>
              <a:headEnd/>
              <a:tailEnd/>
            </a:ln>
          </p:spPr>
          <p:txBody>
            <a:bodyPr/>
            <a:lstStyle/>
            <a:p>
              <a:endParaRPr lang="fr-FR"/>
            </a:p>
          </p:txBody>
        </p:sp>
        <p:sp>
          <p:nvSpPr>
            <p:cNvPr id="90" name="Line 137"/>
            <p:cNvSpPr>
              <a:spLocks noChangeShapeType="1"/>
            </p:cNvSpPr>
            <p:nvPr/>
          </p:nvSpPr>
          <p:spPr bwMode="auto">
            <a:xfrm>
              <a:off x="1468" y="2630"/>
              <a:ext cx="25" cy="0"/>
            </a:xfrm>
            <a:prstGeom prst="line">
              <a:avLst/>
            </a:prstGeom>
            <a:noFill/>
            <a:ln w="0">
              <a:solidFill>
                <a:srgbClr val="000000"/>
              </a:solidFill>
              <a:round/>
              <a:headEnd/>
              <a:tailEnd/>
            </a:ln>
          </p:spPr>
          <p:txBody>
            <a:bodyPr/>
            <a:lstStyle/>
            <a:p>
              <a:endParaRPr lang="fr-FR"/>
            </a:p>
          </p:txBody>
        </p:sp>
        <p:sp>
          <p:nvSpPr>
            <p:cNvPr id="91" name="Line 138"/>
            <p:cNvSpPr>
              <a:spLocks noChangeShapeType="1"/>
            </p:cNvSpPr>
            <p:nvPr/>
          </p:nvSpPr>
          <p:spPr bwMode="auto">
            <a:xfrm>
              <a:off x="1468" y="2581"/>
              <a:ext cx="25" cy="0"/>
            </a:xfrm>
            <a:prstGeom prst="line">
              <a:avLst/>
            </a:prstGeom>
            <a:noFill/>
            <a:ln w="0">
              <a:solidFill>
                <a:srgbClr val="000000"/>
              </a:solidFill>
              <a:round/>
              <a:headEnd/>
              <a:tailEnd/>
            </a:ln>
          </p:spPr>
          <p:txBody>
            <a:bodyPr/>
            <a:lstStyle/>
            <a:p>
              <a:endParaRPr lang="fr-FR"/>
            </a:p>
          </p:txBody>
        </p:sp>
        <p:sp>
          <p:nvSpPr>
            <p:cNvPr id="92" name="Line 139"/>
            <p:cNvSpPr>
              <a:spLocks noChangeShapeType="1"/>
            </p:cNvSpPr>
            <p:nvPr/>
          </p:nvSpPr>
          <p:spPr bwMode="auto">
            <a:xfrm>
              <a:off x="1468" y="2548"/>
              <a:ext cx="25" cy="0"/>
            </a:xfrm>
            <a:prstGeom prst="line">
              <a:avLst/>
            </a:prstGeom>
            <a:noFill/>
            <a:ln w="0">
              <a:solidFill>
                <a:srgbClr val="000000"/>
              </a:solidFill>
              <a:round/>
              <a:headEnd/>
              <a:tailEnd/>
            </a:ln>
          </p:spPr>
          <p:txBody>
            <a:bodyPr/>
            <a:lstStyle/>
            <a:p>
              <a:endParaRPr lang="fr-FR"/>
            </a:p>
          </p:txBody>
        </p:sp>
        <p:sp>
          <p:nvSpPr>
            <p:cNvPr id="93" name="Line 140"/>
            <p:cNvSpPr>
              <a:spLocks noChangeShapeType="1"/>
            </p:cNvSpPr>
            <p:nvPr/>
          </p:nvSpPr>
          <p:spPr bwMode="auto">
            <a:xfrm>
              <a:off x="1468" y="2292"/>
              <a:ext cx="25" cy="0"/>
            </a:xfrm>
            <a:prstGeom prst="line">
              <a:avLst/>
            </a:prstGeom>
            <a:noFill/>
            <a:ln w="0">
              <a:solidFill>
                <a:srgbClr val="000000"/>
              </a:solidFill>
              <a:round/>
              <a:headEnd/>
              <a:tailEnd/>
            </a:ln>
          </p:spPr>
          <p:txBody>
            <a:bodyPr/>
            <a:lstStyle/>
            <a:p>
              <a:endParaRPr lang="fr-FR"/>
            </a:p>
          </p:txBody>
        </p:sp>
        <p:sp>
          <p:nvSpPr>
            <p:cNvPr id="94" name="Line 141"/>
            <p:cNvSpPr>
              <a:spLocks noChangeShapeType="1"/>
            </p:cNvSpPr>
            <p:nvPr/>
          </p:nvSpPr>
          <p:spPr bwMode="auto">
            <a:xfrm>
              <a:off x="1468" y="2135"/>
              <a:ext cx="25" cy="0"/>
            </a:xfrm>
            <a:prstGeom prst="line">
              <a:avLst/>
            </a:prstGeom>
            <a:noFill/>
            <a:ln w="0">
              <a:solidFill>
                <a:srgbClr val="000000"/>
              </a:solidFill>
              <a:round/>
              <a:headEnd/>
              <a:tailEnd/>
            </a:ln>
          </p:spPr>
          <p:txBody>
            <a:bodyPr/>
            <a:lstStyle/>
            <a:p>
              <a:endParaRPr lang="fr-FR"/>
            </a:p>
          </p:txBody>
        </p:sp>
        <p:sp>
          <p:nvSpPr>
            <p:cNvPr id="95" name="Line 142"/>
            <p:cNvSpPr>
              <a:spLocks noChangeShapeType="1"/>
            </p:cNvSpPr>
            <p:nvPr/>
          </p:nvSpPr>
          <p:spPr bwMode="auto">
            <a:xfrm>
              <a:off x="1468" y="2027"/>
              <a:ext cx="25" cy="0"/>
            </a:xfrm>
            <a:prstGeom prst="line">
              <a:avLst/>
            </a:prstGeom>
            <a:noFill/>
            <a:ln w="0">
              <a:solidFill>
                <a:srgbClr val="000000"/>
              </a:solidFill>
              <a:round/>
              <a:headEnd/>
              <a:tailEnd/>
            </a:ln>
          </p:spPr>
          <p:txBody>
            <a:bodyPr/>
            <a:lstStyle/>
            <a:p>
              <a:endParaRPr lang="fr-FR"/>
            </a:p>
          </p:txBody>
        </p:sp>
        <p:sp>
          <p:nvSpPr>
            <p:cNvPr id="96" name="Line 143"/>
            <p:cNvSpPr>
              <a:spLocks noChangeShapeType="1"/>
            </p:cNvSpPr>
            <p:nvPr/>
          </p:nvSpPr>
          <p:spPr bwMode="auto">
            <a:xfrm>
              <a:off x="1468" y="1945"/>
              <a:ext cx="25" cy="0"/>
            </a:xfrm>
            <a:prstGeom prst="line">
              <a:avLst/>
            </a:prstGeom>
            <a:noFill/>
            <a:ln w="0">
              <a:solidFill>
                <a:srgbClr val="000000"/>
              </a:solidFill>
              <a:round/>
              <a:headEnd/>
              <a:tailEnd/>
            </a:ln>
          </p:spPr>
          <p:txBody>
            <a:bodyPr/>
            <a:lstStyle/>
            <a:p>
              <a:endParaRPr lang="fr-FR"/>
            </a:p>
          </p:txBody>
        </p:sp>
        <p:sp>
          <p:nvSpPr>
            <p:cNvPr id="97" name="Line 144"/>
            <p:cNvSpPr>
              <a:spLocks noChangeShapeType="1"/>
            </p:cNvSpPr>
            <p:nvPr/>
          </p:nvSpPr>
          <p:spPr bwMode="auto">
            <a:xfrm>
              <a:off x="1468" y="1879"/>
              <a:ext cx="25" cy="0"/>
            </a:xfrm>
            <a:prstGeom prst="line">
              <a:avLst/>
            </a:prstGeom>
            <a:noFill/>
            <a:ln w="0">
              <a:solidFill>
                <a:srgbClr val="000000"/>
              </a:solidFill>
              <a:round/>
              <a:headEnd/>
              <a:tailEnd/>
            </a:ln>
          </p:spPr>
          <p:txBody>
            <a:bodyPr/>
            <a:lstStyle/>
            <a:p>
              <a:endParaRPr lang="fr-FR"/>
            </a:p>
          </p:txBody>
        </p:sp>
        <p:sp>
          <p:nvSpPr>
            <p:cNvPr id="98" name="Line 145"/>
            <p:cNvSpPr>
              <a:spLocks noChangeShapeType="1"/>
            </p:cNvSpPr>
            <p:nvPr/>
          </p:nvSpPr>
          <p:spPr bwMode="auto">
            <a:xfrm>
              <a:off x="1468" y="1821"/>
              <a:ext cx="25" cy="0"/>
            </a:xfrm>
            <a:prstGeom prst="line">
              <a:avLst/>
            </a:prstGeom>
            <a:noFill/>
            <a:ln w="0">
              <a:solidFill>
                <a:srgbClr val="000000"/>
              </a:solidFill>
              <a:round/>
              <a:headEnd/>
              <a:tailEnd/>
            </a:ln>
          </p:spPr>
          <p:txBody>
            <a:bodyPr/>
            <a:lstStyle/>
            <a:p>
              <a:endParaRPr lang="fr-FR"/>
            </a:p>
          </p:txBody>
        </p:sp>
        <p:sp>
          <p:nvSpPr>
            <p:cNvPr id="99" name="Line 146"/>
            <p:cNvSpPr>
              <a:spLocks noChangeShapeType="1"/>
            </p:cNvSpPr>
            <p:nvPr/>
          </p:nvSpPr>
          <p:spPr bwMode="auto">
            <a:xfrm>
              <a:off x="1468" y="1771"/>
              <a:ext cx="25" cy="0"/>
            </a:xfrm>
            <a:prstGeom prst="line">
              <a:avLst/>
            </a:prstGeom>
            <a:noFill/>
            <a:ln w="0">
              <a:solidFill>
                <a:srgbClr val="000000"/>
              </a:solidFill>
              <a:round/>
              <a:headEnd/>
              <a:tailEnd/>
            </a:ln>
          </p:spPr>
          <p:txBody>
            <a:bodyPr/>
            <a:lstStyle/>
            <a:p>
              <a:endParaRPr lang="fr-FR"/>
            </a:p>
          </p:txBody>
        </p:sp>
        <p:sp>
          <p:nvSpPr>
            <p:cNvPr id="100" name="Line 147"/>
            <p:cNvSpPr>
              <a:spLocks noChangeShapeType="1"/>
            </p:cNvSpPr>
            <p:nvPr/>
          </p:nvSpPr>
          <p:spPr bwMode="auto">
            <a:xfrm>
              <a:off x="1468" y="1730"/>
              <a:ext cx="25" cy="0"/>
            </a:xfrm>
            <a:prstGeom prst="line">
              <a:avLst/>
            </a:prstGeom>
            <a:noFill/>
            <a:ln w="0">
              <a:solidFill>
                <a:srgbClr val="000000"/>
              </a:solidFill>
              <a:round/>
              <a:headEnd/>
              <a:tailEnd/>
            </a:ln>
          </p:spPr>
          <p:txBody>
            <a:bodyPr/>
            <a:lstStyle/>
            <a:p>
              <a:endParaRPr lang="fr-FR"/>
            </a:p>
          </p:txBody>
        </p:sp>
        <p:sp>
          <p:nvSpPr>
            <p:cNvPr id="101" name="Line 148"/>
            <p:cNvSpPr>
              <a:spLocks noChangeShapeType="1"/>
            </p:cNvSpPr>
            <p:nvPr/>
          </p:nvSpPr>
          <p:spPr bwMode="auto">
            <a:xfrm>
              <a:off x="1468" y="1689"/>
              <a:ext cx="25" cy="0"/>
            </a:xfrm>
            <a:prstGeom prst="line">
              <a:avLst/>
            </a:prstGeom>
            <a:noFill/>
            <a:ln w="0">
              <a:solidFill>
                <a:srgbClr val="000000"/>
              </a:solidFill>
              <a:round/>
              <a:headEnd/>
              <a:tailEnd/>
            </a:ln>
          </p:spPr>
          <p:txBody>
            <a:bodyPr/>
            <a:lstStyle/>
            <a:p>
              <a:endParaRPr lang="fr-FR"/>
            </a:p>
          </p:txBody>
        </p:sp>
        <p:sp>
          <p:nvSpPr>
            <p:cNvPr id="102" name="Line 149"/>
            <p:cNvSpPr>
              <a:spLocks noChangeShapeType="1"/>
            </p:cNvSpPr>
            <p:nvPr/>
          </p:nvSpPr>
          <p:spPr bwMode="auto">
            <a:xfrm>
              <a:off x="1468" y="1433"/>
              <a:ext cx="25" cy="0"/>
            </a:xfrm>
            <a:prstGeom prst="line">
              <a:avLst/>
            </a:prstGeom>
            <a:noFill/>
            <a:ln w="0">
              <a:solidFill>
                <a:srgbClr val="000000"/>
              </a:solidFill>
              <a:round/>
              <a:headEnd/>
              <a:tailEnd/>
            </a:ln>
          </p:spPr>
          <p:txBody>
            <a:bodyPr/>
            <a:lstStyle/>
            <a:p>
              <a:endParaRPr lang="fr-FR"/>
            </a:p>
          </p:txBody>
        </p:sp>
        <p:sp>
          <p:nvSpPr>
            <p:cNvPr id="103" name="Line 150"/>
            <p:cNvSpPr>
              <a:spLocks noChangeShapeType="1"/>
            </p:cNvSpPr>
            <p:nvPr/>
          </p:nvSpPr>
          <p:spPr bwMode="auto">
            <a:xfrm>
              <a:off x="1468" y="1284"/>
              <a:ext cx="25" cy="0"/>
            </a:xfrm>
            <a:prstGeom prst="line">
              <a:avLst/>
            </a:prstGeom>
            <a:noFill/>
            <a:ln w="0">
              <a:solidFill>
                <a:srgbClr val="000000"/>
              </a:solidFill>
              <a:round/>
              <a:headEnd/>
              <a:tailEnd/>
            </a:ln>
          </p:spPr>
          <p:txBody>
            <a:bodyPr/>
            <a:lstStyle/>
            <a:p>
              <a:endParaRPr lang="fr-FR"/>
            </a:p>
          </p:txBody>
        </p:sp>
        <p:sp>
          <p:nvSpPr>
            <p:cNvPr id="104" name="Line 151"/>
            <p:cNvSpPr>
              <a:spLocks noChangeShapeType="1"/>
            </p:cNvSpPr>
            <p:nvPr/>
          </p:nvSpPr>
          <p:spPr bwMode="auto">
            <a:xfrm>
              <a:off x="1468" y="1177"/>
              <a:ext cx="25" cy="0"/>
            </a:xfrm>
            <a:prstGeom prst="line">
              <a:avLst/>
            </a:prstGeom>
            <a:noFill/>
            <a:ln w="0">
              <a:solidFill>
                <a:srgbClr val="000000"/>
              </a:solidFill>
              <a:round/>
              <a:headEnd/>
              <a:tailEnd/>
            </a:ln>
          </p:spPr>
          <p:txBody>
            <a:bodyPr/>
            <a:lstStyle/>
            <a:p>
              <a:endParaRPr lang="fr-FR"/>
            </a:p>
          </p:txBody>
        </p:sp>
        <p:sp>
          <p:nvSpPr>
            <p:cNvPr id="105" name="Line 152"/>
            <p:cNvSpPr>
              <a:spLocks noChangeShapeType="1"/>
            </p:cNvSpPr>
            <p:nvPr/>
          </p:nvSpPr>
          <p:spPr bwMode="auto">
            <a:xfrm>
              <a:off x="1468" y="1094"/>
              <a:ext cx="25" cy="0"/>
            </a:xfrm>
            <a:prstGeom prst="line">
              <a:avLst/>
            </a:prstGeom>
            <a:noFill/>
            <a:ln w="0">
              <a:solidFill>
                <a:srgbClr val="000000"/>
              </a:solidFill>
              <a:round/>
              <a:headEnd/>
              <a:tailEnd/>
            </a:ln>
          </p:spPr>
          <p:txBody>
            <a:bodyPr/>
            <a:lstStyle/>
            <a:p>
              <a:endParaRPr lang="fr-FR"/>
            </a:p>
          </p:txBody>
        </p:sp>
        <p:sp>
          <p:nvSpPr>
            <p:cNvPr id="106" name="Line 153"/>
            <p:cNvSpPr>
              <a:spLocks noChangeShapeType="1"/>
            </p:cNvSpPr>
            <p:nvPr/>
          </p:nvSpPr>
          <p:spPr bwMode="auto">
            <a:xfrm>
              <a:off x="1468" y="1028"/>
              <a:ext cx="25" cy="0"/>
            </a:xfrm>
            <a:prstGeom prst="line">
              <a:avLst/>
            </a:prstGeom>
            <a:noFill/>
            <a:ln w="0">
              <a:solidFill>
                <a:srgbClr val="000000"/>
              </a:solidFill>
              <a:round/>
              <a:headEnd/>
              <a:tailEnd/>
            </a:ln>
          </p:spPr>
          <p:txBody>
            <a:bodyPr/>
            <a:lstStyle/>
            <a:p>
              <a:endParaRPr lang="fr-FR"/>
            </a:p>
          </p:txBody>
        </p:sp>
        <p:sp>
          <p:nvSpPr>
            <p:cNvPr id="107" name="Line 154"/>
            <p:cNvSpPr>
              <a:spLocks noChangeShapeType="1"/>
            </p:cNvSpPr>
            <p:nvPr/>
          </p:nvSpPr>
          <p:spPr bwMode="auto">
            <a:xfrm>
              <a:off x="1468" y="970"/>
              <a:ext cx="25" cy="0"/>
            </a:xfrm>
            <a:prstGeom prst="line">
              <a:avLst/>
            </a:prstGeom>
            <a:noFill/>
            <a:ln w="0">
              <a:solidFill>
                <a:srgbClr val="000000"/>
              </a:solidFill>
              <a:round/>
              <a:headEnd/>
              <a:tailEnd/>
            </a:ln>
          </p:spPr>
          <p:txBody>
            <a:bodyPr/>
            <a:lstStyle/>
            <a:p>
              <a:endParaRPr lang="fr-FR"/>
            </a:p>
          </p:txBody>
        </p:sp>
        <p:sp>
          <p:nvSpPr>
            <p:cNvPr id="108" name="Line 155"/>
            <p:cNvSpPr>
              <a:spLocks noChangeShapeType="1"/>
            </p:cNvSpPr>
            <p:nvPr/>
          </p:nvSpPr>
          <p:spPr bwMode="auto">
            <a:xfrm>
              <a:off x="1468" y="921"/>
              <a:ext cx="25" cy="0"/>
            </a:xfrm>
            <a:prstGeom prst="line">
              <a:avLst/>
            </a:prstGeom>
            <a:noFill/>
            <a:ln w="0">
              <a:solidFill>
                <a:srgbClr val="000000"/>
              </a:solidFill>
              <a:round/>
              <a:headEnd/>
              <a:tailEnd/>
            </a:ln>
          </p:spPr>
          <p:txBody>
            <a:bodyPr/>
            <a:lstStyle/>
            <a:p>
              <a:endParaRPr lang="fr-FR"/>
            </a:p>
          </p:txBody>
        </p:sp>
        <p:sp>
          <p:nvSpPr>
            <p:cNvPr id="109" name="Line 156"/>
            <p:cNvSpPr>
              <a:spLocks noChangeShapeType="1"/>
            </p:cNvSpPr>
            <p:nvPr/>
          </p:nvSpPr>
          <p:spPr bwMode="auto">
            <a:xfrm>
              <a:off x="1468" y="879"/>
              <a:ext cx="25" cy="0"/>
            </a:xfrm>
            <a:prstGeom prst="line">
              <a:avLst/>
            </a:prstGeom>
            <a:noFill/>
            <a:ln w="0">
              <a:solidFill>
                <a:srgbClr val="000000"/>
              </a:solidFill>
              <a:round/>
              <a:headEnd/>
              <a:tailEnd/>
            </a:ln>
          </p:spPr>
          <p:txBody>
            <a:bodyPr/>
            <a:lstStyle/>
            <a:p>
              <a:endParaRPr lang="fr-FR"/>
            </a:p>
          </p:txBody>
        </p:sp>
        <p:sp>
          <p:nvSpPr>
            <p:cNvPr id="110" name="Line 157"/>
            <p:cNvSpPr>
              <a:spLocks noChangeShapeType="1"/>
            </p:cNvSpPr>
            <p:nvPr/>
          </p:nvSpPr>
          <p:spPr bwMode="auto">
            <a:xfrm>
              <a:off x="1468" y="838"/>
              <a:ext cx="25" cy="0"/>
            </a:xfrm>
            <a:prstGeom prst="line">
              <a:avLst/>
            </a:prstGeom>
            <a:noFill/>
            <a:ln w="0">
              <a:solidFill>
                <a:srgbClr val="000000"/>
              </a:solidFill>
              <a:round/>
              <a:headEnd/>
              <a:tailEnd/>
            </a:ln>
          </p:spPr>
          <p:txBody>
            <a:bodyPr/>
            <a:lstStyle/>
            <a:p>
              <a:endParaRPr lang="fr-FR"/>
            </a:p>
          </p:txBody>
        </p:sp>
        <p:sp>
          <p:nvSpPr>
            <p:cNvPr id="111" name="Line 158"/>
            <p:cNvSpPr>
              <a:spLocks noChangeShapeType="1"/>
            </p:cNvSpPr>
            <p:nvPr/>
          </p:nvSpPr>
          <p:spPr bwMode="auto">
            <a:xfrm>
              <a:off x="1427" y="3399"/>
              <a:ext cx="41" cy="0"/>
            </a:xfrm>
            <a:prstGeom prst="line">
              <a:avLst/>
            </a:prstGeom>
            <a:noFill/>
            <a:ln w="0">
              <a:solidFill>
                <a:srgbClr val="000000"/>
              </a:solidFill>
              <a:round/>
              <a:headEnd/>
              <a:tailEnd/>
            </a:ln>
          </p:spPr>
          <p:txBody>
            <a:bodyPr/>
            <a:lstStyle/>
            <a:p>
              <a:endParaRPr lang="fr-FR"/>
            </a:p>
          </p:txBody>
        </p:sp>
        <p:sp>
          <p:nvSpPr>
            <p:cNvPr id="112" name="Line 159"/>
            <p:cNvSpPr>
              <a:spLocks noChangeShapeType="1"/>
            </p:cNvSpPr>
            <p:nvPr/>
          </p:nvSpPr>
          <p:spPr bwMode="auto">
            <a:xfrm>
              <a:off x="1427" y="2548"/>
              <a:ext cx="41" cy="0"/>
            </a:xfrm>
            <a:prstGeom prst="line">
              <a:avLst/>
            </a:prstGeom>
            <a:noFill/>
            <a:ln w="0">
              <a:solidFill>
                <a:srgbClr val="000000"/>
              </a:solidFill>
              <a:round/>
              <a:headEnd/>
              <a:tailEnd/>
            </a:ln>
          </p:spPr>
          <p:txBody>
            <a:bodyPr/>
            <a:lstStyle/>
            <a:p>
              <a:endParaRPr lang="fr-FR"/>
            </a:p>
          </p:txBody>
        </p:sp>
        <p:sp>
          <p:nvSpPr>
            <p:cNvPr id="113" name="Line 160"/>
            <p:cNvSpPr>
              <a:spLocks noChangeShapeType="1"/>
            </p:cNvSpPr>
            <p:nvPr/>
          </p:nvSpPr>
          <p:spPr bwMode="auto">
            <a:xfrm>
              <a:off x="1427" y="1689"/>
              <a:ext cx="41" cy="0"/>
            </a:xfrm>
            <a:prstGeom prst="line">
              <a:avLst/>
            </a:prstGeom>
            <a:noFill/>
            <a:ln w="0">
              <a:solidFill>
                <a:srgbClr val="000000"/>
              </a:solidFill>
              <a:round/>
              <a:headEnd/>
              <a:tailEnd/>
            </a:ln>
          </p:spPr>
          <p:txBody>
            <a:bodyPr/>
            <a:lstStyle/>
            <a:p>
              <a:endParaRPr lang="fr-FR"/>
            </a:p>
          </p:txBody>
        </p:sp>
        <p:sp>
          <p:nvSpPr>
            <p:cNvPr id="114" name="Line 161"/>
            <p:cNvSpPr>
              <a:spLocks noChangeShapeType="1"/>
            </p:cNvSpPr>
            <p:nvPr/>
          </p:nvSpPr>
          <p:spPr bwMode="auto">
            <a:xfrm>
              <a:off x="1427" y="838"/>
              <a:ext cx="41" cy="0"/>
            </a:xfrm>
            <a:prstGeom prst="line">
              <a:avLst/>
            </a:prstGeom>
            <a:noFill/>
            <a:ln w="0">
              <a:solidFill>
                <a:srgbClr val="000000"/>
              </a:solidFill>
              <a:round/>
              <a:headEnd/>
              <a:tailEnd/>
            </a:ln>
          </p:spPr>
          <p:txBody>
            <a:bodyPr/>
            <a:lstStyle/>
            <a:p>
              <a:endParaRPr lang="fr-FR"/>
            </a:p>
          </p:txBody>
        </p:sp>
        <p:sp>
          <p:nvSpPr>
            <p:cNvPr id="115" name="Line 162"/>
            <p:cNvSpPr>
              <a:spLocks noChangeShapeType="1"/>
            </p:cNvSpPr>
            <p:nvPr/>
          </p:nvSpPr>
          <p:spPr bwMode="auto">
            <a:xfrm>
              <a:off x="1468" y="3399"/>
              <a:ext cx="3941" cy="0"/>
            </a:xfrm>
            <a:prstGeom prst="line">
              <a:avLst/>
            </a:prstGeom>
            <a:noFill/>
            <a:ln w="0">
              <a:solidFill>
                <a:srgbClr val="000000"/>
              </a:solidFill>
              <a:round/>
              <a:headEnd/>
              <a:tailEnd/>
            </a:ln>
          </p:spPr>
          <p:txBody>
            <a:bodyPr/>
            <a:lstStyle/>
            <a:p>
              <a:endParaRPr lang="fr-FR"/>
            </a:p>
          </p:txBody>
        </p:sp>
        <p:sp>
          <p:nvSpPr>
            <p:cNvPr id="116" name="Line 163"/>
            <p:cNvSpPr>
              <a:spLocks noChangeShapeType="1"/>
            </p:cNvSpPr>
            <p:nvPr/>
          </p:nvSpPr>
          <p:spPr bwMode="auto">
            <a:xfrm flipV="1">
              <a:off x="1468" y="3374"/>
              <a:ext cx="0" cy="25"/>
            </a:xfrm>
            <a:prstGeom prst="line">
              <a:avLst/>
            </a:prstGeom>
            <a:noFill/>
            <a:ln w="0">
              <a:solidFill>
                <a:srgbClr val="000000"/>
              </a:solidFill>
              <a:round/>
              <a:headEnd/>
              <a:tailEnd/>
            </a:ln>
          </p:spPr>
          <p:txBody>
            <a:bodyPr/>
            <a:lstStyle/>
            <a:p>
              <a:endParaRPr lang="fr-FR"/>
            </a:p>
          </p:txBody>
        </p:sp>
        <p:sp>
          <p:nvSpPr>
            <p:cNvPr id="117" name="Line 164"/>
            <p:cNvSpPr>
              <a:spLocks noChangeShapeType="1"/>
            </p:cNvSpPr>
            <p:nvPr/>
          </p:nvSpPr>
          <p:spPr bwMode="auto">
            <a:xfrm flipV="1">
              <a:off x="1559" y="3374"/>
              <a:ext cx="0" cy="25"/>
            </a:xfrm>
            <a:prstGeom prst="line">
              <a:avLst/>
            </a:prstGeom>
            <a:noFill/>
            <a:ln w="0">
              <a:solidFill>
                <a:srgbClr val="000000"/>
              </a:solidFill>
              <a:round/>
              <a:headEnd/>
              <a:tailEnd/>
            </a:ln>
          </p:spPr>
          <p:txBody>
            <a:bodyPr/>
            <a:lstStyle/>
            <a:p>
              <a:endParaRPr lang="fr-FR"/>
            </a:p>
          </p:txBody>
        </p:sp>
        <p:sp>
          <p:nvSpPr>
            <p:cNvPr id="118" name="Line 165"/>
            <p:cNvSpPr>
              <a:spLocks noChangeShapeType="1"/>
            </p:cNvSpPr>
            <p:nvPr/>
          </p:nvSpPr>
          <p:spPr bwMode="auto">
            <a:xfrm flipV="1">
              <a:off x="1641" y="3374"/>
              <a:ext cx="0" cy="25"/>
            </a:xfrm>
            <a:prstGeom prst="line">
              <a:avLst/>
            </a:prstGeom>
            <a:noFill/>
            <a:ln w="0">
              <a:solidFill>
                <a:srgbClr val="000000"/>
              </a:solidFill>
              <a:round/>
              <a:headEnd/>
              <a:tailEnd/>
            </a:ln>
          </p:spPr>
          <p:txBody>
            <a:bodyPr/>
            <a:lstStyle/>
            <a:p>
              <a:endParaRPr lang="fr-FR"/>
            </a:p>
          </p:txBody>
        </p:sp>
        <p:sp>
          <p:nvSpPr>
            <p:cNvPr id="119" name="Line 166"/>
            <p:cNvSpPr>
              <a:spLocks noChangeShapeType="1"/>
            </p:cNvSpPr>
            <p:nvPr/>
          </p:nvSpPr>
          <p:spPr bwMode="auto">
            <a:xfrm flipV="1">
              <a:off x="1732" y="3374"/>
              <a:ext cx="0" cy="25"/>
            </a:xfrm>
            <a:prstGeom prst="line">
              <a:avLst/>
            </a:prstGeom>
            <a:noFill/>
            <a:ln w="0">
              <a:solidFill>
                <a:srgbClr val="000000"/>
              </a:solidFill>
              <a:round/>
              <a:headEnd/>
              <a:tailEnd/>
            </a:ln>
          </p:spPr>
          <p:txBody>
            <a:bodyPr/>
            <a:lstStyle/>
            <a:p>
              <a:endParaRPr lang="fr-FR"/>
            </a:p>
          </p:txBody>
        </p:sp>
        <p:sp>
          <p:nvSpPr>
            <p:cNvPr id="120" name="Line 167"/>
            <p:cNvSpPr>
              <a:spLocks noChangeShapeType="1"/>
            </p:cNvSpPr>
            <p:nvPr/>
          </p:nvSpPr>
          <p:spPr bwMode="auto">
            <a:xfrm flipV="1">
              <a:off x="1815" y="3374"/>
              <a:ext cx="0" cy="25"/>
            </a:xfrm>
            <a:prstGeom prst="line">
              <a:avLst/>
            </a:prstGeom>
            <a:noFill/>
            <a:ln w="0">
              <a:solidFill>
                <a:srgbClr val="000000"/>
              </a:solidFill>
              <a:round/>
              <a:headEnd/>
              <a:tailEnd/>
            </a:ln>
          </p:spPr>
          <p:txBody>
            <a:bodyPr/>
            <a:lstStyle/>
            <a:p>
              <a:endParaRPr lang="fr-FR"/>
            </a:p>
          </p:txBody>
        </p:sp>
        <p:sp>
          <p:nvSpPr>
            <p:cNvPr id="121" name="Line 168"/>
            <p:cNvSpPr>
              <a:spLocks noChangeShapeType="1"/>
            </p:cNvSpPr>
            <p:nvPr/>
          </p:nvSpPr>
          <p:spPr bwMode="auto">
            <a:xfrm flipV="1">
              <a:off x="1906" y="3374"/>
              <a:ext cx="0" cy="25"/>
            </a:xfrm>
            <a:prstGeom prst="line">
              <a:avLst/>
            </a:prstGeom>
            <a:noFill/>
            <a:ln w="0">
              <a:solidFill>
                <a:srgbClr val="000000"/>
              </a:solidFill>
              <a:round/>
              <a:headEnd/>
              <a:tailEnd/>
            </a:ln>
          </p:spPr>
          <p:txBody>
            <a:bodyPr/>
            <a:lstStyle/>
            <a:p>
              <a:endParaRPr lang="fr-FR"/>
            </a:p>
          </p:txBody>
        </p:sp>
        <p:sp>
          <p:nvSpPr>
            <p:cNvPr id="122" name="Line 169"/>
            <p:cNvSpPr>
              <a:spLocks noChangeShapeType="1"/>
            </p:cNvSpPr>
            <p:nvPr/>
          </p:nvSpPr>
          <p:spPr bwMode="auto">
            <a:xfrm flipV="1">
              <a:off x="1997" y="3374"/>
              <a:ext cx="0" cy="25"/>
            </a:xfrm>
            <a:prstGeom prst="line">
              <a:avLst/>
            </a:prstGeom>
            <a:noFill/>
            <a:ln w="0">
              <a:solidFill>
                <a:srgbClr val="000000"/>
              </a:solidFill>
              <a:round/>
              <a:headEnd/>
              <a:tailEnd/>
            </a:ln>
          </p:spPr>
          <p:txBody>
            <a:bodyPr/>
            <a:lstStyle/>
            <a:p>
              <a:endParaRPr lang="fr-FR"/>
            </a:p>
          </p:txBody>
        </p:sp>
        <p:sp>
          <p:nvSpPr>
            <p:cNvPr id="123" name="Line 170"/>
            <p:cNvSpPr>
              <a:spLocks noChangeShapeType="1"/>
            </p:cNvSpPr>
            <p:nvPr/>
          </p:nvSpPr>
          <p:spPr bwMode="auto">
            <a:xfrm flipV="1">
              <a:off x="2079" y="3374"/>
              <a:ext cx="0" cy="25"/>
            </a:xfrm>
            <a:prstGeom prst="line">
              <a:avLst/>
            </a:prstGeom>
            <a:noFill/>
            <a:ln w="0">
              <a:solidFill>
                <a:srgbClr val="000000"/>
              </a:solidFill>
              <a:round/>
              <a:headEnd/>
              <a:tailEnd/>
            </a:ln>
          </p:spPr>
          <p:txBody>
            <a:bodyPr/>
            <a:lstStyle/>
            <a:p>
              <a:endParaRPr lang="fr-FR"/>
            </a:p>
          </p:txBody>
        </p:sp>
        <p:sp>
          <p:nvSpPr>
            <p:cNvPr id="124" name="Line 171"/>
            <p:cNvSpPr>
              <a:spLocks noChangeShapeType="1"/>
            </p:cNvSpPr>
            <p:nvPr/>
          </p:nvSpPr>
          <p:spPr bwMode="auto">
            <a:xfrm flipV="1">
              <a:off x="2170" y="3374"/>
              <a:ext cx="0" cy="25"/>
            </a:xfrm>
            <a:prstGeom prst="line">
              <a:avLst/>
            </a:prstGeom>
            <a:noFill/>
            <a:ln w="0">
              <a:solidFill>
                <a:srgbClr val="000000"/>
              </a:solidFill>
              <a:round/>
              <a:headEnd/>
              <a:tailEnd/>
            </a:ln>
          </p:spPr>
          <p:txBody>
            <a:bodyPr/>
            <a:lstStyle/>
            <a:p>
              <a:endParaRPr lang="fr-FR"/>
            </a:p>
          </p:txBody>
        </p:sp>
        <p:sp>
          <p:nvSpPr>
            <p:cNvPr id="125" name="Line 172"/>
            <p:cNvSpPr>
              <a:spLocks noChangeShapeType="1"/>
            </p:cNvSpPr>
            <p:nvPr/>
          </p:nvSpPr>
          <p:spPr bwMode="auto">
            <a:xfrm flipV="1">
              <a:off x="2253" y="3374"/>
              <a:ext cx="0" cy="25"/>
            </a:xfrm>
            <a:prstGeom prst="line">
              <a:avLst/>
            </a:prstGeom>
            <a:noFill/>
            <a:ln w="0">
              <a:solidFill>
                <a:srgbClr val="000000"/>
              </a:solidFill>
              <a:round/>
              <a:headEnd/>
              <a:tailEnd/>
            </a:ln>
          </p:spPr>
          <p:txBody>
            <a:bodyPr/>
            <a:lstStyle/>
            <a:p>
              <a:endParaRPr lang="fr-FR"/>
            </a:p>
          </p:txBody>
        </p:sp>
        <p:sp>
          <p:nvSpPr>
            <p:cNvPr id="126" name="Line 173"/>
            <p:cNvSpPr>
              <a:spLocks noChangeShapeType="1"/>
            </p:cNvSpPr>
            <p:nvPr/>
          </p:nvSpPr>
          <p:spPr bwMode="auto">
            <a:xfrm flipV="1">
              <a:off x="2344" y="3374"/>
              <a:ext cx="0" cy="25"/>
            </a:xfrm>
            <a:prstGeom prst="line">
              <a:avLst/>
            </a:prstGeom>
            <a:noFill/>
            <a:ln w="0">
              <a:solidFill>
                <a:srgbClr val="000000"/>
              </a:solidFill>
              <a:round/>
              <a:headEnd/>
              <a:tailEnd/>
            </a:ln>
          </p:spPr>
          <p:txBody>
            <a:bodyPr/>
            <a:lstStyle/>
            <a:p>
              <a:endParaRPr lang="fr-FR"/>
            </a:p>
          </p:txBody>
        </p:sp>
        <p:sp>
          <p:nvSpPr>
            <p:cNvPr id="127" name="Line 174"/>
            <p:cNvSpPr>
              <a:spLocks noChangeShapeType="1"/>
            </p:cNvSpPr>
            <p:nvPr/>
          </p:nvSpPr>
          <p:spPr bwMode="auto">
            <a:xfrm flipV="1">
              <a:off x="2435" y="3374"/>
              <a:ext cx="0" cy="25"/>
            </a:xfrm>
            <a:prstGeom prst="line">
              <a:avLst/>
            </a:prstGeom>
            <a:noFill/>
            <a:ln w="0">
              <a:solidFill>
                <a:srgbClr val="000000"/>
              </a:solidFill>
              <a:round/>
              <a:headEnd/>
              <a:tailEnd/>
            </a:ln>
          </p:spPr>
          <p:txBody>
            <a:bodyPr/>
            <a:lstStyle/>
            <a:p>
              <a:endParaRPr lang="fr-FR"/>
            </a:p>
          </p:txBody>
        </p:sp>
        <p:sp>
          <p:nvSpPr>
            <p:cNvPr id="128" name="Line 175"/>
            <p:cNvSpPr>
              <a:spLocks noChangeShapeType="1"/>
            </p:cNvSpPr>
            <p:nvPr/>
          </p:nvSpPr>
          <p:spPr bwMode="auto">
            <a:xfrm flipV="1">
              <a:off x="2517" y="3374"/>
              <a:ext cx="0" cy="25"/>
            </a:xfrm>
            <a:prstGeom prst="line">
              <a:avLst/>
            </a:prstGeom>
            <a:noFill/>
            <a:ln w="0">
              <a:solidFill>
                <a:srgbClr val="000000"/>
              </a:solidFill>
              <a:round/>
              <a:headEnd/>
              <a:tailEnd/>
            </a:ln>
          </p:spPr>
          <p:txBody>
            <a:bodyPr/>
            <a:lstStyle/>
            <a:p>
              <a:endParaRPr lang="fr-FR"/>
            </a:p>
          </p:txBody>
        </p:sp>
        <p:sp>
          <p:nvSpPr>
            <p:cNvPr id="129" name="Line 176"/>
            <p:cNvSpPr>
              <a:spLocks noChangeShapeType="1"/>
            </p:cNvSpPr>
            <p:nvPr/>
          </p:nvSpPr>
          <p:spPr bwMode="auto">
            <a:xfrm flipV="1">
              <a:off x="2608" y="3374"/>
              <a:ext cx="0" cy="25"/>
            </a:xfrm>
            <a:prstGeom prst="line">
              <a:avLst/>
            </a:prstGeom>
            <a:noFill/>
            <a:ln w="0">
              <a:solidFill>
                <a:srgbClr val="000000"/>
              </a:solidFill>
              <a:round/>
              <a:headEnd/>
              <a:tailEnd/>
            </a:ln>
          </p:spPr>
          <p:txBody>
            <a:bodyPr/>
            <a:lstStyle/>
            <a:p>
              <a:endParaRPr lang="fr-FR"/>
            </a:p>
          </p:txBody>
        </p:sp>
        <p:sp>
          <p:nvSpPr>
            <p:cNvPr id="130" name="Line 177"/>
            <p:cNvSpPr>
              <a:spLocks noChangeShapeType="1"/>
            </p:cNvSpPr>
            <p:nvPr/>
          </p:nvSpPr>
          <p:spPr bwMode="auto">
            <a:xfrm flipV="1">
              <a:off x="2691" y="3374"/>
              <a:ext cx="0" cy="25"/>
            </a:xfrm>
            <a:prstGeom prst="line">
              <a:avLst/>
            </a:prstGeom>
            <a:noFill/>
            <a:ln w="0">
              <a:solidFill>
                <a:srgbClr val="000000"/>
              </a:solidFill>
              <a:round/>
              <a:headEnd/>
              <a:tailEnd/>
            </a:ln>
          </p:spPr>
          <p:txBody>
            <a:bodyPr/>
            <a:lstStyle/>
            <a:p>
              <a:endParaRPr lang="fr-FR"/>
            </a:p>
          </p:txBody>
        </p:sp>
        <p:sp>
          <p:nvSpPr>
            <p:cNvPr id="131" name="Line 178"/>
            <p:cNvSpPr>
              <a:spLocks noChangeShapeType="1"/>
            </p:cNvSpPr>
            <p:nvPr/>
          </p:nvSpPr>
          <p:spPr bwMode="auto">
            <a:xfrm flipV="1">
              <a:off x="2782" y="3374"/>
              <a:ext cx="0" cy="25"/>
            </a:xfrm>
            <a:prstGeom prst="line">
              <a:avLst/>
            </a:prstGeom>
            <a:noFill/>
            <a:ln w="0">
              <a:solidFill>
                <a:srgbClr val="000000"/>
              </a:solidFill>
              <a:round/>
              <a:headEnd/>
              <a:tailEnd/>
            </a:ln>
          </p:spPr>
          <p:txBody>
            <a:bodyPr/>
            <a:lstStyle/>
            <a:p>
              <a:endParaRPr lang="fr-FR"/>
            </a:p>
          </p:txBody>
        </p:sp>
        <p:sp>
          <p:nvSpPr>
            <p:cNvPr id="132" name="Line 179"/>
            <p:cNvSpPr>
              <a:spLocks noChangeShapeType="1"/>
            </p:cNvSpPr>
            <p:nvPr/>
          </p:nvSpPr>
          <p:spPr bwMode="auto">
            <a:xfrm flipV="1">
              <a:off x="2872" y="3374"/>
              <a:ext cx="0" cy="25"/>
            </a:xfrm>
            <a:prstGeom prst="line">
              <a:avLst/>
            </a:prstGeom>
            <a:noFill/>
            <a:ln w="0">
              <a:solidFill>
                <a:srgbClr val="000000"/>
              </a:solidFill>
              <a:round/>
              <a:headEnd/>
              <a:tailEnd/>
            </a:ln>
          </p:spPr>
          <p:txBody>
            <a:bodyPr/>
            <a:lstStyle/>
            <a:p>
              <a:endParaRPr lang="fr-FR"/>
            </a:p>
          </p:txBody>
        </p:sp>
        <p:sp>
          <p:nvSpPr>
            <p:cNvPr id="133" name="Line 180"/>
            <p:cNvSpPr>
              <a:spLocks noChangeShapeType="1"/>
            </p:cNvSpPr>
            <p:nvPr/>
          </p:nvSpPr>
          <p:spPr bwMode="auto">
            <a:xfrm flipV="1">
              <a:off x="2955" y="3374"/>
              <a:ext cx="0" cy="25"/>
            </a:xfrm>
            <a:prstGeom prst="line">
              <a:avLst/>
            </a:prstGeom>
            <a:noFill/>
            <a:ln w="0">
              <a:solidFill>
                <a:srgbClr val="000000"/>
              </a:solidFill>
              <a:round/>
              <a:headEnd/>
              <a:tailEnd/>
            </a:ln>
          </p:spPr>
          <p:txBody>
            <a:bodyPr/>
            <a:lstStyle/>
            <a:p>
              <a:endParaRPr lang="fr-FR"/>
            </a:p>
          </p:txBody>
        </p:sp>
        <p:sp>
          <p:nvSpPr>
            <p:cNvPr id="134" name="Line 181"/>
            <p:cNvSpPr>
              <a:spLocks noChangeShapeType="1"/>
            </p:cNvSpPr>
            <p:nvPr/>
          </p:nvSpPr>
          <p:spPr bwMode="auto">
            <a:xfrm flipV="1">
              <a:off x="3046" y="3367"/>
              <a:ext cx="0" cy="32"/>
            </a:xfrm>
            <a:prstGeom prst="line">
              <a:avLst/>
            </a:prstGeom>
            <a:noFill/>
            <a:ln w="0">
              <a:solidFill>
                <a:srgbClr val="000000"/>
              </a:solidFill>
              <a:round/>
              <a:headEnd/>
              <a:tailEnd/>
            </a:ln>
          </p:spPr>
          <p:txBody>
            <a:bodyPr/>
            <a:lstStyle/>
            <a:p>
              <a:endParaRPr lang="fr-FR"/>
            </a:p>
          </p:txBody>
        </p:sp>
        <p:sp>
          <p:nvSpPr>
            <p:cNvPr id="135" name="Line 182"/>
            <p:cNvSpPr>
              <a:spLocks noChangeShapeType="1"/>
            </p:cNvSpPr>
            <p:nvPr/>
          </p:nvSpPr>
          <p:spPr bwMode="auto">
            <a:xfrm flipV="1">
              <a:off x="3129" y="3367"/>
              <a:ext cx="0" cy="32"/>
            </a:xfrm>
            <a:prstGeom prst="line">
              <a:avLst/>
            </a:prstGeom>
            <a:noFill/>
            <a:ln w="0">
              <a:solidFill>
                <a:srgbClr val="000000"/>
              </a:solidFill>
              <a:round/>
              <a:headEnd/>
              <a:tailEnd/>
            </a:ln>
          </p:spPr>
          <p:txBody>
            <a:bodyPr/>
            <a:lstStyle/>
            <a:p>
              <a:endParaRPr lang="fr-FR"/>
            </a:p>
          </p:txBody>
        </p:sp>
        <p:sp>
          <p:nvSpPr>
            <p:cNvPr id="136" name="Line 183"/>
            <p:cNvSpPr>
              <a:spLocks noChangeShapeType="1"/>
            </p:cNvSpPr>
            <p:nvPr/>
          </p:nvSpPr>
          <p:spPr bwMode="auto">
            <a:xfrm flipV="1">
              <a:off x="3219" y="3374"/>
              <a:ext cx="0" cy="25"/>
            </a:xfrm>
            <a:prstGeom prst="line">
              <a:avLst/>
            </a:prstGeom>
            <a:noFill/>
            <a:ln w="0">
              <a:solidFill>
                <a:srgbClr val="000000"/>
              </a:solidFill>
              <a:round/>
              <a:headEnd/>
              <a:tailEnd/>
            </a:ln>
          </p:spPr>
          <p:txBody>
            <a:bodyPr/>
            <a:lstStyle/>
            <a:p>
              <a:endParaRPr lang="fr-FR"/>
            </a:p>
          </p:txBody>
        </p:sp>
        <p:sp>
          <p:nvSpPr>
            <p:cNvPr id="137" name="Line 184"/>
            <p:cNvSpPr>
              <a:spLocks noChangeShapeType="1"/>
            </p:cNvSpPr>
            <p:nvPr/>
          </p:nvSpPr>
          <p:spPr bwMode="auto">
            <a:xfrm flipV="1">
              <a:off x="3310" y="3374"/>
              <a:ext cx="0" cy="25"/>
            </a:xfrm>
            <a:prstGeom prst="line">
              <a:avLst/>
            </a:prstGeom>
            <a:noFill/>
            <a:ln w="0">
              <a:solidFill>
                <a:srgbClr val="000000"/>
              </a:solidFill>
              <a:round/>
              <a:headEnd/>
              <a:tailEnd/>
            </a:ln>
          </p:spPr>
          <p:txBody>
            <a:bodyPr/>
            <a:lstStyle/>
            <a:p>
              <a:endParaRPr lang="fr-FR"/>
            </a:p>
          </p:txBody>
        </p:sp>
        <p:sp>
          <p:nvSpPr>
            <p:cNvPr id="138" name="Line 185"/>
            <p:cNvSpPr>
              <a:spLocks noChangeShapeType="1"/>
            </p:cNvSpPr>
            <p:nvPr/>
          </p:nvSpPr>
          <p:spPr bwMode="auto">
            <a:xfrm flipV="1">
              <a:off x="3393" y="3374"/>
              <a:ext cx="0" cy="25"/>
            </a:xfrm>
            <a:prstGeom prst="line">
              <a:avLst/>
            </a:prstGeom>
            <a:noFill/>
            <a:ln w="0">
              <a:solidFill>
                <a:srgbClr val="000000"/>
              </a:solidFill>
              <a:round/>
              <a:headEnd/>
              <a:tailEnd/>
            </a:ln>
          </p:spPr>
          <p:txBody>
            <a:bodyPr/>
            <a:lstStyle/>
            <a:p>
              <a:endParaRPr lang="fr-FR"/>
            </a:p>
          </p:txBody>
        </p:sp>
        <p:sp>
          <p:nvSpPr>
            <p:cNvPr id="139" name="Line 186"/>
            <p:cNvSpPr>
              <a:spLocks noChangeShapeType="1"/>
            </p:cNvSpPr>
            <p:nvPr/>
          </p:nvSpPr>
          <p:spPr bwMode="auto">
            <a:xfrm flipV="1">
              <a:off x="3484" y="3374"/>
              <a:ext cx="0" cy="25"/>
            </a:xfrm>
            <a:prstGeom prst="line">
              <a:avLst/>
            </a:prstGeom>
            <a:noFill/>
            <a:ln w="0">
              <a:solidFill>
                <a:srgbClr val="000000"/>
              </a:solidFill>
              <a:round/>
              <a:headEnd/>
              <a:tailEnd/>
            </a:ln>
          </p:spPr>
          <p:txBody>
            <a:bodyPr/>
            <a:lstStyle/>
            <a:p>
              <a:endParaRPr lang="fr-FR"/>
            </a:p>
          </p:txBody>
        </p:sp>
        <p:sp>
          <p:nvSpPr>
            <p:cNvPr id="140" name="Line 187"/>
            <p:cNvSpPr>
              <a:spLocks noChangeShapeType="1"/>
            </p:cNvSpPr>
            <p:nvPr/>
          </p:nvSpPr>
          <p:spPr bwMode="auto">
            <a:xfrm flipV="1">
              <a:off x="3566" y="3374"/>
              <a:ext cx="0" cy="25"/>
            </a:xfrm>
            <a:prstGeom prst="line">
              <a:avLst/>
            </a:prstGeom>
            <a:noFill/>
            <a:ln w="0">
              <a:solidFill>
                <a:srgbClr val="000000"/>
              </a:solidFill>
              <a:round/>
              <a:headEnd/>
              <a:tailEnd/>
            </a:ln>
          </p:spPr>
          <p:txBody>
            <a:bodyPr/>
            <a:lstStyle/>
            <a:p>
              <a:endParaRPr lang="fr-FR"/>
            </a:p>
          </p:txBody>
        </p:sp>
        <p:sp>
          <p:nvSpPr>
            <p:cNvPr id="141" name="Line 188"/>
            <p:cNvSpPr>
              <a:spLocks noChangeShapeType="1"/>
            </p:cNvSpPr>
            <p:nvPr/>
          </p:nvSpPr>
          <p:spPr bwMode="auto">
            <a:xfrm flipV="1">
              <a:off x="3657" y="3374"/>
              <a:ext cx="0" cy="25"/>
            </a:xfrm>
            <a:prstGeom prst="line">
              <a:avLst/>
            </a:prstGeom>
            <a:noFill/>
            <a:ln w="0">
              <a:solidFill>
                <a:srgbClr val="000000"/>
              </a:solidFill>
              <a:round/>
              <a:headEnd/>
              <a:tailEnd/>
            </a:ln>
          </p:spPr>
          <p:txBody>
            <a:bodyPr/>
            <a:lstStyle/>
            <a:p>
              <a:endParaRPr lang="fr-FR"/>
            </a:p>
          </p:txBody>
        </p:sp>
        <p:sp>
          <p:nvSpPr>
            <p:cNvPr id="142" name="Line 189"/>
            <p:cNvSpPr>
              <a:spLocks noChangeShapeType="1"/>
            </p:cNvSpPr>
            <p:nvPr/>
          </p:nvSpPr>
          <p:spPr bwMode="auto">
            <a:xfrm flipV="1">
              <a:off x="3748" y="3374"/>
              <a:ext cx="0" cy="25"/>
            </a:xfrm>
            <a:prstGeom prst="line">
              <a:avLst/>
            </a:prstGeom>
            <a:noFill/>
            <a:ln w="0">
              <a:solidFill>
                <a:srgbClr val="000000"/>
              </a:solidFill>
              <a:round/>
              <a:headEnd/>
              <a:tailEnd/>
            </a:ln>
          </p:spPr>
          <p:txBody>
            <a:bodyPr/>
            <a:lstStyle/>
            <a:p>
              <a:endParaRPr lang="fr-FR"/>
            </a:p>
          </p:txBody>
        </p:sp>
        <p:sp>
          <p:nvSpPr>
            <p:cNvPr id="143" name="Line 190"/>
            <p:cNvSpPr>
              <a:spLocks noChangeShapeType="1"/>
            </p:cNvSpPr>
            <p:nvPr/>
          </p:nvSpPr>
          <p:spPr bwMode="auto">
            <a:xfrm flipV="1">
              <a:off x="3831" y="3374"/>
              <a:ext cx="0" cy="25"/>
            </a:xfrm>
            <a:prstGeom prst="line">
              <a:avLst/>
            </a:prstGeom>
            <a:noFill/>
            <a:ln w="0">
              <a:solidFill>
                <a:srgbClr val="000000"/>
              </a:solidFill>
              <a:round/>
              <a:headEnd/>
              <a:tailEnd/>
            </a:ln>
          </p:spPr>
          <p:txBody>
            <a:bodyPr/>
            <a:lstStyle/>
            <a:p>
              <a:endParaRPr lang="fr-FR"/>
            </a:p>
          </p:txBody>
        </p:sp>
        <p:sp>
          <p:nvSpPr>
            <p:cNvPr id="144" name="Line 191"/>
            <p:cNvSpPr>
              <a:spLocks noChangeShapeType="1"/>
            </p:cNvSpPr>
            <p:nvPr/>
          </p:nvSpPr>
          <p:spPr bwMode="auto">
            <a:xfrm flipV="1">
              <a:off x="3922" y="3374"/>
              <a:ext cx="0" cy="25"/>
            </a:xfrm>
            <a:prstGeom prst="line">
              <a:avLst/>
            </a:prstGeom>
            <a:noFill/>
            <a:ln w="0">
              <a:solidFill>
                <a:srgbClr val="000000"/>
              </a:solidFill>
              <a:round/>
              <a:headEnd/>
              <a:tailEnd/>
            </a:ln>
          </p:spPr>
          <p:txBody>
            <a:bodyPr/>
            <a:lstStyle/>
            <a:p>
              <a:endParaRPr lang="fr-FR"/>
            </a:p>
          </p:txBody>
        </p:sp>
        <p:sp>
          <p:nvSpPr>
            <p:cNvPr id="145" name="Line 192"/>
            <p:cNvSpPr>
              <a:spLocks noChangeShapeType="1"/>
            </p:cNvSpPr>
            <p:nvPr/>
          </p:nvSpPr>
          <p:spPr bwMode="auto">
            <a:xfrm flipV="1">
              <a:off x="4004" y="3374"/>
              <a:ext cx="0" cy="25"/>
            </a:xfrm>
            <a:prstGeom prst="line">
              <a:avLst/>
            </a:prstGeom>
            <a:noFill/>
            <a:ln w="0">
              <a:solidFill>
                <a:srgbClr val="000000"/>
              </a:solidFill>
              <a:round/>
              <a:headEnd/>
              <a:tailEnd/>
            </a:ln>
          </p:spPr>
          <p:txBody>
            <a:bodyPr/>
            <a:lstStyle/>
            <a:p>
              <a:endParaRPr lang="fr-FR"/>
            </a:p>
          </p:txBody>
        </p:sp>
        <p:sp>
          <p:nvSpPr>
            <p:cNvPr id="146" name="Line 193"/>
            <p:cNvSpPr>
              <a:spLocks noChangeShapeType="1"/>
            </p:cNvSpPr>
            <p:nvPr/>
          </p:nvSpPr>
          <p:spPr bwMode="auto">
            <a:xfrm flipV="1">
              <a:off x="4095" y="3374"/>
              <a:ext cx="0" cy="25"/>
            </a:xfrm>
            <a:prstGeom prst="line">
              <a:avLst/>
            </a:prstGeom>
            <a:noFill/>
            <a:ln w="0">
              <a:solidFill>
                <a:srgbClr val="000000"/>
              </a:solidFill>
              <a:round/>
              <a:headEnd/>
              <a:tailEnd/>
            </a:ln>
          </p:spPr>
          <p:txBody>
            <a:bodyPr/>
            <a:lstStyle/>
            <a:p>
              <a:endParaRPr lang="fr-FR"/>
            </a:p>
          </p:txBody>
        </p:sp>
        <p:sp>
          <p:nvSpPr>
            <p:cNvPr id="147" name="Line 194"/>
            <p:cNvSpPr>
              <a:spLocks noChangeShapeType="1"/>
            </p:cNvSpPr>
            <p:nvPr/>
          </p:nvSpPr>
          <p:spPr bwMode="auto">
            <a:xfrm flipV="1">
              <a:off x="4186" y="3374"/>
              <a:ext cx="0" cy="25"/>
            </a:xfrm>
            <a:prstGeom prst="line">
              <a:avLst/>
            </a:prstGeom>
            <a:noFill/>
            <a:ln w="0">
              <a:solidFill>
                <a:srgbClr val="000000"/>
              </a:solidFill>
              <a:round/>
              <a:headEnd/>
              <a:tailEnd/>
            </a:ln>
          </p:spPr>
          <p:txBody>
            <a:bodyPr/>
            <a:lstStyle/>
            <a:p>
              <a:endParaRPr lang="fr-FR"/>
            </a:p>
          </p:txBody>
        </p:sp>
        <p:sp>
          <p:nvSpPr>
            <p:cNvPr id="148" name="Line 195"/>
            <p:cNvSpPr>
              <a:spLocks noChangeShapeType="1"/>
            </p:cNvSpPr>
            <p:nvPr/>
          </p:nvSpPr>
          <p:spPr bwMode="auto">
            <a:xfrm flipV="1">
              <a:off x="4269" y="3374"/>
              <a:ext cx="0" cy="25"/>
            </a:xfrm>
            <a:prstGeom prst="line">
              <a:avLst/>
            </a:prstGeom>
            <a:noFill/>
            <a:ln w="0">
              <a:solidFill>
                <a:srgbClr val="000000"/>
              </a:solidFill>
              <a:round/>
              <a:headEnd/>
              <a:tailEnd/>
            </a:ln>
          </p:spPr>
          <p:txBody>
            <a:bodyPr/>
            <a:lstStyle/>
            <a:p>
              <a:endParaRPr lang="fr-FR"/>
            </a:p>
          </p:txBody>
        </p:sp>
        <p:sp>
          <p:nvSpPr>
            <p:cNvPr id="149" name="Line 196"/>
            <p:cNvSpPr>
              <a:spLocks noChangeShapeType="1"/>
            </p:cNvSpPr>
            <p:nvPr/>
          </p:nvSpPr>
          <p:spPr bwMode="auto">
            <a:xfrm flipV="1">
              <a:off x="4359" y="3374"/>
              <a:ext cx="0" cy="25"/>
            </a:xfrm>
            <a:prstGeom prst="line">
              <a:avLst/>
            </a:prstGeom>
            <a:noFill/>
            <a:ln w="0">
              <a:solidFill>
                <a:srgbClr val="000000"/>
              </a:solidFill>
              <a:round/>
              <a:headEnd/>
              <a:tailEnd/>
            </a:ln>
          </p:spPr>
          <p:txBody>
            <a:bodyPr/>
            <a:lstStyle/>
            <a:p>
              <a:endParaRPr lang="fr-FR"/>
            </a:p>
          </p:txBody>
        </p:sp>
        <p:sp>
          <p:nvSpPr>
            <p:cNvPr id="150" name="Line 197"/>
            <p:cNvSpPr>
              <a:spLocks noChangeShapeType="1"/>
            </p:cNvSpPr>
            <p:nvPr/>
          </p:nvSpPr>
          <p:spPr bwMode="auto">
            <a:xfrm flipV="1">
              <a:off x="4442" y="3374"/>
              <a:ext cx="0" cy="25"/>
            </a:xfrm>
            <a:prstGeom prst="line">
              <a:avLst/>
            </a:prstGeom>
            <a:noFill/>
            <a:ln w="0">
              <a:solidFill>
                <a:srgbClr val="000000"/>
              </a:solidFill>
              <a:round/>
              <a:headEnd/>
              <a:tailEnd/>
            </a:ln>
          </p:spPr>
          <p:txBody>
            <a:bodyPr/>
            <a:lstStyle/>
            <a:p>
              <a:endParaRPr lang="fr-FR"/>
            </a:p>
          </p:txBody>
        </p:sp>
        <p:sp>
          <p:nvSpPr>
            <p:cNvPr id="151" name="Line 198"/>
            <p:cNvSpPr>
              <a:spLocks noChangeShapeType="1"/>
            </p:cNvSpPr>
            <p:nvPr/>
          </p:nvSpPr>
          <p:spPr bwMode="auto">
            <a:xfrm flipV="1">
              <a:off x="4533" y="3374"/>
              <a:ext cx="0" cy="25"/>
            </a:xfrm>
            <a:prstGeom prst="line">
              <a:avLst/>
            </a:prstGeom>
            <a:noFill/>
            <a:ln w="0">
              <a:solidFill>
                <a:srgbClr val="000000"/>
              </a:solidFill>
              <a:round/>
              <a:headEnd/>
              <a:tailEnd/>
            </a:ln>
          </p:spPr>
          <p:txBody>
            <a:bodyPr/>
            <a:lstStyle/>
            <a:p>
              <a:endParaRPr lang="fr-FR"/>
            </a:p>
          </p:txBody>
        </p:sp>
        <p:sp>
          <p:nvSpPr>
            <p:cNvPr id="152" name="Line 199"/>
            <p:cNvSpPr>
              <a:spLocks noChangeShapeType="1"/>
            </p:cNvSpPr>
            <p:nvPr/>
          </p:nvSpPr>
          <p:spPr bwMode="auto">
            <a:xfrm flipV="1">
              <a:off x="4624" y="3374"/>
              <a:ext cx="0" cy="25"/>
            </a:xfrm>
            <a:prstGeom prst="line">
              <a:avLst/>
            </a:prstGeom>
            <a:noFill/>
            <a:ln w="0">
              <a:solidFill>
                <a:srgbClr val="000000"/>
              </a:solidFill>
              <a:round/>
              <a:headEnd/>
              <a:tailEnd/>
            </a:ln>
          </p:spPr>
          <p:txBody>
            <a:bodyPr/>
            <a:lstStyle/>
            <a:p>
              <a:endParaRPr lang="fr-FR"/>
            </a:p>
          </p:txBody>
        </p:sp>
        <p:sp>
          <p:nvSpPr>
            <p:cNvPr id="153" name="Line 200"/>
            <p:cNvSpPr>
              <a:spLocks noChangeShapeType="1"/>
            </p:cNvSpPr>
            <p:nvPr/>
          </p:nvSpPr>
          <p:spPr bwMode="auto">
            <a:xfrm flipV="1">
              <a:off x="4706" y="3374"/>
              <a:ext cx="0" cy="25"/>
            </a:xfrm>
            <a:prstGeom prst="line">
              <a:avLst/>
            </a:prstGeom>
            <a:noFill/>
            <a:ln w="0">
              <a:solidFill>
                <a:srgbClr val="000000"/>
              </a:solidFill>
              <a:round/>
              <a:headEnd/>
              <a:tailEnd/>
            </a:ln>
          </p:spPr>
          <p:txBody>
            <a:bodyPr/>
            <a:lstStyle/>
            <a:p>
              <a:endParaRPr lang="fr-FR"/>
            </a:p>
          </p:txBody>
        </p:sp>
        <p:sp>
          <p:nvSpPr>
            <p:cNvPr id="154" name="Line 201"/>
            <p:cNvSpPr>
              <a:spLocks noChangeShapeType="1"/>
            </p:cNvSpPr>
            <p:nvPr/>
          </p:nvSpPr>
          <p:spPr bwMode="auto">
            <a:xfrm flipV="1">
              <a:off x="4797" y="3374"/>
              <a:ext cx="0" cy="25"/>
            </a:xfrm>
            <a:prstGeom prst="line">
              <a:avLst/>
            </a:prstGeom>
            <a:noFill/>
            <a:ln w="0">
              <a:solidFill>
                <a:srgbClr val="000000"/>
              </a:solidFill>
              <a:round/>
              <a:headEnd/>
              <a:tailEnd/>
            </a:ln>
          </p:spPr>
          <p:txBody>
            <a:bodyPr/>
            <a:lstStyle/>
            <a:p>
              <a:endParaRPr lang="fr-FR"/>
            </a:p>
          </p:txBody>
        </p:sp>
        <p:sp>
          <p:nvSpPr>
            <p:cNvPr id="155" name="Line 202"/>
            <p:cNvSpPr>
              <a:spLocks noChangeShapeType="1"/>
            </p:cNvSpPr>
            <p:nvPr/>
          </p:nvSpPr>
          <p:spPr bwMode="auto">
            <a:xfrm flipV="1">
              <a:off x="4880" y="3374"/>
              <a:ext cx="0" cy="25"/>
            </a:xfrm>
            <a:prstGeom prst="line">
              <a:avLst/>
            </a:prstGeom>
            <a:noFill/>
            <a:ln w="0">
              <a:solidFill>
                <a:srgbClr val="000000"/>
              </a:solidFill>
              <a:round/>
              <a:headEnd/>
              <a:tailEnd/>
            </a:ln>
          </p:spPr>
          <p:txBody>
            <a:bodyPr/>
            <a:lstStyle/>
            <a:p>
              <a:endParaRPr lang="fr-FR"/>
            </a:p>
          </p:txBody>
        </p:sp>
        <p:sp>
          <p:nvSpPr>
            <p:cNvPr id="156" name="Line 203"/>
            <p:cNvSpPr>
              <a:spLocks noChangeShapeType="1"/>
            </p:cNvSpPr>
            <p:nvPr/>
          </p:nvSpPr>
          <p:spPr bwMode="auto">
            <a:xfrm flipV="1">
              <a:off x="4971" y="3374"/>
              <a:ext cx="0" cy="25"/>
            </a:xfrm>
            <a:prstGeom prst="line">
              <a:avLst/>
            </a:prstGeom>
            <a:noFill/>
            <a:ln w="0">
              <a:solidFill>
                <a:srgbClr val="000000"/>
              </a:solidFill>
              <a:round/>
              <a:headEnd/>
              <a:tailEnd/>
            </a:ln>
          </p:spPr>
          <p:txBody>
            <a:bodyPr/>
            <a:lstStyle/>
            <a:p>
              <a:endParaRPr lang="fr-FR"/>
            </a:p>
          </p:txBody>
        </p:sp>
        <p:sp>
          <p:nvSpPr>
            <p:cNvPr id="157" name="Line 204"/>
            <p:cNvSpPr>
              <a:spLocks noChangeShapeType="1"/>
            </p:cNvSpPr>
            <p:nvPr/>
          </p:nvSpPr>
          <p:spPr bwMode="auto">
            <a:xfrm flipV="1">
              <a:off x="5062" y="3374"/>
              <a:ext cx="0" cy="25"/>
            </a:xfrm>
            <a:prstGeom prst="line">
              <a:avLst/>
            </a:prstGeom>
            <a:noFill/>
            <a:ln w="0">
              <a:solidFill>
                <a:srgbClr val="000000"/>
              </a:solidFill>
              <a:round/>
              <a:headEnd/>
              <a:tailEnd/>
            </a:ln>
          </p:spPr>
          <p:txBody>
            <a:bodyPr/>
            <a:lstStyle/>
            <a:p>
              <a:endParaRPr lang="fr-FR"/>
            </a:p>
          </p:txBody>
        </p:sp>
        <p:sp>
          <p:nvSpPr>
            <p:cNvPr id="158" name="Line 205"/>
            <p:cNvSpPr>
              <a:spLocks noChangeShapeType="1"/>
            </p:cNvSpPr>
            <p:nvPr/>
          </p:nvSpPr>
          <p:spPr bwMode="auto">
            <a:xfrm flipV="1">
              <a:off x="5144" y="3374"/>
              <a:ext cx="0" cy="25"/>
            </a:xfrm>
            <a:prstGeom prst="line">
              <a:avLst/>
            </a:prstGeom>
            <a:noFill/>
            <a:ln w="0">
              <a:solidFill>
                <a:srgbClr val="000000"/>
              </a:solidFill>
              <a:round/>
              <a:headEnd/>
              <a:tailEnd/>
            </a:ln>
          </p:spPr>
          <p:txBody>
            <a:bodyPr/>
            <a:lstStyle/>
            <a:p>
              <a:endParaRPr lang="fr-FR"/>
            </a:p>
          </p:txBody>
        </p:sp>
        <p:sp>
          <p:nvSpPr>
            <p:cNvPr id="159" name="Line 206"/>
            <p:cNvSpPr>
              <a:spLocks noChangeShapeType="1"/>
            </p:cNvSpPr>
            <p:nvPr/>
          </p:nvSpPr>
          <p:spPr bwMode="auto">
            <a:xfrm flipV="1">
              <a:off x="5235" y="3374"/>
              <a:ext cx="0" cy="25"/>
            </a:xfrm>
            <a:prstGeom prst="line">
              <a:avLst/>
            </a:prstGeom>
            <a:noFill/>
            <a:ln w="0">
              <a:solidFill>
                <a:srgbClr val="000000"/>
              </a:solidFill>
              <a:round/>
              <a:headEnd/>
              <a:tailEnd/>
            </a:ln>
          </p:spPr>
          <p:txBody>
            <a:bodyPr/>
            <a:lstStyle/>
            <a:p>
              <a:endParaRPr lang="fr-FR"/>
            </a:p>
          </p:txBody>
        </p:sp>
        <p:sp>
          <p:nvSpPr>
            <p:cNvPr id="160" name="Line 207"/>
            <p:cNvSpPr>
              <a:spLocks noChangeShapeType="1"/>
            </p:cNvSpPr>
            <p:nvPr/>
          </p:nvSpPr>
          <p:spPr bwMode="auto">
            <a:xfrm flipV="1">
              <a:off x="5318" y="3374"/>
              <a:ext cx="0" cy="25"/>
            </a:xfrm>
            <a:prstGeom prst="line">
              <a:avLst/>
            </a:prstGeom>
            <a:noFill/>
            <a:ln w="0">
              <a:solidFill>
                <a:srgbClr val="000000"/>
              </a:solidFill>
              <a:round/>
              <a:headEnd/>
              <a:tailEnd/>
            </a:ln>
          </p:spPr>
          <p:txBody>
            <a:bodyPr/>
            <a:lstStyle/>
            <a:p>
              <a:endParaRPr lang="fr-FR"/>
            </a:p>
          </p:txBody>
        </p:sp>
        <p:sp>
          <p:nvSpPr>
            <p:cNvPr id="161" name="Line 208"/>
            <p:cNvSpPr>
              <a:spLocks noChangeShapeType="1"/>
            </p:cNvSpPr>
            <p:nvPr/>
          </p:nvSpPr>
          <p:spPr bwMode="auto">
            <a:xfrm flipV="1">
              <a:off x="5409" y="3374"/>
              <a:ext cx="0" cy="25"/>
            </a:xfrm>
            <a:prstGeom prst="line">
              <a:avLst/>
            </a:prstGeom>
            <a:noFill/>
            <a:ln w="0">
              <a:solidFill>
                <a:srgbClr val="000000"/>
              </a:solidFill>
              <a:round/>
              <a:headEnd/>
              <a:tailEnd/>
            </a:ln>
          </p:spPr>
          <p:txBody>
            <a:bodyPr/>
            <a:lstStyle/>
            <a:p>
              <a:endParaRPr lang="fr-FR"/>
            </a:p>
          </p:txBody>
        </p:sp>
        <p:sp>
          <p:nvSpPr>
            <p:cNvPr id="162" name="Line 209"/>
            <p:cNvSpPr>
              <a:spLocks noChangeShapeType="1"/>
            </p:cNvSpPr>
            <p:nvPr/>
          </p:nvSpPr>
          <p:spPr bwMode="auto">
            <a:xfrm flipV="1">
              <a:off x="1468" y="3399"/>
              <a:ext cx="0" cy="41"/>
            </a:xfrm>
            <a:prstGeom prst="line">
              <a:avLst/>
            </a:prstGeom>
            <a:noFill/>
            <a:ln w="0">
              <a:solidFill>
                <a:srgbClr val="000000"/>
              </a:solidFill>
              <a:round/>
              <a:headEnd/>
              <a:tailEnd/>
            </a:ln>
          </p:spPr>
          <p:txBody>
            <a:bodyPr/>
            <a:lstStyle/>
            <a:p>
              <a:endParaRPr lang="fr-FR"/>
            </a:p>
          </p:txBody>
        </p:sp>
        <p:sp>
          <p:nvSpPr>
            <p:cNvPr id="163" name="Line 210"/>
            <p:cNvSpPr>
              <a:spLocks noChangeShapeType="1"/>
            </p:cNvSpPr>
            <p:nvPr/>
          </p:nvSpPr>
          <p:spPr bwMode="auto">
            <a:xfrm flipV="1">
              <a:off x="1906" y="3399"/>
              <a:ext cx="0" cy="41"/>
            </a:xfrm>
            <a:prstGeom prst="line">
              <a:avLst/>
            </a:prstGeom>
            <a:noFill/>
            <a:ln w="0">
              <a:solidFill>
                <a:srgbClr val="000000"/>
              </a:solidFill>
              <a:round/>
              <a:headEnd/>
              <a:tailEnd/>
            </a:ln>
          </p:spPr>
          <p:txBody>
            <a:bodyPr/>
            <a:lstStyle/>
            <a:p>
              <a:endParaRPr lang="fr-FR"/>
            </a:p>
          </p:txBody>
        </p:sp>
        <p:sp>
          <p:nvSpPr>
            <p:cNvPr id="164" name="Line 211"/>
            <p:cNvSpPr>
              <a:spLocks noChangeShapeType="1"/>
            </p:cNvSpPr>
            <p:nvPr/>
          </p:nvSpPr>
          <p:spPr bwMode="auto">
            <a:xfrm flipV="1">
              <a:off x="2344" y="3399"/>
              <a:ext cx="0" cy="41"/>
            </a:xfrm>
            <a:prstGeom prst="line">
              <a:avLst/>
            </a:prstGeom>
            <a:noFill/>
            <a:ln w="0">
              <a:solidFill>
                <a:srgbClr val="000000"/>
              </a:solidFill>
              <a:round/>
              <a:headEnd/>
              <a:tailEnd/>
            </a:ln>
          </p:spPr>
          <p:txBody>
            <a:bodyPr/>
            <a:lstStyle/>
            <a:p>
              <a:endParaRPr lang="fr-FR"/>
            </a:p>
          </p:txBody>
        </p:sp>
        <p:sp>
          <p:nvSpPr>
            <p:cNvPr id="165" name="Line 212"/>
            <p:cNvSpPr>
              <a:spLocks noChangeShapeType="1"/>
            </p:cNvSpPr>
            <p:nvPr/>
          </p:nvSpPr>
          <p:spPr bwMode="auto">
            <a:xfrm flipV="1">
              <a:off x="2782" y="3399"/>
              <a:ext cx="0" cy="41"/>
            </a:xfrm>
            <a:prstGeom prst="line">
              <a:avLst/>
            </a:prstGeom>
            <a:noFill/>
            <a:ln w="0">
              <a:solidFill>
                <a:srgbClr val="000000"/>
              </a:solidFill>
              <a:round/>
              <a:headEnd/>
              <a:tailEnd/>
            </a:ln>
          </p:spPr>
          <p:txBody>
            <a:bodyPr/>
            <a:lstStyle/>
            <a:p>
              <a:endParaRPr lang="fr-FR"/>
            </a:p>
          </p:txBody>
        </p:sp>
        <p:sp>
          <p:nvSpPr>
            <p:cNvPr id="166" name="Line 213"/>
            <p:cNvSpPr>
              <a:spLocks noChangeShapeType="1"/>
            </p:cNvSpPr>
            <p:nvPr/>
          </p:nvSpPr>
          <p:spPr bwMode="auto">
            <a:xfrm flipV="1">
              <a:off x="3219" y="3399"/>
              <a:ext cx="0" cy="41"/>
            </a:xfrm>
            <a:prstGeom prst="line">
              <a:avLst/>
            </a:prstGeom>
            <a:noFill/>
            <a:ln w="0">
              <a:solidFill>
                <a:srgbClr val="000000"/>
              </a:solidFill>
              <a:round/>
              <a:headEnd/>
              <a:tailEnd/>
            </a:ln>
          </p:spPr>
          <p:txBody>
            <a:bodyPr/>
            <a:lstStyle/>
            <a:p>
              <a:endParaRPr lang="fr-FR"/>
            </a:p>
          </p:txBody>
        </p:sp>
        <p:sp>
          <p:nvSpPr>
            <p:cNvPr id="167" name="Line 214"/>
            <p:cNvSpPr>
              <a:spLocks noChangeShapeType="1"/>
            </p:cNvSpPr>
            <p:nvPr/>
          </p:nvSpPr>
          <p:spPr bwMode="auto">
            <a:xfrm flipV="1">
              <a:off x="3657" y="3399"/>
              <a:ext cx="0" cy="41"/>
            </a:xfrm>
            <a:prstGeom prst="line">
              <a:avLst/>
            </a:prstGeom>
            <a:noFill/>
            <a:ln w="0">
              <a:solidFill>
                <a:srgbClr val="000000"/>
              </a:solidFill>
              <a:round/>
              <a:headEnd/>
              <a:tailEnd/>
            </a:ln>
          </p:spPr>
          <p:txBody>
            <a:bodyPr/>
            <a:lstStyle/>
            <a:p>
              <a:endParaRPr lang="fr-FR"/>
            </a:p>
          </p:txBody>
        </p:sp>
        <p:sp>
          <p:nvSpPr>
            <p:cNvPr id="168" name="Line 215"/>
            <p:cNvSpPr>
              <a:spLocks noChangeShapeType="1"/>
            </p:cNvSpPr>
            <p:nvPr/>
          </p:nvSpPr>
          <p:spPr bwMode="auto">
            <a:xfrm flipV="1">
              <a:off x="4095" y="3399"/>
              <a:ext cx="0" cy="41"/>
            </a:xfrm>
            <a:prstGeom prst="line">
              <a:avLst/>
            </a:prstGeom>
            <a:noFill/>
            <a:ln w="0">
              <a:solidFill>
                <a:srgbClr val="000000"/>
              </a:solidFill>
              <a:round/>
              <a:headEnd/>
              <a:tailEnd/>
            </a:ln>
          </p:spPr>
          <p:txBody>
            <a:bodyPr/>
            <a:lstStyle/>
            <a:p>
              <a:endParaRPr lang="fr-FR"/>
            </a:p>
          </p:txBody>
        </p:sp>
        <p:sp>
          <p:nvSpPr>
            <p:cNvPr id="169" name="Line 216"/>
            <p:cNvSpPr>
              <a:spLocks noChangeShapeType="1"/>
            </p:cNvSpPr>
            <p:nvPr/>
          </p:nvSpPr>
          <p:spPr bwMode="auto">
            <a:xfrm flipV="1">
              <a:off x="4533" y="3399"/>
              <a:ext cx="0" cy="41"/>
            </a:xfrm>
            <a:prstGeom prst="line">
              <a:avLst/>
            </a:prstGeom>
            <a:noFill/>
            <a:ln w="0">
              <a:solidFill>
                <a:srgbClr val="000000"/>
              </a:solidFill>
              <a:round/>
              <a:headEnd/>
              <a:tailEnd/>
            </a:ln>
          </p:spPr>
          <p:txBody>
            <a:bodyPr/>
            <a:lstStyle/>
            <a:p>
              <a:endParaRPr lang="fr-FR"/>
            </a:p>
          </p:txBody>
        </p:sp>
        <p:sp>
          <p:nvSpPr>
            <p:cNvPr id="170" name="Line 217"/>
            <p:cNvSpPr>
              <a:spLocks noChangeShapeType="1"/>
            </p:cNvSpPr>
            <p:nvPr/>
          </p:nvSpPr>
          <p:spPr bwMode="auto">
            <a:xfrm flipV="1">
              <a:off x="4971" y="3399"/>
              <a:ext cx="0" cy="41"/>
            </a:xfrm>
            <a:prstGeom prst="line">
              <a:avLst/>
            </a:prstGeom>
            <a:noFill/>
            <a:ln w="0">
              <a:solidFill>
                <a:srgbClr val="000000"/>
              </a:solidFill>
              <a:round/>
              <a:headEnd/>
              <a:tailEnd/>
            </a:ln>
          </p:spPr>
          <p:txBody>
            <a:bodyPr/>
            <a:lstStyle/>
            <a:p>
              <a:endParaRPr lang="fr-FR"/>
            </a:p>
          </p:txBody>
        </p:sp>
        <p:sp>
          <p:nvSpPr>
            <p:cNvPr id="171" name="Line 218"/>
            <p:cNvSpPr>
              <a:spLocks noChangeShapeType="1"/>
            </p:cNvSpPr>
            <p:nvPr/>
          </p:nvSpPr>
          <p:spPr bwMode="auto">
            <a:xfrm flipV="1">
              <a:off x="5409" y="3399"/>
              <a:ext cx="0" cy="41"/>
            </a:xfrm>
            <a:prstGeom prst="line">
              <a:avLst/>
            </a:prstGeom>
            <a:noFill/>
            <a:ln w="0">
              <a:solidFill>
                <a:srgbClr val="000000"/>
              </a:solidFill>
              <a:round/>
              <a:headEnd/>
              <a:tailEnd/>
            </a:ln>
          </p:spPr>
          <p:txBody>
            <a:bodyPr/>
            <a:lstStyle/>
            <a:p>
              <a:endParaRPr lang="fr-FR"/>
            </a:p>
          </p:txBody>
        </p:sp>
        <p:sp>
          <p:nvSpPr>
            <p:cNvPr id="172" name="Line 219"/>
            <p:cNvSpPr>
              <a:spLocks noChangeShapeType="1"/>
            </p:cNvSpPr>
            <p:nvPr/>
          </p:nvSpPr>
          <p:spPr bwMode="auto">
            <a:xfrm>
              <a:off x="1501" y="1144"/>
              <a:ext cx="17" cy="8"/>
            </a:xfrm>
            <a:prstGeom prst="line">
              <a:avLst/>
            </a:prstGeom>
            <a:noFill/>
            <a:ln w="12700">
              <a:solidFill>
                <a:srgbClr val="FF0000"/>
              </a:solidFill>
              <a:round/>
              <a:headEnd/>
              <a:tailEnd/>
            </a:ln>
          </p:spPr>
          <p:txBody>
            <a:bodyPr/>
            <a:lstStyle/>
            <a:p>
              <a:endParaRPr lang="fr-FR"/>
            </a:p>
          </p:txBody>
        </p:sp>
        <p:sp>
          <p:nvSpPr>
            <p:cNvPr id="173" name="Line 220"/>
            <p:cNvSpPr>
              <a:spLocks noChangeShapeType="1"/>
            </p:cNvSpPr>
            <p:nvPr/>
          </p:nvSpPr>
          <p:spPr bwMode="auto">
            <a:xfrm>
              <a:off x="1518" y="1152"/>
              <a:ext cx="16" cy="8"/>
            </a:xfrm>
            <a:prstGeom prst="line">
              <a:avLst/>
            </a:prstGeom>
            <a:noFill/>
            <a:ln w="12700">
              <a:solidFill>
                <a:srgbClr val="FF0000"/>
              </a:solidFill>
              <a:round/>
              <a:headEnd/>
              <a:tailEnd/>
            </a:ln>
          </p:spPr>
          <p:txBody>
            <a:bodyPr/>
            <a:lstStyle/>
            <a:p>
              <a:endParaRPr lang="fr-FR"/>
            </a:p>
          </p:txBody>
        </p:sp>
        <p:sp>
          <p:nvSpPr>
            <p:cNvPr id="174" name="Freeform 221"/>
            <p:cNvSpPr>
              <a:spLocks/>
            </p:cNvSpPr>
            <p:nvPr/>
          </p:nvSpPr>
          <p:spPr bwMode="auto">
            <a:xfrm>
              <a:off x="1534" y="1160"/>
              <a:ext cx="25" cy="0"/>
            </a:xfrm>
            <a:custGeom>
              <a:avLst/>
              <a:gdLst>
                <a:gd name="T0" fmla="*/ 0 w 25"/>
                <a:gd name="T1" fmla="*/ 8 w 25"/>
                <a:gd name="T2" fmla="*/ 25 w 25"/>
                <a:gd name="T3" fmla="*/ 0 60000 65536"/>
                <a:gd name="T4" fmla="*/ 0 60000 65536"/>
                <a:gd name="T5" fmla="*/ 0 60000 65536"/>
                <a:gd name="T6" fmla="*/ 0 w 25"/>
                <a:gd name="T7" fmla="*/ 25 w 25"/>
              </a:gdLst>
              <a:ahLst/>
              <a:cxnLst>
                <a:cxn ang="T3">
                  <a:pos x="T0" y="0"/>
                </a:cxn>
                <a:cxn ang="T4">
                  <a:pos x="T1" y="0"/>
                </a:cxn>
                <a:cxn ang="T5">
                  <a:pos x="T2" y="0"/>
                </a:cxn>
              </a:cxnLst>
              <a:rect l="T6" t="0" r="T7" b="0"/>
              <a:pathLst>
                <a:path w="25">
                  <a:moveTo>
                    <a:pt x="0" y="0"/>
                  </a:moveTo>
                  <a:lnTo>
                    <a:pt x="8" y="0"/>
                  </a:lnTo>
                  <a:lnTo>
                    <a:pt x="25" y="0"/>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75" name="Freeform 222"/>
            <p:cNvSpPr>
              <a:spLocks/>
            </p:cNvSpPr>
            <p:nvPr/>
          </p:nvSpPr>
          <p:spPr bwMode="auto">
            <a:xfrm>
              <a:off x="1559" y="1160"/>
              <a:ext cx="82" cy="41"/>
            </a:xfrm>
            <a:custGeom>
              <a:avLst/>
              <a:gdLst>
                <a:gd name="T0" fmla="*/ 0 w 82"/>
                <a:gd name="T1" fmla="*/ 0 h 41"/>
                <a:gd name="T2" fmla="*/ 16 w 82"/>
                <a:gd name="T3" fmla="*/ 8 h 41"/>
                <a:gd name="T4" fmla="*/ 33 w 82"/>
                <a:gd name="T5" fmla="*/ 17 h 41"/>
                <a:gd name="T6" fmla="*/ 58 w 82"/>
                <a:gd name="T7" fmla="*/ 33 h 41"/>
                <a:gd name="T8" fmla="*/ 82 w 82"/>
                <a:gd name="T9" fmla="*/ 41 h 41"/>
                <a:gd name="T10" fmla="*/ 0 60000 65536"/>
                <a:gd name="T11" fmla="*/ 0 60000 65536"/>
                <a:gd name="T12" fmla="*/ 0 60000 65536"/>
                <a:gd name="T13" fmla="*/ 0 60000 65536"/>
                <a:gd name="T14" fmla="*/ 0 60000 65536"/>
                <a:gd name="T15" fmla="*/ 0 w 82"/>
                <a:gd name="T16" fmla="*/ 0 h 41"/>
                <a:gd name="T17" fmla="*/ 82 w 82"/>
                <a:gd name="T18" fmla="*/ 41 h 41"/>
              </a:gdLst>
              <a:ahLst/>
              <a:cxnLst>
                <a:cxn ang="T10">
                  <a:pos x="T0" y="T1"/>
                </a:cxn>
                <a:cxn ang="T11">
                  <a:pos x="T2" y="T3"/>
                </a:cxn>
                <a:cxn ang="T12">
                  <a:pos x="T4" y="T5"/>
                </a:cxn>
                <a:cxn ang="T13">
                  <a:pos x="T6" y="T7"/>
                </a:cxn>
                <a:cxn ang="T14">
                  <a:pos x="T8" y="T9"/>
                </a:cxn>
              </a:cxnLst>
              <a:rect l="T15" t="T16" r="T17" b="T18"/>
              <a:pathLst>
                <a:path w="82" h="41">
                  <a:moveTo>
                    <a:pt x="0" y="0"/>
                  </a:moveTo>
                  <a:lnTo>
                    <a:pt x="16" y="8"/>
                  </a:lnTo>
                  <a:lnTo>
                    <a:pt x="33" y="17"/>
                  </a:lnTo>
                  <a:lnTo>
                    <a:pt x="58" y="33"/>
                  </a:lnTo>
                  <a:lnTo>
                    <a:pt x="82" y="41"/>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76" name="Freeform 223"/>
            <p:cNvSpPr>
              <a:spLocks/>
            </p:cNvSpPr>
            <p:nvPr/>
          </p:nvSpPr>
          <p:spPr bwMode="auto">
            <a:xfrm>
              <a:off x="1641" y="1201"/>
              <a:ext cx="91" cy="9"/>
            </a:xfrm>
            <a:custGeom>
              <a:avLst/>
              <a:gdLst>
                <a:gd name="T0" fmla="*/ 0 w 91"/>
                <a:gd name="T1" fmla="*/ 0 h 9"/>
                <a:gd name="T2" fmla="*/ 42 w 91"/>
                <a:gd name="T3" fmla="*/ 9 h 9"/>
                <a:gd name="T4" fmla="*/ 91 w 91"/>
                <a:gd name="T5" fmla="*/ 9 h 9"/>
                <a:gd name="T6" fmla="*/ 0 60000 65536"/>
                <a:gd name="T7" fmla="*/ 0 60000 65536"/>
                <a:gd name="T8" fmla="*/ 0 60000 65536"/>
                <a:gd name="T9" fmla="*/ 0 w 91"/>
                <a:gd name="T10" fmla="*/ 0 h 9"/>
                <a:gd name="T11" fmla="*/ 91 w 91"/>
                <a:gd name="T12" fmla="*/ 9 h 9"/>
              </a:gdLst>
              <a:ahLst/>
              <a:cxnLst>
                <a:cxn ang="T6">
                  <a:pos x="T0" y="T1"/>
                </a:cxn>
                <a:cxn ang="T7">
                  <a:pos x="T2" y="T3"/>
                </a:cxn>
                <a:cxn ang="T8">
                  <a:pos x="T4" y="T5"/>
                </a:cxn>
              </a:cxnLst>
              <a:rect l="T9" t="T10" r="T11" b="T12"/>
              <a:pathLst>
                <a:path w="91" h="9">
                  <a:moveTo>
                    <a:pt x="0" y="0"/>
                  </a:moveTo>
                  <a:lnTo>
                    <a:pt x="42" y="9"/>
                  </a:lnTo>
                  <a:lnTo>
                    <a:pt x="91" y="9"/>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77" name="Line 224"/>
            <p:cNvSpPr>
              <a:spLocks noChangeShapeType="1"/>
            </p:cNvSpPr>
            <p:nvPr/>
          </p:nvSpPr>
          <p:spPr bwMode="auto">
            <a:xfrm flipV="1">
              <a:off x="1732" y="1201"/>
              <a:ext cx="83" cy="9"/>
            </a:xfrm>
            <a:prstGeom prst="line">
              <a:avLst/>
            </a:prstGeom>
            <a:noFill/>
            <a:ln w="12700">
              <a:solidFill>
                <a:srgbClr val="FF0000"/>
              </a:solidFill>
              <a:round/>
              <a:headEnd/>
              <a:tailEnd/>
            </a:ln>
          </p:spPr>
          <p:txBody>
            <a:bodyPr/>
            <a:lstStyle/>
            <a:p>
              <a:endParaRPr lang="fr-FR"/>
            </a:p>
          </p:txBody>
        </p:sp>
        <p:sp>
          <p:nvSpPr>
            <p:cNvPr id="178" name="Line 225"/>
            <p:cNvSpPr>
              <a:spLocks noChangeShapeType="1"/>
            </p:cNvSpPr>
            <p:nvPr/>
          </p:nvSpPr>
          <p:spPr bwMode="auto">
            <a:xfrm flipV="1">
              <a:off x="1815" y="1185"/>
              <a:ext cx="91" cy="16"/>
            </a:xfrm>
            <a:prstGeom prst="line">
              <a:avLst/>
            </a:prstGeom>
            <a:noFill/>
            <a:ln w="12700">
              <a:solidFill>
                <a:srgbClr val="FF0000"/>
              </a:solidFill>
              <a:round/>
              <a:headEnd/>
              <a:tailEnd/>
            </a:ln>
          </p:spPr>
          <p:txBody>
            <a:bodyPr/>
            <a:lstStyle/>
            <a:p>
              <a:endParaRPr lang="fr-FR"/>
            </a:p>
          </p:txBody>
        </p:sp>
        <p:sp>
          <p:nvSpPr>
            <p:cNvPr id="179" name="Freeform 226"/>
            <p:cNvSpPr>
              <a:spLocks/>
            </p:cNvSpPr>
            <p:nvPr/>
          </p:nvSpPr>
          <p:spPr bwMode="auto">
            <a:xfrm>
              <a:off x="1906" y="1160"/>
              <a:ext cx="91" cy="25"/>
            </a:xfrm>
            <a:custGeom>
              <a:avLst/>
              <a:gdLst>
                <a:gd name="T0" fmla="*/ 0 w 91"/>
                <a:gd name="T1" fmla="*/ 25 h 25"/>
                <a:gd name="T2" fmla="*/ 49 w 91"/>
                <a:gd name="T3" fmla="*/ 8 h 25"/>
                <a:gd name="T4" fmla="*/ 91 w 91"/>
                <a:gd name="T5" fmla="*/ 0 h 25"/>
                <a:gd name="T6" fmla="*/ 0 60000 65536"/>
                <a:gd name="T7" fmla="*/ 0 60000 65536"/>
                <a:gd name="T8" fmla="*/ 0 60000 65536"/>
                <a:gd name="T9" fmla="*/ 0 w 91"/>
                <a:gd name="T10" fmla="*/ 0 h 25"/>
                <a:gd name="T11" fmla="*/ 91 w 91"/>
                <a:gd name="T12" fmla="*/ 25 h 25"/>
              </a:gdLst>
              <a:ahLst/>
              <a:cxnLst>
                <a:cxn ang="T6">
                  <a:pos x="T0" y="T1"/>
                </a:cxn>
                <a:cxn ang="T7">
                  <a:pos x="T2" y="T3"/>
                </a:cxn>
                <a:cxn ang="T8">
                  <a:pos x="T4" y="T5"/>
                </a:cxn>
              </a:cxnLst>
              <a:rect l="T9" t="T10" r="T11" b="T12"/>
              <a:pathLst>
                <a:path w="91" h="25">
                  <a:moveTo>
                    <a:pt x="0" y="25"/>
                  </a:moveTo>
                  <a:lnTo>
                    <a:pt x="49" y="8"/>
                  </a:lnTo>
                  <a:lnTo>
                    <a:pt x="91" y="0"/>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80" name="Freeform 227"/>
            <p:cNvSpPr>
              <a:spLocks/>
            </p:cNvSpPr>
            <p:nvPr/>
          </p:nvSpPr>
          <p:spPr bwMode="auto">
            <a:xfrm>
              <a:off x="1997" y="1144"/>
              <a:ext cx="82" cy="16"/>
            </a:xfrm>
            <a:custGeom>
              <a:avLst/>
              <a:gdLst>
                <a:gd name="T0" fmla="*/ 0 w 82"/>
                <a:gd name="T1" fmla="*/ 16 h 16"/>
                <a:gd name="T2" fmla="*/ 41 w 82"/>
                <a:gd name="T3" fmla="*/ 8 h 16"/>
                <a:gd name="T4" fmla="*/ 82 w 82"/>
                <a:gd name="T5" fmla="*/ 0 h 16"/>
                <a:gd name="T6" fmla="*/ 0 60000 65536"/>
                <a:gd name="T7" fmla="*/ 0 60000 65536"/>
                <a:gd name="T8" fmla="*/ 0 60000 65536"/>
                <a:gd name="T9" fmla="*/ 0 w 82"/>
                <a:gd name="T10" fmla="*/ 0 h 16"/>
                <a:gd name="T11" fmla="*/ 82 w 82"/>
                <a:gd name="T12" fmla="*/ 16 h 16"/>
              </a:gdLst>
              <a:ahLst/>
              <a:cxnLst>
                <a:cxn ang="T6">
                  <a:pos x="T0" y="T1"/>
                </a:cxn>
                <a:cxn ang="T7">
                  <a:pos x="T2" y="T3"/>
                </a:cxn>
                <a:cxn ang="T8">
                  <a:pos x="T4" y="T5"/>
                </a:cxn>
              </a:cxnLst>
              <a:rect l="T9" t="T10" r="T11" b="T12"/>
              <a:pathLst>
                <a:path w="82" h="16">
                  <a:moveTo>
                    <a:pt x="0" y="16"/>
                  </a:moveTo>
                  <a:lnTo>
                    <a:pt x="41" y="8"/>
                  </a:lnTo>
                  <a:lnTo>
                    <a:pt x="82" y="0"/>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81" name="Freeform 228"/>
            <p:cNvSpPr>
              <a:spLocks/>
            </p:cNvSpPr>
            <p:nvPr/>
          </p:nvSpPr>
          <p:spPr bwMode="auto">
            <a:xfrm>
              <a:off x="2079" y="1144"/>
              <a:ext cx="91" cy="0"/>
            </a:xfrm>
            <a:custGeom>
              <a:avLst/>
              <a:gdLst>
                <a:gd name="T0" fmla="*/ 0 w 91"/>
                <a:gd name="T1" fmla="*/ 42 w 91"/>
                <a:gd name="T2" fmla="*/ 91 w 91"/>
                <a:gd name="T3" fmla="*/ 0 60000 65536"/>
                <a:gd name="T4" fmla="*/ 0 60000 65536"/>
                <a:gd name="T5" fmla="*/ 0 60000 65536"/>
                <a:gd name="T6" fmla="*/ 0 w 91"/>
                <a:gd name="T7" fmla="*/ 91 w 91"/>
              </a:gdLst>
              <a:ahLst/>
              <a:cxnLst>
                <a:cxn ang="T3">
                  <a:pos x="T0" y="0"/>
                </a:cxn>
                <a:cxn ang="T4">
                  <a:pos x="T1" y="0"/>
                </a:cxn>
                <a:cxn ang="T5">
                  <a:pos x="T2" y="0"/>
                </a:cxn>
              </a:cxnLst>
              <a:rect l="T6" t="0" r="T7" b="0"/>
              <a:pathLst>
                <a:path w="91">
                  <a:moveTo>
                    <a:pt x="0" y="0"/>
                  </a:moveTo>
                  <a:lnTo>
                    <a:pt x="42" y="0"/>
                  </a:lnTo>
                  <a:lnTo>
                    <a:pt x="91" y="0"/>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82" name="Freeform 229"/>
            <p:cNvSpPr>
              <a:spLocks/>
            </p:cNvSpPr>
            <p:nvPr/>
          </p:nvSpPr>
          <p:spPr bwMode="auto">
            <a:xfrm>
              <a:off x="2170" y="1144"/>
              <a:ext cx="83" cy="24"/>
            </a:xfrm>
            <a:custGeom>
              <a:avLst/>
              <a:gdLst>
                <a:gd name="T0" fmla="*/ 0 w 83"/>
                <a:gd name="T1" fmla="*/ 0 h 24"/>
                <a:gd name="T2" fmla="*/ 42 w 83"/>
                <a:gd name="T3" fmla="*/ 8 h 24"/>
                <a:gd name="T4" fmla="*/ 83 w 83"/>
                <a:gd name="T5" fmla="*/ 24 h 24"/>
                <a:gd name="T6" fmla="*/ 0 60000 65536"/>
                <a:gd name="T7" fmla="*/ 0 60000 65536"/>
                <a:gd name="T8" fmla="*/ 0 60000 65536"/>
                <a:gd name="T9" fmla="*/ 0 w 83"/>
                <a:gd name="T10" fmla="*/ 0 h 24"/>
                <a:gd name="T11" fmla="*/ 83 w 83"/>
                <a:gd name="T12" fmla="*/ 24 h 24"/>
              </a:gdLst>
              <a:ahLst/>
              <a:cxnLst>
                <a:cxn ang="T6">
                  <a:pos x="T0" y="T1"/>
                </a:cxn>
                <a:cxn ang="T7">
                  <a:pos x="T2" y="T3"/>
                </a:cxn>
                <a:cxn ang="T8">
                  <a:pos x="T4" y="T5"/>
                </a:cxn>
              </a:cxnLst>
              <a:rect l="T9" t="T10" r="T11" b="T12"/>
              <a:pathLst>
                <a:path w="83" h="24">
                  <a:moveTo>
                    <a:pt x="0" y="0"/>
                  </a:moveTo>
                  <a:lnTo>
                    <a:pt x="42" y="8"/>
                  </a:lnTo>
                  <a:lnTo>
                    <a:pt x="83" y="24"/>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83" name="Freeform 230"/>
            <p:cNvSpPr>
              <a:spLocks/>
            </p:cNvSpPr>
            <p:nvPr/>
          </p:nvSpPr>
          <p:spPr bwMode="auto">
            <a:xfrm>
              <a:off x="2253" y="1168"/>
              <a:ext cx="91" cy="0"/>
            </a:xfrm>
            <a:custGeom>
              <a:avLst/>
              <a:gdLst>
                <a:gd name="T0" fmla="*/ 0 w 91"/>
                <a:gd name="T1" fmla="*/ 41 w 91"/>
                <a:gd name="T2" fmla="*/ 91 w 91"/>
                <a:gd name="T3" fmla="*/ 0 60000 65536"/>
                <a:gd name="T4" fmla="*/ 0 60000 65536"/>
                <a:gd name="T5" fmla="*/ 0 60000 65536"/>
                <a:gd name="T6" fmla="*/ 0 w 91"/>
                <a:gd name="T7" fmla="*/ 91 w 91"/>
              </a:gdLst>
              <a:ahLst/>
              <a:cxnLst>
                <a:cxn ang="T3">
                  <a:pos x="T0" y="0"/>
                </a:cxn>
                <a:cxn ang="T4">
                  <a:pos x="T1" y="0"/>
                </a:cxn>
                <a:cxn ang="T5">
                  <a:pos x="T2" y="0"/>
                </a:cxn>
              </a:cxnLst>
              <a:rect l="T6" t="0" r="T7" b="0"/>
              <a:pathLst>
                <a:path w="91">
                  <a:moveTo>
                    <a:pt x="0" y="0"/>
                  </a:moveTo>
                  <a:lnTo>
                    <a:pt x="41" y="0"/>
                  </a:lnTo>
                  <a:lnTo>
                    <a:pt x="91" y="0"/>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84" name="Line 231"/>
            <p:cNvSpPr>
              <a:spLocks noChangeShapeType="1"/>
            </p:cNvSpPr>
            <p:nvPr/>
          </p:nvSpPr>
          <p:spPr bwMode="auto">
            <a:xfrm>
              <a:off x="2344" y="1168"/>
              <a:ext cx="91" cy="9"/>
            </a:xfrm>
            <a:prstGeom prst="line">
              <a:avLst/>
            </a:prstGeom>
            <a:noFill/>
            <a:ln w="12700">
              <a:solidFill>
                <a:srgbClr val="FF0000"/>
              </a:solidFill>
              <a:round/>
              <a:headEnd/>
              <a:tailEnd/>
            </a:ln>
          </p:spPr>
          <p:txBody>
            <a:bodyPr/>
            <a:lstStyle/>
            <a:p>
              <a:endParaRPr lang="fr-FR"/>
            </a:p>
          </p:txBody>
        </p:sp>
        <p:sp>
          <p:nvSpPr>
            <p:cNvPr id="185" name="Line 232"/>
            <p:cNvSpPr>
              <a:spLocks noChangeShapeType="1"/>
            </p:cNvSpPr>
            <p:nvPr/>
          </p:nvSpPr>
          <p:spPr bwMode="auto">
            <a:xfrm>
              <a:off x="2435" y="1177"/>
              <a:ext cx="82" cy="8"/>
            </a:xfrm>
            <a:prstGeom prst="line">
              <a:avLst/>
            </a:prstGeom>
            <a:noFill/>
            <a:ln w="12700">
              <a:solidFill>
                <a:srgbClr val="FF0000"/>
              </a:solidFill>
              <a:round/>
              <a:headEnd/>
              <a:tailEnd/>
            </a:ln>
          </p:spPr>
          <p:txBody>
            <a:bodyPr/>
            <a:lstStyle/>
            <a:p>
              <a:endParaRPr lang="fr-FR"/>
            </a:p>
          </p:txBody>
        </p:sp>
        <p:sp>
          <p:nvSpPr>
            <p:cNvPr id="186" name="Line 233"/>
            <p:cNvSpPr>
              <a:spLocks noChangeShapeType="1"/>
            </p:cNvSpPr>
            <p:nvPr/>
          </p:nvSpPr>
          <p:spPr bwMode="auto">
            <a:xfrm>
              <a:off x="2517" y="1185"/>
              <a:ext cx="91" cy="0"/>
            </a:xfrm>
            <a:prstGeom prst="line">
              <a:avLst/>
            </a:prstGeom>
            <a:noFill/>
            <a:ln w="12700">
              <a:solidFill>
                <a:srgbClr val="FF0000"/>
              </a:solidFill>
              <a:round/>
              <a:headEnd/>
              <a:tailEnd/>
            </a:ln>
          </p:spPr>
          <p:txBody>
            <a:bodyPr/>
            <a:lstStyle/>
            <a:p>
              <a:endParaRPr lang="fr-FR"/>
            </a:p>
          </p:txBody>
        </p:sp>
        <p:sp>
          <p:nvSpPr>
            <p:cNvPr id="187" name="Line 234"/>
            <p:cNvSpPr>
              <a:spLocks noChangeShapeType="1"/>
            </p:cNvSpPr>
            <p:nvPr/>
          </p:nvSpPr>
          <p:spPr bwMode="auto">
            <a:xfrm>
              <a:off x="2608" y="1185"/>
              <a:ext cx="83" cy="8"/>
            </a:xfrm>
            <a:prstGeom prst="line">
              <a:avLst/>
            </a:prstGeom>
            <a:noFill/>
            <a:ln w="12700">
              <a:solidFill>
                <a:srgbClr val="FF0000"/>
              </a:solidFill>
              <a:round/>
              <a:headEnd/>
              <a:tailEnd/>
            </a:ln>
          </p:spPr>
          <p:txBody>
            <a:bodyPr/>
            <a:lstStyle/>
            <a:p>
              <a:endParaRPr lang="fr-FR"/>
            </a:p>
          </p:txBody>
        </p:sp>
        <p:sp>
          <p:nvSpPr>
            <p:cNvPr id="188" name="Line 235"/>
            <p:cNvSpPr>
              <a:spLocks noChangeShapeType="1"/>
            </p:cNvSpPr>
            <p:nvPr/>
          </p:nvSpPr>
          <p:spPr bwMode="auto">
            <a:xfrm>
              <a:off x="2691" y="1193"/>
              <a:ext cx="91" cy="17"/>
            </a:xfrm>
            <a:prstGeom prst="line">
              <a:avLst/>
            </a:prstGeom>
            <a:noFill/>
            <a:ln w="12700">
              <a:solidFill>
                <a:srgbClr val="FF0000"/>
              </a:solidFill>
              <a:round/>
              <a:headEnd/>
              <a:tailEnd/>
            </a:ln>
          </p:spPr>
          <p:txBody>
            <a:bodyPr/>
            <a:lstStyle/>
            <a:p>
              <a:endParaRPr lang="fr-FR"/>
            </a:p>
          </p:txBody>
        </p:sp>
        <p:sp>
          <p:nvSpPr>
            <p:cNvPr id="189" name="Freeform 236"/>
            <p:cNvSpPr>
              <a:spLocks/>
            </p:cNvSpPr>
            <p:nvPr/>
          </p:nvSpPr>
          <p:spPr bwMode="auto">
            <a:xfrm>
              <a:off x="2782" y="1210"/>
              <a:ext cx="90" cy="16"/>
            </a:xfrm>
            <a:custGeom>
              <a:avLst/>
              <a:gdLst>
                <a:gd name="T0" fmla="*/ 0 w 90"/>
                <a:gd name="T1" fmla="*/ 0 h 16"/>
                <a:gd name="T2" fmla="*/ 8 w 90"/>
                <a:gd name="T3" fmla="*/ 0 h 16"/>
                <a:gd name="T4" fmla="*/ 33 w 90"/>
                <a:gd name="T5" fmla="*/ 8 h 16"/>
                <a:gd name="T6" fmla="*/ 57 w 90"/>
                <a:gd name="T7" fmla="*/ 8 h 16"/>
                <a:gd name="T8" fmla="*/ 90 w 90"/>
                <a:gd name="T9" fmla="*/ 16 h 16"/>
                <a:gd name="T10" fmla="*/ 0 60000 65536"/>
                <a:gd name="T11" fmla="*/ 0 60000 65536"/>
                <a:gd name="T12" fmla="*/ 0 60000 65536"/>
                <a:gd name="T13" fmla="*/ 0 60000 65536"/>
                <a:gd name="T14" fmla="*/ 0 60000 65536"/>
                <a:gd name="T15" fmla="*/ 0 w 90"/>
                <a:gd name="T16" fmla="*/ 0 h 16"/>
                <a:gd name="T17" fmla="*/ 90 w 90"/>
                <a:gd name="T18" fmla="*/ 16 h 16"/>
              </a:gdLst>
              <a:ahLst/>
              <a:cxnLst>
                <a:cxn ang="T10">
                  <a:pos x="T0" y="T1"/>
                </a:cxn>
                <a:cxn ang="T11">
                  <a:pos x="T2" y="T3"/>
                </a:cxn>
                <a:cxn ang="T12">
                  <a:pos x="T4" y="T5"/>
                </a:cxn>
                <a:cxn ang="T13">
                  <a:pos x="T6" y="T7"/>
                </a:cxn>
                <a:cxn ang="T14">
                  <a:pos x="T8" y="T9"/>
                </a:cxn>
              </a:cxnLst>
              <a:rect l="T15" t="T16" r="T17" b="T18"/>
              <a:pathLst>
                <a:path w="90" h="16">
                  <a:moveTo>
                    <a:pt x="0" y="0"/>
                  </a:moveTo>
                  <a:lnTo>
                    <a:pt x="8" y="0"/>
                  </a:lnTo>
                  <a:lnTo>
                    <a:pt x="33" y="8"/>
                  </a:lnTo>
                  <a:lnTo>
                    <a:pt x="57" y="8"/>
                  </a:lnTo>
                  <a:lnTo>
                    <a:pt x="90" y="16"/>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90" name="Freeform 237"/>
            <p:cNvSpPr>
              <a:spLocks/>
            </p:cNvSpPr>
            <p:nvPr/>
          </p:nvSpPr>
          <p:spPr bwMode="auto">
            <a:xfrm>
              <a:off x="2872" y="1226"/>
              <a:ext cx="1487" cy="289"/>
            </a:xfrm>
            <a:custGeom>
              <a:avLst/>
              <a:gdLst>
                <a:gd name="T0" fmla="*/ 0 w 1487"/>
                <a:gd name="T1" fmla="*/ 0 h 289"/>
                <a:gd name="T2" fmla="*/ 58 w 1487"/>
                <a:gd name="T3" fmla="*/ 8 h 289"/>
                <a:gd name="T4" fmla="*/ 116 w 1487"/>
                <a:gd name="T5" fmla="*/ 25 h 289"/>
                <a:gd name="T6" fmla="*/ 190 w 1487"/>
                <a:gd name="T7" fmla="*/ 41 h 289"/>
                <a:gd name="T8" fmla="*/ 273 w 1487"/>
                <a:gd name="T9" fmla="*/ 50 h 289"/>
                <a:gd name="T10" fmla="*/ 364 w 1487"/>
                <a:gd name="T11" fmla="*/ 66 h 289"/>
                <a:gd name="T12" fmla="*/ 455 w 1487"/>
                <a:gd name="T13" fmla="*/ 91 h 289"/>
                <a:gd name="T14" fmla="*/ 653 w 1487"/>
                <a:gd name="T15" fmla="*/ 124 h 289"/>
                <a:gd name="T16" fmla="*/ 868 w 1487"/>
                <a:gd name="T17" fmla="*/ 165 h 289"/>
                <a:gd name="T18" fmla="*/ 1083 w 1487"/>
                <a:gd name="T19" fmla="*/ 207 h 289"/>
                <a:gd name="T20" fmla="*/ 1289 w 1487"/>
                <a:gd name="T21" fmla="*/ 248 h 289"/>
                <a:gd name="T22" fmla="*/ 1487 w 1487"/>
                <a:gd name="T23" fmla="*/ 289 h 28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7"/>
                <a:gd name="T37" fmla="*/ 0 h 289"/>
                <a:gd name="T38" fmla="*/ 1487 w 1487"/>
                <a:gd name="T39" fmla="*/ 289 h 28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7" h="289">
                  <a:moveTo>
                    <a:pt x="0" y="0"/>
                  </a:moveTo>
                  <a:lnTo>
                    <a:pt x="58" y="8"/>
                  </a:lnTo>
                  <a:lnTo>
                    <a:pt x="116" y="25"/>
                  </a:lnTo>
                  <a:lnTo>
                    <a:pt x="190" y="41"/>
                  </a:lnTo>
                  <a:lnTo>
                    <a:pt x="273" y="50"/>
                  </a:lnTo>
                  <a:lnTo>
                    <a:pt x="364" y="66"/>
                  </a:lnTo>
                  <a:lnTo>
                    <a:pt x="455" y="91"/>
                  </a:lnTo>
                  <a:lnTo>
                    <a:pt x="653" y="124"/>
                  </a:lnTo>
                  <a:lnTo>
                    <a:pt x="868" y="165"/>
                  </a:lnTo>
                  <a:lnTo>
                    <a:pt x="1083" y="207"/>
                  </a:lnTo>
                  <a:lnTo>
                    <a:pt x="1289" y="248"/>
                  </a:lnTo>
                  <a:lnTo>
                    <a:pt x="1487" y="289"/>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91" name="Freeform 238"/>
            <p:cNvSpPr>
              <a:spLocks/>
            </p:cNvSpPr>
            <p:nvPr/>
          </p:nvSpPr>
          <p:spPr bwMode="auto">
            <a:xfrm>
              <a:off x="1468" y="1111"/>
              <a:ext cx="17" cy="107"/>
            </a:xfrm>
            <a:custGeom>
              <a:avLst/>
              <a:gdLst>
                <a:gd name="T0" fmla="*/ 0 w 17"/>
                <a:gd name="T1" fmla="*/ 0 h 107"/>
                <a:gd name="T2" fmla="*/ 8 w 17"/>
                <a:gd name="T3" fmla="*/ 57 h 107"/>
                <a:gd name="T4" fmla="*/ 17 w 17"/>
                <a:gd name="T5" fmla="*/ 82 h 107"/>
                <a:gd name="T6" fmla="*/ 17 w 17"/>
                <a:gd name="T7" fmla="*/ 107 h 107"/>
                <a:gd name="T8" fmla="*/ 0 60000 65536"/>
                <a:gd name="T9" fmla="*/ 0 60000 65536"/>
                <a:gd name="T10" fmla="*/ 0 60000 65536"/>
                <a:gd name="T11" fmla="*/ 0 60000 65536"/>
                <a:gd name="T12" fmla="*/ 0 w 17"/>
                <a:gd name="T13" fmla="*/ 0 h 107"/>
                <a:gd name="T14" fmla="*/ 17 w 17"/>
                <a:gd name="T15" fmla="*/ 107 h 107"/>
              </a:gdLst>
              <a:ahLst/>
              <a:cxnLst>
                <a:cxn ang="T8">
                  <a:pos x="T0" y="T1"/>
                </a:cxn>
                <a:cxn ang="T9">
                  <a:pos x="T2" y="T3"/>
                </a:cxn>
                <a:cxn ang="T10">
                  <a:pos x="T4" y="T5"/>
                </a:cxn>
                <a:cxn ang="T11">
                  <a:pos x="T6" y="T7"/>
                </a:cxn>
              </a:cxnLst>
              <a:rect l="T12" t="T13" r="T14" b="T15"/>
              <a:pathLst>
                <a:path w="17" h="107">
                  <a:moveTo>
                    <a:pt x="0" y="0"/>
                  </a:moveTo>
                  <a:lnTo>
                    <a:pt x="8" y="57"/>
                  </a:lnTo>
                  <a:lnTo>
                    <a:pt x="17" y="82"/>
                  </a:lnTo>
                  <a:lnTo>
                    <a:pt x="17" y="107"/>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92" name="Freeform 239"/>
            <p:cNvSpPr>
              <a:spLocks/>
            </p:cNvSpPr>
            <p:nvPr/>
          </p:nvSpPr>
          <p:spPr bwMode="auto">
            <a:xfrm>
              <a:off x="1485" y="1218"/>
              <a:ext cx="16" cy="58"/>
            </a:xfrm>
            <a:custGeom>
              <a:avLst/>
              <a:gdLst>
                <a:gd name="T0" fmla="*/ 0 w 16"/>
                <a:gd name="T1" fmla="*/ 0 h 58"/>
                <a:gd name="T2" fmla="*/ 8 w 16"/>
                <a:gd name="T3" fmla="*/ 33 h 58"/>
                <a:gd name="T4" fmla="*/ 16 w 16"/>
                <a:gd name="T5" fmla="*/ 58 h 58"/>
                <a:gd name="T6" fmla="*/ 0 60000 65536"/>
                <a:gd name="T7" fmla="*/ 0 60000 65536"/>
                <a:gd name="T8" fmla="*/ 0 60000 65536"/>
                <a:gd name="T9" fmla="*/ 0 w 16"/>
                <a:gd name="T10" fmla="*/ 0 h 58"/>
                <a:gd name="T11" fmla="*/ 16 w 16"/>
                <a:gd name="T12" fmla="*/ 58 h 58"/>
              </a:gdLst>
              <a:ahLst/>
              <a:cxnLst>
                <a:cxn ang="T6">
                  <a:pos x="T0" y="T1"/>
                </a:cxn>
                <a:cxn ang="T7">
                  <a:pos x="T2" y="T3"/>
                </a:cxn>
                <a:cxn ang="T8">
                  <a:pos x="T4" y="T5"/>
                </a:cxn>
              </a:cxnLst>
              <a:rect l="T9" t="T10" r="T11" b="T12"/>
              <a:pathLst>
                <a:path w="16" h="58">
                  <a:moveTo>
                    <a:pt x="0" y="0"/>
                  </a:moveTo>
                  <a:lnTo>
                    <a:pt x="8" y="33"/>
                  </a:lnTo>
                  <a:lnTo>
                    <a:pt x="16" y="58"/>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93" name="Freeform 240"/>
            <p:cNvSpPr>
              <a:spLocks/>
            </p:cNvSpPr>
            <p:nvPr/>
          </p:nvSpPr>
          <p:spPr bwMode="auto">
            <a:xfrm>
              <a:off x="1501" y="1276"/>
              <a:ext cx="17" cy="33"/>
            </a:xfrm>
            <a:custGeom>
              <a:avLst/>
              <a:gdLst>
                <a:gd name="T0" fmla="*/ 0 w 17"/>
                <a:gd name="T1" fmla="*/ 0 h 33"/>
                <a:gd name="T2" fmla="*/ 8 w 17"/>
                <a:gd name="T3" fmla="*/ 16 h 33"/>
                <a:gd name="T4" fmla="*/ 17 w 17"/>
                <a:gd name="T5" fmla="*/ 33 h 33"/>
                <a:gd name="T6" fmla="*/ 0 60000 65536"/>
                <a:gd name="T7" fmla="*/ 0 60000 65536"/>
                <a:gd name="T8" fmla="*/ 0 60000 65536"/>
                <a:gd name="T9" fmla="*/ 0 w 17"/>
                <a:gd name="T10" fmla="*/ 0 h 33"/>
                <a:gd name="T11" fmla="*/ 17 w 17"/>
                <a:gd name="T12" fmla="*/ 33 h 33"/>
              </a:gdLst>
              <a:ahLst/>
              <a:cxnLst>
                <a:cxn ang="T6">
                  <a:pos x="T0" y="T1"/>
                </a:cxn>
                <a:cxn ang="T7">
                  <a:pos x="T2" y="T3"/>
                </a:cxn>
                <a:cxn ang="T8">
                  <a:pos x="T4" y="T5"/>
                </a:cxn>
              </a:cxnLst>
              <a:rect l="T9" t="T10" r="T11" b="T12"/>
              <a:pathLst>
                <a:path w="17" h="33">
                  <a:moveTo>
                    <a:pt x="0" y="0"/>
                  </a:moveTo>
                  <a:lnTo>
                    <a:pt x="8" y="16"/>
                  </a:lnTo>
                  <a:lnTo>
                    <a:pt x="17" y="33"/>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94" name="Freeform 241"/>
            <p:cNvSpPr>
              <a:spLocks/>
            </p:cNvSpPr>
            <p:nvPr/>
          </p:nvSpPr>
          <p:spPr bwMode="auto">
            <a:xfrm>
              <a:off x="1518" y="1309"/>
              <a:ext cx="16" cy="58"/>
            </a:xfrm>
            <a:custGeom>
              <a:avLst/>
              <a:gdLst>
                <a:gd name="T0" fmla="*/ 0 w 16"/>
                <a:gd name="T1" fmla="*/ 0 h 58"/>
                <a:gd name="T2" fmla="*/ 8 w 16"/>
                <a:gd name="T3" fmla="*/ 33 h 58"/>
                <a:gd name="T4" fmla="*/ 16 w 16"/>
                <a:gd name="T5" fmla="*/ 58 h 58"/>
                <a:gd name="T6" fmla="*/ 0 60000 65536"/>
                <a:gd name="T7" fmla="*/ 0 60000 65536"/>
                <a:gd name="T8" fmla="*/ 0 60000 65536"/>
                <a:gd name="T9" fmla="*/ 0 w 16"/>
                <a:gd name="T10" fmla="*/ 0 h 58"/>
                <a:gd name="T11" fmla="*/ 16 w 16"/>
                <a:gd name="T12" fmla="*/ 58 h 58"/>
              </a:gdLst>
              <a:ahLst/>
              <a:cxnLst>
                <a:cxn ang="T6">
                  <a:pos x="T0" y="T1"/>
                </a:cxn>
                <a:cxn ang="T7">
                  <a:pos x="T2" y="T3"/>
                </a:cxn>
                <a:cxn ang="T8">
                  <a:pos x="T4" y="T5"/>
                </a:cxn>
              </a:cxnLst>
              <a:rect l="T9" t="T10" r="T11" b="T12"/>
              <a:pathLst>
                <a:path w="16" h="58">
                  <a:moveTo>
                    <a:pt x="0" y="0"/>
                  </a:moveTo>
                  <a:lnTo>
                    <a:pt x="8" y="33"/>
                  </a:lnTo>
                  <a:lnTo>
                    <a:pt x="16" y="58"/>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95" name="Freeform 242"/>
            <p:cNvSpPr>
              <a:spLocks/>
            </p:cNvSpPr>
            <p:nvPr/>
          </p:nvSpPr>
          <p:spPr bwMode="auto">
            <a:xfrm>
              <a:off x="1534" y="1367"/>
              <a:ext cx="25" cy="24"/>
            </a:xfrm>
            <a:custGeom>
              <a:avLst/>
              <a:gdLst>
                <a:gd name="T0" fmla="*/ 0 w 25"/>
                <a:gd name="T1" fmla="*/ 0 h 24"/>
                <a:gd name="T2" fmla="*/ 8 w 25"/>
                <a:gd name="T3" fmla="*/ 8 h 24"/>
                <a:gd name="T4" fmla="*/ 25 w 25"/>
                <a:gd name="T5" fmla="*/ 24 h 24"/>
                <a:gd name="T6" fmla="*/ 0 60000 65536"/>
                <a:gd name="T7" fmla="*/ 0 60000 65536"/>
                <a:gd name="T8" fmla="*/ 0 60000 65536"/>
                <a:gd name="T9" fmla="*/ 0 w 25"/>
                <a:gd name="T10" fmla="*/ 0 h 24"/>
                <a:gd name="T11" fmla="*/ 25 w 25"/>
                <a:gd name="T12" fmla="*/ 24 h 24"/>
              </a:gdLst>
              <a:ahLst/>
              <a:cxnLst>
                <a:cxn ang="T6">
                  <a:pos x="T0" y="T1"/>
                </a:cxn>
                <a:cxn ang="T7">
                  <a:pos x="T2" y="T3"/>
                </a:cxn>
                <a:cxn ang="T8">
                  <a:pos x="T4" y="T5"/>
                </a:cxn>
              </a:cxnLst>
              <a:rect l="T9" t="T10" r="T11" b="T12"/>
              <a:pathLst>
                <a:path w="25" h="24">
                  <a:moveTo>
                    <a:pt x="0" y="0"/>
                  </a:moveTo>
                  <a:lnTo>
                    <a:pt x="8" y="8"/>
                  </a:lnTo>
                  <a:lnTo>
                    <a:pt x="25" y="24"/>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96" name="Freeform 243"/>
            <p:cNvSpPr>
              <a:spLocks/>
            </p:cNvSpPr>
            <p:nvPr/>
          </p:nvSpPr>
          <p:spPr bwMode="auto">
            <a:xfrm>
              <a:off x="1559" y="1391"/>
              <a:ext cx="41" cy="58"/>
            </a:xfrm>
            <a:custGeom>
              <a:avLst/>
              <a:gdLst>
                <a:gd name="T0" fmla="*/ 0 w 41"/>
                <a:gd name="T1" fmla="*/ 0 h 58"/>
                <a:gd name="T2" fmla="*/ 16 w 41"/>
                <a:gd name="T3" fmla="*/ 25 h 58"/>
                <a:gd name="T4" fmla="*/ 41 w 41"/>
                <a:gd name="T5" fmla="*/ 58 h 58"/>
                <a:gd name="T6" fmla="*/ 0 60000 65536"/>
                <a:gd name="T7" fmla="*/ 0 60000 65536"/>
                <a:gd name="T8" fmla="*/ 0 60000 65536"/>
                <a:gd name="T9" fmla="*/ 0 w 41"/>
                <a:gd name="T10" fmla="*/ 0 h 58"/>
                <a:gd name="T11" fmla="*/ 41 w 41"/>
                <a:gd name="T12" fmla="*/ 58 h 58"/>
              </a:gdLst>
              <a:ahLst/>
              <a:cxnLst>
                <a:cxn ang="T6">
                  <a:pos x="T0" y="T1"/>
                </a:cxn>
                <a:cxn ang="T7">
                  <a:pos x="T2" y="T3"/>
                </a:cxn>
                <a:cxn ang="T8">
                  <a:pos x="T4" y="T5"/>
                </a:cxn>
              </a:cxnLst>
              <a:rect l="T9" t="T10" r="T11" b="T12"/>
              <a:pathLst>
                <a:path w="41" h="58">
                  <a:moveTo>
                    <a:pt x="0" y="0"/>
                  </a:moveTo>
                  <a:lnTo>
                    <a:pt x="16" y="25"/>
                  </a:lnTo>
                  <a:lnTo>
                    <a:pt x="41" y="58"/>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97" name="Freeform 244"/>
            <p:cNvSpPr>
              <a:spLocks/>
            </p:cNvSpPr>
            <p:nvPr/>
          </p:nvSpPr>
          <p:spPr bwMode="auto">
            <a:xfrm>
              <a:off x="1600" y="1449"/>
              <a:ext cx="41" cy="50"/>
            </a:xfrm>
            <a:custGeom>
              <a:avLst/>
              <a:gdLst>
                <a:gd name="T0" fmla="*/ 0 w 41"/>
                <a:gd name="T1" fmla="*/ 0 h 50"/>
                <a:gd name="T2" fmla="*/ 17 w 41"/>
                <a:gd name="T3" fmla="*/ 25 h 50"/>
                <a:gd name="T4" fmla="*/ 41 w 41"/>
                <a:gd name="T5" fmla="*/ 50 h 50"/>
                <a:gd name="T6" fmla="*/ 0 60000 65536"/>
                <a:gd name="T7" fmla="*/ 0 60000 65536"/>
                <a:gd name="T8" fmla="*/ 0 60000 65536"/>
                <a:gd name="T9" fmla="*/ 0 w 41"/>
                <a:gd name="T10" fmla="*/ 0 h 50"/>
                <a:gd name="T11" fmla="*/ 41 w 41"/>
                <a:gd name="T12" fmla="*/ 50 h 50"/>
              </a:gdLst>
              <a:ahLst/>
              <a:cxnLst>
                <a:cxn ang="T6">
                  <a:pos x="T0" y="T1"/>
                </a:cxn>
                <a:cxn ang="T7">
                  <a:pos x="T2" y="T3"/>
                </a:cxn>
                <a:cxn ang="T8">
                  <a:pos x="T4" y="T5"/>
                </a:cxn>
              </a:cxnLst>
              <a:rect l="T9" t="T10" r="T11" b="T12"/>
              <a:pathLst>
                <a:path w="41" h="50">
                  <a:moveTo>
                    <a:pt x="0" y="0"/>
                  </a:moveTo>
                  <a:lnTo>
                    <a:pt x="17" y="25"/>
                  </a:lnTo>
                  <a:lnTo>
                    <a:pt x="41" y="50"/>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98" name="Freeform 245"/>
            <p:cNvSpPr>
              <a:spLocks/>
            </p:cNvSpPr>
            <p:nvPr/>
          </p:nvSpPr>
          <p:spPr bwMode="auto">
            <a:xfrm>
              <a:off x="1641" y="1499"/>
              <a:ext cx="91" cy="74"/>
            </a:xfrm>
            <a:custGeom>
              <a:avLst/>
              <a:gdLst>
                <a:gd name="T0" fmla="*/ 0 w 91"/>
                <a:gd name="T1" fmla="*/ 0 h 74"/>
                <a:gd name="T2" fmla="*/ 34 w 91"/>
                <a:gd name="T3" fmla="*/ 33 h 74"/>
                <a:gd name="T4" fmla="*/ 58 w 91"/>
                <a:gd name="T5" fmla="*/ 49 h 74"/>
                <a:gd name="T6" fmla="*/ 91 w 91"/>
                <a:gd name="T7" fmla="*/ 74 h 74"/>
                <a:gd name="T8" fmla="*/ 0 60000 65536"/>
                <a:gd name="T9" fmla="*/ 0 60000 65536"/>
                <a:gd name="T10" fmla="*/ 0 60000 65536"/>
                <a:gd name="T11" fmla="*/ 0 60000 65536"/>
                <a:gd name="T12" fmla="*/ 0 w 91"/>
                <a:gd name="T13" fmla="*/ 0 h 74"/>
                <a:gd name="T14" fmla="*/ 91 w 91"/>
                <a:gd name="T15" fmla="*/ 74 h 74"/>
              </a:gdLst>
              <a:ahLst/>
              <a:cxnLst>
                <a:cxn ang="T8">
                  <a:pos x="T0" y="T1"/>
                </a:cxn>
                <a:cxn ang="T9">
                  <a:pos x="T2" y="T3"/>
                </a:cxn>
                <a:cxn ang="T10">
                  <a:pos x="T4" y="T5"/>
                </a:cxn>
                <a:cxn ang="T11">
                  <a:pos x="T6" y="T7"/>
                </a:cxn>
              </a:cxnLst>
              <a:rect l="T12" t="T13" r="T14" b="T15"/>
              <a:pathLst>
                <a:path w="91" h="74">
                  <a:moveTo>
                    <a:pt x="0" y="0"/>
                  </a:moveTo>
                  <a:lnTo>
                    <a:pt x="34" y="33"/>
                  </a:lnTo>
                  <a:lnTo>
                    <a:pt x="58" y="49"/>
                  </a:lnTo>
                  <a:lnTo>
                    <a:pt x="91" y="74"/>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199" name="Freeform 246"/>
            <p:cNvSpPr>
              <a:spLocks/>
            </p:cNvSpPr>
            <p:nvPr/>
          </p:nvSpPr>
          <p:spPr bwMode="auto">
            <a:xfrm>
              <a:off x="1732" y="1573"/>
              <a:ext cx="174" cy="99"/>
            </a:xfrm>
            <a:custGeom>
              <a:avLst/>
              <a:gdLst>
                <a:gd name="T0" fmla="*/ 0 w 174"/>
                <a:gd name="T1" fmla="*/ 0 h 99"/>
                <a:gd name="T2" fmla="*/ 42 w 174"/>
                <a:gd name="T3" fmla="*/ 25 h 99"/>
                <a:gd name="T4" fmla="*/ 83 w 174"/>
                <a:gd name="T5" fmla="*/ 50 h 99"/>
                <a:gd name="T6" fmla="*/ 133 w 174"/>
                <a:gd name="T7" fmla="*/ 74 h 99"/>
                <a:gd name="T8" fmla="*/ 174 w 174"/>
                <a:gd name="T9" fmla="*/ 99 h 99"/>
                <a:gd name="T10" fmla="*/ 0 60000 65536"/>
                <a:gd name="T11" fmla="*/ 0 60000 65536"/>
                <a:gd name="T12" fmla="*/ 0 60000 65536"/>
                <a:gd name="T13" fmla="*/ 0 60000 65536"/>
                <a:gd name="T14" fmla="*/ 0 60000 65536"/>
                <a:gd name="T15" fmla="*/ 0 w 174"/>
                <a:gd name="T16" fmla="*/ 0 h 99"/>
                <a:gd name="T17" fmla="*/ 174 w 174"/>
                <a:gd name="T18" fmla="*/ 99 h 99"/>
              </a:gdLst>
              <a:ahLst/>
              <a:cxnLst>
                <a:cxn ang="T10">
                  <a:pos x="T0" y="T1"/>
                </a:cxn>
                <a:cxn ang="T11">
                  <a:pos x="T2" y="T3"/>
                </a:cxn>
                <a:cxn ang="T12">
                  <a:pos x="T4" y="T5"/>
                </a:cxn>
                <a:cxn ang="T13">
                  <a:pos x="T6" y="T7"/>
                </a:cxn>
                <a:cxn ang="T14">
                  <a:pos x="T8" y="T9"/>
                </a:cxn>
              </a:cxnLst>
              <a:rect l="T15" t="T16" r="T17" b="T18"/>
              <a:pathLst>
                <a:path w="174" h="99">
                  <a:moveTo>
                    <a:pt x="0" y="0"/>
                  </a:moveTo>
                  <a:lnTo>
                    <a:pt x="42" y="25"/>
                  </a:lnTo>
                  <a:lnTo>
                    <a:pt x="83" y="50"/>
                  </a:lnTo>
                  <a:lnTo>
                    <a:pt x="133" y="74"/>
                  </a:lnTo>
                  <a:lnTo>
                    <a:pt x="174" y="99"/>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00" name="Freeform 247"/>
            <p:cNvSpPr>
              <a:spLocks/>
            </p:cNvSpPr>
            <p:nvPr/>
          </p:nvSpPr>
          <p:spPr bwMode="auto">
            <a:xfrm>
              <a:off x="1906" y="1672"/>
              <a:ext cx="173" cy="58"/>
            </a:xfrm>
            <a:custGeom>
              <a:avLst/>
              <a:gdLst>
                <a:gd name="T0" fmla="*/ 0 w 173"/>
                <a:gd name="T1" fmla="*/ 0 h 58"/>
                <a:gd name="T2" fmla="*/ 82 w 173"/>
                <a:gd name="T3" fmla="*/ 33 h 58"/>
                <a:gd name="T4" fmla="*/ 173 w 173"/>
                <a:gd name="T5" fmla="*/ 58 h 58"/>
                <a:gd name="T6" fmla="*/ 0 60000 65536"/>
                <a:gd name="T7" fmla="*/ 0 60000 65536"/>
                <a:gd name="T8" fmla="*/ 0 60000 65536"/>
                <a:gd name="T9" fmla="*/ 0 w 173"/>
                <a:gd name="T10" fmla="*/ 0 h 58"/>
                <a:gd name="T11" fmla="*/ 173 w 173"/>
                <a:gd name="T12" fmla="*/ 58 h 58"/>
              </a:gdLst>
              <a:ahLst/>
              <a:cxnLst>
                <a:cxn ang="T6">
                  <a:pos x="T0" y="T1"/>
                </a:cxn>
                <a:cxn ang="T7">
                  <a:pos x="T2" y="T3"/>
                </a:cxn>
                <a:cxn ang="T8">
                  <a:pos x="T4" y="T5"/>
                </a:cxn>
              </a:cxnLst>
              <a:rect l="T9" t="T10" r="T11" b="T12"/>
              <a:pathLst>
                <a:path w="173" h="58">
                  <a:moveTo>
                    <a:pt x="0" y="0"/>
                  </a:moveTo>
                  <a:lnTo>
                    <a:pt x="82" y="33"/>
                  </a:lnTo>
                  <a:lnTo>
                    <a:pt x="173" y="58"/>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01" name="Freeform 248"/>
            <p:cNvSpPr>
              <a:spLocks/>
            </p:cNvSpPr>
            <p:nvPr/>
          </p:nvSpPr>
          <p:spPr bwMode="auto">
            <a:xfrm>
              <a:off x="2079" y="1730"/>
              <a:ext cx="174" cy="50"/>
            </a:xfrm>
            <a:custGeom>
              <a:avLst/>
              <a:gdLst>
                <a:gd name="T0" fmla="*/ 0 w 174"/>
                <a:gd name="T1" fmla="*/ 0 h 50"/>
                <a:gd name="T2" fmla="*/ 50 w 174"/>
                <a:gd name="T3" fmla="*/ 17 h 50"/>
                <a:gd name="T4" fmla="*/ 99 w 174"/>
                <a:gd name="T5" fmla="*/ 25 h 50"/>
                <a:gd name="T6" fmla="*/ 141 w 174"/>
                <a:gd name="T7" fmla="*/ 41 h 50"/>
                <a:gd name="T8" fmla="*/ 174 w 174"/>
                <a:gd name="T9" fmla="*/ 50 h 50"/>
                <a:gd name="T10" fmla="*/ 0 60000 65536"/>
                <a:gd name="T11" fmla="*/ 0 60000 65536"/>
                <a:gd name="T12" fmla="*/ 0 60000 65536"/>
                <a:gd name="T13" fmla="*/ 0 60000 65536"/>
                <a:gd name="T14" fmla="*/ 0 60000 65536"/>
                <a:gd name="T15" fmla="*/ 0 w 174"/>
                <a:gd name="T16" fmla="*/ 0 h 50"/>
                <a:gd name="T17" fmla="*/ 174 w 174"/>
                <a:gd name="T18" fmla="*/ 50 h 50"/>
              </a:gdLst>
              <a:ahLst/>
              <a:cxnLst>
                <a:cxn ang="T10">
                  <a:pos x="T0" y="T1"/>
                </a:cxn>
                <a:cxn ang="T11">
                  <a:pos x="T2" y="T3"/>
                </a:cxn>
                <a:cxn ang="T12">
                  <a:pos x="T4" y="T5"/>
                </a:cxn>
                <a:cxn ang="T13">
                  <a:pos x="T6" y="T7"/>
                </a:cxn>
                <a:cxn ang="T14">
                  <a:pos x="T8" y="T9"/>
                </a:cxn>
              </a:cxnLst>
              <a:rect l="T15" t="T16" r="T17" b="T18"/>
              <a:pathLst>
                <a:path w="174" h="50">
                  <a:moveTo>
                    <a:pt x="0" y="0"/>
                  </a:moveTo>
                  <a:lnTo>
                    <a:pt x="50" y="17"/>
                  </a:lnTo>
                  <a:lnTo>
                    <a:pt x="99" y="25"/>
                  </a:lnTo>
                  <a:lnTo>
                    <a:pt x="141" y="41"/>
                  </a:lnTo>
                  <a:lnTo>
                    <a:pt x="174" y="50"/>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02" name="Line 249"/>
            <p:cNvSpPr>
              <a:spLocks noChangeShapeType="1"/>
            </p:cNvSpPr>
            <p:nvPr/>
          </p:nvSpPr>
          <p:spPr bwMode="auto">
            <a:xfrm>
              <a:off x="2253" y="1780"/>
              <a:ext cx="0" cy="0"/>
            </a:xfrm>
            <a:prstGeom prst="line">
              <a:avLst/>
            </a:prstGeom>
            <a:noFill/>
            <a:ln w="12700">
              <a:solidFill>
                <a:srgbClr val="FF0000"/>
              </a:solidFill>
              <a:round/>
              <a:headEnd/>
              <a:tailEnd/>
            </a:ln>
          </p:spPr>
          <p:txBody>
            <a:bodyPr/>
            <a:lstStyle/>
            <a:p>
              <a:endParaRPr lang="fr-FR"/>
            </a:p>
          </p:txBody>
        </p:sp>
        <p:sp>
          <p:nvSpPr>
            <p:cNvPr id="203" name="Freeform 250"/>
            <p:cNvSpPr>
              <a:spLocks/>
            </p:cNvSpPr>
            <p:nvPr/>
          </p:nvSpPr>
          <p:spPr bwMode="auto">
            <a:xfrm>
              <a:off x="2253" y="1780"/>
              <a:ext cx="91" cy="24"/>
            </a:xfrm>
            <a:custGeom>
              <a:avLst/>
              <a:gdLst>
                <a:gd name="T0" fmla="*/ 0 w 91"/>
                <a:gd name="T1" fmla="*/ 0 h 24"/>
                <a:gd name="T2" fmla="*/ 16 w 91"/>
                <a:gd name="T3" fmla="*/ 8 h 24"/>
                <a:gd name="T4" fmla="*/ 41 w 91"/>
                <a:gd name="T5" fmla="*/ 8 h 24"/>
                <a:gd name="T6" fmla="*/ 91 w 91"/>
                <a:gd name="T7" fmla="*/ 24 h 24"/>
                <a:gd name="T8" fmla="*/ 0 60000 65536"/>
                <a:gd name="T9" fmla="*/ 0 60000 65536"/>
                <a:gd name="T10" fmla="*/ 0 60000 65536"/>
                <a:gd name="T11" fmla="*/ 0 60000 65536"/>
                <a:gd name="T12" fmla="*/ 0 w 91"/>
                <a:gd name="T13" fmla="*/ 0 h 24"/>
                <a:gd name="T14" fmla="*/ 91 w 91"/>
                <a:gd name="T15" fmla="*/ 24 h 24"/>
              </a:gdLst>
              <a:ahLst/>
              <a:cxnLst>
                <a:cxn ang="T8">
                  <a:pos x="T0" y="T1"/>
                </a:cxn>
                <a:cxn ang="T9">
                  <a:pos x="T2" y="T3"/>
                </a:cxn>
                <a:cxn ang="T10">
                  <a:pos x="T4" y="T5"/>
                </a:cxn>
                <a:cxn ang="T11">
                  <a:pos x="T6" y="T7"/>
                </a:cxn>
              </a:cxnLst>
              <a:rect l="T12" t="T13" r="T14" b="T15"/>
              <a:pathLst>
                <a:path w="91" h="24">
                  <a:moveTo>
                    <a:pt x="0" y="0"/>
                  </a:moveTo>
                  <a:lnTo>
                    <a:pt x="16" y="8"/>
                  </a:lnTo>
                  <a:lnTo>
                    <a:pt x="41" y="8"/>
                  </a:lnTo>
                  <a:lnTo>
                    <a:pt x="91" y="24"/>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04" name="Line 251"/>
            <p:cNvSpPr>
              <a:spLocks noChangeShapeType="1"/>
            </p:cNvSpPr>
            <p:nvPr/>
          </p:nvSpPr>
          <p:spPr bwMode="auto">
            <a:xfrm>
              <a:off x="2344" y="1804"/>
              <a:ext cx="91" cy="17"/>
            </a:xfrm>
            <a:prstGeom prst="line">
              <a:avLst/>
            </a:prstGeom>
            <a:noFill/>
            <a:ln w="12700">
              <a:solidFill>
                <a:srgbClr val="FF0000"/>
              </a:solidFill>
              <a:round/>
              <a:headEnd/>
              <a:tailEnd/>
            </a:ln>
          </p:spPr>
          <p:txBody>
            <a:bodyPr/>
            <a:lstStyle/>
            <a:p>
              <a:endParaRPr lang="fr-FR"/>
            </a:p>
          </p:txBody>
        </p:sp>
        <p:sp>
          <p:nvSpPr>
            <p:cNvPr id="205" name="Freeform 252"/>
            <p:cNvSpPr>
              <a:spLocks/>
            </p:cNvSpPr>
            <p:nvPr/>
          </p:nvSpPr>
          <p:spPr bwMode="auto">
            <a:xfrm>
              <a:off x="2435" y="1821"/>
              <a:ext cx="82" cy="25"/>
            </a:xfrm>
            <a:custGeom>
              <a:avLst/>
              <a:gdLst>
                <a:gd name="T0" fmla="*/ 0 w 82"/>
                <a:gd name="T1" fmla="*/ 0 h 25"/>
                <a:gd name="T2" fmla="*/ 41 w 82"/>
                <a:gd name="T3" fmla="*/ 8 h 25"/>
                <a:gd name="T4" fmla="*/ 82 w 82"/>
                <a:gd name="T5" fmla="*/ 25 h 25"/>
                <a:gd name="T6" fmla="*/ 0 60000 65536"/>
                <a:gd name="T7" fmla="*/ 0 60000 65536"/>
                <a:gd name="T8" fmla="*/ 0 60000 65536"/>
                <a:gd name="T9" fmla="*/ 0 w 82"/>
                <a:gd name="T10" fmla="*/ 0 h 25"/>
                <a:gd name="T11" fmla="*/ 82 w 82"/>
                <a:gd name="T12" fmla="*/ 25 h 25"/>
              </a:gdLst>
              <a:ahLst/>
              <a:cxnLst>
                <a:cxn ang="T6">
                  <a:pos x="T0" y="T1"/>
                </a:cxn>
                <a:cxn ang="T7">
                  <a:pos x="T2" y="T3"/>
                </a:cxn>
                <a:cxn ang="T8">
                  <a:pos x="T4" y="T5"/>
                </a:cxn>
              </a:cxnLst>
              <a:rect l="T9" t="T10" r="T11" b="T12"/>
              <a:pathLst>
                <a:path w="82" h="25">
                  <a:moveTo>
                    <a:pt x="0" y="0"/>
                  </a:moveTo>
                  <a:lnTo>
                    <a:pt x="41" y="8"/>
                  </a:lnTo>
                  <a:lnTo>
                    <a:pt x="82" y="25"/>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06" name="Freeform 253"/>
            <p:cNvSpPr>
              <a:spLocks/>
            </p:cNvSpPr>
            <p:nvPr/>
          </p:nvSpPr>
          <p:spPr bwMode="auto">
            <a:xfrm>
              <a:off x="2517" y="1846"/>
              <a:ext cx="91" cy="16"/>
            </a:xfrm>
            <a:custGeom>
              <a:avLst/>
              <a:gdLst>
                <a:gd name="T0" fmla="*/ 0 w 91"/>
                <a:gd name="T1" fmla="*/ 0 h 16"/>
                <a:gd name="T2" fmla="*/ 41 w 91"/>
                <a:gd name="T3" fmla="*/ 8 h 16"/>
                <a:gd name="T4" fmla="*/ 91 w 91"/>
                <a:gd name="T5" fmla="*/ 16 h 16"/>
                <a:gd name="T6" fmla="*/ 0 60000 65536"/>
                <a:gd name="T7" fmla="*/ 0 60000 65536"/>
                <a:gd name="T8" fmla="*/ 0 60000 65536"/>
                <a:gd name="T9" fmla="*/ 0 w 91"/>
                <a:gd name="T10" fmla="*/ 0 h 16"/>
                <a:gd name="T11" fmla="*/ 91 w 91"/>
                <a:gd name="T12" fmla="*/ 16 h 16"/>
              </a:gdLst>
              <a:ahLst/>
              <a:cxnLst>
                <a:cxn ang="T6">
                  <a:pos x="T0" y="T1"/>
                </a:cxn>
                <a:cxn ang="T7">
                  <a:pos x="T2" y="T3"/>
                </a:cxn>
                <a:cxn ang="T8">
                  <a:pos x="T4" y="T5"/>
                </a:cxn>
              </a:cxnLst>
              <a:rect l="T9" t="T10" r="T11" b="T12"/>
              <a:pathLst>
                <a:path w="91" h="16">
                  <a:moveTo>
                    <a:pt x="0" y="0"/>
                  </a:moveTo>
                  <a:lnTo>
                    <a:pt x="41" y="8"/>
                  </a:lnTo>
                  <a:lnTo>
                    <a:pt x="91" y="16"/>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07" name="Freeform 255"/>
            <p:cNvSpPr>
              <a:spLocks/>
            </p:cNvSpPr>
            <p:nvPr/>
          </p:nvSpPr>
          <p:spPr bwMode="auto">
            <a:xfrm>
              <a:off x="2608" y="1862"/>
              <a:ext cx="83" cy="33"/>
            </a:xfrm>
            <a:custGeom>
              <a:avLst/>
              <a:gdLst>
                <a:gd name="T0" fmla="*/ 0 w 83"/>
                <a:gd name="T1" fmla="*/ 0 h 33"/>
                <a:gd name="T2" fmla="*/ 41 w 83"/>
                <a:gd name="T3" fmla="*/ 17 h 33"/>
                <a:gd name="T4" fmla="*/ 83 w 83"/>
                <a:gd name="T5" fmla="*/ 33 h 33"/>
                <a:gd name="T6" fmla="*/ 0 60000 65536"/>
                <a:gd name="T7" fmla="*/ 0 60000 65536"/>
                <a:gd name="T8" fmla="*/ 0 60000 65536"/>
                <a:gd name="T9" fmla="*/ 0 w 83"/>
                <a:gd name="T10" fmla="*/ 0 h 33"/>
                <a:gd name="T11" fmla="*/ 83 w 83"/>
                <a:gd name="T12" fmla="*/ 33 h 33"/>
              </a:gdLst>
              <a:ahLst/>
              <a:cxnLst>
                <a:cxn ang="T6">
                  <a:pos x="T0" y="T1"/>
                </a:cxn>
                <a:cxn ang="T7">
                  <a:pos x="T2" y="T3"/>
                </a:cxn>
                <a:cxn ang="T8">
                  <a:pos x="T4" y="T5"/>
                </a:cxn>
              </a:cxnLst>
              <a:rect l="T9" t="T10" r="T11" b="T12"/>
              <a:pathLst>
                <a:path w="83" h="33">
                  <a:moveTo>
                    <a:pt x="0" y="0"/>
                  </a:moveTo>
                  <a:lnTo>
                    <a:pt x="41" y="17"/>
                  </a:lnTo>
                  <a:lnTo>
                    <a:pt x="83" y="33"/>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08" name="Freeform 256"/>
            <p:cNvSpPr>
              <a:spLocks/>
            </p:cNvSpPr>
            <p:nvPr/>
          </p:nvSpPr>
          <p:spPr bwMode="auto">
            <a:xfrm>
              <a:off x="2691" y="1895"/>
              <a:ext cx="91" cy="25"/>
            </a:xfrm>
            <a:custGeom>
              <a:avLst/>
              <a:gdLst>
                <a:gd name="T0" fmla="*/ 0 w 91"/>
                <a:gd name="T1" fmla="*/ 0 h 25"/>
                <a:gd name="T2" fmla="*/ 41 w 91"/>
                <a:gd name="T3" fmla="*/ 17 h 25"/>
                <a:gd name="T4" fmla="*/ 91 w 91"/>
                <a:gd name="T5" fmla="*/ 25 h 25"/>
                <a:gd name="T6" fmla="*/ 0 60000 65536"/>
                <a:gd name="T7" fmla="*/ 0 60000 65536"/>
                <a:gd name="T8" fmla="*/ 0 60000 65536"/>
                <a:gd name="T9" fmla="*/ 0 w 91"/>
                <a:gd name="T10" fmla="*/ 0 h 25"/>
                <a:gd name="T11" fmla="*/ 91 w 91"/>
                <a:gd name="T12" fmla="*/ 25 h 25"/>
              </a:gdLst>
              <a:ahLst/>
              <a:cxnLst>
                <a:cxn ang="T6">
                  <a:pos x="T0" y="T1"/>
                </a:cxn>
                <a:cxn ang="T7">
                  <a:pos x="T2" y="T3"/>
                </a:cxn>
                <a:cxn ang="T8">
                  <a:pos x="T4" y="T5"/>
                </a:cxn>
              </a:cxnLst>
              <a:rect l="T9" t="T10" r="T11" b="T12"/>
              <a:pathLst>
                <a:path w="91" h="25">
                  <a:moveTo>
                    <a:pt x="0" y="0"/>
                  </a:moveTo>
                  <a:lnTo>
                    <a:pt x="41" y="17"/>
                  </a:lnTo>
                  <a:lnTo>
                    <a:pt x="91" y="25"/>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09" name="Freeform 257"/>
            <p:cNvSpPr>
              <a:spLocks/>
            </p:cNvSpPr>
            <p:nvPr/>
          </p:nvSpPr>
          <p:spPr bwMode="auto">
            <a:xfrm>
              <a:off x="2782" y="1920"/>
              <a:ext cx="90" cy="8"/>
            </a:xfrm>
            <a:custGeom>
              <a:avLst/>
              <a:gdLst>
                <a:gd name="T0" fmla="*/ 0 w 90"/>
                <a:gd name="T1" fmla="*/ 0 h 8"/>
                <a:gd name="T2" fmla="*/ 41 w 90"/>
                <a:gd name="T3" fmla="*/ 8 h 8"/>
                <a:gd name="T4" fmla="*/ 90 w 90"/>
                <a:gd name="T5" fmla="*/ 8 h 8"/>
                <a:gd name="T6" fmla="*/ 0 60000 65536"/>
                <a:gd name="T7" fmla="*/ 0 60000 65536"/>
                <a:gd name="T8" fmla="*/ 0 60000 65536"/>
                <a:gd name="T9" fmla="*/ 0 w 90"/>
                <a:gd name="T10" fmla="*/ 0 h 8"/>
                <a:gd name="T11" fmla="*/ 90 w 90"/>
                <a:gd name="T12" fmla="*/ 8 h 8"/>
              </a:gdLst>
              <a:ahLst/>
              <a:cxnLst>
                <a:cxn ang="T6">
                  <a:pos x="T0" y="T1"/>
                </a:cxn>
                <a:cxn ang="T7">
                  <a:pos x="T2" y="T3"/>
                </a:cxn>
                <a:cxn ang="T8">
                  <a:pos x="T4" y="T5"/>
                </a:cxn>
              </a:cxnLst>
              <a:rect l="T9" t="T10" r="T11" b="T12"/>
              <a:pathLst>
                <a:path w="90" h="8">
                  <a:moveTo>
                    <a:pt x="0" y="0"/>
                  </a:moveTo>
                  <a:lnTo>
                    <a:pt x="41" y="8"/>
                  </a:lnTo>
                  <a:lnTo>
                    <a:pt x="90" y="8"/>
                  </a:lnTo>
                </a:path>
              </a:pathLst>
            </a:custGeom>
            <a:no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10" name="Line 258"/>
            <p:cNvSpPr>
              <a:spLocks noChangeShapeType="1"/>
            </p:cNvSpPr>
            <p:nvPr/>
          </p:nvSpPr>
          <p:spPr bwMode="auto">
            <a:xfrm>
              <a:off x="1641" y="1771"/>
              <a:ext cx="91" cy="166"/>
            </a:xfrm>
            <a:prstGeom prst="line">
              <a:avLst/>
            </a:prstGeom>
            <a:noFill/>
            <a:ln w="12700">
              <a:solidFill>
                <a:srgbClr val="FF00FF"/>
              </a:solidFill>
              <a:round/>
              <a:headEnd/>
              <a:tailEnd/>
            </a:ln>
          </p:spPr>
          <p:txBody>
            <a:bodyPr/>
            <a:lstStyle/>
            <a:p>
              <a:endParaRPr lang="fr-FR"/>
            </a:p>
          </p:txBody>
        </p:sp>
        <p:sp>
          <p:nvSpPr>
            <p:cNvPr id="211" name="Freeform 259"/>
            <p:cNvSpPr>
              <a:spLocks/>
            </p:cNvSpPr>
            <p:nvPr/>
          </p:nvSpPr>
          <p:spPr bwMode="auto">
            <a:xfrm>
              <a:off x="1732" y="1937"/>
              <a:ext cx="83" cy="165"/>
            </a:xfrm>
            <a:custGeom>
              <a:avLst/>
              <a:gdLst>
                <a:gd name="T0" fmla="*/ 0 w 83"/>
                <a:gd name="T1" fmla="*/ 0 h 165"/>
                <a:gd name="T2" fmla="*/ 42 w 83"/>
                <a:gd name="T3" fmla="*/ 82 h 165"/>
                <a:gd name="T4" fmla="*/ 83 w 83"/>
                <a:gd name="T5" fmla="*/ 165 h 165"/>
                <a:gd name="T6" fmla="*/ 0 60000 65536"/>
                <a:gd name="T7" fmla="*/ 0 60000 65536"/>
                <a:gd name="T8" fmla="*/ 0 60000 65536"/>
                <a:gd name="T9" fmla="*/ 0 w 83"/>
                <a:gd name="T10" fmla="*/ 0 h 165"/>
                <a:gd name="T11" fmla="*/ 83 w 83"/>
                <a:gd name="T12" fmla="*/ 165 h 165"/>
              </a:gdLst>
              <a:ahLst/>
              <a:cxnLst>
                <a:cxn ang="T6">
                  <a:pos x="T0" y="T1"/>
                </a:cxn>
                <a:cxn ang="T7">
                  <a:pos x="T2" y="T3"/>
                </a:cxn>
                <a:cxn ang="T8">
                  <a:pos x="T4" y="T5"/>
                </a:cxn>
              </a:cxnLst>
              <a:rect l="T9" t="T10" r="T11" b="T12"/>
              <a:pathLst>
                <a:path w="83" h="165">
                  <a:moveTo>
                    <a:pt x="0" y="0"/>
                  </a:moveTo>
                  <a:lnTo>
                    <a:pt x="42" y="82"/>
                  </a:lnTo>
                  <a:lnTo>
                    <a:pt x="83" y="165"/>
                  </a:lnTo>
                </a:path>
              </a:pathLst>
            </a:custGeom>
            <a:no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12" name="Freeform 260"/>
            <p:cNvSpPr>
              <a:spLocks/>
            </p:cNvSpPr>
            <p:nvPr/>
          </p:nvSpPr>
          <p:spPr bwMode="auto">
            <a:xfrm>
              <a:off x="1815" y="2102"/>
              <a:ext cx="91" cy="181"/>
            </a:xfrm>
            <a:custGeom>
              <a:avLst/>
              <a:gdLst>
                <a:gd name="T0" fmla="*/ 0 w 91"/>
                <a:gd name="T1" fmla="*/ 0 h 181"/>
                <a:gd name="T2" fmla="*/ 41 w 91"/>
                <a:gd name="T3" fmla="*/ 91 h 181"/>
                <a:gd name="T4" fmla="*/ 91 w 91"/>
                <a:gd name="T5" fmla="*/ 181 h 181"/>
                <a:gd name="T6" fmla="*/ 0 60000 65536"/>
                <a:gd name="T7" fmla="*/ 0 60000 65536"/>
                <a:gd name="T8" fmla="*/ 0 60000 65536"/>
                <a:gd name="T9" fmla="*/ 0 w 91"/>
                <a:gd name="T10" fmla="*/ 0 h 181"/>
                <a:gd name="T11" fmla="*/ 91 w 91"/>
                <a:gd name="T12" fmla="*/ 181 h 181"/>
              </a:gdLst>
              <a:ahLst/>
              <a:cxnLst>
                <a:cxn ang="T6">
                  <a:pos x="T0" y="T1"/>
                </a:cxn>
                <a:cxn ang="T7">
                  <a:pos x="T2" y="T3"/>
                </a:cxn>
                <a:cxn ang="T8">
                  <a:pos x="T4" y="T5"/>
                </a:cxn>
              </a:cxnLst>
              <a:rect l="T9" t="T10" r="T11" b="T12"/>
              <a:pathLst>
                <a:path w="91" h="181">
                  <a:moveTo>
                    <a:pt x="0" y="0"/>
                  </a:moveTo>
                  <a:lnTo>
                    <a:pt x="41" y="91"/>
                  </a:lnTo>
                  <a:lnTo>
                    <a:pt x="91" y="181"/>
                  </a:lnTo>
                </a:path>
              </a:pathLst>
            </a:custGeom>
            <a:no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13" name="Freeform 261"/>
            <p:cNvSpPr>
              <a:spLocks/>
            </p:cNvSpPr>
            <p:nvPr/>
          </p:nvSpPr>
          <p:spPr bwMode="auto">
            <a:xfrm>
              <a:off x="1906" y="2283"/>
              <a:ext cx="91" cy="207"/>
            </a:xfrm>
            <a:custGeom>
              <a:avLst/>
              <a:gdLst>
                <a:gd name="T0" fmla="*/ 0 w 91"/>
                <a:gd name="T1" fmla="*/ 0 h 207"/>
                <a:gd name="T2" fmla="*/ 49 w 91"/>
                <a:gd name="T3" fmla="*/ 100 h 207"/>
                <a:gd name="T4" fmla="*/ 91 w 91"/>
                <a:gd name="T5" fmla="*/ 207 h 207"/>
                <a:gd name="T6" fmla="*/ 0 60000 65536"/>
                <a:gd name="T7" fmla="*/ 0 60000 65536"/>
                <a:gd name="T8" fmla="*/ 0 60000 65536"/>
                <a:gd name="T9" fmla="*/ 0 w 91"/>
                <a:gd name="T10" fmla="*/ 0 h 207"/>
                <a:gd name="T11" fmla="*/ 91 w 91"/>
                <a:gd name="T12" fmla="*/ 207 h 207"/>
              </a:gdLst>
              <a:ahLst/>
              <a:cxnLst>
                <a:cxn ang="T6">
                  <a:pos x="T0" y="T1"/>
                </a:cxn>
                <a:cxn ang="T7">
                  <a:pos x="T2" y="T3"/>
                </a:cxn>
                <a:cxn ang="T8">
                  <a:pos x="T4" y="T5"/>
                </a:cxn>
              </a:cxnLst>
              <a:rect l="T9" t="T10" r="T11" b="T12"/>
              <a:pathLst>
                <a:path w="91" h="207">
                  <a:moveTo>
                    <a:pt x="0" y="0"/>
                  </a:moveTo>
                  <a:lnTo>
                    <a:pt x="49" y="100"/>
                  </a:lnTo>
                  <a:lnTo>
                    <a:pt x="91" y="207"/>
                  </a:lnTo>
                </a:path>
              </a:pathLst>
            </a:custGeom>
            <a:no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14" name="Freeform 262"/>
            <p:cNvSpPr>
              <a:spLocks/>
            </p:cNvSpPr>
            <p:nvPr/>
          </p:nvSpPr>
          <p:spPr bwMode="auto">
            <a:xfrm>
              <a:off x="1997" y="2490"/>
              <a:ext cx="82" cy="223"/>
            </a:xfrm>
            <a:custGeom>
              <a:avLst/>
              <a:gdLst>
                <a:gd name="T0" fmla="*/ 0 w 82"/>
                <a:gd name="T1" fmla="*/ 0 h 223"/>
                <a:gd name="T2" fmla="*/ 41 w 82"/>
                <a:gd name="T3" fmla="*/ 107 h 223"/>
                <a:gd name="T4" fmla="*/ 82 w 82"/>
                <a:gd name="T5" fmla="*/ 223 h 223"/>
                <a:gd name="T6" fmla="*/ 0 60000 65536"/>
                <a:gd name="T7" fmla="*/ 0 60000 65536"/>
                <a:gd name="T8" fmla="*/ 0 60000 65536"/>
                <a:gd name="T9" fmla="*/ 0 w 82"/>
                <a:gd name="T10" fmla="*/ 0 h 223"/>
                <a:gd name="T11" fmla="*/ 82 w 82"/>
                <a:gd name="T12" fmla="*/ 223 h 223"/>
              </a:gdLst>
              <a:ahLst/>
              <a:cxnLst>
                <a:cxn ang="T6">
                  <a:pos x="T0" y="T1"/>
                </a:cxn>
                <a:cxn ang="T7">
                  <a:pos x="T2" y="T3"/>
                </a:cxn>
                <a:cxn ang="T8">
                  <a:pos x="T4" y="T5"/>
                </a:cxn>
              </a:cxnLst>
              <a:rect l="T9" t="T10" r="T11" b="T12"/>
              <a:pathLst>
                <a:path w="82" h="223">
                  <a:moveTo>
                    <a:pt x="0" y="0"/>
                  </a:moveTo>
                  <a:lnTo>
                    <a:pt x="41" y="107"/>
                  </a:lnTo>
                  <a:lnTo>
                    <a:pt x="82" y="223"/>
                  </a:lnTo>
                </a:path>
              </a:pathLst>
            </a:custGeom>
            <a:no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15" name="Line 263"/>
            <p:cNvSpPr>
              <a:spLocks noChangeShapeType="1"/>
            </p:cNvSpPr>
            <p:nvPr/>
          </p:nvSpPr>
          <p:spPr bwMode="auto">
            <a:xfrm>
              <a:off x="2079" y="2713"/>
              <a:ext cx="91" cy="248"/>
            </a:xfrm>
            <a:prstGeom prst="line">
              <a:avLst/>
            </a:prstGeom>
            <a:noFill/>
            <a:ln w="12700">
              <a:solidFill>
                <a:srgbClr val="FF00FF"/>
              </a:solidFill>
              <a:round/>
              <a:headEnd/>
              <a:tailEnd/>
            </a:ln>
          </p:spPr>
          <p:txBody>
            <a:bodyPr/>
            <a:lstStyle/>
            <a:p>
              <a:endParaRPr lang="fr-FR"/>
            </a:p>
          </p:txBody>
        </p:sp>
        <p:sp>
          <p:nvSpPr>
            <p:cNvPr id="216" name="Freeform 264"/>
            <p:cNvSpPr>
              <a:spLocks/>
            </p:cNvSpPr>
            <p:nvPr/>
          </p:nvSpPr>
          <p:spPr bwMode="auto">
            <a:xfrm>
              <a:off x="2170" y="2961"/>
              <a:ext cx="83" cy="272"/>
            </a:xfrm>
            <a:custGeom>
              <a:avLst/>
              <a:gdLst>
                <a:gd name="T0" fmla="*/ 0 w 83"/>
                <a:gd name="T1" fmla="*/ 0 h 272"/>
                <a:gd name="T2" fmla="*/ 42 w 83"/>
                <a:gd name="T3" fmla="*/ 132 h 272"/>
                <a:gd name="T4" fmla="*/ 83 w 83"/>
                <a:gd name="T5" fmla="*/ 272 h 272"/>
                <a:gd name="T6" fmla="*/ 0 60000 65536"/>
                <a:gd name="T7" fmla="*/ 0 60000 65536"/>
                <a:gd name="T8" fmla="*/ 0 60000 65536"/>
                <a:gd name="T9" fmla="*/ 0 w 83"/>
                <a:gd name="T10" fmla="*/ 0 h 272"/>
                <a:gd name="T11" fmla="*/ 83 w 83"/>
                <a:gd name="T12" fmla="*/ 272 h 272"/>
              </a:gdLst>
              <a:ahLst/>
              <a:cxnLst>
                <a:cxn ang="T6">
                  <a:pos x="T0" y="T1"/>
                </a:cxn>
                <a:cxn ang="T7">
                  <a:pos x="T2" y="T3"/>
                </a:cxn>
                <a:cxn ang="T8">
                  <a:pos x="T4" y="T5"/>
                </a:cxn>
              </a:cxnLst>
              <a:rect l="T9" t="T10" r="T11" b="T12"/>
              <a:pathLst>
                <a:path w="83" h="272">
                  <a:moveTo>
                    <a:pt x="0" y="0"/>
                  </a:moveTo>
                  <a:lnTo>
                    <a:pt x="42" y="132"/>
                  </a:lnTo>
                  <a:lnTo>
                    <a:pt x="83" y="272"/>
                  </a:lnTo>
                </a:path>
              </a:pathLst>
            </a:custGeom>
            <a:no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17" name="Line 265"/>
            <p:cNvSpPr>
              <a:spLocks noChangeShapeType="1"/>
            </p:cNvSpPr>
            <p:nvPr/>
          </p:nvSpPr>
          <p:spPr bwMode="auto">
            <a:xfrm>
              <a:off x="2253" y="3233"/>
              <a:ext cx="61" cy="182"/>
            </a:xfrm>
            <a:prstGeom prst="line">
              <a:avLst/>
            </a:prstGeom>
            <a:noFill/>
            <a:ln w="12700">
              <a:solidFill>
                <a:srgbClr val="FF00FF"/>
              </a:solidFill>
              <a:round/>
              <a:headEnd/>
              <a:tailEnd/>
            </a:ln>
          </p:spPr>
          <p:txBody>
            <a:bodyPr/>
            <a:lstStyle/>
            <a:p>
              <a:endParaRPr lang="fr-FR"/>
            </a:p>
          </p:txBody>
        </p:sp>
        <p:sp>
          <p:nvSpPr>
            <p:cNvPr id="218" name="Line 268"/>
            <p:cNvSpPr>
              <a:spLocks noChangeShapeType="1"/>
            </p:cNvSpPr>
            <p:nvPr/>
          </p:nvSpPr>
          <p:spPr bwMode="auto">
            <a:xfrm>
              <a:off x="1468" y="1606"/>
              <a:ext cx="8" cy="0"/>
            </a:xfrm>
            <a:prstGeom prst="line">
              <a:avLst/>
            </a:prstGeom>
            <a:noFill/>
            <a:ln w="12700">
              <a:solidFill>
                <a:srgbClr val="3333CC"/>
              </a:solidFill>
              <a:round/>
              <a:headEnd/>
              <a:tailEnd/>
            </a:ln>
          </p:spPr>
          <p:txBody>
            <a:bodyPr/>
            <a:lstStyle/>
            <a:p>
              <a:endParaRPr lang="fr-FR"/>
            </a:p>
          </p:txBody>
        </p:sp>
        <p:sp>
          <p:nvSpPr>
            <p:cNvPr id="219" name="Line 269"/>
            <p:cNvSpPr>
              <a:spLocks noChangeShapeType="1"/>
            </p:cNvSpPr>
            <p:nvPr/>
          </p:nvSpPr>
          <p:spPr bwMode="auto">
            <a:xfrm>
              <a:off x="1476" y="1606"/>
              <a:ext cx="0" cy="0"/>
            </a:xfrm>
            <a:prstGeom prst="line">
              <a:avLst/>
            </a:prstGeom>
            <a:noFill/>
            <a:ln w="12700">
              <a:solidFill>
                <a:srgbClr val="3333CC"/>
              </a:solidFill>
              <a:round/>
              <a:headEnd/>
              <a:tailEnd/>
            </a:ln>
          </p:spPr>
          <p:txBody>
            <a:bodyPr/>
            <a:lstStyle/>
            <a:p>
              <a:endParaRPr lang="fr-FR"/>
            </a:p>
          </p:txBody>
        </p:sp>
        <p:sp>
          <p:nvSpPr>
            <p:cNvPr id="220" name="Line 270"/>
            <p:cNvSpPr>
              <a:spLocks noChangeShapeType="1"/>
            </p:cNvSpPr>
            <p:nvPr/>
          </p:nvSpPr>
          <p:spPr bwMode="auto">
            <a:xfrm>
              <a:off x="1476" y="1606"/>
              <a:ext cx="9" cy="8"/>
            </a:xfrm>
            <a:prstGeom prst="line">
              <a:avLst/>
            </a:prstGeom>
            <a:noFill/>
            <a:ln w="12700">
              <a:solidFill>
                <a:srgbClr val="3333CC"/>
              </a:solidFill>
              <a:round/>
              <a:headEnd/>
              <a:tailEnd/>
            </a:ln>
          </p:spPr>
          <p:txBody>
            <a:bodyPr/>
            <a:lstStyle/>
            <a:p>
              <a:endParaRPr lang="fr-FR"/>
            </a:p>
          </p:txBody>
        </p:sp>
        <p:sp>
          <p:nvSpPr>
            <p:cNvPr id="221" name="Line 271"/>
            <p:cNvSpPr>
              <a:spLocks noChangeShapeType="1"/>
            </p:cNvSpPr>
            <p:nvPr/>
          </p:nvSpPr>
          <p:spPr bwMode="auto">
            <a:xfrm>
              <a:off x="1485" y="1614"/>
              <a:ext cx="8" cy="17"/>
            </a:xfrm>
            <a:prstGeom prst="line">
              <a:avLst/>
            </a:prstGeom>
            <a:noFill/>
            <a:ln w="12700">
              <a:solidFill>
                <a:srgbClr val="3333CC"/>
              </a:solidFill>
              <a:round/>
              <a:headEnd/>
              <a:tailEnd/>
            </a:ln>
          </p:spPr>
          <p:txBody>
            <a:bodyPr/>
            <a:lstStyle/>
            <a:p>
              <a:endParaRPr lang="fr-FR"/>
            </a:p>
          </p:txBody>
        </p:sp>
        <p:sp>
          <p:nvSpPr>
            <p:cNvPr id="222" name="Freeform 272"/>
            <p:cNvSpPr>
              <a:spLocks/>
            </p:cNvSpPr>
            <p:nvPr/>
          </p:nvSpPr>
          <p:spPr bwMode="auto">
            <a:xfrm>
              <a:off x="1493" y="1631"/>
              <a:ext cx="8" cy="16"/>
            </a:xfrm>
            <a:custGeom>
              <a:avLst/>
              <a:gdLst>
                <a:gd name="T0" fmla="*/ 0 w 8"/>
                <a:gd name="T1" fmla="*/ 0 h 16"/>
                <a:gd name="T2" fmla="*/ 0 w 8"/>
                <a:gd name="T3" fmla="*/ 8 h 16"/>
                <a:gd name="T4" fmla="*/ 8 w 8"/>
                <a:gd name="T5" fmla="*/ 16 h 16"/>
                <a:gd name="T6" fmla="*/ 0 60000 65536"/>
                <a:gd name="T7" fmla="*/ 0 60000 65536"/>
                <a:gd name="T8" fmla="*/ 0 60000 65536"/>
                <a:gd name="T9" fmla="*/ 0 w 8"/>
                <a:gd name="T10" fmla="*/ 0 h 16"/>
                <a:gd name="T11" fmla="*/ 8 w 8"/>
                <a:gd name="T12" fmla="*/ 16 h 16"/>
              </a:gdLst>
              <a:ahLst/>
              <a:cxnLst>
                <a:cxn ang="T6">
                  <a:pos x="T0" y="T1"/>
                </a:cxn>
                <a:cxn ang="T7">
                  <a:pos x="T2" y="T3"/>
                </a:cxn>
                <a:cxn ang="T8">
                  <a:pos x="T4" y="T5"/>
                </a:cxn>
              </a:cxnLst>
              <a:rect l="T9" t="T10" r="T11" b="T12"/>
              <a:pathLst>
                <a:path w="8" h="16">
                  <a:moveTo>
                    <a:pt x="0" y="0"/>
                  </a:moveTo>
                  <a:lnTo>
                    <a:pt x="0" y="8"/>
                  </a:lnTo>
                  <a:lnTo>
                    <a:pt x="8" y="16"/>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23" name="Freeform 273"/>
            <p:cNvSpPr>
              <a:spLocks/>
            </p:cNvSpPr>
            <p:nvPr/>
          </p:nvSpPr>
          <p:spPr bwMode="auto">
            <a:xfrm>
              <a:off x="1501" y="1647"/>
              <a:ext cx="17" cy="33"/>
            </a:xfrm>
            <a:custGeom>
              <a:avLst/>
              <a:gdLst>
                <a:gd name="T0" fmla="*/ 0 w 17"/>
                <a:gd name="T1" fmla="*/ 0 h 33"/>
                <a:gd name="T2" fmla="*/ 8 w 17"/>
                <a:gd name="T3" fmla="*/ 17 h 33"/>
                <a:gd name="T4" fmla="*/ 17 w 17"/>
                <a:gd name="T5" fmla="*/ 33 h 33"/>
                <a:gd name="T6" fmla="*/ 0 60000 65536"/>
                <a:gd name="T7" fmla="*/ 0 60000 65536"/>
                <a:gd name="T8" fmla="*/ 0 60000 65536"/>
                <a:gd name="T9" fmla="*/ 0 w 17"/>
                <a:gd name="T10" fmla="*/ 0 h 33"/>
                <a:gd name="T11" fmla="*/ 17 w 17"/>
                <a:gd name="T12" fmla="*/ 33 h 33"/>
              </a:gdLst>
              <a:ahLst/>
              <a:cxnLst>
                <a:cxn ang="T6">
                  <a:pos x="T0" y="T1"/>
                </a:cxn>
                <a:cxn ang="T7">
                  <a:pos x="T2" y="T3"/>
                </a:cxn>
                <a:cxn ang="T8">
                  <a:pos x="T4" y="T5"/>
                </a:cxn>
              </a:cxnLst>
              <a:rect l="T9" t="T10" r="T11" b="T12"/>
              <a:pathLst>
                <a:path w="17" h="33">
                  <a:moveTo>
                    <a:pt x="0" y="0"/>
                  </a:moveTo>
                  <a:lnTo>
                    <a:pt x="8" y="17"/>
                  </a:lnTo>
                  <a:lnTo>
                    <a:pt x="17" y="33"/>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24" name="Line 274"/>
            <p:cNvSpPr>
              <a:spLocks noChangeShapeType="1"/>
            </p:cNvSpPr>
            <p:nvPr/>
          </p:nvSpPr>
          <p:spPr bwMode="auto">
            <a:xfrm>
              <a:off x="1518" y="1680"/>
              <a:ext cx="16" cy="25"/>
            </a:xfrm>
            <a:prstGeom prst="line">
              <a:avLst/>
            </a:prstGeom>
            <a:noFill/>
            <a:ln w="12700">
              <a:solidFill>
                <a:srgbClr val="3333CC"/>
              </a:solidFill>
              <a:round/>
              <a:headEnd/>
              <a:tailEnd/>
            </a:ln>
          </p:spPr>
          <p:txBody>
            <a:bodyPr/>
            <a:lstStyle/>
            <a:p>
              <a:endParaRPr lang="fr-FR"/>
            </a:p>
          </p:txBody>
        </p:sp>
        <p:sp>
          <p:nvSpPr>
            <p:cNvPr id="225" name="Freeform 275"/>
            <p:cNvSpPr>
              <a:spLocks/>
            </p:cNvSpPr>
            <p:nvPr/>
          </p:nvSpPr>
          <p:spPr bwMode="auto">
            <a:xfrm>
              <a:off x="1534" y="1705"/>
              <a:ext cx="25" cy="17"/>
            </a:xfrm>
            <a:custGeom>
              <a:avLst/>
              <a:gdLst>
                <a:gd name="T0" fmla="*/ 0 w 25"/>
                <a:gd name="T1" fmla="*/ 0 h 17"/>
                <a:gd name="T2" fmla="*/ 8 w 25"/>
                <a:gd name="T3" fmla="*/ 9 h 17"/>
                <a:gd name="T4" fmla="*/ 25 w 25"/>
                <a:gd name="T5" fmla="*/ 17 h 17"/>
                <a:gd name="T6" fmla="*/ 0 60000 65536"/>
                <a:gd name="T7" fmla="*/ 0 60000 65536"/>
                <a:gd name="T8" fmla="*/ 0 60000 65536"/>
                <a:gd name="T9" fmla="*/ 0 w 25"/>
                <a:gd name="T10" fmla="*/ 0 h 17"/>
                <a:gd name="T11" fmla="*/ 25 w 25"/>
                <a:gd name="T12" fmla="*/ 17 h 17"/>
              </a:gdLst>
              <a:ahLst/>
              <a:cxnLst>
                <a:cxn ang="T6">
                  <a:pos x="T0" y="T1"/>
                </a:cxn>
                <a:cxn ang="T7">
                  <a:pos x="T2" y="T3"/>
                </a:cxn>
                <a:cxn ang="T8">
                  <a:pos x="T4" y="T5"/>
                </a:cxn>
              </a:cxnLst>
              <a:rect l="T9" t="T10" r="T11" b="T12"/>
              <a:pathLst>
                <a:path w="25" h="17">
                  <a:moveTo>
                    <a:pt x="0" y="0"/>
                  </a:moveTo>
                  <a:lnTo>
                    <a:pt x="8" y="9"/>
                  </a:lnTo>
                  <a:lnTo>
                    <a:pt x="25" y="17"/>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26" name="Freeform 276"/>
            <p:cNvSpPr>
              <a:spLocks/>
            </p:cNvSpPr>
            <p:nvPr/>
          </p:nvSpPr>
          <p:spPr bwMode="auto">
            <a:xfrm>
              <a:off x="1559" y="1722"/>
              <a:ext cx="41" cy="33"/>
            </a:xfrm>
            <a:custGeom>
              <a:avLst/>
              <a:gdLst>
                <a:gd name="T0" fmla="*/ 0 w 41"/>
                <a:gd name="T1" fmla="*/ 0 h 33"/>
                <a:gd name="T2" fmla="*/ 16 w 41"/>
                <a:gd name="T3" fmla="*/ 16 h 33"/>
                <a:gd name="T4" fmla="*/ 41 w 41"/>
                <a:gd name="T5" fmla="*/ 33 h 33"/>
                <a:gd name="T6" fmla="*/ 0 60000 65536"/>
                <a:gd name="T7" fmla="*/ 0 60000 65536"/>
                <a:gd name="T8" fmla="*/ 0 60000 65536"/>
                <a:gd name="T9" fmla="*/ 0 w 41"/>
                <a:gd name="T10" fmla="*/ 0 h 33"/>
                <a:gd name="T11" fmla="*/ 41 w 41"/>
                <a:gd name="T12" fmla="*/ 33 h 33"/>
              </a:gdLst>
              <a:ahLst/>
              <a:cxnLst>
                <a:cxn ang="T6">
                  <a:pos x="T0" y="T1"/>
                </a:cxn>
                <a:cxn ang="T7">
                  <a:pos x="T2" y="T3"/>
                </a:cxn>
                <a:cxn ang="T8">
                  <a:pos x="T4" y="T5"/>
                </a:cxn>
              </a:cxnLst>
              <a:rect l="T9" t="T10" r="T11" b="T12"/>
              <a:pathLst>
                <a:path w="41" h="33">
                  <a:moveTo>
                    <a:pt x="0" y="0"/>
                  </a:moveTo>
                  <a:lnTo>
                    <a:pt x="16" y="16"/>
                  </a:lnTo>
                  <a:lnTo>
                    <a:pt x="41" y="33"/>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27" name="Freeform 277"/>
            <p:cNvSpPr>
              <a:spLocks/>
            </p:cNvSpPr>
            <p:nvPr/>
          </p:nvSpPr>
          <p:spPr bwMode="auto">
            <a:xfrm>
              <a:off x="1600" y="1755"/>
              <a:ext cx="41" cy="25"/>
            </a:xfrm>
            <a:custGeom>
              <a:avLst/>
              <a:gdLst>
                <a:gd name="T0" fmla="*/ 0 w 41"/>
                <a:gd name="T1" fmla="*/ 0 h 25"/>
                <a:gd name="T2" fmla="*/ 17 w 41"/>
                <a:gd name="T3" fmla="*/ 8 h 25"/>
                <a:gd name="T4" fmla="*/ 41 w 41"/>
                <a:gd name="T5" fmla="*/ 25 h 25"/>
                <a:gd name="T6" fmla="*/ 0 60000 65536"/>
                <a:gd name="T7" fmla="*/ 0 60000 65536"/>
                <a:gd name="T8" fmla="*/ 0 60000 65536"/>
                <a:gd name="T9" fmla="*/ 0 w 41"/>
                <a:gd name="T10" fmla="*/ 0 h 25"/>
                <a:gd name="T11" fmla="*/ 41 w 41"/>
                <a:gd name="T12" fmla="*/ 25 h 25"/>
              </a:gdLst>
              <a:ahLst/>
              <a:cxnLst>
                <a:cxn ang="T6">
                  <a:pos x="T0" y="T1"/>
                </a:cxn>
                <a:cxn ang="T7">
                  <a:pos x="T2" y="T3"/>
                </a:cxn>
                <a:cxn ang="T8">
                  <a:pos x="T4" y="T5"/>
                </a:cxn>
              </a:cxnLst>
              <a:rect l="T9" t="T10" r="T11" b="T12"/>
              <a:pathLst>
                <a:path w="41" h="25">
                  <a:moveTo>
                    <a:pt x="0" y="0"/>
                  </a:moveTo>
                  <a:lnTo>
                    <a:pt x="17" y="8"/>
                  </a:lnTo>
                  <a:lnTo>
                    <a:pt x="41" y="25"/>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28" name="Freeform 278"/>
            <p:cNvSpPr>
              <a:spLocks/>
            </p:cNvSpPr>
            <p:nvPr/>
          </p:nvSpPr>
          <p:spPr bwMode="auto">
            <a:xfrm>
              <a:off x="1641" y="1780"/>
              <a:ext cx="91" cy="41"/>
            </a:xfrm>
            <a:custGeom>
              <a:avLst/>
              <a:gdLst>
                <a:gd name="T0" fmla="*/ 0 w 91"/>
                <a:gd name="T1" fmla="*/ 0 h 41"/>
                <a:gd name="T2" fmla="*/ 34 w 91"/>
                <a:gd name="T3" fmla="*/ 16 h 41"/>
                <a:gd name="T4" fmla="*/ 58 w 91"/>
                <a:gd name="T5" fmla="*/ 33 h 41"/>
                <a:gd name="T6" fmla="*/ 91 w 91"/>
                <a:gd name="T7" fmla="*/ 41 h 41"/>
                <a:gd name="T8" fmla="*/ 0 60000 65536"/>
                <a:gd name="T9" fmla="*/ 0 60000 65536"/>
                <a:gd name="T10" fmla="*/ 0 60000 65536"/>
                <a:gd name="T11" fmla="*/ 0 60000 65536"/>
                <a:gd name="T12" fmla="*/ 0 w 91"/>
                <a:gd name="T13" fmla="*/ 0 h 41"/>
                <a:gd name="T14" fmla="*/ 91 w 91"/>
                <a:gd name="T15" fmla="*/ 41 h 41"/>
              </a:gdLst>
              <a:ahLst/>
              <a:cxnLst>
                <a:cxn ang="T8">
                  <a:pos x="T0" y="T1"/>
                </a:cxn>
                <a:cxn ang="T9">
                  <a:pos x="T2" y="T3"/>
                </a:cxn>
                <a:cxn ang="T10">
                  <a:pos x="T4" y="T5"/>
                </a:cxn>
                <a:cxn ang="T11">
                  <a:pos x="T6" y="T7"/>
                </a:cxn>
              </a:cxnLst>
              <a:rect l="T12" t="T13" r="T14" b="T15"/>
              <a:pathLst>
                <a:path w="91" h="41">
                  <a:moveTo>
                    <a:pt x="0" y="0"/>
                  </a:moveTo>
                  <a:lnTo>
                    <a:pt x="34" y="16"/>
                  </a:lnTo>
                  <a:lnTo>
                    <a:pt x="58" y="33"/>
                  </a:lnTo>
                  <a:lnTo>
                    <a:pt x="91" y="41"/>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29" name="Freeform 279"/>
            <p:cNvSpPr>
              <a:spLocks/>
            </p:cNvSpPr>
            <p:nvPr/>
          </p:nvSpPr>
          <p:spPr bwMode="auto">
            <a:xfrm>
              <a:off x="1732" y="1821"/>
              <a:ext cx="174" cy="49"/>
            </a:xfrm>
            <a:custGeom>
              <a:avLst/>
              <a:gdLst>
                <a:gd name="T0" fmla="*/ 0 w 174"/>
                <a:gd name="T1" fmla="*/ 0 h 49"/>
                <a:gd name="T2" fmla="*/ 42 w 174"/>
                <a:gd name="T3" fmla="*/ 8 h 49"/>
                <a:gd name="T4" fmla="*/ 83 w 174"/>
                <a:gd name="T5" fmla="*/ 25 h 49"/>
                <a:gd name="T6" fmla="*/ 174 w 174"/>
                <a:gd name="T7" fmla="*/ 49 h 49"/>
                <a:gd name="T8" fmla="*/ 0 60000 65536"/>
                <a:gd name="T9" fmla="*/ 0 60000 65536"/>
                <a:gd name="T10" fmla="*/ 0 60000 65536"/>
                <a:gd name="T11" fmla="*/ 0 60000 65536"/>
                <a:gd name="T12" fmla="*/ 0 w 174"/>
                <a:gd name="T13" fmla="*/ 0 h 49"/>
                <a:gd name="T14" fmla="*/ 174 w 174"/>
                <a:gd name="T15" fmla="*/ 49 h 49"/>
              </a:gdLst>
              <a:ahLst/>
              <a:cxnLst>
                <a:cxn ang="T8">
                  <a:pos x="T0" y="T1"/>
                </a:cxn>
                <a:cxn ang="T9">
                  <a:pos x="T2" y="T3"/>
                </a:cxn>
                <a:cxn ang="T10">
                  <a:pos x="T4" y="T5"/>
                </a:cxn>
                <a:cxn ang="T11">
                  <a:pos x="T6" y="T7"/>
                </a:cxn>
              </a:cxnLst>
              <a:rect l="T12" t="T13" r="T14" b="T15"/>
              <a:pathLst>
                <a:path w="174" h="49">
                  <a:moveTo>
                    <a:pt x="0" y="0"/>
                  </a:moveTo>
                  <a:lnTo>
                    <a:pt x="42" y="8"/>
                  </a:lnTo>
                  <a:lnTo>
                    <a:pt x="83" y="25"/>
                  </a:lnTo>
                  <a:lnTo>
                    <a:pt x="174" y="49"/>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30" name="Freeform 280"/>
            <p:cNvSpPr>
              <a:spLocks/>
            </p:cNvSpPr>
            <p:nvPr/>
          </p:nvSpPr>
          <p:spPr bwMode="auto">
            <a:xfrm>
              <a:off x="1906" y="1870"/>
              <a:ext cx="173" cy="25"/>
            </a:xfrm>
            <a:custGeom>
              <a:avLst/>
              <a:gdLst>
                <a:gd name="T0" fmla="*/ 0 w 173"/>
                <a:gd name="T1" fmla="*/ 0 h 25"/>
                <a:gd name="T2" fmla="*/ 82 w 173"/>
                <a:gd name="T3" fmla="*/ 17 h 25"/>
                <a:gd name="T4" fmla="*/ 124 w 173"/>
                <a:gd name="T5" fmla="*/ 17 h 25"/>
                <a:gd name="T6" fmla="*/ 173 w 173"/>
                <a:gd name="T7" fmla="*/ 25 h 25"/>
                <a:gd name="T8" fmla="*/ 0 60000 65536"/>
                <a:gd name="T9" fmla="*/ 0 60000 65536"/>
                <a:gd name="T10" fmla="*/ 0 60000 65536"/>
                <a:gd name="T11" fmla="*/ 0 60000 65536"/>
                <a:gd name="T12" fmla="*/ 0 w 173"/>
                <a:gd name="T13" fmla="*/ 0 h 25"/>
                <a:gd name="T14" fmla="*/ 173 w 173"/>
                <a:gd name="T15" fmla="*/ 25 h 25"/>
              </a:gdLst>
              <a:ahLst/>
              <a:cxnLst>
                <a:cxn ang="T8">
                  <a:pos x="T0" y="T1"/>
                </a:cxn>
                <a:cxn ang="T9">
                  <a:pos x="T2" y="T3"/>
                </a:cxn>
                <a:cxn ang="T10">
                  <a:pos x="T4" y="T5"/>
                </a:cxn>
                <a:cxn ang="T11">
                  <a:pos x="T6" y="T7"/>
                </a:cxn>
              </a:cxnLst>
              <a:rect l="T12" t="T13" r="T14" b="T15"/>
              <a:pathLst>
                <a:path w="173" h="25">
                  <a:moveTo>
                    <a:pt x="0" y="0"/>
                  </a:moveTo>
                  <a:lnTo>
                    <a:pt x="82" y="17"/>
                  </a:lnTo>
                  <a:lnTo>
                    <a:pt x="124" y="17"/>
                  </a:lnTo>
                  <a:lnTo>
                    <a:pt x="173" y="25"/>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31" name="Freeform 281"/>
            <p:cNvSpPr>
              <a:spLocks/>
            </p:cNvSpPr>
            <p:nvPr/>
          </p:nvSpPr>
          <p:spPr bwMode="auto">
            <a:xfrm>
              <a:off x="2079" y="1895"/>
              <a:ext cx="265" cy="33"/>
            </a:xfrm>
            <a:custGeom>
              <a:avLst/>
              <a:gdLst>
                <a:gd name="T0" fmla="*/ 0 w 265"/>
                <a:gd name="T1" fmla="*/ 0 h 33"/>
                <a:gd name="T2" fmla="*/ 66 w 265"/>
                <a:gd name="T3" fmla="*/ 9 h 33"/>
                <a:gd name="T4" fmla="*/ 133 w 265"/>
                <a:gd name="T5" fmla="*/ 17 h 33"/>
                <a:gd name="T6" fmla="*/ 207 w 265"/>
                <a:gd name="T7" fmla="*/ 25 h 33"/>
                <a:gd name="T8" fmla="*/ 265 w 265"/>
                <a:gd name="T9" fmla="*/ 33 h 33"/>
                <a:gd name="T10" fmla="*/ 0 60000 65536"/>
                <a:gd name="T11" fmla="*/ 0 60000 65536"/>
                <a:gd name="T12" fmla="*/ 0 60000 65536"/>
                <a:gd name="T13" fmla="*/ 0 60000 65536"/>
                <a:gd name="T14" fmla="*/ 0 60000 65536"/>
                <a:gd name="T15" fmla="*/ 0 w 265"/>
                <a:gd name="T16" fmla="*/ 0 h 33"/>
                <a:gd name="T17" fmla="*/ 265 w 265"/>
                <a:gd name="T18" fmla="*/ 33 h 33"/>
              </a:gdLst>
              <a:ahLst/>
              <a:cxnLst>
                <a:cxn ang="T10">
                  <a:pos x="T0" y="T1"/>
                </a:cxn>
                <a:cxn ang="T11">
                  <a:pos x="T2" y="T3"/>
                </a:cxn>
                <a:cxn ang="T12">
                  <a:pos x="T4" y="T5"/>
                </a:cxn>
                <a:cxn ang="T13">
                  <a:pos x="T6" y="T7"/>
                </a:cxn>
                <a:cxn ang="T14">
                  <a:pos x="T8" y="T9"/>
                </a:cxn>
              </a:cxnLst>
              <a:rect l="T15" t="T16" r="T17" b="T18"/>
              <a:pathLst>
                <a:path w="265" h="33">
                  <a:moveTo>
                    <a:pt x="0" y="0"/>
                  </a:moveTo>
                  <a:lnTo>
                    <a:pt x="66" y="9"/>
                  </a:lnTo>
                  <a:lnTo>
                    <a:pt x="133" y="17"/>
                  </a:lnTo>
                  <a:lnTo>
                    <a:pt x="207" y="25"/>
                  </a:lnTo>
                  <a:lnTo>
                    <a:pt x="265" y="33"/>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32" name="Freeform 282"/>
            <p:cNvSpPr>
              <a:spLocks/>
            </p:cNvSpPr>
            <p:nvPr/>
          </p:nvSpPr>
          <p:spPr bwMode="auto">
            <a:xfrm>
              <a:off x="2344" y="1928"/>
              <a:ext cx="132" cy="9"/>
            </a:xfrm>
            <a:custGeom>
              <a:avLst/>
              <a:gdLst>
                <a:gd name="T0" fmla="*/ 0 w 132"/>
                <a:gd name="T1" fmla="*/ 0 h 9"/>
                <a:gd name="T2" fmla="*/ 41 w 132"/>
                <a:gd name="T3" fmla="*/ 0 h 9"/>
                <a:gd name="T4" fmla="*/ 82 w 132"/>
                <a:gd name="T5" fmla="*/ 9 h 9"/>
                <a:gd name="T6" fmla="*/ 107 w 132"/>
                <a:gd name="T7" fmla="*/ 9 h 9"/>
                <a:gd name="T8" fmla="*/ 132 w 132"/>
                <a:gd name="T9" fmla="*/ 9 h 9"/>
                <a:gd name="T10" fmla="*/ 0 60000 65536"/>
                <a:gd name="T11" fmla="*/ 0 60000 65536"/>
                <a:gd name="T12" fmla="*/ 0 60000 65536"/>
                <a:gd name="T13" fmla="*/ 0 60000 65536"/>
                <a:gd name="T14" fmla="*/ 0 60000 65536"/>
                <a:gd name="T15" fmla="*/ 0 w 132"/>
                <a:gd name="T16" fmla="*/ 0 h 9"/>
                <a:gd name="T17" fmla="*/ 132 w 132"/>
                <a:gd name="T18" fmla="*/ 9 h 9"/>
              </a:gdLst>
              <a:ahLst/>
              <a:cxnLst>
                <a:cxn ang="T10">
                  <a:pos x="T0" y="T1"/>
                </a:cxn>
                <a:cxn ang="T11">
                  <a:pos x="T2" y="T3"/>
                </a:cxn>
                <a:cxn ang="T12">
                  <a:pos x="T4" y="T5"/>
                </a:cxn>
                <a:cxn ang="T13">
                  <a:pos x="T6" y="T7"/>
                </a:cxn>
                <a:cxn ang="T14">
                  <a:pos x="T8" y="T9"/>
                </a:cxn>
              </a:cxnLst>
              <a:rect l="T15" t="T16" r="T17" b="T18"/>
              <a:pathLst>
                <a:path w="132" h="9">
                  <a:moveTo>
                    <a:pt x="0" y="0"/>
                  </a:moveTo>
                  <a:lnTo>
                    <a:pt x="41" y="0"/>
                  </a:lnTo>
                  <a:lnTo>
                    <a:pt x="82" y="9"/>
                  </a:lnTo>
                  <a:lnTo>
                    <a:pt x="107" y="9"/>
                  </a:lnTo>
                  <a:lnTo>
                    <a:pt x="132" y="9"/>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33" name="Freeform 283"/>
            <p:cNvSpPr>
              <a:spLocks/>
            </p:cNvSpPr>
            <p:nvPr/>
          </p:nvSpPr>
          <p:spPr bwMode="auto">
            <a:xfrm>
              <a:off x="2476" y="1937"/>
              <a:ext cx="41" cy="8"/>
            </a:xfrm>
            <a:custGeom>
              <a:avLst/>
              <a:gdLst>
                <a:gd name="T0" fmla="*/ 0 w 41"/>
                <a:gd name="T1" fmla="*/ 0 h 8"/>
                <a:gd name="T2" fmla="*/ 16 w 41"/>
                <a:gd name="T3" fmla="*/ 0 h 8"/>
                <a:gd name="T4" fmla="*/ 25 w 41"/>
                <a:gd name="T5" fmla="*/ 8 h 8"/>
                <a:gd name="T6" fmla="*/ 41 w 41"/>
                <a:gd name="T7" fmla="*/ 8 h 8"/>
                <a:gd name="T8" fmla="*/ 0 60000 65536"/>
                <a:gd name="T9" fmla="*/ 0 60000 65536"/>
                <a:gd name="T10" fmla="*/ 0 60000 65536"/>
                <a:gd name="T11" fmla="*/ 0 60000 65536"/>
                <a:gd name="T12" fmla="*/ 0 w 41"/>
                <a:gd name="T13" fmla="*/ 0 h 8"/>
                <a:gd name="T14" fmla="*/ 41 w 41"/>
                <a:gd name="T15" fmla="*/ 8 h 8"/>
              </a:gdLst>
              <a:ahLst/>
              <a:cxnLst>
                <a:cxn ang="T8">
                  <a:pos x="T0" y="T1"/>
                </a:cxn>
                <a:cxn ang="T9">
                  <a:pos x="T2" y="T3"/>
                </a:cxn>
                <a:cxn ang="T10">
                  <a:pos x="T4" y="T5"/>
                </a:cxn>
                <a:cxn ang="T11">
                  <a:pos x="T6" y="T7"/>
                </a:cxn>
              </a:cxnLst>
              <a:rect l="T12" t="T13" r="T14" b="T15"/>
              <a:pathLst>
                <a:path w="41" h="8">
                  <a:moveTo>
                    <a:pt x="0" y="0"/>
                  </a:moveTo>
                  <a:lnTo>
                    <a:pt x="16" y="0"/>
                  </a:lnTo>
                  <a:lnTo>
                    <a:pt x="25" y="8"/>
                  </a:lnTo>
                  <a:lnTo>
                    <a:pt x="41" y="8"/>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34" name="Freeform 284"/>
            <p:cNvSpPr>
              <a:spLocks/>
            </p:cNvSpPr>
            <p:nvPr/>
          </p:nvSpPr>
          <p:spPr bwMode="auto">
            <a:xfrm>
              <a:off x="2517" y="1945"/>
              <a:ext cx="174" cy="8"/>
            </a:xfrm>
            <a:custGeom>
              <a:avLst/>
              <a:gdLst>
                <a:gd name="T0" fmla="*/ 0 w 174"/>
                <a:gd name="T1" fmla="*/ 0 h 8"/>
                <a:gd name="T2" fmla="*/ 33 w 174"/>
                <a:gd name="T3" fmla="*/ 0 h 8"/>
                <a:gd name="T4" fmla="*/ 75 w 174"/>
                <a:gd name="T5" fmla="*/ 0 h 8"/>
                <a:gd name="T6" fmla="*/ 124 w 174"/>
                <a:gd name="T7" fmla="*/ 8 h 8"/>
                <a:gd name="T8" fmla="*/ 174 w 174"/>
                <a:gd name="T9" fmla="*/ 8 h 8"/>
                <a:gd name="T10" fmla="*/ 0 60000 65536"/>
                <a:gd name="T11" fmla="*/ 0 60000 65536"/>
                <a:gd name="T12" fmla="*/ 0 60000 65536"/>
                <a:gd name="T13" fmla="*/ 0 60000 65536"/>
                <a:gd name="T14" fmla="*/ 0 60000 65536"/>
                <a:gd name="T15" fmla="*/ 0 w 174"/>
                <a:gd name="T16" fmla="*/ 0 h 8"/>
                <a:gd name="T17" fmla="*/ 174 w 174"/>
                <a:gd name="T18" fmla="*/ 8 h 8"/>
              </a:gdLst>
              <a:ahLst/>
              <a:cxnLst>
                <a:cxn ang="T10">
                  <a:pos x="T0" y="T1"/>
                </a:cxn>
                <a:cxn ang="T11">
                  <a:pos x="T2" y="T3"/>
                </a:cxn>
                <a:cxn ang="T12">
                  <a:pos x="T4" y="T5"/>
                </a:cxn>
                <a:cxn ang="T13">
                  <a:pos x="T6" y="T7"/>
                </a:cxn>
                <a:cxn ang="T14">
                  <a:pos x="T8" y="T9"/>
                </a:cxn>
              </a:cxnLst>
              <a:rect l="T15" t="T16" r="T17" b="T18"/>
              <a:pathLst>
                <a:path w="174" h="8">
                  <a:moveTo>
                    <a:pt x="0" y="0"/>
                  </a:moveTo>
                  <a:lnTo>
                    <a:pt x="33" y="0"/>
                  </a:lnTo>
                  <a:lnTo>
                    <a:pt x="75" y="0"/>
                  </a:lnTo>
                  <a:lnTo>
                    <a:pt x="124" y="8"/>
                  </a:lnTo>
                  <a:lnTo>
                    <a:pt x="174" y="8"/>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35" name="Freeform 285"/>
            <p:cNvSpPr>
              <a:spLocks/>
            </p:cNvSpPr>
            <p:nvPr/>
          </p:nvSpPr>
          <p:spPr bwMode="auto">
            <a:xfrm>
              <a:off x="2691" y="1953"/>
              <a:ext cx="181" cy="17"/>
            </a:xfrm>
            <a:custGeom>
              <a:avLst/>
              <a:gdLst>
                <a:gd name="T0" fmla="*/ 0 w 181"/>
                <a:gd name="T1" fmla="*/ 0 h 17"/>
                <a:gd name="T2" fmla="*/ 91 w 181"/>
                <a:gd name="T3" fmla="*/ 8 h 17"/>
                <a:gd name="T4" fmla="*/ 181 w 181"/>
                <a:gd name="T5" fmla="*/ 17 h 17"/>
                <a:gd name="T6" fmla="*/ 0 60000 65536"/>
                <a:gd name="T7" fmla="*/ 0 60000 65536"/>
                <a:gd name="T8" fmla="*/ 0 60000 65536"/>
                <a:gd name="T9" fmla="*/ 0 w 181"/>
                <a:gd name="T10" fmla="*/ 0 h 17"/>
                <a:gd name="T11" fmla="*/ 181 w 181"/>
                <a:gd name="T12" fmla="*/ 17 h 17"/>
              </a:gdLst>
              <a:ahLst/>
              <a:cxnLst>
                <a:cxn ang="T6">
                  <a:pos x="T0" y="T1"/>
                </a:cxn>
                <a:cxn ang="T7">
                  <a:pos x="T2" y="T3"/>
                </a:cxn>
                <a:cxn ang="T8">
                  <a:pos x="T4" y="T5"/>
                </a:cxn>
              </a:cxnLst>
              <a:rect l="T9" t="T10" r="T11" b="T12"/>
              <a:pathLst>
                <a:path w="181" h="17">
                  <a:moveTo>
                    <a:pt x="0" y="0"/>
                  </a:moveTo>
                  <a:lnTo>
                    <a:pt x="91" y="8"/>
                  </a:lnTo>
                  <a:lnTo>
                    <a:pt x="181" y="17"/>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36" name="Line 286"/>
            <p:cNvSpPr>
              <a:spLocks noChangeShapeType="1"/>
            </p:cNvSpPr>
            <p:nvPr/>
          </p:nvSpPr>
          <p:spPr bwMode="auto">
            <a:xfrm>
              <a:off x="2872" y="1970"/>
              <a:ext cx="174" cy="16"/>
            </a:xfrm>
            <a:prstGeom prst="line">
              <a:avLst/>
            </a:prstGeom>
            <a:noFill/>
            <a:ln w="12700">
              <a:solidFill>
                <a:srgbClr val="3333CC"/>
              </a:solidFill>
              <a:round/>
              <a:headEnd/>
              <a:tailEnd/>
            </a:ln>
          </p:spPr>
          <p:txBody>
            <a:bodyPr/>
            <a:lstStyle/>
            <a:p>
              <a:endParaRPr lang="fr-FR"/>
            </a:p>
          </p:txBody>
        </p:sp>
        <p:sp>
          <p:nvSpPr>
            <p:cNvPr id="237" name="Freeform 287"/>
            <p:cNvSpPr>
              <a:spLocks/>
            </p:cNvSpPr>
            <p:nvPr/>
          </p:nvSpPr>
          <p:spPr bwMode="auto">
            <a:xfrm>
              <a:off x="3046" y="1986"/>
              <a:ext cx="173" cy="17"/>
            </a:xfrm>
            <a:custGeom>
              <a:avLst/>
              <a:gdLst>
                <a:gd name="T0" fmla="*/ 0 w 173"/>
                <a:gd name="T1" fmla="*/ 0 h 17"/>
                <a:gd name="T2" fmla="*/ 83 w 173"/>
                <a:gd name="T3" fmla="*/ 8 h 17"/>
                <a:gd name="T4" fmla="*/ 173 w 173"/>
                <a:gd name="T5" fmla="*/ 17 h 17"/>
                <a:gd name="T6" fmla="*/ 0 60000 65536"/>
                <a:gd name="T7" fmla="*/ 0 60000 65536"/>
                <a:gd name="T8" fmla="*/ 0 60000 65536"/>
                <a:gd name="T9" fmla="*/ 0 w 173"/>
                <a:gd name="T10" fmla="*/ 0 h 17"/>
                <a:gd name="T11" fmla="*/ 173 w 173"/>
                <a:gd name="T12" fmla="*/ 17 h 17"/>
              </a:gdLst>
              <a:ahLst/>
              <a:cxnLst>
                <a:cxn ang="T6">
                  <a:pos x="T0" y="T1"/>
                </a:cxn>
                <a:cxn ang="T7">
                  <a:pos x="T2" y="T3"/>
                </a:cxn>
                <a:cxn ang="T8">
                  <a:pos x="T4" y="T5"/>
                </a:cxn>
              </a:cxnLst>
              <a:rect l="T9" t="T10" r="T11" b="T12"/>
              <a:pathLst>
                <a:path w="173" h="17">
                  <a:moveTo>
                    <a:pt x="0" y="0"/>
                  </a:moveTo>
                  <a:lnTo>
                    <a:pt x="83" y="8"/>
                  </a:lnTo>
                  <a:lnTo>
                    <a:pt x="173" y="17"/>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38" name="Freeform 288"/>
            <p:cNvSpPr>
              <a:spLocks/>
            </p:cNvSpPr>
            <p:nvPr/>
          </p:nvSpPr>
          <p:spPr bwMode="auto">
            <a:xfrm>
              <a:off x="3219" y="2003"/>
              <a:ext cx="223" cy="16"/>
            </a:xfrm>
            <a:custGeom>
              <a:avLst/>
              <a:gdLst>
                <a:gd name="T0" fmla="*/ 0 w 223"/>
                <a:gd name="T1" fmla="*/ 0 h 16"/>
                <a:gd name="T2" fmla="*/ 50 w 223"/>
                <a:gd name="T3" fmla="*/ 0 h 16"/>
                <a:gd name="T4" fmla="*/ 108 w 223"/>
                <a:gd name="T5" fmla="*/ 8 h 16"/>
                <a:gd name="T6" fmla="*/ 223 w 223"/>
                <a:gd name="T7" fmla="*/ 16 h 16"/>
                <a:gd name="T8" fmla="*/ 0 60000 65536"/>
                <a:gd name="T9" fmla="*/ 0 60000 65536"/>
                <a:gd name="T10" fmla="*/ 0 60000 65536"/>
                <a:gd name="T11" fmla="*/ 0 60000 65536"/>
                <a:gd name="T12" fmla="*/ 0 w 223"/>
                <a:gd name="T13" fmla="*/ 0 h 16"/>
                <a:gd name="T14" fmla="*/ 223 w 223"/>
                <a:gd name="T15" fmla="*/ 16 h 16"/>
              </a:gdLst>
              <a:ahLst/>
              <a:cxnLst>
                <a:cxn ang="T8">
                  <a:pos x="T0" y="T1"/>
                </a:cxn>
                <a:cxn ang="T9">
                  <a:pos x="T2" y="T3"/>
                </a:cxn>
                <a:cxn ang="T10">
                  <a:pos x="T4" y="T5"/>
                </a:cxn>
                <a:cxn ang="T11">
                  <a:pos x="T6" y="T7"/>
                </a:cxn>
              </a:cxnLst>
              <a:rect l="T12" t="T13" r="T14" b="T15"/>
              <a:pathLst>
                <a:path w="223" h="16">
                  <a:moveTo>
                    <a:pt x="0" y="0"/>
                  </a:moveTo>
                  <a:lnTo>
                    <a:pt x="50" y="0"/>
                  </a:lnTo>
                  <a:lnTo>
                    <a:pt x="108" y="8"/>
                  </a:lnTo>
                  <a:lnTo>
                    <a:pt x="223" y="16"/>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39" name="Line 289"/>
            <p:cNvSpPr>
              <a:spLocks noChangeShapeType="1"/>
            </p:cNvSpPr>
            <p:nvPr/>
          </p:nvSpPr>
          <p:spPr bwMode="auto">
            <a:xfrm>
              <a:off x="3442" y="2019"/>
              <a:ext cx="215" cy="17"/>
            </a:xfrm>
            <a:prstGeom prst="line">
              <a:avLst/>
            </a:prstGeom>
            <a:noFill/>
            <a:ln w="12700">
              <a:solidFill>
                <a:srgbClr val="3333CC"/>
              </a:solidFill>
              <a:round/>
              <a:headEnd/>
              <a:tailEnd/>
            </a:ln>
          </p:spPr>
          <p:txBody>
            <a:bodyPr/>
            <a:lstStyle/>
            <a:p>
              <a:endParaRPr lang="fr-FR"/>
            </a:p>
          </p:txBody>
        </p:sp>
        <p:sp>
          <p:nvSpPr>
            <p:cNvPr id="240" name="Freeform 290"/>
            <p:cNvSpPr>
              <a:spLocks/>
            </p:cNvSpPr>
            <p:nvPr/>
          </p:nvSpPr>
          <p:spPr bwMode="auto">
            <a:xfrm>
              <a:off x="3657" y="2036"/>
              <a:ext cx="223" cy="16"/>
            </a:xfrm>
            <a:custGeom>
              <a:avLst/>
              <a:gdLst>
                <a:gd name="T0" fmla="*/ 0 w 223"/>
                <a:gd name="T1" fmla="*/ 0 h 16"/>
                <a:gd name="T2" fmla="*/ 108 w 223"/>
                <a:gd name="T3" fmla="*/ 8 h 16"/>
                <a:gd name="T4" fmla="*/ 223 w 223"/>
                <a:gd name="T5" fmla="*/ 16 h 16"/>
                <a:gd name="T6" fmla="*/ 0 60000 65536"/>
                <a:gd name="T7" fmla="*/ 0 60000 65536"/>
                <a:gd name="T8" fmla="*/ 0 60000 65536"/>
                <a:gd name="T9" fmla="*/ 0 w 223"/>
                <a:gd name="T10" fmla="*/ 0 h 16"/>
                <a:gd name="T11" fmla="*/ 223 w 223"/>
                <a:gd name="T12" fmla="*/ 16 h 16"/>
              </a:gdLst>
              <a:ahLst/>
              <a:cxnLst>
                <a:cxn ang="T6">
                  <a:pos x="T0" y="T1"/>
                </a:cxn>
                <a:cxn ang="T7">
                  <a:pos x="T2" y="T3"/>
                </a:cxn>
                <a:cxn ang="T8">
                  <a:pos x="T4" y="T5"/>
                </a:cxn>
              </a:cxnLst>
              <a:rect l="T9" t="T10" r="T11" b="T12"/>
              <a:pathLst>
                <a:path w="223" h="16">
                  <a:moveTo>
                    <a:pt x="0" y="0"/>
                  </a:moveTo>
                  <a:lnTo>
                    <a:pt x="108" y="8"/>
                  </a:lnTo>
                  <a:lnTo>
                    <a:pt x="223" y="16"/>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41" name="Line 291"/>
            <p:cNvSpPr>
              <a:spLocks noChangeShapeType="1"/>
            </p:cNvSpPr>
            <p:nvPr/>
          </p:nvSpPr>
          <p:spPr bwMode="auto">
            <a:xfrm>
              <a:off x="3880" y="2052"/>
              <a:ext cx="215" cy="17"/>
            </a:xfrm>
            <a:prstGeom prst="line">
              <a:avLst/>
            </a:prstGeom>
            <a:noFill/>
            <a:ln w="12700">
              <a:solidFill>
                <a:srgbClr val="3333CC"/>
              </a:solidFill>
              <a:round/>
              <a:headEnd/>
              <a:tailEnd/>
            </a:ln>
          </p:spPr>
          <p:txBody>
            <a:bodyPr/>
            <a:lstStyle/>
            <a:p>
              <a:endParaRPr lang="fr-FR"/>
            </a:p>
          </p:txBody>
        </p:sp>
        <p:sp>
          <p:nvSpPr>
            <p:cNvPr id="242" name="Freeform 292"/>
            <p:cNvSpPr>
              <a:spLocks/>
            </p:cNvSpPr>
            <p:nvPr/>
          </p:nvSpPr>
          <p:spPr bwMode="auto">
            <a:xfrm>
              <a:off x="4095" y="2069"/>
              <a:ext cx="223" cy="16"/>
            </a:xfrm>
            <a:custGeom>
              <a:avLst/>
              <a:gdLst>
                <a:gd name="T0" fmla="*/ 0 w 223"/>
                <a:gd name="T1" fmla="*/ 0 h 16"/>
                <a:gd name="T2" fmla="*/ 108 w 223"/>
                <a:gd name="T3" fmla="*/ 8 h 16"/>
                <a:gd name="T4" fmla="*/ 223 w 223"/>
                <a:gd name="T5" fmla="*/ 16 h 16"/>
                <a:gd name="T6" fmla="*/ 0 60000 65536"/>
                <a:gd name="T7" fmla="*/ 0 60000 65536"/>
                <a:gd name="T8" fmla="*/ 0 60000 65536"/>
                <a:gd name="T9" fmla="*/ 0 w 223"/>
                <a:gd name="T10" fmla="*/ 0 h 16"/>
                <a:gd name="T11" fmla="*/ 223 w 223"/>
                <a:gd name="T12" fmla="*/ 16 h 16"/>
              </a:gdLst>
              <a:ahLst/>
              <a:cxnLst>
                <a:cxn ang="T6">
                  <a:pos x="T0" y="T1"/>
                </a:cxn>
                <a:cxn ang="T7">
                  <a:pos x="T2" y="T3"/>
                </a:cxn>
                <a:cxn ang="T8">
                  <a:pos x="T4" y="T5"/>
                </a:cxn>
              </a:cxnLst>
              <a:rect l="T9" t="T10" r="T11" b="T12"/>
              <a:pathLst>
                <a:path w="223" h="16">
                  <a:moveTo>
                    <a:pt x="0" y="0"/>
                  </a:moveTo>
                  <a:lnTo>
                    <a:pt x="108" y="8"/>
                  </a:lnTo>
                  <a:lnTo>
                    <a:pt x="223" y="16"/>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43" name="Line 293"/>
            <p:cNvSpPr>
              <a:spLocks noChangeShapeType="1"/>
            </p:cNvSpPr>
            <p:nvPr/>
          </p:nvSpPr>
          <p:spPr bwMode="auto">
            <a:xfrm>
              <a:off x="4318" y="2085"/>
              <a:ext cx="215" cy="17"/>
            </a:xfrm>
            <a:prstGeom prst="line">
              <a:avLst/>
            </a:prstGeom>
            <a:noFill/>
            <a:ln w="12700">
              <a:solidFill>
                <a:srgbClr val="3333CC"/>
              </a:solidFill>
              <a:round/>
              <a:headEnd/>
              <a:tailEnd/>
            </a:ln>
          </p:spPr>
          <p:txBody>
            <a:bodyPr/>
            <a:lstStyle/>
            <a:p>
              <a:endParaRPr lang="fr-FR"/>
            </a:p>
          </p:txBody>
        </p:sp>
        <p:sp>
          <p:nvSpPr>
            <p:cNvPr id="244" name="Freeform 294"/>
            <p:cNvSpPr>
              <a:spLocks/>
            </p:cNvSpPr>
            <p:nvPr/>
          </p:nvSpPr>
          <p:spPr bwMode="auto">
            <a:xfrm>
              <a:off x="4533" y="2102"/>
              <a:ext cx="223" cy="16"/>
            </a:xfrm>
            <a:custGeom>
              <a:avLst/>
              <a:gdLst>
                <a:gd name="T0" fmla="*/ 0 w 223"/>
                <a:gd name="T1" fmla="*/ 0 h 16"/>
                <a:gd name="T2" fmla="*/ 107 w 223"/>
                <a:gd name="T3" fmla="*/ 8 h 16"/>
                <a:gd name="T4" fmla="*/ 223 w 223"/>
                <a:gd name="T5" fmla="*/ 16 h 16"/>
                <a:gd name="T6" fmla="*/ 0 60000 65536"/>
                <a:gd name="T7" fmla="*/ 0 60000 65536"/>
                <a:gd name="T8" fmla="*/ 0 60000 65536"/>
                <a:gd name="T9" fmla="*/ 0 w 223"/>
                <a:gd name="T10" fmla="*/ 0 h 16"/>
                <a:gd name="T11" fmla="*/ 223 w 223"/>
                <a:gd name="T12" fmla="*/ 16 h 16"/>
              </a:gdLst>
              <a:ahLst/>
              <a:cxnLst>
                <a:cxn ang="T6">
                  <a:pos x="T0" y="T1"/>
                </a:cxn>
                <a:cxn ang="T7">
                  <a:pos x="T2" y="T3"/>
                </a:cxn>
                <a:cxn ang="T8">
                  <a:pos x="T4" y="T5"/>
                </a:cxn>
              </a:cxnLst>
              <a:rect l="T9" t="T10" r="T11" b="T12"/>
              <a:pathLst>
                <a:path w="223" h="16">
                  <a:moveTo>
                    <a:pt x="0" y="0"/>
                  </a:moveTo>
                  <a:lnTo>
                    <a:pt x="107" y="8"/>
                  </a:lnTo>
                  <a:lnTo>
                    <a:pt x="223" y="16"/>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45" name="Freeform 295"/>
            <p:cNvSpPr>
              <a:spLocks/>
            </p:cNvSpPr>
            <p:nvPr/>
          </p:nvSpPr>
          <p:spPr bwMode="auto">
            <a:xfrm>
              <a:off x="4756" y="2118"/>
              <a:ext cx="215" cy="25"/>
            </a:xfrm>
            <a:custGeom>
              <a:avLst/>
              <a:gdLst>
                <a:gd name="T0" fmla="*/ 0 w 215"/>
                <a:gd name="T1" fmla="*/ 0 h 25"/>
                <a:gd name="T2" fmla="*/ 107 w 215"/>
                <a:gd name="T3" fmla="*/ 9 h 25"/>
                <a:gd name="T4" fmla="*/ 215 w 215"/>
                <a:gd name="T5" fmla="*/ 25 h 25"/>
                <a:gd name="T6" fmla="*/ 0 60000 65536"/>
                <a:gd name="T7" fmla="*/ 0 60000 65536"/>
                <a:gd name="T8" fmla="*/ 0 60000 65536"/>
                <a:gd name="T9" fmla="*/ 0 w 215"/>
                <a:gd name="T10" fmla="*/ 0 h 25"/>
                <a:gd name="T11" fmla="*/ 215 w 215"/>
                <a:gd name="T12" fmla="*/ 25 h 25"/>
              </a:gdLst>
              <a:ahLst/>
              <a:cxnLst>
                <a:cxn ang="T6">
                  <a:pos x="T0" y="T1"/>
                </a:cxn>
                <a:cxn ang="T7">
                  <a:pos x="T2" y="T3"/>
                </a:cxn>
                <a:cxn ang="T8">
                  <a:pos x="T4" y="T5"/>
                </a:cxn>
              </a:cxnLst>
              <a:rect l="T9" t="T10" r="T11" b="T12"/>
              <a:pathLst>
                <a:path w="215" h="25">
                  <a:moveTo>
                    <a:pt x="0" y="0"/>
                  </a:moveTo>
                  <a:lnTo>
                    <a:pt x="107" y="9"/>
                  </a:lnTo>
                  <a:lnTo>
                    <a:pt x="215" y="25"/>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46" name="Freeform 296"/>
            <p:cNvSpPr>
              <a:spLocks/>
            </p:cNvSpPr>
            <p:nvPr/>
          </p:nvSpPr>
          <p:spPr bwMode="auto">
            <a:xfrm>
              <a:off x="4971" y="2143"/>
              <a:ext cx="223" cy="17"/>
            </a:xfrm>
            <a:custGeom>
              <a:avLst/>
              <a:gdLst>
                <a:gd name="T0" fmla="*/ 0 w 223"/>
                <a:gd name="T1" fmla="*/ 0 h 17"/>
                <a:gd name="T2" fmla="*/ 107 w 223"/>
                <a:gd name="T3" fmla="*/ 8 h 17"/>
                <a:gd name="T4" fmla="*/ 223 w 223"/>
                <a:gd name="T5" fmla="*/ 17 h 17"/>
                <a:gd name="T6" fmla="*/ 0 60000 65536"/>
                <a:gd name="T7" fmla="*/ 0 60000 65536"/>
                <a:gd name="T8" fmla="*/ 0 60000 65536"/>
                <a:gd name="T9" fmla="*/ 0 w 223"/>
                <a:gd name="T10" fmla="*/ 0 h 17"/>
                <a:gd name="T11" fmla="*/ 223 w 223"/>
                <a:gd name="T12" fmla="*/ 17 h 17"/>
              </a:gdLst>
              <a:ahLst/>
              <a:cxnLst>
                <a:cxn ang="T6">
                  <a:pos x="T0" y="T1"/>
                </a:cxn>
                <a:cxn ang="T7">
                  <a:pos x="T2" y="T3"/>
                </a:cxn>
                <a:cxn ang="T8">
                  <a:pos x="T4" y="T5"/>
                </a:cxn>
              </a:cxnLst>
              <a:rect l="T9" t="T10" r="T11" b="T12"/>
              <a:pathLst>
                <a:path w="223" h="17">
                  <a:moveTo>
                    <a:pt x="0" y="0"/>
                  </a:moveTo>
                  <a:lnTo>
                    <a:pt x="107" y="8"/>
                  </a:lnTo>
                  <a:lnTo>
                    <a:pt x="223" y="17"/>
                  </a:lnTo>
                </a:path>
              </a:pathLst>
            </a:custGeom>
            <a:no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47" name="Line 297"/>
            <p:cNvSpPr>
              <a:spLocks noChangeShapeType="1"/>
            </p:cNvSpPr>
            <p:nvPr/>
          </p:nvSpPr>
          <p:spPr bwMode="auto">
            <a:xfrm>
              <a:off x="5194" y="2160"/>
              <a:ext cx="215" cy="24"/>
            </a:xfrm>
            <a:prstGeom prst="line">
              <a:avLst/>
            </a:prstGeom>
            <a:noFill/>
            <a:ln w="12700">
              <a:solidFill>
                <a:srgbClr val="3333CC"/>
              </a:solidFill>
              <a:round/>
              <a:headEnd/>
              <a:tailEnd/>
            </a:ln>
          </p:spPr>
          <p:txBody>
            <a:bodyPr/>
            <a:lstStyle/>
            <a:p>
              <a:endParaRPr lang="fr-FR"/>
            </a:p>
          </p:txBody>
        </p:sp>
        <p:sp>
          <p:nvSpPr>
            <p:cNvPr id="248" name="Line 298"/>
            <p:cNvSpPr>
              <a:spLocks noChangeShapeType="1"/>
            </p:cNvSpPr>
            <p:nvPr/>
          </p:nvSpPr>
          <p:spPr bwMode="auto">
            <a:xfrm>
              <a:off x="1526" y="1086"/>
              <a:ext cx="25" cy="91"/>
            </a:xfrm>
            <a:prstGeom prst="line">
              <a:avLst/>
            </a:prstGeom>
            <a:noFill/>
            <a:ln w="12700">
              <a:solidFill>
                <a:srgbClr val="000000"/>
              </a:solidFill>
              <a:prstDash val="dash"/>
              <a:round/>
              <a:headEnd/>
              <a:tailEnd/>
            </a:ln>
          </p:spPr>
          <p:txBody>
            <a:bodyPr/>
            <a:lstStyle/>
            <a:p>
              <a:endParaRPr lang="fr-FR"/>
            </a:p>
          </p:txBody>
        </p:sp>
        <p:sp>
          <p:nvSpPr>
            <p:cNvPr id="249" name="Freeform 299"/>
            <p:cNvSpPr>
              <a:spLocks/>
            </p:cNvSpPr>
            <p:nvPr/>
          </p:nvSpPr>
          <p:spPr bwMode="auto">
            <a:xfrm>
              <a:off x="1551" y="1177"/>
              <a:ext cx="33" cy="90"/>
            </a:xfrm>
            <a:custGeom>
              <a:avLst/>
              <a:gdLst>
                <a:gd name="T0" fmla="*/ 0 w 33"/>
                <a:gd name="T1" fmla="*/ 0 h 90"/>
                <a:gd name="T2" fmla="*/ 16 w 33"/>
                <a:gd name="T3" fmla="*/ 49 h 90"/>
                <a:gd name="T4" fmla="*/ 33 w 33"/>
                <a:gd name="T5" fmla="*/ 90 h 90"/>
                <a:gd name="T6" fmla="*/ 0 60000 65536"/>
                <a:gd name="T7" fmla="*/ 0 60000 65536"/>
                <a:gd name="T8" fmla="*/ 0 60000 65536"/>
                <a:gd name="T9" fmla="*/ 0 w 33"/>
                <a:gd name="T10" fmla="*/ 0 h 90"/>
                <a:gd name="T11" fmla="*/ 33 w 33"/>
                <a:gd name="T12" fmla="*/ 90 h 90"/>
              </a:gdLst>
              <a:ahLst/>
              <a:cxnLst>
                <a:cxn ang="T6">
                  <a:pos x="T0" y="T1"/>
                </a:cxn>
                <a:cxn ang="T7">
                  <a:pos x="T2" y="T3"/>
                </a:cxn>
                <a:cxn ang="T8">
                  <a:pos x="T4" y="T5"/>
                </a:cxn>
              </a:cxnLst>
              <a:rect l="T9" t="T10" r="T11" b="T12"/>
              <a:pathLst>
                <a:path w="33" h="90">
                  <a:moveTo>
                    <a:pt x="0" y="0"/>
                  </a:moveTo>
                  <a:lnTo>
                    <a:pt x="16" y="49"/>
                  </a:lnTo>
                  <a:lnTo>
                    <a:pt x="33" y="90"/>
                  </a:lnTo>
                </a:path>
              </a:pathLst>
            </a:custGeom>
            <a:noFill/>
            <a:ln w="12700">
              <a:solidFill>
                <a:srgbClr val="000000"/>
              </a:solidFill>
              <a:prstDash val="dash"/>
              <a:round/>
              <a:headEnd/>
              <a:tailEnd/>
            </a:ln>
          </p:spPr>
          <p:txBody>
            <a:bodyPr/>
            <a:lstStyle/>
            <a:p>
              <a:pPr algn="r"/>
              <a:endParaRPr lang="en-GB" sz="2400" b="0">
                <a:latin typeface="Times New Roman" pitchFamily="18" charset="0"/>
                <a:ea typeface="ＭＳ Ｐゴシック" pitchFamily="34" charset="-128"/>
              </a:endParaRPr>
            </a:p>
          </p:txBody>
        </p:sp>
        <p:sp>
          <p:nvSpPr>
            <p:cNvPr id="250" name="Freeform 300"/>
            <p:cNvSpPr>
              <a:spLocks/>
            </p:cNvSpPr>
            <p:nvPr/>
          </p:nvSpPr>
          <p:spPr bwMode="auto">
            <a:xfrm>
              <a:off x="1584" y="1267"/>
              <a:ext cx="33" cy="58"/>
            </a:xfrm>
            <a:custGeom>
              <a:avLst/>
              <a:gdLst>
                <a:gd name="T0" fmla="*/ 0 w 33"/>
                <a:gd name="T1" fmla="*/ 0 h 58"/>
                <a:gd name="T2" fmla="*/ 16 w 33"/>
                <a:gd name="T3" fmla="*/ 34 h 58"/>
                <a:gd name="T4" fmla="*/ 33 w 33"/>
                <a:gd name="T5" fmla="*/ 58 h 58"/>
                <a:gd name="T6" fmla="*/ 0 60000 65536"/>
                <a:gd name="T7" fmla="*/ 0 60000 65536"/>
                <a:gd name="T8" fmla="*/ 0 60000 65536"/>
                <a:gd name="T9" fmla="*/ 0 w 33"/>
                <a:gd name="T10" fmla="*/ 0 h 58"/>
                <a:gd name="T11" fmla="*/ 33 w 33"/>
                <a:gd name="T12" fmla="*/ 58 h 58"/>
              </a:gdLst>
              <a:ahLst/>
              <a:cxnLst>
                <a:cxn ang="T6">
                  <a:pos x="T0" y="T1"/>
                </a:cxn>
                <a:cxn ang="T7">
                  <a:pos x="T2" y="T3"/>
                </a:cxn>
                <a:cxn ang="T8">
                  <a:pos x="T4" y="T5"/>
                </a:cxn>
              </a:cxnLst>
              <a:rect l="T9" t="T10" r="T11" b="T12"/>
              <a:pathLst>
                <a:path w="33" h="58">
                  <a:moveTo>
                    <a:pt x="0" y="0"/>
                  </a:moveTo>
                  <a:lnTo>
                    <a:pt x="16" y="34"/>
                  </a:lnTo>
                  <a:lnTo>
                    <a:pt x="33" y="58"/>
                  </a:lnTo>
                </a:path>
              </a:pathLst>
            </a:custGeom>
            <a:noFill/>
            <a:ln w="12700">
              <a:solidFill>
                <a:srgbClr val="000000"/>
              </a:solidFill>
              <a:prstDash val="dash"/>
              <a:round/>
              <a:headEnd/>
              <a:tailEnd/>
            </a:ln>
          </p:spPr>
          <p:txBody>
            <a:bodyPr/>
            <a:lstStyle/>
            <a:p>
              <a:pPr algn="r"/>
              <a:endParaRPr lang="en-GB" sz="2400" b="0">
                <a:latin typeface="Times New Roman" pitchFamily="18" charset="0"/>
                <a:ea typeface="ＭＳ Ｐゴシック" pitchFamily="34" charset="-128"/>
              </a:endParaRPr>
            </a:p>
          </p:txBody>
        </p:sp>
        <p:sp>
          <p:nvSpPr>
            <p:cNvPr id="251" name="Freeform 301"/>
            <p:cNvSpPr>
              <a:spLocks/>
            </p:cNvSpPr>
            <p:nvPr/>
          </p:nvSpPr>
          <p:spPr bwMode="auto">
            <a:xfrm>
              <a:off x="1617" y="1325"/>
              <a:ext cx="49" cy="75"/>
            </a:xfrm>
            <a:custGeom>
              <a:avLst/>
              <a:gdLst>
                <a:gd name="T0" fmla="*/ 0 w 49"/>
                <a:gd name="T1" fmla="*/ 0 h 75"/>
                <a:gd name="T2" fmla="*/ 24 w 49"/>
                <a:gd name="T3" fmla="*/ 33 h 75"/>
                <a:gd name="T4" fmla="*/ 49 w 49"/>
                <a:gd name="T5" fmla="*/ 75 h 75"/>
                <a:gd name="T6" fmla="*/ 0 60000 65536"/>
                <a:gd name="T7" fmla="*/ 0 60000 65536"/>
                <a:gd name="T8" fmla="*/ 0 60000 65536"/>
                <a:gd name="T9" fmla="*/ 0 w 49"/>
                <a:gd name="T10" fmla="*/ 0 h 75"/>
                <a:gd name="T11" fmla="*/ 49 w 49"/>
                <a:gd name="T12" fmla="*/ 75 h 75"/>
              </a:gdLst>
              <a:ahLst/>
              <a:cxnLst>
                <a:cxn ang="T6">
                  <a:pos x="T0" y="T1"/>
                </a:cxn>
                <a:cxn ang="T7">
                  <a:pos x="T2" y="T3"/>
                </a:cxn>
                <a:cxn ang="T8">
                  <a:pos x="T4" y="T5"/>
                </a:cxn>
              </a:cxnLst>
              <a:rect l="T9" t="T10" r="T11" b="T12"/>
              <a:pathLst>
                <a:path w="49" h="75">
                  <a:moveTo>
                    <a:pt x="0" y="0"/>
                  </a:moveTo>
                  <a:lnTo>
                    <a:pt x="24" y="33"/>
                  </a:lnTo>
                  <a:lnTo>
                    <a:pt x="49" y="75"/>
                  </a:lnTo>
                </a:path>
              </a:pathLst>
            </a:custGeom>
            <a:noFill/>
            <a:ln w="12700">
              <a:solidFill>
                <a:srgbClr val="00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52" name="Freeform 302"/>
            <p:cNvSpPr>
              <a:spLocks/>
            </p:cNvSpPr>
            <p:nvPr/>
          </p:nvSpPr>
          <p:spPr bwMode="auto">
            <a:xfrm>
              <a:off x="1666" y="1400"/>
              <a:ext cx="83" cy="90"/>
            </a:xfrm>
            <a:custGeom>
              <a:avLst/>
              <a:gdLst>
                <a:gd name="T0" fmla="*/ 0 w 83"/>
                <a:gd name="T1" fmla="*/ 0 h 90"/>
                <a:gd name="T2" fmla="*/ 42 w 83"/>
                <a:gd name="T3" fmla="*/ 41 h 90"/>
                <a:gd name="T4" fmla="*/ 83 w 83"/>
                <a:gd name="T5" fmla="*/ 90 h 90"/>
                <a:gd name="T6" fmla="*/ 0 60000 65536"/>
                <a:gd name="T7" fmla="*/ 0 60000 65536"/>
                <a:gd name="T8" fmla="*/ 0 60000 65536"/>
                <a:gd name="T9" fmla="*/ 0 w 83"/>
                <a:gd name="T10" fmla="*/ 0 h 90"/>
                <a:gd name="T11" fmla="*/ 83 w 83"/>
                <a:gd name="T12" fmla="*/ 90 h 90"/>
              </a:gdLst>
              <a:ahLst/>
              <a:cxnLst>
                <a:cxn ang="T6">
                  <a:pos x="T0" y="T1"/>
                </a:cxn>
                <a:cxn ang="T7">
                  <a:pos x="T2" y="T3"/>
                </a:cxn>
                <a:cxn ang="T8">
                  <a:pos x="T4" y="T5"/>
                </a:cxn>
              </a:cxnLst>
              <a:rect l="T9" t="T10" r="T11" b="T12"/>
              <a:pathLst>
                <a:path w="83" h="90">
                  <a:moveTo>
                    <a:pt x="0" y="0"/>
                  </a:moveTo>
                  <a:lnTo>
                    <a:pt x="42" y="41"/>
                  </a:lnTo>
                  <a:lnTo>
                    <a:pt x="83" y="90"/>
                  </a:lnTo>
                </a:path>
              </a:pathLst>
            </a:custGeom>
            <a:noFill/>
            <a:ln w="12700">
              <a:solidFill>
                <a:srgbClr val="000000"/>
              </a:solidFill>
              <a:prstDash val="dash"/>
              <a:round/>
              <a:headEnd/>
              <a:tailEnd/>
            </a:ln>
          </p:spPr>
          <p:txBody>
            <a:bodyPr/>
            <a:lstStyle/>
            <a:p>
              <a:pPr algn="r"/>
              <a:endParaRPr lang="en-GB" sz="2400" b="0">
                <a:latin typeface="Times New Roman" pitchFamily="18" charset="0"/>
                <a:ea typeface="ＭＳ Ｐゴシック" pitchFamily="34" charset="-128"/>
              </a:endParaRPr>
            </a:p>
          </p:txBody>
        </p:sp>
        <p:sp>
          <p:nvSpPr>
            <p:cNvPr id="253" name="Freeform 303"/>
            <p:cNvSpPr>
              <a:spLocks/>
            </p:cNvSpPr>
            <p:nvPr/>
          </p:nvSpPr>
          <p:spPr bwMode="auto">
            <a:xfrm>
              <a:off x="1749" y="1490"/>
              <a:ext cx="82" cy="75"/>
            </a:xfrm>
            <a:custGeom>
              <a:avLst/>
              <a:gdLst>
                <a:gd name="T0" fmla="*/ 0 w 82"/>
                <a:gd name="T1" fmla="*/ 0 h 75"/>
                <a:gd name="T2" fmla="*/ 41 w 82"/>
                <a:gd name="T3" fmla="*/ 42 h 75"/>
                <a:gd name="T4" fmla="*/ 82 w 82"/>
                <a:gd name="T5" fmla="*/ 75 h 75"/>
                <a:gd name="T6" fmla="*/ 0 60000 65536"/>
                <a:gd name="T7" fmla="*/ 0 60000 65536"/>
                <a:gd name="T8" fmla="*/ 0 60000 65536"/>
                <a:gd name="T9" fmla="*/ 0 w 82"/>
                <a:gd name="T10" fmla="*/ 0 h 75"/>
                <a:gd name="T11" fmla="*/ 82 w 82"/>
                <a:gd name="T12" fmla="*/ 75 h 75"/>
              </a:gdLst>
              <a:ahLst/>
              <a:cxnLst>
                <a:cxn ang="T6">
                  <a:pos x="T0" y="T1"/>
                </a:cxn>
                <a:cxn ang="T7">
                  <a:pos x="T2" y="T3"/>
                </a:cxn>
                <a:cxn ang="T8">
                  <a:pos x="T4" y="T5"/>
                </a:cxn>
              </a:cxnLst>
              <a:rect l="T9" t="T10" r="T11" b="T12"/>
              <a:pathLst>
                <a:path w="82" h="75">
                  <a:moveTo>
                    <a:pt x="0" y="0"/>
                  </a:moveTo>
                  <a:lnTo>
                    <a:pt x="41" y="42"/>
                  </a:lnTo>
                  <a:lnTo>
                    <a:pt x="82" y="75"/>
                  </a:lnTo>
                </a:path>
              </a:pathLst>
            </a:custGeom>
            <a:noFill/>
            <a:ln w="12700">
              <a:solidFill>
                <a:srgbClr val="000000"/>
              </a:solidFill>
              <a:prstDash val="dash"/>
              <a:round/>
              <a:headEnd/>
              <a:tailEnd/>
            </a:ln>
          </p:spPr>
          <p:txBody>
            <a:bodyPr/>
            <a:lstStyle/>
            <a:p>
              <a:pPr algn="r"/>
              <a:endParaRPr lang="en-GB" sz="2400" b="0">
                <a:latin typeface="Times New Roman" pitchFamily="18" charset="0"/>
                <a:ea typeface="ＭＳ Ｐゴシック" pitchFamily="34" charset="-128"/>
              </a:endParaRPr>
            </a:p>
          </p:txBody>
        </p:sp>
        <p:sp>
          <p:nvSpPr>
            <p:cNvPr id="254" name="Freeform 304"/>
            <p:cNvSpPr>
              <a:spLocks/>
            </p:cNvSpPr>
            <p:nvPr/>
          </p:nvSpPr>
          <p:spPr bwMode="auto">
            <a:xfrm>
              <a:off x="1831" y="1565"/>
              <a:ext cx="75" cy="49"/>
            </a:xfrm>
            <a:custGeom>
              <a:avLst/>
              <a:gdLst>
                <a:gd name="T0" fmla="*/ 0 w 75"/>
                <a:gd name="T1" fmla="*/ 0 h 49"/>
                <a:gd name="T2" fmla="*/ 34 w 75"/>
                <a:gd name="T3" fmla="*/ 25 h 49"/>
                <a:gd name="T4" fmla="*/ 58 w 75"/>
                <a:gd name="T5" fmla="*/ 33 h 49"/>
                <a:gd name="T6" fmla="*/ 75 w 75"/>
                <a:gd name="T7" fmla="*/ 49 h 49"/>
                <a:gd name="T8" fmla="*/ 0 60000 65536"/>
                <a:gd name="T9" fmla="*/ 0 60000 65536"/>
                <a:gd name="T10" fmla="*/ 0 60000 65536"/>
                <a:gd name="T11" fmla="*/ 0 60000 65536"/>
                <a:gd name="T12" fmla="*/ 0 w 75"/>
                <a:gd name="T13" fmla="*/ 0 h 49"/>
                <a:gd name="T14" fmla="*/ 75 w 75"/>
                <a:gd name="T15" fmla="*/ 49 h 49"/>
              </a:gdLst>
              <a:ahLst/>
              <a:cxnLst>
                <a:cxn ang="T8">
                  <a:pos x="T0" y="T1"/>
                </a:cxn>
                <a:cxn ang="T9">
                  <a:pos x="T2" y="T3"/>
                </a:cxn>
                <a:cxn ang="T10">
                  <a:pos x="T4" y="T5"/>
                </a:cxn>
                <a:cxn ang="T11">
                  <a:pos x="T6" y="T7"/>
                </a:cxn>
              </a:cxnLst>
              <a:rect l="T12" t="T13" r="T14" b="T15"/>
              <a:pathLst>
                <a:path w="75" h="49">
                  <a:moveTo>
                    <a:pt x="0" y="0"/>
                  </a:moveTo>
                  <a:lnTo>
                    <a:pt x="34" y="25"/>
                  </a:lnTo>
                  <a:lnTo>
                    <a:pt x="58" y="33"/>
                  </a:lnTo>
                  <a:lnTo>
                    <a:pt x="75" y="49"/>
                  </a:lnTo>
                </a:path>
              </a:pathLst>
            </a:custGeom>
            <a:noFill/>
            <a:ln w="12700">
              <a:solidFill>
                <a:srgbClr val="000000"/>
              </a:solidFill>
              <a:prstDash val="dash"/>
              <a:round/>
              <a:headEnd/>
              <a:tailEnd/>
            </a:ln>
          </p:spPr>
          <p:txBody>
            <a:bodyPr/>
            <a:lstStyle/>
            <a:p>
              <a:pPr algn="r"/>
              <a:endParaRPr lang="en-GB" sz="2400" b="0">
                <a:latin typeface="Times New Roman" pitchFamily="18" charset="0"/>
                <a:ea typeface="ＭＳ Ｐゴシック" pitchFamily="34" charset="-128"/>
              </a:endParaRPr>
            </a:p>
          </p:txBody>
        </p:sp>
        <p:sp>
          <p:nvSpPr>
            <p:cNvPr id="255" name="Freeform 305"/>
            <p:cNvSpPr>
              <a:spLocks/>
            </p:cNvSpPr>
            <p:nvPr/>
          </p:nvSpPr>
          <p:spPr bwMode="auto">
            <a:xfrm>
              <a:off x="1906" y="1614"/>
              <a:ext cx="91" cy="91"/>
            </a:xfrm>
            <a:custGeom>
              <a:avLst/>
              <a:gdLst>
                <a:gd name="T0" fmla="*/ 0 w 91"/>
                <a:gd name="T1" fmla="*/ 0 h 91"/>
                <a:gd name="T2" fmla="*/ 41 w 91"/>
                <a:gd name="T3" fmla="*/ 42 h 91"/>
                <a:gd name="T4" fmla="*/ 91 w 91"/>
                <a:gd name="T5" fmla="*/ 91 h 91"/>
                <a:gd name="T6" fmla="*/ 0 60000 65536"/>
                <a:gd name="T7" fmla="*/ 0 60000 65536"/>
                <a:gd name="T8" fmla="*/ 0 60000 65536"/>
                <a:gd name="T9" fmla="*/ 0 w 91"/>
                <a:gd name="T10" fmla="*/ 0 h 91"/>
                <a:gd name="T11" fmla="*/ 91 w 91"/>
                <a:gd name="T12" fmla="*/ 91 h 91"/>
              </a:gdLst>
              <a:ahLst/>
              <a:cxnLst>
                <a:cxn ang="T6">
                  <a:pos x="T0" y="T1"/>
                </a:cxn>
                <a:cxn ang="T7">
                  <a:pos x="T2" y="T3"/>
                </a:cxn>
                <a:cxn ang="T8">
                  <a:pos x="T4" y="T5"/>
                </a:cxn>
              </a:cxnLst>
              <a:rect l="T9" t="T10" r="T11" b="T12"/>
              <a:pathLst>
                <a:path w="91" h="91">
                  <a:moveTo>
                    <a:pt x="0" y="0"/>
                  </a:moveTo>
                  <a:lnTo>
                    <a:pt x="41" y="42"/>
                  </a:lnTo>
                  <a:lnTo>
                    <a:pt x="91" y="91"/>
                  </a:lnTo>
                </a:path>
              </a:pathLst>
            </a:custGeom>
            <a:noFill/>
            <a:ln w="12700">
              <a:solidFill>
                <a:srgbClr val="00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56" name="Freeform 306"/>
            <p:cNvSpPr>
              <a:spLocks/>
            </p:cNvSpPr>
            <p:nvPr/>
          </p:nvSpPr>
          <p:spPr bwMode="auto">
            <a:xfrm>
              <a:off x="1997" y="1705"/>
              <a:ext cx="82" cy="124"/>
            </a:xfrm>
            <a:custGeom>
              <a:avLst/>
              <a:gdLst>
                <a:gd name="T0" fmla="*/ 0 w 82"/>
                <a:gd name="T1" fmla="*/ 0 h 124"/>
                <a:gd name="T2" fmla="*/ 41 w 82"/>
                <a:gd name="T3" fmla="*/ 58 h 124"/>
                <a:gd name="T4" fmla="*/ 82 w 82"/>
                <a:gd name="T5" fmla="*/ 124 h 124"/>
                <a:gd name="T6" fmla="*/ 0 60000 65536"/>
                <a:gd name="T7" fmla="*/ 0 60000 65536"/>
                <a:gd name="T8" fmla="*/ 0 60000 65536"/>
                <a:gd name="T9" fmla="*/ 0 w 82"/>
                <a:gd name="T10" fmla="*/ 0 h 124"/>
                <a:gd name="T11" fmla="*/ 82 w 82"/>
                <a:gd name="T12" fmla="*/ 124 h 124"/>
              </a:gdLst>
              <a:ahLst/>
              <a:cxnLst>
                <a:cxn ang="T6">
                  <a:pos x="T0" y="T1"/>
                </a:cxn>
                <a:cxn ang="T7">
                  <a:pos x="T2" y="T3"/>
                </a:cxn>
                <a:cxn ang="T8">
                  <a:pos x="T4" y="T5"/>
                </a:cxn>
              </a:cxnLst>
              <a:rect l="T9" t="T10" r="T11" b="T12"/>
              <a:pathLst>
                <a:path w="82" h="124">
                  <a:moveTo>
                    <a:pt x="0" y="0"/>
                  </a:moveTo>
                  <a:lnTo>
                    <a:pt x="41" y="58"/>
                  </a:lnTo>
                  <a:lnTo>
                    <a:pt x="82" y="124"/>
                  </a:lnTo>
                </a:path>
              </a:pathLst>
            </a:custGeom>
            <a:noFill/>
            <a:ln w="12700">
              <a:solidFill>
                <a:srgbClr val="00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57" name="Freeform 307"/>
            <p:cNvSpPr>
              <a:spLocks/>
            </p:cNvSpPr>
            <p:nvPr/>
          </p:nvSpPr>
          <p:spPr bwMode="auto">
            <a:xfrm>
              <a:off x="2079" y="1829"/>
              <a:ext cx="91" cy="157"/>
            </a:xfrm>
            <a:custGeom>
              <a:avLst/>
              <a:gdLst>
                <a:gd name="T0" fmla="*/ 0 w 91"/>
                <a:gd name="T1" fmla="*/ 0 h 157"/>
                <a:gd name="T2" fmla="*/ 42 w 91"/>
                <a:gd name="T3" fmla="*/ 75 h 157"/>
                <a:gd name="T4" fmla="*/ 91 w 91"/>
                <a:gd name="T5" fmla="*/ 157 h 157"/>
                <a:gd name="T6" fmla="*/ 0 60000 65536"/>
                <a:gd name="T7" fmla="*/ 0 60000 65536"/>
                <a:gd name="T8" fmla="*/ 0 60000 65536"/>
                <a:gd name="T9" fmla="*/ 0 w 91"/>
                <a:gd name="T10" fmla="*/ 0 h 157"/>
                <a:gd name="T11" fmla="*/ 91 w 91"/>
                <a:gd name="T12" fmla="*/ 157 h 157"/>
              </a:gdLst>
              <a:ahLst/>
              <a:cxnLst>
                <a:cxn ang="T6">
                  <a:pos x="T0" y="T1"/>
                </a:cxn>
                <a:cxn ang="T7">
                  <a:pos x="T2" y="T3"/>
                </a:cxn>
                <a:cxn ang="T8">
                  <a:pos x="T4" y="T5"/>
                </a:cxn>
              </a:cxnLst>
              <a:rect l="T9" t="T10" r="T11" b="T12"/>
              <a:pathLst>
                <a:path w="91" h="157">
                  <a:moveTo>
                    <a:pt x="0" y="0"/>
                  </a:moveTo>
                  <a:lnTo>
                    <a:pt x="42" y="75"/>
                  </a:lnTo>
                  <a:lnTo>
                    <a:pt x="91" y="157"/>
                  </a:lnTo>
                </a:path>
              </a:pathLst>
            </a:custGeom>
            <a:noFill/>
            <a:ln w="12700">
              <a:solidFill>
                <a:srgbClr val="00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58" name="Line 308"/>
            <p:cNvSpPr>
              <a:spLocks noChangeShapeType="1"/>
            </p:cNvSpPr>
            <p:nvPr/>
          </p:nvSpPr>
          <p:spPr bwMode="auto">
            <a:xfrm>
              <a:off x="2517" y="1482"/>
              <a:ext cx="91" cy="75"/>
            </a:xfrm>
            <a:prstGeom prst="line">
              <a:avLst/>
            </a:prstGeom>
            <a:noFill/>
            <a:ln w="12700">
              <a:solidFill>
                <a:srgbClr val="00CCFF"/>
              </a:solidFill>
              <a:round/>
              <a:headEnd/>
              <a:tailEnd/>
            </a:ln>
          </p:spPr>
          <p:txBody>
            <a:bodyPr/>
            <a:lstStyle/>
            <a:p>
              <a:endParaRPr lang="fr-FR"/>
            </a:p>
          </p:txBody>
        </p:sp>
        <p:sp>
          <p:nvSpPr>
            <p:cNvPr id="259" name="Freeform 309"/>
            <p:cNvSpPr>
              <a:spLocks/>
            </p:cNvSpPr>
            <p:nvPr/>
          </p:nvSpPr>
          <p:spPr bwMode="auto">
            <a:xfrm>
              <a:off x="2608" y="1557"/>
              <a:ext cx="83" cy="66"/>
            </a:xfrm>
            <a:custGeom>
              <a:avLst/>
              <a:gdLst>
                <a:gd name="T0" fmla="*/ 0 w 83"/>
                <a:gd name="T1" fmla="*/ 0 h 66"/>
                <a:gd name="T2" fmla="*/ 41 w 83"/>
                <a:gd name="T3" fmla="*/ 33 h 66"/>
                <a:gd name="T4" fmla="*/ 83 w 83"/>
                <a:gd name="T5" fmla="*/ 66 h 66"/>
                <a:gd name="T6" fmla="*/ 0 60000 65536"/>
                <a:gd name="T7" fmla="*/ 0 60000 65536"/>
                <a:gd name="T8" fmla="*/ 0 60000 65536"/>
                <a:gd name="T9" fmla="*/ 0 w 83"/>
                <a:gd name="T10" fmla="*/ 0 h 66"/>
                <a:gd name="T11" fmla="*/ 83 w 83"/>
                <a:gd name="T12" fmla="*/ 66 h 66"/>
              </a:gdLst>
              <a:ahLst/>
              <a:cxnLst>
                <a:cxn ang="T6">
                  <a:pos x="T0" y="T1"/>
                </a:cxn>
                <a:cxn ang="T7">
                  <a:pos x="T2" y="T3"/>
                </a:cxn>
                <a:cxn ang="T8">
                  <a:pos x="T4" y="T5"/>
                </a:cxn>
              </a:cxnLst>
              <a:rect l="T9" t="T10" r="T11" b="T12"/>
              <a:pathLst>
                <a:path w="83" h="66">
                  <a:moveTo>
                    <a:pt x="0" y="0"/>
                  </a:moveTo>
                  <a:lnTo>
                    <a:pt x="41" y="33"/>
                  </a:lnTo>
                  <a:lnTo>
                    <a:pt x="83" y="66"/>
                  </a:lnTo>
                </a:path>
              </a:pathLst>
            </a:custGeom>
            <a:noFill/>
            <a:ln w="12700">
              <a:solidFill>
                <a:srgbClr val="00CC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60" name="Freeform 310"/>
            <p:cNvSpPr>
              <a:spLocks/>
            </p:cNvSpPr>
            <p:nvPr/>
          </p:nvSpPr>
          <p:spPr bwMode="auto">
            <a:xfrm>
              <a:off x="2691" y="1623"/>
              <a:ext cx="49" cy="41"/>
            </a:xfrm>
            <a:custGeom>
              <a:avLst/>
              <a:gdLst>
                <a:gd name="T0" fmla="*/ 0 w 49"/>
                <a:gd name="T1" fmla="*/ 0 h 41"/>
                <a:gd name="T2" fmla="*/ 24 w 49"/>
                <a:gd name="T3" fmla="*/ 24 h 41"/>
                <a:gd name="T4" fmla="*/ 49 w 49"/>
                <a:gd name="T5" fmla="*/ 41 h 41"/>
                <a:gd name="T6" fmla="*/ 0 60000 65536"/>
                <a:gd name="T7" fmla="*/ 0 60000 65536"/>
                <a:gd name="T8" fmla="*/ 0 60000 65536"/>
                <a:gd name="T9" fmla="*/ 0 w 49"/>
                <a:gd name="T10" fmla="*/ 0 h 41"/>
                <a:gd name="T11" fmla="*/ 49 w 49"/>
                <a:gd name="T12" fmla="*/ 41 h 41"/>
              </a:gdLst>
              <a:ahLst/>
              <a:cxnLst>
                <a:cxn ang="T6">
                  <a:pos x="T0" y="T1"/>
                </a:cxn>
                <a:cxn ang="T7">
                  <a:pos x="T2" y="T3"/>
                </a:cxn>
                <a:cxn ang="T8">
                  <a:pos x="T4" y="T5"/>
                </a:cxn>
              </a:cxnLst>
              <a:rect l="T9" t="T10" r="T11" b="T12"/>
              <a:pathLst>
                <a:path w="49" h="41">
                  <a:moveTo>
                    <a:pt x="0" y="0"/>
                  </a:moveTo>
                  <a:lnTo>
                    <a:pt x="24" y="24"/>
                  </a:lnTo>
                  <a:lnTo>
                    <a:pt x="49" y="41"/>
                  </a:lnTo>
                </a:path>
              </a:pathLst>
            </a:custGeom>
            <a:noFill/>
            <a:ln w="12700">
              <a:solidFill>
                <a:srgbClr val="00CC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61" name="Line 311"/>
            <p:cNvSpPr>
              <a:spLocks noChangeShapeType="1"/>
            </p:cNvSpPr>
            <p:nvPr/>
          </p:nvSpPr>
          <p:spPr bwMode="auto">
            <a:xfrm>
              <a:off x="2740" y="1664"/>
              <a:ext cx="42" cy="41"/>
            </a:xfrm>
            <a:prstGeom prst="line">
              <a:avLst/>
            </a:prstGeom>
            <a:noFill/>
            <a:ln w="12700">
              <a:solidFill>
                <a:srgbClr val="00CCFF"/>
              </a:solidFill>
              <a:round/>
              <a:headEnd/>
              <a:tailEnd/>
            </a:ln>
          </p:spPr>
          <p:txBody>
            <a:bodyPr/>
            <a:lstStyle/>
            <a:p>
              <a:endParaRPr lang="fr-FR"/>
            </a:p>
          </p:txBody>
        </p:sp>
        <p:sp>
          <p:nvSpPr>
            <p:cNvPr id="262" name="Line 312"/>
            <p:cNvSpPr>
              <a:spLocks noChangeShapeType="1"/>
            </p:cNvSpPr>
            <p:nvPr/>
          </p:nvSpPr>
          <p:spPr bwMode="auto">
            <a:xfrm>
              <a:off x="2782" y="1705"/>
              <a:ext cx="41" cy="42"/>
            </a:xfrm>
            <a:prstGeom prst="line">
              <a:avLst/>
            </a:prstGeom>
            <a:noFill/>
            <a:ln w="12700">
              <a:solidFill>
                <a:srgbClr val="00CCFF"/>
              </a:solidFill>
              <a:round/>
              <a:headEnd/>
              <a:tailEnd/>
            </a:ln>
          </p:spPr>
          <p:txBody>
            <a:bodyPr/>
            <a:lstStyle/>
            <a:p>
              <a:endParaRPr lang="fr-FR"/>
            </a:p>
          </p:txBody>
        </p:sp>
        <p:sp>
          <p:nvSpPr>
            <p:cNvPr id="263" name="Freeform 313"/>
            <p:cNvSpPr>
              <a:spLocks/>
            </p:cNvSpPr>
            <p:nvPr/>
          </p:nvSpPr>
          <p:spPr bwMode="auto">
            <a:xfrm>
              <a:off x="2823" y="1747"/>
              <a:ext cx="49" cy="49"/>
            </a:xfrm>
            <a:custGeom>
              <a:avLst/>
              <a:gdLst>
                <a:gd name="T0" fmla="*/ 0 w 49"/>
                <a:gd name="T1" fmla="*/ 0 h 49"/>
                <a:gd name="T2" fmla="*/ 16 w 49"/>
                <a:gd name="T3" fmla="*/ 16 h 49"/>
                <a:gd name="T4" fmla="*/ 49 w 49"/>
                <a:gd name="T5" fmla="*/ 49 h 49"/>
                <a:gd name="T6" fmla="*/ 0 60000 65536"/>
                <a:gd name="T7" fmla="*/ 0 60000 65536"/>
                <a:gd name="T8" fmla="*/ 0 60000 65536"/>
                <a:gd name="T9" fmla="*/ 0 w 49"/>
                <a:gd name="T10" fmla="*/ 0 h 49"/>
                <a:gd name="T11" fmla="*/ 49 w 49"/>
                <a:gd name="T12" fmla="*/ 49 h 49"/>
              </a:gdLst>
              <a:ahLst/>
              <a:cxnLst>
                <a:cxn ang="T6">
                  <a:pos x="T0" y="T1"/>
                </a:cxn>
                <a:cxn ang="T7">
                  <a:pos x="T2" y="T3"/>
                </a:cxn>
                <a:cxn ang="T8">
                  <a:pos x="T4" y="T5"/>
                </a:cxn>
              </a:cxnLst>
              <a:rect l="T9" t="T10" r="T11" b="T12"/>
              <a:pathLst>
                <a:path w="49" h="49">
                  <a:moveTo>
                    <a:pt x="0" y="0"/>
                  </a:moveTo>
                  <a:lnTo>
                    <a:pt x="16" y="16"/>
                  </a:lnTo>
                  <a:lnTo>
                    <a:pt x="49" y="49"/>
                  </a:lnTo>
                </a:path>
              </a:pathLst>
            </a:custGeom>
            <a:noFill/>
            <a:ln w="12700">
              <a:solidFill>
                <a:srgbClr val="00CC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64" name="Freeform 314"/>
            <p:cNvSpPr>
              <a:spLocks/>
            </p:cNvSpPr>
            <p:nvPr/>
          </p:nvSpPr>
          <p:spPr bwMode="auto">
            <a:xfrm>
              <a:off x="2872" y="1796"/>
              <a:ext cx="347" cy="380"/>
            </a:xfrm>
            <a:custGeom>
              <a:avLst/>
              <a:gdLst>
                <a:gd name="T0" fmla="*/ 0 w 347"/>
                <a:gd name="T1" fmla="*/ 0 h 380"/>
                <a:gd name="T2" fmla="*/ 33 w 347"/>
                <a:gd name="T3" fmla="*/ 33 h 380"/>
                <a:gd name="T4" fmla="*/ 75 w 347"/>
                <a:gd name="T5" fmla="*/ 74 h 380"/>
                <a:gd name="T6" fmla="*/ 116 w 347"/>
                <a:gd name="T7" fmla="*/ 132 h 380"/>
                <a:gd name="T8" fmla="*/ 174 w 347"/>
                <a:gd name="T9" fmla="*/ 182 h 380"/>
                <a:gd name="T10" fmla="*/ 273 w 347"/>
                <a:gd name="T11" fmla="*/ 297 h 380"/>
                <a:gd name="T12" fmla="*/ 314 w 347"/>
                <a:gd name="T13" fmla="*/ 339 h 380"/>
                <a:gd name="T14" fmla="*/ 347 w 347"/>
                <a:gd name="T15" fmla="*/ 380 h 380"/>
                <a:gd name="T16" fmla="*/ 0 60000 65536"/>
                <a:gd name="T17" fmla="*/ 0 60000 65536"/>
                <a:gd name="T18" fmla="*/ 0 60000 65536"/>
                <a:gd name="T19" fmla="*/ 0 60000 65536"/>
                <a:gd name="T20" fmla="*/ 0 60000 65536"/>
                <a:gd name="T21" fmla="*/ 0 60000 65536"/>
                <a:gd name="T22" fmla="*/ 0 60000 65536"/>
                <a:gd name="T23" fmla="*/ 0 60000 65536"/>
                <a:gd name="T24" fmla="*/ 0 w 347"/>
                <a:gd name="T25" fmla="*/ 0 h 380"/>
                <a:gd name="T26" fmla="*/ 347 w 347"/>
                <a:gd name="T27" fmla="*/ 380 h 3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7" h="380">
                  <a:moveTo>
                    <a:pt x="0" y="0"/>
                  </a:moveTo>
                  <a:lnTo>
                    <a:pt x="33" y="33"/>
                  </a:lnTo>
                  <a:lnTo>
                    <a:pt x="75" y="74"/>
                  </a:lnTo>
                  <a:lnTo>
                    <a:pt x="116" y="132"/>
                  </a:lnTo>
                  <a:lnTo>
                    <a:pt x="174" y="182"/>
                  </a:lnTo>
                  <a:lnTo>
                    <a:pt x="273" y="297"/>
                  </a:lnTo>
                  <a:lnTo>
                    <a:pt x="314" y="339"/>
                  </a:lnTo>
                  <a:lnTo>
                    <a:pt x="347" y="380"/>
                  </a:lnTo>
                </a:path>
              </a:pathLst>
            </a:custGeom>
            <a:noFill/>
            <a:ln w="12700">
              <a:solidFill>
                <a:srgbClr val="00CC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65" name="Freeform 315"/>
            <p:cNvSpPr>
              <a:spLocks/>
            </p:cNvSpPr>
            <p:nvPr/>
          </p:nvSpPr>
          <p:spPr bwMode="auto">
            <a:xfrm>
              <a:off x="3219" y="2176"/>
              <a:ext cx="91" cy="132"/>
            </a:xfrm>
            <a:custGeom>
              <a:avLst/>
              <a:gdLst>
                <a:gd name="T0" fmla="*/ 0 w 91"/>
                <a:gd name="T1" fmla="*/ 0 h 132"/>
                <a:gd name="T2" fmla="*/ 33 w 91"/>
                <a:gd name="T3" fmla="*/ 41 h 132"/>
                <a:gd name="T4" fmla="*/ 58 w 91"/>
                <a:gd name="T5" fmla="*/ 74 h 132"/>
                <a:gd name="T6" fmla="*/ 91 w 91"/>
                <a:gd name="T7" fmla="*/ 132 h 132"/>
                <a:gd name="T8" fmla="*/ 0 60000 65536"/>
                <a:gd name="T9" fmla="*/ 0 60000 65536"/>
                <a:gd name="T10" fmla="*/ 0 60000 65536"/>
                <a:gd name="T11" fmla="*/ 0 60000 65536"/>
                <a:gd name="T12" fmla="*/ 0 w 91"/>
                <a:gd name="T13" fmla="*/ 0 h 132"/>
                <a:gd name="T14" fmla="*/ 91 w 91"/>
                <a:gd name="T15" fmla="*/ 132 h 132"/>
              </a:gdLst>
              <a:ahLst/>
              <a:cxnLst>
                <a:cxn ang="T8">
                  <a:pos x="T0" y="T1"/>
                </a:cxn>
                <a:cxn ang="T9">
                  <a:pos x="T2" y="T3"/>
                </a:cxn>
                <a:cxn ang="T10">
                  <a:pos x="T4" y="T5"/>
                </a:cxn>
                <a:cxn ang="T11">
                  <a:pos x="T6" y="T7"/>
                </a:cxn>
              </a:cxnLst>
              <a:rect l="T12" t="T13" r="T14" b="T15"/>
              <a:pathLst>
                <a:path w="91" h="132">
                  <a:moveTo>
                    <a:pt x="0" y="0"/>
                  </a:moveTo>
                  <a:lnTo>
                    <a:pt x="33" y="41"/>
                  </a:lnTo>
                  <a:lnTo>
                    <a:pt x="58" y="74"/>
                  </a:lnTo>
                  <a:lnTo>
                    <a:pt x="91" y="132"/>
                  </a:lnTo>
                </a:path>
              </a:pathLst>
            </a:custGeom>
            <a:noFill/>
            <a:ln w="12700">
              <a:solidFill>
                <a:srgbClr val="00CC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66" name="Freeform 316"/>
            <p:cNvSpPr>
              <a:spLocks/>
            </p:cNvSpPr>
            <p:nvPr/>
          </p:nvSpPr>
          <p:spPr bwMode="auto">
            <a:xfrm>
              <a:off x="3310" y="2308"/>
              <a:ext cx="83" cy="174"/>
            </a:xfrm>
            <a:custGeom>
              <a:avLst/>
              <a:gdLst>
                <a:gd name="T0" fmla="*/ 0 w 83"/>
                <a:gd name="T1" fmla="*/ 0 h 174"/>
                <a:gd name="T2" fmla="*/ 42 w 83"/>
                <a:gd name="T3" fmla="*/ 83 h 174"/>
                <a:gd name="T4" fmla="*/ 83 w 83"/>
                <a:gd name="T5" fmla="*/ 174 h 174"/>
                <a:gd name="T6" fmla="*/ 0 60000 65536"/>
                <a:gd name="T7" fmla="*/ 0 60000 65536"/>
                <a:gd name="T8" fmla="*/ 0 60000 65536"/>
                <a:gd name="T9" fmla="*/ 0 w 83"/>
                <a:gd name="T10" fmla="*/ 0 h 174"/>
                <a:gd name="T11" fmla="*/ 83 w 83"/>
                <a:gd name="T12" fmla="*/ 174 h 174"/>
              </a:gdLst>
              <a:ahLst/>
              <a:cxnLst>
                <a:cxn ang="T6">
                  <a:pos x="T0" y="T1"/>
                </a:cxn>
                <a:cxn ang="T7">
                  <a:pos x="T2" y="T3"/>
                </a:cxn>
                <a:cxn ang="T8">
                  <a:pos x="T4" y="T5"/>
                </a:cxn>
              </a:cxnLst>
              <a:rect l="T9" t="T10" r="T11" b="T12"/>
              <a:pathLst>
                <a:path w="83" h="174">
                  <a:moveTo>
                    <a:pt x="0" y="0"/>
                  </a:moveTo>
                  <a:lnTo>
                    <a:pt x="42" y="83"/>
                  </a:lnTo>
                  <a:lnTo>
                    <a:pt x="83" y="174"/>
                  </a:lnTo>
                </a:path>
              </a:pathLst>
            </a:custGeom>
            <a:noFill/>
            <a:ln w="12700">
              <a:solidFill>
                <a:srgbClr val="00CC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67" name="Freeform 317"/>
            <p:cNvSpPr>
              <a:spLocks/>
            </p:cNvSpPr>
            <p:nvPr/>
          </p:nvSpPr>
          <p:spPr bwMode="auto">
            <a:xfrm>
              <a:off x="3393" y="2482"/>
              <a:ext cx="91" cy="223"/>
            </a:xfrm>
            <a:custGeom>
              <a:avLst/>
              <a:gdLst>
                <a:gd name="T0" fmla="*/ 0 w 91"/>
                <a:gd name="T1" fmla="*/ 0 h 223"/>
                <a:gd name="T2" fmla="*/ 41 w 91"/>
                <a:gd name="T3" fmla="*/ 107 h 223"/>
                <a:gd name="T4" fmla="*/ 66 w 91"/>
                <a:gd name="T5" fmla="*/ 157 h 223"/>
                <a:gd name="T6" fmla="*/ 91 w 91"/>
                <a:gd name="T7" fmla="*/ 223 h 223"/>
                <a:gd name="T8" fmla="*/ 0 60000 65536"/>
                <a:gd name="T9" fmla="*/ 0 60000 65536"/>
                <a:gd name="T10" fmla="*/ 0 60000 65536"/>
                <a:gd name="T11" fmla="*/ 0 60000 65536"/>
                <a:gd name="T12" fmla="*/ 0 w 91"/>
                <a:gd name="T13" fmla="*/ 0 h 223"/>
                <a:gd name="T14" fmla="*/ 91 w 91"/>
                <a:gd name="T15" fmla="*/ 223 h 223"/>
              </a:gdLst>
              <a:ahLst/>
              <a:cxnLst>
                <a:cxn ang="T8">
                  <a:pos x="T0" y="T1"/>
                </a:cxn>
                <a:cxn ang="T9">
                  <a:pos x="T2" y="T3"/>
                </a:cxn>
                <a:cxn ang="T10">
                  <a:pos x="T4" y="T5"/>
                </a:cxn>
                <a:cxn ang="T11">
                  <a:pos x="T6" y="T7"/>
                </a:cxn>
              </a:cxnLst>
              <a:rect l="T12" t="T13" r="T14" b="T15"/>
              <a:pathLst>
                <a:path w="91" h="223">
                  <a:moveTo>
                    <a:pt x="0" y="0"/>
                  </a:moveTo>
                  <a:lnTo>
                    <a:pt x="41" y="107"/>
                  </a:lnTo>
                  <a:lnTo>
                    <a:pt x="66" y="157"/>
                  </a:lnTo>
                  <a:lnTo>
                    <a:pt x="91" y="223"/>
                  </a:lnTo>
                </a:path>
              </a:pathLst>
            </a:custGeom>
            <a:noFill/>
            <a:ln w="12700">
              <a:solidFill>
                <a:srgbClr val="00CC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68" name="Freeform 318"/>
            <p:cNvSpPr>
              <a:spLocks/>
            </p:cNvSpPr>
            <p:nvPr/>
          </p:nvSpPr>
          <p:spPr bwMode="auto">
            <a:xfrm>
              <a:off x="3484" y="2705"/>
              <a:ext cx="82" cy="305"/>
            </a:xfrm>
            <a:custGeom>
              <a:avLst/>
              <a:gdLst>
                <a:gd name="T0" fmla="*/ 0 w 82"/>
                <a:gd name="T1" fmla="*/ 0 h 305"/>
                <a:gd name="T2" fmla="*/ 25 w 82"/>
                <a:gd name="T3" fmla="*/ 74 h 305"/>
                <a:gd name="T4" fmla="*/ 41 w 82"/>
                <a:gd name="T5" fmla="*/ 148 h 305"/>
                <a:gd name="T6" fmla="*/ 82 w 82"/>
                <a:gd name="T7" fmla="*/ 305 h 305"/>
                <a:gd name="T8" fmla="*/ 0 60000 65536"/>
                <a:gd name="T9" fmla="*/ 0 60000 65536"/>
                <a:gd name="T10" fmla="*/ 0 60000 65536"/>
                <a:gd name="T11" fmla="*/ 0 60000 65536"/>
                <a:gd name="T12" fmla="*/ 0 w 82"/>
                <a:gd name="T13" fmla="*/ 0 h 305"/>
                <a:gd name="T14" fmla="*/ 82 w 82"/>
                <a:gd name="T15" fmla="*/ 305 h 305"/>
              </a:gdLst>
              <a:ahLst/>
              <a:cxnLst>
                <a:cxn ang="T8">
                  <a:pos x="T0" y="T1"/>
                </a:cxn>
                <a:cxn ang="T9">
                  <a:pos x="T2" y="T3"/>
                </a:cxn>
                <a:cxn ang="T10">
                  <a:pos x="T4" y="T5"/>
                </a:cxn>
                <a:cxn ang="T11">
                  <a:pos x="T6" y="T7"/>
                </a:cxn>
              </a:cxnLst>
              <a:rect l="T12" t="T13" r="T14" b="T15"/>
              <a:pathLst>
                <a:path w="82" h="305">
                  <a:moveTo>
                    <a:pt x="0" y="0"/>
                  </a:moveTo>
                  <a:lnTo>
                    <a:pt x="25" y="74"/>
                  </a:lnTo>
                  <a:lnTo>
                    <a:pt x="41" y="148"/>
                  </a:lnTo>
                  <a:lnTo>
                    <a:pt x="82" y="305"/>
                  </a:lnTo>
                </a:path>
              </a:pathLst>
            </a:custGeom>
            <a:noFill/>
            <a:ln w="12700">
              <a:solidFill>
                <a:srgbClr val="00CC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69" name="Freeform 319"/>
            <p:cNvSpPr>
              <a:spLocks/>
            </p:cNvSpPr>
            <p:nvPr/>
          </p:nvSpPr>
          <p:spPr bwMode="auto">
            <a:xfrm>
              <a:off x="3046" y="2358"/>
              <a:ext cx="91" cy="66"/>
            </a:xfrm>
            <a:custGeom>
              <a:avLst/>
              <a:gdLst>
                <a:gd name="T0" fmla="*/ 0 w 91"/>
                <a:gd name="T1" fmla="*/ 0 h 66"/>
                <a:gd name="T2" fmla="*/ 49 w 91"/>
                <a:gd name="T3" fmla="*/ 33 h 66"/>
                <a:gd name="T4" fmla="*/ 91 w 91"/>
                <a:gd name="T5" fmla="*/ 66 h 66"/>
                <a:gd name="T6" fmla="*/ 0 60000 65536"/>
                <a:gd name="T7" fmla="*/ 0 60000 65536"/>
                <a:gd name="T8" fmla="*/ 0 60000 65536"/>
                <a:gd name="T9" fmla="*/ 0 w 91"/>
                <a:gd name="T10" fmla="*/ 0 h 66"/>
                <a:gd name="T11" fmla="*/ 91 w 91"/>
                <a:gd name="T12" fmla="*/ 66 h 66"/>
              </a:gdLst>
              <a:ahLst/>
              <a:cxnLst>
                <a:cxn ang="T6">
                  <a:pos x="T0" y="T1"/>
                </a:cxn>
                <a:cxn ang="T7">
                  <a:pos x="T2" y="T3"/>
                </a:cxn>
                <a:cxn ang="T8">
                  <a:pos x="T4" y="T5"/>
                </a:cxn>
              </a:cxnLst>
              <a:rect l="T9" t="T10" r="T11" b="T12"/>
              <a:pathLst>
                <a:path w="91" h="66">
                  <a:moveTo>
                    <a:pt x="0" y="0"/>
                  </a:moveTo>
                  <a:lnTo>
                    <a:pt x="49" y="33"/>
                  </a:lnTo>
                  <a:lnTo>
                    <a:pt x="91" y="66"/>
                  </a:lnTo>
                </a:path>
              </a:pathLst>
            </a:custGeom>
            <a:noFill/>
            <a:ln w="12700">
              <a:solidFill>
                <a:srgbClr val="00FF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70" name="Line 320"/>
            <p:cNvSpPr>
              <a:spLocks noChangeShapeType="1"/>
            </p:cNvSpPr>
            <p:nvPr/>
          </p:nvSpPr>
          <p:spPr bwMode="auto">
            <a:xfrm>
              <a:off x="3137" y="2424"/>
              <a:ext cx="82" cy="82"/>
            </a:xfrm>
            <a:prstGeom prst="line">
              <a:avLst/>
            </a:prstGeom>
            <a:noFill/>
            <a:ln w="12700">
              <a:solidFill>
                <a:srgbClr val="00FF00"/>
              </a:solidFill>
              <a:round/>
              <a:headEnd/>
              <a:tailEnd/>
            </a:ln>
          </p:spPr>
          <p:txBody>
            <a:bodyPr/>
            <a:lstStyle/>
            <a:p>
              <a:endParaRPr lang="fr-FR"/>
            </a:p>
          </p:txBody>
        </p:sp>
        <p:sp>
          <p:nvSpPr>
            <p:cNvPr id="271" name="Freeform 321"/>
            <p:cNvSpPr>
              <a:spLocks/>
            </p:cNvSpPr>
            <p:nvPr/>
          </p:nvSpPr>
          <p:spPr bwMode="auto">
            <a:xfrm>
              <a:off x="3219" y="2506"/>
              <a:ext cx="91" cy="100"/>
            </a:xfrm>
            <a:custGeom>
              <a:avLst/>
              <a:gdLst>
                <a:gd name="T0" fmla="*/ 0 w 91"/>
                <a:gd name="T1" fmla="*/ 0 h 100"/>
                <a:gd name="T2" fmla="*/ 42 w 91"/>
                <a:gd name="T3" fmla="*/ 50 h 100"/>
                <a:gd name="T4" fmla="*/ 91 w 91"/>
                <a:gd name="T5" fmla="*/ 100 h 100"/>
                <a:gd name="T6" fmla="*/ 0 60000 65536"/>
                <a:gd name="T7" fmla="*/ 0 60000 65536"/>
                <a:gd name="T8" fmla="*/ 0 60000 65536"/>
                <a:gd name="T9" fmla="*/ 0 w 91"/>
                <a:gd name="T10" fmla="*/ 0 h 100"/>
                <a:gd name="T11" fmla="*/ 91 w 91"/>
                <a:gd name="T12" fmla="*/ 100 h 100"/>
              </a:gdLst>
              <a:ahLst/>
              <a:cxnLst>
                <a:cxn ang="T6">
                  <a:pos x="T0" y="T1"/>
                </a:cxn>
                <a:cxn ang="T7">
                  <a:pos x="T2" y="T3"/>
                </a:cxn>
                <a:cxn ang="T8">
                  <a:pos x="T4" y="T5"/>
                </a:cxn>
              </a:cxnLst>
              <a:rect l="T9" t="T10" r="T11" b="T12"/>
              <a:pathLst>
                <a:path w="91" h="100">
                  <a:moveTo>
                    <a:pt x="0" y="0"/>
                  </a:moveTo>
                  <a:lnTo>
                    <a:pt x="42" y="50"/>
                  </a:lnTo>
                  <a:lnTo>
                    <a:pt x="91" y="100"/>
                  </a:lnTo>
                </a:path>
              </a:pathLst>
            </a:custGeom>
            <a:noFill/>
            <a:ln w="12700">
              <a:solidFill>
                <a:srgbClr val="00FF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72" name="Freeform 322"/>
            <p:cNvSpPr>
              <a:spLocks/>
            </p:cNvSpPr>
            <p:nvPr/>
          </p:nvSpPr>
          <p:spPr bwMode="auto">
            <a:xfrm>
              <a:off x="3310" y="2606"/>
              <a:ext cx="83" cy="124"/>
            </a:xfrm>
            <a:custGeom>
              <a:avLst/>
              <a:gdLst>
                <a:gd name="T0" fmla="*/ 0 w 83"/>
                <a:gd name="T1" fmla="*/ 0 h 124"/>
                <a:gd name="T2" fmla="*/ 42 w 83"/>
                <a:gd name="T3" fmla="*/ 57 h 124"/>
                <a:gd name="T4" fmla="*/ 83 w 83"/>
                <a:gd name="T5" fmla="*/ 124 h 124"/>
                <a:gd name="T6" fmla="*/ 0 60000 65536"/>
                <a:gd name="T7" fmla="*/ 0 60000 65536"/>
                <a:gd name="T8" fmla="*/ 0 60000 65536"/>
                <a:gd name="T9" fmla="*/ 0 w 83"/>
                <a:gd name="T10" fmla="*/ 0 h 124"/>
                <a:gd name="T11" fmla="*/ 83 w 83"/>
                <a:gd name="T12" fmla="*/ 124 h 124"/>
              </a:gdLst>
              <a:ahLst/>
              <a:cxnLst>
                <a:cxn ang="T6">
                  <a:pos x="T0" y="T1"/>
                </a:cxn>
                <a:cxn ang="T7">
                  <a:pos x="T2" y="T3"/>
                </a:cxn>
                <a:cxn ang="T8">
                  <a:pos x="T4" y="T5"/>
                </a:cxn>
              </a:cxnLst>
              <a:rect l="T9" t="T10" r="T11" b="T12"/>
              <a:pathLst>
                <a:path w="83" h="124">
                  <a:moveTo>
                    <a:pt x="0" y="0"/>
                  </a:moveTo>
                  <a:lnTo>
                    <a:pt x="42" y="57"/>
                  </a:lnTo>
                  <a:lnTo>
                    <a:pt x="83" y="124"/>
                  </a:lnTo>
                </a:path>
              </a:pathLst>
            </a:custGeom>
            <a:noFill/>
            <a:ln w="12700">
              <a:solidFill>
                <a:srgbClr val="00FF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73" name="Freeform 323"/>
            <p:cNvSpPr>
              <a:spLocks/>
            </p:cNvSpPr>
            <p:nvPr/>
          </p:nvSpPr>
          <p:spPr bwMode="auto">
            <a:xfrm>
              <a:off x="3393" y="2730"/>
              <a:ext cx="91" cy="156"/>
            </a:xfrm>
            <a:custGeom>
              <a:avLst/>
              <a:gdLst>
                <a:gd name="T0" fmla="*/ 0 w 91"/>
                <a:gd name="T1" fmla="*/ 0 h 156"/>
                <a:gd name="T2" fmla="*/ 41 w 91"/>
                <a:gd name="T3" fmla="*/ 66 h 156"/>
                <a:gd name="T4" fmla="*/ 66 w 91"/>
                <a:gd name="T5" fmla="*/ 107 h 156"/>
                <a:gd name="T6" fmla="*/ 91 w 91"/>
                <a:gd name="T7" fmla="*/ 156 h 156"/>
                <a:gd name="T8" fmla="*/ 0 60000 65536"/>
                <a:gd name="T9" fmla="*/ 0 60000 65536"/>
                <a:gd name="T10" fmla="*/ 0 60000 65536"/>
                <a:gd name="T11" fmla="*/ 0 60000 65536"/>
                <a:gd name="T12" fmla="*/ 0 w 91"/>
                <a:gd name="T13" fmla="*/ 0 h 156"/>
                <a:gd name="T14" fmla="*/ 91 w 91"/>
                <a:gd name="T15" fmla="*/ 156 h 156"/>
              </a:gdLst>
              <a:ahLst/>
              <a:cxnLst>
                <a:cxn ang="T8">
                  <a:pos x="T0" y="T1"/>
                </a:cxn>
                <a:cxn ang="T9">
                  <a:pos x="T2" y="T3"/>
                </a:cxn>
                <a:cxn ang="T10">
                  <a:pos x="T4" y="T5"/>
                </a:cxn>
                <a:cxn ang="T11">
                  <a:pos x="T6" y="T7"/>
                </a:cxn>
              </a:cxnLst>
              <a:rect l="T12" t="T13" r="T14" b="T15"/>
              <a:pathLst>
                <a:path w="91" h="156">
                  <a:moveTo>
                    <a:pt x="0" y="0"/>
                  </a:moveTo>
                  <a:lnTo>
                    <a:pt x="41" y="66"/>
                  </a:lnTo>
                  <a:lnTo>
                    <a:pt x="66" y="107"/>
                  </a:lnTo>
                  <a:lnTo>
                    <a:pt x="91" y="156"/>
                  </a:lnTo>
                </a:path>
              </a:pathLst>
            </a:custGeom>
            <a:noFill/>
            <a:ln w="12700">
              <a:solidFill>
                <a:srgbClr val="00FF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74" name="Freeform 324"/>
            <p:cNvSpPr>
              <a:spLocks/>
            </p:cNvSpPr>
            <p:nvPr/>
          </p:nvSpPr>
          <p:spPr bwMode="auto">
            <a:xfrm>
              <a:off x="3484" y="2886"/>
              <a:ext cx="82" cy="265"/>
            </a:xfrm>
            <a:custGeom>
              <a:avLst/>
              <a:gdLst>
                <a:gd name="T0" fmla="*/ 0 w 82"/>
                <a:gd name="T1" fmla="*/ 0 h 265"/>
                <a:gd name="T2" fmla="*/ 25 w 82"/>
                <a:gd name="T3" fmla="*/ 58 h 265"/>
                <a:gd name="T4" fmla="*/ 41 w 82"/>
                <a:gd name="T5" fmla="*/ 124 h 265"/>
                <a:gd name="T6" fmla="*/ 82 w 82"/>
                <a:gd name="T7" fmla="*/ 265 h 265"/>
                <a:gd name="T8" fmla="*/ 0 60000 65536"/>
                <a:gd name="T9" fmla="*/ 0 60000 65536"/>
                <a:gd name="T10" fmla="*/ 0 60000 65536"/>
                <a:gd name="T11" fmla="*/ 0 60000 65536"/>
                <a:gd name="T12" fmla="*/ 0 w 82"/>
                <a:gd name="T13" fmla="*/ 0 h 265"/>
                <a:gd name="T14" fmla="*/ 82 w 82"/>
                <a:gd name="T15" fmla="*/ 265 h 265"/>
              </a:gdLst>
              <a:ahLst/>
              <a:cxnLst>
                <a:cxn ang="T8">
                  <a:pos x="T0" y="T1"/>
                </a:cxn>
                <a:cxn ang="T9">
                  <a:pos x="T2" y="T3"/>
                </a:cxn>
                <a:cxn ang="T10">
                  <a:pos x="T4" y="T5"/>
                </a:cxn>
                <a:cxn ang="T11">
                  <a:pos x="T6" y="T7"/>
                </a:cxn>
              </a:cxnLst>
              <a:rect l="T12" t="T13" r="T14" b="T15"/>
              <a:pathLst>
                <a:path w="82" h="265">
                  <a:moveTo>
                    <a:pt x="0" y="0"/>
                  </a:moveTo>
                  <a:lnTo>
                    <a:pt x="25" y="58"/>
                  </a:lnTo>
                  <a:lnTo>
                    <a:pt x="41" y="124"/>
                  </a:lnTo>
                  <a:lnTo>
                    <a:pt x="82" y="265"/>
                  </a:lnTo>
                </a:path>
              </a:pathLst>
            </a:custGeom>
            <a:noFill/>
            <a:ln w="12700">
              <a:solidFill>
                <a:srgbClr val="00FF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75" name="Freeform 325"/>
            <p:cNvSpPr>
              <a:spLocks/>
            </p:cNvSpPr>
            <p:nvPr/>
          </p:nvSpPr>
          <p:spPr bwMode="auto">
            <a:xfrm>
              <a:off x="3566" y="3151"/>
              <a:ext cx="69" cy="250"/>
            </a:xfrm>
            <a:custGeom>
              <a:avLst/>
              <a:gdLst>
                <a:gd name="T0" fmla="*/ 0 w 69"/>
                <a:gd name="T1" fmla="*/ 0 h 250"/>
                <a:gd name="T2" fmla="*/ 25 w 69"/>
                <a:gd name="T3" fmla="*/ 74 h 250"/>
                <a:gd name="T4" fmla="*/ 42 w 69"/>
                <a:gd name="T5" fmla="*/ 157 h 250"/>
                <a:gd name="T6" fmla="*/ 69 w 69"/>
                <a:gd name="T7" fmla="*/ 250 h 250"/>
                <a:gd name="T8" fmla="*/ 0 60000 65536"/>
                <a:gd name="T9" fmla="*/ 0 60000 65536"/>
                <a:gd name="T10" fmla="*/ 0 60000 65536"/>
                <a:gd name="T11" fmla="*/ 0 60000 65536"/>
                <a:gd name="T12" fmla="*/ 0 w 69"/>
                <a:gd name="T13" fmla="*/ 0 h 250"/>
                <a:gd name="T14" fmla="*/ 69 w 69"/>
                <a:gd name="T15" fmla="*/ 250 h 250"/>
              </a:gdLst>
              <a:ahLst/>
              <a:cxnLst>
                <a:cxn ang="T8">
                  <a:pos x="T0" y="T1"/>
                </a:cxn>
                <a:cxn ang="T9">
                  <a:pos x="T2" y="T3"/>
                </a:cxn>
                <a:cxn ang="T10">
                  <a:pos x="T4" y="T5"/>
                </a:cxn>
                <a:cxn ang="T11">
                  <a:pos x="T6" y="T7"/>
                </a:cxn>
              </a:cxnLst>
              <a:rect l="T12" t="T13" r="T14" b="T15"/>
              <a:pathLst>
                <a:path w="69" h="250">
                  <a:moveTo>
                    <a:pt x="0" y="0"/>
                  </a:moveTo>
                  <a:lnTo>
                    <a:pt x="25" y="74"/>
                  </a:lnTo>
                  <a:lnTo>
                    <a:pt x="42" y="157"/>
                  </a:lnTo>
                  <a:lnTo>
                    <a:pt x="69" y="250"/>
                  </a:lnTo>
                </a:path>
              </a:pathLst>
            </a:custGeom>
            <a:noFill/>
            <a:ln w="12700">
              <a:solidFill>
                <a:srgbClr val="00FF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76" name="Freeform 326"/>
            <p:cNvSpPr>
              <a:spLocks/>
            </p:cNvSpPr>
            <p:nvPr/>
          </p:nvSpPr>
          <p:spPr bwMode="auto">
            <a:xfrm>
              <a:off x="1476" y="1119"/>
              <a:ext cx="50" cy="49"/>
            </a:xfrm>
            <a:custGeom>
              <a:avLst/>
              <a:gdLst>
                <a:gd name="T0" fmla="*/ 25 w 50"/>
                <a:gd name="T1" fmla="*/ 0 h 49"/>
                <a:gd name="T2" fmla="*/ 50 w 50"/>
                <a:gd name="T3" fmla="*/ 25 h 49"/>
                <a:gd name="T4" fmla="*/ 25 w 50"/>
                <a:gd name="T5" fmla="*/ 49 h 49"/>
                <a:gd name="T6" fmla="*/ 0 w 50"/>
                <a:gd name="T7" fmla="*/ 25 h 49"/>
                <a:gd name="T8" fmla="*/ 25 w 50"/>
                <a:gd name="T9" fmla="*/ 0 h 49"/>
                <a:gd name="T10" fmla="*/ 0 60000 65536"/>
                <a:gd name="T11" fmla="*/ 0 60000 65536"/>
                <a:gd name="T12" fmla="*/ 0 60000 65536"/>
                <a:gd name="T13" fmla="*/ 0 60000 65536"/>
                <a:gd name="T14" fmla="*/ 0 60000 65536"/>
                <a:gd name="T15" fmla="*/ 0 w 50"/>
                <a:gd name="T16" fmla="*/ 0 h 49"/>
                <a:gd name="T17" fmla="*/ 50 w 50"/>
                <a:gd name="T18" fmla="*/ 49 h 49"/>
              </a:gdLst>
              <a:ahLst/>
              <a:cxnLst>
                <a:cxn ang="T10">
                  <a:pos x="T0" y="T1"/>
                </a:cxn>
                <a:cxn ang="T11">
                  <a:pos x="T2" y="T3"/>
                </a:cxn>
                <a:cxn ang="T12">
                  <a:pos x="T4" y="T5"/>
                </a:cxn>
                <a:cxn ang="T13">
                  <a:pos x="T6" y="T7"/>
                </a:cxn>
                <a:cxn ang="T14">
                  <a:pos x="T8" y="T9"/>
                </a:cxn>
              </a:cxnLst>
              <a:rect l="T15" t="T16" r="T17" b="T18"/>
              <a:pathLst>
                <a:path w="50" h="49">
                  <a:moveTo>
                    <a:pt x="25" y="0"/>
                  </a:moveTo>
                  <a:lnTo>
                    <a:pt x="50" y="25"/>
                  </a:lnTo>
                  <a:lnTo>
                    <a:pt x="25" y="49"/>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77" name="Freeform 327"/>
            <p:cNvSpPr>
              <a:spLocks/>
            </p:cNvSpPr>
            <p:nvPr/>
          </p:nvSpPr>
          <p:spPr bwMode="auto">
            <a:xfrm>
              <a:off x="1493" y="1127"/>
              <a:ext cx="49" cy="50"/>
            </a:xfrm>
            <a:custGeom>
              <a:avLst/>
              <a:gdLst>
                <a:gd name="T0" fmla="*/ 25 w 49"/>
                <a:gd name="T1" fmla="*/ 0 h 50"/>
                <a:gd name="T2" fmla="*/ 49 w 49"/>
                <a:gd name="T3" fmla="*/ 25 h 50"/>
                <a:gd name="T4" fmla="*/ 25 w 49"/>
                <a:gd name="T5" fmla="*/ 50 h 50"/>
                <a:gd name="T6" fmla="*/ 0 w 49"/>
                <a:gd name="T7" fmla="*/ 25 h 50"/>
                <a:gd name="T8" fmla="*/ 25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25" y="0"/>
                  </a:moveTo>
                  <a:lnTo>
                    <a:pt x="49" y="25"/>
                  </a:lnTo>
                  <a:lnTo>
                    <a:pt x="25" y="50"/>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78" name="Freeform 328"/>
            <p:cNvSpPr>
              <a:spLocks/>
            </p:cNvSpPr>
            <p:nvPr/>
          </p:nvSpPr>
          <p:spPr bwMode="auto">
            <a:xfrm>
              <a:off x="1509" y="113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 name="T10" fmla="*/ 0 60000 65536"/>
                <a:gd name="T11" fmla="*/ 0 60000 65536"/>
                <a:gd name="T12" fmla="*/ 0 60000 65536"/>
                <a:gd name="T13" fmla="*/ 0 60000 65536"/>
                <a:gd name="T14" fmla="*/ 0 60000 65536"/>
                <a:gd name="T15" fmla="*/ 0 w 50"/>
                <a:gd name="T16" fmla="*/ 0 h 50"/>
                <a:gd name="T17" fmla="*/ 50 w 50"/>
                <a:gd name="T18" fmla="*/ 50 h 50"/>
              </a:gdLst>
              <a:ahLst/>
              <a:cxnLst>
                <a:cxn ang="T10">
                  <a:pos x="T0" y="T1"/>
                </a:cxn>
                <a:cxn ang="T11">
                  <a:pos x="T2" y="T3"/>
                </a:cxn>
                <a:cxn ang="T12">
                  <a:pos x="T4" y="T5"/>
                </a:cxn>
                <a:cxn ang="T13">
                  <a:pos x="T6" y="T7"/>
                </a:cxn>
                <a:cxn ang="T14">
                  <a:pos x="T8" y="T9"/>
                </a:cxn>
              </a:cxnLst>
              <a:rect l="T15" t="T16" r="T17" b="T18"/>
              <a:pathLst>
                <a:path w="50" h="50">
                  <a:moveTo>
                    <a:pt x="25" y="0"/>
                  </a:moveTo>
                  <a:lnTo>
                    <a:pt x="50" y="25"/>
                  </a:lnTo>
                  <a:lnTo>
                    <a:pt x="25" y="50"/>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79" name="Freeform 329"/>
            <p:cNvSpPr>
              <a:spLocks/>
            </p:cNvSpPr>
            <p:nvPr/>
          </p:nvSpPr>
          <p:spPr bwMode="auto">
            <a:xfrm>
              <a:off x="1534" y="113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 name="T10" fmla="*/ 0 60000 65536"/>
                <a:gd name="T11" fmla="*/ 0 60000 65536"/>
                <a:gd name="T12" fmla="*/ 0 60000 65536"/>
                <a:gd name="T13" fmla="*/ 0 60000 65536"/>
                <a:gd name="T14" fmla="*/ 0 60000 65536"/>
                <a:gd name="T15" fmla="*/ 0 w 50"/>
                <a:gd name="T16" fmla="*/ 0 h 50"/>
                <a:gd name="T17" fmla="*/ 50 w 50"/>
                <a:gd name="T18" fmla="*/ 50 h 50"/>
              </a:gdLst>
              <a:ahLst/>
              <a:cxnLst>
                <a:cxn ang="T10">
                  <a:pos x="T0" y="T1"/>
                </a:cxn>
                <a:cxn ang="T11">
                  <a:pos x="T2" y="T3"/>
                </a:cxn>
                <a:cxn ang="T12">
                  <a:pos x="T4" y="T5"/>
                </a:cxn>
                <a:cxn ang="T13">
                  <a:pos x="T6" y="T7"/>
                </a:cxn>
                <a:cxn ang="T14">
                  <a:pos x="T8" y="T9"/>
                </a:cxn>
              </a:cxnLst>
              <a:rect l="T15" t="T16" r="T17" b="T18"/>
              <a:pathLst>
                <a:path w="50" h="50">
                  <a:moveTo>
                    <a:pt x="25" y="0"/>
                  </a:moveTo>
                  <a:lnTo>
                    <a:pt x="50" y="25"/>
                  </a:lnTo>
                  <a:lnTo>
                    <a:pt x="25" y="50"/>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80" name="Freeform 330"/>
            <p:cNvSpPr>
              <a:spLocks/>
            </p:cNvSpPr>
            <p:nvPr/>
          </p:nvSpPr>
          <p:spPr bwMode="auto">
            <a:xfrm>
              <a:off x="1617" y="1177"/>
              <a:ext cx="49" cy="49"/>
            </a:xfrm>
            <a:custGeom>
              <a:avLst/>
              <a:gdLst>
                <a:gd name="T0" fmla="*/ 24 w 49"/>
                <a:gd name="T1" fmla="*/ 0 h 49"/>
                <a:gd name="T2" fmla="*/ 49 w 49"/>
                <a:gd name="T3" fmla="*/ 24 h 49"/>
                <a:gd name="T4" fmla="*/ 24 w 49"/>
                <a:gd name="T5" fmla="*/ 49 h 49"/>
                <a:gd name="T6" fmla="*/ 0 w 49"/>
                <a:gd name="T7" fmla="*/ 24 h 49"/>
                <a:gd name="T8" fmla="*/ 24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49" y="24"/>
                  </a:lnTo>
                  <a:lnTo>
                    <a:pt x="24" y="49"/>
                  </a:lnTo>
                  <a:lnTo>
                    <a:pt x="0" y="24"/>
                  </a:lnTo>
                  <a:lnTo>
                    <a:pt x="24"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81" name="Freeform 331"/>
            <p:cNvSpPr>
              <a:spLocks/>
            </p:cNvSpPr>
            <p:nvPr/>
          </p:nvSpPr>
          <p:spPr bwMode="auto">
            <a:xfrm>
              <a:off x="1708" y="1185"/>
              <a:ext cx="49" cy="49"/>
            </a:xfrm>
            <a:custGeom>
              <a:avLst/>
              <a:gdLst>
                <a:gd name="T0" fmla="*/ 24 w 49"/>
                <a:gd name="T1" fmla="*/ 0 h 49"/>
                <a:gd name="T2" fmla="*/ 49 w 49"/>
                <a:gd name="T3" fmla="*/ 25 h 49"/>
                <a:gd name="T4" fmla="*/ 24 w 49"/>
                <a:gd name="T5" fmla="*/ 49 h 49"/>
                <a:gd name="T6" fmla="*/ 0 w 49"/>
                <a:gd name="T7" fmla="*/ 25 h 49"/>
                <a:gd name="T8" fmla="*/ 24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49" y="25"/>
                  </a:lnTo>
                  <a:lnTo>
                    <a:pt x="24" y="49"/>
                  </a:lnTo>
                  <a:lnTo>
                    <a:pt x="0" y="25"/>
                  </a:lnTo>
                  <a:lnTo>
                    <a:pt x="24"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82" name="Freeform 332"/>
            <p:cNvSpPr>
              <a:spLocks/>
            </p:cNvSpPr>
            <p:nvPr/>
          </p:nvSpPr>
          <p:spPr bwMode="auto">
            <a:xfrm>
              <a:off x="1790" y="1177"/>
              <a:ext cx="50" cy="49"/>
            </a:xfrm>
            <a:custGeom>
              <a:avLst/>
              <a:gdLst>
                <a:gd name="T0" fmla="*/ 25 w 50"/>
                <a:gd name="T1" fmla="*/ 0 h 49"/>
                <a:gd name="T2" fmla="*/ 50 w 50"/>
                <a:gd name="T3" fmla="*/ 24 h 49"/>
                <a:gd name="T4" fmla="*/ 25 w 50"/>
                <a:gd name="T5" fmla="*/ 49 h 49"/>
                <a:gd name="T6" fmla="*/ 0 w 50"/>
                <a:gd name="T7" fmla="*/ 24 h 49"/>
                <a:gd name="T8" fmla="*/ 25 w 50"/>
                <a:gd name="T9" fmla="*/ 0 h 49"/>
                <a:gd name="T10" fmla="*/ 0 60000 65536"/>
                <a:gd name="T11" fmla="*/ 0 60000 65536"/>
                <a:gd name="T12" fmla="*/ 0 60000 65536"/>
                <a:gd name="T13" fmla="*/ 0 60000 65536"/>
                <a:gd name="T14" fmla="*/ 0 60000 65536"/>
                <a:gd name="T15" fmla="*/ 0 w 50"/>
                <a:gd name="T16" fmla="*/ 0 h 49"/>
                <a:gd name="T17" fmla="*/ 50 w 50"/>
                <a:gd name="T18" fmla="*/ 49 h 49"/>
              </a:gdLst>
              <a:ahLst/>
              <a:cxnLst>
                <a:cxn ang="T10">
                  <a:pos x="T0" y="T1"/>
                </a:cxn>
                <a:cxn ang="T11">
                  <a:pos x="T2" y="T3"/>
                </a:cxn>
                <a:cxn ang="T12">
                  <a:pos x="T4" y="T5"/>
                </a:cxn>
                <a:cxn ang="T13">
                  <a:pos x="T6" y="T7"/>
                </a:cxn>
                <a:cxn ang="T14">
                  <a:pos x="T8" y="T9"/>
                </a:cxn>
              </a:cxnLst>
              <a:rect l="T15" t="T16" r="T17" b="T18"/>
              <a:pathLst>
                <a:path w="50" h="49">
                  <a:moveTo>
                    <a:pt x="25" y="0"/>
                  </a:moveTo>
                  <a:lnTo>
                    <a:pt x="50" y="24"/>
                  </a:lnTo>
                  <a:lnTo>
                    <a:pt x="25" y="49"/>
                  </a:lnTo>
                  <a:lnTo>
                    <a:pt x="0" y="24"/>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83" name="Freeform 333"/>
            <p:cNvSpPr>
              <a:spLocks/>
            </p:cNvSpPr>
            <p:nvPr/>
          </p:nvSpPr>
          <p:spPr bwMode="auto">
            <a:xfrm>
              <a:off x="1881" y="1160"/>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 name="T10" fmla="*/ 0 60000 65536"/>
                <a:gd name="T11" fmla="*/ 0 60000 65536"/>
                <a:gd name="T12" fmla="*/ 0 60000 65536"/>
                <a:gd name="T13" fmla="*/ 0 60000 65536"/>
                <a:gd name="T14" fmla="*/ 0 60000 65536"/>
                <a:gd name="T15" fmla="*/ 0 w 50"/>
                <a:gd name="T16" fmla="*/ 0 h 50"/>
                <a:gd name="T17" fmla="*/ 50 w 50"/>
                <a:gd name="T18" fmla="*/ 50 h 50"/>
              </a:gdLst>
              <a:ahLst/>
              <a:cxnLst>
                <a:cxn ang="T10">
                  <a:pos x="T0" y="T1"/>
                </a:cxn>
                <a:cxn ang="T11">
                  <a:pos x="T2" y="T3"/>
                </a:cxn>
                <a:cxn ang="T12">
                  <a:pos x="T4" y="T5"/>
                </a:cxn>
                <a:cxn ang="T13">
                  <a:pos x="T6" y="T7"/>
                </a:cxn>
                <a:cxn ang="T14">
                  <a:pos x="T8" y="T9"/>
                </a:cxn>
              </a:cxnLst>
              <a:rect l="T15" t="T16" r="T17" b="T18"/>
              <a:pathLst>
                <a:path w="50" h="50">
                  <a:moveTo>
                    <a:pt x="25" y="0"/>
                  </a:moveTo>
                  <a:lnTo>
                    <a:pt x="50" y="25"/>
                  </a:lnTo>
                  <a:lnTo>
                    <a:pt x="25" y="50"/>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84" name="Freeform 334"/>
            <p:cNvSpPr>
              <a:spLocks/>
            </p:cNvSpPr>
            <p:nvPr/>
          </p:nvSpPr>
          <p:spPr bwMode="auto">
            <a:xfrm>
              <a:off x="1972" y="113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 name="T10" fmla="*/ 0 60000 65536"/>
                <a:gd name="T11" fmla="*/ 0 60000 65536"/>
                <a:gd name="T12" fmla="*/ 0 60000 65536"/>
                <a:gd name="T13" fmla="*/ 0 60000 65536"/>
                <a:gd name="T14" fmla="*/ 0 60000 65536"/>
                <a:gd name="T15" fmla="*/ 0 w 50"/>
                <a:gd name="T16" fmla="*/ 0 h 50"/>
                <a:gd name="T17" fmla="*/ 50 w 50"/>
                <a:gd name="T18" fmla="*/ 50 h 50"/>
              </a:gdLst>
              <a:ahLst/>
              <a:cxnLst>
                <a:cxn ang="T10">
                  <a:pos x="T0" y="T1"/>
                </a:cxn>
                <a:cxn ang="T11">
                  <a:pos x="T2" y="T3"/>
                </a:cxn>
                <a:cxn ang="T12">
                  <a:pos x="T4" y="T5"/>
                </a:cxn>
                <a:cxn ang="T13">
                  <a:pos x="T6" y="T7"/>
                </a:cxn>
                <a:cxn ang="T14">
                  <a:pos x="T8" y="T9"/>
                </a:cxn>
              </a:cxnLst>
              <a:rect l="T15" t="T16" r="T17" b="T18"/>
              <a:pathLst>
                <a:path w="50" h="50">
                  <a:moveTo>
                    <a:pt x="25" y="0"/>
                  </a:moveTo>
                  <a:lnTo>
                    <a:pt x="50" y="25"/>
                  </a:lnTo>
                  <a:lnTo>
                    <a:pt x="25" y="50"/>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85" name="Freeform 335"/>
            <p:cNvSpPr>
              <a:spLocks/>
            </p:cNvSpPr>
            <p:nvPr/>
          </p:nvSpPr>
          <p:spPr bwMode="auto">
            <a:xfrm>
              <a:off x="2055" y="1119"/>
              <a:ext cx="49" cy="49"/>
            </a:xfrm>
            <a:custGeom>
              <a:avLst/>
              <a:gdLst>
                <a:gd name="T0" fmla="*/ 24 w 49"/>
                <a:gd name="T1" fmla="*/ 0 h 49"/>
                <a:gd name="T2" fmla="*/ 49 w 49"/>
                <a:gd name="T3" fmla="*/ 25 h 49"/>
                <a:gd name="T4" fmla="*/ 24 w 49"/>
                <a:gd name="T5" fmla="*/ 49 h 49"/>
                <a:gd name="T6" fmla="*/ 0 w 49"/>
                <a:gd name="T7" fmla="*/ 25 h 49"/>
                <a:gd name="T8" fmla="*/ 24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49" y="25"/>
                  </a:lnTo>
                  <a:lnTo>
                    <a:pt x="24" y="49"/>
                  </a:lnTo>
                  <a:lnTo>
                    <a:pt x="0" y="25"/>
                  </a:lnTo>
                  <a:lnTo>
                    <a:pt x="24"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86" name="Freeform 336"/>
            <p:cNvSpPr>
              <a:spLocks/>
            </p:cNvSpPr>
            <p:nvPr/>
          </p:nvSpPr>
          <p:spPr bwMode="auto">
            <a:xfrm>
              <a:off x="2145" y="1119"/>
              <a:ext cx="50" cy="49"/>
            </a:xfrm>
            <a:custGeom>
              <a:avLst/>
              <a:gdLst>
                <a:gd name="T0" fmla="*/ 25 w 50"/>
                <a:gd name="T1" fmla="*/ 0 h 49"/>
                <a:gd name="T2" fmla="*/ 50 w 50"/>
                <a:gd name="T3" fmla="*/ 25 h 49"/>
                <a:gd name="T4" fmla="*/ 25 w 50"/>
                <a:gd name="T5" fmla="*/ 49 h 49"/>
                <a:gd name="T6" fmla="*/ 0 w 50"/>
                <a:gd name="T7" fmla="*/ 25 h 49"/>
                <a:gd name="T8" fmla="*/ 25 w 50"/>
                <a:gd name="T9" fmla="*/ 0 h 49"/>
                <a:gd name="T10" fmla="*/ 0 60000 65536"/>
                <a:gd name="T11" fmla="*/ 0 60000 65536"/>
                <a:gd name="T12" fmla="*/ 0 60000 65536"/>
                <a:gd name="T13" fmla="*/ 0 60000 65536"/>
                <a:gd name="T14" fmla="*/ 0 60000 65536"/>
                <a:gd name="T15" fmla="*/ 0 w 50"/>
                <a:gd name="T16" fmla="*/ 0 h 49"/>
                <a:gd name="T17" fmla="*/ 50 w 50"/>
                <a:gd name="T18" fmla="*/ 49 h 49"/>
              </a:gdLst>
              <a:ahLst/>
              <a:cxnLst>
                <a:cxn ang="T10">
                  <a:pos x="T0" y="T1"/>
                </a:cxn>
                <a:cxn ang="T11">
                  <a:pos x="T2" y="T3"/>
                </a:cxn>
                <a:cxn ang="T12">
                  <a:pos x="T4" y="T5"/>
                </a:cxn>
                <a:cxn ang="T13">
                  <a:pos x="T6" y="T7"/>
                </a:cxn>
                <a:cxn ang="T14">
                  <a:pos x="T8" y="T9"/>
                </a:cxn>
              </a:cxnLst>
              <a:rect l="T15" t="T16" r="T17" b="T18"/>
              <a:pathLst>
                <a:path w="50" h="49">
                  <a:moveTo>
                    <a:pt x="25" y="0"/>
                  </a:moveTo>
                  <a:lnTo>
                    <a:pt x="50" y="25"/>
                  </a:lnTo>
                  <a:lnTo>
                    <a:pt x="25" y="49"/>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87" name="Freeform 337"/>
            <p:cNvSpPr>
              <a:spLocks/>
            </p:cNvSpPr>
            <p:nvPr/>
          </p:nvSpPr>
          <p:spPr bwMode="auto">
            <a:xfrm>
              <a:off x="2228" y="1144"/>
              <a:ext cx="50" cy="49"/>
            </a:xfrm>
            <a:custGeom>
              <a:avLst/>
              <a:gdLst>
                <a:gd name="T0" fmla="*/ 25 w 50"/>
                <a:gd name="T1" fmla="*/ 0 h 49"/>
                <a:gd name="T2" fmla="*/ 50 w 50"/>
                <a:gd name="T3" fmla="*/ 24 h 49"/>
                <a:gd name="T4" fmla="*/ 25 w 50"/>
                <a:gd name="T5" fmla="*/ 49 h 49"/>
                <a:gd name="T6" fmla="*/ 0 w 50"/>
                <a:gd name="T7" fmla="*/ 24 h 49"/>
                <a:gd name="T8" fmla="*/ 25 w 50"/>
                <a:gd name="T9" fmla="*/ 0 h 49"/>
                <a:gd name="T10" fmla="*/ 0 60000 65536"/>
                <a:gd name="T11" fmla="*/ 0 60000 65536"/>
                <a:gd name="T12" fmla="*/ 0 60000 65536"/>
                <a:gd name="T13" fmla="*/ 0 60000 65536"/>
                <a:gd name="T14" fmla="*/ 0 60000 65536"/>
                <a:gd name="T15" fmla="*/ 0 w 50"/>
                <a:gd name="T16" fmla="*/ 0 h 49"/>
                <a:gd name="T17" fmla="*/ 50 w 50"/>
                <a:gd name="T18" fmla="*/ 49 h 49"/>
              </a:gdLst>
              <a:ahLst/>
              <a:cxnLst>
                <a:cxn ang="T10">
                  <a:pos x="T0" y="T1"/>
                </a:cxn>
                <a:cxn ang="T11">
                  <a:pos x="T2" y="T3"/>
                </a:cxn>
                <a:cxn ang="T12">
                  <a:pos x="T4" y="T5"/>
                </a:cxn>
                <a:cxn ang="T13">
                  <a:pos x="T6" y="T7"/>
                </a:cxn>
                <a:cxn ang="T14">
                  <a:pos x="T8" y="T9"/>
                </a:cxn>
              </a:cxnLst>
              <a:rect l="T15" t="T16" r="T17" b="T18"/>
              <a:pathLst>
                <a:path w="50" h="49">
                  <a:moveTo>
                    <a:pt x="25" y="0"/>
                  </a:moveTo>
                  <a:lnTo>
                    <a:pt x="50" y="24"/>
                  </a:lnTo>
                  <a:lnTo>
                    <a:pt x="25" y="49"/>
                  </a:lnTo>
                  <a:lnTo>
                    <a:pt x="0" y="24"/>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88" name="Freeform 338"/>
            <p:cNvSpPr>
              <a:spLocks/>
            </p:cNvSpPr>
            <p:nvPr/>
          </p:nvSpPr>
          <p:spPr bwMode="auto">
            <a:xfrm>
              <a:off x="2319" y="1144"/>
              <a:ext cx="49" cy="49"/>
            </a:xfrm>
            <a:custGeom>
              <a:avLst/>
              <a:gdLst>
                <a:gd name="T0" fmla="*/ 25 w 49"/>
                <a:gd name="T1" fmla="*/ 0 h 49"/>
                <a:gd name="T2" fmla="*/ 49 w 49"/>
                <a:gd name="T3" fmla="*/ 24 h 49"/>
                <a:gd name="T4" fmla="*/ 25 w 49"/>
                <a:gd name="T5" fmla="*/ 49 h 49"/>
                <a:gd name="T6" fmla="*/ 0 w 49"/>
                <a:gd name="T7" fmla="*/ 24 h 49"/>
                <a:gd name="T8" fmla="*/ 25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5" y="0"/>
                  </a:moveTo>
                  <a:lnTo>
                    <a:pt x="49" y="24"/>
                  </a:lnTo>
                  <a:lnTo>
                    <a:pt x="25" y="49"/>
                  </a:lnTo>
                  <a:lnTo>
                    <a:pt x="0" y="24"/>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89" name="Freeform 339"/>
            <p:cNvSpPr>
              <a:spLocks/>
            </p:cNvSpPr>
            <p:nvPr/>
          </p:nvSpPr>
          <p:spPr bwMode="auto">
            <a:xfrm>
              <a:off x="2410" y="1152"/>
              <a:ext cx="49" cy="49"/>
            </a:xfrm>
            <a:custGeom>
              <a:avLst/>
              <a:gdLst>
                <a:gd name="T0" fmla="*/ 25 w 49"/>
                <a:gd name="T1" fmla="*/ 0 h 49"/>
                <a:gd name="T2" fmla="*/ 49 w 49"/>
                <a:gd name="T3" fmla="*/ 25 h 49"/>
                <a:gd name="T4" fmla="*/ 25 w 49"/>
                <a:gd name="T5" fmla="*/ 49 h 49"/>
                <a:gd name="T6" fmla="*/ 0 w 49"/>
                <a:gd name="T7" fmla="*/ 25 h 49"/>
                <a:gd name="T8" fmla="*/ 25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5" y="0"/>
                  </a:moveTo>
                  <a:lnTo>
                    <a:pt x="49" y="25"/>
                  </a:lnTo>
                  <a:lnTo>
                    <a:pt x="25" y="49"/>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90" name="Freeform 340"/>
            <p:cNvSpPr>
              <a:spLocks/>
            </p:cNvSpPr>
            <p:nvPr/>
          </p:nvSpPr>
          <p:spPr bwMode="auto">
            <a:xfrm>
              <a:off x="2492" y="1160"/>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 name="T10" fmla="*/ 0 60000 65536"/>
                <a:gd name="T11" fmla="*/ 0 60000 65536"/>
                <a:gd name="T12" fmla="*/ 0 60000 65536"/>
                <a:gd name="T13" fmla="*/ 0 60000 65536"/>
                <a:gd name="T14" fmla="*/ 0 60000 65536"/>
                <a:gd name="T15" fmla="*/ 0 w 50"/>
                <a:gd name="T16" fmla="*/ 0 h 50"/>
                <a:gd name="T17" fmla="*/ 50 w 50"/>
                <a:gd name="T18" fmla="*/ 50 h 50"/>
              </a:gdLst>
              <a:ahLst/>
              <a:cxnLst>
                <a:cxn ang="T10">
                  <a:pos x="T0" y="T1"/>
                </a:cxn>
                <a:cxn ang="T11">
                  <a:pos x="T2" y="T3"/>
                </a:cxn>
                <a:cxn ang="T12">
                  <a:pos x="T4" y="T5"/>
                </a:cxn>
                <a:cxn ang="T13">
                  <a:pos x="T6" y="T7"/>
                </a:cxn>
                <a:cxn ang="T14">
                  <a:pos x="T8" y="T9"/>
                </a:cxn>
              </a:cxnLst>
              <a:rect l="T15" t="T16" r="T17" b="T18"/>
              <a:pathLst>
                <a:path w="50" h="50">
                  <a:moveTo>
                    <a:pt x="25" y="0"/>
                  </a:moveTo>
                  <a:lnTo>
                    <a:pt x="50" y="25"/>
                  </a:lnTo>
                  <a:lnTo>
                    <a:pt x="25" y="50"/>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91" name="Freeform 341"/>
            <p:cNvSpPr>
              <a:spLocks/>
            </p:cNvSpPr>
            <p:nvPr/>
          </p:nvSpPr>
          <p:spPr bwMode="auto">
            <a:xfrm>
              <a:off x="2583" y="1160"/>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 name="T10" fmla="*/ 0 60000 65536"/>
                <a:gd name="T11" fmla="*/ 0 60000 65536"/>
                <a:gd name="T12" fmla="*/ 0 60000 65536"/>
                <a:gd name="T13" fmla="*/ 0 60000 65536"/>
                <a:gd name="T14" fmla="*/ 0 60000 65536"/>
                <a:gd name="T15" fmla="*/ 0 w 50"/>
                <a:gd name="T16" fmla="*/ 0 h 50"/>
                <a:gd name="T17" fmla="*/ 50 w 50"/>
                <a:gd name="T18" fmla="*/ 50 h 50"/>
              </a:gdLst>
              <a:ahLst/>
              <a:cxnLst>
                <a:cxn ang="T10">
                  <a:pos x="T0" y="T1"/>
                </a:cxn>
                <a:cxn ang="T11">
                  <a:pos x="T2" y="T3"/>
                </a:cxn>
                <a:cxn ang="T12">
                  <a:pos x="T4" y="T5"/>
                </a:cxn>
                <a:cxn ang="T13">
                  <a:pos x="T6" y="T7"/>
                </a:cxn>
                <a:cxn ang="T14">
                  <a:pos x="T8" y="T9"/>
                </a:cxn>
              </a:cxnLst>
              <a:rect l="T15" t="T16" r="T17" b="T18"/>
              <a:pathLst>
                <a:path w="50" h="50">
                  <a:moveTo>
                    <a:pt x="25" y="0"/>
                  </a:moveTo>
                  <a:lnTo>
                    <a:pt x="50" y="25"/>
                  </a:lnTo>
                  <a:lnTo>
                    <a:pt x="25" y="50"/>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92" name="Freeform 342"/>
            <p:cNvSpPr>
              <a:spLocks/>
            </p:cNvSpPr>
            <p:nvPr/>
          </p:nvSpPr>
          <p:spPr bwMode="auto">
            <a:xfrm>
              <a:off x="2666" y="1168"/>
              <a:ext cx="49" cy="50"/>
            </a:xfrm>
            <a:custGeom>
              <a:avLst/>
              <a:gdLst>
                <a:gd name="T0" fmla="*/ 25 w 49"/>
                <a:gd name="T1" fmla="*/ 0 h 50"/>
                <a:gd name="T2" fmla="*/ 49 w 49"/>
                <a:gd name="T3" fmla="*/ 25 h 50"/>
                <a:gd name="T4" fmla="*/ 25 w 49"/>
                <a:gd name="T5" fmla="*/ 50 h 50"/>
                <a:gd name="T6" fmla="*/ 0 w 49"/>
                <a:gd name="T7" fmla="*/ 25 h 50"/>
                <a:gd name="T8" fmla="*/ 25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25" y="0"/>
                  </a:moveTo>
                  <a:lnTo>
                    <a:pt x="49" y="25"/>
                  </a:lnTo>
                  <a:lnTo>
                    <a:pt x="25" y="50"/>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93" name="Freeform 343"/>
            <p:cNvSpPr>
              <a:spLocks/>
            </p:cNvSpPr>
            <p:nvPr/>
          </p:nvSpPr>
          <p:spPr bwMode="auto">
            <a:xfrm>
              <a:off x="2757" y="1185"/>
              <a:ext cx="49" cy="49"/>
            </a:xfrm>
            <a:custGeom>
              <a:avLst/>
              <a:gdLst>
                <a:gd name="T0" fmla="*/ 25 w 49"/>
                <a:gd name="T1" fmla="*/ 0 h 49"/>
                <a:gd name="T2" fmla="*/ 49 w 49"/>
                <a:gd name="T3" fmla="*/ 25 h 49"/>
                <a:gd name="T4" fmla="*/ 25 w 49"/>
                <a:gd name="T5" fmla="*/ 49 h 49"/>
                <a:gd name="T6" fmla="*/ 0 w 49"/>
                <a:gd name="T7" fmla="*/ 25 h 49"/>
                <a:gd name="T8" fmla="*/ 25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5" y="0"/>
                  </a:moveTo>
                  <a:lnTo>
                    <a:pt x="49" y="25"/>
                  </a:lnTo>
                  <a:lnTo>
                    <a:pt x="25" y="49"/>
                  </a:lnTo>
                  <a:lnTo>
                    <a:pt x="0" y="25"/>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94" name="Freeform 344"/>
            <p:cNvSpPr>
              <a:spLocks/>
            </p:cNvSpPr>
            <p:nvPr/>
          </p:nvSpPr>
          <p:spPr bwMode="auto">
            <a:xfrm>
              <a:off x="2848" y="1201"/>
              <a:ext cx="49" cy="50"/>
            </a:xfrm>
            <a:custGeom>
              <a:avLst/>
              <a:gdLst>
                <a:gd name="T0" fmla="*/ 24 w 49"/>
                <a:gd name="T1" fmla="*/ 0 h 50"/>
                <a:gd name="T2" fmla="*/ 49 w 49"/>
                <a:gd name="T3" fmla="*/ 25 h 50"/>
                <a:gd name="T4" fmla="*/ 24 w 49"/>
                <a:gd name="T5" fmla="*/ 50 h 50"/>
                <a:gd name="T6" fmla="*/ 0 w 49"/>
                <a:gd name="T7" fmla="*/ 25 h 50"/>
                <a:gd name="T8" fmla="*/ 24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24" y="0"/>
                  </a:moveTo>
                  <a:lnTo>
                    <a:pt x="49" y="25"/>
                  </a:lnTo>
                  <a:lnTo>
                    <a:pt x="24" y="50"/>
                  </a:lnTo>
                  <a:lnTo>
                    <a:pt x="0" y="25"/>
                  </a:lnTo>
                  <a:lnTo>
                    <a:pt x="24"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95" name="Freeform 345"/>
            <p:cNvSpPr>
              <a:spLocks/>
            </p:cNvSpPr>
            <p:nvPr/>
          </p:nvSpPr>
          <p:spPr bwMode="auto">
            <a:xfrm>
              <a:off x="4335" y="1490"/>
              <a:ext cx="49" cy="50"/>
            </a:xfrm>
            <a:custGeom>
              <a:avLst/>
              <a:gdLst>
                <a:gd name="T0" fmla="*/ 24 w 49"/>
                <a:gd name="T1" fmla="*/ 0 h 50"/>
                <a:gd name="T2" fmla="*/ 49 w 49"/>
                <a:gd name="T3" fmla="*/ 25 h 50"/>
                <a:gd name="T4" fmla="*/ 24 w 49"/>
                <a:gd name="T5" fmla="*/ 50 h 50"/>
                <a:gd name="T6" fmla="*/ 0 w 49"/>
                <a:gd name="T7" fmla="*/ 25 h 50"/>
                <a:gd name="T8" fmla="*/ 24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24" y="0"/>
                  </a:moveTo>
                  <a:lnTo>
                    <a:pt x="49" y="25"/>
                  </a:lnTo>
                  <a:lnTo>
                    <a:pt x="24" y="50"/>
                  </a:lnTo>
                  <a:lnTo>
                    <a:pt x="0" y="25"/>
                  </a:lnTo>
                  <a:lnTo>
                    <a:pt x="24"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96" name="Freeform 346"/>
            <p:cNvSpPr>
              <a:spLocks/>
            </p:cNvSpPr>
            <p:nvPr/>
          </p:nvSpPr>
          <p:spPr bwMode="auto">
            <a:xfrm>
              <a:off x="1443" y="1086"/>
              <a:ext cx="50" cy="49"/>
            </a:xfrm>
            <a:custGeom>
              <a:avLst/>
              <a:gdLst>
                <a:gd name="T0" fmla="*/ 25 w 50"/>
                <a:gd name="T1" fmla="*/ 0 h 49"/>
                <a:gd name="T2" fmla="*/ 50 w 50"/>
                <a:gd name="T3" fmla="*/ 49 h 49"/>
                <a:gd name="T4" fmla="*/ 0 w 50"/>
                <a:gd name="T5" fmla="*/ 49 h 49"/>
                <a:gd name="T6" fmla="*/ 25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25" y="0"/>
                  </a:moveTo>
                  <a:lnTo>
                    <a:pt x="50" y="49"/>
                  </a:lnTo>
                  <a:lnTo>
                    <a:pt x="0" y="49"/>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97" name="Freeform 347"/>
            <p:cNvSpPr>
              <a:spLocks/>
            </p:cNvSpPr>
            <p:nvPr/>
          </p:nvSpPr>
          <p:spPr bwMode="auto">
            <a:xfrm>
              <a:off x="1460" y="1193"/>
              <a:ext cx="49" cy="50"/>
            </a:xfrm>
            <a:custGeom>
              <a:avLst/>
              <a:gdLst>
                <a:gd name="T0" fmla="*/ 25 w 49"/>
                <a:gd name="T1" fmla="*/ 0 h 50"/>
                <a:gd name="T2" fmla="*/ 49 w 49"/>
                <a:gd name="T3" fmla="*/ 50 h 50"/>
                <a:gd name="T4" fmla="*/ 0 w 49"/>
                <a:gd name="T5" fmla="*/ 50 h 50"/>
                <a:gd name="T6" fmla="*/ 25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5" y="0"/>
                  </a:moveTo>
                  <a:lnTo>
                    <a:pt x="49" y="50"/>
                  </a:lnTo>
                  <a:lnTo>
                    <a:pt x="0" y="50"/>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98" name="Freeform 348"/>
            <p:cNvSpPr>
              <a:spLocks/>
            </p:cNvSpPr>
            <p:nvPr/>
          </p:nvSpPr>
          <p:spPr bwMode="auto">
            <a:xfrm>
              <a:off x="1476" y="1251"/>
              <a:ext cx="50" cy="50"/>
            </a:xfrm>
            <a:custGeom>
              <a:avLst/>
              <a:gdLst>
                <a:gd name="T0" fmla="*/ 25 w 50"/>
                <a:gd name="T1" fmla="*/ 0 h 50"/>
                <a:gd name="T2" fmla="*/ 50 w 50"/>
                <a:gd name="T3" fmla="*/ 50 h 50"/>
                <a:gd name="T4" fmla="*/ 0 w 50"/>
                <a:gd name="T5" fmla="*/ 50 h 50"/>
                <a:gd name="T6" fmla="*/ 25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299" name="Freeform 349"/>
            <p:cNvSpPr>
              <a:spLocks/>
            </p:cNvSpPr>
            <p:nvPr/>
          </p:nvSpPr>
          <p:spPr bwMode="auto">
            <a:xfrm>
              <a:off x="1493" y="1284"/>
              <a:ext cx="49" cy="50"/>
            </a:xfrm>
            <a:custGeom>
              <a:avLst/>
              <a:gdLst>
                <a:gd name="T0" fmla="*/ 25 w 49"/>
                <a:gd name="T1" fmla="*/ 0 h 50"/>
                <a:gd name="T2" fmla="*/ 49 w 49"/>
                <a:gd name="T3" fmla="*/ 50 h 50"/>
                <a:gd name="T4" fmla="*/ 0 w 49"/>
                <a:gd name="T5" fmla="*/ 50 h 50"/>
                <a:gd name="T6" fmla="*/ 25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5" y="0"/>
                  </a:moveTo>
                  <a:lnTo>
                    <a:pt x="49" y="50"/>
                  </a:lnTo>
                  <a:lnTo>
                    <a:pt x="0" y="50"/>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00" name="Freeform 350"/>
            <p:cNvSpPr>
              <a:spLocks/>
            </p:cNvSpPr>
            <p:nvPr/>
          </p:nvSpPr>
          <p:spPr bwMode="auto">
            <a:xfrm>
              <a:off x="1509" y="1342"/>
              <a:ext cx="50" cy="49"/>
            </a:xfrm>
            <a:custGeom>
              <a:avLst/>
              <a:gdLst>
                <a:gd name="T0" fmla="*/ 25 w 50"/>
                <a:gd name="T1" fmla="*/ 0 h 49"/>
                <a:gd name="T2" fmla="*/ 50 w 50"/>
                <a:gd name="T3" fmla="*/ 49 h 49"/>
                <a:gd name="T4" fmla="*/ 0 w 50"/>
                <a:gd name="T5" fmla="*/ 49 h 49"/>
                <a:gd name="T6" fmla="*/ 25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25" y="0"/>
                  </a:moveTo>
                  <a:lnTo>
                    <a:pt x="50" y="49"/>
                  </a:lnTo>
                  <a:lnTo>
                    <a:pt x="0" y="49"/>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01" name="Freeform 351"/>
            <p:cNvSpPr>
              <a:spLocks/>
            </p:cNvSpPr>
            <p:nvPr/>
          </p:nvSpPr>
          <p:spPr bwMode="auto">
            <a:xfrm>
              <a:off x="1534" y="1367"/>
              <a:ext cx="50" cy="49"/>
            </a:xfrm>
            <a:custGeom>
              <a:avLst/>
              <a:gdLst>
                <a:gd name="T0" fmla="*/ 25 w 50"/>
                <a:gd name="T1" fmla="*/ 0 h 49"/>
                <a:gd name="T2" fmla="*/ 50 w 50"/>
                <a:gd name="T3" fmla="*/ 49 h 49"/>
                <a:gd name="T4" fmla="*/ 0 w 50"/>
                <a:gd name="T5" fmla="*/ 49 h 49"/>
                <a:gd name="T6" fmla="*/ 25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25" y="0"/>
                  </a:moveTo>
                  <a:lnTo>
                    <a:pt x="50" y="49"/>
                  </a:lnTo>
                  <a:lnTo>
                    <a:pt x="0" y="49"/>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02" name="Freeform 352"/>
            <p:cNvSpPr>
              <a:spLocks/>
            </p:cNvSpPr>
            <p:nvPr/>
          </p:nvSpPr>
          <p:spPr bwMode="auto">
            <a:xfrm>
              <a:off x="1575" y="1424"/>
              <a:ext cx="50" cy="50"/>
            </a:xfrm>
            <a:custGeom>
              <a:avLst/>
              <a:gdLst>
                <a:gd name="T0" fmla="*/ 25 w 50"/>
                <a:gd name="T1" fmla="*/ 0 h 50"/>
                <a:gd name="T2" fmla="*/ 50 w 50"/>
                <a:gd name="T3" fmla="*/ 50 h 50"/>
                <a:gd name="T4" fmla="*/ 0 w 50"/>
                <a:gd name="T5" fmla="*/ 50 h 50"/>
                <a:gd name="T6" fmla="*/ 25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03" name="Freeform 353"/>
            <p:cNvSpPr>
              <a:spLocks/>
            </p:cNvSpPr>
            <p:nvPr/>
          </p:nvSpPr>
          <p:spPr bwMode="auto">
            <a:xfrm>
              <a:off x="1617" y="1474"/>
              <a:ext cx="49" cy="50"/>
            </a:xfrm>
            <a:custGeom>
              <a:avLst/>
              <a:gdLst>
                <a:gd name="T0" fmla="*/ 24 w 49"/>
                <a:gd name="T1" fmla="*/ 0 h 50"/>
                <a:gd name="T2" fmla="*/ 49 w 49"/>
                <a:gd name="T3" fmla="*/ 50 h 50"/>
                <a:gd name="T4" fmla="*/ 0 w 49"/>
                <a:gd name="T5" fmla="*/ 50 h 50"/>
                <a:gd name="T6" fmla="*/ 24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4" y="0"/>
                  </a:moveTo>
                  <a:lnTo>
                    <a:pt x="49" y="50"/>
                  </a:lnTo>
                  <a:lnTo>
                    <a:pt x="0" y="50"/>
                  </a:lnTo>
                  <a:lnTo>
                    <a:pt x="24"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04" name="Freeform 354"/>
            <p:cNvSpPr>
              <a:spLocks/>
            </p:cNvSpPr>
            <p:nvPr/>
          </p:nvSpPr>
          <p:spPr bwMode="auto">
            <a:xfrm>
              <a:off x="1708" y="1548"/>
              <a:ext cx="49" cy="50"/>
            </a:xfrm>
            <a:custGeom>
              <a:avLst/>
              <a:gdLst>
                <a:gd name="T0" fmla="*/ 24 w 49"/>
                <a:gd name="T1" fmla="*/ 0 h 50"/>
                <a:gd name="T2" fmla="*/ 49 w 49"/>
                <a:gd name="T3" fmla="*/ 50 h 50"/>
                <a:gd name="T4" fmla="*/ 0 w 49"/>
                <a:gd name="T5" fmla="*/ 50 h 50"/>
                <a:gd name="T6" fmla="*/ 24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4" y="0"/>
                  </a:moveTo>
                  <a:lnTo>
                    <a:pt x="49" y="50"/>
                  </a:lnTo>
                  <a:lnTo>
                    <a:pt x="0" y="50"/>
                  </a:lnTo>
                  <a:lnTo>
                    <a:pt x="24"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05" name="Freeform 355"/>
            <p:cNvSpPr>
              <a:spLocks/>
            </p:cNvSpPr>
            <p:nvPr/>
          </p:nvSpPr>
          <p:spPr bwMode="auto">
            <a:xfrm>
              <a:off x="1881" y="1647"/>
              <a:ext cx="50" cy="50"/>
            </a:xfrm>
            <a:custGeom>
              <a:avLst/>
              <a:gdLst>
                <a:gd name="T0" fmla="*/ 25 w 50"/>
                <a:gd name="T1" fmla="*/ 0 h 50"/>
                <a:gd name="T2" fmla="*/ 50 w 50"/>
                <a:gd name="T3" fmla="*/ 50 h 50"/>
                <a:gd name="T4" fmla="*/ 0 w 50"/>
                <a:gd name="T5" fmla="*/ 50 h 50"/>
                <a:gd name="T6" fmla="*/ 25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06" name="Freeform 356"/>
            <p:cNvSpPr>
              <a:spLocks/>
            </p:cNvSpPr>
            <p:nvPr/>
          </p:nvSpPr>
          <p:spPr bwMode="auto">
            <a:xfrm>
              <a:off x="2055" y="1705"/>
              <a:ext cx="49" cy="50"/>
            </a:xfrm>
            <a:custGeom>
              <a:avLst/>
              <a:gdLst>
                <a:gd name="T0" fmla="*/ 24 w 49"/>
                <a:gd name="T1" fmla="*/ 0 h 50"/>
                <a:gd name="T2" fmla="*/ 49 w 49"/>
                <a:gd name="T3" fmla="*/ 50 h 50"/>
                <a:gd name="T4" fmla="*/ 0 w 49"/>
                <a:gd name="T5" fmla="*/ 50 h 50"/>
                <a:gd name="T6" fmla="*/ 24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4" y="0"/>
                  </a:moveTo>
                  <a:lnTo>
                    <a:pt x="49" y="50"/>
                  </a:lnTo>
                  <a:lnTo>
                    <a:pt x="0" y="50"/>
                  </a:lnTo>
                  <a:lnTo>
                    <a:pt x="24"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07" name="Freeform 357"/>
            <p:cNvSpPr>
              <a:spLocks/>
            </p:cNvSpPr>
            <p:nvPr/>
          </p:nvSpPr>
          <p:spPr bwMode="auto">
            <a:xfrm>
              <a:off x="2228" y="1755"/>
              <a:ext cx="50" cy="49"/>
            </a:xfrm>
            <a:custGeom>
              <a:avLst/>
              <a:gdLst>
                <a:gd name="T0" fmla="*/ 25 w 50"/>
                <a:gd name="T1" fmla="*/ 0 h 49"/>
                <a:gd name="T2" fmla="*/ 50 w 50"/>
                <a:gd name="T3" fmla="*/ 49 h 49"/>
                <a:gd name="T4" fmla="*/ 0 w 50"/>
                <a:gd name="T5" fmla="*/ 49 h 49"/>
                <a:gd name="T6" fmla="*/ 25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25" y="0"/>
                  </a:moveTo>
                  <a:lnTo>
                    <a:pt x="50" y="49"/>
                  </a:lnTo>
                  <a:lnTo>
                    <a:pt x="0" y="49"/>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08" name="Freeform 358"/>
            <p:cNvSpPr>
              <a:spLocks/>
            </p:cNvSpPr>
            <p:nvPr/>
          </p:nvSpPr>
          <p:spPr bwMode="auto">
            <a:xfrm>
              <a:off x="2228" y="1755"/>
              <a:ext cx="50" cy="49"/>
            </a:xfrm>
            <a:custGeom>
              <a:avLst/>
              <a:gdLst>
                <a:gd name="T0" fmla="*/ 25 w 50"/>
                <a:gd name="T1" fmla="*/ 0 h 49"/>
                <a:gd name="T2" fmla="*/ 50 w 50"/>
                <a:gd name="T3" fmla="*/ 49 h 49"/>
                <a:gd name="T4" fmla="*/ 0 w 50"/>
                <a:gd name="T5" fmla="*/ 49 h 49"/>
                <a:gd name="T6" fmla="*/ 25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25" y="0"/>
                  </a:moveTo>
                  <a:lnTo>
                    <a:pt x="50" y="49"/>
                  </a:lnTo>
                  <a:lnTo>
                    <a:pt x="0" y="49"/>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09" name="Freeform 359"/>
            <p:cNvSpPr>
              <a:spLocks/>
            </p:cNvSpPr>
            <p:nvPr/>
          </p:nvSpPr>
          <p:spPr bwMode="auto">
            <a:xfrm>
              <a:off x="2319" y="1780"/>
              <a:ext cx="49" cy="49"/>
            </a:xfrm>
            <a:custGeom>
              <a:avLst/>
              <a:gdLst>
                <a:gd name="T0" fmla="*/ 25 w 49"/>
                <a:gd name="T1" fmla="*/ 0 h 49"/>
                <a:gd name="T2" fmla="*/ 49 w 49"/>
                <a:gd name="T3" fmla="*/ 49 h 49"/>
                <a:gd name="T4" fmla="*/ 0 w 49"/>
                <a:gd name="T5" fmla="*/ 49 h 49"/>
                <a:gd name="T6" fmla="*/ 25 w 49"/>
                <a:gd name="T7" fmla="*/ 0 h 49"/>
                <a:gd name="T8" fmla="*/ 0 60000 65536"/>
                <a:gd name="T9" fmla="*/ 0 60000 65536"/>
                <a:gd name="T10" fmla="*/ 0 60000 65536"/>
                <a:gd name="T11" fmla="*/ 0 60000 65536"/>
                <a:gd name="T12" fmla="*/ 0 w 49"/>
                <a:gd name="T13" fmla="*/ 0 h 49"/>
                <a:gd name="T14" fmla="*/ 49 w 49"/>
                <a:gd name="T15" fmla="*/ 49 h 49"/>
              </a:gdLst>
              <a:ahLst/>
              <a:cxnLst>
                <a:cxn ang="T8">
                  <a:pos x="T0" y="T1"/>
                </a:cxn>
                <a:cxn ang="T9">
                  <a:pos x="T2" y="T3"/>
                </a:cxn>
                <a:cxn ang="T10">
                  <a:pos x="T4" y="T5"/>
                </a:cxn>
                <a:cxn ang="T11">
                  <a:pos x="T6" y="T7"/>
                </a:cxn>
              </a:cxnLst>
              <a:rect l="T12" t="T13" r="T14" b="T15"/>
              <a:pathLst>
                <a:path w="49" h="49">
                  <a:moveTo>
                    <a:pt x="25" y="0"/>
                  </a:moveTo>
                  <a:lnTo>
                    <a:pt x="49" y="49"/>
                  </a:lnTo>
                  <a:lnTo>
                    <a:pt x="0" y="49"/>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10" name="Freeform 360"/>
            <p:cNvSpPr>
              <a:spLocks/>
            </p:cNvSpPr>
            <p:nvPr/>
          </p:nvSpPr>
          <p:spPr bwMode="auto">
            <a:xfrm>
              <a:off x="2410" y="1796"/>
              <a:ext cx="49" cy="50"/>
            </a:xfrm>
            <a:custGeom>
              <a:avLst/>
              <a:gdLst>
                <a:gd name="T0" fmla="*/ 25 w 49"/>
                <a:gd name="T1" fmla="*/ 0 h 50"/>
                <a:gd name="T2" fmla="*/ 49 w 49"/>
                <a:gd name="T3" fmla="*/ 50 h 50"/>
                <a:gd name="T4" fmla="*/ 0 w 49"/>
                <a:gd name="T5" fmla="*/ 50 h 50"/>
                <a:gd name="T6" fmla="*/ 25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5" y="0"/>
                  </a:moveTo>
                  <a:lnTo>
                    <a:pt x="49" y="50"/>
                  </a:lnTo>
                  <a:lnTo>
                    <a:pt x="0" y="50"/>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11" name="Freeform 361"/>
            <p:cNvSpPr>
              <a:spLocks/>
            </p:cNvSpPr>
            <p:nvPr/>
          </p:nvSpPr>
          <p:spPr bwMode="auto">
            <a:xfrm>
              <a:off x="2492" y="1821"/>
              <a:ext cx="50" cy="49"/>
            </a:xfrm>
            <a:custGeom>
              <a:avLst/>
              <a:gdLst>
                <a:gd name="T0" fmla="*/ 25 w 50"/>
                <a:gd name="T1" fmla="*/ 0 h 49"/>
                <a:gd name="T2" fmla="*/ 50 w 50"/>
                <a:gd name="T3" fmla="*/ 49 h 49"/>
                <a:gd name="T4" fmla="*/ 0 w 50"/>
                <a:gd name="T5" fmla="*/ 49 h 49"/>
                <a:gd name="T6" fmla="*/ 25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25" y="0"/>
                  </a:moveTo>
                  <a:lnTo>
                    <a:pt x="50" y="49"/>
                  </a:lnTo>
                  <a:lnTo>
                    <a:pt x="0" y="49"/>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12" name="Freeform 362"/>
            <p:cNvSpPr>
              <a:spLocks/>
            </p:cNvSpPr>
            <p:nvPr/>
          </p:nvSpPr>
          <p:spPr bwMode="auto">
            <a:xfrm>
              <a:off x="2583" y="1837"/>
              <a:ext cx="50" cy="50"/>
            </a:xfrm>
            <a:custGeom>
              <a:avLst/>
              <a:gdLst>
                <a:gd name="T0" fmla="*/ 25 w 50"/>
                <a:gd name="T1" fmla="*/ 0 h 50"/>
                <a:gd name="T2" fmla="*/ 50 w 50"/>
                <a:gd name="T3" fmla="*/ 50 h 50"/>
                <a:gd name="T4" fmla="*/ 0 w 50"/>
                <a:gd name="T5" fmla="*/ 50 h 50"/>
                <a:gd name="T6" fmla="*/ 25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13" name="Freeform 363"/>
            <p:cNvSpPr>
              <a:spLocks/>
            </p:cNvSpPr>
            <p:nvPr/>
          </p:nvSpPr>
          <p:spPr bwMode="auto">
            <a:xfrm>
              <a:off x="2666" y="1870"/>
              <a:ext cx="49" cy="50"/>
            </a:xfrm>
            <a:custGeom>
              <a:avLst/>
              <a:gdLst>
                <a:gd name="T0" fmla="*/ 25 w 49"/>
                <a:gd name="T1" fmla="*/ 0 h 50"/>
                <a:gd name="T2" fmla="*/ 49 w 49"/>
                <a:gd name="T3" fmla="*/ 50 h 50"/>
                <a:gd name="T4" fmla="*/ 0 w 49"/>
                <a:gd name="T5" fmla="*/ 50 h 50"/>
                <a:gd name="T6" fmla="*/ 25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5" y="0"/>
                  </a:moveTo>
                  <a:lnTo>
                    <a:pt x="49" y="50"/>
                  </a:lnTo>
                  <a:lnTo>
                    <a:pt x="0" y="50"/>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14" name="Freeform 364"/>
            <p:cNvSpPr>
              <a:spLocks/>
            </p:cNvSpPr>
            <p:nvPr/>
          </p:nvSpPr>
          <p:spPr bwMode="auto">
            <a:xfrm>
              <a:off x="2757" y="1895"/>
              <a:ext cx="49" cy="50"/>
            </a:xfrm>
            <a:custGeom>
              <a:avLst/>
              <a:gdLst>
                <a:gd name="T0" fmla="*/ 25 w 49"/>
                <a:gd name="T1" fmla="*/ 0 h 50"/>
                <a:gd name="T2" fmla="*/ 49 w 49"/>
                <a:gd name="T3" fmla="*/ 50 h 50"/>
                <a:gd name="T4" fmla="*/ 0 w 49"/>
                <a:gd name="T5" fmla="*/ 50 h 50"/>
                <a:gd name="T6" fmla="*/ 25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5" y="0"/>
                  </a:moveTo>
                  <a:lnTo>
                    <a:pt x="49" y="50"/>
                  </a:lnTo>
                  <a:lnTo>
                    <a:pt x="0" y="50"/>
                  </a:lnTo>
                  <a:lnTo>
                    <a:pt x="25"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15" name="Freeform 365"/>
            <p:cNvSpPr>
              <a:spLocks/>
            </p:cNvSpPr>
            <p:nvPr/>
          </p:nvSpPr>
          <p:spPr bwMode="auto">
            <a:xfrm>
              <a:off x="2848" y="1904"/>
              <a:ext cx="49" cy="49"/>
            </a:xfrm>
            <a:custGeom>
              <a:avLst/>
              <a:gdLst>
                <a:gd name="T0" fmla="*/ 24 w 49"/>
                <a:gd name="T1" fmla="*/ 0 h 49"/>
                <a:gd name="T2" fmla="*/ 49 w 49"/>
                <a:gd name="T3" fmla="*/ 49 h 49"/>
                <a:gd name="T4" fmla="*/ 0 w 49"/>
                <a:gd name="T5" fmla="*/ 49 h 49"/>
                <a:gd name="T6" fmla="*/ 24 w 49"/>
                <a:gd name="T7" fmla="*/ 0 h 49"/>
                <a:gd name="T8" fmla="*/ 0 60000 65536"/>
                <a:gd name="T9" fmla="*/ 0 60000 65536"/>
                <a:gd name="T10" fmla="*/ 0 60000 65536"/>
                <a:gd name="T11" fmla="*/ 0 60000 65536"/>
                <a:gd name="T12" fmla="*/ 0 w 49"/>
                <a:gd name="T13" fmla="*/ 0 h 49"/>
                <a:gd name="T14" fmla="*/ 49 w 49"/>
                <a:gd name="T15" fmla="*/ 49 h 49"/>
              </a:gdLst>
              <a:ahLst/>
              <a:cxnLst>
                <a:cxn ang="T8">
                  <a:pos x="T0" y="T1"/>
                </a:cxn>
                <a:cxn ang="T9">
                  <a:pos x="T2" y="T3"/>
                </a:cxn>
                <a:cxn ang="T10">
                  <a:pos x="T4" y="T5"/>
                </a:cxn>
                <a:cxn ang="T11">
                  <a:pos x="T6" y="T7"/>
                </a:cxn>
              </a:cxnLst>
              <a:rect l="T12" t="T13" r="T14" b="T15"/>
              <a:pathLst>
                <a:path w="49" h="49">
                  <a:moveTo>
                    <a:pt x="24" y="0"/>
                  </a:moveTo>
                  <a:lnTo>
                    <a:pt x="49" y="49"/>
                  </a:lnTo>
                  <a:lnTo>
                    <a:pt x="0" y="49"/>
                  </a:lnTo>
                  <a:lnTo>
                    <a:pt x="24"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16" name="Freeform 366"/>
            <p:cNvSpPr>
              <a:spLocks/>
            </p:cNvSpPr>
            <p:nvPr/>
          </p:nvSpPr>
          <p:spPr bwMode="auto">
            <a:xfrm>
              <a:off x="1617" y="1747"/>
              <a:ext cx="49" cy="49"/>
            </a:xfrm>
            <a:custGeom>
              <a:avLst/>
              <a:gdLst>
                <a:gd name="T0" fmla="*/ 24 w 49"/>
                <a:gd name="T1" fmla="*/ 0 h 49"/>
                <a:gd name="T2" fmla="*/ 49 w 49"/>
                <a:gd name="T3" fmla="*/ 24 h 49"/>
                <a:gd name="T4" fmla="*/ 24 w 49"/>
                <a:gd name="T5" fmla="*/ 49 h 49"/>
                <a:gd name="T6" fmla="*/ 0 w 49"/>
                <a:gd name="T7" fmla="*/ 24 h 49"/>
                <a:gd name="T8" fmla="*/ 24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49" y="24"/>
                  </a:lnTo>
                  <a:lnTo>
                    <a:pt x="24" y="49"/>
                  </a:lnTo>
                  <a:lnTo>
                    <a:pt x="0" y="24"/>
                  </a:lnTo>
                  <a:lnTo>
                    <a:pt x="24" y="0"/>
                  </a:lnTo>
                  <a:close/>
                </a:path>
              </a:pathLst>
            </a:custGeom>
            <a:solidFill>
              <a:srgbClr val="FF00FF"/>
            </a:solid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17" name="Freeform 367"/>
            <p:cNvSpPr>
              <a:spLocks/>
            </p:cNvSpPr>
            <p:nvPr/>
          </p:nvSpPr>
          <p:spPr bwMode="auto">
            <a:xfrm>
              <a:off x="1708" y="1912"/>
              <a:ext cx="49" cy="49"/>
            </a:xfrm>
            <a:custGeom>
              <a:avLst/>
              <a:gdLst>
                <a:gd name="T0" fmla="*/ 24 w 49"/>
                <a:gd name="T1" fmla="*/ 0 h 49"/>
                <a:gd name="T2" fmla="*/ 49 w 49"/>
                <a:gd name="T3" fmla="*/ 25 h 49"/>
                <a:gd name="T4" fmla="*/ 24 w 49"/>
                <a:gd name="T5" fmla="*/ 49 h 49"/>
                <a:gd name="T6" fmla="*/ 0 w 49"/>
                <a:gd name="T7" fmla="*/ 25 h 49"/>
                <a:gd name="T8" fmla="*/ 24 w 49"/>
                <a:gd name="T9" fmla="*/ 0 h 49"/>
                <a:gd name="T10" fmla="*/ 0 60000 65536"/>
                <a:gd name="T11" fmla="*/ 0 60000 65536"/>
                <a:gd name="T12" fmla="*/ 0 60000 65536"/>
                <a:gd name="T13" fmla="*/ 0 60000 65536"/>
                <a:gd name="T14" fmla="*/ 0 60000 65536"/>
                <a:gd name="T15" fmla="*/ 0 w 49"/>
                <a:gd name="T16" fmla="*/ 0 h 49"/>
                <a:gd name="T17" fmla="*/ 49 w 49"/>
                <a:gd name="T18" fmla="*/ 49 h 49"/>
              </a:gdLst>
              <a:ahLst/>
              <a:cxnLst>
                <a:cxn ang="T10">
                  <a:pos x="T0" y="T1"/>
                </a:cxn>
                <a:cxn ang="T11">
                  <a:pos x="T2" y="T3"/>
                </a:cxn>
                <a:cxn ang="T12">
                  <a:pos x="T4" y="T5"/>
                </a:cxn>
                <a:cxn ang="T13">
                  <a:pos x="T6" y="T7"/>
                </a:cxn>
                <a:cxn ang="T14">
                  <a:pos x="T8" y="T9"/>
                </a:cxn>
              </a:cxnLst>
              <a:rect l="T15" t="T16" r="T17" b="T18"/>
              <a:pathLst>
                <a:path w="49" h="49">
                  <a:moveTo>
                    <a:pt x="24" y="0"/>
                  </a:moveTo>
                  <a:lnTo>
                    <a:pt x="49" y="25"/>
                  </a:lnTo>
                  <a:lnTo>
                    <a:pt x="24" y="49"/>
                  </a:lnTo>
                  <a:lnTo>
                    <a:pt x="0" y="25"/>
                  </a:lnTo>
                  <a:lnTo>
                    <a:pt x="24" y="0"/>
                  </a:lnTo>
                  <a:close/>
                </a:path>
              </a:pathLst>
            </a:custGeom>
            <a:solidFill>
              <a:srgbClr val="FF00FF"/>
            </a:solid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18" name="Freeform 368"/>
            <p:cNvSpPr>
              <a:spLocks/>
            </p:cNvSpPr>
            <p:nvPr/>
          </p:nvSpPr>
          <p:spPr bwMode="auto">
            <a:xfrm>
              <a:off x="1790" y="2077"/>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 name="T10" fmla="*/ 0 60000 65536"/>
                <a:gd name="T11" fmla="*/ 0 60000 65536"/>
                <a:gd name="T12" fmla="*/ 0 60000 65536"/>
                <a:gd name="T13" fmla="*/ 0 60000 65536"/>
                <a:gd name="T14" fmla="*/ 0 60000 65536"/>
                <a:gd name="T15" fmla="*/ 0 w 50"/>
                <a:gd name="T16" fmla="*/ 0 h 50"/>
                <a:gd name="T17" fmla="*/ 50 w 50"/>
                <a:gd name="T18" fmla="*/ 50 h 50"/>
              </a:gdLst>
              <a:ahLst/>
              <a:cxnLst>
                <a:cxn ang="T10">
                  <a:pos x="T0" y="T1"/>
                </a:cxn>
                <a:cxn ang="T11">
                  <a:pos x="T2" y="T3"/>
                </a:cxn>
                <a:cxn ang="T12">
                  <a:pos x="T4" y="T5"/>
                </a:cxn>
                <a:cxn ang="T13">
                  <a:pos x="T6" y="T7"/>
                </a:cxn>
                <a:cxn ang="T14">
                  <a:pos x="T8" y="T9"/>
                </a:cxn>
              </a:cxnLst>
              <a:rect l="T15" t="T16" r="T17" b="T18"/>
              <a:pathLst>
                <a:path w="50" h="50">
                  <a:moveTo>
                    <a:pt x="25" y="0"/>
                  </a:moveTo>
                  <a:lnTo>
                    <a:pt x="50" y="25"/>
                  </a:lnTo>
                  <a:lnTo>
                    <a:pt x="25" y="50"/>
                  </a:lnTo>
                  <a:lnTo>
                    <a:pt x="0" y="25"/>
                  </a:lnTo>
                  <a:lnTo>
                    <a:pt x="25" y="0"/>
                  </a:lnTo>
                  <a:close/>
                </a:path>
              </a:pathLst>
            </a:custGeom>
            <a:solidFill>
              <a:srgbClr val="FF00FF"/>
            </a:solid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19" name="Freeform 369"/>
            <p:cNvSpPr>
              <a:spLocks/>
            </p:cNvSpPr>
            <p:nvPr/>
          </p:nvSpPr>
          <p:spPr bwMode="auto">
            <a:xfrm>
              <a:off x="1881" y="2259"/>
              <a:ext cx="50" cy="49"/>
            </a:xfrm>
            <a:custGeom>
              <a:avLst/>
              <a:gdLst>
                <a:gd name="T0" fmla="*/ 25 w 50"/>
                <a:gd name="T1" fmla="*/ 0 h 49"/>
                <a:gd name="T2" fmla="*/ 50 w 50"/>
                <a:gd name="T3" fmla="*/ 24 h 49"/>
                <a:gd name="T4" fmla="*/ 25 w 50"/>
                <a:gd name="T5" fmla="*/ 49 h 49"/>
                <a:gd name="T6" fmla="*/ 0 w 50"/>
                <a:gd name="T7" fmla="*/ 24 h 49"/>
                <a:gd name="T8" fmla="*/ 25 w 50"/>
                <a:gd name="T9" fmla="*/ 0 h 49"/>
                <a:gd name="T10" fmla="*/ 0 60000 65536"/>
                <a:gd name="T11" fmla="*/ 0 60000 65536"/>
                <a:gd name="T12" fmla="*/ 0 60000 65536"/>
                <a:gd name="T13" fmla="*/ 0 60000 65536"/>
                <a:gd name="T14" fmla="*/ 0 60000 65536"/>
                <a:gd name="T15" fmla="*/ 0 w 50"/>
                <a:gd name="T16" fmla="*/ 0 h 49"/>
                <a:gd name="T17" fmla="*/ 50 w 50"/>
                <a:gd name="T18" fmla="*/ 49 h 49"/>
              </a:gdLst>
              <a:ahLst/>
              <a:cxnLst>
                <a:cxn ang="T10">
                  <a:pos x="T0" y="T1"/>
                </a:cxn>
                <a:cxn ang="T11">
                  <a:pos x="T2" y="T3"/>
                </a:cxn>
                <a:cxn ang="T12">
                  <a:pos x="T4" y="T5"/>
                </a:cxn>
                <a:cxn ang="T13">
                  <a:pos x="T6" y="T7"/>
                </a:cxn>
                <a:cxn ang="T14">
                  <a:pos x="T8" y="T9"/>
                </a:cxn>
              </a:cxnLst>
              <a:rect l="T15" t="T16" r="T17" b="T18"/>
              <a:pathLst>
                <a:path w="50" h="49">
                  <a:moveTo>
                    <a:pt x="25" y="0"/>
                  </a:moveTo>
                  <a:lnTo>
                    <a:pt x="50" y="24"/>
                  </a:lnTo>
                  <a:lnTo>
                    <a:pt x="25" y="49"/>
                  </a:lnTo>
                  <a:lnTo>
                    <a:pt x="0" y="24"/>
                  </a:lnTo>
                  <a:lnTo>
                    <a:pt x="25" y="0"/>
                  </a:lnTo>
                  <a:close/>
                </a:path>
              </a:pathLst>
            </a:custGeom>
            <a:solidFill>
              <a:srgbClr val="FF00FF"/>
            </a:solid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20" name="Freeform 370"/>
            <p:cNvSpPr>
              <a:spLocks/>
            </p:cNvSpPr>
            <p:nvPr/>
          </p:nvSpPr>
          <p:spPr bwMode="auto">
            <a:xfrm>
              <a:off x="1972" y="246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 name="T10" fmla="*/ 0 60000 65536"/>
                <a:gd name="T11" fmla="*/ 0 60000 65536"/>
                <a:gd name="T12" fmla="*/ 0 60000 65536"/>
                <a:gd name="T13" fmla="*/ 0 60000 65536"/>
                <a:gd name="T14" fmla="*/ 0 60000 65536"/>
                <a:gd name="T15" fmla="*/ 0 w 50"/>
                <a:gd name="T16" fmla="*/ 0 h 50"/>
                <a:gd name="T17" fmla="*/ 50 w 50"/>
                <a:gd name="T18" fmla="*/ 50 h 50"/>
              </a:gdLst>
              <a:ahLst/>
              <a:cxnLst>
                <a:cxn ang="T10">
                  <a:pos x="T0" y="T1"/>
                </a:cxn>
                <a:cxn ang="T11">
                  <a:pos x="T2" y="T3"/>
                </a:cxn>
                <a:cxn ang="T12">
                  <a:pos x="T4" y="T5"/>
                </a:cxn>
                <a:cxn ang="T13">
                  <a:pos x="T6" y="T7"/>
                </a:cxn>
                <a:cxn ang="T14">
                  <a:pos x="T8" y="T9"/>
                </a:cxn>
              </a:cxnLst>
              <a:rect l="T15" t="T16" r="T17" b="T18"/>
              <a:pathLst>
                <a:path w="50" h="50">
                  <a:moveTo>
                    <a:pt x="25" y="0"/>
                  </a:moveTo>
                  <a:lnTo>
                    <a:pt x="50" y="25"/>
                  </a:lnTo>
                  <a:lnTo>
                    <a:pt x="25" y="50"/>
                  </a:lnTo>
                  <a:lnTo>
                    <a:pt x="0" y="25"/>
                  </a:lnTo>
                  <a:lnTo>
                    <a:pt x="25" y="0"/>
                  </a:lnTo>
                  <a:close/>
                </a:path>
              </a:pathLst>
            </a:custGeom>
            <a:solidFill>
              <a:srgbClr val="FF00FF"/>
            </a:solid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21" name="Freeform 371"/>
            <p:cNvSpPr>
              <a:spLocks/>
            </p:cNvSpPr>
            <p:nvPr/>
          </p:nvSpPr>
          <p:spPr bwMode="auto">
            <a:xfrm>
              <a:off x="2055" y="2688"/>
              <a:ext cx="49" cy="50"/>
            </a:xfrm>
            <a:custGeom>
              <a:avLst/>
              <a:gdLst>
                <a:gd name="T0" fmla="*/ 24 w 49"/>
                <a:gd name="T1" fmla="*/ 0 h 50"/>
                <a:gd name="T2" fmla="*/ 49 w 49"/>
                <a:gd name="T3" fmla="*/ 25 h 50"/>
                <a:gd name="T4" fmla="*/ 24 w 49"/>
                <a:gd name="T5" fmla="*/ 50 h 50"/>
                <a:gd name="T6" fmla="*/ 0 w 49"/>
                <a:gd name="T7" fmla="*/ 25 h 50"/>
                <a:gd name="T8" fmla="*/ 24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24" y="0"/>
                  </a:moveTo>
                  <a:lnTo>
                    <a:pt x="49" y="25"/>
                  </a:lnTo>
                  <a:lnTo>
                    <a:pt x="24" y="50"/>
                  </a:lnTo>
                  <a:lnTo>
                    <a:pt x="0" y="25"/>
                  </a:lnTo>
                  <a:lnTo>
                    <a:pt x="24" y="0"/>
                  </a:lnTo>
                  <a:close/>
                </a:path>
              </a:pathLst>
            </a:custGeom>
            <a:solidFill>
              <a:srgbClr val="FF00FF"/>
            </a:solid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22" name="Freeform 372"/>
            <p:cNvSpPr>
              <a:spLocks/>
            </p:cNvSpPr>
            <p:nvPr/>
          </p:nvSpPr>
          <p:spPr bwMode="auto">
            <a:xfrm>
              <a:off x="2145" y="2936"/>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 name="T10" fmla="*/ 0 60000 65536"/>
                <a:gd name="T11" fmla="*/ 0 60000 65536"/>
                <a:gd name="T12" fmla="*/ 0 60000 65536"/>
                <a:gd name="T13" fmla="*/ 0 60000 65536"/>
                <a:gd name="T14" fmla="*/ 0 60000 65536"/>
                <a:gd name="T15" fmla="*/ 0 w 50"/>
                <a:gd name="T16" fmla="*/ 0 h 50"/>
                <a:gd name="T17" fmla="*/ 50 w 50"/>
                <a:gd name="T18" fmla="*/ 50 h 50"/>
              </a:gdLst>
              <a:ahLst/>
              <a:cxnLst>
                <a:cxn ang="T10">
                  <a:pos x="T0" y="T1"/>
                </a:cxn>
                <a:cxn ang="T11">
                  <a:pos x="T2" y="T3"/>
                </a:cxn>
                <a:cxn ang="T12">
                  <a:pos x="T4" y="T5"/>
                </a:cxn>
                <a:cxn ang="T13">
                  <a:pos x="T6" y="T7"/>
                </a:cxn>
                <a:cxn ang="T14">
                  <a:pos x="T8" y="T9"/>
                </a:cxn>
              </a:cxnLst>
              <a:rect l="T15" t="T16" r="T17" b="T18"/>
              <a:pathLst>
                <a:path w="50" h="50">
                  <a:moveTo>
                    <a:pt x="25" y="0"/>
                  </a:moveTo>
                  <a:lnTo>
                    <a:pt x="50" y="25"/>
                  </a:lnTo>
                  <a:lnTo>
                    <a:pt x="25" y="50"/>
                  </a:lnTo>
                  <a:lnTo>
                    <a:pt x="0" y="25"/>
                  </a:lnTo>
                  <a:lnTo>
                    <a:pt x="25" y="0"/>
                  </a:lnTo>
                  <a:close/>
                </a:path>
              </a:pathLst>
            </a:custGeom>
            <a:solidFill>
              <a:srgbClr val="FF00FF"/>
            </a:solid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23" name="Freeform 373"/>
            <p:cNvSpPr>
              <a:spLocks/>
            </p:cNvSpPr>
            <p:nvPr/>
          </p:nvSpPr>
          <p:spPr bwMode="auto">
            <a:xfrm>
              <a:off x="2228" y="3209"/>
              <a:ext cx="50" cy="49"/>
            </a:xfrm>
            <a:custGeom>
              <a:avLst/>
              <a:gdLst>
                <a:gd name="T0" fmla="*/ 25 w 50"/>
                <a:gd name="T1" fmla="*/ 0 h 49"/>
                <a:gd name="T2" fmla="*/ 50 w 50"/>
                <a:gd name="T3" fmla="*/ 24 h 49"/>
                <a:gd name="T4" fmla="*/ 25 w 50"/>
                <a:gd name="T5" fmla="*/ 49 h 49"/>
                <a:gd name="T6" fmla="*/ 0 w 50"/>
                <a:gd name="T7" fmla="*/ 24 h 49"/>
                <a:gd name="T8" fmla="*/ 25 w 50"/>
                <a:gd name="T9" fmla="*/ 0 h 49"/>
                <a:gd name="T10" fmla="*/ 0 60000 65536"/>
                <a:gd name="T11" fmla="*/ 0 60000 65536"/>
                <a:gd name="T12" fmla="*/ 0 60000 65536"/>
                <a:gd name="T13" fmla="*/ 0 60000 65536"/>
                <a:gd name="T14" fmla="*/ 0 60000 65536"/>
                <a:gd name="T15" fmla="*/ 0 w 50"/>
                <a:gd name="T16" fmla="*/ 0 h 49"/>
                <a:gd name="T17" fmla="*/ 50 w 50"/>
                <a:gd name="T18" fmla="*/ 49 h 49"/>
              </a:gdLst>
              <a:ahLst/>
              <a:cxnLst>
                <a:cxn ang="T10">
                  <a:pos x="T0" y="T1"/>
                </a:cxn>
                <a:cxn ang="T11">
                  <a:pos x="T2" y="T3"/>
                </a:cxn>
                <a:cxn ang="T12">
                  <a:pos x="T4" y="T5"/>
                </a:cxn>
                <a:cxn ang="T13">
                  <a:pos x="T6" y="T7"/>
                </a:cxn>
                <a:cxn ang="T14">
                  <a:pos x="T8" y="T9"/>
                </a:cxn>
              </a:cxnLst>
              <a:rect l="T15" t="T16" r="T17" b="T18"/>
              <a:pathLst>
                <a:path w="50" h="49">
                  <a:moveTo>
                    <a:pt x="25" y="0"/>
                  </a:moveTo>
                  <a:lnTo>
                    <a:pt x="50" y="24"/>
                  </a:lnTo>
                  <a:lnTo>
                    <a:pt x="25" y="49"/>
                  </a:lnTo>
                  <a:lnTo>
                    <a:pt x="0" y="24"/>
                  </a:lnTo>
                  <a:lnTo>
                    <a:pt x="25" y="0"/>
                  </a:lnTo>
                  <a:close/>
                </a:path>
              </a:pathLst>
            </a:custGeom>
            <a:solidFill>
              <a:srgbClr val="FF00FF"/>
            </a:solid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24" name="Oval 374"/>
            <p:cNvSpPr>
              <a:spLocks noChangeArrowheads="1"/>
            </p:cNvSpPr>
            <p:nvPr/>
          </p:nvSpPr>
          <p:spPr bwMode="auto">
            <a:xfrm>
              <a:off x="1443" y="1581"/>
              <a:ext cx="42"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25" name="Oval 375"/>
            <p:cNvSpPr>
              <a:spLocks noChangeArrowheads="1"/>
            </p:cNvSpPr>
            <p:nvPr/>
          </p:nvSpPr>
          <p:spPr bwMode="auto">
            <a:xfrm>
              <a:off x="1451" y="1581"/>
              <a:ext cx="42"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26" name="Oval 376"/>
            <p:cNvSpPr>
              <a:spLocks noChangeArrowheads="1"/>
            </p:cNvSpPr>
            <p:nvPr/>
          </p:nvSpPr>
          <p:spPr bwMode="auto">
            <a:xfrm>
              <a:off x="1451" y="1581"/>
              <a:ext cx="42"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27" name="Oval 377"/>
            <p:cNvSpPr>
              <a:spLocks noChangeArrowheads="1"/>
            </p:cNvSpPr>
            <p:nvPr/>
          </p:nvSpPr>
          <p:spPr bwMode="auto">
            <a:xfrm>
              <a:off x="1460" y="1590"/>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28" name="Oval 378"/>
            <p:cNvSpPr>
              <a:spLocks noChangeArrowheads="1"/>
            </p:cNvSpPr>
            <p:nvPr/>
          </p:nvSpPr>
          <p:spPr bwMode="auto">
            <a:xfrm>
              <a:off x="1468" y="1606"/>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29" name="Oval 379"/>
            <p:cNvSpPr>
              <a:spLocks noChangeArrowheads="1"/>
            </p:cNvSpPr>
            <p:nvPr/>
          </p:nvSpPr>
          <p:spPr bwMode="auto">
            <a:xfrm>
              <a:off x="1476" y="1623"/>
              <a:ext cx="42"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30" name="Oval 380"/>
            <p:cNvSpPr>
              <a:spLocks noChangeArrowheads="1"/>
            </p:cNvSpPr>
            <p:nvPr/>
          </p:nvSpPr>
          <p:spPr bwMode="auto">
            <a:xfrm>
              <a:off x="1493" y="1656"/>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31" name="Oval 381"/>
            <p:cNvSpPr>
              <a:spLocks noChangeArrowheads="1"/>
            </p:cNvSpPr>
            <p:nvPr/>
          </p:nvSpPr>
          <p:spPr bwMode="auto">
            <a:xfrm>
              <a:off x="1509" y="1680"/>
              <a:ext cx="42"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32" name="Oval 382"/>
            <p:cNvSpPr>
              <a:spLocks noChangeArrowheads="1"/>
            </p:cNvSpPr>
            <p:nvPr/>
          </p:nvSpPr>
          <p:spPr bwMode="auto">
            <a:xfrm>
              <a:off x="1534" y="1697"/>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33" name="Oval 383"/>
            <p:cNvSpPr>
              <a:spLocks noChangeArrowheads="1"/>
            </p:cNvSpPr>
            <p:nvPr/>
          </p:nvSpPr>
          <p:spPr bwMode="auto">
            <a:xfrm>
              <a:off x="1575" y="1730"/>
              <a:ext cx="42"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34" name="Oval 384"/>
            <p:cNvSpPr>
              <a:spLocks noChangeArrowheads="1"/>
            </p:cNvSpPr>
            <p:nvPr/>
          </p:nvSpPr>
          <p:spPr bwMode="auto">
            <a:xfrm>
              <a:off x="1617" y="1755"/>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35" name="Oval 385"/>
            <p:cNvSpPr>
              <a:spLocks noChangeArrowheads="1"/>
            </p:cNvSpPr>
            <p:nvPr/>
          </p:nvSpPr>
          <p:spPr bwMode="auto">
            <a:xfrm>
              <a:off x="1708" y="1796"/>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36" name="Oval 386"/>
            <p:cNvSpPr>
              <a:spLocks noChangeArrowheads="1"/>
            </p:cNvSpPr>
            <p:nvPr/>
          </p:nvSpPr>
          <p:spPr bwMode="auto">
            <a:xfrm>
              <a:off x="1881" y="1846"/>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37" name="Oval 387"/>
            <p:cNvSpPr>
              <a:spLocks noChangeArrowheads="1"/>
            </p:cNvSpPr>
            <p:nvPr/>
          </p:nvSpPr>
          <p:spPr bwMode="auto">
            <a:xfrm>
              <a:off x="2055" y="1870"/>
              <a:ext cx="41"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38" name="Oval 388"/>
            <p:cNvSpPr>
              <a:spLocks noChangeArrowheads="1"/>
            </p:cNvSpPr>
            <p:nvPr/>
          </p:nvSpPr>
          <p:spPr bwMode="auto">
            <a:xfrm>
              <a:off x="2319" y="1904"/>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39" name="Oval 389"/>
            <p:cNvSpPr>
              <a:spLocks noChangeArrowheads="1"/>
            </p:cNvSpPr>
            <p:nvPr/>
          </p:nvSpPr>
          <p:spPr bwMode="auto">
            <a:xfrm>
              <a:off x="2451" y="1912"/>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40" name="Oval 390"/>
            <p:cNvSpPr>
              <a:spLocks noChangeArrowheads="1"/>
            </p:cNvSpPr>
            <p:nvPr/>
          </p:nvSpPr>
          <p:spPr bwMode="auto">
            <a:xfrm>
              <a:off x="2492" y="1920"/>
              <a:ext cx="42"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41" name="Oval 391"/>
            <p:cNvSpPr>
              <a:spLocks noChangeArrowheads="1"/>
            </p:cNvSpPr>
            <p:nvPr/>
          </p:nvSpPr>
          <p:spPr bwMode="auto">
            <a:xfrm>
              <a:off x="2666" y="1928"/>
              <a:ext cx="41"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42" name="Oval 392"/>
            <p:cNvSpPr>
              <a:spLocks noChangeArrowheads="1"/>
            </p:cNvSpPr>
            <p:nvPr/>
          </p:nvSpPr>
          <p:spPr bwMode="auto">
            <a:xfrm>
              <a:off x="2848" y="1945"/>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43" name="Oval 393"/>
            <p:cNvSpPr>
              <a:spLocks noChangeArrowheads="1"/>
            </p:cNvSpPr>
            <p:nvPr/>
          </p:nvSpPr>
          <p:spPr bwMode="auto">
            <a:xfrm>
              <a:off x="3021" y="1961"/>
              <a:ext cx="41"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44" name="Oval 394"/>
            <p:cNvSpPr>
              <a:spLocks noChangeArrowheads="1"/>
            </p:cNvSpPr>
            <p:nvPr/>
          </p:nvSpPr>
          <p:spPr bwMode="auto">
            <a:xfrm>
              <a:off x="3195" y="1978"/>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45" name="Oval 395"/>
            <p:cNvSpPr>
              <a:spLocks noChangeArrowheads="1"/>
            </p:cNvSpPr>
            <p:nvPr/>
          </p:nvSpPr>
          <p:spPr bwMode="auto">
            <a:xfrm>
              <a:off x="3418" y="1994"/>
              <a:ext cx="41"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46" name="Oval 396"/>
            <p:cNvSpPr>
              <a:spLocks noChangeArrowheads="1"/>
            </p:cNvSpPr>
            <p:nvPr/>
          </p:nvSpPr>
          <p:spPr bwMode="auto">
            <a:xfrm>
              <a:off x="3632" y="2011"/>
              <a:ext cx="42"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47" name="Oval 397"/>
            <p:cNvSpPr>
              <a:spLocks noChangeArrowheads="1"/>
            </p:cNvSpPr>
            <p:nvPr/>
          </p:nvSpPr>
          <p:spPr bwMode="auto">
            <a:xfrm>
              <a:off x="3856" y="2027"/>
              <a:ext cx="41"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48" name="Oval 398"/>
            <p:cNvSpPr>
              <a:spLocks noChangeArrowheads="1"/>
            </p:cNvSpPr>
            <p:nvPr/>
          </p:nvSpPr>
          <p:spPr bwMode="auto">
            <a:xfrm>
              <a:off x="4070" y="2044"/>
              <a:ext cx="42"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49" name="Oval 399"/>
            <p:cNvSpPr>
              <a:spLocks noChangeArrowheads="1"/>
            </p:cNvSpPr>
            <p:nvPr/>
          </p:nvSpPr>
          <p:spPr bwMode="auto">
            <a:xfrm>
              <a:off x="4293" y="2060"/>
              <a:ext cx="42"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50" name="Oval 400"/>
            <p:cNvSpPr>
              <a:spLocks noChangeArrowheads="1"/>
            </p:cNvSpPr>
            <p:nvPr/>
          </p:nvSpPr>
          <p:spPr bwMode="auto">
            <a:xfrm>
              <a:off x="4508" y="2077"/>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51" name="Oval 401"/>
            <p:cNvSpPr>
              <a:spLocks noChangeArrowheads="1"/>
            </p:cNvSpPr>
            <p:nvPr/>
          </p:nvSpPr>
          <p:spPr bwMode="auto">
            <a:xfrm>
              <a:off x="4731" y="2093"/>
              <a:ext cx="42"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52" name="Oval 402"/>
            <p:cNvSpPr>
              <a:spLocks noChangeArrowheads="1"/>
            </p:cNvSpPr>
            <p:nvPr/>
          </p:nvSpPr>
          <p:spPr bwMode="auto">
            <a:xfrm>
              <a:off x="4946" y="2118"/>
              <a:ext cx="41" cy="42"/>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53" name="Oval 403"/>
            <p:cNvSpPr>
              <a:spLocks noChangeArrowheads="1"/>
            </p:cNvSpPr>
            <p:nvPr/>
          </p:nvSpPr>
          <p:spPr bwMode="auto">
            <a:xfrm>
              <a:off x="5169" y="2135"/>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54" name="Oval 404"/>
            <p:cNvSpPr>
              <a:spLocks noChangeArrowheads="1"/>
            </p:cNvSpPr>
            <p:nvPr/>
          </p:nvSpPr>
          <p:spPr bwMode="auto">
            <a:xfrm>
              <a:off x="5384" y="2160"/>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55" name="Freeform 405"/>
            <p:cNvSpPr>
              <a:spLocks/>
            </p:cNvSpPr>
            <p:nvPr/>
          </p:nvSpPr>
          <p:spPr bwMode="auto">
            <a:xfrm>
              <a:off x="1501" y="1061"/>
              <a:ext cx="50" cy="50"/>
            </a:xfrm>
            <a:custGeom>
              <a:avLst/>
              <a:gdLst>
                <a:gd name="T0" fmla="*/ 25 w 50"/>
                <a:gd name="T1" fmla="*/ 0 h 50"/>
                <a:gd name="T2" fmla="*/ 50 w 50"/>
                <a:gd name="T3" fmla="*/ 50 h 50"/>
                <a:gd name="T4" fmla="*/ 0 w 50"/>
                <a:gd name="T5" fmla="*/ 50 h 50"/>
                <a:gd name="T6" fmla="*/ 25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noFill/>
            <a:ln w="12700">
              <a:solidFill>
                <a:schemeClr val="bg2"/>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56" name="Freeform 406"/>
            <p:cNvSpPr>
              <a:spLocks/>
            </p:cNvSpPr>
            <p:nvPr/>
          </p:nvSpPr>
          <p:spPr bwMode="auto">
            <a:xfrm>
              <a:off x="1526" y="1152"/>
              <a:ext cx="49" cy="49"/>
            </a:xfrm>
            <a:custGeom>
              <a:avLst/>
              <a:gdLst>
                <a:gd name="T0" fmla="*/ 25 w 49"/>
                <a:gd name="T1" fmla="*/ 0 h 49"/>
                <a:gd name="T2" fmla="*/ 49 w 49"/>
                <a:gd name="T3" fmla="*/ 49 h 49"/>
                <a:gd name="T4" fmla="*/ 0 w 49"/>
                <a:gd name="T5" fmla="*/ 49 h 49"/>
                <a:gd name="T6" fmla="*/ 25 w 49"/>
                <a:gd name="T7" fmla="*/ 0 h 49"/>
                <a:gd name="T8" fmla="*/ 0 60000 65536"/>
                <a:gd name="T9" fmla="*/ 0 60000 65536"/>
                <a:gd name="T10" fmla="*/ 0 60000 65536"/>
                <a:gd name="T11" fmla="*/ 0 60000 65536"/>
                <a:gd name="T12" fmla="*/ 0 w 49"/>
                <a:gd name="T13" fmla="*/ 0 h 49"/>
                <a:gd name="T14" fmla="*/ 49 w 49"/>
                <a:gd name="T15" fmla="*/ 49 h 49"/>
              </a:gdLst>
              <a:ahLst/>
              <a:cxnLst>
                <a:cxn ang="T8">
                  <a:pos x="T0" y="T1"/>
                </a:cxn>
                <a:cxn ang="T9">
                  <a:pos x="T2" y="T3"/>
                </a:cxn>
                <a:cxn ang="T10">
                  <a:pos x="T4" y="T5"/>
                </a:cxn>
                <a:cxn ang="T11">
                  <a:pos x="T6" y="T7"/>
                </a:cxn>
              </a:cxnLst>
              <a:rect l="T12" t="T13" r="T14" b="T15"/>
              <a:pathLst>
                <a:path w="49" h="49">
                  <a:moveTo>
                    <a:pt x="25" y="0"/>
                  </a:moveTo>
                  <a:lnTo>
                    <a:pt x="49" y="49"/>
                  </a:lnTo>
                  <a:lnTo>
                    <a:pt x="0" y="49"/>
                  </a:lnTo>
                  <a:lnTo>
                    <a:pt x="25" y="0"/>
                  </a:lnTo>
                  <a:close/>
                </a:path>
              </a:pathLst>
            </a:custGeom>
            <a:noFill/>
            <a:ln w="12700">
              <a:solidFill>
                <a:schemeClr val="bg2"/>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57" name="Freeform 407"/>
            <p:cNvSpPr>
              <a:spLocks/>
            </p:cNvSpPr>
            <p:nvPr/>
          </p:nvSpPr>
          <p:spPr bwMode="auto">
            <a:xfrm>
              <a:off x="1559" y="1243"/>
              <a:ext cx="49" cy="49"/>
            </a:xfrm>
            <a:custGeom>
              <a:avLst/>
              <a:gdLst>
                <a:gd name="T0" fmla="*/ 25 w 49"/>
                <a:gd name="T1" fmla="*/ 0 h 49"/>
                <a:gd name="T2" fmla="*/ 49 w 49"/>
                <a:gd name="T3" fmla="*/ 49 h 49"/>
                <a:gd name="T4" fmla="*/ 0 w 49"/>
                <a:gd name="T5" fmla="*/ 49 h 49"/>
                <a:gd name="T6" fmla="*/ 25 w 49"/>
                <a:gd name="T7" fmla="*/ 0 h 49"/>
                <a:gd name="T8" fmla="*/ 0 60000 65536"/>
                <a:gd name="T9" fmla="*/ 0 60000 65536"/>
                <a:gd name="T10" fmla="*/ 0 60000 65536"/>
                <a:gd name="T11" fmla="*/ 0 60000 65536"/>
                <a:gd name="T12" fmla="*/ 0 w 49"/>
                <a:gd name="T13" fmla="*/ 0 h 49"/>
                <a:gd name="T14" fmla="*/ 49 w 49"/>
                <a:gd name="T15" fmla="*/ 49 h 49"/>
              </a:gdLst>
              <a:ahLst/>
              <a:cxnLst>
                <a:cxn ang="T8">
                  <a:pos x="T0" y="T1"/>
                </a:cxn>
                <a:cxn ang="T9">
                  <a:pos x="T2" y="T3"/>
                </a:cxn>
                <a:cxn ang="T10">
                  <a:pos x="T4" y="T5"/>
                </a:cxn>
                <a:cxn ang="T11">
                  <a:pos x="T6" y="T7"/>
                </a:cxn>
              </a:cxnLst>
              <a:rect l="T12" t="T13" r="T14" b="T15"/>
              <a:pathLst>
                <a:path w="49" h="49">
                  <a:moveTo>
                    <a:pt x="25" y="0"/>
                  </a:moveTo>
                  <a:lnTo>
                    <a:pt x="49" y="49"/>
                  </a:lnTo>
                  <a:lnTo>
                    <a:pt x="0" y="49"/>
                  </a:lnTo>
                  <a:lnTo>
                    <a:pt x="25" y="0"/>
                  </a:lnTo>
                  <a:close/>
                </a:path>
              </a:pathLst>
            </a:custGeom>
            <a:noFill/>
            <a:ln w="12700">
              <a:solidFill>
                <a:schemeClr val="bg2"/>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58" name="Freeform 408"/>
            <p:cNvSpPr>
              <a:spLocks/>
            </p:cNvSpPr>
            <p:nvPr/>
          </p:nvSpPr>
          <p:spPr bwMode="auto">
            <a:xfrm>
              <a:off x="1592" y="1301"/>
              <a:ext cx="49" cy="49"/>
            </a:xfrm>
            <a:custGeom>
              <a:avLst/>
              <a:gdLst>
                <a:gd name="T0" fmla="*/ 25 w 49"/>
                <a:gd name="T1" fmla="*/ 0 h 49"/>
                <a:gd name="T2" fmla="*/ 49 w 49"/>
                <a:gd name="T3" fmla="*/ 49 h 49"/>
                <a:gd name="T4" fmla="*/ 0 w 49"/>
                <a:gd name="T5" fmla="*/ 49 h 49"/>
                <a:gd name="T6" fmla="*/ 25 w 49"/>
                <a:gd name="T7" fmla="*/ 0 h 49"/>
                <a:gd name="T8" fmla="*/ 0 60000 65536"/>
                <a:gd name="T9" fmla="*/ 0 60000 65536"/>
                <a:gd name="T10" fmla="*/ 0 60000 65536"/>
                <a:gd name="T11" fmla="*/ 0 60000 65536"/>
                <a:gd name="T12" fmla="*/ 0 w 49"/>
                <a:gd name="T13" fmla="*/ 0 h 49"/>
                <a:gd name="T14" fmla="*/ 49 w 49"/>
                <a:gd name="T15" fmla="*/ 49 h 49"/>
              </a:gdLst>
              <a:ahLst/>
              <a:cxnLst>
                <a:cxn ang="T8">
                  <a:pos x="T0" y="T1"/>
                </a:cxn>
                <a:cxn ang="T9">
                  <a:pos x="T2" y="T3"/>
                </a:cxn>
                <a:cxn ang="T10">
                  <a:pos x="T4" y="T5"/>
                </a:cxn>
                <a:cxn ang="T11">
                  <a:pos x="T6" y="T7"/>
                </a:cxn>
              </a:cxnLst>
              <a:rect l="T12" t="T13" r="T14" b="T15"/>
              <a:pathLst>
                <a:path w="49" h="49">
                  <a:moveTo>
                    <a:pt x="25" y="0"/>
                  </a:moveTo>
                  <a:lnTo>
                    <a:pt x="49" y="49"/>
                  </a:lnTo>
                  <a:lnTo>
                    <a:pt x="0" y="49"/>
                  </a:lnTo>
                  <a:lnTo>
                    <a:pt x="25" y="0"/>
                  </a:lnTo>
                  <a:close/>
                </a:path>
              </a:pathLst>
            </a:custGeom>
            <a:noFill/>
            <a:ln w="12700">
              <a:solidFill>
                <a:schemeClr val="bg2"/>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59" name="Freeform 409"/>
            <p:cNvSpPr>
              <a:spLocks/>
            </p:cNvSpPr>
            <p:nvPr/>
          </p:nvSpPr>
          <p:spPr bwMode="auto">
            <a:xfrm>
              <a:off x="1641" y="1375"/>
              <a:ext cx="50" cy="49"/>
            </a:xfrm>
            <a:custGeom>
              <a:avLst/>
              <a:gdLst>
                <a:gd name="T0" fmla="*/ 25 w 50"/>
                <a:gd name="T1" fmla="*/ 0 h 49"/>
                <a:gd name="T2" fmla="*/ 50 w 50"/>
                <a:gd name="T3" fmla="*/ 49 h 49"/>
                <a:gd name="T4" fmla="*/ 0 w 50"/>
                <a:gd name="T5" fmla="*/ 49 h 49"/>
                <a:gd name="T6" fmla="*/ 25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25" y="0"/>
                  </a:moveTo>
                  <a:lnTo>
                    <a:pt x="50" y="49"/>
                  </a:lnTo>
                  <a:lnTo>
                    <a:pt x="0" y="49"/>
                  </a:lnTo>
                  <a:lnTo>
                    <a:pt x="25" y="0"/>
                  </a:lnTo>
                  <a:close/>
                </a:path>
              </a:pathLst>
            </a:custGeom>
            <a:noFill/>
            <a:ln w="12700">
              <a:solidFill>
                <a:schemeClr val="bg2"/>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60" name="Freeform 410"/>
            <p:cNvSpPr>
              <a:spLocks/>
            </p:cNvSpPr>
            <p:nvPr/>
          </p:nvSpPr>
          <p:spPr bwMode="auto">
            <a:xfrm>
              <a:off x="1724" y="1466"/>
              <a:ext cx="50" cy="49"/>
            </a:xfrm>
            <a:custGeom>
              <a:avLst/>
              <a:gdLst>
                <a:gd name="T0" fmla="*/ 25 w 50"/>
                <a:gd name="T1" fmla="*/ 0 h 49"/>
                <a:gd name="T2" fmla="*/ 50 w 50"/>
                <a:gd name="T3" fmla="*/ 49 h 49"/>
                <a:gd name="T4" fmla="*/ 0 w 50"/>
                <a:gd name="T5" fmla="*/ 49 h 49"/>
                <a:gd name="T6" fmla="*/ 25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25" y="0"/>
                  </a:moveTo>
                  <a:lnTo>
                    <a:pt x="50" y="49"/>
                  </a:lnTo>
                  <a:lnTo>
                    <a:pt x="0" y="49"/>
                  </a:lnTo>
                  <a:lnTo>
                    <a:pt x="25" y="0"/>
                  </a:lnTo>
                  <a:close/>
                </a:path>
              </a:pathLst>
            </a:custGeom>
            <a:noFill/>
            <a:ln w="12700">
              <a:solidFill>
                <a:schemeClr val="bg2"/>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61" name="Freeform 411"/>
            <p:cNvSpPr>
              <a:spLocks/>
            </p:cNvSpPr>
            <p:nvPr/>
          </p:nvSpPr>
          <p:spPr bwMode="auto">
            <a:xfrm>
              <a:off x="1807" y="1540"/>
              <a:ext cx="49" cy="50"/>
            </a:xfrm>
            <a:custGeom>
              <a:avLst/>
              <a:gdLst>
                <a:gd name="T0" fmla="*/ 24 w 49"/>
                <a:gd name="T1" fmla="*/ 0 h 50"/>
                <a:gd name="T2" fmla="*/ 49 w 49"/>
                <a:gd name="T3" fmla="*/ 50 h 50"/>
                <a:gd name="T4" fmla="*/ 0 w 49"/>
                <a:gd name="T5" fmla="*/ 50 h 50"/>
                <a:gd name="T6" fmla="*/ 24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4" y="0"/>
                  </a:moveTo>
                  <a:lnTo>
                    <a:pt x="49" y="50"/>
                  </a:lnTo>
                  <a:lnTo>
                    <a:pt x="0" y="50"/>
                  </a:lnTo>
                  <a:lnTo>
                    <a:pt x="24" y="0"/>
                  </a:lnTo>
                  <a:close/>
                </a:path>
              </a:pathLst>
            </a:custGeom>
            <a:noFill/>
            <a:ln w="12700">
              <a:solidFill>
                <a:schemeClr val="bg2"/>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62" name="Freeform 412"/>
            <p:cNvSpPr>
              <a:spLocks/>
            </p:cNvSpPr>
            <p:nvPr/>
          </p:nvSpPr>
          <p:spPr bwMode="auto">
            <a:xfrm>
              <a:off x="1881" y="1590"/>
              <a:ext cx="50" cy="49"/>
            </a:xfrm>
            <a:custGeom>
              <a:avLst/>
              <a:gdLst>
                <a:gd name="T0" fmla="*/ 25 w 50"/>
                <a:gd name="T1" fmla="*/ 0 h 49"/>
                <a:gd name="T2" fmla="*/ 50 w 50"/>
                <a:gd name="T3" fmla="*/ 49 h 49"/>
                <a:gd name="T4" fmla="*/ 0 w 50"/>
                <a:gd name="T5" fmla="*/ 49 h 49"/>
                <a:gd name="T6" fmla="*/ 25 w 50"/>
                <a:gd name="T7" fmla="*/ 0 h 49"/>
                <a:gd name="T8" fmla="*/ 0 60000 65536"/>
                <a:gd name="T9" fmla="*/ 0 60000 65536"/>
                <a:gd name="T10" fmla="*/ 0 60000 65536"/>
                <a:gd name="T11" fmla="*/ 0 60000 65536"/>
                <a:gd name="T12" fmla="*/ 0 w 50"/>
                <a:gd name="T13" fmla="*/ 0 h 49"/>
                <a:gd name="T14" fmla="*/ 50 w 50"/>
                <a:gd name="T15" fmla="*/ 49 h 49"/>
              </a:gdLst>
              <a:ahLst/>
              <a:cxnLst>
                <a:cxn ang="T8">
                  <a:pos x="T0" y="T1"/>
                </a:cxn>
                <a:cxn ang="T9">
                  <a:pos x="T2" y="T3"/>
                </a:cxn>
                <a:cxn ang="T10">
                  <a:pos x="T4" y="T5"/>
                </a:cxn>
                <a:cxn ang="T11">
                  <a:pos x="T6" y="T7"/>
                </a:cxn>
              </a:cxnLst>
              <a:rect l="T12" t="T13" r="T14" b="T15"/>
              <a:pathLst>
                <a:path w="50" h="49">
                  <a:moveTo>
                    <a:pt x="25" y="0"/>
                  </a:moveTo>
                  <a:lnTo>
                    <a:pt x="50" y="49"/>
                  </a:lnTo>
                  <a:lnTo>
                    <a:pt x="0" y="49"/>
                  </a:lnTo>
                  <a:lnTo>
                    <a:pt x="25" y="0"/>
                  </a:lnTo>
                  <a:close/>
                </a:path>
              </a:pathLst>
            </a:custGeom>
            <a:noFill/>
            <a:ln w="12700">
              <a:solidFill>
                <a:srgbClr val="00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63" name="Freeform 413"/>
            <p:cNvSpPr>
              <a:spLocks/>
            </p:cNvSpPr>
            <p:nvPr/>
          </p:nvSpPr>
          <p:spPr bwMode="auto">
            <a:xfrm>
              <a:off x="1972" y="1680"/>
              <a:ext cx="50" cy="50"/>
            </a:xfrm>
            <a:custGeom>
              <a:avLst/>
              <a:gdLst>
                <a:gd name="T0" fmla="*/ 25 w 50"/>
                <a:gd name="T1" fmla="*/ 0 h 50"/>
                <a:gd name="T2" fmla="*/ 50 w 50"/>
                <a:gd name="T3" fmla="*/ 50 h 50"/>
                <a:gd name="T4" fmla="*/ 0 w 50"/>
                <a:gd name="T5" fmla="*/ 50 h 50"/>
                <a:gd name="T6" fmla="*/ 25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noFill/>
            <a:ln w="12700">
              <a:solidFill>
                <a:srgbClr val="00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64" name="Freeform 414"/>
            <p:cNvSpPr>
              <a:spLocks/>
            </p:cNvSpPr>
            <p:nvPr/>
          </p:nvSpPr>
          <p:spPr bwMode="auto">
            <a:xfrm>
              <a:off x="2055" y="1804"/>
              <a:ext cx="49" cy="50"/>
            </a:xfrm>
            <a:custGeom>
              <a:avLst/>
              <a:gdLst>
                <a:gd name="T0" fmla="*/ 24 w 49"/>
                <a:gd name="T1" fmla="*/ 0 h 50"/>
                <a:gd name="T2" fmla="*/ 49 w 49"/>
                <a:gd name="T3" fmla="*/ 50 h 50"/>
                <a:gd name="T4" fmla="*/ 0 w 49"/>
                <a:gd name="T5" fmla="*/ 50 h 50"/>
                <a:gd name="T6" fmla="*/ 24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4" y="0"/>
                  </a:moveTo>
                  <a:lnTo>
                    <a:pt x="49" y="50"/>
                  </a:lnTo>
                  <a:lnTo>
                    <a:pt x="0" y="50"/>
                  </a:lnTo>
                  <a:lnTo>
                    <a:pt x="24" y="0"/>
                  </a:lnTo>
                  <a:close/>
                </a:path>
              </a:pathLst>
            </a:custGeom>
            <a:noFill/>
            <a:ln w="12700">
              <a:solidFill>
                <a:srgbClr val="00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65" name="Freeform 415"/>
            <p:cNvSpPr>
              <a:spLocks/>
            </p:cNvSpPr>
            <p:nvPr/>
          </p:nvSpPr>
          <p:spPr bwMode="auto">
            <a:xfrm>
              <a:off x="2145" y="1961"/>
              <a:ext cx="50" cy="50"/>
            </a:xfrm>
            <a:custGeom>
              <a:avLst/>
              <a:gdLst>
                <a:gd name="T0" fmla="*/ 25 w 50"/>
                <a:gd name="T1" fmla="*/ 0 h 50"/>
                <a:gd name="T2" fmla="*/ 50 w 50"/>
                <a:gd name="T3" fmla="*/ 50 h 50"/>
                <a:gd name="T4" fmla="*/ 0 w 50"/>
                <a:gd name="T5" fmla="*/ 50 h 50"/>
                <a:gd name="T6" fmla="*/ 25 w 50"/>
                <a:gd name="T7" fmla="*/ 0 h 50"/>
                <a:gd name="T8" fmla="*/ 0 60000 65536"/>
                <a:gd name="T9" fmla="*/ 0 60000 65536"/>
                <a:gd name="T10" fmla="*/ 0 60000 65536"/>
                <a:gd name="T11" fmla="*/ 0 60000 65536"/>
                <a:gd name="T12" fmla="*/ 0 w 50"/>
                <a:gd name="T13" fmla="*/ 0 h 50"/>
                <a:gd name="T14" fmla="*/ 50 w 50"/>
                <a:gd name="T15" fmla="*/ 50 h 50"/>
              </a:gdLst>
              <a:ahLst/>
              <a:cxnLst>
                <a:cxn ang="T8">
                  <a:pos x="T0" y="T1"/>
                </a:cxn>
                <a:cxn ang="T9">
                  <a:pos x="T2" y="T3"/>
                </a:cxn>
                <a:cxn ang="T10">
                  <a:pos x="T4" y="T5"/>
                </a:cxn>
                <a:cxn ang="T11">
                  <a:pos x="T6" y="T7"/>
                </a:cxn>
              </a:cxnLst>
              <a:rect l="T12" t="T13" r="T14" b="T15"/>
              <a:pathLst>
                <a:path w="50" h="50">
                  <a:moveTo>
                    <a:pt x="25" y="0"/>
                  </a:moveTo>
                  <a:lnTo>
                    <a:pt x="50" y="50"/>
                  </a:lnTo>
                  <a:lnTo>
                    <a:pt x="0" y="50"/>
                  </a:lnTo>
                  <a:lnTo>
                    <a:pt x="25" y="0"/>
                  </a:lnTo>
                  <a:close/>
                </a:path>
              </a:pathLst>
            </a:custGeom>
            <a:noFill/>
            <a:ln w="12700">
              <a:solidFill>
                <a:srgbClr val="00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366" name="Rectangle 416"/>
            <p:cNvSpPr>
              <a:spLocks noChangeArrowheads="1"/>
            </p:cNvSpPr>
            <p:nvPr/>
          </p:nvSpPr>
          <p:spPr bwMode="auto">
            <a:xfrm>
              <a:off x="2476" y="1441"/>
              <a:ext cx="91"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367" name="Line 417"/>
            <p:cNvSpPr>
              <a:spLocks noChangeShapeType="1"/>
            </p:cNvSpPr>
            <p:nvPr/>
          </p:nvSpPr>
          <p:spPr bwMode="auto">
            <a:xfrm flipV="1">
              <a:off x="2517" y="1449"/>
              <a:ext cx="0" cy="33"/>
            </a:xfrm>
            <a:prstGeom prst="line">
              <a:avLst/>
            </a:prstGeom>
            <a:noFill/>
            <a:ln w="12700">
              <a:solidFill>
                <a:srgbClr val="00CCFF"/>
              </a:solidFill>
              <a:round/>
              <a:headEnd/>
              <a:tailEnd/>
            </a:ln>
          </p:spPr>
          <p:txBody>
            <a:bodyPr/>
            <a:lstStyle/>
            <a:p>
              <a:endParaRPr lang="fr-FR"/>
            </a:p>
          </p:txBody>
        </p:sp>
        <p:sp>
          <p:nvSpPr>
            <p:cNvPr id="368" name="Line 418"/>
            <p:cNvSpPr>
              <a:spLocks noChangeShapeType="1"/>
            </p:cNvSpPr>
            <p:nvPr/>
          </p:nvSpPr>
          <p:spPr bwMode="auto">
            <a:xfrm>
              <a:off x="2517" y="1482"/>
              <a:ext cx="0" cy="33"/>
            </a:xfrm>
            <a:prstGeom prst="line">
              <a:avLst/>
            </a:prstGeom>
            <a:noFill/>
            <a:ln w="12700">
              <a:solidFill>
                <a:srgbClr val="00CCFF"/>
              </a:solidFill>
              <a:round/>
              <a:headEnd/>
              <a:tailEnd/>
            </a:ln>
          </p:spPr>
          <p:txBody>
            <a:bodyPr/>
            <a:lstStyle/>
            <a:p>
              <a:endParaRPr lang="fr-FR"/>
            </a:p>
          </p:txBody>
        </p:sp>
        <p:sp>
          <p:nvSpPr>
            <p:cNvPr id="369" name="Line 419"/>
            <p:cNvSpPr>
              <a:spLocks noChangeShapeType="1"/>
            </p:cNvSpPr>
            <p:nvPr/>
          </p:nvSpPr>
          <p:spPr bwMode="auto">
            <a:xfrm flipH="1">
              <a:off x="2484" y="1482"/>
              <a:ext cx="33" cy="0"/>
            </a:xfrm>
            <a:prstGeom prst="line">
              <a:avLst/>
            </a:prstGeom>
            <a:noFill/>
            <a:ln w="12700">
              <a:solidFill>
                <a:srgbClr val="00CCFF"/>
              </a:solidFill>
              <a:round/>
              <a:headEnd/>
              <a:tailEnd/>
            </a:ln>
          </p:spPr>
          <p:txBody>
            <a:bodyPr/>
            <a:lstStyle/>
            <a:p>
              <a:endParaRPr lang="fr-FR"/>
            </a:p>
          </p:txBody>
        </p:sp>
        <p:sp>
          <p:nvSpPr>
            <p:cNvPr id="370" name="Line 420"/>
            <p:cNvSpPr>
              <a:spLocks noChangeShapeType="1"/>
            </p:cNvSpPr>
            <p:nvPr/>
          </p:nvSpPr>
          <p:spPr bwMode="auto">
            <a:xfrm>
              <a:off x="2517" y="1482"/>
              <a:ext cx="33" cy="0"/>
            </a:xfrm>
            <a:prstGeom prst="line">
              <a:avLst/>
            </a:prstGeom>
            <a:noFill/>
            <a:ln w="12700">
              <a:solidFill>
                <a:srgbClr val="00CCFF"/>
              </a:solidFill>
              <a:round/>
              <a:headEnd/>
              <a:tailEnd/>
            </a:ln>
          </p:spPr>
          <p:txBody>
            <a:bodyPr/>
            <a:lstStyle/>
            <a:p>
              <a:endParaRPr lang="fr-FR"/>
            </a:p>
          </p:txBody>
        </p:sp>
        <p:sp>
          <p:nvSpPr>
            <p:cNvPr id="371" name="Rectangle 421"/>
            <p:cNvSpPr>
              <a:spLocks noChangeArrowheads="1"/>
            </p:cNvSpPr>
            <p:nvPr/>
          </p:nvSpPr>
          <p:spPr bwMode="auto">
            <a:xfrm>
              <a:off x="2567" y="1515"/>
              <a:ext cx="91"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372" name="Line 422"/>
            <p:cNvSpPr>
              <a:spLocks noChangeShapeType="1"/>
            </p:cNvSpPr>
            <p:nvPr/>
          </p:nvSpPr>
          <p:spPr bwMode="auto">
            <a:xfrm flipV="1">
              <a:off x="2608" y="1524"/>
              <a:ext cx="0" cy="33"/>
            </a:xfrm>
            <a:prstGeom prst="line">
              <a:avLst/>
            </a:prstGeom>
            <a:noFill/>
            <a:ln w="12700">
              <a:solidFill>
                <a:srgbClr val="00CCFF"/>
              </a:solidFill>
              <a:round/>
              <a:headEnd/>
              <a:tailEnd/>
            </a:ln>
          </p:spPr>
          <p:txBody>
            <a:bodyPr/>
            <a:lstStyle/>
            <a:p>
              <a:endParaRPr lang="fr-FR"/>
            </a:p>
          </p:txBody>
        </p:sp>
        <p:sp>
          <p:nvSpPr>
            <p:cNvPr id="373" name="Line 423"/>
            <p:cNvSpPr>
              <a:spLocks noChangeShapeType="1"/>
            </p:cNvSpPr>
            <p:nvPr/>
          </p:nvSpPr>
          <p:spPr bwMode="auto">
            <a:xfrm>
              <a:off x="2608" y="1557"/>
              <a:ext cx="0" cy="33"/>
            </a:xfrm>
            <a:prstGeom prst="line">
              <a:avLst/>
            </a:prstGeom>
            <a:noFill/>
            <a:ln w="12700">
              <a:solidFill>
                <a:srgbClr val="00CCFF"/>
              </a:solidFill>
              <a:round/>
              <a:headEnd/>
              <a:tailEnd/>
            </a:ln>
          </p:spPr>
          <p:txBody>
            <a:bodyPr/>
            <a:lstStyle/>
            <a:p>
              <a:endParaRPr lang="fr-FR"/>
            </a:p>
          </p:txBody>
        </p:sp>
        <p:sp>
          <p:nvSpPr>
            <p:cNvPr id="374" name="Line 424"/>
            <p:cNvSpPr>
              <a:spLocks noChangeShapeType="1"/>
            </p:cNvSpPr>
            <p:nvPr/>
          </p:nvSpPr>
          <p:spPr bwMode="auto">
            <a:xfrm flipH="1">
              <a:off x="2575" y="1557"/>
              <a:ext cx="33" cy="0"/>
            </a:xfrm>
            <a:prstGeom prst="line">
              <a:avLst/>
            </a:prstGeom>
            <a:noFill/>
            <a:ln w="12700">
              <a:solidFill>
                <a:srgbClr val="00CCFF"/>
              </a:solidFill>
              <a:round/>
              <a:headEnd/>
              <a:tailEnd/>
            </a:ln>
          </p:spPr>
          <p:txBody>
            <a:bodyPr/>
            <a:lstStyle/>
            <a:p>
              <a:endParaRPr lang="fr-FR"/>
            </a:p>
          </p:txBody>
        </p:sp>
        <p:sp>
          <p:nvSpPr>
            <p:cNvPr id="375" name="Line 425"/>
            <p:cNvSpPr>
              <a:spLocks noChangeShapeType="1"/>
            </p:cNvSpPr>
            <p:nvPr/>
          </p:nvSpPr>
          <p:spPr bwMode="auto">
            <a:xfrm>
              <a:off x="2608" y="1557"/>
              <a:ext cx="33" cy="0"/>
            </a:xfrm>
            <a:prstGeom prst="line">
              <a:avLst/>
            </a:prstGeom>
            <a:noFill/>
            <a:ln w="12700">
              <a:solidFill>
                <a:srgbClr val="00CCFF"/>
              </a:solidFill>
              <a:round/>
              <a:headEnd/>
              <a:tailEnd/>
            </a:ln>
          </p:spPr>
          <p:txBody>
            <a:bodyPr/>
            <a:lstStyle/>
            <a:p>
              <a:endParaRPr lang="fr-FR"/>
            </a:p>
          </p:txBody>
        </p:sp>
        <p:sp>
          <p:nvSpPr>
            <p:cNvPr id="376" name="Rectangle 426"/>
            <p:cNvSpPr>
              <a:spLocks noChangeArrowheads="1"/>
            </p:cNvSpPr>
            <p:nvPr/>
          </p:nvSpPr>
          <p:spPr bwMode="auto">
            <a:xfrm>
              <a:off x="2649" y="1581"/>
              <a:ext cx="91"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377" name="Line 427"/>
            <p:cNvSpPr>
              <a:spLocks noChangeShapeType="1"/>
            </p:cNvSpPr>
            <p:nvPr/>
          </p:nvSpPr>
          <p:spPr bwMode="auto">
            <a:xfrm flipV="1">
              <a:off x="2691" y="1590"/>
              <a:ext cx="0" cy="33"/>
            </a:xfrm>
            <a:prstGeom prst="line">
              <a:avLst/>
            </a:prstGeom>
            <a:noFill/>
            <a:ln w="12700">
              <a:solidFill>
                <a:srgbClr val="00CCFF"/>
              </a:solidFill>
              <a:round/>
              <a:headEnd/>
              <a:tailEnd/>
            </a:ln>
          </p:spPr>
          <p:txBody>
            <a:bodyPr/>
            <a:lstStyle/>
            <a:p>
              <a:endParaRPr lang="fr-FR"/>
            </a:p>
          </p:txBody>
        </p:sp>
        <p:sp>
          <p:nvSpPr>
            <p:cNvPr id="378" name="Line 428"/>
            <p:cNvSpPr>
              <a:spLocks noChangeShapeType="1"/>
            </p:cNvSpPr>
            <p:nvPr/>
          </p:nvSpPr>
          <p:spPr bwMode="auto">
            <a:xfrm>
              <a:off x="2691" y="1623"/>
              <a:ext cx="0" cy="33"/>
            </a:xfrm>
            <a:prstGeom prst="line">
              <a:avLst/>
            </a:prstGeom>
            <a:noFill/>
            <a:ln w="12700">
              <a:solidFill>
                <a:srgbClr val="00CCFF"/>
              </a:solidFill>
              <a:round/>
              <a:headEnd/>
              <a:tailEnd/>
            </a:ln>
          </p:spPr>
          <p:txBody>
            <a:bodyPr/>
            <a:lstStyle/>
            <a:p>
              <a:endParaRPr lang="fr-FR"/>
            </a:p>
          </p:txBody>
        </p:sp>
        <p:sp>
          <p:nvSpPr>
            <p:cNvPr id="379" name="Line 429"/>
            <p:cNvSpPr>
              <a:spLocks noChangeShapeType="1"/>
            </p:cNvSpPr>
            <p:nvPr/>
          </p:nvSpPr>
          <p:spPr bwMode="auto">
            <a:xfrm flipH="1">
              <a:off x="2658" y="1623"/>
              <a:ext cx="33" cy="0"/>
            </a:xfrm>
            <a:prstGeom prst="line">
              <a:avLst/>
            </a:prstGeom>
            <a:noFill/>
            <a:ln w="12700">
              <a:solidFill>
                <a:srgbClr val="00CCFF"/>
              </a:solidFill>
              <a:round/>
              <a:headEnd/>
              <a:tailEnd/>
            </a:ln>
          </p:spPr>
          <p:txBody>
            <a:bodyPr/>
            <a:lstStyle/>
            <a:p>
              <a:endParaRPr lang="fr-FR"/>
            </a:p>
          </p:txBody>
        </p:sp>
        <p:sp>
          <p:nvSpPr>
            <p:cNvPr id="380" name="Line 430"/>
            <p:cNvSpPr>
              <a:spLocks noChangeShapeType="1"/>
            </p:cNvSpPr>
            <p:nvPr/>
          </p:nvSpPr>
          <p:spPr bwMode="auto">
            <a:xfrm>
              <a:off x="2691" y="1623"/>
              <a:ext cx="33" cy="0"/>
            </a:xfrm>
            <a:prstGeom prst="line">
              <a:avLst/>
            </a:prstGeom>
            <a:noFill/>
            <a:ln w="12700">
              <a:solidFill>
                <a:srgbClr val="00CCFF"/>
              </a:solidFill>
              <a:round/>
              <a:headEnd/>
              <a:tailEnd/>
            </a:ln>
          </p:spPr>
          <p:txBody>
            <a:bodyPr/>
            <a:lstStyle/>
            <a:p>
              <a:endParaRPr lang="fr-FR"/>
            </a:p>
          </p:txBody>
        </p:sp>
        <p:sp>
          <p:nvSpPr>
            <p:cNvPr id="381" name="Rectangle 431"/>
            <p:cNvSpPr>
              <a:spLocks noChangeArrowheads="1"/>
            </p:cNvSpPr>
            <p:nvPr/>
          </p:nvSpPr>
          <p:spPr bwMode="auto">
            <a:xfrm>
              <a:off x="2699" y="1623"/>
              <a:ext cx="91"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382" name="Line 432"/>
            <p:cNvSpPr>
              <a:spLocks noChangeShapeType="1"/>
            </p:cNvSpPr>
            <p:nvPr/>
          </p:nvSpPr>
          <p:spPr bwMode="auto">
            <a:xfrm flipV="1">
              <a:off x="2740" y="1631"/>
              <a:ext cx="0" cy="33"/>
            </a:xfrm>
            <a:prstGeom prst="line">
              <a:avLst/>
            </a:prstGeom>
            <a:noFill/>
            <a:ln w="12700">
              <a:solidFill>
                <a:srgbClr val="00CCFF"/>
              </a:solidFill>
              <a:round/>
              <a:headEnd/>
              <a:tailEnd/>
            </a:ln>
          </p:spPr>
          <p:txBody>
            <a:bodyPr/>
            <a:lstStyle/>
            <a:p>
              <a:endParaRPr lang="fr-FR"/>
            </a:p>
          </p:txBody>
        </p:sp>
        <p:sp>
          <p:nvSpPr>
            <p:cNvPr id="383" name="Line 433"/>
            <p:cNvSpPr>
              <a:spLocks noChangeShapeType="1"/>
            </p:cNvSpPr>
            <p:nvPr/>
          </p:nvSpPr>
          <p:spPr bwMode="auto">
            <a:xfrm>
              <a:off x="2740" y="1664"/>
              <a:ext cx="0" cy="33"/>
            </a:xfrm>
            <a:prstGeom prst="line">
              <a:avLst/>
            </a:prstGeom>
            <a:noFill/>
            <a:ln w="12700">
              <a:solidFill>
                <a:srgbClr val="00CCFF"/>
              </a:solidFill>
              <a:round/>
              <a:headEnd/>
              <a:tailEnd/>
            </a:ln>
          </p:spPr>
          <p:txBody>
            <a:bodyPr/>
            <a:lstStyle/>
            <a:p>
              <a:endParaRPr lang="fr-FR"/>
            </a:p>
          </p:txBody>
        </p:sp>
        <p:sp>
          <p:nvSpPr>
            <p:cNvPr id="384" name="Line 434"/>
            <p:cNvSpPr>
              <a:spLocks noChangeShapeType="1"/>
            </p:cNvSpPr>
            <p:nvPr/>
          </p:nvSpPr>
          <p:spPr bwMode="auto">
            <a:xfrm flipH="1">
              <a:off x="2707" y="1664"/>
              <a:ext cx="33" cy="0"/>
            </a:xfrm>
            <a:prstGeom prst="line">
              <a:avLst/>
            </a:prstGeom>
            <a:noFill/>
            <a:ln w="12700">
              <a:solidFill>
                <a:srgbClr val="00CCFF"/>
              </a:solidFill>
              <a:round/>
              <a:headEnd/>
              <a:tailEnd/>
            </a:ln>
          </p:spPr>
          <p:txBody>
            <a:bodyPr/>
            <a:lstStyle/>
            <a:p>
              <a:endParaRPr lang="fr-FR"/>
            </a:p>
          </p:txBody>
        </p:sp>
        <p:sp>
          <p:nvSpPr>
            <p:cNvPr id="385" name="Line 435"/>
            <p:cNvSpPr>
              <a:spLocks noChangeShapeType="1"/>
            </p:cNvSpPr>
            <p:nvPr/>
          </p:nvSpPr>
          <p:spPr bwMode="auto">
            <a:xfrm>
              <a:off x="2740" y="1664"/>
              <a:ext cx="33" cy="0"/>
            </a:xfrm>
            <a:prstGeom prst="line">
              <a:avLst/>
            </a:prstGeom>
            <a:noFill/>
            <a:ln w="12700">
              <a:solidFill>
                <a:srgbClr val="00CCFF"/>
              </a:solidFill>
              <a:round/>
              <a:headEnd/>
              <a:tailEnd/>
            </a:ln>
          </p:spPr>
          <p:txBody>
            <a:bodyPr/>
            <a:lstStyle/>
            <a:p>
              <a:endParaRPr lang="fr-FR"/>
            </a:p>
          </p:txBody>
        </p:sp>
        <p:sp>
          <p:nvSpPr>
            <p:cNvPr id="386" name="Rectangle 436"/>
            <p:cNvSpPr>
              <a:spLocks noChangeArrowheads="1"/>
            </p:cNvSpPr>
            <p:nvPr/>
          </p:nvSpPr>
          <p:spPr bwMode="auto">
            <a:xfrm>
              <a:off x="2740" y="1664"/>
              <a:ext cx="91"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387" name="Line 437"/>
            <p:cNvSpPr>
              <a:spLocks noChangeShapeType="1"/>
            </p:cNvSpPr>
            <p:nvPr/>
          </p:nvSpPr>
          <p:spPr bwMode="auto">
            <a:xfrm flipV="1">
              <a:off x="2782" y="1672"/>
              <a:ext cx="0" cy="33"/>
            </a:xfrm>
            <a:prstGeom prst="line">
              <a:avLst/>
            </a:prstGeom>
            <a:noFill/>
            <a:ln w="12700">
              <a:solidFill>
                <a:srgbClr val="00CCFF"/>
              </a:solidFill>
              <a:round/>
              <a:headEnd/>
              <a:tailEnd/>
            </a:ln>
          </p:spPr>
          <p:txBody>
            <a:bodyPr/>
            <a:lstStyle/>
            <a:p>
              <a:endParaRPr lang="fr-FR"/>
            </a:p>
          </p:txBody>
        </p:sp>
        <p:sp>
          <p:nvSpPr>
            <p:cNvPr id="388" name="Line 438"/>
            <p:cNvSpPr>
              <a:spLocks noChangeShapeType="1"/>
            </p:cNvSpPr>
            <p:nvPr/>
          </p:nvSpPr>
          <p:spPr bwMode="auto">
            <a:xfrm>
              <a:off x="2782" y="1705"/>
              <a:ext cx="0" cy="33"/>
            </a:xfrm>
            <a:prstGeom prst="line">
              <a:avLst/>
            </a:prstGeom>
            <a:noFill/>
            <a:ln w="12700">
              <a:solidFill>
                <a:srgbClr val="00CCFF"/>
              </a:solidFill>
              <a:round/>
              <a:headEnd/>
              <a:tailEnd/>
            </a:ln>
          </p:spPr>
          <p:txBody>
            <a:bodyPr/>
            <a:lstStyle/>
            <a:p>
              <a:endParaRPr lang="fr-FR"/>
            </a:p>
          </p:txBody>
        </p:sp>
        <p:sp>
          <p:nvSpPr>
            <p:cNvPr id="389" name="Line 439"/>
            <p:cNvSpPr>
              <a:spLocks noChangeShapeType="1"/>
            </p:cNvSpPr>
            <p:nvPr/>
          </p:nvSpPr>
          <p:spPr bwMode="auto">
            <a:xfrm flipH="1">
              <a:off x="2749" y="1705"/>
              <a:ext cx="33" cy="0"/>
            </a:xfrm>
            <a:prstGeom prst="line">
              <a:avLst/>
            </a:prstGeom>
            <a:noFill/>
            <a:ln w="12700">
              <a:solidFill>
                <a:srgbClr val="00CCFF"/>
              </a:solidFill>
              <a:round/>
              <a:headEnd/>
              <a:tailEnd/>
            </a:ln>
          </p:spPr>
          <p:txBody>
            <a:bodyPr/>
            <a:lstStyle/>
            <a:p>
              <a:endParaRPr lang="fr-FR"/>
            </a:p>
          </p:txBody>
        </p:sp>
        <p:sp>
          <p:nvSpPr>
            <p:cNvPr id="390" name="Line 440"/>
            <p:cNvSpPr>
              <a:spLocks noChangeShapeType="1"/>
            </p:cNvSpPr>
            <p:nvPr/>
          </p:nvSpPr>
          <p:spPr bwMode="auto">
            <a:xfrm>
              <a:off x="2782" y="1705"/>
              <a:ext cx="33" cy="0"/>
            </a:xfrm>
            <a:prstGeom prst="line">
              <a:avLst/>
            </a:prstGeom>
            <a:noFill/>
            <a:ln w="12700">
              <a:solidFill>
                <a:srgbClr val="00CCFF"/>
              </a:solidFill>
              <a:round/>
              <a:headEnd/>
              <a:tailEnd/>
            </a:ln>
          </p:spPr>
          <p:txBody>
            <a:bodyPr/>
            <a:lstStyle/>
            <a:p>
              <a:endParaRPr lang="fr-FR"/>
            </a:p>
          </p:txBody>
        </p:sp>
        <p:sp>
          <p:nvSpPr>
            <p:cNvPr id="391" name="Rectangle 441"/>
            <p:cNvSpPr>
              <a:spLocks noChangeArrowheads="1"/>
            </p:cNvSpPr>
            <p:nvPr/>
          </p:nvSpPr>
          <p:spPr bwMode="auto">
            <a:xfrm>
              <a:off x="2782" y="1705"/>
              <a:ext cx="90"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392" name="Line 442"/>
            <p:cNvSpPr>
              <a:spLocks noChangeShapeType="1"/>
            </p:cNvSpPr>
            <p:nvPr/>
          </p:nvSpPr>
          <p:spPr bwMode="auto">
            <a:xfrm flipV="1">
              <a:off x="2823" y="1714"/>
              <a:ext cx="0" cy="33"/>
            </a:xfrm>
            <a:prstGeom prst="line">
              <a:avLst/>
            </a:prstGeom>
            <a:noFill/>
            <a:ln w="12700">
              <a:solidFill>
                <a:srgbClr val="00CCFF"/>
              </a:solidFill>
              <a:round/>
              <a:headEnd/>
              <a:tailEnd/>
            </a:ln>
          </p:spPr>
          <p:txBody>
            <a:bodyPr/>
            <a:lstStyle/>
            <a:p>
              <a:endParaRPr lang="fr-FR"/>
            </a:p>
          </p:txBody>
        </p:sp>
        <p:sp>
          <p:nvSpPr>
            <p:cNvPr id="393" name="Line 443"/>
            <p:cNvSpPr>
              <a:spLocks noChangeShapeType="1"/>
            </p:cNvSpPr>
            <p:nvPr/>
          </p:nvSpPr>
          <p:spPr bwMode="auto">
            <a:xfrm>
              <a:off x="2823" y="1747"/>
              <a:ext cx="0" cy="33"/>
            </a:xfrm>
            <a:prstGeom prst="line">
              <a:avLst/>
            </a:prstGeom>
            <a:noFill/>
            <a:ln w="12700">
              <a:solidFill>
                <a:srgbClr val="00CCFF"/>
              </a:solidFill>
              <a:round/>
              <a:headEnd/>
              <a:tailEnd/>
            </a:ln>
          </p:spPr>
          <p:txBody>
            <a:bodyPr/>
            <a:lstStyle/>
            <a:p>
              <a:endParaRPr lang="fr-FR"/>
            </a:p>
          </p:txBody>
        </p:sp>
        <p:sp>
          <p:nvSpPr>
            <p:cNvPr id="394" name="Line 444"/>
            <p:cNvSpPr>
              <a:spLocks noChangeShapeType="1"/>
            </p:cNvSpPr>
            <p:nvPr/>
          </p:nvSpPr>
          <p:spPr bwMode="auto">
            <a:xfrm flipH="1">
              <a:off x="2790" y="1747"/>
              <a:ext cx="33" cy="0"/>
            </a:xfrm>
            <a:prstGeom prst="line">
              <a:avLst/>
            </a:prstGeom>
            <a:noFill/>
            <a:ln w="12700">
              <a:solidFill>
                <a:srgbClr val="00CCFF"/>
              </a:solidFill>
              <a:round/>
              <a:headEnd/>
              <a:tailEnd/>
            </a:ln>
          </p:spPr>
          <p:txBody>
            <a:bodyPr/>
            <a:lstStyle/>
            <a:p>
              <a:endParaRPr lang="fr-FR"/>
            </a:p>
          </p:txBody>
        </p:sp>
        <p:sp>
          <p:nvSpPr>
            <p:cNvPr id="395" name="Line 445"/>
            <p:cNvSpPr>
              <a:spLocks noChangeShapeType="1"/>
            </p:cNvSpPr>
            <p:nvPr/>
          </p:nvSpPr>
          <p:spPr bwMode="auto">
            <a:xfrm>
              <a:off x="2823" y="1747"/>
              <a:ext cx="33" cy="0"/>
            </a:xfrm>
            <a:prstGeom prst="line">
              <a:avLst/>
            </a:prstGeom>
            <a:noFill/>
            <a:ln w="12700">
              <a:solidFill>
                <a:srgbClr val="00CCFF"/>
              </a:solidFill>
              <a:round/>
              <a:headEnd/>
              <a:tailEnd/>
            </a:ln>
          </p:spPr>
          <p:txBody>
            <a:bodyPr/>
            <a:lstStyle/>
            <a:p>
              <a:endParaRPr lang="fr-FR"/>
            </a:p>
          </p:txBody>
        </p:sp>
        <p:sp>
          <p:nvSpPr>
            <p:cNvPr id="396" name="Rectangle 446"/>
            <p:cNvSpPr>
              <a:spLocks noChangeArrowheads="1"/>
            </p:cNvSpPr>
            <p:nvPr/>
          </p:nvSpPr>
          <p:spPr bwMode="auto">
            <a:xfrm>
              <a:off x="2831" y="1755"/>
              <a:ext cx="91"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397" name="Line 447"/>
            <p:cNvSpPr>
              <a:spLocks noChangeShapeType="1"/>
            </p:cNvSpPr>
            <p:nvPr/>
          </p:nvSpPr>
          <p:spPr bwMode="auto">
            <a:xfrm flipV="1">
              <a:off x="2872" y="1763"/>
              <a:ext cx="0" cy="33"/>
            </a:xfrm>
            <a:prstGeom prst="line">
              <a:avLst/>
            </a:prstGeom>
            <a:noFill/>
            <a:ln w="12700">
              <a:solidFill>
                <a:srgbClr val="00CCFF"/>
              </a:solidFill>
              <a:round/>
              <a:headEnd/>
              <a:tailEnd/>
            </a:ln>
          </p:spPr>
          <p:txBody>
            <a:bodyPr/>
            <a:lstStyle/>
            <a:p>
              <a:endParaRPr lang="fr-FR"/>
            </a:p>
          </p:txBody>
        </p:sp>
        <p:sp>
          <p:nvSpPr>
            <p:cNvPr id="398" name="Line 448"/>
            <p:cNvSpPr>
              <a:spLocks noChangeShapeType="1"/>
            </p:cNvSpPr>
            <p:nvPr/>
          </p:nvSpPr>
          <p:spPr bwMode="auto">
            <a:xfrm>
              <a:off x="2872" y="1796"/>
              <a:ext cx="0" cy="33"/>
            </a:xfrm>
            <a:prstGeom prst="line">
              <a:avLst/>
            </a:prstGeom>
            <a:noFill/>
            <a:ln w="12700">
              <a:solidFill>
                <a:srgbClr val="00CCFF"/>
              </a:solidFill>
              <a:round/>
              <a:headEnd/>
              <a:tailEnd/>
            </a:ln>
          </p:spPr>
          <p:txBody>
            <a:bodyPr/>
            <a:lstStyle/>
            <a:p>
              <a:endParaRPr lang="fr-FR"/>
            </a:p>
          </p:txBody>
        </p:sp>
        <p:sp>
          <p:nvSpPr>
            <p:cNvPr id="399" name="Line 449"/>
            <p:cNvSpPr>
              <a:spLocks noChangeShapeType="1"/>
            </p:cNvSpPr>
            <p:nvPr/>
          </p:nvSpPr>
          <p:spPr bwMode="auto">
            <a:xfrm flipH="1">
              <a:off x="2839" y="1796"/>
              <a:ext cx="33" cy="0"/>
            </a:xfrm>
            <a:prstGeom prst="line">
              <a:avLst/>
            </a:prstGeom>
            <a:noFill/>
            <a:ln w="12700">
              <a:solidFill>
                <a:srgbClr val="00CCFF"/>
              </a:solidFill>
              <a:round/>
              <a:headEnd/>
              <a:tailEnd/>
            </a:ln>
          </p:spPr>
          <p:txBody>
            <a:bodyPr/>
            <a:lstStyle/>
            <a:p>
              <a:endParaRPr lang="fr-FR"/>
            </a:p>
          </p:txBody>
        </p:sp>
        <p:sp>
          <p:nvSpPr>
            <p:cNvPr id="400" name="Line 450"/>
            <p:cNvSpPr>
              <a:spLocks noChangeShapeType="1"/>
            </p:cNvSpPr>
            <p:nvPr/>
          </p:nvSpPr>
          <p:spPr bwMode="auto">
            <a:xfrm>
              <a:off x="2872" y="1796"/>
              <a:ext cx="33" cy="0"/>
            </a:xfrm>
            <a:prstGeom prst="line">
              <a:avLst/>
            </a:prstGeom>
            <a:noFill/>
            <a:ln w="12700">
              <a:solidFill>
                <a:srgbClr val="00CCFF"/>
              </a:solidFill>
              <a:round/>
              <a:headEnd/>
              <a:tailEnd/>
            </a:ln>
          </p:spPr>
          <p:txBody>
            <a:bodyPr/>
            <a:lstStyle/>
            <a:p>
              <a:endParaRPr lang="fr-FR"/>
            </a:p>
          </p:txBody>
        </p:sp>
        <p:sp>
          <p:nvSpPr>
            <p:cNvPr id="401" name="Rectangle 451"/>
            <p:cNvSpPr>
              <a:spLocks noChangeArrowheads="1"/>
            </p:cNvSpPr>
            <p:nvPr/>
          </p:nvSpPr>
          <p:spPr bwMode="auto">
            <a:xfrm>
              <a:off x="3178" y="2135"/>
              <a:ext cx="91"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02" name="Line 452"/>
            <p:cNvSpPr>
              <a:spLocks noChangeShapeType="1"/>
            </p:cNvSpPr>
            <p:nvPr/>
          </p:nvSpPr>
          <p:spPr bwMode="auto">
            <a:xfrm flipV="1">
              <a:off x="3219" y="2143"/>
              <a:ext cx="0" cy="33"/>
            </a:xfrm>
            <a:prstGeom prst="line">
              <a:avLst/>
            </a:prstGeom>
            <a:noFill/>
            <a:ln w="12700">
              <a:solidFill>
                <a:srgbClr val="00CCFF"/>
              </a:solidFill>
              <a:round/>
              <a:headEnd/>
              <a:tailEnd/>
            </a:ln>
          </p:spPr>
          <p:txBody>
            <a:bodyPr/>
            <a:lstStyle/>
            <a:p>
              <a:endParaRPr lang="fr-FR"/>
            </a:p>
          </p:txBody>
        </p:sp>
        <p:sp>
          <p:nvSpPr>
            <p:cNvPr id="403" name="Line 453"/>
            <p:cNvSpPr>
              <a:spLocks noChangeShapeType="1"/>
            </p:cNvSpPr>
            <p:nvPr/>
          </p:nvSpPr>
          <p:spPr bwMode="auto">
            <a:xfrm>
              <a:off x="3219" y="2176"/>
              <a:ext cx="0" cy="33"/>
            </a:xfrm>
            <a:prstGeom prst="line">
              <a:avLst/>
            </a:prstGeom>
            <a:noFill/>
            <a:ln w="12700">
              <a:solidFill>
                <a:srgbClr val="00CCFF"/>
              </a:solidFill>
              <a:round/>
              <a:headEnd/>
              <a:tailEnd/>
            </a:ln>
          </p:spPr>
          <p:txBody>
            <a:bodyPr/>
            <a:lstStyle/>
            <a:p>
              <a:endParaRPr lang="fr-FR"/>
            </a:p>
          </p:txBody>
        </p:sp>
        <p:sp>
          <p:nvSpPr>
            <p:cNvPr id="404" name="Line 454"/>
            <p:cNvSpPr>
              <a:spLocks noChangeShapeType="1"/>
            </p:cNvSpPr>
            <p:nvPr/>
          </p:nvSpPr>
          <p:spPr bwMode="auto">
            <a:xfrm flipH="1">
              <a:off x="3186" y="2176"/>
              <a:ext cx="33" cy="0"/>
            </a:xfrm>
            <a:prstGeom prst="line">
              <a:avLst/>
            </a:prstGeom>
            <a:noFill/>
            <a:ln w="12700">
              <a:solidFill>
                <a:srgbClr val="00CCFF"/>
              </a:solidFill>
              <a:round/>
              <a:headEnd/>
              <a:tailEnd/>
            </a:ln>
          </p:spPr>
          <p:txBody>
            <a:bodyPr/>
            <a:lstStyle/>
            <a:p>
              <a:endParaRPr lang="fr-FR"/>
            </a:p>
          </p:txBody>
        </p:sp>
        <p:sp>
          <p:nvSpPr>
            <p:cNvPr id="405" name="Line 456"/>
            <p:cNvSpPr>
              <a:spLocks noChangeShapeType="1"/>
            </p:cNvSpPr>
            <p:nvPr/>
          </p:nvSpPr>
          <p:spPr bwMode="auto">
            <a:xfrm>
              <a:off x="3219" y="2176"/>
              <a:ext cx="33" cy="0"/>
            </a:xfrm>
            <a:prstGeom prst="line">
              <a:avLst/>
            </a:prstGeom>
            <a:noFill/>
            <a:ln w="12700">
              <a:solidFill>
                <a:srgbClr val="00CCFF"/>
              </a:solidFill>
              <a:round/>
              <a:headEnd/>
              <a:tailEnd/>
            </a:ln>
          </p:spPr>
          <p:txBody>
            <a:bodyPr/>
            <a:lstStyle/>
            <a:p>
              <a:endParaRPr lang="fr-FR"/>
            </a:p>
          </p:txBody>
        </p:sp>
        <p:sp>
          <p:nvSpPr>
            <p:cNvPr id="406" name="Rectangle 457"/>
            <p:cNvSpPr>
              <a:spLocks noChangeArrowheads="1"/>
            </p:cNvSpPr>
            <p:nvPr/>
          </p:nvSpPr>
          <p:spPr bwMode="auto">
            <a:xfrm>
              <a:off x="3269" y="2267"/>
              <a:ext cx="91"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07" name="Line 458"/>
            <p:cNvSpPr>
              <a:spLocks noChangeShapeType="1"/>
            </p:cNvSpPr>
            <p:nvPr/>
          </p:nvSpPr>
          <p:spPr bwMode="auto">
            <a:xfrm flipV="1">
              <a:off x="3310" y="2275"/>
              <a:ext cx="0" cy="33"/>
            </a:xfrm>
            <a:prstGeom prst="line">
              <a:avLst/>
            </a:prstGeom>
            <a:noFill/>
            <a:ln w="12700">
              <a:solidFill>
                <a:srgbClr val="00CCFF"/>
              </a:solidFill>
              <a:round/>
              <a:headEnd/>
              <a:tailEnd/>
            </a:ln>
          </p:spPr>
          <p:txBody>
            <a:bodyPr/>
            <a:lstStyle/>
            <a:p>
              <a:endParaRPr lang="fr-FR"/>
            </a:p>
          </p:txBody>
        </p:sp>
        <p:sp>
          <p:nvSpPr>
            <p:cNvPr id="408" name="Line 459"/>
            <p:cNvSpPr>
              <a:spLocks noChangeShapeType="1"/>
            </p:cNvSpPr>
            <p:nvPr/>
          </p:nvSpPr>
          <p:spPr bwMode="auto">
            <a:xfrm>
              <a:off x="3310" y="2308"/>
              <a:ext cx="0" cy="33"/>
            </a:xfrm>
            <a:prstGeom prst="line">
              <a:avLst/>
            </a:prstGeom>
            <a:noFill/>
            <a:ln w="12700">
              <a:solidFill>
                <a:srgbClr val="00CCFF"/>
              </a:solidFill>
              <a:round/>
              <a:headEnd/>
              <a:tailEnd/>
            </a:ln>
          </p:spPr>
          <p:txBody>
            <a:bodyPr/>
            <a:lstStyle/>
            <a:p>
              <a:endParaRPr lang="fr-FR"/>
            </a:p>
          </p:txBody>
        </p:sp>
        <p:sp>
          <p:nvSpPr>
            <p:cNvPr id="409" name="Line 460"/>
            <p:cNvSpPr>
              <a:spLocks noChangeShapeType="1"/>
            </p:cNvSpPr>
            <p:nvPr/>
          </p:nvSpPr>
          <p:spPr bwMode="auto">
            <a:xfrm flipH="1">
              <a:off x="3277" y="2308"/>
              <a:ext cx="33" cy="0"/>
            </a:xfrm>
            <a:prstGeom prst="line">
              <a:avLst/>
            </a:prstGeom>
            <a:noFill/>
            <a:ln w="12700">
              <a:solidFill>
                <a:srgbClr val="00CCFF"/>
              </a:solidFill>
              <a:round/>
              <a:headEnd/>
              <a:tailEnd/>
            </a:ln>
          </p:spPr>
          <p:txBody>
            <a:bodyPr/>
            <a:lstStyle/>
            <a:p>
              <a:endParaRPr lang="fr-FR"/>
            </a:p>
          </p:txBody>
        </p:sp>
        <p:sp>
          <p:nvSpPr>
            <p:cNvPr id="410" name="Line 461"/>
            <p:cNvSpPr>
              <a:spLocks noChangeShapeType="1"/>
            </p:cNvSpPr>
            <p:nvPr/>
          </p:nvSpPr>
          <p:spPr bwMode="auto">
            <a:xfrm>
              <a:off x="3310" y="2308"/>
              <a:ext cx="33" cy="0"/>
            </a:xfrm>
            <a:prstGeom prst="line">
              <a:avLst/>
            </a:prstGeom>
            <a:noFill/>
            <a:ln w="12700">
              <a:solidFill>
                <a:srgbClr val="00CCFF"/>
              </a:solidFill>
              <a:round/>
              <a:headEnd/>
              <a:tailEnd/>
            </a:ln>
          </p:spPr>
          <p:txBody>
            <a:bodyPr/>
            <a:lstStyle/>
            <a:p>
              <a:endParaRPr lang="fr-FR"/>
            </a:p>
          </p:txBody>
        </p:sp>
        <p:sp>
          <p:nvSpPr>
            <p:cNvPr id="411" name="Rectangle 462"/>
            <p:cNvSpPr>
              <a:spLocks noChangeArrowheads="1"/>
            </p:cNvSpPr>
            <p:nvPr/>
          </p:nvSpPr>
          <p:spPr bwMode="auto">
            <a:xfrm>
              <a:off x="3352" y="2440"/>
              <a:ext cx="90"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12" name="Line 463"/>
            <p:cNvSpPr>
              <a:spLocks noChangeShapeType="1"/>
            </p:cNvSpPr>
            <p:nvPr/>
          </p:nvSpPr>
          <p:spPr bwMode="auto">
            <a:xfrm flipV="1">
              <a:off x="3393" y="2449"/>
              <a:ext cx="0" cy="33"/>
            </a:xfrm>
            <a:prstGeom prst="line">
              <a:avLst/>
            </a:prstGeom>
            <a:noFill/>
            <a:ln w="12700">
              <a:solidFill>
                <a:srgbClr val="00CCFF"/>
              </a:solidFill>
              <a:round/>
              <a:headEnd/>
              <a:tailEnd/>
            </a:ln>
          </p:spPr>
          <p:txBody>
            <a:bodyPr/>
            <a:lstStyle/>
            <a:p>
              <a:endParaRPr lang="fr-FR"/>
            </a:p>
          </p:txBody>
        </p:sp>
        <p:sp>
          <p:nvSpPr>
            <p:cNvPr id="413" name="Line 464"/>
            <p:cNvSpPr>
              <a:spLocks noChangeShapeType="1"/>
            </p:cNvSpPr>
            <p:nvPr/>
          </p:nvSpPr>
          <p:spPr bwMode="auto">
            <a:xfrm>
              <a:off x="3393" y="2482"/>
              <a:ext cx="0" cy="33"/>
            </a:xfrm>
            <a:prstGeom prst="line">
              <a:avLst/>
            </a:prstGeom>
            <a:noFill/>
            <a:ln w="12700">
              <a:solidFill>
                <a:srgbClr val="00CCFF"/>
              </a:solidFill>
              <a:round/>
              <a:headEnd/>
              <a:tailEnd/>
            </a:ln>
          </p:spPr>
          <p:txBody>
            <a:bodyPr/>
            <a:lstStyle/>
            <a:p>
              <a:endParaRPr lang="fr-FR"/>
            </a:p>
          </p:txBody>
        </p:sp>
        <p:sp>
          <p:nvSpPr>
            <p:cNvPr id="414" name="Line 465"/>
            <p:cNvSpPr>
              <a:spLocks noChangeShapeType="1"/>
            </p:cNvSpPr>
            <p:nvPr/>
          </p:nvSpPr>
          <p:spPr bwMode="auto">
            <a:xfrm flipH="1">
              <a:off x="3360" y="2482"/>
              <a:ext cx="33" cy="0"/>
            </a:xfrm>
            <a:prstGeom prst="line">
              <a:avLst/>
            </a:prstGeom>
            <a:noFill/>
            <a:ln w="12700">
              <a:solidFill>
                <a:srgbClr val="00CCFF"/>
              </a:solidFill>
              <a:round/>
              <a:headEnd/>
              <a:tailEnd/>
            </a:ln>
          </p:spPr>
          <p:txBody>
            <a:bodyPr/>
            <a:lstStyle/>
            <a:p>
              <a:endParaRPr lang="fr-FR"/>
            </a:p>
          </p:txBody>
        </p:sp>
        <p:sp>
          <p:nvSpPr>
            <p:cNvPr id="415" name="Line 466"/>
            <p:cNvSpPr>
              <a:spLocks noChangeShapeType="1"/>
            </p:cNvSpPr>
            <p:nvPr/>
          </p:nvSpPr>
          <p:spPr bwMode="auto">
            <a:xfrm>
              <a:off x="3393" y="2482"/>
              <a:ext cx="33" cy="0"/>
            </a:xfrm>
            <a:prstGeom prst="line">
              <a:avLst/>
            </a:prstGeom>
            <a:noFill/>
            <a:ln w="12700">
              <a:solidFill>
                <a:srgbClr val="00CCFF"/>
              </a:solidFill>
              <a:round/>
              <a:headEnd/>
              <a:tailEnd/>
            </a:ln>
          </p:spPr>
          <p:txBody>
            <a:bodyPr/>
            <a:lstStyle/>
            <a:p>
              <a:endParaRPr lang="fr-FR"/>
            </a:p>
          </p:txBody>
        </p:sp>
        <p:sp>
          <p:nvSpPr>
            <p:cNvPr id="416" name="Rectangle 467"/>
            <p:cNvSpPr>
              <a:spLocks noChangeArrowheads="1"/>
            </p:cNvSpPr>
            <p:nvPr/>
          </p:nvSpPr>
          <p:spPr bwMode="auto">
            <a:xfrm>
              <a:off x="3442" y="2663"/>
              <a:ext cx="91"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17" name="Line 468"/>
            <p:cNvSpPr>
              <a:spLocks noChangeShapeType="1"/>
            </p:cNvSpPr>
            <p:nvPr/>
          </p:nvSpPr>
          <p:spPr bwMode="auto">
            <a:xfrm flipV="1">
              <a:off x="3484" y="2672"/>
              <a:ext cx="0" cy="33"/>
            </a:xfrm>
            <a:prstGeom prst="line">
              <a:avLst/>
            </a:prstGeom>
            <a:noFill/>
            <a:ln w="12700">
              <a:solidFill>
                <a:srgbClr val="00CCFF"/>
              </a:solidFill>
              <a:round/>
              <a:headEnd/>
              <a:tailEnd/>
            </a:ln>
          </p:spPr>
          <p:txBody>
            <a:bodyPr/>
            <a:lstStyle/>
            <a:p>
              <a:endParaRPr lang="fr-FR"/>
            </a:p>
          </p:txBody>
        </p:sp>
        <p:sp>
          <p:nvSpPr>
            <p:cNvPr id="418" name="Line 469"/>
            <p:cNvSpPr>
              <a:spLocks noChangeShapeType="1"/>
            </p:cNvSpPr>
            <p:nvPr/>
          </p:nvSpPr>
          <p:spPr bwMode="auto">
            <a:xfrm>
              <a:off x="3484" y="2705"/>
              <a:ext cx="0" cy="33"/>
            </a:xfrm>
            <a:prstGeom prst="line">
              <a:avLst/>
            </a:prstGeom>
            <a:noFill/>
            <a:ln w="12700">
              <a:solidFill>
                <a:srgbClr val="00CCFF"/>
              </a:solidFill>
              <a:round/>
              <a:headEnd/>
              <a:tailEnd/>
            </a:ln>
          </p:spPr>
          <p:txBody>
            <a:bodyPr/>
            <a:lstStyle/>
            <a:p>
              <a:endParaRPr lang="fr-FR"/>
            </a:p>
          </p:txBody>
        </p:sp>
        <p:sp>
          <p:nvSpPr>
            <p:cNvPr id="419" name="Line 470"/>
            <p:cNvSpPr>
              <a:spLocks noChangeShapeType="1"/>
            </p:cNvSpPr>
            <p:nvPr/>
          </p:nvSpPr>
          <p:spPr bwMode="auto">
            <a:xfrm flipH="1">
              <a:off x="3451" y="2705"/>
              <a:ext cx="33" cy="0"/>
            </a:xfrm>
            <a:prstGeom prst="line">
              <a:avLst/>
            </a:prstGeom>
            <a:noFill/>
            <a:ln w="12700">
              <a:solidFill>
                <a:srgbClr val="00CCFF"/>
              </a:solidFill>
              <a:round/>
              <a:headEnd/>
              <a:tailEnd/>
            </a:ln>
          </p:spPr>
          <p:txBody>
            <a:bodyPr/>
            <a:lstStyle/>
            <a:p>
              <a:endParaRPr lang="fr-FR"/>
            </a:p>
          </p:txBody>
        </p:sp>
        <p:sp>
          <p:nvSpPr>
            <p:cNvPr id="420" name="Line 471"/>
            <p:cNvSpPr>
              <a:spLocks noChangeShapeType="1"/>
            </p:cNvSpPr>
            <p:nvPr/>
          </p:nvSpPr>
          <p:spPr bwMode="auto">
            <a:xfrm>
              <a:off x="3484" y="2705"/>
              <a:ext cx="33" cy="0"/>
            </a:xfrm>
            <a:prstGeom prst="line">
              <a:avLst/>
            </a:prstGeom>
            <a:noFill/>
            <a:ln w="12700">
              <a:solidFill>
                <a:srgbClr val="00CCFF"/>
              </a:solidFill>
              <a:round/>
              <a:headEnd/>
              <a:tailEnd/>
            </a:ln>
          </p:spPr>
          <p:txBody>
            <a:bodyPr/>
            <a:lstStyle/>
            <a:p>
              <a:endParaRPr lang="fr-FR"/>
            </a:p>
          </p:txBody>
        </p:sp>
        <p:sp>
          <p:nvSpPr>
            <p:cNvPr id="421" name="Rectangle 472"/>
            <p:cNvSpPr>
              <a:spLocks noChangeArrowheads="1"/>
            </p:cNvSpPr>
            <p:nvPr/>
          </p:nvSpPr>
          <p:spPr bwMode="auto">
            <a:xfrm>
              <a:off x="3525" y="2969"/>
              <a:ext cx="91"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22" name="Line 473"/>
            <p:cNvSpPr>
              <a:spLocks noChangeShapeType="1"/>
            </p:cNvSpPr>
            <p:nvPr/>
          </p:nvSpPr>
          <p:spPr bwMode="auto">
            <a:xfrm flipV="1">
              <a:off x="3566" y="2977"/>
              <a:ext cx="0" cy="33"/>
            </a:xfrm>
            <a:prstGeom prst="line">
              <a:avLst/>
            </a:prstGeom>
            <a:noFill/>
            <a:ln w="12700">
              <a:solidFill>
                <a:srgbClr val="00CCFF"/>
              </a:solidFill>
              <a:round/>
              <a:headEnd/>
              <a:tailEnd/>
            </a:ln>
          </p:spPr>
          <p:txBody>
            <a:bodyPr/>
            <a:lstStyle/>
            <a:p>
              <a:endParaRPr lang="fr-FR"/>
            </a:p>
          </p:txBody>
        </p:sp>
        <p:sp>
          <p:nvSpPr>
            <p:cNvPr id="423" name="Line 474"/>
            <p:cNvSpPr>
              <a:spLocks noChangeShapeType="1"/>
            </p:cNvSpPr>
            <p:nvPr/>
          </p:nvSpPr>
          <p:spPr bwMode="auto">
            <a:xfrm>
              <a:off x="3566" y="3010"/>
              <a:ext cx="0" cy="33"/>
            </a:xfrm>
            <a:prstGeom prst="line">
              <a:avLst/>
            </a:prstGeom>
            <a:noFill/>
            <a:ln w="12700">
              <a:solidFill>
                <a:srgbClr val="00CCFF"/>
              </a:solidFill>
              <a:round/>
              <a:headEnd/>
              <a:tailEnd/>
            </a:ln>
          </p:spPr>
          <p:txBody>
            <a:bodyPr/>
            <a:lstStyle/>
            <a:p>
              <a:endParaRPr lang="fr-FR"/>
            </a:p>
          </p:txBody>
        </p:sp>
        <p:sp>
          <p:nvSpPr>
            <p:cNvPr id="424" name="Line 475"/>
            <p:cNvSpPr>
              <a:spLocks noChangeShapeType="1"/>
            </p:cNvSpPr>
            <p:nvPr/>
          </p:nvSpPr>
          <p:spPr bwMode="auto">
            <a:xfrm flipH="1">
              <a:off x="3533" y="3010"/>
              <a:ext cx="33" cy="0"/>
            </a:xfrm>
            <a:prstGeom prst="line">
              <a:avLst/>
            </a:prstGeom>
            <a:noFill/>
            <a:ln w="12700">
              <a:solidFill>
                <a:srgbClr val="00CCFF"/>
              </a:solidFill>
              <a:round/>
              <a:headEnd/>
              <a:tailEnd/>
            </a:ln>
          </p:spPr>
          <p:txBody>
            <a:bodyPr/>
            <a:lstStyle/>
            <a:p>
              <a:endParaRPr lang="fr-FR"/>
            </a:p>
          </p:txBody>
        </p:sp>
        <p:sp>
          <p:nvSpPr>
            <p:cNvPr id="425" name="Line 476"/>
            <p:cNvSpPr>
              <a:spLocks noChangeShapeType="1"/>
            </p:cNvSpPr>
            <p:nvPr/>
          </p:nvSpPr>
          <p:spPr bwMode="auto">
            <a:xfrm>
              <a:off x="3566" y="3010"/>
              <a:ext cx="33" cy="0"/>
            </a:xfrm>
            <a:prstGeom prst="line">
              <a:avLst/>
            </a:prstGeom>
            <a:noFill/>
            <a:ln w="12700">
              <a:solidFill>
                <a:srgbClr val="00CCFF"/>
              </a:solidFill>
              <a:round/>
              <a:headEnd/>
              <a:tailEnd/>
            </a:ln>
          </p:spPr>
          <p:txBody>
            <a:bodyPr/>
            <a:lstStyle/>
            <a:p>
              <a:endParaRPr lang="fr-FR"/>
            </a:p>
          </p:txBody>
        </p:sp>
        <p:sp>
          <p:nvSpPr>
            <p:cNvPr id="426" name="Rectangle 477"/>
            <p:cNvSpPr>
              <a:spLocks noChangeArrowheads="1"/>
            </p:cNvSpPr>
            <p:nvPr/>
          </p:nvSpPr>
          <p:spPr bwMode="auto">
            <a:xfrm>
              <a:off x="3021" y="2333"/>
              <a:ext cx="41" cy="41"/>
            </a:xfrm>
            <a:prstGeom prst="rect">
              <a:avLst/>
            </a:prstGeom>
            <a:solidFill>
              <a:srgbClr val="00FF00"/>
            </a:solidFill>
            <a:ln w="12700">
              <a:solidFill>
                <a:srgbClr val="00FF00"/>
              </a:solid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27" name="Rectangle 478"/>
            <p:cNvSpPr>
              <a:spLocks noChangeArrowheads="1"/>
            </p:cNvSpPr>
            <p:nvPr/>
          </p:nvSpPr>
          <p:spPr bwMode="auto">
            <a:xfrm>
              <a:off x="3112" y="2399"/>
              <a:ext cx="41" cy="41"/>
            </a:xfrm>
            <a:prstGeom prst="rect">
              <a:avLst/>
            </a:prstGeom>
            <a:solidFill>
              <a:srgbClr val="00FF00"/>
            </a:solidFill>
            <a:ln w="12700">
              <a:solidFill>
                <a:srgbClr val="00FF00"/>
              </a:solid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28" name="Rectangle 479"/>
            <p:cNvSpPr>
              <a:spLocks noChangeArrowheads="1"/>
            </p:cNvSpPr>
            <p:nvPr/>
          </p:nvSpPr>
          <p:spPr bwMode="auto">
            <a:xfrm>
              <a:off x="3195" y="2482"/>
              <a:ext cx="41" cy="41"/>
            </a:xfrm>
            <a:prstGeom prst="rect">
              <a:avLst/>
            </a:prstGeom>
            <a:solidFill>
              <a:srgbClr val="00FF00"/>
            </a:solidFill>
            <a:ln w="12700">
              <a:solidFill>
                <a:srgbClr val="00FF00"/>
              </a:solid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29" name="Rectangle 480"/>
            <p:cNvSpPr>
              <a:spLocks noChangeArrowheads="1"/>
            </p:cNvSpPr>
            <p:nvPr/>
          </p:nvSpPr>
          <p:spPr bwMode="auto">
            <a:xfrm>
              <a:off x="3285" y="2581"/>
              <a:ext cx="42" cy="41"/>
            </a:xfrm>
            <a:prstGeom prst="rect">
              <a:avLst/>
            </a:prstGeom>
            <a:solidFill>
              <a:srgbClr val="00FF00"/>
            </a:solidFill>
            <a:ln w="12700">
              <a:solidFill>
                <a:srgbClr val="00FF00"/>
              </a:solid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30" name="Rectangle 481"/>
            <p:cNvSpPr>
              <a:spLocks noChangeArrowheads="1"/>
            </p:cNvSpPr>
            <p:nvPr/>
          </p:nvSpPr>
          <p:spPr bwMode="auto">
            <a:xfrm>
              <a:off x="3368" y="2705"/>
              <a:ext cx="41" cy="41"/>
            </a:xfrm>
            <a:prstGeom prst="rect">
              <a:avLst/>
            </a:prstGeom>
            <a:solidFill>
              <a:srgbClr val="00FF00"/>
            </a:solidFill>
            <a:ln w="12700">
              <a:solidFill>
                <a:srgbClr val="00FF00"/>
              </a:solid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31" name="Rectangle 482"/>
            <p:cNvSpPr>
              <a:spLocks noChangeArrowheads="1"/>
            </p:cNvSpPr>
            <p:nvPr/>
          </p:nvSpPr>
          <p:spPr bwMode="auto">
            <a:xfrm>
              <a:off x="3459" y="2862"/>
              <a:ext cx="41" cy="41"/>
            </a:xfrm>
            <a:prstGeom prst="rect">
              <a:avLst/>
            </a:prstGeom>
            <a:solidFill>
              <a:srgbClr val="00FF00"/>
            </a:solidFill>
            <a:ln w="12700">
              <a:solidFill>
                <a:srgbClr val="00FF00"/>
              </a:solid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32" name="Rectangle 483"/>
            <p:cNvSpPr>
              <a:spLocks noChangeArrowheads="1"/>
            </p:cNvSpPr>
            <p:nvPr/>
          </p:nvSpPr>
          <p:spPr bwMode="auto">
            <a:xfrm>
              <a:off x="3542" y="3126"/>
              <a:ext cx="41" cy="41"/>
            </a:xfrm>
            <a:prstGeom prst="rect">
              <a:avLst/>
            </a:prstGeom>
            <a:solidFill>
              <a:srgbClr val="00FF00"/>
            </a:solidFill>
            <a:ln w="12700">
              <a:solidFill>
                <a:srgbClr val="00FF00"/>
              </a:solid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33" name="Rectangle 484"/>
            <p:cNvSpPr>
              <a:spLocks noChangeArrowheads="1"/>
            </p:cNvSpPr>
            <p:nvPr/>
          </p:nvSpPr>
          <p:spPr bwMode="auto">
            <a:xfrm>
              <a:off x="1237" y="3324"/>
              <a:ext cx="14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10</a:t>
              </a:r>
              <a:endParaRPr lang="en-US" sz="2400" b="0">
                <a:latin typeface="Times New Roman" pitchFamily="18" charset="0"/>
                <a:ea typeface="ＭＳ Ｐゴシック" pitchFamily="34" charset="-128"/>
              </a:endParaRPr>
            </a:p>
          </p:txBody>
        </p:sp>
        <p:sp>
          <p:nvSpPr>
            <p:cNvPr id="434" name="Rectangle 485"/>
            <p:cNvSpPr>
              <a:spLocks noChangeArrowheads="1"/>
            </p:cNvSpPr>
            <p:nvPr/>
          </p:nvSpPr>
          <p:spPr bwMode="auto">
            <a:xfrm>
              <a:off x="1171" y="2473"/>
              <a:ext cx="213"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100</a:t>
              </a:r>
              <a:endParaRPr lang="en-US" sz="2400" b="0">
                <a:latin typeface="Times New Roman" pitchFamily="18" charset="0"/>
                <a:ea typeface="ＭＳ Ｐゴシック" pitchFamily="34" charset="-128"/>
              </a:endParaRPr>
            </a:p>
          </p:txBody>
        </p:sp>
        <p:sp>
          <p:nvSpPr>
            <p:cNvPr id="435" name="Rectangle 486"/>
            <p:cNvSpPr>
              <a:spLocks noChangeArrowheads="1"/>
            </p:cNvSpPr>
            <p:nvPr/>
          </p:nvSpPr>
          <p:spPr bwMode="auto">
            <a:xfrm>
              <a:off x="1104" y="1614"/>
              <a:ext cx="284"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1000</a:t>
              </a:r>
              <a:endParaRPr lang="en-US" sz="2400" b="0">
                <a:latin typeface="Times New Roman" pitchFamily="18" charset="0"/>
                <a:ea typeface="ＭＳ Ｐゴシック" pitchFamily="34" charset="-128"/>
              </a:endParaRPr>
            </a:p>
          </p:txBody>
        </p:sp>
        <p:sp>
          <p:nvSpPr>
            <p:cNvPr id="436" name="Rectangle 487"/>
            <p:cNvSpPr>
              <a:spLocks noChangeArrowheads="1"/>
            </p:cNvSpPr>
            <p:nvPr/>
          </p:nvSpPr>
          <p:spPr bwMode="auto">
            <a:xfrm>
              <a:off x="1038" y="764"/>
              <a:ext cx="355"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10000</a:t>
              </a:r>
              <a:endParaRPr lang="en-US" sz="2400" b="0">
                <a:latin typeface="Times New Roman" pitchFamily="18" charset="0"/>
                <a:ea typeface="ＭＳ Ｐゴシック" pitchFamily="34" charset="-128"/>
              </a:endParaRPr>
            </a:p>
          </p:txBody>
        </p:sp>
        <p:sp>
          <p:nvSpPr>
            <p:cNvPr id="437" name="Rectangle 488"/>
            <p:cNvSpPr>
              <a:spLocks noChangeArrowheads="1"/>
            </p:cNvSpPr>
            <p:nvPr/>
          </p:nvSpPr>
          <p:spPr bwMode="auto">
            <a:xfrm>
              <a:off x="1435" y="3522"/>
              <a:ext cx="71"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0</a:t>
              </a:r>
              <a:endParaRPr lang="en-US" sz="2400" b="0">
                <a:latin typeface="Times New Roman" pitchFamily="18" charset="0"/>
                <a:ea typeface="ＭＳ Ｐゴシック" pitchFamily="34" charset="-128"/>
              </a:endParaRPr>
            </a:p>
          </p:txBody>
        </p:sp>
        <p:sp>
          <p:nvSpPr>
            <p:cNvPr id="438" name="Rectangle 489"/>
            <p:cNvSpPr>
              <a:spLocks noChangeArrowheads="1"/>
            </p:cNvSpPr>
            <p:nvPr/>
          </p:nvSpPr>
          <p:spPr bwMode="auto">
            <a:xfrm>
              <a:off x="1873" y="3522"/>
              <a:ext cx="71"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5</a:t>
              </a:r>
              <a:endParaRPr lang="en-US" sz="2400" b="0">
                <a:latin typeface="Times New Roman" pitchFamily="18" charset="0"/>
                <a:ea typeface="ＭＳ Ｐゴシック" pitchFamily="34" charset="-128"/>
              </a:endParaRPr>
            </a:p>
          </p:txBody>
        </p:sp>
        <p:sp>
          <p:nvSpPr>
            <p:cNvPr id="439" name="Rectangle 490"/>
            <p:cNvSpPr>
              <a:spLocks noChangeArrowheads="1"/>
            </p:cNvSpPr>
            <p:nvPr/>
          </p:nvSpPr>
          <p:spPr bwMode="auto">
            <a:xfrm>
              <a:off x="2278" y="3522"/>
              <a:ext cx="14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10</a:t>
              </a:r>
              <a:endParaRPr lang="en-US" sz="2400" b="0">
                <a:latin typeface="Times New Roman" pitchFamily="18" charset="0"/>
                <a:ea typeface="ＭＳ Ｐゴシック" pitchFamily="34" charset="-128"/>
              </a:endParaRPr>
            </a:p>
          </p:txBody>
        </p:sp>
        <p:sp>
          <p:nvSpPr>
            <p:cNvPr id="440" name="Rectangle 491"/>
            <p:cNvSpPr>
              <a:spLocks noChangeArrowheads="1"/>
            </p:cNvSpPr>
            <p:nvPr/>
          </p:nvSpPr>
          <p:spPr bwMode="auto">
            <a:xfrm>
              <a:off x="2715" y="3522"/>
              <a:ext cx="14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15</a:t>
              </a:r>
              <a:endParaRPr lang="en-US" sz="2400" b="0">
                <a:latin typeface="Times New Roman" pitchFamily="18" charset="0"/>
                <a:ea typeface="ＭＳ Ｐゴシック" pitchFamily="34" charset="-128"/>
              </a:endParaRPr>
            </a:p>
          </p:txBody>
        </p:sp>
        <p:sp>
          <p:nvSpPr>
            <p:cNvPr id="441" name="Rectangle 492"/>
            <p:cNvSpPr>
              <a:spLocks noChangeArrowheads="1"/>
            </p:cNvSpPr>
            <p:nvPr/>
          </p:nvSpPr>
          <p:spPr bwMode="auto">
            <a:xfrm>
              <a:off x="3153" y="3522"/>
              <a:ext cx="14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20</a:t>
              </a:r>
              <a:endParaRPr lang="en-US" sz="2400" b="0">
                <a:latin typeface="Times New Roman" pitchFamily="18" charset="0"/>
                <a:ea typeface="ＭＳ Ｐゴシック" pitchFamily="34" charset="-128"/>
              </a:endParaRPr>
            </a:p>
          </p:txBody>
        </p:sp>
        <p:sp>
          <p:nvSpPr>
            <p:cNvPr id="442" name="Rectangle 493"/>
            <p:cNvSpPr>
              <a:spLocks noChangeArrowheads="1"/>
            </p:cNvSpPr>
            <p:nvPr/>
          </p:nvSpPr>
          <p:spPr bwMode="auto">
            <a:xfrm>
              <a:off x="3591" y="3522"/>
              <a:ext cx="14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25</a:t>
              </a:r>
              <a:endParaRPr lang="en-US" sz="2400" b="0">
                <a:latin typeface="Times New Roman" pitchFamily="18" charset="0"/>
                <a:ea typeface="ＭＳ Ｐゴシック" pitchFamily="34" charset="-128"/>
              </a:endParaRPr>
            </a:p>
          </p:txBody>
        </p:sp>
        <p:sp>
          <p:nvSpPr>
            <p:cNvPr id="443" name="Rectangle 494"/>
            <p:cNvSpPr>
              <a:spLocks noChangeArrowheads="1"/>
            </p:cNvSpPr>
            <p:nvPr/>
          </p:nvSpPr>
          <p:spPr bwMode="auto">
            <a:xfrm>
              <a:off x="4029" y="3522"/>
              <a:ext cx="14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30</a:t>
              </a:r>
              <a:endParaRPr lang="en-US" sz="2400" b="0">
                <a:latin typeface="Times New Roman" pitchFamily="18" charset="0"/>
                <a:ea typeface="ＭＳ Ｐゴシック" pitchFamily="34" charset="-128"/>
              </a:endParaRPr>
            </a:p>
          </p:txBody>
        </p:sp>
        <p:sp>
          <p:nvSpPr>
            <p:cNvPr id="444" name="Rectangle 495"/>
            <p:cNvSpPr>
              <a:spLocks noChangeArrowheads="1"/>
            </p:cNvSpPr>
            <p:nvPr/>
          </p:nvSpPr>
          <p:spPr bwMode="auto">
            <a:xfrm>
              <a:off x="4467" y="3522"/>
              <a:ext cx="14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35</a:t>
              </a:r>
              <a:endParaRPr lang="en-US" sz="2400" b="0">
                <a:latin typeface="Times New Roman" pitchFamily="18" charset="0"/>
                <a:ea typeface="ＭＳ Ｐゴシック" pitchFamily="34" charset="-128"/>
              </a:endParaRPr>
            </a:p>
          </p:txBody>
        </p:sp>
        <p:sp>
          <p:nvSpPr>
            <p:cNvPr id="445" name="Rectangle 496"/>
            <p:cNvSpPr>
              <a:spLocks noChangeArrowheads="1"/>
            </p:cNvSpPr>
            <p:nvPr/>
          </p:nvSpPr>
          <p:spPr bwMode="auto">
            <a:xfrm>
              <a:off x="4905" y="3522"/>
              <a:ext cx="14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40</a:t>
              </a:r>
              <a:endParaRPr lang="en-US" sz="2400" b="0">
                <a:latin typeface="Times New Roman" pitchFamily="18" charset="0"/>
                <a:ea typeface="ＭＳ Ｐゴシック" pitchFamily="34" charset="-128"/>
              </a:endParaRPr>
            </a:p>
          </p:txBody>
        </p:sp>
        <p:sp>
          <p:nvSpPr>
            <p:cNvPr id="446" name="Rectangle 497"/>
            <p:cNvSpPr>
              <a:spLocks noChangeArrowheads="1"/>
            </p:cNvSpPr>
            <p:nvPr/>
          </p:nvSpPr>
          <p:spPr bwMode="auto">
            <a:xfrm>
              <a:off x="5343" y="3522"/>
              <a:ext cx="142" cy="154"/>
            </a:xfrm>
            <a:prstGeom prst="rect">
              <a:avLst/>
            </a:prstGeom>
            <a:noFill/>
            <a:ln w="9525">
              <a:noFill/>
              <a:miter lim="800000"/>
              <a:headEnd/>
              <a:tailEnd/>
            </a:ln>
          </p:spPr>
          <p:txBody>
            <a:bodyPr wrap="none" lIns="0" tIns="0" rIns="0" bIns="0">
              <a:spAutoFit/>
            </a:bodyPr>
            <a:lstStyle/>
            <a:p>
              <a:r>
                <a:rPr lang="en-US" sz="1600">
                  <a:solidFill>
                    <a:srgbClr val="000000"/>
                  </a:solidFill>
                  <a:latin typeface="Arial" charset="0"/>
                  <a:ea typeface="ＭＳ Ｐゴシック" pitchFamily="34" charset="-128"/>
                </a:rPr>
                <a:t>45</a:t>
              </a:r>
              <a:endParaRPr lang="en-US" sz="2400" b="0">
                <a:latin typeface="Times New Roman" pitchFamily="18" charset="0"/>
                <a:ea typeface="ＭＳ Ｐゴシック" pitchFamily="34" charset="-128"/>
              </a:endParaRPr>
            </a:p>
          </p:txBody>
        </p:sp>
        <p:sp>
          <p:nvSpPr>
            <p:cNvPr id="447" name="Rectangle 498"/>
            <p:cNvSpPr>
              <a:spLocks noChangeArrowheads="1"/>
            </p:cNvSpPr>
            <p:nvPr/>
          </p:nvSpPr>
          <p:spPr bwMode="auto">
            <a:xfrm>
              <a:off x="4577" y="3689"/>
              <a:ext cx="1004" cy="154"/>
            </a:xfrm>
            <a:prstGeom prst="rect">
              <a:avLst/>
            </a:prstGeom>
            <a:noFill/>
            <a:ln w="9525">
              <a:noFill/>
              <a:miter lim="800000"/>
              <a:headEnd/>
              <a:tailEnd/>
            </a:ln>
          </p:spPr>
          <p:txBody>
            <a:bodyPr wrap="none" lIns="0" tIns="0" rIns="0" bIns="0">
              <a:spAutoFit/>
            </a:bodyPr>
            <a:lstStyle/>
            <a:p>
              <a:r>
                <a:rPr lang="en-US" sz="1600" dirty="0">
                  <a:solidFill>
                    <a:srgbClr val="000000"/>
                  </a:solidFill>
                  <a:latin typeface="Arial" charset="0"/>
                  <a:ea typeface="ＭＳ Ｐゴシック" pitchFamily="34" charset="-128"/>
                </a:rPr>
                <a:t>Applied Field (T)</a:t>
              </a:r>
              <a:endParaRPr lang="en-US" sz="2400" b="0" dirty="0">
                <a:latin typeface="Times New Roman" pitchFamily="18" charset="0"/>
                <a:ea typeface="ＭＳ Ｐゴシック" pitchFamily="34" charset="-128"/>
              </a:endParaRPr>
            </a:p>
          </p:txBody>
        </p:sp>
        <p:sp>
          <p:nvSpPr>
            <p:cNvPr id="448" name="Rectangle 504"/>
            <p:cNvSpPr>
              <a:spLocks noChangeArrowheads="1"/>
            </p:cNvSpPr>
            <p:nvPr/>
          </p:nvSpPr>
          <p:spPr bwMode="auto">
            <a:xfrm rot="16200000">
              <a:off x="753" y="2025"/>
              <a:ext cx="700" cy="174"/>
            </a:xfrm>
            <a:prstGeom prst="rect">
              <a:avLst/>
            </a:prstGeom>
            <a:noFill/>
            <a:ln w="9525">
              <a:noFill/>
              <a:miter lim="800000"/>
              <a:headEnd/>
              <a:tailEnd/>
            </a:ln>
          </p:spPr>
          <p:txBody>
            <a:bodyPr wrap="none" lIns="0" tIns="0" rIns="0" bIns="0">
              <a:spAutoFit/>
            </a:bodyPr>
            <a:lstStyle/>
            <a:p>
              <a:r>
                <a:rPr lang="en-US" b="1" i="1" dirty="0">
                  <a:solidFill>
                    <a:srgbClr val="0070C0"/>
                  </a:solidFill>
                  <a:latin typeface="+mn-lt"/>
                  <a:ea typeface="ＭＳ Ｐゴシック" pitchFamily="34" charset="-128"/>
                  <a:cs typeface="Calibri" pitchFamily="34" charset="0"/>
                </a:rPr>
                <a:t> </a:t>
              </a:r>
              <a:r>
                <a:rPr lang="en-US" b="1" i="1" dirty="0" smtClean="0">
                  <a:solidFill>
                    <a:srgbClr val="0070C0"/>
                  </a:solidFill>
                  <a:latin typeface="+mn-lt"/>
                  <a:ea typeface="ＭＳ Ｐゴシック" pitchFamily="34" charset="-128"/>
                  <a:cs typeface="Calibri" pitchFamily="34" charset="0"/>
                </a:rPr>
                <a:t>J</a:t>
              </a:r>
              <a:r>
                <a:rPr lang="en-US" b="1" i="1" baseline="-25000" dirty="0">
                  <a:solidFill>
                    <a:srgbClr val="0070C0"/>
                  </a:solidFill>
                  <a:latin typeface="+mn-lt"/>
                  <a:ea typeface="ＭＳ Ｐゴシック" pitchFamily="34" charset="-128"/>
                  <a:cs typeface="Calibri" pitchFamily="34" charset="0"/>
                </a:rPr>
                <a:t>C</a:t>
              </a:r>
              <a:r>
                <a:rPr lang="en-US" b="1" i="1" dirty="0" smtClean="0">
                  <a:solidFill>
                    <a:srgbClr val="0070C0"/>
                  </a:solidFill>
                  <a:latin typeface="+mn-lt"/>
                  <a:ea typeface="ＭＳ Ｐゴシック" pitchFamily="34" charset="-128"/>
                  <a:cs typeface="Calibri" pitchFamily="34" charset="0"/>
                </a:rPr>
                <a:t> </a:t>
              </a:r>
              <a:r>
                <a:rPr lang="en-US" sz="1600" dirty="0">
                  <a:solidFill>
                    <a:srgbClr val="000000"/>
                  </a:solidFill>
                  <a:latin typeface="Arial" charset="0"/>
                  <a:ea typeface="ＭＳ Ｐゴシック" pitchFamily="34" charset="-128"/>
                </a:rPr>
                <a:t>(A/mm²)</a:t>
              </a:r>
              <a:endParaRPr lang="en-US" sz="2400" b="0" dirty="0">
                <a:latin typeface="Times New Roman" pitchFamily="18" charset="0"/>
                <a:ea typeface="ＭＳ Ｐゴシック" pitchFamily="34" charset="-128"/>
              </a:endParaRPr>
            </a:p>
          </p:txBody>
        </p:sp>
        <p:sp>
          <p:nvSpPr>
            <p:cNvPr id="449" name="Rectangle 507"/>
            <p:cNvSpPr>
              <a:spLocks noChangeArrowheads="1"/>
            </p:cNvSpPr>
            <p:nvPr/>
          </p:nvSpPr>
          <p:spPr bwMode="auto">
            <a:xfrm>
              <a:off x="3691" y="2217"/>
              <a:ext cx="1718" cy="1149"/>
            </a:xfrm>
            <a:prstGeom prst="rect">
              <a:avLst/>
            </a:prstGeom>
            <a:solidFill>
              <a:srgbClr val="FFFFFF"/>
            </a:solidFill>
            <a:ln w="0">
              <a:solidFill>
                <a:srgbClr val="000000"/>
              </a:solid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50" name="Line 508"/>
            <p:cNvSpPr>
              <a:spLocks noChangeShapeType="1"/>
            </p:cNvSpPr>
            <p:nvPr/>
          </p:nvSpPr>
          <p:spPr bwMode="auto">
            <a:xfrm>
              <a:off x="3864" y="2300"/>
              <a:ext cx="231" cy="0"/>
            </a:xfrm>
            <a:prstGeom prst="line">
              <a:avLst/>
            </a:prstGeom>
            <a:noFill/>
            <a:ln w="12700">
              <a:solidFill>
                <a:srgbClr val="FF0000"/>
              </a:solidFill>
              <a:round/>
              <a:headEnd/>
              <a:tailEnd/>
            </a:ln>
          </p:spPr>
          <p:txBody>
            <a:bodyPr/>
            <a:lstStyle/>
            <a:p>
              <a:endParaRPr lang="fr-FR"/>
            </a:p>
          </p:txBody>
        </p:sp>
        <p:sp>
          <p:nvSpPr>
            <p:cNvPr id="451" name="Freeform 509"/>
            <p:cNvSpPr>
              <a:spLocks/>
            </p:cNvSpPr>
            <p:nvPr/>
          </p:nvSpPr>
          <p:spPr bwMode="auto">
            <a:xfrm>
              <a:off x="3955" y="2275"/>
              <a:ext cx="49" cy="50"/>
            </a:xfrm>
            <a:custGeom>
              <a:avLst/>
              <a:gdLst>
                <a:gd name="T0" fmla="*/ 24 w 49"/>
                <a:gd name="T1" fmla="*/ 0 h 50"/>
                <a:gd name="T2" fmla="*/ 49 w 49"/>
                <a:gd name="T3" fmla="*/ 25 h 50"/>
                <a:gd name="T4" fmla="*/ 24 w 49"/>
                <a:gd name="T5" fmla="*/ 50 h 50"/>
                <a:gd name="T6" fmla="*/ 0 w 49"/>
                <a:gd name="T7" fmla="*/ 25 h 50"/>
                <a:gd name="T8" fmla="*/ 24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24" y="0"/>
                  </a:moveTo>
                  <a:lnTo>
                    <a:pt x="49" y="25"/>
                  </a:lnTo>
                  <a:lnTo>
                    <a:pt x="24" y="50"/>
                  </a:lnTo>
                  <a:lnTo>
                    <a:pt x="0" y="25"/>
                  </a:lnTo>
                  <a:lnTo>
                    <a:pt x="24"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452" name="Rectangle 510"/>
            <p:cNvSpPr>
              <a:spLocks noChangeArrowheads="1"/>
            </p:cNvSpPr>
            <p:nvPr/>
          </p:nvSpPr>
          <p:spPr bwMode="auto">
            <a:xfrm>
              <a:off x="4120" y="2234"/>
              <a:ext cx="1172" cy="106"/>
            </a:xfrm>
            <a:prstGeom prst="rect">
              <a:avLst/>
            </a:prstGeom>
            <a:noFill/>
            <a:ln w="9525">
              <a:noFill/>
              <a:miter lim="800000"/>
              <a:headEnd/>
              <a:tailEnd/>
            </a:ln>
          </p:spPr>
          <p:txBody>
            <a:bodyPr wrap="none" lIns="0" tIns="0" rIns="0" bIns="0">
              <a:spAutoFit/>
            </a:bodyPr>
            <a:lstStyle/>
            <a:p>
              <a:r>
                <a:rPr lang="en-US" sz="1100" dirty="0">
                  <a:solidFill>
                    <a:srgbClr val="000000"/>
                  </a:solidFill>
                  <a:latin typeface="Arial Narrow" pitchFamily="34" charset="0"/>
                  <a:ea typeface="ＭＳ Ｐゴシック" pitchFamily="34" charset="-128"/>
                </a:rPr>
                <a:t>YBCO Insert Tape (B|| Tape Plane)</a:t>
              </a:r>
              <a:endParaRPr lang="en-US" sz="2400" b="0" dirty="0">
                <a:latin typeface="Times New Roman" pitchFamily="18" charset="0"/>
                <a:ea typeface="ＭＳ Ｐゴシック" pitchFamily="34" charset="-128"/>
              </a:endParaRPr>
            </a:p>
          </p:txBody>
        </p:sp>
        <p:sp>
          <p:nvSpPr>
            <p:cNvPr id="453" name="Line 511"/>
            <p:cNvSpPr>
              <a:spLocks noChangeShapeType="1"/>
            </p:cNvSpPr>
            <p:nvPr/>
          </p:nvSpPr>
          <p:spPr bwMode="auto">
            <a:xfrm>
              <a:off x="3864" y="2465"/>
              <a:ext cx="231" cy="0"/>
            </a:xfrm>
            <a:prstGeom prst="line">
              <a:avLst/>
            </a:prstGeom>
            <a:noFill/>
            <a:ln w="12700">
              <a:solidFill>
                <a:srgbClr val="FF0000"/>
              </a:solidFill>
              <a:round/>
              <a:headEnd/>
              <a:tailEnd/>
            </a:ln>
          </p:spPr>
          <p:txBody>
            <a:bodyPr/>
            <a:lstStyle/>
            <a:p>
              <a:endParaRPr lang="fr-FR"/>
            </a:p>
          </p:txBody>
        </p:sp>
        <p:sp>
          <p:nvSpPr>
            <p:cNvPr id="454" name="Freeform 512"/>
            <p:cNvSpPr>
              <a:spLocks/>
            </p:cNvSpPr>
            <p:nvPr/>
          </p:nvSpPr>
          <p:spPr bwMode="auto">
            <a:xfrm>
              <a:off x="3955" y="2440"/>
              <a:ext cx="49" cy="50"/>
            </a:xfrm>
            <a:custGeom>
              <a:avLst/>
              <a:gdLst>
                <a:gd name="T0" fmla="*/ 24 w 49"/>
                <a:gd name="T1" fmla="*/ 0 h 50"/>
                <a:gd name="T2" fmla="*/ 49 w 49"/>
                <a:gd name="T3" fmla="*/ 50 h 50"/>
                <a:gd name="T4" fmla="*/ 0 w 49"/>
                <a:gd name="T5" fmla="*/ 50 h 50"/>
                <a:gd name="T6" fmla="*/ 24 w 49"/>
                <a:gd name="T7" fmla="*/ 0 h 50"/>
                <a:gd name="T8" fmla="*/ 0 60000 65536"/>
                <a:gd name="T9" fmla="*/ 0 60000 65536"/>
                <a:gd name="T10" fmla="*/ 0 60000 65536"/>
                <a:gd name="T11" fmla="*/ 0 60000 65536"/>
                <a:gd name="T12" fmla="*/ 0 w 49"/>
                <a:gd name="T13" fmla="*/ 0 h 50"/>
                <a:gd name="T14" fmla="*/ 49 w 49"/>
                <a:gd name="T15" fmla="*/ 50 h 50"/>
              </a:gdLst>
              <a:ahLst/>
              <a:cxnLst>
                <a:cxn ang="T8">
                  <a:pos x="T0" y="T1"/>
                </a:cxn>
                <a:cxn ang="T9">
                  <a:pos x="T2" y="T3"/>
                </a:cxn>
                <a:cxn ang="T10">
                  <a:pos x="T4" y="T5"/>
                </a:cxn>
                <a:cxn ang="T11">
                  <a:pos x="T6" y="T7"/>
                </a:cxn>
              </a:cxnLst>
              <a:rect l="T12" t="T13" r="T14" b="T15"/>
              <a:pathLst>
                <a:path w="49" h="50">
                  <a:moveTo>
                    <a:pt x="24" y="0"/>
                  </a:moveTo>
                  <a:lnTo>
                    <a:pt x="49" y="50"/>
                  </a:lnTo>
                  <a:lnTo>
                    <a:pt x="0" y="50"/>
                  </a:lnTo>
                  <a:lnTo>
                    <a:pt x="24" y="0"/>
                  </a:lnTo>
                  <a:close/>
                </a:path>
              </a:pathLst>
            </a:custGeom>
            <a:solidFill>
              <a:srgbClr val="FF0000"/>
            </a:solidFill>
            <a:ln w="12700">
              <a:solidFill>
                <a:srgbClr val="FF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455" name="Rectangle 513"/>
            <p:cNvSpPr>
              <a:spLocks noChangeArrowheads="1"/>
            </p:cNvSpPr>
            <p:nvPr/>
          </p:nvSpPr>
          <p:spPr bwMode="auto">
            <a:xfrm>
              <a:off x="4120" y="2399"/>
              <a:ext cx="1190" cy="106"/>
            </a:xfrm>
            <a:prstGeom prst="rect">
              <a:avLst/>
            </a:prstGeom>
            <a:noFill/>
            <a:ln w="9525">
              <a:noFill/>
              <a:miter lim="800000"/>
              <a:headEnd/>
              <a:tailEnd/>
            </a:ln>
          </p:spPr>
          <p:txBody>
            <a:bodyPr wrap="none" lIns="0" tIns="0" rIns="0" bIns="0">
              <a:spAutoFit/>
            </a:bodyPr>
            <a:lstStyle/>
            <a:p>
              <a:r>
                <a:rPr lang="en-US" sz="1100">
                  <a:solidFill>
                    <a:srgbClr val="000000"/>
                  </a:solidFill>
                  <a:latin typeface="Arial Narrow" pitchFamily="34" charset="0"/>
                  <a:ea typeface="ＭＳ Ｐゴシック" pitchFamily="34" charset="-128"/>
                </a:rPr>
                <a:t>YBCO Insert Tape (B</a:t>
              </a:r>
              <a:r>
                <a:rPr lang="en-US" sz="1100">
                  <a:solidFill>
                    <a:srgbClr val="000000"/>
                  </a:solidFill>
                  <a:latin typeface="Arial Narrow" pitchFamily="34" charset="0"/>
                  <a:ea typeface="ＭＳ Ｐゴシック" pitchFamily="34" charset="-128"/>
                  <a:sym typeface="Symbol" pitchFamily="18" charset="2"/>
                </a:rPr>
                <a:t></a:t>
              </a:r>
              <a:r>
                <a:rPr lang="en-US" sz="1100">
                  <a:solidFill>
                    <a:srgbClr val="000000"/>
                  </a:solidFill>
                  <a:latin typeface="Arial Narrow" pitchFamily="34" charset="0"/>
                  <a:ea typeface="ＭＳ Ｐゴシック" pitchFamily="34" charset="-128"/>
                </a:rPr>
                <a:t> Tape Plane)</a:t>
              </a:r>
              <a:endParaRPr lang="en-US" sz="2400" b="0">
                <a:latin typeface="Times New Roman" pitchFamily="18" charset="0"/>
                <a:ea typeface="ＭＳ Ｐゴシック" pitchFamily="34" charset="-128"/>
              </a:endParaRPr>
            </a:p>
          </p:txBody>
        </p:sp>
        <p:sp>
          <p:nvSpPr>
            <p:cNvPr id="456" name="Line 514"/>
            <p:cNvSpPr>
              <a:spLocks noChangeShapeType="1"/>
            </p:cNvSpPr>
            <p:nvPr/>
          </p:nvSpPr>
          <p:spPr bwMode="auto">
            <a:xfrm>
              <a:off x="3864" y="2622"/>
              <a:ext cx="231" cy="0"/>
            </a:xfrm>
            <a:prstGeom prst="line">
              <a:avLst/>
            </a:prstGeom>
            <a:noFill/>
            <a:ln w="12700">
              <a:solidFill>
                <a:srgbClr val="FF00FF"/>
              </a:solidFill>
              <a:round/>
              <a:headEnd/>
              <a:tailEnd/>
            </a:ln>
          </p:spPr>
          <p:txBody>
            <a:bodyPr/>
            <a:lstStyle/>
            <a:p>
              <a:endParaRPr lang="fr-FR"/>
            </a:p>
          </p:txBody>
        </p:sp>
        <p:sp>
          <p:nvSpPr>
            <p:cNvPr id="457" name="Freeform 515"/>
            <p:cNvSpPr>
              <a:spLocks/>
            </p:cNvSpPr>
            <p:nvPr/>
          </p:nvSpPr>
          <p:spPr bwMode="auto">
            <a:xfrm>
              <a:off x="3955" y="2597"/>
              <a:ext cx="49" cy="50"/>
            </a:xfrm>
            <a:custGeom>
              <a:avLst/>
              <a:gdLst>
                <a:gd name="T0" fmla="*/ 24 w 49"/>
                <a:gd name="T1" fmla="*/ 0 h 50"/>
                <a:gd name="T2" fmla="*/ 49 w 49"/>
                <a:gd name="T3" fmla="*/ 25 h 50"/>
                <a:gd name="T4" fmla="*/ 24 w 49"/>
                <a:gd name="T5" fmla="*/ 50 h 50"/>
                <a:gd name="T6" fmla="*/ 0 w 49"/>
                <a:gd name="T7" fmla="*/ 25 h 50"/>
                <a:gd name="T8" fmla="*/ 24 w 49"/>
                <a:gd name="T9" fmla="*/ 0 h 50"/>
                <a:gd name="T10" fmla="*/ 0 60000 65536"/>
                <a:gd name="T11" fmla="*/ 0 60000 65536"/>
                <a:gd name="T12" fmla="*/ 0 60000 65536"/>
                <a:gd name="T13" fmla="*/ 0 60000 65536"/>
                <a:gd name="T14" fmla="*/ 0 60000 65536"/>
                <a:gd name="T15" fmla="*/ 0 w 49"/>
                <a:gd name="T16" fmla="*/ 0 h 50"/>
                <a:gd name="T17" fmla="*/ 49 w 49"/>
                <a:gd name="T18" fmla="*/ 50 h 50"/>
              </a:gdLst>
              <a:ahLst/>
              <a:cxnLst>
                <a:cxn ang="T10">
                  <a:pos x="T0" y="T1"/>
                </a:cxn>
                <a:cxn ang="T11">
                  <a:pos x="T2" y="T3"/>
                </a:cxn>
                <a:cxn ang="T12">
                  <a:pos x="T4" y="T5"/>
                </a:cxn>
                <a:cxn ang="T13">
                  <a:pos x="T6" y="T7"/>
                </a:cxn>
                <a:cxn ang="T14">
                  <a:pos x="T8" y="T9"/>
                </a:cxn>
              </a:cxnLst>
              <a:rect l="T15" t="T16" r="T17" b="T18"/>
              <a:pathLst>
                <a:path w="49" h="50">
                  <a:moveTo>
                    <a:pt x="24" y="0"/>
                  </a:moveTo>
                  <a:lnTo>
                    <a:pt x="49" y="25"/>
                  </a:lnTo>
                  <a:lnTo>
                    <a:pt x="24" y="50"/>
                  </a:lnTo>
                  <a:lnTo>
                    <a:pt x="0" y="25"/>
                  </a:lnTo>
                  <a:lnTo>
                    <a:pt x="24" y="0"/>
                  </a:lnTo>
                  <a:close/>
                </a:path>
              </a:pathLst>
            </a:custGeom>
            <a:solidFill>
              <a:srgbClr val="FF00FF"/>
            </a:solidFill>
            <a:ln w="12700">
              <a:solidFill>
                <a:srgbClr val="FF00FF"/>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458" name="Rectangle 516"/>
            <p:cNvSpPr>
              <a:spLocks noChangeArrowheads="1"/>
            </p:cNvSpPr>
            <p:nvPr/>
          </p:nvSpPr>
          <p:spPr bwMode="auto">
            <a:xfrm>
              <a:off x="4120" y="2556"/>
              <a:ext cx="1094" cy="106"/>
            </a:xfrm>
            <a:prstGeom prst="rect">
              <a:avLst/>
            </a:prstGeom>
            <a:noFill/>
            <a:ln w="9525">
              <a:noFill/>
              <a:miter lim="800000"/>
              <a:headEnd/>
              <a:tailEnd/>
            </a:ln>
          </p:spPr>
          <p:txBody>
            <a:bodyPr wrap="none" lIns="0" tIns="0" rIns="0" bIns="0">
              <a:spAutoFit/>
            </a:bodyPr>
            <a:lstStyle/>
            <a:p>
              <a:r>
                <a:rPr lang="en-US" sz="1100">
                  <a:solidFill>
                    <a:srgbClr val="000000"/>
                  </a:solidFill>
                  <a:latin typeface="Arial Narrow" pitchFamily="34" charset="0"/>
                  <a:ea typeface="ＭＳ Ｐゴシック" pitchFamily="34" charset="-128"/>
                </a:rPr>
                <a:t>MgB</a:t>
              </a:r>
              <a:r>
                <a:rPr lang="en-US" sz="1100" baseline="-25000">
                  <a:solidFill>
                    <a:srgbClr val="000000"/>
                  </a:solidFill>
                  <a:latin typeface="Arial Narrow" pitchFamily="34" charset="0"/>
                  <a:ea typeface="ＭＳ Ｐゴシック" pitchFamily="34" charset="-128"/>
                </a:rPr>
                <a:t>2</a:t>
              </a:r>
              <a:r>
                <a:rPr lang="en-US" sz="1100">
                  <a:solidFill>
                    <a:srgbClr val="000000"/>
                  </a:solidFill>
                  <a:latin typeface="Arial Narrow" pitchFamily="34" charset="0"/>
                  <a:ea typeface="ＭＳ Ｐゴシック" pitchFamily="34" charset="-128"/>
                </a:rPr>
                <a:t> 19Fil 24% Fill (HyperTech)</a:t>
              </a:r>
              <a:endParaRPr lang="en-US" sz="2400" b="0">
                <a:latin typeface="Times New Roman" pitchFamily="18" charset="0"/>
                <a:ea typeface="ＭＳ Ｐゴシック" pitchFamily="34" charset="-128"/>
              </a:endParaRPr>
            </a:p>
          </p:txBody>
        </p:sp>
        <p:sp>
          <p:nvSpPr>
            <p:cNvPr id="459" name="Line 517"/>
            <p:cNvSpPr>
              <a:spLocks noChangeShapeType="1"/>
            </p:cNvSpPr>
            <p:nvPr/>
          </p:nvSpPr>
          <p:spPr bwMode="auto">
            <a:xfrm>
              <a:off x="3864" y="2787"/>
              <a:ext cx="231" cy="0"/>
            </a:xfrm>
            <a:prstGeom prst="line">
              <a:avLst/>
            </a:prstGeom>
            <a:noFill/>
            <a:ln w="12700">
              <a:solidFill>
                <a:srgbClr val="3333CC"/>
              </a:solidFill>
              <a:round/>
              <a:headEnd/>
              <a:tailEnd/>
            </a:ln>
          </p:spPr>
          <p:txBody>
            <a:bodyPr/>
            <a:lstStyle/>
            <a:p>
              <a:endParaRPr lang="fr-FR"/>
            </a:p>
          </p:txBody>
        </p:sp>
        <p:sp>
          <p:nvSpPr>
            <p:cNvPr id="460" name="Oval 518"/>
            <p:cNvSpPr>
              <a:spLocks noChangeArrowheads="1"/>
            </p:cNvSpPr>
            <p:nvPr/>
          </p:nvSpPr>
          <p:spPr bwMode="auto">
            <a:xfrm>
              <a:off x="3955" y="2763"/>
              <a:ext cx="41" cy="41"/>
            </a:xfrm>
            <a:prstGeom prst="ellipse">
              <a:avLst/>
            </a:prstGeom>
            <a:solidFill>
              <a:srgbClr val="3366FF"/>
            </a:solidFill>
            <a:ln w="12700">
              <a:solidFill>
                <a:srgbClr val="3333CC"/>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461" name="Rectangle 519"/>
            <p:cNvSpPr>
              <a:spLocks noChangeArrowheads="1"/>
            </p:cNvSpPr>
            <p:nvPr/>
          </p:nvSpPr>
          <p:spPr bwMode="auto">
            <a:xfrm>
              <a:off x="4120" y="2721"/>
              <a:ext cx="1196" cy="106"/>
            </a:xfrm>
            <a:prstGeom prst="rect">
              <a:avLst/>
            </a:prstGeom>
            <a:noFill/>
            <a:ln w="9525">
              <a:noFill/>
              <a:miter lim="800000"/>
              <a:headEnd/>
              <a:tailEnd/>
            </a:ln>
          </p:spPr>
          <p:txBody>
            <a:bodyPr wrap="none" lIns="0" tIns="0" rIns="0" bIns="0">
              <a:spAutoFit/>
            </a:bodyPr>
            <a:lstStyle/>
            <a:p>
              <a:r>
                <a:rPr lang="en-US" sz="1100">
                  <a:solidFill>
                    <a:srgbClr val="000000"/>
                  </a:solidFill>
                  <a:latin typeface="Arial Narrow" pitchFamily="34" charset="0"/>
                  <a:ea typeface="ＭＳ Ｐゴシック" pitchFamily="34" charset="-128"/>
                </a:rPr>
                <a:t>2212 OI-ST 28% Ceramic Filaments</a:t>
              </a:r>
              <a:endParaRPr lang="en-US" sz="2400" b="0">
                <a:latin typeface="Times New Roman" pitchFamily="18" charset="0"/>
                <a:ea typeface="ＭＳ Ｐゴシック" pitchFamily="34" charset="-128"/>
              </a:endParaRPr>
            </a:p>
          </p:txBody>
        </p:sp>
        <p:sp>
          <p:nvSpPr>
            <p:cNvPr id="462" name="Line 520"/>
            <p:cNvSpPr>
              <a:spLocks noChangeShapeType="1"/>
            </p:cNvSpPr>
            <p:nvPr/>
          </p:nvSpPr>
          <p:spPr bwMode="auto">
            <a:xfrm>
              <a:off x="3864" y="2944"/>
              <a:ext cx="231" cy="0"/>
            </a:xfrm>
            <a:prstGeom prst="line">
              <a:avLst/>
            </a:prstGeom>
            <a:noFill/>
            <a:ln w="12700">
              <a:solidFill>
                <a:srgbClr val="000000"/>
              </a:solidFill>
              <a:round/>
              <a:headEnd/>
              <a:tailEnd/>
            </a:ln>
          </p:spPr>
          <p:txBody>
            <a:bodyPr/>
            <a:lstStyle/>
            <a:p>
              <a:endParaRPr lang="fr-FR"/>
            </a:p>
          </p:txBody>
        </p:sp>
        <p:sp>
          <p:nvSpPr>
            <p:cNvPr id="463" name="Freeform 521"/>
            <p:cNvSpPr>
              <a:spLocks/>
            </p:cNvSpPr>
            <p:nvPr/>
          </p:nvSpPr>
          <p:spPr bwMode="auto">
            <a:xfrm>
              <a:off x="3955" y="2920"/>
              <a:ext cx="49" cy="49"/>
            </a:xfrm>
            <a:custGeom>
              <a:avLst/>
              <a:gdLst>
                <a:gd name="T0" fmla="*/ 24 w 49"/>
                <a:gd name="T1" fmla="*/ 0 h 49"/>
                <a:gd name="T2" fmla="*/ 49 w 49"/>
                <a:gd name="T3" fmla="*/ 49 h 49"/>
                <a:gd name="T4" fmla="*/ 0 w 49"/>
                <a:gd name="T5" fmla="*/ 49 h 49"/>
                <a:gd name="T6" fmla="*/ 24 w 49"/>
                <a:gd name="T7" fmla="*/ 0 h 49"/>
                <a:gd name="T8" fmla="*/ 0 60000 65536"/>
                <a:gd name="T9" fmla="*/ 0 60000 65536"/>
                <a:gd name="T10" fmla="*/ 0 60000 65536"/>
                <a:gd name="T11" fmla="*/ 0 60000 65536"/>
                <a:gd name="T12" fmla="*/ 0 w 49"/>
                <a:gd name="T13" fmla="*/ 0 h 49"/>
                <a:gd name="T14" fmla="*/ 49 w 49"/>
                <a:gd name="T15" fmla="*/ 49 h 49"/>
              </a:gdLst>
              <a:ahLst/>
              <a:cxnLst>
                <a:cxn ang="T8">
                  <a:pos x="T0" y="T1"/>
                </a:cxn>
                <a:cxn ang="T9">
                  <a:pos x="T2" y="T3"/>
                </a:cxn>
                <a:cxn ang="T10">
                  <a:pos x="T4" y="T5"/>
                </a:cxn>
                <a:cxn ang="T11">
                  <a:pos x="T6" y="T7"/>
                </a:cxn>
              </a:cxnLst>
              <a:rect l="T12" t="T13" r="T14" b="T15"/>
              <a:pathLst>
                <a:path w="49" h="49">
                  <a:moveTo>
                    <a:pt x="24" y="0"/>
                  </a:moveTo>
                  <a:lnTo>
                    <a:pt x="49" y="49"/>
                  </a:lnTo>
                  <a:lnTo>
                    <a:pt x="0" y="49"/>
                  </a:lnTo>
                  <a:lnTo>
                    <a:pt x="24" y="0"/>
                  </a:lnTo>
                  <a:close/>
                </a:path>
              </a:pathLst>
            </a:custGeom>
            <a:noFill/>
            <a:ln w="12700">
              <a:solidFill>
                <a:srgbClr val="000000"/>
              </a:solidFill>
              <a:round/>
              <a:headEnd/>
              <a:tailEnd/>
            </a:ln>
          </p:spPr>
          <p:txBody>
            <a:bodyPr/>
            <a:lstStyle/>
            <a:p>
              <a:pPr algn="r"/>
              <a:endParaRPr lang="en-GB" sz="2400" b="0">
                <a:latin typeface="Times New Roman" pitchFamily="18" charset="0"/>
                <a:ea typeface="ＭＳ Ｐゴシック" pitchFamily="34" charset="-128"/>
              </a:endParaRPr>
            </a:p>
          </p:txBody>
        </p:sp>
        <p:sp>
          <p:nvSpPr>
            <p:cNvPr id="464" name="Rectangle 522"/>
            <p:cNvSpPr>
              <a:spLocks noChangeArrowheads="1"/>
            </p:cNvSpPr>
            <p:nvPr/>
          </p:nvSpPr>
          <p:spPr bwMode="auto">
            <a:xfrm>
              <a:off x="4120" y="2878"/>
              <a:ext cx="1252" cy="106"/>
            </a:xfrm>
            <a:prstGeom prst="rect">
              <a:avLst/>
            </a:prstGeom>
            <a:noFill/>
            <a:ln w="9525">
              <a:noFill/>
              <a:miter lim="800000"/>
              <a:headEnd/>
              <a:tailEnd/>
            </a:ln>
          </p:spPr>
          <p:txBody>
            <a:bodyPr wrap="none" lIns="0" tIns="0" rIns="0" bIns="0">
              <a:spAutoFit/>
            </a:bodyPr>
            <a:lstStyle/>
            <a:p>
              <a:r>
                <a:rPr lang="en-US" sz="1100">
                  <a:solidFill>
                    <a:srgbClr val="000000"/>
                  </a:solidFill>
                  <a:latin typeface="Arial Narrow" pitchFamily="34" charset="0"/>
                  <a:ea typeface="ＭＳ Ｐゴシック" pitchFamily="34" charset="-128"/>
                </a:rPr>
                <a:t>NbTi LHC Production 38%SC (4.2 K) </a:t>
              </a:r>
              <a:endParaRPr lang="en-US" sz="2400" b="0">
                <a:latin typeface="Times New Roman" pitchFamily="18" charset="0"/>
                <a:ea typeface="ＭＳ Ｐゴシック" pitchFamily="34" charset="-128"/>
              </a:endParaRPr>
            </a:p>
          </p:txBody>
        </p:sp>
        <p:sp>
          <p:nvSpPr>
            <p:cNvPr id="465" name="Line 533"/>
            <p:cNvSpPr>
              <a:spLocks noChangeShapeType="1"/>
            </p:cNvSpPr>
            <p:nvPr/>
          </p:nvSpPr>
          <p:spPr bwMode="auto">
            <a:xfrm>
              <a:off x="3864" y="3109"/>
              <a:ext cx="231" cy="0"/>
            </a:xfrm>
            <a:prstGeom prst="line">
              <a:avLst/>
            </a:prstGeom>
            <a:noFill/>
            <a:ln w="12700">
              <a:solidFill>
                <a:srgbClr val="00CCFF"/>
              </a:solidFill>
              <a:round/>
              <a:headEnd/>
              <a:tailEnd/>
            </a:ln>
          </p:spPr>
          <p:txBody>
            <a:bodyPr/>
            <a:lstStyle/>
            <a:p>
              <a:endParaRPr lang="fr-FR"/>
            </a:p>
          </p:txBody>
        </p:sp>
        <p:sp>
          <p:nvSpPr>
            <p:cNvPr id="466" name="Rectangle 534"/>
            <p:cNvSpPr>
              <a:spLocks noChangeArrowheads="1"/>
            </p:cNvSpPr>
            <p:nvPr/>
          </p:nvSpPr>
          <p:spPr bwMode="auto">
            <a:xfrm>
              <a:off x="3938" y="3068"/>
              <a:ext cx="91" cy="91"/>
            </a:xfrm>
            <a:prstGeom prst="rect">
              <a:avLst/>
            </a:prstGeom>
            <a:noFill/>
            <a:ln w="9525">
              <a:no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67" name="Line 535"/>
            <p:cNvSpPr>
              <a:spLocks noChangeShapeType="1"/>
            </p:cNvSpPr>
            <p:nvPr/>
          </p:nvSpPr>
          <p:spPr bwMode="auto">
            <a:xfrm flipV="1">
              <a:off x="3979" y="3076"/>
              <a:ext cx="0" cy="33"/>
            </a:xfrm>
            <a:prstGeom prst="line">
              <a:avLst/>
            </a:prstGeom>
            <a:noFill/>
            <a:ln w="12700">
              <a:solidFill>
                <a:srgbClr val="00CCFF"/>
              </a:solidFill>
              <a:round/>
              <a:headEnd/>
              <a:tailEnd/>
            </a:ln>
          </p:spPr>
          <p:txBody>
            <a:bodyPr/>
            <a:lstStyle/>
            <a:p>
              <a:endParaRPr lang="fr-FR"/>
            </a:p>
          </p:txBody>
        </p:sp>
        <p:sp>
          <p:nvSpPr>
            <p:cNvPr id="468" name="Line 536"/>
            <p:cNvSpPr>
              <a:spLocks noChangeShapeType="1"/>
            </p:cNvSpPr>
            <p:nvPr/>
          </p:nvSpPr>
          <p:spPr bwMode="auto">
            <a:xfrm>
              <a:off x="3979" y="3109"/>
              <a:ext cx="0" cy="34"/>
            </a:xfrm>
            <a:prstGeom prst="line">
              <a:avLst/>
            </a:prstGeom>
            <a:noFill/>
            <a:ln w="12700">
              <a:solidFill>
                <a:srgbClr val="00CCFF"/>
              </a:solidFill>
              <a:round/>
              <a:headEnd/>
              <a:tailEnd/>
            </a:ln>
          </p:spPr>
          <p:txBody>
            <a:bodyPr/>
            <a:lstStyle/>
            <a:p>
              <a:endParaRPr lang="fr-FR"/>
            </a:p>
          </p:txBody>
        </p:sp>
        <p:sp>
          <p:nvSpPr>
            <p:cNvPr id="469" name="Line 537"/>
            <p:cNvSpPr>
              <a:spLocks noChangeShapeType="1"/>
            </p:cNvSpPr>
            <p:nvPr/>
          </p:nvSpPr>
          <p:spPr bwMode="auto">
            <a:xfrm flipH="1">
              <a:off x="3946" y="3109"/>
              <a:ext cx="33" cy="0"/>
            </a:xfrm>
            <a:prstGeom prst="line">
              <a:avLst/>
            </a:prstGeom>
            <a:noFill/>
            <a:ln w="12700">
              <a:solidFill>
                <a:srgbClr val="00CCFF"/>
              </a:solidFill>
              <a:round/>
              <a:headEnd/>
              <a:tailEnd/>
            </a:ln>
          </p:spPr>
          <p:txBody>
            <a:bodyPr/>
            <a:lstStyle/>
            <a:p>
              <a:endParaRPr lang="fr-FR"/>
            </a:p>
          </p:txBody>
        </p:sp>
        <p:sp>
          <p:nvSpPr>
            <p:cNvPr id="470" name="Line 538"/>
            <p:cNvSpPr>
              <a:spLocks noChangeShapeType="1"/>
            </p:cNvSpPr>
            <p:nvPr/>
          </p:nvSpPr>
          <p:spPr bwMode="auto">
            <a:xfrm>
              <a:off x="3979" y="3109"/>
              <a:ext cx="33" cy="0"/>
            </a:xfrm>
            <a:prstGeom prst="line">
              <a:avLst/>
            </a:prstGeom>
            <a:noFill/>
            <a:ln w="12700">
              <a:solidFill>
                <a:srgbClr val="00CCFF"/>
              </a:solidFill>
              <a:round/>
              <a:headEnd/>
              <a:tailEnd/>
            </a:ln>
          </p:spPr>
          <p:txBody>
            <a:bodyPr/>
            <a:lstStyle/>
            <a:p>
              <a:endParaRPr lang="fr-FR"/>
            </a:p>
          </p:txBody>
        </p:sp>
        <p:sp>
          <p:nvSpPr>
            <p:cNvPr id="471" name="Rectangle 539"/>
            <p:cNvSpPr>
              <a:spLocks noChangeArrowheads="1"/>
            </p:cNvSpPr>
            <p:nvPr/>
          </p:nvSpPr>
          <p:spPr bwMode="auto">
            <a:xfrm>
              <a:off x="4120" y="3043"/>
              <a:ext cx="1038" cy="106"/>
            </a:xfrm>
            <a:prstGeom prst="rect">
              <a:avLst/>
            </a:prstGeom>
            <a:noFill/>
            <a:ln w="9525">
              <a:noFill/>
              <a:miter lim="800000"/>
              <a:headEnd/>
              <a:tailEnd/>
            </a:ln>
          </p:spPr>
          <p:txBody>
            <a:bodyPr wrap="none" lIns="0" tIns="0" rIns="0" bIns="0">
              <a:spAutoFit/>
            </a:bodyPr>
            <a:lstStyle/>
            <a:p>
              <a:r>
                <a:rPr lang="en-US" sz="1100">
                  <a:solidFill>
                    <a:srgbClr val="000000"/>
                  </a:solidFill>
                  <a:latin typeface="Arial Narrow" pitchFamily="34" charset="0"/>
                  <a:ea typeface="ＭＳ Ｐゴシック" pitchFamily="34" charset="-128"/>
                </a:rPr>
                <a:t>Nb</a:t>
              </a:r>
              <a:r>
                <a:rPr lang="en-US" sz="1100" baseline="-25000">
                  <a:solidFill>
                    <a:srgbClr val="000000"/>
                  </a:solidFill>
                  <a:latin typeface="Arial Narrow" pitchFamily="34" charset="0"/>
                  <a:ea typeface="ＭＳ Ｐゴシック" pitchFamily="34" charset="-128"/>
                </a:rPr>
                <a:t>3</a:t>
              </a:r>
              <a:r>
                <a:rPr lang="en-US" sz="1100">
                  <a:solidFill>
                    <a:srgbClr val="000000"/>
                  </a:solidFill>
                  <a:latin typeface="Arial Narrow" pitchFamily="34" charset="0"/>
                  <a:ea typeface="ＭＳ Ｐゴシック" pitchFamily="34" charset="-128"/>
                </a:rPr>
                <a:t>Sn RRP Internal Sn (OI-ST)</a:t>
              </a:r>
              <a:endParaRPr lang="en-US" sz="2400" b="0">
                <a:latin typeface="Times New Roman" pitchFamily="18" charset="0"/>
                <a:ea typeface="ＭＳ Ｐゴシック" pitchFamily="34" charset="-128"/>
              </a:endParaRPr>
            </a:p>
          </p:txBody>
        </p:sp>
        <p:sp>
          <p:nvSpPr>
            <p:cNvPr id="472" name="Line 540"/>
            <p:cNvSpPr>
              <a:spLocks noChangeShapeType="1"/>
            </p:cNvSpPr>
            <p:nvPr/>
          </p:nvSpPr>
          <p:spPr bwMode="auto">
            <a:xfrm>
              <a:off x="3864" y="3266"/>
              <a:ext cx="231" cy="0"/>
            </a:xfrm>
            <a:prstGeom prst="line">
              <a:avLst/>
            </a:prstGeom>
            <a:noFill/>
            <a:ln w="12700">
              <a:solidFill>
                <a:srgbClr val="00FF00"/>
              </a:solidFill>
              <a:round/>
              <a:headEnd/>
              <a:tailEnd/>
            </a:ln>
          </p:spPr>
          <p:txBody>
            <a:bodyPr/>
            <a:lstStyle/>
            <a:p>
              <a:endParaRPr lang="fr-FR"/>
            </a:p>
          </p:txBody>
        </p:sp>
        <p:sp>
          <p:nvSpPr>
            <p:cNvPr id="473" name="Rectangle 541"/>
            <p:cNvSpPr>
              <a:spLocks noChangeArrowheads="1"/>
            </p:cNvSpPr>
            <p:nvPr/>
          </p:nvSpPr>
          <p:spPr bwMode="auto">
            <a:xfrm>
              <a:off x="3955" y="3242"/>
              <a:ext cx="41" cy="41"/>
            </a:xfrm>
            <a:prstGeom prst="rect">
              <a:avLst/>
            </a:prstGeom>
            <a:solidFill>
              <a:srgbClr val="00FF00"/>
            </a:solidFill>
            <a:ln w="12700">
              <a:solidFill>
                <a:srgbClr val="00FF00"/>
              </a:solidFill>
              <a:miter lim="800000"/>
              <a:headEnd/>
              <a:tailEnd/>
            </a:ln>
          </p:spPr>
          <p:txBody>
            <a:bodyPr/>
            <a:lstStyle/>
            <a:p>
              <a:pPr algn="r"/>
              <a:endParaRPr lang="en-GB" sz="2400" b="0">
                <a:latin typeface="Times New Roman" pitchFamily="18" charset="0"/>
                <a:ea typeface="ＭＳ Ｐゴシック" pitchFamily="34" charset="-128"/>
              </a:endParaRPr>
            </a:p>
          </p:txBody>
        </p:sp>
        <p:sp>
          <p:nvSpPr>
            <p:cNvPr id="474" name="Rectangle 542"/>
            <p:cNvSpPr>
              <a:spLocks noChangeArrowheads="1"/>
            </p:cNvSpPr>
            <p:nvPr/>
          </p:nvSpPr>
          <p:spPr bwMode="auto">
            <a:xfrm>
              <a:off x="4120" y="3200"/>
              <a:ext cx="1290" cy="106"/>
            </a:xfrm>
            <a:prstGeom prst="rect">
              <a:avLst/>
            </a:prstGeom>
            <a:noFill/>
            <a:ln w="9525">
              <a:noFill/>
              <a:miter lim="800000"/>
              <a:headEnd/>
              <a:tailEnd/>
            </a:ln>
          </p:spPr>
          <p:txBody>
            <a:bodyPr wrap="none" lIns="0" tIns="0" rIns="0" bIns="0">
              <a:spAutoFit/>
            </a:bodyPr>
            <a:lstStyle/>
            <a:p>
              <a:r>
                <a:rPr lang="en-US" sz="1100">
                  <a:solidFill>
                    <a:srgbClr val="000000"/>
                  </a:solidFill>
                  <a:latin typeface="Arial Narrow" pitchFamily="34" charset="0"/>
                  <a:ea typeface="ＭＳ Ｐゴシック" pitchFamily="34" charset="-128"/>
                </a:rPr>
                <a:t>Nb</a:t>
              </a:r>
              <a:r>
                <a:rPr lang="en-US" sz="1100" baseline="-25000">
                  <a:solidFill>
                    <a:srgbClr val="000000"/>
                  </a:solidFill>
                  <a:latin typeface="Arial Narrow" pitchFamily="34" charset="0"/>
                  <a:ea typeface="ＭＳ Ｐゴシック" pitchFamily="34" charset="-128"/>
                </a:rPr>
                <a:t>3</a:t>
              </a:r>
              <a:r>
                <a:rPr lang="en-US" sz="1100">
                  <a:solidFill>
                    <a:srgbClr val="000000"/>
                  </a:solidFill>
                  <a:latin typeface="Arial Narrow" pitchFamily="34" charset="0"/>
                  <a:ea typeface="ＭＳ Ｐゴシック" pitchFamily="34" charset="-128"/>
                </a:rPr>
                <a:t>Sn High Sn Bronze Cu:Non-Cu 0.3</a:t>
              </a:r>
              <a:endParaRPr lang="en-US" sz="2400" b="0">
                <a:latin typeface="Times New Roman" pitchFamily="18" charset="0"/>
                <a:ea typeface="ＭＳ Ｐゴシック" pitchFamily="34" charset="-128"/>
              </a:endParaRPr>
            </a:p>
          </p:txBody>
        </p:sp>
        <p:sp>
          <p:nvSpPr>
            <p:cNvPr id="475" name="Rectangle 544"/>
            <p:cNvSpPr>
              <a:spLocks noChangeArrowheads="1"/>
            </p:cNvSpPr>
            <p:nvPr/>
          </p:nvSpPr>
          <p:spPr bwMode="auto">
            <a:xfrm>
              <a:off x="3093" y="1111"/>
              <a:ext cx="1042" cy="125"/>
            </a:xfrm>
            <a:prstGeom prst="rect">
              <a:avLst/>
            </a:prstGeom>
            <a:solidFill>
              <a:schemeClr val="bg1"/>
            </a:solidFill>
            <a:ln w="9525">
              <a:noFill/>
              <a:miter lim="800000"/>
              <a:headEnd/>
              <a:tailEnd/>
            </a:ln>
          </p:spPr>
          <p:txBody>
            <a:bodyPr wrap="none" lIns="0" tIns="0" rIns="0" bIns="0">
              <a:spAutoFit/>
            </a:bodyPr>
            <a:lstStyle/>
            <a:p>
              <a:r>
                <a:rPr lang="en-US" sz="1300">
                  <a:solidFill>
                    <a:srgbClr val="FF0000"/>
                  </a:solidFill>
                  <a:latin typeface="Arial" charset="0"/>
                  <a:ea typeface="ＭＳ Ｐゴシック" pitchFamily="34" charset="-128"/>
                </a:rPr>
                <a:t>YBCO B|| Tape Plane</a:t>
              </a:r>
              <a:endParaRPr lang="en-US" sz="2400" b="0">
                <a:latin typeface="Times New Roman" pitchFamily="18" charset="0"/>
                <a:ea typeface="ＭＳ Ｐゴシック" pitchFamily="34" charset="-128"/>
              </a:endParaRPr>
            </a:p>
          </p:txBody>
        </p:sp>
        <p:sp>
          <p:nvSpPr>
            <p:cNvPr id="476" name="Rectangle 546"/>
            <p:cNvSpPr>
              <a:spLocks noChangeArrowheads="1"/>
            </p:cNvSpPr>
            <p:nvPr/>
          </p:nvSpPr>
          <p:spPr bwMode="auto">
            <a:xfrm>
              <a:off x="1701" y="890"/>
              <a:ext cx="1053" cy="125"/>
            </a:xfrm>
            <a:prstGeom prst="rect">
              <a:avLst/>
            </a:prstGeom>
            <a:solidFill>
              <a:schemeClr val="bg1"/>
            </a:solidFill>
            <a:ln w="9525">
              <a:noFill/>
              <a:miter lim="800000"/>
              <a:headEnd/>
              <a:tailEnd/>
            </a:ln>
          </p:spPr>
          <p:txBody>
            <a:bodyPr wrap="none" lIns="0" tIns="0" rIns="0" bIns="0">
              <a:spAutoFit/>
            </a:bodyPr>
            <a:lstStyle/>
            <a:p>
              <a:r>
                <a:rPr lang="en-US" sz="1300">
                  <a:solidFill>
                    <a:srgbClr val="FF0000"/>
                  </a:solidFill>
                  <a:effectLst>
                    <a:outerShdw blurRad="38100" dist="38100" dir="2700000" algn="tl">
                      <a:srgbClr val="C0C0C0"/>
                    </a:outerShdw>
                  </a:effectLst>
                  <a:latin typeface="Arial" charset="0"/>
                  <a:ea typeface="ＭＳ Ｐゴシック" pitchFamily="34" charset="-128"/>
                </a:rPr>
                <a:t>YBCO B</a:t>
              </a:r>
              <a:r>
                <a:rPr lang="en-US" sz="1300">
                  <a:solidFill>
                    <a:srgbClr val="FF0000"/>
                  </a:solidFill>
                  <a:effectLst>
                    <a:outerShdw blurRad="38100" dist="38100" dir="2700000" algn="tl">
                      <a:srgbClr val="C0C0C0"/>
                    </a:outerShdw>
                  </a:effectLst>
                  <a:latin typeface="Times New Roman" pitchFamily="18" charset="0"/>
                  <a:ea typeface="ＭＳ Ｐゴシック" pitchFamily="34" charset="-128"/>
                  <a:sym typeface="Symbol" pitchFamily="18" charset="2"/>
                </a:rPr>
                <a:t></a:t>
              </a:r>
              <a:r>
                <a:rPr lang="en-US" sz="1300">
                  <a:solidFill>
                    <a:srgbClr val="FF0000"/>
                  </a:solidFill>
                  <a:effectLst>
                    <a:outerShdw blurRad="38100" dist="38100" dir="2700000" algn="tl">
                      <a:srgbClr val="C0C0C0"/>
                    </a:outerShdw>
                  </a:effectLst>
                  <a:latin typeface="Arial" charset="0"/>
                  <a:ea typeface="ＭＳ Ｐゴシック" pitchFamily="34" charset="-128"/>
                </a:rPr>
                <a:t> Tape Plane</a:t>
              </a:r>
            </a:p>
          </p:txBody>
        </p:sp>
        <p:sp>
          <p:nvSpPr>
            <p:cNvPr id="477" name="Rectangle 549"/>
            <p:cNvSpPr>
              <a:spLocks noChangeArrowheads="1"/>
            </p:cNvSpPr>
            <p:nvPr/>
          </p:nvSpPr>
          <p:spPr bwMode="auto">
            <a:xfrm>
              <a:off x="3861" y="1879"/>
              <a:ext cx="232" cy="125"/>
            </a:xfrm>
            <a:prstGeom prst="rect">
              <a:avLst/>
            </a:prstGeom>
            <a:solidFill>
              <a:schemeClr val="bg1"/>
            </a:solidFill>
            <a:ln w="9525">
              <a:noFill/>
              <a:miter lim="800000"/>
              <a:headEnd/>
              <a:tailEnd/>
            </a:ln>
          </p:spPr>
          <p:txBody>
            <a:bodyPr wrap="none" lIns="0" tIns="0" rIns="0" bIns="0">
              <a:spAutoFit/>
            </a:bodyPr>
            <a:lstStyle/>
            <a:p>
              <a:r>
                <a:rPr lang="en-US" sz="1300">
                  <a:solidFill>
                    <a:srgbClr val="3366FF"/>
                  </a:solidFill>
                  <a:latin typeface="Arial" charset="0"/>
                  <a:ea typeface="ＭＳ Ｐゴシック" pitchFamily="34" charset="-128"/>
                </a:rPr>
                <a:t>2212</a:t>
              </a:r>
              <a:endParaRPr lang="en-US" sz="2400" b="0">
                <a:latin typeface="Times New Roman" pitchFamily="18" charset="0"/>
                <a:ea typeface="ＭＳ Ｐゴシック" pitchFamily="34" charset="-128"/>
              </a:endParaRPr>
            </a:p>
          </p:txBody>
        </p:sp>
        <p:sp>
          <p:nvSpPr>
            <p:cNvPr id="478" name="Rectangle 551"/>
            <p:cNvSpPr>
              <a:spLocks noChangeArrowheads="1"/>
            </p:cNvSpPr>
            <p:nvPr/>
          </p:nvSpPr>
          <p:spPr bwMode="auto">
            <a:xfrm>
              <a:off x="2661" y="1399"/>
              <a:ext cx="560" cy="125"/>
            </a:xfrm>
            <a:prstGeom prst="rect">
              <a:avLst/>
            </a:prstGeom>
            <a:solidFill>
              <a:schemeClr val="bg1"/>
            </a:solidFill>
            <a:ln w="9525">
              <a:noFill/>
              <a:miter lim="800000"/>
              <a:headEnd/>
              <a:tailEnd/>
            </a:ln>
          </p:spPr>
          <p:txBody>
            <a:bodyPr wrap="none" lIns="0" tIns="0" rIns="0" bIns="0">
              <a:spAutoFit/>
            </a:bodyPr>
            <a:lstStyle/>
            <a:p>
              <a:r>
                <a:rPr lang="en-US" sz="1300">
                  <a:solidFill>
                    <a:srgbClr val="00CCFF"/>
                  </a:solidFill>
                  <a:effectLst>
                    <a:outerShdw blurRad="38100" dist="38100" dir="2700000" algn="tl">
                      <a:srgbClr val="C0C0C0"/>
                    </a:outerShdw>
                  </a:effectLst>
                  <a:latin typeface="Arial" charset="0"/>
                  <a:ea typeface="ＭＳ Ｐゴシック" pitchFamily="34" charset="-128"/>
                </a:rPr>
                <a:t>RRP Nb</a:t>
              </a:r>
              <a:r>
                <a:rPr lang="en-US" sz="1300" baseline="-25000">
                  <a:solidFill>
                    <a:srgbClr val="00CCFF"/>
                  </a:solidFill>
                  <a:effectLst>
                    <a:outerShdw blurRad="38100" dist="38100" dir="2700000" algn="tl">
                      <a:srgbClr val="C0C0C0"/>
                    </a:outerShdw>
                  </a:effectLst>
                  <a:latin typeface="Arial" charset="0"/>
                  <a:ea typeface="ＭＳ Ｐゴシック" pitchFamily="34" charset="-128"/>
                </a:rPr>
                <a:t>3</a:t>
              </a:r>
              <a:r>
                <a:rPr lang="en-US" sz="1300">
                  <a:solidFill>
                    <a:srgbClr val="00CCFF"/>
                  </a:solidFill>
                  <a:effectLst>
                    <a:outerShdw blurRad="38100" dist="38100" dir="2700000" algn="tl">
                      <a:srgbClr val="C0C0C0"/>
                    </a:outerShdw>
                  </a:effectLst>
                  <a:latin typeface="Arial" charset="0"/>
                  <a:ea typeface="ＭＳ Ｐゴシック" pitchFamily="34" charset="-128"/>
                </a:rPr>
                <a:t>Sn</a:t>
              </a:r>
              <a:endParaRPr lang="en-US" sz="2400" b="0">
                <a:effectLst>
                  <a:outerShdw blurRad="38100" dist="38100" dir="2700000" algn="tl">
                    <a:srgbClr val="C0C0C0"/>
                  </a:outerShdw>
                </a:effectLst>
                <a:latin typeface="Times New Roman" pitchFamily="18" charset="0"/>
                <a:ea typeface="ＭＳ Ｐゴシック" pitchFamily="34" charset="-128"/>
              </a:endParaRPr>
            </a:p>
          </p:txBody>
        </p:sp>
        <p:sp>
          <p:nvSpPr>
            <p:cNvPr id="479" name="Rectangle 555"/>
            <p:cNvSpPr>
              <a:spLocks noChangeArrowheads="1"/>
            </p:cNvSpPr>
            <p:nvPr/>
          </p:nvSpPr>
          <p:spPr bwMode="auto">
            <a:xfrm>
              <a:off x="2805" y="2551"/>
              <a:ext cx="353" cy="250"/>
            </a:xfrm>
            <a:prstGeom prst="rect">
              <a:avLst/>
            </a:prstGeom>
            <a:solidFill>
              <a:schemeClr val="bg1"/>
            </a:solidFill>
            <a:ln w="9525">
              <a:noFill/>
              <a:miter lim="800000"/>
              <a:headEnd/>
              <a:tailEnd/>
            </a:ln>
          </p:spPr>
          <p:txBody>
            <a:bodyPr wrap="none" lIns="0" tIns="0" rIns="0" bIns="0">
              <a:spAutoFit/>
            </a:bodyPr>
            <a:lstStyle/>
            <a:p>
              <a:r>
                <a:rPr lang="en-US" sz="1300">
                  <a:solidFill>
                    <a:srgbClr val="00FF00"/>
                  </a:solidFill>
                  <a:effectLst>
                    <a:outerShdw blurRad="38100" dist="38100" dir="2700000" algn="tl">
                      <a:srgbClr val="C0C0C0"/>
                    </a:outerShdw>
                  </a:effectLst>
                  <a:latin typeface="Arial" charset="0"/>
                  <a:ea typeface="ＭＳ Ｐゴシック" pitchFamily="34" charset="-128"/>
                </a:rPr>
                <a:t>Bronze</a:t>
              </a:r>
            </a:p>
            <a:p>
              <a:r>
                <a:rPr lang="en-US" sz="1300">
                  <a:solidFill>
                    <a:srgbClr val="00FF00"/>
                  </a:solidFill>
                  <a:effectLst>
                    <a:outerShdw blurRad="38100" dist="38100" dir="2700000" algn="tl">
                      <a:srgbClr val="C0C0C0"/>
                    </a:outerShdw>
                  </a:effectLst>
                  <a:latin typeface="Arial" charset="0"/>
                  <a:ea typeface="ＭＳ Ｐゴシック" pitchFamily="34" charset="-128"/>
                </a:rPr>
                <a:t>Nb</a:t>
              </a:r>
              <a:r>
                <a:rPr lang="en-US" sz="1300" baseline="-25000">
                  <a:solidFill>
                    <a:srgbClr val="00FF00"/>
                  </a:solidFill>
                  <a:effectLst>
                    <a:outerShdw blurRad="38100" dist="38100" dir="2700000" algn="tl">
                      <a:srgbClr val="C0C0C0"/>
                    </a:outerShdw>
                  </a:effectLst>
                  <a:latin typeface="Arial" charset="0"/>
                  <a:ea typeface="ＭＳ Ｐゴシック" pitchFamily="34" charset="-128"/>
                </a:rPr>
                <a:t>3</a:t>
              </a:r>
              <a:r>
                <a:rPr lang="en-US" sz="1300">
                  <a:solidFill>
                    <a:srgbClr val="00FF00"/>
                  </a:solidFill>
                  <a:effectLst>
                    <a:outerShdw blurRad="38100" dist="38100" dir="2700000" algn="tl">
                      <a:srgbClr val="C0C0C0"/>
                    </a:outerShdw>
                  </a:effectLst>
                  <a:latin typeface="Arial" charset="0"/>
                  <a:ea typeface="ＭＳ Ｐゴシック" pitchFamily="34" charset="-128"/>
                </a:rPr>
                <a:t>Sn</a:t>
              </a:r>
              <a:endParaRPr lang="en-US" sz="2400" b="0">
                <a:effectLst>
                  <a:outerShdw blurRad="38100" dist="38100" dir="2700000" algn="tl">
                    <a:srgbClr val="C0C0C0"/>
                  </a:outerShdw>
                </a:effectLst>
                <a:latin typeface="Times New Roman" pitchFamily="18" charset="0"/>
                <a:ea typeface="ＭＳ Ｐゴシック" pitchFamily="34" charset="-128"/>
              </a:endParaRPr>
            </a:p>
          </p:txBody>
        </p:sp>
        <p:sp>
          <p:nvSpPr>
            <p:cNvPr id="480" name="Rectangle 560"/>
            <p:cNvSpPr>
              <a:spLocks noChangeArrowheads="1"/>
            </p:cNvSpPr>
            <p:nvPr/>
          </p:nvSpPr>
          <p:spPr bwMode="auto">
            <a:xfrm>
              <a:off x="1675" y="2639"/>
              <a:ext cx="266" cy="125"/>
            </a:xfrm>
            <a:prstGeom prst="rect">
              <a:avLst/>
            </a:prstGeom>
            <a:solidFill>
              <a:schemeClr val="bg1"/>
            </a:solidFill>
            <a:ln w="9525">
              <a:noFill/>
              <a:miter lim="800000"/>
              <a:headEnd/>
              <a:tailEnd/>
            </a:ln>
          </p:spPr>
          <p:txBody>
            <a:bodyPr wrap="none" lIns="0" tIns="0" rIns="0" bIns="0">
              <a:spAutoFit/>
            </a:bodyPr>
            <a:lstStyle/>
            <a:p>
              <a:r>
                <a:rPr lang="en-US" sz="1300" dirty="0">
                  <a:solidFill>
                    <a:srgbClr val="FF00FF"/>
                  </a:solidFill>
                  <a:latin typeface="Arial" charset="0"/>
                  <a:ea typeface="ＭＳ Ｐゴシック" pitchFamily="34" charset="-128"/>
                </a:rPr>
                <a:t>MgB</a:t>
              </a:r>
              <a:r>
                <a:rPr lang="en-US" sz="1300" baseline="-25000" dirty="0">
                  <a:solidFill>
                    <a:srgbClr val="FF00FF"/>
                  </a:solidFill>
                  <a:latin typeface="Arial" charset="0"/>
                  <a:ea typeface="ＭＳ Ｐゴシック" pitchFamily="34" charset="-128"/>
                </a:rPr>
                <a:t>2</a:t>
              </a:r>
              <a:endParaRPr lang="en-US" sz="2400" b="0" baseline="-25000" dirty="0">
                <a:latin typeface="Times New Roman" pitchFamily="18" charset="0"/>
                <a:ea typeface="ＭＳ Ｐゴシック" pitchFamily="34" charset="-128"/>
              </a:endParaRPr>
            </a:p>
          </p:txBody>
        </p:sp>
        <p:sp>
          <p:nvSpPr>
            <p:cNvPr id="481" name="Rectangle 563"/>
            <p:cNvSpPr>
              <a:spLocks noChangeArrowheads="1"/>
            </p:cNvSpPr>
            <p:nvPr/>
          </p:nvSpPr>
          <p:spPr bwMode="auto">
            <a:xfrm>
              <a:off x="1914" y="1457"/>
              <a:ext cx="267" cy="125"/>
            </a:xfrm>
            <a:prstGeom prst="rect">
              <a:avLst/>
            </a:prstGeom>
            <a:solidFill>
              <a:schemeClr val="bg1"/>
            </a:solidFill>
            <a:ln w="9525">
              <a:noFill/>
              <a:miter lim="800000"/>
              <a:headEnd/>
              <a:tailEnd/>
            </a:ln>
          </p:spPr>
          <p:txBody>
            <a:bodyPr wrap="none" lIns="0" tIns="0" rIns="0" bIns="0">
              <a:spAutoFit/>
            </a:bodyPr>
            <a:lstStyle/>
            <a:p>
              <a:r>
                <a:rPr lang="en-US" sz="1300">
                  <a:solidFill>
                    <a:srgbClr val="000000"/>
                  </a:solidFill>
                  <a:effectLst>
                    <a:outerShdw blurRad="38100" dist="38100" dir="2700000" algn="tl">
                      <a:srgbClr val="C0C0C0"/>
                    </a:outerShdw>
                  </a:effectLst>
                  <a:latin typeface="Arial" charset="0"/>
                  <a:ea typeface="ＭＳ Ｐゴシック" pitchFamily="34" charset="-128"/>
                </a:rPr>
                <a:t>Nb-Ti</a:t>
              </a:r>
              <a:endParaRPr lang="en-US" sz="2400" b="0">
                <a:effectLst>
                  <a:outerShdw blurRad="38100" dist="38100" dir="2700000" algn="tl">
                    <a:srgbClr val="C0C0C0"/>
                  </a:outerShdw>
                </a:effectLst>
                <a:latin typeface="Times New Roman" pitchFamily="18" charset="0"/>
                <a:ea typeface="ＭＳ Ｐゴシック" pitchFamily="34" charset="-128"/>
              </a:endParaRPr>
            </a:p>
          </p:txBody>
        </p:sp>
        <p:pic>
          <p:nvPicPr>
            <p:cNvPr id="482" name="Picture 45" descr="160w-x90-bse11-10ovwstrand2-hr01487"/>
            <p:cNvPicPr>
              <a:picLocks noChangeAspect="1" noChangeArrowheads="1"/>
            </p:cNvPicPr>
            <p:nvPr/>
          </p:nvPicPr>
          <p:blipFill>
            <a:blip r:embed="rId3" cstate="print"/>
            <a:srcRect/>
            <a:stretch>
              <a:fillRect/>
            </a:stretch>
          </p:blipFill>
          <p:spPr bwMode="auto">
            <a:xfrm>
              <a:off x="2123" y="2054"/>
              <a:ext cx="288" cy="285"/>
            </a:xfrm>
            <a:prstGeom prst="rect">
              <a:avLst/>
            </a:prstGeom>
            <a:noFill/>
            <a:ln w="9525">
              <a:noFill/>
              <a:miter lim="800000"/>
              <a:headEnd/>
              <a:tailEnd/>
            </a:ln>
            <a:effectLst>
              <a:outerShdw blurRad="63500" dist="17961" dir="2700000" algn="ctr" rotWithShape="0">
                <a:schemeClr val="bg2">
                  <a:alpha val="50000"/>
                </a:schemeClr>
              </a:outerShdw>
            </a:effectLst>
          </p:spPr>
        </p:pic>
        <p:pic>
          <p:nvPicPr>
            <p:cNvPr id="483" name="Picture 46" descr="160w-x90-rb12-8kV-strandovw-hr05279"/>
            <p:cNvPicPr>
              <a:picLocks noChangeAspect="1" noChangeArrowheads="1"/>
            </p:cNvPicPr>
            <p:nvPr/>
          </p:nvPicPr>
          <p:blipFill>
            <a:blip r:embed="rId4" cstate="print"/>
            <a:srcRect/>
            <a:stretch>
              <a:fillRect/>
            </a:stretch>
          </p:blipFill>
          <p:spPr bwMode="auto">
            <a:xfrm>
              <a:off x="2917" y="1553"/>
              <a:ext cx="288" cy="286"/>
            </a:xfrm>
            <a:prstGeom prst="rect">
              <a:avLst/>
            </a:prstGeom>
            <a:noFill/>
            <a:ln w="9525">
              <a:noFill/>
              <a:miter lim="800000"/>
              <a:headEnd/>
              <a:tailEnd/>
            </a:ln>
            <a:effectLst>
              <a:outerShdw blurRad="63500" dist="17961" dir="2700000" algn="ctr" rotWithShape="0">
                <a:schemeClr val="bg2">
                  <a:alpha val="50000"/>
                </a:schemeClr>
              </a:outerShdw>
            </a:effectLst>
          </p:spPr>
        </p:pic>
        <p:pic>
          <p:nvPicPr>
            <p:cNvPr id="484" name="Picture 47" descr="160w-18+1-24%fillHypertech"/>
            <p:cNvPicPr>
              <a:picLocks noChangeAspect="1" noChangeArrowheads="1"/>
            </p:cNvPicPr>
            <p:nvPr/>
          </p:nvPicPr>
          <p:blipFill>
            <a:blip r:embed="rId5" cstate="print"/>
            <a:srcRect/>
            <a:stretch>
              <a:fillRect/>
            </a:stretch>
          </p:blipFill>
          <p:spPr bwMode="auto">
            <a:xfrm>
              <a:off x="1653" y="2791"/>
              <a:ext cx="283" cy="288"/>
            </a:xfrm>
            <a:prstGeom prst="rect">
              <a:avLst/>
            </a:prstGeom>
            <a:noFill/>
            <a:ln w="9525">
              <a:noFill/>
              <a:miter lim="800000"/>
              <a:headEnd/>
              <a:tailEnd/>
            </a:ln>
            <a:effectLst>
              <a:outerShdw blurRad="63500" dist="17961" dir="2700000" algn="ctr" rotWithShape="0">
                <a:schemeClr val="bg2">
                  <a:alpha val="50000"/>
                </a:schemeClr>
              </a:outerShdw>
            </a:effectLst>
          </p:spPr>
        </p:pic>
        <p:pic>
          <p:nvPicPr>
            <p:cNvPr id="485" name="Picture 48" descr="2212cs-160w"/>
            <p:cNvPicPr>
              <a:picLocks noChangeAspect="1" noChangeArrowheads="1"/>
            </p:cNvPicPr>
            <p:nvPr/>
          </p:nvPicPr>
          <p:blipFill>
            <a:blip r:embed="rId6" cstate="print"/>
            <a:srcRect/>
            <a:stretch>
              <a:fillRect/>
            </a:stretch>
          </p:blipFill>
          <p:spPr bwMode="auto">
            <a:xfrm>
              <a:off x="4129" y="1745"/>
              <a:ext cx="288" cy="288"/>
            </a:xfrm>
            <a:prstGeom prst="rect">
              <a:avLst/>
            </a:prstGeom>
            <a:noFill/>
            <a:effectLst>
              <a:outerShdw blurRad="63500" dist="17961" dir="2700000" algn="ctr" rotWithShape="0">
                <a:schemeClr val="bg2">
                  <a:alpha val="50000"/>
                </a:schemeClr>
              </a:outerShdw>
            </a:effectLst>
          </p:spPr>
        </p:pic>
        <p:pic>
          <p:nvPicPr>
            <p:cNvPr id="486" name="Picture 50" descr="FIB cross-section of YBCO cross-section-with gold06-crop-160w"/>
            <p:cNvPicPr>
              <a:picLocks noChangeAspect="1" noChangeArrowheads="1"/>
            </p:cNvPicPr>
            <p:nvPr/>
          </p:nvPicPr>
          <p:blipFill>
            <a:blip r:embed="rId7" cstate="print"/>
            <a:srcRect/>
            <a:stretch>
              <a:fillRect/>
            </a:stretch>
          </p:blipFill>
          <p:spPr bwMode="auto">
            <a:xfrm>
              <a:off x="4437" y="1419"/>
              <a:ext cx="444" cy="197"/>
            </a:xfrm>
            <a:prstGeom prst="rect">
              <a:avLst/>
            </a:prstGeom>
            <a:noFill/>
            <a:ln w="9525">
              <a:noFill/>
              <a:miter lim="800000"/>
              <a:headEnd/>
              <a:tailEnd/>
            </a:ln>
          </p:spPr>
        </p:pic>
        <p:sp>
          <p:nvSpPr>
            <p:cNvPr id="487" name="Text Box 564"/>
            <p:cNvSpPr txBox="1">
              <a:spLocks noChangeArrowheads="1"/>
            </p:cNvSpPr>
            <p:nvPr/>
          </p:nvSpPr>
          <p:spPr bwMode="auto">
            <a:xfrm>
              <a:off x="4909" y="1363"/>
              <a:ext cx="480" cy="308"/>
            </a:xfrm>
            <a:prstGeom prst="rect">
              <a:avLst/>
            </a:prstGeom>
            <a:solidFill>
              <a:schemeClr val="bg1">
                <a:alpha val="50000"/>
              </a:schemeClr>
            </a:solidFill>
            <a:ln w="9525">
              <a:noFill/>
              <a:miter lim="800000"/>
              <a:headEnd/>
              <a:tailEnd/>
            </a:ln>
            <a:effectLst/>
          </p:spPr>
          <p:txBody>
            <a:bodyPr lIns="0" tIns="0" rIns="0" bIns="0">
              <a:spAutoFit/>
            </a:bodyPr>
            <a:lstStyle/>
            <a:p>
              <a:pPr>
                <a:spcBef>
                  <a:spcPct val="50000"/>
                </a:spcBef>
              </a:pPr>
              <a:r>
                <a:rPr lang="en-US" sz="800" b="0" i="1">
                  <a:solidFill>
                    <a:srgbClr val="FF0000"/>
                  </a:solidFill>
                  <a:effectLst>
                    <a:outerShdw blurRad="38100" dist="38100" dir="2700000" algn="tl">
                      <a:srgbClr val="C0C0C0"/>
                    </a:outerShdw>
                  </a:effectLst>
                  <a:latin typeface="Times New Roman" pitchFamily="18" charset="0"/>
                  <a:ea typeface="ＭＳ Ｐゴシック" pitchFamily="34" charset="-128"/>
                </a:rPr>
                <a:t>SuperPower tape used in record breaking NHMFL insert coil 2007</a:t>
              </a:r>
            </a:p>
          </p:txBody>
        </p:sp>
        <p:sp>
          <p:nvSpPr>
            <p:cNvPr id="488" name="Text Box 566"/>
            <p:cNvSpPr txBox="1">
              <a:spLocks noChangeArrowheads="1"/>
            </p:cNvSpPr>
            <p:nvPr/>
          </p:nvSpPr>
          <p:spPr bwMode="auto">
            <a:xfrm>
              <a:off x="1499" y="3112"/>
              <a:ext cx="720" cy="154"/>
            </a:xfrm>
            <a:prstGeom prst="rect">
              <a:avLst/>
            </a:prstGeom>
            <a:solidFill>
              <a:schemeClr val="bg1">
                <a:alpha val="50000"/>
              </a:schemeClr>
            </a:solidFill>
            <a:ln w="9525">
              <a:noFill/>
              <a:miter lim="800000"/>
              <a:headEnd/>
              <a:tailEnd/>
            </a:ln>
            <a:effectLst/>
          </p:spPr>
          <p:txBody>
            <a:bodyPr lIns="0" tIns="0" rIns="0" bIns="0">
              <a:spAutoFit/>
            </a:bodyPr>
            <a:lstStyle/>
            <a:p>
              <a:pPr>
                <a:spcBef>
                  <a:spcPct val="50000"/>
                </a:spcBef>
              </a:pPr>
              <a:r>
                <a:rPr lang="en-US" sz="800" b="0" i="1">
                  <a:solidFill>
                    <a:srgbClr val="FF33CC"/>
                  </a:solidFill>
                  <a:effectLst>
                    <a:outerShdw blurRad="38100" dist="38100" dir="2700000" algn="tl">
                      <a:srgbClr val="C0C0C0"/>
                    </a:outerShdw>
                  </a:effectLst>
                  <a:latin typeface="Times New Roman" pitchFamily="18" charset="0"/>
                  <a:ea typeface="ＭＳ Ｐゴシック" pitchFamily="34" charset="-128"/>
                </a:rPr>
                <a:t>18+1 MgB</a:t>
              </a:r>
              <a:r>
                <a:rPr lang="en-US" sz="800" b="0" i="1" baseline="-25000">
                  <a:solidFill>
                    <a:srgbClr val="FF33CC"/>
                  </a:solidFill>
                  <a:effectLst>
                    <a:outerShdw blurRad="38100" dist="38100" dir="2700000" algn="tl">
                      <a:srgbClr val="C0C0C0"/>
                    </a:outerShdw>
                  </a:effectLst>
                  <a:latin typeface="Times New Roman" pitchFamily="18" charset="0"/>
                  <a:ea typeface="ＭＳ Ｐゴシック" pitchFamily="34" charset="-128"/>
                </a:rPr>
                <a:t>2</a:t>
              </a:r>
              <a:r>
                <a:rPr lang="en-US" sz="800" b="0" i="1">
                  <a:solidFill>
                    <a:srgbClr val="FF33CC"/>
                  </a:solidFill>
                  <a:effectLst>
                    <a:outerShdw blurRad="38100" dist="38100" dir="2700000" algn="tl">
                      <a:srgbClr val="C0C0C0"/>
                    </a:outerShdw>
                  </a:effectLst>
                  <a:latin typeface="Times New Roman" pitchFamily="18" charset="0"/>
                  <a:ea typeface="ＭＳ Ｐゴシック" pitchFamily="34" charset="-128"/>
                </a:rPr>
                <a:t>/Nb/Cu/Monel Courtesy M. Tomsic, 2007</a:t>
              </a:r>
            </a:p>
          </p:txBody>
        </p:sp>
        <p:sp>
          <p:nvSpPr>
            <p:cNvPr id="489" name="Text Box 567"/>
            <p:cNvSpPr txBox="1">
              <a:spLocks noChangeArrowheads="1"/>
            </p:cNvSpPr>
            <p:nvPr/>
          </p:nvSpPr>
          <p:spPr bwMode="auto">
            <a:xfrm>
              <a:off x="4455" y="1790"/>
              <a:ext cx="672" cy="231"/>
            </a:xfrm>
            <a:prstGeom prst="rect">
              <a:avLst/>
            </a:prstGeom>
            <a:solidFill>
              <a:schemeClr val="bg1">
                <a:alpha val="50195"/>
              </a:schemeClr>
            </a:solidFill>
            <a:ln w="9525">
              <a:noFill/>
              <a:miter lim="800000"/>
              <a:headEnd/>
              <a:tailEnd/>
            </a:ln>
          </p:spPr>
          <p:txBody>
            <a:bodyPr lIns="0" tIns="0" rIns="0" bIns="0">
              <a:spAutoFit/>
            </a:bodyPr>
            <a:lstStyle/>
            <a:p>
              <a:pPr>
                <a:spcBef>
                  <a:spcPct val="50000"/>
                </a:spcBef>
              </a:pPr>
              <a:r>
                <a:rPr lang="en-US" sz="800" i="1">
                  <a:solidFill>
                    <a:schemeClr val="accent2"/>
                  </a:solidFill>
                  <a:latin typeface="Times New Roman" pitchFamily="18" charset="0"/>
                  <a:ea typeface="ＭＳ Ｐゴシック" pitchFamily="34" charset="-128"/>
                </a:rPr>
                <a:t>427 filament strand with Ag alloy outer sheath tested at NHMFL</a:t>
              </a:r>
            </a:p>
          </p:txBody>
        </p:sp>
        <p:sp>
          <p:nvSpPr>
            <p:cNvPr id="490" name="Rectangle 569"/>
            <p:cNvSpPr>
              <a:spLocks noChangeArrowheads="1"/>
            </p:cNvSpPr>
            <p:nvPr/>
          </p:nvSpPr>
          <p:spPr bwMode="auto">
            <a:xfrm>
              <a:off x="2229" y="2359"/>
              <a:ext cx="471" cy="204"/>
            </a:xfrm>
            <a:prstGeom prst="rect">
              <a:avLst/>
            </a:prstGeom>
            <a:solidFill>
              <a:schemeClr val="bg1">
                <a:alpha val="50195"/>
              </a:schemeClr>
            </a:solidFill>
            <a:ln w="9525">
              <a:noFill/>
              <a:miter lim="800000"/>
              <a:headEnd/>
              <a:tailEnd/>
            </a:ln>
          </p:spPr>
          <p:txBody>
            <a:bodyPr wrap="square" lIns="0" tIns="0" rIns="0" bIns="0">
              <a:spAutoFit/>
            </a:bodyPr>
            <a:lstStyle/>
            <a:p>
              <a:pPr>
                <a:spcBef>
                  <a:spcPct val="50000"/>
                </a:spcBef>
              </a:pPr>
              <a:r>
                <a:rPr lang="en-US" sz="700" b="0" i="1" dirty="0">
                  <a:latin typeface="Times New Roman" pitchFamily="18" charset="0"/>
                  <a:ea typeface="ＭＳ Ｐゴシック" pitchFamily="34" charset="-128"/>
                </a:rPr>
                <a:t>Maximal </a:t>
              </a:r>
              <a:r>
                <a:rPr lang="en-US" sz="700" b="0" i="1" dirty="0" smtClean="0">
                  <a:latin typeface="Times New Roman" pitchFamily="18" charset="0"/>
                  <a:ea typeface="ＭＳ Ｐゴシック" pitchFamily="34" charset="-128"/>
                </a:rPr>
                <a:t>J</a:t>
              </a:r>
              <a:r>
                <a:rPr lang="en-US" sz="700" i="1" baseline="-25000" dirty="0">
                  <a:latin typeface="Times New Roman" pitchFamily="18" charset="0"/>
                  <a:ea typeface="ＭＳ Ｐゴシック" pitchFamily="34" charset="-128"/>
                </a:rPr>
                <a:t>C</a:t>
              </a:r>
              <a:r>
                <a:rPr lang="en-US" sz="700" b="0" i="1" dirty="0" smtClean="0">
                  <a:latin typeface="Times New Roman" pitchFamily="18" charset="0"/>
                  <a:ea typeface="ＭＳ Ｐゴシック" pitchFamily="34" charset="-128"/>
                </a:rPr>
                <a:t> </a:t>
              </a:r>
              <a:r>
                <a:rPr lang="en-US" sz="700" b="0" i="1" dirty="0">
                  <a:latin typeface="Times New Roman" pitchFamily="18" charset="0"/>
                  <a:ea typeface="ＭＳ Ｐゴシック" pitchFamily="34" charset="-128"/>
                </a:rPr>
                <a:t>for entire LHC </a:t>
              </a:r>
              <a:r>
                <a:rPr lang="en-US" sz="700" b="0" i="1" dirty="0" err="1">
                  <a:latin typeface="Times New Roman" pitchFamily="18" charset="0"/>
                  <a:ea typeface="ＭＳ Ｐゴシック" pitchFamily="34" charset="-128"/>
                </a:rPr>
                <a:t>Nb­Ti</a:t>
              </a:r>
              <a:r>
                <a:rPr lang="en-US" sz="700" b="0" i="1" dirty="0">
                  <a:latin typeface="Times New Roman" pitchFamily="18" charset="0"/>
                  <a:ea typeface="ＭＳ Ｐゴシック" pitchFamily="34" charset="-128"/>
                </a:rPr>
                <a:t> strand production </a:t>
              </a:r>
            </a:p>
          </p:txBody>
        </p:sp>
        <p:sp>
          <p:nvSpPr>
            <p:cNvPr id="491" name="Rectangle 570"/>
            <p:cNvSpPr>
              <a:spLocks noChangeArrowheads="1"/>
            </p:cNvSpPr>
            <p:nvPr/>
          </p:nvSpPr>
          <p:spPr bwMode="auto">
            <a:xfrm>
              <a:off x="3237" y="1556"/>
              <a:ext cx="480" cy="308"/>
            </a:xfrm>
            <a:prstGeom prst="rect">
              <a:avLst/>
            </a:prstGeom>
            <a:solidFill>
              <a:schemeClr val="bg1">
                <a:alpha val="50000"/>
              </a:schemeClr>
            </a:solidFill>
            <a:ln w="9525">
              <a:noFill/>
              <a:miter lim="800000"/>
              <a:headEnd/>
              <a:tailEnd/>
            </a:ln>
            <a:effectLst/>
          </p:spPr>
          <p:txBody>
            <a:bodyPr lIns="0" tIns="0" rIns="0" bIns="0">
              <a:spAutoFit/>
            </a:bodyPr>
            <a:lstStyle/>
            <a:p>
              <a:pPr>
                <a:spcBef>
                  <a:spcPct val="50000"/>
                </a:spcBef>
              </a:pPr>
              <a:r>
                <a:rPr lang="en-US" sz="800" b="0" i="1" dirty="0">
                  <a:solidFill>
                    <a:srgbClr val="00CCFF"/>
                  </a:solidFill>
                  <a:effectLst>
                    <a:outerShdw blurRad="38100" dist="38100" dir="2700000" algn="tl">
                      <a:srgbClr val="C0C0C0"/>
                    </a:outerShdw>
                  </a:effectLst>
                  <a:latin typeface="Times New Roman" pitchFamily="18" charset="0"/>
                  <a:ea typeface="ＭＳ Ｐゴシック" pitchFamily="34" charset="-128"/>
                </a:rPr>
                <a:t>Complied from ASC'02 and ICMC'03 papers (J. </a:t>
              </a:r>
              <a:r>
                <a:rPr lang="en-US" sz="800" b="0" i="1" dirty="0" err="1">
                  <a:solidFill>
                    <a:srgbClr val="00CCFF"/>
                  </a:solidFill>
                  <a:effectLst>
                    <a:outerShdw blurRad="38100" dist="38100" dir="2700000" algn="tl">
                      <a:srgbClr val="C0C0C0"/>
                    </a:outerShdw>
                  </a:effectLst>
                  <a:latin typeface="Times New Roman" pitchFamily="18" charset="0"/>
                  <a:ea typeface="ＭＳ Ｐゴシック" pitchFamily="34" charset="-128"/>
                </a:rPr>
                <a:t>Parrell</a:t>
              </a:r>
              <a:r>
                <a:rPr lang="en-US" sz="800" b="0" i="1" dirty="0">
                  <a:solidFill>
                    <a:srgbClr val="00CCFF"/>
                  </a:solidFill>
                  <a:effectLst>
                    <a:outerShdw blurRad="38100" dist="38100" dir="2700000" algn="tl">
                      <a:srgbClr val="C0C0C0"/>
                    </a:outerShdw>
                  </a:effectLst>
                  <a:latin typeface="Times New Roman" pitchFamily="18" charset="0"/>
                  <a:ea typeface="ＭＳ Ｐゴシック" pitchFamily="34" charset="-128"/>
                </a:rPr>
                <a:t> OI-ST)</a:t>
              </a:r>
            </a:p>
          </p:txBody>
        </p:sp>
        <p:sp>
          <p:nvSpPr>
            <p:cNvPr id="492" name="Rectangle 573"/>
            <p:cNvSpPr>
              <a:spLocks noChangeArrowheads="1"/>
            </p:cNvSpPr>
            <p:nvPr/>
          </p:nvSpPr>
          <p:spPr bwMode="auto">
            <a:xfrm>
              <a:off x="2795" y="3041"/>
              <a:ext cx="672" cy="308"/>
            </a:xfrm>
            <a:prstGeom prst="rect">
              <a:avLst/>
            </a:prstGeom>
            <a:solidFill>
              <a:schemeClr val="bg1">
                <a:alpha val="50000"/>
              </a:schemeClr>
            </a:solidFill>
            <a:ln w="9525">
              <a:noFill/>
              <a:miter lim="800000"/>
              <a:headEnd/>
              <a:tailEnd/>
            </a:ln>
            <a:effectLst/>
          </p:spPr>
          <p:txBody>
            <a:bodyPr lIns="0" tIns="0" rIns="0" bIns="0">
              <a:spAutoFit/>
            </a:bodyPr>
            <a:lstStyle/>
            <a:p>
              <a:pPr algn="r">
                <a:spcBef>
                  <a:spcPct val="50000"/>
                </a:spcBef>
              </a:pPr>
              <a:r>
                <a:rPr lang="en-US" sz="800" b="0" i="1" dirty="0">
                  <a:solidFill>
                    <a:srgbClr val="00FF00"/>
                  </a:solidFill>
                  <a:effectLst>
                    <a:outerShdw blurRad="38100" dist="38100" dir="2700000" algn="tl">
                      <a:srgbClr val="C0C0C0"/>
                    </a:outerShdw>
                  </a:effectLst>
                  <a:latin typeface="Times New Roman" pitchFamily="18" charset="0"/>
                  <a:ea typeface="ＭＳ Ｐゴシック" pitchFamily="34" charset="-128"/>
                </a:rPr>
                <a:t>4543 filament High </a:t>
              </a:r>
              <a:r>
                <a:rPr lang="en-US" sz="800" b="0" i="1" dirty="0" err="1">
                  <a:solidFill>
                    <a:srgbClr val="00FF00"/>
                  </a:solidFill>
                  <a:effectLst>
                    <a:outerShdw blurRad="38100" dist="38100" dir="2700000" algn="tl">
                      <a:srgbClr val="C0C0C0"/>
                    </a:outerShdw>
                  </a:effectLst>
                  <a:latin typeface="Times New Roman" pitchFamily="18" charset="0"/>
                  <a:ea typeface="ＭＳ Ｐゴシック" pitchFamily="34" charset="-128"/>
                </a:rPr>
                <a:t>Sn</a:t>
              </a:r>
              <a:r>
                <a:rPr lang="en-US" sz="800" b="0" i="1" dirty="0">
                  <a:solidFill>
                    <a:srgbClr val="00FF00"/>
                  </a:solidFill>
                  <a:effectLst>
                    <a:outerShdw blurRad="38100" dist="38100" dir="2700000" algn="tl">
                      <a:srgbClr val="C0C0C0"/>
                    </a:outerShdw>
                  </a:effectLst>
                  <a:latin typeface="Times New Roman" pitchFamily="18" charset="0"/>
                  <a:ea typeface="ＭＳ Ｐゴシック" pitchFamily="34" charset="-128"/>
                </a:rPr>
                <a:t> Bronze-16wt.%Sn-0.3wt%Ti (Miyazaki-MT18-IEEE’04)</a:t>
              </a:r>
            </a:p>
          </p:txBody>
        </p:sp>
        <p:pic>
          <p:nvPicPr>
            <p:cNvPr id="493" name="Picture 572" descr="50%Miyazaki-HighSnBronze-MT18-IEEE2004-fig1-sampleA-edit"/>
            <p:cNvPicPr>
              <a:picLocks noChangeAspect="1" noChangeArrowheads="1"/>
            </p:cNvPicPr>
            <p:nvPr/>
          </p:nvPicPr>
          <p:blipFill>
            <a:blip r:embed="rId8" cstate="print"/>
            <a:srcRect/>
            <a:stretch>
              <a:fillRect/>
            </a:stretch>
          </p:blipFill>
          <p:spPr bwMode="auto">
            <a:xfrm>
              <a:off x="3099" y="2743"/>
              <a:ext cx="282" cy="288"/>
            </a:xfrm>
            <a:prstGeom prst="rect">
              <a:avLst/>
            </a:prstGeom>
            <a:noFill/>
            <a:ln w="9525">
              <a:noFill/>
              <a:miter lim="800000"/>
              <a:headEnd/>
              <a:tailEnd/>
            </a:ln>
            <a:effectLst>
              <a:outerShdw blurRad="63500" dist="17961" dir="2700000" algn="ctr" rotWithShape="0">
                <a:schemeClr val="bg2">
                  <a:alpha val="50000"/>
                </a:schemeClr>
              </a:outerShdw>
            </a:effectLst>
          </p:spPr>
        </p:pic>
        <p:sp>
          <p:nvSpPr>
            <p:cNvPr id="494" name="Freeform 547"/>
            <p:cNvSpPr>
              <a:spLocks noEditPoints="1"/>
            </p:cNvSpPr>
            <p:nvPr/>
          </p:nvSpPr>
          <p:spPr bwMode="auto">
            <a:xfrm>
              <a:off x="1613" y="1036"/>
              <a:ext cx="271" cy="368"/>
            </a:xfrm>
            <a:custGeom>
              <a:avLst/>
              <a:gdLst>
                <a:gd name="T0" fmla="*/ 271 w 271"/>
                <a:gd name="T1" fmla="*/ 9 h 368"/>
                <a:gd name="T2" fmla="*/ 39 w 271"/>
                <a:gd name="T3" fmla="*/ 329 h 368"/>
                <a:gd name="T4" fmla="*/ 25 w 271"/>
                <a:gd name="T5" fmla="*/ 319 h 368"/>
                <a:gd name="T6" fmla="*/ 258 w 271"/>
                <a:gd name="T7" fmla="*/ 0 h 368"/>
                <a:gd name="T8" fmla="*/ 271 w 271"/>
                <a:gd name="T9" fmla="*/ 9 h 368"/>
                <a:gd name="T10" fmla="*/ 66 w 271"/>
                <a:gd name="T11" fmla="*/ 334 h 368"/>
                <a:gd name="T12" fmla="*/ 0 w 271"/>
                <a:gd name="T13" fmla="*/ 368 h 368"/>
                <a:gd name="T14" fmla="*/ 12 w 271"/>
                <a:gd name="T15" fmla="*/ 295 h 368"/>
                <a:gd name="T16" fmla="*/ 66 w 271"/>
                <a:gd name="T17" fmla="*/ 334 h 3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1"/>
                <a:gd name="T28" fmla="*/ 0 h 368"/>
                <a:gd name="T29" fmla="*/ 271 w 271"/>
                <a:gd name="T30" fmla="*/ 368 h 3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1" h="368">
                  <a:moveTo>
                    <a:pt x="271" y="9"/>
                  </a:moveTo>
                  <a:lnTo>
                    <a:pt x="39" y="329"/>
                  </a:lnTo>
                  <a:lnTo>
                    <a:pt x="25" y="319"/>
                  </a:lnTo>
                  <a:lnTo>
                    <a:pt x="258" y="0"/>
                  </a:lnTo>
                  <a:lnTo>
                    <a:pt x="271" y="9"/>
                  </a:lnTo>
                  <a:close/>
                  <a:moveTo>
                    <a:pt x="66" y="334"/>
                  </a:moveTo>
                  <a:lnTo>
                    <a:pt x="0" y="368"/>
                  </a:lnTo>
                  <a:lnTo>
                    <a:pt x="12" y="295"/>
                  </a:lnTo>
                  <a:lnTo>
                    <a:pt x="66" y="334"/>
                  </a:lnTo>
                  <a:close/>
                </a:path>
              </a:pathLst>
            </a:custGeom>
            <a:solidFill>
              <a:srgbClr val="FF0000"/>
            </a:solidFill>
            <a:ln w="12700">
              <a:solidFill>
                <a:srgbClr val="FF0000"/>
              </a:solidFill>
              <a:bevel/>
              <a:headEnd/>
              <a:tailEnd/>
            </a:ln>
          </p:spPr>
          <p:txBody>
            <a:bodyPr/>
            <a:lstStyle/>
            <a:p>
              <a:pPr algn="r"/>
              <a:endParaRPr lang="en-GB" sz="2400" b="0">
                <a:latin typeface="Times New Roman" pitchFamily="18" charset="0"/>
                <a:ea typeface="ＭＳ Ｐゴシック" pitchFamily="34" charset="-128"/>
              </a:endParaRPr>
            </a:p>
          </p:txBody>
        </p:sp>
      </p:grpSp>
      <p:sp>
        <p:nvSpPr>
          <p:cNvPr id="3" name="Rectangle 2"/>
          <p:cNvSpPr/>
          <p:nvPr/>
        </p:nvSpPr>
        <p:spPr>
          <a:xfrm>
            <a:off x="1259169" y="1666488"/>
            <a:ext cx="729687" cy="276999"/>
          </a:xfrm>
          <a:prstGeom prst="rect">
            <a:avLst/>
          </a:prstGeom>
        </p:spPr>
        <p:txBody>
          <a:bodyPr wrap="none">
            <a:spAutoFit/>
          </a:bodyPr>
          <a:lstStyle/>
          <a:p>
            <a:pPr lvl="0">
              <a:spcBef>
                <a:spcPct val="20000"/>
              </a:spcBef>
            </a:pPr>
            <a:r>
              <a:rPr lang="en-US" sz="1200" dirty="0">
                <a:solidFill>
                  <a:srgbClr val="000000"/>
                </a:solidFill>
                <a:latin typeface="Arial" charset="0"/>
              </a:rPr>
              <a:t>Material</a:t>
            </a:r>
          </a:p>
        </p:txBody>
      </p:sp>
      <p:sp>
        <p:nvSpPr>
          <p:cNvPr id="497" name="Text Box 23"/>
          <p:cNvSpPr txBox="1">
            <a:spLocks noChangeArrowheads="1"/>
          </p:cNvSpPr>
          <p:nvPr/>
        </p:nvSpPr>
        <p:spPr bwMode="auto">
          <a:xfrm>
            <a:off x="-2994" y="5731034"/>
            <a:ext cx="9070794" cy="978729"/>
          </a:xfrm>
          <a:prstGeom prst="rect">
            <a:avLst/>
          </a:prstGeom>
          <a:noFill/>
          <a:ln w="12700">
            <a:noFill/>
            <a:miter lim="800000"/>
            <a:headEnd type="none" w="sm" len="sm"/>
            <a:tailEnd type="none" w="sm" len="sm"/>
          </a:ln>
        </p:spPr>
        <p:txBody>
          <a:bodyPr wrap="square">
            <a:spAutoFit/>
          </a:bodyPr>
          <a:lstStyle/>
          <a:p>
            <a:pPr>
              <a:lnSpc>
                <a:spcPct val="120000"/>
              </a:lnSpc>
            </a:pPr>
            <a:r>
              <a:rPr lang="fr-FR" sz="1600" dirty="0" smtClean="0">
                <a:sym typeface="Wingdings 3" pitchFamily="18" charset="2"/>
              </a:rPr>
              <a:t>Essentiellement 2 types de conducteurs:</a:t>
            </a:r>
          </a:p>
          <a:p>
            <a:pPr marL="342900" indent="-342900">
              <a:lnSpc>
                <a:spcPct val="120000"/>
              </a:lnSpc>
              <a:buFontTx/>
              <a:buChar char="-"/>
            </a:pPr>
            <a:r>
              <a:rPr lang="fr-FR" sz="1600" dirty="0" err="1" smtClean="0">
                <a:sym typeface="Wingdings 3" pitchFamily="18" charset="2"/>
              </a:rPr>
              <a:t>NbTi</a:t>
            </a:r>
            <a:r>
              <a:rPr lang="fr-FR" sz="1600" dirty="0" smtClean="0">
                <a:sym typeface="Wingdings 3" pitchFamily="18" charset="2"/>
              </a:rPr>
              <a:t>, Nb3Sn soutiennent les forts courants, pas les forts champs </a:t>
            </a:r>
            <a:r>
              <a:rPr lang="fr-FR" sz="1600" dirty="0" smtClean="0">
                <a:latin typeface="Arial"/>
                <a:cs typeface="Arial"/>
                <a:sym typeface="Wingdings 3" pitchFamily="18" charset="2"/>
              </a:rPr>
              <a:t>→ zones de </a:t>
            </a:r>
            <a:r>
              <a:rPr lang="fr-FR" sz="1600" dirty="0" err="1" smtClean="0">
                <a:latin typeface="Arial"/>
                <a:cs typeface="Arial"/>
                <a:sym typeface="Wingdings 3" pitchFamily="18" charset="2"/>
              </a:rPr>
              <a:t>ch</a:t>
            </a:r>
            <a:r>
              <a:rPr lang="fr-FR" sz="1600" baseline="30000" dirty="0" err="1" smtClean="0">
                <a:latin typeface="Arial"/>
                <a:cs typeface="Arial"/>
                <a:sym typeface="Wingdings 3" pitchFamily="18" charset="2"/>
              </a:rPr>
              <a:t>ps</a:t>
            </a:r>
            <a:r>
              <a:rPr lang="fr-FR" sz="1600" dirty="0" smtClean="0">
                <a:latin typeface="Arial"/>
                <a:cs typeface="Arial"/>
                <a:sym typeface="Wingdings 3" pitchFamily="18" charset="2"/>
              </a:rPr>
              <a:t> faibles</a:t>
            </a:r>
            <a:endParaRPr lang="fr-FR" sz="1600" dirty="0" smtClean="0">
              <a:sym typeface="Wingdings 3" pitchFamily="18" charset="2"/>
            </a:endParaRPr>
          </a:p>
          <a:p>
            <a:pPr marL="342900" indent="-342900">
              <a:lnSpc>
                <a:spcPct val="120000"/>
              </a:lnSpc>
              <a:buFontTx/>
              <a:buChar char="-"/>
            </a:pPr>
            <a:r>
              <a:rPr lang="fr-FR" sz="1600" dirty="0" smtClean="0">
                <a:sym typeface="Wingdings 3" pitchFamily="18" charset="2"/>
              </a:rPr>
              <a:t>HTS (</a:t>
            </a:r>
            <a:r>
              <a:rPr lang="fr-FR" sz="1600" dirty="0" err="1" smtClean="0">
                <a:sym typeface="Wingdings 3" pitchFamily="18" charset="2"/>
              </a:rPr>
              <a:t>Bisco</a:t>
            </a:r>
            <a:r>
              <a:rPr lang="fr-FR" sz="1600" dirty="0" smtClean="0">
                <a:sym typeface="Wingdings 3" pitchFamily="18" charset="2"/>
              </a:rPr>
              <a:t>,…) soutiennent les forts champs, pas les forts courants</a:t>
            </a:r>
            <a:r>
              <a:rPr lang="fr-FR" sz="1600" dirty="0">
                <a:latin typeface="Arial"/>
                <a:cs typeface="Arial"/>
                <a:sym typeface="Wingdings 3" pitchFamily="18" charset="2"/>
              </a:rPr>
              <a:t>→ </a:t>
            </a:r>
            <a:r>
              <a:rPr lang="fr-FR" sz="1600" dirty="0" smtClean="0">
                <a:latin typeface="Arial"/>
                <a:cs typeface="Arial"/>
                <a:sym typeface="Wingdings 3" pitchFamily="18" charset="2"/>
              </a:rPr>
              <a:t>zones </a:t>
            </a:r>
            <a:r>
              <a:rPr lang="fr-FR" sz="1600" dirty="0">
                <a:latin typeface="Arial"/>
                <a:cs typeface="Arial"/>
                <a:sym typeface="Wingdings 3" pitchFamily="18" charset="2"/>
              </a:rPr>
              <a:t>de </a:t>
            </a:r>
            <a:r>
              <a:rPr lang="fr-FR" sz="1600" dirty="0" err="1">
                <a:latin typeface="Arial"/>
                <a:cs typeface="Arial"/>
                <a:sym typeface="Wingdings 3" pitchFamily="18" charset="2"/>
              </a:rPr>
              <a:t>ch</a:t>
            </a:r>
            <a:r>
              <a:rPr lang="fr-FR" sz="1600" baseline="30000" dirty="0" err="1">
                <a:latin typeface="Arial"/>
                <a:cs typeface="Arial"/>
                <a:sym typeface="Wingdings 3" pitchFamily="18" charset="2"/>
              </a:rPr>
              <a:t>ps</a:t>
            </a:r>
            <a:r>
              <a:rPr lang="fr-FR" sz="1600" dirty="0">
                <a:latin typeface="Arial"/>
                <a:cs typeface="Arial"/>
                <a:sym typeface="Wingdings 3" pitchFamily="18" charset="2"/>
              </a:rPr>
              <a:t> </a:t>
            </a:r>
            <a:r>
              <a:rPr lang="fr-FR" sz="1600" dirty="0" smtClean="0">
                <a:latin typeface="Arial"/>
                <a:cs typeface="Arial"/>
                <a:sym typeface="Wingdings 3" pitchFamily="18" charset="2"/>
              </a:rPr>
              <a:t>forts</a:t>
            </a:r>
            <a:endParaRPr lang="fr-FR" sz="1600" dirty="0" smtClean="0">
              <a:sym typeface="Wingdings 3" pitchFamily="18" charset="2"/>
            </a:endParaRPr>
          </a:p>
        </p:txBody>
      </p:sp>
      <p:graphicFrame>
        <p:nvGraphicFramePr>
          <p:cNvPr id="498" name="Group 48"/>
          <p:cNvGraphicFramePr>
            <a:graphicFrameLocks noGrp="1"/>
          </p:cNvGraphicFramePr>
          <p:nvPr>
            <p:extLst>
              <p:ext uri="{D42A27DB-BD31-4B8C-83A1-F6EECF244321}">
                <p14:modId xmlns:p14="http://schemas.microsoft.com/office/powerpoint/2010/main" val="276552828"/>
              </p:ext>
            </p:extLst>
          </p:nvPr>
        </p:nvGraphicFramePr>
        <p:xfrm>
          <a:off x="123846" y="3108049"/>
          <a:ext cx="1500166" cy="1703080"/>
        </p:xfrm>
        <a:graphic>
          <a:graphicData uri="http://schemas.openxmlformats.org/drawingml/2006/table">
            <a:tbl>
              <a:tblPr/>
              <a:tblGrid>
                <a:gridCol w="750083"/>
                <a:gridCol w="750083"/>
              </a:tblGrid>
              <a:tr h="0">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Material</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dirty="0" smtClean="0">
                          <a:ln>
                            <a:noFill/>
                          </a:ln>
                          <a:solidFill>
                            <a:schemeClr val="tx1"/>
                          </a:solidFill>
                          <a:effectLst/>
                          <a:latin typeface="Arial" charset="0"/>
                        </a:rPr>
                        <a:t>T</a:t>
                      </a:r>
                      <a:r>
                        <a:rPr kumimoji="0" lang="en-US" sz="1200" b="0" i="0" u="none" strike="noStrike" cap="none" normalizeH="0" baseline="-25000" dirty="0" smtClean="0">
                          <a:ln>
                            <a:noFill/>
                          </a:ln>
                          <a:solidFill>
                            <a:schemeClr val="tx1"/>
                          </a:solidFill>
                          <a:effectLst/>
                          <a:latin typeface="Arial" charset="0"/>
                        </a:rPr>
                        <a:t>C</a:t>
                      </a:r>
                      <a:r>
                        <a:rPr kumimoji="0" lang="en-US" sz="1200" b="0" i="0" u="none" strike="noStrike" cap="none" normalizeH="0" baseline="0" dirty="0" smtClean="0">
                          <a:ln>
                            <a:noFill/>
                          </a:ln>
                          <a:solidFill>
                            <a:schemeClr val="tx1"/>
                          </a:solidFill>
                          <a:effectLst/>
                          <a:latin typeface="Arial" charset="0"/>
                        </a:rPr>
                        <a:t> (K)</a:t>
                      </a:r>
                      <a:endParaRPr kumimoji="0" lang="en-US" sz="1200" b="0" i="1"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6317">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Nb</a:t>
                      </a:r>
                      <a:endParaRPr kumimoji="0" lang="en-US" sz="1200" b="0" i="0" u="none" strike="noStrike" cap="none" normalizeH="0" baseline="0" dirty="0" smtClean="0">
                        <a:ln>
                          <a:noFill/>
                        </a:ln>
                        <a:solidFill>
                          <a:schemeClr val="tx1"/>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9.2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481">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NbTi</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481">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Nb</a:t>
                      </a:r>
                      <a:r>
                        <a:rPr kumimoji="0" lang="en-US" sz="1200" b="0" i="0" u="none" strike="noStrike" cap="none" normalizeH="0" baseline="-25000" dirty="0" smtClean="0">
                          <a:ln>
                            <a:noFill/>
                          </a:ln>
                          <a:solidFill>
                            <a:schemeClr val="tx1"/>
                          </a:solidFill>
                          <a:effectLst/>
                          <a:latin typeface="Arial" charset="0"/>
                        </a:rPr>
                        <a:t>3</a:t>
                      </a:r>
                      <a:r>
                        <a:rPr kumimoji="0" lang="en-US" sz="1200" b="0" i="0" u="none" strike="noStrike" cap="none" normalizeH="0" baseline="0" dirty="0" smtClean="0">
                          <a:ln>
                            <a:noFill/>
                          </a:ln>
                          <a:solidFill>
                            <a:schemeClr val="tx1"/>
                          </a:solidFill>
                          <a:effectLst/>
                          <a:latin typeface="Arial" charset="0"/>
                        </a:rPr>
                        <a:t>Sn</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18.3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4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HTS</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&gt; 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672182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304801" y="838200"/>
            <a:ext cx="5638799" cy="3529179"/>
          </a:xfrm>
          <a:prstGeom prst="rect">
            <a:avLst/>
          </a:prstGeom>
          <a:noFill/>
          <a:ln w="9525">
            <a:noFill/>
            <a:miter lim="800000"/>
            <a:headEnd/>
            <a:tailEnd/>
          </a:ln>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2691" y="722184"/>
            <a:ext cx="1364426" cy="811948"/>
          </a:xfrm>
          <a:prstGeom prst="rect">
            <a:avLst/>
          </a:prstGeom>
        </p:spPr>
      </p:pic>
      <p:pic>
        <p:nvPicPr>
          <p:cNvPr id="13" name="Picture 4"/>
          <p:cNvPicPr/>
          <p:nvPr/>
        </p:nvPicPr>
        <p:blipFill>
          <a:blip r:embed="rId5" cstate="print"/>
          <a:srcRect/>
          <a:stretch>
            <a:fillRect/>
          </a:stretch>
        </p:blipFill>
        <p:spPr bwMode="auto">
          <a:xfrm>
            <a:off x="5772341" y="4794431"/>
            <a:ext cx="3335564" cy="1149169"/>
          </a:xfrm>
          <a:prstGeom prst="rect">
            <a:avLst/>
          </a:prstGeom>
          <a:noFill/>
          <a:ln w="9525">
            <a:noFill/>
            <a:miter lim="800000"/>
            <a:headEnd/>
            <a:tailEnd/>
          </a:ln>
        </p:spPr>
      </p:pic>
      <p:pic>
        <p:nvPicPr>
          <p:cNvPr id="6" name="Picture 220" descr="20T_iron.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661987"/>
            <a:ext cx="2057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3"/>
          <p:cNvSpPr txBox="1">
            <a:spLocks noChangeArrowheads="1"/>
          </p:cNvSpPr>
          <p:nvPr/>
        </p:nvSpPr>
        <p:spPr bwMode="auto">
          <a:xfrm>
            <a:off x="-1" y="4367379"/>
            <a:ext cx="5772341" cy="1938992"/>
          </a:xfrm>
          <a:prstGeom prst="rect">
            <a:avLst/>
          </a:prstGeom>
          <a:noFill/>
          <a:ln w="12700">
            <a:noFill/>
            <a:miter lim="800000"/>
            <a:headEnd type="none" w="sm" len="sm"/>
            <a:tailEnd type="none" w="sm" len="sm"/>
          </a:ln>
        </p:spPr>
        <p:txBody>
          <a:bodyPr wrap="square">
            <a:spAutoFit/>
          </a:bodyPr>
          <a:lstStyle/>
          <a:p>
            <a:pPr>
              <a:lnSpc>
                <a:spcPct val="120000"/>
              </a:lnSpc>
            </a:pPr>
            <a:r>
              <a:rPr lang="fr-FR" sz="2000" b="1" dirty="0" smtClean="0">
                <a:solidFill>
                  <a:srgbClr val="0000FF"/>
                </a:solidFill>
                <a:sym typeface="Wingdings 3" pitchFamily="18" charset="2"/>
              </a:rPr>
              <a:t>Principaux défis de R&amp;D</a:t>
            </a:r>
            <a:r>
              <a:rPr lang="fr-FR" sz="2000" dirty="0" smtClean="0">
                <a:solidFill>
                  <a:srgbClr val="0000FF"/>
                </a:solidFill>
                <a:sym typeface="Wingdings 3" pitchFamily="18" charset="2"/>
              </a:rPr>
              <a:t>, dans le périmètre Irfu-IN2P3:</a:t>
            </a:r>
          </a:p>
          <a:p>
            <a:pPr marL="285750" indent="-285750">
              <a:lnSpc>
                <a:spcPct val="120000"/>
              </a:lnSpc>
              <a:buFont typeface="Arial" pitchFamily="34" charset="0"/>
              <a:buChar char="•"/>
            </a:pPr>
            <a:r>
              <a:rPr lang="fr-FR" sz="2000" dirty="0" smtClean="0">
                <a:solidFill>
                  <a:srgbClr val="0000FF"/>
                </a:solidFill>
                <a:sym typeface="Wingdings 3" pitchFamily="18" charset="2"/>
              </a:rPr>
              <a:t>Conducteur et bobines HTS</a:t>
            </a:r>
          </a:p>
          <a:p>
            <a:pPr marL="285750" indent="-285750">
              <a:lnSpc>
                <a:spcPct val="120000"/>
              </a:lnSpc>
              <a:buFont typeface="Arial" pitchFamily="34" charset="0"/>
              <a:buChar char="•"/>
            </a:pPr>
            <a:r>
              <a:rPr lang="fr-FR" sz="2000" dirty="0" smtClean="0">
                <a:solidFill>
                  <a:srgbClr val="0000FF"/>
                </a:solidFill>
                <a:sym typeface="Wingdings 3" pitchFamily="18" charset="2"/>
              </a:rPr>
              <a:t>Conducteur et dipôle Nb3Sn</a:t>
            </a:r>
          </a:p>
          <a:p>
            <a:pPr marL="285750" indent="-285750">
              <a:lnSpc>
                <a:spcPct val="120000"/>
              </a:lnSpc>
              <a:buFont typeface="Arial" pitchFamily="34" charset="0"/>
              <a:buChar char="•"/>
            </a:pPr>
            <a:r>
              <a:rPr lang="fr-FR" sz="2000" dirty="0" smtClean="0">
                <a:solidFill>
                  <a:srgbClr val="0000FF"/>
                </a:solidFill>
                <a:sym typeface="Wingdings 3" pitchFamily="18" charset="2"/>
              </a:rPr>
              <a:t>Conception d’aimants accélérateur hybrides</a:t>
            </a:r>
          </a:p>
        </p:txBody>
      </p:sp>
      <p:graphicFrame>
        <p:nvGraphicFramePr>
          <p:cNvPr id="4" name="Objet 3"/>
          <p:cNvGraphicFramePr>
            <a:graphicFrameLocks noChangeAspect="1"/>
          </p:cNvGraphicFramePr>
          <p:nvPr>
            <p:extLst>
              <p:ext uri="{D42A27DB-BD31-4B8C-83A1-F6EECF244321}">
                <p14:modId xmlns:p14="http://schemas.microsoft.com/office/powerpoint/2010/main" val="4141177043"/>
              </p:ext>
            </p:extLst>
          </p:nvPr>
        </p:nvGraphicFramePr>
        <p:xfrm>
          <a:off x="3429000" y="2905125"/>
          <a:ext cx="2252663" cy="752475"/>
        </p:xfrm>
        <a:graphic>
          <a:graphicData uri="http://schemas.openxmlformats.org/presentationml/2006/ole">
            <mc:AlternateContent xmlns:mc="http://schemas.openxmlformats.org/markup-compatibility/2006">
              <mc:Choice xmlns:v="urn:schemas-microsoft-com:vml" Requires="v">
                <p:oleObj spid="_x0000_s71705" name="Équation" r:id="rId7" imgW="1168200" imgH="393480" progId="Equation.3">
                  <p:embed/>
                </p:oleObj>
              </mc:Choice>
              <mc:Fallback>
                <p:oleObj name="Équation" r:id="rId7" imgW="1168200" imgH="393480" progId="Equation.3">
                  <p:embed/>
                  <p:pic>
                    <p:nvPicPr>
                      <p:cNvPr id="0"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2905125"/>
                        <a:ext cx="2252663" cy="752475"/>
                      </a:xfrm>
                      <a:prstGeom prst="rect">
                        <a:avLst/>
                      </a:prstGeom>
                      <a:solidFill>
                        <a:srgbClr val="CACAFF"/>
                      </a:solidFill>
                      <a:ln w="9525">
                        <a:solidFill>
                          <a:schemeClr val="accent1"/>
                        </a:solidFill>
                        <a:miter lim="800000"/>
                        <a:headEnd/>
                        <a:tailEnd/>
                      </a:ln>
                    </p:spPr>
                  </p:pic>
                </p:oleObj>
              </mc:Fallback>
            </mc:AlternateContent>
          </a:graphicData>
        </a:graphic>
      </p:graphicFrame>
      <p:sp>
        <p:nvSpPr>
          <p:cNvPr id="10" name="Rectangle 9"/>
          <p:cNvSpPr>
            <a:spLocks noChangeArrowheads="1"/>
          </p:cNvSpPr>
          <p:nvPr/>
        </p:nvSpPr>
        <p:spPr bwMode="auto">
          <a:xfrm>
            <a:off x="457200" y="114300"/>
            <a:ext cx="8229600" cy="10287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High </a:t>
            </a:r>
            <a:r>
              <a:rPr lang="fr-FR" sz="2800" b="1" dirty="0" err="1" smtClean="0">
                <a:solidFill>
                  <a:srgbClr val="000099"/>
                </a:solidFill>
                <a:effectLst>
                  <a:outerShdw blurRad="38100" dist="38100" dir="2700000" algn="tl">
                    <a:srgbClr val="000000">
                      <a:alpha val="43137"/>
                    </a:srgbClr>
                  </a:outerShdw>
                </a:effectLst>
              </a:rPr>
              <a:t>Energy</a:t>
            </a:r>
            <a:r>
              <a:rPr lang="fr-FR" sz="2800" b="1" dirty="0" smtClean="0">
                <a:solidFill>
                  <a:srgbClr val="000099"/>
                </a:solidFill>
                <a:effectLst>
                  <a:outerShdw blurRad="38100" dist="38100" dir="2700000" algn="tl">
                    <a:srgbClr val="000000">
                      <a:alpha val="43137"/>
                    </a:srgbClr>
                  </a:outerShdw>
                </a:effectLst>
              </a:rPr>
              <a:t>-LHC: </a:t>
            </a:r>
            <a:r>
              <a:rPr lang="fr-FR" sz="2800" b="1" dirty="0" err="1" smtClean="0">
                <a:solidFill>
                  <a:srgbClr val="000099"/>
                </a:solidFill>
                <a:effectLst>
                  <a:outerShdw blurRad="38100" dist="38100" dir="2700000" algn="tl">
                    <a:srgbClr val="000000">
                      <a:alpha val="43137"/>
                    </a:srgbClr>
                  </a:outerShdw>
                </a:effectLst>
              </a:rPr>
              <a:t>hybrid</a:t>
            </a:r>
            <a:r>
              <a:rPr lang="fr-FR" sz="2800" b="1" dirty="0" smtClean="0">
                <a:solidFill>
                  <a:srgbClr val="000099"/>
                </a:solidFill>
                <a:effectLst>
                  <a:outerShdw blurRad="38100" dist="38100" dir="2700000" algn="tl">
                    <a:srgbClr val="000000">
                      <a:alpha val="43137"/>
                    </a:srgbClr>
                  </a:outerShdw>
                </a:effectLst>
              </a:rPr>
              <a:t> </a:t>
            </a:r>
            <a:r>
              <a:rPr lang="fr-FR" sz="2800" b="1" dirty="0" err="1" smtClean="0">
                <a:solidFill>
                  <a:srgbClr val="000099"/>
                </a:solidFill>
                <a:effectLst>
                  <a:outerShdw blurRad="38100" dist="38100" dir="2700000" algn="tl">
                    <a:srgbClr val="000000">
                      <a:alpha val="43137"/>
                    </a:srgbClr>
                  </a:outerShdw>
                </a:effectLst>
              </a:rPr>
              <a:t>dipole</a:t>
            </a:r>
            <a:r>
              <a:rPr lang="fr-FR" sz="2800" b="1" dirty="0" smtClean="0">
                <a:solidFill>
                  <a:srgbClr val="000099"/>
                </a:solidFill>
                <a:effectLst>
                  <a:outerShdw blurRad="38100" dist="38100" dir="2700000" algn="tl">
                    <a:srgbClr val="000000">
                      <a:alpha val="43137"/>
                    </a:srgbClr>
                  </a:outerShdw>
                </a:effectLst>
              </a:rPr>
              <a:t> design</a:t>
            </a:r>
            <a:endParaRPr lang="fr-FR" sz="2800" b="1" dirty="0">
              <a:solidFill>
                <a:srgbClr val="000099"/>
              </a:solidFill>
              <a:effectLst>
                <a:outerShdw blurRad="38100" dist="38100" dir="2700000" algn="tl">
                  <a:srgbClr val="000000">
                    <a:alpha val="43137"/>
                  </a:srgbClr>
                </a:outerShdw>
              </a:effectLst>
            </a:endParaRPr>
          </a:p>
        </p:txBody>
      </p:sp>
      <p:pic>
        <p:nvPicPr>
          <p:cNvPr id="11" name="Picture 6"/>
          <p:cNvPicPr>
            <a:picLocks noChangeAspect="1" noChangeArrowheads="1"/>
          </p:cNvPicPr>
          <p:nvPr/>
        </p:nvPicPr>
        <p:blipFill>
          <a:blip r:embed="rId9" cstate="print"/>
          <a:srcRect/>
          <a:stretch>
            <a:fillRect/>
          </a:stretch>
        </p:blipFill>
        <p:spPr bwMode="auto">
          <a:xfrm>
            <a:off x="5772341" y="2502677"/>
            <a:ext cx="3335564" cy="2287743"/>
          </a:xfrm>
          <a:prstGeom prst="rect">
            <a:avLst/>
          </a:prstGeom>
          <a:noFill/>
          <a:ln w="9525">
            <a:noFill/>
            <a:miter lim="800000"/>
            <a:headEnd/>
            <a:tailEnd/>
          </a:ln>
          <a:effectLst/>
        </p:spPr>
      </p:pic>
      <p:sp>
        <p:nvSpPr>
          <p:cNvPr id="5" name="ZoneTexte 4"/>
          <p:cNvSpPr txBox="1"/>
          <p:nvPr/>
        </p:nvSpPr>
        <p:spPr>
          <a:xfrm>
            <a:off x="5919537" y="4770368"/>
            <a:ext cx="566181" cy="307777"/>
          </a:xfrm>
          <a:prstGeom prst="rect">
            <a:avLst/>
          </a:prstGeom>
          <a:noFill/>
        </p:spPr>
        <p:txBody>
          <a:bodyPr wrap="none" rtlCol="0">
            <a:spAutoFit/>
          </a:bodyPr>
          <a:lstStyle/>
          <a:p>
            <a:r>
              <a:rPr lang="fr-FR" sz="1400" dirty="0" smtClean="0"/>
              <a:t>15 m</a:t>
            </a:r>
            <a:endParaRPr lang="fr-FR" sz="1400" dirty="0"/>
          </a:p>
        </p:txBody>
      </p:sp>
      <p:sp>
        <p:nvSpPr>
          <p:cNvPr id="15" name="ZoneTexte 14"/>
          <p:cNvSpPr txBox="1"/>
          <p:nvPr/>
        </p:nvSpPr>
        <p:spPr>
          <a:xfrm>
            <a:off x="5172506" y="6400800"/>
            <a:ext cx="3818674" cy="369332"/>
          </a:xfrm>
          <a:prstGeom prst="rect">
            <a:avLst/>
          </a:prstGeom>
          <a:noFill/>
        </p:spPr>
        <p:txBody>
          <a:bodyPr wrap="none" rtlCol="0">
            <a:spAutoFit/>
          </a:bodyPr>
          <a:lstStyle/>
          <a:p>
            <a:r>
              <a:rPr lang="fr-FR" dirty="0" smtClean="0"/>
              <a:t>Financement via FP7 EuCARD2 IA</a:t>
            </a:r>
            <a:endParaRPr lang="fr-FR" dirty="0"/>
          </a:p>
        </p:txBody>
      </p:sp>
    </p:spTree>
    <p:extLst>
      <p:ext uri="{BB962C8B-B14F-4D97-AF65-F5344CB8AC3E}">
        <p14:creationId xmlns:p14="http://schemas.microsoft.com/office/powerpoint/2010/main" val="35124351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790074" y="983218"/>
            <a:ext cx="7820526" cy="5500292"/>
          </a:xfrm>
          <a:prstGeom prst="rect">
            <a:avLst/>
          </a:prstGeom>
          <a:ln>
            <a:noFill/>
          </a:ln>
          <a:effectLst>
            <a:outerShdw blurRad="292100" dist="139700" dir="2700000" algn="tl" rotWithShape="0">
              <a:srgbClr val="333333">
                <a:alpha val="65000"/>
              </a:srgbClr>
            </a:outerShdw>
          </a:effectLst>
        </p:spPr>
      </p:pic>
      <p:sp>
        <p:nvSpPr>
          <p:cNvPr id="3" name="Rectangle 2"/>
          <p:cNvSpPr>
            <a:spLocks noChangeArrowheads="1"/>
          </p:cNvSpPr>
          <p:nvPr/>
        </p:nvSpPr>
        <p:spPr bwMode="auto">
          <a:xfrm>
            <a:off x="457200" y="114300"/>
            <a:ext cx="8686800" cy="9525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HL-LHC et HE-LHC: Feuille de Route </a:t>
            </a:r>
            <a:r>
              <a:rPr lang="fr-FR" sz="2800" b="1" dirty="0" err="1" smtClean="0">
                <a:solidFill>
                  <a:srgbClr val="000099"/>
                </a:solidFill>
                <a:effectLst>
                  <a:outerShdw blurRad="38100" dist="38100" dir="2700000" algn="tl">
                    <a:srgbClr val="000000">
                      <a:alpha val="43137"/>
                    </a:srgbClr>
                  </a:outerShdw>
                </a:effectLst>
              </a:rPr>
              <a:t>Irfu</a:t>
            </a:r>
            <a:endParaRPr lang="fr-FR" sz="2800" b="1" dirty="0">
              <a:solidFill>
                <a:srgbClr val="0000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110122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1658" y="1143000"/>
            <a:ext cx="8445195" cy="449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Usine à </a:t>
            </a:r>
            <a:r>
              <a:rPr lang="fr-FR" sz="2800" b="1" dirty="0" err="1" smtClean="0">
                <a:solidFill>
                  <a:srgbClr val="000099"/>
                </a:solidFill>
                <a:effectLst>
                  <a:outerShdw blurRad="38100" dist="38100" dir="2700000" algn="tl">
                    <a:srgbClr val="000000">
                      <a:alpha val="43137"/>
                    </a:srgbClr>
                  </a:outerShdw>
                </a:effectLst>
              </a:rPr>
              <a:t>Higgs</a:t>
            </a:r>
            <a:r>
              <a:rPr lang="fr-FR" sz="2800" b="1" dirty="0" smtClean="0">
                <a:solidFill>
                  <a:srgbClr val="000099"/>
                </a:solidFill>
                <a:effectLst>
                  <a:outerShdw blurRad="38100" dist="38100" dir="2700000" algn="tl">
                    <a:srgbClr val="000000">
                      <a:alpha val="43137"/>
                    </a:srgbClr>
                  </a:outerShdw>
                </a:effectLst>
              </a:rPr>
              <a:t> </a:t>
            </a:r>
            <a:r>
              <a:rPr lang="fr-FR" sz="2800" b="1" dirty="0">
                <a:solidFill>
                  <a:srgbClr val="000099"/>
                </a:solidFill>
                <a:effectLst>
                  <a:outerShdw blurRad="38100" dist="38100" dir="2700000" algn="tl">
                    <a:srgbClr val="000000">
                      <a:alpha val="43137"/>
                    </a:srgbClr>
                  </a:outerShdw>
                </a:effectLst>
                <a:sym typeface="Symbol"/>
              </a:rPr>
              <a:t></a:t>
            </a:r>
            <a:r>
              <a:rPr lang="fr-FR" sz="2800" b="1" dirty="0">
                <a:solidFill>
                  <a:srgbClr val="000099"/>
                </a:solidFill>
                <a:effectLst>
                  <a:outerShdw blurRad="38100" dist="38100" dir="2700000" algn="tl">
                    <a:srgbClr val="000000">
                      <a:alpha val="43137"/>
                    </a:srgbClr>
                  </a:outerShdw>
                </a:effectLst>
              </a:rPr>
              <a:t>s= 240 </a:t>
            </a:r>
            <a:r>
              <a:rPr lang="fr-FR" sz="2800" b="1" dirty="0" err="1" smtClean="0">
                <a:solidFill>
                  <a:srgbClr val="000099"/>
                </a:solidFill>
                <a:effectLst>
                  <a:outerShdw blurRad="38100" dist="38100" dir="2700000" algn="tl">
                    <a:srgbClr val="000000">
                      <a:alpha val="43137"/>
                    </a:srgbClr>
                  </a:outerShdw>
                </a:effectLst>
              </a:rPr>
              <a:t>GeV</a:t>
            </a:r>
            <a:r>
              <a:rPr lang="fr-FR" sz="2800" b="1" dirty="0" smtClean="0">
                <a:solidFill>
                  <a:srgbClr val="000099"/>
                </a:solidFill>
                <a:effectLst>
                  <a:outerShdw blurRad="38100" dist="38100" dir="2700000" algn="tl">
                    <a:srgbClr val="000000">
                      <a:alpha val="43137"/>
                    </a:srgbClr>
                  </a:outerShdw>
                </a:effectLst>
              </a:rPr>
              <a:t> : LEP3</a:t>
            </a:r>
            <a:endParaRPr lang="fr-FR" sz="2800" b="1" dirty="0">
              <a:solidFill>
                <a:srgbClr val="000099"/>
              </a:solidFill>
              <a:effectLst>
                <a:outerShdw blurRad="38100" dist="38100" dir="2700000" algn="tl">
                  <a:srgbClr val="000000">
                    <a:alpha val="43137"/>
                  </a:srgbClr>
                </a:outerShdw>
              </a:effectLst>
            </a:endParaRPr>
          </a:p>
        </p:txBody>
      </p:sp>
      <p:sp>
        <p:nvSpPr>
          <p:cNvPr id="4" name="ZoneTexte 3"/>
          <p:cNvSpPr txBox="1"/>
          <p:nvPr/>
        </p:nvSpPr>
        <p:spPr>
          <a:xfrm>
            <a:off x="5181600" y="5255930"/>
            <a:ext cx="3013967" cy="369332"/>
          </a:xfrm>
          <a:prstGeom prst="rect">
            <a:avLst/>
          </a:prstGeom>
          <a:noFill/>
        </p:spPr>
        <p:txBody>
          <a:bodyPr wrap="none" rtlCol="0">
            <a:spAutoFit/>
          </a:bodyPr>
          <a:lstStyle/>
          <a:p>
            <a:r>
              <a:rPr lang="fr-FR" dirty="0" smtClean="0">
                <a:solidFill>
                  <a:srgbClr val="009900"/>
                </a:solidFill>
              </a:rPr>
              <a:t>A. Blondel, F. Zimmermann</a:t>
            </a:r>
            <a:endParaRPr lang="fr-FR" dirty="0">
              <a:solidFill>
                <a:srgbClr val="009900"/>
              </a:solidFill>
            </a:endParaRPr>
          </a:p>
        </p:txBody>
      </p:sp>
      <p:sp>
        <p:nvSpPr>
          <p:cNvPr id="5" name="ZoneTexte 4"/>
          <p:cNvSpPr txBox="1"/>
          <p:nvPr/>
        </p:nvSpPr>
        <p:spPr>
          <a:xfrm>
            <a:off x="457200" y="5943599"/>
            <a:ext cx="8116324" cy="646331"/>
          </a:xfrm>
          <a:prstGeom prst="rect">
            <a:avLst/>
          </a:prstGeom>
          <a:noFill/>
        </p:spPr>
        <p:txBody>
          <a:bodyPr wrap="none" rtlCol="0">
            <a:spAutoFit/>
          </a:bodyPr>
          <a:lstStyle/>
          <a:p>
            <a:r>
              <a:rPr lang="fr-FR" dirty="0" smtClean="0">
                <a:sym typeface="Symbol"/>
              </a:rPr>
              <a:t> 9 GV + 6 GV de RF-supra CW dans les deux anneaux</a:t>
            </a:r>
          </a:p>
          <a:p>
            <a:r>
              <a:rPr lang="fr-FR" dirty="0">
                <a:sym typeface="Symbol"/>
              </a:rPr>
              <a:t> </a:t>
            </a:r>
            <a:r>
              <a:rPr lang="fr-FR" dirty="0" smtClean="0">
                <a:sym typeface="Symbol"/>
              </a:rPr>
              <a:t>Schéma  de croisement à angle ‘</a:t>
            </a:r>
            <a:r>
              <a:rPr lang="fr-FR" dirty="0" err="1" smtClean="0">
                <a:sym typeface="Symbol"/>
              </a:rPr>
              <a:t>crab-waist</a:t>
            </a:r>
            <a:r>
              <a:rPr lang="fr-FR" dirty="0" smtClean="0">
                <a:sym typeface="Symbol"/>
              </a:rPr>
              <a:t>’ pour 10 nb</a:t>
            </a:r>
            <a:r>
              <a:rPr lang="fr-FR" baseline="30000" dirty="0" smtClean="0">
                <a:sym typeface="Symbol"/>
              </a:rPr>
              <a:t>-1</a:t>
            </a:r>
            <a:r>
              <a:rPr lang="fr-FR" dirty="0" smtClean="0">
                <a:sym typeface="Symbol"/>
              </a:rPr>
              <a:t>s</a:t>
            </a:r>
            <a:r>
              <a:rPr lang="fr-FR" baseline="30000" dirty="0" smtClean="0">
                <a:sym typeface="Symbol"/>
              </a:rPr>
              <a:t>-1</a:t>
            </a:r>
            <a:r>
              <a:rPr lang="fr-FR" dirty="0" smtClean="0">
                <a:sym typeface="Symbol"/>
              </a:rPr>
              <a:t> de luminosité</a:t>
            </a:r>
            <a:endParaRPr lang="fr-FR" dirty="0"/>
          </a:p>
        </p:txBody>
      </p:sp>
    </p:spTree>
    <p:extLst>
      <p:ext uri="{BB962C8B-B14F-4D97-AF65-F5344CB8AC3E}">
        <p14:creationId xmlns:p14="http://schemas.microsoft.com/office/powerpoint/2010/main" val="3875754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Usine à </a:t>
            </a:r>
            <a:r>
              <a:rPr lang="fr-FR" sz="2800" b="1" dirty="0" err="1" smtClean="0">
                <a:solidFill>
                  <a:srgbClr val="000099"/>
                </a:solidFill>
                <a:effectLst>
                  <a:outerShdw blurRad="38100" dist="38100" dir="2700000" algn="tl">
                    <a:srgbClr val="000000">
                      <a:alpha val="43137"/>
                    </a:srgbClr>
                  </a:outerShdw>
                </a:effectLst>
              </a:rPr>
              <a:t>Higgs</a:t>
            </a:r>
            <a:r>
              <a:rPr lang="fr-FR" sz="2800" b="1" dirty="0" smtClean="0">
                <a:solidFill>
                  <a:srgbClr val="000099"/>
                </a:solidFill>
                <a:effectLst>
                  <a:outerShdw blurRad="38100" dist="38100" dir="2700000" algn="tl">
                    <a:srgbClr val="000000">
                      <a:alpha val="43137"/>
                    </a:srgbClr>
                  </a:outerShdw>
                </a:effectLst>
              </a:rPr>
              <a:t>: </a:t>
            </a:r>
            <a:r>
              <a:rPr lang="fr-FR" sz="2800" b="1" dirty="0" err="1" smtClean="0">
                <a:solidFill>
                  <a:srgbClr val="000099"/>
                </a:solidFill>
                <a:effectLst>
                  <a:outerShdw blurRad="38100" dist="38100" dir="2700000" algn="tl">
                    <a:srgbClr val="000000">
                      <a:alpha val="43137"/>
                    </a:srgbClr>
                  </a:outerShdw>
                </a:effectLst>
              </a:rPr>
              <a:t>SuperTristan</a:t>
            </a:r>
            <a:r>
              <a:rPr lang="fr-FR" sz="2800" b="1" dirty="0" smtClean="0">
                <a:solidFill>
                  <a:srgbClr val="000099"/>
                </a:solidFill>
                <a:effectLst>
                  <a:outerShdw blurRad="38100" dist="38100" dir="2700000" algn="tl">
                    <a:srgbClr val="000000">
                      <a:alpha val="43137"/>
                    </a:srgbClr>
                  </a:outerShdw>
                </a:effectLst>
              </a:rPr>
              <a:t> (</a:t>
            </a:r>
            <a:r>
              <a:rPr lang="fr-FR" sz="2800" b="1" dirty="0" err="1" smtClean="0">
                <a:solidFill>
                  <a:srgbClr val="000099"/>
                </a:solidFill>
                <a:effectLst>
                  <a:outerShdw blurRad="38100" dist="38100" dir="2700000" algn="tl">
                    <a:srgbClr val="000000">
                      <a:alpha val="43137"/>
                    </a:srgbClr>
                  </a:outerShdw>
                </a:effectLst>
              </a:rPr>
              <a:t>e.g</a:t>
            </a:r>
            <a:r>
              <a:rPr lang="fr-FR" sz="2800" b="1" dirty="0" smtClean="0">
                <a:solidFill>
                  <a:srgbClr val="000099"/>
                </a:solidFill>
                <a:effectLst>
                  <a:outerShdw blurRad="38100" dist="38100" dir="2700000" algn="tl">
                    <a:srgbClr val="000000">
                      <a:alpha val="43137"/>
                    </a:srgbClr>
                  </a:outerShdw>
                </a:effectLst>
              </a:rPr>
              <a:t>. 40 km)</a:t>
            </a:r>
            <a:endParaRPr lang="fr-FR" sz="2800" b="1" dirty="0">
              <a:solidFill>
                <a:srgbClr val="000099"/>
              </a:solidFill>
              <a:effectLst>
                <a:outerShdw blurRad="38100" dist="38100" dir="2700000" algn="tl">
                  <a:srgbClr val="000000">
                    <a:alpha val="43137"/>
                  </a:srgbClr>
                </a:outerShdw>
              </a:effectLst>
            </a:endParaRPr>
          </a:p>
        </p:txBody>
      </p:sp>
      <p:pic>
        <p:nvPicPr>
          <p:cNvPr id="716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200" y="1066800"/>
            <a:ext cx="7533000" cy="5648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8160222" y="6221125"/>
            <a:ext cx="963725" cy="369332"/>
          </a:xfrm>
          <a:prstGeom prst="rect">
            <a:avLst/>
          </a:prstGeom>
          <a:noFill/>
        </p:spPr>
        <p:txBody>
          <a:bodyPr wrap="none" rtlCol="0">
            <a:spAutoFit/>
          </a:bodyPr>
          <a:lstStyle/>
          <a:p>
            <a:r>
              <a:rPr lang="fr-FR" dirty="0" smtClean="0">
                <a:solidFill>
                  <a:srgbClr val="009900"/>
                </a:solidFill>
              </a:rPr>
              <a:t>K. </a:t>
            </a:r>
            <a:r>
              <a:rPr lang="fr-FR" dirty="0" err="1" smtClean="0">
                <a:solidFill>
                  <a:srgbClr val="009900"/>
                </a:solidFill>
              </a:rPr>
              <a:t>Oide</a:t>
            </a:r>
            <a:endParaRPr lang="fr-FR" dirty="0">
              <a:solidFill>
                <a:srgbClr val="009900"/>
              </a:solidFill>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7228" y="4419600"/>
            <a:ext cx="2856772" cy="178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7848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114300"/>
            <a:ext cx="9144000" cy="1023645"/>
          </a:xfrm>
          <a:prstGeom prst="rect">
            <a:avLst/>
          </a:prstGeom>
          <a:noFill/>
          <a:ln w="9525">
            <a:noFill/>
            <a:miter lim="800000"/>
            <a:headEnd/>
            <a:tailEnd/>
          </a:ln>
        </p:spPr>
        <p:txBody>
          <a:bodyPr anchor="ctr"/>
          <a:lstStyle/>
          <a:p>
            <a:pPr algn="ctr">
              <a:defRPr/>
            </a:pPr>
            <a:r>
              <a:rPr lang="fr-FR" sz="2800" b="1" dirty="0">
                <a:solidFill>
                  <a:srgbClr val="000099"/>
                </a:solidFill>
                <a:effectLst>
                  <a:outerShdw blurRad="38100" dist="38100" dir="2700000" algn="tl">
                    <a:srgbClr val="000000">
                      <a:alpha val="43137"/>
                    </a:srgbClr>
                  </a:outerShdw>
                </a:effectLst>
              </a:rPr>
              <a:t>Usine à </a:t>
            </a:r>
            <a:r>
              <a:rPr lang="fr-FR" sz="2800" b="1" dirty="0" err="1">
                <a:solidFill>
                  <a:srgbClr val="000099"/>
                </a:solidFill>
                <a:effectLst>
                  <a:outerShdw blurRad="38100" dist="38100" dir="2700000" algn="tl">
                    <a:srgbClr val="000000">
                      <a:alpha val="43137"/>
                    </a:srgbClr>
                  </a:outerShdw>
                </a:effectLst>
              </a:rPr>
              <a:t>Higgs</a:t>
            </a:r>
            <a:r>
              <a:rPr lang="fr-FR" sz="2800" b="1" dirty="0">
                <a:solidFill>
                  <a:srgbClr val="000099"/>
                </a:solidFill>
                <a:effectLst>
                  <a:outerShdw blurRad="38100" dist="38100" dir="2700000" algn="tl">
                    <a:srgbClr val="000000">
                      <a:alpha val="43137"/>
                    </a:srgbClr>
                  </a:outerShdw>
                </a:effectLst>
              </a:rPr>
              <a:t> </a:t>
            </a:r>
            <a:r>
              <a:rPr lang="fr-FR" sz="2800" b="1" dirty="0" smtClean="0">
                <a:solidFill>
                  <a:srgbClr val="000099"/>
                </a:solidFill>
                <a:effectLst>
                  <a:outerShdw blurRad="38100" dist="38100" dir="2700000" algn="tl">
                    <a:srgbClr val="000000">
                      <a:alpha val="43137"/>
                    </a:srgbClr>
                  </a:outerShdw>
                </a:effectLst>
                <a:sym typeface="Symbol"/>
              </a:rPr>
              <a:t></a:t>
            </a:r>
            <a:r>
              <a:rPr lang="fr-FR" sz="2800" b="1" dirty="0" smtClean="0">
                <a:solidFill>
                  <a:srgbClr val="000099"/>
                </a:solidFill>
                <a:effectLst>
                  <a:outerShdw blurRad="38100" dist="38100" dir="2700000" algn="tl">
                    <a:srgbClr val="000000">
                      <a:alpha val="43137"/>
                    </a:srgbClr>
                  </a:outerShdw>
                </a:effectLst>
              </a:rPr>
              <a:t>s</a:t>
            </a:r>
            <a:r>
              <a:rPr lang="fr-FR" sz="2800" b="1" dirty="0">
                <a:solidFill>
                  <a:srgbClr val="000099"/>
                </a:solidFill>
                <a:effectLst>
                  <a:outerShdw blurRad="38100" dist="38100" dir="2700000" algn="tl">
                    <a:srgbClr val="000000">
                      <a:alpha val="43137"/>
                    </a:srgbClr>
                  </a:outerShdw>
                </a:effectLst>
              </a:rPr>
              <a:t>= </a:t>
            </a:r>
            <a:r>
              <a:rPr lang="fr-FR" sz="2800" b="1" dirty="0" smtClean="0">
                <a:solidFill>
                  <a:srgbClr val="000099"/>
                </a:solidFill>
                <a:effectLst>
                  <a:outerShdw blurRad="38100" dist="38100" dir="2700000" algn="tl">
                    <a:srgbClr val="000000">
                      <a:alpha val="43137"/>
                    </a:srgbClr>
                  </a:outerShdw>
                </a:effectLst>
              </a:rPr>
              <a:t>240 </a:t>
            </a:r>
            <a:r>
              <a:rPr lang="fr-FR" sz="2800" b="1" dirty="0" err="1" smtClean="0">
                <a:solidFill>
                  <a:srgbClr val="000099"/>
                </a:solidFill>
                <a:effectLst>
                  <a:outerShdw blurRad="38100" dist="38100" dir="2700000" algn="tl">
                    <a:srgbClr val="000000">
                      <a:alpha val="43137"/>
                    </a:srgbClr>
                  </a:outerShdw>
                </a:effectLst>
              </a:rPr>
              <a:t>GeV</a:t>
            </a:r>
            <a:r>
              <a:rPr lang="fr-FR" sz="2800" b="1" dirty="0" smtClean="0">
                <a:solidFill>
                  <a:srgbClr val="000099"/>
                </a:solidFill>
                <a:effectLst>
                  <a:outerShdw blurRad="38100" dist="38100" dir="2700000" algn="tl">
                    <a:srgbClr val="000000">
                      <a:alpha val="43137"/>
                    </a:srgbClr>
                  </a:outerShdw>
                </a:effectLst>
              </a:rPr>
              <a:t>: LEP3 vs. </a:t>
            </a:r>
            <a:r>
              <a:rPr lang="fr-FR" sz="2800" b="1" dirty="0" err="1" smtClean="0">
                <a:solidFill>
                  <a:srgbClr val="000099"/>
                </a:solidFill>
                <a:effectLst>
                  <a:outerShdw blurRad="38100" dist="38100" dir="2700000" algn="tl">
                    <a:srgbClr val="000000">
                      <a:alpha val="43137"/>
                    </a:srgbClr>
                  </a:outerShdw>
                </a:effectLst>
              </a:rPr>
              <a:t>SuperTristan</a:t>
            </a:r>
            <a:endParaRPr lang="fr-FR" sz="2800" b="1" dirty="0">
              <a:solidFill>
                <a:srgbClr val="000099"/>
              </a:solidFill>
              <a:effectLst>
                <a:outerShdw blurRad="38100" dist="38100" dir="2700000" algn="tl">
                  <a:srgbClr val="000000">
                    <a:alpha val="43137"/>
                  </a:srgbClr>
                </a:outerShdw>
              </a:effectLst>
            </a:endParaRPr>
          </a:p>
        </p:txBody>
      </p:sp>
      <p:pic>
        <p:nvPicPr>
          <p:cNvPr id="727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684" y="906379"/>
            <a:ext cx="7816516" cy="586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8172254" y="6405791"/>
            <a:ext cx="963725" cy="369332"/>
          </a:xfrm>
          <a:prstGeom prst="rect">
            <a:avLst/>
          </a:prstGeom>
          <a:noFill/>
        </p:spPr>
        <p:txBody>
          <a:bodyPr wrap="none" rtlCol="0">
            <a:spAutoFit/>
          </a:bodyPr>
          <a:lstStyle/>
          <a:p>
            <a:r>
              <a:rPr lang="fr-FR" dirty="0" smtClean="0">
                <a:solidFill>
                  <a:srgbClr val="009900"/>
                </a:solidFill>
              </a:rPr>
              <a:t>K. </a:t>
            </a:r>
            <a:r>
              <a:rPr lang="fr-FR" dirty="0" err="1" smtClean="0">
                <a:solidFill>
                  <a:srgbClr val="009900"/>
                </a:solidFill>
              </a:rPr>
              <a:t>Oide</a:t>
            </a:r>
            <a:endParaRPr lang="fr-FR" dirty="0">
              <a:solidFill>
                <a:srgbClr val="009900"/>
              </a:solidFill>
            </a:endParaRPr>
          </a:p>
        </p:txBody>
      </p:sp>
      <p:sp>
        <p:nvSpPr>
          <p:cNvPr id="4" name="Ellipse 3"/>
          <p:cNvSpPr/>
          <p:nvPr/>
        </p:nvSpPr>
        <p:spPr>
          <a:xfrm>
            <a:off x="3188369" y="5005137"/>
            <a:ext cx="4572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4022558" y="5791200"/>
            <a:ext cx="3657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1752600" y="6112041"/>
            <a:ext cx="5943600" cy="478415"/>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3870158" y="1708484"/>
            <a:ext cx="3810000" cy="9144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49609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1049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Usine à </a:t>
            </a:r>
            <a:r>
              <a:rPr lang="fr-FR" sz="2800" b="1" dirty="0" err="1" smtClean="0">
                <a:solidFill>
                  <a:srgbClr val="000099"/>
                </a:solidFill>
                <a:effectLst>
                  <a:outerShdw blurRad="38100" dist="38100" dir="2700000" algn="tl">
                    <a:srgbClr val="000000">
                      <a:alpha val="43137"/>
                    </a:srgbClr>
                  </a:outerShdw>
                </a:effectLst>
              </a:rPr>
              <a:t>Higgs</a:t>
            </a:r>
            <a:r>
              <a:rPr lang="fr-FR" sz="2800" b="1" dirty="0" smtClean="0">
                <a:solidFill>
                  <a:srgbClr val="000099"/>
                </a:solidFill>
                <a:effectLst>
                  <a:outerShdw blurRad="38100" dist="38100" dir="2700000" algn="tl">
                    <a:srgbClr val="000000">
                      <a:alpha val="43137"/>
                    </a:srgbClr>
                  </a:outerShdw>
                </a:effectLst>
              </a:rPr>
              <a:t>: LEP3, </a:t>
            </a:r>
            <a:r>
              <a:rPr lang="fr-FR" sz="2800" b="1" dirty="0" err="1" smtClean="0">
                <a:solidFill>
                  <a:srgbClr val="000099"/>
                </a:solidFill>
                <a:effectLst>
                  <a:outerShdw blurRad="38100" dist="38100" dir="2700000" algn="tl">
                    <a:srgbClr val="000000">
                      <a:alpha val="43137"/>
                    </a:srgbClr>
                  </a:outerShdw>
                </a:effectLst>
              </a:rPr>
              <a:t>SuperTristan</a:t>
            </a:r>
            <a:endParaRPr lang="fr-FR" sz="2800" b="1" dirty="0">
              <a:solidFill>
                <a:srgbClr val="000099"/>
              </a:solidFill>
              <a:effectLst>
                <a:outerShdw blurRad="38100" dist="38100" dir="2700000" algn="tl">
                  <a:srgbClr val="000000">
                    <a:alpha val="43137"/>
                  </a:srgbClr>
                </a:outerShdw>
              </a:effectLst>
            </a:endParaRPr>
          </a:p>
        </p:txBody>
      </p:sp>
      <p:sp>
        <p:nvSpPr>
          <p:cNvPr id="3" name="Text Box 23"/>
          <p:cNvSpPr txBox="1">
            <a:spLocks noChangeArrowheads="1"/>
          </p:cNvSpPr>
          <p:nvPr/>
        </p:nvSpPr>
        <p:spPr bwMode="auto">
          <a:xfrm>
            <a:off x="266700" y="1235242"/>
            <a:ext cx="8610600" cy="2677656"/>
          </a:xfrm>
          <a:prstGeom prst="rect">
            <a:avLst/>
          </a:prstGeom>
          <a:noFill/>
          <a:ln w="12700">
            <a:noFill/>
            <a:miter lim="800000"/>
            <a:headEnd type="none" w="sm" len="sm"/>
            <a:tailEnd type="none" w="sm" len="sm"/>
          </a:ln>
        </p:spPr>
        <p:txBody>
          <a:bodyPr wrap="square">
            <a:spAutoFit/>
          </a:bodyPr>
          <a:lstStyle/>
          <a:p>
            <a:pPr>
              <a:lnSpc>
                <a:spcPct val="120000"/>
              </a:lnSpc>
            </a:pPr>
            <a:r>
              <a:rPr lang="fr-FR" sz="2000" b="1" dirty="0" smtClean="0">
                <a:solidFill>
                  <a:srgbClr val="0000FF"/>
                </a:solidFill>
                <a:sym typeface="Wingdings 3" pitchFamily="18" charset="2"/>
              </a:rPr>
              <a:t>Principaux défis de R&amp;D</a:t>
            </a:r>
            <a:r>
              <a:rPr lang="fr-FR" sz="2000" dirty="0" smtClean="0">
                <a:solidFill>
                  <a:srgbClr val="0000FF"/>
                </a:solidFill>
                <a:sym typeface="Wingdings 3" pitchFamily="18" charset="2"/>
              </a:rPr>
              <a:t>, dans le périmètre Irfu-IN2P3:</a:t>
            </a:r>
          </a:p>
          <a:p>
            <a:pPr>
              <a:lnSpc>
                <a:spcPct val="120000"/>
              </a:lnSpc>
            </a:pPr>
            <a:endParaRPr lang="fr-FR" sz="2000" dirty="0" smtClean="0">
              <a:solidFill>
                <a:srgbClr val="0000FF"/>
              </a:solidFill>
              <a:sym typeface="Wingdings 3" pitchFamily="18" charset="2"/>
            </a:endParaRPr>
          </a:p>
          <a:p>
            <a:pPr marL="285750" indent="-285750">
              <a:lnSpc>
                <a:spcPct val="120000"/>
              </a:lnSpc>
              <a:buFont typeface="Arial" pitchFamily="34" charset="0"/>
              <a:buChar char="•"/>
            </a:pPr>
            <a:r>
              <a:rPr lang="fr-FR" sz="2000" b="1" dirty="0" smtClean="0">
                <a:solidFill>
                  <a:srgbClr val="0000FF"/>
                </a:solidFill>
                <a:sym typeface="Wingdings 3" pitchFamily="18" charset="2"/>
              </a:rPr>
              <a:t>Cryomodules 15-20 MV/m CW </a:t>
            </a:r>
          </a:p>
          <a:p>
            <a:pPr>
              <a:lnSpc>
                <a:spcPct val="120000"/>
              </a:lnSpc>
            </a:pPr>
            <a:r>
              <a:rPr lang="fr-FR" sz="2000" b="1" dirty="0">
                <a:solidFill>
                  <a:srgbClr val="0000FF"/>
                </a:solidFill>
                <a:sym typeface="Wingdings 3" pitchFamily="18" charset="2"/>
              </a:rPr>
              <a:t>	</a:t>
            </a:r>
            <a:r>
              <a:rPr lang="fr-FR" sz="2000" b="1" dirty="0" err="1" smtClean="0">
                <a:solidFill>
                  <a:srgbClr val="0000FF"/>
                </a:solidFill>
                <a:sym typeface="Wingdings 3" pitchFamily="18" charset="2"/>
              </a:rPr>
              <a:t>e.g</a:t>
            </a:r>
            <a:r>
              <a:rPr lang="fr-FR" sz="2000" b="1" dirty="0" smtClean="0">
                <a:solidFill>
                  <a:srgbClr val="0000FF"/>
                </a:solidFill>
                <a:sym typeface="Wingdings 3" pitchFamily="18" charset="2"/>
              </a:rPr>
              <a:t>. 	</a:t>
            </a:r>
            <a:r>
              <a:rPr lang="fr-FR" sz="2000" dirty="0" err="1" smtClean="0">
                <a:solidFill>
                  <a:srgbClr val="0000FF"/>
                </a:solidFill>
                <a:sym typeface="Wingdings 3" pitchFamily="18" charset="2"/>
              </a:rPr>
              <a:t>Eacc</a:t>
            </a:r>
            <a:r>
              <a:rPr lang="fr-FR" sz="2000" dirty="0" smtClean="0">
                <a:solidFill>
                  <a:srgbClr val="0000FF"/>
                </a:solidFill>
                <a:sym typeface="Wingdings 3" pitchFamily="18" charset="2"/>
              </a:rPr>
              <a:t>(LEP3) </a:t>
            </a:r>
            <a:r>
              <a:rPr lang="fr-FR" sz="2000" dirty="0">
                <a:solidFill>
                  <a:srgbClr val="0000FF"/>
                </a:solidFill>
                <a:sym typeface="Wingdings 3" pitchFamily="18" charset="2"/>
              </a:rPr>
              <a:t>= </a:t>
            </a:r>
            <a:r>
              <a:rPr lang="fr-FR" sz="2000" dirty="0" smtClean="0">
                <a:solidFill>
                  <a:srgbClr val="0000FF"/>
                </a:solidFill>
                <a:sym typeface="Wingdings 3" pitchFamily="18" charset="2"/>
              </a:rPr>
              <a:t>2,5 x </a:t>
            </a:r>
            <a:r>
              <a:rPr lang="fr-FR" sz="2000" dirty="0" err="1" smtClean="0">
                <a:solidFill>
                  <a:srgbClr val="0000FF"/>
                </a:solidFill>
                <a:sym typeface="Wingdings 3" pitchFamily="18" charset="2"/>
              </a:rPr>
              <a:t>Eacc</a:t>
            </a:r>
            <a:r>
              <a:rPr lang="fr-FR" sz="2000" dirty="0" smtClean="0">
                <a:solidFill>
                  <a:srgbClr val="0000FF"/>
                </a:solidFill>
                <a:sym typeface="Wingdings 3" pitchFamily="18" charset="2"/>
              </a:rPr>
              <a:t>(LEP200</a:t>
            </a:r>
            <a:r>
              <a:rPr lang="fr-FR" sz="2000" dirty="0">
                <a:solidFill>
                  <a:srgbClr val="0000FF"/>
                </a:solidFill>
                <a:sym typeface="Wingdings 3" pitchFamily="18" charset="2"/>
              </a:rPr>
              <a:t>) </a:t>
            </a:r>
            <a:r>
              <a:rPr lang="fr-FR" sz="2000" dirty="0" smtClean="0">
                <a:solidFill>
                  <a:srgbClr val="0000FF"/>
                </a:solidFill>
                <a:sym typeface="Wingdings 3" pitchFamily="18" charset="2"/>
              </a:rPr>
              <a:t>~ 18 MV/m,</a:t>
            </a:r>
          </a:p>
          <a:p>
            <a:pPr>
              <a:lnSpc>
                <a:spcPct val="120000"/>
              </a:lnSpc>
            </a:pPr>
            <a:r>
              <a:rPr lang="fr-FR" sz="2000" dirty="0">
                <a:solidFill>
                  <a:srgbClr val="0000FF"/>
                </a:solidFill>
                <a:sym typeface="Wingdings 3" pitchFamily="18" charset="2"/>
              </a:rPr>
              <a:t>	</a:t>
            </a:r>
            <a:r>
              <a:rPr lang="fr-FR" sz="2000" dirty="0" smtClean="0">
                <a:solidFill>
                  <a:srgbClr val="0000FF"/>
                </a:solidFill>
                <a:sym typeface="Wingdings 3" pitchFamily="18" charset="2"/>
              </a:rPr>
              <a:t>	</a:t>
            </a:r>
            <a:r>
              <a:rPr lang="fr-FR" sz="2000" dirty="0" err="1" smtClean="0">
                <a:solidFill>
                  <a:srgbClr val="0000FF"/>
                </a:solidFill>
                <a:sym typeface="Wingdings 3" pitchFamily="18" charset="2"/>
              </a:rPr>
              <a:t>Pcryo</a:t>
            </a:r>
            <a:r>
              <a:rPr lang="fr-FR" sz="2000" dirty="0" smtClean="0">
                <a:solidFill>
                  <a:srgbClr val="0000FF"/>
                </a:solidFill>
                <a:sym typeface="Wingdings 3" pitchFamily="18" charset="2"/>
              </a:rPr>
              <a:t>(LEP3) =6 x </a:t>
            </a:r>
            <a:r>
              <a:rPr lang="fr-FR" sz="2000" dirty="0" err="1" smtClean="0">
                <a:solidFill>
                  <a:srgbClr val="0000FF"/>
                </a:solidFill>
                <a:sym typeface="Wingdings 3" pitchFamily="18" charset="2"/>
              </a:rPr>
              <a:t>Pcryo</a:t>
            </a:r>
            <a:r>
              <a:rPr lang="fr-FR" sz="2000" dirty="0" smtClean="0">
                <a:solidFill>
                  <a:srgbClr val="0000FF"/>
                </a:solidFill>
                <a:sym typeface="Wingdings 3" pitchFamily="18" charset="2"/>
              </a:rPr>
              <a:t>(LEP200) ~ 30 MW</a:t>
            </a:r>
          </a:p>
          <a:p>
            <a:pPr>
              <a:lnSpc>
                <a:spcPct val="120000"/>
              </a:lnSpc>
            </a:pPr>
            <a:endParaRPr lang="fr-FR" sz="2000" dirty="0">
              <a:solidFill>
                <a:srgbClr val="0000FF"/>
              </a:solidFill>
              <a:sym typeface="Wingdings 3" pitchFamily="18" charset="2"/>
            </a:endParaRPr>
          </a:p>
          <a:p>
            <a:pPr marL="342900" indent="-342900">
              <a:lnSpc>
                <a:spcPct val="120000"/>
              </a:lnSpc>
              <a:buFont typeface="Arial" pitchFamily="34" charset="0"/>
              <a:buChar char="•"/>
            </a:pPr>
            <a:r>
              <a:rPr lang="fr-FR" sz="2000" b="1" dirty="0" smtClean="0">
                <a:solidFill>
                  <a:srgbClr val="0000FF"/>
                </a:solidFill>
                <a:sym typeface="Wingdings 3" pitchFamily="18" charset="2"/>
              </a:rPr>
              <a:t>Injecteurs ‘LIL3’</a:t>
            </a:r>
          </a:p>
        </p:txBody>
      </p:sp>
    </p:spTree>
    <p:extLst>
      <p:ext uri="{BB962C8B-B14F-4D97-AF65-F5344CB8AC3E}">
        <p14:creationId xmlns:p14="http://schemas.microsoft.com/office/powerpoint/2010/main" val="42576470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114300"/>
            <a:ext cx="9144000" cy="781237"/>
          </a:xfrm>
          <a:prstGeom prst="rect">
            <a:avLst/>
          </a:prstGeom>
          <a:noFill/>
          <a:ln w="9525">
            <a:noFill/>
            <a:miter lim="800000"/>
            <a:headEnd/>
            <a:tailEnd/>
          </a:ln>
        </p:spPr>
        <p:txBody>
          <a:bodyPr anchor="ctr"/>
          <a:lstStyle/>
          <a:p>
            <a:pPr algn="ctr">
              <a:defRPr/>
            </a:pPr>
            <a:r>
              <a:rPr lang="fr-FR" sz="2800" b="1" dirty="0" err="1" smtClean="0">
                <a:solidFill>
                  <a:srgbClr val="000099"/>
                </a:solidFill>
                <a:effectLst>
                  <a:outerShdw blurRad="38100" dist="38100" dir="2700000" algn="tl">
                    <a:srgbClr val="000000">
                      <a:alpha val="43137"/>
                    </a:srgbClr>
                  </a:outerShdw>
                </a:effectLst>
              </a:rPr>
              <a:t>SuperTristan</a:t>
            </a:r>
            <a:r>
              <a:rPr lang="fr-FR" sz="2800" b="1" dirty="0" smtClean="0">
                <a:solidFill>
                  <a:srgbClr val="000099"/>
                </a:solidFill>
                <a:effectLst>
                  <a:outerShdw blurRad="38100" dist="38100" dir="2700000" algn="tl">
                    <a:srgbClr val="000000">
                      <a:alpha val="43137"/>
                    </a:srgbClr>
                  </a:outerShdw>
                </a:effectLst>
              </a:rPr>
              <a:t> à 500 </a:t>
            </a:r>
            <a:r>
              <a:rPr lang="fr-FR" sz="2800" b="1" dirty="0" err="1" smtClean="0">
                <a:solidFill>
                  <a:srgbClr val="000099"/>
                </a:solidFill>
                <a:effectLst>
                  <a:outerShdw blurRad="38100" dist="38100" dir="2700000" algn="tl">
                    <a:srgbClr val="000000">
                      <a:alpha val="43137"/>
                    </a:srgbClr>
                  </a:outerShdw>
                </a:effectLst>
              </a:rPr>
              <a:t>GeV</a:t>
            </a:r>
            <a:endParaRPr lang="fr-FR" sz="2800" b="1" dirty="0">
              <a:solidFill>
                <a:srgbClr val="000099"/>
              </a:solidFill>
              <a:effectLst>
                <a:outerShdw blurRad="38100" dist="38100" dir="2700000" algn="tl">
                  <a:srgbClr val="000000">
                    <a:alpha val="43137"/>
                  </a:srgbClr>
                </a:outerShdw>
              </a:effectLst>
            </a:endParaRPr>
          </a:p>
        </p:txBody>
      </p:sp>
      <p:sp>
        <p:nvSpPr>
          <p:cNvPr id="3" name="ZoneTexte 2"/>
          <p:cNvSpPr txBox="1"/>
          <p:nvPr/>
        </p:nvSpPr>
        <p:spPr>
          <a:xfrm>
            <a:off x="2743200" y="6501677"/>
            <a:ext cx="963725" cy="369332"/>
          </a:xfrm>
          <a:prstGeom prst="rect">
            <a:avLst/>
          </a:prstGeom>
          <a:noFill/>
        </p:spPr>
        <p:txBody>
          <a:bodyPr wrap="none" rtlCol="0">
            <a:spAutoFit/>
          </a:bodyPr>
          <a:lstStyle/>
          <a:p>
            <a:r>
              <a:rPr lang="fr-FR" dirty="0" smtClean="0">
                <a:solidFill>
                  <a:srgbClr val="009900"/>
                </a:solidFill>
              </a:rPr>
              <a:t>K. </a:t>
            </a:r>
            <a:r>
              <a:rPr lang="fr-FR" dirty="0" err="1" smtClean="0">
                <a:solidFill>
                  <a:srgbClr val="009900"/>
                </a:solidFill>
              </a:rPr>
              <a:t>Oide</a:t>
            </a:r>
            <a:endParaRPr lang="fr-FR" dirty="0">
              <a:solidFill>
                <a:srgbClr val="009900"/>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95537"/>
            <a:ext cx="3729637" cy="551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7457320" y="5105400"/>
            <a:ext cx="1686680" cy="646331"/>
          </a:xfrm>
          <a:prstGeom prst="rect">
            <a:avLst/>
          </a:prstGeom>
          <a:noFill/>
        </p:spPr>
        <p:txBody>
          <a:bodyPr wrap="none" rtlCol="0">
            <a:spAutoFit/>
          </a:bodyPr>
          <a:lstStyle/>
          <a:p>
            <a:r>
              <a:rPr lang="fr-FR" dirty="0" smtClean="0">
                <a:solidFill>
                  <a:srgbClr val="009900"/>
                </a:solidFill>
              </a:rPr>
              <a:t>R. </a:t>
            </a:r>
            <a:r>
              <a:rPr lang="fr-FR" dirty="0" err="1" smtClean="0">
                <a:solidFill>
                  <a:srgbClr val="009900"/>
                </a:solidFill>
              </a:rPr>
              <a:t>Versteegen</a:t>
            </a:r>
            <a:endParaRPr lang="fr-FR" dirty="0">
              <a:solidFill>
                <a:srgbClr val="009900"/>
              </a:solidFill>
            </a:endParaRPr>
          </a:p>
          <a:p>
            <a:r>
              <a:rPr lang="fr-FR" dirty="0" smtClean="0">
                <a:solidFill>
                  <a:srgbClr val="009900"/>
                </a:solidFill>
              </a:rPr>
              <a:t>(IPAC 2011)</a:t>
            </a:r>
            <a:endParaRPr lang="fr-FR" dirty="0">
              <a:solidFill>
                <a:srgbClr val="009900"/>
              </a:solidFill>
            </a:endParaRPr>
          </a:p>
        </p:txBody>
      </p:sp>
      <p:pic>
        <p:nvPicPr>
          <p:cNvPr id="7270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8329" y="685800"/>
            <a:ext cx="38100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4283529" y="1981200"/>
            <a:ext cx="4734680" cy="1200329"/>
          </a:xfrm>
          <a:prstGeom prst="rect">
            <a:avLst/>
          </a:prstGeom>
          <a:noFill/>
        </p:spPr>
        <p:txBody>
          <a:bodyPr wrap="square" rtlCol="0">
            <a:spAutoFit/>
          </a:bodyPr>
          <a:lstStyle/>
          <a:p>
            <a:r>
              <a:rPr lang="fr-FR" dirty="0" smtClean="0"/>
              <a:t>Pour </a:t>
            </a:r>
            <a:r>
              <a:rPr lang="fr-FR" dirty="0"/>
              <a:t>les hautes énergie de </a:t>
            </a:r>
            <a:r>
              <a:rPr lang="fr-FR" dirty="0" smtClean="0"/>
              <a:t>faisceaux, limitation due au ‘</a:t>
            </a:r>
            <a:r>
              <a:rPr lang="fr-FR" dirty="0" err="1" smtClean="0"/>
              <a:t>Beamstrahlung</a:t>
            </a:r>
            <a:r>
              <a:rPr lang="fr-FR" dirty="0" smtClean="0"/>
              <a:t>’ :</a:t>
            </a:r>
          </a:p>
          <a:p>
            <a:r>
              <a:rPr lang="fr-FR" b="1" dirty="0" smtClean="0"/>
              <a:t>même la trajectoire centrale est déviée  dans une collision à angle.</a:t>
            </a:r>
            <a:endParaRPr lang="fr-FR" b="1" dirty="0"/>
          </a:p>
        </p:txBody>
      </p:sp>
      <p:pic>
        <p:nvPicPr>
          <p:cNvPr id="7271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0048" y="3178808"/>
            <a:ext cx="4826561" cy="151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0246" y="4648200"/>
            <a:ext cx="3273554" cy="2193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11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228600"/>
            <a:ext cx="8229600" cy="8001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Collisionneurs </a:t>
            </a:r>
            <a:r>
              <a:rPr lang="fr-FR" sz="2800" b="1" dirty="0" err="1" smtClean="0">
                <a:solidFill>
                  <a:srgbClr val="000099"/>
                </a:solidFill>
                <a:effectLst>
                  <a:outerShdw blurRad="38100" dist="38100" dir="2700000" algn="tl">
                    <a:srgbClr val="000000">
                      <a:alpha val="43137"/>
                    </a:srgbClr>
                  </a:outerShdw>
                </a:effectLst>
              </a:rPr>
              <a:t>e+e</a:t>
            </a:r>
            <a:r>
              <a:rPr lang="fr-FR" sz="2800" b="1" dirty="0" smtClean="0">
                <a:solidFill>
                  <a:srgbClr val="000099"/>
                </a:solidFill>
                <a:effectLst>
                  <a:outerShdw blurRad="38100" dist="38100" dir="2700000" algn="tl">
                    <a:srgbClr val="000000">
                      <a:alpha val="43137"/>
                    </a:srgbClr>
                  </a:outerShdw>
                </a:effectLst>
              </a:rPr>
              <a:t>- : ILC</a:t>
            </a:r>
            <a:endParaRPr lang="fr-FR" sz="2800" b="1" dirty="0">
              <a:solidFill>
                <a:srgbClr val="000099"/>
              </a:solidFill>
              <a:effectLst>
                <a:outerShdw blurRad="38100" dist="38100" dir="2700000" algn="tl">
                  <a:srgbClr val="000000">
                    <a:alpha val="43137"/>
                  </a:srgbClr>
                </a:outerShdw>
              </a:effectLst>
            </a:endParaRPr>
          </a:p>
        </p:txBody>
      </p:sp>
      <p:sp>
        <p:nvSpPr>
          <p:cNvPr id="3" name="ZoneTexte 2"/>
          <p:cNvSpPr txBox="1"/>
          <p:nvPr/>
        </p:nvSpPr>
        <p:spPr>
          <a:xfrm>
            <a:off x="152400" y="838200"/>
            <a:ext cx="6920484" cy="1477328"/>
          </a:xfrm>
          <a:prstGeom prst="rect">
            <a:avLst/>
          </a:prstGeom>
          <a:noFill/>
        </p:spPr>
        <p:txBody>
          <a:bodyPr wrap="none" rtlCol="0">
            <a:spAutoFit/>
          </a:bodyPr>
          <a:lstStyle/>
          <a:p>
            <a:r>
              <a:rPr lang="fr-FR" dirty="0" smtClean="0"/>
              <a:t>Principaux problèmes:</a:t>
            </a:r>
          </a:p>
          <a:p>
            <a:pPr marL="285750" indent="-285750">
              <a:buFont typeface="Arial" pitchFamily="34" charset="0"/>
              <a:buChar char="•"/>
            </a:pPr>
            <a:r>
              <a:rPr lang="fr-FR" dirty="0" smtClean="0"/>
              <a:t>Taux de réussite à l’acceptation des cavités 35 MV/m</a:t>
            </a:r>
          </a:p>
          <a:p>
            <a:pPr marL="285750" indent="-285750">
              <a:buFont typeface="Arial" pitchFamily="34" charset="0"/>
              <a:buChar char="•"/>
            </a:pPr>
            <a:r>
              <a:rPr lang="fr-FR" dirty="0"/>
              <a:t>Organisation de la production à grande échelle sur 3 régions</a:t>
            </a:r>
          </a:p>
          <a:p>
            <a:pPr marL="285750" indent="-285750">
              <a:buFont typeface="Arial" pitchFamily="34" charset="0"/>
              <a:buChar char="•"/>
            </a:pPr>
            <a:r>
              <a:rPr lang="fr-FR" dirty="0" smtClean="0"/>
              <a:t>Coûts des cryomodules (~XFEL/2)</a:t>
            </a:r>
          </a:p>
          <a:p>
            <a:pPr marL="285750" indent="-285750">
              <a:buFont typeface="Arial" pitchFamily="34" charset="0"/>
              <a:buChar char="•"/>
            </a:pPr>
            <a:r>
              <a:rPr lang="fr-FR" dirty="0" smtClean="0"/>
              <a:t>Gouvernance mondiale</a:t>
            </a:r>
            <a:endParaRPr lang="fr-FR" dirty="0"/>
          </a:p>
        </p:txBody>
      </p:sp>
      <p:graphicFrame>
        <p:nvGraphicFramePr>
          <p:cNvPr id="4" name="Content Placeholder 5"/>
          <p:cNvGraphicFramePr>
            <a:graphicFrameLocks/>
          </p:cNvGraphicFramePr>
          <p:nvPr>
            <p:extLst>
              <p:ext uri="{D42A27DB-BD31-4B8C-83A1-F6EECF244321}">
                <p14:modId xmlns:p14="http://schemas.microsoft.com/office/powerpoint/2010/main" val="3858855487"/>
              </p:ext>
            </p:extLst>
          </p:nvPr>
        </p:nvGraphicFramePr>
        <p:xfrm>
          <a:off x="2895600" y="2057400"/>
          <a:ext cx="5943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p:cNvSpPr txBox="1"/>
          <p:nvPr/>
        </p:nvSpPr>
        <p:spPr>
          <a:xfrm>
            <a:off x="2209800" y="5334000"/>
            <a:ext cx="1574470" cy="369332"/>
          </a:xfrm>
          <a:prstGeom prst="rect">
            <a:avLst/>
          </a:prstGeom>
          <a:noFill/>
        </p:spPr>
        <p:txBody>
          <a:bodyPr wrap="none" rtlCol="0">
            <a:spAutoFit/>
          </a:bodyPr>
          <a:lstStyle/>
          <a:p>
            <a:r>
              <a:rPr lang="fr-FR" dirty="0" smtClean="0">
                <a:solidFill>
                  <a:srgbClr val="00B050"/>
                </a:solidFill>
              </a:rPr>
              <a:t>A. Yamamoto</a:t>
            </a:r>
            <a:endParaRPr lang="fr-FR" dirty="0">
              <a:solidFill>
                <a:srgbClr val="00B050"/>
              </a:solidFill>
            </a:endParaRPr>
          </a:p>
        </p:txBody>
      </p:sp>
    </p:spTree>
    <p:extLst>
      <p:ext uri="{BB962C8B-B14F-4D97-AF65-F5344CB8AC3E}">
        <p14:creationId xmlns:p14="http://schemas.microsoft.com/office/powerpoint/2010/main" val="3621733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2" cstate="print"/>
          <a:stretch>
            <a:fillRect/>
          </a:stretch>
        </p:blipFill>
        <p:spPr>
          <a:xfrm>
            <a:off x="533400" y="1295400"/>
            <a:ext cx="6664409" cy="4423384"/>
          </a:xfrm>
          <a:prstGeom prst="rect">
            <a:avLst/>
          </a:prstGeom>
        </p:spPr>
      </p:pic>
      <p:sp>
        <p:nvSpPr>
          <p:cNvPr id="30725" name="Title 1"/>
          <p:cNvSpPr>
            <a:spLocks noGrp="1"/>
          </p:cNvSpPr>
          <p:nvPr>
            <p:ph type="title"/>
          </p:nvPr>
        </p:nvSpPr>
        <p:spPr>
          <a:xfrm>
            <a:off x="2895600" y="717256"/>
            <a:ext cx="5791200" cy="578144"/>
          </a:xfrm>
        </p:spPr>
        <p:txBody>
          <a:bodyPr/>
          <a:lstStyle/>
          <a:p>
            <a:r>
              <a:rPr kumimoji="0" lang="en-US" altLang="ja-JP" sz="2400" b="1" dirty="0" smtClean="0"/>
              <a:t>Global ILC Cavity Gradient Yield</a:t>
            </a:r>
            <a:endParaRPr kumimoji="0" lang="en-US" altLang="ja-JP" sz="4000" dirty="0" smtClean="0"/>
          </a:p>
        </p:txBody>
      </p:sp>
      <p:sp>
        <p:nvSpPr>
          <p:cNvPr id="30728" name="TextBox 32"/>
          <p:cNvSpPr txBox="1">
            <a:spLocks noChangeArrowheads="1"/>
          </p:cNvSpPr>
          <p:nvPr/>
        </p:nvSpPr>
        <p:spPr bwMode="auto">
          <a:xfrm>
            <a:off x="7340684" y="1555456"/>
            <a:ext cx="1685925" cy="400050"/>
          </a:xfrm>
          <a:prstGeom prst="rect">
            <a:avLst/>
          </a:prstGeom>
          <a:solidFill>
            <a:srgbClr val="FFFF00"/>
          </a:solid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n-US" altLang="ja-JP" sz="1000" dirty="0">
                <a:solidFill>
                  <a:srgbClr val="0000FF"/>
                </a:solidFill>
                <a:latin typeface="Arial" pitchFamily="-112" charset="0"/>
                <a:ea typeface="Arial Unicode MS" pitchFamily="-112" charset="0"/>
                <a:cs typeface="Arial Unicode MS" pitchFamily="-112" charset="0"/>
              </a:rPr>
              <a:t>Plot  courtesy </a:t>
            </a:r>
          </a:p>
          <a:p>
            <a:pPr algn="ctr" defTabSz="914400" fontAlgn="base">
              <a:spcBef>
                <a:spcPct val="0"/>
              </a:spcBef>
              <a:spcAft>
                <a:spcPct val="0"/>
              </a:spcAft>
            </a:pPr>
            <a:r>
              <a:rPr lang="en-US" altLang="ja-JP" sz="1000" dirty="0">
                <a:solidFill>
                  <a:srgbClr val="0000FF"/>
                </a:solidFill>
                <a:latin typeface="Arial" pitchFamily="-112" charset="0"/>
                <a:ea typeface="Arial Unicode MS" pitchFamily="-112" charset="0"/>
                <a:cs typeface="Arial Unicode MS" pitchFamily="-112" charset="0"/>
              </a:rPr>
              <a:t>Camille Ginsburg of FNAL</a:t>
            </a:r>
          </a:p>
        </p:txBody>
      </p:sp>
      <p:cxnSp>
        <p:nvCxnSpPr>
          <p:cNvPr id="19" name="直線コネクタ 18"/>
          <p:cNvCxnSpPr/>
          <p:nvPr/>
        </p:nvCxnSpPr>
        <p:spPr bwMode="auto">
          <a:xfrm>
            <a:off x="4601343" y="2286000"/>
            <a:ext cx="3457641" cy="1588"/>
          </a:xfrm>
          <a:prstGeom prst="line">
            <a:avLst/>
          </a:prstGeom>
          <a:solidFill>
            <a:schemeClr val="accent1"/>
          </a:solidFill>
          <a:ln w="57150" cap="flat" cmpd="sng" algn="ctr">
            <a:solidFill>
              <a:srgbClr val="008000"/>
            </a:solidFill>
            <a:prstDash val="lgDash"/>
            <a:round/>
            <a:headEnd type="none" w="med" len="med"/>
            <a:tailEnd type="none" w="med" len="med"/>
          </a:ln>
          <a:effectLst/>
        </p:spPr>
      </p:cxnSp>
      <p:sp>
        <p:nvSpPr>
          <p:cNvPr id="14" name="テキスト ボックス 13"/>
          <p:cNvSpPr txBox="1"/>
          <p:nvPr/>
        </p:nvSpPr>
        <p:spPr>
          <a:xfrm>
            <a:off x="7532153" y="2101334"/>
            <a:ext cx="1403299" cy="369332"/>
          </a:xfrm>
          <a:prstGeom prst="rect">
            <a:avLst/>
          </a:prstGeom>
          <a:solidFill>
            <a:srgbClr val="FFFF00"/>
          </a:solidFill>
          <a:ln>
            <a:solidFill>
              <a:srgbClr val="3366FF"/>
            </a:solidFill>
          </a:ln>
        </p:spPr>
        <p:txBody>
          <a:bodyPr wrap="none" rtlCol="0">
            <a:spAutoFit/>
          </a:bodyPr>
          <a:lstStyle/>
          <a:p>
            <a:pPr defTabSz="914400" fontAlgn="base">
              <a:spcBef>
                <a:spcPct val="0"/>
              </a:spcBef>
              <a:spcAft>
                <a:spcPct val="0"/>
              </a:spcAft>
            </a:pPr>
            <a:r>
              <a:rPr lang="en-US" altLang="ja-JP" sz="1800" dirty="0" smtClean="0">
                <a:solidFill>
                  <a:srgbClr val="000000"/>
                </a:solidFill>
                <a:latin typeface="Arial" pitchFamily="-112" charset="0"/>
                <a:ea typeface="Arial Unicode MS" pitchFamily="-112" charset="0"/>
                <a:cs typeface="Arial Unicode MS" pitchFamily="-112" charset="0"/>
              </a:rPr>
              <a:t>TDP-2 </a:t>
            </a:r>
            <a:r>
              <a:rPr lang="en-US" altLang="ja-JP" sz="1800" dirty="0">
                <a:solidFill>
                  <a:srgbClr val="000000"/>
                </a:solidFill>
                <a:latin typeface="Arial" pitchFamily="-112" charset="0"/>
                <a:ea typeface="Arial Unicode MS" pitchFamily="-112" charset="0"/>
                <a:cs typeface="Arial Unicode MS" pitchFamily="-112" charset="0"/>
              </a:rPr>
              <a:t>Goal </a:t>
            </a:r>
            <a:endParaRPr lang="ja-JP" altLang="en-US" sz="1800" dirty="0">
              <a:solidFill>
                <a:srgbClr val="000000"/>
              </a:solidFill>
              <a:latin typeface="Arial" pitchFamily="-112" charset="0"/>
              <a:ea typeface="Arial Unicode MS" pitchFamily="-112" charset="0"/>
              <a:cs typeface="Arial Unicode MS" pitchFamily="-112" charset="0"/>
            </a:endParaRPr>
          </a:p>
        </p:txBody>
      </p:sp>
      <p:pic>
        <p:nvPicPr>
          <p:cNvPr id="16" name="図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2527" y="685800"/>
            <a:ext cx="2406650" cy="609600"/>
          </a:xfrm>
          <a:prstGeom prst="rect">
            <a:avLst/>
          </a:prstGeom>
          <a:noFill/>
          <a:ln w="9525">
            <a:solidFill>
              <a:schemeClr val="tx1"/>
            </a:solidFill>
            <a:miter lim="800000"/>
            <a:headEnd/>
            <a:tailEnd/>
          </a:ln>
        </p:spPr>
      </p:pic>
      <p:cxnSp>
        <p:nvCxnSpPr>
          <p:cNvPr id="17" name="直線コネクタ 16"/>
          <p:cNvCxnSpPr/>
          <p:nvPr/>
        </p:nvCxnSpPr>
        <p:spPr bwMode="auto">
          <a:xfrm>
            <a:off x="6276524" y="3614553"/>
            <a:ext cx="1957278" cy="0"/>
          </a:xfrm>
          <a:prstGeom prst="line">
            <a:avLst/>
          </a:prstGeom>
          <a:solidFill>
            <a:schemeClr val="accent1"/>
          </a:solidFill>
          <a:ln w="57150" cap="flat" cmpd="sng" algn="ctr">
            <a:solidFill>
              <a:srgbClr val="FF6600"/>
            </a:solidFill>
            <a:prstDash val="lgDash"/>
            <a:round/>
            <a:headEnd type="none" w="med" len="med"/>
            <a:tailEnd type="none" w="med" len="med"/>
          </a:ln>
          <a:effectLst/>
        </p:spPr>
      </p:cxnSp>
      <p:sp>
        <p:nvSpPr>
          <p:cNvPr id="2" name="テキスト ボックス 1"/>
          <p:cNvSpPr txBox="1"/>
          <p:nvPr/>
        </p:nvSpPr>
        <p:spPr>
          <a:xfrm>
            <a:off x="7631654" y="3236620"/>
            <a:ext cx="1267895" cy="830997"/>
          </a:xfrm>
          <a:prstGeom prst="rect">
            <a:avLst/>
          </a:prstGeom>
          <a:solidFill>
            <a:srgbClr val="FFFF00"/>
          </a:solidFill>
          <a:ln>
            <a:solidFill>
              <a:srgbClr val="3366FF"/>
            </a:solidFill>
          </a:ln>
        </p:spPr>
        <p:txBody>
          <a:bodyPr wrap="none" rtlCol="0">
            <a:spAutoFit/>
          </a:bodyPr>
          <a:lstStyle/>
          <a:p>
            <a:r>
              <a:rPr kumimoji="1" lang="en-US" altLang="ja-JP" sz="1600" dirty="0" smtClean="0"/>
              <a:t>TDP-1 Goal </a:t>
            </a:r>
          </a:p>
          <a:p>
            <a:r>
              <a:rPr kumimoji="1" lang="en-US" altLang="ja-JP" sz="1600" dirty="0" smtClean="0"/>
              <a:t>Achieved</a:t>
            </a:r>
          </a:p>
          <a:p>
            <a:r>
              <a:rPr kumimoji="1" lang="en-US" altLang="ja-JP" sz="1600" dirty="0" smtClean="0">
                <a:solidFill>
                  <a:srgbClr val="3366FF"/>
                </a:solidFill>
              </a:rPr>
              <a:t>&gt; 50 %</a:t>
            </a:r>
          </a:p>
        </p:txBody>
      </p:sp>
      <p:sp>
        <p:nvSpPr>
          <p:cNvPr id="18" name="ホームベース 17"/>
          <p:cNvSpPr/>
          <p:nvPr/>
        </p:nvSpPr>
        <p:spPr>
          <a:xfrm>
            <a:off x="7197809" y="2743200"/>
            <a:ext cx="1828800" cy="381000"/>
          </a:xfrm>
          <a:prstGeom prst="homePlate">
            <a:avLst/>
          </a:prstGeom>
          <a:solidFill>
            <a:srgbClr val="CCFFCC"/>
          </a:solidFill>
          <a:ln>
            <a:solidFill>
              <a:srgbClr val="3366FF"/>
            </a:solidFill>
          </a:ln>
        </p:spPr>
        <p:txBody>
          <a:bodyPr vert="horz" wrap="square" lIns="91440" tIns="45720" rIns="91440" bIns="45720" numCol="1" rtlCol="0" anchor="t" anchorCtr="0" compatLnSpc="1">
            <a:prstTxWarp prst="textNoShape">
              <a:avLst/>
            </a:prstTxWarp>
          </a:bodyPr>
          <a:lstStyle/>
          <a:p>
            <a:pPr marR="0" algn="l" defTabSz="914400" rtl="0" eaLnBrk="0" fontAlgn="ctr" latinLnBrk="0" hangingPunct="0">
              <a:lnSpc>
                <a:spcPct val="100000"/>
              </a:lnSpc>
              <a:spcBef>
                <a:spcPct val="0"/>
              </a:spcBef>
              <a:spcAft>
                <a:spcPct val="0"/>
              </a:spcAft>
              <a:buClrTx/>
              <a:buSzTx/>
              <a:tabLst/>
            </a:pPr>
            <a:r>
              <a:rPr lang="en-US" altLang="ja-JP" sz="1600" dirty="0" smtClean="0">
                <a:solidFill>
                  <a:srgbClr val="FF0000"/>
                </a:solidFill>
                <a:ea typeface="Arial Unicode MS" pitchFamily="34" charset="-128"/>
                <a:cs typeface="Arial Unicode MS" pitchFamily="34" charset="-128"/>
              </a:rPr>
              <a:t>35</a:t>
            </a:r>
            <a:r>
              <a:rPr kumimoji="0" lang="en-US" altLang="ja-JP" sz="1600" b="0" i="0" u="none" strike="noStrike" cap="none" normalizeH="0" dirty="0" smtClean="0">
                <a:ln>
                  <a:noFill/>
                </a:ln>
                <a:solidFill>
                  <a:srgbClr val="FF0000"/>
                </a:solidFill>
                <a:effectLst/>
                <a:ea typeface="Arial Unicode MS" pitchFamily="34" charset="-128"/>
                <a:cs typeface="Arial Unicode MS" pitchFamily="34" charset="-128"/>
              </a:rPr>
              <a:t> MV/m </a:t>
            </a:r>
            <a:r>
              <a:rPr kumimoji="0" lang="en-US" altLang="ja-JP" sz="1600" b="0" i="0" u="none" strike="noStrike" cap="none" normalizeH="0" dirty="0" smtClean="0">
                <a:ln>
                  <a:noFill/>
                </a:ln>
                <a:effectLst/>
                <a:ea typeface="Arial Unicode MS" pitchFamily="34" charset="-128"/>
                <a:cs typeface="Arial Unicode MS" pitchFamily="34" charset="-128"/>
              </a:rPr>
              <a:t>usable</a:t>
            </a:r>
            <a:endParaRPr kumimoji="0" lang="ja-JP" altLang="en-US" sz="2800" b="0" i="0" u="none" strike="noStrike" cap="none" normalizeH="0" baseline="0" dirty="0" smtClean="0">
              <a:ln>
                <a:noFill/>
              </a:ln>
              <a:effectLst/>
              <a:latin typeface="Arial" charset="0"/>
              <a:ea typeface="Arial Unicode MS" pitchFamily="34" charset="-128"/>
              <a:cs typeface="Arial Unicode MS" pitchFamily="34" charset="-128"/>
            </a:endParaRPr>
          </a:p>
        </p:txBody>
      </p:sp>
      <p:sp>
        <p:nvSpPr>
          <p:cNvPr id="20" name="Rectangle 19"/>
          <p:cNvSpPr>
            <a:spLocks noChangeArrowheads="1"/>
          </p:cNvSpPr>
          <p:nvPr/>
        </p:nvSpPr>
        <p:spPr bwMode="auto">
          <a:xfrm>
            <a:off x="457200" y="76200"/>
            <a:ext cx="8229600" cy="8001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Collisionneurs </a:t>
            </a:r>
            <a:r>
              <a:rPr lang="fr-FR" sz="2800" b="1" dirty="0" err="1" smtClean="0">
                <a:solidFill>
                  <a:srgbClr val="000099"/>
                </a:solidFill>
                <a:effectLst>
                  <a:outerShdw blurRad="38100" dist="38100" dir="2700000" algn="tl">
                    <a:srgbClr val="000000">
                      <a:alpha val="43137"/>
                    </a:srgbClr>
                  </a:outerShdw>
                </a:effectLst>
              </a:rPr>
              <a:t>e+e</a:t>
            </a:r>
            <a:r>
              <a:rPr lang="fr-FR" sz="2800" b="1" dirty="0" smtClean="0">
                <a:solidFill>
                  <a:srgbClr val="000099"/>
                </a:solidFill>
                <a:effectLst>
                  <a:outerShdw blurRad="38100" dist="38100" dir="2700000" algn="tl">
                    <a:srgbClr val="000000">
                      <a:alpha val="43137"/>
                    </a:srgbClr>
                  </a:outerShdw>
                </a:effectLst>
              </a:rPr>
              <a:t>- : ILC</a:t>
            </a:r>
            <a:endParaRPr lang="fr-FR" sz="2800" b="1" dirty="0">
              <a:solidFill>
                <a:srgbClr val="000099"/>
              </a:solidFill>
              <a:effectLst>
                <a:outerShdw blurRad="38100" dist="38100" dir="2700000" algn="tl">
                  <a:srgbClr val="000000">
                    <a:alpha val="43137"/>
                  </a:srgbClr>
                </a:outerShdw>
              </a:effectLst>
            </a:endParaRPr>
          </a:p>
        </p:txBody>
      </p:sp>
      <p:sp>
        <p:nvSpPr>
          <p:cNvPr id="22" name="Text Box 23"/>
          <p:cNvSpPr txBox="1">
            <a:spLocks noChangeArrowheads="1"/>
          </p:cNvSpPr>
          <p:nvPr/>
        </p:nvSpPr>
        <p:spPr bwMode="auto">
          <a:xfrm>
            <a:off x="76199" y="5680799"/>
            <a:ext cx="9067801" cy="1126462"/>
          </a:xfrm>
          <a:prstGeom prst="rect">
            <a:avLst/>
          </a:prstGeom>
          <a:noFill/>
          <a:ln w="12700">
            <a:noFill/>
            <a:miter lim="800000"/>
            <a:headEnd type="none" w="sm" len="sm"/>
            <a:tailEnd type="none" w="sm" len="sm"/>
          </a:ln>
        </p:spPr>
        <p:txBody>
          <a:bodyPr wrap="square">
            <a:spAutoFit/>
          </a:bodyPr>
          <a:lstStyle/>
          <a:p>
            <a:pPr>
              <a:lnSpc>
                <a:spcPct val="120000"/>
              </a:lnSpc>
            </a:pPr>
            <a:r>
              <a:rPr lang="fr-FR" sz="2000" b="1" dirty="0" smtClean="0">
                <a:solidFill>
                  <a:srgbClr val="0000FF"/>
                </a:solidFill>
                <a:sym typeface="Wingdings 3" pitchFamily="18" charset="2"/>
              </a:rPr>
              <a:t>Principaux défis de R&amp;D</a:t>
            </a:r>
            <a:r>
              <a:rPr lang="fr-FR" sz="2000" dirty="0" smtClean="0">
                <a:solidFill>
                  <a:srgbClr val="0000FF"/>
                </a:solidFill>
                <a:sym typeface="Wingdings 3" pitchFamily="18" charset="2"/>
              </a:rPr>
              <a:t>, dans le périmètre Irfu-IN2P3:</a:t>
            </a:r>
          </a:p>
          <a:p>
            <a:pPr marL="285750" indent="-285750">
              <a:lnSpc>
                <a:spcPct val="120000"/>
              </a:lnSpc>
              <a:buFont typeface="Arial" pitchFamily="34" charset="0"/>
              <a:buChar char="•"/>
            </a:pPr>
            <a:r>
              <a:rPr lang="fr-FR" dirty="0" smtClean="0">
                <a:solidFill>
                  <a:srgbClr val="0000FF"/>
                </a:solidFill>
                <a:sym typeface="Wingdings 3" pitchFamily="18" charset="2"/>
              </a:rPr>
              <a:t>Electropolissage vertical et tests RF</a:t>
            </a:r>
          </a:p>
          <a:p>
            <a:pPr marL="285750" indent="-285750">
              <a:lnSpc>
                <a:spcPct val="120000"/>
              </a:lnSpc>
              <a:buFont typeface="Arial" pitchFamily="34" charset="0"/>
              <a:buChar char="•"/>
            </a:pPr>
            <a:r>
              <a:rPr lang="fr-FR" dirty="0" smtClean="0">
                <a:solidFill>
                  <a:srgbClr val="0000FF"/>
                </a:solidFill>
                <a:sym typeface="Wingdings 3" pitchFamily="18" charset="2"/>
              </a:rPr>
              <a:t>Cavités hauts gradients: développements multicouches, inspection optique</a:t>
            </a:r>
          </a:p>
        </p:txBody>
      </p:sp>
    </p:spTree>
    <p:extLst>
      <p:ext uri="{BB962C8B-B14F-4D97-AF65-F5344CB8AC3E}">
        <p14:creationId xmlns:p14="http://schemas.microsoft.com/office/powerpoint/2010/main" val="173390825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Plan de </a:t>
            </a:r>
            <a:r>
              <a:rPr lang="en-GB" sz="2800" b="1" dirty="0" err="1" smtClean="0">
                <a:solidFill>
                  <a:srgbClr val="000099"/>
                </a:solidFill>
                <a:effectLst>
                  <a:outerShdw blurRad="38100" dist="38100" dir="2700000" algn="tl">
                    <a:srgbClr val="000000">
                      <a:alpha val="43137"/>
                    </a:srgbClr>
                  </a:outerShdw>
                </a:effectLst>
              </a:rPr>
              <a:t>l’exposé</a:t>
            </a:r>
            <a:endParaRPr lang="en-GB" sz="2800" b="1" dirty="0" smtClean="0">
              <a:solidFill>
                <a:srgbClr val="000099"/>
              </a:solidFill>
              <a:effectLst>
                <a:outerShdw blurRad="38100" dist="38100" dir="2700000" algn="tl">
                  <a:srgbClr val="000000">
                    <a:alpha val="43137"/>
                  </a:srgbClr>
                </a:outerShdw>
              </a:effectLst>
            </a:endParaRPr>
          </a:p>
          <a:p>
            <a:pPr algn="ctr">
              <a:defRPr/>
            </a:pPr>
            <a:r>
              <a:rPr lang="en-GB" sz="2800" b="1" dirty="0" smtClean="0">
                <a:solidFill>
                  <a:srgbClr val="000099"/>
                </a:solidFill>
                <a:effectLst>
                  <a:outerShdw blurRad="38100" dist="38100" dir="2700000" algn="tl">
                    <a:srgbClr val="000000">
                      <a:alpha val="43137"/>
                    </a:srgbClr>
                  </a:outerShdw>
                </a:effectLst>
              </a:rPr>
              <a:t>(O. </a:t>
            </a:r>
            <a:r>
              <a:rPr lang="en-GB" sz="2800" b="1" dirty="0" err="1" smtClean="0">
                <a:solidFill>
                  <a:srgbClr val="000099"/>
                </a:solidFill>
                <a:effectLst>
                  <a:outerShdw blurRad="38100" dist="38100" dir="2700000" algn="tl">
                    <a:srgbClr val="000000">
                      <a:alpha val="43137"/>
                    </a:srgbClr>
                  </a:outerShdw>
                </a:effectLst>
              </a:rPr>
              <a:t>Napoly</a:t>
            </a:r>
            <a:r>
              <a:rPr lang="en-GB" sz="2800" b="1" dirty="0" smtClean="0">
                <a:solidFill>
                  <a:srgbClr val="000099"/>
                </a:solidFill>
                <a:effectLst>
                  <a:outerShdw blurRad="38100" dist="38100" dir="2700000" algn="tl">
                    <a:srgbClr val="000000">
                      <a:alpha val="43137"/>
                    </a:srgbClr>
                  </a:outerShdw>
                </a:effectLst>
              </a:rPr>
              <a:t>, A. </a:t>
            </a:r>
            <a:r>
              <a:rPr lang="en-GB" sz="2800" b="1" dirty="0" err="1" smtClean="0">
                <a:solidFill>
                  <a:srgbClr val="000099"/>
                </a:solidFill>
                <a:effectLst>
                  <a:outerShdw blurRad="38100" dist="38100" dir="2700000" algn="tl">
                    <a:srgbClr val="000000">
                      <a:alpha val="43137"/>
                    </a:srgbClr>
                  </a:outerShdw>
                </a:effectLst>
              </a:rPr>
              <a:t>Specka</a:t>
            </a:r>
            <a:r>
              <a:rPr lang="en-GB" sz="2800" b="1" dirty="0" smtClean="0">
                <a:solidFill>
                  <a:srgbClr val="000099"/>
                </a:solidFill>
                <a:effectLst>
                  <a:outerShdw blurRad="38100" dist="38100" dir="2700000" algn="tl">
                    <a:srgbClr val="000000">
                      <a:alpha val="43137"/>
                    </a:srgbClr>
                  </a:outerShdw>
                </a:effectLst>
              </a:rPr>
              <a:t>, A. </a:t>
            </a:r>
            <a:r>
              <a:rPr lang="en-GB" sz="2800" b="1" dirty="0" err="1" smtClean="0">
                <a:solidFill>
                  <a:srgbClr val="000099"/>
                </a:solidFill>
                <a:effectLst>
                  <a:outerShdw blurRad="38100" dist="38100" dir="2700000" algn="tl">
                    <a:srgbClr val="000000">
                      <a:alpha val="43137"/>
                    </a:srgbClr>
                  </a:outerShdw>
                </a:effectLst>
              </a:rPr>
              <a:t>Variola</a:t>
            </a:r>
            <a:r>
              <a:rPr lang="en-GB" sz="2800" b="1" dirty="0" smtClean="0">
                <a:solidFill>
                  <a:srgbClr val="000099"/>
                </a:solidFill>
                <a:effectLst>
                  <a:outerShdw blurRad="38100" dist="38100" dir="2700000" algn="tl">
                    <a:srgbClr val="000000">
                      <a:alpha val="43137"/>
                    </a:srgbClr>
                  </a:outerShdw>
                </a:effectLst>
              </a:rPr>
              <a:t>)</a:t>
            </a:r>
            <a:endParaRPr lang="fr-FR" sz="2800" b="1" dirty="0">
              <a:solidFill>
                <a:srgbClr val="000099"/>
              </a:solidFill>
              <a:effectLst>
                <a:outerShdw blurRad="38100" dist="38100" dir="2700000" algn="tl">
                  <a:srgbClr val="000000">
                    <a:alpha val="43137"/>
                  </a:srgbClr>
                </a:outerShdw>
              </a:effectLst>
            </a:endParaRPr>
          </a:p>
        </p:txBody>
      </p:sp>
      <p:sp>
        <p:nvSpPr>
          <p:cNvPr id="7" name="Text Box 23"/>
          <p:cNvSpPr txBox="1">
            <a:spLocks noChangeArrowheads="1"/>
          </p:cNvSpPr>
          <p:nvPr/>
        </p:nvSpPr>
        <p:spPr bwMode="auto">
          <a:xfrm>
            <a:off x="449179" y="1371600"/>
            <a:ext cx="8229600" cy="4967514"/>
          </a:xfrm>
          <a:prstGeom prst="rect">
            <a:avLst/>
          </a:prstGeom>
          <a:noFill/>
          <a:ln w="12700">
            <a:noFill/>
            <a:miter lim="800000"/>
            <a:headEnd type="none" w="sm" len="sm"/>
            <a:tailEnd type="none" w="sm" len="sm"/>
          </a:ln>
        </p:spPr>
        <p:txBody>
          <a:bodyPr wrap="square">
            <a:spAutoFit/>
          </a:bodyPr>
          <a:lstStyle/>
          <a:p>
            <a:pPr>
              <a:lnSpc>
                <a:spcPct val="120000"/>
              </a:lnSpc>
              <a:buFontTx/>
              <a:buChar char="•"/>
            </a:pPr>
            <a:r>
              <a:rPr lang="fr-FR" sz="2400" dirty="0" smtClean="0">
                <a:solidFill>
                  <a:srgbClr val="0000FF"/>
                </a:solidFill>
                <a:sym typeface="Wingdings 3" pitchFamily="18" charset="2"/>
              </a:rPr>
              <a:t> Collisionneurs </a:t>
            </a:r>
          </a:p>
          <a:p>
            <a:pPr lvl="1">
              <a:lnSpc>
                <a:spcPct val="120000"/>
              </a:lnSpc>
              <a:buFontTx/>
              <a:buChar char="•"/>
            </a:pPr>
            <a:r>
              <a:rPr lang="fr-FR" sz="2400" dirty="0" smtClean="0">
                <a:solidFill>
                  <a:srgbClr val="0000FF"/>
                </a:solidFill>
                <a:sym typeface="Wingdings 3" pitchFamily="18" charset="2"/>
              </a:rPr>
              <a:t> LHC, HL-LHC,HE-LHC</a:t>
            </a:r>
          </a:p>
          <a:p>
            <a:pPr lvl="1">
              <a:lnSpc>
                <a:spcPct val="120000"/>
              </a:lnSpc>
              <a:buFontTx/>
              <a:buChar char="•"/>
            </a:pPr>
            <a:r>
              <a:rPr lang="fr-FR" sz="2400" dirty="0" smtClean="0">
                <a:solidFill>
                  <a:srgbClr val="0000FF"/>
                </a:solidFill>
                <a:sym typeface="Wingdings 3" pitchFamily="18" charset="2"/>
              </a:rPr>
              <a:t> ILC,CLIC</a:t>
            </a:r>
          </a:p>
          <a:p>
            <a:pPr lvl="1">
              <a:lnSpc>
                <a:spcPct val="120000"/>
              </a:lnSpc>
              <a:buFontTx/>
              <a:buChar char="•"/>
            </a:pPr>
            <a:r>
              <a:rPr lang="fr-FR" sz="2400" dirty="0">
                <a:solidFill>
                  <a:srgbClr val="0000FF"/>
                </a:solidFill>
                <a:sym typeface="Wingdings 3" pitchFamily="18" charset="2"/>
              </a:rPr>
              <a:t> </a:t>
            </a:r>
            <a:r>
              <a:rPr lang="fr-FR" sz="2400" dirty="0" smtClean="0">
                <a:solidFill>
                  <a:srgbClr val="0000FF"/>
                </a:solidFill>
                <a:sym typeface="Wingdings 3" pitchFamily="18" charset="2"/>
              </a:rPr>
              <a:t>LEP3</a:t>
            </a:r>
            <a:r>
              <a:rPr lang="fr-FR" sz="2400" dirty="0">
                <a:solidFill>
                  <a:srgbClr val="0000FF"/>
                </a:solidFill>
                <a:sym typeface="Wingdings 3" pitchFamily="18" charset="2"/>
              </a:rPr>
              <a:t>, super Tristan</a:t>
            </a:r>
          </a:p>
          <a:p>
            <a:pPr lvl="1">
              <a:lnSpc>
                <a:spcPct val="120000"/>
              </a:lnSpc>
              <a:buFontTx/>
              <a:buChar char="•"/>
            </a:pPr>
            <a:r>
              <a:rPr lang="fr-FR" sz="2400" dirty="0" smtClean="0">
                <a:solidFill>
                  <a:srgbClr val="0000FF"/>
                </a:solidFill>
                <a:sym typeface="Wingdings 3" pitchFamily="18" charset="2"/>
              </a:rPr>
              <a:t> </a:t>
            </a:r>
            <a:r>
              <a:rPr lang="fr-FR" sz="2400" dirty="0" err="1" smtClean="0">
                <a:solidFill>
                  <a:srgbClr val="0000FF"/>
                </a:solidFill>
                <a:sym typeface="Wingdings 3" pitchFamily="18" charset="2"/>
              </a:rPr>
              <a:t>LHeC</a:t>
            </a:r>
            <a:endParaRPr lang="fr-FR" sz="2400" dirty="0" smtClean="0">
              <a:solidFill>
                <a:srgbClr val="0000FF"/>
              </a:solidFill>
              <a:sym typeface="Wingdings 3" pitchFamily="18" charset="2"/>
            </a:endParaRPr>
          </a:p>
          <a:p>
            <a:pPr lvl="1">
              <a:lnSpc>
                <a:spcPct val="120000"/>
              </a:lnSpc>
              <a:buFontTx/>
              <a:buChar char="•"/>
            </a:pPr>
            <a:endParaRPr lang="fr-FR" sz="2400" dirty="0" smtClean="0">
              <a:solidFill>
                <a:srgbClr val="0000FF"/>
              </a:solidFill>
              <a:sym typeface="Wingdings 3" pitchFamily="18" charset="2"/>
            </a:endParaRPr>
          </a:p>
          <a:p>
            <a:pPr>
              <a:lnSpc>
                <a:spcPct val="120000"/>
              </a:lnSpc>
              <a:buFontTx/>
              <a:buChar char="•"/>
            </a:pPr>
            <a:r>
              <a:rPr lang="fr-FR" sz="2400" dirty="0">
                <a:solidFill>
                  <a:srgbClr val="0000FF"/>
                </a:solidFill>
                <a:sym typeface="Wingdings 3" pitchFamily="18" charset="2"/>
              </a:rPr>
              <a:t> </a:t>
            </a:r>
            <a:r>
              <a:rPr lang="fr-FR" sz="2400" dirty="0" smtClean="0">
                <a:solidFill>
                  <a:srgbClr val="0000FF"/>
                </a:solidFill>
                <a:sym typeface="Wingdings 3" pitchFamily="18" charset="2"/>
              </a:rPr>
              <a:t>Sources de Rayonnement</a:t>
            </a:r>
          </a:p>
          <a:p>
            <a:pPr lvl="1">
              <a:lnSpc>
                <a:spcPct val="120000"/>
              </a:lnSpc>
              <a:buFontTx/>
              <a:buChar char="•"/>
            </a:pPr>
            <a:r>
              <a:rPr lang="fr-FR" sz="2400" dirty="0">
                <a:solidFill>
                  <a:srgbClr val="0000FF"/>
                </a:solidFill>
                <a:sym typeface="Wingdings 3" pitchFamily="18" charset="2"/>
              </a:rPr>
              <a:t> </a:t>
            </a:r>
            <a:r>
              <a:rPr lang="fr-FR" sz="2400" dirty="0" err="1" smtClean="0">
                <a:solidFill>
                  <a:srgbClr val="0000FF"/>
                </a:solidFill>
                <a:sym typeface="Wingdings 3" pitchFamily="18" charset="2"/>
              </a:rPr>
              <a:t>European</a:t>
            </a:r>
            <a:r>
              <a:rPr lang="fr-FR" sz="2400" dirty="0" smtClean="0">
                <a:solidFill>
                  <a:srgbClr val="0000FF"/>
                </a:solidFill>
                <a:sym typeface="Wingdings 3" pitchFamily="18" charset="2"/>
              </a:rPr>
              <a:t> XFEL</a:t>
            </a:r>
          </a:p>
          <a:p>
            <a:pPr lvl="1">
              <a:lnSpc>
                <a:spcPct val="120000"/>
              </a:lnSpc>
              <a:buFontTx/>
              <a:buChar char="•"/>
            </a:pPr>
            <a:r>
              <a:rPr lang="fr-FR" sz="2400" dirty="0">
                <a:solidFill>
                  <a:srgbClr val="0000FF"/>
                </a:solidFill>
                <a:sym typeface="Wingdings 3" pitchFamily="18" charset="2"/>
              </a:rPr>
              <a:t> </a:t>
            </a:r>
            <a:r>
              <a:rPr lang="fr-FR" sz="2400" dirty="0" err="1" smtClean="0">
                <a:solidFill>
                  <a:srgbClr val="0000FF"/>
                </a:solidFill>
                <a:sym typeface="Wingdings 3" pitchFamily="18" charset="2"/>
              </a:rPr>
              <a:t>ThomX</a:t>
            </a:r>
            <a:endParaRPr lang="fr-FR" sz="2400" dirty="0" smtClean="0">
              <a:solidFill>
                <a:srgbClr val="0000FF"/>
              </a:solidFill>
              <a:sym typeface="Wingdings 3" pitchFamily="18" charset="2"/>
            </a:endParaRPr>
          </a:p>
          <a:p>
            <a:pPr>
              <a:lnSpc>
                <a:spcPct val="120000"/>
              </a:lnSpc>
            </a:pPr>
            <a:endParaRPr lang="fr-FR" sz="2400" dirty="0">
              <a:solidFill>
                <a:srgbClr val="0000FF"/>
              </a:solidFill>
              <a:sym typeface="Wingdings 3" pitchFamily="18" charset="2"/>
            </a:endParaRPr>
          </a:p>
          <a:p>
            <a:pPr>
              <a:lnSpc>
                <a:spcPct val="120000"/>
              </a:lnSpc>
              <a:buFontTx/>
              <a:buChar char="•"/>
            </a:pPr>
            <a:r>
              <a:rPr lang="fr-FR" sz="2400" dirty="0" smtClean="0">
                <a:solidFill>
                  <a:srgbClr val="0000FF"/>
                </a:solidFill>
                <a:sym typeface="Wingdings 3" pitchFamily="18" charset="2"/>
              </a:rPr>
              <a:t> Accélération Laser-Plasma</a:t>
            </a:r>
            <a:endParaRPr lang="fr-FR" sz="2400" dirty="0">
              <a:solidFill>
                <a:srgbClr val="0000FF"/>
              </a:solidFill>
              <a:sym typeface="Wingdings" pitchFamily="2" charset="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216568"/>
            <a:ext cx="8229600" cy="5334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Collisionneurs </a:t>
            </a:r>
            <a:r>
              <a:rPr lang="fr-FR" sz="2800" b="1" dirty="0" err="1" smtClean="0">
                <a:solidFill>
                  <a:srgbClr val="000099"/>
                </a:solidFill>
                <a:effectLst>
                  <a:outerShdw blurRad="38100" dist="38100" dir="2700000" algn="tl">
                    <a:srgbClr val="000000">
                      <a:alpha val="43137"/>
                    </a:srgbClr>
                  </a:outerShdw>
                </a:effectLst>
              </a:rPr>
              <a:t>e+e</a:t>
            </a:r>
            <a:r>
              <a:rPr lang="fr-FR" sz="2800" b="1" dirty="0" smtClean="0">
                <a:solidFill>
                  <a:srgbClr val="000099"/>
                </a:solidFill>
                <a:effectLst>
                  <a:outerShdw blurRad="38100" dist="38100" dir="2700000" algn="tl">
                    <a:srgbClr val="000000">
                      <a:alpha val="43137"/>
                    </a:srgbClr>
                  </a:outerShdw>
                </a:effectLst>
              </a:rPr>
              <a:t>- : ILC</a:t>
            </a:r>
            <a:endParaRPr lang="fr-FR" sz="2800" b="1" dirty="0">
              <a:solidFill>
                <a:srgbClr val="000099"/>
              </a:solidFill>
              <a:effectLst>
                <a:outerShdw blurRad="38100" dist="38100" dir="2700000" algn="tl">
                  <a:srgbClr val="000000">
                    <a:alpha val="43137"/>
                  </a:srgbClr>
                </a:outerShdw>
              </a:effectLst>
            </a:endParaRPr>
          </a:p>
        </p:txBody>
      </p:sp>
      <p:sp>
        <p:nvSpPr>
          <p:cNvPr id="3" name="ZoneTexte 2"/>
          <p:cNvSpPr txBox="1"/>
          <p:nvPr/>
        </p:nvSpPr>
        <p:spPr>
          <a:xfrm>
            <a:off x="457200" y="715651"/>
            <a:ext cx="8781571" cy="461665"/>
          </a:xfrm>
          <a:prstGeom prst="rect">
            <a:avLst/>
          </a:prstGeom>
          <a:noFill/>
        </p:spPr>
        <p:txBody>
          <a:bodyPr wrap="none" rtlCol="0">
            <a:spAutoFit/>
          </a:bodyPr>
          <a:lstStyle/>
          <a:p>
            <a:r>
              <a:rPr lang="fr-FR" sz="2400" dirty="0" smtClean="0"/>
              <a:t>Organisation de la production à grande échelle sur 3 régions</a:t>
            </a:r>
          </a:p>
        </p:txBody>
      </p:sp>
      <p:sp>
        <p:nvSpPr>
          <p:cNvPr id="6" name="ZoneTexte 5"/>
          <p:cNvSpPr txBox="1"/>
          <p:nvPr/>
        </p:nvSpPr>
        <p:spPr>
          <a:xfrm>
            <a:off x="7140404" y="1600200"/>
            <a:ext cx="1574470" cy="369332"/>
          </a:xfrm>
          <a:prstGeom prst="rect">
            <a:avLst/>
          </a:prstGeom>
          <a:noFill/>
        </p:spPr>
        <p:txBody>
          <a:bodyPr wrap="none" rtlCol="0">
            <a:spAutoFit/>
          </a:bodyPr>
          <a:lstStyle/>
          <a:p>
            <a:r>
              <a:rPr lang="fr-FR" dirty="0" smtClean="0">
                <a:solidFill>
                  <a:srgbClr val="00B050"/>
                </a:solidFill>
              </a:rPr>
              <a:t>A. Yamamoto</a:t>
            </a:r>
            <a:endParaRPr lang="fr-FR" dirty="0">
              <a:solidFill>
                <a:srgbClr val="00B050"/>
              </a:solidFill>
            </a:endParaRPr>
          </a:p>
        </p:txBody>
      </p:sp>
      <p:pic>
        <p:nvPicPr>
          <p:cNvPr id="747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283732"/>
            <a:ext cx="6276474" cy="38899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Ellipse 4"/>
          <p:cNvSpPr/>
          <p:nvPr/>
        </p:nvSpPr>
        <p:spPr>
          <a:xfrm>
            <a:off x="489284" y="3657600"/>
            <a:ext cx="7010400" cy="13716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p:cNvCxnSpPr>
            <a:stCxn id="5" idx="4"/>
          </p:cNvCxnSpPr>
          <p:nvPr/>
        </p:nvCxnSpPr>
        <p:spPr>
          <a:xfrm>
            <a:off x="3994484" y="5029200"/>
            <a:ext cx="0" cy="533400"/>
          </a:xfrm>
          <a:prstGeom prst="straightConnector1">
            <a:avLst/>
          </a:prstGeom>
          <a:ln w="25400">
            <a:solidFill>
              <a:srgbClr val="009900"/>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76200" y="5486400"/>
            <a:ext cx="9067800" cy="1200329"/>
          </a:xfrm>
          <a:prstGeom prst="rect">
            <a:avLst/>
          </a:prstGeom>
          <a:noFill/>
        </p:spPr>
        <p:txBody>
          <a:bodyPr wrap="square" rtlCol="0">
            <a:spAutoFit/>
          </a:bodyPr>
          <a:lstStyle/>
          <a:p>
            <a:r>
              <a:rPr lang="fr-FR" b="1" dirty="0" smtClean="0"/>
              <a:t>Modèle XFEL</a:t>
            </a:r>
            <a:r>
              <a:rPr lang="fr-FR" dirty="0" smtClean="0"/>
              <a:t> d’industrialisation de la production des coupleurs (LAL-Orsay) et de l’intégration des cryomodules (</a:t>
            </a:r>
            <a:r>
              <a:rPr lang="fr-FR" dirty="0" err="1" smtClean="0"/>
              <a:t>Irfu</a:t>
            </a:r>
            <a:r>
              <a:rPr lang="fr-FR" dirty="0" smtClean="0"/>
              <a:t>-Saclay):</a:t>
            </a:r>
          </a:p>
          <a:p>
            <a:r>
              <a:rPr lang="fr-FR" dirty="0" smtClean="0">
                <a:latin typeface="Arial"/>
                <a:cs typeface="Arial"/>
              </a:rPr>
              <a:t>→ </a:t>
            </a:r>
            <a:r>
              <a:rPr lang="fr-FR" dirty="0" smtClean="0"/>
              <a:t>Maîtrise du processus industriel</a:t>
            </a:r>
          </a:p>
          <a:p>
            <a:r>
              <a:rPr lang="fr-FR" dirty="0" smtClean="0">
                <a:latin typeface="Arial"/>
                <a:cs typeface="Arial"/>
              </a:rPr>
              <a:t>→ </a:t>
            </a:r>
            <a:r>
              <a:rPr lang="fr-FR" dirty="0" smtClean="0"/>
              <a:t>Pérennité des infrastructures (conditionnement, salle blanche, alignement, etc…)</a:t>
            </a:r>
            <a:endParaRPr lang="fr-FR" dirty="0"/>
          </a:p>
        </p:txBody>
      </p:sp>
    </p:spTree>
    <p:extLst>
      <p:ext uri="{BB962C8B-B14F-4D97-AF65-F5344CB8AC3E}">
        <p14:creationId xmlns:p14="http://schemas.microsoft.com/office/powerpoint/2010/main" val="1173445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52400"/>
            <a:ext cx="8229600" cy="685799"/>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Collisionneurs </a:t>
            </a:r>
            <a:r>
              <a:rPr lang="fr-FR" sz="2800" b="1" dirty="0" err="1" smtClean="0">
                <a:solidFill>
                  <a:srgbClr val="000099"/>
                </a:solidFill>
                <a:effectLst>
                  <a:outerShdw blurRad="38100" dist="38100" dir="2700000" algn="tl">
                    <a:srgbClr val="000000">
                      <a:alpha val="43137"/>
                    </a:srgbClr>
                  </a:outerShdw>
                </a:effectLst>
              </a:rPr>
              <a:t>e+e</a:t>
            </a:r>
            <a:r>
              <a:rPr lang="fr-FR" sz="2800" b="1" dirty="0" smtClean="0">
                <a:solidFill>
                  <a:srgbClr val="000099"/>
                </a:solidFill>
                <a:effectLst>
                  <a:outerShdw blurRad="38100" dist="38100" dir="2700000" algn="tl">
                    <a:srgbClr val="000000">
                      <a:alpha val="43137"/>
                    </a:srgbClr>
                  </a:outerShdw>
                </a:effectLst>
              </a:rPr>
              <a:t>- : ILC</a:t>
            </a:r>
            <a:endParaRPr lang="fr-FR" sz="2800" b="1" dirty="0">
              <a:solidFill>
                <a:srgbClr val="000099"/>
              </a:solidFill>
              <a:effectLst>
                <a:outerShdw blurRad="38100" dist="38100" dir="2700000" algn="tl">
                  <a:srgbClr val="000000">
                    <a:alpha val="43137"/>
                  </a:srgbClr>
                </a:outerShdw>
              </a:effectLst>
            </a:endParaRPr>
          </a:p>
        </p:txBody>
      </p:sp>
      <p:sp>
        <p:nvSpPr>
          <p:cNvPr id="3" name="ZoneTexte 2"/>
          <p:cNvSpPr txBox="1"/>
          <p:nvPr/>
        </p:nvSpPr>
        <p:spPr>
          <a:xfrm>
            <a:off x="362429" y="683567"/>
            <a:ext cx="8781571" cy="461665"/>
          </a:xfrm>
          <a:prstGeom prst="rect">
            <a:avLst/>
          </a:prstGeom>
          <a:noFill/>
        </p:spPr>
        <p:txBody>
          <a:bodyPr wrap="none" rtlCol="0">
            <a:spAutoFit/>
          </a:bodyPr>
          <a:lstStyle/>
          <a:p>
            <a:r>
              <a:rPr lang="fr-FR" sz="2400" dirty="0" smtClean="0"/>
              <a:t>Organisation de la production à grande échelle sur 3 régions</a:t>
            </a:r>
          </a:p>
        </p:txBody>
      </p:sp>
      <p:sp>
        <p:nvSpPr>
          <p:cNvPr id="6" name="ZoneTexte 5"/>
          <p:cNvSpPr txBox="1"/>
          <p:nvPr/>
        </p:nvSpPr>
        <p:spPr>
          <a:xfrm>
            <a:off x="5508171" y="1268996"/>
            <a:ext cx="1574470" cy="369332"/>
          </a:xfrm>
          <a:prstGeom prst="rect">
            <a:avLst/>
          </a:prstGeom>
          <a:noFill/>
        </p:spPr>
        <p:txBody>
          <a:bodyPr wrap="none" rtlCol="0">
            <a:spAutoFit/>
          </a:bodyPr>
          <a:lstStyle/>
          <a:p>
            <a:r>
              <a:rPr lang="fr-FR" dirty="0" smtClean="0">
                <a:solidFill>
                  <a:srgbClr val="00B050"/>
                </a:solidFill>
              </a:rPr>
              <a:t>A. Yamamoto</a:t>
            </a:r>
            <a:endParaRPr lang="fr-FR" dirty="0">
              <a:solidFill>
                <a:srgbClr val="00B050"/>
              </a:solidFill>
            </a:endParaRPr>
          </a:p>
        </p:txBody>
      </p:sp>
      <p:pic>
        <p:nvPicPr>
          <p:cNvPr id="768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268996"/>
            <a:ext cx="5105400" cy="3564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23"/>
          <p:cNvSpPr txBox="1">
            <a:spLocks noChangeArrowheads="1"/>
          </p:cNvSpPr>
          <p:nvPr/>
        </p:nvSpPr>
        <p:spPr bwMode="auto">
          <a:xfrm>
            <a:off x="76199" y="4953000"/>
            <a:ext cx="9067801" cy="1791260"/>
          </a:xfrm>
          <a:prstGeom prst="rect">
            <a:avLst/>
          </a:prstGeom>
          <a:noFill/>
          <a:ln w="12700">
            <a:noFill/>
            <a:miter lim="800000"/>
            <a:headEnd type="none" w="sm" len="sm"/>
            <a:tailEnd type="none" w="sm" len="sm"/>
          </a:ln>
        </p:spPr>
        <p:txBody>
          <a:bodyPr wrap="square">
            <a:spAutoFit/>
          </a:bodyPr>
          <a:lstStyle/>
          <a:p>
            <a:pPr>
              <a:lnSpc>
                <a:spcPct val="120000"/>
              </a:lnSpc>
            </a:pPr>
            <a:r>
              <a:rPr lang="fr-FR" sz="2000" b="1" dirty="0" smtClean="0">
                <a:solidFill>
                  <a:srgbClr val="0000FF"/>
                </a:solidFill>
                <a:sym typeface="Wingdings 3" pitchFamily="18" charset="2"/>
              </a:rPr>
              <a:t>Principaux défis de R&amp;D</a:t>
            </a:r>
            <a:r>
              <a:rPr lang="fr-FR" sz="2000" dirty="0" smtClean="0">
                <a:solidFill>
                  <a:srgbClr val="0000FF"/>
                </a:solidFill>
                <a:sym typeface="Wingdings 3" pitchFamily="18" charset="2"/>
              </a:rPr>
              <a:t>, dans le périmètre Irfu-IN2P3:</a:t>
            </a:r>
          </a:p>
          <a:p>
            <a:pPr marL="285750" indent="-285750">
              <a:lnSpc>
                <a:spcPct val="120000"/>
              </a:lnSpc>
              <a:buFont typeface="Arial" pitchFamily="34" charset="0"/>
              <a:buChar char="•"/>
            </a:pPr>
            <a:r>
              <a:rPr lang="fr-FR" dirty="0" smtClean="0">
                <a:solidFill>
                  <a:srgbClr val="0000FF"/>
                </a:solidFill>
                <a:sym typeface="Wingdings 3" pitchFamily="18" charset="2"/>
              </a:rPr>
              <a:t>Assurer un rôle de ‘Hub’ (ou ‘</a:t>
            </a:r>
            <a:r>
              <a:rPr lang="fr-FR" dirty="0" err="1" smtClean="0">
                <a:solidFill>
                  <a:srgbClr val="0000FF"/>
                </a:solidFill>
                <a:sym typeface="Wingdings 3" pitchFamily="18" charset="2"/>
              </a:rPr>
              <a:t>Tier</a:t>
            </a:r>
            <a:r>
              <a:rPr lang="fr-FR" dirty="0" smtClean="0">
                <a:solidFill>
                  <a:srgbClr val="0000FF"/>
                </a:solidFill>
                <a:sym typeface="Wingdings 3" pitchFamily="18" charset="2"/>
              </a:rPr>
              <a:t> 1’) sur les infrastructures construites pour XFEL au LAL-Orsay et </a:t>
            </a:r>
            <a:r>
              <a:rPr lang="fr-FR" dirty="0" err="1" smtClean="0">
                <a:solidFill>
                  <a:srgbClr val="0000FF"/>
                </a:solidFill>
                <a:sym typeface="Wingdings 3" pitchFamily="18" charset="2"/>
              </a:rPr>
              <a:t>Irfu</a:t>
            </a:r>
            <a:r>
              <a:rPr lang="fr-FR" dirty="0" smtClean="0">
                <a:solidFill>
                  <a:srgbClr val="0000FF"/>
                </a:solidFill>
                <a:sym typeface="Wingdings 3" pitchFamily="18" charset="2"/>
              </a:rPr>
              <a:t>-Saclay</a:t>
            </a:r>
          </a:p>
          <a:p>
            <a:pPr marL="285750" indent="-285750">
              <a:lnSpc>
                <a:spcPct val="120000"/>
              </a:lnSpc>
              <a:buFont typeface="Arial" pitchFamily="34" charset="0"/>
              <a:buChar char="•"/>
            </a:pPr>
            <a:r>
              <a:rPr lang="fr-FR" dirty="0" smtClean="0">
                <a:solidFill>
                  <a:srgbClr val="0000FF"/>
                </a:solidFill>
                <a:sym typeface="Wingdings 3" pitchFamily="18" charset="2"/>
              </a:rPr>
              <a:t>Soutien aux industriels français : Thales, ALSYOM, SDMS, </a:t>
            </a:r>
            <a:r>
              <a:rPr lang="fr-FR" dirty="0" err="1" smtClean="0">
                <a:solidFill>
                  <a:srgbClr val="0000FF"/>
                </a:solidFill>
                <a:sym typeface="Wingdings 3" pitchFamily="18" charset="2"/>
              </a:rPr>
              <a:t>Aperam</a:t>
            </a:r>
            <a:r>
              <a:rPr lang="fr-FR" dirty="0" smtClean="0">
                <a:solidFill>
                  <a:srgbClr val="0000FF"/>
                </a:solidFill>
                <a:sym typeface="Wingdings 3" pitchFamily="18" charset="2"/>
              </a:rPr>
              <a:t>, </a:t>
            </a:r>
            <a:r>
              <a:rPr lang="fr-FR" dirty="0" err="1" smtClean="0">
                <a:solidFill>
                  <a:srgbClr val="0000FF"/>
                </a:solidFill>
                <a:sym typeface="Wingdings 3" pitchFamily="18" charset="2"/>
              </a:rPr>
              <a:t>Jehier</a:t>
            </a:r>
            <a:r>
              <a:rPr lang="fr-FR" dirty="0" smtClean="0">
                <a:solidFill>
                  <a:srgbClr val="0000FF"/>
                </a:solidFill>
                <a:sym typeface="Wingdings 3" pitchFamily="18" charset="2"/>
              </a:rPr>
              <a:t>, etc… et européens, RI, </a:t>
            </a:r>
            <a:r>
              <a:rPr lang="fr-FR" dirty="0" err="1" smtClean="0">
                <a:solidFill>
                  <a:srgbClr val="0000FF"/>
                </a:solidFill>
                <a:sym typeface="Wingdings 3" pitchFamily="18" charset="2"/>
              </a:rPr>
              <a:t>Zanon</a:t>
            </a:r>
            <a:r>
              <a:rPr lang="fr-FR" dirty="0" smtClean="0">
                <a:solidFill>
                  <a:srgbClr val="0000FF"/>
                </a:solidFill>
                <a:sym typeface="Wingdings 3" pitchFamily="18" charset="2"/>
              </a:rPr>
              <a:t>, BNG, </a:t>
            </a:r>
            <a:r>
              <a:rPr lang="fr-FR" dirty="0" err="1" smtClean="0">
                <a:solidFill>
                  <a:srgbClr val="0000FF"/>
                </a:solidFill>
                <a:sym typeface="Wingdings 3" pitchFamily="18" charset="2"/>
              </a:rPr>
              <a:t>Plansee</a:t>
            </a:r>
            <a:r>
              <a:rPr lang="fr-FR" dirty="0" smtClean="0">
                <a:solidFill>
                  <a:srgbClr val="0000FF"/>
                </a:solidFill>
                <a:sym typeface="Wingdings 3" pitchFamily="18" charset="2"/>
              </a:rPr>
              <a:t>, </a:t>
            </a:r>
            <a:r>
              <a:rPr lang="fr-FR" dirty="0" err="1" smtClean="0">
                <a:solidFill>
                  <a:srgbClr val="0000FF"/>
                </a:solidFill>
                <a:sym typeface="Wingdings 3" pitchFamily="18" charset="2"/>
              </a:rPr>
              <a:t>Heraeus</a:t>
            </a:r>
            <a:r>
              <a:rPr lang="fr-FR" dirty="0" smtClean="0">
                <a:solidFill>
                  <a:srgbClr val="0000FF"/>
                </a:solidFill>
                <a:sym typeface="Wingdings 3" pitchFamily="18" charset="2"/>
              </a:rPr>
              <a:t>, VAC.</a:t>
            </a:r>
          </a:p>
        </p:txBody>
      </p:sp>
      <p:sp>
        <p:nvSpPr>
          <p:cNvPr id="7" name="ZoneTexte 6"/>
          <p:cNvSpPr txBox="1"/>
          <p:nvPr/>
        </p:nvSpPr>
        <p:spPr>
          <a:xfrm>
            <a:off x="5474368" y="1524000"/>
            <a:ext cx="3581400" cy="3416320"/>
          </a:xfrm>
          <a:prstGeom prst="rect">
            <a:avLst/>
          </a:prstGeom>
          <a:noFill/>
        </p:spPr>
        <p:txBody>
          <a:bodyPr wrap="square" rtlCol="0">
            <a:spAutoFit/>
          </a:bodyPr>
          <a:lstStyle/>
          <a:p>
            <a:pPr algn="ctr"/>
            <a:r>
              <a:rPr lang="fr-FR" dirty="0" smtClean="0"/>
              <a:t>Pour ILC 500 </a:t>
            </a:r>
            <a:r>
              <a:rPr lang="fr-FR" dirty="0" err="1" smtClean="0"/>
              <a:t>GeV</a:t>
            </a:r>
            <a:endParaRPr lang="fr-FR" dirty="0"/>
          </a:p>
          <a:p>
            <a:pPr algn="ctr"/>
            <a:r>
              <a:rPr lang="fr-FR" dirty="0" smtClean="0"/>
              <a:t>avec ~2000 cryomodules:</a:t>
            </a:r>
          </a:p>
          <a:p>
            <a:pPr algn="ctr"/>
            <a:r>
              <a:rPr lang="fr-FR" dirty="0"/>
              <a:t>l</a:t>
            </a:r>
            <a:r>
              <a:rPr lang="fr-FR" dirty="0" smtClean="0"/>
              <a:t>e but est d’atteindre une cadence de production de</a:t>
            </a:r>
          </a:p>
          <a:p>
            <a:pPr algn="ctr"/>
            <a:r>
              <a:rPr lang="fr-FR" dirty="0" smtClean="0"/>
              <a:t>2 cryomodules/semaine/5 hubs</a:t>
            </a:r>
          </a:p>
          <a:p>
            <a:pPr algn="ctr"/>
            <a:r>
              <a:rPr lang="fr-FR" dirty="0" smtClean="0"/>
              <a:t>→ </a:t>
            </a:r>
            <a:r>
              <a:rPr lang="fr-FR" dirty="0"/>
              <a:t>6 ans de construction</a:t>
            </a:r>
          </a:p>
          <a:p>
            <a:pPr algn="ctr"/>
            <a:endParaRPr lang="fr-FR" dirty="0"/>
          </a:p>
          <a:p>
            <a:pPr algn="ctr"/>
            <a:r>
              <a:rPr lang="fr-FR" dirty="0" smtClean="0"/>
              <a:t>Pour XFEL avec 100 cryomodules : 1 </a:t>
            </a:r>
            <a:r>
              <a:rPr lang="fr-FR" dirty="0" err="1" smtClean="0"/>
              <a:t>cr</a:t>
            </a:r>
            <a:r>
              <a:rPr lang="fr-FR" dirty="0" smtClean="0"/>
              <a:t>. / semaine</a:t>
            </a:r>
          </a:p>
          <a:p>
            <a:pPr algn="ctr"/>
            <a:r>
              <a:rPr lang="fr-FR" dirty="0" smtClean="0"/>
              <a:t>Les infrastructures sont compatibles avec une cadence de 2 </a:t>
            </a:r>
            <a:r>
              <a:rPr lang="fr-FR" dirty="0" err="1" smtClean="0"/>
              <a:t>cr</a:t>
            </a:r>
            <a:r>
              <a:rPr lang="fr-FR" dirty="0" smtClean="0"/>
              <a:t>. / semaine</a:t>
            </a:r>
            <a:endParaRPr lang="fr-FR" dirty="0"/>
          </a:p>
        </p:txBody>
      </p:sp>
    </p:spTree>
    <p:extLst>
      <p:ext uri="{BB962C8B-B14F-4D97-AF65-F5344CB8AC3E}">
        <p14:creationId xmlns:p14="http://schemas.microsoft.com/office/powerpoint/2010/main" val="26183325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52400"/>
            <a:ext cx="8229600" cy="685799"/>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Collisionneurs </a:t>
            </a:r>
            <a:r>
              <a:rPr lang="fr-FR" sz="2800" b="1" dirty="0" err="1" smtClean="0">
                <a:solidFill>
                  <a:srgbClr val="000099"/>
                </a:solidFill>
                <a:effectLst>
                  <a:outerShdw blurRad="38100" dist="38100" dir="2700000" algn="tl">
                    <a:srgbClr val="000000">
                      <a:alpha val="43137"/>
                    </a:srgbClr>
                  </a:outerShdw>
                </a:effectLst>
              </a:rPr>
              <a:t>e+e</a:t>
            </a:r>
            <a:r>
              <a:rPr lang="fr-FR" sz="2800" b="1" dirty="0" smtClean="0">
                <a:solidFill>
                  <a:srgbClr val="000099"/>
                </a:solidFill>
                <a:effectLst>
                  <a:outerShdw blurRad="38100" dist="38100" dir="2700000" algn="tl">
                    <a:srgbClr val="000000">
                      <a:alpha val="43137"/>
                    </a:srgbClr>
                  </a:outerShdw>
                </a:effectLst>
              </a:rPr>
              <a:t>- : ILC</a:t>
            </a:r>
            <a:endParaRPr lang="fr-FR" sz="2800" b="1" dirty="0">
              <a:solidFill>
                <a:srgbClr val="000099"/>
              </a:solidFill>
              <a:effectLst>
                <a:outerShdw blurRad="38100" dist="38100" dir="2700000" algn="tl">
                  <a:srgbClr val="000000">
                    <a:alpha val="43137"/>
                  </a:srgbClr>
                </a:outerShdw>
              </a:effectLst>
            </a:endParaRPr>
          </a:p>
        </p:txBody>
      </p:sp>
      <p:sp>
        <p:nvSpPr>
          <p:cNvPr id="3" name="ZoneTexte 2"/>
          <p:cNvSpPr txBox="1"/>
          <p:nvPr/>
        </p:nvSpPr>
        <p:spPr>
          <a:xfrm>
            <a:off x="2029618" y="808346"/>
            <a:ext cx="5997155" cy="461665"/>
          </a:xfrm>
          <a:prstGeom prst="rect">
            <a:avLst/>
          </a:prstGeom>
          <a:noFill/>
        </p:spPr>
        <p:txBody>
          <a:bodyPr wrap="none" rtlCol="0">
            <a:spAutoFit/>
          </a:bodyPr>
          <a:lstStyle/>
          <a:p>
            <a:r>
              <a:rPr lang="fr-FR" sz="2400" dirty="0" smtClean="0"/>
              <a:t>Outils de Production XFEL @ LAL-Orsay</a:t>
            </a:r>
          </a:p>
        </p:txBody>
      </p:sp>
      <p:pic>
        <p:nvPicPr>
          <p:cNvPr id="12" name="Picture 3" descr="Schéma_d'implantation_L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500" y="1689086"/>
            <a:ext cx="4330700" cy="473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599" y="2743200"/>
            <a:ext cx="3965131"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4" name="TextBox 6"/>
          <p:cNvSpPr txBox="1">
            <a:spLocks noChangeArrowheads="1"/>
          </p:cNvSpPr>
          <p:nvPr/>
        </p:nvSpPr>
        <p:spPr bwMode="auto">
          <a:xfrm>
            <a:off x="4563979" y="1515979"/>
            <a:ext cx="458002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900">
                <a:solidFill>
                  <a:schemeClr val="tx1"/>
                </a:solidFill>
                <a:latin typeface="Arial" pitchFamily="34" charset="0"/>
                <a:ea typeface="ＭＳ Ｐゴシック" pitchFamily="112" charset="-128"/>
              </a:defRPr>
            </a:lvl1pPr>
            <a:lvl2pPr eaLnBrk="0" hangingPunct="0">
              <a:defRPr sz="900">
                <a:solidFill>
                  <a:schemeClr val="tx1"/>
                </a:solidFill>
                <a:latin typeface="Arial" pitchFamily="34" charset="0"/>
                <a:ea typeface="ＭＳ Ｐゴシック" pitchFamily="112" charset="-128"/>
              </a:defRPr>
            </a:lvl2pPr>
            <a:lvl3pPr marL="1143000" indent="-228600" eaLnBrk="0" hangingPunct="0">
              <a:defRPr sz="900">
                <a:solidFill>
                  <a:schemeClr val="tx1"/>
                </a:solidFill>
                <a:latin typeface="Arial" pitchFamily="34" charset="0"/>
                <a:ea typeface="ＭＳ Ｐゴシック" pitchFamily="112" charset="-128"/>
              </a:defRPr>
            </a:lvl3pPr>
            <a:lvl4pPr marL="1600200" indent="-228600" eaLnBrk="0" hangingPunct="0">
              <a:defRPr sz="900">
                <a:solidFill>
                  <a:schemeClr val="tx1"/>
                </a:solidFill>
                <a:latin typeface="Arial" pitchFamily="34" charset="0"/>
                <a:ea typeface="ＭＳ Ｐゴシック" pitchFamily="112" charset="-128"/>
              </a:defRPr>
            </a:lvl4pPr>
            <a:lvl5pPr marL="2057400" indent="-228600" eaLnBrk="0" hangingPunct="0">
              <a:defRPr sz="900">
                <a:solidFill>
                  <a:schemeClr val="tx1"/>
                </a:solidFill>
                <a:latin typeface="Arial" pitchFamily="34" charset="0"/>
                <a:ea typeface="ＭＳ Ｐゴシック" pitchFamily="112" charset="-128"/>
              </a:defRPr>
            </a:lvl5pPr>
            <a:lvl6pPr marL="25146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6pPr>
            <a:lvl7pPr marL="29718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7pPr>
            <a:lvl8pPr marL="34290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8pPr>
            <a:lvl9pPr marL="3886200" indent="-228600" eaLnBrk="0" fontAlgn="base" hangingPunct="0">
              <a:spcBef>
                <a:spcPct val="20000"/>
              </a:spcBef>
              <a:spcAft>
                <a:spcPct val="0"/>
              </a:spcAft>
              <a:buClr>
                <a:srgbClr val="F8B323"/>
              </a:buClr>
              <a:buFont typeface="Wingdings" pitchFamily="2" charset="2"/>
              <a:buChar char="n"/>
              <a:defRPr sz="900">
                <a:solidFill>
                  <a:schemeClr val="tx1"/>
                </a:solidFill>
                <a:latin typeface="Arial" pitchFamily="34" charset="0"/>
                <a:ea typeface="ＭＳ Ｐゴシック" pitchFamily="112" charset="-128"/>
              </a:defRPr>
            </a:lvl9pPr>
          </a:lstStyle>
          <a:p>
            <a:pPr eaLnBrk="1" hangingPunct="1"/>
            <a:r>
              <a:rPr lang="en-US" sz="1800" dirty="0"/>
              <a:t>800 </a:t>
            </a:r>
            <a:r>
              <a:rPr lang="en-US" sz="1800" dirty="0" err="1" smtClean="0"/>
              <a:t>coupleurs</a:t>
            </a:r>
            <a:r>
              <a:rPr lang="en-US" sz="1800" dirty="0" smtClean="0"/>
              <a:t> de puissance</a:t>
            </a:r>
            <a:endParaRPr lang="en-US" sz="1800" dirty="0"/>
          </a:p>
          <a:p>
            <a:pPr marL="285750" indent="-285750" eaLnBrk="1" hangingPunct="1">
              <a:buFont typeface="Arial" pitchFamily="34" charset="0"/>
              <a:buChar char="•"/>
            </a:pPr>
            <a:r>
              <a:rPr lang="en-US" sz="1800" dirty="0" err="1"/>
              <a:t>F</a:t>
            </a:r>
            <a:r>
              <a:rPr lang="en-US" sz="1800" dirty="0" err="1" smtClean="0"/>
              <a:t>ourniture</a:t>
            </a:r>
            <a:endParaRPr lang="en-US" sz="1800" dirty="0"/>
          </a:p>
          <a:p>
            <a:pPr marL="285750" indent="-285750" eaLnBrk="1" hangingPunct="1">
              <a:buFont typeface="Arial" pitchFamily="34" charset="0"/>
              <a:buChar char="•"/>
            </a:pPr>
            <a:r>
              <a:rPr lang="en-US" sz="1800" dirty="0" err="1" smtClean="0"/>
              <a:t>Conditionnement</a:t>
            </a:r>
            <a:r>
              <a:rPr lang="en-US" sz="1800" dirty="0" smtClean="0"/>
              <a:t> RF (</a:t>
            </a:r>
            <a:r>
              <a:rPr lang="en-US" sz="1800" dirty="0"/>
              <a:t>0.5 MW, 500 µs)</a:t>
            </a:r>
          </a:p>
        </p:txBody>
      </p:sp>
    </p:spTree>
    <p:extLst>
      <p:ext uri="{BB962C8B-B14F-4D97-AF65-F5344CB8AC3E}">
        <p14:creationId xmlns:p14="http://schemas.microsoft.com/office/powerpoint/2010/main" val="3912297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52400"/>
            <a:ext cx="8229600" cy="685799"/>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Collisionneurs </a:t>
            </a:r>
            <a:r>
              <a:rPr lang="fr-FR" sz="2800" b="1" dirty="0" err="1" smtClean="0">
                <a:solidFill>
                  <a:srgbClr val="000099"/>
                </a:solidFill>
                <a:effectLst>
                  <a:outerShdw blurRad="38100" dist="38100" dir="2700000" algn="tl">
                    <a:srgbClr val="000000">
                      <a:alpha val="43137"/>
                    </a:srgbClr>
                  </a:outerShdw>
                </a:effectLst>
              </a:rPr>
              <a:t>e+e</a:t>
            </a:r>
            <a:r>
              <a:rPr lang="fr-FR" sz="2800" b="1" dirty="0" smtClean="0">
                <a:solidFill>
                  <a:srgbClr val="000099"/>
                </a:solidFill>
                <a:effectLst>
                  <a:outerShdw blurRad="38100" dist="38100" dir="2700000" algn="tl">
                    <a:srgbClr val="000000">
                      <a:alpha val="43137"/>
                    </a:srgbClr>
                  </a:outerShdw>
                </a:effectLst>
              </a:rPr>
              <a:t>- : ILC</a:t>
            </a:r>
            <a:endParaRPr lang="fr-FR" sz="2800" b="1" dirty="0">
              <a:solidFill>
                <a:srgbClr val="000099"/>
              </a:solidFill>
              <a:effectLst>
                <a:outerShdw blurRad="38100" dist="38100" dir="2700000" algn="tl">
                  <a:srgbClr val="000000">
                    <a:alpha val="43137"/>
                  </a:srgbClr>
                </a:outerShdw>
              </a:effectLst>
            </a:endParaRPr>
          </a:p>
        </p:txBody>
      </p:sp>
      <p:sp>
        <p:nvSpPr>
          <p:cNvPr id="3" name="ZoneTexte 2"/>
          <p:cNvSpPr txBox="1"/>
          <p:nvPr/>
        </p:nvSpPr>
        <p:spPr>
          <a:xfrm>
            <a:off x="2032683" y="838199"/>
            <a:ext cx="5078634" cy="461665"/>
          </a:xfrm>
          <a:prstGeom prst="rect">
            <a:avLst/>
          </a:prstGeom>
          <a:noFill/>
        </p:spPr>
        <p:txBody>
          <a:bodyPr wrap="none" rtlCol="0">
            <a:spAutoFit/>
          </a:bodyPr>
          <a:lstStyle/>
          <a:p>
            <a:r>
              <a:rPr lang="fr-FR" sz="2400" dirty="0" smtClean="0"/>
              <a:t>Outils de Production XFEL @ </a:t>
            </a:r>
            <a:r>
              <a:rPr lang="fr-FR" sz="2400" dirty="0" err="1" smtClean="0"/>
              <a:t>Irfu</a:t>
            </a:r>
            <a:endParaRPr lang="fr-FR" sz="2400" dirty="0" smtClean="0"/>
          </a:p>
        </p:txBody>
      </p:sp>
      <p:pic>
        <p:nvPicPr>
          <p:cNvPr id="8" name="Picture 11"/>
          <p:cNvPicPr>
            <a:picLocks noChangeAspect="1" noChangeArrowheads="1"/>
          </p:cNvPicPr>
          <p:nvPr/>
        </p:nvPicPr>
        <p:blipFill>
          <a:blip r:embed="rId2" cstate="print"/>
          <a:srcRect/>
          <a:stretch>
            <a:fillRect/>
          </a:stretch>
        </p:blipFill>
        <p:spPr bwMode="auto">
          <a:xfrm>
            <a:off x="325437" y="1524000"/>
            <a:ext cx="3408363"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flat" cmpd="sng">
                <a:solidFill>
                  <a:schemeClr val="folHlink"/>
                </a:solidFill>
                <a:prstDash val="solid"/>
                <a:miter lim="8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1401211"/>
            <a:ext cx="5333939" cy="498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4343400"/>
            <a:ext cx="3843337" cy="213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07076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52400"/>
            <a:ext cx="8229600" cy="685799"/>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Collisionneurs </a:t>
            </a:r>
            <a:r>
              <a:rPr lang="fr-FR" sz="2800" b="1" dirty="0" err="1" smtClean="0">
                <a:solidFill>
                  <a:srgbClr val="000099"/>
                </a:solidFill>
                <a:effectLst>
                  <a:outerShdw blurRad="38100" dist="38100" dir="2700000" algn="tl">
                    <a:srgbClr val="000000">
                      <a:alpha val="43137"/>
                    </a:srgbClr>
                  </a:outerShdw>
                </a:effectLst>
              </a:rPr>
              <a:t>e+e</a:t>
            </a:r>
            <a:r>
              <a:rPr lang="fr-FR" sz="2800" b="1" dirty="0" smtClean="0">
                <a:solidFill>
                  <a:srgbClr val="000099"/>
                </a:solidFill>
                <a:effectLst>
                  <a:outerShdw blurRad="38100" dist="38100" dir="2700000" algn="tl">
                    <a:srgbClr val="000000">
                      <a:alpha val="43137"/>
                    </a:srgbClr>
                  </a:outerShdw>
                </a:effectLst>
              </a:rPr>
              <a:t>- : ILC</a:t>
            </a:r>
            <a:endParaRPr lang="fr-FR" sz="2800" b="1" dirty="0">
              <a:solidFill>
                <a:srgbClr val="000099"/>
              </a:solidFill>
              <a:effectLst>
                <a:outerShdw blurRad="38100" dist="38100" dir="2700000" algn="tl">
                  <a:srgbClr val="000000">
                    <a:alpha val="43137"/>
                  </a:srgbClr>
                </a:outerShdw>
              </a:effectLst>
            </a:endParaRPr>
          </a:p>
        </p:txBody>
      </p:sp>
      <p:sp>
        <p:nvSpPr>
          <p:cNvPr id="3" name="ZoneTexte 2"/>
          <p:cNvSpPr txBox="1"/>
          <p:nvPr/>
        </p:nvSpPr>
        <p:spPr>
          <a:xfrm>
            <a:off x="2133600" y="990600"/>
            <a:ext cx="5186035" cy="461665"/>
          </a:xfrm>
          <a:prstGeom prst="rect">
            <a:avLst/>
          </a:prstGeom>
          <a:noFill/>
        </p:spPr>
        <p:txBody>
          <a:bodyPr wrap="none" rtlCol="0">
            <a:spAutoFit/>
          </a:bodyPr>
          <a:lstStyle/>
          <a:p>
            <a:r>
              <a:rPr lang="fr-FR" sz="2400" dirty="0" smtClean="0"/>
              <a:t>Réduction des coûts de fabrication</a:t>
            </a:r>
          </a:p>
        </p:txBody>
      </p:sp>
      <p:sp>
        <p:nvSpPr>
          <p:cNvPr id="11" name="Text Box 23"/>
          <p:cNvSpPr txBox="1">
            <a:spLocks noChangeArrowheads="1"/>
          </p:cNvSpPr>
          <p:nvPr/>
        </p:nvSpPr>
        <p:spPr bwMode="auto">
          <a:xfrm>
            <a:off x="38099" y="1600200"/>
            <a:ext cx="9067801" cy="3490186"/>
          </a:xfrm>
          <a:prstGeom prst="rect">
            <a:avLst/>
          </a:prstGeom>
          <a:noFill/>
          <a:ln w="12700">
            <a:noFill/>
            <a:miter lim="800000"/>
            <a:headEnd type="none" w="sm" len="sm"/>
            <a:tailEnd type="none" w="sm" len="sm"/>
          </a:ln>
        </p:spPr>
        <p:txBody>
          <a:bodyPr wrap="square">
            <a:spAutoFit/>
          </a:bodyPr>
          <a:lstStyle/>
          <a:p>
            <a:pPr>
              <a:lnSpc>
                <a:spcPct val="120000"/>
              </a:lnSpc>
            </a:pPr>
            <a:r>
              <a:rPr lang="fr-FR" sz="2000" b="1" dirty="0" smtClean="0">
                <a:solidFill>
                  <a:srgbClr val="0000FF"/>
                </a:solidFill>
                <a:sym typeface="Wingdings 3" pitchFamily="18" charset="2"/>
              </a:rPr>
              <a:t>Principaux défis de R&amp;D</a:t>
            </a:r>
            <a:r>
              <a:rPr lang="fr-FR" sz="2000" dirty="0" smtClean="0">
                <a:solidFill>
                  <a:srgbClr val="0000FF"/>
                </a:solidFill>
                <a:sym typeface="Wingdings 3" pitchFamily="18" charset="2"/>
              </a:rPr>
              <a:t>, dans le périmètre Irfu-IN2P3:</a:t>
            </a:r>
          </a:p>
          <a:p>
            <a:pPr>
              <a:lnSpc>
                <a:spcPct val="120000"/>
              </a:lnSpc>
            </a:pPr>
            <a:endParaRPr lang="fr-FR" sz="2000" dirty="0" smtClean="0">
              <a:solidFill>
                <a:srgbClr val="0000FF"/>
              </a:solidFill>
              <a:sym typeface="Wingdings 3" pitchFamily="18" charset="2"/>
            </a:endParaRPr>
          </a:p>
          <a:p>
            <a:pPr marL="285750" indent="-285750">
              <a:lnSpc>
                <a:spcPct val="120000"/>
              </a:lnSpc>
              <a:buFont typeface="Arial" pitchFamily="34" charset="0"/>
              <a:buChar char="•"/>
            </a:pPr>
            <a:r>
              <a:rPr lang="fr-FR" dirty="0" smtClean="0">
                <a:solidFill>
                  <a:srgbClr val="0000FF"/>
                </a:solidFill>
                <a:sym typeface="Wingdings 3" pitchFamily="18" charset="2"/>
              </a:rPr>
              <a:t>S’associer aux études </a:t>
            </a:r>
            <a:r>
              <a:rPr lang="fr-FR" dirty="0">
                <a:solidFill>
                  <a:srgbClr val="0000FF"/>
                </a:solidFill>
                <a:sym typeface="Wingdings 3" pitchFamily="18" charset="2"/>
              </a:rPr>
              <a:t>d’industrialisation </a:t>
            </a:r>
            <a:r>
              <a:rPr lang="fr-FR" dirty="0" smtClean="0">
                <a:solidFill>
                  <a:srgbClr val="0000FF"/>
                </a:solidFill>
                <a:sym typeface="Wingdings 3" pitchFamily="18" charset="2"/>
              </a:rPr>
              <a:t>menées </a:t>
            </a:r>
            <a:r>
              <a:rPr lang="fr-FR" dirty="0">
                <a:solidFill>
                  <a:srgbClr val="0000FF"/>
                </a:solidFill>
                <a:sym typeface="Wingdings 3" pitchFamily="18" charset="2"/>
              </a:rPr>
              <a:t>par DESY et le CERN</a:t>
            </a:r>
          </a:p>
          <a:p>
            <a:pPr marL="285750" indent="-285750">
              <a:lnSpc>
                <a:spcPct val="120000"/>
              </a:lnSpc>
              <a:buFont typeface="Arial" pitchFamily="34" charset="0"/>
              <a:buChar char="•"/>
            </a:pPr>
            <a:r>
              <a:rPr lang="fr-FR" dirty="0" smtClean="0">
                <a:solidFill>
                  <a:srgbClr val="0000FF"/>
                </a:solidFill>
                <a:sym typeface="Wingdings 3" pitchFamily="18" charset="2"/>
              </a:rPr>
              <a:t>Ouvrir </a:t>
            </a:r>
            <a:r>
              <a:rPr lang="fr-FR" dirty="0">
                <a:solidFill>
                  <a:srgbClr val="0000FF"/>
                </a:solidFill>
                <a:sym typeface="Wingdings 3" pitchFamily="18" charset="2"/>
              </a:rPr>
              <a:t>la </a:t>
            </a:r>
            <a:r>
              <a:rPr lang="fr-FR" dirty="0" smtClean="0">
                <a:solidFill>
                  <a:srgbClr val="0000FF"/>
                </a:solidFill>
                <a:sym typeface="Wingdings 3" pitchFamily="18" charset="2"/>
              </a:rPr>
              <a:t>compétition </a:t>
            </a:r>
            <a:r>
              <a:rPr lang="fr-FR" dirty="0">
                <a:solidFill>
                  <a:srgbClr val="0000FF"/>
                </a:solidFill>
                <a:sym typeface="Wingdings 3" pitchFamily="18" charset="2"/>
              </a:rPr>
              <a:t>sur la production de cavités </a:t>
            </a:r>
            <a:r>
              <a:rPr lang="fr-FR" dirty="0" smtClean="0">
                <a:solidFill>
                  <a:srgbClr val="0000FF"/>
                </a:solidFill>
                <a:sym typeface="Wingdings 3" pitchFamily="18" charset="2"/>
              </a:rPr>
              <a:t>ILC</a:t>
            </a:r>
            <a:endParaRPr lang="fr-FR" dirty="0" smtClean="0">
              <a:solidFill>
                <a:srgbClr val="0000FF"/>
              </a:solidFill>
              <a:sym typeface="Wingdings 3" pitchFamily="18" charset="2"/>
            </a:endParaRPr>
          </a:p>
          <a:p>
            <a:pPr marL="285750" indent="-285750">
              <a:lnSpc>
                <a:spcPct val="120000"/>
              </a:lnSpc>
              <a:buFont typeface="Arial" pitchFamily="34" charset="0"/>
              <a:buChar char="•"/>
            </a:pPr>
            <a:r>
              <a:rPr lang="fr-FR" dirty="0" smtClean="0">
                <a:solidFill>
                  <a:srgbClr val="0000FF"/>
                </a:solidFill>
                <a:sym typeface="Wingdings 3" pitchFamily="18" charset="2"/>
              </a:rPr>
              <a:t>Maîtriser/réduire les coûts de production des coupleurs et cryomodules XFEL</a:t>
            </a:r>
          </a:p>
          <a:p>
            <a:pPr marL="742950" lvl="1" indent="-285750">
              <a:lnSpc>
                <a:spcPct val="120000"/>
              </a:lnSpc>
              <a:buFont typeface="Arial" pitchFamily="34" charset="0"/>
              <a:buChar char="•"/>
            </a:pPr>
            <a:r>
              <a:rPr lang="fr-FR" dirty="0" smtClean="0">
                <a:solidFill>
                  <a:srgbClr val="0000FF"/>
                </a:solidFill>
                <a:sym typeface="Wingdings 3" pitchFamily="18" charset="2"/>
              </a:rPr>
              <a:t>Brasage de coupleurs </a:t>
            </a:r>
            <a:endParaRPr lang="fr-FR" dirty="0" smtClean="0">
              <a:solidFill>
                <a:srgbClr val="0000FF"/>
              </a:solidFill>
              <a:sym typeface="Wingdings 3" pitchFamily="18" charset="2"/>
            </a:endParaRPr>
          </a:p>
          <a:p>
            <a:pPr marL="742950" lvl="1" indent="-285750">
              <a:lnSpc>
                <a:spcPct val="120000"/>
              </a:lnSpc>
              <a:buFont typeface="Arial" pitchFamily="34" charset="0"/>
              <a:buChar char="•"/>
            </a:pPr>
            <a:r>
              <a:rPr lang="fr-FR" dirty="0" smtClean="0">
                <a:solidFill>
                  <a:srgbClr val="0000FF"/>
                </a:solidFill>
                <a:sym typeface="Wingdings 3" pitchFamily="18" charset="2"/>
              </a:rPr>
              <a:t>Blindages </a:t>
            </a:r>
            <a:r>
              <a:rPr lang="fr-FR" dirty="0" smtClean="0">
                <a:solidFill>
                  <a:srgbClr val="0000FF"/>
                </a:solidFill>
                <a:sym typeface="Wingdings 3" pitchFamily="18" charset="2"/>
              </a:rPr>
              <a:t>magnétiques </a:t>
            </a:r>
            <a:endParaRPr lang="fr-FR" dirty="0" smtClean="0">
              <a:solidFill>
                <a:srgbClr val="0000FF"/>
              </a:solidFill>
              <a:sym typeface="Wingdings 3" pitchFamily="18" charset="2"/>
            </a:endParaRPr>
          </a:p>
          <a:p>
            <a:pPr marL="742950" lvl="1" indent="-285750">
              <a:lnSpc>
                <a:spcPct val="120000"/>
              </a:lnSpc>
              <a:buFont typeface="Arial" pitchFamily="34" charset="0"/>
              <a:buChar char="•"/>
            </a:pPr>
            <a:r>
              <a:rPr lang="fr-FR" dirty="0" smtClean="0">
                <a:solidFill>
                  <a:srgbClr val="0000FF"/>
                </a:solidFill>
                <a:sym typeface="Wingdings 3" pitchFamily="18" charset="2"/>
              </a:rPr>
              <a:t>Manteaux </a:t>
            </a:r>
            <a:r>
              <a:rPr lang="fr-FR" dirty="0" smtClean="0">
                <a:solidFill>
                  <a:srgbClr val="0000FF"/>
                </a:solidFill>
                <a:sym typeface="Wingdings 3" pitchFamily="18" charset="2"/>
              </a:rPr>
              <a:t>de </a:t>
            </a:r>
            <a:r>
              <a:rPr lang="fr-FR" dirty="0" err="1" smtClean="0">
                <a:solidFill>
                  <a:srgbClr val="0000FF"/>
                </a:solidFill>
                <a:sym typeface="Wingdings 3" pitchFamily="18" charset="2"/>
              </a:rPr>
              <a:t>superisolation</a:t>
            </a:r>
            <a:r>
              <a:rPr lang="fr-FR" dirty="0" smtClean="0">
                <a:solidFill>
                  <a:srgbClr val="0000FF"/>
                </a:solidFill>
                <a:sym typeface="Wingdings 3" pitchFamily="18" charset="2"/>
              </a:rPr>
              <a:t> </a:t>
            </a:r>
            <a:endParaRPr lang="fr-FR" dirty="0" smtClean="0">
              <a:solidFill>
                <a:srgbClr val="0000FF"/>
              </a:solidFill>
              <a:sym typeface="Wingdings 3" pitchFamily="18" charset="2"/>
            </a:endParaRPr>
          </a:p>
          <a:p>
            <a:pPr marL="742950" lvl="1" indent="-285750">
              <a:lnSpc>
                <a:spcPct val="120000"/>
              </a:lnSpc>
              <a:buFont typeface="Arial" pitchFamily="34" charset="0"/>
              <a:buChar char="•"/>
            </a:pPr>
            <a:r>
              <a:rPr lang="fr-FR" dirty="0" smtClean="0">
                <a:solidFill>
                  <a:srgbClr val="0000FF"/>
                </a:solidFill>
                <a:sym typeface="Wingdings 3" pitchFamily="18" charset="2"/>
              </a:rPr>
              <a:t>Simplification </a:t>
            </a:r>
            <a:r>
              <a:rPr lang="fr-FR" dirty="0" smtClean="0">
                <a:solidFill>
                  <a:srgbClr val="0000FF"/>
                </a:solidFill>
                <a:sym typeface="Wingdings 3" pitchFamily="18" charset="2"/>
              </a:rPr>
              <a:t>des procédures (visserie propre)</a:t>
            </a:r>
          </a:p>
          <a:p>
            <a:pPr marL="742950" lvl="1" indent="-285750">
              <a:lnSpc>
                <a:spcPct val="120000"/>
              </a:lnSpc>
              <a:buFont typeface="Arial" pitchFamily="34" charset="0"/>
              <a:buChar char="•"/>
            </a:pPr>
            <a:r>
              <a:rPr lang="fr-FR" dirty="0" smtClean="0">
                <a:solidFill>
                  <a:srgbClr val="0000FF"/>
                </a:solidFill>
                <a:sym typeface="Wingdings 3" pitchFamily="18" charset="2"/>
              </a:rPr>
              <a:t>Etc..</a:t>
            </a:r>
          </a:p>
        </p:txBody>
      </p:sp>
    </p:spTree>
    <p:extLst>
      <p:ext uri="{BB962C8B-B14F-4D97-AF65-F5344CB8AC3E}">
        <p14:creationId xmlns:p14="http://schemas.microsoft.com/office/powerpoint/2010/main" val="15673841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0287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CLIC</a:t>
            </a:r>
            <a:endParaRPr lang="fr-FR" sz="2800" b="1" dirty="0">
              <a:solidFill>
                <a:srgbClr val="000099"/>
              </a:solidFill>
              <a:effectLst>
                <a:outerShdw blurRad="38100" dist="38100" dir="2700000" algn="tl">
                  <a:srgbClr val="000000">
                    <a:alpha val="43137"/>
                  </a:srgbClr>
                </a:outerShdw>
              </a:effectLst>
            </a:endParaRPr>
          </a:p>
        </p:txBody>
      </p:sp>
      <p:sp>
        <p:nvSpPr>
          <p:cNvPr id="7" name="Rectangle 6"/>
          <p:cNvSpPr/>
          <p:nvPr/>
        </p:nvSpPr>
        <p:spPr>
          <a:xfrm>
            <a:off x="228600" y="838200"/>
            <a:ext cx="8762999" cy="1200329"/>
          </a:xfrm>
          <a:prstGeom prst="rect">
            <a:avLst/>
          </a:prstGeom>
        </p:spPr>
        <p:txBody>
          <a:bodyPr wrap="square">
            <a:spAutoFit/>
          </a:bodyPr>
          <a:lstStyle/>
          <a:p>
            <a:r>
              <a:rPr lang="fr-FR" dirty="0" smtClean="0"/>
              <a:t>Deux </a:t>
            </a:r>
            <a:r>
              <a:rPr lang="fr-FR" dirty="0"/>
              <a:t>pôles d’activité se dégagent : </a:t>
            </a:r>
          </a:p>
          <a:p>
            <a:pPr marL="285750" lvl="0" indent="-285750">
              <a:buFont typeface="Arial" pitchFamily="34" charset="0"/>
              <a:buChar char="•"/>
            </a:pPr>
            <a:r>
              <a:rPr lang="fr-FR" dirty="0"/>
              <a:t>la recherche des hauts gradients en RF </a:t>
            </a:r>
            <a:r>
              <a:rPr lang="fr-FR" dirty="0" smtClean="0"/>
              <a:t>des structures </a:t>
            </a:r>
            <a:r>
              <a:rPr lang="fr-FR" dirty="0"/>
              <a:t>accélératrices 12 </a:t>
            </a:r>
            <a:r>
              <a:rPr lang="fr-FR" dirty="0" smtClean="0"/>
              <a:t>GHz</a:t>
            </a:r>
          </a:p>
          <a:p>
            <a:pPr marL="285750" lvl="0" indent="-285750">
              <a:buFont typeface="Arial" pitchFamily="34" charset="0"/>
              <a:buChar char="•"/>
            </a:pPr>
            <a:r>
              <a:rPr lang="fr-FR" dirty="0" smtClean="0"/>
              <a:t>les </a:t>
            </a:r>
            <a:r>
              <a:rPr lang="fr-FR" dirty="0"/>
              <a:t>techniques de production des électrons et positons, de stabilisation, de mesure et de contrôle des faisceaux, notamment au point d’interaction.</a:t>
            </a:r>
          </a:p>
        </p:txBody>
      </p:sp>
      <p:pic>
        <p:nvPicPr>
          <p:cNvPr id="8" name="Picture 2" descr="G:\Users\w\wfarabol\Documents\Presentations\progress reports SACM\20111130234707.png"/>
          <p:cNvPicPr>
            <a:picLocks noChangeAspect="1" noChangeArrowheads="1"/>
          </p:cNvPicPr>
          <p:nvPr/>
        </p:nvPicPr>
        <p:blipFill>
          <a:blip r:embed="rId2" cstate="print">
            <a:extLst>
              <a:ext uri="{28A0092B-C50C-407E-A947-70E740481C1C}">
                <a14:useLocalDpi xmlns:a14="http://schemas.microsoft.com/office/drawing/2010/main" val="0"/>
              </a:ext>
            </a:extLst>
          </a:blip>
          <a:srcRect l="6105" t="11234" r="49950" b="30493"/>
          <a:stretch>
            <a:fillRect/>
          </a:stretch>
        </p:blipFill>
        <p:spPr bwMode="auto">
          <a:xfrm>
            <a:off x="2871788" y="2209800"/>
            <a:ext cx="2386012"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73"/>
          <p:cNvSpPr txBox="1">
            <a:spLocks noChangeArrowheads="1"/>
          </p:cNvSpPr>
          <p:nvPr/>
        </p:nvSpPr>
        <p:spPr bwMode="auto">
          <a:xfrm>
            <a:off x="0" y="4876800"/>
            <a:ext cx="27479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000" rIns="1800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lnSpc>
                <a:spcPct val="80000"/>
              </a:lnSpc>
              <a:spcBef>
                <a:spcPct val="20000"/>
              </a:spcBef>
              <a:spcAft>
                <a:spcPct val="0"/>
              </a:spcAft>
              <a:buChar char="•"/>
              <a:defRPr>
                <a:solidFill>
                  <a:schemeClr val="tx1"/>
                </a:solidFill>
                <a:latin typeface="Arial" charset="0"/>
              </a:defRPr>
            </a:lvl6pPr>
            <a:lvl7pPr marL="2971800" indent="-228600" eaLnBrk="0" fontAlgn="base" hangingPunct="0">
              <a:lnSpc>
                <a:spcPct val="80000"/>
              </a:lnSpc>
              <a:spcBef>
                <a:spcPct val="20000"/>
              </a:spcBef>
              <a:spcAft>
                <a:spcPct val="0"/>
              </a:spcAft>
              <a:buChar char="•"/>
              <a:defRPr>
                <a:solidFill>
                  <a:schemeClr val="tx1"/>
                </a:solidFill>
                <a:latin typeface="Arial" charset="0"/>
              </a:defRPr>
            </a:lvl7pPr>
            <a:lvl8pPr marL="3429000" indent="-228600" eaLnBrk="0" fontAlgn="base" hangingPunct="0">
              <a:lnSpc>
                <a:spcPct val="80000"/>
              </a:lnSpc>
              <a:spcBef>
                <a:spcPct val="20000"/>
              </a:spcBef>
              <a:spcAft>
                <a:spcPct val="0"/>
              </a:spcAft>
              <a:buChar char="•"/>
              <a:defRPr>
                <a:solidFill>
                  <a:schemeClr val="tx1"/>
                </a:solidFill>
                <a:latin typeface="Arial" charset="0"/>
              </a:defRPr>
            </a:lvl8pPr>
            <a:lvl9pPr marL="3886200" indent="-228600" eaLnBrk="0" fontAlgn="base" hangingPunct="0">
              <a:lnSpc>
                <a:spcPct val="80000"/>
              </a:lnSpc>
              <a:spcBef>
                <a:spcPct val="20000"/>
              </a:spcBef>
              <a:spcAft>
                <a:spcPct val="0"/>
              </a:spcAft>
              <a:buChar char="•"/>
              <a:defRPr>
                <a:solidFill>
                  <a:schemeClr val="tx1"/>
                </a:solidFill>
                <a:latin typeface="Arial" charset="0"/>
              </a:defRPr>
            </a:lvl9pPr>
          </a:lstStyle>
          <a:p>
            <a:pPr algn="ctr" eaLnBrk="1" hangingPunct="1">
              <a:buFontTx/>
              <a:buNone/>
            </a:pPr>
            <a:r>
              <a:rPr lang="fr-FR" sz="1200" b="1" dirty="0">
                <a:solidFill>
                  <a:srgbClr val="006600"/>
                </a:solidFill>
              </a:rPr>
              <a:t>Gradient d’accélération 132 MV/m pour pulse de 80 MW – 240 ns</a:t>
            </a:r>
          </a:p>
          <a:p>
            <a:pPr algn="ctr" eaLnBrk="1" hangingPunct="1">
              <a:buFontTx/>
              <a:buNone/>
            </a:pPr>
            <a:r>
              <a:rPr lang="fr-FR" sz="1200" b="1" dirty="0">
                <a:solidFill>
                  <a:srgbClr val="006600"/>
                </a:solidFill>
              </a:rPr>
              <a:t>Peu de claquages – faible dispersion en énergie</a:t>
            </a:r>
          </a:p>
        </p:txBody>
      </p:sp>
      <p:sp>
        <p:nvSpPr>
          <p:cNvPr id="10" name="ZoneTexte 9"/>
          <p:cNvSpPr txBox="1"/>
          <p:nvPr/>
        </p:nvSpPr>
        <p:spPr>
          <a:xfrm>
            <a:off x="304800" y="4248258"/>
            <a:ext cx="1885453" cy="369332"/>
          </a:xfrm>
          <a:prstGeom prst="rect">
            <a:avLst/>
          </a:prstGeom>
          <a:noFill/>
        </p:spPr>
        <p:txBody>
          <a:bodyPr wrap="none" rtlCol="0">
            <a:spAutoFit/>
          </a:bodyPr>
          <a:lstStyle/>
          <a:p>
            <a:r>
              <a:rPr lang="fr-FR" dirty="0" smtClean="0"/>
              <a:t>CTF3/CALIFES</a:t>
            </a:r>
            <a:endParaRPr lang="fr-FR" dirty="0"/>
          </a:p>
        </p:txBody>
      </p:sp>
      <p:sp>
        <p:nvSpPr>
          <p:cNvPr id="11" name="Rectangle 10"/>
          <p:cNvSpPr/>
          <p:nvPr/>
        </p:nvSpPr>
        <p:spPr>
          <a:xfrm>
            <a:off x="5334000" y="2514600"/>
            <a:ext cx="3505200" cy="2585323"/>
          </a:xfrm>
          <a:prstGeom prst="rect">
            <a:avLst/>
          </a:prstGeom>
        </p:spPr>
        <p:txBody>
          <a:bodyPr wrap="square">
            <a:spAutoFit/>
          </a:bodyPr>
          <a:lstStyle/>
          <a:p>
            <a:r>
              <a:rPr lang="fr-FR" dirty="0"/>
              <a:t>En 2010 et 2011, plusieurs cavités accélératrices 12 GHz en cuivre type CLIC ont atteint un gradient accélérateur de 100 MV/m avec une probabilité de claquage relativement faible (de 10</a:t>
            </a:r>
            <a:r>
              <a:rPr lang="fr-FR" baseline="30000" dirty="0"/>
              <a:t>-3</a:t>
            </a:r>
            <a:r>
              <a:rPr lang="fr-FR" dirty="0"/>
              <a:t> à 10</a:t>
            </a:r>
            <a:r>
              <a:rPr lang="fr-FR" baseline="30000" dirty="0"/>
              <a:t>-7</a:t>
            </a:r>
            <a:r>
              <a:rPr lang="fr-FR" dirty="0"/>
              <a:t> /impulsion/m).</a:t>
            </a:r>
          </a:p>
          <a:p>
            <a:r>
              <a:rPr lang="fr-FR" dirty="0"/>
              <a:t>  </a:t>
            </a:r>
          </a:p>
        </p:txBody>
      </p:sp>
    </p:spTree>
    <p:extLst>
      <p:ext uri="{BB962C8B-B14F-4D97-AF65-F5344CB8AC3E}">
        <p14:creationId xmlns:p14="http://schemas.microsoft.com/office/powerpoint/2010/main" val="4232704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834509"/>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CLIC: Structures accélératrices</a:t>
            </a:r>
            <a:endParaRPr lang="fr-FR" sz="2800" b="1" dirty="0">
              <a:solidFill>
                <a:srgbClr val="000099"/>
              </a:solidFill>
              <a:effectLst>
                <a:outerShdw blurRad="38100" dist="38100" dir="2700000" algn="tl">
                  <a:srgbClr val="000000">
                    <a:alpha val="43137"/>
                  </a:srgbClr>
                </a:outerShdw>
              </a:effectLst>
            </a:endParaRPr>
          </a:p>
        </p:txBody>
      </p:sp>
      <p:sp>
        <p:nvSpPr>
          <p:cNvPr id="6" name="Rectangle 5"/>
          <p:cNvSpPr/>
          <p:nvPr/>
        </p:nvSpPr>
        <p:spPr>
          <a:xfrm>
            <a:off x="3732046" y="786063"/>
            <a:ext cx="5411954" cy="6186309"/>
          </a:xfrm>
          <a:prstGeom prst="rect">
            <a:avLst/>
          </a:prstGeom>
        </p:spPr>
        <p:txBody>
          <a:bodyPr wrap="square">
            <a:spAutoFit/>
          </a:bodyPr>
          <a:lstStyle/>
          <a:p>
            <a:r>
              <a:rPr lang="fr-FR" sz="1200" dirty="0" smtClean="0"/>
              <a:t>Pour </a:t>
            </a:r>
            <a:r>
              <a:rPr lang="fr-FR" sz="1200" dirty="0"/>
              <a:t>la période 2012-2016, la faisabilité technique de la cavité RF de base CLIC « toute équipée » reste à démontrer, en intégrant en particulier un réseau d’absorbeurs hyperfréquence permettant d’atténuer fortement les modes supérieurs. </a:t>
            </a:r>
            <a:r>
              <a:rPr lang="fr-FR" sz="1200" dirty="0" smtClean="0"/>
              <a:t>Les </a:t>
            </a:r>
            <a:r>
              <a:rPr lang="fr-FR" sz="1200" dirty="0"/>
              <a:t>structures accélératrices seront ensuite testées en puissance à l’aide de klystrons ou intégrées à des modules CLIC à deux faisceaux pour des essais avec faisceau sur CTF3.</a:t>
            </a:r>
          </a:p>
          <a:p>
            <a:r>
              <a:rPr lang="fr-FR" sz="1200" dirty="0"/>
              <a:t>  </a:t>
            </a:r>
          </a:p>
          <a:p>
            <a:r>
              <a:rPr lang="fr-FR" sz="1200" dirty="0" smtClean="0"/>
              <a:t>Plan de développement à 10 ans</a:t>
            </a:r>
            <a:endParaRPr lang="fr-FR" sz="1200" dirty="0"/>
          </a:p>
          <a:p>
            <a:pPr marL="171450" lvl="0" indent="-171450">
              <a:buFont typeface="Arial" pitchFamily="34" charset="0"/>
              <a:buChar char="•"/>
            </a:pPr>
            <a:r>
              <a:rPr lang="fr-FR" sz="1200" b="1" dirty="0"/>
              <a:t>Conception RF des structures à onde progressive haut gradient</a:t>
            </a:r>
            <a:r>
              <a:rPr lang="fr-FR" sz="1200" dirty="0"/>
              <a:t>: </a:t>
            </a:r>
            <a:r>
              <a:rPr lang="fr-FR" sz="1200" dirty="0" smtClean="0"/>
              <a:t>modélisation </a:t>
            </a:r>
            <a:r>
              <a:rPr lang="fr-FR" sz="1200" dirty="0"/>
              <a:t>de l’extraction, a</a:t>
            </a:r>
            <a:r>
              <a:rPr lang="fr-FR" sz="1200" dirty="0" smtClean="0"/>
              <a:t>tténuation </a:t>
            </a:r>
            <a:r>
              <a:rPr lang="fr-FR" sz="1200" dirty="0"/>
              <a:t>et </a:t>
            </a:r>
            <a:r>
              <a:rPr lang="fr-FR" sz="1200" dirty="0" smtClean="0"/>
              <a:t>détection </a:t>
            </a:r>
            <a:r>
              <a:rPr lang="fr-FR" sz="1200" dirty="0"/>
              <a:t>des modes supérieurs dans les cavités avec comme application la mesure de position transverse du faisceau et éventuellement la détection de claquages (diagnostics RF). </a:t>
            </a:r>
          </a:p>
          <a:p>
            <a:pPr marL="171450" lvl="0" indent="-171450">
              <a:buFont typeface="Arial" pitchFamily="34" charset="0"/>
              <a:buChar char="•"/>
            </a:pPr>
            <a:r>
              <a:rPr lang="fr-FR" sz="1200" b="1" dirty="0"/>
              <a:t>Ingénierie des cavités haut gradient en cuivre</a:t>
            </a:r>
            <a:r>
              <a:rPr lang="fr-FR" sz="1200" dirty="0"/>
              <a:t>: l’objectif est d’améliorer la maîtrise des procédés de fabrication tels que l’usinage d’ultra-précision, l’assemblage haute température par diffusion et par brasage, les traitements de surface par attaque chimique et l’assemblage en environnement ultra-propre.</a:t>
            </a:r>
          </a:p>
          <a:p>
            <a:pPr marL="171450" lvl="0" indent="-171450">
              <a:buFont typeface="Arial" pitchFamily="34" charset="0"/>
              <a:buChar char="•"/>
            </a:pPr>
            <a:r>
              <a:rPr lang="fr-FR" sz="1200" b="1" dirty="0"/>
              <a:t>Fabrication de structures accélératrice type CLIC</a:t>
            </a:r>
            <a:r>
              <a:rPr lang="fr-FR" sz="1200" dirty="0"/>
              <a:t>: les caractéristiques propres aux structures CLIC seront intégrées progressivement avec une optimisation du design en collaboration avec nos partenaires industriels. </a:t>
            </a:r>
          </a:p>
          <a:p>
            <a:pPr marL="171450" lvl="0" indent="-171450">
              <a:buFont typeface="Arial" pitchFamily="34" charset="0"/>
              <a:buChar char="•"/>
            </a:pPr>
            <a:r>
              <a:rPr lang="fr-FR" sz="1200" b="1" dirty="0"/>
              <a:t>Test en puissance RF des structures accélératrices haut gradient 12 GHz </a:t>
            </a:r>
            <a:r>
              <a:rPr lang="fr-FR" sz="1200" dirty="0"/>
              <a:t>: il est primordial d’accroitre rapidement les capacités de test en puissance. L’implantation d’une nouvelle station d’essai 12 GHz à l’</a:t>
            </a:r>
            <a:r>
              <a:rPr lang="fr-FR" sz="1200" dirty="0" err="1"/>
              <a:t>Irfu</a:t>
            </a:r>
            <a:r>
              <a:rPr lang="fr-FR" sz="1200" dirty="0"/>
              <a:t> sur le schéma klystron-modulateur-compresseur d’impulsion serait d’un grand intérêt scientifique et technique. </a:t>
            </a:r>
            <a:endParaRPr lang="fr-FR" sz="1200" dirty="0" smtClean="0"/>
          </a:p>
          <a:p>
            <a:pPr marL="171450" lvl="0" indent="-171450">
              <a:buFont typeface="Arial" pitchFamily="34" charset="0"/>
              <a:buChar char="•"/>
            </a:pPr>
            <a:r>
              <a:rPr lang="fr-FR" sz="1200" b="1" dirty="0" smtClean="0"/>
              <a:t>Opération </a:t>
            </a:r>
            <a:r>
              <a:rPr lang="fr-FR" sz="1200" b="1" dirty="0"/>
              <a:t>des structures accélératrices à CTF3 :</a:t>
            </a:r>
            <a:r>
              <a:rPr lang="fr-FR" sz="1200" dirty="0"/>
              <a:t> les structures seraient intégrées à des modules CLIC à deux faisceaux 12 GHz, l’objectif étant de caractériser complètement les cavités en environnement accélérateur</a:t>
            </a:r>
            <a:r>
              <a:rPr lang="fr-FR" sz="1200" dirty="0" smtClean="0"/>
              <a:t>.</a:t>
            </a:r>
            <a:endParaRPr lang="fr-FR" sz="1200" dirty="0"/>
          </a:p>
        </p:txBody>
      </p:sp>
      <p:pic>
        <p:nvPicPr>
          <p:cNvPr id="7" name="Picture 13" descr="IMG_03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453" y="786063"/>
            <a:ext cx="3179344" cy="423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88" y="5025189"/>
            <a:ext cx="2547074" cy="178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152400" y="4748190"/>
            <a:ext cx="3329758" cy="276999"/>
          </a:xfrm>
          <a:prstGeom prst="rect">
            <a:avLst/>
          </a:prstGeom>
          <a:noFill/>
        </p:spPr>
        <p:txBody>
          <a:bodyPr wrap="none" rtlCol="0">
            <a:spAutoFit/>
          </a:bodyPr>
          <a:lstStyle/>
          <a:p>
            <a:r>
              <a:rPr lang="fr-FR" sz="1200" dirty="0" smtClean="0">
                <a:solidFill>
                  <a:schemeClr val="bg1"/>
                </a:solidFill>
              </a:rPr>
              <a:t>Structures CLIC </a:t>
            </a:r>
            <a:r>
              <a:rPr lang="fr-FR" sz="1200" dirty="0" err="1" smtClean="0">
                <a:solidFill>
                  <a:schemeClr val="bg1"/>
                </a:solidFill>
              </a:rPr>
              <a:t>Irfu</a:t>
            </a:r>
            <a:r>
              <a:rPr lang="fr-FR" sz="1200" dirty="0" smtClean="0">
                <a:solidFill>
                  <a:schemeClr val="bg1"/>
                </a:solidFill>
              </a:rPr>
              <a:t>-</a:t>
            </a:r>
            <a:r>
              <a:rPr lang="fr-FR" sz="1200" dirty="0" err="1" smtClean="0">
                <a:solidFill>
                  <a:schemeClr val="bg1"/>
                </a:solidFill>
              </a:rPr>
              <a:t>Mécachrome</a:t>
            </a:r>
            <a:r>
              <a:rPr lang="fr-FR" sz="1200" dirty="0" smtClean="0">
                <a:solidFill>
                  <a:schemeClr val="bg1"/>
                </a:solidFill>
              </a:rPr>
              <a:t>-Thales</a:t>
            </a:r>
            <a:endParaRPr lang="fr-FR" sz="1200" dirty="0">
              <a:solidFill>
                <a:schemeClr val="bg1"/>
              </a:solidFill>
            </a:endParaRPr>
          </a:p>
        </p:txBody>
      </p:sp>
    </p:spTree>
    <p:extLst>
      <p:ext uri="{BB962C8B-B14F-4D97-AF65-F5344CB8AC3E}">
        <p14:creationId xmlns:p14="http://schemas.microsoft.com/office/powerpoint/2010/main" val="15763830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CERNcomplex-croppe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143000"/>
            <a:ext cx="84851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381000" y="1524000"/>
            <a:ext cx="7391400" cy="24384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TextBox 4"/>
          <p:cNvSpPr txBox="1">
            <a:spLocks noChangeArrowheads="1"/>
          </p:cNvSpPr>
          <p:nvPr/>
        </p:nvSpPr>
        <p:spPr bwMode="auto">
          <a:xfrm>
            <a:off x="7461250" y="1143000"/>
            <a:ext cx="1682127" cy="249299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b="1" dirty="0">
                <a:solidFill>
                  <a:srgbClr val="00B050"/>
                </a:solidFill>
                <a:latin typeface="Calibri" pitchFamily="34" charset="0"/>
              </a:rPr>
              <a:t>RR </a:t>
            </a:r>
            <a:r>
              <a:rPr lang="en-US" sz="2800" b="1" dirty="0" err="1">
                <a:solidFill>
                  <a:srgbClr val="00B050"/>
                </a:solidFill>
                <a:latin typeface="Calibri" pitchFamily="34" charset="0"/>
              </a:rPr>
              <a:t>LHeC</a:t>
            </a:r>
            <a:r>
              <a:rPr lang="en-US" sz="2800" b="1" dirty="0">
                <a:solidFill>
                  <a:srgbClr val="00B050"/>
                </a:solidFill>
                <a:latin typeface="Calibri" pitchFamily="34" charset="0"/>
              </a:rPr>
              <a:t>:</a:t>
            </a:r>
          </a:p>
          <a:p>
            <a:pPr eaLnBrk="1" fontAlgn="base" hangingPunct="1">
              <a:spcBef>
                <a:spcPct val="0"/>
              </a:spcBef>
              <a:spcAft>
                <a:spcPct val="0"/>
              </a:spcAft>
            </a:pPr>
            <a:r>
              <a:rPr lang="en-US" sz="2000" b="1" dirty="0" smtClean="0">
                <a:solidFill>
                  <a:srgbClr val="00B050"/>
                </a:solidFill>
                <a:latin typeface="Calibri" pitchFamily="34" charset="0"/>
              </a:rPr>
              <a:t>new </a:t>
            </a:r>
            <a:r>
              <a:rPr lang="en-US" sz="2000" b="1" dirty="0">
                <a:solidFill>
                  <a:srgbClr val="00B050"/>
                </a:solidFill>
                <a:latin typeface="Calibri" pitchFamily="34" charset="0"/>
              </a:rPr>
              <a:t>ring </a:t>
            </a:r>
          </a:p>
          <a:p>
            <a:pPr eaLnBrk="1" fontAlgn="base" hangingPunct="1">
              <a:spcBef>
                <a:spcPct val="0"/>
              </a:spcBef>
              <a:spcAft>
                <a:spcPct val="0"/>
              </a:spcAft>
            </a:pPr>
            <a:r>
              <a:rPr lang="en-US" sz="2000" b="1" dirty="0">
                <a:solidFill>
                  <a:srgbClr val="00B050"/>
                </a:solidFill>
                <a:latin typeface="Calibri" pitchFamily="34" charset="0"/>
              </a:rPr>
              <a:t>in LHC tunnel,</a:t>
            </a:r>
          </a:p>
          <a:p>
            <a:pPr eaLnBrk="1" fontAlgn="base" hangingPunct="1">
              <a:spcBef>
                <a:spcPct val="0"/>
              </a:spcBef>
              <a:spcAft>
                <a:spcPct val="0"/>
              </a:spcAft>
            </a:pPr>
            <a:r>
              <a:rPr lang="en-US" sz="2000" b="1" dirty="0">
                <a:solidFill>
                  <a:srgbClr val="00B050"/>
                </a:solidFill>
                <a:latin typeface="Calibri" pitchFamily="34" charset="0"/>
              </a:rPr>
              <a:t>with bypasses</a:t>
            </a:r>
          </a:p>
          <a:p>
            <a:pPr eaLnBrk="1" fontAlgn="base" hangingPunct="1">
              <a:spcBef>
                <a:spcPct val="0"/>
              </a:spcBef>
              <a:spcAft>
                <a:spcPct val="0"/>
              </a:spcAft>
            </a:pPr>
            <a:r>
              <a:rPr lang="en-US" sz="2000" b="1" dirty="0">
                <a:solidFill>
                  <a:srgbClr val="00B050"/>
                </a:solidFill>
                <a:latin typeface="Calibri" pitchFamily="34" charset="0"/>
              </a:rPr>
              <a:t>around </a:t>
            </a:r>
          </a:p>
          <a:p>
            <a:pPr eaLnBrk="1" fontAlgn="base" hangingPunct="1">
              <a:spcBef>
                <a:spcPct val="0"/>
              </a:spcBef>
              <a:spcAft>
                <a:spcPct val="0"/>
              </a:spcAft>
            </a:pPr>
            <a:r>
              <a:rPr lang="en-US" sz="2000" b="1" dirty="0">
                <a:solidFill>
                  <a:srgbClr val="00B050"/>
                </a:solidFill>
                <a:latin typeface="Calibri" pitchFamily="34" charset="0"/>
              </a:rPr>
              <a:t>experiments</a:t>
            </a:r>
            <a:endParaRPr lang="en-US" sz="2800" b="1" dirty="0">
              <a:solidFill>
                <a:srgbClr val="00B050"/>
              </a:solidFill>
              <a:latin typeface="Calibri" pitchFamily="34" charset="0"/>
            </a:endParaRPr>
          </a:p>
          <a:p>
            <a:pPr eaLnBrk="1" fontAlgn="base" hangingPunct="1">
              <a:spcBef>
                <a:spcPct val="0"/>
              </a:spcBef>
              <a:spcAft>
                <a:spcPct val="0"/>
              </a:spcAft>
            </a:pPr>
            <a:endParaRPr lang="en-US" sz="2800" b="1" dirty="0">
              <a:solidFill>
                <a:srgbClr val="00B050"/>
              </a:solidFill>
              <a:latin typeface="Calibri" pitchFamily="34" charset="0"/>
            </a:endParaRPr>
          </a:p>
        </p:txBody>
      </p:sp>
      <p:sp>
        <p:nvSpPr>
          <p:cNvPr id="6" name="Oval 5"/>
          <p:cNvSpPr/>
          <p:nvPr/>
        </p:nvSpPr>
        <p:spPr>
          <a:xfrm>
            <a:off x="5562600" y="4114800"/>
            <a:ext cx="1371600" cy="6096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7" name="TextBox 6"/>
          <p:cNvSpPr txBox="1">
            <a:spLocks noChangeArrowheads="1"/>
          </p:cNvSpPr>
          <p:nvPr/>
        </p:nvSpPr>
        <p:spPr bwMode="auto">
          <a:xfrm>
            <a:off x="6940550" y="3962400"/>
            <a:ext cx="2209772" cy="200054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b="1" dirty="0">
                <a:solidFill>
                  <a:srgbClr val="00B050"/>
                </a:solidFill>
                <a:latin typeface="Calibri" pitchFamily="34" charset="0"/>
              </a:rPr>
              <a:t>RR </a:t>
            </a:r>
            <a:r>
              <a:rPr lang="en-US" sz="2800" b="1" dirty="0" err="1">
                <a:solidFill>
                  <a:srgbClr val="00B050"/>
                </a:solidFill>
                <a:latin typeface="Calibri" pitchFamily="34" charset="0"/>
              </a:rPr>
              <a:t>LHeC</a:t>
            </a:r>
            <a:endParaRPr lang="en-US" sz="2800" b="1" dirty="0">
              <a:solidFill>
                <a:srgbClr val="00B050"/>
              </a:solidFill>
              <a:latin typeface="Calibri" pitchFamily="34" charset="0"/>
            </a:endParaRPr>
          </a:p>
          <a:p>
            <a:pPr eaLnBrk="1" fontAlgn="base" hangingPunct="1">
              <a:spcBef>
                <a:spcPct val="0"/>
              </a:spcBef>
              <a:spcAft>
                <a:spcPct val="0"/>
              </a:spcAft>
            </a:pPr>
            <a:r>
              <a:rPr lang="en-US" sz="2800" b="1" dirty="0">
                <a:solidFill>
                  <a:srgbClr val="00B050"/>
                </a:solidFill>
                <a:latin typeface="Calibri" pitchFamily="34" charset="0"/>
              </a:rPr>
              <a:t>e-/e+ injector</a:t>
            </a:r>
          </a:p>
          <a:p>
            <a:pPr eaLnBrk="1" fontAlgn="base" hangingPunct="1">
              <a:spcBef>
                <a:spcPct val="0"/>
              </a:spcBef>
              <a:spcAft>
                <a:spcPct val="0"/>
              </a:spcAft>
            </a:pPr>
            <a:r>
              <a:rPr lang="en-US" sz="2000" b="1" dirty="0" smtClean="0">
                <a:solidFill>
                  <a:srgbClr val="00B050"/>
                </a:solidFill>
                <a:latin typeface="Calibri" pitchFamily="34" charset="0"/>
              </a:rPr>
              <a:t>10 </a:t>
            </a:r>
            <a:r>
              <a:rPr lang="en-US" sz="2000" b="1" dirty="0" err="1">
                <a:solidFill>
                  <a:srgbClr val="00B050"/>
                </a:solidFill>
                <a:latin typeface="Calibri" pitchFamily="34" charset="0"/>
              </a:rPr>
              <a:t>GeV</a:t>
            </a:r>
            <a:r>
              <a:rPr lang="en-US" sz="2000" b="1" dirty="0">
                <a:solidFill>
                  <a:srgbClr val="00B050"/>
                </a:solidFill>
                <a:latin typeface="Calibri" pitchFamily="34" charset="0"/>
              </a:rPr>
              <a:t>,</a:t>
            </a:r>
          </a:p>
          <a:p>
            <a:pPr eaLnBrk="1" fontAlgn="base" hangingPunct="1">
              <a:spcBef>
                <a:spcPct val="0"/>
              </a:spcBef>
              <a:spcAft>
                <a:spcPct val="0"/>
              </a:spcAft>
            </a:pPr>
            <a:r>
              <a:rPr lang="en-US" sz="2000" b="1" dirty="0">
                <a:solidFill>
                  <a:srgbClr val="00B050"/>
                </a:solidFill>
                <a:latin typeface="Calibri" pitchFamily="34" charset="0"/>
              </a:rPr>
              <a:t>10 min. filling time</a:t>
            </a:r>
            <a:endParaRPr lang="en-US" sz="2800" b="1" dirty="0">
              <a:solidFill>
                <a:srgbClr val="00B050"/>
              </a:solidFill>
              <a:latin typeface="Calibri" pitchFamily="34" charset="0"/>
            </a:endParaRPr>
          </a:p>
          <a:p>
            <a:pPr eaLnBrk="1" fontAlgn="base" hangingPunct="1">
              <a:spcBef>
                <a:spcPct val="0"/>
              </a:spcBef>
              <a:spcAft>
                <a:spcPct val="0"/>
              </a:spcAft>
            </a:pPr>
            <a:endParaRPr lang="en-US" sz="2800" b="1" dirty="0">
              <a:solidFill>
                <a:srgbClr val="00B050"/>
              </a:solidFill>
              <a:latin typeface="Calibri" pitchFamily="34" charset="0"/>
            </a:endParaRPr>
          </a:p>
        </p:txBody>
      </p:sp>
      <p:cxnSp>
        <p:nvCxnSpPr>
          <p:cNvPr id="9" name="Straight Connector 8"/>
          <p:cNvCxnSpPr/>
          <p:nvPr/>
        </p:nvCxnSpPr>
        <p:spPr>
          <a:xfrm rot="5400000">
            <a:off x="6019800" y="4114800"/>
            <a:ext cx="1828800" cy="45720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190500" y="3009900"/>
            <a:ext cx="914400" cy="533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24" idx="2"/>
          </p:cNvCxnSpPr>
          <p:nvPr/>
        </p:nvCxnSpPr>
        <p:spPr>
          <a:xfrm rot="16200000" flipH="1">
            <a:off x="1200150" y="2990850"/>
            <a:ext cx="876300" cy="533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381000" y="266700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20" name="Arc 19"/>
          <p:cNvSpPr/>
          <p:nvPr/>
        </p:nvSpPr>
        <p:spPr>
          <a:xfrm flipH="1">
            <a:off x="381000" y="266700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23" name="Arc 22"/>
          <p:cNvSpPr/>
          <p:nvPr/>
        </p:nvSpPr>
        <p:spPr>
          <a:xfrm flipH="1" flipV="1">
            <a:off x="914400" y="350520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24" name="Arc 23"/>
          <p:cNvSpPr/>
          <p:nvPr/>
        </p:nvSpPr>
        <p:spPr>
          <a:xfrm flipV="1">
            <a:off x="914400" y="3505200"/>
            <a:ext cx="990600" cy="381000"/>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prstClr val="black"/>
              </a:solidFill>
            </a:endParaRPr>
          </a:p>
        </p:txBody>
      </p:sp>
      <p:sp>
        <p:nvSpPr>
          <p:cNvPr id="26" name="TextBox 25"/>
          <p:cNvSpPr txBox="1">
            <a:spLocks noChangeArrowheads="1"/>
          </p:cNvSpPr>
          <p:nvPr/>
        </p:nvSpPr>
        <p:spPr bwMode="auto">
          <a:xfrm>
            <a:off x="0" y="3933825"/>
            <a:ext cx="1503040" cy="2616101"/>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b="1" dirty="0">
                <a:solidFill>
                  <a:srgbClr val="FF0000"/>
                </a:solidFill>
                <a:latin typeface="Calibri" pitchFamily="34" charset="0"/>
              </a:rPr>
              <a:t>LR </a:t>
            </a:r>
            <a:r>
              <a:rPr lang="en-US" sz="2800" b="1" dirty="0" err="1">
                <a:solidFill>
                  <a:srgbClr val="FF0000"/>
                </a:solidFill>
                <a:latin typeface="Calibri" pitchFamily="34" charset="0"/>
              </a:rPr>
              <a:t>LHeC</a:t>
            </a:r>
            <a:r>
              <a:rPr lang="en-US" sz="2800" b="1" dirty="0">
                <a:solidFill>
                  <a:srgbClr val="FF0000"/>
                </a:solidFill>
                <a:latin typeface="Calibri" pitchFamily="34" charset="0"/>
              </a:rPr>
              <a:t>:</a:t>
            </a:r>
          </a:p>
          <a:p>
            <a:pPr eaLnBrk="1" fontAlgn="base" hangingPunct="1">
              <a:spcBef>
                <a:spcPct val="0"/>
              </a:spcBef>
              <a:spcAft>
                <a:spcPct val="0"/>
              </a:spcAft>
            </a:pPr>
            <a:r>
              <a:rPr lang="en-US" sz="2000" b="1" dirty="0" smtClean="0">
                <a:solidFill>
                  <a:srgbClr val="FF0000"/>
                </a:solidFill>
                <a:latin typeface="Calibri" pitchFamily="34" charset="0"/>
              </a:rPr>
              <a:t>recirculating</a:t>
            </a:r>
            <a:endParaRPr lang="en-US" sz="2000" b="1" dirty="0">
              <a:solidFill>
                <a:srgbClr val="FF0000"/>
              </a:solidFill>
              <a:latin typeface="Calibri" pitchFamily="34" charset="0"/>
            </a:endParaRPr>
          </a:p>
          <a:p>
            <a:pPr eaLnBrk="1" fontAlgn="base" hangingPunct="1">
              <a:spcBef>
                <a:spcPct val="0"/>
              </a:spcBef>
              <a:spcAft>
                <a:spcPct val="0"/>
              </a:spcAft>
            </a:pPr>
            <a:r>
              <a:rPr lang="en-US" sz="2000" b="1" dirty="0" err="1">
                <a:solidFill>
                  <a:srgbClr val="FF0000"/>
                </a:solidFill>
                <a:latin typeface="Calibri" pitchFamily="34" charset="0"/>
              </a:rPr>
              <a:t>linac</a:t>
            </a:r>
            <a:r>
              <a:rPr lang="en-US" sz="2000" b="1" dirty="0">
                <a:solidFill>
                  <a:srgbClr val="FF0000"/>
                </a:solidFill>
                <a:latin typeface="Calibri" pitchFamily="34" charset="0"/>
              </a:rPr>
              <a:t> with</a:t>
            </a:r>
          </a:p>
          <a:p>
            <a:pPr eaLnBrk="1" fontAlgn="base" hangingPunct="1">
              <a:spcBef>
                <a:spcPct val="0"/>
              </a:spcBef>
              <a:spcAft>
                <a:spcPct val="0"/>
              </a:spcAft>
            </a:pPr>
            <a:r>
              <a:rPr lang="en-US" sz="2000" b="1" dirty="0">
                <a:solidFill>
                  <a:srgbClr val="FF0000"/>
                </a:solidFill>
                <a:latin typeface="Calibri" pitchFamily="34" charset="0"/>
              </a:rPr>
              <a:t>energy </a:t>
            </a:r>
          </a:p>
          <a:p>
            <a:pPr eaLnBrk="1" fontAlgn="base" hangingPunct="1">
              <a:spcBef>
                <a:spcPct val="0"/>
              </a:spcBef>
              <a:spcAft>
                <a:spcPct val="0"/>
              </a:spcAft>
            </a:pPr>
            <a:r>
              <a:rPr lang="en-US" sz="2000" b="1" dirty="0">
                <a:solidFill>
                  <a:srgbClr val="FF0000"/>
                </a:solidFill>
                <a:latin typeface="Calibri" pitchFamily="34" charset="0"/>
              </a:rPr>
              <a:t>recovery</a:t>
            </a:r>
          </a:p>
          <a:p>
            <a:pPr eaLnBrk="1" fontAlgn="base" hangingPunct="1">
              <a:spcBef>
                <a:spcPct val="0"/>
              </a:spcBef>
              <a:spcAft>
                <a:spcPct val="0"/>
              </a:spcAft>
            </a:pPr>
            <a:endParaRPr lang="en-US" sz="2800" b="1" dirty="0">
              <a:solidFill>
                <a:srgbClr val="FF0000"/>
              </a:solidFill>
              <a:latin typeface="Calibri" pitchFamily="34" charset="0"/>
            </a:endParaRPr>
          </a:p>
          <a:p>
            <a:pPr eaLnBrk="1" fontAlgn="base" hangingPunct="1">
              <a:spcBef>
                <a:spcPct val="0"/>
              </a:spcBef>
              <a:spcAft>
                <a:spcPct val="0"/>
              </a:spcAft>
            </a:pPr>
            <a:endParaRPr lang="en-US" sz="2800" b="1" dirty="0">
              <a:solidFill>
                <a:srgbClr val="FF0000"/>
              </a:solidFill>
              <a:latin typeface="Calibri" pitchFamily="34" charset="0"/>
            </a:endParaRPr>
          </a:p>
        </p:txBody>
      </p:sp>
      <p:sp>
        <p:nvSpPr>
          <p:cNvPr id="17" name="Rectangle 16"/>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Collisionneur </a:t>
            </a:r>
            <a:r>
              <a:rPr lang="fr-FR" sz="2800" b="1" dirty="0" err="1" smtClean="0">
                <a:solidFill>
                  <a:srgbClr val="000099"/>
                </a:solidFill>
                <a:effectLst>
                  <a:outerShdw blurRad="38100" dist="38100" dir="2700000" algn="tl">
                    <a:srgbClr val="000000">
                      <a:alpha val="43137"/>
                    </a:srgbClr>
                  </a:outerShdw>
                </a:effectLst>
              </a:rPr>
              <a:t>LHeC</a:t>
            </a:r>
            <a:endParaRPr lang="fr-FR" sz="2800" b="1" dirty="0">
              <a:solidFill>
                <a:srgbClr val="0000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5259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ox(in)">
                                      <p:cBhvr>
                                        <p:cTn id="18" dur="500"/>
                                        <p:tgtEl>
                                          <p:spTgt spid="6"/>
                                        </p:tgtEl>
                                      </p:cBhvr>
                                    </p:animEffect>
                                  </p:childTnLst>
                                </p:cTn>
                              </p:par>
                              <p:par>
                                <p:cTn id="19" presetID="4"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ox(in)">
                                      <p:cBhvr>
                                        <p:cTn id="26" dur="500"/>
                                        <p:tgtEl>
                                          <p:spTgt spid="16"/>
                                        </p:tgtEl>
                                      </p:cBhvr>
                                    </p:animEffect>
                                  </p:childTnLst>
                                </p:cTn>
                              </p:par>
                              <p:par>
                                <p:cTn id="27" presetID="4"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ox(in)">
                                      <p:cBhvr>
                                        <p:cTn id="29" dur="500"/>
                                        <p:tgtEl>
                                          <p:spTgt spid="19"/>
                                        </p:tgtEl>
                                      </p:cBhvr>
                                    </p:animEffect>
                                  </p:childTnLst>
                                </p:cTn>
                              </p:par>
                              <p:par>
                                <p:cTn id="30" presetID="4" presetClass="entr" presetSubtype="16"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ox(in)">
                                      <p:cBhvr>
                                        <p:cTn id="32" dur="500"/>
                                        <p:tgtEl>
                                          <p:spTgt spid="15"/>
                                        </p:tgtEl>
                                      </p:cBhvr>
                                    </p:animEffect>
                                  </p:childTnLst>
                                </p:cTn>
                              </p:par>
                              <p:par>
                                <p:cTn id="33" presetID="4" presetClass="entr" presetSubtype="16"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ox(in)">
                                      <p:cBhvr>
                                        <p:cTn id="35" dur="500"/>
                                        <p:tgtEl>
                                          <p:spTgt spid="23"/>
                                        </p:tgtEl>
                                      </p:cBhvr>
                                    </p:animEffect>
                                  </p:childTnLst>
                                </p:cTn>
                              </p:par>
                              <p:par>
                                <p:cTn id="36" presetID="4" presetClass="entr" presetSubtype="16"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ox(in)">
                                      <p:cBhvr>
                                        <p:cTn id="38" dur="500"/>
                                        <p:tgtEl>
                                          <p:spTgt spid="24"/>
                                        </p:tgtEl>
                                      </p:cBhvr>
                                    </p:animEffect>
                                  </p:childTnLst>
                                </p:cTn>
                              </p:par>
                              <p:par>
                                <p:cTn id="39" presetID="4" presetClass="entr" presetSubtype="16"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ox(in)">
                                      <p:cBhvr>
                                        <p:cTn id="41" dur="500"/>
                                        <p:tgtEl>
                                          <p:spTgt spid="26"/>
                                        </p:tgtEl>
                                      </p:cBhvr>
                                    </p:animEffect>
                                  </p:childTnLst>
                                </p:cTn>
                              </p:par>
                              <p:par>
                                <p:cTn id="42" presetID="4" presetClass="entr" presetSubtype="16"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ox(in)">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5" name="Group 219"/>
          <p:cNvGrpSpPr>
            <a:grpSpLocks/>
          </p:cNvGrpSpPr>
          <p:nvPr/>
        </p:nvGrpSpPr>
        <p:grpSpPr bwMode="auto">
          <a:xfrm>
            <a:off x="0" y="1371600"/>
            <a:ext cx="9144000" cy="5334000"/>
            <a:chOff x="1066800" y="1143000"/>
            <a:chExt cx="7673246" cy="4560332"/>
          </a:xfrm>
        </p:grpSpPr>
        <p:cxnSp>
          <p:nvCxnSpPr>
            <p:cNvPr id="69" name="Straight Connector 68"/>
            <p:cNvCxnSpPr/>
            <p:nvPr/>
          </p:nvCxnSpPr>
          <p:spPr bwMode="auto">
            <a:xfrm>
              <a:off x="5181845" y="1828407"/>
              <a:ext cx="608797"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bwMode="auto">
            <a:xfrm>
              <a:off x="5181845" y="1904413"/>
              <a:ext cx="456931" cy="0"/>
            </a:xfrm>
            <a:prstGeom prst="line">
              <a:avLst/>
            </a:prstGeom>
            <a:ln w="34925"/>
          </p:spPr>
          <p:style>
            <a:lnRef idx="1">
              <a:schemeClr val="accent1"/>
            </a:lnRef>
            <a:fillRef idx="0">
              <a:schemeClr val="accent1"/>
            </a:fillRef>
            <a:effectRef idx="0">
              <a:schemeClr val="accent1"/>
            </a:effectRef>
            <a:fontRef idx="minor">
              <a:schemeClr val="tx1"/>
            </a:fontRef>
          </p:style>
        </p:cxnSp>
        <p:grpSp>
          <p:nvGrpSpPr>
            <p:cNvPr id="85001" name="Group 36"/>
            <p:cNvGrpSpPr>
              <a:grpSpLocks/>
            </p:cNvGrpSpPr>
            <p:nvPr/>
          </p:nvGrpSpPr>
          <p:grpSpPr bwMode="auto">
            <a:xfrm>
              <a:off x="3962400" y="1905000"/>
              <a:ext cx="3313847" cy="3013215"/>
              <a:chOff x="2209800" y="685800"/>
              <a:chExt cx="228600" cy="228600"/>
            </a:xfrm>
          </p:grpSpPr>
          <p:sp>
            <p:nvSpPr>
              <p:cNvPr id="38" name="Arc 37"/>
              <p:cNvSpPr/>
              <p:nvPr/>
            </p:nvSpPr>
            <p:spPr>
              <a:xfrm>
                <a:off x="2209836" y="685858"/>
                <a:ext cx="228547" cy="22848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sp>
            <p:nvSpPr>
              <p:cNvPr id="39" name="Arc 38"/>
              <p:cNvSpPr/>
              <p:nvPr/>
            </p:nvSpPr>
            <p:spPr>
              <a:xfrm flipV="1">
                <a:off x="2209836" y="685858"/>
                <a:ext cx="228547" cy="22848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grpSp>
        <p:cxnSp>
          <p:nvCxnSpPr>
            <p:cNvPr id="40" name="Straight Connector 39"/>
            <p:cNvCxnSpPr/>
            <p:nvPr/>
          </p:nvCxnSpPr>
          <p:spPr bwMode="auto">
            <a:xfrm>
              <a:off x="5181845" y="1676396"/>
              <a:ext cx="1448058" cy="52932"/>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2" name="Rectangle 41"/>
            <p:cNvSpPr/>
            <p:nvPr/>
          </p:nvSpPr>
          <p:spPr bwMode="auto">
            <a:xfrm>
              <a:off x="3047723" y="4724761"/>
              <a:ext cx="1862361" cy="251089"/>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prstClr val="white"/>
                </a:solidFill>
              </a:endParaRPr>
            </a:p>
          </p:txBody>
        </p:sp>
        <p:sp>
          <p:nvSpPr>
            <p:cNvPr id="47" name="Rectangle 46"/>
            <p:cNvSpPr/>
            <p:nvPr/>
          </p:nvSpPr>
          <p:spPr bwMode="auto">
            <a:xfrm>
              <a:off x="3200922" y="1752402"/>
              <a:ext cx="1806410" cy="251089"/>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a:solidFill>
                  <a:prstClr val="white"/>
                </a:solidFill>
              </a:endParaRPr>
            </a:p>
          </p:txBody>
        </p:sp>
        <p:cxnSp>
          <p:nvCxnSpPr>
            <p:cNvPr id="48" name="Straight Connector 47"/>
            <p:cNvCxnSpPr>
              <a:stCxn id="42" idx="3"/>
              <a:endCxn id="39" idx="0"/>
            </p:cNvCxnSpPr>
            <p:nvPr/>
          </p:nvCxnSpPr>
          <p:spPr bwMode="auto">
            <a:xfrm>
              <a:off x="4910084" y="4849627"/>
              <a:ext cx="708710" cy="67862"/>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9" name="Freeform 48"/>
            <p:cNvSpPr/>
            <p:nvPr/>
          </p:nvSpPr>
          <p:spPr bwMode="auto">
            <a:xfrm>
              <a:off x="4672960" y="3807266"/>
              <a:ext cx="4067086" cy="1756271"/>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sp>
          <p:nvSpPr>
            <p:cNvPr id="85007" name="TextBox 49"/>
            <p:cNvSpPr txBox="1">
              <a:spLocks noChangeArrowheads="1"/>
            </p:cNvSpPr>
            <p:nvPr/>
          </p:nvSpPr>
          <p:spPr bwMode="auto">
            <a:xfrm>
              <a:off x="7384381" y="3429760"/>
              <a:ext cx="923426" cy="39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FF0000"/>
                  </a:solidFill>
                  <a:latin typeface="Times New Roman" pitchFamily="18" charset="0"/>
                  <a:cs typeface="Times New Roman" pitchFamily="18" charset="0"/>
                </a:rPr>
                <a:t>LHC </a:t>
              </a:r>
              <a:r>
                <a:rPr lang="en-US" b="1" i="1">
                  <a:solidFill>
                    <a:srgbClr val="FF0000"/>
                  </a:solidFill>
                  <a:latin typeface="Times New Roman" pitchFamily="18" charset="0"/>
                  <a:cs typeface="Times New Roman" pitchFamily="18" charset="0"/>
                </a:rPr>
                <a:t>p</a:t>
              </a:r>
            </a:p>
          </p:txBody>
        </p:sp>
        <p:grpSp>
          <p:nvGrpSpPr>
            <p:cNvPr id="85008" name="Group 50"/>
            <p:cNvGrpSpPr>
              <a:grpSpLocks/>
            </p:cNvGrpSpPr>
            <p:nvPr/>
          </p:nvGrpSpPr>
          <p:grpSpPr bwMode="auto">
            <a:xfrm flipH="1">
              <a:off x="1295400" y="1752600"/>
              <a:ext cx="3313847" cy="3013215"/>
              <a:chOff x="2209800" y="685800"/>
              <a:chExt cx="228600" cy="228600"/>
            </a:xfrm>
          </p:grpSpPr>
          <p:sp>
            <p:nvSpPr>
              <p:cNvPr id="52" name="Arc 51"/>
              <p:cNvSpPr/>
              <p:nvPr/>
            </p:nvSpPr>
            <p:spPr>
              <a:xfrm>
                <a:off x="2209816" y="685888"/>
                <a:ext cx="228547" cy="228384"/>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sp>
            <p:nvSpPr>
              <p:cNvPr id="53" name="Arc 52"/>
              <p:cNvSpPr/>
              <p:nvPr/>
            </p:nvSpPr>
            <p:spPr>
              <a:xfrm flipV="1">
                <a:off x="2209816" y="685888"/>
                <a:ext cx="228547" cy="228384"/>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grpSp>
        <p:cxnSp>
          <p:nvCxnSpPr>
            <p:cNvPr id="56" name="Straight Arrow Connector 55"/>
            <p:cNvCxnSpPr/>
            <p:nvPr/>
          </p:nvCxnSpPr>
          <p:spPr bwMode="auto">
            <a:xfrm>
              <a:off x="3176943" y="2380804"/>
              <a:ext cx="1894333" cy="2714"/>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010" name="TextBox 56"/>
            <p:cNvSpPr txBox="1">
              <a:spLocks noChangeArrowheads="1"/>
            </p:cNvSpPr>
            <p:nvPr/>
          </p:nvSpPr>
          <p:spPr bwMode="auto">
            <a:xfrm>
              <a:off x="3468017" y="2425671"/>
              <a:ext cx="837157" cy="3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b="1">
                  <a:solidFill>
                    <a:prstClr val="black"/>
                  </a:solidFill>
                  <a:latin typeface="Times New Roman" pitchFamily="18" charset="0"/>
                  <a:cs typeface="Times New Roman" pitchFamily="18" charset="0"/>
                </a:rPr>
                <a:t>1.0 km</a:t>
              </a:r>
            </a:p>
          </p:txBody>
        </p:sp>
        <p:cxnSp>
          <p:nvCxnSpPr>
            <p:cNvPr id="58" name="Straight Arrow Connector 57"/>
            <p:cNvCxnSpPr/>
            <p:nvPr/>
          </p:nvCxnSpPr>
          <p:spPr bwMode="auto">
            <a:xfrm rot="5400000">
              <a:off x="4534417" y="3391271"/>
              <a:ext cx="2666980"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012" name="TextBox 58"/>
            <p:cNvSpPr txBox="1">
              <a:spLocks noChangeArrowheads="1"/>
            </p:cNvSpPr>
            <p:nvPr/>
          </p:nvSpPr>
          <p:spPr bwMode="auto">
            <a:xfrm>
              <a:off x="5943600" y="2895600"/>
              <a:ext cx="837157" cy="3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b="1">
                  <a:solidFill>
                    <a:prstClr val="black"/>
                  </a:solidFill>
                  <a:latin typeface="Times New Roman" pitchFamily="18" charset="0"/>
                  <a:cs typeface="Times New Roman" pitchFamily="18" charset="0"/>
                </a:rPr>
                <a:t>2.0 km</a:t>
              </a:r>
            </a:p>
          </p:txBody>
        </p:sp>
        <p:sp>
          <p:nvSpPr>
            <p:cNvPr id="85013" name="TextBox 59"/>
            <p:cNvSpPr txBox="1">
              <a:spLocks noChangeArrowheads="1"/>
            </p:cNvSpPr>
            <p:nvPr/>
          </p:nvSpPr>
          <p:spPr bwMode="auto">
            <a:xfrm>
              <a:off x="3016129" y="4936367"/>
              <a:ext cx="1581490" cy="39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0000CC"/>
                  </a:solidFill>
                  <a:latin typeface="Times New Roman" pitchFamily="18" charset="0"/>
                  <a:cs typeface="Times New Roman" pitchFamily="18" charset="0"/>
                </a:rPr>
                <a:t>10-GeV linac</a:t>
              </a:r>
            </a:p>
          </p:txBody>
        </p:sp>
        <p:sp>
          <p:nvSpPr>
            <p:cNvPr id="85014" name="TextBox 62"/>
            <p:cNvSpPr txBox="1">
              <a:spLocks noChangeArrowheads="1"/>
            </p:cNvSpPr>
            <p:nvPr/>
          </p:nvSpPr>
          <p:spPr bwMode="auto">
            <a:xfrm>
              <a:off x="3016129" y="1295400"/>
              <a:ext cx="1581490" cy="39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0000CC"/>
                  </a:solidFill>
                  <a:latin typeface="Times New Roman" pitchFamily="18" charset="0"/>
                  <a:cs typeface="Times New Roman" pitchFamily="18" charset="0"/>
                </a:rPr>
                <a:t>10-GeV linac</a:t>
              </a:r>
            </a:p>
          </p:txBody>
        </p:sp>
        <p:cxnSp>
          <p:nvCxnSpPr>
            <p:cNvPr id="61" name="Straight Connector 60"/>
            <p:cNvCxnSpPr>
              <a:stCxn id="42" idx="3"/>
            </p:cNvCxnSpPr>
            <p:nvPr/>
          </p:nvCxnSpPr>
          <p:spPr bwMode="auto">
            <a:xfrm flipV="1">
              <a:off x="4910084" y="4571392"/>
              <a:ext cx="271761" cy="278235"/>
            </a:xfrm>
            <a:prstGeom prst="line">
              <a:avLst/>
            </a:prstGeom>
            <a:ln w="34925">
              <a:tailEnd type="oval"/>
            </a:ln>
          </p:spPr>
          <p:style>
            <a:lnRef idx="1">
              <a:schemeClr val="accent1"/>
            </a:lnRef>
            <a:fillRef idx="0">
              <a:schemeClr val="accent1"/>
            </a:fillRef>
            <a:effectRef idx="0">
              <a:schemeClr val="accent1"/>
            </a:effectRef>
            <a:fontRef idx="minor">
              <a:schemeClr val="tx1"/>
            </a:fontRef>
          </p:style>
        </p:cxnSp>
        <p:sp>
          <p:nvSpPr>
            <p:cNvPr id="85016" name="TextBox 74"/>
            <p:cNvSpPr txBox="1">
              <a:spLocks noChangeArrowheads="1"/>
            </p:cNvSpPr>
            <p:nvPr/>
          </p:nvSpPr>
          <p:spPr bwMode="auto">
            <a:xfrm>
              <a:off x="6118354" y="1403590"/>
              <a:ext cx="1026949" cy="39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0000CC"/>
                  </a:solidFill>
                  <a:latin typeface="Times New Roman" pitchFamily="18" charset="0"/>
                  <a:cs typeface="Times New Roman" pitchFamily="18" charset="0"/>
                </a:rPr>
                <a:t>injector</a:t>
              </a:r>
            </a:p>
          </p:txBody>
        </p:sp>
        <p:sp>
          <p:nvSpPr>
            <p:cNvPr id="85017" name="TextBox 75"/>
            <p:cNvSpPr txBox="1">
              <a:spLocks noChangeArrowheads="1"/>
            </p:cNvSpPr>
            <p:nvPr/>
          </p:nvSpPr>
          <p:spPr bwMode="auto">
            <a:xfrm>
              <a:off x="5105400" y="4191000"/>
              <a:ext cx="819905" cy="39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0000CC"/>
                  </a:solidFill>
                  <a:latin typeface="Times New Roman" pitchFamily="18" charset="0"/>
                  <a:cs typeface="Times New Roman" pitchFamily="18" charset="0"/>
                </a:rPr>
                <a:t>dump</a:t>
              </a:r>
            </a:p>
          </p:txBody>
        </p:sp>
        <p:sp>
          <p:nvSpPr>
            <p:cNvPr id="85018" name="TextBox 91"/>
            <p:cNvSpPr txBox="1">
              <a:spLocks noChangeArrowheads="1"/>
            </p:cNvSpPr>
            <p:nvPr/>
          </p:nvSpPr>
          <p:spPr bwMode="auto">
            <a:xfrm>
              <a:off x="5791200" y="4953000"/>
              <a:ext cx="447220" cy="39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0000CC"/>
                  </a:solidFill>
                  <a:latin typeface="Times New Roman" pitchFamily="18" charset="0"/>
                  <a:cs typeface="Times New Roman" pitchFamily="18" charset="0"/>
                </a:rPr>
                <a:t>IP</a:t>
              </a:r>
            </a:p>
          </p:txBody>
        </p:sp>
        <p:grpSp>
          <p:nvGrpSpPr>
            <p:cNvPr id="85019" name="Group 36"/>
            <p:cNvGrpSpPr>
              <a:grpSpLocks/>
            </p:cNvGrpSpPr>
            <p:nvPr/>
          </p:nvGrpSpPr>
          <p:grpSpPr bwMode="auto">
            <a:xfrm>
              <a:off x="4114800" y="1752600"/>
              <a:ext cx="3313847" cy="3013215"/>
              <a:chOff x="2209800" y="685800"/>
              <a:chExt cx="228600" cy="228600"/>
            </a:xfrm>
          </p:grpSpPr>
          <p:sp>
            <p:nvSpPr>
              <p:cNvPr id="55" name="Arc 54"/>
              <p:cNvSpPr/>
              <p:nvPr/>
            </p:nvSpPr>
            <p:spPr>
              <a:xfrm>
                <a:off x="2209799" y="685888"/>
                <a:ext cx="228639" cy="228384"/>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sp>
            <p:nvSpPr>
              <p:cNvPr id="60" name="Arc 59"/>
              <p:cNvSpPr/>
              <p:nvPr/>
            </p:nvSpPr>
            <p:spPr>
              <a:xfrm flipV="1">
                <a:off x="2209799" y="685888"/>
                <a:ext cx="228639" cy="228384"/>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grpSp>
        <p:grpSp>
          <p:nvGrpSpPr>
            <p:cNvPr id="85020" name="Group 36"/>
            <p:cNvGrpSpPr>
              <a:grpSpLocks/>
            </p:cNvGrpSpPr>
            <p:nvPr/>
          </p:nvGrpSpPr>
          <p:grpSpPr bwMode="auto">
            <a:xfrm>
              <a:off x="4038600" y="1828800"/>
              <a:ext cx="3313847" cy="3013215"/>
              <a:chOff x="2209800" y="685800"/>
              <a:chExt cx="228600" cy="228600"/>
            </a:xfrm>
          </p:grpSpPr>
          <p:sp>
            <p:nvSpPr>
              <p:cNvPr id="63" name="Arc 62"/>
              <p:cNvSpPr/>
              <p:nvPr/>
            </p:nvSpPr>
            <p:spPr>
              <a:xfrm>
                <a:off x="2209817" y="685873"/>
                <a:ext cx="228547" cy="228384"/>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sp>
            <p:nvSpPr>
              <p:cNvPr id="64" name="Arc 63"/>
              <p:cNvSpPr/>
              <p:nvPr/>
            </p:nvSpPr>
            <p:spPr>
              <a:xfrm flipV="1">
                <a:off x="2209817" y="685873"/>
                <a:ext cx="228547" cy="228384"/>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grpSp>
        <p:sp>
          <p:nvSpPr>
            <p:cNvPr id="65" name="Rectangle 64"/>
            <p:cNvSpPr/>
            <p:nvPr/>
          </p:nvSpPr>
          <p:spPr bwMode="auto">
            <a:xfrm>
              <a:off x="5181845" y="1828407"/>
              <a:ext cx="227799" cy="153368"/>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prstClr val="white"/>
                </a:solidFill>
              </a:endParaRPr>
            </a:p>
          </p:txBody>
        </p:sp>
        <p:cxnSp>
          <p:nvCxnSpPr>
            <p:cNvPr id="67" name="Straight Connector 66"/>
            <p:cNvCxnSpPr/>
            <p:nvPr/>
          </p:nvCxnSpPr>
          <p:spPr bwMode="auto">
            <a:xfrm>
              <a:off x="5181845" y="1752402"/>
              <a:ext cx="608797" cy="0"/>
            </a:xfrm>
            <a:prstGeom prst="line">
              <a:avLst/>
            </a:prstGeom>
            <a:ln w="34925"/>
          </p:spPr>
          <p:style>
            <a:lnRef idx="1">
              <a:schemeClr val="accent1"/>
            </a:lnRef>
            <a:fillRef idx="0">
              <a:schemeClr val="accent1"/>
            </a:fillRef>
            <a:effectRef idx="0">
              <a:schemeClr val="accent1"/>
            </a:effectRef>
            <a:fontRef idx="minor">
              <a:schemeClr val="tx1"/>
            </a:fontRef>
          </p:style>
        </p:cxnSp>
        <p:grpSp>
          <p:nvGrpSpPr>
            <p:cNvPr id="85023" name="Group 104"/>
            <p:cNvGrpSpPr>
              <a:grpSpLocks/>
            </p:cNvGrpSpPr>
            <p:nvPr/>
          </p:nvGrpSpPr>
          <p:grpSpPr bwMode="auto">
            <a:xfrm>
              <a:off x="5007953" y="1676400"/>
              <a:ext cx="173647" cy="228600"/>
              <a:chOff x="5007953" y="1676400"/>
              <a:chExt cx="173647" cy="228600"/>
            </a:xfrm>
          </p:grpSpPr>
          <p:cxnSp>
            <p:nvCxnSpPr>
              <p:cNvPr id="73" name="Straight Connector 72"/>
              <p:cNvCxnSpPr>
                <a:stCxn id="47" idx="3"/>
              </p:cNvCxnSpPr>
              <p:nvPr/>
            </p:nvCxnSpPr>
            <p:spPr bwMode="auto">
              <a:xfrm flipV="1">
                <a:off x="5007331" y="1676397"/>
                <a:ext cx="174514" cy="200872"/>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47" idx="3"/>
              </p:cNvCxnSpPr>
              <p:nvPr/>
            </p:nvCxnSpPr>
            <p:spPr bwMode="auto">
              <a:xfrm flipV="1">
                <a:off x="5007331" y="1752402"/>
                <a:ext cx="174514" cy="12486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47" idx="3"/>
              </p:cNvCxnSpPr>
              <p:nvPr/>
            </p:nvCxnSpPr>
            <p:spPr bwMode="auto">
              <a:xfrm flipV="1">
                <a:off x="5007331" y="1828408"/>
                <a:ext cx="174514" cy="48861"/>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47" idx="3"/>
                <a:endCxn id="65" idx="1"/>
              </p:cNvCxnSpPr>
              <p:nvPr/>
            </p:nvCxnSpPr>
            <p:spPr bwMode="auto">
              <a:xfrm>
                <a:off x="5007331" y="1877269"/>
                <a:ext cx="174514" cy="27145"/>
              </a:xfrm>
              <a:prstGeom prst="line">
                <a:avLst/>
              </a:prstGeom>
              <a:ln w="34925"/>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bwMode="auto">
            <a:xfrm>
              <a:off x="5486909" y="1752402"/>
              <a:ext cx="75934" cy="152011"/>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prstClr val="white"/>
                </a:solidFill>
              </a:endParaRPr>
            </a:p>
          </p:txBody>
        </p:sp>
        <p:sp>
          <p:nvSpPr>
            <p:cNvPr id="103" name="Rectangle 102"/>
            <p:cNvSpPr/>
            <p:nvPr/>
          </p:nvSpPr>
          <p:spPr bwMode="auto">
            <a:xfrm>
              <a:off x="5638776" y="1676396"/>
              <a:ext cx="75934" cy="152011"/>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prstClr val="white"/>
                </a:solidFill>
              </a:endParaRPr>
            </a:p>
          </p:txBody>
        </p:sp>
        <p:grpSp>
          <p:nvGrpSpPr>
            <p:cNvPr id="85026" name="Group 105"/>
            <p:cNvGrpSpPr>
              <a:grpSpLocks/>
            </p:cNvGrpSpPr>
            <p:nvPr/>
          </p:nvGrpSpPr>
          <p:grpSpPr bwMode="auto">
            <a:xfrm>
              <a:off x="5105400" y="4764879"/>
              <a:ext cx="666325" cy="76200"/>
              <a:chOff x="4703153" y="1793079"/>
              <a:chExt cx="666325" cy="76200"/>
            </a:xfrm>
          </p:grpSpPr>
          <p:cxnSp>
            <p:nvCxnSpPr>
              <p:cNvPr id="108" name="Straight Connector 107"/>
              <p:cNvCxnSpPr>
                <a:endCxn id="60" idx="0"/>
              </p:cNvCxnSpPr>
              <p:nvPr/>
            </p:nvCxnSpPr>
            <p:spPr bwMode="auto">
              <a:xfrm flipV="1">
                <a:off x="5084662" y="1793678"/>
                <a:ext cx="285082" cy="35288"/>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64" idx="0"/>
              </p:cNvCxnSpPr>
              <p:nvPr/>
            </p:nvCxnSpPr>
            <p:spPr bwMode="auto">
              <a:xfrm>
                <a:off x="5084662" y="1828967"/>
                <a:ext cx="209150" cy="40717"/>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auto">
              <a:xfrm>
                <a:off x="4703664" y="1828967"/>
                <a:ext cx="380998" cy="0"/>
              </a:xfrm>
              <a:prstGeom prst="line">
                <a:avLst/>
              </a:prstGeom>
              <a:ln w="34925"/>
            </p:spPr>
            <p:style>
              <a:lnRef idx="1">
                <a:schemeClr val="accent1"/>
              </a:lnRef>
              <a:fillRef idx="0">
                <a:schemeClr val="accent1"/>
              </a:fillRef>
              <a:effectRef idx="0">
                <a:schemeClr val="accent1"/>
              </a:effectRef>
              <a:fontRef idx="minor">
                <a:schemeClr val="tx1"/>
              </a:fontRef>
            </p:style>
          </p:cxnSp>
        </p:grpSp>
        <p:cxnSp>
          <p:nvCxnSpPr>
            <p:cNvPr id="120" name="Straight Connector 119"/>
            <p:cNvCxnSpPr>
              <a:stCxn id="42" idx="3"/>
            </p:cNvCxnSpPr>
            <p:nvPr/>
          </p:nvCxnSpPr>
          <p:spPr bwMode="auto">
            <a:xfrm flipV="1">
              <a:off x="4910084" y="4800767"/>
              <a:ext cx="195827" cy="48861"/>
            </a:xfrm>
            <a:prstGeom prst="line">
              <a:avLst/>
            </a:prstGeom>
            <a:ln w="34925"/>
          </p:spPr>
          <p:style>
            <a:lnRef idx="1">
              <a:schemeClr val="accent1"/>
            </a:lnRef>
            <a:fillRef idx="0">
              <a:schemeClr val="accent1"/>
            </a:fillRef>
            <a:effectRef idx="0">
              <a:schemeClr val="accent1"/>
            </a:effectRef>
            <a:fontRef idx="minor">
              <a:schemeClr val="tx1"/>
            </a:fontRef>
          </p:style>
        </p:cxnSp>
        <p:grpSp>
          <p:nvGrpSpPr>
            <p:cNvPr id="85028" name="Group 50"/>
            <p:cNvGrpSpPr>
              <a:grpSpLocks/>
            </p:cNvGrpSpPr>
            <p:nvPr/>
          </p:nvGrpSpPr>
          <p:grpSpPr bwMode="auto">
            <a:xfrm flipH="1">
              <a:off x="1295400" y="1828800"/>
              <a:ext cx="3313847" cy="3013215"/>
              <a:chOff x="2209800" y="685800"/>
              <a:chExt cx="228600" cy="228600"/>
            </a:xfrm>
          </p:grpSpPr>
          <p:sp>
            <p:nvSpPr>
              <p:cNvPr id="141" name="Arc 140"/>
              <p:cNvSpPr/>
              <p:nvPr/>
            </p:nvSpPr>
            <p:spPr>
              <a:xfrm>
                <a:off x="2209816" y="685873"/>
                <a:ext cx="228547" cy="228384"/>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sp>
            <p:nvSpPr>
              <p:cNvPr id="142" name="Arc 141"/>
              <p:cNvSpPr/>
              <p:nvPr/>
            </p:nvSpPr>
            <p:spPr>
              <a:xfrm flipV="1">
                <a:off x="2209816" y="685873"/>
                <a:ext cx="228547" cy="228384"/>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grpSp>
        <p:grpSp>
          <p:nvGrpSpPr>
            <p:cNvPr id="85029" name="Group 50"/>
            <p:cNvGrpSpPr>
              <a:grpSpLocks/>
            </p:cNvGrpSpPr>
            <p:nvPr/>
          </p:nvGrpSpPr>
          <p:grpSpPr bwMode="auto">
            <a:xfrm flipH="1">
              <a:off x="1219200" y="1905000"/>
              <a:ext cx="3313847" cy="3013215"/>
              <a:chOff x="2209800" y="685800"/>
              <a:chExt cx="228600" cy="228600"/>
            </a:xfrm>
          </p:grpSpPr>
          <p:sp>
            <p:nvSpPr>
              <p:cNvPr id="144" name="Arc 143"/>
              <p:cNvSpPr/>
              <p:nvPr/>
            </p:nvSpPr>
            <p:spPr>
              <a:xfrm>
                <a:off x="2209798" y="685858"/>
                <a:ext cx="228639" cy="22848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sp>
            <p:nvSpPr>
              <p:cNvPr id="145" name="Arc 144"/>
              <p:cNvSpPr/>
              <p:nvPr/>
            </p:nvSpPr>
            <p:spPr>
              <a:xfrm flipV="1">
                <a:off x="2209798" y="685858"/>
                <a:ext cx="228639" cy="228487"/>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3200">
                  <a:solidFill>
                    <a:prstClr val="black"/>
                  </a:solidFill>
                </a:endParaRPr>
              </a:p>
            </p:txBody>
          </p:sp>
        </p:grpSp>
        <p:sp>
          <p:nvSpPr>
            <p:cNvPr id="85030" name="TextBox 62"/>
            <p:cNvSpPr txBox="1">
              <a:spLocks noChangeArrowheads="1"/>
            </p:cNvSpPr>
            <p:nvPr/>
          </p:nvSpPr>
          <p:spPr bwMode="auto">
            <a:xfrm>
              <a:off x="4953000" y="1219200"/>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0000CC"/>
                  </a:solidFill>
                  <a:latin typeface="Times New Roman" pitchFamily="18" charset="0"/>
                  <a:cs typeface="Times New Roman" pitchFamily="18" charset="0"/>
                </a:rPr>
                <a:t>comp. RF</a:t>
              </a:r>
            </a:p>
          </p:txBody>
        </p:sp>
        <p:sp>
          <p:nvSpPr>
            <p:cNvPr id="85031" name="TextBox 62"/>
            <p:cNvSpPr txBox="1">
              <a:spLocks noChangeArrowheads="1"/>
            </p:cNvSpPr>
            <p:nvPr/>
          </p:nvSpPr>
          <p:spPr bwMode="auto">
            <a:xfrm>
              <a:off x="4724400" y="5334000"/>
              <a:ext cx="14414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0000CC"/>
                  </a:solidFill>
                  <a:latin typeface="Times New Roman" pitchFamily="18" charset="0"/>
                  <a:cs typeface="Times New Roman" pitchFamily="18" charset="0"/>
                </a:rPr>
                <a:t>e- final focus</a:t>
              </a:r>
            </a:p>
          </p:txBody>
        </p:sp>
        <p:cxnSp>
          <p:nvCxnSpPr>
            <p:cNvPr id="148" name="Straight Connector 147"/>
            <p:cNvCxnSpPr>
              <a:stCxn id="47" idx="1"/>
            </p:cNvCxnSpPr>
            <p:nvPr/>
          </p:nvCxnSpPr>
          <p:spPr bwMode="auto">
            <a:xfrm rot="10800000">
              <a:off x="2590792" y="1448380"/>
              <a:ext cx="610130" cy="430245"/>
            </a:xfrm>
            <a:prstGeom prst="line">
              <a:avLst/>
            </a:prstGeom>
            <a:ln w="34925">
              <a:tailEnd type="oval"/>
            </a:ln>
          </p:spPr>
          <p:style>
            <a:lnRef idx="1">
              <a:schemeClr val="accent1"/>
            </a:lnRef>
            <a:fillRef idx="0">
              <a:schemeClr val="accent1"/>
            </a:fillRef>
            <a:effectRef idx="0">
              <a:schemeClr val="accent1"/>
            </a:effectRef>
            <a:fontRef idx="minor">
              <a:schemeClr val="tx1"/>
            </a:fontRef>
          </p:style>
        </p:cxnSp>
        <p:sp>
          <p:nvSpPr>
            <p:cNvPr id="85033" name="TextBox 75"/>
            <p:cNvSpPr txBox="1">
              <a:spLocks noChangeArrowheads="1"/>
            </p:cNvSpPr>
            <p:nvPr/>
          </p:nvSpPr>
          <p:spPr bwMode="auto">
            <a:xfrm>
              <a:off x="1066800" y="1143000"/>
              <a:ext cx="1588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0000CC"/>
                  </a:solidFill>
                  <a:latin typeface="Times New Roman" pitchFamily="18" charset="0"/>
                  <a:cs typeface="Times New Roman" pitchFamily="18" charset="0"/>
                </a:rPr>
                <a:t>tune-up dump</a:t>
              </a:r>
            </a:p>
          </p:txBody>
        </p:sp>
        <p:cxnSp>
          <p:nvCxnSpPr>
            <p:cNvPr id="154" name="Straight Arrow Connector 153"/>
            <p:cNvCxnSpPr/>
            <p:nvPr/>
          </p:nvCxnSpPr>
          <p:spPr bwMode="auto">
            <a:xfrm>
              <a:off x="5028646" y="5028783"/>
              <a:ext cx="534197" cy="1357"/>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035" name="TextBox 154"/>
            <p:cNvSpPr txBox="1">
              <a:spLocks noChangeArrowheads="1"/>
            </p:cNvSpPr>
            <p:nvPr/>
          </p:nvSpPr>
          <p:spPr bwMode="auto">
            <a:xfrm>
              <a:off x="4876800" y="5105400"/>
              <a:ext cx="8803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b="1">
                  <a:solidFill>
                    <a:prstClr val="black"/>
                  </a:solidFill>
                  <a:latin typeface="Times New Roman" pitchFamily="18" charset="0"/>
                  <a:cs typeface="Times New Roman" pitchFamily="18" charset="0"/>
                </a:rPr>
                <a:t>0.26 km</a:t>
              </a:r>
            </a:p>
          </p:txBody>
        </p:sp>
        <p:grpSp>
          <p:nvGrpSpPr>
            <p:cNvPr id="85036" name="Group 160"/>
            <p:cNvGrpSpPr>
              <a:grpSpLocks/>
            </p:cNvGrpSpPr>
            <p:nvPr/>
          </p:nvGrpSpPr>
          <p:grpSpPr bwMode="auto">
            <a:xfrm flipH="1">
              <a:off x="2876122" y="1753550"/>
              <a:ext cx="345526" cy="152398"/>
              <a:chOff x="5007952" y="1753550"/>
              <a:chExt cx="345526" cy="152398"/>
            </a:xfrm>
          </p:grpSpPr>
          <p:cxnSp>
            <p:nvCxnSpPr>
              <p:cNvPr id="163" name="Straight Connector 162"/>
              <p:cNvCxnSpPr>
                <a:endCxn id="52" idx="0"/>
              </p:cNvCxnSpPr>
              <p:nvPr/>
            </p:nvCxnSpPr>
            <p:spPr bwMode="auto">
              <a:xfrm rot="10800000" flipH="1">
                <a:off x="5007364" y="1753759"/>
                <a:ext cx="270428" cy="124866"/>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64" name="Straight Connector 163"/>
              <p:cNvCxnSpPr>
                <a:endCxn id="141" idx="0"/>
              </p:cNvCxnSpPr>
              <p:nvPr/>
            </p:nvCxnSpPr>
            <p:spPr bwMode="auto">
              <a:xfrm rot="10800000" flipH="1">
                <a:off x="5007364" y="1829764"/>
                <a:ext cx="270428" cy="48861"/>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65" name="Straight Connector 164"/>
              <p:cNvCxnSpPr>
                <a:endCxn id="144" idx="0"/>
              </p:cNvCxnSpPr>
              <p:nvPr/>
            </p:nvCxnSpPr>
            <p:spPr bwMode="auto">
              <a:xfrm rot="10800000" flipH="1" flipV="1">
                <a:off x="5007364" y="1878625"/>
                <a:ext cx="346362" cy="27145"/>
              </a:xfrm>
              <a:prstGeom prst="line">
                <a:avLst/>
              </a:prstGeom>
              <a:ln w="34925"/>
            </p:spPr>
            <p:style>
              <a:lnRef idx="1">
                <a:schemeClr val="accent1"/>
              </a:lnRef>
              <a:fillRef idx="0">
                <a:schemeClr val="accent1"/>
              </a:fillRef>
              <a:effectRef idx="0">
                <a:schemeClr val="accent1"/>
              </a:effectRef>
              <a:fontRef idx="minor">
                <a:schemeClr val="tx1"/>
              </a:fontRef>
            </p:style>
          </p:cxnSp>
        </p:grpSp>
        <p:cxnSp>
          <p:nvCxnSpPr>
            <p:cNvPr id="172" name="Straight Connector 171"/>
            <p:cNvCxnSpPr>
              <a:stCxn id="145" idx="0"/>
              <a:endCxn id="42" idx="1"/>
            </p:cNvCxnSpPr>
            <p:nvPr/>
          </p:nvCxnSpPr>
          <p:spPr bwMode="auto">
            <a:xfrm flipV="1">
              <a:off x="2875874" y="4849627"/>
              <a:ext cx="171849" cy="67862"/>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75" name="Straight Connector 174"/>
            <p:cNvCxnSpPr>
              <a:stCxn id="142" idx="0"/>
              <a:endCxn id="42" idx="1"/>
            </p:cNvCxnSpPr>
            <p:nvPr/>
          </p:nvCxnSpPr>
          <p:spPr bwMode="auto">
            <a:xfrm>
              <a:off x="2951808" y="4841484"/>
              <a:ext cx="95916" cy="8143"/>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78" name="Straight Connector 177"/>
            <p:cNvCxnSpPr>
              <a:stCxn id="53" idx="0"/>
              <a:endCxn id="42" idx="1"/>
            </p:cNvCxnSpPr>
            <p:nvPr/>
          </p:nvCxnSpPr>
          <p:spPr bwMode="auto">
            <a:xfrm>
              <a:off x="2951808" y="4765478"/>
              <a:ext cx="95916" cy="84149"/>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bwMode="auto">
            <a:xfrm>
              <a:off x="5105911" y="2057781"/>
              <a:ext cx="532864" cy="1358"/>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041" name="TextBox 201"/>
            <p:cNvSpPr txBox="1">
              <a:spLocks noChangeArrowheads="1"/>
            </p:cNvSpPr>
            <p:nvPr/>
          </p:nvSpPr>
          <p:spPr bwMode="auto">
            <a:xfrm>
              <a:off x="4953000" y="2057400"/>
              <a:ext cx="8803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b="1">
                  <a:solidFill>
                    <a:prstClr val="black"/>
                  </a:solidFill>
                  <a:latin typeface="Times New Roman" pitchFamily="18" charset="0"/>
                  <a:cs typeface="Times New Roman" pitchFamily="18" charset="0"/>
                </a:rPr>
                <a:t>0.17 km</a:t>
              </a:r>
            </a:p>
          </p:txBody>
        </p:sp>
        <p:cxnSp>
          <p:nvCxnSpPr>
            <p:cNvPr id="203" name="Straight Arrow Connector 202"/>
            <p:cNvCxnSpPr/>
            <p:nvPr/>
          </p:nvCxnSpPr>
          <p:spPr bwMode="auto">
            <a:xfrm>
              <a:off x="2742658" y="5104789"/>
              <a:ext cx="229132" cy="2714"/>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043" name="TextBox 204"/>
            <p:cNvSpPr txBox="1">
              <a:spLocks noChangeArrowheads="1"/>
            </p:cNvSpPr>
            <p:nvPr/>
          </p:nvSpPr>
          <p:spPr bwMode="auto">
            <a:xfrm>
              <a:off x="2209800" y="5181600"/>
              <a:ext cx="8803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b="1">
                  <a:solidFill>
                    <a:prstClr val="black"/>
                  </a:solidFill>
                  <a:latin typeface="Times New Roman" pitchFamily="18" charset="0"/>
                  <a:cs typeface="Times New Roman" pitchFamily="18" charset="0"/>
                </a:rPr>
                <a:t>0.03 km</a:t>
              </a:r>
            </a:p>
          </p:txBody>
        </p:sp>
        <p:sp>
          <p:nvSpPr>
            <p:cNvPr id="208" name="Rectangle 207"/>
            <p:cNvSpPr/>
            <p:nvPr/>
          </p:nvSpPr>
          <p:spPr bwMode="auto">
            <a:xfrm>
              <a:off x="2819924" y="1752402"/>
              <a:ext cx="75934" cy="152011"/>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prstClr val="white"/>
                </a:solidFill>
              </a:endParaRPr>
            </a:p>
          </p:txBody>
        </p:sp>
        <p:sp>
          <p:nvSpPr>
            <p:cNvPr id="209" name="Rectangle 208"/>
            <p:cNvSpPr/>
            <p:nvPr/>
          </p:nvSpPr>
          <p:spPr bwMode="auto">
            <a:xfrm>
              <a:off x="2742658" y="1828407"/>
              <a:ext cx="77265" cy="153368"/>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200" dirty="0">
                <a:solidFill>
                  <a:prstClr val="white"/>
                </a:solidFill>
              </a:endParaRPr>
            </a:p>
          </p:txBody>
        </p:sp>
        <p:cxnSp>
          <p:nvCxnSpPr>
            <p:cNvPr id="210" name="Straight Arrow Connector 209"/>
            <p:cNvCxnSpPr/>
            <p:nvPr/>
          </p:nvCxnSpPr>
          <p:spPr bwMode="auto">
            <a:xfrm>
              <a:off x="2895857" y="1981775"/>
              <a:ext cx="305064" cy="1358"/>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047" name="TextBox 215"/>
            <p:cNvSpPr txBox="1">
              <a:spLocks noChangeArrowheads="1"/>
            </p:cNvSpPr>
            <p:nvPr/>
          </p:nvSpPr>
          <p:spPr bwMode="auto">
            <a:xfrm>
              <a:off x="2514600" y="1981200"/>
              <a:ext cx="8803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b="1">
                  <a:solidFill>
                    <a:prstClr val="black"/>
                  </a:solidFill>
                  <a:latin typeface="Times New Roman" pitchFamily="18" charset="0"/>
                  <a:cs typeface="Times New Roman" pitchFamily="18" charset="0"/>
                </a:rPr>
                <a:t>0.12 km</a:t>
              </a:r>
            </a:p>
          </p:txBody>
        </p:sp>
        <p:sp>
          <p:nvSpPr>
            <p:cNvPr id="85048" name="TextBox 62"/>
            <p:cNvSpPr txBox="1">
              <a:spLocks noChangeArrowheads="1"/>
            </p:cNvSpPr>
            <p:nvPr/>
          </p:nvSpPr>
          <p:spPr bwMode="auto">
            <a:xfrm>
              <a:off x="2133600" y="2286000"/>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a:solidFill>
                    <a:srgbClr val="0000CC"/>
                  </a:solidFill>
                  <a:latin typeface="Times New Roman" pitchFamily="18" charset="0"/>
                  <a:cs typeface="Times New Roman" pitchFamily="18" charset="0"/>
                </a:rPr>
                <a:t>comp. RF</a:t>
              </a:r>
            </a:p>
          </p:txBody>
        </p:sp>
      </p:grpSp>
      <p:sp>
        <p:nvSpPr>
          <p:cNvPr id="222" name="TextBox 221"/>
          <p:cNvSpPr txBox="1">
            <a:spLocks noChangeArrowheads="1"/>
          </p:cNvSpPr>
          <p:nvPr/>
        </p:nvSpPr>
        <p:spPr bwMode="auto">
          <a:xfrm>
            <a:off x="1206501" y="4256882"/>
            <a:ext cx="389279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fr-FR" sz="2400" b="1" i="1" dirty="0" smtClean="0">
                <a:solidFill>
                  <a:srgbClr val="FF0000"/>
                </a:solidFill>
                <a:latin typeface="Calibri" pitchFamily="34" charset="0"/>
              </a:rPr>
              <a:t>Rayon de courbure ~ 760 m</a:t>
            </a:r>
          </a:p>
          <a:p>
            <a:pPr eaLnBrk="1" fontAlgn="base" hangingPunct="1">
              <a:spcBef>
                <a:spcPct val="0"/>
              </a:spcBef>
              <a:spcAft>
                <a:spcPct val="0"/>
              </a:spcAft>
            </a:pPr>
            <a:r>
              <a:rPr lang="fr-FR" sz="2400" b="1" i="1" dirty="0" smtClean="0">
                <a:solidFill>
                  <a:srgbClr val="FF0000"/>
                </a:solidFill>
                <a:latin typeface="Calibri" pitchFamily="34" charset="0"/>
              </a:rPr>
              <a:t>Circonférence totale ~ 8.9 km</a:t>
            </a:r>
            <a:endParaRPr lang="fr-FR" sz="2400" b="1" i="1" dirty="0">
              <a:solidFill>
                <a:srgbClr val="FF0000"/>
              </a:solidFill>
              <a:latin typeface="Calibri" pitchFamily="34" charset="0"/>
            </a:endParaRPr>
          </a:p>
        </p:txBody>
      </p:sp>
      <p:sp>
        <p:nvSpPr>
          <p:cNvPr id="84997" name="TextBox 223"/>
          <p:cNvSpPr txBox="1">
            <a:spLocks noChangeArrowheads="1"/>
          </p:cNvSpPr>
          <p:nvPr/>
        </p:nvSpPr>
        <p:spPr bwMode="auto">
          <a:xfrm>
            <a:off x="304800" y="3592512"/>
            <a:ext cx="2582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dirty="0">
                <a:solidFill>
                  <a:prstClr val="black"/>
                </a:solidFill>
                <a:latin typeface="Calibri" pitchFamily="34" charset="0"/>
              </a:rPr>
              <a:t>10, 30, </a:t>
            </a:r>
            <a:r>
              <a:rPr lang="en-US" i="1" dirty="0" smtClean="0">
                <a:solidFill>
                  <a:prstClr val="black"/>
                </a:solidFill>
                <a:latin typeface="Calibri" pitchFamily="34" charset="0"/>
              </a:rPr>
              <a:t>50, 50, 30 ,10 </a:t>
            </a:r>
            <a:r>
              <a:rPr lang="en-US" i="1" dirty="0" err="1">
                <a:solidFill>
                  <a:prstClr val="black"/>
                </a:solidFill>
                <a:latin typeface="Calibri" pitchFamily="34" charset="0"/>
              </a:rPr>
              <a:t>GeV</a:t>
            </a:r>
            <a:endParaRPr lang="en-US" i="1" dirty="0">
              <a:solidFill>
                <a:prstClr val="black"/>
              </a:solidFill>
              <a:latin typeface="Calibri" pitchFamily="34" charset="0"/>
            </a:endParaRPr>
          </a:p>
        </p:txBody>
      </p:sp>
      <p:sp>
        <p:nvSpPr>
          <p:cNvPr id="84998" name="TextBox 224"/>
          <p:cNvSpPr txBox="1">
            <a:spLocks noChangeArrowheads="1"/>
          </p:cNvSpPr>
          <p:nvPr/>
        </p:nvSpPr>
        <p:spPr bwMode="auto">
          <a:xfrm>
            <a:off x="6858000" y="2269236"/>
            <a:ext cx="2238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dirty="0">
                <a:solidFill>
                  <a:prstClr val="black"/>
                </a:solidFill>
                <a:latin typeface="Calibri" pitchFamily="34" charset="0"/>
              </a:rPr>
              <a:t>20, 40, </a:t>
            </a:r>
            <a:r>
              <a:rPr lang="en-US" i="1" dirty="0" smtClean="0">
                <a:solidFill>
                  <a:prstClr val="black"/>
                </a:solidFill>
                <a:latin typeface="Calibri" pitchFamily="34" charset="0"/>
              </a:rPr>
              <a:t>60, 40, 20 </a:t>
            </a:r>
            <a:r>
              <a:rPr lang="en-US" i="1" dirty="0" err="1">
                <a:solidFill>
                  <a:prstClr val="black"/>
                </a:solidFill>
                <a:latin typeface="Calibri" pitchFamily="34" charset="0"/>
              </a:rPr>
              <a:t>GeV</a:t>
            </a:r>
            <a:endParaRPr lang="en-US" i="1" dirty="0">
              <a:solidFill>
                <a:prstClr val="black"/>
              </a:solidFill>
              <a:latin typeface="Calibri" pitchFamily="34" charset="0"/>
            </a:endParaRPr>
          </a:p>
        </p:txBody>
      </p:sp>
      <p:pic>
        <p:nvPicPr>
          <p:cNvPr id="79" name="Picture 78"/>
          <p:cNvPicPr>
            <a:picLocks noChangeAspect="1"/>
          </p:cNvPicPr>
          <p:nvPr/>
        </p:nvPicPr>
        <p:blipFill>
          <a:blip r:embed="rId2" cstate="print"/>
          <a:stretch>
            <a:fillRect/>
          </a:stretch>
        </p:blipFill>
        <p:spPr>
          <a:xfrm>
            <a:off x="8200837" y="323394"/>
            <a:ext cx="803274" cy="495390"/>
          </a:xfrm>
          <a:prstGeom prst="rect">
            <a:avLst/>
          </a:prstGeom>
        </p:spPr>
      </p:pic>
      <p:sp>
        <p:nvSpPr>
          <p:cNvPr id="80" name="Rectangle 79"/>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Collisionneur </a:t>
            </a:r>
            <a:r>
              <a:rPr lang="fr-FR" sz="2800" b="1" dirty="0" err="1" smtClean="0">
                <a:solidFill>
                  <a:srgbClr val="000099"/>
                </a:solidFill>
                <a:effectLst>
                  <a:outerShdw blurRad="38100" dist="38100" dir="2700000" algn="tl">
                    <a:srgbClr val="000000">
                      <a:alpha val="43137"/>
                    </a:srgbClr>
                  </a:outerShdw>
                </a:effectLst>
              </a:rPr>
              <a:t>LHeC</a:t>
            </a:r>
            <a:r>
              <a:rPr lang="fr-FR" sz="2800" b="1" dirty="0" smtClean="0">
                <a:solidFill>
                  <a:srgbClr val="000099"/>
                </a:solidFill>
                <a:effectLst>
                  <a:outerShdw blurRad="38100" dist="38100" dir="2700000" algn="tl">
                    <a:srgbClr val="000000">
                      <a:alpha val="43137"/>
                    </a:srgbClr>
                  </a:outerShdw>
                </a:effectLst>
              </a:rPr>
              <a:t>: </a:t>
            </a:r>
          </a:p>
          <a:p>
            <a:pPr algn="ctr">
              <a:defRPr/>
            </a:pPr>
            <a:r>
              <a:rPr lang="fr-FR" sz="2800" b="1" dirty="0" smtClean="0">
                <a:solidFill>
                  <a:srgbClr val="000099"/>
                </a:solidFill>
                <a:effectLst>
                  <a:outerShdw blurRad="38100" dist="38100" dir="2700000" algn="tl">
                    <a:srgbClr val="000000">
                      <a:alpha val="43137"/>
                    </a:srgbClr>
                  </a:outerShdw>
                </a:effectLst>
              </a:rPr>
              <a:t>Option ‘</a:t>
            </a:r>
            <a:r>
              <a:rPr lang="fr-FR" sz="2800" b="1" dirty="0" err="1" smtClean="0">
                <a:solidFill>
                  <a:srgbClr val="000099"/>
                </a:solidFill>
                <a:effectLst>
                  <a:outerShdw blurRad="38100" dist="38100" dir="2700000" algn="tl">
                    <a:srgbClr val="000000">
                      <a:alpha val="43137"/>
                    </a:srgbClr>
                  </a:outerShdw>
                </a:effectLst>
              </a:rPr>
              <a:t>Energy</a:t>
            </a:r>
            <a:r>
              <a:rPr lang="fr-FR" sz="2800" b="1" dirty="0" smtClean="0">
                <a:solidFill>
                  <a:srgbClr val="000099"/>
                </a:solidFill>
                <a:effectLst>
                  <a:outerShdw blurRad="38100" dist="38100" dir="2700000" algn="tl">
                    <a:srgbClr val="000000">
                      <a:alpha val="43137"/>
                    </a:srgbClr>
                  </a:outerShdw>
                </a:effectLst>
              </a:rPr>
              <a:t> </a:t>
            </a:r>
            <a:r>
              <a:rPr lang="fr-FR" sz="2800" b="1" dirty="0" err="1" smtClean="0">
                <a:solidFill>
                  <a:srgbClr val="000099"/>
                </a:solidFill>
                <a:effectLst>
                  <a:outerShdw blurRad="38100" dist="38100" dir="2700000" algn="tl">
                    <a:srgbClr val="000000">
                      <a:alpha val="43137"/>
                    </a:srgbClr>
                  </a:outerShdw>
                </a:effectLst>
              </a:rPr>
              <a:t>Recovery</a:t>
            </a:r>
            <a:r>
              <a:rPr lang="fr-FR" sz="2800" b="1" dirty="0" smtClean="0">
                <a:solidFill>
                  <a:srgbClr val="000099"/>
                </a:solidFill>
                <a:effectLst>
                  <a:outerShdw blurRad="38100" dist="38100" dir="2700000" algn="tl">
                    <a:srgbClr val="000000">
                      <a:alpha val="43137"/>
                    </a:srgbClr>
                  </a:outerShdw>
                </a:effectLst>
              </a:rPr>
              <a:t> </a:t>
            </a:r>
            <a:r>
              <a:rPr lang="fr-FR" sz="2800" b="1" dirty="0" err="1" smtClean="0">
                <a:solidFill>
                  <a:srgbClr val="000099"/>
                </a:solidFill>
                <a:effectLst>
                  <a:outerShdw blurRad="38100" dist="38100" dir="2700000" algn="tl">
                    <a:srgbClr val="000000">
                      <a:alpha val="43137"/>
                    </a:srgbClr>
                  </a:outerShdw>
                </a:effectLst>
              </a:rPr>
              <a:t>Linac</a:t>
            </a:r>
            <a:r>
              <a:rPr lang="fr-FR" sz="2800" b="1" dirty="0" smtClean="0">
                <a:solidFill>
                  <a:srgbClr val="000099"/>
                </a:solidFill>
                <a:effectLst>
                  <a:outerShdw blurRad="38100" dist="38100" dir="2700000" algn="tl">
                    <a:srgbClr val="000000">
                      <a:alpha val="43137"/>
                    </a:srgbClr>
                  </a:outerShdw>
                </a:effectLst>
              </a:rPr>
              <a:t>’ (ERL)</a:t>
            </a:r>
            <a:endParaRPr lang="fr-FR" sz="2800" b="1" dirty="0">
              <a:solidFill>
                <a:srgbClr val="0000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33336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Collisionneur </a:t>
            </a:r>
            <a:r>
              <a:rPr lang="fr-FR" sz="2800" b="1" dirty="0" err="1" smtClean="0">
                <a:solidFill>
                  <a:srgbClr val="000099"/>
                </a:solidFill>
                <a:effectLst>
                  <a:outerShdw blurRad="38100" dist="38100" dir="2700000" algn="tl">
                    <a:srgbClr val="000000">
                      <a:alpha val="43137"/>
                    </a:srgbClr>
                  </a:outerShdw>
                </a:effectLst>
              </a:rPr>
              <a:t>LHeC</a:t>
            </a:r>
            <a:endParaRPr lang="fr-FR" sz="2800" b="1" dirty="0">
              <a:solidFill>
                <a:srgbClr val="000099"/>
              </a:solidFill>
              <a:effectLst>
                <a:outerShdw blurRad="38100" dist="38100" dir="2700000" algn="tl">
                  <a:srgbClr val="000000">
                    <a:alpha val="43137"/>
                  </a:srgbClr>
                </a:outerShdw>
              </a:effectLst>
            </a:endParaRPr>
          </a:p>
        </p:txBody>
      </p:sp>
      <p:grpSp>
        <p:nvGrpSpPr>
          <p:cNvPr id="3" name="Group 7"/>
          <p:cNvGrpSpPr/>
          <p:nvPr/>
        </p:nvGrpSpPr>
        <p:grpSpPr>
          <a:xfrm>
            <a:off x="3792521" y="1219200"/>
            <a:ext cx="5275279" cy="4782380"/>
            <a:chOff x="1761461" y="613065"/>
            <a:chExt cx="5275279" cy="4782380"/>
          </a:xfrm>
        </p:grpSpPr>
        <p:pic>
          <p:nvPicPr>
            <p:cNvPr id="4" name="Picture 1" descr="G:\Departments\EN\Groups\MME\MechanicalEngineering\Ofelia.Capatina\SPL\Yellow report CDR 2011\Schematic sectional view -2.jpg"/>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1838456" y="613065"/>
              <a:ext cx="5061108" cy="4782380"/>
            </a:xfrm>
            <a:prstGeom prst="rect">
              <a:avLst/>
            </a:prstGeom>
            <a:noFill/>
          </p:spPr>
        </p:pic>
        <p:sp>
          <p:nvSpPr>
            <p:cNvPr id="5" name="TextBox 9"/>
            <p:cNvSpPr txBox="1"/>
            <p:nvPr/>
          </p:nvSpPr>
          <p:spPr>
            <a:xfrm>
              <a:off x="3970891" y="4412681"/>
              <a:ext cx="903764" cy="523220"/>
            </a:xfrm>
            <a:prstGeom prst="rect">
              <a:avLst/>
            </a:prstGeom>
            <a:noFill/>
          </p:spPr>
          <p:txBody>
            <a:bodyPr wrap="square" rtlCol="0">
              <a:spAutoFit/>
            </a:bodyPr>
            <a:lstStyle/>
            <a:p>
              <a:r>
                <a:rPr lang="en-US" sz="1400" i="1" dirty="0" smtClean="0"/>
                <a:t>Power Coupler</a:t>
              </a:r>
              <a:endParaRPr lang="en-US" sz="1400" i="1" dirty="0"/>
            </a:p>
          </p:txBody>
        </p:sp>
        <p:sp>
          <p:nvSpPr>
            <p:cNvPr id="6" name="TextBox 10"/>
            <p:cNvSpPr txBox="1"/>
            <p:nvPr/>
          </p:nvSpPr>
          <p:spPr>
            <a:xfrm>
              <a:off x="3198675" y="3629246"/>
              <a:ext cx="1038446" cy="523220"/>
            </a:xfrm>
            <a:prstGeom prst="rect">
              <a:avLst/>
            </a:prstGeom>
            <a:noFill/>
          </p:spPr>
          <p:txBody>
            <a:bodyPr wrap="square" rtlCol="0">
              <a:spAutoFit/>
            </a:bodyPr>
            <a:lstStyle/>
            <a:p>
              <a:r>
                <a:rPr lang="en-US" sz="1400" i="1" dirty="0" smtClean="0"/>
                <a:t>Magnetic Shielding</a:t>
              </a:r>
              <a:endParaRPr lang="en-US" sz="1400" i="1" dirty="0"/>
            </a:p>
          </p:txBody>
        </p:sp>
        <p:sp>
          <p:nvSpPr>
            <p:cNvPr id="7" name="TextBox 11"/>
            <p:cNvSpPr txBox="1"/>
            <p:nvPr/>
          </p:nvSpPr>
          <p:spPr>
            <a:xfrm>
              <a:off x="1785524" y="3544175"/>
              <a:ext cx="1322728" cy="523220"/>
            </a:xfrm>
            <a:prstGeom prst="rect">
              <a:avLst/>
            </a:prstGeom>
            <a:noFill/>
          </p:spPr>
          <p:txBody>
            <a:bodyPr wrap="square" rtlCol="0">
              <a:spAutoFit/>
            </a:bodyPr>
            <a:lstStyle/>
            <a:p>
              <a:r>
                <a:rPr lang="en-US" sz="1400" i="1" dirty="0" smtClean="0"/>
                <a:t>Bulk Niobium 5-cells Cavity</a:t>
              </a:r>
              <a:endParaRPr lang="en-US" sz="1400" i="1" dirty="0"/>
            </a:p>
          </p:txBody>
        </p:sp>
        <p:sp>
          <p:nvSpPr>
            <p:cNvPr id="8" name="TextBox 12"/>
            <p:cNvSpPr txBox="1"/>
            <p:nvPr/>
          </p:nvSpPr>
          <p:spPr>
            <a:xfrm>
              <a:off x="4150321" y="1132850"/>
              <a:ext cx="1782888" cy="307777"/>
            </a:xfrm>
            <a:prstGeom prst="rect">
              <a:avLst/>
            </a:prstGeom>
            <a:noFill/>
          </p:spPr>
          <p:txBody>
            <a:bodyPr wrap="square" rtlCol="0">
              <a:spAutoFit/>
            </a:bodyPr>
            <a:lstStyle/>
            <a:p>
              <a:r>
                <a:rPr lang="en-US" sz="1400" i="1" dirty="0" smtClean="0"/>
                <a:t>Helium Tank</a:t>
              </a:r>
              <a:endParaRPr lang="en-US" sz="1400" i="1" dirty="0"/>
            </a:p>
          </p:txBody>
        </p:sp>
        <p:sp>
          <p:nvSpPr>
            <p:cNvPr id="9" name="TextBox 13"/>
            <p:cNvSpPr txBox="1"/>
            <p:nvPr/>
          </p:nvSpPr>
          <p:spPr>
            <a:xfrm>
              <a:off x="5675773" y="1774105"/>
              <a:ext cx="1360967" cy="307777"/>
            </a:xfrm>
            <a:prstGeom prst="rect">
              <a:avLst/>
            </a:prstGeom>
            <a:noFill/>
          </p:spPr>
          <p:txBody>
            <a:bodyPr wrap="square" rtlCol="0">
              <a:spAutoFit/>
            </a:bodyPr>
            <a:lstStyle/>
            <a:p>
              <a:r>
                <a:rPr lang="en-US" sz="1400" i="1" dirty="0" smtClean="0"/>
                <a:t>HOM Coupler</a:t>
              </a:r>
              <a:endParaRPr lang="en-US" sz="1400" i="1" dirty="0"/>
            </a:p>
          </p:txBody>
        </p:sp>
        <p:sp>
          <p:nvSpPr>
            <p:cNvPr id="10" name="TextBox 14"/>
            <p:cNvSpPr txBox="1"/>
            <p:nvPr/>
          </p:nvSpPr>
          <p:spPr>
            <a:xfrm>
              <a:off x="1761461" y="3037365"/>
              <a:ext cx="705293" cy="307777"/>
            </a:xfrm>
            <a:prstGeom prst="rect">
              <a:avLst/>
            </a:prstGeom>
            <a:noFill/>
          </p:spPr>
          <p:txBody>
            <a:bodyPr wrap="square" rtlCol="0">
              <a:spAutoFit/>
            </a:bodyPr>
            <a:lstStyle/>
            <a:p>
              <a:r>
                <a:rPr lang="en-US" sz="1400" i="1" dirty="0" smtClean="0"/>
                <a:t>Tuner</a:t>
              </a:r>
              <a:endParaRPr lang="en-US" sz="1400" i="1" dirty="0"/>
            </a:p>
          </p:txBody>
        </p:sp>
        <p:cxnSp>
          <p:nvCxnSpPr>
            <p:cNvPr id="11" name="Straight Arrow Connector 15"/>
            <p:cNvCxnSpPr/>
            <p:nvPr/>
          </p:nvCxnSpPr>
          <p:spPr>
            <a:xfrm flipH="1">
              <a:off x="5818911" y="2098964"/>
              <a:ext cx="374071" cy="75853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6"/>
            <p:cNvCxnSpPr/>
            <p:nvPr/>
          </p:nvCxnSpPr>
          <p:spPr>
            <a:xfrm flipH="1">
              <a:off x="4229100" y="1392382"/>
              <a:ext cx="467592" cy="7169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7"/>
            <p:cNvCxnSpPr>
              <a:stCxn id="10" idx="0"/>
            </p:cNvCxnSpPr>
            <p:nvPr/>
          </p:nvCxnSpPr>
          <p:spPr>
            <a:xfrm flipV="1">
              <a:off x="2114108" y="2636875"/>
              <a:ext cx="544032" cy="4004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8"/>
            <p:cNvCxnSpPr/>
            <p:nvPr/>
          </p:nvCxnSpPr>
          <p:spPr>
            <a:xfrm flipV="1">
              <a:off x="3600652" y="3366655"/>
              <a:ext cx="67339" cy="3299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9"/>
            <p:cNvCxnSpPr>
              <a:stCxn id="7" idx="0"/>
            </p:cNvCxnSpPr>
            <p:nvPr/>
          </p:nvCxnSpPr>
          <p:spPr>
            <a:xfrm flipV="1">
              <a:off x="2446888" y="2746665"/>
              <a:ext cx="783679" cy="7975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20"/>
            <p:cNvCxnSpPr>
              <a:stCxn id="5" idx="3"/>
            </p:cNvCxnSpPr>
            <p:nvPr/>
          </p:nvCxnSpPr>
          <p:spPr>
            <a:xfrm flipV="1">
              <a:off x="4874655" y="4670818"/>
              <a:ext cx="581619" cy="347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17" name="Text Box 23"/>
          <p:cNvSpPr txBox="1">
            <a:spLocks noChangeArrowheads="1"/>
          </p:cNvSpPr>
          <p:nvPr/>
        </p:nvSpPr>
        <p:spPr bwMode="auto">
          <a:xfrm>
            <a:off x="76200" y="990600"/>
            <a:ext cx="3886200" cy="3785652"/>
          </a:xfrm>
          <a:prstGeom prst="rect">
            <a:avLst/>
          </a:prstGeom>
          <a:noFill/>
          <a:ln w="12700">
            <a:noFill/>
            <a:miter lim="800000"/>
            <a:headEnd type="none" w="sm" len="sm"/>
            <a:tailEnd type="none" w="sm" len="sm"/>
          </a:ln>
        </p:spPr>
        <p:txBody>
          <a:bodyPr wrap="square">
            <a:spAutoFit/>
          </a:bodyPr>
          <a:lstStyle/>
          <a:p>
            <a:pPr>
              <a:lnSpc>
                <a:spcPct val="120000"/>
              </a:lnSpc>
            </a:pPr>
            <a:r>
              <a:rPr lang="fr-FR" sz="2000" b="1" dirty="0" smtClean="0">
                <a:solidFill>
                  <a:srgbClr val="0000FF"/>
                </a:solidFill>
                <a:sym typeface="Wingdings 3" pitchFamily="18" charset="2"/>
              </a:rPr>
              <a:t>Principaux défis de R&amp;D</a:t>
            </a:r>
            <a:r>
              <a:rPr lang="fr-FR" sz="2000" dirty="0" smtClean="0">
                <a:solidFill>
                  <a:srgbClr val="0000FF"/>
                </a:solidFill>
                <a:sym typeface="Wingdings 3" pitchFamily="18" charset="2"/>
              </a:rPr>
              <a:t>, dans le périmètre Irfu-IN2P3:</a:t>
            </a:r>
          </a:p>
          <a:p>
            <a:pPr marL="285750" indent="-285750">
              <a:lnSpc>
                <a:spcPct val="120000"/>
              </a:lnSpc>
              <a:buFont typeface="Arial" pitchFamily="34" charset="0"/>
              <a:buChar char="•"/>
            </a:pPr>
            <a:r>
              <a:rPr lang="fr-FR" sz="2000" dirty="0" smtClean="0">
                <a:solidFill>
                  <a:srgbClr val="0000FF"/>
                </a:solidFill>
                <a:sym typeface="Wingdings 3" pitchFamily="18" charset="2"/>
              </a:rPr>
              <a:t>Dynamique faisceau (région d’interaction e</a:t>
            </a:r>
            <a:r>
              <a:rPr lang="fr-FR" sz="2000" baseline="30000" dirty="0" smtClean="0">
                <a:solidFill>
                  <a:srgbClr val="0000FF"/>
                </a:solidFill>
                <a:sym typeface="Wingdings 3" pitchFamily="18" charset="2"/>
              </a:rPr>
              <a:t>-</a:t>
            </a:r>
            <a:r>
              <a:rPr lang="fr-FR" sz="2000" dirty="0" smtClean="0">
                <a:solidFill>
                  <a:srgbClr val="0000FF"/>
                </a:solidFill>
                <a:sym typeface="Wingdings 3" pitchFamily="18" charset="2"/>
              </a:rPr>
              <a:t>p, stabilité </a:t>
            </a:r>
            <a:r>
              <a:rPr lang="fr-FR" sz="2000" dirty="0" err="1" smtClean="0">
                <a:solidFill>
                  <a:srgbClr val="0000FF"/>
                </a:solidFill>
                <a:sym typeface="Wingdings 3" pitchFamily="18" charset="2"/>
              </a:rPr>
              <a:t>linac</a:t>
            </a:r>
            <a:r>
              <a:rPr lang="fr-FR" sz="2000" dirty="0" smtClean="0">
                <a:solidFill>
                  <a:srgbClr val="0000FF"/>
                </a:solidFill>
                <a:sym typeface="Wingdings 3" pitchFamily="18" charset="2"/>
              </a:rPr>
              <a:t> e</a:t>
            </a:r>
            <a:r>
              <a:rPr lang="fr-FR" sz="2000" baseline="30000" dirty="0" smtClean="0">
                <a:solidFill>
                  <a:srgbClr val="0000FF"/>
                </a:solidFill>
                <a:sym typeface="Wingdings 3" pitchFamily="18" charset="2"/>
              </a:rPr>
              <a:t>-</a:t>
            </a:r>
            <a:r>
              <a:rPr lang="fr-FR" sz="2000" dirty="0" smtClean="0">
                <a:solidFill>
                  <a:srgbClr val="0000FF"/>
                </a:solidFill>
                <a:sym typeface="Wingdings 3" pitchFamily="18" charset="2"/>
              </a:rPr>
              <a:t>)</a:t>
            </a:r>
          </a:p>
          <a:p>
            <a:pPr marL="285750" indent="-285750">
              <a:lnSpc>
                <a:spcPct val="120000"/>
              </a:lnSpc>
              <a:buFont typeface="Arial" pitchFamily="34" charset="0"/>
              <a:buChar char="•"/>
            </a:pPr>
            <a:r>
              <a:rPr lang="fr-FR" sz="2000" dirty="0" smtClean="0">
                <a:solidFill>
                  <a:srgbClr val="0000FF"/>
                </a:solidFill>
                <a:sym typeface="Wingdings 3" pitchFamily="18" charset="2"/>
              </a:rPr>
              <a:t>Source de positrons dans l’option </a:t>
            </a:r>
            <a:r>
              <a:rPr lang="fr-FR" sz="2000" dirty="0" err="1" smtClean="0">
                <a:solidFill>
                  <a:srgbClr val="0000FF"/>
                </a:solidFill>
                <a:sym typeface="Wingdings 3" pitchFamily="18" charset="2"/>
              </a:rPr>
              <a:t>e</a:t>
            </a:r>
            <a:r>
              <a:rPr lang="fr-FR" sz="2000" baseline="30000" dirty="0" err="1" smtClean="0">
                <a:solidFill>
                  <a:srgbClr val="0000FF"/>
                </a:solidFill>
                <a:sym typeface="Wingdings 3" pitchFamily="18" charset="2"/>
              </a:rPr>
              <a:t>+</a:t>
            </a:r>
            <a:r>
              <a:rPr lang="fr-FR" sz="2000" dirty="0" err="1" smtClean="0">
                <a:solidFill>
                  <a:srgbClr val="0000FF"/>
                </a:solidFill>
                <a:sym typeface="Wingdings 3" pitchFamily="18" charset="2"/>
              </a:rPr>
              <a:t>p</a:t>
            </a:r>
            <a:endParaRPr lang="fr-FR" sz="2000" dirty="0" smtClean="0">
              <a:solidFill>
                <a:srgbClr val="0000FF"/>
              </a:solidFill>
              <a:sym typeface="Wingdings 3" pitchFamily="18" charset="2"/>
            </a:endParaRPr>
          </a:p>
          <a:p>
            <a:pPr marL="285750" indent="-285750">
              <a:lnSpc>
                <a:spcPct val="120000"/>
              </a:lnSpc>
              <a:buFont typeface="Arial" pitchFamily="34" charset="0"/>
              <a:buChar char="•"/>
            </a:pPr>
            <a:r>
              <a:rPr lang="fr-FR" sz="2000" b="1" dirty="0" smtClean="0">
                <a:solidFill>
                  <a:srgbClr val="0000FF"/>
                </a:solidFill>
                <a:sym typeface="Wingdings 3" pitchFamily="18" charset="2"/>
              </a:rPr>
              <a:t>Cryomodule 20 MV/m CW</a:t>
            </a:r>
          </a:p>
          <a:p>
            <a:pPr marL="285750" indent="-285750">
              <a:lnSpc>
                <a:spcPct val="120000"/>
              </a:lnSpc>
              <a:buFont typeface="Arial" pitchFamily="34" charset="0"/>
              <a:buChar char="•"/>
            </a:pPr>
            <a:r>
              <a:rPr lang="fr-FR" sz="2000" b="1" dirty="0" smtClean="0">
                <a:solidFill>
                  <a:srgbClr val="0000FF"/>
                </a:solidFill>
                <a:sym typeface="Wingdings 3" pitchFamily="18" charset="2"/>
              </a:rPr>
              <a:t>Triplet quadripôles</a:t>
            </a:r>
          </a:p>
          <a:p>
            <a:pPr marL="285750" indent="-285750">
              <a:lnSpc>
                <a:spcPct val="120000"/>
              </a:lnSpc>
              <a:buFont typeface="Arial" pitchFamily="34" charset="0"/>
              <a:buChar char="•"/>
            </a:pPr>
            <a:endParaRPr lang="fr-FR" sz="2000" b="1" dirty="0" smtClean="0">
              <a:solidFill>
                <a:srgbClr val="0000FF"/>
              </a:solidFill>
              <a:sym typeface="Wingdings 3" pitchFamily="18" charset="2"/>
            </a:endParaRPr>
          </a:p>
        </p:txBody>
      </p: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12" y="4904070"/>
            <a:ext cx="20669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3137" y="4848225"/>
            <a:ext cx="20097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ular Callout 27"/>
          <p:cNvSpPr>
            <a:spLocks noChangeArrowheads="1"/>
          </p:cNvSpPr>
          <p:nvPr/>
        </p:nvSpPr>
        <p:spPr bwMode="auto">
          <a:xfrm>
            <a:off x="4504981" y="5791200"/>
            <a:ext cx="1676400" cy="685800"/>
          </a:xfrm>
          <a:prstGeom prst="wedgeRectCallout">
            <a:avLst>
              <a:gd name="adj1" fmla="val -50283"/>
              <a:gd name="adj2" fmla="val -24025"/>
            </a:avLst>
          </a:prstGeom>
          <a:solidFill>
            <a:srgbClr val="FF0000"/>
          </a:solidFill>
          <a:ln w="9525" algn="ctr">
            <a:solidFill>
              <a:srgbClr val="FF0000"/>
            </a:solidFill>
            <a:round/>
            <a:headEnd/>
            <a:tailEnd/>
          </a:ln>
        </p:spPr>
        <p:txBody>
          <a:bodyPr/>
          <a:lstStyle/>
          <a:p>
            <a:pPr algn="ctr" eaLnBrk="0" fontAlgn="base" hangingPunct="0">
              <a:spcBef>
                <a:spcPct val="0"/>
              </a:spcBef>
              <a:spcAft>
                <a:spcPct val="0"/>
              </a:spcAft>
            </a:pPr>
            <a:r>
              <a:rPr lang="en-US" sz="1400" b="1" dirty="0">
                <a:solidFill>
                  <a:srgbClr val="FFFFFF"/>
                </a:solidFill>
                <a:latin typeface="Arial" charset="0"/>
                <a:cs typeface="Arial" charset="0"/>
              </a:rPr>
              <a:t>Exit hole for electrons &amp; non-colliding protons</a:t>
            </a:r>
          </a:p>
        </p:txBody>
      </p:sp>
      <p:cxnSp>
        <p:nvCxnSpPr>
          <p:cNvPr id="30" name="Connecteur droit avec flèche 29"/>
          <p:cNvCxnSpPr>
            <a:stCxn id="28" idx="1"/>
          </p:cNvCxnSpPr>
          <p:nvPr/>
        </p:nvCxnSpPr>
        <p:spPr>
          <a:xfrm flipH="1" flipV="1">
            <a:off x="3581400" y="5853112"/>
            <a:ext cx="923581" cy="28098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a:stCxn id="28" idx="1"/>
          </p:cNvCxnSpPr>
          <p:nvPr/>
        </p:nvCxnSpPr>
        <p:spPr>
          <a:xfrm flipH="1" flipV="1">
            <a:off x="1557510" y="5861086"/>
            <a:ext cx="2947471" cy="2730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221597" y="4611261"/>
            <a:ext cx="1857688" cy="338554"/>
          </a:xfrm>
          <a:prstGeom prst="rect">
            <a:avLst/>
          </a:prstGeom>
          <a:ln>
            <a:solidFill>
              <a:schemeClr val="tx1"/>
            </a:solidFill>
          </a:ln>
        </p:spPr>
        <p:txBody>
          <a:bodyPr wrap="none">
            <a:spAutoFit/>
          </a:bodyPr>
          <a:lstStyle/>
          <a:p>
            <a:r>
              <a:rPr lang="en-US" sz="1600" dirty="0">
                <a:latin typeface="Arial" pitchFamily="34" charset="0"/>
                <a:sym typeface="Arial" pitchFamily="34" charset="0"/>
              </a:rPr>
              <a:t>175 </a:t>
            </a:r>
            <a:r>
              <a:rPr lang="en-US" sz="1600" dirty="0" smtClean="0">
                <a:latin typeface="Arial" pitchFamily="34" charset="0"/>
                <a:sym typeface="Arial" pitchFamily="34" charset="0"/>
              </a:rPr>
              <a:t>T/m, </a:t>
            </a:r>
            <a:r>
              <a:rPr lang="el-GR" sz="1600" dirty="0" smtClean="0">
                <a:latin typeface="Calibri"/>
                <a:cs typeface="Calibri"/>
                <a:sym typeface="Arial" pitchFamily="34" charset="0"/>
              </a:rPr>
              <a:t>φ</a:t>
            </a:r>
            <a:r>
              <a:rPr lang="fr-FR" sz="1600" dirty="0" smtClean="0">
                <a:latin typeface="Calibri"/>
                <a:cs typeface="Calibri"/>
                <a:sym typeface="Arial" pitchFamily="34" charset="0"/>
              </a:rPr>
              <a:t> </a:t>
            </a:r>
            <a:r>
              <a:rPr lang="en-US" sz="1600" dirty="0" smtClean="0">
                <a:latin typeface="Arial" pitchFamily="34" charset="0"/>
                <a:sym typeface="Arial" pitchFamily="34" charset="0"/>
              </a:rPr>
              <a:t>92 mm</a:t>
            </a:r>
            <a:endParaRPr lang="fr-FR" sz="1600" dirty="0"/>
          </a:p>
        </p:txBody>
      </p:sp>
      <p:sp>
        <p:nvSpPr>
          <p:cNvPr id="34" name="Rectangle 33"/>
          <p:cNvSpPr/>
          <p:nvPr/>
        </p:nvSpPr>
        <p:spPr>
          <a:xfrm>
            <a:off x="280830" y="4608536"/>
            <a:ext cx="1842427" cy="338554"/>
          </a:xfrm>
          <a:prstGeom prst="rect">
            <a:avLst/>
          </a:prstGeom>
          <a:ln>
            <a:solidFill>
              <a:schemeClr val="tx1"/>
            </a:solidFill>
          </a:ln>
        </p:spPr>
        <p:txBody>
          <a:bodyPr wrap="none">
            <a:spAutoFit/>
          </a:bodyPr>
          <a:lstStyle/>
          <a:p>
            <a:r>
              <a:rPr lang="en-US" sz="1600" dirty="0" smtClean="0">
                <a:latin typeface="Arial" pitchFamily="34" charset="0"/>
                <a:sym typeface="Arial" pitchFamily="34" charset="0"/>
              </a:rPr>
              <a:t>311 T/m, </a:t>
            </a:r>
            <a:r>
              <a:rPr lang="el-GR" sz="1600" dirty="0" smtClean="0">
                <a:latin typeface="Calibri"/>
                <a:cs typeface="Calibri"/>
                <a:sym typeface="Arial" pitchFamily="34" charset="0"/>
              </a:rPr>
              <a:t>φ</a:t>
            </a:r>
            <a:r>
              <a:rPr lang="fr-FR" sz="1600" dirty="0" smtClean="0">
                <a:latin typeface="Calibri"/>
                <a:cs typeface="Calibri"/>
                <a:sym typeface="Arial" pitchFamily="34" charset="0"/>
              </a:rPr>
              <a:t> </a:t>
            </a:r>
            <a:r>
              <a:rPr lang="en-US" sz="1600" dirty="0" smtClean="0">
                <a:latin typeface="Arial" pitchFamily="34" charset="0"/>
                <a:sym typeface="Arial" pitchFamily="34" charset="0"/>
              </a:rPr>
              <a:t>46 mm</a:t>
            </a:r>
            <a:endParaRPr lang="fr-FR" sz="1600" dirty="0"/>
          </a:p>
        </p:txBody>
      </p:sp>
      <p:sp>
        <p:nvSpPr>
          <p:cNvPr id="35" name="Rectangle 6"/>
          <p:cNvSpPr>
            <a:spLocks noChangeArrowheads="1"/>
          </p:cNvSpPr>
          <p:nvPr/>
        </p:nvSpPr>
        <p:spPr bwMode="auto">
          <a:xfrm>
            <a:off x="1553499" y="5018816"/>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r>
              <a:rPr lang="en-US" b="1" dirty="0">
                <a:solidFill>
                  <a:srgbClr val="000000"/>
                </a:solidFill>
                <a:latin typeface="Arial" charset="0"/>
                <a:cs typeface="Arial" charset="0"/>
              </a:rPr>
              <a:t>Q1</a:t>
            </a:r>
          </a:p>
        </p:txBody>
      </p:sp>
      <p:sp>
        <p:nvSpPr>
          <p:cNvPr id="36" name="Rectangle 6"/>
          <p:cNvSpPr>
            <a:spLocks noChangeArrowheads="1"/>
          </p:cNvSpPr>
          <p:nvPr/>
        </p:nvSpPr>
        <p:spPr bwMode="auto">
          <a:xfrm>
            <a:off x="3469105" y="5018816"/>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r>
              <a:rPr lang="en-US" b="1" dirty="0" smtClean="0">
                <a:solidFill>
                  <a:srgbClr val="000000"/>
                </a:solidFill>
                <a:latin typeface="Arial" charset="0"/>
                <a:cs typeface="Arial" charset="0"/>
              </a:rPr>
              <a:t>Q2</a:t>
            </a:r>
            <a:endParaRPr lang="en-US" b="1" dirty="0">
              <a:solidFill>
                <a:srgbClr val="000000"/>
              </a:solidFill>
              <a:latin typeface="Arial" charset="0"/>
              <a:cs typeface="Arial" charset="0"/>
            </a:endParaRPr>
          </a:p>
        </p:txBody>
      </p:sp>
    </p:spTree>
    <p:extLst>
      <p:ext uri="{BB962C8B-B14F-4D97-AF65-F5344CB8AC3E}">
        <p14:creationId xmlns:p14="http://schemas.microsoft.com/office/powerpoint/2010/main" val="4165522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Graphique 30"/>
          <p:cNvGraphicFramePr>
            <a:graphicFrameLocks/>
          </p:cNvGraphicFramePr>
          <p:nvPr>
            <p:extLst>
              <p:ext uri="{D42A27DB-BD31-4B8C-83A1-F6EECF244321}">
                <p14:modId xmlns:p14="http://schemas.microsoft.com/office/powerpoint/2010/main" val="52250788"/>
              </p:ext>
            </p:extLst>
          </p:nvPr>
        </p:nvGraphicFramePr>
        <p:xfrm>
          <a:off x="4572000" y="3979169"/>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a:spLocks noChangeArrowheads="1"/>
          </p:cNvSpPr>
          <p:nvPr/>
        </p:nvSpPr>
        <p:spPr bwMode="auto">
          <a:xfrm>
            <a:off x="457200" y="114300"/>
            <a:ext cx="8229600" cy="1062853"/>
          </a:xfrm>
          <a:prstGeom prst="rect">
            <a:avLst/>
          </a:prstGeom>
          <a:noFill/>
          <a:ln w="9525">
            <a:noFill/>
            <a:miter lim="800000"/>
            <a:headEnd/>
            <a:tailEnd/>
          </a:ln>
        </p:spPr>
        <p:txBody>
          <a:bodyPr anchor="ctr"/>
          <a:lstStyle/>
          <a:p>
            <a:pPr algn="ctr">
              <a:defRPr/>
            </a:pPr>
            <a:r>
              <a:rPr lang="en-GB" sz="2800" b="1" dirty="0" err="1" smtClean="0">
                <a:solidFill>
                  <a:srgbClr val="000099"/>
                </a:solidFill>
                <a:effectLst>
                  <a:outerShdw blurRad="38100" dist="38100" dir="2700000" algn="tl">
                    <a:srgbClr val="000000">
                      <a:alpha val="43137"/>
                    </a:srgbClr>
                  </a:outerShdw>
                </a:effectLst>
              </a:rPr>
              <a:t>Collisionneurs</a:t>
            </a:r>
            <a:r>
              <a:rPr lang="en-GB" sz="2800" b="1" dirty="0" smtClean="0">
                <a:solidFill>
                  <a:srgbClr val="000099"/>
                </a:solidFill>
                <a:effectLst>
                  <a:outerShdw blurRad="38100" dist="38100" dir="2700000" algn="tl">
                    <a:srgbClr val="000000">
                      <a:alpha val="43137"/>
                    </a:srgbClr>
                  </a:outerShdw>
                </a:effectLst>
              </a:rPr>
              <a:t> </a:t>
            </a:r>
            <a:r>
              <a:rPr lang="en-GB" sz="2800" b="1" dirty="0" err="1" smtClean="0">
                <a:solidFill>
                  <a:srgbClr val="000099"/>
                </a:solidFill>
                <a:effectLst>
                  <a:outerShdw blurRad="38100" dist="38100" dir="2700000" algn="tl">
                    <a:srgbClr val="000000">
                      <a:alpha val="43137"/>
                    </a:srgbClr>
                  </a:outerShdw>
                </a:effectLst>
              </a:rPr>
              <a:t>hadroniques</a:t>
            </a:r>
            <a:endParaRPr lang="fr-FR" sz="2800" b="1" dirty="0">
              <a:solidFill>
                <a:srgbClr val="000099"/>
              </a:solidFill>
              <a:effectLst>
                <a:outerShdw blurRad="38100" dist="38100" dir="2700000" algn="tl">
                  <a:srgbClr val="000000">
                    <a:alpha val="43137"/>
                  </a:srgbClr>
                </a:outerShdw>
              </a:effectLst>
            </a:endParaRPr>
          </a:p>
        </p:txBody>
      </p:sp>
      <p:pic>
        <p:nvPicPr>
          <p:cNvPr id="686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6336" y="1562100"/>
            <a:ext cx="1998432"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0" y="3657600"/>
            <a:ext cx="729687" cy="369332"/>
          </a:xfrm>
          <a:prstGeom prst="rect">
            <a:avLst/>
          </a:prstGeom>
          <a:noFill/>
        </p:spPr>
        <p:txBody>
          <a:bodyPr wrap="none" rtlCol="0">
            <a:spAutoFit/>
          </a:bodyPr>
          <a:lstStyle/>
          <a:p>
            <a:r>
              <a:rPr lang="fr-FR" dirty="0" smtClean="0"/>
              <a:t>B [T]</a:t>
            </a:r>
            <a:endParaRPr lang="fr-FR" dirty="0"/>
          </a:p>
        </p:txBody>
      </p:sp>
      <p:sp>
        <p:nvSpPr>
          <p:cNvPr id="4" name="ZoneTexte 3"/>
          <p:cNvSpPr txBox="1"/>
          <p:nvPr/>
        </p:nvSpPr>
        <p:spPr>
          <a:xfrm>
            <a:off x="932890" y="6504528"/>
            <a:ext cx="2885726" cy="369332"/>
          </a:xfrm>
          <a:prstGeom prst="rect">
            <a:avLst/>
          </a:prstGeom>
          <a:noFill/>
        </p:spPr>
        <p:txBody>
          <a:bodyPr wrap="none" rtlCol="0">
            <a:spAutoFit/>
          </a:bodyPr>
          <a:lstStyle/>
          <a:p>
            <a:r>
              <a:rPr lang="fr-FR" dirty="0" smtClean="0"/>
              <a:t>Année de mise en service</a:t>
            </a:r>
            <a:endParaRPr lang="fr-FR" dirty="0"/>
          </a:p>
        </p:txBody>
      </p:sp>
      <p:sp>
        <p:nvSpPr>
          <p:cNvPr id="6" name="ZoneTexte 5"/>
          <p:cNvSpPr txBox="1"/>
          <p:nvPr/>
        </p:nvSpPr>
        <p:spPr>
          <a:xfrm>
            <a:off x="822043" y="4648200"/>
            <a:ext cx="819455" cy="369332"/>
          </a:xfrm>
          <a:prstGeom prst="rect">
            <a:avLst/>
          </a:prstGeom>
          <a:noFill/>
        </p:spPr>
        <p:txBody>
          <a:bodyPr wrap="none" rtlCol="0">
            <a:spAutoFit/>
          </a:bodyPr>
          <a:lstStyle/>
          <a:p>
            <a:r>
              <a:rPr lang="fr-FR" dirty="0" smtClean="0"/>
              <a:t>HERA</a:t>
            </a:r>
            <a:endParaRPr lang="fr-FR" dirty="0"/>
          </a:p>
        </p:txBody>
      </p:sp>
      <p:sp>
        <p:nvSpPr>
          <p:cNvPr id="9" name="ZoneTexte 8"/>
          <p:cNvSpPr txBox="1"/>
          <p:nvPr/>
        </p:nvSpPr>
        <p:spPr>
          <a:xfrm>
            <a:off x="228600" y="5334000"/>
            <a:ext cx="1475084" cy="369332"/>
          </a:xfrm>
          <a:prstGeom prst="rect">
            <a:avLst/>
          </a:prstGeom>
          <a:noFill/>
        </p:spPr>
        <p:txBody>
          <a:bodyPr wrap="none" rtlCol="0">
            <a:spAutoFit/>
          </a:bodyPr>
          <a:lstStyle/>
          <a:p>
            <a:r>
              <a:rPr lang="fr-FR" dirty="0" smtClean="0"/>
              <a:t>TEVATRON</a:t>
            </a:r>
            <a:endParaRPr lang="fr-FR" dirty="0"/>
          </a:p>
        </p:txBody>
      </p:sp>
      <p:sp>
        <p:nvSpPr>
          <p:cNvPr id="10" name="ZoneTexte 9"/>
          <p:cNvSpPr txBox="1"/>
          <p:nvPr/>
        </p:nvSpPr>
        <p:spPr>
          <a:xfrm>
            <a:off x="3379457" y="4483587"/>
            <a:ext cx="628698" cy="369332"/>
          </a:xfrm>
          <a:prstGeom prst="rect">
            <a:avLst/>
          </a:prstGeom>
          <a:noFill/>
        </p:spPr>
        <p:txBody>
          <a:bodyPr wrap="none" rtlCol="0">
            <a:spAutoFit/>
          </a:bodyPr>
          <a:lstStyle/>
          <a:p>
            <a:r>
              <a:rPr lang="fr-FR" dirty="0" smtClean="0"/>
              <a:t>LHC</a:t>
            </a:r>
            <a:endParaRPr lang="fr-FR" dirty="0"/>
          </a:p>
        </p:txBody>
      </p:sp>
      <p:sp>
        <p:nvSpPr>
          <p:cNvPr id="11" name="ZoneTexte 10"/>
          <p:cNvSpPr txBox="1"/>
          <p:nvPr/>
        </p:nvSpPr>
        <p:spPr>
          <a:xfrm>
            <a:off x="990600" y="3657600"/>
            <a:ext cx="2930610" cy="369332"/>
          </a:xfrm>
          <a:prstGeom prst="rect">
            <a:avLst/>
          </a:prstGeom>
          <a:noFill/>
        </p:spPr>
        <p:txBody>
          <a:bodyPr wrap="none" rtlCol="0">
            <a:spAutoFit/>
          </a:bodyPr>
          <a:lstStyle/>
          <a:p>
            <a:r>
              <a:rPr lang="fr-FR" dirty="0" smtClean="0"/>
              <a:t>Dipôles supraconducteurs</a:t>
            </a:r>
            <a:endParaRPr lang="fr-FR" dirty="0"/>
          </a:p>
        </p:txBody>
      </p:sp>
      <p:sp>
        <p:nvSpPr>
          <p:cNvPr id="12" name="ZoneTexte 11"/>
          <p:cNvSpPr txBox="1"/>
          <p:nvPr/>
        </p:nvSpPr>
        <p:spPr>
          <a:xfrm>
            <a:off x="3571770" y="1119444"/>
            <a:ext cx="819455" cy="369332"/>
          </a:xfrm>
          <a:prstGeom prst="rect">
            <a:avLst/>
          </a:prstGeom>
          <a:noFill/>
        </p:spPr>
        <p:txBody>
          <a:bodyPr wrap="none" rtlCol="0">
            <a:spAutoFit/>
          </a:bodyPr>
          <a:lstStyle/>
          <a:p>
            <a:r>
              <a:rPr lang="fr-FR" dirty="0" smtClean="0"/>
              <a:t>HERA</a:t>
            </a:r>
            <a:endParaRPr lang="fr-FR" dirty="0"/>
          </a:p>
        </p:txBody>
      </p:sp>
      <p:pic>
        <p:nvPicPr>
          <p:cNvPr id="13" name="Image 12" descr="LHC Dipole.jpg"/>
          <p:cNvPicPr>
            <a:picLocks noChangeAspect="1"/>
          </p:cNvPicPr>
          <p:nvPr/>
        </p:nvPicPr>
        <p:blipFill>
          <a:blip r:embed="rId4" cstate="print"/>
          <a:stretch>
            <a:fillRect/>
          </a:stretch>
        </p:blipFill>
        <p:spPr>
          <a:xfrm>
            <a:off x="6573507" y="1546485"/>
            <a:ext cx="2570493" cy="1958715"/>
          </a:xfrm>
          <a:prstGeom prst="rect">
            <a:avLst/>
          </a:prstGeom>
        </p:spPr>
      </p:pic>
      <p:sp>
        <p:nvSpPr>
          <p:cNvPr id="14" name="ZoneTexte 13"/>
          <p:cNvSpPr txBox="1"/>
          <p:nvPr/>
        </p:nvSpPr>
        <p:spPr>
          <a:xfrm>
            <a:off x="7644063" y="1119444"/>
            <a:ext cx="628698" cy="369332"/>
          </a:xfrm>
          <a:prstGeom prst="rect">
            <a:avLst/>
          </a:prstGeom>
          <a:noFill/>
        </p:spPr>
        <p:txBody>
          <a:bodyPr wrap="none" rtlCol="0">
            <a:spAutoFit/>
          </a:bodyPr>
          <a:lstStyle/>
          <a:p>
            <a:r>
              <a:rPr lang="fr-FR" dirty="0" smtClean="0"/>
              <a:t>LHC</a:t>
            </a:r>
            <a:endParaRPr lang="fr-FR" dirty="0"/>
          </a:p>
        </p:txBody>
      </p:sp>
      <p:sp>
        <p:nvSpPr>
          <p:cNvPr id="15" name="ZoneTexte 14"/>
          <p:cNvSpPr txBox="1"/>
          <p:nvPr/>
        </p:nvSpPr>
        <p:spPr>
          <a:xfrm>
            <a:off x="685800" y="1119444"/>
            <a:ext cx="1475084" cy="369332"/>
          </a:xfrm>
          <a:prstGeom prst="rect">
            <a:avLst/>
          </a:prstGeom>
          <a:noFill/>
        </p:spPr>
        <p:txBody>
          <a:bodyPr wrap="none" rtlCol="0">
            <a:spAutoFit/>
          </a:bodyPr>
          <a:lstStyle/>
          <a:p>
            <a:r>
              <a:rPr lang="fr-FR" dirty="0" smtClean="0"/>
              <a:t>TEVATRON</a:t>
            </a:r>
            <a:endParaRPr lang="fr-FR" dirty="0"/>
          </a:p>
        </p:txBody>
      </p:sp>
      <p:pic>
        <p:nvPicPr>
          <p:cNvPr id="686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402746"/>
            <a:ext cx="2944483" cy="2136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0" y="1540042"/>
            <a:ext cx="2009775" cy="196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p:cNvSpPr txBox="1"/>
          <p:nvPr/>
        </p:nvSpPr>
        <p:spPr>
          <a:xfrm>
            <a:off x="5319559" y="1177153"/>
            <a:ext cx="772969" cy="369332"/>
          </a:xfrm>
          <a:prstGeom prst="rect">
            <a:avLst/>
          </a:prstGeom>
          <a:noFill/>
        </p:spPr>
        <p:txBody>
          <a:bodyPr wrap="none" rtlCol="0">
            <a:spAutoFit/>
          </a:bodyPr>
          <a:lstStyle/>
          <a:p>
            <a:r>
              <a:rPr lang="fr-FR" dirty="0" smtClean="0"/>
              <a:t>RHIC</a:t>
            </a:r>
            <a:endParaRPr lang="fr-FR" dirty="0"/>
          </a:p>
        </p:txBody>
      </p:sp>
      <p:sp>
        <p:nvSpPr>
          <p:cNvPr id="20" name="ZoneTexte 19"/>
          <p:cNvSpPr txBox="1"/>
          <p:nvPr/>
        </p:nvSpPr>
        <p:spPr>
          <a:xfrm>
            <a:off x="1966025" y="5518666"/>
            <a:ext cx="772969" cy="369332"/>
          </a:xfrm>
          <a:prstGeom prst="rect">
            <a:avLst/>
          </a:prstGeom>
          <a:noFill/>
        </p:spPr>
        <p:txBody>
          <a:bodyPr wrap="none" rtlCol="0">
            <a:spAutoFit/>
          </a:bodyPr>
          <a:lstStyle/>
          <a:p>
            <a:r>
              <a:rPr lang="fr-FR" dirty="0" smtClean="0"/>
              <a:t>RHIC</a:t>
            </a:r>
            <a:endParaRPr lang="fr-FR" dirty="0"/>
          </a:p>
        </p:txBody>
      </p:sp>
      <p:sp>
        <p:nvSpPr>
          <p:cNvPr id="21" name="ZoneTexte 20"/>
          <p:cNvSpPr txBox="1"/>
          <p:nvPr/>
        </p:nvSpPr>
        <p:spPr>
          <a:xfrm>
            <a:off x="5090773" y="3657600"/>
            <a:ext cx="4097597" cy="369332"/>
          </a:xfrm>
          <a:prstGeom prst="rect">
            <a:avLst/>
          </a:prstGeom>
          <a:noFill/>
        </p:spPr>
        <p:txBody>
          <a:bodyPr wrap="none" rtlCol="0">
            <a:spAutoFit/>
          </a:bodyPr>
          <a:lstStyle/>
          <a:p>
            <a:r>
              <a:rPr lang="fr-FR" dirty="0" smtClean="0"/>
              <a:t>Luminosité pic [nb</a:t>
            </a:r>
            <a:r>
              <a:rPr lang="fr-FR" baseline="30000" dirty="0" smtClean="0"/>
              <a:t>-1</a:t>
            </a:r>
            <a:r>
              <a:rPr lang="fr-FR" dirty="0" smtClean="0"/>
              <a:t>s</a:t>
            </a:r>
            <a:r>
              <a:rPr lang="fr-FR" baseline="30000" dirty="0" smtClean="0"/>
              <a:t>-1</a:t>
            </a:r>
            <a:r>
              <a:rPr lang="fr-FR" dirty="0"/>
              <a:t> </a:t>
            </a:r>
            <a:r>
              <a:rPr lang="fr-FR" dirty="0" smtClean="0"/>
              <a:t>ou 10</a:t>
            </a:r>
            <a:r>
              <a:rPr lang="fr-FR" baseline="30000" dirty="0" smtClean="0"/>
              <a:t>33</a:t>
            </a:r>
            <a:r>
              <a:rPr lang="fr-FR" dirty="0" smtClean="0"/>
              <a:t>cm</a:t>
            </a:r>
            <a:r>
              <a:rPr lang="fr-FR" baseline="30000" dirty="0" smtClean="0"/>
              <a:t>-2</a:t>
            </a:r>
            <a:r>
              <a:rPr lang="fr-FR" dirty="0" smtClean="0"/>
              <a:t>s</a:t>
            </a:r>
            <a:r>
              <a:rPr lang="fr-FR" baseline="30000" dirty="0" smtClean="0"/>
              <a:t>-1</a:t>
            </a:r>
            <a:r>
              <a:rPr lang="fr-FR" dirty="0" smtClean="0"/>
              <a:t>]</a:t>
            </a:r>
            <a:endParaRPr lang="fr-FR" dirty="0"/>
          </a:p>
        </p:txBody>
      </p:sp>
      <p:sp>
        <p:nvSpPr>
          <p:cNvPr id="8" name="ZoneTexte 7"/>
          <p:cNvSpPr txBox="1"/>
          <p:nvPr/>
        </p:nvSpPr>
        <p:spPr>
          <a:xfrm>
            <a:off x="7858753" y="4298921"/>
            <a:ext cx="628698" cy="369332"/>
          </a:xfrm>
          <a:prstGeom prst="rect">
            <a:avLst/>
          </a:prstGeom>
          <a:noFill/>
        </p:spPr>
        <p:txBody>
          <a:bodyPr wrap="none" rtlCol="0">
            <a:spAutoFit/>
          </a:bodyPr>
          <a:lstStyle/>
          <a:p>
            <a:r>
              <a:rPr lang="fr-FR" dirty="0" smtClean="0"/>
              <a:t>LHC</a:t>
            </a:r>
            <a:endParaRPr lang="fr-FR" dirty="0"/>
          </a:p>
        </p:txBody>
      </p:sp>
      <p:sp>
        <p:nvSpPr>
          <p:cNvPr id="16" name="ZoneTexte 15"/>
          <p:cNvSpPr txBox="1"/>
          <p:nvPr/>
        </p:nvSpPr>
        <p:spPr>
          <a:xfrm rot="19570801">
            <a:off x="5835965" y="5506634"/>
            <a:ext cx="1475084" cy="369332"/>
          </a:xfrm>
          <a:prstGeom prst="rect">
            <a:avLst/>
          </a:prstGeom>
          <a:noFill/>
        </p:spPr>
        <p:txBody>
          <a:bodyPr wrap="none" rtlCol="0">
            <a:spAutoFit/>
          </a:bodyPr>
          <a:lstStyle/>
          <a:p>
            <a:r>
              <a:rPr lang="fr-FR" dirty="0" smtClean="0"/>
              <a:t>TEVATRON</a:t>
            </a:r>
            <a:endParaRPr lang="fr-FR" dirty="0"/>
          </a:p>
        </p:txBody>
      </p:sp>
      <p:cxnSp>
        <p:nvCxnSpPr>
          <p:cNvPr id="23" name="Connecteur droit 22"/>
          <p:cNvCxnSpPr/>
          <p:nvPr/>
        </p:nvCxnSpPr>
        <p:spPr>
          <a:xfrm flipV="1">
            <a:off x="8502316" y="4169033"/>
            <a:ext cx="0" cy="1327666"/>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graphicFrame>
        <p:nvGraphicFramePr>
          <p:cNvPr id="29" name="Graphique 28"/>
          <p:cNvGraphicFramePr>
            <a:graphicFrameLocks/>
          </p:cNvGraphicFramePr>
          <p:nvPr>
            <p:extLst>
              <p:ext uri="{D42A27DB-BD31-4B8C-83A1-F6EECF244321}">
                <p14:modId xmlns:p14="http://schemas.microsoft.com/office/powerpoint/2010/main" val="1166159245"/>
              </p:ext>
            </p:extLst>
          </p:nvPr>
        </p:nvGraphicFramePr>
        <p:xfrm>
          <a:off x="0" y="3878724"/>
          <a:ext cx="4572000" cy="2743200"/>
        </p:xfrm>
        <a:graphic>
          <a:graphicData uri="http://schemas.openxmlformats.org/drawingml/2006/chart">
            <c:chart xmlns:c="http://schemas.openxmlformats.org/drawingml/2006/chart" xmlns:r="http://schemas.openxmlformats.org/officeDocument/2006/relationships" r:id="rId7"/>
          </a:graphicData>
        </a:graphic>
      </p:graphicFrame>
      <p:cxnSp>
        <p:nvCxnSpPr>
          <p:cNvPr id="30" name="Connecteur droit 29"/>
          <p:cNvCxnSpPr/>
          <p:nvPr/>
        </p:nvCxnSpPr>
        <p:spPr>
          <a:xfrm flipV="1">
            <a:off x="3946357" y="4668253"/>
            <a:ext cx="0" cy="1643118"/>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76200" y="114300"/>
            <a:ext cx="9067800" cy="10287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Cryomodule Accélérateur SRF CW à Haut Gradient</a:t>
            </a:r>
            <a:endParaRPr lang="fr-FR" sz="2800" b="1" dirty="0">
              <a:solidFill>
                <a:srgbClr val="000099"/>
              </a:solidFill>
              <a:effectLst>
                <a:outerShdw blurRad="38100" dist="38100" dir="2700000" algn="tl">
                  <a:srgbClr val="000000">
                    <a:alpha val="43137"/>
                  </a:srgbClr>
                </a:outerShdw>
              </a:effectLst>
            </a:endParaRPr>
          </a:p>
        </p:txBody>
      </p:sp>
      <p:pic>
        <p:nvPicPr>
          <p:cNvPr id="3" name="Picture 3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039" b="50000"/>
          <a:stretch/>
        </p:blipFill>
        <p:spPr bwMode="auto">
          <a:xfrm>
            <a:off x="152400" y="990600"/>
            <a:ext cx="3309018"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3"/>
          <p:cNvSpPr txBox="1">
            <a:spLocks noChangeArrowheads="1"/>
          </p:cNvSpPr>
          <p:nvPr/>
        </p:nvSpPr>
        <p:spPr bwMode="auto">
          <a:xfrm>
            <a:off x="152400" y="2883932"/>
            <a:ext cx="8877300" cy="3939540"/>
          </a:xfrm>
          <a:prstGeom prst="rect">
            <a:avLst/>
          </a:prstGeom>
          <a:noFill/>
          <a:ln w="12700">
            <a:noFill/>
            <a:miter lim="800000"/>
            <a:headEnd type="none" w="sm" len="sm"/>
            <a:tailEnd type="none" w="sm" len="sm"/>
          </a:ln>
        </p:spPr>
        <p:txBody>
          <a:bodyPr wrap="square">
            <a:spAutoFit/>
          </a:bodyPr>
          <a:lstStyle/>
          <a:p>
            <a:pPr>
              <a:lnSpc>
                <a:spcPct val="120000"/>
              </a:lnSpc>
            </a:pPr>
            <a:r>
              <a:rPr lang="fr-FR" sz="2000" b="1" dirty="0" smtClean="0">
                <a:sym typeface="Wingdings 3" pitchFamily="18" charset="2"/>
              </a:rPr>
              <a:t>Principales applications: </a:t>
            </a:r>
            <a:r>
              <a:rPr lang="fr-FR" sz="2000" dirty="0" smtClean="0">
                <a:sym typeface="Wingdings 3" pitchFamily="18" charset="2"/>
              </a:rPr>
              <a:t>collisionneurs circulaires, sources de lumière CW et ERL, </a:t>
            </a:r>
            <a:r>
              <a:rPr lang="fr-FR" sz="2000" dirty="0" err="1" smtClean="0">
                <a:sym typeface="Wingdings 3" pitchFamily="18" charset="2"/>
              </a:rPr>
              <a:t>Eurisol</a:t>
            </a:r>
            <a:r>
              <a:rPr lang="fr-FR" sz="2000" dirty="0" smtClean="0">
                <a:sym typeface="Wingdings 3" pitchFamily="18" charset="2"/>
              </a:rPr>
              <a:t>, LUNEX5 </a:t>
            </a:r>
            <a:r>
              <a:rPr lang="fr-FR" sz="2000" dirty="0" smtClean="0">
                <a:sym typeface="Wingdings 3" pitchFamily="18" charset="2"/>
              </a:rPr>
              <a:t>Phase2</a:t>
            </a:r>
            <a:r>
              <a:rPr lang="fr-FR" sz="2000" dirty="0" smtClean="0">
                <a:sym typeface="Wingdings 3" pitchFamily="18" charset="2"/>
              </a:rPr>
              <a:t>, </a:t>
            </a:r>
            <a:endParaRPr lang="fr-FR" sz="2000" b="1" dirty="0" smtClean="0">
              <a:solidFill>
                <a:srgbClr val="0000FF"/>
              </a:solidFill>
              <a:sym typeface="Wingdings 3" pitchFamily="18" charset="2"/>
            </a:endParaRPr>
          </a:p>
          <a:p>
            <a:pPr>
              <a:lnSpc>
                <a:spcPct val="120000"/>
              </a:lnSpc>
              <a:spcBef>
                <a:spcPts val="1200"/>
              </a:spcBef>
            </a:pPr>
            <a:r>
              <a:rPr lang="fr-FR" sz="2000" b="1" dirty="0" smtClean="0">
                <a:solidFill>
                  <a:srgbClr val="0000FF"/>
                </a:solidFill>
                <a:sym typeface="Wingdings 3" pitchFamily="18" charset="2"/>
              </a:rPr>
              <a:t>Principaux défis de R&amp;D</a:t>
            </a:r>
            <a:r>
              <a:rPr lang="fr-FR" sz="2000" dirty="0" smtClean="0">
                <a:solidFill>
                  <a:srgbClr val="0000FF"/>
                </a:solidFill>
                <a:sym typeface="Wingdings 3" pitchFamily="18" charset="2"/>
              </a:rPr>
              <a:t>, dans le périmètre Irfu-IN2P3:</a:t>
            </a:r>
          </a:p>
          <a:p>
            <a:pPr marL="285750" indent="-285750">
              <a:lnSpc>
                <a:spcPct val="120000"/>
              </a:lnSpc>
              <a:buFont typeface="Arial" pitchFamily="34" charset="0"/>
              <a:buChar char="•"/>
            </a:pPr>
            <a:r>
              <a:rPr lang="fr-FR" sz="2000" b="1" dirty="0" smtClean="0">
                <a:solidFill>
                  <a:srgbClr val="0000FF"/>
                </a:solidFill>
                <a:sym typeface="Wingdings 3" pitchFamily="18" charset="2"/>
              </a:rPr>
              <a:t>Canons à électrons</a:t>
            </a:r>
          </a:p>
          <a:p>
            <a:pPr marL="285750" indent="-285750">
              <a:lnSpc>
                <a:spcPct val="120000"/>
              </a:lnSpc>
              <a:buFont typeface="Arial" pitchFamily="34" charset="0"/>
              <a:buChar char="•"/>
            </a:pPr>
            <a:r>
              <a:rPr lang="fr-FR" sz="2000" b="1" dirty="0" smtClean="0">
                <a:solidFill>
                  <a:srgbClr val="0000FF"/>
                </a:solidFill>
                <a:sym typeface="Wingdings 3" pitchFamily="18" charset="2"/>
              </a:rPr>
              <a:t>Cryomodules 15-20 MV/m CW </a:t>
            </a:r>
          </a:p>
          <a:p>
            <a:pPr marL="914400" lvl="1" indent="-457200">
              <a:lnSpc>
                <a:spcPct val="120000"/>
              </a:lnSpc>
              <a:buFont typeface="+mj-lt"/>
              <a:buAutoNum type="arabicPeriod"/>
            </a:pPr>
            <a:r>
              <a:rPr lang="fr-FR" sz="2000" b="1" dirty="0" smtClean="0">
                <a:solidFill>
                  <a:srgbClr val="0000FF"/>
                </a:solidFill>
                <a:sym typeface="Wingdings 3" pitchFamily="18" charset="2"/>
              </a:rPr>
              <a:t>Conception et tests cavité à faible dissipation</a:t>
            </a:r>
          </a:p>
          <a:p>
            <a:pPr marL="914400" lvl="1" indent="-457200">
              <a:lnSpc>
                <a:spcPct val="120000"/>
              </a:lnSpc>
              <a:buFont typeface="+mj-lt"/>
              <a:buAutoNum type="arabicPeriod"/>
            </a:pPr>
            <a:r>
              <a:rPr lang="fr-FR" sz="2000" b="1" dirty="0" smtClean="0">
                <a:solidFill>
                  <a:srgbClr val="0000FF"/>
                </a:solidFill>
                <a:sym typeface="Wingdings 3" pitchFamily="18" charset="2"/>
              </a:rPr>
              <a:t>Conception et tests coupleur &gt; 50 kW CW et coupleurs HOM</a:t>
            </a:r>
          </a:p>
          <a:p>
            <a:pPr marL="914400" lvl="1" indent="-457200">
              <a:lnSpc>
                <a:spcPct val="120000"/>
              </a:lnSpc>
              <a:buFont typeface="+mj-lt"/>
              <a:buAutoNum type="arabicPeriod"/>
            </a:pPr>
            <a:r>
              <a:rPr lang="fr-FR" sz="2000" b="1" dirty="0" smtClean="0">
                <a:solidFill>
                  <a:srgbClr val="0000FF"/>
                </a:solidFill>
                <a:sym typeface="Wingdings 3" pitchFamily="18" charset="2"/>
              </a:rPr>
              <a:t>Conception et tests système d’accord en CW</a:t>
            </a:r>
          </a:p>
          <a:p>
            <a:pPr marL="914400" lvl="1" indent="-457200">
              <a:lnSpc>
                <a:spcPct val="120000"/>
              </a:lnSpc>
              <a:buFont typeface="+mj-lt"/>
              <a:buAutoNum type="arabicPeriod"/>
            </a:pPr>
            <a:r>
              <a:rPr lang="fr-FR" sz="2000" b="1" dirty="0" smtClean="0">
                <a:solidFill>
                  <a:srgbClr val="0000FF"/>
                </a:solidFill>
                <a:sym typeface="Wingdings 3" pitchFamily="18" charset="2"/>
              </a:rPr>
              <a:t>Conception/fabrication </a:t>
            </a:r>
            <a:r>
              <a:rPr lang="fr-FR" sz="2000" b="1" dirty="0" smtClean="0">
                <a:solidFill>
                  <a:srgbClr val="0000FF"/>
                </a:solidFill>
                <a:sym typeface="Wingdings 3" pitchFamily="18" charset="2"/>
              </a:rPr>
              <a:t>cryostat (</a:t>
            </a:r>
            <a:r>
              <a:rPr lang="fr-FR" sz="2000" b="1" dirty="0" err="1" smtClean="0">
                <a:solidFill>
                  <a:srgbClr val="0000FF"/>
                </a:solidFill>
                <a:sym typeface="Wingdings 3" pitchFamily="18" charset="2"/>
              </a:rPr>
              <a:t>e.g</a:t>
            </a:r>
            <a:r>
              <a:rPr lang="fr-FR" sz="2000" b="1" dirty="0" smtClean="0">
                <a:solidFill>
                  <a:srgbClr val="0000FF"/>
                </a:solidFill>
                <a:sym typeface="Wingdings 3" pitchFamily="18" charset="2"/>
              </a:rPr>
              <a:t>. blindages magnétiques)</a:t>
            </a:r>
          </a:p>
          <a:p>
            <a:pPr marL="914400" lvl="1" indent="-457200">
              <a:lnSpc>
                <a:spcPct val="120000"/>
              </a:lnSpc>
              <a:buFont typeface="+mj-lt"/>
              <a:buAutoNum type="arabicPeriod"/>
            </a:pPr>
            <a:r>
              <a:rPr lang="fr-FR" sz="2000" b="1" dirty="0" smtClean="0">
                <a:solidFill>
                  <a:srgbClr val="0000FF"/>
                </a:solidFill>
                <a:sym typeface="Wingdings 3" pitchFamily="18" charset="2"/>
              </a:rPr>
              <a:t>Cryogénie à haut rendement</a:t>
            </a:r>
          </a:p>
        </p:txBody>
      </p:sp>
      <p:sp>
        <p:nvSpPr>
          <p:cNvPr id="5" name="ZoneTexte 4"/>
          <p:cNvSpPr txBox="1"/>
          <p:nvPr/>
        </p:nvSpPr>
        <p:spPr>
          <a:xfrm>
            <a:off x="1066800" y="2514600"/>
            <a:ext cx="1412566" cy="369332"/>
          </a:xfrm>
          <a:prstGeom prst="rect">
            <a:avLst/>
          </a:prstGeom>
          <a:noFill/>
        </p:spPr>
        <p:txBody>
          <a:bodyPr wrap="none" rtlCol="0">
            <a:spAutoFit/>
          </a:bodyPr>
          <a:lstStyle/>
          <a:p>
            <a:r>
              <a:rPr lang="fr-FR" dirty="0" err="1" smtClean="0"/>
              <a:t>Cornell</a:t>
            </a:r>
            <a:r>
              <a:rPr lang="fr-FR" dirty="0" smtClean="0"/>
              <a:t> ERL</a:t>
            </a:r>
            <a:endParaRPr lang="fr-FR" dirty="0"/>
          </a:p>
        </p:txBody>
      </p:sp>
      <p:pic>
        <p:nvPicPr>
          <p:cNvPr id="737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9834" y="914400"/>
            <a:ext cx="5597966"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3" name="ZoneTexte 242"/>
          <p:cNvSpPr txBox="1"/>
          <p:nvPr/>
        </p:nvSpPr>
        <p:spPr>
          <a:xfrm>
            <a:off x="4694084" y="2438400"/>
            <a:ext cx="2773516" cy="369332"/>
          </a:xfrm>
          <a:prstGeom prst="rect">
            <a:avLst/>
          </a:prstGeom>
          <a:noFill/>
        </p:spPr>
        <p:txBody>
          <a:bodyPr wrap="none" rtlCol="0">
            <a:spAutoFit/>
          </a:bodyPr>
          <a:lstStyle/>
          <a:p>
            <a:r>
              <a:rPr lang="fr-FR" dirty="0" smtClean="0"/>
              <a:t>Projet </a:t>
            </a:r>
            <a:r>
              <a:rPr lang="fr-FR" dirty="0" err="1" smtClean="0"/>
              <a:t>B</a:t>
            </a:r>
            <a:r>
              <a:rPr lang="fr-FR" i="1" dirty="0" err="1" smtClean="0"/>
              <a:t>ERL</a:t>
            </a:r>
            <a:r>
              <a:rPr lang="fr-FR" dirty="0" err="1" smtClean="0"/>
              <a:t>inPro</a:t>
            </a:r>
            <a:r>
              <a:rPr lang="fr-FR" dirty="0" smtClean="0"/>
              <a:t> à HZB</a:t>
            </a:r>
            <a:endParaRPr lang="fr-FR" dirty="0"/>
          </a:p>
        </p:txBody>
      </p:sp>
    </p:spTree>
    <p:extLst>
      <p:ext uri="{BB962C8B-B14F-4D97-AF65-F5344CB8AC3E}">
        <p14:creationId xmlns:p14="http://schemas.microsoft.com/office/powerpoint/2010/main" val="574234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11049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Déploiement des accélérateurs RF Supra en Europe</a:t>
            </a:r>
            <a:endParaRPr lang="fr-FR" sz="2800" b="1" dirty="0">
              <a:solidFill>
                <a:srgbClr val="000099"/>
              </a:solidFill>
              <a:effectLst>
                <a:outerShdw blurRad="38100" dist="38100" dir="2700000" algn="tl">
                  <a:srgbClr val="000000">
                    <a:alpha val="43137"/>
                  </a:srgbClr>
                </a:outerShdw>
              </a:effectLst>
            </a:endParaRPr>
          </a:p>
        </p:txBody>
      </p:sp>
      <p:sp>
        <p:nvSpPr>
          <p:cNvPr id="6" name="ZoneTexte 5"/>
          <p:cNvSpPr txBox="1"/>
          <p:nvPr/>
        </p:nvSpPr>
        <p:spPr>
          <a:xfrm>
            <a:off x="6858000" y="990600"/>
            <a:ext cx="2209800" cy="2862322"/>
          </a:xfrm>
          <a:prstGeom prst="rect">
            <a:avLst/>
          </a:prstGeom>
          <a:noFill/>
        </p:spPr>
        <p:txBody>
          <a:bodyPr wrap="square" rtlCol="0">
            <a:spAutoFit/>
          </a:bodyPr>
          <a:lstStyle/>
          <a:p>
            <a:r>
              <a:rPr lang="fr-FR" dirty="0" smtClean="0"/>
              <a:t>Table en cours de consolidation pour</a:t>
            </a:r>
          </a:p>
          <a:p>
            <a:r>
              <a:rPr lang="fr-FR" dirty="0" smtClean="0"/>
              <a:t>TTC/</a:t>
            </a:r>
            <a:r>
              <a:rPr lang="fr-FR" dirty="0" err="1" smtClean="0"/>
              <a:t>EuCARD</a:t>
            </a:r>
            <a:r>
              <a:rPr lang="fr-FR" dirty="0" smtClean="0"/>
              <a:t>:</a:t>
            </a:r>
          </a:p>
          <a:p>
            <a:pPr marL="285750" indent="-285750">
              <a:buFont typeface="Arial" pitchFamily="34" charset="0"/>
              <a:buChar char="•"/>
            </a:pPr>
            <a:r>
              <a:rPr lang="fr-FR" dirty="0" smtClean="0"/>
              <a:t>4 </a:t>
            </a:r>
            <a:r>
              <a:rPr lang="fr-FR" dirty="0" smtClean="0"/>
              <a:t>accélérateurs démantelés</a:t>
            </a:r>
          </a:p>
          <a:p>
            <a:pPr marL="285750" indent="-285750">
              <a:buFont typeface="Arial" pitchFamily="34" charset="0"/>
              <a:buChar char="•"/>
            </a:pPr>
            <a:r>
              <a:rPr lang="fr-FR" dirty="0" smtClean="0"/>
              <a:t>11 </a:t>
            </a:r>
            <a:r>
              <a:rPr lang="fr-FR" dirty="0" err="1" smtClean="0"/>
              <a:t>acc</a:t>
            </a:r>
            <a:r>
              <a:rPr lang="fr-FR" dirty="0" smtClean="0"/>
              <a:t>. </a:t>
            </a:r>
            <a:r>
              <a:rPr lang="fr-FR" dirty="0"/>
              <a:t>e</a:t>
            </a:r>
            <a:r>
              <a:rPr lang="fr-FR" dirty="0" smtClean="0"/>
              <a:t>n opération</a:t>
            </a:r>
          </a:p>
          <a:p>
            <a:pPr marL="285750" indent="-285750">
              <a:buFont typeface="Arial" pitchFamily="34" charset="0"/>
              <a:buChar char="•"/>
            </a:pPr>
            <a:r>
              <a:rPr lang="fr-FR" dirty="0" smtClean="0"/>
              <a:t>4 </a:t>
            </a:r>
            <a:r>
              <a:rPr lang="fr-FR" dirty="0" err="1" smtClean="0"/>
              <a:t>acc</a:t>
            </a:r>
            <a:r>
              <a:rPr lang="fr-FR" dirty="0" smtClean="0"/>
              <a:t>. en construction</a:t>
            </a:r>
          </a:p>
          <a:p>
            <a:pPr marL="285750" indent="-285750">
              <a:buFont typeface="Arial" pitchFamily="34" charset="0"/>
              <a:buChar char="•"/>
            </a:pPr>
            <a:r>
              <a:rPr lang="fr-FR" dirty="0" smtClean="0"/>
              <a:t>7 </a:t>
            </a:r>
            <a:r>
              <a:rPr lang="fr-FR" dirty="0" err="1" smtClean="0"/>
              <a:t>acc</a:t>
            </a:r>
            <a:r>
              <a:rPr lang="fr-FR" dirty="0" smtClean="0"/>
              <a:t>. en projet</a:t>
            </a:r>
            <a:endParaRPr lang="fr-FR" dirty="0"/>
          </a:p>
        </p:txBody>
      </p:sp>
      <p:pic>
        <p:nvPicPr>
          <p:cNvPr id="69673"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13" y="838200"/>
            <a:ext cx="6382987"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1672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049"/>
          <a:stretch/>
        </p:blipFill>
        <p:spPr bwMode="auto">
          <a:xfrm>
            <a:off x="12707" y="990600"/>
            <a:ext cx="9131293" cy="475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a:spLocks noChangeArrowheads="1"/>
          </p:cNvSpPr>
          <p:nvPr/>
        </p:nvSpPr>
        <p:spPr bwMode="auto">
          <a:xfrm>
            <a:off x="0" y="88232"/>
            <a:ext cx="9144000" cy="9906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Déploiement des accélérateurs</a:t>
            </a:r>
          </a:p>
          <a:p>
            <a:pPr algn="ctr">
              <a:defRPr/>
            </a:pPr>
            <a:r>
              <a:rPr lang="fr-FR" sz="2800" b="1" dirty="0" smtClean="0">
                <a:solidFill>
                  <a:srgbClr val="000099"/>
                </a:solidFill>
                <a:effectLst>
                  <a:outerShdw blurRad="38100" dist="38100" dir="2700000" algn="tl">
                    <a:srgbClr val="000000">
                      <a:alpha val="43137"/>
                    </a:srgbClr>
                  </a:outerShdw>
                </a:effectLst>
              </a:rPr>
              <a:t>RF Supra dans le monde</a:t>
            </a:r>
            <a:endParaRPr lang="fr-FR" sz="2800" b="1" dirty="0">
              <a:solidFill>
                <a:srgbClr val="000099"/>
              </a:solidFill>
              <a:effectLst>
                <a:outerShdw blurRad="38100" dist="38100" dir="2700000" algn="tl">
                  <a:srgbClr val="000000">
                    <a:alpha val="43137"/>
                  </a:srgbClr>
                </a:outerShdw>
              </a:effectLst>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316" y="5165558"/>
            <a:ext cx="2712621" cy="1676400"/>
          </a:xfrm>
          <a:prstGeom prst="rect">
            <a:avLst/>
          </a:prstGeom>
        </p:spPr>
      </p:pic>
      <p:sp>
        <p:nvSpPr>
          <p:cNvPr id="7" name="ZoneTexte 6"/>
          <p:cNvSpPr txBox="1"/>
          <p:nvPr/>
        </p:nvSpPr>
        <p:spPr>
          <a:xfrm>
            <a:off x="3352800" y="5858470"/>
            <a:ext cx="2977814" cy="923330"/>
          </a:xfrm>
          <a:prstGeom prst="rect">
            <a:avLst/>
          </a:prstGeom>
          <a:noFill/>
        </p:spPr>
        <p:txBody>
          <a:bodyPr wrap="square" rtlCol="0">
            <a:spAutoFit/>
          </a:bodyPr>
          <a:lstStyle/>
          <a:p>
            <a:pPr algn="ctr"/>
            <a:r>
              <a:rPr lang="fr-FR" dirty="0" smtClean="0"/>
              <a:t>Collaboration TTC</a:t>
            </a:r>
          </a:p>
          <a:p>
            <a:pPr algn="ctr"/>
            <a:r>
              <a:rPr lang="fr-FR" dirty="0" smtClean="0"/>
              <a:t>55 Instituts:</a:t>
            </a:r>
          </a:p>
          <a:p>
            <a:pPr algn="ctr"/>
            <a:r>
              <a:rPr lang="fr-FR" i="1" dirty="0" smtClean="0"/>
              <a:t>Laboratoires d’idées</a:t>
            </a:r>
          </a:p>
        </p:txBody>
      </p:sp>
    </p:spTree>
    <p:extLst>
      <p:ext uri="{BB962C8B-B14F-4D97-AF65-F5344CB8AC3E}">
        <p14:creationId xmlns:p14="http://schemas.microsoft.com/office/powerpoint/2010/main" val="24436908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609600"/>
            <a:ext cx="6477000" cy="344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a:spLocks noChangeArrowheads="1"/>
          </p:cNvSpPr>
          <p:nvPr/>
        </p:nvSpPr>
        <p:spPr bwMode="auto">
          <a:xfrm>
            <a:off x="457200" y="114300"/>
            <a:ext cx="8229600" cy="809079"/>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Projet </a:t>
            </a:r>
            <a:r>
              <a:rPr lang="fr-FR" sz="2800" b="1" dirty="0" err="1" smtClean="0">
                <a:solidFill>
                  <a:srgbClr val="000099"/>
                </a:solidFill>
                <a:effectLst>
                  <a:outerShdw blurRad="38100" dist="38100" dir="2700000" algn="tl">
                    <a:srgbClr val="000000">
                      <a:alpha val="43137"/>
                    </a:srgbClr>
                  </a:outerShdw>
                </a:effectLst>
              </a:rPr>
              <a:t>ThomX</a:t>
            </a:r>
            <a:endParaRPr lang="fr-FR" sz="2800" b="1" dirty="0">
              <a:solidFill>
                <a:srgbClr val="000099"/>
              </a:solidFill>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48456" y="4053222"/>
            <a:ext cx="8447087"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50000"/>
              </a:spcBef>
              <a:spcAft>
                <a:spcPct val="0"/>
              </a:spcAft>
              <a:defRPr>
                <a:solidFill>
                  <a:schemeClr val="tx1"/>
                </a:solidFill>
                <a:latin typeface="Comic Sans MS" pitchFamily="66" charset="0"/>
              </a:defRPr>
            </a:lvl6pPr>
            <a:lvl7pPr marL="2971800" indent="-228600" eaLnBrk="0" fontAlgn="base" hangingPunct="0">
              <a:spcBef>
                <a:spcPct val="50000"/>
              </a:spcBef>
              <a:spcAft>
                <a:spcPct val="0"/>
              </a:spcAft>
              <a:defRPr>
                <a:solidFill>
                  <a:schemeClr val="tx1"/>
                </a:solidFill>
                <a:latin typeface="Comic Sans MS" pitchFamily="66" charset="0"/>
              </a:defRPr>
            </a:lvl7pPr>
            <a:lvl8pPr marL="3429000" indent="-228600" eaLnBrk="0" fontAlgn="base" hangingPunct="0">
              <a:spcBef>
                <a:spcPct val="50000"/>
              </a:spcBef>
              <a:spcAft>
                <a:spcPct val="0"/>
              </a:spcAft>
              <a:defRPr>
                <a:solidFill>
                  <a:schemeClr val="tx1"/>
                </a:solidFill>
                <a:latin typeface="Comic Sans MS" pitchFamily="66" charset="0"/>
              </a:defRPr>
            </a:lvl8pPr>
            <a:lvl9pPr marL="3886200" indent="-228600" eaLnBrk="0" fontAlgn="base" hangingPunct="0">
              <a:spcBef>
                <a:spcPct val="50000"/>
              </a:spcBef>
              <a:spcAft>
                <a:spcPct val="0"/>
              </a:spcAft>
              <a:defRPr>
                <a:solidFill>
                  <a:schemeClr val="tx1"/>
                </a:solidFill>
                <a:latin typeface="Comic Sans MS" pitchFamily="66"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err="1" smtClean="0">
                <a:ln>
                  <a:noFill/>
                </a:ln>
                <a:solidFill>
                  <a:srgbClr val="000000"/>
                </a:solidFill>
                <a:effectLst/>
                <a:uLnTx/>
                <a:uFillTx/>
                <a:latin typeface="Comic Sans MS" pitchFamily="66" charset="0"/>
              </a:rPr>
              <a:t>ThomX</a:t>
            </a:r>
            <a:r>
              <a:rPr kumimoji="0" lang="fr-FR" sz="1600" b="0" i="0" u="none" strike="noStrike" kern="0" cap="none" spc="0" normalizeH="0" baseline="0" noProof="0" dirty="0" smtClean="0">
                <a:ln>
                  <a:noFill/>
                </a:ln>
                <a:solidFill>
                  <a:srgbClr val="000000"/>
                </a:solidFill>
                <a:effectLst/>
                <a:uLnTx/>
                <a:uFillTx/>
                <a:latin typeface="Comic Sans MS" pitchFamily="66" charset="0"/>
              </a:rPr>
              <a:t> : </a:t>
            </a:r>
            <a:r>
              <a:rPr kumimoji="0" lang="fr-FR" sz="1600" b="1" i="0" u="none" strike="noStrike" kern="0" cap="none" spc="0" normalizeH="0" baseline="0" noProof="0" dirty="0" smtClean="0">
                <a:ln>
                  <a:noFill/>
                </a:ln>
                <a:solidFill>
                  <a:srgbClr val="000000"/>
                </a:solidFill>
                <a:effectLst/>
                <a:uLnTx/>
                <a:uFillTx/>
              </a:rPr>
              <a:t>source </a:t>
            </a:r>
            <a:r>
              <a:rPr lang="fr-FR" sz="1600" b="1" kern="0" dirty="0">
                <a:solidFill>
                  <a:srgbClr val="000000"/>
                </a:solidFill>
              </a:rPr>
              <a:t>d</a:t>
            </a:r>
            <a:r>
              <a:rPr kumimoji="0" lang="fr-FR" sz="1600" b="1" i="0" u="none" strike="noStrike" kern="0" cap="none" spc="0" normalizeH="0" baseline="0" noProof="0" dirty="0" smtClean="0">
                <a:ln>
                  <a:noFill/>
                </a:ln>
                <a:solidFill>
                  <a:srgbClr val="000000"/>
                </a:solidFill>
                <a:effectLst/>
                <a:uLnTx/>
                <a:uFillTx/>
              </a:rPr>
              <a:t>e lumière X (démonstrateur) à</a:t>
            </a:r>
            <a:r>
              <a:rPr kumimoji="0" lang="fr-FR" sz="1600" b="1" i="0" u="none" strike="noStrike" kern="0" cap="none" spc="0" normalizeH="0" noProof="0" dirty="0" smtClean="0">
                <a:ln>
                  <a:noFill/>
                </a:ln>
                <a:solidFill>
                  <a:srgbClr val="000000"/>
                </a:solidFill>
                <a:effectLst/>
                <a:uLnTx/>
                <a:uFillTx/>
              </a:rPr>
              <a:t> haut flux basée sur la rétrodiffusion Compton.</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1" i="0" u="none" strike="noStrike" kern="0" cap="none" spc="0" normalizeH="0" baseline="0" noProof="0" dirty="0" smtClean="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smtClean="0">
                <a:ln>
                  <a:noFill/>
                </a:ln>
                <a:solidFill>
                  <a:srgbClr val="000000"/>
                </a:solidFill>
                <a:effectLst/>
                <a:uLnTx/>
                <a:uFillTx/>
                <a:latin typeface="Comic Sans MS" pitchFamily="66" charset="0"/>
              </a:rPr>
              <a:t>Plus de 50 chercheurs et ingénieurs pour un total de 1252,5 </a:t>
            </a:r>
            <a:r>
              <a:rPr kumimoji="0" lang="fr-FR" sz="1600" b="0" i="0" u="none" strike="noStrike" kern="0" cap="none" spc="0" normalizeH="0" baseline="0" noProof="0" dirty="0" err="1" smtClean="0">
                <a:ln>
                  <a:noFill/>
                </a:ln>
                <a:solidFill>
                  <a:srgbClr val="000000"/>
                </a:solidFill>
                <a:effectLst/>
                <a:uLnTx/>
                <a:uFillTx/>
                <a:latin typeface="Comic Sans MS" pitchFamily="66" charset="0"/>
              </a:rPr>
              <a:t>hommes.mois</a:t>
            </a:r>
            <a:r>
              <a:rPr kumimoji="0" lang="fr-FR" sz="1600" b="0" i="0" u="none" strike="noStrike" kern="0" cap="none" spc="0" normalizeH="0" baseline="0" noProof="0" dirty="0" smtClean="0">
                <a:ln>
                  <a:noFill/>
                </a:ln>
                <a:solidFill>
                  <a:srgbClr val="000000"/>
                </a:solidFill>
                <a:effectLst/>
                <a:uLnTx/>
                <a:uFillTx/>
                <a:latin typeface="Comic Sans MS" pitchFamily="66" charset="0"/>
              </a:rPr>
              <a:t> pour un programme qui se terminera en 2020.</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smtClean="0">
              <a:ln>
                <a:noFill/>
              </a:ln>
              <a:solidFill>
                <a:srgbClr val="000000"/>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smtClean="0">
                <a:ln>
                  <a:noFill/>
                </a:ln>
                <a:solidFill>
                  <a:srgbClr val="333399">
                    <a:lumMod val="60000"/>
                    <a:lumOff val="40000"/>
                  </a:srgbClr>
                </a:solidFill>
                <a:effectLst/>
                <a:uLnTx/>
                <a:uFillTx/>
                <a:latin typeface="Comic Sans MS" pitchFamily="66" charset="0"/>
              </a:rPr>
              <a:t>Le LAL représente ~ 80% du projet pour un coût total environné de 20 M€ pour le laboratoire. 40 Ingénieurs/Chercheurs, 16 Techniciens spécialisés en considérant les deux phases de l’EQUIPEX (équipement et fonctionnement).</a:t>
            </a:r>
          </a:p>
          <a:p>
            <a:pPr marL="0" marR="0" lvl="0" indent="0" defTabSz="914400" eaLnBrk="1" fontAlgn="auto" latinLnBrk="0" hangingPunct="1">
              <a:lnSpc>
                <a:spcPct val="100000"/>
              </a:lnSpc>
              <a:spcBef>
                <a:spcPts val="0"/>
              </a:spcBef>
              <a:spcAft>
                <a:spcPts val="0"/>
              </a:spcAft>
              <a:buClrTx/>
              <a:buSzTx/>
              <a:buFontTx/>
              <a:buNone/>
              <a:tabLst/>
              <a:defRPr/>
            </a:pPr>
            <a:endParaRPr kumimoji="0" lang="fr-FR" sz="1600" b="0" i="0" u="none" strike="noStrike" kern="0" cap="none" spc="0" normalizeH="0" baseline="0" noProof="0" dirty="0" smtClean="0">
              <a:ln>
                <a:noFill/>
              </a:ln>
              <a:solidFill>
                <a:srgbClr val="333399">
                  <a:lumMod val="60000"/>
                  <a:lumOff val="40000"/>
                </a:srgbClr>
              </a:solidFill>
              <a:effectLst/>
              <a:uLnTx/>
              <a:uFillTx/>
              <a:latin typeface="Comic Sans MS" pitchFamily="66"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smtClean="0">
                <a:ln>
                  <a:noFill/>
                </a:ln>
                <a:solidFill>
                  <a:srgbClr val="333399">
                    <a:lumMod val="60000"/>
                    <a:lumOff val="40000"/>
                  </a:srgbClr>
                </a:solidFill>
                <a:effectLst/>
                <a:uLnTx/>
                <a:uFillTx/>
                <a:latin typeface="Comic Sans MS" pitchFamily="66" charset="0"/>
              </a:rPr>
              <a:t>Le LAL assure la conduite du projet</a:t>
            </a:r>
            <a:r>
              <a:rPr lang="fr-FR" sz="1600" kern="0" dirty="0">
                <a:solidFill>
                  <a:srgbClr val="333399">
                    <a:lumMod val="60000"/>
                    <a:lumOff val="40000"/>
                  </a:srgbClr>
                </a:solidFill>
              </a:rPr>
              <a:t> </a:t>
            </a:r>
            <a:r>
              <a:rPr lang="fr-FR" sz="1600" kern="0" dirty="0" smtClean="0">
                <a:solidFill>
                  <a:srgbClr val="333399">
                    <a:lumMod val="60000"/>
                    <a:lumOff val="40000"/>
                  </a:srgbClr>
                </a:solidFill>
              </a:rPr>
              <a:t>auquel SOLEIL est associé.</a:t>
            </a:r>
            <a:endParaRPr kumimoji="0" lang="fr-FR" sz="1600" b="0" i="0" u="none" strike="noStrike" kern="0" cap="none" spc="0" normalizeH="0" baseline="0" noProof="0" dirty="0" smtClean="0">
              <a:ln>
                <a:noFill/>
              </a:ln>
              <a:solidFill>
                <a:srgbClr val="333399">
                  <a:lumMod val="60000"/>
                  <a:lumOff val="40000"/>
                </a:srgbClr>
              </a:solidFill>
              <a:effectLst/>
              <a:uLnTx/>
              <a:uFillTx/>
              <a:latin typeface="Comic Sans MS" pitchFamily="66" charset="0"/>
            </a:endParaRPr>
          </a:p>
        </p:txBody>
      </p:sp>
    </p:spTree>
    <p:extLst>
      <p:ext uri="{BB962C8B-B14F-4D97-AF65-F5344CB8AC3E}">
        <p14:creationId xmlns:p14="http://schemas.microsoft.com/office/powerpoint/2010/main" val="6293974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extLst>
              <p:ext uri="{D42A27DB-BD31-4B8C-83A1-F6EECF244321}">
                <p14:modId xmlns:p14="http://schemas.microsoft.com/office/powerpoint/2010/main" val="750639057"/>
              </p:ext>
            </p:extLst>
          </p:nvPr>
        </p:nvGraphicFramePr>
        <p:xfrm>
          <a:off x="5553808" y="2660650"/>
          <a:ext cx="3238500" cy="387350"/>
        </p:xfrm>
        <a:graphic>
          <a:graphicData uri="http://schemas.openxmlformats.org/presentationml/2006/ole">
            <mc:AlternateContent xmlns:mc="http://schemas.openxmlformats.org/markup-compatibility/2006">
              <mc:Choice xmlns:v="urn:schemas-microsoft-com:vml" Requires="v">
                <p:oleObj spid="_x0000_s70728" name="Équation" r:id="rId4" imgW="1701800" imgH="203200" progId="Equation.3">
                  <p:embed/>
                </p:oleObj>
              </mc:Choice>
              <mc:Fallback>
                <p:oleObj name="Équation" r:id="rId4" imgW="1701800" imgH="203200" progId="Equation.3">
                  <p:embed/>
                  <p:pic>
                    <p:nvPicPr>
                      <p:cNvPr id="0" name="Picture 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808" y="2660650"/>
                        <a:ext cx="3238500" cy="387350"/>
                      </a:xfrm>
                      <a:prstGeom prst="rect">
                        <a:avLst/>
                      </a:prstGeom>
                      <a:solidFill>
                        <a:srgbClr val="CCFFCC"/>
                      </a:solidFill>
                    </p:spPr>
                  </p:pic>
                </p:oleObj>
              </mc:Fallback>
            </mc:AlternateContent>
          </a:graphicData>
        </a:graphic>
      </p:graphicFrame>
      <p:grpSp>
        <p:nvGrpSpPr>
          <p:cNvPr id="20484" name="Group 4"/>
          <p:cNvGrpSpPr>
            <a:grpSpLocks/>
          </p:cNvGrpSpPr>
          <p:nvPr/>
        </p:nvGrpSpPr>
        <p:grpSpPr bwMode="auto">
          <a:xfrm>
            <a:off x="348762" y="2424113"/>
            <a:ext cx="3238500" cy="395287"/>
            <a:chOff x="1056" y="2101"/>
            <a:chExt cx="2040" cy="249"/>
          </a:xfrm>
        </p:grpSpPr>
        <p:sp>
          <p:nvSpPr>
            <p:cNvPr id="20506" name="Rectangle 5"/>
            <p:cNvSpPr>
              <a:spLocks noChangeArrowheads="1"/>
            </p:cNvSpPr>
            <p:nvPr/>
          </p:nvSpPr>
          <p:spPr bwMode="auto">
            <a:xfrm>
              <a:off x="1056" y="2101"/>
              <a:ext cx="2040" cy="249"/>
            </a:xfrm>
            <a:prstGeom prst="rect">
              <a:avLst/>
            </a:prstGeom>
            <a:solidFill>
              <a:srgbClr val="FFCC99"/>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anchor="ctr"/>
            <a:lstStyle/>
            <a:p>
              <a:endParaRPr lang="fr-FR"/>
            </a:p>
          </p:txBody>
        </p:sp>
        <p:graphicFrame>
          <p:nvGraphicFramePr>
            <p:cNvPr id="20483" name="Object 3"/>
            <p:cNvGraphicFramePr>
              <a:graphicFrameLocks noChangeAspect="1"/>
            </p:cNvGraphicFramePr>
            <p:nvPr/>
          </p:nvGraphicFramePr>
          <p:xfrm>
            <a:off x="1396" y="2107"/>
            <a:ext cx="1360" cy="236"/>
          </p:xfrm>
          <a:graphic>
            <a:graphicData uri="http://schemas.openxmlformats.org/presentationml/2006/ole">
              <mc:AlternateContent xmlns:mc="http://schemas.openxmlformats.org/markup-compatibility/2006">
                <mc:Choice xmlns:v="urn:schemas-microsoft-com:vml" Requires="v">
                  <p:oleObj spid="_x0000_s70729" name="Équation" r:id="rId6" imgW="1054100" imgH="190500" progId="Equation.3">
                    <p:embed/>
                  </p:oleObj>
                </mc:Choice>
                <mc:Fallback>
                  <p:oleObj name="Équation" r:id="rId6" imgW="1054100" imgH="190500" progId="Equation.3">
                    <p:embed/>
                    <p:pic>
                      <p:nvPicPr>
                        <p:cNvPr id="0" name="Picture 6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6" y="2107"/>
                          <a:ext cx="1360" cy="236"/>
                        </a:xfrm>
                        <a:prstGeom prst="rect">
                          <a:avLst/>
                        </a:prstGeom>
                        <a:solidFill>
                          <a:srgbClr val="FFCC99"/>
                        </a:solidFill>
                      </p:spPr>
                    </p:pic>
                  </p:oleObj>
                </mc:Fallback>
              </mc:AlternateContent>
            </a:graphicData>
          </a:graphic>
        </p:graphicFrame>
      </p:grpSp>
      <p:sp>
        <p:nvSpPr>
          <p:cNvPr id="20486" name="AutoShape 26"/>
          <p:cNvSpPr>
            <a:spLocks noChangeArrowheads="1"/>
          </p:cNvSpPr>
          <p:nvPr/>
        </p:nvSpPr>
        <p:spPr bwMode="auto">
          <a:xfrm>
            <a:off x="3962400" y="1600200"/>
            <a:ext cx="1143000" cy="609600"/>
          </a:xfrm>
          <a:prstGeom prst="rightArrow">
            <a:avLst>
              <a:gd name="adj1" fmla="val 50000"/>
              <a:gd name="adj2" fmla="val 50781"/>
            </a:avLst>
          </a:prstGeom>
          <a:solidFill>
            <a:srgbClr val="FFFF66"/>
          </a:solidFill>
          <a:ln w="9525">
            <a:solidFill>
              <a:schemeClr val="tx1"/>
            </a:solidFill>
            <a:miter lim="800000"/>
            <a:headEnd/>
            <a:tailEnd/>
          </a:ln>
        </p:spPr>
        <p:txBody>
          <a:bodyPr wrap="none" anchor="ctr"/>
          <a:lstStyle/>
          <a:p>
            <a:endParaRPr lang="fr-FR"/>
          </a:p>
        </p:txBody>
      </p:sp>
      <p:sp>
        <p:nvSpPr>
          <p:cNvPr id="20487" name="Rectangle 27"/>
          <p:cNvSpPr>
            <a:spLocks noChangeArrowheads="1"/>
          </p:cNvSpPr>
          <p:nvPr/>
        </p:nvSpPr>
        <p:spPr bwMode="auto">
          <a:xfrm>
            <a:off x="7683012" y="-142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baseline="0"/>
          </a:p>
        </p:txBody>
      </p:sp>
      <p:pic>
        <p:nvPicPr>
          <p:cNvPr id="20489" name="Picture 29" descr="cavit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692" y="1282700"/>
            <a:ext cx="3235569"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30" descr="simplasmawake-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6739" y="863600"/>
            <a:ext cx="3235569"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Rectangle 4"/>
          <p:cNvSpPr>
            <a:spLocks noChangeArrowheads="1"/>
          </p:cNvSpPr>
          <p:nvPr/>
        </p:nvSpPr>
        <p:spPr bwMode="auto">
          <a:xfrm>
            <a:off x="5638800" y="3352800"/>
            <a:ext cx="0" cy="0"/>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6000" tIns="82800" rIns="126000" bIns="82800" anchor="ctr"/>
          <a:lstStyle/>
          <a:p>
            <a:pPr algn="ctr"/>
            <a:endParaRPr lang="fr-FR" altLang="ja-JP" sz="2800"/>
          </a:p>
        </p:txBody>
      </p:sp>
      <p:grpSp>
        <p:nvGrpSpPr>
          <p:cNvPr id="20492" name="Grouper 30"/>
          <p:cNvGrpSpPr>
            <a:grpSpLocks/>
          </p:cNvGrpSpPr>
          <p:nvPr/>
        </p:nvGrpSpPr>
        <p:grpSpPr bwMode="auto">
          <a:xfrm>
            <a:off x="337500" y="4279915"/>
            <a:ext cx="5630825" cy="2349487"/>
            <a:chOff x="3794791" y="3428312"/>
            <a:chExt cx="6099894" cy="2348934"/>
          </a:xfrm>
        </p:grpSpPr>
        <p:sp>
          <p:nvSpPr>
            <p:cNvPr id="20499" name="Text Box 22"/>
            <p:cNvSpPr txBox="1">
              <a:spLocks noChangeArrowheads="1"/>
            </p:cNvSpPr>
            <p:nvPr/>
          </p:nvSpPr>
          <p:spPr bwMode="auto">
            <a:xfrm>
              <a:off x="6586880" y="3428312"/>
              <a:ext cx="200120" cy="27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endParaRPr lang="fr-FR" sz="1800"/>
            </a:p>
          </p:txBody>
        </p:sp>
        <p:pic>
          <p:nvPicPr>
            <p:cNvPr id="2050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l="9236" t="31432" r="16978" b="40846"/>
            <a:stretch>
              <a:fillRect/>
            </a:stretch>
          </p:blipFill>
          <p:spPr bwMode="auto">
            <a:xfrm>
              <a:off x="4253133" y="4239658"/>
              <a:ext cx="5043752" cy="123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01" name="Grouper 11"/>
            <p:cNvGrpSpPr>
              <a:grpSpLocks/>
            </p:cNvGrpSpPr>
            <p:nvPr/>
          </p:nvGrpSpPr>
          <p:grpSpPr bwMode="auto">
            <a:xfrm rot="-5400000">
              <a:off x="5905297" y="1787858"/>
              <a:ext cx="1878882" cy="6099894"/>
              <a:chOff x="3369183" y="377295"/>
              <a:chExt cx="1855324" cy="6099572"/>
            </a:xfrm>
          </p:grpSpPr>
          <p:cxnSp>
            <p:nvCxnSpPr>
              <p:cNvPr id="20502" name="Connecteur droit avec flèche 12"/>
              <p:cNvCxnSpPr>
                <a:cxnSpLocks noChangeShapeType="1"/>
              </p:cNvCxnSpPr>
              <p:nvPr/>
            </p:nvCxnSpPr>
            <p:spPr bwMode="auto">
              <a:xfrm>
                <a:off x="3505200" y="608012"/>
                <a:ext cx="685800" cy="1588"/>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503" name="Connecteur droit avec flèche 13"/>
              <p:cNvCxnSpPr>
                <a:cxnSpLocks noChangeShapeType="1"/>
              </p:cNvCxnSpPr>
              <p:nvPr/>
            </p:nvCxnSpPr>
            <p:spPr bwMode="auto">
              <a:xfrm rot="5400000">
                <a:off x="1258094" y="2857500"/>
                <a:ext cx="4495006" cy="794"/>
              </a:xfrm>
              <a:prstGeom prst="straightConnector1">
                <a:avLst/>
              </a:prstGeom>
              <a:noFill/>
              <a:ln w="50800">
                <a:solidFill>
                  <a:schemeClr val="tx1"/>
                </a:solidFill>
                <a:round/>
                <a:headEnd/>
                <a:tailEnd type="arrow" w="med" len="med"/>
              </a:ln>
              <a:extLst>
                <a:ext uri="{909E8E84-426E-40DD-AFC4-6F175D3DCCD1}">
                  <a14:hiddenFill xmlns:a14="http://schemas.microsoft.com/office/drawing/2010/main">
                    <a:noFill/>
                  </a14:hiddenFill>
                </a:ext>
              </a:extLst>
            </p:spPr>
          </p:cxnSp>
          <p:sp>
            <p:nvSpPr>
              <p:cNvPr id="20504" name="ZoneTexte 14"/>
              <p:cNvSpPr txBox="1">
                <a:spLocks noChangeArrowheads="1"/>
              </p:cNvSpPr>
              <p:nvPr/>
            </p:nvSpPr>
            <p:spPr bwMode="auto">
              <a:xfrm>
                <a:off x="4344302" y="377295"/>
                <a:ext cx="880205" cy="40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r>
                  <a:rPr lang="fr-FR" sz="1800" b="1" baseline="0">
                    <a:latin typeface="Arial Narrow" charset="0"/>
                  </a:rPr>
                  <a:t>angle y’</a:t>
                </a:r>
              </a:p>
            </p:txBody>
          </p:sp>
          <p:sp>
            <p:nvSpPr>
              <p:cNvPr id="20505" name="ZoneTexte 15"/>
              <p:cNvSpPr txBox="1">
                <a:spLocks noChangeArrowheads="1"/>
              </p:cNvSpPr>
              <p:nvPr/>
            </p:nvSpPr>
            <p:spPr bwMode="auto">
              <a:xfrm rot="5400000">
                <a:off x="2988708" y="5731776"/>
                <a:ext cx="1125566" cy="36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r>
                  <a:rPr lang="fr-FR" sz="1800" b="1" baseline="0" dirty="0" smtClean="0">
                    <a:latin typeface="Arial Narrow" charset="0"/>
                  </a:rPr>
                  <a:t>énergie </a:t>
                </a:r>
                <a:r>
                  <a:rPr lang="fr-FR" sz="1800" b="1" baseline="0" dirty="0">
                    <a:latin typeface="Arial Narrow" charset="0"/>
                  </a:rPr>
                  <a:t>E</a:t>
                </a:r>
              </a:p>
            </p:txBody>
          </p:sp>
        </p:grpSp>
      </p:grpSp>
      <p:grpSp>
        <p:nvGrpSpPr>
          <p:cNvPr id="20493" name="Grouper 29"/>
          <p:cNvGrpSpPr>
            <a:grpSpLocks/>
          </p:cNvGrpSpPr>
          <p:nvPr/>
        </p:nvGrpSpPr>
        <p:grpSpPr bwMode="auto">
          <a:xfrm>
            <a:off x="5830766" y="3429000"/>
            <a:ext cx="3313234" cy="3132138"/>
            <a:chOff x="76200" y="3420278"/>
            <a:chExt cx="3589527" cy="3132922"/>
          </a:xfrm>
        </p:grpSpPr>
        <p:sp>
          <p:nvSpPr>
            <p:cNvPr id="20496" name="Text Box 2"/>
            <p:cNvSpPr txBox="1">
              <a:spLocks noChangeArrowheads="1"/>
            </p:cNvSpPr>
            <p:nvPr/>
          </p:nvSpPr>
          <p:spPr bwMode="auto">
            <a:xfrm>
              <a:off x="496888" y="4868863"/>
              <a:ext cx="200136" cy="461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endParaRPr lang="en-US" baseline="0">
                <a:latin typeface="Times New Roman" charset="0"/>
              </a:endParaRPr>
            </a:p>
          </p:txBody>
        </p:sp>
        <p:pic>
          <p:nvPicPr>
            <p:cNvPr id="20497"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200" y="3420278"/>
              <a:ext cx="3589527" cy="313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8" name="ZoneTexte 34"/>
            <p:cNvSpPr txBox="1">
              <a:spLocks noChangeArrowheads="1"/>
            </p:cNvSpPr>
            <p:nvPr/>
          </p:nvSpPr>
          <p:spPr bwMode="auto">
            <a:xfrm>
              <a:off x="1143056" y="4548130"/>
              <a:ext cx="2089571" cy="64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r>
                <a:rPr lang="fr-FR" sz="1800" b="1" baseline="0">
                  <a:solidFill>
                    <a:srgbClr val="FF0000"/>
                  </a:solidFill>
                </a:rPr>
                <a:t>apres qqs mm</a:t>
              </a:r>
              <a:br>
                <a:rPr lang="fr-FR" sz="1800" b="1" baseline="0">
                  <a:solidFill>
                    <a:srgbClr val="FF0000"/>
                  </a:solidFill>
                </a:rPr>
              </a:br>
              <a:r>
                <a:rPr lang="fr-FR" sz="1800" b="1" baseline="0">
                  <a:solidFill>
                    <a:srgbClr val="FF0000"/>
                  </a:solidFill>
                </a:rPr>
                <a:t>dans un plasma</a:t>
              </a:r>
            </a:p>
          </p:txBody>
        </p:sp>
      </p:grpSp>
      <p:sp>
        <p:nvSpPr>
          <p:cNvPr id="32" name="ZoneTexte 31"/>
          <p:cNvSpPr txBox="1">
            <a:spLocks noChangeArrowheads="1"/>
          </p:cNvSpPr>
          <p:nvPr/>
        </p:nvSpPr>
        <p:spPr bwMode="auto">
          <a:xfrm>
            <a:off x="106434" y="3268738"/>
            <a:ext cx="5615354" cy="1477328"/>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808080">
                <a:alpha val="37999"/>
              </a:srgbClr>
            </a:outerShdw>
          </a:effectLst>
        </p:spPr>
        <p:txBody>
          <a:bodyPr wrap="squar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r>
              <a:rPr lang="fr-FR" sz="1800" baseline="0" dirty="0" smtClean="0">
                <a:solidFill>
                  <a:srgbClr val="000000"/>
                </a:solidFill>
              </a:rPr>
              <a:t>A </a:t>
            </a:r>
            <a:r>
              <a:rPr lang="fr-FR" sz="1800" baseline="0" dirty="0">
                <a:solidFill>
                  <a:srgbClr val="000000"/>
                </a:solidFill>
              </a:rPr>
              <a:t>présent: avec lasers </a:t>
            </a:r>
            <a:r>
              <a:rPr lang="fr-FR" sz="1800" baseline="0" dirty="0" smtClean="0">
                <a:solidFill>
                  <a:srgbClr val="000000"/>
                </a:solidFill>
              </a:rPr>
              <a:t>Ti-</a:t>
            </a:r>
            <a:r>
              <a:rPr lang="fr-FR" sz="1800" baseline="0" dirty="0" err="1" smtClean="0">
                <a:solidFill>
                  <a:srgbClr val="000000"/>
                </a:solidFill>
              </a:rPr>
              <a:t>Saph</a:t>
            </a:r>
            <a:r>
              <a:rPr lang="fr-FR" sz="1800" baseline="0" dirty="0" smtClean="0">
                <a:solidFill>
                  <a:srgbClr val="000000"/>
                </a:solidFill>
              </a:rPr>
              <a:t> (</a:t>
            </a:r>
            <a:r>
              <a:rPr lang="fr-FR" sz="1800" baseline="0" dirty="0">
                <a:solidFill>
                  <a:srgbClr val="000000"/>
                </a:solidFill>
              </a:rPr>
              <a:t>100TW, 30fs)</a:t>
            </a:r>
          </a:p>
          <a:p>
            <a:pPr marL="285750" indent="-285750">
              <a:buFont typeface="Arial" pitchFamily="34" charset="0"/>
              <a:buChar char="•"/>
            </a:pPr>
            <a:r>
              <a:rPr lang="fr-FR" sz="1800" baseline="0" dirty="0">
                <a:solidFill>
                  <a:srgbClr val="000000"/>
                </a:solidFill>
              </a:rPr>
              <a:t>a</a:t>
            </a:r>
            <a:r>
              <a:rPr lang="fr-FR" sz="1800" baseline="0" dirty="0" smtClean="0">
                <a:solidFill>
                  <a:srgbClr val="000000"/>
                </a:solidFill>
              </a:rPr>
              <a:t>ccélération </a:t>
            </a:r>
            <a:r>
              <a:rPr lang="fr-FR" sz="1800" baseline="0" dirty="0">
                <a:solidFill>
                  <a:srgbClr val="000000"/>
                </a:solidFill>
              </a:rPr>
              <a:t>d’électrons de 0 à </a:t>
            </a:r>
            <a:r>
              <a:rPr lang="fr-FR" sz="1800" baseline="0" dirty="0" smtClean="0">
                <a:solidFill>
                  <a:srgbClr val="000000"/>
                </a:solidFill>
              </a:rPr>
              <a:t>200 MeV-1 </a:t>
            </a:r>
            <a:r>
              <a:rPr lang="fr-FR" sz="1800" baseline="0" dirty="0" err="1" smtClean="0">
                <a:solidFill>
                  <a:srgbClr val="000000"/>
                </a:solidFill>
              </a:rPr>
              <a:t>GeV</a:t>
            </a:r>
            <a:endParaRPr lang="fr-FR" sz="1800" baseline="0" dirty="0" smtClean="0">
              <a:solidFill>
                <a:srgbClr val="000000"/>
              </a:solidFill>
            </a:endParaRPr>
          </a:p>
          <a:p>
            <a:pPr marL="285750" indent="-285750">
              <a:buFont typeface="Arial" pitchFamily="34" charset="0"/>
              <a:buChar char="•"/>
            </a:pPr>
            <a:r>
              <a:rPr lang="fr-FR" sz="1800" baseline="0" dirty="0" smtClean="0">
                <a:solidFill>
                  <a:srgbClr val="000000"/>
                </a:solidFill>
              </a:rPr>
              <a:t>dispersion </a:t>
            </a:r>
            <a:r>
              <a:rPr lang="fr-FR" sz="1800" baseline="0" dirty="0">
                <a:solidFill>
                  <a:srgbClr val="000000"/>
                </a:solidFill>
              </a:rPr>
              <a:t>en E: </a:t>
            </a:r>
            <a:r>
              <a:rPr lang="fr-FR" sz="1800" baseline="0" dirty="0" err="1">
                <a:solidFill>
                  <a:srgbClr val="000000"/>
                </a:solidFill>
              </a:rPr>
              <a:t>qqs</a:t>
            </a:r>
            <a:r>
              <a:rPr lang="fr-FR" sz="1800" baseline="0" dirty="0">
                <a:solidFill>
                  <a:srgbClr val="000000"/>
                </a:solidFill>
              </a:rPr>
              <a:t> </a:t>
            </a:r>
            <a:r>
              <a:rPr lang="fr-FR" sz="1800" baseline="0" dirty="0" smtClean="0">
                <a:solidFill>
                  <a:srgbClr val="000000"/>
                </a:solidFill>
              </a:rPr>
              <a:t>pourcent</a:t>
            </a:r>
          </a:p>
          <a:p>
            <a:pPr marL="285750" indent="-285750">
              <a:buFont typeface="Arial" pitchFamily="34" charset="0"/>
              <a:buChar char="•"/>
            </a:pPr>
            <a:r>
              <a:rPr lang="fr-FR" sz="1800" baseline="0" dirty="0" smtClean="0">
                <a:solidFill>
                  <a:srgbClr val="000000"/>
                </a:solidFill>
              </a:rPr>
              <a:t>charges </a:t>
            </a:r>
            <a:r>
              <a:rPr lang="fr-FR" sz="1800" baseline="0" dirty="0">
                <a:solidFill>
                  <a:srgbClr val="000000"/>
                </a:solidFill>
              </a:rPr>
              <a:t>de </a:t>
            </a:r>
            <a:r>
              <a:rPr lang="fr-FR" sz="1800" baseline="0" dirty="0" smtClean="0">
                <a:solidFill>
                  <a:srgbClr val="000000"/>
                </a:solidFill>
              </a:rPr>
              <a:t>paquets: 10-100 </a:t>
            </a:r>
            <a:r>
              <a:rPr lang="fr-FR" sz="1800" baseline="0" dirty="0" err="1" smtClean="0">
                <a:solidFill>
                  <a:srgbClr val="000000"/>
                </a:solidFill>
              </a:rPr>
              <a:t>pC</a:t>
            </a:r>
            <a:endParaRPr lang="fr-FR" sz="1800" baseline="0" dirty="0" smtClean="0">
              <a:solidFill>
                <a:srgbClr val="000000"/>
              </a:solidFill>
            </a:endParaRPr>
          </a:p>
          <a:p>
            <a:pPr marL="285750" indent="-285750">
              <a:buFont typeface="Arial" pitchFamily="34" charset="0"/>
              <a:buChar char="•"/>
            </a:pPr>
            <a:r>
              <a:rPr lang="fr-FR" sz="1800" baseline="0" dirty="0">
                <a:solidFill>
                  <a:srgbClr val="000000"/>
                </a:solidFill>
              </a:rPr>
              <a:t>é</a:t>
            </a:r>
            <a:r>
              <a:rPr lang="fr-FR" sz="1800" baseline="0" dirty="0" smtClean="0">
                <a:solidFill>
                  <a:srgbClr val="000000"/>
                </a:solidFill>
              </a:rPr>
              <a:t>mittance </a:t>
            </a:r>
            <a:r>
              <a:rPr lang="fr-FR" sz="1800" baseline="0" dirty="0">
                <a:solidFill>
                  <a:srgbClr val="000000"/>
                </a:solidFill>
              </a:rPr>
              <a:t>(RMS normalisée) </a:t>
            </a:r>
            <a:r>
              <a:rPr lang="fr-FR" sz="1800" baseline="0" dirty="0" smtClean="0">
                <a:solidFill>
                  <a:srgbClr val="000000"/>
                </a:solidFill>
              </a:rPr>
              <a:t>~ 2mm.mrad</a:t>
            </a:r>
            <a:endParaRPr lang="fr-FR" sz="1800" baseline="0" dirty="0">
              <a:solidFill>
                <a:srgbClr val="000000"/>
              </a:solidFill>
            </a:endParaRPr>
          </a:p>
        </p:txBody>
      </p:sp>
      <p:sp>
        <p:nvSpPr>
          <p:cNvPr id="20495" name="ZoneTexte 32"/>
          <p:cNvSpPr txBox="1">
            <a:spLocks noChangeArrowheads="1"/>
          </p:cNvSpPr>
          <p:nvPr/>
        </p:nvSpPr>
        <p:spPr bwMode="auto">
          <a:xfrm>
            <a:off x="7033847" y="5410200"/>
            <a:ext cx="16808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r>
              <a:rPr lang="fr-FR" sz="1800" baseline="0"/>
              <a:t>LLR/LOA 2011</a:t>
            </a:r>
          </a:p>
        </p:txBody>
      </p:sp>
      <p:sp>
        <p:nvSpPr>
          <p:cNvPr id="28" name="Rectangle 27"/>
          <p:cNvSpPr>
            <a:spLocks noChangeArrowheads="1"/>
          </p:cNvSpPr>
          <p:nvPr/>
        </p:nvSpPr>
        <p:spPr bwMode="auto">
          <a:xfrm>
            <a:off x="70339" y="114300"/>
            <a:ext cx="8921261" cy="10287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Accélération e- par Sillage Laser Hauts Gradients</a:t>
            </a:r>
            <a:endParaRPr lang="fr-FR" sz="2800" b="1" dirty="0">
              <a:solidFill>
                <a:srgbClr val="000099"/>
              </a:solidFill>
              <a:effectLst>
                <a:outerShdw blurRad="38100" dist="38100" dir="2700000" algn="tl">
                  <a:srgbClr val="000000">
                    <a:alpha val="43137"/>
                  </a:srgbClr>
                </a:outerShdw>
              </a:effectLst>
            </a:endParaRPr>
          </a:p>
        </p:txBody>
      </p:sp>
      <p:sp>
        <p:nvSpPr>
          <p:cNvPr id="20485" name="Rectangle 25"/>
          <p:cNvSpPr>
            <a:spLocks noChangeArrowheads="1"/>
          </p:cNvSpPr>
          <p:nvPr/>
        </p:nvSpPr>
        <p:spPr bwMode="auto">
          <a:xfrm>
            <a:off x="70339" y="849868"/>
            <a:ext cx="5671745" cy="369332"/>
          </a:xfrm>
          <a:prstGeom prst="rect">
            <a:avLst/>
          </a:prstGeom>
          <a:solidFill>
            <a:srgbClr val="FFFF66"/>
          </a:solidFill>
          <a:ln w="9525">
            <a:solidFill>
              <a:schemeClr val="tx1"/>
            </a:solidFill>
            <a:miter lim="800000"/>
            <a:headEnd/>
            <a:tailEnd/>
          </a:ln>
        </p:spPr>
        <p:txBody>
          <a:bodyPr wrap="none">
            <a:spAutoFit/>
          </a:bodyPr>
          <a:lstStyle/>
          <a:p>
            <a:r>
              <a:rPr lang="fr-FR" baseline="0">
                <a:sym typeface="Symbol" charset="2"/>
              </a:rPr>
              <a:t> </a:t>
            </a:r>
            <a:r>
              <a:rPr lang="fr-FR" baseline="0"/>
              <a:t>diminuer la taille des «structures accélératrices</a:t>
            </a:r>
          </a:p>
        </p:txBody>
      </p:sp>
    </p:spTree>
    <p:extLst>
      <p:ext uri="{BB962C8B-B14F-4D97-AF65-F5344CB8AC3E}">
        <p14:creationId xmlns:p14="http://schemas.microsoft.com/office/powerpoint/2010/main" val="2507252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ous-titre 2"/>
          <p:cNvSpPr txBox="1">
            <a:spLocks/>
          </p:cNvSpPr>
          <p:nvPr/>
        </p:nvSpPr>
        <p:spPr bwMode="auto">
          <a:xfrm>
            <a:off x="539262" y="908050"/>
            <a:ext cx="806547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lgn="ctr" eaLnBrk="1" hangingPunct="1">
              <a:lnSpc>
                <a:spcPct val="90000"/>
              </a:lnSpc>
              <a:spcBef>
                <a:spcPct val="75000"/>
              </a:spcBef>
              <a:buClr>
                <a:schemeClr val="accent2"/>
              </a:buClr>
            </a:pPr>
            <a:endParaRPr lang="fr-FR" sz="2000" b="1" i="1" baseline="0">
              <a:solidFill>
                <a:srgbClr val="1F497D"/>
              </a:solidFill>
              <a:latin typeface="Calibri" charset="0"/>
            </a:endParaRPr>
          </a:p>
          <a:p>
            <a:pPr algn="ctr" eaLnBrk="1" hangingPunct="1">
              <a:lnSpc>
                <a:spcPct val="90000"/>
              </a:lnSpc>
              <a:spcBef>
                <a:spcPct val="75000"/>
              </a:spcBef>
              <a:buClr>
                <a:schemeClr val="accent2"/>
              </a:buClr>
            </a:pPr>
            <a:endParaRPr lang="fr-FR" sz="2000" b="1" i="1" baseline="0">
              <a:solidFill>
                <a:srgbClr val="1F497D"/>
              </a:solidFill>
              <a:latin typeface="Calibri" charset="0"/>
            </a:endParaRPr>
          </a:p>
          <a:p>
            <a:pPr algn="ctr" eaLnBrk="1" hangingPunct="1">
              <a:lnSpc>
                <a:spcPct val="90000"/>
              </a:lnSpc>
              <a:spcBef>
                <a:spcPct val="75000"/>
              </a:spcBef>
              <a:buClr>
                <a:schemeClr val="accent2"/>
              </a:buClr>
            </a:pPr>
            <a:endParaRPr lang="fr-FR" sz="2000" b="1" i="1" baseline="0">
              <a:solidFill>
                <a:srgbClr val="1F497D"/>
              </a:solidFill>
              <a:latin typeface="Calibri" charset="0"/>
            </a:endParaRPr>
          </a:p>
          <a:p>
            <a:pPr algn="ctr" eaLnBrk="1" hangingPunct="1">
              <a:lnSpc>
                <a:spcPct val="90000"/>
              </a:lnSpc>
              <a:spcBef>
                <a:spcPct val="75000"/>
              </a:spcBef>
              <a:buClr>
                <a:schemeClr val="accent2"/>
              </a:buClr>
            </a:pPr>
            <a:endParaRPr lang="fr-FR" sz="2000" b="1" i="1" baseline="0">
              <a:solidFill>
                <a:srgbClr val="1F497D"/>
              </a:solidFill>
              <a:latin typeface="Calibri" charset="0"/>
            </a:endParaRPr>
          </a:p>
          <a:p>
            <a:pPr algn="ctr" eaLnBrk="1" hangingPunct="1">
              <a:lnSpc>
                <a:spcPct val="90000"/>
              </a:lnSpc>
              <a:spcBef>
                <a:spcPct val="75000"/>
              </a:spcBef>
              <a:buClr>
                <a:schemeClr val="accent2"/>
              </a:buClr>
            </a:pPr>
            <a:endParaRPr lang="fr-FR" sz="2000" b="1" i="1" baseline="0">
              <a:solidFill>
                <a:srgbClr val="1F497D"/>
              </a:solidFill>
              <a:latin typeface="Calibri" charset="0"/>
            </a:endParaRPr>
          </a:p>
          <a:p>
            <a:pPr algn="ctr" eaLnBrk="1" hangingPunct="1">
              <a:lnSpc>
                <a:spcPct val="90000"/>
              </a:lnSpc>
              <a:spcBef>
                <a:spcPct val="75000"/>
              </a:spcBef>
              <a:buClr>
                <a:schemeClr val="accent2"/>
              </a:buClr>
            </a:pPr>
            <a:endParaRPr lang="fr-FR" sz="2000" i="1" baseline="0">
              <a:solidFill>
                <a:schemeClr val="tx2"/>
              </a:solidFill>
              <a:latin typeface="Calibri" charset="0"/>
            </a:endParaRPr>
          </a:p>
          <a:p>
            <a:pPr algn="ctr" eaLnBrk="1" hangingPunct="1">
              <a:lnSpc>
                <a:spcPct val="90000"/>
              </a:lnSpc>
              <a:spcBef>
                <a:spcPct val="75000"/>
              </a:spcBef>
              <a:buClr>
                <a:schemeClr val="accent2"/>
              </a:buClr>
            </a:pPr>
            <a:endParaRPr lang="en-US" sz="2000" i="1" baseline="0">
              <a:solidFill>
                <a:schemeClr val="tx2"/>
              </a:solidFill>
              <a:latin typeface="Calibri" charset="0"/>
            </a:endParaRPr>
          </a:p>
        </p:txBody>
      </p:sp>
      <p:sp>
        <p:nvSpPr>
          <p:cNvPr id="22531" name="ZoneTexte 6"/>
          <p:cNvSpPr txBox="1">
            <a:spLocks noChangeArrowheads="1"/>
          </p:cNvSpPr>
          <p:nvPr/>
        </p:nvSpPr>
        <p:spPr bwMode="auto">
          <a:xfrm>
            <a:off x="1879384" y="152400"/>
            <a:ext cx="68836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lgn="ctr">
              <a:defRPr/>
            </a:pPr>
            <a:r>
              <a:rPr lang="fr-FR" sz="2800" b="1" baseline="0" dirty="0">
                <a:solidFill>
                  <a:srgbClr val="000099"/>
                </a:solidFill>
                <a:effectLst>
                  <a:outerShdw blurRad="38100" dist="38100" dir="2700000" algn="tl">
                    <a:srgbClr val="000000">
                      <a:alpha val="43137"/>
                    </a:srgbClr>
                  </a:outerShdw>
                </a:effectLst>
                <a:latin typeface="Comic Sans MS" pitchFamily="66" charset="0"/>
                <a:ea typeface="+mn-ea"/>
              </a:rPr>
              <a:t>Initiative Majeure </a:t>
            </a:r>
            <a:r>
              <a:rPr lang="fr-FR" sz="2800" b="1" baseline="0" dirty="0" smtClean="0">
                <a:solidFill>
                  <a:srgbClr val="000099"/>
                </a:solidFill>
                <a:effectLst>
                  <a:outerShdw blurRad="38100" dist="38100" dir="2700000" algn="tl">
                    <a:srgbClr val="000000">
                      <a:alpha val="43137"/>
                    </a:srgbClr>
                  </a:outerShdw>
                </a:effectLst>
                <a:latin typeface="Comic Sans MS" pitchFamily="66" charset="0"/>
                <a:ea typeface="+mn-ea"/>
              </a:rPr>
              <a:t>(via EQUIPEX):</a:t>
            </a:r>
            <a:endParaRPr lang="fr-FR" sz="2800" b="1" baseline="0" dirty="0">
              <a:solidFill>
                <a:srgbClr val="000099"/>
              </a:solidFill>
              <a:effectLst>
                <a:outerShdw blurRad="38100" dist="38100" dir="2700000" algn="tl">
                  <a:srgbClr val="000000">
                    <a:alpha val="43137"/>
                  </a:srgbClr>
                </a:outerShdw>
              </a:effectLst>
              <a:latin typeface="Comic Sans MS" pitchFamily="66" charset="0"/>
              <a:ea typeface="+mn-ea"/>
            </a:endParaRPr>
          </a:p>
          <a:p>
            <a:r>
              <a:rPr lang="fr-FR" sz="2800" b="1" baseline="0" dirty="0" smtClean="0">
                <a:solidFill>
                  <a:srgbClr val="E46C0A"/>
                </a:solidFill>
              </a:rPr>
              <a:t>C</a:t>
            </a:r>
            <a:r>
              <a:rPr lang="fr-FR" sz="2800" baseline="0" dirty="0" smtClean="0">
                <a:solidFill>
                  <a:srgbClr val="404040"/>
                </a:solidFill>
              </a:rPr>
              <a:t>entre </a:t>
            </a:r>
            <a:r>
              <a:rPr lang="fr-FR" sz="2800" b="1" baseline="0" dirty="0">
                <a:solidFill>
                  <a:srgbClr val="E46C0A"/>
                </a:solidFill>
              </a:rPr>
              <a:t>I</a:t>
            </a:r>
            <a:r>
              <a:rPr lang="fr-FR" sz="2800" baseline="0" dirty="0">
                <a:solidFill>
                  <a:srgbClr val="404040"/>
                </a:solidFill>
              </a:rPr>
              <a:t>nterdisciplinaire </a:t>
            </a:r>
            <a:r>
              <a:rPr lang="fr-FR" sz="2800" b="1" baseline="0" dirty="0">
                <a:solidFill>
                  <a:srgbClr val="E46C0A"/>
                </a:solidFill>
              </a:rPr>
              <a:t>L</a:t>
            </a:r>
            <a:r>
              <a:rPr lang="fr-FR" sz="2800" baseline="0" dirty="0">
                <a:solidFill>
                  <a:srgbClr val="404040"/>
                </a:solidFill>
              </a:rPr>
              <a:t>umière </a:t>
            </a:r>
            <a:r>
              <a:rPr lang="fr-FR" sz="2800" b="1" baseline="0" dirty="0" err="1">
                <a:solidFill>
                  <a:srgbClr val="E46C0A"/>
                </a:solidFill>
              </a:rPr>
              <a:t>EX</a:t>
            </a:r>
            <a:r>
              <a:rPr lang="fr-FR" sz="2800" baseline="0" dirty="0" err="1">
                <a:solidFill>
                  <a:srgbClr val="404040"/>
                </a:solidFill>
              </a:rPr>
              <a:t>trême</a:t>
            </a:r>
            <a:endParaRPr lang="fr-FR" sz="2800" baseline="0" dirty="0">
              <a:solidFill>
                <a:srgbClr val="404040"/>
              </a:solidFill>
            </a:endParaRPr>
          </a:p>
        </p:txBody>
      </p:sp>
      <p:sp>
        <p:nvSpPr>
          <p:cNvPr id="23556" name="Rectangle 11"/>
          <p:cNvSpPr>
            <a:spLocks noChangeArrowheads="1"/>
          </p:cNvSpPr>
          <p:nvPr/>
        </p:nvSpPr>
        <p:spPr bwMode="auto">
          <a:xfrm>
            <a:off x="4501662" y="1654175"/>
            <a:ext cx="4642338" cy="2308225"/>
          </a:xfrm>
          <a:prstGeom prst="rect">
            <a:avLst/>
          </a:prstGeom>
          <a:noFill/>
          <a:ln w="9525">
            <a:noFill/>
            <a:miter lim="800000"/>
            <a:headEnd/>
            <a:tailEnd/>
          </a:ln>
        </p:spPr>
        <p:txBody>
          <a:bodyPr>
            <a:spAutoFit/>
          </a:bodyPr>
          <a:lstStyle/>
          <a:p>
            <a:r>
              <a:rPr lang="fr-FR" sz="1200" b="1" u="sng" baseline="0" dirty="0">
                <a:latin typeface="Calibri" charset="0"/>
              </a:rPr>
              <a:t>12 partenaires</a:t>
            </a:r>
            <a:r>
              <a:rPr lang="fr-FR" sz="1200" b="1" baseline="0" dirty="0">
                <a:latin typeface="Calibri" charset="0"/>
              </a:rPr>
              <a:t> </a:t>
            </a:r>
            <a:endParaRPr lang="fr-FR" sz="1200" b="1" baseline="0" dirty="0">
              <a:solidFill>
                <a:srgbClr val="000000"/>
              </a:solidFill>
              <a:latin typeface="Calibri" charset="0"/>
            </a:endParaRPr>
          </a:p>
          <a:p>
            <a:r>
              <a:rPr lang="fr-FR" sz="1200" baseline="0" dirty="0">
                <a:solidFill>
                  <a:srgbClr val="000000"/>
                </a:solidFill>
                <a:latin typeface="Calibri" charset="0"/>
              </a:rPr>
              <a:t>Laboratoire de Physique des Gaz et des Plasmas (LPGP)</a:t>
            </a:r>
          </a:p>
          <a:p>
            <a:r>
              <a:rPr lang="fr-FR" sz="1200" baseline="0" dirty="0">
                <a:solidFill>
                  <a:srgbClr val="000000"/>
                </a:solidFill>
                <a:latin typeface="Calibri" charset="0"/>
              </a:rPr>
              <a:t>Fédération Lumière Matière Fédération (LUMAT‐LASERIX)</a:t>
            </a:r>
          </a:p>
          <a:p>
            <a:r>
              <a:rPr lang="fr-FR" sz="1200" baseline="0" dirty="0">
                <a:solidFill>
                  <a:srgbClr val="000000"/>
                </a:solidFill>
                <a:latin typeface="Calibri" charset="0"/>
              </a:rPr>
              <a:t>Laboratoire Charles Fabry de l’Institut d’Optique </a:t>
            </a:r>
            <a:r>
              <a:rPr lang="fr-FR" sz="1200" baseline="0" dirty="0" err="1">
                <a:solidFill>
                  <a:srgbClr val="000000"/>
                </a:solidFill>
                <a:latin typeface="Calibri" charset="0"/>
              </a:rPr>
              <a:t>Graduate</a:t>
            </a:r>
            <a:r>
              <a:rPr lang="fr-FR" sz="1200" baseline="0" dirty="0">
                <a:solidFill>
                  <a:srgbClr val="000000"/>
                </a:solidFill>
                <a:latin typeface="Calibri" charset="0"/>
              </a:rPr>
              <a:t> </a:t>
            </a:r>
            <a:r>
              <a:rPr lang="fr-FR" sz="1200" baseline="0" dirty="0" err="1">
                <a:solidFill>
                  <a:srgbClr val="000000"/>
                </a:solidFill>
                <a:latin typeface="Calibri" charset="0"/>
              </a:rPr>
              <a:t>School</a:t>
            </a:r>
            <a:endParaRPr lang="fr-FR" sz="1200" baseline="0" dirty="0">
              <a:solidFill>
                <a:srgbClr val="000000"/>
              </a:solidFill>
              <a:latin typeface="Calibri" charset="0"/>
            </a:endParaRPr>
          </a:p>
          <a:p>
            <a:r>
              <a:rPr lang="fr-FR" sz="1200" b="1" baseline="0" dirty="0">
                <a:solidFill>
                  <a:srgbClr val="FF0000"/>
                </a:solidFill>
                <a:latin typeface="Calibri" charset="0"/>
              </a:rPr>
              <a:t>Laboratoire de l’accélérateur linéaire (LAL) </a:t>
            </a:r>
          </a:p>
          <a:p>
            <a:r>
              <a:rPr lang="fr-FR" sz="1200" b="1" baseline="0" dirty="0">
                <a:solidFill>
                  <a:srgbClr val="FF0000"/>
                </a:solidFill>
                <a:latin typeface="Calibri" charset="0"/>
              </a:rPr>
              <a:t>Synchrotron Soleil</a:t>
            </a:r>
          </a:p>
          <a:p>
            <a:r>
              <a:rPr lang="fr-FR" sz="1200" baseline="0" dirty="0">
                <a:solidFill>
                  <a:srgbClr val="000000"/>
                </a:solidFill>
                <a:latin typeface="Calibri" charset="0"/>
              </a:rPr>
              <a:t>Laboratoire d’Optique Appliquée (LOA)</a:t>
            </a:r>
          </a:p>
          <a:p>
            <a:r>
              <a:rPr lang="fr-FR" sz="1200" b="1" baseline="0" dirty="0">
                <a:solidFill>
                  <a:srgbClr val="FF0000"/>
                </a:solidFill>
                <a:latin typeface="Calibri" charset="0"/>
              </a:rPr>
              <a:t>Laboratoire Leprince‐Ringuet (LLR)</a:t>
            </a:r>
          </a:p>
          <a:p>
            <a:r>
              <a:rPr lang="fr-FR" sz="1200" baseline="0" dirty="0">
                <a:solidFill>
                  <a:srgbClr val="000000"/>
                </a:solidFill>
                <a:latin typeface="Calibri" charset="0"/>
              </a:rPr>
              <a:t>Centre de Physique Théorique (</a:t>
            </a:r>
            <a:r>
              <a:rPr lang="fr-FR" sz="1200" baseline="0" dirty="0" err="1">
                <a:solidFill>
                  <a:srgbClr val="000000"/>
                </a:solidFill>
                <a:latin typeface="Calibri" charset="0"/>
              </a:rPr>
              <a:t>CPhT</a:t>
            </a:r>
            <a:r>
              <a:rPr lang="fr-FR" sz="1200" baseline="0" dirty="0">
                <a:solidFill>
                  <a:srgbClr val="000000"/>
                </a:solidFill>
                <a:latin typeface="Calibri" charset="0"/>
              </a:rPr>
              <a:t>)</a:t>
            </a:r>
          </a:p>
          <a:p>
            <a:r>
              <a:rPr lang="fr-FR" sz="1200" baseline="0" dirty="0">
                <a:solidFill>
                  <a:srgbClr val="000000"/>
                </a:solidFill>
                <a:latin typeface="Calibri" charset="0"/>
              </a:rPr>
              <a:t>Laboratoire pour l’Utilisation des Lasers Intenses (LULI) </a:t>
            </a:r>
          </a:p>
          <a:p>
            <a:r>
              <a:rPr lang="fr-FR" sz="1200" baseline="0" dirty="0">
                <a:solidFill>
                  <a:srgbClr val="000000"/>
                </a:solidFill>
                <a:latin typeface="Calibri" charset="0"/>
              </a:rPr>
              <a:t>Institut Rayonnement Matière de Saclay (IRAMIS)</a:t>
            </a:r>
          </a:p>
          <a:p>
            <a:r>
              <a:rPr lang="fr-FR" sz="1200" b="1" baseline="0" dirty="0">
                <a:solidFill>
                  <a:srgbClr val="FF0000"/>
                </a:solidFill>
                <a:latin typeface="Calibri" charset="0"/>
              </a:rPr>
              <a:t>Institut de recherche sur les lois fondamentales de l’univers (IRFU)</a:t>
            </a:r>
          </a:p>
        </p:txBody>
      </p:sp>
      <p:sp>
        <p:nvSpPr>
          <p:cNvPr id="9" name="ZoneTexte 8"/>
          <p:cNvSpPr txBox="1"/>
          <p:nvPr/>
        </p:nvSpPr>
        <p:spPr>
          <a:xfrm>
            <a:off x="48358" y="1058143"/>
            <a:ext cx="9095642" cy="646331"/>
          </a:xfrm>
          <a:prstGeom prst="rect">
            <a:avLst/>
          </a:prstGeom>
          <a:noFill/>
        </p:spPr>
        <p:txBody>
          <a:bodyPr>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buClr>
                <a:srgbClr val="953735"/>
              </a:buClr>
            </a:pPr>
            <a:r>
              <a:rPr lang="en-US" sz="1800" b="1" baseline="0" dirty="0">
                <a:solidFill>
                  <a:srgbClr val="632523"/>
                </a:solidFill>
                <a:latin typeface="Calibri" charset="0"/>
              </a:rPr>
              <a:t>L</a:t>
            </a:r>
            <a:r>
              <a:rPr lang="en-US" sz="1800" b="1" baseline="0" dirty="0" smtClean="0">
                <a:solidFill>
                  <a:srgbClr val="632523"/>
                </a:solidFill>
                <a:latin typeface="Calibri" charset="0"/>
              </a:rPr>
              <a:t>aser </a:t>
            </a:r>
            <a:r>
              <a:rPr lang="en-US" sz="1800" b="1" baseline="0" dirty="0" err="1">
                <a:solidFill>
                  <a:srgbClr val="632523"/>
                </a:solidFill>
                <a:latin typeface="Calibri" charset="0"/>
              </a:rPr>
              <a:t>Apollon</a:t>
            </a:r>
            <a:r>
              <a:rPr lang="en-US" sz="1800" b="1" baseline="0" dirty="0">
                <a:solidFill>
                  <a:srgbClr val="632523"/>
                </a:solidFill>
                <a:latin typeface="Calibri" charset="0"/>
              </a:rPr>
              <a:t> 10 PW </a:t>
            </a:r>
            <a:r>
              <a:rPr lang="en-US" sz="1800" b="1" baseline="0" dirty="0" smtClean="0">
                <a:solidFill>
                  <a:srgbClr val="632523"/>
                </a:solidFill>
                <a:latin typeface="Calibri" charset="0"/>
              </a:rPr>
              <a:t>(</a:t>
            </a:r>
            <a:r>
              <a:rPr lang="en-US" sz="1800" b="1" baseline="0" dirty="0">
                <a:solidFill>
                  <a:srgbClr val="632523"/>
                </a:solidFill>
                <a:latin typeface="Calibri" charset="0"/>
              </a:rPr>
              <a:t>20M€) + 2 </a:t>
            </a:r>
            <a:r>
              <a:rPr lang="en-US" sz="1800" b="1" baseline="0" dirty="0" err="1">
                <a:solidFill>
                  <a:srgbClr val="632523"/>
                </a:solidFill>
                <a:latin typeface="Calibri" charset="0"/>
              </a:rPr>
              <a:t>salles</a:t>
            </a:r>
            <a:r>
              <a:rPr lang="en-US" sz="1800" b="1" baseline="0" dirty="0">
                <a:solidFill>
                  <a:srgbClr val="632523"/>
                </a:solidFill>
                <a:latin typeface="Calibri" charset="0"/>
              </a:rPr>
              <a:t> </a:t>
            </a:r>
            <a:r>
              <a:rPr lang="en-US" sz="1800" b="1" baseline="0" dirty="0" err="1">
                <a:solidFill>
                  <a:srgbClr val="632523"/>
                </a:solidFill>
                <a:latin typeface="Calibri" charset="0"/>
              </a:rPr>
              <a:t>expérimentales</a:t>
            </a:r>
            <a:r>
              <a:rPr lang="en-US" sz="1800" b="1" baseline="0" dirty="0">
                <a:solidFill>
                  <a:srgbClr val="632523"/>
                </a:solidFill>
                <a:latin typeface="Calibri" charset="0"/>
              </a:rPr>
              <a:t> </a:t>
            </a:r>
            <a:r>
              <a:rPr lang="en-US" sz="1800" b="1" baseline="0" dirty="0" err="1" smtClean="0">
                <a:solidFill>
                  <a:srgbClr val="632523"/>
                </a:solidFill>
                <a:latin typeface="Calibri" charset="0"/>
              </a:rPr>
              <a:t>équipées</a:t>
            </a:r>
            <a:r>
              <a:rPr lang="en-US" sz="1800" b="1" baseline="0" dirty="0">
                <a:solidFill>
                  <a:srgbClr val="632523"/>
                </a:solidFill>
                <a:latin typeface="Calibri" charset="0"/>
              </a:rPr>
              <a:t>, </a:t>
            </a:r>
            <a:r>
              <a:rPr lang="en-US" sz="1800" b="1" baseline="0" dirty="0" err="1">
                <a:solidFill>
                  <a:srgbClr val="632523"/>
                </a:solidFill>
                <a:latin typeface="Calibri" charset="0"/>
              </a:rPr>
              <a:t>blindées</a:t>
            </a:r>
            <a:r>
              <a:rPr lang="en-US" sz="1800" b="1" baseline="0" dirty="0">
                <a:solidFill>
                  <a:srgbClr val="632523"/>
                </a:solidFill>
                <a:latin typeface="Calibri" charset="0"/>
              </a:rPr>
              <a:t> + infrastructure (20M€</a:t>
            </a:r>
            <a:r>
              <a:rPr lang="en-US" sz="1800" b="1" baseline="0" dirty="0" smtClean="0">
                <a:solidFill>
                  <a:srgbClr val="632523"/>
                </a:solidFill>
                <a:latin typeface="Calibri" charset="0"/>
              </a:rPr>
              <a:t>) </a:t>
            </a:r>
            <a:r>
              <a:rPr lang="en-US" sz="1800" b="1" baseline="0" dirty="0" err="1" smtClean="0">
                <a:solidFill>
                  <a:srgbClr val="632523"/>
                </a:solidFill>
                <a:latin typeface="Calibri" charset="0"/>
              </a:rPr>
              <a:t>installé</a:t>
            </a:r>
            <a:r>
              <a:rPr lang="en-US" sz="1800" b="1" baseline="0" dirty="0" smtClean="0">
                <a:solidFill>
                  <a:srgbClr val="632523"/>
                </a:solidFill>
                <a:latin typeface="Calibri" charset="0"/>
              </a:rPr>
              <a:t> </a:t>
            </a:r>
            <a:r>
              <a:rPr lang="en-US" sz="1800" b="1" baseline="0" dirty="0">
                <a:solidFill>
                  <a:srgbClr val="632523"/>
                </a:solidFill>
                <a:latin typeface="Calibri" charset="0"/>
              </a:rPr>
              <a:t>à </a:t>
            </a:r>
            <a:r>
              <a:rPr lang="en-US" sz="1800" b="1" baseline="0" dirty="0" err="1">
                <a:solidFill>
                  <a:srgbClr val="632523"/>
                </a:solidFill>
                <a:latin typeface="Calibri" charset="0"/>
              </a:rPr>
              <a:t>l’Orme</a:t>
            </a:r>
            <a:r>
              <a:rPr lang="en-US" sz="1800" b="1" baseline="0" dirty="0">
                <a:solidFill>
                  <a:srgbClr val="632523"/>
                </a:solidFill>
                <a:latin typeface="Calibri" charset="0"/>
              </a:rPr>
              <a:t> des </a:t>
            </a:r>
            <a:r>
              <a:rPr lang="en-US" sz="1800" b="1" baseline="0" dirty="0" err="1">
                <a:solidFill>
                  <a:srgbClr val="632523"/>
                </a:solidFill>
                <a:latin typeface="Calibri" charset="0"/>
              </a:rPr>
              <a:t>Merisiers</a:t>
            </a:r>
            <a:r>
              <a:rPr lang="en-US" sz="1800" b="1" baseline="0" dirty="0">
                <a:solidFill>
                  <a:srgbClr val="632523"/>
                </a:solidFill>
                <a:latin typeface="Calibri" charset="0"/>
              </a:rPr>
              <a:t> (</a:t>
            </a:r>
            <a:r>
              <a:rPr lang="en-US" sz="1800" b="1" baseline="0" dirty="0" err="1">
                <a:solidFill>
                  <a:srgbClr val="632523"/>
                </a:solidFill>
                <a:latin typeface="Calibri" charset="0"/>
              </a:rPr>
              <a:t>ancien</a:t>
            </a:r>
            <a:r>
              <a:rPr lang="en-US" sz="1800" b="1" baseline="0" dirty="0">
                <a:solidFill>
                  <a:srgbClr val="632523"/>
                </a:solidFill>
                <a:latin typeface="Calibri" charset="0"/>
              </a:rPr>
              <a:t> ALS), exploitation </a:t>
            </a:r>
            <a:r>
              <a:rPr lang="en-US" sz="1800" b="1" baseline="0" dirty="0" err="1">
                <a:solidFill>
                  <a:srgbClr val="632523"/>
                </a:solidFill>
                <a:latin typeface="Calibri" charset="0"/>
              </a:rPr>
              <a:t>prévue</a:t>
            </a:r>
            <a:r>
              <a:rPr lang="en-US" sz="1800" b="1" baseline="0" dirty="0">
                <a:solidFill>
                  <a:srgbClr val="632523"/>
                </a:solidFill>
                <a:latin typeface="Calibri" charset="0"/>
              </a:rPr>
              <a:t> à </a:t>
            </a:r>
            <a:r>
              <a:rPr lang="en-US" sz="1800" b="1" baseline="0" dirty="0" err="1">
                <a:solidFill>
                  <a:srgbClr val="632523"/>
                </a:solidFill>
                <a:latin typeface="Calibri" charset="0"/>
              </a:rPr>
              <a:t>partir</a:t>
            </a:r>
            <a:r>
              <a:rPr lang="en-US" sz="1800" b="1" baseline="0" dirty="0">
                <a:solidFill>
                  <a:srgbClr val="632523"/>
                </a:solidFill>
                <a:latin typeface="Calibri" charset="0"/>
              </a:rPr>
              <a:t> de </a:t>
            </a:r>
            <a:r>
              <a:rPr lang="en-US" sz="1800" b="1" baseline="0" dirty="0" smtClean="0">
                <a:solidFill>
                  <a:srgbClr val="632523"/>
                </a:solidFill>
                <a:latin typeface="Calibri" charset="0"/>
              </a:rPr>
              <a:t>2015.</a:t>
            </a:r>
            <a:endParaRPr lang="fr-FR" sz="1800" b="1" baseline="0" dirty="0">
              <a:solidFill>
                <a:srgbClr val="632523"/>
              </a:solidFill>
              <a:latin typeface="Calibri" charset="0"/>
            </a:endParaRPr>
          </a:p>
        </p:txBody>
      </p:sp>
      <p:grpSp>
        <p:nvGrpSpPr>
          <p:cNvPr id="22534" name="Grouper 21"/>
          <p:cNvGrpSpPr>
            <a:grpSpLocks/>
          </p:cNvGrpSpPr>
          <p:nvPr/>
        </p:nvGrpSpPr>
        <p:grpSpPr bwMode="auto">
          <a:xfrm>
            <a:off x="633047" y="1371601"/>
            <a:ext cx="5977304" cy="5343525"/>
            <a:chOff x="2311399" y="751792"/>
            <a:chExt cx="6474718" cy="5344212"/>
          </a:xfrm>
        </p:grpSpPr>
        <p:grpSp>
          <p:nvGrpSpPr>
            <p:cNvPr id="22538" name="Groupe 2"/>
            <p:cNvGrpSpPr>
              <a:grpSpLocks/>
            </p:cNvGrpSpPr>
            <p:nvPr/>
          </p:nvGrpSpPr>
          <p:grpSpPr bwMode="auto">
            <a:xfrm>
              <a:off x="2311399" y="751792"/>
              <a:ext cx="6474718" cy="5344212"/>
              <a:chOff x="2223329" y="1125377"/>
              <a:chExt cx="4751323" cy="4393450"/>
            </a:xfrm>
          </p:grpSpPr>
          <p:cxnSp>
            <p:nvCxnSpPr>
              <p:cNvPr id="16" name="Connecteur droit avec flèche 15"/>
              <p:cNvCxnSpPr/>
              <p:nvPr/>
            </p:nvCxnSpPr>
            <p:spPr>
              <a:xfrm rot="5400000" flipH="1" flipV="1">
                <a:off x="3353594" y="4517018"/>
                <a:ext cx="999817" cy="7140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2544" name="Image 2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3239"/>
              <a:stretch>
                <a:fillRect/>
              </a:stretch>
            </p:blipFill>
            <p:spPr bwMode="auto">
              <a:xfrm>
                <a:off x="2223329" y="1125377"/>
                <a:ext cx="3978698" cy="42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6139472" y="4486380"/>
                <a:ext cx="835180" cy="2088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19" name="Rectangle 18"/>
              <p:cNvSpPr/>
              <p:nvPr/>
            </p:nvSpPr>
            <p:spPr>
              <a:xfrm>
                <a:off x="6139472" y="4667808"/>
                <a:ext cx="835180" cy="1827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20" name="Rectangle 19"/>
              <p:cNvSpPr/>
              <p:nvPr/>
            </p:nvSpPr>
            <p:spPr>
              <a:xfrm>
                <a:off x="6139472" y="4747428"/>
                <a:ext cx="835180" cy="1827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21" name="Rectangle 20"/>
              <p:cNvSpPr/>
              <p:nvPr/>
            </p:nvSpPr>
            <p:spPr>
              <a:xfrm>
                <a:off x="5425434" y="5101149"/>
                <a:ext cx="1549218" cy="5873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22" name="Ellipse 21"/>
              <p:cNvSpPr/>
              <p:nvPr/>
            </p:nvSpPr>
            <p:spPr>
              <a:xfrm>
                <a:off x="3406792" y="3294692"/>
                <a:ext cx="447293" cy="422899"/>
              </a:xfrm>
              <a:prstGeom prst="ellipse">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sp>
            <p:nvSpPr>
              <p:cNvPr id="23" name="Rectangle 22"/>
              <p:cNvSpPr/>
              <p:nvPr/>
            </p:nvSpPr>
            <p:spPr>
              <a:xfrm>
                <a:off x="4264102" y="2293570"/>
                <a:ext cx="969134" cy="1656354"/>
              </a:xfrm>
              <a:prstGeom prst="rect">
                <a:avLst/>
              </a:prstGeom>
              <a:solidFill>
                <a:srgbClr val="FF6699"/>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endParaRPr lang="en-US" dirty="0">
                  <a:solidFill>
                    <a:schemeClr val="tx1"/>
                  </a:solidFill>
                  <a:ea typeface="ＭＳ Ｐゴシック" charset="-128"/>
                </a:endParaRPr>
              </a:p>
              <a:p>
                <a:pPr algn="ctr"/>
                <a:r>
                  <a:rPr lang="en-US" b="1" baseline="0" dirty="0">
                    <a:solidFill>
                      <a:schemeClr val="tx1"/>
                    </a:solidFill>
                    <a:ea typeface="ＭＳ Ｐゴシック" charset="-128"/>
                  </a:rPr>
                  <a:t>HE3:</a:t>
                </a:r>
              </a:p>
              <a:p>
                <a:pPr algn="ctr"/>
                <a:r>
                  <a:rPr lang="en-US" b="1" baseline="0" dirty="0" smtClean="0">
                    <a:solidFill>
                      <a:schemeClr val="tx1"/>
                    </a:solidFill>
                    <a:ea typeface="ＭＳ Ｐゴシック" charset="-128"/>
                  </a:rPr>
                  <a:t>Laser</a:t>
                </a:r>
                <a:endParaRPr lang="en-US" b="1" baseline="0" dirty="0">
                  <a:solidFill>
                    <a:schemeClr val="tx1"/>
                  </a:solidFill>
                  <a:ea typeface="ＭＳ Ｐゴシック" charset="-128"/>
                </a:endParaRPr>
              </a:p>
              <a:p>
                <a:pPr algn="ctr"/>
                <a:r>
                  <a:rPr lang="en-US" sz="1600" b="1" baseline="0" dirty="0" smtClean="0">
                    <a:solidFill>
                      <a:schemeClr val="tx1"/>
                    </a:solidFill>
                    <a:ea typeface="ＭＳ Ｐゴシック" charset="-128"/>
                  </a:rPr>
                  <a:t>APOLLON</a:t>
                </a:r>
              </a:p>
              <a:p>
                <a:pPr algn="ctr"/>
                <a:r>
                  <a:rPr lang="en-US" b="1" dirty="0" smtClean="0">
                    <a:solidFill>
                      <a:schemeClr val="tx1"/>
                    </a:solidFill>
                    <a:ea typeface="ＭＳ Ｐゴシック" charset="-128"/>
                  </a:rPr>
                  <a:t>10 </a:t>
                </a:r>
                <a:r>
                  <a:rPr lang="en-US" b="1" dirty="0">
                    <a:solidFill>
                      <a:schemeClr val="tx1"/>
                    </a:solidFill>
                    <a:ea typeface="ＭＳ Ｐゴシック" charset="-128"/>
                  </a:rPr>
                  <a:t>PW</a:t>
                </a:r>
              </a:p>
              <a:p>
                <a:pPr algn="ctr"/>
                <a:endParaRPr lang="en-US" b="1" baseline="0" dirty="0">
                  <a:solidFill>
                    <a:schemeClr val="tx1"/>
                  </a:solidFill>
                  <a:ea typeface="ＭＳ Ｐゴシック" charset="-128"/>
                </a:endParaRPr>
              </a:p>
              <a:p>
                <a:pPr algn="ctr"/>
                <a:endParaRPr lang="en-US" dirty="0">
                  <a:solidFill>
                    <a:schemeClr val="tx1"/>
                  </a:solidFill>
                  <a:ea typeface="ＭＳ Ｐゴシック" charset="-128"/>
                </a:endParaRPr>
              </a:p>
            </p:txBody>
          </p:sp>
          <p:sp>
            <p:nvSpPr>
              <p:cNvPr id="24" name="Rectangle 23"/>
              <p:cNvSpPr/>
              <p:nvPr/>
            </p:nvSpPr>
            <p:spPr>
              <a:xfrm>
                <a:off x="6042792" y="3493089"/>
                <a:ext cx="444963" cy="866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charset="-128"/>
                </a:endParaRPr>
              </a:p>
            </p:txBody>
          </p:sp>
          <p:cxnSp>
            <p:nvCxnSpPr>
              <p:cNvPr id="25" name="Connecteur droit 24"/>
              <p:cNvCxnSpPr/>
              <p:nvPr/>
            </p:nvCxnSpPr>
            <p:spPr>
              <a:xfrm flipH="1">
                <a:off x="6974652" y="4310171"/>
                <a:ext cx="0" cy="1208656"/>
              </a:xfrm>
              <a:prstGeom prst="line">
                <a:avLst/>
              </a:prstGeom>
              <a:ln>
                <a:solidFill>
                  <a:schemeClr val="tx1">
                    <a:lumMod val="95000"/>
                    <a:lumOff val="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079481" y="4512485"/>
                <a:ext cx="1728601" cy="155324"/>
              </a:xfrm>
              <a:prstGeom prst="rect">
                <a:avLst/>
              </a:prstGeom>
              <a:gradFill>
                <a:gsLst>
                  <a:gs pos="0">
                    <a:schemeClr val="tx2">
                      <a:lumMod val="60000"/>
                      <a:lumOff val="40000"/>
                    </a:schemeClr>
                  </a:gs>
                  <a:gs pos="100000">
                    <a:schemeClr val="accent1">
                      <a:tint val="23500"/>
                      <a:satMod val="16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a:solidFill>
                      <a:srgbClr val="FFFFFF"/>
                    </a:solidFill>
                    <a:ea typeface="ＭＳ Ｐゴシック" charset="-128"/>
                  </a:rPr>
                  <a:t>fff</a:t>
                </a:r>
              </a:p>
            </p:txBody>
          </p:sp>
        </p:grpSp>
        <p:sp>
          <p:nvSpPr>
            <p:cNvPr id="12" name="Rectangle 11"/>
            <p:cNvSpPr/>
            <p:nvPr/>
          </p:nvSpPr>
          <p:spPr>
            <a:xfrm>
              <a:off x="3890792" y="4486072"/>
              <a:ext cx="2380994" cy="684301"/>
            </a:xfrm>
            <a:prstGeom prst="rect">
              <a:avLst/>
            </a:prstGeom>
            <a:solidFill>
              <a:schemeClr val="tx2">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fr-FR" b="1" baseline="0">
                  <a:solidFill>
                    <a:srgbClr val="000000"/>
                  </a:solidFill>
                  <a:ea typeface="ＭＳ Ｐゴシック" charset="-128"/>
                </a:rPr>
                <a:t>HE0</a:t>
              </a:r>
              <a:r>
                <a:rPr lang="fr-FR" baseline="0">
                  <a:solidFill>
                    <a:srgbClr val="000000"/>
                  </a:solidFill>
                  <a:ea typeface="ＭＳ Ｐゴシック" charset="-128"/>
                </a:rPr>
                <a:t>: </a:t>
              </a:r>
              <a:r>
                <a:rPr lang="fr-FR" baseline="0">
                  <a:solidFill>
                    <a:srgbClr val="FFFFFF"/>
                  </a:solidFill>
                  <a:ea typeface="ＭＳ Ｐゴシック" charset="-128"/>
                </a:rPr>
                <a:t>Long focal area</a:t>
              </a:r>
            </a:p>
          </p:txBody>
        </p:sp>
        <p:sp>
          <p:nvSpPr>
            <p:cNvPr id="13" name="Rectangle 12"/>
            <p:cNvSpPr/>
            <p:nvPr/>
          </p:nvSpPr>
          <p:spPr>
            <a:xfrm>
              <a:off x="3863807" y="3192094"/>
              <a:ext cx="855571" cy="979613"/>
            </a:xfrm>
            <a:prstGeom prst="rect">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900"/>
                </a:lnSpc>
              </a:pPr>
              <a:r>
                <a:rPr lang="fr-FR" b="1" baseline="0" dirty="0">
                  <a:solidFill>
                    <a:srgbClr val="000000"/>
                  </a:solidFill>
                  <a:ea typeface="ＭＳ Ｐゴシック" charset="-128"/>
                </a:rPr>
                <a:t>HE1</a:t>
              </a:r>
              <a:r>
                <a:rPr lang="fr-FR" baseline="0" dirty="0">
                  <a:solidFill>
                    <a:srgbClr val="000000"/>
                  </a:solidFill>
                  <a:ea typeface="ＭＳ Ｐゴシック" charset="-128"/>
                </a:rPr>
                <a:t>: </a:t>
              </a:r>
              <a:r>
                <a:rPr lang="fr-FR" baseline="0" dirty="0">
                  <a:solidFill>
                    <a:srgbClr val="FFFFFF"/>
                  </a:solidFill>
                  <a:ea typeface="ＭＳ Ｐゴシック" charset="-128"/>
                </a:rPr>
                <a:t>Short focal area</a:t>
              </a:r>
            </a:p>
          </p:txBody>
        </p:sp>
        <p:sp>
          <p:nvSpPr>
            <p:cNvPr id="14" name="Flèche vers le bas 13"/>
            <p:cNvSpPr/>
            <p:nvPr/>
          </p:nvSpPr>
          <p:spPr>
            <a:xfrm>
              <a:off x="5606695" y="4071682"/>
              <a:ext cx="304767" cy="52235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sz="1400" baseline="0">
                <a:solidFill>
                  <a:schemeClr val="tx1"/>
                </a:solidFill>
                <a:ea typeface="ＭＳ Ｐゴシック" charset="-128"/>
              </a:endParaRPr>
            </a:p>
          </p:txBody>
        </p:sp>
        <p:sp>
          <p:nvSpPr>
            <p:cNvPr id="15" name="Flèche vers le bas 14"/>
            <p:cNvSpPr/>
            <p:nvPr/>
          </p:nvSpPr>
          <p:spPr>
            <a:xfrm rot="5400000">
              <a:off x="4791568" y="3350148"/>
              <a:ext cx="282611" cy="66509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r-FR" sz="1400" baseline="0">
                <a:solidFill>
                  <a:schemeClr val="tx1"/>
                </a:solidFill>
                <a:ea typeface="ＭＳ Ｐゴシック" charset="-128"/>
              </a:endParaRPr>
            </a:p>
          </p:txBody>
        </p:sp>
      </p:grpSp>
      <p:sp>
        <p:nvSpPr>
          <p:cNvPr id="23559" name="Rectangle 27"/>
          <p:cNvSpPr>
            <a:spLocks noChangeArrowheads="1"/>
          </p:cNvSpPr>
          <p:nvPr/>
        </p:nvSpPr>
        <p:spPr bwMode="auto">
          <a:xfrm>
            <a:off x="48358" y="1752601"/>
            <a:ext cx="2847242" cy="1477328"/>
          </a:xfrm>
          <a:prstGeom prst="rect">
            <a:avLst/>
          </a:prstGeom>
          <a:solidFill>
            <a:srgbClr val="FFCC99"/>
          </a:solidFill>
          <a:ln w="9525">
            <a:noFill/>
            <a:miter lim="800000"/>
            <a:headEnd/>
            <a:tailEnd/>
          </a:ln>
        </p:spPr>
        <p:txBody>
          <a:bodyPr wrap="square">
            <a:spAutoFit/>
          </a:bodyPr>
          <a:lstStyle/>
          <a:p>
            <a:r>
              <a:rPr lang="en-US" b="1" baseline="0" dirty="0" smtClean="0">
                <a:latin typeface="Calibri" charset="0"/>
              </a:rPr>
              <a:t>Surface </a:t>
            </a:r>
            <a:r>
              <a:rPr lang="en-US" b="1" baseline="0" dirty="0" err="1" smtClean="0">
                <a:latin typeface="Calibri" charset="0"/>
              </a:rPr>
              <a:t>réhabilitée</a:t>
            </a:r>
            <a:r>
              <a:rPr lang="en-US" b="1" baseline="0" dirty="0" smtClean="0">
                <a:latin typeface="Calibri" charset="0"/>
              </a:rPr>
              <a:t> </a:t>
            </a:r>
            <a:endParaRPr lang="en-US" b="1" baseline="0" dirty="0">
              <a:latin typeface="Calibri" charset="0"/>
            </a:endParaRPr>
          </a:p>
          <a:p>
            <a:r>
              <a:rPr lang="en-US" baseline="0" dirty="0">
                <a:latin typeface="Calibri" charset="0"/>
              </a:rPr>
              <a:t>Laser:                  700m²</a:t>
            </a:r>
          </a:p>
          <a:p>
            <a:r>
              <a:rPr lang="en-US" baseline="0" dirty="0" err="1" smtClean="0">
                <a:latin typeface="Calibri" charset="0"/>
              </a:rPr>
              <a:t>Aire</a:t>
            </a:r>
            <a:r>
              <a:rPr lang="en-US" baseline="0" dirty="0" smtClean="0">
                <a:latin typeface="Calibri" charset="0"/>
              </a:rPr>
              <a:t> </a:t>
            </a:r>
            <a:r>
              <a:rPr lang="en-US" baseline="0" dirty="0" err="1" smtClean="0">
                <a:latin typeface="Calibri" charset="0"/>
              </a:rPr>
              <a:t>courtes</a:t>
            </a:r>
            <a:r>
              <a:rPr lang="en-US" baseline="0" dirty="0" smtClean="0">
                <a:latin typeface="Calibri" charset="0"/>
              </a:rPr>
              <a:t> </a:t>
            </a:r>
            <a:r>
              <a:rPr lang="en-US" dirty="0" err="1" smtClean="0">
                <a:latin typeface="Calibri" charset="0"/>
              </a:rPr>
              <a:t>focales</a:t>
            </a:r>
            <a:r>
              <a:rPr lang="en-US" baseline="0" dirty="0" smtClean="0">
                <a:latin typeface="Calibri" charset="0"/>
              </a:rPr>
              <a:t>:  </a:t>
            </a:r>
            <a:r>
              <a:rPr lang="en-US" baseline="0" dirty="0">
                <a:latin typeface="Calibri" charset="0"/>
              </a:rPr>
              <a:t>250m²</a:t>
            </a:r>
          </a:p>
          <a:p>
            <a:r>
              <a:rPr lang="en-US" baseline="0" dirty="0" err="1" smtClean="0">
                <a:latin typeface="Calibri" charset="0"/>
              </a:rPr>
              <a:t>Aire</a:t>
            </a:r>
            <a:r>
              <a:rPr lang="en-US" baseline="0" dirty="0" smtClean="0">
                <a:latin typeface="Calibri" charset="0"/>
              </a:rPr>
              <a:t> </a:t>
            </a:r>
            <a:r>
              <a:rPr lang="en-US" baseline="0" dirty="0" err="1" smtClean="0">
                <a:latin typeface="Calibri" charset="0"/>
              </a:rPr>
              <a:t>longues</a:t>
            </a:r>
            <a:r>
              <a:rPr lang="en-US" baseline="0" dirty="0" smtClean="0">
                <a:latin typeface="Calibri" charset="0"/>
              </a:rPr>
              <a:t> </a:t>
            </a:r>
            <a:r>
              <a:rPr lang="en-US" dirty="0" err="1" smtClean="0">
                <a:latin typeface="Calibri" charset="0"/>
              </a:rPr>
              <a:t>focales</a:t>
            </a:r>
            <a:r>
              <a:rPr lang="en-US" dirty="0" smtClean="0">
                <a:latin typeface="Calibri" charset="0"/>
              </a:rPr>
              <a:t>:  </a:t>
            </a:r>
            <a:r>
              <a:rPr lang="en-US" baseline="0" dirty="0" smtClean="0">
                <a:latin typeface="Calibri" charset="0"/>
              </a:rPr>
              <a:t>450m²</a:t>
            </a:r>
            <a:endParaRPr lang="en-US" baseline="0" dirty="0">
              <a:latin typeface="Calibri" charset="0"/>
            </a:endParaRPr>
          </a:p>
          <a:p>
            <a:r>
              <a:rPr lang="en-US" baseline="0" dirty="0" err="1" smtClean="0">
                <a:latin typeface="Calibri" charset="0"/>
              </a:rPr>
              <a:t>Bureaux</a:t>
            </a:r>
            <a:r>
              <a:rPr lang="en-US" baseline="0" dirty="0" smtClean="0">
                <a:latin typeface="Calibri" charset="0"/>
              </a:rPr>
              <a:t> etc...</a:t>
            </a:r>
            <a:r>
              <a:rPr lang="en-US" baseline="0" dirty="0">
                <a:latin typeface="Calibri" charset="0"/>
              </a:rPr>
              <a:t> :     ~1000m²</a:t>
            </a:r>
          </a:p>
        </p:txBody>
      </p:sp>
      <p:sp>
        <p:nvSpPr>
          <p:cNvPr id="28" name="ZoneTexte 27"/>
          <p:cNvSpPr txBox="1"/>
          <p:nvPr/>
        </p:nvSpPr>
        <p:spPr>
          <a:xfrm>
            <a:off x="5556739" y="3962400"/>
            <a:ext cx="3587261" cy="1200329"/>
          </a:xfrm>
          <a:prstGeom prst="rect">
            <a:avLst/>
          </a:prstGeom>
          <a:solidFill>
            <a:srgbClr val="CCFFCC"/>
          </a:solidFill>
        </p:spPr>
        <p:txBody>
          <a:bodyPr wrap="squar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r>
              <a:rPr lang="fr-FR" sz="1800" baseline="0" dirty="0" smtClean="0">
                <a:latin typeface="Calibri" charset="0"/>
              </a:rPr>
              <a:t>IN2P3+Irfu+SOLEIL</a:t>
            </a:r>
            <a:r>
              <a:rPr lang="fr-FR" sz="1800" baseline="0" dirty="0">
                <a:latin typeface="Calibri" charset="0"/>
              </a:rPr>
              <a:t>:</a:t>
            </a:r>
          </a:p>
          <a:p>
            <a:pPr>
              <a:buFont typeface="Arial" charset="0"/>
              <a:buChar char="•"/>
            </a:pPr>
            <a:r>
              <a:rPr lang="fr-FR" sz="1800" baseline="0" dirty="0" smtClean="0">
                <a:latin typeface="Calibri" charset="0"/>
              </a:rPr>
              <a:t> Accélération d’électrons </a:t>
            </a:r>
            <a:endParaRPr lang="fr-FR" sz="1800" baseline="0" dirty="0">
              <a:latin typeface="Calibri" charset="0"/>
            </a:endParaRPr>
          </a:p>
          <a:p>
            <a:pPr>
              <a:buFont typeface="Arial" charset="0"/>
              <a:buChar char="•"/>
            </a:pPr>
            <a:r>
              <a:rPr lang="fr-FR" sz="1800" baseline="0" dirty="0" smtClean="0">
                <a:latin typeface="Calibri" charset="0"/>
              </a:rPr>
              <a:t> Diagnostic/transport </a:t>
            </a:r>
            <a:r>
              <a:rPr lang="fr-FR" sz="1800" baseline="0" dirty="0">
                <a:latin typeface="Calibri" charset="0"/>
              </a:rPr>
              <a:t>des électrons</a:t>
            </a:r>
          </a:p>
          <a:p>
            <a:pPr>
              <a:buFont typeface="Arial" charset="0"/>
              <a:buChar char="•"/>
            </a:pPr>
            <a:r>
              <a:rPr lang="fr-FR" sz="1800" baseline="0" dirty="0" smtClean="0">
                <a:latin typeface="Calibri" charset="0"/>
              </a:rPr>
              <a:t> Dynamique </a:t>
            </a:r>
            <a:r>
              <a:rPr lang="fr-FR" sz="1800" baseline="0" dirty="0">
                <a:latin typeface="Calibri" charset="0"/>
              </a:rPr>
              <a:t>de faisceau dans </a:t>
            </a:r>
            <a:r>
              <a:rPr lang="fr-FR" sz="1800" baseline="0" dirty="0" smtClean="0">
                <a:latin typeface="Calibri" charset="0"/>
              </a:rPr>
              <a:t>LWFA</a:t>
            </a:r>
            <a:endParaRPr lang="fr-FR" sz="1800" baseline="0" dirty="0">
              <a:latin typeface="Calibri" charset="0"/>
            </a:endParaRPr>
          </a:p>
        </p:txBody>
      </p:sp>
      <p:sp>
        <p:nvSpPr>
          <p:cNvPr id="22537" name="ZoneTexte 29"/>
          <p:cNvSpPr txBox="1">
            <a:spLocks noChangeArrowheads="1"/>
          </p:cNvSpPr>
          <p:nvPr/>
        </p:nvSpPr>
        <p:spPr bwMode="auto">
          <a:xfrm>
            <a:off x="4712677" y="5382126"/>
            <a:ext cx="1547446"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r>
              <a:rPr lang="fr-FR" sz="1600" b="1" baseline="0" dirty="0"/>
              <a:t>Tunnel ALS</a:t>
            </a:r>
          </a:p>
        </p:txBody>
      </p:sp>
    </p:spTree>
    <p:extLst>
      <p:ext uri="{BB962C8B-B14F-4D97-AF65-F5344CB8AC3E}">
        <p14:creationId xmlns:p14="http://schemas.microsoft.com/office/powerpoint/2010/main" val="6846253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ChangeArrowheads="1"/>
          </p:cNvSpPr>
          <p:nvPr/>
        </p:nvSpPr>
        <p:spPr bwMode="auto">
          <a:xfrm>
            <a:off x="152400" y="3352800"/>
            <a:ext cx="8839200" cy="2362200"/>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lstStyle/>
          <a:p>
            <a:pPr>
              <a:buFont typeface="Courier New" charset="0"/>
              <a:buChar char="o"/>
            </a:pPr>
            <a:endParaRPr lang="fr-FR" b="1" baseline="0">
              <a:solidFill>
                <a:srgbClr val="800000"/>
              </a:solidFill>
              <a:latin typeface="Calibri" charset="0"/>
              <a:cs typeface="Calibri" charset="0"/>
            </a:endParaRPr>
          </a:p>
        </p:txBody>
      </p:sp>
      <p:sp>
        <p:nvSpPr>
          <p:cNvPr id="24580" name="Rectangle 12"/>
          <p:cNvSpPr>
            <a:spLocks noChangeArrowheads="1"/>
          </p:cNvSpPr>
          <p:nvPr/>
        </p:nvSpPr>
        <p:spPr bwMode="auto">
          <a:xfrm>
            <a:off x="152400" y="838200"/>
            <a:ext cx="4835769" cy="2286000"/>
          </a:xfrm>
          <a:prstGeom prst="rect">
            <a:avLst/>
          </a:prstGeom>
          <a:gradFill rotWithShape="1">
            <a:gsLst>
              <a:gs pos="0">
                <a:srgbClr val="FF6600"/>
              </a:gs>
              <a:gs pos="100000">
                <a:srgbClr val="FFFFFF"/>
              </a:gs>
            </a:gsLst>
            <a:path path="rect">
              <a:fillToRect l="100000" t="100000"/>
            </a:path>
          </a:gradFill>
          <a:ln w="9525">
            <a:solidFill>
              <a:srgbClr val="98B954"/>
            </a:solidFill>
            <a:miter lim="800000"/>
            <a:headEnd/>
            <a:tailEnd/>
          </a:ln>
          <a:effectLst>
            <a:outerShdw blurRad="40000" dist="23000" dir="5400000" rotWithShape="0">
              <a:srgbClr val="808080">
                <a:alpha val="34999"/>
              </a:srgbClr>
            </a:outerShdw>
          </a:effectLst>
        </p:spPr>
        <p:txBody>
          <a:bodyPr/>
          <a:lstStyle/>
          <a:p>
            <a:endParaRPr lang="fr-FR" sz="2400" b="1" baseline="0" dirty="0">
              <a:solidFill>
                <a:srgbClr val="000000"/>
              </a:solidFill>
              <a:latin typeface="Calibri" charset="0"/>
              <a:cs typeface="Calibri" charset="0"/>
            </a:endParaRPr>
          </a:p>
          <a:p>
            <a:pPr>
              <a:buFont typeface="Courier New" charset="0"/>
              <a:buChar char="o"/>
            </a:pPr>
            <a:r>
              <a:rPr lang="fr-FR" sz="1600" b="1" baseline="0" dirty="0" smtClean="0">
                <a:solidFill>
                  <a:srgbClr val="0070C0"/>
                </a:solidFill>
                <a:latin typeface="Calibri" charset="0"/>
                <a:cs typeface="Calibri" charset="0"/>
              </a:rPr>
              <a:t> accélération </a:t>
            </a:r>
            <a:r>
              <a:rPr lang="fr-FR" sz="1600" b="1" baseline="0" dirty="0">
                <a:solidFill>
                  <a:srgbClr val="0070C0"/>
                </a:solidFill>
                <a:latin typeface="Calibri" charset="0"/>
                <a:cs typeface="Calibri" charset="0"/>
              </a:rPr>
              <a:t>d’ions</a:t>
            </a:r>
          </a:p>
          <a:p>
            <a:pPr>
              <a:buFont typeface="Courier New" charset="0"/>
              <a:buChar char="o"/>
            </a:pPr>
            <a:r>
              <a:rPr lang="fr-FR" sz="1600" b="1" baseline="0" dirty="0" smtClean="0">
                <a:solidFill>
                  <a:srgbClr val="0070C0"/>
                </a:solidFill>
                <a:latin typeface="Calibri" charset="0"/>
                <a:cs typeface="Calibri" charset="0"/>
              </a:rPr>
              <a:t> génération </a:t>
            </a:r>
            <a:r>
              <a:rPr lang="fr-FR" sz="1600" b="1" baseline="0" dirty="0">
                <a:solidFill>
                  <a:srgbClr val="0070C0"/>
                </a:solidFill>
                <a:latin typeface="Calibri" charset="0"/>
                <a:cs typeface="Calibri" charset="0"/>
              </a:rPr>
              <a:t>harmoniques (HHG), </a:t>
            </a:r>
            <a:r>
              <a:rPr lang="fr-FR" sz="1600" b="1" baseline="0" dirty="0" smtClean="0">
                <a:solidFill>
                  <a:srgbClr val="0070C0"/>
                </a:solidFill>
                <a:latin typeface="Calibri" charset="0"/>
                <a:cs typeface="Calibri" charset="0"/>
              </a:rPr>
              <a:t>laser </a:t>
            </a:r>
            <a:r>
              <a:rPr lang="fr-FR" sz="1600" b="1" baseline="0" dirty="0">
                <a:solidFill>
                  <a:srgbClr val="0070C0"/>
                </a:solidFill>
                <a:latin typeface="Calibri" charset="0"/>
                <a:cs typeface="Calibri" charset="0"/>
              </a:rPr>
              <a:t>X </a:t>
            </a:r>
          </a:p>
          <a:p>
            <a:pPr>
              <a:buFont typeface="Courier New" charset="0"/>
              <a:buChar char="o"/>
            </a:pPr>
            <a:r>
              <a:rPr lang="fr-FR" sz="1600" b="1" baseline="0" dirty="0" smtClean="0">
                <a:solidFill>
                  <a:srgbClr val="0070C0"/>
                </a:solidFill>
                <a:latin typeface="Calibri" charset="0"/>
                <a:cs typeface="Calibri" charset="0"/>
              </a:rPr>
              <a:t> physique hauts champs </a:t>
            </a:r>
            <a:r>
              <a:rPr lang="fr-FR" sz="1600" b="1" baseline="0" dirty="0">
                <a:solidFill>
                  <a:srgbClr val="0070C0"/>
                </a:solidFill>
                <a:latin typeface="Calibri" charset="0"/>
                <a:cs typeface="Calibri" charset="0"/>
              </a:rPr>
              <a:t>(</a:t>
            </a:r>
            <a:r>
              <a:rPr lang="fr-FR" sz="1600" b="1" baseline="0" dirty="0" err="1">
                <a:solidFill>
                  <a:srgbClr val="0070C0"/>
                </a:solidFill>
                <a:latin typeface="Calibri" charset="0"/>
                <a:cs typeface="Calibri" charset="0"/>
              </a:rPr>
              <a:t>solid</a:t>
            </a:r>
            <a:r>
              <a:rPr lang="fr-FR" sz="1600" b="1" baseline="0" dirty="0">
                <a:solidFill>
                  <a:srgbClr val="0070C0"/>
                </a:solidFill>
                <a:latin typeface="Calibri" charset="0"/>
                <a:cs typeface="Calibri" charset="0"/>
              </a:rPr>
              <a:t>, </a:t>
            </a:r>
            <a:r>
              <a:rPr lang="fr-FR" sz="1600" b="1" baseline="0" dirty="0" err="1">
                <a:solidFill>
                  <a:srgbClr val="0070C0"/>
                </a:solidFill>
                <a:latin typeface="Calibri" charset="0"/>
                <a:cs typeface="Calibri" charset="0"/>
              </a:rPr>
              <a:t>gas</a:t>
            </a:r>
            <a:r>
              <a:rPr lang="fr-FR" sz="1600" b="1" baseline="0" dirty="0">
                <a:solidFill>
                  <a:srgbClr val="0070C0"/>
                </a:solidFill>
                <a:latin typeface="Calibri" charset="0"/>
                <a:cs typeface="Calibri" charset="0"/>
              </a:rPr>
              <a:t>, vacuum)</a:t>
            </a:r>
          </a:p>
          <a:p>
            <a:pPr>
              <a:buFont typeface="Courier New" charset="0"/>
              <a:buChar char="o"/>
            </a:pPr>
            <a:r>
              <a:rPr lang="fr-FR" sz="1600" b="1" baseline="0" dirty="0" smtClean="0">
                <a:solidFill>
                  <a:srgbClr val="000000"/>
                </a:solidFill>
                <a:latin typeface="Calibri" charset="0"/>
                <a:cs typeface="Calibri" charset="0"/>
              </a:rPr>
              <a:t> cibles </a:t>
            </a:r>
            <a:r>
              <a:rPr lang="fr-FR" sz="1600" b="1" baseline="0" dirty="0">
                <a:solidFill>
                  <a:srgbClr val="000000"/>
                </a:solidFill>
                <a:latin typeface="Calibri" charset="0"/>
                <a:cs typeface="Calibri" charset="0"/>
              </a:rPr>
              <a:t>solides mais non exclusivement</a:t>
            </a:r>
          </a:p>
          <a:p>
            <a:pPr>
              <a:buFont typeface="Courier New" charset="0"/>
              <a:buChar char="o"/>
            </a:pPr>
            <a:r>
              <a:rPr lang="fr-FR" sz="1600" b="1" baseline="0" dirty="0" smtClean="0">
                <a:solidFill>
                  <a:srgbClr val="000000"/>
                </a:solidFill>
                <a:latin typeface="Calibri" charset="0"/>
                <a:cs typeface="Calibri" charset="0"/>
              </a:rPr>
              <a:t> focales </a:t>
            </a:r>
            <a:r>
              <a:rPr lang="fr-FR" sz="1600" b="1" baseline="0" dirty="0">
                <a:solidFill>
                  <a:srgbClr val="000000"/>
                </a:solidFill>
                <a:latin typeface="Calibri" charset="0"/>
                <a:cs typeface="Calibri" charset="0"/>
              </a:rPr>
              <a:t>courtes  : </a:t>
            </a:r>
            <a:r>
              <a:rPr lang="fr-FR" sz="1600" b="1" i="1" baseline="0" dirty="0">
                <a:solidFill>
                  <a:srgbClr val="000000"/>
                </a:solidFill>
                <a:latin typeface="Calibri" charset="0"/>
                <a:cs typeface="Calibri" charset="0"/>
              </a:rPr>
              <a:t>f=1–5 m</a:t>
            </a:r>
          </a:p>
          <a:p>
            <a:pPr>
              <a:buFont typeface="Courier New" charset="0"/>
              <a:buChar char="o"/>
            </a:pPr>
            <a:r>
              <a:rPr lang="fr-FR" sz="1600" b="1" baseline="0" dirty="0" smtClean="0">
                <a:solidFill>
                  <a:srgbClr val="000000"/>
                </a:solidFill>
                <a:latin typeface="Calibri" charset="0"/>
                <a:cs typeface="Calibri" charset="0"/>
              </a:rPr>
              <a:t> intensité</a:t>
            </a:r>
            <a:r>
              <a:rPr lang="fr-FR" sz="1600" b="1" baseline="0" dirty="0">
                <a:solidFill>
                  <a:srgbClr val="000000"/>
                </a:solidFill>
                <a:latin typeface="Calibri" charset="0"/>
                <a:cs typeface="Calibri" charset="0"/>
              </a:rPr>
              <a:t>: </a:t>
            </a:r>
            <a:r>
              <a:rPr lang="fr-FR" sz="1600" b="1" i="1" baseline="0" dirty="0">
                <a:solidFill>
                  <a:srgbClr val="000000"/>
                </a:solidFill>
                <a:latin typeface="Calibri" charset="0"/>
                <a:cs typeface="Calibri" charset="0"/>
              </a:rPr>
              <a:t>a0≈10–10000 </a:t>
            </a:r>
          </a:p>
          <a:p>
            <a:pPr>
              <a:buFont typeface="Courier New" charset="0"/>
              <a:buChar char="o"/>
            </a:pPr>
            <a:r>
              <a:rPr lang="fr-FR" sz="1600" b="1" baseline="0" dirty="0" smtClean="0">
                <a:solidFill>
                  <a:srgbClr val="000000"/>
                </a:solidFill>
                <a:latin typeface="Calibri" charset="0"/>
                <a:cs typeface="Calibri" charset="0"/>
              </a:rPr>
              <a:t> contraste </a:t>
            </a:r>
            <a:r>
              <a:rPr lang="fr-FR" sz="1600" b="1" baseline="0" dirty="0">
                <a:solidFill>
                  <a:srgbClr val="000000"/>
                </a:solidFill>
                <a:latin typeface="Calibri" charset="0"/>
                <a:cs typeface="Calibri" charset="0"/>
              </a:rPr>
              <a:t>temporel très </a:t>
            </a:r>
            <a:r>
              <a:rPr lang="fr-FR" sz="1600" b="1" baseline="0" dirty="0" err="1">
                <a:solidFill>
                  <a:srgbClr val="000000"/>
                </a:solidFill>
                <a:latin typeface="Calibri" charset="0"/>
                <a:cs typeface="Calibri" charset="0"/>
              </a:rPr>
              <a:t>élévé</a:t>
            </a:r>
            <a:endParaRPr lang="fr-FR" sz="1600" b="1" baseline="0" dirty="0">
              <a:solidFill>
                <a:srgbClr val="000000"/>
              </a:solidFill>
              <a:latin typeface="Calibri" charset="0"/>
              <a:cs typeface="Calibri" charset="0"/>
            </a:endParaRPr>
          </a:p>
        </p:txBody>
      </p:sp>
      <p:sp>
        <p:nvSpPr>
          <p:cNvPr id="7" name="Rectangle 6"/>
          <p:cNvSpPr>
            <a:spLocks noChangeArrowheads="1"/>
          </p:cNvSpPr>
          <p:nvPr/>
        </p:nvSpPr>
        <p:spPr bwMode="auto">
          <a:xfrm>
            <a:off x="5334000" y="838200"/>
            <a:ext cx="3657600" cy="2286000"/>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nchor="ctr"/>
          <a:lstStyle/>
          <a:p>
            <a:pPr>
              <a:spcAft>
                <a:spcPts val="600"/>
              </a:spcAft>
            </a:pPr>
            <a:endParaRPr lang="en-US" b="1" baseline="0" dirty="0" smtClean="0">
              <a:solidFill>
                <a:srgbClr val="000000"/>
              </a:solidFill>
              <a:latin typeface="Calibri" charset="0"/>
            </a:endParaRPr>
          </a:p>
          <a:p>
            <a:pPr>
              <a:spcAft>
                <a:spcPts val="600"/>
              </a:spcAft>
            </a:pPr>
            <a:endParaRPr lang="en-US" b="1" baseline="0" dirty="0">
              <a:solidFill>
                <a:srgbClr val="000000"/>
              </a:solidFill>
              <a:latin typeface="Calibri" charset="0"/>
            </a:endParaRPr>
          </a:p>
          <a:p>
            <a:pPr>
              <a:spcAft>
                <a:spcPts val="600"/>
              </a:spcAft>
              <a:buFont typeface="Courier New" charset="0"/>
              <a:buChar char="o"/>
            </a:pPr>
            <a:r>
              <a:rPr lang="en-US" b="1" baseline="0" dirty="0">
                <a:solidFill>
                  <a:srgbClr val="000000"/>
                </a:solidFill>
                <a:latin typeface="Calibri" charset="0"/>
              </a:rPr>
              <a:t> f. laser 1: </a:t>
            </a:r>
            <a:r>
              <a:rPr lang="fr-FR" b="1" baseline="0" dirty="0">
                <a:solidFill>
                  <a:srgbClr val="000000"/>
                </a:solidFill>
                <a:latin typeface="Calibri" charset="0"/>
              </a:rPr>
              <a:t>15fs-qq </a:t>
            </a:r>
            <a:r>
              <a:rPr lang="fr-FR" b="1" baseline="0" dirty="0" err="1">
                <a:solidFill>
                  <a:srgbClr val="000000"/>
                </a:solidFill>
                <a:latin typeface="Calibri" charset="0"/>
              </a:rPr>
              <a:t>ps</a:t>
            </a:r>
            <a:r>
              <a:rPr lang="fr-FR" b="1" baseline="0" dirty="0">
                <a:solidFill>
                  <a:srgbClr val="000000"/>
                </a:solidFill>
                <a:latin typeface="Calibri" charset="0"/>
              </a:rPr>
              <a:t>/ 150J-70J</a:t>
            </a:r>
            <a:r>
              <a:rPr lang="en-US" b="1" baseline="0" dirty="0">
                <a:solidFill>
                  <a:srgbClr val="000000"/>
                </a:solidFill>
                <a:latin typeface="Calibri" charset="0"/>
              </a:rPr>
              <a:t> </a:t>
            </a:r>
            <a:r>
              <a:rPr lang="fr-FR" b="1" baseline="0" dirty="0">
                <a:solidFill>
                  <a:srgbClr val="000000"/>
                </a:solidFill>
                <a:latin typeface="Calibri" charset="0"/>
              </a:rPr>
              <a:t> </a:t>
            </a:r>
          </a:p>
          <a:p>
            <a:pPr>
              <a:spcAft>
                <a:spcPts val="600"/>
              </a:spcAft>
              <a:buFont typeface="Courier New" charset="0"/>
              <a:buChar char="o"/>
            </a:pPr>
            <a:r>
              <a:rPr lang="en-US" b="1" baseline="0" dirty="0">
                <a:solidFill>
                  <a:srgbClr val="000000"/>
                </a:solidFill>
                <a:latin typeface="Calibri" charset="0"/>
              </a:rPr>
              <a:t> f. laser 2: </a:t>
            </a:r>
            <a:r>
              <a:rPr lang="fr-FR" b="1" baseline="0" dirty="0">
                <a:solidFill>
                  <a:srgbClr val="000000"/>
                </a:solidFill>
                <a:latin typeface="Calibri" charset="0"/>
              </a:rPr>
              <a:t>15fs-qq Ps/ 15J-2J</a:t>
            </a:r>
          </a:p>
          <a:p>
            <a:pPr>
              <a:spcAft>
                <a:spcPts val="600"/>
              </a:spcAft>
              <a:buFont typeface="Courier New" charset="0"/>
              <a:buChar char="o"/>
            </a:pPr>
            <a:r>
              <a:rPr lang="en-US" baseline="0" dirty="0">
                <a:solidFill>
                  <a:srgbClr val="000000"/>
                </a:solidFill>
                <a:latin typeface="Calibri" charset="0"/>
              </a:rPr>
              <a:t> f. </a:t>
            </a:r>
            <a:r>
              <a:rPr lang="en-US" baseline="0" dirty="0" smtClean="0">
                <a:solidFill>
                  <a:srgbClr val="000000"/>
                </a:solidFill>
                <a:latin typeface="Calibri" charset="0"/>
              </a:rPr>
              <a:t>non-</a:t>
            </a:r>
            <a:r>
              <a:rPr lang="en-US" baseline="0" dirty="0" err="1" smtClean="0">
                <a:solidFill>
                  <a:srgbClr val="000000"/>
                </a:solidFill>
                <a:latin typeface="Calibri" charset="0"/>
              </a:rPr>
              <a:t>compressé</a:t>
            </a:r>
            <a:r>
              <a:rPr lang="en-US" baseline="0" dirty="0" smtClean="0">
                <a:solidFill>
                  <a:srgbClr val="000000"/>
                </a:solidFill>
                <a:latin typeface="Calibri" charset="0"/>
              </a:rPr>
              <a:t> </a:t>
            </a:r>
            <a:r>
              <a:rPr lang="fr-FR" baseline="0" dirty="0" smtClean="0">
                <a:solidFill>
                  <a:srgbClr val="000000"/>
                </a:solidFill>
                <a:latin typeface="Calibri" charset="0"/>
              </a:rPr>
              <a:t>200J-0</a:t>
            </a:r>
            <a:r>
              <a:rPr lang="en-US" baseline="0" dirty="0">
                <a:solidFill>
                  <a:srgbClr val="000000"/>
                </a:solidFill>
                <a:latin typeface="Calibri" charset="0"/>
              </a:rPr>
              <a:t>J</a:t>
            </a:r>
            <a:r>
              <a:rPr lang="fr-FR" baseline="0" dirty="0">
                <a:solidFill>
                  <a:srgbClr val="000000"/>
                </a:solidFill>
                <a:latin typeface="Calibri" charset="0"/>
              </a:rPr>
              <a:t> </a:t>
            </a:r>
          </a:p>
          <a:p>
            <a:pPr>
              <a:spcAft>
                <a:spcPts val="600"/>
              </a:spcAft>
              <a:buFont typeface="Courier New" charset="0"/>
              <a:buChar char="o"/>
            </a:pPr>
            <a:r>
              <a:rPr lang="en-US" baseline="0" dirty="0">
                <a:solidFill>
                  <a:srgbClr val="000000"/>
                </a:solidFill>
                <a:latin typeface="Calibri" charset="0"/>
              </a:rPr>
              <a:t> f. </a:t>
            </a:r>
            <a:r>
              <a:rPr lang="en-US" baseline="0" dirty="0" err="1">
                <a:solidFill>
                  <a:srgbClr val="000000"/>
                </a:solidFill>
                <a:latin typeface="Calibri" charset="0"/>
              </a:rPr>
              <a:t>sonde</a:t>
            </a:r>
            <a:r>
              <a:rPr lang="en-US" baseline="0" dirty="0">
                <a:solidFill>
                  <a:srgbClr val="000000"/>
                </a:solidFill>
                <a:latin typeface="Calibri" charset="0"/>
              </a:rPr>
              <a:t>:</a:t>
            </a:r>
            <a:r>
              <a:rPr lang="fr-FR" baseline="0" dirty="0">
                <a:solidFill>
                  <a:srgbClr val="000000"/>
                </a:solidFill>
                <a:latin typeface="Calibri" charset="0"/>
              </a:rPr>
              <a:t> 15fs 0.2-1J</a:t>
            </a:r>
          </a:p>
          <a:p>
            <a:pPr algn="ctr"/>
            <a:endParaRPr lang="en-US" b="1" baseline="0" dirty="0">
              <a:latin typeface="Calibri" charset="0"/>
              <a:cs typeface="Calibri" charset="0"/>
            </a:endParaRPr>
          </a:p>
          <a:p>
            <a:pPr algn="ctr"/>
            <a:endParaRPr lang="en-US" b="1" baseline="0" dirty="0">
              <a:latin typeface="Calibri" charset="0"/>
              <a:cs typeface="Calibri" charset="0"/>
            </a:endParaRPr>
          </a:p>
        </p:txBody>
      </p:sp>
      <p:sp>
        <p:nvSpPr>
          <p:cNvPr id="14" name="ZoneTexte 13"/>
          <p:cNvSpPr txBox="1"/>
          <p:nvPr/>
        </p:nvSpPr>
        <p:spPr>
          <a:xfrm>
            <a:off x="1018443" y="838200"/>
            <a:ext cx="2641300" cy="369332"/>
          </a:xfrm>
          <a:prstGeom prst="rect">
            <a:avLst/>
          </a:prstGeom>
          <a:solidFill>
            <a:srgbClr val="FFFF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r>
              <a:rPr lang="fr-FR" sz="1800" b="1" baseline="0">
                <a:latin typeface="Calibri" charset="0"/>
                <a:cs typeface="Calibri" charset="0"/>
              </a:rPr>
              <a:t>salle HE1 : courtes focales</a:t>
            </a:r>
          </a:p>
        </p:txBody>
      </p:sp>
      <p:sp>
        <p:nvSpPr>
          <p:cNvPr id="18" name="ZoneTexte 17"/>
          <p:cNvSpPr txBox="1"/>
          <p:nvPr/>
        </p:nvSpPr>
        <p:spPr>
          <a:xfrm>
            <a:off x="5917223" y="838200"/>
            <a:ext cx="2774286" cy="369332"/>
          </a:xfrm>
          <a:prstGeom prst="rect">
            <a:avLst/>
          </a:prstGeom>
          <a:solidFill>
            <a:srgbClr val="FF00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r>
              <a:rPr lang="fr-FR" sz="1800" b="1" baseline="0" dirty="0">
                <a:solidFill>
                  <a:schemeClr val="bg1"/>
                </a:solidFill>
                <a:latin typeface="Calibri" charset="0"/>
                <a:cs typeface="Calibri" charset="0"/>
              </a:rPr>
              <a:t>salle HE3 :</a:t>
            </a:r>
            <a:r>
              <a:rPr lang="en-US" sz="1800" b="1" baseline="0" dirty="0">
                <a:solidFill>
                  <a:schemeClr val="bg1"/>
                </a:solidFill>
                <a:latin typeface="Calibri" charset="0"/>
                <a:cs typeface="Calibri" charset="0"/>
              </a:rPr>
              <a:t>APOLLON LASER </a:t>
            </a:r>
          </a:p>
        </p:txBody>
      </p:sp>
      <p:sp>
        <p:nvSpPr>
          <p:cNvPr id="15" name="ZoneTexte 14"/>
          <p:cNvSpPr txBox="1"/>
          <p:nvPr/>
        </p:nvSpPr>
        <p:spPr>
          <a:xfrm>
            <a:off x="5108331" y="3363914"/>
            <a:ext cx="2675732" cy="369332"/>
          </a:xfrm>
          <a:prstGeom prst="rect">
            <a:avLst/>
          </a:prstGeom>
          <a:solidFill>
            <a:srgbClr val="0000FF"/>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r>
              <a:rPr lang="fr-FR" sz="1800" b="1" baseline="0">
                <a:solidFill>
                  <a:srgbClr val="FFFFFF"/>
                </a:solidFill>
                <a:latin typeface="Calibri" charset="0"/>
                <a:cs typeface="Calibri" charset="0"/>
              </a:rPr>
              <a:t>salle HE0 : longues focales</a:t>
            </a:r>
          </a:p>
        </p:txBody>
      </p:sp>
      <p:sp>
        <p:nvSpPr>
          <p:cNvPr id="24585" name="Flèche vers la gauche 20"/>
          <p:cNvSpPr>
            <a:spLocks noChangeArrowheads="1"/>
          </p:cNvSpPr>
          <p:nvPr/>
        </p:nvSpPr>
        <p:spPr bwMode="auto">
          <a:xfrm>
            <a:off x="4648200" y="1752600"/>
            <a:ext cx="762000" cy="533400"/>
          </a:xfrm>
          <a:prstGeom prst="leftArrow">
            <a:avLst>
              <a:gd name="adj1" fmla="val 50000"/>
              <a:gd name="adj2" fmla="val 49997"/>
            </a:avLst>
          </a:prstGeom>
          <a:solidFill>
            <a:srgbClr val="FF0000"/>
          </a:solidFill>
          <a:ln w="9525">
            <a:noFill/>
            <a:round/>
            <a:headEnd/>
            <a:tailEnd/>
          </a:ln>
        </p:spPr>
        <p:txBody>
          <a:bodyPr/>
          <a:lstStyle/>
          <a:p>
            <a:r>
              <a:rPr lang="fr-FR" baseline="0">
                <a:latin typeface="Calibri" charset="0"/>
              </a:rPr>
              <a:t> </a:t>
            </a:r>
          </a:p>
        </p:txBody>
      </p:sp>
      <p:sp>
        <p:nvSpPr>
          <p:cNvPr id="24586" name="Flèche vers la gauche 21"/>
          <p:cNvSpPr>
            <a:spLocks noChangeArrowheads="1"/>
          </p:cNvSpPr>
          <p:nvPr/>
        </p:nvSpPr>
        <p:spPr bwMode="auto">
          <a:xfrm rot="16200000" flipV="1">
            <a:off x="6932735" y="2897066"/>
            <a:ext cx="571500" cy="568569"/>
          </a:xfrm>
          <a:prstGeom prst="leftArrow">
            <a:avLst>
              <a:gd name="adj1" fmla="val 50000"/>
              <a:gd name="adj2" fmla="val 45921"/>
            </a:avLst>
          </a:prstGeom>
          <a:solidFill>
            <a:srgbClr val="FF0000"/>
          </a:solidFill>
          <a:ln w="9525">
            <a:noFill/>
            <a:round/>
            <a:headEnd/>
            <a:tailEnd/>
          </a:ln>
        </p:spPr>
        <p:txBody>
          <a:bodyPr/>
          <a:lstStyle/>
          <a:p>
            <a:r>
              <a:rPr lang="fr-FR" baseline="0">
                <a:latin typeface="Calibri" charset="0"/>
              </a:rPr>
              <a:t> </a:t>
            </a:r>
          </a:p>
        </p:txBody>
      </p:sp>
      <p:sp>
        <p:nvSpPr>
          <p:cNvPr id="24587" name="Rectangle 23"/>
          <p:cNvSpPr>
            <a:spLocks noChangeArrowheads="1"/>
          </p:cNvSpPr>
          <p:nvPr/>
        </p:nvSpPr>
        <p:spPr bwMode="auto">
          <a:xfrm>
            <a:off x="4953000" y="3886200"/>
            <a:ext cx="4038600" cy="1200150"/>
          </a:xfrm>
          <a:prstGeom prst="rect">
            <a:avLst/>
          </a:prstGeom>
          <a:noFill/>
          <a:ln w="9525">
            <a:noFill/>
            <a:miter lim="800000"/>
            <a:headEnd/>
            <a:tailEnd/>
          </a:ln>
        </p:spPr>
        <p:txBody>
          <a:bodyPr>
            <a:spAutoFit/>
          </a:bodyPr>
          <a:lstStyle/>
          <a:p>
            <a:pPr>
              <a:buFont typeface="Courier New" charset="0"/>
              <a:buChar char="o"/>
            </a:pPr>
            <a:r>
              <a:rPr lang="fr-FR" b="1" baseline="0" dirty="0" smtClean="0">
                <a:latin typeface="Calibri" charset="0"/>
                <a:cs typeface="Calibri" charset="0"/>
              </a:rPr>
              <a:t> cibles </a:t>
            </a:r>
            <a:r>
              <a:rPr lang="fr-FR" b="1" baseline="0" dirty="0">
                <a:latin typeface="Calibri" charset="0"/>
                <a:cs typeface="Calibri" charset="0"/>
              </a:rPr>
              <a:t>gazeuses</a:t>
            </a:r>
          </a:p>
          <a:p>
            <a:pPr>
              <a:buFont typeface="Courier New" charset="0"/>
              <a:buChar char="o"/>
            </a:pPr>
            <a:r>
              <a:rPr lang="fr-FR" b="1" baseline="0" dirty="0" smtClean="0">
                <a:latin typeface="Calibri" charset="0"/>
                <a:cs typeface="Calibri" charset="0"/>
              </a:rPr>
              <a:t> focales </a:t>
            </a:r>
            <a:r>
              <a:rPr lang="fr-FR" b="1" baseline="0" dirty="0">
                <a:latin typeface="Calibri" charset="0"/>
                <a:cs typeface="Calibri" charset="0"/>
              </a:rPr>
              <a:t>longues : </a:t>
            </a:r>
            <a:r>
              <a:rPr lang="fr-FR" b="1" i="1" baseline="0" dirty="0">
                <a:latin typeface="Calibri" charset="0"/>
                <a:cs typeface="Calibri" charset="0"/>
              </a:rPr>
              <a:t>f=10–20 m</a:t>
            </a:r>
          </a:p>
          <a:p>
            <a:pPr>
              <a:buFont typeface="Courier New" charset="0"/>
              <a:buChar char="o"/>
            </a:pPr>
            <a:r>
              <a:rPr lang="fr-FR" b="1" baseline="0" dirty="0" smtClean="0">
                <a:latin typeface="Calibri" charset="0"/>
                <a:cs typeface="Calibri" charset="0"/>
              </a:rPr>
              <a:t> intensité </a:t>
            </a:r>
            <a:r>
              <a:rPr lang="fr-FR" b="1" baseline="0" dirty="0">
                <a:latin typeface="Calibri" charset="0"/>
                <a:cs typeface="Calibri" charset="0"/>
              </a:rPr>
              <a:t>modérée: </a:t>
            </a:r>
            <a:r>
              <a:rPr lang="fr-FR" b="1" i="1" baseline="0" dirty="0">
                <a:latin typeface="Calibri" charset="0"/>
                <a:cs typeface="Calibri" charset="0"/>
              </a:rPr>
              <a:t>a0≈1–10</a:t>
            </a:r>
          </a:p>
          <a:p>
            <a:pPr>
              <a:buFont typeface="Courier New" charset="0"/>
              <a:buChar char="o"/>
            </a:pPr>
            <a:r>
              <a:rPr lang="fr-FR" b="1" baseline="0" dirty="0" smtClean="0">
                <a:latin typeface="Calibri" charset="0"/>
                <a:cs typeface="Calibri" charset="0"/>
              </a:rPr>
              <a:t> bon </a:t>
            </a:r>
            <a:r>
              <a:rPr lang="fr-FR" b="1" baseline="0" dirty="0" err="1">
                <a:latin typeface="Calibri" charset="0"/>
                <a:cs typeface="Calibri" charset="0"/>
              </a:rPr>
              <a:t>contrast</a:t>
            </a:r>
            <a:endParaRPr lang="fr-FR" b="1" baseline="0" dirty="0">
              <a:latin typeface="Calibri" charset="0"/>
              <a:cs typeface="Calibri" charset="0"/>
            </a:endParaRPr>
          </a:p>
        </p:txBody>
      </p:sp>
      <p:sp>
        <p:nvSpPr>
          <p:cNvPr id="24588" name="ZoneTexte 25"/>
          <p:cNvSpPr txBox="1">
            <a:spLocks noChangeArrowheads="1"/>
          </p:cNvSpPr>
          <p:nvPr/>
        </p:nvSpPr>
        <p:spPr bwMode="auto">
          <a:xfrm>
            <a:off x="228600" y="3352800"/>
            <a:ext cx="4724400" cy="2308324"/>
          </a:xfrm>
          <a:prstGeom prst="rect">
            <a:avLst/>
          </a:prstGeom>
          <a:noFill/>
          <a:ln w="9525">
            <a:noFill/>
            <a:miter lim="800000"/>
            <a:headEnd/>
            <a:tailEnd/>
          </a:ln>
        </p:spPr>
        <p:txBody>
          <a:bodyPr>
            <a:spAutoFit/>
          </a:bodyPr>
          <a:lstStyle>
            <a:lvl1pPr>
              <a:defRPr sz="2400" baseline="30000">
                <a:solidFill>
                  <a:schemeClr val="tx1"/>
                </a:solidFill>
                <a:latin typeface="Arial" charset="0"/>
                <a:ea typeface="ＭＳ Ｐゴシック" charset="-128"/>
              </a:defRPr>
            </a:lvl1pPr>
            <a:lvl2pPr>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buFont typeface="Courier New" charset="0"/>
              <a:buChar char="o"/>
            </a:pPr>
            <a:r>
              <a:rPr lang="fr-FR" sz="1800" b="1" baseline="0" dirty="0" smtClean="0">
                <a:solidFill>
                  <a:srgbClr val="800000"/>
                </a:solidFill>
                <a:latin typeface="Calibri" pitchFamily="34" charset="0"/>
                <a:cs typeface="Calibri" pitchFamily="34" charset="0"/>
              </a:rPr>
              <a:t> accélération </a:t>
            </a:r>
            <a:r>
              <a:rPr lang="fr-FR" sz="1800" b="1" baseline="0" dirty="0">
                <a:solidFill>
                  <a:srgbClr val="800000"/>
                </a:solidFill>
                <a:latin typeface="Calibri" pitchFamily="34" charset="0"/>
                <a:cs typeface="Calibri" pitchFamily="34" charset="0"/>
              </a:rPr>
              <a:t>d’électrons</a:t>
            </a:r>
          </a:p>
          <a:p>
            <a:pPr lvl="1">
              <a:buFont typeface="Courier New" charset="0"/>
              <a:buChar char="o"/>
            </a:pPr>
            <a:r>
              <a:rPr lang="fr-FR" sz="1800" baseline="0" dirty="0">
                <a:solidFill>
                  <a:srgbClr val="800000"/>
                </a:solidFill>
                <a:latin typeface="Calibri" pitchFamily="34" charset="0"/>
                <a:cs typeface="Calibri" pitchFamily="34" charset="0"/>
              </a:rPr>
              <a:t> mono-étage et multi-étage</a:t>
            </a:r>
            <a:r>
              <a:rPr lang="fr-FR" sz="1800" b="1" baseline="0" dirty="0">
                <a:solidFill>
                  <a:srgbClr val="800000"/>
                </a:solidFill>
                <a:latin typeface="Calibri" pitchFamily="34" charset="0"/>
                <a:cs typeface="Calibri" pitchFamily="34" charset="0"/>
              </a:rPr>
              <a:t> </a:t>
            </a:r>
          </a:p>
          <a:p>
            <a:pPr lvl="1">
              <a:buFont typeface="Courier New" charset="0"/>
              <a:buChar char="o"/>
            </a:pPr>
            <a:r>
              <a:rPr lang="fr-FR" sz="1800" b="1" baseline="0" dirty="0">
                <a:solidFill>
                  <a:srgbClr val="800000"/>
                </a:solidFill>
                <a:latin typeface="Calibri" pitchFamily="34" charset="0"/>
                <a:cs typeface="Calibri" pitchFamily="34" charset="0"/>
              </a:rPr>
              <a:t> </a:t>
            </a:r>
            <a:r>
              <a:rPr lang="fr-FR" sz="1800" baseline="0" dirty="0">
                <a:solidFill>
                  <a:srgbClr val="800000"/>
                </a:solidFill>
                <a:latin typeface="Calibri" pitchFamily="34" charset="0"/>
                <a:cs typeface="Calibri" pitchFamily="34" charset="0"/>
              </a:rPr>
              <a:t>régimes «bulle» et quasi-</a:t>
            </a:r>
            <a:r>
              <a:rPr lang="fr-FR" sz="1800" baseline="0" dirty="0" err="1">
                <a:solidFill>
                  <a:srgbClr val="800000"/>
                </a:solidFill>
                <a:latin typeface="Calibri" pitchFamily="34" charset="0"/>
                <a:cs typeface="Calibri" pitchFamily="34" charset="0"/>
              </a:rPr>
              <a:t>linear</a:t>
            </a:r>
            <a:endParaRPr lang="fr-FR" sz="1800" baseline="0" dirty="0">
              <a:solidFill>
                <a:srgbClr val="800000"/>
              </a:solidFill>
              <a:latin typeface="Calibri" pitchFamily="34" charset="0"/>
              <a:cs typeface="Calibri" pitchFamily="34" charset="0"/>
            </a:endParaRPr>
          </a:p>
          <a:p>
            <a:pPr>
              <a:buFont typeface="Courier New" charset="0"/>
              <a:buChar char="o"/>
            </a:pPr>
            <a:r>
              <a:rPr lang="fr-FR" sz="1800" b="1" baseline="0" dirty="0" smtClean="0">
                <a:solidFill>
                  <a:srgbClr val="800000"/>
                </a:solidFill>
                <a:latin typeface="Calibri" pitchFamily="34" charset="0"/>
                <a:cs typeface="Calibri" pitchFamily="34" charset="0"/>
              </a:rPr>
              <a:t> production </a:t>
            </a:r>
            <a:r>
              <a:rPr lang="fr-FR" sz="1800" b="1" baseline="0" dirty="0">
                <a:solidFill>
                  <a:srgbClr val="800000"/>
                </a:solidFill>
                <a:latin typeface="Calibri" pitchFamily="34" charset="0"/>
                <a:cs typeface="Calibri" pitchFamily="34" charset="0"/>
              </a:rPr>
              <a:t>de </a:t>
            </a:r>
            <a:r>
              <a:rPr lang="fr-FR" sz="1800" b="1" baseline="0" dirty="0" smtClean="0">
                <a:solidFill>
                  <a:srgbClr val="800000"/>
                </a:solidFill>
                <a:latin typeface="Calibri" pitchFamily="34" charset="0"/>
                <a:cs typeface="Calibri" pitchFamily="34" charset="0"/>
              </a:rPr>
              <a:t>photons </a:t>
            </a:r>
            <a:r>
              <a:rPr lang="fr-FR" sz="1800" b="1" baseline="0" dirty="0">
                <a:solidFill>
                  <a:srgbClr val="800000"/>
                </a:solidFill>
                <a:latin typeface="Calibri" pitchFamily="34" charset="0"/>
                <a:cs typeface="Calibri" pitchFamily="34" charset="0"/>
              </a:rPr>
              <a:t>X</a:t>
            </a:r>
          </a:p>
          <a:p>
            <a:pPr lvl="1">
              <a:buFont typeface="Courier New" charset="0"/>
              <a:buChar char="o"/>
            </a:pPr>
            <a:r>
              <a:rPr lang="fr-FR" sz="1800" b="1" baseline="0" dirty="0">
                <a:solidFill>
                  <a:srgbClr val="800000"/>
                </a:solidFill>
                <a:latin typeface="Calibri" pitchFamily="34" charset="0"/>
                <a:cs typeface="Calibri" pitchFamily="34" charset="0"/>
              </a:rPr>
              <a:t> </a:t>
            </a:r>
            <a:r>
              <a:rPr lang="fr-FR" sz="1800" baseline="0" dirty="0" err="1">
                <a:solidFill>
                  <a:srgbClr val="800000"/>
                </a:solidFill>
                <a:latin typeface="Calibri" pitchFamily="34" charset="0"/>
                <a:cs typeface="Calibri" pitchFamily="34" charset="0"/>
              </a:rPr>
              <a:t>ondulateur</a:t>
            </a:r>
            <a:r>
              <a:rPr lang="fr-FR" sz="1800" baseline="0" dirty="0">
                <a:solidFill>
                  <a:srgbClr val="800000"/>
                </a:solidFill>
                <a:latin typeface="Calibri" pitchFamily="34" charset="0"/>
                <a:cs typeface="Calibri" pitchFamily="34" charset="0"/>
              </a:rPr>
              <a:t> plasma («</a:t>
            </a:r>
            <a:r>
              <a:rPr lang="fr-FR" sz="1800" baseline="0" dirty="0" err="1">
                <a:solidFill>
                  <a:srgbClr val="800000"/>
                </a:solidFill>
                <a:latin typeface="Calibri" pitchFamily="34" charset="0"/>
                <a:cs typeface="Calibri" pitchFamily="34" charset="0"/>
              </a:rPr>
              <a:t>betatron</a:t>
            </a:r>
            <a:r>
              <a:rPr lang="fr-FR" sz="1800" baseline="0" dirty="0">
                <a:solidFill>
                  <a:srgbClr val="800000"/>
                </a:solidFill>
                <a:latin typeface="Calibri" pitchFamily="34" charset="0"/>
                <a:cs typeface="Calibri" pitchFamily="34" charset="0"/>
              </a:rPr>
              <a:t>»)</a:t>
            </a:r>
          </a:p>
          <a:p>
            <a:pPr lvl="1">
              <a:buFont typeface="Courier New" charset="0"/>
              <a:buChar char="o"/>
            </a:pPr>
            <a:r>
              <a:rPr lang="fr-FR" sz="1800" b="1" baseline="0" dirty="0">
                <a:solidFill>
                  <a:srgbClr val="800000"/>
                </a:solidFill>
                <a:latin typeface="Calibri" pitchFamily="34" charset="0"/>
                <a:cs typeface="Calibri" pitchFamily="34" charset="0"/>
              </a:rPr>
              <a:t> </a:t>
            </a:r>
            <a:r>
              <a:rPr lang="fr-FR" sz="1800" baseline="0" dirty="0" err="1">
                <a:solidFill>
                  <a:srgbClr val="800000"/>
                </a:solidFill>
                <a:latin typeface="Calibri" pitchFamily="34" charset="0"/>
                <a:cs typeface="Calibri" pitchFamily="34" charset="0"/>
              </a:rPr>
              <a:t>ondulateur</a:t>
            </a:r>
            <a:r>
              <a:rPr lang="fr-FR" sz="1800" baseline="0" dirty="0">
                <a:solidFill>
                  <a:srgbClr val="800000"/>
                </a:solidFill>
                <a:latin typeface="Calibri" pitchFamily="34" charset="0"/>
                <a:cs typeface="Calibri" pitchFamily="34" charset="0"/>
              </a:rPr>
              <a:t> </a:t>
            </a:r>
            <a:r>
              <a:rPr lang="fr-FR" sz="1800" baseline="0" dirty="0" smtClean="0">
                <a:solidFill>
                  <a:srgbClr val="800000"/>
                </a:solidFill>
                <a:latin typeface="Calibri" pitchFamily="34" charset="0"/>
                <a:cs typeface="Calibri" pitchFamily="34" charset="0"/>
              </a:rPr>
              <a:t>magnétique avec ‘</a:t>
            </a:r>
            <a:r>
              <a:rPr lang="fr-FR" sz="1800" baseline="0" dirty="0" err="1" smtClean="0">
                <a:solidFill>
                  <a:srgbClr val="800000"/>
                </a:solidFill>
                <a:latin typeface="Calibri" pitchFamily="34" charset="0"/>
                <a:cs typeface="Calibri" pitchFamily="34" charset="0"/>
              </a:rPr>
              <a:t>seeding</a:t>
            </a:r>
            <a:r>
              <a:rPr lang="fr-FR" sz="1800" baseline="0" dirty="0" smtClean="0">
                <a:solidFill>
                  <a:srgbClr val="800000"/>
                </a:solidFill>
                <a:latin typeface="Calibri" pitchFamily="34" charset="0"/>
                <a:cs typeface="Calibri" pitchFamily="34" charset="0"/>
              </a:rPr>
              <a:t>’</a:t>
            </a:r>
          </a:p>
          <a:p>
            <a:pPr lvl="1">
              <a:buFont typeface="Courier New" charset="0"/>
              <a:buChar char="o"/>
            </a:pPr>
            <a:r>
              <a:rPr lang="fr-FR" sz="1800" baseline="0" dirty="0">
                <a:solidFill>
                  <a:srgbClr val="800000"/>
                </a:solidFill>
                <a:latin typeface="Calibri" pitchFamily="34" charset="0"/>
                <a:cs typeface="Calibri" pitchFamily="34" charset="0"/>
              </a:rPr>
              <a:t> </a:t>
            </a:r>
            <a:r>
              <a:rPr lang="fr-FR" sz="1800" baseline="0" dirty="0" err="1" smtClean="0">
                <a:solidFill>
                  <a:srgbClr val="800000"/>
                </a:solidFill>
                <a:latin typeface="Calibri" pitchFamily="34" charset="0"/>
                <a:cs typeface="Calibri" pitchFamily="34" charset="0"/>
              </a:rPr>
              <a:t>diff</a:t>
            </a:r>
            <a:r>
              <a:rPr lang="fr-FR" sz="1800" baseline="0" dirty="0" smtClean="0">
                <a:solidFill>
                  <a:srgbClr val="800000"/>
                </a:solidFill>
                <a:latin typeface="Calibri" pitchFamily="34" charset="0"/>
                <a:cs typeface="Calibri" pitchFamily="34" charset="0"/>
              </a:rPr>
              <a:t>. </a:t>
            </a:r>
            <a:r>
              <a:rPr lang="fr-FR" sz="1800" baseline="0" dirty="0">
                <a:solidFill>
                  <a:srgbClr val="800000"/>
                </a:solidFill>
                <a:latin typeface="Calibri" pitchFamily="34" charset="0"/>
                <a:cs typeface="Calibri" pitchFamily="34" charset="0"/>
              </a:rPr>
              <a:t>Thomson </a:t>
            </a:r>
            <a:r>
              <a:rPr lang="fr-FR" sz="1800" baseline="0" dirty="0" err="1">
                <a:solidFill>
                  <a:srgbClr val="800000"/>
                </a:solidFill>
                <a:latin typeface="Calibri" pitchFamily="34" charset="0"/>
                <a:cs typeface="Calibri" pitchFamily="34" charset="0"/>
              </a:rPr>
              <a:t>non-lin</a:t>
            </a:r>
            <a:r>
              <a:rPr lang="fr-FR" sz="1800" baseline="0" dirty="0">
                <a:solidFill>
                  <a:srgbClr val="800000"/>
                </a:solidFill>
                <a:latin typeface="Calibri" pitchFamily="34" charset="0"/>
                <a:cs typeface="Calibri" pitchFamily="34" charset="0"/>
              </a:rPr>
              <a:t>.; Compton inverse</a:t>
            </a:r>
          </a:p>
          <a:p>
            <a:pPr>
              <a:buFont typeface="Courier New" charset="0"/>
              <a:buChar char="o"/>
            </a:pPr>
            <a:r>
              <a:rPr lang="fr-FR" sz="1800" b="1" baseline="0" dirty="0" smtClean="0">
                <a:solidFill>
                  <a:srgbClr val="800000"/>
                </a:solidFill>
                <a:latin typeface="Calibri" pitchFamily="34" charset="0"/>
                <a:cs typeface="Calibri" pitchFamily="34" charset="0"/>
              </a:rPr>
              <a:t> HHG </a:t>
            </a:r>
            <a:r>
              <a:rPr lang="fr-FR" sz="1800" baseline="0" dirty="0" smtClean="0">
                <a:solidFill>
                  <a:srgbClr val="800000"/>
                </a:solidFill>
                <a:latin typeface="Calibri" pitchFamily="34" charset="0"/>
                <a:cs typeface="Calibri" pitchFamily="34" charset="0"/>
              </a:rPr>
              <a:t>(sur </a:t>
            </a:r>
            <a:r>
              <a:rPr lang="fr-FR" sz="1800" baseline="0" dirty="0">
                <a:solidFill>
                  <a:srgbClr val="800000"/>
                </a:solidFill>
                <a:latin typeface="Calibri" pitchFamily="34" charset="0"/>
                <a:cs typeface="Calibri" pitchFamily="34" charset="0"/>
              </a:rPr>
              <a:t>cibles gazeuses</a:t>
            </a:r>
            <a:r>
              <a:rPr lang="fr-FR" sz="1800" baseline="0" dirty="0" smtClean="0">
                <a:solidFill>
                  <a:srgbClr val="800000"/>
                </a:solidFill>
                <a:latin typeface="Calibri" pitchFamily="34" charset="0"/>
                <a:cs typeface="Calibri" pitchFamily="34" charset="0"/>
              </a:rPr>
              <a:t>)</a:t>
            </a:r>
            <a:endParaRPr lang="fr-FR" sz="1800" b="1" baseline="0" dirty="0">
              <a:solidFill>
                <a:srgbClr val="800000"/>
              </a:solidFill>
              <a:latin typeface="Calibri" pitchFamily="34" charset="0"/>
              <a:cs typeface="Calibri" pitchFamily="34" charset="0"/>
            </a:endParaRPr>
          </a:p>
        </p:txBody>
      </p:sp>
      <p:sp>
        <p:nvSpPr>
          <p:cNvPr id="13" name="ZoneTexte 12"/>
          <p:cNvSpPr txBox="1">
            <a:spLocks noChangeArrowheads="1"/>
          </p:cNvSpPr>
          <p:nvPr/>
        </p:nvSpPr>
        <p:spPr bwMode="auto">
          <a:xfrm>
            <a:off x="0" y="5731043"/>
            <a:ext cx="9144000" cy="1323439"/>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lgn="ctr"/>
            <a:r>
              <a:rPr lang="fr-FR" sz="2000" b="1" u="sng" baseline="0" dirty="0" smtClean="0">
                <a:solidFill>
                  <a:srgbClr val="000000"/>
                </a:solidFill>
                <a:latin typeface="Calibri" charset="0"/>
              </a:rPr>
              <a:t>Thèmes de Recherche</a:t>
            </a:r>
          </a:p>
          <a:p>
            <a:r>
              <a:rPr lang="fr-FR" sz="2000" b="1" baseline="0" dirty="0" smtClean="0">
                <a:solidFill>
                  <a:srgbClr val="000000"/>
                </a:solidFill>
                <a:latin typeface="Calibri" charset="0"/>
              </a:rPr>
              <a:t>1) la </a:t>
            </a:r>
            <a:r>
              <a:rPr lang="fr-FR" sz="2000" b="1" baseline="0" dirty="0">
                <a:solidFill>
                  <a:srgbClr val="000000"/>
                </a:solidFill>
                <a:latin typeface="Calibri" charset="0"/>
              </a:rPr>
              <a:t>LWFA </a:t>
            </a:r>
            <a:r>
              <a:rPr lang="fr-FR" sz="2000" b="1" baseline="0" dirty="0" smtClean="0">
                <a:solidFill>
                  <a:srgbClr val="000000"/>
                </a:solidFill>
                <a:latin typeface="Calibri" charset="0"/>
              </a:rPr>
              <a:t>est-elle </a:t>
            </a:r>
            <a:r>
              <a:rPr lang="fr-FR" sz="2000" b="1" baseline="0" dirty="0">
                <a:solidFill>
                  <a:srgbClr val="000000"/>
                </a:solidFill>
                <a:latin typeface="Calibri" charset="0"/>
              </a:rPr>
              <a:t>utilisable pour construire des «vrais» accélérateurs?</a:t>
            </a:r>
            <a:br>
              <a:rPr lang="fr-FR" sz="2000" b="1" baseline="0" dirty="0">
                <a:solidFill>
                  <a:srgbClr val="000000"/>
                </a:solidFill>
                <a:latin typeface="Calibri" charset="0"/>
              </a:rPr>
            </a:br>
            <a:r>
              <a:rPr lang="fr-FR" sz="2000" b="1" baseline="0" dirty="0" smtClean="0">
                <a:solidFill>
                  <a:srgbClr val="000000"/>
                </a:solidFill>
                <a:latin typeface="Calibri" charset="0"/>
              </a:rPr>
              <a:t>2) Etude </a:t>
            </a:r>
            <a:r>
              <a:rPr lang="fr-FR" sz="2000" b="1" baseline="0" dirty="0">
                <a:solidFill>
                  <a:srgbClr val="000000"/>
                </a:solidFill>
                <a:latin typeface="Calibri" charset="0"/>
              </a:rPr>
              <a:t>de la physique de </a:t>
            </a:r>
            <a:r>
              <a:rPr lang="fr-FR" sz="2000" b="1" baseline="0" dirty="0" smtClean="0">
                <a:solidFill>
                  <a:srgbClr val="000000"/>
                </a:solidFill>
                <a:latin typeface="Calibri" charset="0"/>
              </a:rPr>
              <a:t>l’accélération par </a:t>
            </a:r>
            <a:r>
              <a:rPr lang="fr-FR" sz="2000" b="1" baseline="0" dirty="0">
                <a:solidFill>
                  <a:srgbClr val="000000"/>
                </a:solidFill>
                <a:latin typeface="Calibri" charset="0"/>
              </a:rPr>
              <a:t>onde </a:t>
            </a:r>
            <a:r>
              <a:rPr lang="fr-FR" sz="2000" b="1" baseline="0" dirty="0" smtClean="0">
                <a:solidFill>
                  <a:srgbClr val="000000"/>
                </a:solidFill>
                <a:latin typeface="Calibri" charset="0"/>
              </a:rPr>
              <a:t>plasma, pertinente </a:t>
            </a:r>
            <a:r>
              <a:rPr lang="fr-FR" sz="2000" b="1" baseline="0" dirty="0">
                <a:solidFill>
                  <a:srgbClr val="000000"/>
                </a:solidFill>
                <a:latin typeface="Calibri" charset="0"/>
              </a:rPr>
              <a:t>aussi  pour </a:t>
            </a:r>
            <a:r>
              <a:rPr lang="fr-FR" sz="2000" b="1" baseline="0" dirty="0" smtClean="0">
                <a:solidFill>
                  <a:srgbClr val="000000"/>
                </a:solidFill>
                <a:latin typeface="Calibri" charset="0"/>
              </a:rPr>
              <a:t>	Plasma WFA (excitation / e-), PDWFA (excitation / protons)</a:t>
            </a:r>
            <a:endParaRPr lang="fr-FR" sz="2000" b="1" baseline="0" dirty="0">
              <a:solidFill>
                <a:srgbClr val="000000"/>
              </a:solidFill>
              <a:latin typeface="Calibri" charset="0"/>
            </a:endParaRPr>
          </a:p>
        </p:txBody>
      </p:sp>
      <p:sp>
        <p:nvSpPr>
          <p:cNvPr id="23565" name="Titre 15"/>
          <p:cNvSpPr>
            <a:spLocks noGrp="1"/>
          </p:cNvSpPr>
          <p:nvPr>
            <p:ph type="title"/>
          </p:nvPr>
        </p:nvSpPr>
        <p:spPr>
          <a:xfrm>
            <a:off x="457200" y="152400"/>
            <a:ext cx="8229600" cy="914400"/>
          </a:xfrm>
        </p:spPr>
        <p:txBody>
          <a:bodyPr/>
          <a:lstStyle/>
          <a:p>
            <a:pPr algn="ctr">
              <a:defRPr/>
            </a:pPr>
            <a:r>
              <a:rPr lang="fr-FR" sz="2800" b="1" kern="1200" dirty="0">
                <a:solidFill>
                  <a:srgbClr val="000099"/>
                </a:solidFill>
                <a:effectLst>
                  <a:outerShdw blurRad="38100" dist="38100" dir="2700000" algn="tl">
                    <a:srgbClr val="000000">
                      <a:alpha val="43137"/>
                    </a:srgbClr>
                  </a:outerShdw>
                </a:effectLst>
                <a:latin typeface="Comic Sans MS" pitchFamily="66" charset="0"/>
                <a:ea typeface="+mn-ea"/>
                <a:cs typeface="+mn-cs"/>
              </a:rPr>
              <a:t>Programme expérimental de </a:t>
            </a:r>
            <a:r>
              <a:rPr lang="fr-FR" sz="2800" b="1" kern="1200" dirty="0" smtClean="0">
                <a:solidFill>
                  <a:srgbClr val="000099"/>
                </a:solidFill>
                <a:effectLst>
                  <a:outerShdw blurRad="38100" dist="38100" dir="2700000" algn="tl">
                    <a:srgbClr val="000000">
                      <a:alpha val="43137"/>
                    </a:srgbClr>
                  </a:outerShdw>
                </a:effectLst>
                <a:latin typeface="Comic Sans MS" pitchFamily="66" charset="0"/>
                <a:ea typeface="+mn-ea"/>
                <a:cs typeface="+mn-cs"/>
              </a:rPr>
              <a:t>CILEX</a:t>
            </a:r>
            <a:endParaRPr lang="fr-FR" sz="2800" b="1" kern="1200" dirty="0">
              <a:solidFill>
                <a:srgbClr val="000099"/>
              </a:solidFill>
              <a:effectLst>
                <a:outerShdw blurRad="38100" dist="38100" dir="2700000" algn="tl">
                  <a:srgbClr val="000000">
                    <a:alpha val="43137"/>
                  </a:srgbClr>
                </a:outerShdw>
              </a:effectLst>
              <a:latin typeface="Comic Sans MS" pitchFamily="66" charset="0"/>
              <a:ea typeface="+mn-ea"/>
              <a:cs typeface="+mn-cs"/>
            </a:endParaRPr>
          </a:p>
        </p:txBody>
      </p:sp>
      <p:sp>
        <p:nvSpPr>
          <p:cNvPr id="16" name="Flèche vers la gauche 21"/>
          <p:cNvSpPr>
            <a:spLocks noChangeArrowheads="1"/>
          </p:cNvSpPr>
          <p:nvPr/>
        </p:nvSpPr>
        <p:spPr bwMode="auto">
          <a:xfrm rot="16200000" flipV="1">
            <a:off x="2817934" y="5487865"/>
            <a:ext cx="571500" cy="568569"/>
          </a:xfrm>
          <a:prstGeom prst="leftArrow">
            <a:avLst>
              <a:gd name="adj1" fmla="val 50000"/>
              <a:gd name="adj2" fmla="val 45921"/>
            </a:avLst>
          </a:prstGeom>
          <a:solidFill>
            <a:srgbClr val="FF0000"/>
          </a:solidFill>
          <a:ln w="9525">
            <a:noFill/>
            <a:round/>
            <a:headEnd/>
            <a:tailEnd/>
          </a:ln>
        </p:spPr>
        <p:txBody>
          <a:bodyPr/>
          <a:lstStyle/>
          <a:p>
            <a:r>
              <a:rPr lang="fr-FR" baseline="0">
                <a:latin typeface="Calibri" charset="0"/>
              </a:rPr>
              <a:t> </a:t>
            </a:r>
          </a:p>
        </p:txBody>
      </p:sp>
    </p:spTree>
    <p:extLst>
      <p:ext uri="{BB962C8B-B14F-4D97-AF65-F5344CB8AC3E}">
        <p14:creationId xmlns:p14="http://schemas.microsoft.com/office/powerpoint/2010/main" val="5898019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0" y="284162"/>
            <a:ext cx="9144000" cy="706438"/>
          </a:xfrm>
        </p:spPr>
        <p:txBody>
          <a:bodyPr/>
          <a:lstStyle/>
          <a:p>
            <a:pPr algn="ctr">
              <a:defRPr/>
            </a:pPr>
            <a:r>
              <a:rPr lang="fr-FR" sz="2800" b="1" kern="1200" dirty="0">
                <a:solidFill>
                  <a:srgbClr val="000099"/>
                </a:solidFill>
                <a:effectLst>
                  <a:outerShdw blurRad="38100" dist="38100" dir="2700000" algn="tl">
                    <a:srgbClr val="000000">
                      <a:alpha val="43137"/>
                    </a:srgbClr>
                  </a:outerShdw>
                </a:effectLst>
                <a:latin typeface="Comic Sans MS" pitchFamily="66" charset="0"/>
                <a:ea typeface="+mn-ea"/>
                <a:cs typeface="+mn-cs"/>
              </a:rPr>
              <a:t>Phasage du programme expérimental </a:t>
            </a:r>
            <a:r>
              <a:rPr lang="fr-FR" sz="2800" b="1" kern="1200" dirty="0" smtClean="0">
                <a:solidFill>
                  <a:srgbClr val="000099"/>
                </a:solidFill>
                <a:effectLst>
                  <a:outerShdw blurRad="38100" dist="38100" dir="2700000" algn="tl">
                    <a:srgbClr val="000000">
                      <a:alpha val="43137"/>
                    </a:srgbClr>
                  </a:outerShdw>
                </a:effectLst>
                <a:latin typeface="Comic Sans MS" pitchFamily="66" charset="0"/>
                <a:ea typeface="+mn-ea"/>
                <a:cs typeface="+mn-cs"/>
              </a:rPr>
              <a:t>électrons</a:t>
            </a:r>
            <a:endParaRPr lang="fr-FR" sz="2800" b="1" kern="1200" dirty="0">
              <a:solidFill>
                <a:srgbClr val="000099"/>
              </a:solidFill>
              <a:effectLst>
                <a:outerShdw blurRad="38100" dist="38100" dir="2700000" algn="tl">
                  <a:srgbClr val="000000">
                    <a:alpha val="43137"/>
                  </a:srgbClr>
                </a:outerShdw>
              </a:effectLst>
              <a:latin typeface="Comic Sans MS" pitchFamily="66" charset="0"/>
              <a:ea typeface="+mn-ea"/>
              <a:cs typeface="+mn-cs"/>
            </a:endParaRPr>
          </a:p>
        </p:txBody>
      </p:sp>
      <p:sp>
        <p:nvSpPr>
          <p:cNvPr id="55299" name="Espace réservé du contenu 2"/>
          <p:cNvSpPr>
            <a:spLocks noGrp="1"/>
          </p:cNvSpPr>
          <p:nvPr>
            <p:ph idx="1"/>
          </p:nvPr>
        </p:nvSpPr>
        <p:spPr>
          <a:xfrm>
            <a:off x="76200" y="2006262"/>
            <a:ext cx="8991600" cy="4775537"/>
          </a:xfrm>
        </p:spPr>
        <p:txBody>
          <a:bodyPr>
            <a:noAutofit/>
          </a:bodyPr>
          <a:lstStyle/>
          <a:p>
            <a:pPr eaLnBrk="1" hangingPunct="1"/>
            <a:r>
              <a:rPr lang="en-US" sz="2000" dirty="0" smtClean="0">
                <a:solidFill>
                  <a:srgbClr val="0000FF"/>
                </a:solidFill>
              </a:rPr>
              <a:t>Phase 1a @ T0 (=2015):</a:t>
            </a:r>
            <a:r>
              <a:rPr lang="en-US" sz="2000" dirty="0" smtClean="0"/>
              <a:t> </a:t>
            </a:r>
          </a:p>
          <a:p>
            <a:pPr lvl="1" eaLnBrk="1" hangingPunct="1"/>
            <a:r>
              <a:rPr lang="en-US" sz="2000" dirty="0" smtClean="0"/>
              <a:t>bubble regime, 1 laser : 150J–70J, 15-150fs  (+ probe 15fs, 0.2-1J) </a:t>
            </a:r>
          </a:p>
          <a:p>
            <a:pPr lvl="1" eaLnBrk="1" hangingPunct="1"/>
            <a:r>
              <a:rPr lang="en-US" sz="2000" dirty="0" smtClean="0"/>
              <a:t>homogeneous plasma, laser guiding by relativistic autofocussing , self injection  </a:t>
            </a:r>
          </a:p>
          <a:p>
            <a:pPr eaLnBrk="1" hangingPunct="1"/>
            <a:r>
              <a:rPr lang="en-US" sz="2000" dirty="0" smtClean="0">
                <a:solidFill>
                  <a:srgbClr val="0000FF"/>
                </a:solidFill>
              </a:rPr>
              <a:t>Phase 1b @ T0+1y (=2016):</a:t>
            </a:r>
            <a:r>
              <a:rPr lang="en-US" sz="2000" dirty="0" smtClean="0"/>
              <a:t> </a:t>
            </a:r>
          </a:p>
          <a:p>
            <a:pPr lvl="1" eaLnBrk="1" hangingPunct="1"/>
            <a:r>
              <a:rPr lang="en-US" sz="2000" dirty="0" smtClean="0"/>
              <a:t>colliding pulse injection, cold injection  </a:t>
            </a:r>
          </a:p>
          <a:p>
            <a:pPr lvl="1" eaLnBrk="1" hangingPunct="1"/>
            <a:r>
              <a:rPr lang="en-US" sz="2000" dirty="0" smtClean="0"/>
              <a:t>2 laser beams : </a:t>
            </a:r>
            <a:r>
              <a:rPr lang="en-US" sz="2000" dirty="0" smtClean="0">
                <a:solidFill>
                  <a:srgbClr val="FF0000"/>
                </a:solidFill>
              </a:rPr>
              <a:t>100 </a:t>
            </a:r>
            <a:r>
              <a:rPr lang="en-US" sz="2000" dirty="0" err="1" smtClean="0">
                <a:solidFill>
                  <a:srgbClr val="FF0000"/>
                </a:solidFill>
              </a:rPr>
              <a:t>mJ</a:t>
            </a:r>
            <a:r>
              <a:rPr lang="en-US" sz="2000" dirty="0" smtClean="0"/>
              <a:t>/[150-70J]</a:t>
            </a:r>
          </a:p>
          <a:p>
            <a:pPr eaLnBrk="1" hangingPunct="1"/>
            <a:r>
              <a:rPr lang="en-US" sz="2400" dirty="0" smtClean="0">
                <a:solidFill>
                  <a:srgbClr val="0000FF"/>
                </a:solidFill>
              </a:rPr>
              <a:t>Phase 2 @ T0+2y (=2017?): </a:t>
            </a:r>
          </a:p>
          <a:p>
            <a:pPr lvl="1" eaLnBrk="1" hangingPunct="1"/>
            <a:r>
              <a:rPr lang="en-US" sz="2000" dirty="0" smtClean="0"/>
              <a:t> two stage acceleration with all optical injector</a:t>
            </a:r>
          </a:p>
          <a:p>
            <a:pPr lvl="1" eaLnBrk="1" hangingPunct="1"/>
            <a:r>
              <a:rPr lang="en-US" sz="2000" dirty="0" smtClean="0"/>
              <a:t>3 laser beams : 100mJ/</a:t>
            </a:r>
            <a:r>
              <a:rPr lang="en-US" sz="2000" dirty="0" smtClean="0">
                <a:solidFill>
                  <a:srgbClr val="FF0000"/>
                </a:solidFill>
              </a:rPr>
              <a:t>6J</a:t>
            </a:r>
            <a:r>
              <a:rPr lang="en-US" sz="2000" dirty="0" smtClean="0"/>
              <a:t>/[10-100J]</a:t>
            </a:r>
          </a:p>
          <a:p>
            <a:pPr eaLnBrk="1" hangingPunct="1"/>
            <a:r>
              <a:rPr lang="en-US" sz="2000" dirty="0" smtClean="0">
                <a:solidFill>
                  <a:srgbClr val="0000FF"/>
                </a:solidFill>
              </a:rPr>
              <a:t>Phase 3a (&gt;2019) </a:t>
            </a:r>
            <a:r>
              <a:rPr lang="en-US" sz="2000" dirty="0" smtClean="0"/>
              <a:t>(</a:t>
            </a:r>
            <a:r>
              <a:rPr lang="en-US" sz="2000" dirty="0" smtClean="0">
                <a:solidFill>
                  <a:srgbClr val="FF0000"/>
                </a:solidFill>
              </a:rPr>
              <a:t>to be funded</a:t>
            </a:r>
            <a:r>
              <a:rPr lang="en-US" sz="2000" dirty="0" smtClean="0"/>
              <a:t>) </a:t>
            </a:r>
          </a:p>
          <a:p>
            <a:pPr lvl="1" eaLnBrk="1" hangingPunct="1"/>
            <a:r>
              <a:rPr lang="en-US" sz="2000" dirty="0" smtClean="0"/>
              <a:t>injection of e- beam into </a:t>
            </a:r>
            <a:r>
              <a:rPr lang="en-US" sz="2000" dirty="0" err="1" smtClean="0"/>
              <a:t>undulator</a:t>
            </a:r>
            <a:r>
              <a:rPr lang="en-US" sz="2000" dirty="0" smtClean="0"/>
              <a:t> (spontaneous emission as beam diagnostics)</a:t>
            </a:r>
          </a:p>
        </p:txBody>
      </p:sp>
      <p:sp>
        <p:nvSpPr>
          <p:cNvPr id="27652" name="ZoneTexte 7"/>
          <p:cNvSpPr txBox="1">
            <a:spLocks noChangeArrowheads="1"/>
          </p:cNvSpPr>
          <p:nvPr/>
        </p:nvSpPr>
        <p:spPr bwMode="auto">
          <a:xfrm>
            <a:off x="844060" y="990600"/>
            <a:ext cx="7561385" cy="1015663"/>
          </a:xfrm>
          <a:prstGeom prst="rect">
            <a:avLst/>
          </a:prstGeom>
          <a:solidFill>
            <a:srgbClr val="FCD5B5"/>
          </a:solidFill>
          <a:ln w="9525">
            <a:noFill/>
            <a:miter lim="800000"/>
            <a:headEnd/>
            <a:tailEnd/>
          </a:ln>
        </p:spPr>
        <p:txBody>
          <a:bodyPr>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buFont typeface="Courier New" charset="0"/>
              <a:buChar char="o"/>
            </a:pPr>
            <a:r>
              <a:rPr lang="fr-FR" sz="2000" b="1" baseline="0" dirty="0" smtClean="0">
                <a:latin typeface="Calibri" charset="0"/>
              </a:rPr>
              <a:t> conception </a:t>
            </a:r>
            <a:r>
              <a:rPr lang="fr-FR" sz="2000" b="1" baseline="0" dirty="0">
                <a:latin typeface="Calibri" charset="0"/>
              </a:rPr>
              <a:t>intégrée des </a:t>
            </a:r>
            <a:r>
              <a:rPr lang="fr-FR" sz="2000" b="1" baseline="0" dirty="0" smtClean="0">
                <a:latin typeface="Calibri" charset="0"/>
              </a:rPr>
              <a:t>dispositifs, </a:t>
            </a:r>
            <a:r>
              <a:rPr lang="fr-FR" sz="2000" b="1" baseline="0" dirty="0">
                <a:latin typeface="Calibri" charset="0"/>
              </a:rPr>
              <a:t>des plus simples aux plus </a:t>
            </a:r>
            <a:r>
              <a:rPr lang="fr-FR" sz="2000" b="1" baseline="0" dirty="0" smtClean="0">
                <a:latin typeface="Calibri" charset="0"/>
              </a:rPr>
              <a:t>complexes, selon une approche système accélérateur,</a:t>
            </a:r>
            <a:endParaRPr lang="fr-FR" sz="2000" b="1" baseline="0" dirty="0">
              <a:latin typeface="Calibri" charset="0"/>
            </a:endParaRPr>
          </a:p>
          <a:p>
            <a:pPr>
              <a:buFont typeface="Courier New" charset="0"/>
              <a:buChar char="o"/>
            </a:pPr>
            <a:r>
              <a:rPr lang="fr-FR" sz="2000" b="1" baseline="0" dirty="0" smtClean="0">
                <a:latin typeface="Calibri" charset="0"/>
              </a:rPr>
              <a:t> équipement </a:t>
            </a:r>
            <a:r>
              <a:rPr lang="fr-FR" sz="2000" b="1" baseline="0" dirty="0">
                <a:latin typeface="Calibri" charset="0"/>
              </a:rPr>
              <a:t>résident et </a:t>
            </a:r>
            <a:r>
              <a:rPr lang="fr-FR" sz="2000" b="1" baseline="0" dirty="0" smtClean="0">
                <a:latin typeface="Calibri" charset="0"/>
              </a:rPr>
              <a:t>généraliste.</a:t>
            </a:r>
            <a:endParaRPr lang="fr-FR" sz="2000" b="1" baseline="0" dirty="0">
              <a:latin typeface="Calibri" charset="0"/>
            </a:endParaRPr>
          </a:p>
        </p:txBody>
      </p:sp>
    </p:spTree>
    <p:extLst>
      <p:ext uri="{BB962C8B-B14F-4D97-AF65-F5344CB8AC3E}">
        <p14:creationId xmlns:p14="http://schemas.microsoft.com/office/powerpoint/2010/main" val="27830518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a:xfrm>
            <a:off x="47625" y="152400"/>
            <a:ext cx="9020175" cy="706438"/>
          </a:xfrm>
        </p:spPr>
        <p:txBody>
          <a:bodyPr/>
          <a:lstStyle/>
          <a:p>
            <a:pPr algn="ctr">
              <a:defRPr/>
            </a:pPr>
            <a:r>
              <a:rPr lang="fr-FR" sz="2800" b="1" kern="1200" dirty="0">
                <a:solidFill>
                  <a:srgbClr val="000099"/>
                </a:solidFill>
                <a:effectLst>
                  <a:outerShdw blurRad="38100" dist="38100" dir="2700000" algn="tl">
                    <a:srgbClr val="000000">
                      <a:alpha val="43137"/>
                    </a:srgbClr>
                  </a:outerShdw>
                </a:effectLst>
                <a:latin typeface="Comic Sans MS" pitchFamily="66" charset="0"/>
                <a:ea typeface="+mn-ea"/>
                <a:cs typeface="+mn-cs"/>
              </a:rPr>
              <a:t>exemple: Phase 2 (2017</a:t>
            </a:r>
            <a:r>
              <a:rPr lang="fr-FR" sz="2800" b="1" kern="1200" dirty="0" smtClean="0">
                <a:solidFill>
                  <a:srgbClr val="000099"/>
                </a:solidFill>
                <a:effectLst>
                  <a:outerShdw blurRad="38100" dist="38100" dir="2700000" algn="tl">
                    <a:srgbClr val="000000">
                      <a:alpha val="43137"/>
                    </a:srgbClr>
                  </a:outerShdw>
                </a:effectLst>
                <a:latin typeface="Comic Sans MS" pitchFamily="66" charset="0"/>
                <a:ea typeface="+mn-ea"/>
                <a:cs typeface="+mn-cs"/>
              </a:rPr>
              <a:t>):</a:t>
            </a:r>
            <a:br>
              <a:rPr lang="fr-FR" sz="2800" b="1" kern="1200" dirty="0" smtClean="0">
                <a:solidFill>
                  <a:srgbClr val="000099"/>
                </a:solidFill>
                <a:effectLst>
                  <a:outerShdw blurRad="38100" dist="38100" dir="2700000" algn="tl">
                    <a:srgbClr val="000000">
                      <a:alpha val="43137"/>
                    </a:srgbClr>
                  </a:outerShdw>
                </a:effectLst>
                <a:latin typeface="Comic Sans MS" pitchFamily="66" charset="0"/>
                <a:ea typeface="+mn-ea"/>
                <a:cs typeface="+mn-cs"/>
              </a:rPr>
            </a:br>
            <a:r>
              <a:rPr lang="fr-FR" sz="2800" b="1" kern="1200" dirty="0" smtClean="0">
                <a:solidFill>
                  <a:srgbClr val="000099"/>
                </a:solidFill>
                <a:effectLst>
                  <a:outerShdw blurRad="38100" dist="38100" dir="2700000" algn="tl">
                    <a:srgbClr val="000000">
                      <a:alpha val="43137"/>
                    </a:srgbClr>
                  </a:outerShdw>
                </a:effectLst>
                <a:latin typeface="Comic Sans MS" pitchFamily="66" charset="0"/>
                <a:ea typeface="+mn-ea"/>
                <a:cs typeface="+mn-cs"/>
              </a:rPr>
              <a:t>accélération </a:t>
            </a:r>
            <a:r>
              <a:rPr lang="fr-FR" sz="2800" b="1" kern="1200" dirty="0">
                <a:solidFill>
                  <a:srgbClr val="000099"/>
                </a:solidFill>
                <a:effectLst>
                  <a:outerShdw blurRad="38100" dist="38100" dir="2700000" algn="tl">
                    <a:srgbClr val="000000">
                      <a:alpha val="43137"/>
                    </a:srgbClr>
                  </a:outerShdw>
                </a:effectLst>
                <a:latin typeface="Comic Sans MS" pitchFamily="66" charset="0"/>
                <a:ea typeface="+mn-ea"/>
                <a:cs typeface="+mn-cs"/>
              </a:rPr>
              <a:t>multi-étage « tout-optique»</a:t>
            </a:r>
          </a:p>
        </p:txBody>
      </p:sp>
      <p:sp>
        <p:nvSpPr>
          <p:cNvPr id="26627" name="Espace réservé du contenu 2"/>
          <p:cNvSpPr>
            <a:spLocks noGrp="1"/>
          </p:cNvSpPr>
          <p:nvPr>
            <p:ph idx="1"/>
          </p:nvPr>
        </p:nvSpPr>
        <p:spPr>
          <a:xfrm>
            <a:off x="4501662" y="990600"/>
            <a:ext cx="4642338" cy="1828800"/>
          </a:xfrm>
        </p:spPr>
        <p:txBody>
          <a:bodyPr/>
          <a:lstStyle/>
          <a:p>
            <a:pPr eaLnBrk="1" hangingPunct="1">
              <a:buFont typeface="Zapf Dingbats" charset="2"/>
              <a:buNone/>
            </a:pPr>
            <a:r>
              <a:rPr lang="fr-FR" sz="1800" b="1" dirty="0">
                <a:solidFill>
                  <a:srgbClr val="953735"/>
                </a:solidFill>
              </a:rPr>
              <a:t>R</a:t>
            </a:r>
            <a:r>
              <a:rPr lang="fr-FR" sz="1800" b="1" dirty="0" smtClean="0">
                <a:solidFill>
                  <a:srgbClr val="953735"/>
                </a:solidFill>
              </a:rPr>
              <a:t>égime quasi-linéaire : </a:t>
            </a:r>
          </a:p>
          <a:p>
            <a:pPr eaLnBrk="1" hangingPunct="1">
              <a:buFont typeface="Wingdings" charset="2"/>
              <a:buNone/>
            </a:pPr>
            <a:r>
              <a:rPr lang="fr-FR" sz="1800" dirty="0" smtClean="0">
                <a:solidFill>
                  <a:srgbClr val="953735"/>
                </a:solidFill>
              </a:rPr>
              <a:t>Intensités laser (Wm</a:t>
            </a:r>
            <a:r>
              <a:rPr lang="fr-FR" sz="1800" baseline="30000" dirty="0" smtClean="0">
                <a:solidFill>
                  <a:srgbClr val="953735"/>
                </a:solidFill>
              </a:rPr>
              <a:t>-2</a:t>
            </a:r>
            <a:r>
              <a:rPr lang="fr-FR" sz="1800" dirty="0" smtClean="0">
                <a:solidFill>
                  <a:srgbClr val="953735"/>
                </a:solidFill>
              </a:rPr>
              <a:t>) plus faibles</a:t>
            </a:r>
          </a:p>
          <a:p>
            <a:pPr eaLnBrk="1" hangingPunct="1">
              <a:buFont typeface="Wingdings" charset="2"/>
              <a:buNone/>
            </a:pPr>
            <a:r>
              <a:rPr lang="fr-FR" sz="1800" dirty="0" smtClean="0">
                <a:solidFill>
                  <a:srgbClr val="953735"/>
                </a:solidFill>
              </a:rPr>
              <a:t>Amplification de l’onde plasma plus faible, champ accélérateur moindre</a:t>
            </a:r>
          </a:p>
          <a:p>
            <a:pPr eaLnBrk="1" hangingPunct="1">
              <a:buFont typeface="Wingdings" charset="2"/>
              <a:buNone/>
            </a:pPr>
            <a:r>
              <a:rPr lang="fr-FR" sz="1800" dirty="0">
                <a:solidFill>
                  <a:srgbClr val="953735"/>
                </a:solidFill>
              </a:rPr>
              <a:t>C</a:t>
            </a:r>
            <a:r>
              <a:rPr lang="fr-FR" sz="1800" dirty="0" smtClean="0">
                <a:solidFill>
                  <a:srgbClr val="953735"/>
                </a:solidFill>
              </a:rPr>
              <a:t>onvient pour e</a:t>
            </a:r>
            <a:r>
              <a:rPr lang="fr-FR" sz="1800" baseline="30000" dirty="0" smtClean="0">
                <a:solidFill>
                  <a:srgbClr val="953735"/>
                </a:solidFill>
              </a:rPr>
              <a:t>+</a:t>
            </a:r>
            <a:r>
              <a:rPr lang="fr-FR" sz="1800" dirty="0" smtClean="0">
                <a:solidFill>
                  <a:srgbClr val="953735"/>
                </a:solidFill>
              </a:rPr>
              <a:t> et e</a:t>
            </a:r>
            <a:r>
              <a:rPr lang="fr-FR" sz="1800" baseline="30000" dirty="0" smtClean="0">
                <a:solidFill>
                  <a:srgbClr val="953735"/>
                </a:solidFill>
              </a:rPr>
              <a:t>–</a:t>
            </a:r>
            <a:r>
              <a:rPr lang="fr-FR" sz="1800" dirty="0" smtClean="0">
                <a:solidFill>
                  <a:srgbClr val="953735"/>
                </a:solidFill>
              </a:rPr>
              <a:t>, nécessaire à haut </a:t>
            </a:r>
            <a:r>
              <a:rPr lang="fr-FR" sz="1800" dirty="0" smtClean="0">
                <a:solidFill>
                  <a:srgbClr val="953735"/>
                </a:solidFill>
                <a:latin typeface="Symbol" pitchFamily="18" charset="2"/>
              </a:rPr>
              <a:t>g</a:t>
            </a:r>
          </a:p>
        </p:txBody>
      </p:sp>
      <p:pic>
        <p:nvPicPr>
          <p:cNvPr id="27652" name="Image 6"/>
          <p:cNvPicPr>
            <a:picLocks noChangeAspect="1"/>
          </p:cNvPicPr>
          <p:nvPr/>
        </p:nvPicPr>
        <p:blipFill>
          <a:blip r:embed="rId2" cstate="print">
            <a:extLst>
              <a:ext uri="{28A0092B-C50C-407E-A947-70E740481C1C}">
                <a14:useLocalDpi xmlns:a14="http://schemas.microsoft.com/office/drawing/2010/main" val="0"/>
              </a:ext>
            </a:extLst>
          </a:blip>
          <a:srcRect t="20332" r="52106" b="4427"/>
          <a:stretch>
            <a:fillRect/>
          </a:stretch>
        </p:blipFill>
        <p:spPr bwMode="auto">
          <a:xfrm>
            <a:off x="4712677" y="2656251"/>
            <a:ext cx="4149969"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contenu 2"/>
          <p:cNvSpPr txBox="1">
            <a:spLocks/>
          </p:cNvSpPr>
          <p:nvPr/>
        </p:nvSpPr>
        <p:spPr bwMode="auto">
          <a:xfrm>
            <a:off x="211016" y="1066799"/>
            <a:ext cx="4009292" cy="1643519"/>
          </a:xfrm>
          <a:prstGeom prst="rect">
            <a:avLst/>
          </a:prstGeom>
          <a:noFill/>
          <a:ln w="9525">
            <a:noFill/>
            <a:miter lim="800000"/>
            <a:headEnd/>
            <a:tailEnd/>
          </a:ln>
        </p:spPr>
        <p:txBody>
          <a:bodyPr lIns="91430" tIns="45716" rIns="91430" bIns="45716">
            <a:spAutoFit/>
          </a:bodyPr>
          <a:lstStyle>
            <a:lvl1pPr marL="301625" indent="-301625">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spcBef>
                <a:spcPct val="20000"/>
              </a:spcBef>
              <a:buClr>
                <a:srgbClr val="0000FF"/>
              </a:buClr>
            </a:pPr>
            <a:r>
              <a:rPr lang="fr-FR" sz="1800" b="1" baseline="0" dirty="0" smtClean="0">
                <a:solidFill>
                  <a:srgbClr val="0000FF"/>
                </a:solidFill>
                <a:latin typeface="Calibri" charset="0"/>
              </a:rPr>
              <a:t>Régime non-linéaire </a:t>
            </a:r>
            <a:r>
              <a:rPr lang="fr-FR" sz="1800" b="1" baseline="0" dirty="0">
                <a:solidFill>
                  <a:srgbClr val="0000FF"/>
                </a:solidFill>
                <a:latin typeface="Calibri" charset="0"/>
              </a:rPr>
              <a:t>«bulle»</a:t>
            </a:r>
          </a:p>
          <a:p>
            <a:pPr>
              <a:spcBef>
                <a:spcPct val="20000"/>
              </a:spcBef>
              <a:buClr>
                <a:srgbClr val="0000FF"/>
              </a:buClr>
              <a:buFont typeface="Arial" pitchFamily="34" charset="0"/>
              <a:buChar char="•"/>
            </a:pPr>
            <a:r>
              <a:rPr lang="fr-FR" sz="1800" baseline="0" dirty="0" smtClean="0">
                <a:solidFill>
                  <a:srgbClr val="0000FF"/>
                </a:solidFill>
                <a:latin typeface="Calibri" charset="0"/>
              </a:rPr>
              <a:t>déferlement </a:t>
            </a:r>
            <a:r>
              <a:rPr lang="fr-FR" sz="1800" baseline="0" dirty="0">
                <a:solidFill>
                  <a:srgbClr val="0000FF"/>
                </a:solidFill>
                <a:latin typeface="Calibri" charset="0"/>
              </a:rPr>
              <a:t>-&gt; </a:t>
            </a:r>
            <a:r>
              <a:rPr lang="fr-FR" sz="1800" baseline="0" dirty="0" smtClean="0">
                <a:solidFill>
                  <a:srgbClr val="0000FF"/>
                </a:solidFill>
                <a:latin typeface="Calibri" charset="0"/>
              </a:rPr>
              <a:t>génération paquet e</a:t>
            </a:r>
            <a:r>
              <a:rPr lang="fr-FR" sz="1800" dirty="0" smtClean="0">
                <a:solidFill>
                  <a:srgbClr val="0000FF"/>
                </a:solidFill>
                <a:latin typeface="Calibri" charset="0"/>
              </a:rPr>
              <a:t>–</a:t>
            </a:r>
            <a:endParaRPr lang="fr-FR" sz="1800" baseline="0" dirty="0" smtClean="0">
              <a:solidFill>
                <a:srgbClr val="0000FF"/>
              </a:solidFill>
              <a:latin typeface="Calibri" charset="0"/>
            </a:endParaRPr>
          </a:p>
          <a:p>
            <a:pPr>
              <a:spcBef>
                <a:spcPct val="20000"/>
              </a:spcBef>
              <a:buClr>
                <a:srgbClr val="0000FF"/>
              </a:buClr>
              <a:buFont typeface="Arial" pitchFamily="34" charset="0"/>
              <a:buChar char="•"/>
            </a:pPr>
            <a:r>
              <a:rPr lang="fr-FR" sz="1800" baseline="0" dirty="0" smtClean="0">
                <a:solidFill>
                  <a:srgbClr val="0000FF"/>
                </a:solidFill>
                <a:latin typeface="Calibri" charset="0"/>
              </a:rPr>
              <a:t>champ accélérateur maximum, focalisation </a:t>
            </a:r>
            <a:r>
              <a:rPr lang="fr-FR" sz="1800" baseline="0" dirty="0">
                <a:solidFill>
                  <a:srgbClr val="0000FF"/>
                </a:solidFill>
                <a:latin typeface="Calibri" charset="0"/>
              </a:rPr>
              <a:t>au pic du champ</a:t>
            </a:r>
          </a:p>
          <a:p>
            <a:pPr>
              <a:spcBef>
                <a:spcPct val="20000"/>
              </a:spcBef>
              <a:buClr>
                <a:srgbClr val="0000FF"/>
              </a:buClr>
              <a:buFont typeface="Arial" pitchFamily="34" charset="0"/>
              <a:buChar char="•"/>
            </a:pPr>
            <a:r>
              <a:rPr lang="fr-FR" sz="1800" baseline="0" dirty="0">
                <a:solidFill>
                  <a:srgbClr val="0000FF"/>
                </a:solidFill>
                <a:latin typeface="Calibri" charset="0"/>
              </a:rPr>
              <a:t>convient pour les e</a:t>
            </a:r>
            <a:r>
              <a:rPr lang="fr-FR" sz="1800" dirty="0">
                <a:solidFill>
                  <a:srgbClr val="0000FF"/>
                </a:solidFill>
                <a:latin typeface="Calibri" charset="0"/>
              </a:rPr>
              <a:t>–</a:t>
            </a:r>
            <a:r>
              <a:rPr lang="fr-FR" sz="1800" baseline="0" dirty="0">
                <a:solidFill>
                  <a:srgbClr val="0000FF"/>
                </a:solidFill>
                <a:latin typeface="Calibri" charset="0"/>
              </a:rPr>
              <a:t> </a:t>
            </a:r>
            <a:r>
              <a:rPr lang="fr-FR" sz="1800" baseline="0" dirty="0" smtClean="0">
                <a:solidFill>
                  <a:srgbClr val="0000FF"/>
                </a:solidFill>
                <a:latin typeface="Calibri" charset="0"/>
              </a:rPr>
              <a:t>seulement.</a:t>
            </a:r>
            <a:r>
              <a:rPr lang="fr-FR" sz="1800" b="1" baseline="0" dirty="0" smtClean="0">
                <a:solidFill>
                  <a:srgbClr val="0000FF"/>
                </a:solidFill>
                <a:latin typeface="Calibri" charset="0"/>
              </a:rPr>
              <a:t>  </a:t>
            </a:r>
            <a:endParaRPr lang="fr-FR" sz="1800" b="1" baseline="0" dirty="0">
              <a:solidFill>
                <a:srgbClr val="0000FF"/>
              </a:solidFill>
              <a:latin typeface="Calibri" charset="0"/>
            </a:endParaRPr>
          </a:p>
        </p:txBody>
      </p:sp>
      <p:pic>
        <p:nvPicPr>
          <p:cNvPr id="27654" name="Image 6"/>
          <p:cNvPicPr>
            <a:picLocks noChangeAspect="1"/>
          </p:cNvPicPr>
          <p:nvPr/>
        </p:nvPicPr>
        <p:blipFill>
          <a:blip r:embed="rId2" cstate="print">
            <a:extLst>
              <a:ext uri="{28A0092B-C50C-407E-A947-70E740481C1C}">
                <a14:useLocalDpi xmlns:a14="http://schemas.microsoft.com/office/drawing/2010/main" val="0"/>
              </a:ext>
            </a:extLst>
          </a:blip>
          <a:srcRect l="47894" t="19917" b="4842"/>
          <a:stretch>
            <a:fillRect/>
          </a:stretch>
        </p:blipFill>
        <p:spPr bwMode="auto">
          <a:xfrm>
            <a:off x="47625" y="2699266"/>
            <a:ext cx="45148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5" name="Grouper 5"/>
          <p:cNvGrpSpPr>
            <a:grpSpLocks/>
          </p:cNvGrpSpPr>
          <p:nvPr/>
        </p:nvGrpSpPr>
        <p:grpSpPr bwMode="auto">
          <a:xfrm>
            <a:off x="558312" y="5219837"/>
            <a:ext cx="7877908" cy="1524000"/>
            <a:chOff x="914400" y="4232563"/>
            <a:chExt cx="8077200" cy="1939637"/>
          </a:xfrm>
        </p:grpSpPr>
        <p:sp>
          <p:nvSpPr>
            <p:cNvPr id="12" name="Virage 11"/>
            <p:cNvSpPr/>
            <p:nvPr/>
          </p:nvSpPr>
          <p:spPr bwMode="auto">
            <a:xfrm flipH="1">
              <a:off x="2209517" y="4953866"/>
              <a:ext cx="838370" cy="1218334"/>
            </a:xfrm>
            <a:prstGeom prst="bentArrow">
              <a:avLst>
                <a:gd name="adj1" fmla="val 45203"/>
                <a:gd name="adj2" fmla="val 31734"/>
                <a:gd name="adj3" fmla="val 25000"/>
                <a:gd name="adj4" fmla="val 43750"/>
              </a:avLst>
            </a:prstGeom>
            <a:solidFill>
              <a:srgbClr val="EAF0B9"/>
            </a:solidFill>
            <a:ln w="9525" cap="flat" cmpd="sng" algn="ctr">
              <a:solidFill>
                <a:schemeClr val="tx1"/>
              </a:solidFill>
              <a:prstDash val="solid"/>
              <a:round/>
              <a:headEnd type="none" w="med" len="med"/>
              <a:tailEnd type="none" w="med" len="med"/>
            </a:ln>
            <a:effectLst/>
          </p:spPr>
          <p:txBody>
            <a:bodyPr/>
            <a:lstStyle/>
            <a:p>
              <a:endParaRPr lang="fr-FR"/>
            </a:p>
          </p:txBody>
        </p:sp>
        <p:sp>
          <p:nvSpPr>
            <p:cNvPr id="13" name="Virage 12"/>
            <p:cNvSpPr/>
            <p:nvPr/>
          </p:nvSpPr>
          <p:spPr bwMode="auto">
            <a:xfrm>
              <a:off x="914400" y="4927600"/>
              <a:ext cx="838370" cy="1218335"/>
            </a:xfrm>
            <a:prstGeom prst="bentArrow">
              <a:avLst>
                <a:gd name="adj1" fmla="val 45203"/>
                <a:gd name="adj2" fmla="val 31734"/>
                <a:gd name="adj3" fmla="val 25000"/>
                <a:gd name="adj4" fmla="val 43750"/>
              </a:avLst>
            </a:prstGeom>
            <a:solidFill>
              <a:srgbClr val="EAF0B9"/>
            </a:solidFill>
            <a:ln w="9525" cap="flat" cmpd="sng" algn="ctr">
              <a:solidFill>
                <a:schemeClr val="tx1"/>
              </a:solidFill>
              <a:prstDash val="solid"/>
              <a:round/>
              <a:headEnd type="none" w="med" len="med"/>
              <a:tailEnd type="none" w="med" len="med"/>
            </a:ln>
            <a:effectLst/>
          </p:spPr>
          <p:txBody>
            <a:bodyPr/>
            <a:lstStyle/>
            <a:p>
              <a:endParaRPr lang="fr-FR"/>
            </a:p>
          </p:txBody>
        </p:sp>
        <p:sp>
          <p:nvSpPr>
            <p:cNvPr id="14" name="Virage 13"/>
            <p:cNvSpPr/>
            <p:nvPr/>
          </p:nvSpPr>
          <p:spPr bwMode="auto">
            <a:xfrm>
              <a:off x="4038005" y="4927600"/>
              <a:ext cx="838370" cy="1218335"/>
            </a:xfrm>
            <a:prstGeom prst="bentArrow">
              <a:avLst>
                <a:gd name="adj1" fmla="val 45203"/>
                <a:gd name="adj2" fmla="val 31734"/>
                <a:gd name="adj3" fmla="val 25000"/>
                <a:gd name="adj4" fmla="val 43750"/>
              </a:avLst>
            </a:prstGeom>
            <a:solidFill>
              <a:srgbClr val="EAF0B9"/>
            </a:solidFill>
            <a:ln w="9525" cap="flat" cmpd="sng" algn="ctr">
              <a:solidFill>
                <a:schemeClr val="tx1"/>
              </a:solidFill>
              <a:prstDash val="solid"/>
              <a:round/>
              <a:headEnd type="none" w="med" len="med"/>
              <a:tailEnd type="none" w="med" len="med"/>
            </a:ln>
            <a:effectLst/>
          </p:spPr>
          <p:txBody>
            <a:bodyPr/>
            <a:lstStyle/>
            <a:p>
              <a:endParaRPr lang="fr-FR"/>
            </a:p>
          </p:txBody>
        </p:sp>
        <p:sp>
          <p:nvSpPr>
            <p:cNvPr id="15" name="Cylindre 9"/>
            <p:cNvSpPr>
              <a:spLocks noChangeArrowheads="1"/>
            </p:cNvSpPr>
            <p:nvPr/>
          </p:nvSpPr>
          <p:spPr bwMode="auto">
            <a:xfrm rot="5400000">
              <a:off x="1828800" y="5029200"/>
              <a:ext cx="304800" cy="457200"/>
            </a:xfrm>
            <a:prstGeom prst="can">
              <a:avLst>
                <a:gd name="adj" fmla="val 25000"/>
              </a:avLst>
            </a:prstGeom>
            <a:gradFill rotWithShape="1">
              <a:gsLst>
                <a:gs pos="0">
                  <a:srgbClr val="3A7CCB"/>
                </a:gs>
                <a:gs pos="20000">
                  <a:srgbClr val="3C7BC7"/>
                </a:gs>
                <a:gs pos="100000">
                  <a:srgbClr val="2C5D98"/>
                </a:gs>
              </a:gsLst>
              <a:lin ang="5400000"/>
            </a:gradFill>
            <a:ln w="9525">
              <a:solidFill>
                <a:srgbClr val="4A7EBB"/>
              </a:solidFill>
              <a:round/>
              <a:headEnd/>
              <a:tailEnd/>
            </a:ln>
            <a:effectLst>
              <a:outerShdw blurRad="40000" dist="23000" dir="5400000" rotWithShape="0">
                <a:srgbClr val="808080">
                  <a:alpha val="34999"/>
                </a:srgbClr>
              </a:outerShdw>
            </a:effectLst>
          </p:spPr>
          <p:txBody>
            <a:bodyPr/>
            <a:lstStyle/>
            <a:p>
              <a:pPr algn="ctr"/>
              <a:endParaRPr lang="fr-FR">
                <a:solidFill>
                  <a:srgbClr val="FFFFFF"/>
                </a:solidFill>
                <a:latin typeface="Calibri" charset="0"/>
              </a:endParaRPr>
            </a:p>
          </p:txBody>
        </p:sp>
        <p:sp>
          <p:nvSpPr>
            <p:cNvPr id="16" name="Cylindre 10"/>
            <p:cNvSpPr>
              <a:spLocks noChangeArrowheads="1"/>
            </p:cNvSpPr>
            <p:nvPr/>
          </p:nvSpPr>
          <p:spPr bwMode="auto">
            <a:xfrm rot="5400000">
              <a:off x="5410200" y="4546600"/>
              <a:ext cx="304800" cy="1371600"/>
            </a:xfrm>
            <a:prstGeom prst="can">
              <a:avLst>
                <a:gd name="adj" fmla="val 25000"/>
              </a:avLst>
            </a:prstGeom>
            <a:gradFill rotWithShape="1">
              <a:gsLst>
                <a:gs pos="0">
                  <a:srgbClr val="CE3B37"/>
                </a:gs>
                <a:gs pos="20000">
                  <a:srgbClr val="CB3D3A"/>
                </a:gs>
                <a:gs pos="100000">
                  <a:srgbClr val="9B2D2A"/>
                </a:gs>
              </a:gsLst>
              <a:lin ang="5400000"/>
            </a:gradFill>
            <a:ln w="9525">
              <a:solidFill>
                <a:srgbClr val="BE4B48"/>
              </a:solidFill>
              <a:round/>
              <a:headEnd/>
              <a:tailEnd/>
            </a:ln>
            <a:effectLst>
              <a:outerShdw blurRad="40000" dist="23000" dir="5400000" rotWithShape="0">
                <a:srgbClr val="808080">
                  <a:alpha val="34999"/>
                </a:srgbClr>
              </a:outerShdw>
            </a:effectLst>
          </p:spPr>
          <p:txBody>
            <a:bodyPr/>
            <a:lstStyle/>
            <a:p>
              <a:pPr algn="ctr"/>
              <a:endParaRPr lang="fr-FR">
                <a:solidFill>
                  <a:srgbClr val="FFFFFF"/>
                </a:solidFill>
                <a:latin typeface="Calibri" charset="0"/>
              </a:endParaRPr>
            </a:p>
          </p:txBody>
        </p:sp>
        <p:sp>
          <p:nvSpPr>
            <p:cNvPr id="17" name="Losange 13"/>
            <p:cNvSpPr>
              <a:spLocks noChangeArrowheads="1"/>
            </p:cNvSpPr>
            <p:nvPr/>
          </p:nvSpPr>
          <p:spPr bwMode="auto">
            <a:xfrm>
              <a:off x="2209800" y="5105400"/>
              <a:ext cx="2667000" cy="304800"/>
            </a:xfrm>
            <a:prstGeom prst="diamond">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lstStyle/>
            <a:p>
              <a:endParaRPr lang="fr-FR">
                <a:solidFill>
                  <a:srgbClr val="FFFFFF"/>
                </a:solidFill>
                <a:latin typeface="Calibri" charset="0"/>
              </a:endParaRPr>
            </a:p>
          </p:txBody>
        </p:sp>
        <p:sp>
          <p:nvSpPr>
            <p:cNvPr id="18" name="Losange 17"/>
            <p:cNvSpPr>
              <a:spLocks noChangeArrowheads="1"/>
            </p:cNvSpPr>
            <p:nvPr/>
          </p:nvSpPr>
          <p:spPr bwMode="auto">
            <a:xfrm>
              <a:off x="6248400" y="5003800"/>
              <a:ext cx="1524000" cy="381000"/>
            </a:xfrm>
            <a:prstGeom prst="diamond">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lstStyle/>
            <a:p>
              <a:endParaRPr lang="fr-FR">
                <a:solidFill>
                  <a:srgbClr val="FFFFFF"/>
                </a:solidFill>
                <a:latin typeface="Calibri" charset="0"/>
              </a:endParaRPr>
            </a:p>
          </p:txBody>
        </p:sp>
        <p:sp>
          <p:nvSpPr>
            <p:cNvPr id="19" name="ZoneTexte 18"/>
            <p:cNvSpPr txBox="1">
              <a:spLocks noChangeArrowheads="1"/>
            </p:cNvSpPr>
            <p:nvPr/>
          </p:nvSpPr>
          <p:spPr bwMode="auto">
            <a:xfrm>
              <a:off x="1524000" y="4267199"/>
              <a:ext cx="838200" cy="470059"/>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blurRad="40000" dist="20000" dir="5400000" rotWithShape="0">
                <a:srgbClr val="808080">
                  <a:alpha val="37999"/>
                </a:srgbClr>
              </a:outerShdw>
            </a:effectLst>
          </p:spPr>
          <p:txBody>
            <a:bodyPr anchor="ctr">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lgn="ctr"/>
              <a:r>
                <a:rPr lang="fr-FR" sz="1800" baseline="0" dirty="0" smtClean="0">
                  <a:solidFill>
                    <a:srgbClr val="000000"/>
                  </a:solidFill>
                  <a:latin typeface="Calibri" charset="0"/>
                </a:rPr>
                <a:t>LWFA</a:t>
              </a:r>
              <a:endParaRPr lang="fr-FR" sz="1800" baseline="0" dirty="0">
                <a:solidFill>
                  <a:srgbClr val="000000"/>
                </a:solidFill>
                <a:latin typeface="Calibri" charset="0"/>
              </a:endParaRPr>
            </a:p>
          </p:txBody>
        </p:sp>
        <p:sp>
          <p:nvSpPr>
            <p:cNvPr id="20" name="ZoneTexte 19"/>
            <p:cNvSpPr txBox="1">
              <a:spLocks noChangeArrowheads="1"/>
            </p:cNvSpPr>
            <p:nvPr/>
          </p:nvSpPr>
          <p:spPr bwMode="auto">
            <a:xfrm>
              <a:off x="5029200" y="4241798"/>
              <a:ext cx="914400" cy="470059"/>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nchor="ctr">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lgn="ctr"/>
              <a:r>
                <a:rPr lang="fr-FR" sz="1800" baseline="0" dirty="0" smtClean="0">
                  <a:solidFill>
                    <a:srgbClr val="000000"/>
                  </a:solidFill>
                  <a:latin typeface="Calibri" charset="0"/>
                </a:rPr>
                <a:t>LWFA</a:t>
              </a:r>
              <a:endParaRPr lang="fr-FR" sz="1800" baseline="0" dirty="0">
                <a:solidFill>
                  <a:srgbClr val="000000"/>
                </a:solidFill>
                <a:latin typeface="Calibri" charset="0"/>
              </a:endParaRPr>
            </a:p>
          </p:txBody>
        </p:sp>
        <p:sp>
          <p:nvSpPr>
            <p:cNvPr id="21" name="ZoneTexte 20"/>
            <p:cNvSpPr txBox="1">
              <a:spLocks noChangeArrowheads="1"/>
            </p:cNvSpPr>
            <p:nvPr/>
          </p:nvSpPr>
          <p:spPr bwMode="auto">
            <a:xfrm>
              <a:off x="7910817" y="4241798"/>
              <a:ext cx="1004540" cy="470059"/>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wrap="none" anchor="ctr">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lgn="ctr"/>
              <a:r>
                <a:rPr lang="fr-FR" sz="1800" baseline="0">
                  <a:solidFill>
                    <a:srgbClr val="000000"/>
                  </a:solidFill>
                  <a:latin typeface="Calibri" charset="0"/>
                </a:rPr>
                <a:t>e</a:t>
              </a:r>
              <a:r>
                <a:rPr lang="fr-FR" sz="1800">
                  <a:solidFill>
                    <a:srgbClr val="000000"/>
                  </a:solidFill>
                  <a:latin typeface="Calibri" charset="0"/>
                </a:rPr>
                <a:t>–</a:t>
              </a:r>
              <a:r>
                <a:rPr lang="fr-FR" sz="1800" baseline="0">
                  <a:solidFill>
                    <a:srgbClr val="000000"/>
                  </a:solidFill>
                  <a:latin typeface="Calibri" charset="0"/>
                </a:rPr>
                <a:t> dump</a:t>
              </a:r>
            </a:p>
          </p:txBody>
        </p:sp>
        <p:sp>
          <p:nvSpPr>
            <p:cNvPr id="22" name="ZoneTexte 21"/>
            <p:cNvSpPr txBox="1">
              <a:spLocks noChangeArrowheads="1"/>
            </p:cNvSpPr>
            <p:nvPr/>
          </p:nvSpPr>
          <p:spPr bwMode="auto">
            <a:xfrm>
              <a:off x="2895600" y="4232563"/>
              <a:ext cx="1752600" cy="470059"/>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lIns="0" rIns="0" anchor="ctr">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lgn="ctr"/>
              <a:r>
                <a:rPr lang="fr-FR" sz="1800" baseline="0" dirty="0">
                  <a:solidFill>
                    <a:srgbClr val="000000"/>
                  </a:solidFill>
                  <a:latin typeface="Calibri" charset="0"/>
                </a:rPr>
                <a:t>e</a:t>
              </a:r>
              <a:r>
                <a:rPr lang="fr-FR" sz="1800" dirty="0">
                  <a:solidFill>
                    <a:srgbClr val="000000"/>
                  </a:solidFill>
                  <a:latin typeface="Calibri" charset="0"/>
                </a:rPr>
                <a:t>–</a:t>
              </a:r>
              <a:r>
                <a:rPr lang="fr-FR" sz="1800" baseline="0" dirty="0">
                  <a:solidFill>
                    <a:srgbClr val="000000"/>
                  </a:solidFill>
                  <a:latin typeface="Calibri" charset="0"/>
                </a:rPr>
                <a:t> </a:t>
              </a:r>
              <a:r>
                <a:rPr lang="fr-FR" sz="1800" baseline="0" dirty="0" err="1">
                  <a:solidFill>
                    <a:srgbClr val="000000"/>
                  </a:solidFill>
                  <a:latin typeface="Calibri" charset="0"/>
                </a:rPr>
                <a:t>transp</a:t>
              </a:r>
              <a:r>
                <a:rPr lang="fr-FR" sz="1800" baseline="0" dirty="0">
                  <a:solidFill>
                    <a:srgbClr val="000000"/>
                  </a:solidFill>
                  <a:latin typeface="Calibri" charset="0"/>
                </a:rPr>
                <a:t>. +</a:t>
              </a:r>
              <a:r>
                <a:rPr lang="fr-FR" sz="1800" baseline="0" dirty="0" err="1">
                  <a:solidFill>
                    <a:srgbClr val="000000"/>
                  </a:solidFill>
                  <a:latin typeface="Calibri" charset="0"/>
                </a:rPr>
                <a:t>diagn</a:t>
              </a:r>
              <a:r>
                <a:rPr lang="fr-FR" sz="1800" baseline="0" dirty="0">
                  <a:solidFill>
                    <a:srgbClr val="000000"/>
                  </a:solidFill>
                  <a:latin typeface="Calibri" charset="0"/>
                </a:rPr>
                <a:t>.</a:t>
              </a:r>
            </a:p>
          </p:txBody>
        </p:sp>
        <p:sp>
          <p:nvSpPr>
            <p:cNvPr id="23" name="Cube 26"/>
            <p:cNvSpPr>
              <a:spLocks noChangeArrowheads="1"/>
            </p:cNvSpPr>
            <p:nvPr/>
          </p:nvSpPr>
          <p:spPr bwMode="auto">
            <a:xfrm>
              <a:off x="7772400" y="5003800"/>
              <a:ext cx="1219200" cy="381000"/>
            </a:xfrm>
            <a:prstGeom prst="cube">
              <a:avLst>
                <a:gd name="adj" fmla="val 25000"/>
              </a:avLst>
            </a:prstGeom>
            <a:gradFill rotWithShape="1">
              <a:gsLst>
                <a:gs pos="0">
                  <a:srgbClr val="9CC746"/>
                </a:gs>
                <a:gs pos="20000">
                  <a:srgbClr val="9BC348"/>
                </a:gs>
                <a:gs pos="100000">
                  <a:srgbClr val="769535"/>
                </a:gs>
              </a:gsLst>
              <a:lin ang="5400000"/>
            </a:gradFill>
            <a:ln w="9525">
              <a:solidFill>
                <a:srgbClr val="98B954"/>
              </a:solidFill>
              <a:miter lim="800000"/>
              <a:headEnd/>
              <a:tailEnd/>
            </a:ln>
            <a:effectLst>
              <a:outerShdw blurRad="40000" dist="23000" dir="5400000" rotWithShape="0">
                <a:srgbClr val="808080">
                  <a:alpha val="34999"/>
                </a:srgbClr>
              </a:outerShdw>
            </a:effectLst>
          </p:spPr>
          <p:txBody>
            <a:bodyPr/>
            <a:lstStyle/>
            <a:p>
              <a:endParaRPr lang="fr-FR">
                <a:solidFill>
                  <a:srgbClr val="FFFFFF"/>
                </a:solidFill>
                <a:latin typeface="Calibri" charset="0"/>
              </a:endParaRPr>
            </a:p>
          </p:txBody>
        </p:sp>
        <p:sp>
          <p:nvSpPr>
            <p:cNvPr id="24" name="ZoneTexte 23"/>
            <p:cNvSpPr txBox="1">
              <a:spLocks noChangeArrowheads="1"/>
            </p:cNvSpPr>
            <p:nvPr/>
          </p:nvSpPr>
          <p:spPr bwMode="auto">
            <a:xfrm>
              <a:off x="6310689" y="4241798"/>
              <a:ext cx="1029195" cy="470059"/>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blurRad="40000" dist="20000" dir="5400000" rotWithShape="0">
                <a:srgbClr val="808080">
                  <a:alpha val="37999"/>
                </a:srgbClr>
              </a:outerShdw>
            </a:effectLst>
          </p:spPr>
          <p:txBody>
            <a:bodyPr wrap="none" anchor="ctr">
              <a:spAutoFit/>
            </a:bodyPr>
            <a:lstStyle>
              <a:lvl1pPr>
                <a:defRPr sz="2400" baseline="30000">
                  <a:solidFill>
                    <a:schemeClr val="tx1"/>
                  </a:solidFill>
                  <a:latin typeface="Arial" charset="0"/>
                  <a:ea typeface="ＭＳ Ｐゴシック" charset="-128"/>
                </a:defRPr>
              </a:lvl1pPr>
              <a:lvl2pPr marL="37931725" indent="-37474525">
                <a:defRPr sz="2400" baseline="30000">
                  <a:solidFill>
                    <a:schemeClr val="tx1"/>
                  </a:solidFill>
                  <a:latin typeface="Arial" charset="0"/>
                  <a:ea typeface="ＭＳ Ｐゴシック" charset="-128"/>
                </a:defRPr>
              </a:lvl2pPr>
              <a:lvl3pPr>
                <a:defRPr sz="2400" baseline="30000">
                  <a:solidFill>
                    <a:schemeClr val="tx1"/>
                  </a:solidFill>
                  <a:latin typeface="Arial" charset="0"/>
                  <a:ea typeface="ＭＳ Ｐゴシック" charset="-128"/>
                </a:defRPr>
              </a:lvl3pPr>
              <a:lvl4pPr>
                <a:defRPr sz="2400" baseline="30000">
                  <a:solidFill>
                    <a:schemeClr val="tx1"/>
                  </a:solidFill>
                  <a:latin typeface="Arial" charset="0"/>
                  <a:ea typeface="ＭＳ Ｐゴシック" charset="-128"/>
                </a:defRPr>
              </a:lvl4pPr>
              <a:lvl5pPr>
                <a:defRPr sz="2400" baseline="30000">
                  <a:solidFill>
                    <a:schemeClr val="tx1"/>
                  </a:solidFill>
                  <a:latin typeface="Arial" charset="0"/>
                  <a:ea typeface="ＭＳ Ｐゴシック" charset="-128"/>
                </a:defRPr>
              </a:lvl5pPr>
              <a:lvl6pPr marL="457200" eaLnBrk="0" fontAlgn="base" hangingPunct="0">
                <a:spcBef>
                  <a:spcPct val="0"/>
                </a:spcBef>
                <a:spcAft>
                  <a:spcPct val="0"/>
                </a:spcAft>
                <a:defRPr sz="2400" baseline="30000">
                  <a:solidFill>
                    <a:schemeClr val="tx1"/>
                  </a:solidFill>
                  <a:latin typeface="Arial" charset="0"/>
                  <a:ea typeface="ＭＳ Ｐゴシック" charset="-128"/>
                </a:defRPr>
              </a:lvl6pPr>
              <a:lvl7pPr marL="914400" eaLnBrk="0" fontAlgn="base" hangingPunct="0">
                <a:spcBef>
                  <a:spcPct val="0"/>
                </a:spcBef>
                <a:spcAft>
                  <a:spcPct val="0"/>
                </a:spcAft>
                <a:defRPr sz="2400" baseline="30000">
                  <a:solidFill>
                    <a:schemeClr val="tx1"/>
                  </a:solidFill>
                  <a:latin typeface="Arial" charset="0"/>
                  <a:ea typeface="ＭＳ Ｐゴシック" charset="-128"/>
                </a:defRPr>
              </a:lvl7pPr>
              <a:lvl8pPr marL="1371600" eaLnBrk="0" fontAlgn="base" hangingPunct="0">
                <a:spcBef>
                  <a:spcPct val="0"/>
                </a:spcBef>
                <a:spcAft>
                  <a:spcPct val="0"/>
                </a:spcAft>
                <a:defRPr sz="2400" baseline="30000">
                  <a:solidFill>
                    <a:schemeClr val="tx1"/>
                  </a:solidFill>
                  <a:latin typeface="Arial" charset="0"/>
                  <a:ea typeface="ＭＳ Ｐゴシック" charset="-128"/>
                </a:defRPr>
              </a:lvl8pPr>
              <a:lvl9pPr marL="1828800" eaLnBrk="0" fontAlgn="base" hangingPunct="0">
                <a:spcBef>
                  <a:spcPct val="0"/>
                </a:spcBef>
                <a:spcAft>
                  <a:spcPct val="0"/>
                </a:spcAft>
                <a:defRPr sz="2400" baseline="30000">
                  <a:solidFill>
                    <a:schemeClr val="tx1"/>
                  </a:solidFill>
                  <a:latin typeface="Arial" charset="0"/>
                  <a:ea typeface="ＭＳ Ｐゴシック" charset="-128"/>
                </a:defRPr>
              </a:lvl9pPr>
            </a:lstStyle>
            <a:p>
              <a:pPr algn="ctr"/>
              <a:r>
                <a:rPr lang="fr-FR" sz="1800" baseline="0">
                  <a:solidFill>
                    <a:srgbClr val="000000"/>
                  </a:solidFill>
                  <a:latin typeface="Calibri" charset="0"/>
                </a:rPr>
                <a:t>e</a:t>
              </a:r>
              <a:r>
                <a:rPr lang="fr-FR" sz="1800">
                  <a:solidFill>
                    <a:srgbClr val="000000"/>
                  </a:solidFill>
                  <a:latin typeface="Calibri" charset="0"/>
                </a:rPr>
                <a:t>–</a:t>
              </a:r>
              <a:r>
                <a:rPr lang="fr-FR" sz="1800" baseline="0">
                  <a:solidFill>
                    <a:srgbClr val="000000"/>
                  </a:solidFill>
                  <a:latin typeface="Calibri" charset="0"/>
                </a:rPr>
                <a:t> diagn.</a:t>
              </a:r>
            </a:p>
          </p:txBody>
        </p:sp>
        <p:sp>
          <p:nvSpPr>
            <p:cNvPr id="27669" name="Triangle rectangle 49"/>
            <p:cNvSpPr>
              <a:spLocks noChangeArrowheads="1"/>
            </p:cNvSpPr>
            <p:nvPr/>
          </p:nvSpPr>
          <p:spPr bwMode="auto">
            <a:xfrm flipV="1">
              <a:off x="2514600" y="4953000"/>
              <a:ext cx="152400" cy="685800"/>
            </a:xfrm>
            <a:prstGeom prst="rtTriangle">
              <a:avLst/>
            </a:prstGeom>
            <a:solidFill>
              <a:srgbClr val="3D3F3A"/>
            </a:solidFill>
            <a:ln w="9525">
              <a:solidFill>
                <a:schemeClr val="tx1"/>
              </a:solidFill>
              <a:round/>
              <a:headEnd/>
              <a:tailEnd/>
            </a:ln>
          </p:spPr>
          <p:txBody>
            <a:bodyPr/>
            <a:lstStyle/>
            <a:p>
              <a:endParaRPr lang="fr-FR"/>
            </a:p>
          </p:txBody>
        </p:sp>
        <p:sp>
          <p:nvSpPr>
            <p:cNvPr id="27670" name="Triangle rectangle 50"/>
            <p:cNvSpPr>
              <a:spLocks noChangeArrowheads="1"/>
            </p:cNvSpPr>
            <p:nvPr/>
          </p:nvSpPr>
          <p:spPr bwMode="auto">
            <a:xfrm flipV="1">
              <a:off x="4343400" y="4953000"/>
              <a:ext cx="152400" cy="685800"/>
            </a:xfrm>
            <a:prstGeom prst="rtTriangle">
              <a:avLst/>
            </a:prstGeom>
            <a:solidFill>
              <a:srgbClr val="3D3F3A"/>
            </a:solidFill>
            <a:ln w="9525">
              <a:solidFill>
                <a:schemeClr val="tx1"/>
              </a:solidFill>
              <a:round/>
              <a:headEnd/>
              <a:tailEnd/>
            </a:ln>
          </p:spPr>
          <p:txBody>
            <a:bodyPr/>
            <a:lstStyle/>
            <a:p>
              <a:endParaRPr lang="fr-FR"/>
            </a:p>
          </p:txBody>
        </p:sp>
        <p:sp>
          <p:nvSpPr>
            <p:cNvPr id="27671" name="Triangle rectangle 51"/>
            <p:cNvSpPr>
              <a:spLocks noChangeArrowheads="1"/>
            </p:cNvSpPr>
            <p:nvPr/>
          </p:nvSpPr>
          <p:spPr bwMode="auto">
            <a:xfrm flipV="1">
              <a:off x="6477000" y="4953000"/>
              <a:ext cx="152400" cy="685800"/>
            </a:xfrm>
            <a:prstGeom prst="rtTriangle">
              <a:avLst/>
            </a:prstGeom>
            <a:solidFill>
              <a:srgbClr val="3D3F3A"/>
            </a:solidFill>
            <a:ln w="9525">
              <a:solidFill>
                <a:schemeClr val="tx1"/>
              </a:solidFill>
              <a:round/>
              <a:headEnd/>
              <a:tailEnd/>
            </a:ln>
          </p:spPr>
          <p:txBody>
            <a:bodyPr/>
            <a:lstStyle/>
            <a:p>
              <a:endParaRPr lang="fr-FR"/>
            </a:p>
          </p:txBody>
        </p:sp>
        <p:sp>
          <p:nvSpPr>
            <p:cNvPr id="27672" name="Triangle rectangle 52"/>
            <p:cNvSpPr>
              <a:spLocks noChangeArrowheads="1"/>
            </p:cNvSpPr>
            <p:nvPr/>
          </p:nvSpPr>
          <p:spPr bwMode="auto">
            <a:xfrm flipV="1">
              <a:off x="7467600" y="4953000"/>
              <a:ext cx="152400" cy="685800"/>
            </a:xfrm>
            <a:prstGeom prst="rtTriangle">
              <a:avLst/>
            </a:prstGeom>
            <a:solidFill>
              <a:srgbClr val="3D3F3A"/>
            </a:solidFill>
            <a:ln w="9525">
              <a:solidFill>
                <a:schemeClr val="tx1"/>
              </a:solidFill>
              <a:round/>
              <a:headEnd/>
              <a:tailEnd/>
            </a:ln>
          </p:spPr>
          <p:txBody>
            <a:bodyPr/>
            <a:lstStyle/>
            <a:p>
              <a:endParaRPr lang="fr-FR"/>
            </a:p>
          </p:txBody>
        </p:sp>
      </p:grpSp>
    </p:spTree>
    <p:extLst>
      <p:ext uri="{BB962C8B-B14F-4D97-AF65-F5344CB8AC3E}">
        <p14:creationId xmlns:p14="http://schemas.microsoft.com/office/powerpoint/2010/main" val="2286453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61211" y="266700"/>
            <a:ext cx="8229600" cy="8001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Conclusions (1/3)</a:t>
            </a:r>
            <a:endParaRPr lang="fr-FR" sz="2800" b="1" dirty="0">
              <a:solidFill>
                <a:srgbClr val="000099"/>
              </a:solidFill>
              <a:effectLst>
                <a:outerShdw blurRad="38100" dist="38100" dir="2700000" algn="tl">
                  <a:srgbClr val="000000">
                    <a:alpha val="43137"/>
                  </a:srgbClr>
                </a:outerShdw>
              </a:effectLst>
            </a:endParaRPr>
          </a:p>
        </p:txBody>
      </p:sp>
      <p:sp>
        <p:nvSpPr>
          <p:cNvPr id="4" name="Rectangle 3"/>
          <p:cNvSpPr/>
          <p:nvPr/>
        </p:nvSpPr>
        <p:spPr>
          <a:xfrm>
            <a:off x="156411" y="1066800"/>
            <a:ext cx="8839200" cy="5478423"/>
          </a:xfrm>
          <a:prstGeom prst="rect">
            <a:avLst/>
          </a:prstGeom>
        </p:spPr>
        <p:txBody>
          <a:bodyPr wrap="square">
            <a:spAutoFit/>
          </a:bodyPr>
          <a:lstStyle/>
          <a:p>
            <a:pPr algn="just"/>
            <a:r>
              <a:rPr lang="fr-FR" sz="1600" b="1" dirty="0">
                <a:solidFill>
                  <a:srgbClr val="0070C0"/>
                </a:solidFill>
              </a:rPr>
              <a:t>La Physique et la Technologie des accélérateurs forment une discipline scientifique qui est au service d’applications très diverses </a:t>
            </a:r>
            <a:r>
              <a:rPr lang="fr-FR" sz="1600" dirty="0"/>
              <a:t>dans les domaines des sciences de la matière, des sciences et technologies de l’énergie, des sciences du vivant, et d’applications spécifiques dans les domaines de la santé et  de l’industrie.</a:t>
            </a:r>
          </a:p>
          <a:p>
            <a:pPr algn="just"/>
            <a:r>
              <a:rPr lang="fr-FR" sz="1600" dirty="0"/>
              <a:t> </a:t>
            </a:r>
          </a:p>
          <a:p>
            <a:pPr algn="just"/>
            <a:r>
              <a:rPr lang="fr-FR" sz="1600" b="1" dirty="0">
                <a:solidFill>
                  <a:srgbClr val="0070C0"/>
                </a:solidFill>
              </a:rPr>
              <a:t>Dans son volet de Recherche et Développement</a:t>
            </a:r>
            <a:r>
              <a:rPr lang="fr-FR" sz="1600" dirty="0"/>
              <a:t>, la discipline procède aussi bien par une </a:t>
            </a:r>
            <a:r>
              <a:rPr lang="fr-FR" sz="1600" b="1" dirty="0">
                <a:solidFill>
                  <a:srgbClr val="0070C0"/>
                </a:solidFill>
              </a:rPr>
              <a:t>démarche de recherche scientifique fondamentale </a:t>
            </a:r>
            <a:r>
              <a:rPr lang="fr-FR" sz="1600" dirty="0"/>
              <a:t>visant à produire des percées de caractère révolutionnaire (RFQ, stockage d’</a:t>
            </a:r>
            <a:r>
              <a:rPr lang="fr-FR" sz="1600" dirty="0" err="1"/>
              <a:t>anti‐particules</a:t>
            </a:r>
            <a:r>
              <a:rPr lang="fr-FR" sz="1600" dirty="0"/>
              <a:t>, laser à électrons libres, accélération laser et plasma), que par une </a:t>
            </a:r>
            <a:r>
              <a:rPr lang="fr-FR" sz="1600" b="1" dirty="0">
                <a:solidFill>
                  <a:srgbClr val="0070C0"/>
                </a:solidFill>
              </a:rPr>
              <a:t>démarche technologique évolutive </a:t>
            </a:r>
            <a:r>
              <a:rPr lang="fr-FR" sz="1600" dirty="0"/>
              <a:t>visant à pousser les limites des performances des systèmes accélérateurs dans un cadre économique réaliste (aimants et cavités supraconductrices, onduleurs de courte longueur d’onde, photo‐injecteurs RF, schémas de collision ‘en crabe’, etc…).</a:t>
            </a:r>
          </a:p>
          <a:p>
            <a:pPr algn="just"/>
            <a:r>
              <a:rPr lang="fr-FR" sz="1600" dirty="0"/>
              <a:t>Dans la démarche de R&amp;D scientifique, la communauté des laboratoires français d’accélérateurs est peu représentée. Elle est au meilleur niveau mondial dans la démarche de R&amp;D technologique.</a:t>
            </a:r>
          </a:p>
          <a:p>
            <a:pPr algn="just"/>
            <a:r>
              <a:rPr lang="fr-FR" sz="1600" dirty="0"/>
              <a:t> </a:t>
            </a:r>
          </a:p>
          <a:p>
            <a:pPr algn="just"/>
            <a:r>
              <a:rPr lang="fr-FR" sz="1600" b="1" dirty="0">
                <a:solidFill>
                  <a:srgbClr val="0070C0"/>
                </a:solidFill>
              </a:rPr>
              <a:t>Dans son volet de construction et d’opération d’accélérateurs</a:t>
            </a:r>
            <a:r>
              <a:rPr lang="fr-FR" sz="1600" dirty="0"/>
              <a:t>, cette discipline fait appel à des démarches de conduite de projet et mène à la fabrication de systèmes accélérateurs majoritairement dans l’industrie mais également en laboratoires, et assure le pilotage d’accélérateurs. </a:t>
            </a:r>
            <a:r>
              <a:rPr lang="fr-FR" sz="1600" b="1" dirty="0">
                <a:solidFill>
                  <a:srgbClr val="0070C0"/>
                </a:solidFill>
              </a:rPr>
              <a:t>Ces aspects sont maîtrisés à un excellent niveau par les laboratoires français</a:t>
            </a:r>
            <a:r>
              <a:rPr lang="fr-FR" sz="1600" dirty="0">
                <a:solidFill>
                  <a:srgbClr val="0070C0"/>
                </a:solidFill>
              </a:rPr>
              <a:t>.</a:t>
            </a:r>
          </a:p>
          <a:p>
            <a:endParaRPr lang="fr-FR"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Luminosité et Dynamique Faisceau du LHC</a:t>
            </a:r>
            <a:endParaRPr lang="fr-FR" sz="2800" b="1" dirty="0">
              <a:solidFill>
                <a:srgbClr val="000099"/>
              </a:solidFill>
              <a:effectLst>
                <a:outerShdw blurRad="38100" dist="38100" dir="2700000" algn="tl">
                  <a:srgbClr val="000000">
                    <a:alpha val="43137"/>
                  </a:srgbClr>
                </a:outerShdw>
              </a:effectLst>
            </a:endParaRPr>
          </a:p>
        </p:txBody>
      </p:sp>
      <p:pic>
        <p:nvPicPr>
          <p:cNvPr id="706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12588" y="1123950"/>
            <a:ext cx="4031412"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066800"/>
            <a:ext cx="4983064" cy="541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7124" y="1343526"/>
            <a:ext cx="1475876" cy="256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7970778" y="4876800"/>
            <a:ext cx="768159" cy="369332"/>
          </a:xfrm>
          <a:prstGeom prst="rect">
            <a:avLst/>
          </a:prstGeom>
          <a:noFill/>
        </p:spPr>
        <p:txBody>
          <a:bodyPr wrap="none" rtlCol="0">
            <a:spAutoFit/>
          </a:bodyPr>
          <a:lstStyle/>
          <a:p>
            <a:r>
              <a:rPr lang="fr-FR" dirty="0" smtClean="0"/>
              <a:t>50 ns</a:t>
            </a:r>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800100"/>
          </a:xfrm>
          <a:prstGeom prst="rect">
            <a:avLst/>
          </a:prstGeom>
          <a:noFill/>
          <a:ln w="9525">
            <a:noFill/>
            <a:miter lim="800000"/>
            <a:headEnd/>
            <a:tailEnd/>
          </a:ln>
        </p:spPr>
        <p:txBody>
          <a:bodyPr anchor="ctr"/>
          <a:lstStyle/>
          <a:p>
            <a:pPr algn="ctr">
              <a:defRPr/>
            </a:pPr>
            <a:r>
              <a:rPr lang="en-GB" sz="2800" b="1" smtClean="0">
                <a:solidFill>
                  <a:srgbClr val="000099"/>
                </a:solidFill>
                <a:effectLst>
                  <a:outerShdw blurRad="38100" dist="38100" dir="2700000" algn="tl">
                    <a:srgbClr val="000000">
                      <a:alpha val="43137"/>
                    </a:srgbClr>
                  </a:outerShdw>
                </a:effectLst>
              </a:rPr>
              <a:t>Conclusions (2/3)</a:t>
            </a:r>
            <a:endParaRPr lang="fr-FR" sz="2800" b="1" dirty="0">
              <a:solidFill>
                <a:srgbClr val="000099"/>
              </a:solidFill>
              <a:effectLst>
                <a:outerShdw blurRad="38100" dist="38100" dir="2700000" algn="tl">
                  <a:srgbClr val="000000">
                    <a:alpha val="43137"/>
                  </a:srgbClr>
                </a:outerShdw>
              </a:effectLst>
            </a:endParaRPr>
          </a:p>
        </p:txBody>
      </p:sp>
      <p:sp>
        <p:nvSpPr>
          <p:cNvPr id="4" name="Rectangle 3"/>
          <p:cNvSpPr/>
          <p:nvPr/>
        </p:nvSpPr>
        <p:spPr>
          <a:xfrm>
            <a:off x="152400" y="762000"/>
            <a:ext cx="8839200" cy="5693866"/>
          </a:xfrm>
          <a:prstGeom prst="rect">
            <a:avLst/>
          </a:prstGeom>
        </p:spPr>
        <p:txBody>
          <a:bodyPr wrap="square">
            <a:spAutoFit/>
          </a:bodyPr>
          <a:lstStyle/>
          <a:p>
            <a:pPr algn="just"/>
            <a:r>
              <a:rPr lang="fr-FR" sz="1400" dirty="0" smtClean="0"/>
              <a:t>En </a:t>
            </a:r>
            <a:r>
              <a:rPr lang="fr-FR" sz="1400" dirty="0"/>
              <a:t>termes de projets d’accélérateurs impliquant les laboratoires français, </a:t>
            </a:r>
            <a:r>
              <a:rPr lang="fr-FR" sz="1400" b="1" dirty="0">
                <a:solidFill>
                  <a:srgbClr val="0070C0"/>
                </a:solidFill>
              </a:rPr>
              <a:t>la décennie 1999‐2008, </a:t>
            </a:r>
            <a:r>
              <a:rPr lang="fr-FR" sz="1400" b="1" dirty="0" smtClean="0">
                <a:solidFill>
                  <a:srgbClr val="0070C0"/>
                </a:solidFill>
              </a:rPr>
              <a:t>a </a:t>
            </a:r>
            <a:r>
              <a:rPr lang="fr-FR" sz="1400" b="1" dirty="0">
                <a:solidFill>
                  <a:srgbClr val="0070C0"/>
                </a:solidFill>
              </a:rPr>
              <a:t>été dominée par la fin de la construction du LHC et, mis à part SOLEIL, le début de la construction de SPIRAL2</a:t>
            </a:r>
            <a:r>
              <a:rPr lang="fr-FR" sz="1400" dirty="0">
                <a:solidFill>
                  <a:srgbClr val="0070C0"/>
                </a:solidFill>
              </a:rPr>
              <a:t>. En contrepartie, elle a été </a:t>
            </a:r>
            <a:r>
              <a:rPr lang="fr-FR" sz="1400" b="1" dirty="0">
                <a:solidFill>
                  <a:srgbClr val="0070C0"/>
                </a:solidFill>
              </a:rPr>
              <a:t>très riche en projets et programmes de R&amp;D </a:t>
            </a:r>
            <a:r>
              <a:rPr lang="fr-FR" sz="1400" dirty="0"/>
              <a:t>: les Programmes Cadres européens FP5 (</a:t>
            </a:r>
            <a:r>
              <a:rPr lang="fr-FR" sz="1400" dirty="0" err="1"/>
              <a:t>Eurisol</a:t>
            </a:r>
            <a:r>
              <a:rPr lang="fr-FR" sz="1400" dirty="0"/>
              <a:t>, HP‐NIS pour les sources H‐) et FP6 (CARE, </a:t>
            </a:r>
            <a:r>
              <a:rPr lang="fr-FR" sz="1400" dirty="0" err="1"/>
              <a:t>Eurisol</a:t>
            </a:r>
            <a:r>
              <a:rPr lang="fr-FR" sz="1400" dirty="0"/>
              <a:t>, </a:t>
            </a:r>
            <a:r>
              <a:rPr lang="fr-FR" sz="1400" dirty="0" err="1"/>
              <a:t>EUROTeV</a:t>
            </a:r>
            <a:r>
              <a:rPr lang="fr-FR" sz="1400" dirty="0"/>
              <a:t>, EUROFEL et EUROTRANS), dotant les laboratoires français de l’ordre de 15 M€ de subvention de la Commission Européenne et renforçant la culture de collaboration multi‐laboratoires, le projet CLIC‐CTF3 piloté par le CERN, la R&amp;D pilotée par le GDE‐ILC sur les accélérateurs FLASH et ATF2, et la construction de plates‐formes de R&amp;D de laboratoire et autres infrastructures (</a:t>
            </a:r>
            <a:r>
              <a:rPr lang="fr-FR" sz="1400" dirty="0" err="1"/>
              <a:t>SupraTech</a:t>
            </a:r>
            <a:r>
              <a:rPr lang="fr-FR" sz="1400" dirty="0"/>
              <a:t>, IPHI, GUINEVERE). </a:t>
            </a:r>
            <a:r>
              <a:rPr lang="fr-FR" sz="1400" b="1" dirty="0">
                <a:solidFill>
                  <a:srgbClr val="0070C0"/>
                </a:solidFill>
              </a:rPr>
              <a:t>Ces programmes furent en grande partie définis par la préparation des projets accélérateurs inclus dans la liste ESFRI tels que FAIR, XFEL, ESS, HL‐LHC et ILC‐CLIC</a:t>
            </a:r>
            <a:r>
              <a:rPr lang="fr-FR" sz="1400" dirty="0"/>
              <a:t>.</a:t>
            </a:r>
          </a:p>
          <a:p>
            <a:pPr algn="just"/>
            <a:r>
              <a:rPr lang="fr-FR" sz="1400" dirty="0"/>
              <a:t> </a:t>
            </a:r>
          </a:p>
          <a:p>
            <a:pPr algn="just"/>
            <a:r>
              <a:rPr lang="fr-FR" sz="1400" b="1" dirty="0">
                <a:solidFill>
                  <a:srgbClr val="0070C0"/>
                </a:solidFill>
              </a:rPr>
              <a:t>La décennie </a:t>
            </a:r>
            <a:r>
              <a:rPr lang="fr-FR" sz="1400" b="1" dirty="0" smtClean="0">
                <a:solidFill>
                  <a:srgbClr val="0070C0"/>
                </a:solidFill>
              </a:rPr>
              <a:t>2009‐2018 est </a:t>
            </a:r>
            <a:r>
              <a:rPr lang="fr-FR" sz="1400" b="1" dirty="0">
                <a:solidFill>
                  <a:srgbClr val="0070C0"/>
                </a:solidFill>
              </a:rPr>
              <a:t>au contraire très riche en construction de projets accélérateurs</a:t>
            </a:r>
            <a:r>
              <a:rPr lang="fr-FR" sz="1400" b="1" dirty="0"/>
              <a:t> </a:t>
            </a:r>
            <a:r>
              <a:rPr lang="fr-FR" sz="1400" dirty="0"/>
              <a:t>tels que SPIRAL2, LINAC4, XFEL, FAIR, IFMIF-EVEDA, </a:t>
            </a:r>
            <a:r>
              <a:rPr lang="fr-FR" sz="1400" dirty="0" err="1"/>
              <a:t>ThomX</a:t>
            </a:r>
            <a:r>
              <a:rPr lang="fr-FR" sz="1400" dirty="0"/>
              <a:t>, </a:t>
            </a:r>
            <a:r>
              <a:rPr lang="fr-FR" sz="1400" dirty="0" err="1"/>
              <a:t>SuperB</a:t>
            </a:r>
            <a:r>
              <a:rPr lang="fr-FR" sz="1400" dirty="0"/>
              <a:t> et plus tard HL-LHC, ESS et MYRRHA. </a:t>
            </a:r>
            <a:r>
              <a:rPr lang="fr-FR" sz="1400" b="1" dirty="0">
                <a:solidFill>
                  <a:srgbClr val="0070C0"/>
                </a:solidFill>
              </a:rPr>
              <a:t>La concrétisation de la construction de ces nombreux accélérateurs </a:t>
            </a:r>
            <a:r>
              <a:rPr lang="fr-FR" sz="1400" b="1" dirty="0" smtClean="0">
                <a:solidFill>
                  <a:srgbClr val="0070C0"/>
                </a:solidFill>
              </a:rPr>
              <a:t>consacre </a:t>
            </a:r>
            <a:r>
              <a:rPr lang="fr-FR" sz="1400" b="1" dirty="0">
                <a:solidFill>
                  <a:srgbClr val="0070C0"/>
                </a:solidFill>
              </a:rPr>
              <a:t>du travail de Recherches et Développements effectué dans la période précédente</a:t>
            </a:r>
            <a:r>
              <a:rPr lang="fr-FR" sz="1400" dirty="0"/>
              <a:t>, et s’appuie très largement sur des contributions en nature ciblant les compétences de notre communauté dans les domaines d’excellence que constituent la Supraconductivité appliquée aux accélérateurs et aux aimants, les structures radiofréquence, les sources et injecteurs de faisceau d’ions de haute intensité, les canons à électrons et des sources de positrons innovantes.</a:t>
            </a:r>
          </a:p>
          <a:p>
            <a:pPr algn="just"/>
            <a:r>
              <a:rPr lang="fr-FR" sz="1400" dirty="0"/>
              <a:t> </a:t>
            </a:r>
          </a:p>
          <a:p>
            <a:pPr algn="just"/>
            <a:r>
              <a:rPr lang="fr-FR" sz="1400" dirty="0"/>
              <a:t>Actuellement, ces projets mobilisent la plus grande partie des personnels scientifiques et techniques des laboratoires accélérateurs français avec pour conséquences:</a:t>
            </a:r>
          </a:p>
          <a:p>
            <a:pPr marL="285750" lvl="0" indent="-285750" algn="just">
              <a:buFont typeface="Arial" pitchFamily="34" charset="0"/>
              <a:buChar char="•"/>
            </a:pPr>
            <a:r>
              <a:rPr lang="fr-FR" sz="1400" dirty="0"/>
              <a:t>d’une part </a:t>
            </a:r>
            <a:r>
              <a:rPr lang="fr-FR" sz="1400" b="1" dirty="0">
                <a:solidFill>
                  <a:srgbClr val="0070C0"/>
                </a:solidFill>
              </a:rPr>
              <a:t>la transition abrupte en type d’activité</a:t>
            </a:r>
            <a:r>
              <a:rPr lang="fr-FR" sz="1400" dirty="0">
                <a:solidFill>
                  <a:srgbClr val="0070C0"/>
                </a:solidFill>
              </a:rPr>
              <a:t> </a:t>
            </a:r>
            <a:r>
              <a:rPr lang="fr-FR" sz="1400" dirty="0"/>
              <a:t>et en mode d’organisation de ces personnels,</a:t>
            </a:r>
          </a:p>
          <a:p>
            <a:pPr marL="285750" lvl="0" indent="-285750" algn="just">
              <a:buFont typeface="Arial" pitchFamily="34" charset="0"/>
              <a:buChar char="•"/>
            </a:pPr>
            <a:r>
              <a:rPr lang="fr-FR" sz="1400" dirty="0"/>
              <a:t>d’autre part </a:t>
            </a:r>
            <a:r>
              <a:rPr lang="fr-FR" sz="1400" b="1" dirty="0">
                <a:solidFill>
                  <a:srgbClr val="0070C0"/>
                </a:solidFill>
              </a:rPr>
              <a:t>l’étiage des ressources humaines affectées à la R&amp;D Accélérateurs </a:t>
            </a:r>
            <a:r>
              <a:rPr lang="fr-FR" sz="1400" dirty="0"/>
              <a:t>tel que la poursuite même des deux principaux programmes européens du Plan Cadre FP7 (</a:t>
            </a:r>
            <a:r>
              <a:rPr lang="fr-FR" sz="1400" dirty="0" err="1"/>
              <a:t>EuCARD</a:t>
            </a:r>
            <a:r>
              <a:rPr lang="fr-FR" sz="1400" dirty="0"/>
              <a:t> et MAX) en devient difficile</a:t>
            </a:r>
            <a:r>
              <a:rPr lang="fr-FR" sz="1400" dirty="0" smtClean="0"/>
              <a:t>.</a:t>
            </a:r>
            <a:endParaRPr lang="fr-FR" sz="1400" dirty="0"/>
          </a:p>
        </p:txBody>
      </p:sp>
    </p:spTree>
    <p:extLst>
      <p:ext uri="{BB962C8B-B14F-4D97-AF65-F5344CB8AC3E}">
        <p14:creationId xmlns:p14="http://schemas.microsoft.com/office/powerpoint/2010/main" val="10027742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514350"/>
            <a:ext cx="8229600" cy="8001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Conclusions (3/3)</a:t>
            </a:r>
            <a:endParaRPr lang="fr-FR" sz="2800" b="1" dirty="0">
              <a:solidFill>
                <a:srgbClr val="000099"/>
              </a:solidFill>
              <a:effectLst>
                <a:outerShdw blurRad="38100" dist="38100" dir="2700000" algn="tl">
                  <a:srgbClr val="000000">
                    <a:alpha val="43137"/>
                  </a:srgbClr>
                </a:outerShdw>
              </a:effectLst>
            </a:endParaRPr>
          </a:p>
        </p:txBody>
      </p:sp>
      <p:sp>
        <p:nvSpPr>
          <p:cNvPr id="4" name="Rectangle 3"/>
          <p:cNvSpPr/>
          <p:nvPr/>
        </p:nvSpPr>
        <p:spPr>
          <a:xfrm>
            <a:off x="172453" y="1752600"/>
            <a:ext cx="8839200" cy="2677656"/>
          </a:xfrm>
          <a:prstGeom prst="rect">
            <a:avLst/>
          </a:prstGeom>
        </p:spPr>
        <p:txBody>
          <a:bodyPr wrap="square">
            <a:spAutoFit/>
          </a:bodyPr>
          <a:lstStyle/>
          <a:p>
            <a:pPr algn="just"/>
            <a:r>
              <a:rPr lang="fr-FR" sz="1400" dirty="0" smtClean="0"/>
              <a:t>A </a:t>
            </a:r>
            <a:r>
              <a:rPr lang="fr-FR" sz="1400" dirty="0"/>
              <a:t>contrario, le financement des activités de R&amp;D est problématique. </a:t>
            </a:r>
            <a:r>
              <a:rPr lang="fr-FR" sz="1400" b="1" dirty="0">
                <a:solidFill>
                  <a:srgbClr val="0070C0"/>
                </a:solidFill>
              </a:rPr>
              <a:t>Il passe presque exclusivement par la réponse à des appels d’offres de plus en plus nombreux (FP7, ERC, Grand Emprunt, ANR, Département, Région, etc…) dont le taux de succès est globalement faible </a:t>
            </a:r>
            <a:r>
              <a:rPr lang="fr-FR" sz="1400" dirty="0"/>
              <a:t>et récompense mal l’investissement de nos ingénieurs dans la constitution des dossiers.</a:t>
            </a:r>
          </a:p>
          <a:p>
            <a:r>
              <a:rPr lang="fr-FR" sz="1400" dirty="0"/>
              <a:t> </a:t>
            </a:r>
          </a:p>
          <a:p>
            <a:pPr algn="just"/>
            <a:r>
              <a:rPr lang="fr-FR" sz="1400" dirty="0">
                <a:solidFill>
                  <a:srgbClr val="0070C0"/>
                </a:solidFill>
              </a:rPr>
              <a:t>Pour l’avenir, il est souhaitable de rééquilibrer les deux types d’activité afin que les laboratoires français développent leurs compétences et leurs moyens dans des domaines de R&amp;D majoritairement orientés vers, ou inspirés par les besoins de la communauté des physiciens nucléaires et des physiciens des particules, tout en restant ouvert à d’autres applications par des développements connexes et de pointe. Lorsque la feuille de route des accélérateurs suscités par ces deux disciplines sera établie, le rôle et le mode d’implication des laboratoires français devra être analysé en accord avec les autres centres de recherche mondiaux, en particulier le CERN, et en fonction de l’expérience passée.</a:t>
            </a:r>
          </a:p>
        </p:txBody>
      </p:sp>
    </p:spTree>
    <p:extLst>
      <p:ext uri="{BB962C8B-B14F-4D97-AF65-F5344CB8AC3E}">
        <p14:creationId xmlns:p14="http://schemas.microsoft.com/office/powerpoint/2010/main" val="2021210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Points de Discussion</a:t>
            </a:r>
            <a:endParaRPr lang="fr-FR" sz="2800" b="1" dirty="0">
              <a:solidFill>
                <a:srgbClr val="000099"/>
              </a:solidFill>
              <a:effectLst>
                <a:outerShdw blurRad="38100" dist="38100" dir="2700000" algn="tl">
                  <a:srgbClr val="000000">
                    <a:alpha val="43137"/>
                  </a:srgbClr>
                </a:outerShdw>
              </a:effectLst>
            </a:endParaRPr>
          </a:p>
        </p:txBody>
      </p:sp>
      <p:sp>
        <p:nvSpPr>
          <p:cNvPr id="1025" name="Rectangle 1"/>
          <p:cNvSpPr>
            <a:spLocks noChangeArrowheads="1"/>
          </p:cNvSpPr>
          <p:nvPr/>
        </p:nvSpPr>
        <p:spPr bwMode="auto">
          <a:xfrm>
            <a:off x="1391921" y="1875711"/>
            <a:ext cx="4740400" cy="193899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285750" marR="0" lvl="0" indent="-285750" defTabSz="914400" rtl="0" eaLnBrk="1" fontAlgn="base" latinLnBrk="0" hangingPunct="1">
              <a:lnSpc>
                <a:spcPct val="100000"/>
              </a:lnSpc>
              <a:spcBef>
                <a:spcPct val="0"/>
              </a:spcBef>
              <a:spcAft>
                <a:spcPct val="0"/>
              </a:spcAft>
              <a:buClrTx/>
              <a:buSzTx/>
              <a:buFont typeface="Arial" pitchFamily="34" charset="0"/>
              <a:buChar char="•"/>
              <a:tabLst/>
            </a:pPr>
            <a:r>
              <a:rPr kumimoji="0" lang="fr-FR" sz="2400" b="0" u="none" strike="noStrike" cap="none" normalizeH="0" baseline="0" dirty="0" smtClean="0">
                <a:ln>
                  <a:noFill/>
                </a:ln>
                <a:solidFill>
                  <a:srgbClr val="0000FF"/>
                </a:solidFill>
                <a:effectLst/>
                <a:ea typeface="Times New Roman" pitchFamily="18" charset="0"/>
                <a:cs typeface="Times New Roman" pitchFamily="18" charset="0"/>
              </a:rPr>
              <a:t>Ressources / </a:t>
            </a:r>
            <a:r>
              <a:rPr lang="fr-FR" sz="2400" dirty="0" smtClean="0">
                <a:solidFill>
                  <a:srgbClr val="0000FF"/>
                </a:solidFill>
                <a:ea typeface="Times New Roman" pitchFamily="18" charset="0"/>
                <a:cs typeface="Times New Roman" pitchFamily="18" charset="0"/>
              </a:rPr>
              <a:t>Personnels</a:t>
            </a:r>
          </a:p>
          <a:p>
            <a:pPr marL="285750" marR="0" lvl="0" indent="-285750" defTabSz="914400" rtl="0" eaLnBrk="1" fontAlgn="base" latinLnBrk="0" hangingPunct="1">
              <a:lnSpc>
                <a:spcPct val="100000"/>
              </a:lnSpc>
              <a:spcBef>
                <a:spcPct val="0"/>
              </a:spcBef>
              <a:spcAft>
                <a:spcPct val="0"/>
              </a:spcAft>
              <a:buClrTx/>
              <a:buSzTx/>
              <a:buFont typeface="Arial" pitchFamily="34" charset="0"/>
              <a:buChar char="•"/>
              <a:tabLst/>
            </a:pPr>
            <a:r>
              <a:rPr kumimoji="0" lang="fr-FR" sz="2400" b="0" u="none" strike="noStrike" cap="none" normalizeH="0" baseline="0" dirty="0" smtClean="0">
                <a:ln>
                  <a:noFill/>
                </a:ln>
                <a:solidFill>
                  <a:srgbClr val="0000FF"/>
                </a:solidFill>
                <a:effectLst/>
                <a:ea typeface="Times New Roman" pitchFamily="18" charset="0"/>
                <a:cs typeface="Times New Roman" pitchFamily="18" charset="0"/>
              </a:rPr>
              <a:t>Ressources</a:t>
            </a:r>
            <a:r>
              <a:rPr kumimoji="0" lang="fr-FR" sz="2400" b="0" u="none" strike="noStrike" cap="none" normalizeH="0" dirty="0" smtClean="0">
                <a:ln>
                  <a:noFill/>
                </a:ln>
                <a:solidFill>
                  <a:srgbClr val="0000FF"/>
                </a:solidFill>
                <a:effectLst/>
                <a:ea typeface="Times New Roman" pitchFamily="18" charset="0"/>
                <a:cs typeface="Times New Roman" pitchFamily="18" charset="0"/>
              </a:rPr>
              <a:t> / </a:t>
            </a:r>
            <a:r>
              <a:rPr kumimoji="0" lang="fr-FR" sz="2400" b="0" u="none" strike="noStrike" cap="none" normalizeH="0" baseline="0" dirty="0" smtClean="0">
                <a:ln>
                  <a:noFill/>
                </a:ln>
                <a:solidFill>
                  <a:srgbClr val="0000FF"/>
                </a:solidFill>
                <a:effectLst/>
                <a:ea typeface="Times New Roman" pitchFamily="18" charset="0"/>
                <a:cs typeface="Times New Roman" pitchFamily="18" charset="0"/>
              </a:rPr>
              <a:t>Infrastructures</a:t>
            </a:r>
          </a:p>
          <a:p>
            <a:pPr marL="285750" marR="0" lvl="0" indent="-285750" defTabSz="914400" rtl="0" eaLnBrk="1" fontAlgn="base" latinLnBrk="0" hangingPunct="1">
              <a:lnSpc>
                <a:spcPct val="100000"/>
              </a:lnSpc>
              <a:spcBef>
                <a:spcPct val="0"/>
              </a:spcBef>
              <a:spcAft>
                <a:spcPct val="0"/>
              </a:spcAft>
              <a:buClrTx/>
              <a:buSzTx/>
              <a:buFont typeface="Arial" pitchFamily="34" charset="0"/>
              <a:buChar char="•"/>
              <a:tabLst/>
            </a:pPr>
            <a:r>
              <a:rPr lang="fr-FR" sz="2400" dirty="0" smtClean="0">
                <a:solidFill>
                  <a:srgbClr val="0000FF"/>
                </a:solidFill>
                <a:ea typeface="Times New Roman" pitchFamily="18" charset="0"/>
                <a:cs typeface="Times New Roman" pitchFamily="18" charset="0"/>
              </a:rPr>
              <a:t>Enseignement / Thèses</a:t>
            </a:r>
          </a:p>
          <a:p>
            <a:pPr marL="285750" marR="0" lvl="0" indent="-285750" defTabSz="914400" rtl="0" eaLnBrk="1" fontAlgn="base" latinLnBrk="0" hangingPunct="1">
              <a:lnSpc>
                <a:spcPct val="100000"/>
              </a:lnSpc>
              <a:spcBef>
                <a:spcPct val="0"/>
              </a:spcBef>
              <a:spcAft>
                <a:spcPct val="0"/>
              </a:spcAft>
              <a:buClrTx/>
              <a:buSzTx/>
              <a:buFont typeface="Arial" pitchFamily="34" charset="0"/>
              <a:buChar char="•"/>
              <a:tabLst/>
            </a:pPr>
            <a:r>
              <a:rPr kumimoji="0" lang="fr-FR" sz="2400" b="0" u="none" strike="noStrike" cap="none" normalizeH="0" baseline="0" dirty="0" smtClean="0">
                <a:ln>
                  <a:noFill/>
                </a:ln>
                <a:solidFill>
                  <a:srgbClr val="0000FF"/>
                </a:solidFill>
                <a:effectLst/>
                <a:ea typeface="Times New Roman" pitchFamily="18" charset="0"/>
                <a:cs typeface="Times New Roman" pitchFamily="18" charset="0"/>
              </a:rPr>
              <a:t>Valorisation</a:t>
            </a:r>
          </a:p>
          <a:p>
            <a:pPr marL="285750" marR="0" lvl="0" indent="-285750" defTabSz="914400" rtl="0" eaLnBrk="1" fontAlgn="base" latinLnBrk="0" hangingPunct="1">
              <a:lnSpc>
                <a:spcPct val="100000"/>
              </a:lnSpc>
              <a:spcBef>
                <a:spcPct val="0"/>
              </a:spcBef>
              <a:spcAft>
                <a:spcPct val="0"/>
              </a:spcAft>
              <a:buClrTx/>
              <a:buSzTx/>
              <a:buFont typeface="Arial" pitchFamily="34" charset="0"/>
              <a:buChar char="•"/>
              <a:tabLst/>
            </a:pPr>
            <a:r>
              <a:rPr lang="fr-FR" sz="2400" dirty="0" smtClean="0">
                <a:solidFill>
                  <a:srgbClr val="0000FF"/>
                </a:solidFill>
                <a:ea typeface="Times New Roman" pitchFamily="18" charset="0"/>
                <a:cs typeface="Times New Roman" pitchFamily="18" charset="0"/>
              </a:rPr>
              <a:t>Dynamique faisceau</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04800" y="2667000"/>
            <a:ext cx="8229600" cy="13716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BACK UP SLIDES</a:t>
            </a:r>
            <a:endParaRPr lang="fr-FR" sz="2800" b="1" dirty="0">
              <a:solidFill>
                <a:srgbClr val="000099"/>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228600"/>
            <a:ext cx="8229600" cy="1371600"/>
          </a:xfrm>
          <a:prstGeom prst="rect">
            <a:avLst/>
          </a:prstGeom>
          <a:noFill/>
          <a:ln w="9525">
            <a:noFill/>
            <a:miter lim="800000"/>
            <a:headEnd/>
            <a:tailEnd/>
          </a:ln>
        </p:spPr>
        <p:txBody>
          <a:bodyPr anchor="ctr"/>
          <a:lstStyle/>
          <a:p>
            <a:pPr algn="ctr">
              <a:defRPr/>
            </a:pPr>
            <a:r>
              <a:rPr lang="en-GB" sz="2800" b="1" dirty="0" err="1" smtClean="0">
                <a:solidFill>
                  <a:srgbClr val="000099"/>
                </a:solidFill>
                <a:effectLst>
                  <a:outerShdw blurRad="38100" dist="38100" dir="2700000" algn="tl">
                    <a:srgbClr val="000000">
                      <a:alpha val="43137"/>
                    </a:srgbClr>
                  </a:outerShdw>
                </a:effectLst>
              </a:rPr>
              <a:t>Que</a:t>
            </a:r>
            <a:r>
              <a:rPr lang="en-GB" sz="2800" b="1" dirty="0" smtClean="0">
                <a:solidFill>
                  <a:srgbClr val="000099"/>
                </a:solidFill>
                <a:effectLst>
                  <a:outerShdw blurRad="38100" dist="38100" dir="2700000" algn="tl">
                    <a:srgbClr val="000000">
                      <a:alpha val="43137"/>
                    </a:srgbClr>
                  </a:outerShdw>
                </a:effectLst>
              </a:rPr>
              <a:t> </a:t>
            </a:r>
            <a:r>
              <a:rPr lang="en-GB" sz="2800" b="1" dirty="0" err="1" smtClean="0">
                <a:solidFill>
                  <a:srgbClr val="000099"/>
                </a:solidFill>
                <a:effectLst>
                  <a:outerShdw blurRad="38100" dist="38100" dir="2700000" algn="tl">
                    <a:srgbClr val="000000">
                      <a:alpha val="43137"/>
                    </a:srgbClr>
                  </a:outerShdw>
                </a:effectLst>
              </a:rPr>
              <a:t>retirer</a:t>
            </a:r>
            <a:r>
              <a:rPr lang="en-GB" sz="2800" b="1" dirty="0" smtClean="0">
                <a:solidFill>
                  <a:srgbClr val="000099"/>
                </a:solidFill>
                <a:effectLst>
                  <a:outerShdw blurRad="38100" dist="38100" dir="2700000" algn="tl">
                    <a:srgbClr val="000000">
                      <a:alpha val="43137"/>
                    </a:srgbClr>
                  </a:outerShdw>
                </a:effectLst>
              </a:rPr>
              <a:t> des </a:t>
            </a:r>
            <a:r>
              <a:rPr lang="en-GB" sz="2800" b="1" dirty="0" err="1" smtClean="0">
                <a:solidFill>
                  <a:srgbClr val="000099"/>
                </a:solidFill>
                <a:effectLst>
                  <a:outerShdw blurRad="38100" dist="38100" dir="2700000" algn="tl">
                    <a:srgbClr val="000000">
                      <a:alpha val="43137"/>
                    </a:srgbClr>
                  </a:outerShdw>
                </a:effectLst>
              </a:rPr>
              <a:t>statistiques</a:t>
            </a:r>
            <a:r>
              <a:rPr lang="en-GB" sz="2800" b="1" dirty="0" smtClean="0">
                <a:solidFill>
                  <a:srgbClr val="000099"/>
                </a:solidFill>
                <a:effectLst>
                  <a:outerShdw blurRad="38100" dist="38100" dir="2700000" algn="tl">
                    <a:srgbClr val="000000">
                      <a:alpha val="43137"/>
                    </a:srgbClr>
                  </a:outerShdw>
                </a:effectLst>
              </a:rPr>
              <a:t>?</a:t>
            </a:r>
          </a:p>
        </p:txBody>
      </p:sp>
      <p:sp>
        <p:nvSpPr>
          <p:cNvPr id="3" name="Text Box 23"/>
          <p:cNvSpPr txBox="1">
            <a:spLocks noChangeArrowheads="1"/>
          </p:cNvSpPr>
          <p:nvPr/>
        </p:nvSpPr>
        <p:spPr bwMode="auto">
          <a:xfrm>
            <a:off x="0" y="1295400"/>
            <a:ext cx="9144000" cy="2160591"/>
          </a:xfrm>
          <a:prstGeom prst="rect">
            <a:avLst/>
          </a:prstGeom>
          <a:noFill/>
          <a:ln w="12700">
            <a:noFill/>
            <a:miter lim="800000"/>
            <a:headEnd type="none" w="sm" len="sm"/>
            <a:tailEnd type="none" w="sm" len="sm"/>
          </a:ln>
        </p:spPr>
        <p:txBody>
          <a:bodyPr wrap="square">
            <a:spAutoFit/>
          </a:bodyPr>
          <a:lstStyle/>
          <a:p>
            <a:pPr>
              <a:lnSpc>
                <a:spcPct val="120000"/>
              </a:lnSpc>
              <a:buFontTx/>
              <a:buChar char="•"/>
            </a:pPr>
            <a:r>
              <a:rPr lang="fr-FR" sz="1600" dirty="0" smtClean="0">
                <a:solidFill>
                  <a:srgbClr val="0000FF"/>
                </a:solidFill>
                <a:sym typeface="Wingdings 3" pitchFamily="18" charset="2"/>
              </a:rPr>
              <a:t> ISIS-INSTITUT : important pour suivre l’activité accélérateurs à l’IN2P3 et anticiper (analyse métier possible)  mais l’outil est à reprendre pour le rendre plus efficace (en cours)</a:t>
            </a:r>
          </a:p>
          <a:p>
            <a:pPr>
              <a:lnSpc>
                <a:spcPct val="120000"/>
              </a:lnSpc>
              <a:buFontTx/>
              <a:buChar char="•"/>
            </a:pPr>
            <a:r>
              <a:rPr lang="fr-FR" sz="1600" dirty="0" smtClean="0">
                <a:solidFill>
                  <a:srgbClr val="0000FF"/>
                </a:solidFill>
                <a:sym typeface="Wingdings 3" pitchFamily="18" charset="2"/>
              </a:rPr>
              <a:t> Met en évidence l’importance du domaine pour de nombreux labos de l’IN2P3 et la tendance à l’augmentation des ETP avec l’apparition de nouveaux projets (ESS, XFEL, MYRRHA…)</a:t>
            </a:r>
          </a:p>
          <a:p>
            <a:pPr>
              <a:lnSpc>
                <a:spcPct val="120000"/>
              </a:lnSpc>
              <a:buFontTx/>
              <a:buChar char="•"/>
            </a:pPr>
            <a:r>
              <a:rPr lang="fr-FR" sz="1600" dirty="0" smtClean="0">
                <a:solidFill>
                  <a:srgbClr val="0000FF"/>
                </a:solidFill>
                <a:sym typeface="Wingdings 3" pitchFamily="18" charset="2"/>
              </a:rPr>
              <a:t> La  pyramides des âges met aussi en évidence une tension prévisible dans les années à venir</a:t>
            </a:r>
          </a:p>
          <a:p>
            <a:pPr>
              <a:lnSpc>
                <a:spcPct val="120000"/>
              </a:lnSpc>
              <a:buFontTx/>
              <a:buChar char="•"/>
            </a:pPr>
            <a:r>
              <a:rPr lang="fr-FR" sz="1600" dirty="0" smtClean="0">
                <a:solidFill>
                  <a:srgbClr val="0000FF"/>
                </a:solidFill>
                <a:sym typeface="Wingdings 3" pitchFamily="18" charset="2"/>
              </a:rPr>
              <a:t> La montée en puissance des nouveaux projets va rendre la R&amp;D plus difficile à maintenir à court/moyen terme</a:t>
            </a:r>
          </a:p>
        </p:txBody>
      </p:sp>
      <p:grpSp>
        <p:nvGrpSpPr>
          <p:cNvPr id="4" name="Groupe 10"/>
          <p:cNvGrpSpPr/>
          <p:nvPr/>
        </p:nvGrpSpPr>
        <p:grpSpPr>
          <a:xfrm>
            <a:off x="4724400" y="3581400"/>
            <a:ext cx="3962401" cy="3276600"/>
            <a:chOff x="3567524" y="1600200"/>
            <a:chExt cx="5500276" cy="4625975"/>
          </a:xfrm>
        </p:grpSpPr>
        <p:graphicFrame>
          <p:nvGraphicFramePr>
            <p:cNvPr id="5" name="Object 4"/>
            <p:cNvGraphicFramePr>
              <a:graphicFrameLocks noChangeAspect="1"/>
            </p:cNvGraphicFramePr>
            <p:nvPr/>
          </p:nvGraphicFramePr>
          <p:xfrm>
            <a:off x="3567524" y="1698625"/>
            <a:ext cx="5227638" cy="4527550"/>
          </p:xfrm>
          <a:graphic>
            <a:graphicData uri="http://schemas.openxmlformats.org/presentationml/2006/ole">
              <mc:AlternateContent xmlns:mc="http://schemas.openxmlformats.org/markup-compatibility/2006">
                <mc:Choice xmlns:v="urn:schemas-microsoft-com:vml" Requires="v">
                  <p:oleObj spid="_x0000_s67632" name="Worksheet" r:id="rId3" imgW="5886602" imgH="3619500" progId="Excel.Sheet.8">
                    <p:embed/>
                  </p:oleObj>
                </mc:Choice>
                <mc:Fallback>
                  <p:oleObj name="Worksheet" r:id="rId3" imgW="5886602" imgH="3619500" progId="Excel.Sheet.8">
                    <p:embed/>
                    <p:pic>
                      <p:nvPicPr>
                        <p:cNvPr id="0" name="Picture 44"/>
                        <p:cNvPicPr>
                          <a:picLocks noChangeAspect="1" noChangeArrowheads="1"/>
                        </p:cNvPicPr>
                        <p:nvPr/>
                      </p:nvPicPr>
                      <p:blipFill>
                        <a:blip r:embed="rId4">
                          <a:extLst>
                            <a:ext uri="{28A0092B-C50C-407E-A947-70E740481C1C}">
                              <a14:useLocalDpi xmlns:a14="http://schemas.microsoft.com/office/drawing/2010/main" val="0"/>
                            </a:ext>
                          </a:extLst>
                        </a:blip>
                        <a:srcRect l="12231" t="4973" r="23851" b="4973"/>
                        <a:stretch>
                          <a:fillRect/>
                        </a:stretch>
                      </p:blipFill>
                      <p:spPr bwMode="auto">
                        <a:xfrm>
                          <a:off x="3567524" y="1698625"/>
                          <a:ext cx="5227638" cy="452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7848600" y="1600200"/>
              <a:ext cx="1219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Text Box 23"/>
          <p:cNvSpPr txBox="1">
            <a:spLocks noChangeArrowheads="1"/>
          </p:cNvSpPr>
          <p:nvPr/>
        </p:nvSpPr>
        <p:spPr bwMode="auto">
          <a:xfrm>
            <a:off x="685800" y="3886200"/>
            <a:ext cx="4038600" cy="2658100"/>
          </a:xfrm>
          <a:prstGeom prst="rect">
            <a:avLst/>
          </a:prstGeom>
          <a:noFill/>
          <a:ln w="12700">
            <a:noFill/>
            <a:miter lim="800000"/>
            <a:headEnd type="none" w="sm" len="sm"/>
            <a:tailEnd type="none" w="sm" len="sm"/>
          </a:ln>
        </p:spPr>
        <p:txBody>
          <a:bodyPr wrap="square">
            <a:spAutoFit/>
          </a:bodyPr>
          <a:lstStyle/>
          <a:p>
            <a:pPr>
              <a:lnSpc>
                <a:spcPct val="120000"/>
              </a:lnSpc>
              <a:buFontTx/>
              <a:buChar char="•"/>
            </a:pPr>
            <a:r>
              <a:rPr lang="fr-FR" sz="1400" dirty="0" smtClean="0">
                <a:solidFill>
                  <a:srgbClr val="9933FF"/>
                </a:solidFill>
                <a:sym typeface="Wingdings 3" pitchFamily="18" charset="2"/>
              </a:rPr>
              <a:t> </a:t>
            </a:r>
            <a:r>
              <a:rPr lang="fr-FR" sz="1400" b="1" dirty="0" smtClean="0">
                <a:solidFill>
                  <a:srgbClr val="9933FF"/>
                </a:solidFill>
                <a:sym typeface="Wingdings 3" pitchFamily="18" charset="2"/>
              </a:rPr>
              <a:t>ETP recensés : 287</a:t>
            </a:r>
          </a:p>
          <a:p>
            <a:pPr>
              <a:lnSpc>
                <a:spcPct val="120000"/>
              </a:lnSpc>
              <a:buFontTx/>
              <a:buChar char="•"/>
            </a:pPr>
            <a:endParaRPr lang="fr-FR" sz="1400" dirty="0" smtClean="0">
              <a:solidFill>
                <a:srgbClr val="9933FF"/>
              </a:solidFill>
              <a:sym typeface="Wingdings 3" pitchFamily="18" charset="2"/>
            </a:endParaRPr>
          </a:p>
          <a:p>
            <a:pPr>
              <a:lnSpc>
                <a:spcPct val="120000"/>
              </a:lnSpc>
              <a:buFontTx/>
              <a:buChar char="•"/>
            </a:pPr>
            <a:r>
              <a:rPr lang="fr-FR" sz="1400" dirty="0" smtClean="0">
                <a:solidFill>
                  <a:srgbClr val="0000FF"/>
                </a:solidFill>
                <a:sym typeface="Wingdings 3" pitchFamily="18" charset="2"/>
              </a:rPr>
              <a:t> GANIL (IN2P3): ~35%, stable</a:t>
            </a:r>
          </a:p>
          <a:p>
            <a:pPr>
              <a:lnSpc>
                <a:spcPct val="120000"/>
              </a:lnSpc>
              <a:buFontTx/>
              <a:buChar char="•"/>
            </a:pPr>
            <a:r>
              <a:rPr lang="fr-FR" sz="1400" dirty="0" smtClean="0">
                <a:solidFill>
                  <a:srgbClr val="0000FF"/>
                </a:solidFill>
                <a:sym typeface="Wingdings 3" pitchFamily="18" charset="2"/>
              </a:rPr>
              <a:t> IPNO: ~25%, stable</a:t>
            </a:r>
          </a:p>
          <a:p>
            <a:pPr>
              <a:lnSpc>
                <a:spcPct val="120000"/>
              </a:lnSpc>
              <a:buFontTx/>
              <a:buChar char="•"/>
            </a:pPr>
            <a:r>
              <a:rPr lang="fr-FR" sz="1400" dirty="0" smtClean="0">
                <a:solidFill>
                  <a:srgbClr val="0000FF"/>
                </a:solidFill>
                <a:sym typeface="Wingdings 3" pitchFamily="18" charset="2"/>
              </a:rPr>
              <a:t> LAL: ~11%, </a:t>
            </a:r>
          </a:p>
          <a:p>
            <a:pPr lvl="1">
              <a:lnSpc>
                <a:spcPct val="120000"/>
              </a:lnSpc>
              <a:buFont typeface="Wingdings" pitchFamily="2" charset="2"/>
              <a:buChar char="v"/>
            </a:pPr>
            <a:r>
              <a:rPr lang="fr-FR" sz="1400" dirty="0" smtClean="0">
                <a:solidFill>
                  <a:srgbClr val="0000FF"/>
                </a:solidFill>
                <a:sym typeface="Wingdings 3" pitchFamily="18" charset="2"/>
              </a:rPr>
              <a:t> baisse apparente (affectation  sur les projets à reprendre)</a:t>
            </a:r>
          </a:p>
          <a:p>
            <a:pPr>
              <a:lnSpc>
                <a:spcPct val="120000"/>
              </a:lnSpc>
              <a:buFontTx/>
              <a:buChar char="•"/>
            </a:pPr>
            <a:r>
              <a:rPr lang="fr-FR" sz="1400" dirty="0" smtClean="0">
                <a:solidFill>
                  <a:srgbClr val="0000FF"/>
                </a:solidFill>
                <a:sym typeface="Wingdings 3" pitchFamily="18" charset="2"/>
              </a:rPr>
              <a:t> LPSC: ~13%</a:t>
            </a:r>
          </a:p>
          <a:p>
            <a:pPr lvl="1">
              <a:lnSpc>
                <a:spcPct val="120000"/>
              </a:lnSpc>
              <a:buFont typeface="Wingdings" pitchFamily="2" charset="2"/>
              <a:buChar char="v"/>
            </a:pPr>
            <a:r>
              <a:rPr lang="fr-FR" sz="1400" dirty="0" smtClean="0">
                <a:solidFill>
                  <a:srgbClr val="0000FF"/>
                </a:solidFill>
                <a:sym typeface="Wingdings 3" pitchFamily="18" charset="2"/>
              </a:rPr>
              <a:t> augmentation due à la </a:t>
            </a:r>
          </a:p>
          <a:p>
            <a:pPr>
              <a:lnSpc>
                <a:spcPct val="120000"/>
              </a:lnSpc>
            </a:pPr>
            <a:r>
              <a:rPr lang="fr-FR" sz="1400" dirty="0" smtClean="0">
                <a:solidFill>
                  <a:srgbClr val="0000FF"/>
                </a:solidFill>
                <a:sym typeface="Wingdings 3" pitchFamily="18" charset="2"/>
              </a:rPr>
              <a:t>construction de GUINEVERE</a:t>
            </a:r>
            <a:endParaRPr lang="fr-FR" sz="1400" dirty="0" smtClean="0">
              <a:solidFill>
                <a:srgbClr val="0000FF"/>
              </a:solidFill>
              <a:sym typeface="Wingdings" pitchFamily="2" charset="2"/>
            </a:endParaRPr>
          </a:p>
        </p:txBody>
      </p:sp>
      <p:sp>
        <p:nvSpPr>
          <p:cNvPr id="8" name="Rectangle 7"/>
          <p:cNvSpPr/>
          <p:nvPr/>
        </p:nvSpPr>
        <p:spPr>
          <a:xfrm>
            <a:off x="5202295" y="6324600"/>
            <a:ext cx="3408305" cy="307777"/>
          </a:xfrm>
          <a:prstGeom prst="rect">
            <a:avLst/>
          </a:prstGeom>
        </p:spPr>
        <p:txBody>
          <a:bodyPr wrap="none">
            <a:spAutoFit/>
          </a:bodyPr>
          <a:lstStyle/>
          <a:p>
            <a:r>
              <a:rPr lang="en-GB" sz="1400" b="1" dirty="0" smtClean="0">
                <a:solidFill>
                  <a:srgbClr val="000099"/>
                </a:solidFill>
                <a:effectLst>
                  <a:outerShdw blurRad="38100" dist="38100" dir="2700000" algn="tl">
                    <a:srgbClr val="000000">
                      <a:alpha val="43137"/>
                    </a:srgbClr>
                  </a:outerShdw>
                </a:effectLst>
              </a:rPr>
              <a:t>ETP </a:t>
            </a:r>
            <a:r>
              <a:rPr lang="en-GB" sz="1400" b="1" dirty="0" err="1" smtClean="0">
                <a:solidFill>
                  <a:srgbClr val="000099"/>
                </a:solidFill>
                <a:effectLst>
                  <a:outerShdw blurRad="38100" dist="38100" dir="2700000" algn="tl">
                    <a:srgbClr val="000000">
                      <a:alpha val="43137"/>
                    </a:srgbClr>
                  </a:outerShdw>
                </a:effectLst>
              </a:rPr>
              <a:t>accélérateurs</a:t>
            </a:r>
            <a:r>
              <a:rPr lang="en-GB" sz="1400" b="1" dirty="0" smtClean="0">
                <a:solidFill>
                  <a:srgbClr val="000099"/>
                </a:solidFill>
                <a:effectLst>
                  <a:outerShdw blurRad="38100" dist="38100" dir="2700000" algn="tl">
                    <a:srgbClr val="000000">
                      <a:alpha val="43137"/>
                    </a:srgbClr>
                  </a:outerShdw>
                </a:effectLst>
              </a:rPr>
              <a:t> en 2009 (IN2P3) </a:t>
            </a:r>
            <a:endParaRPr lang="fr-FR" sz="1400" dirty="0"/>
          </a:p>
        </p:txBody>
      </p:sp>
      <p:sp>
        <p:nvSpPr>
          <p:cNvPr id="9" name="Rectangle 8"/>
          <p:cNvSpPr/>
          <p:nvPr/>
        </p:nvSpPr>
        <p:spPr>
          <a:xfrm>
            <a:off x="6436695" y="6581001"/>
            <a:ext cx="1245854" cy="276999"/>
          </a:xfrm>
          <a:prstGeom prst="rect">
            <a:avLst/>
          </a:prstGeom>
        </p:spPr>
        <p:txBody>
          <a:bodyPr wrap="none">
            <a:spAutoFit/>
          </a:bodyPr>
          <a:lstStyle/>
          <a:p>
            <a:pPr algn="ctr"/>
            <a:r>
              <a:rPr lang="fr-FR" sz="1200" dirty="0" smtClean="0">
                <a:solidFill>
                  <a:srgbClr val="9933FF"/>
                </a:solidFill>
                <a:sym typeface="Wingdings 3" pitchFamily="18" charset="2"/>
              </a:rPr>
              <a:t>Etude B. </a:t>
            </a:r>
            <a:r>
              <a:rPr lang="fr-FR" sz="1200" dirty="0" err="1" smtClean="0">
                <a:solidFill>
                  <a:srgbClr val="9933FF"/>
                </a:solidFill>
                <a:sym typeface="Wingdings 3" pitchFamily="18" charset="2"/>
              </a:rPr>
              <a:t>Launé</a:t>
            </a:r>
            <a:endParaRPr lang="fr-FR" sz="1200" dirty="0">
              <a:solidFill>
                <a:srgbClr val="9933FF"/>
              </a:solidFill>
            </a:endParaRPr>
          </a:p>
        </p:txBody>
      </p:sp>
      <p:sp>
        <p:nvSpPr>
          <p:cNvPr id="10" name="Ellipse 9"/>
          <p:cNvSpPr/>
          <p:nvPr/>
        </p:nvSpPr>
        <p:spPr>
          <a:xfrm>
            <a:off x="2133600" y="3886200"/>
            <a:ext cx="609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en-GB" sz="2800" b="1" dirty="0" err="1" smtClean="0">
                <a:solidFill>
                  <a:srgbClr val="000099"/>
                </a:solidFill>
                <a:effectLst>
                  <a:outerShdw blurRad="38100" dist="38100" dir="2700000" algn="tl">
                    <a:srgbClr val="000000">
                      <a:alpha val="43137"/>
                    </a:srgbClr>
                  </a:outerShdw>
                </a:effectLst>
              </a:rPr>
              <a:t>Quelques</a:t>
            </a:r>
            <a:r>
              <a:rPr lang="en-GB" sz="2800" b="1" dirty="0" smtClean="0">
                <a:solidFill>
                  <a:srgbClr val="000099"/>
                </a:solidFill>
                <a:effectLst>
                  <a:outerShdw blurRad="38100" dist="38100" dir="2700000" algn="tl">
                    <a:srgbClr val="000000">
                      <a:alpha val="43137"/>
                    </a:srgbClr>
                  </a:outerShdw>
                </a:effectLst>
              </a:rPr>
              <a:t> </a:t>
            </a:r>
            <a:r>
              <a:rPr lang="en-GB" sz="2800" b="1" dirty="0" err="1" smtClean="0">
                <a:solidFill>
                  <a:srgbClr val="000099"/>
                </a:solidFill>
                <a:effectLst>
                  <a:outerShdw blurRad="38100" dist="38100" dir="2700000" algn="tl">
                    <a:srgbClr val="000000">
                      <a:alpha val="43137"/>
                    </a:srgbClr>
                  </a:outerShdw>
                </a:effectLst>
              </a:rPr>
              <a:t>statistiques</a:t>
            </a:r>
            <a:r>
              <a:rPr lang="en-GB" sz="2800" b="1" dirty="0" smtClean="0">
                <a:solidFill>
                  <a:srgbClr val="000099"/>
                </a:solidFill>
                <a:effectLst>
                  <a:outerShdw blurRad="38100" dist="38100" dir="2700000" algn="tl">
                    <a:srgbClr val="000000">
                      <a:alpha val="43137"/>
                    </a:srgbClr>
                  </a:outerShdw>
                </a:effectLst>
              </a:rPr>
              <a:t> : IN2P3</a:t>
            </a:r>
            <a:endParaRPr lang="fr-FR" sz="2800" b="1" dirty="0">
              <a:solidFill>
                <a:srgbClr val="000099"/>
              </a:solidFill>
              <a:effectLst>
                <a:outerShdw blurRad="38100" dist="38100" dir="2700000" algn="tl">
                  <a:srgbClr val="000000">
                    <a:alpha val="43137"/>
                  </a:srgbClr>
                </a:outerShdw>
              </a:effectLst>
            </a:endParaRPr>
          </a:p>
        </p:txBody>
      </p:sp>
      <p:sp>
        <p:nvSpPr>
          <p:cNvPr id="4" name="Text Box 23"/>
          <p:cNvSpPr txBox="1">
            <a:spLocks noChangeArrowheads="1"/>
          </p:cNvSpPr>
          <p:nvPr/>
        </p:nvSpPr>
        <p:spPr bwMode="auto">
          <a:xfrm>
            <a:off x="0" y="1219200"/>
            <a:ext cx="9144000" cy="4524315"/>
          </a:xfrm>
          <a:prstGeom prst="rect">
            <a:avLst/>
          </a:prstGeom>
          <a:noFill/>
          <a:ln w="12700">
            <a:noFill/>
            <a:miter lim="800000"/>
            <a:headEnd type="none" w="sm" len="sm"/>
            <a:tailEnd type="none" w="sm" len="sm"/>
          </a:ln>
        </p:spPr>
        <p:txBody>
          <a:bodyPr>
            <a:spAutoFit/>
          </a:bodyPr>
          <a:lstStyle/>
          <a:p>
            <a:pPr>
              <a:lnSpc>
                <a:spcPct val="120000"/>
              </a:lnSpc>
              <a:buFontTx/>
              <a:buChar char="•"/>
            </a:pPr>
            <a:r>
              <a:rPr lang="fr-FR" sz="1600" dirty="0" smtClean="0">
                <a:solidFill>
                  <a:srgbClr val="0000FF"/>
                </a:solidFill>
                <a:sym typeface="Wingdings 3" pitchFamily="18" charset="2"/>
              </a:rPr>
              <a:t> Utilisation d’ISIS-INSTITUT pour obtenir des informations sur les contributions en RH aux </a:t>
            </a:r>
            <a:r>
              <a:rPr lang="fr-FR" sz="1600" dirty="0" smtClean="0">
                <a:solidFill>
                  <a:srgbClr val="9933FF"/>
                </a:solidFill>
                <a:sym typeface="Wingdings 3" pitchFamily="18" charset="2"/>
              </a:rPr>
              <a:t>activités et projets de R&amp;D et de construction</a:t>
            </a:r>
            <a:r>
              <a:rPr lang="fr-FR" sz="1600" dirty="0" smtClean="0">
                <a:solidFill>
                  <a:srgbClr val="0000FF"/>
                </a:solidFill>
                <a:sym typeface="Wingdings 3" pitchFamily="18" charset="2"/>
              </a:rPr>
              <a:t> dans le domaine des accélérateurs</a:t>
            </a:r>
          </a:p>
          <a:p>
            <a:pPr>
              <a:lnSpc>
                <a:spcPct val="120000"/>
              </a:lnSpc>
            </a:pPr>
            <a:endParaRPr lang="fr-FR" sz="1600" dirty="0" smtClean="0">
              <a:solidFill>
                <a:srgbClr val="0000FF"/>
              </a:solidFill>
              <a:sym typeface="Wingdings 3" pitchFamily="18" charset="2"/>
            </a:endParaRPr>
          </a:p>
          <a:p>
            <a:pPr>
              <a:lnSpc>
                <a:spcPct val="120000"/>
              </a:lnSpc>
              <a:buFontTx/>
              <a:buChar char="•"/>
            </a:pPr>
            <a:r>
              <a:rPr lang="fr-FR" sz="1600" dirty="0" smtClean="0">
                <a:solidFill>
                  <a:srgbClr val="0000FF"/>
                </a:solidFill>
                <a:sym typeface="Wingdings 3" pitchFamily="18" charset="2"/>
              </a:rPr>
              <a:t> ISIS-INSTITUT est un logiciel IN2P3 d’aide à la gestion de projet</a:t>
            </a:r>
          </a:p>
          <a:p>
            <a:pPr>
              <a:lnSpc>
                <a:spcPct val="120000"/>
              </a:lnSpc>
              <a:buFontTx/>
              <a:buChar char="•"/>
            </a:pPr>
            <a:endParaRPr lang="fr-FR" sz="1600" dirty="0" smtClean="0">
              <a:solidFill>
                <a:srgbClr val="0000FF"/>
              </a:solidFill>
              <a:sym typeface="Wingdings 3" pitchFamily="18" charset="2"/>
            </a:endParaRPr>
          </a:p>
          <a:p>
            <a:pPr>
              <a:lnSpc>
                <a:spcPct val="120000"/>
              </a:lnSpc>
              <a:buFontTx/>
              <a:buChar char="•"/>
            </a:pPr>
            <a:r>
              <a:rPr lang="fr-FR" sz="1600" dirty="0" smtClean="0">
                <a:solidFill>
                  <a:srgbClr val="0000FF"/>
                </a:solidFill>
                <a:sym typeface="Wingdings 3" pitchFamily="18" charset="2"/>
              </a:rPr>
              <a:t> Résultats présentés proviennent d’une </a:t>
            </a:r>
            <a:r>
              <a:rPr lang="fr-FR" sz="1600" dirty="0" smtClean="0">
                <a:solidFill>
                  <a:srgbClr val="9933FF"/>
                </a:solidFill>
                <a:sym typeface="Wingdings 3" pitchFamily="18" charset="2"/>
              </a:rPr>
              <a:t>étude effectuée par </a:t>
            </a:r>
            <a:r>
              <a:rPr lang="fr-FR" sz="1600" u="heavy" dirty="0" smtClean="0">
                <a:solidFill>
                  <a:srgbClr val="9933FF"/>
                </a:solidFill>
                <a:sym typeface="Wingdings 3" pitchFamily="18" charset="2"/>
              </a:rPr>
              <a:t>Bernard </a:t>
            </a:r>
            <a:r>
              <a:rPr lang="fr-FR" sz="1600" u="heavy" dirty="0" err="1" smtClean="0">
                <a:solidFill>
                  <a:srgbClr val="9933FF"/>
                </a:solidFill>
                <a:sym typeface="Wingdings 3" pitchFamily="18" charset="2"/>
              </a:rPr>
              <a:t>Launé</a:t>
            </a:r>
            <a:r>
              <a:rPr lang="fr-FR" sz="1600" dirty="0" smtClean="0">
                <a:solidFill>
                  <a:srgbClr val="0000FF"/>
                </a:solidFill>
                <a:sym typeface="Wingdings 3" pitchFamily="18" charset="2"/>
              </a:rPr>
              <a:t>, responsable IN2P3 du Pôle Accélérateurs</a:t>
            </a:r>
          </a:p>
          <a:p>
            <a:pPr>
              <a:lnSpc>
                <a:spcPct val="120000"/>
              </a:lnSpc>
              <a:buFontTx/>
              <a:buChar char="•"/>
            </a:pPr>
            <a:endParaRPr lang="fr-FR" sz="1600" dirty="0" smtClean="0">
              <a:solidFill>
                <a:srgbClr val="0000FF"/>
              </a:solidFill>
              <a:sym typeface="Wingdings 3" pitchFamily="18" charset="2"/>
            </a:endParaRPr>
          </a:p>
          <a:p>
            <a:pPr>
              <a:lnSpc>
                <a:spcPct val="120000"/>
              </a:lnSpc>
              <a:buFontTx/>
              <a:buChar char="•"/>
            </a:pPr>
            <a:r>
              <a:rPr lang="fr-FR" sz="1600" dirty="0" smtClean="0">
                <a:solidFill>
                  <a:srgbClr val="0000FF"/>
                </a:solidFill>
                <a:sym typeface="Wingdings 3" pitchFamily="18" charset="2"/>
              </a:rPr>
              <a:t> Chiffres à considérer avec précaution compte-tenu de la </a:t>
            </a:r>
            <a:r>
              <a:rPr lang="fr-FR" sz="1600" dirty="0" smtClean="0">
                <a:solidFill>
                  <a:srgbClr val="9933FF"/>
                </a:solidFill>
                <a:sym typeface="Wingdings 3" pitchFamily="18" charset="2"/>
              </a:rPr>
              <a:t>fiabilité des données </a:t>
            </a:r>
            <a:r>
              <a:rPr lang="fr-FR" sz="1600" dirty="0" smtClean="0">
                <a:solidFill>
                  <a:srgbClr val="0000FF"/>
                </a:solidFill>
                <a:sym typeface="Wingdings 3" pitchFamily="18" charset="2"/>
              </a:rPr>
              <a:t>saisies dans ISIS (refonte d’ISIS en cours)</a:t>
            </a:r>
          </a:p>
          <a:p>
            <a:pPr>
              <a:lnSpc>
                <a:spcPct val="120000"/>
              </a:lnSpc>
              <a:buFontTx/>
              <a:buChar char="•"/>
            </a:pPr>
            <a:endParaRPr lang="fr-FR" sz="1600" dirty="0" smtClean="0">
              <a:solidFill>
                <a:srgbClr val="0000FF"/>
              </a:solidFill>
              <a:sym typeface="Wingdings 3" pitchFamily="18" charset="2"/>
            </a:endParaRPr>
          </a:p>
          <a:p>
            <a:pPr>
              <a:lnSpc>
                <a:spcPct val="120000"/>
              </a:lnSpc>
              <a:buFontTx/>
              <a:buChar char="•"/>
            </a:pPr>
            <a:r>
              <a:rPr lang="fr-FR" sz="1600" dirty="0" smtClean="0">
                <a:solidFill>
                  <a:srgbClr val="0000FF"/>
                </a:solidFill>
                <a:sym typeface="Wingdings 3" pitchFamily="18" charset="2"/>
              </a:rPr>
              <a:t> Statistiques disponibles seulement pour les années </a:t>
            </a:r>
          </a:p>
          <a:p>
            <a:pPr lvl="1">
              <a:lnSpc>
                <a:spcPct val="120000"/>
              </a:lnSpc>
              <a:buFontTx/>
              <a:buChar char="•"/>
            </a:pPr>
            <a:r>
              <a:rPr lang="fr-FR" sz="1600" dirty="0" smtClean="0">
                <a:solidFill>
                  <a:srgbClr val="9933FF"/>
                </a:solidFill>
                <a:sym typeface="Wingdings 3" pitchFamily="18" charset="2"/>
              </a:rPr>
              <a:t> 2007</a:t>
            </a:r>
          </a:p>
          <a:p>
            <a:pPr lvl="1">
              <a:lnSpc>
                <a:spcPct val="120000"/>
              </a:lnSpc>
              <a:buFontTx/>
              <a:buChar char="•"/>
            </a:pPr>
            <a:r>
              <a:rPr lang="fr-FR" sz="1600" dirty="0" smtClean="0">
                <a:solidFill>
                  <a:srgbClr val="9933FF"/>
                </a:solidFill>
                <a:sym typeface="Wingdings 3" pitchFamily="18" charset="2"/>
              </a:rPr>
              <a:t> 2009 </a:t>
            </a:r>
          </a:p>
          <a:p>
            <a:pPr>
              <a:lnSpc>
                <a:spcPct val="120000"/>
              </a:lnSpc>
            </a:pPr>
            <a:r>
              <a:rPr lang="fr-FR" sz="1600" dirty="0" smtClean="0">
                <a:solidFill>
                  <a:srgbClr val="0000FF"/>
                </a:solidFill>
                <a:sym typeface="Wingdings 3" pitchFamily="18" charset="2"/>
              </a:rPr>
              <a:t>car problème de fiabilité des données pour 2008 et 2010 (2011 pas encore achevé) </a:t>
            </a:r>
            <a:endParaRPr lang="fr-FR" sz="1600" dirty="0" smtClean="0">
              <a:solidFill>
                <a:srgbClr val="0000FF"/>
              </a:solidFill>
              <a:sym typeface="Wingdings" pitchFamily="2" charset="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76200"/>
            <a:ext cx="9144000" cy="13716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ETP </a:t>
            </a:r>
            <a:r>
              <a:rPr lang="en-GB" sz="2800" b="1" dirty="0" err="1" smtClean="0">
                <a:solidFill>
                  <a:srgbClr val="000099"/>
                </a:solidFill>
                <a:effectLst>
                  <a:outerShdw blurRad="38100" dist="38100" dir="2700000" algn="tl">
                    <a:srgbClr val="000000">
                      <a:alpha val="43137"/>
                    </a:srgbClr>
                  </a:outerShdw>
                </a:effectLst>
              </a:rPr>
              <a:t>accél</a:t>
            </a:r>
            <a:r>
              <a:rPr lang="en-GB" sz="2800" b="1" dirty="0" smtClean="0">
                <a:solidFill>
                  <a:srgbClr val="000099"/>
                </a:solidFill>
                <a:effectLst>
                  <a:outerShdw blurRad="38100" dist="38100" dir="2700000" algn="tl">
                    <a:srgbClr val="000000">
                      <a:alpha val="43137"/>
                    </a:srgbClr>
                  </a:outerShdw>
                </a:effectLst>
              </a:rPr>
              <a:t>. 2009 (IN2P3) pour un total de 287</a:t>
            </a:r>
            <a:endParaRPr lang="fr-FR" sz="2800" b="1" dirty="0">
              <a:solidFill>
                <a:srgbClr val="000099"/>
              </a:solidFill>
              <a:effectLst>
                <a:outerShdw blurRad="38100" dist="38100" dir="2700000" algn="tl">
                  <a:srgbClr val="000000">
                    <a:alpha val="43137"/>
                  </a:srgbClr>
                </a:outerShdw>
              </a:effectLst>
            </a:endParaRPr>
          </a:p>
        </p:txBody>
      </p:sp>
      <p:sp>
        <p:nvSpPr>
          <p:cNvPr id="7" name="Text Box 23"/>
          <p:cNvSpPr txBox="1">
            <a:spLocks noChangeArrowheads="1"/>
          </p:cNvSpPr>
          <p:nvPr/>
        </p:nvSpPr>
        <p:spPr bwMode="auto">
          <a:xfrm>
            <a:off x="76200" y="1219200"/>
            <a:ext cx="4495800" cy="4228850"/>
          </a:xfrm>
          <a:prstGeom prst="rect">
            <a:avLst/>
          </a:prstGeom>
          <a:noFill/>
          <a:ln w="12700">
            <a:noFill/>
            <a:miter lim="800000"/>
            <a:headEnd type="none" w="sm" len="sm"/>
            <a:tailEnd type="none" w="sm" len="sm"/>
          </a:ln>
        </p:spPr>
        <p:txBody>
          <a:bodyPr wrap="square">
            <a:spAutoFit/>
          </a:bodyPr>
          <a:lstStyle/>
          <a:p>
            <a:pPr>
              <a:lnSpc>
                <a:spcPct val="120000"/>
              </a:lnSpc>
              <a:buFontTx/>
              <a:buChar char="•"/>
            </a:pPr>
            <a:r>
              <a:rPr lang="fr-FR" sz="1600" b="1" dirty="0" smtClean="0">
                <a:solidFill>
                  <a:srgbClr val="9933FF"/>
                </a:solidFill>
                <a:sym typeface="Wingdings 3" pitchFamily="18" charset="2"/>
              </a:rPr>
              <a:t> CONSTRUCTION/EXPLOITATION : 200</a:t>
            </a:r>
          </a:p>
          <a:p>
            <a:pPr lvl="1">
              <a:lnSpc>
                <a:spcPct val="120000"/>
              </a:lnSpc>
              <a:buFontTx/>
              <a:buChar char="•"/>
            </a:pPr>
            <a:r>
              <a:rPr lang="fr-FR" sz="1600" dirty="0" smtClean="0">
                <a:solidFill>
                  <a:srgbClr val="0000FF"/>
                </a:solidFill>
                <a:sym typeface="Wingdings 3" pitchFamily="18" charset="2"/>
              </a:rPr>
              <a:t> </a:t>
            </a:r>
            <a:r>
              <a:rPr lang="fr-FR" sz="1200" dirty="0" smtClean="0">
                <a:solidFill>
                  <a:srgbClr val="0000FF"/>
                </a:solidFill>
                <a:sym typeface="Wingdings 3" pitchFamily="18" charset="2"/>
              </a:rPr>
              <a:t>SPIRAL2 : 87</a:t>
            </a:r>
          </a:p>
          <a:p>
            <a:pPr lvl="1">
              <a:lnSpc>
                <a:spcPct val="120000"/>
              </a:lnSpc>
              <a:buFontTx/>
              <a:buChar char="•"/>
            </a:pPr>
            <a:r>
              <a:rPr lang="fr-FR" sz="1200" dirty="0" smtClean="0">
                <a:solidFill>
                  <a:srgbClr val="0000FF"/>
                </a:solidFill>
                <a:sym typeface="Wingdings 3" pitchFamily="18" charset="2"/>
              </a:rPr>
              <a:t> GANIL : 56</a:t>
            </a:r>
          </a:p>
          <a:p>
            <a:pPr lvl="1">
              <a:lnSpc>
                <a:spcPct val="120000"/>
              </a:lnSpc>
              <a:buFontTx/>
              <a:buChar char="•"/>
            </a:pPr>
            <a:r>
              <a:rPr lang="fr-FR" sz="1200" dirty="0" smtClean="0">
                <a:solidFill>
                  <a:srgbClr val="0000FF"/>
                </a:solidFill>
                <a:sym typeface="Wingdings 3" pitchFamily="18" charset="2"/>
              </a:rPr>
              <a:t> ALTO : 22</a:t>
            </a:r>
          </a:p>
          <a:p>
            <a:pPr lvl="1">
              <a:lnSpc>
                <a:spcPct val="120000"/>
              </a:lnSpc>
              <a:buFontTx/>
              <a:buChar char="•"/>
            </a:pPr>
            <a:r>
              <a:rPr lang="fr-FR" sz="1200" dirty="0" smtClean="0">
                <a:solidFill>
                  <a:srgbClr val="0000FF"/>
                </a:solidFill>
                <a:sym typeface="Wingdings 3" pitchFamily="18" charset="2"/>
              </a:rPr>
              <a:t> GUINEVERE : 18</a:t>
            </a:r>
          </a:p>
          <a:p>
            <a:pPr lvl="1">
              <a:lnSpc>
                <a:spcPct val="120000"/>
              </a:lnSpc>
              <a:buFontTx/>
              <a:buChar char="•"/>
            </a:pPr>
            <a:r>
              <a:rPr lang="fr-FR" sz="1200" dirty="0" smtClean="0">
                <a:solidFill>
                  <a:srgbClr val="0000FF"/>
                </a:solidFill>
                <a:sym typeface="Wingdings 3" pitchFamily="18" charset="2"/>
              </a:rPr>
              <a:t> XFEL : 5</a:t>
            </a:r>
          </a:p>
          <a:p>
            <a:pPr lvl="1">
              <a:lnSpc>
                <a:spcPct val="120000"/>
              </a:lnSpc>
              <a:buFontTx/>
              <a:buChar char="•"/>
            </a:pPr>
            <a:r>
              <a:rPr lang="fr-FR" sz="1200" dirty="0" smtClean="0">
                <a:solidFill>
                  <a:srgbClr val="0000FF"/>
                </a:solidFill>
                <a:sym typeface="Wingdings 3" pitchFamily="18" charset="2"/>
              </a:rPr>
              <a:t> JANNUS : 5</a:t>
            </a:r>
          </a:p>
          <a:p>
            <a:pPr lvl="1">
              <a:lnSpc>
                <a:spcPct val="120000"/>
              </a:lnSpc>
              <a:buFontTx/>
              <a:buChar char="•"/>
            </a:pPr>
            <a:r>
              <a:rPr lang="fr-FR" sz="1200" dirty="0" smtClean="0">
                <a:solidFill>
                  <a:srgbClr val="0000FF"/>
                </a:solidFill>
                <a:sym typeface="Wingdings 3" pitchFamily="18" charset="2"/>
              </a:rPr>
              <a:t> LHC : 5</a:t>
            </a:r>
          </a:p>
          <a:p>
            <a:pPr lvl="1">
              <a:lnSpc>
                <a:spcPct val="120000"/>
              </a:lnSpc>
              <a:buFontTx/>
              <a:buChar char="•"/>
            </a:pPr>
            <a:r>
              <a:rPr lang="fr-FR" sz="1200" dirty="0" smtClean="0">
                <a:solidFill>
                  <a:srgbClr val="0000FF"/>
                </a:solidFill>
                <a:sym typeface="Wingdings 3" pitchFamily="18" charset="2"/>
              </a:rPr>
              <a:t> FAIR : 1</a:t>
            </a:r>
          </a:p>
          <a:p>
            <a:pPr lvl="1">
              <a:lnSpc>
                <a:spcPct val="120000"/>
              </a:lnSpc>
              <a:buFontTx/>
              <a:buChar char="•"/>
            </a:pPr>
            <a:r>
              <a:rPr lang="fr-FR" sz="1200" dirty="0" smtClean="0">
                <a:solidFill>
                  <a:srgbClr val="0000FF"/>
                </a:solidFill>
                <a:sym typeface="Wingdings 3" pitchFamily="18" charset="2"/>
              </a:rPr>
              <a:t> Van de Graaf : 1 </a:t>
            </a:r>
          </a:p>
          <a:p>
            <a:pPr lvl="1">
              <a:lnSpc>
                <a:spcPct val="120000"/>
              </a:lnSpc>
              <a:buFontTx/>
              <a:buChar char="•"/>
            </a:pPr>
            <a:endParaRPr lang="fr-FR" sz="1600" dirty="0" smtClean="0">
              <a:solidFill>
                <a:srgbClr val="0000FF"/>
              </a:solidFill>
              <a:sym typeface="Wingdings 3" pitchFamily="18" charset="2"/>
            </a:endParaRPr>
          </a:p>
          <a:p>
            <a:pPr>
              <a:lnSpc>
                <a:spcPct val="120000"/>
              </a:lnSpc>
              <a:buFontTx/>
              <a:buChar char="•"/>
            </a:pPr>
            <a:r>
              <a:rPr lang="fr-FR" sz="1600" dirty="0" smtClean="0">
                <a:solidFill>
                  <a:srgbClr val="9933FF"/>
                </a:solidFill>
                <a:sym typeface="Wingdings 3" pitchFamily="18" charset="2"/>
              </a:rPr>
              <a:t> </a:t>
            </a:r>
            <a:r>
              <a:rPr lang="fr-FR" sz="1600" b="1" dirty="0" smtClean="0">
                <a:solidFill>
                  <a:srgbClr val="9933FF"/>
                </a:solidFill>
                <a:sym typeface="Wingdings 3" pitchFamily="18" charset="2"/>
              </a:rPr>
              <a:t> INFRASTRUCTURES : 9</a:t>
            </a:r>
          </a:p>
          <a:p>
            <a:pPr lvl="1">
              <a:lnSpc>
                <a:spcPct val="120000"/>
              </a:lnSpc>
              <a:buFontTx/>
              <a:buChar char="•"/>
            </a:pPr>
            <a:endParaRPr lang="fr-FR" sz="1600" dirty="0" smtClean="0">
              <a:solidFill>
                <a:srgbClr val="0000FF"/>
              </a:solidFill>
              <a:sym typeface="Wingdings 3" pitchFamily="18" charset="2"/>
            </a:endParaRPr>
          </a:p>
          <a:p>
            <a:pPr>
              <a:lnSpc>
                <a:spcPct val="120000"/>
              </a:lnSpc>
              <a:buFontTx/>
              <a:buChar char="•"/>
            </a:pPr>
            <a:r>
              <a:rPr lang="fr-FR" sz="1600" b="1" dirty="0" smtClean="0">
                <a:solidFill>
                  <a:srgbClr val="9933FF"/>
                </a:solidFill>
                <a:sym typeface="Wingdings 3" pitchFamily="18" charset="2"/>
              </a:rPr>
              <a:t> THEORIE : 1</a:t>
            </a:r>
          </a:p>
          <a:p>
            <a:pPr>
              <a:lnSpc>
                <a:spcPct val="120000"/>
              </a:lnSpc>
              <a:buFontTx/>
              <a:buChar char="•"/>
            </a:pPr>
            <a:endParaRPr lang="fr-FR" sz="1600" b="1" dirty="0" smtClean="0">
              <a:solidFill>
                <a:srgbClr val="9933FF"/>
              </a:solidFill>
              <a:sym typeface="Wingdings 3" pitchFamily="18" charset="2"/>
            </a:endParaRPr>
          </a:p>
          <a:p>
            <a:pPr>
              <a:lnSpc>
                <a:spcPct val="120000"/>
              </a:lnSpc>
              <a:buFontTx/>
              <a:buChar char="•"/>
            </a:pPr>
            <a:r>
              <a:rPr lang="fr-FR" sz="1600" b="1" dirty="0" smtClean="0">
                <a:solidFill>
                  <a:srgbClr val="9933FF"/>
                </a:solidFill>
                <a:sym typeface="Wingdings 3" pitchFamily="18" charset="2"/>
              </a:rPr>
              <a:t> ENSEIGNEMENT : 1</a:t>
            </a:r>
            <a:endParaRPr lang="fr-FR" sz="1600" b="1" dirty="0" smtClean="0">
              <a:solidFill>
                <a:srgbClr val="0000FF"/>
              </a:solidFill>
              <a:sym typeface="Wingdings" pitchFamily="2" charset="2"/>
            </a:endParaRPr>
          </a:p>
        </p:txBody>
      </p:sp>
      <p:sp>
        <p:nvSpPr>
          <p:cNvPr id="8" name="Text Box 23"/>
          <p:cNvSpPr txBox="1">
            <a:spLocks noChangeArrowheads="1"/>
          </p:cNvSpPr>
          <p:nvPr/>
        </p:nvSpPr>
        <p:spPr bwMode="auto">
          <a:xfrm>
            <a:off x="5029200" y="1219200"/>
            <a:ext cx="4114800" cy="4302716"/>
          </a:xfrm>
          <a:prstGeom prst="rect">
            <a:avLst/>
          </a:prstGeom>
          <a:noFill/>
          <a:ln w="12700">
            <a:noFill/>
            <a:miter lim="800000"/>
            <a:headEnd type="none" w="sm" len="sm"/>
            <a:tailEnd type="none" w="sm" len="sm"/>
          </a:ln>
        </p:spPr>
        <p:txBody>
          <a:bodyPr wrap="square">
            <a:spAutoFit/>
          </a:bodyPr>
          <a:lstStyle/>
          <a:p>
            <a:pPr>
              <a:lnSpc>
                <a:spcPct val="120000"/>
              </a:lnSpc>
              <a:buFontTx/>
              <a:buChar char="•"/>
            </a:pPr>
            <a:r>
              <a:rPr lang="fr-FR" sz="1600" dirty="0" smtClean="0">
                <a:solidFill>
                  <a:srgbClr val="9933FF"/>
                </a:solidFill>
                <a:sym typeface="Wingdings 3" pitchFamily="18" charset="2"/>
              </a:rPr>
              <a:t> </a:t>
            </a:r>
            <a:r>
              <a:rPr lang="fr-FR" sz="1600" b="1" dirty="0" smtClean="0">
                <a:solidFill>
                  <a:srgbClr val="9933FF"/>
                </a:solidFill>
                <a:sym typeface="Wingdings 3" pitchFamily="18" charset="2"/>
              </a:rPr>
              <a:t>R &amp; D : 45</a:t>
            </a:r>
            <a:endParaRPr lang="fr-FR" sz="1200" b="1" dirty="0" smtClean="0">
              <a:solidFill>
                <a:srgbClr val="9933FF"/>
              </a:solidFill>
              <a:sym typeface="Wingdings 3" pitchFamily="18" charset="2"/>
            </a:endParaRPr>
          </a:p>
          <a:p>
            <a:pPr lvl="1">
              <a:lnSpc>
                <a:spcPct val="120000"/>
              </a:lnSpc>
              <a:buFontTx/>
              <a:buChar char="•"/>
            </a:pPr>
            <a:r>
              <a:rPr lang="fr-FR" sz="1200" b="1" dirty="0" smtClean="0">
                <a:solidFill>
                  <a:srgbClr val="0000FF"/>
                </a:solidFill>
                <a:sym typeface="Wingdings 3" pitchFamily="18" charset="2"/>
              </a:rPr>
              <a:t> </a:t>
            </a:r>
            <a:r>
              <a:rPr lang="fr-FR" sz="1200" dirty="0" smtClean="0">
                <a:solidFill>
                  <a:srgbClr val="0000FF"/>
                </a:solidFill>
                <a:sym typeface="Wingdings 3" pitchFamily="18" charset="2"/>
              </a:rPr>
              <a:t>CARE: 13</a:t>
            </a:r>
          </a:p>
          <a:p>
            <a:pPr lvl="1">
              <a:lnSpc>
                <a:spcPct val="120000"/>
              </a:lnSpc>
              <a:buFontTx/>
              <a:buChar char="•"/>
            </a:pPr>
            <a:r>
              <a:rPr lang="fr-FR" sz="1200" dirty="0" smtClean="0">
                <a:solidFill>
                  <a:srgbClr val="0000FF"/>
                </a:solidFill>
                <a:sym typeface="Wingdings 3" pitchFamily="18" charset="2"/>
              </a:rPr>
              <a:t> CLIC : 6</a:t>
            </a:r>
          </a:p>
          <a:p>
            <a:pPr lvl="1">
              <a:lnSpc>
                <a:spcPct val="120000"/>
              </a:lnSpc>
              <a:buFontTx/>
              <a:buChar char="•"/>
            </a:pPr>
            <a:r>
              <a:rPr lang="fr-FR" sz="1200" dirty="0" smtClean="0">
                <a:solidFill>
                  <a:srgbClr val="0000FF"/>
                </a:solidFill>
                <a:sym typeface="Wingdings 3" pitchFamily="18" charset="2"/>
              </a:rPr>
              <a:t> PHIL : 8</a:t>
            </a:r>
          </a:p>
          <a:p>
            <a:pPr lvl="1">
              <a:lnSpc>
                <a:spcPct val="120000"/>
              </a:lnSpc>
              <a:buFontTx/>
              <a:buChar char="•"/>
            </a:pPr>
            <a:r>
              <a:rPr lang="fr-FR" sz="1200" dirty="0" smtClean="0">
                <a:solidFill>
                  <a:srgbClr val="0000FF"/>
                </a:solidFill>
                <a:sym typeface="Wingdings 3" pitchFamily="18" charset="2"/>
              </a:rPr>
              <a:t> EUROTRANS : 4</a:t>
            </a:r>
          </a:p>
          <a:p>
            <a:pPr lvl="1">
              <a:lnSpc>
                <a:spcPct val="120000"/>
              </a:lnSpc>
              <a:buFontTx/>
              <a:buChar char="•"/>
            </a:pPr>
            <a:r>
              <a:rPr lang="fr-FR" sz="1200" dirty="0" smtClean="0">
                <a:solidFill>
                  <a:srgbClr val="0000FF"/>
                </a:solidFill>
                <a:sym typeface="Wingdings 3" pitchFamily="18" charset="2"/>
              </a:rPr>
              <a:t> EUROTEV : 4</a:t>
            </a:r>
          </a:p>
          <a:p>
            <a:pPr lvl="1">
              <a:lnSpc>
                <a:spcPct val="120000"/>
              </a:lnSpc>
              <a:buFontTx/>
              <a:buChar char="•"/>
            </a:pPr>
            <a:r>
              <a:rPr lang="fr-FR" sz="1200" dirty="0" smtClean="0">
                <a:solidFill>
                  <a:srgbClr val="0000FF"/>
                </a:solidFill>
                <a:sym typeface="Wingdings 3" pitchFamily="18" charset="2"/>
              </a:rPr>
              <a:t> R&amp;D générique : 3</a:t>
            </a:r>
          </a:p>
          <a:p>
            <a:pPr lvl="1">
              <a:lnSpc>
                <a:spcPct val="120000"/>
              </a:lnSpc>
              <a:buFontTx/>
              <a:buChar char="•"/>
            </a:pPr>
            <a:r>
              <a:rPr lang="fr-FR" sz="1200" dirty="0" smtClean="0">
                <a:solidFill>
                  <a:srgbClr val="0000FF"/>
                </a:solidFill>
                <a:sym typeface="Wingdings 3" pitchFamily="18" charset="2"/>
              </a:rPr>
              <a:t> ECR 60 GHz : 2</a:t>
            </a:r>
          </a:p>
          <a:p>
            <a:pPr lvl="1">
              <a:lnSpc>
                <a:spcPct val="120000"/>
              </a:lnSpc>
              <a:buFontTx/>
              <a:buChar char="•"/>
            </a:pPr>
            <a:r>
              <a:rPr lang="fr-FR" sz="1200" dirty="0" smtClean="0">
                <a:solidFill>
                  <a:srgbClr val="0000FF"/>
                </a:solidFill>
                <a:sym typeface="Wingdings 3" pitchFamily="18" charset="2"/>
              </a:rPr>
              <a:t> IPHI : 2</a:t>
            </a:r>
          </a:p>
          <a:p>
            <a:pPr lvl="1">
              <a:lnSpc>
                <a:spcPct val="120000"/>
              </a:lnSpc>
              <a:buFontTx/>
              <a:buChar char="•"/>
            </a:pPr>
            <a:r>
              <a:rPr lang="fr-FR" sz="1200" dirty="0" smtClean="0">
                <a:solidFill>
                  <a:srgbClr val="0000FF"/>
                </a:solidFill>
                <a:sym typeface="Wingdings 3" pitchFamily="18" charset="2"/>
              </a:rPr>
              <a:t> Super B : 1</a:t>
            </a:r>
          </a:p>
          <a:p>
            <a:pPr lvl="1">
              <a:lnSpc>
                <a:spcPct val="120000"/>
              </a:lnSpc>
              <a:buFontTx/>
              <a:buChar char="•"/>
            </a:pPr>
            <a:r>
              <a:rPr lang="fr-FR" sz="1200" dirty="0" smtClean="0">
                <a:solidFill>
                  <a:srgbClr val="0000FF"/>
                </a:solidFill>
                <a:sym typeface="Wingdings 3" pitchFamily="18" charset="2"/>
              </a:rPr>
              <a:t> Source ITER : 1  </a:t>
            </a:r>
          </a:p>
          <a:p>
            <a:pPr lvl="1">
              <a:lnSpc>
                <a:spcPct val="120000"/>
              </a:lnSpc>
              <a:buFontTx/>
              <a:buChar char="•"/>
            </a:pPr>
            <a:r>
              <a:rPr lang="fr-FR" sz="1200" dirty="0" smtClean="0">
                <a:solidFill>
                  <a:srgbClr val="0000FF"/>
                </a:solidFill>
                <a:sym typeface="Wingdings 3" pitchFamily="18" charset="2"/>
              </a:rPr>
              <a:t> ECOMI : 1 </a:t>
            </a:r>
          </a:p>
          <a:p>
            <a:pPr>
              <a:lnSpc>
                <a:spcPct val="120000"/>
              </a:lnSpc>
              <a:buFontTx/>
              <a:buChar char="•"/>
            </a:pPr>
            <a:endParaRPr lang="fr-FR" sz="1600" b="1" dirty="0" smtClean="0">
              <a:solidFill>
                <a:srgbClr val="0000FF"/>
              </a:solidFill>
              <a:sym typeface="Wingdings 3" pitchFamily="18" charset="2"/>
            </a:endParaRPr>
          </a:p>
          <a:p>
            <a:pPr>
              <a:lnSpc>
                <a:spcPct val="120000"/>
              </a:lnSpc>
              <a:buFontTx/>
              <a:buChar char="•"/>
            </a:pPr>
            <a:r>
              <a:rPr lang="fr-FR" sz="1600" b="1" dirty="0" smtClean="0">
                <a:solidFill>
                  <a:srgbClr val="9933FF"/>
                </a:solidFill>
                <a:sym typeface="Wingdings 3" pitchFamily="18" charset="2"/>
              </a:rPr>
              <a:t> INTERDISCIPLINAIRE : 24</a:t>
            </a:r>
          </a:p>
          <a:p>
            <a:pPr>
              <a:lnSpc>
                <a:spcPct val="120000"/>
              </a:lnSpc>
            </a:pPr>
            <a:endParaRPr lang="fr-FR" sz="1600" b="1" dirty="0" smtClean="0">
              <a:solidFill>
                <a:srgbClr val="0000FF"/>
              </a:solidFill>
              <a:sym typeface="Wingdings 3" pitchFamily="18" charset="2"/>
            </a:endParaRPr>
          </a:p>
          <a:p>
            <a:pPr>
              <a:lnSpc>
                <a:spcPct val="120000"/>
              </a:lnSpc>
              <a:buFontTx/>
              <a:buChar char="•"/>
            </a:pPr>
            <a:r>
              <a:rPr lang="fr-FR" sz="1600" b="1" dirty="0" smtClean="0">
                <a:solidFill>
                  <a:srgbClr val="9933FF"/>
                </a:solidFill>
                <a:sym typeface="Wingdings 3" pitchFamily="18" charset="2"/>
              </a:rPr>
              <a:t> VALORISATION : 7</a:t>
            </a:r>
          </a:p>
          <a:p>
            <a:pPr marL="457200" lvl="2">
              <a:lnSpc>
                <a:spcPct val="120000"/>
              </a:lnSpc>
              <a:buFontTx/>
              <a:buChar char="•"/>
            </a:pPr>
            <a:endParaRPr lang="fr-FR" sz="1400" dirty="0" smtClean="0">
              <a:solidFill>
                <a:srgbClr val="0000FF"/>
              </a:solidFill>
              <a:sym typeface="Wingdings 3" pitchFamily="18" charset="2"/>
            </a:endParaRPr>
          </a:p>
        </p:txBody>
      </p:sp>
      <p:sp>
        <p:nvSpPr>
          <p:cNvPr id="6" name="Rectangle 5"/>
          <p:cNvSpPr/>
          <p:nvPr/>
        </p:nvSpPr>
        <p:spPr>
          <a:xfrm>
            <a:off x="-152400" y="5562600"/>
            <a:ext cx="9372600" cy="1274195"/>
          </a:xfrm>
          <a:prstGeom prst="rect">
            <a:avLst/>
          </a:prstGeom>
        </p:spPr>
        <p:txBody>
          <a:bodyPr wrap="square">
            <a:spAutoFit/>
          </a:bodyPr>
          <a:lstStyle/>
          <a:p>
            <a:pPr lvl="1">
              <a:lnSpc>
                <a:spcPct val="120000"/>
              </a:lnSpc>
            </a:pPr>
            <a:r>
              <a:rPr lang="fr-FR" sz="1600" dirty="0" smtClean="0">
                <a:solidFill>
                  <a:srgbClr val="FF0000"/>
                </a:solidFill>
                <a:sym typeface="Wingdings" pitchFamily="2" charset="2"/>
              </a:rPr>
              <a:t>  Forte prédominance de la construction/exploitation au détriment de la R&amp;D :</a:t>
            </a:r>
          </a:p>
          <a:p>
            <a:pPr lvl="1">
              <a:lnSpc>
                <a:spcPct val="120000"/>
              </a:lnSpc>
            </a:pPr>
            <a:r>
              <a:rPr lang="fr-FR" sz="1600" dirty="0" smtClean="0">
                <a:solidFill>
                  <a:srgbClr val="FF0000"/>
                </a:solidFill>
                <a:sym typeface="Wingdings" pitchFamily="2" charset="2"/>
              </a:rPr>
              <a:t>	- consécration du travail de R&amp;D effectué jusqu’en ~2008</a:t>
            </a:r>
          </a:p>
          <a:p>
            <a:pPr lvl="1">
              <a:lnSpc>
                <a:spcPct val="120000"/>
              </a:lnSpc>
            </a:pPr>
            <a:r>
              <a:rPr lang="fr-FR" sz="1600" dirty="0" smtClean="0">
                <a:solidFill>
                  <a:srgbClr val="FF0000"/>
                </a:solidFill>
                <a:sym typeface="Wingdings" pitchFamily="2" charset="2"/>
              </a:rPr>
              <a:t>	- mais transition abrupte en type d’activité et mode d’organisation pour la construction</a:t>
            </a:r>
          </a:p>
          <a:p>
            <a:pPr lvl="1">
              <a:lnSpc>
                <a:spcPct val="120000"/>
              </a:lnSpc>
            </a:pPr>
            <a:r>
              <a:rPr lang="fr-FR" sz="1600" dirty="0" smtClean="0">
                <a:solidFill>
                  <a:srgbClr val="FF0000"/>
                </a:solidFill>
                <a:sym typeface="Wingdings" pitchFamily="2" charset="2"/>
              </a:rPr>
              <a:t> 	- risque de perte de compétences à moyen et long terme pour la </a:t>
            </a:r>
            <a:r>
              <a:rPr lang="fr-FR" sz="1600" smtClean="0">
                <a:solidFill>
                  <a:srgbClr val="FF0000"/>
                </a:solidFill>
                <a:sym typeface="Wingdings" pitchFamily="2" charset="2"/>
              </a:rPr>
              <a:t>R&amp;D accélérateurs </a:t>
            </a:r>
            <a:endParaRPr lang="fr-FR" sz="1600" dirty="0" smtClean="0">
              <a:solidFill>
                <a:srgbClr val="FF0000"/>
              </a:solidFill>
              <a:sym typeface="Wingdings 3" pitchFamily="18" charset="2"/>
            </a:endParaRPr>
          </a:p>
        </p:txBody>
      </p:sp>
      <p:sp>
        <p:nvSpPr>
          <p:cNvPr id="11" name="Ellipse 10"/>
          <p:cNvSpPr/>
          <p:nvPr/>
        </p:nvSpPr>
        <p:spPr>
          <a:xfrm>
            <a:off x="5867400" y="1219200"/>
            <a:ext cx="685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3962400" y="1219200"/>
            <a:ext cx="685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381000"/>
            <a:ext cx="8229600" cy="13716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ETP </a:t>
            </a:r>
            <a:r>
              <a:rPr lang="en-GB" sz="2800" b="1" dirty="0" err="1" smtClean="0">
                <a:solidFill>
                  <a:srgbClr val="000099"/>
                </a:solidFill>
                <a:effectLst>
                  <a:outerShdw blurRad="38100" dist="38100" dir="2700000" algn="tl">
                    <a:srgbClr val="000000">
                      <a:alpha val="43137"/>
                    </a:srgbClr>
                  </a:outerShdw>
                </a:effectLst>
              </a:rPr>
              <a:t>accélérateurs</a:t>
            </a:r>
            <a:r>
              <a:rPr lang="en-GB" sz="2800" b="1" dirty="0" smtClean="0">
                <a:solidFill>
                  <a:srgbClr val="000099"/>
                </a:solidFill>
                <a:effectLst>
                  <a:outerShdw blurRad="38100" dist="38100" dir="2700000" algn="tl">
                    <a:srgbClr val="000000">
                      <a:alpha val="43137"/>
                    </a:srgbClr>
                  </a:outerShdw>
                </a:effectLst>
              </a:rPr>
              <a:t> en 2007 (IN2P3) :</a:t>
            </a:r>
          </a:p>
          <a:p>
            <a:pPr algn="ctr">
              <a:defRPr/>
            </a:pPr>
            <a:r>
              <a:rPr lang="en-GB" sz="2800" b="1" dirty="0" smtClean="0">
                <a:solidFill>
                  <a:srgbClr val="000099"/>
                </a:solidFill>
                <a:effectLst>
                  <a:outerShdw blurRad="38100" dist="38100" dir="2700000" algn="tl">
                    <a:srgbClr val="000000">
                      <a:alpha val="43137"/>
                    </a:srgbClr>
                  </a:outerShdw>
                </a:effectLst>
              </a:rPr>
              <a:t>par </a:t>
            </a:r>
            <a:r>
              <a:rPr lang="en-GB" sz="2800" b="1" dirty="0" err="1" smtClean="0">
                <a:solidFill>
                  <a:srgbClr val="000099"/>
                </a:solidFill>
                <a:effectLst>
                  <a:outerShdw blurRad="38100" dist="38100" dir="2700000" algn="tl">
                    <a:srgbClr val="000000">
                      <a:alpha val="43137"/>
                    </a:srgbClr>
                  </a:outerShdw>
                </a:effectLst>
              </a:rPr>
              <a:t>laboratoire</a:t>
            </a:r>
            <a:r>
              <a:rPr lang="en-GB" sz="2800" b="1" dirty="0" smtClean="0">
                <a:solidFill>
                  <a:srgbClr val="000099"/>
                </a:solidFill>
                <a:effectLst>
                  <a:outerShdw blurRad="38100" dist="38100" dir="2700000" algn="tl">
                    <a:srgbClr val="000000">
                      <a:alpha val="43137"/>
                    </a:srgbClr>
                  </a:outerShdw>
                </a:effectLst>
              </a:rPr>
              <a:t> (%)</a:t>
            </a:r>
            <a:endParaRPr lang="fr-FR" sz="2800" b="1" dirty="0">
              <a:solidFill>
                <a:srgbClr val="000099"/>
              </a:solidFill>
              <a:effectLst>
                <a:outerShdw blurRad="38100" dist="38100" dir="2700000" algn="tl">
                  <a:srgbClr val="000000">
                    <a:alpha val="43137"/>
                  </a:srgbClr>
                </a:outerShdw>
              </a:effectLst>
            </a:endParaRPr>
          </a:p>
        </p:txBody>
      </p:sp>
      <p:sp>
        <p:nvSpPr>
          <p:cNvPr id="4" name="Rectangle 3"/>
          <p:cNvSpPr/>
          <p:nvPr/>
        </p:nvSpPr>
        <p:spPr>
          <a:xfrm>
            <a:off x="0" y="6581001"/>
            <a:ext cx="9144000" cy="276999"/>
          </a:xfrm>
          <a:prstGeom prst="rect">
            <a:avLst/>
          </a:prstGeom>
        </p:spPr>
        <p:txBody>
          <a:bodyPr wrap="square">
            <a:spAutoFit/>
          </a:bodyPr>
          <a:lstStyle/>
          <a:p>
            <a:pPr algn="ctr"/>
            <a:r>
              <a:rPr lang="fr-FR" sz="1200" dirty="0" smtClean="0">
                <a:solidFill>
                  <a:srgbClr val="9933FF"/>
                </a:solidFill>
                <a:sym typeface="Wingdings 3" pitchFamily="18" charset="2"/>
              </a:rPr>
              <a:t>Etude B. </a:t>
            </a:r>
            <a:r>
              <a:rPr lang="fr-FR" sz="1200" dirty="0" err="1" smtClean="0">
                <a:solidFill>
                  <a:srgbClr val="9933FF"/>
                </a:solidFill>
                <a:sym typeface="Wingdings 3" pitchFamily="18" charset="2"/>
              </a:rPr>
              <a:t>Launé</a:t>
            </a:r>
            <a:endParaRPr lang="fr-FR" sz="1200" dirty="0">
              <a:solidFill>
                <a:srgbClr val="9933FF"/>
              </a:solidFill>
            </a:endParaRPr>
          </a:p>
        </p:txBody>
      </p:sp>
      <p:sp>
        <p:nvSpPr>
          <p:cNvPr id="5" name="Text Box 23"/>
          <p:cNvSpPr txBox="1">
            <a:spLocks noChangeArrowheads="1"/>
          </p:cNvSpPr>
          <p:nvPr/>
        </p:nvSpPr>
        <p:spPr bwMode="auto">
          <a:xfrm>
            <a:off x="76200" y="2059936"/>
            <a:ext cx="8763000" cy="3342453"/>
          </a:xfrm>
          <a:prstGeom prst="rect">
            <a:avLst/>
          </a:prstGeom>
          <a:noFill/>
          <a:ln w="12700">
            <a:noFill/>
            <a:miter lim="800000"/>
            <a:headEnd type="none" w="sm" len="sm"/>
            <a:tailEnd type="none" w="sm" len="sm"/>
          </a:ln>
        </p:spPr>
        <p:txBody>
          <a:bodyPr wrap="square">
            <a:spAutoFit/>
          </a:bodyPr>
          <a:lstStyle/>
          <a:p>
            <a:pPr>
              <a:lnSpc>
                <a:spcPct val="120000"/>
              </a:lnSpc>
              <a:buFontTx/>
              <a:buChar char="•"/>
            </a:pPr>
            <a:r>
              <a:rPr lang="fr-FR" sz="1600" dirty="0" smtClean="0">
                <a:solidFill>
                  <a:srgbClr val="9933FF"/>
                </a:solidFill>
                <a:sym typeface="Wingdings 3" pitchFamily="18" charset="2"/>
              </a:rPr>
              <a:t> ETP recensés : 267</a:t>
            </a:r>
          </a:p>
          <a:p>
            <a:pPr>
              <a:lnSpc>
                <a:spcPct val="120000"/>
              </a:lnSpc>
              <a:buFontTx/>
              <a:buChar char="•"/>
            </a:pPr>
            <a:endParaRPr lang="fr-FR" sz="1600" dirty="0" smtClean="0">
              <a:solidFill>
                <a:srgbClr val="0000FF"/>
              </a:solidFill>
              <a:sym typeface="Wingdings 3" pitchFamily="18" charset="2"/>
            </a:endParaRPr>
          </a:p>
          <a:p>
            <a:pPr>
              <a:lnSpc>
                <a:spcPct val="120000"/>
              </a:lnSpc>
              <a:buFontTx/>
              <a:buChar char="•"/>
            </a:pPr>
            <a:r>
              <a:rPr lang="fr-FR" sz="1600" dirty="0" smtClean="0">
                <a:solidFill>
                  <a:srgbClr val="0000FF"/>
                </a:solidFill>
                <a:sym typeface="Wingdings 3" pitchFamily="18" charset="2"/>
              </a:rPr>
              <a:t> 4 principaux labos :</a:t>
            </a:r>
          </a:p>
          <a:p>
            <a:pPr>
              <a:lnSpc>
                <a:spcPct val="120000"/>
              </a:lnSpc>
            </a:pPr>
            <a:r>
              <a:rPr lang="fr-FR" sz="1600" dirty="0" smtClean="0">
                <a:solidFill>
                  <a:srgbClr val="0000FF"/>
                </a:solidFill>
                <a:sym typeface="Wingdings 3" pitchFamily="18" charset="2"/>
              </a:rPr>
              <a:t> </a:t>
            </a:r>
          </a:p>
          <a:p>
            <a:pPr lvl="1">
              <a:lnSpc>
                <a:spcPct val="120000"/>
              </a:lnSpc>
              <a:buFontTx/>
              <a:buChar char="•"/>
            </a:pPr>
            <a:r>
              <a:rPr lang="fr-FR" sz="1600" dirty="0" smtClean="0">
                <a:solidFill>
                  <a:srgbClr val="0000FF"/>
                </a:solidFill>
                <a:sym typeface="Wingdings 3" pitchFamily="18" charset="2"/>
              </a:rPr>
              <a:t> GANIL (IN2P3): ~35%</a:t>
            </a:r>
          </a:p>
          <a:p>
            <a:pPr>
              <a:lnSpc>
                <a:spcPct val="120000"/>
              </a:lnSpc>
              <a:buFontTx/>
              <a:buChar char="•"/>
            </a:pPr>
            <a:endParaRPr lang="fr-FR" sz="1600" dirty="0" smtClean="0">
              <a:solidFill>
                <a:srgbClr val="0000FF"/>
              </a:solidFill>
              <a:sym typeface="Wingdings 3" pitchFamily="18" charset="2"/>
            </a:endParaRPr>
          </a:p>
          <a:p>
            <a:pPr lvl="1">
              <a:lnSpc>
                <a:spcPct val="120000"/>
              </a:lnSpc>
              <a:buFontTx/>
              <a:buChar char="•"/>
            </a:pPr>
            <a:r>
              <a:rPr lang="fr-FR" sz="1600" dirty="0" smtClean="0">
                <a:solidFill>
                  <a:srgbClr val="0000FF"/>
                </a:solidFill>
                <a:sym typeface="Wingdings 3" pitchFamily="18" charset="2"/>
              </a:rPr>
              <a:t> IPNO: ~27%</a:t>
            </a:r>
          </a:p>
          <a:p>
            <a:pPr>
              <a:lnSpc>
                <a:spcPct val="120000"/>
              </a:lnSpc>
              <a:buFontTx/>
              <a:buChar char="•"/>
            </a:pPr>
            <a:endParaRPr lang="fr-FR" sz="1600" dirty="0" smtClean="0">
              <a:solidFill>
                <a:srgbClr val="0000FF"/>
              </a:solidFill>
              <a:sym typeface="Wingdings 3" pitchFamily="18" charset="2"/>
            </a:endParaRPr>
          </a:p>
          <a:p>
            <a:pPr lvl="1">
              <a:lnSpc>
                <a:spcPct val="120000"/>
              </a:lnSpc>
              <a:buFontTx/>
              <a:buChar char="•"/>
            </a:pPr>
            <a:r>
              <a:rPr lang="fr-FR" sz="1600" dirty="0" smtClean="0">
                <a:solidFill>
                  <a:srgbClr val="0000FF"/>
                </a:solidFill>
                <a:sym typeface="Wingdings 3" pitchFamily="18" charset="2"/>
              </a:rPr>
              <a:t> LAL: ~15%</a:t>
            </a:r>
          </a:p>
          <a:p>
            <a:pPr>
              <a:lnSpc>
                <a:spcPct val="120000"/>
              </a:lnSpc>
              <a:buFontTx/>
              <a:buChar char="•"/>
            </a:pPr>
            <a:endParaRPr lang="fr-FR" sz="1600" dirty="0" smtClean="0">
              <a:solidFill>
                <a:srgbClr val="0000FF"/>
              </a:solidFill>
              <a:sym typeface="Wingdings 3" pitchFamily="18" charset="2"/>
            </a:endParaRPr>
          </a:p>
          <a:p>
            <a:pPr lvl="1">
              <a:lnSpc>
                <a:spcPct val="120000"/>
              </a:lnSpc>
              <a:buFontTx/>
              <a:buChar char="•"/>
            </a:pPr>
            <a:r>
              <a:rPr lang="fr-FR" sz="1600" dirty="0" smtClean="0">
                <a:solidFill>
                  <a:srgbClr val="0000FF"/>
                </a:solidFill>
                <a:sym typeface="Wingdings 3" pitchFamily="18" charset="2"/>
              </a:rPr>
              <a:t> LPSC: ~9%</a:t>
            </a:r>
            <a:endParaRPr lang="fr-FR" sz="1600" dirty="0" smtClean="0">
              <a:solidFill>
                <a:srgbClr val="0000FF"/>
              </a:solidFill>
              <a:sym typeface="Wingdings" pitchFamily="2" charset="2"/>
            </a:endParaRPr>
          </a:p>
        </p:txBody>
      </p:sp>
      <p:grpSp>
        <p:nvGrpSpPr>
          <p:cNvPr id="3" name="Groupe 6"/>
          <p:cNvGrpSpPr/>
          <p:nvPr/>
        </p:nvGrpSpPr>
        <p:grpSpPr>
          <a:xfrm>
            <a:off x="4128462" y="1524000"/>
            <a:ext cx="4863138" cy="4648200"/>
            <a:chOff x="4128462" y="1524000"/>
            <a:chExt cx="4863138" cy="4648200"/>
          </a:xfrm>
        </p:grpSpPr>
        <p:graphicFrame>
          <p:nvGraphicFramePr>
            <p:cNvPr id="1026" name="Object 2"/>
            <p:cNvGraphicFramePr>
              <a:graphicFrameLocks noChangeAspect="1"/>
            </p:cNvGraphicFramePr>
            <p:nvPr/>
          </p:nvGraphicFramePr>
          <p:xfrm>
            <a:off x="4128462" y="1663543"/>
            <a:ext cx="4710737" cy="4508657"/>
          </p:xfrm>
          <a:graphic>
            <a:graphicData uri="http://schemas.openxmlformats.org/presentationml/2006/ole">
              <mc:AlternateContent xmlns:mc="http://schemas.openxmlformats.org/markup-compatibility/2006">
                <mc:Choice xmlns:v="urn:schemas-microsoft-com:vml" Requires="v">
                  <p:oleObj spid="_x0000_s29745" name="Worksheet" r:id="rId3" imgW="5886353" imgH="3619565" progId="Excel.Sheet.8">
                    <p:embed/>
                  </p:oleObj>
                </mc:Choice>
                <mc:Fallback>
                  <p:oleObj name="Worksheet" r:id="rId3" imgW="5886353" imgH="3619565" progId="Excel.Sheet.8">
                    <p:embed/>
                    <p:pic>
                      <p:nvPicPr>
                        <p:cNvPr id="0" name="Picture 45"/>
                        <p:cNvPicPr>
                          <a:picLocks noChangeAspect="1" noChangeArrowheads="1"/>
                        </p:cNvPicPr>
                        <p:nvPr/>
                      </p:nvPicPr>
                      <p:blipFill>
                        <a:blip r:embed="rId4">
                          <a:extLst>
                            <a:ext uri="{28A0092B-C50C-407E-A947-70E740481C1C}">
                              <a14:useLocalDpi xmlns:a14="http://schemas.microsoft.com/office/drawing/2010/main" val="0"/>
                            </a:ext>
                          </a:extLst>
                        </a:blip>
                        <a:srcRect l="17735" t="5968" r="25687" b="5968"/>
                        <a:stretch>
                          <a:fillRect/>
                        </a:stretch>
                      </p:blipFill>
                      <p:spPr bwMode="auto">
                        <a:xfrm>
                          <a:off x="4128462" y="1663543"/>
                          <a:ext cx="4710737" cy="45086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8001000" y="1524000"/>
              <a:ext cx="990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381000"/>
            <a:ext cx="8229600" cy="13716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ETP </a:t>
            </a:r>
            <a:r>
              <a:rPr lang="en-GB" sz="2800" b="1" dirty="0" err="1" smtClean="0">
                <a:solidFill>
                  <a:srgbClr val="000099"/>
                </a:solidFill>
                <a:effectLst>
                  <a:outerShdw blurRad="38100" dist="38100" dir="2700000" algn="tl">
                    <a:srgbClr val="000000">
                      <a:alpha val="43137"/>
                    </a:srgbClr>
                  </a:outerShdw>
                </a:effectLst>
              </a:rPr>
              <a:t>accélérateurs</a:t>
            </a:r>
            <a:r>
              <a:rPr lang="en-GB" sz="2800" b="1" dirty="0" smtClean="0">
                <a:solidFill>
                  <a:srgbClr val="000099"/>
                </a:solidFill>
                <a:effectLst>
                  <a:outerShdw blurRad="38100" dist="38100" dir="2700000" algn="tl">
                    <a:srgbClr val="000000">
                      <a:alpha val="43137"/>
                    </a:srgbClr>
                  </a:outerShdw>
                </a:effectLst>
              </a:rPr>
              <a:t> en 2009 (IN2P3) : </a:t>
            </a:r>
          </a:p>
          <a:p>
            <a:pPr algn="ctr">
              <a:defRPr/>
            </a:pPr>
            <a:r>
              <a:rPr lang="en-GB" sz="2800" b="1" dirty="0" smtClean="0">
                <a:solidFill>
                  <a:srgbClr val="000099"/>
                </a:solidFill>
                <a:effectLst>
                  <a:outerShdw blurRad="38100" dist="38100" dir="2700000" algn="tl">
                    <a:srgbClr val="000000">
                      <a:alpha val="43137"/>
                    </a:srgbClr>
                  </a:outerShdw>
                </a:effectLst>
              </a:rPr>
              <a:t>par </a:t>
            </a:r>
            <a:r>
              <a:rPr lang="en-GB" sz="2800" b="1" dirty="0" err="1" smtClean="0">
                <a:solidFill>
                  <a:srgbClr val="000099"/>
                </a:solidFill>
                <a:effectLst>
                  <a:outerShdw blurRad="38100" dist="38100" dir="2700000" algn="tl">
                    <a:srgbClr val="000000">
                      <a:alpha val="43137"/>
                    </a:srgbClr>
                  </a:outerShdw>
                </a:effectLst>
              </a:rPr>
              <a:t>laboratoire</a:t>
            </a:r>
            <a:r>
              <a:rPr lang="en-GB" sz="2800" b="1" dirty="0" smtClean="0">
                <a:solidFill>
                  <a:srgbClr val="000099"/>
                </a:solidFill>
                <a:effectLst>
                  <a:outerShdw blurRad="38100" dist="38100" dir="2700000" algn="tl">
                    <a:srgbClr val="000000">
                      <a:alpha val="43137"/>
                    </a:srgbClr>
                  </a:outerShdw>
                </a:effectLst>
              </a:rPr>
              <a:t> (%)</a:t>
            </a:r>
            <a:endParaRPr lang="fr-FR" sz="2800" b="1" dirty="0">
              <a:solidFill>
                <a:srgbClr val="000099"/>
              </a:solidFill>
              <a:effectLst>
                <a:outerShdw blurRad="38100" dist="38100" dir="2700000" algn="tl">
                  <a:srgbClr val="000000">
                    <a:alpha val="43137"/>
                  </a:srgbClr>
                </a:outerShdw>
              </a:effectLst>
            </a:endParaRPr>
          </a:p>
        </p:txBody>
      </p:sp>
      <p:sp>
        <p:nvSpPr>
          <p:cNvPr id="6" name="Rectangle 5"/>
          <p:cNvSpPr/>
          <p:nvPr/>
        </p:nvSpPr>
        <p:spPr>
          <a:xfrm>
            <a:off x="0" y="6581001"/>
            <a:ext cx="9144000" cy="276999"/>
          </a:xfrm>
          <a:prstGeom prst="rect">
            <a:avLst/>
          </a:prstGeom>
        </p:spPr>
        <p:txBody>
          <a:bodyPr wrap="square">
            <a:spAutoFit/>
          </a:bodyPr>
          <a:lstStyle/>
          <a:p>
            <a:pPr algn="ctr"/>
            <a:r>
              <a:rPr lang="fr-FR" sz="1200" dirty="0" smtClean="0">
                <a:solidFill>
                  <a:srgbClr val="9933FF"/>
                </a:solidFill>
                <a:sym typeface="Wingdings 3" pitchFamily="18" charset="2"/>
              </a:rPr>
              <a:t>Etude B. </a:t>
            </a:r>
            <a:r>
              <a:rPr lang="fr-FR" sz="1200" dirty="0" err="1" smtClean="0">
                <a:solidFill>
                  <a:srgbClr val="9933FF"/>
                </a:solidFill>
                <a:sym typeface="Wingdings 3" pitchFamily="18" charset="2"/>
              </a:rPr>
              <a:t>Launé</a:t>
            </a:r>
            <a:endParaRPr lang="fr-FR" sz="1200" dirty="0">
              <a:solidFill>
                <a:srgbClr val="9933FF"/>
              </a:solidFill>
            </a:endParaRPr>
          </a:p>
        </p:txBody>
      </p:sp>
      <p:sp>
        <p:nvSpPr>
          <p:cNvPr id="8" name="Text Box 23"/>
          <p:cNvSpPr txBox="1">
            <a:spLocks noChangeArrowheads="1"/>
          </p:cNvSpPr>
          <p:nvPr/>
        </p:nvSpPr>
        <p:spPr bwMode="auto">
          <a:xfrm>
            <a:off x="76200" y="2059936"/>
            <a:ext cx="4038600" cy="3933384"/>
          </a:xfrm>
          <a:prstGeom prst="rect">
            <a:avLst/>
          </a:prstGeom>
          <a:noFill/>
          <a:ln w="12700">
            <a:noFill/>
            <a:miter lim="800000"/>
            <a:headEnd type="none" w="sm" len="sm"/>
            <a:tailEnd type="none" w="sm" len="sm"/>
          </a:ln>
        </p:spPr>
        <p:txBody>
          <a:bodyPr wrap="square">
            <a:spAutoFit/>
          </a:bodyPr>
          <a:lstStyle/>
          <a:p>
            <a:pPr>
              <a:lnSpc>
                <a:spcPct val="120000"/>
              </a:lnSpc>
              <a:buFontTx/>
              <a:buChar char="•"/>
            </a:pPr>
            <a:r>
              <a:rPr lang="fr-FR" sz="1600" dirty="0" smtClean="0">
                <a:solidFill>
                  <a:srgbClr val="9933FF"/>
                </a:solidFill>
                <a:sym typeface="Wingdings 3" pitchFamily="18" charset="2"/>
              </a:rPr>
              <a:t> ETP recensés : 287</a:t>
            </a:r>
          </a:p>
          <a:p>
            <a:pPr>
              <a:lnSpc>
                <a:spcPct val="120000"/>
              </a:lnSpc>
              <a:buFontTx/>
              <a:buChar char="•"/>
            </a:pPr>
            <a:endParaRPr lang="fr-FR" sz="1600" dirty="0" smtClean="0">
              <a:solidFill>
                <a:srgbClr val="9933FF"/>
              </a:solidFill>
              <a:sym typeface="Wingdings 3" pitchFamily="18" charset="2"/>
            </a:endParaRPr>
          </a:p>
          <a:p>
            <a:pPr>
              <a:lnSpc>
                <a:spcPct val="120000"/>
              </a:lnSpc>
              <a:buFontTx/>
              <a:buChar char="•"/>
            </a:pPr>
            <a:r>
              <a:rPr lang="fr-FR" sz="1600" dirty="0" smtClean="0">
                <a:solidFill>
                  <a:srgbClr val="0000FF"/>
                </a:solidFill>
                <a:sym typeface="Wingdings 3" pitchFamily="18" charset="2"/>
              </a:rPr>
              <a:t> GANIL (IN2P3): ~35%, stable</a:t>
            </a:r>
          </a:p>
          <a:p>
            <a:pPr>
              <a:lnSpc>
                <a:spcPct val="120000"/>
              </a:lnSpc>
              <a:buFontTx/>
              <a:buChar char="•"/>
            </a:pPr>
            <a:endParaRPr lang="fr-FR" sz="1600" dirty="0" smtClean="0">
              <a:solidFill>
                <a:srgbClr val="0000FF"/>
              </a:solidFill>
              <a:sym typeface="Wingdings 3" pitchFamily="18" charset="2"/>
            </a:endParaRPr>
          </a:p>
          <a:p>
            <a:pPr>
              <a:lnSpc>
                <a:spcPct val="120000"/>
              </a:lnSpc>
              <a:buFontTx/>
              <a:buChar char="•"/>
            </a:pPr>
            <a:r>
              <a:rPr lang="fr-FR" sz="1600" dirty="0" smtClean="0">
                <a:solidFill>
                  <a:srgbClr val="0000FF"/>
                </a:solidFill>
                <a:sym typeface="Wingdings 3" pitchFamily="18" charset="2"/>
              </a:rPr>
              <a:t> IPNO: ~25%, stable</a:t>
            </a:r>
          </a:p>
          <a:p>
            <a:pPr>
              <a:lnSpc>
                <a:spcPct val="120000"/>
              </a:lnSpc>
              <a:buFontTx/>
              <a:buChar char="•"/>
            </a:pPr>
            <a:endParaRPr lang="fr-FR" sz="1600" dirty="0" smtClean="0">
              <a:solidFill>
                <a:srgbClr val="0000FF"/>
              </a:solidFill>
              <a:sym typeface="Wingdings 3" pitchFamily="18" charset="2"/>
            </a:endParaRPr>
          </a:p>
          <a:p>
            <a:pPr>
              <a:lnSpc>
                <a:spcPct val="120000"/>
              </a:lnSpc>
              <a:buFontTx/>
              <a:buChar char="•"/>
            </a:pPr>
            <a:r>
              <a:rPr lang="fr-FR" sz="1600" dirty="0" smtClean="0">
                <a:solidFill>
                  <a:srgbClr val="0000FF"/>
                </a:solidFill>
                <a:sym typeface="Wingdings 3" pitchFamily="18" charset="2"/>
              </a:rPr>
              <a:t> LAL: ~11%, </a:t>
            </a:r>
          </a:p>
          <a:p>
            <a:pPr lvl="1">
              <a:lnSpc>
                <a:spcPct val="120000"/>
              </a:lnSpc>
              <a:buFont typeface="Wingdings" pitchFamily="2" charset="2"/>
              <a:buChar char="v"/>
            </a:pPr>
            <a:r>
              <a:rPr lang="fr-FR" sz="1600" dirty="0" smtClean="0">
                <a:solidFill>
                  <a:srgbClr val="0000FF"/>
                </a:solidFill>
                <a:sym typeface="Wingdings 3" pitchFamily="18" charset="2"/>
              </a:rPr>
              <a:t> baisse apparente (affectation  sur les projets à reprendre)</a:t>
            </a:r>
          </a:p>
          <a:p>
            <a:pPr lvl="1">
              <a:lnSpc>
                <a:spcPct val="120000"/>
              </a:lnSpc>
              <a:buFont typeface="Wingdings" pitchFamily="2" charset="2"/>
              <a:buChar char="v"/>
            </a:pPr>
            <a:endParaRPr lang="fr-FR" sz="1600" dirty="0" smtClean="0">
              <a:solidFill>
                <a:srgbClr val="0000FF"/>
              </a:solidFill>
              <a:sym typeface="Wingdings 3" pitchFamily="18" charset="2"/>
            </a:endParaRPr>
          </a:p>
          <a:p>
            <a:pPr>
              <a:lnSpc>
                <a:spcPct val="120000"/>
              </a:lnSpc>
              <a:buFontTx/>
              <a:buChar char="•"/>
            </a:pPr>
            <a:r>
              <a:rPr lang="fr-FR" sz="1600" dirty="0" smtClean="0">
                <a:solidFill>
                  <a:srgbClr val="0000FF"/>
                </a:solidFill>
                <a:sym typeface="Wingdings 3" pitchFamily="18" charset="2"/>
              </a:rPr>
              <a:t> LPSC: ~13%</a:t>
            </a:r>
          </a:p>
          <a:p>
            <a:pPr lvl="1">
              <a:lnSpc>
                <a:spcPct val="120000"/>
              </a:lnSpc>
              <a:buFont typeface="Wingdings" pitchFamily="2" charset="2"/>
              <a:buChar char="v"/>
            </a:pPr>
            <a:r>
              <a:rPr lang="fr-FR" sz="1600" dirty="0" smtClean="0">
                <a:solidFill>
                  <a:srgbClr val="0000FF"/>
                </a:solidFill>
                <a:sym typeface="Wingdings 3" pitchFamily="18" charset="2"/>
              </a:rPr>
              <a:t> augmentation due à la </a:t>
            </a:r>
          </a:p>
          <a:p>
            <a:pPr>
              <a:lnSpc>
                <a:spcPct val="120000"/>
              </a:lnSpc>
            </a:pPr>
            <a:r>
              <a:rPr lang="fr-FR" sz="1600" dirty="0" smtClean="0">
                <a:solidFill>
                  <a:srgbClr val="0000FF"/>
                </a:solidFill>
                <a:sym typeface="Wingdings 3" pitchFamily="18" charset="2"/>
              </a:rPr>
              <a:t>construction de GUINEVERE</a:t>
            </a:r>
            <a:endParaRPr lang="fr-FR" sz="1600" dirty="0" smtClean="0">
              <a:solidFill>
                <a:srgbClr val="0000FF"/>
              </a:solidFill>
              <a:sym typeface="Wingdings" pitchFamily="2" charset="2"/>
            </a:endParaRPr>
          </a:p>
        </p:txBody>
      </p:sp>
      <p:grpSp>
        <p:nvGrpSpPr>
          <p:cNvPr id="3" name="Groupe 10"/>
          <p:cNvGrpSpPr/>
          <p:nvPr/>
        </p:nvGrpSpPr>
        <p:grpSpPr>
          <a:xfrm>
            <a:off x="3962400" y="1600200"/>
            <a:ext cx="5181600" cy="4625975"/>
            <a:chOff x="3763962" y="1600200"/>
            <a:chExt cx="5303838" cy="4625975"/>
          </a:xfrm>
        </p:grpSpPr>
        <p:graphicFrame>
          <p:nvGraphicFramePr>
            <p:cNvPr id="2052" name="Object 4"/>
            <p:cNvGraphicFramePr>
              <a:graphicFrameLocks noChangeAspect="1"/>
            </p:cNvGraphicFramePr>
            <p:nvPr/>
          </p:nvGraphicFramePr>
          <p:xfrm>
            <a:off x="3763962" y="1698625"/>
            <a:ext cx="5227638" cy="4527550"/>
          </p:xfrm>
          <a:graphic>
            <a:graphicData uri="http://schemas.openxmlformats.org/presentationml/2006/ole">
              <mc:AlternateContent xmlns:mc="http://schemas.openxmlformats.org/markup-compatibility/2006">
                <mc:Choice xmlns:v="urn:schemas-microsoft-com:vml" Requires="v">
                  <p:oleObj spid="_x0000_s30769" name="Worksheet" r:id="rId3" imgW="5886450" imgH="3619500" progId="Excel.Sheet.8">
                    <p:embed/>
                  </p:oleObj>
                </mc:Choice>
                <mc:Fallback>
                  <p:oleObj name="Worksheet" r:id="rId3" imgW="5886450" imgH="3619500" progId="Excel.Sheet.8">
                    <p:embed/>
                    <p:pic>
                      <p:nvPicPr>
                        <p:cNvPr id="0" name="Picture 45"/>
                        <p:cNvPicPr>
                          <a:picLocks noChangeAspect="1" noChangeArrowheads="1"/>
                        </p:cNvPicPr>
                        <p:nvPr/>
                      </p:nvPicPr>
                      <p:blipFill>
                        <a:blip r:embed="rId4">
                          <a:extLst>
                            <a:ext uri="{28A0092B-C50C-407E-A947-70E740481C1C}">
                              <a14:useLocalDpi xmlns:a14="http://schemas.microsoft.com/office/drawing/2010/main" val="0"/>
                            </a:ext>
                          </a:extLst>
                        </a:blip>
                        <a:srcRect l="12231" t="4973" r="23851" b="4973"/>
                        <a:stretch>
                          <a:fillRect/>
                        </a:stretch>
                      </p:blipFill>
                      <p:spPr bwMode="auto">
                        <a:xfrm>
                          <a:off x="3763962" y="1698625"/>
                          <a:ext cx="5227638" cy="452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7848600" y="1600200"/>
              <a:ext cx="12192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52400"/>
            <a:ext cx="8229600" cy="13716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ETP </a:t>
            </a:r>
            <a:r>
              <a:rPr lang="en-GB" sz="2800" b="1" dirty="0" err="1" smtClean="0">
                <a:solidFill>
                  <a:srgbClr val="000099"/>
                </a:solidFill>
                <a:effectLst>
                  <a:outerShdw blurRad="38100" dist="38100" dir="2700000" algn="tl">
                    <a:srgbClr val="000000">
                      <a:alpha val="43137"/>
                    </a:srgbClr>
                  </a:outerShdw>
                </a:effectLst>
              </a:rPr>
              <a:t>accélérateurs</a:t>
            </a:r>
            <a:r>
              <a:rPr lang="en-GB" sz="2800" b="1" dirty="0" smtClean="0">
                <a:solidFill>
                  <a:srgbClr val="000099"/>
                </a:solidFill>
                <a:effectLst>
                  <a:outerShdw blurRad="38100" dist="38100" dir="2700000" algn="tl">
                    <a:srgbClr val="000000">
                      <a:alpha val="43137"/>
                    </a:srgbClr>
                  </a:outerShdw>
                </a:effectLst>
              </a:rPr>
              <a:t> en 2009 (IN2P3) : </a:t>
            </a:r>
          </a:p>
          <a:p>
            <a:pPr algn="ctr">
              <a:defRPr/>
            </a:pPr>
            <a:r>
              <a:rPr lang="en-GB" sz="2800" b="1" dirty="0" smtClean="0">
                <a:solidFill>
                  <a:srgbClr val="000099"/>
                </a:solidFill>
                <a:effectLst>
                  <a:outerShdw blurRad="38100" dist="38100" dir="2700000" algn="tl">
                    <a:srgbClr val="000000">
                      <a:alpha val="43137"/>
                    </a:srgbClr>
                  </a:outerShdw>
                </a:effectLst>
              </a:rPr>
              <a:t>par </a:t>
            </a:r>
            <a:r>
              <a:rPr lang="en-GB" sz="2800" b="1" dirty="0" err="1" smtClean="0">
                <a:solidFill>
                  <a:srgbClr val="000099"/>
                </a:solidFill>
                <a:effectLst>
                  <a:outerShdw blurRad="38100" dist="38100" dir="2700000" algn="tl">
                    <a:srgbClr val="000000">
                      <a:alpha val="43137"/>
                    </a:srgbClr>
                  </a:outerShdw>
                </a:effectLst>
              </a:rPr>
              <a:t>activité</a:t>
            </a:r>
            <a:r>
              <a:rPr lang="en-GB" sz="2800" b="1" dirty="0" smtClean="0">
                <a:solidFill>
                  <a:srgbClr val="000099"/>
                </a:solidFill>
                <a:effectLst>
                  <a:outerShdw blurRad="38100" dist="38100" dir="2700000" algn="tl">
                    <a:srgbClr val="000000">
                      <a:alpha val="43137"/>
                    </a:srgbClr>
                  </a:outerShdw>
                </a:effectLst>
              </a:rPr>
              <a:t> / </a:t>
            </a:r>
            <a:r>
              <a:rPr lang="en-GB" sz="2800" b="1" dirty="0" err="1" smtClean="0">
                <a:solidFill>
                  <a:srgbClr val="000099"/>
                </a:solidFill>
                <a:effectLst>
                  <a:outerShdw blurRad="38100" dist="38100" dir="2700000" algn="tl">
                    <a:srgbClr val="000000">
                      <a:alpha val="43137"/>
                    </a:srgbClr>
                  </a:outerShdw>
                </a:effectLst>
              </a:rPr>
              <a:t>projet</a:t>
            </a:r>
            <a:endParaRPr lang="fr-FR" sz="2800" b="1" dirty="0">
              <a:solidFill>
                <a:srgbClr val="000099"/>
              </a:solidFill>
              <a:effectLst>
                <a:outerShdw blurRad="38100" dist="38100" dir="2700000" algn="tl">
                  <a:srgbClr val="000000">
                    <a:alpha val="43137"/>
                  </a:srgbClr>
                </a:outerShdw>
              </a:effectLst>
            </a:endParaRPr>
          </a:p>
        </p:txBody>
      </p:sp>
      <p:graphicFrame>
        <p:nvGraphicFramePr>
          <p:cNvPr id="5" name="Graphique 4"/>
          <p:cNvGraphicFramePr/>
          <p:nvPr/>
        </p:nvGraphicFramePr>
        <p:xfrm>
          <a:off x="1143000" y="1371600"/>
          <a:ext cx="6824706" cy="533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0" y="6581001"/>
            <a:ext cx="9144000" cy="276999"/>
          </a:xfrm>
          <a:prstGeom prst="rect">
            <a:avLst/>
          </a:prstGeom>
        </p:spPr>
        <p:txBody>
          <a:bodyPr wrap="square">
            <a:spAutoFit/>
          </a:bodyPr>
          <a:lstStyle/>
          <a:p>
            <a:pPr algn="ctr"/>
            <a:r>
              <a:rPr lang="fr-FR" sz="1200" dirty="0" smtClean="0">
                <a:solidFill>
                  <a:srgbClr val="9933FF"/>
                </a:solidFill>
                <a:sym typeface="Wingdings 3" pitchFamily="18" charset="2"/>
              </a:rPr>
              <a:t>Etude B. </a:t>
            </a:r>
            <a:r>
              <a:rPr lang="fr-FR" sz="1200" dirty="0" err="1" smtClean="0">
                <a:solidFill>
                  <a:srgbClr val="9933FF"/>
                </a:solidFill>
                <a:sym typeface="Wingdings 3" pitchFamily="18" charset="2"/>
              </a:rPr>
              <a:t>Launé</a:t>
            </a:r>
            <a:endParaRPr lang="fr-FR" sz="1200" dirty="0">
              <a:solidFill>
                <a:srgbClr val="9933FF"/>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LHC 2010-2012:</a:t>
            </a:r>
          </a:p>
          <a:p>
            <a:pPr algn="ctr">
              <a:defRPr/>
            </a:pPr>
            <a:r>
              <a:rPr lang="fr-FR" sz="2800" b="1" dirty="0" smtClean="0">
                <a:solidFill>
                  <a:srgbClr val="000099"/>
                </a:solidFill>
                <a:effectLst>
                  <a:outerShdw blurRad="38100" dist="38100" dir="2700000" algn="tl">
                    <a:srgbClr val="000000">
                      <a:alpha val="43137"/>
                    </a:srgbClr>
                  </a:outerShdw>
                </a:effectLst>
              </a:rPr>
              <a:t>Leçons à titre personnel</a:t>
            </a:r>
            <a:endParaRPr lang="fr-FR" sz="2800" b="1" dirty="0">
              <a:solidFill>
                <a:srgbClr val="000099"/>
              </a:solidFill>
              <a:effectLst>
                <a:outerShdw blurRad="38100" dist="38100" dir="2700000" algn="tl">
                  <a:srgbClr val="000000">
                    <a:alpha val="43137"/>
                  </a:srgbClr>
                </a:outerShdw>
              </a:effectLst>
            </a:endParaRPr>
          </a:p>
        </p:txBody>
      </p:sp>
      <p:sp>
        <p:nvSpPr>
          <p:cNvPr id="3" name="Text Box 23"/>
          <p:cNvSpPr txBox="1">
            <a:spLocks noChangeArrowheads="1"/>
          </p:cNvSpPr>
          <p:nvPr/>
        </p:nvSpPr>
        <p:spPr bwMode="auto">
          <a:xfrm>
            <a:off x="449178" y="1371600"/>
            <a:ext cx="8466221" cy="5410712"/>
          </a:xfrm>
          <a:prstGeom prst="rect">
            <a:avLst/>
          </a:prstGeom>
          <a:noFill/>
          <a:ln w="12700">
            <a:noFill/>
            <a:miter lim="800000"/>
            <a:headEnd type="none" w="sm" len="sm"/>
            <a:tailEnd type="none" w="sm" len="sm"/>
          </a:ln>
        </p:spPr>
        <p:txBody>
          <a:bodyPr wrap="square">
            <a:spAutoFit/>
          </a:bodyPr>
          <a:lstStyle/>
          <a:p>
            <a:pPr>
              <a:lnSpc>
                <a:spcPct val="120000"/>
              </a:lnSpc>
              <a:buFontTx/>
              <a:buChar char="•"/>
            </a:pPr>
            <a:r>
              <a:rPr lang="fr-FR" sz="2400" dirty="0" smtClean="0">
                <a:solidFill>
                  <a:srgbClr val="0000FF"/>
                </a:solidFill>
                <a:sym typeface="Wingdings 3" pitchFamily="18" charset="2"/>
              </a:rPr>
              <a:t> Importance relative des deux Paramètres déterminants,</a:t>
            </a:r>
          </a:p>
          <a:p>
            <a:pPr algn="ctr">
              <a:lnSpc>
                <a:spcPct val="120000"/>
              </a:lnSpc>
            </a:pPr>
            <a:r>
              <a:rPr lang="fr-FR" sz="2400" dirty="0" smtClean="0">
                <a:solidFill>
                  <a:srgbClr val="0000FF"/>
                </a:solidFill>
                <a:sym typeface="Wingdings 3" pitchFamily="18" charset="2"/>
              </a:rPr>
              <a:t>Energie et Luminosité:</a:t>
            </a:r>
          </a:p>
          <a:p>
            <a:pPr algn="ctr">
              <a:lnSpc>
                <a:spcPct val="120000"/>
              </a:lnSpc>
            </a:pPr>
            <a:endParaRPr lang="fr-FR" sz="2400" dirty="0">
              <a:solidFill>
                <a:srgbClr val="0000FF"/>
              </a:solidFill>
              <a:sym typeface="Wingdings 3" pitchFamily="18" charset="2"/>
            </a:endParaRPr>
          </a:p>
          <a:p>
            <a:pPr algn="ctr">
              <a:lnSpc>
                <a:spcPct val="120000"/>
              </a:lnSpc>
            </a:pPr>
            <a:r>
              <a:rPr lang="fr-FR" sz="2400" i="1" dirty="0" smtClean="0">
                <a:solidFill>
                  <a:srgbClr val="0000FF"/>
                </a:solidFill>
                <a:sym typeface="Wingdings" pitchFamily="2" charset="2"/>
              </a:rPr>
              <a:t>La clé du succès </a:t>
            </a:r>
            <a:r>
              <a:rPr lang="fr-FR" sz="2400" i="1" dirty="0">
                <a:solidFill>
                  <a:srgbClr val="0000FF"/>
                </a:solidFill>
                <a:sym typeface="Wingdings" pitchFamily="2" charset="2"/>
              </a:rPr>
              <a:t>de l’exploration du secteur du </a:t>
            </a:r>
            <a:r>
              <a:rPr lang="fr-FR" sz="2400" i="1" dirty="0" err="1">
                <a:solidFill>
                  <a:srgbClr val="0000FF"/>
                </a:solidFill>
                <a:sym typeface="Wingdings" pitchFamily="2" charset="2"/>
              </a:rPr>
              <a:t>Higgs</a:t>
            </a:r>
            <a:r>
              <a:rPr lang="fr-FR" sz="2400" i="1" dirty="0">
                <a:solidFill>
                  <a:srgbClr val="0000FF"/>
                </a:solidFill>
                <a:sym typeface="Wingdings" pitchFamily="2" charset="2"/>
              </a:rPr>
              <a:t> </a:t>
            </a:r>
            <a:r>
              <a:rPr lang="fr-FR" sz="2400" i="1" dirty="0" smtClean="0">
                <a:solidFill>
                  <a:srgbClr val="0000FF"/>
                </a:solidFill>
                <a:sym typeface="Wingdings" pitchFamily="2" charset="2"/>
              </a:rPr>
              <a:t>est la haute luminosité</a:t>
            </a:r>
          </a:p>
          <a:p>
            <a:pPr algn="ctr">
              <a:lnSpc>
                <a:spcPct val="120000"/>
              </a:lnSpc>
            </a:pPr>
            <a:endParaRPr lang="fr-FR" sz="2400" dirty="0" smtClean="0">
              <a:solidFill>
                <a:srgbClr val="0000FF"/>
              </a:solidFill>
              <a:sym typeface="Wingdings 3" pitchFamily="18" charset="2"/>
            </a:endParaRPr>
          </a:p>
          <a:p>
            <a:pPr>
              <a:lnSpc>
                <a:spcPct val="120000"/>
              </a:lnSpc>
              <a:buFontTx/>
              <a:buChar char="•"/>
            </a:pPr>
            <a:r>
              <a:rPr lang="fr-FR" sz="2400" dirty="0">
                <a:solidFill>
                  <a:srgbClr val="0000FF"/>
                </a:solidFill>
                <a:sym typeface="Wingdings 3" pitchFamily="18" charset="2"/>
              </a:rPr>
              <a:t> </a:t>
            </a:r>
            <a:r>
              <a:rPr lang="fr-FR" sz="2400" dirty="0" smtClean="0">
                <a:solidFill>
                  <a:srgbClr val="0000FF"/>
                </a:solidFill>
                <a:sym typeface="Wingdings 3" pitchFamily="18" charset="2"/>
              </a:rPr>
              <a:t>Importance relative de la Technologie et de la Faisceau-</a:t>
            </a:r>
            <a:r>
              <a:rPr lang="fr-FR" sz="2400" dirty="0" err="1" smtClean="0">
                <a:solidFill>
                  <a:srgbClr val="0000FF"/>
                </a:solidFill>
                <a:sym typeface="Wingdings 3" pitchFamily="18" charset="2"/>
              </a:rPr>
              <a:t>logie</a:t>
            </a:r>
            <a:r>
              <a:rPr lang="fr-FR" sz="2400" dirty="0" smtClean="0">
                <a:solidFill>
                  <a:srgbClr val="0000FF"/>
                </a:solidFill>
                <a:sym typeface="Wingdings 3" pitchFamily="18" charset="2"/>
              </a:rPr>
              <a:t> (en incluant l’Opération):</a:t>
            </a:r>
          </a:p>
          <a:p>
            <a:pPr>
              <a:lnSpc>
                <a:spcPct val="120000"/>
              </a:lnSpc>
              <a:buFontTx/>
              <a:buChar char="•"/>
            </a:pPr>
            <a:endParaRPr lang="fr-FR" sz="2400" dirty="0">
              <a:solidFill>
                <a:srgbClr val="0000FF"/>
              </a:solidFill>
              <a:sym typeface="Wingdings 3" pitchFamily="18" charset="2"/>
            </a:endParaRPr>
          </a:p>
          <a:p>
            <a:pPr algn="ctr">
              <a:lnSpc>
                <a:spcPct val="120000"/>
              </a:lnSpc>
            </a:pPr>
            <a:r>
              <a:rPr lang="fr-FR" sz="2400" i="1" dirty="0" smtClean="0">
                <a:solidFill>
                  <a:srgbClr val="0000FF"/>
                </a:solidFill>
                <a:sym typeface="Wingdings" pitchFamily="2" charset="2"/>
              </a:rPr>
              <a:t>Le mérite du succès de l’exploration du secteur du </a:t>
            </a:r>
            <a:r>
              <a:rPr lang="fr-FR" sz="2400" i="1" dirty="0" err="1" smtClean="0">
                <a:solidFill>
                  <a:srgbClr val="0000FF"/>
                </a:solidFill>
                <a:sym typeface="Wingdings" pitchFamily="2" charset="2"/>
              </a:rPr>
              <a:t>Higgs</a:t>
            </a:r>
            <a:r>
              <a:rPr lang="fr-FR" sz="2400" i="1" dirty="0" smtClean="0">
                <a:solidFill>
                  <a:srgbClr val="0000FF"/>
                </a:solidFill>
                <a:sym typeface="Wingdings" pitchFamily="2" charset="2"/>
              </a:rPr>
              <a:t> est du en grande partie à la flexibilité des paramètres de réglage du collisionneur et des injecteurs.</a:t>
            </a:r>
            <a:endParaRPr lang="fr-FR" sz="2400" i="1" dirty="0">
              <a:solidFill>
                <a:srgbClr val="0000FF"/>
              </a:solidFill>
              <a:sym typeface="Wingdings" pitchFamily="2" charset="2"/>
            </a:endParaRPr>
          </a:p>
        </p:txBody>
      </p:sp>
    </p:spTree>
    <p:extLst>
      <p:ext uri="{BB962C8B-B14F-4D97-AF65-F5344CB8AC3E}">
        <p14:creationId xmlns:p14="http://schemas.microsoft.com/office/powerpoint/2010/main" val="1612058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en-GB" sz="2800" b="1" dirty="0" err="1" smtClean="0">
                <a:solidFill>
                  <a:srgbClr val="000099"/>
                </a:solidFill>
                <a:effectLst>
                  <a:outerShdw blurRad="38100" dist="38100" dir="2700000" algn="tl">
                    <a:srgbClr val="000000">
                      <a:alpha val="43137"/>
                    </a:srgbClr>
                  </a:outerShdw>
                </a:effectLst>
              </a:rPr>
              <a:t>Pyramide</a:t>
            </a:r>
            <a:r>
              <a:rPr lang="en-GB" sz="2800" b="1" dirty="0" smtClean="0">
                <a:solidFill>
                  <a:srgbClr val="000099"/>
                </a:solidFill>
                <a:effectLst>
                  <a:outerShdw blurRad="38100" dist="38100" dir="2700000" algn="tl">
                    <a:srgbClr val="000000">
                      <a:alpha val="43137"/>
                    </a:srgbClr>
                  </a:outerShdw>
                </a:effectLst>
              </a:rPr>
              <a:t> des </a:t>
            </a:r>
            <a:r>
              <a:rPr lang="en-GB" sz="2800" b="1" dirty="0" err="1" smtClean="0">
                <a:solidFill>
                  <a:srgbClr val="000099"/>
                </a:solidFill>
                <a:effectLst>
                  <a:outerShdw blurRad="38100" dist="38100" dir="2700000" algn="tl">
                    <a:srgbClr val="000000">
                      <a:alpha val="43137"/>
                    </a:srgbClr>
                  </a:outerShdw>
                </a:effectLst>
              </a:rPr>
              <a:t>âges</a:t>
            </a:r>
            <a:r>
              <a:rPr lang="en-GB" sz="2800" b="1" dirty="0" smtClean="0">
                <a:solidFill>
                  <a:srgbClr val="000099"/>
                </a:solidFill>
                <a:effectLst>
                  <a:outerShdw blurRad="38100" dist="38100" dir="2700000" algn="tl">
                    <a:srgbClr val="000000">
                      <a:alpha val="43137"/>
                    </a:srgbClr>
                  </a:outerShdw>
                </a:effectLst>
              </a:rPr>
              <a:t> en 2009 (IN2P3)</a:t>
            </a:r>
            <a:endParaRPr lang="fr-FR" sz="2800" b="1" dirty="0">
              <a:solidFill>
                <a:srgbClr val="000099"/>
              </a:solidFill>
              <a:effectLst>
                <a:outerShdw blurRad="38100" dist="38100" dir="2700000" algn="tl">
                  <a:srgbClr val="000000">
                    <a:alpha val="43137"/>
                  </a:srgbClr>
                </a:outerShdw>
              </a:effectLst>
            </a:endParaRPr>
          </a:p>
        </p:txBody>
      </p:sp>
      <p:graphicFrame>
        <p:nvGraphicFramePr>
          <p:cNvPr id="4098" name="Object 2"/>
          <p:cNvGraphicFramePr>
            <a:graphicFrameLocks noChangeAspect="1"/>
          </p:cNvGraphicFramePr>
          <p:nvPr/>
        </p:nvGraphicFramePr>
        <p:xfrm>
          <a:off x="1828800" y="2266217"/>
          <a:ext cx="5662613" cy="4058383"/>
        </p:xfrm>
        <a:graphic>
          <a:graphicData uri="http://schemas.openxmlformats.org/presentationml/2006/ole">
            <mc:AlternateContent xmlns:mc="http://schemas.openxmlformats.org/markup-compatibility/2006">
              <mc:Choice xmlns:v="urn:schemas-microsoft-com:vml" Requires="v">
                <p:oleObj spid="_x0000_s31793" name="Graphique" r:id="rId3" imgW="5076825" imgH="3638550" progId="Excel.Sheet.8">
                  <p:embed/>
                </p:oleObj>
              </mc:Choice>
              <mc:Fallback>
                <p:oleObj name="Graphique" r:id="rId3" imgW="5076825" imgH="3638550" progId="Excel.Sheet.8">
                  <p:embed/>
                  <p:pic>
                    <p:nvPicPr>
                      <p:cNvPr id="0"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266217"/>
                        <a:ext cx="5662613" cy="40583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0" y="6581001"/>
            <a:ext cx="9144000" cy="276999"/>
          </a:xfrm>
          <a:prstGeom prst="rect">
            <a:avLst/>
          </a:prstGeom>
        </p:spPr>
        <p:txBody>
          <a:bodyPr wrap="square">
            <a:spAutoFit/>
          </a:bodyPr>
          <a:lstStyle/>
          <a:p>
            <a:pPr algn="ctr"/>
            <a:r>
              <a:rPr lang="fr-FR" sz="1200" dirty="0" smtClean="0">
                <a:solidFill>
                  <a:srgbClr val="9933FF"/>
                </a:solidFill>
                <a:sym typeface="Wingdings 3" pitchFamily="18" charset="2"/>
              </a:rPr>
              <a:t>Etude B. </a:t>
            </a:r>
            <a:r>
              <a:rPr lang="fr-FR" sz="1200" dirty="0" err="1" smtClean="0">
                <a:solidFill>
                  <a:srgbClr val="9933FF"/>
                </a:solidFill>
                <a:sym typeface="Wingdings 3" pitchFamily="18" charset="2"/>
              </a:rPr>
              <a:t>Launé</a:t>
            </a:r>
            <a:endParaRPr lang="fr-FR" sz="1200" dirty="0">
              <a:solidFill>
                <a:srgbClr val="9933FF"/>
              </a:solidFill>
            </a:endParaRPr>
          </a:p>
        </p:txBody>
      </p:sp>
      <p:sp>
        <p:nvSpPr>
          <p:cNvPr id="7" name="Ellipse 6"/>
          <p:cNvSpPr/>
          <p:nvPr/>
        </p:nvSpPr>
        <p:spPr>
          <a:xfrm>
            <a:off x="5662613" y="3790217"/>
            <a:ext cx="1524000" cy="2286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ext Box 23"/>
          <p:cNvSpPr txBox="1">
            <a:spLocks noChangeArrowheads="1"/>
          </p:cNvSpPr>
          <p:nvPr/>
        </p:nvSpPr>
        <p:spPr bwMode="auto">
          <a:xfrm>
            <a:off x="0" y="1341438"/>
            <a:ext cx="9144000" cy="978729"/>
          </a:xfrm>
          <a:prstGeom prst="rect">
            <a:avLst/>
          </a:prstGeom>
          <a:noFill/>
          <a:ln w="12700">
            <a:noFill/>
            <a:miter lim="800000"/>
            <a:headEnd type="none" w="sm" len="sm"/>
            <a:tailEnd type="none" w="sm" len="sm"/>
          </a:ln>
        </p:spPr>
        <p:txBody>
          <a:bodyPr>
            <a:spAutoFit/>
          </a:bodyPr>
          <a:lstStyle/>
          <a:p>
            <a:pPr>
              <a:lnSpc>
                <a:spcPct val="120000"/>
              </a:lnSpc>
              <a:buFontTx/>
              <a:buChar char="•"/>
            </a:pPr>
            <a:r>
              <a:rPr lang="fr-FR" sz="1600" dirty="0" smtClean="0">
                <a:solidFill>
                  <a:srgbClr val="0000FF"/>
                </a:solidFill>
                <a:sym typeface="Wingdings 3" pitchFamily="18" charset="2"/>
              </a:rPr>
              <a:t> Moyenne ~ 44 ans</a:t>
            </a:r>
          </a:p>
          <a:p>
            <a:pPr>
              <a:lnSpc>
                <a:spcPct val="120000"/>
              </a:lnSpc>
              <a:buFontTx/>
              <a:buChar char="•"/>
            </a:pPr>
            <a:r>
              <a:rPr lang="fr-FR" sz="1600" dirty="0" smtClean="0">
                <a:solidFill>
                  <a:srgbClr val="0000FF"/>
                </a:solidFill>
                <a:sym typeface="Wingdings 3" pitchFamily="18" charset="2"/>
              </a:rPr>
              <a:t> Décalage vers les âges élevés</a:t>
            </a:r>
          </a:p>
          <a:p>
            <a:pPr>
              <a:lnSpc>
                <a:spcPct val="120000"/>
              </a:lnSpc>
            </a:pPr>
            <a:r>
              <a:rPr lang="fr-FR" sz="1600" dirty="0" smtClean="0">
                <a:solidFill>
                  <a:srgbClr val="FF0000"/>
                </a:solidFill>
                <a:sym typeface="Wingdings" pitchFamily="2" charset="2"/>
              </a:rPr>
              <a:t>	 </a:t>
            </a:r>
            <a:r>
              <a:rPr lang="fr-FR" sz="1600" dirty="0" smtClean="0">
                <a:solidFill>
                  <a:srgbClr val="FF0000"/>
                </a:solidFill>
                <a:sym typeface="Wingdings 3" pitchFamily="18" charset="2"/>
              </a:rPr>
              <a:t>tension prévisible dans les années à venir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228600"/>
            <a:ext cx="8229600" cy="13716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ETP </a:t>
            </a:r>
            <a:r>
              <a:rPr lang="en-GB" sz="2800" b="1" dirty="0" err="1" smtClean="0">
                <a:solidFill>
                  <a:srgbClr val="000099"/>
                </a:solidFill>
                <a:effectLst>
                  <a:outerShdw blurRad="38100" dist="38100" dir="2700000" algn="tl">
                    <a:srgbClr val="000000">
                      <a:alpha val="43137"/>
                    </a:srgbClr>
                  </a:outerShdw>
                </a:effectLst>
              </a:rPr>
              <a:t>accélérateurs</a:t>
            </a:r>
            <a:r>
              <a:rPr lang="en-GB" sz="2800" b="1" dirty="0" smtClean="0">
                <a:solidFill>
                  <a:srgbClr val="000099"/>
                </a:solidFill>
                <a:effectLst>
                  <a:outerShdw blurRad="38100" dist="38100" dir="2700000" algn="tl">
                    <a:srgbClr val="000000">
                      <a:alpha val="43137"/>
                    </a:srgbClr>
                  </a:outerShdw>
                </a:effectLst>
              </a:rPr>
              <a:t> en 2009 (IN2P3) :</a:t>
            </a:r>
          </a:p>
          <a:p>
            <a:pPr algn="ctr">
              <a:defRPr/>
            </a:pPr>
            <a:r>
              <a:rPr lang="en-GB" sz="2800" b="1" dirty="0" err="1" smtClean="0">
                <a:solidFill>
                  <a:srgbClr val="000099"/>
                </a:solidFill>
                <a:effectLst>
                  <a:outerShdw blurRad="38100" dist="38100" dir="2700000" algn="tl">
                    <a:srgbClr val="000000">
                      <a:alpha val="43137"/>
                    </a:srgbClr>
                  </a:outerShdw>
                </a:effectLst>
              </a:rPr>
              <a:t>Projet</a:t>
            </a:r>
            <a:r>
              <a:rPr lang="en-GB" sz="2800" b="1" dirty="0" smtClean="0">
                <a:solidFill>
                  <a:srgbClr val="000099"/>
                </a:solidFill>
                <a:effectLst>
                  <a:outerShdw blurRad="38100" dist="38100" dir="2700000" algn="tl">
                    <a:srgbClr val="000000">
                      <a:alpha val="43137"/>
                    </a:srgbClr>
                  </a:outerShdw>
                </a:effectLst>
              </a:rPr>
              <a:t> SPIRAL2</a:t>
            </a:r>
            <a:endParaRPr lang="fr-FR" sz="2800" b="1" dirty="0">
              <a:solidFill>
                <a:srgbClr val="000099"/>
              </a:solidFill>
              <a:effectLst>
                <a:outerShdw blurRad="38100" dist="38100" dir="2700000" algn="tl">
                  <a:srgbClr val="000000">
                    <a:alpha val="43137"/>
                  </a:srgbClr>
                </a:outerShdw>
              </a:effectLst>
            </a:endParaRPr>
          </a:p>
        </p:txBody>
      </p:sp>
      <p:sp>
        <p:nvSpPr>
          <p:cNvPr id="6" name="Rectangle 5"/>
          <p:cNvSpPr/>
          <p:nvPr/>
        </p:nvSpPr>
        <p:spPr>
          <a:xfrm>
            <a:off x="0" y="6581001"/>
            <a:ext cx="9144000" cy="276999"/>
          </a:xfrm>
          <a:prstGeom prst="rect">
            <a:avLst/>
          </a:prstGeom>
        </p:spPr>
        <p:txBody>
          <a:bodyPr wrap="square">
            <a:spAutoFit/>
          </a:bodyPr>
          <a:lstStyle/>
          <a:p>
            <a:pPr algn="ctr"/>
            <a:r>
              <a:rPr lang="fr-FR" sz="1200" dirty="0" smtClean="0">
                <a:solidFill>
                  <a:srgbClr val="9933FF"/>
                </a:solidFill>
                <a:sym typeface="Wingdings 3" pitchFamily="18" charset="2"/>
              </a:rPr>
              <a:t>Etude B. </a:t>
            </a:r>
            <a:r>
              <a:rPr lang="fr-FR" sz="1200" dirty="0" err="1" smtClean="0">
                <a:solidFill>
                  <a:srgbClr val="9933FF"/>
                </a:solidFill>
                <a:sym typeface="Wingdings 3" pitchFamily="18" charset="2"/>
              </a:rPr>
              <a:t>Launé</a:t>
            </a:r>
            <a:endParaRPr lang="fr-FR" sz="1200" dirty="0">
              <a:solidFill>
                <a:srgbClr val="9933FF"/>
              </a:solidFill>
            </a:endParaRPr>
          </a:p>
        </p:txBody>
      </p:sp>
      <p:graphicFrame>
        <p:nvGraphicFramePr>
          <p:cNvPr id="5" name="Chart 1"/>
          <p:cNvGraphicFramePr>
            <a:graphicFrameLocks/>
          </p:cNvGraphicFramePr>
          <p:nvPr/>
        </p:nvGraphicFramePr>
        <p:xfrm>
          <a:off x="762000" y="1828800"/>
          <a:ext cx="7658100" cy="387667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228600"/>
            <a:ext cx="8229600" cy="13716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ETP </a:t>
            </a:r>
            <a:r>
              <a:rPr lang="en-GB" sz="2800" b="1" dirty="0" err="1" smtClean="0">
                <a:solidFill>
                  <a:srgbClr val="000099"/>
                </a:solidFill>
                <a:effectLst>
                  <a:outerShdw blurRad="38100" dist="38100" dir="2700000" algn="tl">
                    <a:srgbClr val="000000">
                      <a:alpha val="43137"/>
                    </a:srgbClr>
                  </a:outerShdw>
                </a:effectLst>
              </a:rPr>
              <a:t>accélérateurs</a:t>
            </a:r>
            <a:r>
              <a:rPr lang="en-GB" sz="2800" b="1" dirty="0" smtClean="0">
                <a:solidFill>
                  <a:srgbClr val="000099"/>
                </a:solidFill>
                <a:effectLst>
                  <a:outerShdw blurRad="38100" dist="38100" dir="2700000" algn="tl">
                    <a:srgbClr val="000000">
                      <a:alpha val="43137"/>
                    </a:srgbClr>
                  </a:outerShdw>
                </a:effectLst>
              </a:rPr>
              <a:t> en 2009 (IN2P3) :</a:t>
            </a:r>
          </a:p>
          <a:p>
            <a:pPr algn="ctr">
              <a:defRPr/>
            </a:pPr>
            <a:r>
              <a:rPr lang="en-GB" sz="2800" b="1" dirty="0" smtClean="0">
                <a:solidFill>
                  <a:srgbClr val="000099"/>
                </a:solidFill>
                <a:effectLst>
                  <a:outerShdw blurRad="38100" dist="38100" dir="2700000" algn="tl">
                    <a:srgbClr val="000000">
                      <a:alpha val="43137"/>
                    </a:srgbClr>
                  </a:outerShdw>
                </a:effectLst>
              </a:rPr>
              <a:t>par </a:t>
            </a:r>
            <a:r>
              <a:rPr lang="en-GB" sz="2800" b="1" dirty="0" err="1" smtClean="0">
                <a:solidFill>
                  <a:srgbClr val="000099"/>
                </a:solidFill>
                <a:effectLst>
                  <a:outerShdw blurRad="38100" dist="38100" dir="2700000" algn="tl">
                    <a:srgbClr val="000000">
                      <a:alpha val="43137"/>
                    </a:srgbClr>
                  </a:outerShdw>
                </a:effectLst>
              </a:rPr>
              <a:t>laboratoire</a:t>
            </a:r>
            <a:endParaRPr lang="fr-FR" sz="2800" b="1" dirty="0">
              <a:solidFill>
                <a:srgbClr val="000099"/>
              </a:solidFill>
              <a:effectLst>
                <a:outerShdw blurRad="38100" dist="38100" dir="2700000" algn="tl">
                  <a:srgbClr val="000000">
                    <a:alpha val="43137"/>
                  </a:srgbClr>
                </a:outerShdw>
              </a:effectLst>
            </a:endParaRPr>
          </a:p>
        </p:txBody>
      </p:sp>
      <p:sp>
        <p:nvSpPr>
          <p:cNvPr id="8" name="Text Box 23"/>
          <p:cNvSpPr txBox="1">
            <a:spLocks noChangeArrowheads="1"/>
          </p:cNvSpPr>
          <p:nvPr/>
        </p:nvSpPr>
        <p:spPr bwMode="auto">
          <a:xfrm>
            <a:off x="2819400" y="1905000"/>
            <a:ext cx="3200400" cy="4524315"/>
          </a:xfrm>
          <a:prstGeom prst="rect">
            <a:avLst/>
          </a:prstGeom>
          <a:noFill/>
          <a:ln w="12700">
            <a:noFill/>
            <a:miter lim="800000"/>
            <a:headEnd type="none" w="sm" len="sm"/>
            <a:tailEnd type="none" w="sm" len="sm"/>
          </a:ln>
        </p:spPr>
        <p:txBody>
          <a:bodyPr wrap="square">
            <a:spAutoFit/>
          </a:bodyPr>
          <a:lstStyle/>
          <a:p>
            <a:pPr>
              <a:lnSpc>
                <a:spcPct val="120000"/>
              </a:lnSpc>
              <a:buFontTx/>
              <a:buChar char="•"/>
            </a:pPr>
            <a:r>
              <a:rPr lang="fr-FR" sz="1600" dirty="0" smtClean="0">
                <a:solidFill>
                  <a:srgbClr val="0000FF"/>
                </a:solidFill>
                <a:sym typeface="Wingdings 3" pitchFamily="18" charset="2"/>
              </a:rPr>
              <a:t> </a:t>
            </a:r>
            <a:r>
              <a:rPr lang="fr-FR" sz="1600" dirty="0" err="1" smtClean="0">
                <a:solidFill>
                  <a:srgbClr val="0000FF"/>
                </a:solidFill>
                <a:sym typeface="Wingdings 3" pitchFamily="18" charset="2"/>
              </a:rPr>
              <a:t>GANIL</a:t>
            </a:r>
            <a:r>
              <a:rPr lang="fr-FR" sz="1600" dirty="0" smtClean="0">
                <a:solidFill>
                  <a:srgbClr val="0000FF"/>
                </a:solidFill>
                <a:sym typeface="Wingdings 3" pitchFamily="18" charset="2"/>
              </a:rPr>
              <a:t> 95,5 </a:t>
            </a:r>
          </a:p>
          <a:p>
            <a:pPr>
              <a:lnSpc>
                <a:spcPct val="120000"/>
              </a:lnSpc>
              <a:buFontTx/>
              <a:buChar char="•"/>
            </a:pPr>
            <a:r>
              <a:rPr lang="fr-FR" sz="1600" dirty="0" smtClean="0">
                <a:solidFill>
                  <a:srgbClr val="0000FF"/>
                </a:solidFill>
                <a:sym typeface="Wingdings 3" pitchFamily="18" charset="2"/>
              </a:rPr>
              <a:t> </a:t>
            </a:r>
            <a:r>
              <a:rPr lang="fr-FR" sz="1600" dirty="0" err="1" smtClean="0">
                <a:solidFill>
                  <a:srgbClr val="0000FF"/>
                </a:solidFill>
                <a:sym typeface="Wingdings 3" pitchFamily="18" charset="2"/>
              </a:rPr>
              <a:t>IPNO</a:t>
            </a:r>
            <a:r>
              <a:rPr lang="fr-FR" sz="1600" dirty="0" smtClean="0">
                <a:solidFill>
                  <a:srgbClr val="0000FF"/>
                </a:solidFill>
                <a:sym typeface="Wingdings 3" pitchFamily="18" charset="2"/>
              </a:rPr>
              <a:t> 70,2 </a:t>
            </a:r>
          </a:p>
          <a:p>
            <a:pPr>
              <a:lnSpc>
                <a:spcPct val="120000"/>
              </a:lnSpc>
              <a:buFontTx/>
              <a:buChar char="•"/>
            </a:pPr>
            <a:r>
              <a:rPr lang="fr-FR" sz="1600" dirty="0" smtClean="0">
                <a:solidFill>
                  <a:srgbClr val="0000FF"/>
                </a:solidFill>
                <a:sym typeface="Wingdings 3" pitchFamily="18" charset="2"/>
              </a:rPr>
              <a:t> </a:t>
            </a:r>
            <a:r>
              <a:rPr lang="fr-FR" sz="1600" dirty="0" err="1" smtClean="0">
                <a:solidFill>
                  <a:srgbClr val="0000FF"/>
                </a:solidFill>
                <a:sym typeface="Wingdings 3" pitchFamily="18" charset="2"/>
              </a:rPr>
              <a:t>LPSC</a:t>
            </a:r>
            <a:r>
              <a:rPr lang="fr-FR" sz="1600" dirty="0" smtClean="0">
                <a:solidFill>
                  <a:srgbClr val="0000FF"/>
                </a:solidFill>
                <a:sym typeface="Wingdings 3" pitchFamily="18" charset="2"/>
              </a:rPr>
              <a:t> 33,7 </a:t>
            </a:r>
          </a:p>
          <a:p>
            <a:pPr>
              <a:lnSpc>
                <a:spcPct val="120000"/>
              </a:lnSpc>
              <a:buFontTx/>
              <a:buChar char="•"/>
            </a:pPr>
            <a:r>
              <a:rPr lang="fr-FR" sz="1600" dirty="0" smtClean="0">
                <a:solidFill>
                  <a:srgbClr val="0000FF"/>
                </a:solidFill>
                <a:sym typeface="Wingdings 3" pitchFamily="18" charset="2"/>
              </a:rPr>
              <a:t> </a:t>
            </a:r>
            <a:r>
              <a:rPr lang="fr-FR" sz="1600" dirty="0" err="1" smtClean="0">
                <a:solidFill>
                  <a:srgbClr val="0000FF"/>
                </a:solidFill>
                <a:sym typeface="Wingdings 3" pitchFamily="18" charset="2"/>
              </a:rPr>
              <a:t>LAL</a:t>
            </a:r>
            <a:r>
              <a:rPr lang="fr-FR" sz="1600" dirty="0" smtClean="0">
                <a:solidFill>
                  <a:srgbClr val="0000FF"/>
                </a:solidFill>
                <a:sym typeface="Wingdings 3" pitchFamily="18" charset="2"/>
              </a:rPr>
              <a:t> 32,9 </a:t>
            </a:r>
          </a:p>
          <a:p>
            <a:pPr>
              <a:lnSpc>
                <a:spcPct val="120000"/>
              </a:lnSpc>
              <a:buFontTx/>
              <a:buChar char="•"/>
            </a:pPr>
            <a:r>
              <a:rPr lang="fr-FR" sz="1600" dirty="0" smtClean="0">
                <a:solidFill>
                  <a:srgbClr val="0000FF"/>
                </a:solidFill>
                <a:sym typeface="Wingdings 3" pitchFamily="18" charset="2"/>
              </a:rPr>
              <a:t> </a:t>
            </a:r>
            <a:r>
              <a:rPr lang="fr-FR" sz="1600" dirty="0" err="1" smtClean="0">
                <a:solidFill>
                  <a:srgbClr val="0000FF"/>
                </a:solidFill>
                <a:sym typeface="Wingdings 3" pitchFamily="18" charset="2"/>
              </a:rPr>
              <a:t>IPHC</a:t>
            </a:r>
            <a:r>
              <a:rPr lang="fr-FR" sz="1600" dirty="0" smtClean="0">
                <a:solidFill>
                  <a:srgbClr val="0000FF"/>
                </a:solidFill>
                <a:sym typeface="Wingdings 3" pitchFamily="18" charset="2"/>
              </a:rPr>
              <a:t> 11,8 </a:t>
            </a:r>
          </a:p>
          <a:p>
            <a:pPr>
              <a:lnSpc>
                <a:spcPct val="120000"/>
              </a:lnSpc>
              <a:buFontTx/>
              <a:buChar char="•"/>
            </a:pPr>
            <a:r>
              <a:rPr lang="fr-FR" sz="1600" dirty="0" smtClean="0">
                <a:solidFill>
                  <a:srgbClr val="0000FF"/>
                </a:solidFill>
                <a:sym typeface="Wingdings 3" pitchFamily="18" charset="2"/>
              </a:rPr>
              <a:t> CENBG 9,5 </a:t>
            </a:r>
          </a:p>
          <a:p>
            <a:pPr>
              <a:lnSpc>
                <a:spcPct val="120000"/>
              </a:lnSpc>
              <a:buFontTx/>
              <a:buChar char="•"/>
            </a:pPr>
            <a:r>
              <a:rPr lang="fr-FR" sz="1600" dirty="0" smtClean="0">
                <a:solidFill>
                  <a:srgbClr val="0000FF"/>
                </a:solidFill>
                <a:sym typeface="Wingdings 3" pitchFamily="18" charset="2"/>
              </a:rPr>
              <a:t> LAPP 9,4</a:t>
            </a:r>
          </a:p>
          <a:p>
            <a:pPr>
              <a:lnSpc>
                <a:spcPct val="120000"/>
              </a:lnSpc>
              <a:buFontTx/>
              <a:buChar char="•"/>
            </a:pPr>
            <a:r>
              <a:rPr lang="fr-FR" sz="1600" dirty="0" smtClean="0">
                <a:solidFill>
                  <a:srgbClr val="0000FF"/>
                </a:solidFill>
                <a:sym typeface="Wingdings 3" pitchFamily="18" charset="2"/>
              </a:rPr>
              <a:t> SUBATECH 6,8</a:t>
            </a:r>
          </a:p>
          <a:p>
            <a:pPr>
              <a:lnSpc>
                <a:spcPct val="120000"/>
              </a:lnSpc>
              <a:buFontTx/>
              <a:buChar char="•"/>
            </a:pPr>
            <a:r>
              <a:rPr lang="fr-FR" sz="1600" dirty="0" smtClean="0">
                <a:solidFill>
                  <a:srgbClr val="0000FF"/>
                </a:solidFill>
                <a:sym typeface="Wingdings 3" pitchFamily="18" charset="2"/>
              </a:rPr>
              <a:t> </a:t>
            </a:r>
            <a:r>
              <a:rPr lang="fr-FR" sz="1600" dirty="0" err="1" smtClean="0">
                <a:solidFill>
                  <a:srgbClr val="0000FF"/>
                </a:solidFill>
                <a:sym typeface="Wingdings 3" pitchFamily="18" charset="2"/>
              </a:rPr>
              <a:t>IPNL</a:t>
            </a:r>
            <a:r>
              <a:rPr lang="fr-FR" sz="1600" dirty="0" smtClean="0">
                <a:solidFill>
                  <a:srgbClr val="0000FF"/>
                </a:solidFill>
                <a:sym typeface="Wingdings 3" pitchFamily="18" charset="2"/>
              </a:rPr>
              <a:t> 5,7 </a:t>
            </a:r>
          </a:p>
          <a:p>
            <a:pPr>
              <a:lnSpc>
                <a:spcPct val="120000"/>
              </a:lnSpc>
              <a:buFontTx/>
              <a:buChar char="•"/>
            </a:pPr>
            <a:r>
              <a:rPr lang="fr-FR" sz="1600" dirty="0" smtClean="0">
                <a:solidFill>
                  <a:srgbClr val="0000FF"/>
                </a:solidFill>
                <a:sym typeface="Wingdings 3" pitchFamily="18" charset="2"/>
              </a:rPr>
              <a:t> CSNSM 5,3 </a:t>
            </a:r>
          </a:p>
          <a:p>
            <a:pPr>
              <a:lnSpc>
                <a:spcPct val="120000"/>
              </a:lnSpc>
              <a:buFontTx/>
              <a:buChar char="•"/>
            </a:pPr>
            <a:r>
              <a:rPr lang="fr-FR" sz="1600" dirty="0" smtClean="0">
                <a:solidFill>
                  <a:srgbClr val="0000FF"/>
                </a:solidFill>
                <a:sym typeface="Wingdings 3" pitchFamily="18" charset="2"/>
              </a:rPr>
              <a:t> LPCC 3,9 </a:t>
            </a:r>
          </a:p>
          <a:p>
            <a:pPr>
              <a:lnSpc>
                <a:spcPct val="120000"/>
              </a:lnSpc>
              <a:buFontTx/>
              <a:buChar char="•"/>
            </a:pPr>
            <a:r>
              <a:rPr lang="fr-FR" sz="1600" dirty="0" smtClean="0">
                <a:solidFill>
                  <a:srgbClr val="0000FF"/>
                </a:solidFill>
                <a:sym typeface="Wingdings 3" pitchFamily="18" charset="2"/>
              </a:rPr>
              <a:t> LLR 1,4 </a:t>
            </a:r>
          </a:p>
          <a:p>
            <a:pPr>
              <a:lnSpc>
                <a:spcPct val="120000"/>
              </a:lnSpc>
              <a:buFontTx/>
              <a:buChar char="•"/>
            </a:pPr>
            <a:r>
              <a:rPr lang="fr-FR" sz="1600" dirty="0" smtClean="0">
                <a:solidFill>
                  <a:srgbClr val="0000FF"/>
                </a:solidFill>
                <a:sym typeface="Wingdings 3" pitchFamily="18" charset="2"/>
              </a:rPr>
              <a:t> LPNHE 0,9 </a:t>
            </a:r>
          </a:p>
          <a:p>
            <a:pPr>
              <a:lnSpc>
                <a:spcPct val="120000"/>
              </a:lnSpc>
              <a:buFontTx/>
              <a:buChar char="•"/>
            </a:pPr>
            <a:endParaRPr lang="fr-FR" sz="1600" dirty="0" smtClean="0">
              <a:solidFill>
                <a:srgbClr val="0000FF"/>
              </a:solidFill>
              <a:sym typeface="Wingdings 3" pitchFamily="18" charset="2"/>
            </a:endParaRPr>
          </a:p>
          <a:p>
            <a:pPr>
              <a:lnSpc>
                <a:spcPct val="120000"/>
              </a:lnSpc>
              <a:buFontTx/>
              <a:buChar char="•"/>
            </a:pPr>
            <a:r>
              <a:rPr lang="fr-FR" sz="1600" b="1" dirty="0" smtClean="0">
                <a:solidFill>
                  <a:srgbClr val="0000FF"/>
                </a:solidFill>
                <a:sym typeface="Wingdings 3" pitchFamily="18" charset="2"/>
              </a:rPr>
              <a:t> TOTAL : 287  </a:t>
            </a:r>
            <a:endParaRPr lang="fr-FR" sz="1600" b="1" dirty="0" smtClean="0">
              <a:solidFill>
                <a:srgbClr val="0000FF"/>
              </a:solidFill>
              <a:sym typeface="Wingdings" pitchFamily="2" charset="2"/>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en-GB" sz="2800" b="1" dirty="0" err="1" smtClean="0">
                <a:solidFill>
                  <a:srgbClr val="000099"/>
                </a:solidFill>
                <a:effectLst>
                  <a:outerShdw blurRad="38100" dist="38100" dir="2700000" algn="tl">
                    <a:srgbClr val="000000">
                      <a:alpha val="43137"/>
                    </a:srgbClr>
                  </a:outerShdw>
                </a:effectLst>
              </a:rPr>
              <a:t>Enseignement</a:t>
            </a:r>
            <a:r>
              <a:rPr lang="en-GB" sz="2800" b="1" dirty="0" smtClean="0">
                <a:solidFill>
                  <a:srgbClr val="000099"/>
                </a:solidFill>
                <a:effectLst>
                  <a:outerShdw blurRad="38100" dist="38100" dir="2700000" algn="tl">
                    <a:srgbClr val="000000">
                      <a:alpha val="43137"/>
                    </a:srgbClr>
                  </a:outerShdw>
                </a:effectLst>
              </a:rPr>
              <a:t> </a:t>
            </a:r>
            <a:r>
              <a:rPr lang="en-GB" sz="2800" b="1" dirty="0" err="1" smtClean="0">
                <a:solidFill>
                  <a:srgbClr val="000099"/>
                </a:solidFill>
                <a:effectLst>
                  <a:outerShdw blurRad="38100" dist="38100" dir="2700000" algn="tl">
                    <a:srgbClr val="000000">
                      <a:alpha val="43137"/>
                    </a:srgbClr>
                  </a:outerShdw>
                </a:effectLst>
              </a:rPr>
              <a:t>sur</a:t>
            </a:r>
            <a:r>
              <a:rPr lang="en-GB" sz="2800" b="1" dirty="0" smtClean="0">
                <a:solidFill>
                  <a:srgbClr val="000099"/>
                </a:solidFill>
                <a:effectLst>
                  <a:outerShdw blurRad="38100" dist="38100" dir="2700000" algn="tl">
                    <a:srgbClr val="000000">
                      <a:alpha val="43137"/>
                    </a:srgbClr>
                  </a:outerShdw>
                </a:effectLst>
              </a:rPr>
              <a:t> les </a:t>
            </a:r>
            <a:r>
              <a:rPr lang="en-GB" sz="2800" b="1" dirty="0" err="1" smtClean="0">
                <a:solidFill>
                  <a:srgbClr val="000099"/>
                </a:solidFill>
                <a:effectLst>
                  <a:outerShdw blurRad="38100" dist="38100" dir="2700000" algn="tl">
                    <a:srgbClr val="000000">
                      <a:alpha val="43137"/>
                    </a:srgbClr>
                  </a:outerShdw>
                </a:effectLst>
              </a:rPr>
              <a:t>accélérateurs</a:t>
            </a:r>
            <a:r>
              <a:rPr lang="en-GB" sz="2800" b="1" dirty="0" smtClean="0">
                <a:solidFill>
                  <a:srgbClr val="000099"/>
                </a:solidFill>
                <a:effectLst>
                  <a:outerShdw blurRad="38100" dist="38100" dir="2700000" algn="tl">
                    <a:srgbClr val="000000">
                      <a:alpha val="43137"/>
                    </a:srgbClr>
                  </a:outerShdw>
                </a:effectLst>
              </a:rPr>
              <a:t> - 1</a:t>
            </a:r>
            <a:endParaRPr lang="fr-FR" sz="2800" b="1" dirty="0">
              <a:solidFill>
                <a:srgbClr val="000099"/>
              </a:solidFill>
              <a:effectLst>
                <a:outerShdw blurRad="38100" dist="38100" dir="2700000" algn="tl">
                  <a:srgbClr val="000000">
                    <a:alpha val="43137"/>
                  </a:srgbClr>
                </a:outerShdw>
              </a:effectLst>
            </a:endParaRPr>
          </a:p>
        </p:txBody>
      </p:sp>
      <p:sp>
        <p:nvSpPr>
          <p:cNvPr id="4" name="Text Box 23"/>
          <p:cNvSpPr txBox="1">
            <a:spLocks noChangeArrowheads="1"/>
          </p:cNvSpPr>
          <p:nvPr/>
        </p:nvSpPr>
        <p:spPr bwMode="auto">
          <a:xfrm>
            <a:off x="0" y="1295400"/>
            <a:ext cx="9144000" cy="4745915"/>
          </a:xfrm>
          <a:prstGeom prst="rect">
            <a:avLst/>
          </a:prstGeom>
          <a:noFill/>
          <a:ln w="12700">
            <a:noFill/>
            <a:miter lim="800000"/>
            <a:headEnd type="none" w="sm" len="sm"/>
            <a:tailEnd type="none" w="sm" len="sm"/>
          </a:ln>
        </p:spPr>
        <p:txBody>
          <a:bodyPr>
            <a:spAutoFit/>
          </a:bodyPr>
          <a:lstStyle/>
          <a:p>
            <a:pPr>
              <a:lnSpc>
                <a:spcPct val="120000"/>
              </a:lnSpc>
              <a:buFontTx/>
              <a:buChar char="•"/>
            </a:pPr>
            <a:r>
              <a:rPr lang="fr-FR" sz="1600" dirty="0" smtClean="0">
                <a:solidFill>
                  <a:srgbClr val="0000FF"/>
                </a:solidFill>
                <a:sym typeface="Wingdings 3" pitchFamily="18" charset="2"/>
              </a:rPr>
              <a:t> Ecole JUAS (Joint </a:t>
            </a:r>
            <a:r>
              <a:rPr lang="fr-FR" sz="1600" dirty="0" err="1" smtClean="0">
                <a:solidFill>
                  <a:srgbClr val="0000FF"/>
                </a:solidFill>
                <a:sym typeface="Wingdings 3" pitchFamily="18" charset="2"/>
              </a:rPr>
              <a:t>Universities</a:t>
            </a:r>
            <a:r>
              <a:rPr lang="fr-FR" sz="1600" dirty="0" smtClean="0">
                <a:solidFill>
                  <a:srgbClr val="0000FF"/>
                </a:solidFill>
                <a:sym typeface="Wingdings 3" pitchFamily="18" charset="2"/>
              </a:rPr>
              <a:t> Accelerator </a:t>
            </a:r>
            <a:r>
              <a:rPr lang="fr-FR" sz="1600" dirty="0" err="1" smtClean="0">
                <a:solidFill>
                  <a:srgbClr val="0000FF"/>
                </a:solidFill>
                <a:sym typeface="Wingdings 3" pitchFamily="18" charset="2"/>
              </a:rPr>
              <a:t>School</a:t>
            </a:r>
            <a:r>
              <a:rPr lang="fr-FR" sz="1600" dirty="0" smtClean="0">
                <a:solidFill>
                  <a:srgbClr val="0000FF"/>
                </a:solidFill>
                <a:sym typeface="Wingdings 3" pitchFamily="18" charset="2"/>
              </a:rPr>
              <a:t>) </a:t>
            </a:r>
          </a:p>
          <a:p>
            <a:pPr lvl="1">
              <a:lnSpc>
                <a:spcPct val="120000"/>
              </a:lnSpc>
              <a:buFontTx/>
              <a:buChar char="•"/>
            </a:pPr>
            <a:r>
              <a:rPr lang="fr-FR" sz="1400" dirty="0" smtClean="0">
                <a:solidFill>
                  <a:srgbClr val="0000FF"/>
                </a:solidFill>
                <a:sym typeface="Wingdings 3" pitchFamily="18" charset="2"/>
              </a:rPr>
              <a:t> physique des accélérateurs (60 h) + technologies &amp; applications (60 h)  </a:t>
            </a:r>
          </a:p>
          <a:p>
            <a:pPr lvl="1">
              <a:lnSpc>
                <a:spcPct val="120000"/>
              </a:lnSpc>
              <a:buFontTx/>
              <a:buChar char="•"/>
            </a:pPr>
            <a:r>
              <a:rPr lang="fr-FR" sz="1400" dirty="0" smtClean="0">
                <a:solidFill>
                  <a:srgbClr val="0000FF"/>
                </a:solidFill>
                <a:sym typeface="Wingdings 3" pitchFamily="18" charset="2"/>
              </a:rPr>
              <a:t> 12 universités partenaires, 13 labos/industriels sponsors</a:t>
            </a:r>
          </a:p>
          <a:p>
            <a:pPr>
              <a:lnSpc>
                <a:spcPct val="120000"/>
              </a:lnSpc>
              <a:buFontTx/>
              <a:buChar char="•"/>
            </a:pPr>
            <a:endParaRPr lang="fr-FR" sz="1600" dirty="0" smtClean="0">
              <a:solidFill>
                <a:srgbClr val="0000FF"/>
              </a:solidFill>
              <a:sym typeface="Wingdings 3" pitchFamily="18" charset="2"/>
            </a:endParaRPr>
          </a:p>
          <a:p>
            <a:pPr>
              <a:lnSpc>
                <a:spcPct val="120000"/>
              </a:lnSpc>
              <a:buFontTx/>
              <a:buChar char="•"/>
            </a:pPr>
            <a:r>
              <a:rPr lang="fr-FR" sz="1600" dirty="0" smtClean="0">
                <a:solidFill>
                  <a:srgbClr val="0000FF"/>
                </a:solidFill>
                <a:sym typeface="Wingdings 3" pitchFamily="18" charset="2"/>
              </a:rPr>
              <a:t> Université Paris Sud, 2 Masters offrent un enseignement sur la physique des accélérateurs : </a:t>
            </a:r>
          </a:p>
          <a:p>
            <a:pPr lvl="1">
              <a:lnSpc>
                <a:spcPct val="120000"/>
              </a:lnSpc>
              <a:buFontTx/>
              <a:buChar char="•"/>
            </a:pPr>
            <a:r>
              <a:rPr lang="fr-FR" sz="1600" dirty="0" smtClean="0">
                <a:solidFill>
                  <a:srgbClr val="0000FF"/>
                </a:solidFill>
                <a:sym typeface="Wingdings 3" pitchFamily="18" charset="2"/>
              </a:rPr>
              <a:t> </a:t>
            </a:r>
            <a:r>
              <a:rPr lang="fr-FR" sz="1400" dirty="0" smtClean="0">
                <a:solidFill>
                  <a:srgbClr val="0000FF"/>
                </a:solidFill>
                <a:sym typeface="Wingdings 3" pitchFamily="18" charset="2"/>
              </a:rPr>
              <a:t>APIM (Accélérateurs de Particules et Interaction  avec la Matière) </a:t>
            </a:r>
          </a:p>
          <a:p>
            <a:pPr lvl="1">
              <a:lnSpc>
                <a:spcPct val="120000"/>
              </a:lnSpc>
            </a:pPr>
            <a:r>
              <a:rPr lang="fr-FR" sz="1400" dirty="0" smtClean="0"/>
              <a:t>	</a:t>
            </a:r>
            <a:r>
              <a:rPr lang="fr-FR" sz="1400" dirty="0" smtClean="0">
                <a:solidFill>
                  <a:srgbClr val="9933FF"/>
                </a:solidFill>
              </a:rPr>
              <a:t>90 h d’enseignement sur les accélérateurs + choix de 2 autres modules de 20 h chacun</a:t>
            </a:r>
          </a:p>
          <a:p>
            <a:pPr lvl="1">
              <a:lnSpc>
                <a:spcPct val="120000"/>
              </a:lnSpc>
              <a:buFontTx/>
              <a:buChar char="•"/>
            </a:pPr>
            <a:r>
              <a:rPr lang="fr-FR" sz="1400" dirty="0" smtClean="0">
                <a:solidFill>
                  <a:srgbClr val="0000FF"/>
                </a:solidFill>
                <a:sym typeface="Wingdings 3" pitchFamily="18" charset="2"/>
              </a:rPr>
              <a:t> NPAC (Noyaux, Particules, </a:t>
            </a:r>
            <a:r>
              <a:rPr lang="fr-FR" sz="1400" dirty="0" err="1" smtClean="0">
                <a:solidFill>
                  <a:srgbClr val="0000FF"/>
                </a:solidFill>
                <a:sym typeface="Wingdings 3" pitchFamily="18" charset="2"/>
              </a:rPr>
              <a:t>Astroparticules</a:t>
            </a:r>
            <a:r>
              <a:rPr lang="fr-FR" sz="1400" dirty="0" smtClean="0">
                <a:solidFill>
                  <a:srgbClr val="0000FF"/>
                </a:solidFill>
                <a:sym typeface="Wingdings 3" pitchFamily="18" charset="2"/>
              </a:rPr>
              <a:t> et Cosmologie)</a:t>
            </a:r>
          </a:p>
          <a:p>
            <a:pPr lvl="1">
              <a:lnSpc>
                <a:spcPct val="120000"/>
              </a:lnSpc>
            </a:pPr>
            <a:r>
              <a:rPr lang="fr-FR" sz="1400" dirty="0" smtClean="0"/>
              <a:t>	</a:t>
            </a:r>
            <a:r>
              <a:rPr lang="fr-FR" sz="1400" dirty="0" smtClean="0">
                <a:solidFill>
                  <a:srgbClr val="9933FF"/>
                </a:solidFill>
              </a:rPr>
              <a:t>18 h d’introduction aux accélérateurs + 30 h de spécialisation </a:t>
            </a:r>
          </a:p>
          <a:p>
            <a:pPr lvl="1">
              <a:lnSpc>
                <a:spcPct val="120000"/>
              </a:lnSpc>
            </a:pPr>
            <a:endParaRPr lang="fr-FR" sz="1400" dirty="0" smtClean="0">
              <a:solidFill>
                <a:srgbClr val="9933FF"/>
              </a:solidFill>
            </a:endParaRPr>
          </a:p>
          <a:p>
            <a:pPr lvl="1">
              <a:lnSpc>
                <a:spcPct val="120000"/>
              </a:lnSpc>
            </a:pPr>
            <a:endParaRPr lang="fr-FR" sz="1400" dirty="0" smtClean="0">
              <a:solidFill>
                <a:srgbClr val="9933FF"/>
              </a:solidFill>
            </a:endParaRPr>
          </a:p>
          <a:p>
            <a:pPr lvl="1">
              <a:lnSpc>
                <a:spcPct val="120000"/>
              </a:lnSpc>
            </a:pPr>
            <a:endParaRPr lang="fr-FR" sz="1400" dirty="0" smtClean="0">
              <a:solidFill>
                <a:srgbClr val="9933FF"/>
              </a:solidFill>
            </a:endParaRPr>
          </a:p>
          <a:p>
            <a:pPr lvl="1">
              <a:lnSpc>
                <a:spcPct val="120000"/>
              </a:lnSpc>
            </a:pPr>
            <a:endParaRPr lang="fr-FR" sz="1600" dirty="0" smtClean="0">
              <a:solidFill>
                <a:srgbClr val="0000FF"/>
              </a:solidFill>
              <a:sym typeface="Wingdings 3" pitchFamily="18" charset="2"/>
            </a:endParaRPr>
          </a:p>
          <a:p>
            <a:pPr>
              <a:lnSpc>
                <a:spcPct val="120000"/>
              </a:lnSpc>
              <a:buFontTx/>
              <a:buChar char="•"/>
            </a:pPr>
            <a:r>
              <a:rPr lang="fr-FR" sz="1600" dirty="0" smtClean="0">
                <a:solidFill>
                  <a:srgbClr val="0000FF"/>
                </a:solidFill>
                <a:sym typeface="Wingdings 3" pitchFamily="18" charset="2"/>
              </a:rPr>
              <a:t> Université Joseph Fourier – INPG (Grenoble), 2 Masters offrent la possibilité aux étudiants d’intégrer des modules de l’école JUAS</a:t>
            </a:r>
          </a:p>
          <a:p>
            <a:pPr lvl="1">
              <a:lnSpc>
                <a:spcPct val="120000"/>
              </a:lnSpc>
              <a:buFontTx/>
              <a:buChar char="•"/>
            </a:pPr>
            <a:r>
              <a:rPr lang="fr-FR" sz="1400" dirty="0" smtClean="0">
                <a:solidFill>
                  <a:srgbClr val="0000FF"/>
                </a:solidFill>
                <a:sym typeface="Wingdings 3" pitchFamily="18" charset="2"/>
              </a:rPr>
              <a:t> PSA (Physique Subatomique et </a:t>
            </a:r>
            <a:r>
              <a:rPr lang="fr-FR" sz="1400" dirty="0" err="1" smtClean="0">
                <a:solidFill>
                  <a:srgbClr val="0000FF"/>
                </a:solidFill>
                <a:sym typeface="Wingdings 3" pitchFamily="18" charset="2"/>
              </a:rPr>
              <a:t>Astroparticules</a:t>
            </a:r>
            <a:r>
              <a:rPr lang="fr-FR" sz="1400" dirty="0" smtClean="0">
                <a:solidFill>
                  <a:srgbClr val="0000FF"/>
                </a:solidFill>
                <a:sym typeface="Wingdings 3" pitchFamily="18" charset="2"/>
              </a:rPr>
              <a:t>)</a:t>
            </a:r>
          </a:p>
          <a:p>
            <a:pPr lvl="1">
              <a:lnSpc>
                <a:spcPct val="120000"/>
              </a:lnSpc>
              <a:buFontTx/>
              <a:buChar char="•"/>
            </a:pPr>
            <a:r>
              <a:rPr lang="fr-FR" sz="1400" dirty="0" smtClean="0">
                <a:solidFill>
                  <a:srgbClr val="0000FF"/>
                </a:solidFill>
                <a:sym typeface="Wingdings 3" pitchFamily="18" charset="2"/>
              </a:rPr>
              <a:t> EP (Energétique Physique)</a:t>
            </a:r>
            <a:endParaRPr lang="fr-FR" sz="1600" dirty="0" smtClean="0">
              <a:solidFill>
                <a:srgbClr val="0000FF"/>
              </a:solidFill>
              <a:sym typeface="Wingdings" pitchFamily="2" charset="2"/>
            </a:endParaRPr>
          </a:p>
        </p:txBody>
      </p:sp>
      <p:pic>
        <p:nvPicPr>
          <p:cNvPr id="2050" name="Picture 2"/>
          <p:cNvPicPr>
            <a:picLocks noChangeAspect="1" noChangeArrowheads="1"/>
          </p:cNvPicPr>
          <p:nvPr/>
        </p:nvPicPr>
        <p:blipFill>
          <a:blip r:embed="rId2" cstate="print"/>
          <a:srcRect t="562" r="60323" b="562"/>
          <a:stretch>
            <a:fillRect/>
          </a:stretch>
        </p:blipFill>
        <p:spPr bwMode="auto">
          <a:xfrm>
            <a:off x="6629400" y="1424259"/>
            <a:ext cx="2286000" cy="109034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33401" y="3962400"/>
            <a:ext cx="3130627" cy="799514"/>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l="10156" t="18750" r="11719" b="58334"/>
          <a:stretch>
            <a:fillRect/>
          </a:stretch>
        </p:blipFill>
        <p:spPr bwMode="auto">
          <a:xfrm>
            <a:off x="4419600" y="3962400"/>
            <a:ext cx="3429000" cy="754380"/>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r="30120"/>
          <a:stretch>
            <a:fillRect/>
          </a:stretch>
        </p:blipFill>
        <p:spPr bwMode="auto">
          <a:xfrm>
            <a:off x="381001" y="6151856"/>
            <a:ext cx="3962399" cy="553743"/>
          </a:xfrm>
          <a:prstGeom prst="rect">
            <a:avLst/>
          </a:prstGeom>
          <a:noFill/>
          <a:ln w="9525">
            <a:noFill/>
            <a:miter lim="800000"/>
            <a:headEnd/>
            <a:tailEnd/>
          </a:ln>
        </p:spPr>
      </p:pic>
      <p:pic>
        <p:nvPicPr>
          <p:cNvPr id="2055" name="Picture 7"/>
          <p:cNvPicPr>
            <a:picLocks noChangeAspect="1" noChangeArrowheads="1"/>
          </p:cNvPicPr>
          <p:nvPr/>
        </p:nvPicPr>
        <p:blipFill>
          <a:blip r:embed="rId6" cstate="print"/>
          <a:srcRect l="7812" t="16667" r="5469" b="20833"/>
          <a:stretch>
            <a:fillRect/>
          </a:stretch>
        </p:blipFill>
        <p:spPr bwMode="auto">
          <a:xfrm>
            <a:off x="6019800" y="5715000"/>
            <a:ext cx="1798320" cy="9720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en-GB" sz="2800" b="1" dirty="0" err="1" smtClean="0">
                <a:solidFill>
                  <a:srgbClr val="000099"/>
                </a:solidFill>
                <a:effectLst>
                  <a:outerShdw blurRad="38100" dist="38100" dir="2700000" algn="tl">
                    <a:srgbClr val="000000">
                      <a:alpha val="43137"/>
                    </a:srgbClr>
                  </a:outerShdw>
                </a:effectLst>
              </a:rPr>
              <a:t>Enseignement</a:t>
            </a:r>
            <a:r>
              <a:rPr lang="en-GB" sz="2800" b="1" dirty="0" smtClean="0">
                <a:solidFill>
                  <a:srgbClr val="000099"/>
                </a:solidFill>
                <a:effectLst>
                  <a:outerShdw blurRad="38100" dist="38100" dir="2700000" algn="tl">
                    <a:srgbClr val="000000">
                      <a:alpha val="43137"/>
                    </a:srgbClr>
                  </a:outerShdw>
                </a:effectLst>
              </a:rPr>
              <a:t> </a:t>
            </a:r>
            <a:r>
              <a:rPr lang="en-GB" sz="2800" b="1" dirty="0" err="1" smtClean="0">
                <a:solidFill>
                  <a:srgbClr val="000099"/>
                </a:solidFill>
                <a:effectLst>
                  <a:outerShdw blurRad="38100" dist="38100" dir="2700000" algn="tl">
                    <a:srgbClr val="000000">
                      <a:alpha val="43137"/>
                    </a:srgbClr>
                  </a:outerShdw>
                </a:effectLst>
              </a:rPr>
              <a:t>sur</a:t>
            </a:r>
            <a:r>
              <a:rPr lang="en-GB" sz="2800" b="1" dirty="0" smtClean="0">
                <a:solidFill>
                  <a:srgbClr val="000099"/>
                </a:solidFill>
                <a:effectLst>
                  <a:outerShdw blurRad="38100" dist="38100" dir="2700000" algn="tl">
                    <a:srgbClr val="000000">
                      <a:alpha val="43137"/>
                    </a:srgbClr>
                  </a:outerShdw>
                </a:effectLst>
              </a:rPr>
              <a:t> les </a:t>
            </a:r>
            <a:r>
              <a:rPr lang="en-GB" sz="2800" b="1" dirty="0" err="1" smtClean="0">
                <a:solidFill>
                  <a:srgbClr val="000099"/>
                </a:solidFill>
                <a:effectLst>
                  <a:outerShdw blurRad="38100" dist="38100" dir="2700000" algn="tl">
                    <a:srgbClr val="000000">
                      <a:alpha val="43137"/>
                    </a:srgbClr>
                  </a:outerShdw>
                </a:effectLst>
              </a:rPr>
              <a:t>accélérateurs</a:t>
            </a:r>
            <a:r>
              <a:rPr lang="en-GB" sz="2800" b="1" dirty="0" smtClean="0">
                <a:solidFill>
                  <a:srgbClr val="000099"/>
                </a:solidFill>
                <a:effectLst>
                  <a:outerShdw blurRad="38100" dist="38100" dir="2700000" algn="tl">
                    <a:srgbClr val="000000">
                      <a:alpha val="43137"/>
                    </a:srgbClr>
                  </a:outerShdw>
                </a:effectLst>
              </a:rPr>
              <a:t> - 2</a:t>
            </a:r>
            <a:endParaRPr lang="fr-FR" sz="2800" b="1" dirty="0">
              <a:solidFill>
                <a:srgbClr val="000099"/>
              </a:solidFill>
              <a:effectLst>
                <a:outerShdw blurRad="38100" dist="38100" dir="2700000" algn="tl">
                  <a:srgbClr val="000000">
                    <a:alpha val="43137"/>
                  </a:srgbClr>
                </a:outerShdw>
              </a:effectLst>
            </a:endParaRPr>
          </a:p>
        </p:txBody>
      </p:sp>
      <p:sp>
        <p:nvSpPr>
          <p:cNvPr id="7" name="Rectangle 6"/>
          <p:cNvSpPr/>
          <p:nvPr/>
        </p:nvSpPr>
        <p:spPr>
          <a:xfrm>
            <a:off x="0" y="1524000"/>
            <a:ext cx="9144000" cy="3637919"/>
          </a:xfrm>
          <a:prstGeom prst="rect">
            <a:avLst/>
          </a:prstGeom>
        </p:spPr>
        <p:txBody>
          <a:bodyPr wrap="square">
            <a:spAutoFit/>
          </a:bodyPr>
          <a:lstStyle/>
          <a:p>
            <a:pPr>
              <a:lnSpc>
                <a:spcPct val="120000"/>
              </a:lnSpc>
              <a:buChar char="•"/>
            </a:pPr>
            <a:r>
              <a:rPr lang="fr-FR" sz="1600" dirty="0" smtClean="0">
                <a:solidFill>
                  <a:srgbClr val="0000FF"/>
                </a:solidFill>
                <a:sym typeface="Wingdings 3" pitchFamily="18" charset="2"/>
              </a:rPr>
              <a:t> Pour tirer le meilleur parti de ces Masters, c’est-à-dire :</a:t>
            </a:r>
          </a:p>
          <a:p>
            <a:pPr lvl="1">
              <a:lnSpc>
                <a:spcPct val="120000"/>
              </a:lnSpc>
              <a:buChar char="•"/>
            </a:pPr>
            <a:r>
              <a:rPr lang="fr-FR" sz="1600" dirty="0" smtClean="0">
                <a:solidFill>
                  <a:srgbClr val="0000FF"/>
                </a:solidFill>
                <a:sym typeface="Wingdings 3" pitchFamily="18" charset="2"/>
              </a:rPr>
              <a:t> effectifs étudiants pour NPAC</a:t>
            </a:r>
          </a:p>
          <a:p>
            <a:pPr lvl="1">
              <a:lnSpc>
                <a:spcPct val="120000"/>
              </a:lnSpc>
              <a:buChar char="•"/>
            </a:pPr>
            <a:r>
              <a:rPr lang="fr-FR" sz="1600" dirty="0" smtClean="0">
                <a:solidFill>
                  <a:srgbClr val="0000FF"/>
                </a:solidFill>
                <a:sym typeface="Wingdings 3" pitchFamily="18" charset="2"/>
              </a:rPr>
              <a:t> étendue de l’enseignement pour APIM</a:t>
            </a:r>
          </a:p>
          <a:p>
            <a:pPr lvl="1">
              <a:lnSpc>
                <a:spcPct val="120000"/>
              </a:lnSpc>
              <a:buChar char="•"/>
            </a:pPr>
            <a:r>
              <a:rPr lang="fr-FR" sz="1600" dirty="0" smtClean="0">
                <a:solidFill>
                  <a:srgbClr val="0000FF"/>
                </a:solidFill>
                <a:sym typeface="Wingdings 3" pitchFamily="18" charset="2"/>
              </a:rPr>
              <a:t> formation technologique et proximité du CERN pour JUAS</a:t>
            </a:r>
          </a:p>
          <a:p>
            <a:pPr lvl="1">
              <a:lnSpc>
                <a:spcPct val="120000"/>
              </a:lnSpc>
              <a:buChar char="•"/>
            </a:pPr>
            <a:endParaRPr lang="fr-FR" sz="1600" dirty="0" smtClean="0">
              <a:solidFill>
                <a:srgbClr val="9933FF"/>
              </a:solidFill>
              <a:sym typeface="Wingdings 3" pitchFamily="18" charset="2"/>
            </a:endParaRPr>
          </a:p>
          <a:p>
            <a:pPr>
              <a:lnSpc>
                <a:spcPct val="120000"/>
              </a:lnSpc>
            </a:pPr>
            <a:r>
              <a:rPr lang="fr-FR" sz="1600" dirty="0" smtClean="0">
                <a:solidFill>
                  <a:srgbClr val="0000FF"/>
                </a:solidFill>
                <a:sym typeface="Wingdings 3" pitchFamily="18" charset="2"/>
              </a:rPr>
              <a:t>des actions </a:t>
            </a:r>
            <a:r>
              <a:rPr lang="fr-FR" sz="1600" dirty="0" smtClean="0">
                <a:solidFill>
                  <a:srgbClr val="0000FF"/>
                </a:solidFill>
                <a:sym typeface="Wingdings" pitchFamily="2" charset="2"/>
              </a:rPr>
              <a:t>d’amélioration possibles sont: </a:t>
            </a:r>
          </a:p>
          <a:p>
            <a:pPr lvl="1">
              <a:lnSpc>
                <a:spcPct val="120000"/>
              </a:lnSpc>
              <a:buFont typeface="Arial" pitchFamily="34" charset="0"/>
              <a:buChar char="•"/>
            </a:pPr>
            <a:r>
              <a:rPr lang="fr-FR" sz="1600" dirty="0" smtClean="0">
                <a:solidFill>
                  <a:srgbClr val="FF0000"/>
                </a:solidFill>
                <a:sym typeface="Wingdings" pitchFamily="2" charset="2"/>
              </a:rPr>
              <a:t> c</a:t>
            </a:r>
            <a:r>
              <a:rPr lang="fr-FR" sz="1600" dirty="0" smtClean="0">
                <a:solidFill>
                  <a:srgbClr val="FF0000"/>
                </a:solidFill>
                <a:sym typeface="Wingdings 3" pitchFamily="18" charset="2"/>
              </a:rPr>
              <a:t>oordination entre les parcours parisiens et le JUAS</a:t>
            </a:r>
          </a:p>
          <a:p>
            <a:pPr lvl="1">
              <a:lnSpc>
                <a:spcPct val="120000"/>
              </a:lnSpc>
              <a:buFont typeface="Arial" pitchFamily="34" charset="0"/>
              <a:buChar char="•"/>
            </a:pPr>
            <a:r>
              <a:rPr lang="fr-FR" sz="1600" dirty="0" smtClean="0">
                <a:solidFill>
                  <a:srgbClr val="FF0000"/>
                </a:solidFill>
                <a:sym typeface="Wingdings 3" pitchFamily="18" charset="2"/>
              </a:rPr>
              <a:t> augmentation du nb d’heures de cours de NPAC</a:t>
            </a:r>
          </a:p>
          <a:p>
            <a:pPr lvl="1">
              <a:lnSpc>
                <a:spcPct val="120000"/>
              </a:lnSpc>
              <a:buFont typeface="Arial" pitchFamily="34" charset="0"/>
              <a:buChar char="•"/>
            </a:pPr>
            <a:r>
              <a:rPr lang="fr-FR" sz="1600" dirty="0" smtClean="0">
                <a:solidFill>
                  <a:srgbClr val="FF0000"/>
                </a:solidFill>
                <a:sym typeface="Wingdings 3" pitchFamily="18" charset="2"/>
              </a:rPr>
              <a:t> profiter des actions de la SFP </a:t>
            </a:r>
            <a:r>
              <a:rPr lang="fr-FR" sz="1600" dirty="0" err="1" smtClean="0">
                <a:solidFill>
                  <a:srgbClr val="FF0000"/>
                </a:solidFill>
                <a:sym typeface="Wingdings 3" pitchFamily="18" charset="2"/>
              </a:rPr>
              <a:t>interdivision</a:t>
            </a:r>
            <a:r>
              <a:rPr lang="fr-FR" sz="1600" dirty="0" smtClean="0">
                <a:solidFill>
                  <a:srgbClr val="FF0000"/>
                </a:solidFill>
                <a:sym typeface="Wingdings 3" pitchFamily="18" charset="2"/>
              </a:rPr>
              <a:t> accélérateurs et les soutenir</a:t>
            </a:r>
          </a:p>
          <a:p>
            <a:pPr lvl="1">
              <a:lnSpc>
                <a:spcPct val="120000"/>
              </a:lnSpc>
              <a:buFont typeface="Arial" pitchFamily="34" charset="0"/>
              <a:buChar char="•"/>
            </a:pPr>
            <a:endParaRPr lang="fr-FR" sz="1600" dirty="0" smtClean="0">
              <a:solidFill>
                <a:srgbClr val="0000FF"/>
              </a:solidFill>
              <a:sym typeface="Wingdings 3" pitchFamily="18" charset="2"/>
            </a:endParaRPr>
          </a:p>
          <a:p>
            <a:pPr>
              <a:lnSpc>
                <a:spcPct val="120000"/>
              </a:lnSpc>
              <a:buFont typeface="Arial" pitchFamily="34" charset="0"/>
              <a:buChar char="•"/>
            </a:pPr>
            <a:r>
              <a:rPr lang="fr-FR" sz="1600" dirty="0" smtClean="0">
                <a:solidFill>
                  <a:srgbClr val="0000FF"/>
                </a:solidFill>
                <a:sym typeface="Wingdings 3" pitchFamily="18" charset="2"/>
              </a:rPr>
              <a:t> D’autre part, pour assurer l’encadrement et l’évaluation des thèses, il est important : </a:t>
            </a:r>
          </a:p>
          <a:p>
            <a:pPr lvl="1">
              <a:lnSpc>
                <a:spcPct val="120000"/>
              </a:lnSpc>
              <a:buFont typeface="Arial" pitchFamily="34" charset="0"/>
              <a:buChar char="•"/>
            </a:pPr>
            <a:r>
              <a:rPr lang="fr-FR" sz="1600" dirty="0" smtClean="0">
                <a:solidFill>
                  <a:srgbClr val="FF0000"/>
                </a:solidFill>
                <a:sym typeface="Wingdings 3" pitchFamily="18" charset="2"/>
              </a:rPr>
              <a:t> d’augmenter le nb de titulaires d’une HDR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114300"/>
            <a:ext cx="9144000" cy="1371600"/>
          </a:xfrm>
          <a:prstGeom prst="rect">
            <a:avLst/>
          </a:prstGeom>
          <a:noFill/>
          <a:ln w="9525">
            <a:noFill/>
            <a:miter lim="800000"/>
            <a:headEnd/>
            <a:tailEnd/>
          </a:ln>
        </p:spPr>
        <p:txBody>
          <a:bodyPr anchor="ctr"/>
          <a:lstStyle/>
          <a:p>
            <a:pPr algn="ctr">
              <a:defRPr/>
            </a:pPr>
            <a:r>
              <a:rPr lang="en-GB" sz="2800" b="1" dirty="0" err="1" smtClean="0">
                <a:solidFill>
                  <a:srgbClr val="000099"/>
                </a:solidFill>
                <a:effectLst>
                  <a:outerShdw blurRad="38100" dist="38100" dir="2700000" algn="tl">
                    <a:srgbClr val="000000">
                      <a:alpha val="43137"/>
                    </a:srgbClr>
                  </a:outerShdw>
                </a:effectLst>
              </a:rPr>
              <a:t>Enseignement</a:t>
            </a:r>
            <a:r>
              <a:rPr lang="en-GB" sz="2800" b="1" dirty="0" smtClean="0">
                <a:solidFill>
                  <a:srgbClr val="000099"/>
                </a:solidFill>
                <a:effectLst>
                  <a:outerShdw blurRad="38100" dist="38100" dir="2700000" algn="tl">
                    <a:srgbClr val="000000">
                      <a:alpha val="43137"/>
                    </a:srgbClr>
                  </a:outerShdw>
                </a:effectLst>
              </a:rPr>
              <a:t> </a:t>
            </a:r>
            <a:r>
              <a:rPr lang="en-GB" sz="2800" b="1" dirty="0" err="1" smtClean="0">
                <a:solidFill>
                  <a:srgbClr val="000099"/>
                </a:solidFill>
                <a:effectLst>
                  <a:outerShdw blurRad="38100" dist="38100" dir="2700000" algn="tl">
                    <a:srgbClr val="000000">
                      <a:alpha val="43137"/>
                    </a:srgbClr>
                  </a:outerShdw>
                </a:effectLst>
              </a:rPr>
              <a:t>sur</a:t>
            </a:r>
            <a:r>
              <a:rPr lang="en-GB" sz="2800" b="1" dirty="0" smtClean="0">
                <a:solidFill>
                  <a:srgbClr val="000099"/>
                </a:solidFill>
                <a:effectLst>
                  <a:outerShdw blurRad="38100" dist="38100" dir="2700000" algn="tl">
                    <a:srgbClr val="000000">
                      <a:alpha val="43137"/>
                    </a:srgbClr>
                  </a:outerShdw>
                </a:effectLst>
              </a:rPr>
              <a:t> les </a:t>
            </a:r>
            <a:r>
              <a:rPr lang="en-GB" sz="2800" b="1" dirty="0" err="1" smtClean="0">
                <a:solidFill>
                  <a:srgbClr val="000099"/>
                </a:solidFill>
                <a:effectLst>
                  <a:outerShdw blurRad="38100" dist="38100" dir="2700000" algn="tl">
                    <a:srgbClr val="000000">
                      <a:alpha val="43137"/>
                    </a:srgbClr>
                  </a:outerShdw>
                </a:effectLst>
              </a:rPr>
              <a:t>accélérateurs</a:t>
            </a:r>
            <a:r>
              <a:rPr lang="en-GB" sz="2800" b="1" dirty="0" smtClean="0">
                <a:solidFill>
                  <a:srgbClr val="000099"/>
                </a:solidFill>
                <a:effectLst>
                  <a:outerShdw blurRad="38100" dist="38100" dir="2700000" algn="tl">
                    <a:srgbClr val="000000">
                      <a:alpha val="43137"/>
                    </a:srgbClr>
                  </a:outerShdw>
                </a:effectLst>
              </a:rPr>
              <a:t> : </a:t>
            </a:r>
            <a:r>
              <a:rPr lang="en-GB" sz="2800" b="1" dirty="0" err="1" smtClean="0">
                <a:solidFill>
                  <a:srgbClr val="000099"/>
                </a:solidFill>
                <a:effectLst>
                  <a:outerShdw blurRad="38100" dist="38100" dir="2700000" algn="tl">
                    <a:srgbClr val="000000">
                      <a:alpha val="43137"/>
                    </a:srgbClr>
                  </a:outerShdw>
                </a:effectLst>
              </a:rPr>
              <a:t>statistiques</a:t>
            </a:r>
            <a:endParaRPr lang="fr-FR" sz="2800" b="1" dirty="0">
              <a:solidFill>
                <a:srgbClr val="000099"/>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2" cstate="print"/>
          <a:srcRect l="17187" t="25000" r="21094" b="18750"/>
          <a:stretch>
            <a:fillRect/>
          </a:stretch>
        </p:blipFill>
        <p:spPr bwMode="auto">
          <a:xfrm>
            <a:off x="1752600" y="1676400"/>
            <a:ext cx="5280378" cy="3609372"/>
          </a:xfrm>
          <a:prstGeom prst="rect">
            <a:avLst/>
          </a:prstGeom>
          <a:noFill/>
          <a:ln w="9525">
            <a:noFill/>
            <a:miter lim="800000"/>
            <a:headEnd/>
            <a:tailEnd/>
          </a:ln>
        </p:spPr>
      </p:pic>
      <p:sp>
        <p:nvSpPr>
          <p:cNvPr id="12" name="Rectangle 11"/>
          <p:cNvSpPr/>
          <p:nvPr/>
        </p:nvSpPr>
        <p:spPr>
          <a:xfrm>
            <a:off x="4920108" y="4904601"/>
            <a:ext cx="2547492" cy="276999"/>
          </a:xfrm>
          <a:prstGeom prst="rect">
            <a:avLst/>
          </a:prstGeom>
        </p:spPr>
        <p:txBody>
          <a:bodyPr wrap="none">
            <a:spAutoFit/>
          </a:bodyPr>
          <a:lstStyle/>
          <a:p>
            <a:r>
              <a:rPr lang="en-GB" sz="1200" dirty="0" err="1" smtClean="0">
                <a:solidFill>
                  <a:srgbClr val="9933FF"/>
                </a:solidFill>
              </a:rPr>
              <a:t>Recensement</a:t>
            </a:r>
            <a:r>
              <a:rPr lang="en-GB" sz="1200" dirty="0" smtClean="0">
                <a:solidFill>
                  <a:srgbClr val="9933FF"/>
                </a:solidFill>
              </a:rPr>
              <a:t> TIARA (P. </a:t>
            </a:r>
            <a:r>
              <a:rPr lang="en-GB" sz="1200" dirty="0" err="1" smtClean="0">
                <a:solidFill>
                  <a:srgbClr val="9933FF"/>
                </a:solidFill>
              </a:rPr>
              <a:t>Nghiem</a:t>
            </a:r>
            <a:r>
              <a:rPr lang="en-GB" sz="1200" dirty="0" smtClean="0">
                <a:solidFill>
                  <a:srgbClr val="9933FF"/>
                </a:solidFill>
              </a:rPr>
              <a:t>)</a:t>
            </a:r>
            <a:endParaRPr lang="fr-FR" sz="1200" dirty="0">
              <a:solidFill>
                <a:srgbClr val="9933FF"/>
              </a:solidFill>
            </a:endParaRPr>
          </a:p>
        </p:txBody>
      </p:sp>
      <p:sp>
        <p:nvSpPr>
          <p:cNvPr id="14" name="Text Box 23"/>
          <p:cNvSpPr txBox="1">
            <a:spLocks noChangeArrowheads="1"/>
          </p:cNvSpPr>
          <p:nvPr/>
        </p:nvSpPr>
        <p:spPr bwMode="auto">
          <a:xfrm>
            <a:off x="0" y="1066800"/>
            <a:ext cx="9525000" cy="4524315"/>
          </a:xfrm>
          <a:prstGeom prst="rect">
            <a:avLst/>
          </a:prstGeom>
          <a:noFill/>
          <a:ln w="12700">
            <a:noFill/>
            <a:miter lim="800000"/>
            <a:headEnd type="none" w="sm" len="sm"/>
            <a:tailEnd type="none" w="sm" len="sm"/>
          </a:ln>
        </p:spPr>
        <p:txBody>
          <a:bodyPr wrap="square">
            <a:spAutoFit/>
          </a:bodyPr>
          <a:lstStyle/>
          <a:p>
            <a:pPr>
              <a:lnSpc>
                <a:spcPct val="120000"/>
              </a:lnSpc>
              <a:buFontTx/>
              <a:buChar char="•"/>
            </a:pPr>
            <a:r>
              <a:rPr lang="fr-FR" sz="1600" dirty="0" smtClean="0">
                <a:solidFill>
                  <a:srgbClr val="0000FF"/>
                </a:solidFill>
                <a:sym typeface="Wingdings 3" pitchFamily="18" charset="2"/>
              </a:rPr>
              <a:t> Décroissance</a:t>
            </a:r>
            <a:r>
              <a:rPr lang="fr-FR" sz="1600" dirty="0" smtClean="0">
                <a:solidFill>
                  <a:srgbClr val="0000FF"/>
                </a:solidFill>
              </a:rPr>
              <a:t> nette pour les niveaux </a:t>
            </a:r>
            <a:r>
              <a:rPr lang="fr-FR" sz="1600" dirty="0" err="1" smtClean="0">
                <a:solidFill>
                  <a:srgbClr val="0000FF"/>
                </a:solidFill>
              </a:rPr>
              <a:t>Undergraduate</a:t>
            </a:r>
            <a:r>
              <a:rPr lang="fr-FR" sz="1600" dirty="0" smtClean="0">
                <a:solidFill>
                  <a:srgbClr val="0000FF"/>
                </a:solidFill>
              </a:rPr>
              <a:t> et Masters</a:t>
            </a:r>
          </a:p>
          <a:p>
            <a:pPr>
              <a:lnSpc>
                <a:spcPct val="120000"/>
              </a:lnSpc>
              <a:buFontTx/>
              <a:buChar char="•"/>
            </a:pPr>
            <a:r>
              <a:rPr lang="fr-FR" sz="1600" dirty="0" smtClean="0">
                <a:solidFill>
                  <a:srgbClr val="0000FF"/>
                </a:solidFill>
              </a:rPr>
              <a:t> Effectifs doctorants et post-doctorants stables, dont étudiants étrangers (en augmentation?)</a:t>
            </a:r>
          </a:p>
          <a:p>
            <a:pPr>
              <a:lnSpc>
                <a:spcPct val="120000"/>
              </a:lnSpc>
              <a:buFontTx/>
              <a:buChar char="•"/>
            </a:pPr>
            <a:endParaRPr lang="fr-FR" sz="1600" dirty="0" smtClean="0">
              <a:solidFill>
                <a:srgbClr val="0000FF"/>
              </a:solidFill>
              <a:sym typeface="Wingdings" pitchFamily="2" charset="2"/>
            </a:endParaRPr>
          </a:p>
          <a:p>
            <a:pPr>
              <a:lnSpc>
                <a:spcPct val="120000"/>
              </a:lnSpc>
              <a:buFontTx/>
              <a:buChar char="•"/>
            </a:pPr>
            <a:endParaRPr lang="fr-FR" sz="1600" dirty="0" smtClean="0">
              <a:solidFill>
                <a:srgbClr val="0000FF"/>
              </a:solidFill>
              <a:sym typeface="Wingdings" pitchFamily="2" charset="2"/>
            </a:endParaRPr>
          </a:p>
          <a:p>
            <a:pPr>
              <a:lnSpc>
                <a:spcPct val="120000"/>
              </a:lnSpc>
              <a:buFontTx/>
              <a:buChar char="•"/>
            </a:pPr>
            <a:endParaRPr lang="fr-FR" sz="1600" dirty="0" smtClean="0">
              <a:solidFill>
                <a:srgbClr val="0000FF"/>
              </a:solidFill>
              <a:sym typeface="Wingdings" pitchFamily="2" charset="2"/>
            </a:endParaRPr>
          </a:p>
          <a:p>
            <a:pPr>
              <a:lnSpc>
                <a:spcPct val="120000"/>
              </a:lnSpc>
              <a:buFontTx/>
              <a:buChar char="•"/>
            </a:pPr>
            <a:endParaRPr lang="fr-FR" sz="1600" dirty="0" smtClean="0">
              <a:solidFill>
                <a:srgbClr val="0000FF"/>
              </a:solidFill>
              <a:sym typeface="Wingdings" pitchFamily="2" charset="2"/>
            </a:endParaRPr>
          </a:p>
          <a:p>
            <a:pPr>
              <a:lnSpc>
                <a:spcPct val="120000"/>
              </a:lnSpc>
              <a:buFontTx/>
              <a:buChar char="•"/>
            </a:pPr>
            <a:endParaRPr lang="fr-FR" sz="1600" dirty="0" smtClean="0">
              <a:solidFill>
                <a:srgbClr val="0000FF"/>
              </a:solidFill>
              <a:sym typeface="Wingdings" pitchFamily="2" charset="2"/>
            </a:endParaRPr>
          </a:p>
          <a:p>
            <a:pPr>
              <a:lnSpc>
                <a:spcPct val="120000"/>
              </a:lnSpc>
              <a:buFontTx/>
              <a:buChar char="•"/>
            </a:pPr>
            <a:endParaRPr lang="fr-FR" sz="1600" dirty="0" smtClean="0">
              <a:solidFill>
                <a:srgbClr val="0000FF"/>
              </a:solidFill>
              <a:sym typeface="Wingdings" pitchFamily="2" charset="2"/>
            </a:endParaRPr>
          </a:p>
          <a:p>
            <a:pPr>
              <a:lnSpc>
                <a:spcPct val="120000"/>
              </a:lnSpc>
              <a:buFontTx/>
              <a:buChar char="•"/>
            </a:pPr>
            <a:endParaRPr lang="fr-FR" sz="1600" dirty="0" smtClean="0">
              <a:solidFill>
                <a:srgbClr val="0000FF"/>
              </a:solidFill>
              <a:sym typeface="Wingdings" pitchFamily="2" charset="2"/>
            </a:endParaRPr>
          </a:p>
          <a:p>
            <a:pPr>
              <a:lnSpc>
                <a:spcPct val="120000"/>
              </a:lnSpc>
              <a:buFontTx/>
              <a:buChar char="•"/>
            </a:pPr>
            <a:endParaRPr lang="fr-FR" sz="1600" dirty="0" smtClean="0">
              <a:solidFill>
                <a:srgbClr val="0000FF"/>
              </a:solidFill>
              <a:sym typeface="Wingdings" pitchFamily="2" charset="2"/>
            </a:endParaRPr>
          </a:p>
          <a:p>
            <a:pPr>
              <a:lnSpc>
                <a:spcPct val="120000"/>
              </a:lnSpc>
              <a:buFontTx/>
              <a:buChar char="•"/>
            </a:pPr>
            <a:endParaRPr lang="fr-FR" sz="1600" dirty="0" smtClean="0">
              <a:solidFill>
                <a:srgbClr val="0000FF"/>
              </a:solidFill>
              <a:sym typeface="Wingdings" pitchFamily="2" charset="2"/>
            </a:endParaRPr>
          </a:p>
          <a:p>
            <a:pPr>
              <a:lnSpc>
                <a:spcPct val="120000"/>
              </a:lnSpc>
              <a:buFontTx/>
              <a:buChar char="•"/>
            </a:pPr>
            <a:endParaRPr lang="fr-FR" sz="1600" dirty="0" smtClean="0">
              <a:solidFill>
                <a:srgbClr val="0000FF"/>
              </a:solidFill>
              <a:sym typeface="Wingdings" pitchFamily="2" charset="2"/>
            </a:endParaRPr>
          </a:p>
          <a:p>
            <a:pPr>
              <a:lnSpc>
                <a:spcPct val="120000"/>
              </a:lnSpc>
              <a:buFontTx/>
              <a:buChar char="•"/>
            </a:pPr>
            <a:endParaRPr lang="fr-FR" sz="1600" dirty="0" smtClean="0">
              <a:solidFill>
                <a:srgbClr val="0000FF"/>
              </a:solidFill>
              <a:sym typeface="Wingdings" pitchFamily="2" charset="2"/>
            </a:endParaRPr>
          </a:p>
          <a:p>
            <a:pPr>
              <a:lnSpc>
                <a:spcPct val="120000"/>
              </a:lnSpc>
            </a:pPr>
            <a:endParaRPr lang="fr-FR" sz="1600" dirty="0" smtClean="0">
              <a:solidFill>
                <a:srgbClr val="0000FF"/>
              </a:solidFill>
              <a:sym typeface="Wingdings" pitchFamily="2" charset="2"/>
            </a:endParaRPr>
          </a:p>
          <a:p>
            <a:pPr>
              <a:lnSpc>
                <a:spcPct val="120000"/>
              </a:lnSpc>
              <a:buFontTx/>
              <a:buChar char="•"/>
            </a:pPr>
            <a:r>
              <a:rPr lang="fr-FR" sz="1600" dirty="0" smtClean="0">
                <a:solidFill>
                  <a:srgbClr val="0000FF"/>
                </a:solidFill>
              </a:rPr>
              <a:t> Pénurie reflétée au niveau des concours CNRS : nb très limité de candidats (IR ou CR)</a:t>
            </a:r>
            <a:endParaRPr lang="fr-FR" sz="1600" dirty="0" smtClean="0">
              <a:solidFill>
                <a:srgbClr val="0000FF"/>
              </a:solidFill>
              <a:sym typeface="Wingdings" pitchFamily="2" charset="2"/>
            </a:endParaRPr>
          </a:p>
        </p:txBody>
      </p:sp>
      <p:sp>
        <p:nvSpPr>
          <p:cNvPr id="16" name="Rectangle 15"/>
          <p:cNvSpPr/>
          <p:nvPr/>
        </p:nvSpPr>
        <p:spPr>
          <a:xfrm>
            <a:off x="0" y="5562600"/>
            <a:ext cx="9144000" cy="978729"/>
          </a:xfrm>
          <a:prstGeom prst="rect">
            <a:avLst/>
          </a:prstGeom>
        </p:spPr>
        <p:txBody>
          <a:bodyPr wrap="square">
            <a:spAutoFit/>
          </a:bodyPr>
          <a:lstStyle/>
          <a:p>
            <a:pPr lvl="1">
              <a:lnSpc>
                <a:spcPct val="120000"/>
              </a:lnSpc>
            </a:pPr>
            <a:r>
              <a:rPr lang="fr-FR" sz="1600" dirty="0" smtClean="0">
                <a:solidFill>
                  <a:srgbClr val="FF0000"/>
                </a:solidFill>
                <a:sym typeface="Wingdings" pitchFamily="2" charset="2"/>
              </a:rPr>
              <a:t>  A</a:t>
            </a:r>
            <a:r>
              <a:rPr lang="fr-FR" sz="1600" dirty="0" smtClean="0">
                <a:solidFill>
                  <a:srgbClr val="FF0000"/>
                </a:solidFill>
                <a:sym typeface="Wingdings 3" pitchFamily="18" charset="2"/>
              </a:rPr>
              <a:t>ugmenter le nb de thèses, notamment par une meilleure visibilité de nos activités:</a:t>
            </a:r>
          </a:p>
          <a:p>
            <a:pPr lvl="1">
              <a:lnSpc>
                <a:spcPct val="120000"/>
              </a:lnSpc>
            </a:pPr>
            <a:r>
              <a:rPr lang="fr-FR" sz="1600" dirty="0" smtClean="0">
                <a:solidFill>
                  <a:srgbClr val="FF0000"/>
                </a:solidFill>
                <a:sym typeface="Wingdings 3" pitchFamily="18" charset="2"/>
              </a:rPr>
              <a:t>	mise en exergue du caractère scientifique (non technique) de nos métiers 		et de l’envergure des infrastructures accélérateurs en France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1371600"/>
          </a:xfrm>
          <a:prstGeom prst="rect">
            <a:avLst/>
          </a:prstGeom>
          <a:noFill/>
          <a:ln w="9525">
            <a:noFill/>
            <a:miter lim="800000"/>
            <a:headEnd/>
            <a:tailEnd/>
          </a:ln>
        </p:spPr>
        <p:txBody>
          <a:bodyPr anchor="ctr"/>
          <a:lstStyle/>
          <a:p>
            <a:pPr algn="ctr">
              <a:defRPr/>
            </a:pPr>
            <a:r>
              <a:rPr lang="en-GB" sz="2800" b="1" dirty="0" smtClean="0">
                <a:solidFill>
                  <a:srgbClr val="000099"/>
                </a:solidFill>
                <a:effectLst>
                  <a:outerShdw blurRad="38100" dist="38100" dir="2700000" algn="tl">
                    <a:srgbClr val="000000">
                      <a:alpha val="43137"/>
                    </a:srgbClr>
                  </a:outerShdw>
                </a:effectLst>
              </a:rPr>
              <a:t>Valorisation</a:t>
            </a:r>
            <a:endParaRPr lang="fr-FR" sz="2800" b="1" dirty="0">
              <a:solidFill>
                <a:srgbClr val="000099"/>
              </a:solidFill>
              <a:effectLst>
                <a:outerShdw blurRad="38100" dist="38100" dir="2700000" algn="tl">
                  <a:srgbClr val="000000">
                    <a:alpha val="43137"/>
                  </a:srgbClr>
                </a:outerShdw>
              </a:effectLst>
            </a:endParaRPr>
          </a:p>
        </p:txBody>
      </p:sp>
      <p:sp>
        <p:nvSpPr>
          <p:cNvPr id="3" name="Rectangle 2"/>
          <p:cNvSpPr/>
          <p:nvPr/>
        </p:nvSpPr>
        <p:spPr>
          <a:xfrm>
            <a:off x="76200" y="990600"/>
            <a:ext cx="9144000" cy="5755422"/>
          </a:xfrm>
          <a:prstGeom prst="rect">
            <a:avLst/>
          </a:prstGeom>
        </p:spPr>
        <p:txBody>
          <a:bodyPr wrap="square">
            <a:spAutoFit/>
          </a:bodyPr>
          <a:lstStyle/>
          <a:p>
            <a:pPr>
              <a:buFont typeface="Arial" pitchFamily="34" charset="0"/>
              <a:buChar char="•"/>
            </a:pPr>
            <a:r>
              <a:rPr lang="fr-FR" sz="1600" dirty="0" smtClean="0">
                <a:solidFill>
                  <a:srgbClr val="0000FF"/>
                </a:solidFill>
                <a:sym typeface="Wingdings 3" pitchFamily="18" charset="2"/>
              </a:rPr>
              <a:t>  </a:t>
            </a:r>
            <a:r>
              <a:rPr lang="fr-FR" sz="1600" dirty="0" smtClean="0">
                <a:solidFill>
                  <a:srgbClr val="0000FF"/>
                </a:solidFill>
              </a:rPr>
              <a:t>Afin de valoriser les travaux effectués par nos instituts, il est légitime de se questionner sur les domaines d'applications possibles des technologies dont nous avons la maîtrise, mais l</a:t>
            </a:r>
            <a:r>
              <a:rPr lang="fr-FR" sz="1600" dirty="0" smtClean="0">
                <a:solidFill>
                  <a:srgbClr val="0000FF"/>
                </a:solidFill>
                <a:sym typeface="Wingdings 3" pitchFamily="18" charset="2"/>
              </a:rPr>
              <a:t>es sujets de valorisation sont nombreux et variés : </a:t>
            </a:r>
          </a:p>
          <a:p>
            <a:pPr lvl="1">
              <a:buFont typeface="Arial" pitchFamily="34" charset="0"/>
              <a:buChar char="•"/>
            </a:pPr>
            <a:r>
              <a:rPr lang="fr-FR" sz="1600" dirty="0" smtClean="0">
                <a:solidFill>
                  <a:srgbClr val="0000FF"/>
                </a:solidFill>
                <a:sym typeface="Wingdings 3" pitchFamily="18" charset="2"/>
              </a:rPr>
              <a:t> production de radio-isotopes pour l’imagerie médicale</a:t>
            </a:r>
          </a:p>
          <a:p>
            <a:pPr lvl="1">
              <a:buFont typeface="Arial" pitchFamily="34" charset="0"/>
              <a:buChar char="•"/>
            </a:pPr>
            <a:r>
              <a:rPr lang="fr-FR" sz="1600" dirty="0" smtClean="0">
                <a:solidFill>
                  <a:srgbClr val="0000FF"/>
                </a:solidFill>
                <a:sym typeface="Wingdings 3" pitchFamily="18" charset="2"/>
              </a:rPr>
              <a:t> applications des </a:t>
            </a:r>
            <a:r>
              <a:rPr lang="fr-FR" sz="1600" dirty="0" err="1" smtClean="0">
                <a:solidFill>
                  <a:srgbClr val="0000FF"/>
                </a:solidFill>
                <a:sym typeface="Wingdings 3" pitchFamily="18" charset="2"/>
              </a:rPr>
              <a:t>implanteurs</a:t>
            </a:r>
            <a:r>
              <a:rPr lang="fr-FR" sz="1600" dirty="0" smtClean="0">
                <a:solidFill>
                  <a:srgbClr val="0000FF"/>
                </a:solidFill>
                <a:sym typeface="Wingdings 3" pitchFamily="18" charset="2"/>
              </a:rPr>
              <a:t> basés sur les sources d’ions</a:t>
            </a:r>
          </a:p>
          <a:p>
            <a:pPr lvl="1">
              <a:buFont typeface="Arial" pitchFamily="34" charset="0"/>
              <a:buChar char="•"/>
            </a:pPr>
            <a:r>
              <a:rPr lang="fr-FR" sz="1600" dirty="0" smtClean="0">
                <a:solidFill>
                  <a:srgbClr val="0000FF"/>
                </a:solidFill>
                <a:sym typeface="Wingdings 3" pitchFamily="18" charset="2"/>
              </a:rPr>
              <a:t> </a:t>
            </a:r>
            <a:r>
              <a:rPr lang="fr-FR" sz="1600" smtClean="0">
                <a:solidFill>
                  <a:srgbClr val="0000FF"/>
                </a:solidFill>
                <a:sym typeface="Wingdings 3" pitchFamily="18" charset="2"/>
              </a:rPr>
              <a:t>générateurs de </a:t>
            </a:r>
            <a:r>
              <a:rPr lang="fr-FR" sz="1600" dirty="0" smtClean="0">
                <a:solidFill>
                  <a:srgbClr val="0000FF"/>
                </a:solidFill>
                <a:sym typeface="Wingdings 3" pitchFamily="18" charset="2"/>
              </a:rPr>
              <a:t>neutrons pour la détection de matières dangereuses</a:t>
            </a:r>
          </a:p>
          <a:p>
            <a:pPr lvl="1">
              <a:buFont typeface="Arial" pitchFamily="34" charset="0"/>
              <a:buChar char="•"/>
            </a:pPr>
            <a:r>
              <a:rPr lang="fr-FR" sz="1600" dirty="0" smtClean="0">
                <a:solidFill>
                  <a:srgbClr val="0000FF"/>
                </a:solidFill>
                <a:sym typeface="Wingdings 3" pitchFamily="18" charset="2"/>
              </a:rPr>
              <a:t> analyse et traitement de surface </a:t>
            </a:r>
            <a:r>
              <a:rPr lang="fr-FR" sz="1600" smtClean="0">
                <a:solidFill>
                  <a:srgbClr val="0000FF"/>
                </a:solidFill>
                <a:sym typeface="Wingdings 3" pitchFamily="18" charset="2"/>
              </a:rPr>
              <a:t>dans de nombreux domaines (cibles, isolants, supra, …)</a:t>
            </a:r>
            <a:endParaRPr lang="fr-FR" sz="1600" dirty="0" smtClean="0">
              <a:solidFill>
                <a:srgbClr val="0000FF"/>
              </a:solidFill>
              <a:sym typeface="Wingdings 3" pitchFamily="18" charset="2"/>
            </a:endParaRPr>
          </a:p>
          <a:p>
            <a:pPr lvl="1">
              <a:buFont typeface="Arial" pitchFamily="34" charset="0"/>
              <a:buChar char="•"/>
            </a:pPr>
            <a:r>
              <a:rPr lang="fr-FR" sz="1600" dirty="0" smtClean="0">
                <a:solidFill>
                  <a:srgbClr val="0000FF"/>
                </a:solidFill>
                <a:sym typeface="Wingdings 3" pitchFamily="18" charset="2"/>
              </a:rPr>
              <a:t> </a:t>
            </a:r>
            <a:r>
              <a:rPr lang="fr-FR" sz="1600" dirty="0" err="1" smtClean="0">
                <a:solidFill>
                  <a:srgbClr val="0000FF"/>
                </a:solidFill>
                <a:sym typeface="Wingdings 3" pitchFamily="18" charset="2"/>
              </a:rPr>
              <a:t>etc</a:t>
            </a:r>
            <a:r>
              <a:rPr lang="fr-FR" sz="1600" dirty="0" smtClean="0">
                <a:solidFill>
                  <a:srgbClr val="0000FF"/>
                </a:solidFill>
                <a:sym typeface="Wingdings 3" pitchFamily="18" charset="2"/>
              </a:rPr>
              <a:t> …</a:t>
            </a:r>
          </a:p>
          <a:p>
            <a:pPr>
              <a:buFont typeface="Arial" pitchFamily="34" charset="0"/>
              <a:buChar char="•"/>
            </a:pPr>
            <a:endParaRPr lang="fr-FR" sz="1600" dirty="0" smtClean="0">
              <a:solidFill>
                <a:srgbClr val="0000FF"/>
              </a:solidFill>
              <a:sym typeface="Wingdings 3" pitchFamily="18" charset="2"/>
            </a:endParaRPr>
          </a:p>
          <a:p>
            <a:pPr>
              <a:buFont typeface="Arial" pitchFamily="34" charset="0"/>
              <a:buChar char="•"/>
            </a:pPr>
            <a:r>
              <a:rPr lang="fr-FR" sz="1600" dirty="0" smtClean="0">
                <a:solidFill>
                  <a:srgbClr val="0000FF"/>
                </a:solidFill>
                <a:sym typeface="Wingdings 3" pitchFamily="18" charset="2"/>
              </a:rPr>
              <a:t> Quels sont les besoins de la société ? Sommes-nous capables d’identifier une application pour laquelle notre positionnement serait avantageux ?  </a:t>
            </a:r>
          </a:p>
          <a:p>
            <a:pPr>
              <a:buFont typeface="Arial" pitchFamily="34" charset="0"/>
              <a:buChar char="•"/>
            </a:pPr>
            <a:endParaRPr lang="fr-FR" sz="1600" dirty="0" smtClean="0">
              <a:solidFill>
                <a:srgbClr val="0000FF"/>
              </a:solidFill>
              <a:sym typeface="Wingdings 3" pitchFamily="18" charset="2"/>
            </a:endParaRPr>
          </a:p>
          <a:p>
            <a:pPr>
              <a:buFont typeface="Arial" pitchFamily="34" charset="0"/>
              <a:buChar char="•"/>
            </a:pPr>
            <a:r>
              <a:rPr lang="fr-FR" sz="1600" dirty="0" smtClean="0">
                <a:solidFill>
                  <a:srgbClr val="0000FF"/>
                </a:solidFill>
                <a:sym typeface="Wingdings 3" pitchFamily="18" charset="2"/>
              </a:rPr>
              <a:t> Il est facile d’inventorier et de se questionner sur les multiples domaines d’applications des accélérateurs, il est beaucoup plus difficile d’y apporter des réponses pertinentes</a:t>
            </a:r>
          </a:p>
          <a:p>
            <a:pPr>
              <a:buFont typeface="Arial" pitchFamily="34" charset="0"/>
              <a:buChar char="•"/>
            </a:pPr>
            <a:endParaRPr lang="fr-FR" sz="1600" dirty="0" smtClean="0">
              <a:solidFill>
                <a:srgbClr val="0000FF"/>
              </a:solidFill>
              <a:sym typeface="Wingdings 3" pitchFamily="18" charset="2"/>
            </a:endParaRPr>
          </a:p>
          <a:p>
            <a:pPr>
              <a:buFont typeface="Arial" pitchFamily="34" charset="0"/>
              <a:buChar char="•"/>
            </a:pPr>
            <a:r>
              <a:rPr lang="fr-FR" sz="1600" dirty="0" smtClean="0">
                <a:solidFill>
                  <a:srgbClr val="0000FF"/>
                </a:solidFill>
                <a:sym typeface="Wingdings 3" pitchFamily="18" charset="2"/>
              </a:rPr>
              <a:t> Aussi pourrait-il être judicieux de mettre en place, avec le soutien de nos directions, </a:t>
            </a:r>
          </a:p>
          <a:p>
            <a:r>
              <a:rPr lang="fr-FR" sz="1600" dirty="0" smtClean="0">
                <a:solidFill>
                  <a:srgbClr val="0000FF"/>
                </a:solidFill>
                <a:sym typeface="Wingdings 3" pitchFamily="18" charset="2"/>
              </a:rPr>
              <a:t>	</a:t>
            </a:r>
            <a:r>
              <a:rPr lang="fr-FR" sz="1600" dirty="0" smtClean="0">
                <a:solidFill>
                  <a:srgbClr val="FF0000"/>
                </a:solidFill>
                <a:sym typeface="Wingdings 3" pitchFamily="18" charset="2"/>
              </a:rPr>
              <a:t>une</a:t>
            </a:r>
            <a:r>
              <a:rPr lang="fr-FR" sz="1600" dirty="0" smtClean="0">
                <a:solidFill>
                  <a:srgbClr val="0000FF"/>
                </a:solidFill>
                <a:sym typeface="Wingdings 3" pitchFamily="18" charset="2"/>
              </a:rPr>
              <a:t> </a:t>
            </a:r>
            <a:r>
              <a:rPr lang="fr-FR" sz="1600" dirty="0" smtClean="0">
                <a:solidFill>
                  <a:srgbClr val="FF0000"/>
                </a:solidFill>
                <a:sym typeface="Wingdings 3" pitchFamily="18" charset="2"/>
              </a:rPr>
              <a:t>cellule de travail, formée par un groupe de nos experts, afin d’étudier l’état de 	l’art et d’identifier les </a:t>
            </a:r>
            <a:r>
              <a:rPr lang="fr-FR" sz="1600" smtClean="0">
                <a:solidFill>
                  <a:srgbClr val="FF0000"/>
                </a:solidFill>
                <a:sym typeface="Wingdings 3" pitchFamily="18" charset="2"/>
              </a:rPr>
              <a:t>niches possibles où nos instituts pourraient se positionner </a:t>
            </a:r>
            <a:r>
              <a:rPr lang="fr-FR" sz="1600" smtClean="0">
                <a:solidFill>
                  <a:srgbClr val="0000FF"/>
                </a:solidFill>
                <a:sym typeface="Wingdings 3" pitchFamily="18" charset="2"/>
              </a:rPr>
              <a:t>pour à la fois faire profiter la société de nos travaux et augmenter nos ressources propres pour aider au développement de programmes qui ont du mal à trouver un financement interne. </a:t>
            </a:r>
            <a:r>
              <a:rPr lang="fr-FR" sz="1600" smtClean="0">
                <a:solidFill>
                  <a:srgbClr val="FF0000"/>
                </a:solidFill>
                <a:sym typeface="Wingdings 3" pitchFamily="18" charset="2"/>
              </a:rPr>
              <a:t> (ces programmes peuvent être soutenu par les futures SATT ou comme des structures comme GRAVIT à GRENOBLE qui soutiennent déjà des actions sur les sources d’ions, l’électronique et les logiciels)</a:t>
            </a:r>
            <a:endParaRPr lang="fr-FR" sz="1600" dirty="0" smtClean="0">
              <a:solidFill>
                <a:srgbClr val="0000FF"/>
              </a:solidFill>
              <a:sym typeface="Wingdings 3" pitchFamily="18" charset="2"/>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9525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High </a:t>
            </a:r>
            <a:r>
              <a:rPr lang="fr-FR" sz="2800" b="1" dirty="0" err="1" smtClean="0">
                <a:solidFill>
                  <a:srgbClr val="000099"/>
                </a:solidFill>
                <a:effectLst>
                  <a:outerShdw blurRad="38100" dist="38100" dir="2700000" algn="tl">
                    <a:srgbClr val="000000">
                      <a:alpha val="43137"/>
                    </a:srgbClr>
                  </a:outerShdw>
                </a:effectLst>
              </a:rPr>
              <a:t>Luminosity</a:t>
            </a:r>
            <a:r>
              <a:rPr lang="fr-FR" sz="2800" b="1" dirty="0" smtClean="0">
                <a:solidFill>
                  <a:srgbClr val="000099"/>
                </a:solidFill>
                <a:effectLst>
                  <a:outerShdw blurRad="38100" dist="38100" dir="2700000" algn="tl">
                    <a:srgbClr val="000000">
                      <a:alpha val="43137"/>
                    </a:srgbClr>
                  </a:outerShdw>
                </a:effectLst>
              </a:rPr>
              <a:t>-LHC</a:t>
            </a:r>
            <a:endParaRPr lang="fr-FR" sz="2800" b="1" dirty="0">
              <a:solidFill>
                <a:srgbClr val="000099"/>
              </a:solidFill>
              <a:effectLst>
                <a:outerShdw blurRad="38100" dist="38100" dir="2700000" algn="tl">
                  <a:srgbClr val="000000">
                    <a:alpha val="43137"/>
                  </a:srgbClr>
                </a:outerShdw>
              </a:effectLst>
            </a:endParaRPr>
          </a:p>
        </p:txBody>
      </p:sp>
      <p:sp>
        <p:nvSpPr>
          <p:cNvPr id="73728" name="ZoneTexte 73727"/>
          <p:cNvSpPr txBox="1"/>
          <p:nvPr/>
        </p:nvSpPr>
        <p:spPr>
          <a:xfrm>
            <a:off x="140467" y="6207793"/>
            <a:ext cx="8133958" cy="369332"/>
          </a:xfrm>
          <a:prstGeom prst="rect">
            <a:avLst/>
          </a:prstGeom>
          <a:noFill/>
        </p:spPr>
        <p:txBody>
          <a:bodyPr wrap="none" rtlCol="0">
            <a:spAutoFit/>
          </a:bodyPr>
          <a:lstStyle/>
          <a:p>
            <a:r>
              <a:rPr lang="fr-FR" dirty="0" smtClean="0">
                <a:solidFill>
                  <a:srgbClr val="0070C0"/>
                </a:solidFill>
              </a:rPr>
              <a:t>Changement des Triplets en 2017 </a:t>
            </a:r>
            <a:r>
              <a:rPr lang="fr-FR" dirty="0" smtClean="0"/>
              <a:t>pour 1) tenue au radiation 2) </a:t>
            </a:r>
            <a:r>
              <a:rPr lang="fr-FR" dirty="0" smtClean="0">
                <a:sym typeface="Symbol"/>
              </a:rPr>
              <a:t>* = 15 cm</a:t>
            </a:r>
            <a:r>
              <a:rPr lang="fr-FR" dirty="0" smtClean="0"/>
              <a:t> </a:t>
            </a:r>
            <a:endParaRPr lang="fr-FR" dirty="0"/>
          </a:p>
        </p:txBody>
      </p:sp>
      <p:pic>
        <p:nvPicPr>
          <p:cNvPr id="7373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08" y="913283"/>
            <a:ext cx="9053513" cy="373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4597068"/>
            <a:ext cx="8382000" cy="68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2563" y="5105400"/>
            <a:ext cx="5829300"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40767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229600" cy="9525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High </a:t>
            </a:r>
            <a:r>
              <a:rPr lang="fr-FR" sz="2800" b="1" dirty="0" err="1" smtClean="0">
                <a:solidFill>
                  <a:srgbClr val="000099"/>
                </a:solidFill>
                <a:effectLst>
                  <a:outerShdw blurRad="38100" dist="38100" dir="2700000" algn="tl">
                    <a:srgbClr val="000000">
                      <a:alpha val="43137"/>
                    </a:srgbClr>
                  </a:outerShdw>
                </a:effectLst>
              </a:rPr>
              <a:t>Luminosity</a:t>
            </a:r>
            <a:r>
              <a:rPr lang="fr-FR" sz="2800" b="1" dirty="0" smtClean="0">
                <a:solidFill>
                  <a:srgbClr val="000099"/>
                </a:solidFill>
                <a:effectLst>
                  <a:outerShdw blurRad="38100" dist="38100" dir="2700000" algn="tl">
                    <a:srgbClr val="000000">
                      <a:alpha val="43137"/>
                    </a:srgbClr>
                  </a:outerShdw>
                </a:effectLst>
              </a:rPr>
              <a:t>-LHC : Dynamique </a:t>
            </a:r>
            <a:r>
              <a:rPr lang="fr-FR" sz="2800" b="1" dirty="0" err="1" smtClean="0">
                <a:solidFill>
                  <a:srgbClr val="000099"/>
                </a:solidFill>
                <a:effectLst>
                  <a:outerShdw blurRad="38100" dist="38100" dir="2700000" algn="tl">
                    <a:srgbClr val="000000">
                      <a:alpha val="43137"/>
                    </a:srgbClr>
                  </a:outerShdw>
                </a:effectLst>
              </a:rPr>
              <a:t>fso</a:t>
            </a:r>
            <a:endParaRPr lang="fr-FR" sz="2800" b="1" dirty="0">
              <a:solidFill>
                <a:srgbClr val="000099"/>
              </a:solidFill>
              <a:effectLst>
                <a:outerShdw blurRad="38100" dist="38100" dir="2700000" algn="tl">
                  <a:srgbClr val="000000">
                    <a:alpha val="43137"/>
                  </a:srgbClr>
                </a:outerShdw>
              </a:effectLst>
            </a:endParaRPr>
          </a:p>
        </p:txBody>
      </p:sp>
      <p:pic>
        <p:nvPicPr>
          <p:cNvPr id="747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952499"/>
            <a:ext cx="3034970" cy="309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957262"/>
            <a:ext cx="3869847"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23"/>
          <p:cNvSpPr txBox="1">
            <a:spLocks noChangeArrowheads="1"/>
          </p:cNvSpPr>
          <p:nvPr/>
        </p:nvSpPr>
        <p:spPr bwMode="auto">
          <a:xfrm>
            <a:off x="282431" y="5486400"/>
            <a:ext cx="8610600" cy="803040"/>
          </a:xfrm>
          <a:prstGeom prst="rect">
            <a:avLst/>
          </a:prstGeom>
          <a:noFill/>
          <a:ln w="12700">
            <a:noFill/>
            <a:miter lim="800000"/>
            <a:headEnd type="none" w="sm" len="sm"/>
            <a:tailEnd type="none" w="sm" len="sm"/>
          </a:ln>
        </p:spPr>
        <p:txBody>
          <a:bodyPr wrap="square">
            <a:spAutoFit/>
          </a:bodyPr>
          <a:lstStyle/>
          <a:p>
            <a:pPr>
              <a:lnSpc>
                <a:spcPct val="120000"/>
              </a:lnSpc>
            </a:pPr>
            <a:r>
              <a:rPr lang="fr-FR" sz="2000" b="1" dirty="0" smtClean="0">
                <a:solidFill>
                  <a:srgbClr val="0000FF"/>
                </a:solidFill>
                <a:sym typeface="Wingdings 3" pitchFamily="18" charset="2"/>
              </a:rPr>
              <a:t>Principaux défis de R&amp;D</a:t>
            </a:r>
            <a:r>
              <a:rPr lang="fr-FR" sz="2000" dirty="0" smtClean="0">
                <a:solidFill>
                  <a:srgbClr val="0000FF"/>
                </a:solidFill>
                <a:sym typeface="Wingdings 3" pitchFamily="18" charset="2"/>
              </a:rPr>
              <a:t>, dans le périmètre Irfu-IN2P3:</a:t>
            </a:r>
          </a:p>
          <a:p>
            <a:pPr marL="285750" indent="-285750">
              <a:lnSpc>
                <a:spcPct val="120000"/>
              </a:lnSpc>
              <a:buFont typeface="Arial" pitchFamily="34" charset="0"/>
              <a:buChar char="•"/>
            </a:pPr>
            <a:r>
              <a:rPr lang="fr-FR" sz="2000" b="1" dirty="0" smtClean="0">
                <a:solidFill>
                  <a:srgbClr val="0000FF"/>
                </a:solidFill>
                <a:sym typeface="Wingdings 3" pitchFamily="18" charset="2"/>
              </a:rPr>
              <a:t>Dynamique faisceau, optique de la région d’interaction</a:t>
            </a:r>
            <a:endParaRPr lang="fr-FR" sz="2000" dirty="0" smtClean="0">
              <a:solidFill>
                <a:srgbClr val="0000FF"/>
              </a:solidFill>
              <a:sym typeface="Wingdings 3" pitchFamily="18" charset="2"/>
            </a:endParaRPr>
          </a:p>
        </p:txBody>
      </p:sp>
      <p:sp>
        <p:nvSpPr>
          <p:cNvPr id="8" name="Text Box 23"/>
          <p:cNvSpPr txBox="1">
            <a:spLocks noChangeArrowheads="1"/>
          </p:cNvSpPr>
          <p:nvPr/>
        </p:nvSpPr>
        <p:spPr bwMode="auto">
          <a:xfrm>
            <a:off x="427121" y="4034589"/>
            <a:ext cx="8610600" cy="1200329"/>
          </a:xfrm>
          <a:prstGeom prst="rect">
            <a:avLst/>
          </a:prstGeom>
          <a:noFill/>
          <a:ln w="12700">
            <a:noFill/>
            <a:miter lim="800000"/>
            <a:headEnd type="none" w="sm" len="sm"/>
            <a:tailEnd type="none" w="sm" len="sm"/>
          </a:ln>
        </p:spPr>
        <p:txBody>
          <a:bodyPr wrap="square">
            <a:spAutoFit/>
          </a:bodyPr>
          <a:lstStyle/>
          <a:p>
            <a:pPr>
              <a:lnSpc>
                <a:spcPct val="120000"/>
              </a:lnSpc>
            </a:pPr>
            <a:r>
              <a:rPr lang="fr-FR" sz="2000" dirty="0" smtClean="0">
                <a:sym typeface="Wingdings 3" pitchFamily="18" charset="2"/>
              </a:rPr>
              <a:t>Le schéma ‘</a:t>
            </a:r>
            <a:r>
              <a:rPr lang="fr-FR" sz="2000" dirty="0" err="1" smtClean="0">
                <a:sym typeface="Wingdings 3" pitchFamily="18" charset="2"/>
              </a:rPr>
              <a:t>Achromatic</a:t>
            </a:r>
            <a:r>
              <a:rPr lang="fr-FR" sz="2000" dirty="0" smtClean="0">
                <a:sym typeface="Wingdings 3" pitchFamily="18" charset="2"/>
              </a:rPr>
              <a:t> </a:t>
            </a:r>
            <a:r>
              <a:rPr lang="fr-FR" sz="2000" dirty="0" err="1" smtClean="0">
                <a:sym typeface="Wingdings 3" pitchFamily="18" charset="2"/>
              </a:rPr>
              <a:t>Telescopic</a:t>
            </a:r>
            <a:r>
              <a:rPr lang="fr-FR" sz="2000" dirty="0" smtClean="0">
                <a:sym typeface="Wingdings 3" pitchFamily="18" charset="2"/>
              </a:rPr>
              <a:t> </a:t>
            </a:r>
            <a:r>
              <a:rPr lang="fr-FR" sz="2000" dirty="0" err="1" smtClean="0">
                <a:sym typeface="Wingdings 3" pitchFamily="18" charset="2"/>
              </a:rPr>
              <a:t>Squeezing</a:t>
            </a:r>
            <a:r>
              <a:rPr lang="fr-FR" sz="2000" dirty="0" smtClean="0">
                <a:sym typeface="Wingdings 3" pitchFamily="18" charset="2"/>
              </a:rPr>
              <a:t>’ </a:t>
            </a:r>
            <a:r>
              <a:rPr lang="fr-FR" sz="2000" dirty="0" smtClean="0">
                <a:solidFill>
                  <a:srgbClr val="00B050"/>
                </a:solidFill>
                <a:sym typeface="Wingdings 3" pitchFamily="18" charset="2"/>
              </a:rPr>
              <a:t>(S. </a:t>
            </a:r>
            <a:r>
              <a:rPr lang="fr-FR" sz="2000" dirty="0" err="1" smtClean="0">
                <a:solidFill>
                  <a:srgbClr val="00B050"/>
                </a:solidFill>
                <a:sym typeface="Wingdings 3" pitchFamily="18" charset="2"/>
              </a:rPr>
              <a:t>Fartoukh</a:t>
            </a:r>
            <a:r>
              <a:rPr lang="fr-FR" sz="2000" dirty="0" smtClean="0">
                <a:solidFill>
                  <a:srgbClr val="00B050"/>
                </a:solidFill>
                <a:sym typeface="Wingdings 3" pitchFamily="18" charset="2"/>
              </a:rPr>
              <a:t>)</a:t>
            </a:r>
            <a:r>
              <a:rPr lang="fr-FR" sz="2000" dirty="0" smtClean="0">
                <a:sym typeface="Wingdings 3" pitchFamily="18" charset="2"/>
              </a:rPr>
              <a:t> qui prépare le faisceau dans les arcs une focalisation plus forte à l’IP, est le schéma de référence</a:t>
            </a:r>
            <a:r>
              <a:rPr lang="fr-FR" sz="2000" dirty="0" smtClean="0">
                <a:sym typeface="Wingdings 3" pitchFamily="18" charset="2"/>
              </a:rPr>
              <a:t>, testé </a:t>
            </a:r>
            <a:r>
              <a:rPr lang="fr-FR" sz="2000" dirty="0" smtClean="0">
                <a:sym typeface="Wingdings 3" pitchFamily="18" charset="2"/>
              </a:rPr>
              <a:t>avec succès sur le </a:t>
            </a:r>
            <a:r>
              <a:rPr lang="fr-FR" sz="2000" dirty="0" smtClean="0">
                <a:sym typeface="Wingdings 3" pitchFamily="18" charset="2"/>
              </a:rPr>
              <a:t>LHC à l’été </a:t>
            </a:r>
            <a:r>
              <a:rPr lang="fr-FR" sz="2000" dirty="0" smtClean="0">
                <a:sym typeface="Wingdings 3" pitchFamily="18" charset="2"/>
              </a:rPr>
              <a:t>2011.</a:t>
            </a:r>
          </a:p>
        </p:txBody>
      </p:sp>
      <p:sp>
        <p:nvSpPr>
          <p:cNvPr id="3" name="ZoneTexte 2"/>
          <p:cNvSpPr txBox="1"/>
          <p:nvPr/>
        </p:nvSpPr>
        <p:spPr>
          <a:xfrm>
            <a:off x="4191000" y="2895600"/>
            <a:ext cx="670376" cy="369332"/>
          </a:xfrm>
          <a:prstGeom prst="rect">
            <a:avLst/>
          </a:prstGeom>
          <a:noFill/>
        </p:spPr>
        <p:txBody>
          <a:bodyPr wrap="none" rtlCol="0">
            <a:spAutoFit/>
          </a:bodyPr>
          <a:lstStyle/>
          <a:p>
            <a:r>
              <a:rPr lang="fr-FR" dirty="0" smtClean="0"/>
              <a:t>ATS</a:t>
            </a:r>
            <a:endParaRPr lang="fr-FR" dirty="0"/>
          </a:p>
        </p:txBody>
      </p:sp>
      <p:sp>
        <p:nvSpPr>
          <p:cNvPr id="4" name="ZoneTexte 3"/>
          <p:cNvSpPr txBox="1"/>
          <p:nvPr/>
        </p:nvSpPr>
        <p:spPr>
          <a:xfrm>
            <a:off x="5486400" y="6400800"/>
            <a:ext cx="3558988" cy="369332"/>
          </a:xfrm>
          <a:prstGeom prst="rect">
            <a:avLst/>
          </a:prstGeom>
          <a:noFill/>
        </p:spPr>
        <p:txBody>
          <a:bodyPr wrap="none" rtlCol="0">
            <a:spAutoFit/>
          </a:bodyPr>
          <a:lstStyle/>
          <a:p>
            <a:r>
              <a:rPr lang="fr-FR" dirty="0" smtClean="0"/>
              <a:t>Financement via FP7 </a:t>
            </a:r>
            <a:r>
              <a:rPr lang="fr-FR" dirty="0" err="1" smtClean="0"/>
              <a:t>HiLumi</a:t>
            </a:r>
            <a:r>
              <a:rPr lang="fr-FR" dirty="0" smtClean="0"/>
              <a:t> DS</a:t>
            </a:r>
            <a:endParaRPr lang="fr-FR" dirty="0"/>
          </a:p>
        </p:txBody>
      </p:sp>
    </p:spTree>
    <p:extLst>
      <p:ext uri="{BB962C8B-B14F-4D97-AF65-F5344CB8AC3E}">
        <p14:creationId xmlns:p14="http://schemas.microsoft.com/office/powerpoint/2010/main" val="361008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7200" y="114300"/>
            <a:ext cx="8686800" cy="952500"/>
          </a:xfrm>
          <a:prstGeom prst="rect">
            <a:avLst/>
          </a:prstGeom>
          <a:noFill/>
          <a:ln w="9525">
            <a:noFill/>
            <a:miter lim="800000"/>
            <a:headEnd/>
            <a:tailEnd/>
          </a:ln>
        </p:spPr>
        <p:txBody>
          <a:bodyPr anchor="ctr"/>
          <a:lstStyle/>
          <a:p>
            <a:pPr algn="ctr">
              <a:defRPr/>
            </a:pPr>
            <a:r>
              <a:rPr lang="fr-FR" sz="2800" b="1" dirty="0">
                <a:solidFill>
                  <a:srgbClr val="000099"/>
                </a:solidFill>
                <a:effectLst>
                  <a:outerShdw blurRad="38100" dist="38100" dir="2700000" algn="tl">
                    <a:srgbClr val="000000">
                      <a:alpha val="43137"/>
                    </a:srgbClr>
                  </a:outerShdw>
                </a:effectLst>
              </a:rPr>
              <a:t>High </a:t>
            </a:r>
            <a:r>
              <a:rPr lang="fr-FR" sz="2800" b="1" dirty="0" err="1">
                <a:solidFill>
                  <a:srgbClr val="000099"/>
                </a:solidFill>
                <a:effectLst>
                  <a:outerShdw blurRad="38100" dist="38100" dir="2700000" algn="tl">
                    <a:srgbClr val="000000">
                      <a:alpha val="43137"/>
                    </a:srgbClr>
                  </a:outerShdw>
                </a:effectLst>
              </a:rPr>
              <a:t>Luminosity</a:t>
            </a:r>
            <a:r>
              <a:rPr lang="fr-FR" sz="2800" b="1" dirty="0">
                <a:solidFill>
                  <a:srgbClr val="000099"/>
                </a:solidFill>
                <a:effectLst>
                  <a:outerShdw blurRad="38100" dist="38100" dir="2700000" algn="tl">
                    <a:srgbClr val="000000">
                      <a:alpha val="43137"/>
                    </a:srgbClr>
                  </a:outerShdw>
                </a:effectLst>
              </a:rPr>
              <a:t>-LHC: </a:t>
            </a:r>
            <a:r>
              <a:rPr lang="fr-FR" sz="2800" b="1" dirty="0" smtClean="0">
                <a:solidFill>
                  <a:srgbClr val="000099"/>
                </a:solidFill>
                <a:effectLst>
                  <a:outerShdw blurRad="38100" dist="38100" dir="2700000" algn="tl">
                    <a:srgbClr val="000000">
                      <a:alpha val="43137"/>
                    </a:srgbClr>
                  </a:outerShdw>
                </a:effectLst>
              </a:rPr>
              <a:t>Aimants</a:t>
            </a:r>
            <a:endParaRPr lang="fr-FR" sz="2800" b="1" dirty="0">
              <a:solidFill>
                <a:srgbClr val="000099"/>
              </a:solidFill>
              <a:effectLst>
                <a:outerShdw blurRad="38100" dist="38100" dir="2700000" algn="tl">
                  <a:srgbClr val="000000">
                    <a:alpha val="43137"/>
                  </a:srgbClr>
                </a:outerShdw>
              </a:effectLst>
            </a:endParaRPr>
          </a:p>
        </p:txBody>
      </p:sp>
      <p:graphicFrame>
        <p:nvGraphicFramePr>
          <p:cNvPr id="6" name="Group 48"/>
          <p:cNvGraphicFramePr>
            <a:graphicFrameLocks noGrp="1"/>
          </p:cNvGraphicFramePr>
          <p:nvPr>
            <p:extLst>
              <p:ext uri="{D42A27DB-BD31-4B8C-83A1-F6EECF244321}">
                <p14:modId xmlns:p14="http://schemas.microsoft.com/office/powerpoint/2010/main" val="3081094174"/>
              </p:ext>
            </p:extLst>
          </p:nvPr>
        </p:nvGraphicFramePr>
        <p:xfrm>
          <a:off x="270399" y="1905000"/>
          <a:ext cx="1500166" cy="1703080"/>
        </p:xfrm>
        <a:graphic>
          <a:graphicData uri="http://schemas.openxmlformats.org/drawingml/2006/table">
            <a:tbl>
              <a:tblPr/>
              <a:tblGrid>
                <a:gridCol w="750083"/>
                <a:gridCol w="750083"/>
              </a:tblGrid>
              <a:tr h="0">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Material</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dirty="0" smtClean="0">
                          <a:ln>
                            <a:noFill/>
                          </a:ln>
                          <a:solidFill>
                            <a:schemeClr val="tx1"/>
                          </a:solidFill>
                          <a:effectLst/>
                          <a:latin typeface="Arial" charset="0"/>
                        </a:rPr>
                        <a:t>T</a:t>
                      </a:r>
                      <a:r>
                        <a:rPr kumimoji="0" lang="en-US" sz="1200" b="0" i="0" u="none" strike="noStrike" cap="none" normalizeH="0" baseline="-25000" dirty="0" smtClean="0">
                          <a:ln>
                            <a:noFill/>
                          </a:ln>
                          <a:solidFill>
                            <a:schemeClr val="tx1"/>
                          </a:solidFill>
                          <a:effectLst/>
                          <a:latin typeface="Arial" charset="0"/>
                        </a:rPr>
                        <a:t>C</a:t>
                      </a:r>
                      <a:r>
                        <a:rPr kumimoji="0" lang="en-US" sz="1200" b="0" i="0" u="none" strike="noStrike" cap="none" normalizeH="0" baseline="0" dirty="0" smtClean="0">
                          <a:ln>
                            <a:noFill/>
                          </a:ln>
                          <a:solidFill>
                            <a:schemeClr val="tx1"/>
                          </a:solidFill>
                          <a:effectLst/>
                          <a:latin typeface="Arial" charset="0"/>
                        </a:rPr>
                        <a:t> (K)</a:t>
                      </a:r>
                      <a:endParaRPr kumimoji="0" lang="en-US" sz="1200" b="0" i="1" u="none" strike="noStrike" cap="none" normalizeH="0" baseline="0" dirty="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6317">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err="1" smtClean="0">
                          <a:ln>
                            <a:noFill/>
                          </a:ln>
                          <a:solidFill>
                            <a:schemeClr val="tx1"/>
                          </a:solidFill>
                          <a:effectLst/>
                          <a:latin typeface="Arial" charset="0"/>
                        </a:rPr>
                        <a:t>Nb</a:t>
                      </a:r>
                      <a:endParaRPr kumimoji="0" lang="en-US" sz="1200" b="0" i="0" u="none" strike="noStrike" cap="none" normalizeH="0" baseline="0" dirty="0" smtClean="0">
                        <a:ln>
                          <a:noFill/>
                        </a:ln>
                        <a:solidFill>
                          <a:schemeClr val="tx1"/>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9.2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481">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NbTi</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9.5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481">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Nb</a:t>
                      </a:r>
                      <a:r>
                        <a:rPr kumimoji="0" lang="en-US" sz="1200" b="0" i="0" u="none" strike="noStrike" cap="none" normalizeH="0" baseline="-25000" dirty="0" smtClean="0">
                          <a:ln>
                            <a:noFill/>
                          </a:ln>
                          <a:solidFill>
                            <a:schemeClr val="tx1"/>
                          </a:solidFill>
                          <a:effectLst/>
                          <a:latin typeface="Arial" charset="0"/>
                        </a:rPr>
                        <a:t>3</a:t>
                      </a:r>
                      <a:r>
                        <a:rPr kumimoji="0" lang="en-US" sz="1200" b="0" i="0" u="none" strike="noStrike" cap="none" normalizeH="0" baseline="0" dirty="0" smtClean="0">
                          <a:ln>
                            <a:noFill/>
                          </a:ln>
                          <a:solidFill>
                            <a:schemeClr val="tx1"/>
                          </a:solidFill>
                          <a:effectLst/>
                          <a:latin typeface="Arial" charset="0"/>
                        </a:rPr>
                        <a:t>Sn</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defPPr>
                        <a:defRPr lang="fr-FR"/>
                      </a:defPPr>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18.3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748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HTS</a:t>
                      </a: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&gt; 30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49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886327"/>
            <a:ext cx="6553200" cy="412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3"/>
          <p:cNvSpPr txBox="1">
            <a:spLocks noChangeArrowheads="1"/>
          </p:cNvSpPr>
          <p:nvPr/>
        </p:nvSpPr>
        <p:spPr bwMode="auto">
          <a:xfrm>
            <a:off x="204871" y="5019912"/>
            <a:ext cx="8610600" cy="1200329"/>
          </a:xfrm>
          <a:prstGeom prst="rect">
            <a:avLst/>
          </a:prstGeom>
          <a:noFill/>
          <a:ln w="12700">
            <a:noFill/>
            <a:miter lim="800000"/>
            <a:headEnd type="none" w="sm" len="sm"/>
            <a:tailEnd type="none" w="sm" len="sm"/>
          </a:ln>
        </p:spPr>
        <p:txBody>
          <a:bodyPr wrap="square">
            <a:spAutoFit/>
          </a:bodyPr>
          <a:lstStyle/>
          <a:p>
            <a:pPr>
              <a:lnSpc>
                <a:spcPct val="120000"/>
              </a:lnSpc>
            </a:pPr>
            <a:r>
              <a:rPr lang="fr-FR" sz="2000" b="1" dirty="0" smtClean="0">
                <a:solidFill>
                  <a:srgbClr val="0000FF"/>
                </a:solidFill>
                <a:sym typeface="Wingdings 3" pitchFamily="18" charset="2"/>
              </a:rPr>
              <a:t>Principaux défis de R&amp;D</a:t>
            </a:r>
            <a:r>
              <a:rPr lang="fr-FR" sz="2000" dirty="0" smtClean="0">
                <a:solidFill>
                  <a:srgbClr val="0000FF"/>
                </a:solidFill>
                <a:sym typeface="Wingdings 3" pitchFamily="18" charset="2"/>
              </a:rPr>
              <a:t>, dans le périmètre Irfu-IN2P3:</a:t>
            </a:r>
          </a:p>
          <a:p>
            <a:pPr marL="285750" indent="-285750">
              <a:lnSpc>
                <a:spcPct val="120000"/>
              </a:lnSpc>
              <a:buFont typeface="Arial" pitchFamily="34" charset="0"/>
              <a:buChar char="•"/>
            </a:pPr>
            <a:r>
              <a:rPr lang="fr-FR" sz="2000" dirty="0" smtClean="0">
                <a:solidFill>
                  <a:srgbClr val="0000FF"/>
                </a:solidFill>
                <a:sym typeface="Wingdings 3" pitchFamily="18" charset="2"/>
              </a:rPr>
              <a:t>Quadripôles </a:t>
            </a:r>
            <a:r>
              <a:rPr lang="fr-FR" sz="2000" dirty="0" err="1" smtClean="0">
                <a:solidFill>
                  <a:srgbClr val="0000FF"/>
                </a:solidFill>
                <a:sym typeface="Wingdings 3" pitchFamily="18" charset="2"/>
              </a:rPr>
              <a:t>NbTi</a:t>
            </a:r>
            <a:r>
              <a:rPr lang="fr-FR" sz="2000" dirty="0" smtClean="0">
                <a:solidFill>
                  <a:srgbClr val="0000FF"/>
                </a:solidFill>
                <a:sym typeface="Wingdings 3" pitchFamily="18" charset="2"/>
              </a:rPr>
              <a:t> 8,5 T à </a:t>
            </a:r>
            <a:r>
              <a:rPr lang="fr-FR" sz="2000" dirty="0" smtClean="0">
                <a:solidFill>
                  <a:srgbClr val="0000FF"/>
                </a:solidFill>
                <a:latin typeface="Symbol" pitchFamily="18" charset="2"/>
                <a:sym typeface="Wingdings 3" pitchFamily="18" charset="2"/>
              </a:rPr>
              <a:t>F</a:t>
            </a:r>
            <a:r>
              <a:rPr lang="fr-FR" sz="2000" dirty="0" smtClean="0">
                <a:solidFill>
                  <a:srgbClr val="0000FF"/>
                </a:solidFill>
                <a:sym typeface="Wingdings 3" pitchFamily="18" charset="2"/>
              </a:rPr>
              <a:t>120 mm</a:t>
            </a:r>
          </a:p>
          <a:p>
            <a:pPr marL="285750" indent="-285750">
              <a:lnSpc>
                <a:spcPct val="120000"/>
              </a:lnSpc>
              <a:buFont typeface="Arial" pitchFamily="34" charset="0"/>
              <a:buChar char="•"/>
            </a:pPr>
            <a:r>
              <a:rPr lang="fr-FR" sz="2000" dirty="0" smtClean="0">
                <a:solidFill>
                  <a:srgbClr val="0000FF"/>
                </a:solidFill>
                <a:sym typeface="Wingdings 3" pitchFamily="18" charset="2"/>
              </a:rPr>
              <a:t>Technologie aimants accélérateur en Nb3Sn</a:t>
            </a:r>
          </a:p>
        </p:txBody>
      </p:sp>
      <p:pic>
        <p:nvPicPr>
          <p:cNvPr id="7" name="Picture 2"/>
          <p:cNvPicPr>
            <a:picLocks noChangeAspect="1"/>
          </p:cNvPicPr>
          <p:nvPr/>
        </p:nvPicPr>
        <p:blipFill>
          <a:blip r:embed="rId3" cstate="print"/>
          <a:stretch>
            <a:fillRect/>
          </a:stretch>
        </p:blipFill>
        <p:spPr>
          <a:xfrm>
            <a:off x="7148240" y="4876800"/>
            <a:ext cx="1995760" cy="1693650"/>
          </a:xfrm>
          <a:prstGeom prst="rect">
            <a:avLst/>
          </a:prstGeom>
        </p:spPr>
      </p:pic>
      <p:sp>
        <p:nvSpPr>
          <p:cNvPr id="8" name="ZoneTexte 7"/>
          <p:cNvSpPr txBox="1"/>
          <p:nvPr/>
        </p:nvSpPr>
        <p:spPr>
          <a:xfrm>
            <a:off x="76200" y="6429355"/>
            <a:ext cx="8448147" cy="369332"/>
          </a:xfrm>
          <a:prstGeom prst="rect">
            <a:avLst/>
          </a:prstGeom>
          <a:noFill/>
        </p:spPr>
        <p:txBody>
          <a:bodyPr wrap="none" rtlCol="0">
            <a:spAutoFit/>
          </a:bodyPr>
          <a:lstStyle/>
          <a:p>
            <a:r>
              <a:rPr lang="fr-FR" dirty="0" smtClean="0"/>
              <a:t>Financement via FP7 S-LHC CNI, </a:t>
            </a:r>
            <a:r>
              <a:rPr lang="fr-FR" dirty="0" err="1" smtClean="0"/>
              <a:t>HiLumi</a:t>
            </a:r>
            <a:r>
              <a:rPr lang="fr-FR" dirty="0" smtClean="0"/>
              <a:t> DS, </a:t>
            </a:r>
            <a:r>
              <a:rPr lang="fr-FR" dirty="0" err="1" smtClean="0"/>
              <a:t>EuCARD</a:t>
            </a:r>
            <a:r>
              <a:rPr lang="fr-FR" dirty="0" smtClean="0"/>
              <a:t>, </a:t>
            </a:r>
            <a:r>
              <a:rPr lang="fr-FR" dirty="0" err="1" smtClean="0"/>
              <a:t>Contr</a:t>
            </a:r>
            <a:r>
              <a:rPr lang="fr-FR" dirty="0" smtClean="0"/>
              <a:t>. France au CERN</a:t>
            </a:r>
            <a:endParaRPr lang="fr-FR" dirty="0"/>
          </a:p>
        </p:txBody>
      </p:sp>
    </p:spTree>
    <p:extLst>
      <p:ext uri="{BB962C8B-B14F-4D97-AF65-F5344CB8AC3E}">
        <p14:creationId xmlns:p14="http://schemas.microsoft.com/office/powerpoint/2010/main" val="39199033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3" descr="CERNcomplex-croppe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075" y="1143000"/>
            <a:ext cx="84867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4343400" y="5105400"/>
            <a:ext cx="838200" cy="228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0901" name="TextBox 5"/>
          <p:cNvSpPr txBox="1">
            <a:spLocks noChangeArrowheads="1"/>
          </p:cNvSpPr>
          <p:nvPr/>
        </p:nvSpPr>
        <p:spPr bwMode="auto">
          <a:xfrm>
            <a:off x="5257800" y="4648200"/>
            <a:ext cx="1722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a:solidFill>
                  <a:srgbClr val="FF0000"/>
                </a:solidFill>
                <a:latin typeface="Calibri" pitchFamily="34" charset="0"/>
              </a:rPr>
              <a:t>2-GeV Booster</a:t>
            </a:r>
          </a:p>
        </p:txBody>
      </p:sp>
      <p:sp>
        <p:nvSpPr>
          <p:cNvPr id="80902" name="TextBox 6"/>
          <p:cNvSpPr txBox="1">
            <a:spLocks noChangeArrowheads="1"/>
          </p:cNvSpPr>
          <p:nvPr/>
        </p:nvSpPr>
        <p:spPr bwMode="auto">
          <a:xfrm>
            <a:off x="3048000" y="5410200"/>
            <a:ext cx="85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b="1">
                <a:solidFill>
                  <a:srgbClr val="FF0000"/>
                </a:solidFill>
                <a:latin typeface="Calibri" pitchFamily="34" charset="0"/>
              </a:rPr>
              <a:t>Linac4</a:t>
            </a:r>
          </a:p>
        </p:txBody>
      </p:sp>
      <p:sp>
        <p:nvSpPr>
          <p:cNvPr id="8" name="Oval 7"/>
          <p:cNvSpPr/>
          <p:nvPr/>
        </p:nvSpPr>
        <p:spPr>
          <a:xfrm>
            <a:off x="2667000" y="3048000"/>
            <a:ext cx="3886200" cy="1143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TextBox 8"/>
          <p:cNvSpPr txBox="1">
            <a:spLocks noChangeArrowheads="1"/>
          </p:cNvSpPr>
          <p:nvPr/>
        </p:nvSpPr>
        <p:spPr bwMode="auto">
          <a:xfrm>
            <a:off x="5257800" y="2524780"/>
            <a:ext cx="11624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b="1" dirty="0" smtClean="0">
                <a:solidFill>
                  <a:srgbClr val="FF0000"/>
                </a:solidFill>
                <a:latin typeface="Calibri" pitchFamily="34" charset="0"/>
              </a:rPr>
              <a:t>S-SPS?</a:t>
            </a:r>
            <a:endParaRPr lang="en-US" sz="2800" b="1" dirty="0">
              <a:solidFill>
                <a:srgbClr val="FF0000"/>
              </a:solidFill>
              <a:latin typeface="Calibri" pitchFamily="34" charset="0"/>
            </a:endParaRPr>
          </a:p>
        </p:txBody>
      </p:sp>
      <p:sp>
        <p:nvSpPr>
          <p:cNvPr id="10" name="Rectangle 9"/>
          <p:cNvSpPr/>
          <p:nvPr/>
        </p:nvSpPr>
        <p:spPr>
          <a:xfrm>
            <a:off x="3657600" y="1524000"/>
            <a:ext cx="914400"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810000" y="3886200"/>
            <a:ext cx="914400" cy="38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Freeform 12"/>
          <p:cNvSpPr/>
          <p:nvPr/>
        </p:nvSpPr>
        <p:spPr>
          <a:xfrm>
            <a:off x="3594100" y="5357813"/>
            <a:ext cx="785813" cy="850900"/>
          </a:xfrm>
          <a:custGeom>
            <a:avLst/>
            <a:gdLst>
              <a:gd name="connsiteX0" fmla="*/ 786063 w 786063"/>
              <a:gd name="connsiteY0" fmla="*/ 0 h 850232"/>
              <a:gd name="connsiteX1" fmla="*/ 545431 w 786063"/>
              <a:gd name="connsiteY1" fmla="*/ 176463 h 850232"/>
              <a:gd name="connsiteX2" fmla="*/ 208547 w 786063"/>
              <a:gd name="connsiteY2" fmla="*/ 577516 h 850232"/>
              <a:gd name="connsiteX3" fmla="*/ 0 w 786063"/>
              <a:gd name="connsiteY3" fmla="*/ 850232 h 850232"/>
              <a:gd name="connsiteX4" fmla="*/ 0 w 786063"/>
              <a:gd name="connsiteY4" fmla="*/ 850232 h 85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063" h="850232">
                <a:moveTo>
                  <a:pt x="786063" y="0"/>
                </a:moveTo>
                <a:cubicBezTo>
                  <a:pt x="713873" y="40105"/>
                  <a:pt x="641684" y="80210"/>
                  <a:pt x="545431" y="176463"/>
                </a:cubicBezTo>
                <a:cubicBezTo>
                  <a:pt x="449178" y="272716"/>
                  <a:pt x="299452" y="465221"/>
                  <a:pt x="208547" y="577516"/>
                </a:cubicBezTo>
                <a:cubicBezTo>
                  <a:pt x="117642" y="689811"/>
                  <a:pt x="0" y="850232"/>
                  <a:pt x="0" y="850232"/>
                </a:cubicBezTo>
                <a:lnTo>
                  <a:pt x="0" y="850232"/>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14" name="Oval 13"/>
          <p:cNvSpPr/>
          <p:nvPr/>
        </p:nvSpPr>
        <p:spPr>
          <a:xfrm>
            <a:off x="457200" y="1600200"/>
            <a:ext cx="7467600" cy="2362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TextBox 14"/>
          <p:cNvSpPr txBox="1">
            <a:spLocks noChangeArrowheads="1"/>
          </p:cNvSpPr>
          <p:nvPr/>
        </p:nvSpPr>
        <p:spPr bwMode="auto">
          <a:xfrm>
            <a:off x="6858000" y="1219200"/>
            <a:ext cx="2346989"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b="1" dirty="0" smtClean="0">
                <a:solidFill>
                  <a:srgbClr val="FF0000"/>
                </a:solidFill>
                <a:latin typeface="Calibri" pitchFamily="34" charset="0"/>
              </a:rPr>
              <a:t>HE-LHC</a:t>
            </a:r>
          </a:p>
          <a:p>
            <a:pPr eaLnBrk="1" fontAlgn="base" hangingPunct="1">
              <a:spcBef>
                <a:spcPct val="0"/>
              </a:spcBef>
              <a:spcAft>
                <a:spcPct val="0"/>
              </a:spcAft>
            </a:pPr>
            <a:r>
              <a:rPr lang="en-US" sz="2000" b="1" dirty="0" smtClean="0">
                <a:solidFill>
                  <a:srgbClr val="FF0000"/>
                </a:solidFill>
                <a:latin typeface="Calibri" pitchFamily="34" charset="0"/>
              </a:rPr>
              <a:t>20-T dipole magnets</a:t>
            </a:r>
            <a:endParaRPr lang="en-US" sz="2000" b="1" dirty="0">
              <a:solidFill>
                <a:srgbClr val="FF0000"/>
              </a:solidFill>
              <a:latin typeface="Calibri" pitchFamily="34" charset="0"/>
            </a:endParaRPr>
          </a:p>
          <a:p>
            <a:pPr eaLnBrk="1" fontAlgn="base" hangingPunct="1">
              <a:spcBef>
                <a:spcPct val="0"/>
              </a:spcBef>
              <a:spcAft>
                <a:spcPct val="0"/>
              </a:spcAft>
            </a:pPr>
            <a:r>
              <a:rPr lang="en-US" sz="2800" b="1" dirty="0">
                <a:solidFill>
                  <a:srgbClr val="FF0000"/>
                </a:solidFill>
                <a:latin typeface="Calibri" pitchFamily="34" charset="0"/>
              </a:rPr>
              <a:t>   </a:t>
            </a:r>
          </a:p>
        </p:txBody>
      </p:sp>
      <p:sp>
        <p:nvSpPr>
          <p:cNvPr id="18" name="Freeform 17"/>
          <p:cNvSpPr/>
          <p:nvPr/>
        </p:nvSpPr>
        <p:spPr>
          <a:xfrm>
            <a:off x="5940152" y="3141785"/>
            <a:ext cx="1523043" cy="269630"/>
          </a:xfrm>
          <a:custGeom>
            <a:avLst/>
            <a:gdLst>
              <a:gd name="connsiteX0" fmla="*/ 0 w 1348154"/>
              <a:gd name="connsiteY0" fmla="*/ 0 h 269630"/>
              <a:gd name="connsiteX1" fmla="*/ 480647 w 1348154"/>
              <a:gd name="connsiteY1" fmla="*/ 93784 h 269630"/>
              <a:gd name="connsiteX2" fmla="*/ 679939 w 1348154"/>
              <a:gd name="connsiteY2" fmla="*/ 234461 h 269630"/>
              <a:gd name="connsiteX3" fmla="*/ 1301262 w 1348154"/>
              <a:gd name="connsiteY3" fmla="*/ 269630 h 269630"/>
              <a:gd name="connsiteX4" fmla="*/ 1301262 w 1348154"/>
              <a:gd name="connsiteY4" fmla="*/ 269630 h 269630"/>
              <a:gd name="connsiteX5" fmla="*/ 1301262 w 1348154"/>
              <a:gd name="connsiteY5" fmla="*/ 269630 h 269630"/>
              <a:gd name="connsiteX6" fmla="*/ 1348154 w 1348154"/>
              <a:gd name="connsiteY6" fmla="*/ 269630 h 26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154" h="269630">
                <a:moveTo>
                  <a:pt x="0" y="0"/>
                </a:moveTo>
                <a:cubicBezTo>
                  <a:pt x="183662" y="27353"/>
                  <a:pt x="367324" y="54707"/>
                  <a:pt x="480647" y="93784"/>
                </a:cubicBezTo>
                <a:cubicBezTo>
                  <a:pt x="593970" y="132861"/>
                  <a:pt x="543170" y="205153"/>
                  <a:pt x="679939" y="234461"/>
                </a:cubicBezTo>
                <a:cubicBezTo>
                  <a:pt x="816708" y="263769"/>
                  <a:pt x="1301262" y="269630"/>
                  <a:pt x="1301262" y="269630"/>
                </a:cubicBezTo>
                <a:lnTo>
                  <a:pt x="1301262" y="269630"/>
                </a:lnTo>
                <a:lnTo>
                  <a:pt x="1301262" y="269630"/>
                </a:lnTo>
                <a:lnTo>
                  <a:pt x="1348154" y="269630"/>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492369" y="2883877"/>
            <a:ext cx="3317631" cy="1575932"/>
          </a:xfrm>
          <a:custGeom>
            <a:avLst/>
            <a:gdLst>
              <a:gd name="connsiteX0" fmla="*/ 3317631 w 3317631"/>
              <a:gd name="connsiteY0" fmla="*/ 1371600 h 1575932"/>
              <a:gd name="connsiteX1" fmla="*/ 2332893 w 3317631"/>
              <a:gd name="connsiteY1" fmla="*/ 1348154 h 1575932"/>
              <a:gd name="connsiteX2" fmla="*/ 2145323 w 3317631"/>
              <a:gd name="connsiteY2" fmla="*/ 1441938 h 1575932"/>
              <a:gd name="connsiteX3" fmla="*/ 1559169 w 3317631"/>
              <a:gd name="connsiteY3" fmla="*/ 1570892 h 1575932"/>
              <a:gd name="connsiteX4" fmla="*/ 1031631 w 3317631"/>
              <a:gd name="connsiteY4" fmla="*/ 1524000 h 1575932"/>
              <a:gd name="connsiteX5" fmla="*/ 574431 w 3317631"/>
              <a:gd name="connsiteY5" fmla="*/ 1289538 h 1575932"/>
              <a:gd name="connsiteX6" fmla="*/ 246185 w 3317631"/>
              <a:gd name="connsiteY6" fmla="*/ 855785 h 1575932"/>
              <a:gd name="connsiteX7" fmla="*/ 58616 w 3317631"/>
              <a:gd name="connsiteY7" fmla="*/ 457200 h 1575932"/>
              <a:gd name="connsiteX8" fmla="*/ 0 w 3317631"/>
              <a:gd name="connsiteY8" fmla="*/ 0 h 1575932"/>
              <a:gd name="connsiteX9" fmla="*/ 0 w 3317631"/>
              <a:gd name="connsiteY9" fmla="*/ 0 h 1575932"/>
              <a:gd name="connsiteX10" fmla="*/ 0 w 3317631"/>
              <a:gd name="connsiteY10" fmla="*/ 0 h 157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17631" h="1575932">
                <a:moveTo>
                  <a:pt x="3317631" y="1371600"/>
                </a:moveTo>
                <a:cubicBezTo>
                  <a:pt x="2922954" y="1354015"/>
                  <a:pt x="2528278" y="1336431"/>
                  <a:pt x="2332893" y="1348154"/>
                </a:cubicBezTo>
                <a:cubicBezTo>
                  <a:pt x="2137508" y="1359877"/>
                  <a:pt x="2274277" y="1404815"/>
                  <a:pt x="2145323" y="1441938"/>
                </a:cubicBezTo>
                <a:cubicBezTo>
                  <a:pt x="2016369" y="1479061"/>
                  <a:pt x="1744784" y="1557215"/>
                  <a:pt x="1559169" y="1570892"/>
                </a:cubicBezTo>
                <a:cubicBezTo>
                  <a:pt x="1373554" y="1584569"/>
                  <a:pt x="1195754" y="1570892"/>
                  <a:pt x="1031631" y="1524000"/>
                </a:cubicBezTo>
                <a:cubicBezTo>
                  <a:pt x="867508" y="1477108"/>
                  <a:pt x="705339" y="1400907"/>
                  <a:pt x="574431" y="1289538"/>
                </a:cubicBezTo>
                <a:cubicBezTo>
                  <a:pt x="443523" y="1178169"/>
                  <a:pt x="332154" y="994508"/>
                  <a:pt x="246185" y="855785"/>
                </a:cubicBezTo>
                <a:cubicBezTo>
                  <a:pt x="160216" y="717062"/>
                  <a:pt x="99647" y="599831"/>
                  <a:pt x="58616" y="457200"/>
                </a:cubicBezTo>
                <a:cubicBezTo>
                  <a:pt x="17585" y="314569"/>
                  <a:pt x="0" y="0"/>
                  <a:pt x="0" y="0"/>
                </a:cubicBezTo>
                <a:lnTo>
                  <a:pt x="0" y="0"/>
                </a:lnTo>
                <a:lnTo>
                  <a:pt x="0" y="0"/>
                </a:ln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a:spLocks noChangeArrowheads="1"/>
          </p:cNvSpPr>
          <p:nvPr/>
        </p:nvSpPr>
        <p:spPr bwMode="auto">
          <a:xfrm>
            <a:off x="311160" y="4548365"/>
            <a:ext cx="14980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b="1" dirty="0">
                <a:solidFill>
                  <a:srgbClr val="FF0000"/>
                </a:solidFill>
                <a:latin typeface="Calibri" pitchFamily="34" charset="0"/>
              </a:rPr>
              <a:t>h</a:t>
            </a:r>
            <a:r>
              <a:rPr lang="en-US" b="1" dirty="0" smtClean="0">
                <a:solidFill>
                  <a:srgbClr val="FF0000"/>
                </a:solidFill>
                <a:latin typeface="Calibri" pitchFamily="34" charset="0"/>
              </a:rPr>
              <a:t>igher energy</a:t>
            </a:r>
          </a:p>
          <a:p>
            <a:pPr eaLnBrk="1" fontAlgn="base" hangingPunct="1">
              <a:spcBef>
                <a:spcPct val="0"/>
              </a:spcBef>
              <a:spcAft>
                <a:spcPct val="0"/>
              </a:spcAft>
            </a:pPr>
            <a:r>
              <a:rPr lang="en-US" b="1" dirty="0">
                <a:solidFill>
                  <a:srgbClr val="FF0000"/>
                </a:solidFill>
                <a:latin typeface="Calibri" pitchFamily="34" charset="0"/>
              </a:rPr>
              <a:t>t</a:t>
            </a:r>
            <a:r>
              <a:rPr lang="en-US" b="1" dirty="0" smtClean="0">
                <a:solidFill>
                  <a:srgbClr val="FF0000"/>
                </a:solidFill>
                <a:latin typeface="Calibri" pitchFamily="34" charset="0"/>
              </a:rPr>
              <a:t>ransfer lines</a:t>
            </a:r>
            <a:endParaRPr lang="en-US" sz="1400" b="1" dirty="0">
              <a:solidFill>
                <a:srgbClr val="FF0000"/>
              </a:solidFill>
              <a:latin typeface="Calibri" pitchFamily="34" charset="0"/>
            </a:endParaRPr>
          </a:p>
          <a:p>
            <a:pPr eaLnBrk="1" fontAlgn="base" hangingPunct="1">
              <a:spcBef>
                <a:spcPct val="0"/>
              </a:spcBef>
              <a:spcAft>
                <a:spcPct val="0"/>
              </a:spcAft>
            </a:pPr>
            <a:r>
              <a:rPr lang="en-US" b="1" dirty="0">
                <a:solidFill>
                  <a:srgbClr val="FF0000"/>
                </a:solidFill>
                <a:latin typeface="Calibri" pitchFamily="34" charset="0"/>
              </a:rPr>
              <a:t>   </a:t>
            </a:r>
          </a:p>
        </p:txBody>
      </p:sp>
      <p:sp>
        <p:nvSpPr>
          <p:cNvPr id="17" name="Rectangle 16"/>
          <p:cNvSpPr>
            <a:spLocks noChangeArrowheads="1"/>
          </p:cNvSpPr>
          <p:nvPr/>
        </p:nvSpPr>
        <p:spPr bwMode="auto">
          <a:xfrm>
            <a:off x="457200" y="114300"/>
            <a:ext cx="8229600" cy="1028700"/>
          </a:xfrm>
          <a:prstGeom prst="rect">
            <a:avLst/>
          </a:prstGeom>
          <a:noFill/>
          <a:ln w="9525">
            <a:noFill/>
            <a:miter lim="800000"/>
            <a:headEnd/>
            <a:tailEnd/>
          </a:ln>
        </p:spPr>
        <p:txBody>
          <a:bodyPr anchor="ctr"/>
          <a:lstStyle/>
          <a:p>
            <a:pPr algn="ctr">
              <a:defRPr/>
            </a:pPr>
            <a:r>
              <a:rPr lang="fr-FR" sz="2800" b="1" dirty="0" smtClean="0">
                <a:solidFill>
                  <a:srgbClr val="000099"/>
                </a:solidFill>
                <a:effectLst>
                  <a:outerShdw blurRad="38100" dist="38100" dir="2700000" algn="tl">
                    <a:srgbClr val="000000">
                      <a:alpha val="43137"/>
                    </a:srgbClr>
                  </a:outerShdw>
                </a:effectLst>
              </a:rPr>
              <a:t>High </a:t>
            </a:r>
            <a:r>
              <a:rPr lang="fr-FR" sz="2800" b="1" dirty="0" err="1" smtClean="0">
                <a:solidFill>
                  <a:srgbClr val="000099"/>
                </a:solidFill>
                <a:effectLst>
                  <a:outerShdw blurRad="38100" dist="38100" dir="2700000" algn="tl">
                    <a:srgbClr val="000000">
                      <a:alpha val="43137"/>
                    </a:srgbClr>
                  </a:outerShdw>
                </a:effectLst>
              </a:rPr>
              <a:t>Energy</a:t>
            </a:r>
            <a:r>
              <a:rPr lang="fr-FR" sz="2800" b="1" dirty="0" smtClean="0">
                <a:solidFill>
                  <a:srgbClr val="000099"/>
                </a:solidFill>
                <a:effectLst>
                  <a:outerShdw blurRad="38100" dist="38100" dir="2700000" algn="tl">
                    <a:srgbClr val="000000">
                      <a:alpha val="43137"/>
                    </a:srgbClr>
                  </a:outerShdw>
                </a:effectLst>
              </a:rPr>
              <a:t>-LHC</a:t>
            </a:r>
            <a:endParaRPr lang="fr-FR" sz="2800" b="1" dirty="0">
              <a:solidFill>
                <a:srgbClr val="000099"/>
              </a:solidFill>
              <a:effectLst>
                <a:outerShdw blurRad="38100" dist="38100" dir="2700000" algn="tl">
                  <a:srgbClr val="000000">
                    <a:alpha val="43137"/>
                  </a:srgbClr>
                </a:outerShdw>
              </a:effectLst>
            </a:endParaRPr>
          </a:p>
        </p:txBody>
      </p:sp>
      <p:sp>
        <p:nvSpPr>
          <p:cNvPr id="3" name="ZoneTexte 2"/>
          <p:cNvSpPr txBox="1"/>
          <p:nvPr/>
        </p:nvSpPr>
        <p:spPr>
          <a:xfrm>
            <a:off x="378159" y="1134979"/>
            <a:ext cx="1946367" cy="646331"/>
          </a:xfrm>
          <a:prstGeom prst="rect">
            <a:avLst/>
          </a:prstGeom>
          <a:noFill/>
        </p:spPr>
        <p:txBody>
          <a:bodyPr wrap="none" rtlCol="0">
            <a:spAutoFit/>
          </a:bodyPr>
          <a:lstStyle/>
          <a:p>
            <a:r>
              <a:rPr lang="fr-FR" dirty="0" smtClean="0">
                <a:sym typeface="Symbol"/>
              </a:rPr>
              <a:t></a:t>
            </a:r>
            <a:r>
              <a:rPr lang="fr-FR" dirty="0" smtClean="0"/>
              <a:t>s= 33 </a:t>
            </a:r>
            <a:r>
              <a:rPr lang="fr-FR" dirty="0" err="1" smtClean="0"/>
              <a:t>TeV</a:t>
            </a:r>
            <a:endParaRPr lang="fr-FR" dirty="0" smtClean="0"/>
          </a:p>
          <a:p>
            <a:r>
              <a:rPr lang="fr-FR" dirty="0" smtClean="0"/>
              <a:t>L=2x10</a:t>
            </a:r>
            <a:r>
              <a:rPr lang="fr-FR" baseline="30000" dirty="0" smtClean="0"/>
              <a:t>34</a:t>
            </a:r>
            <a:r>
              <a:rPr lang="fr-FR" dirty="0" smtClean="0"/>
              <a:t> cm</a:t>
            </a:r>
            <a:r>
              <a:rPr lang="fr-FR" baseline="30000" dirty="0"/>
              <a:t>-2</a:t>
            </a:r>
            <a:r>
              <a:rPr lang="fr-FR" dirty="0" smtClean="0"/>
              <a:t>s</a:t>
            </a:r>
            <a:r>
              <a:rPr lang="fr-FR" baseline="30000" dirty="0"/>
              <a:t>-1</a:t>
            </a:r>
          </a:p>
        </p:txBody>
      </p:sp>
    </p:spTree>
    <p:extLst>
      <p:ext uri="{BB962C8B-B14F-4D97-AF65-F5344CB8AC3E}">
        <p14:creationId xmlns:p14="http://schemas.microsoft.com/office/powerpoint/2010/main" val="4042663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7054</TotalTime>
  <Words>3473</Words>
  <Application>Microsoft Office PowerPoint</Application>
  <PresentationFormat>Affichage à l'écran (4:3)</PresentationFormat>
  <Paragraphs>667</Paragraphs>
  <Slides>56</Slides>
  <Notes>4</Notes>
  <HiddenSlides>0</HiddenSlides>
  <MMClips>0</MMClips>
  <ScaleCrop>false</ScaleCrop>
  <HeadingPairs>
    <vt:vector size="6" baseType="variant">
      <vt:variant>
        <vt:lpstr>Thème</vt:lpstr>
      </vt:variant>
      <vt:variant>
        <vt:i4>1</vt:i4>
      </vt:variant>
      <vt:variant>
        <vt:lpstr>Serveurs OLE incorporés</vt:lpstr>
      </vt:variant>
      <vt:variant>
        <vt:i4>3</vt:i4>
      </vt:variant>
      <vt:variant>
        <vt:lpstr>Titres des diapositives</vt:lpstr>
      </vt:variant>
      <vt:variant>
        <vt:i4>56</vt:i4>
      </vt:variant>
    </vt:vector>
  </HeadingPairs>
  <TitlesOfParts>
    <vt:vector size="60" baseType="lpstr">
      <vt:lpstr>Pixel</vt:lpstr>
      <vt:lpstr>Équation</vt:lpstr>
      <vt:lpstr>Worksheet</vt:lpstr>
      <vt:lpstr>Graphique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Global ILC Cavity Gradient Yield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Programme expérimental de CILEX</vt:lpstr>
      <vt:lpstr>Phasage du programme expérimental électrons</vt:lpstr>
      <vt:lpstr>exemple: Phase 2 (2017): accélération multi-étage « tout-optique»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NAPOLY Olivier</cp:lastModifiedBy>
  <cp:revision>743</cp:revision>
  <cp:lastPrinted>1601-01-01T00:00:00Z</cp:lastPrinted>
  <dcterms:created xsi:type="dcterms:W3CDTF">1601-01-01T00:00:00Z</dcterms:created>
  <dcterms:modified xsi:type="dcterms:W3CDTF">2012-04-05T07:10:06Z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