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303" r:id="rId2"/>
    <p:sldId id="259" r:id="rId3"/>
    <p:sldId id="260" r:id="rId4"/>
    <p:sldId id="271" r:id="rId5"/>
    <p:sldId id="284" r:id="rId6"/>
    <p:sldId id="294" r:id="rId7"/>
    <p:sldId id="262" r:id="rId8"/>
    <p:sldId id="295" r:id="rId9"/>
    <p:sldId id="300" r:id="rId10"/>
    <p:sldId id="263" r:id="rId11"/>
    <p:sldId id="304" r:id="rId12"/>
    <p:sldId id="264" r:id="rId13"/>
    <p:sldId id="291" r:id="rId14"/>
    <p:sldId id="292" r:id="rId15"/>
    <p:sldId id="285" r:id="rId16"/>
    <p:sldId id="286" r:id="rId17"/>
    <p:sldId id="297" r:id="rId18"/>
    <p:sldId id="287" r:id="rId19"/>
    <p:sldId id="288" r:id="rId20"/>
    <p:sldId id="289" r:id="rId21"/>
    <p:sldId id="302" r:id="rId22"/>
    <p:sldId id="266" r:id="rId23"/>
    <p:sldId id="267" r:id="rId24"/>
    <p:sldId id="265" r:id="rId25"/>
    <p:sldId id="290" r:id="rId26"/>
    <p:sldId id="277" r:id="rId27"/>
    <p:sldId id="278" r:id="rId28"/>
    <p:sldId id="279" r:id="rId2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y" initials="L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00"/>
    <a:srgbClr val="CC0099"/>
    <a:srgbClr val="2B1391"/>
    <a:srgbClr val="9966FF"/>
    <a:srgbClr val="009900"/>
    <a:srgbClr val="590B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7884" autoAdjust="0"/>
  </p:normalViewPr>
  <p:slideViewPr>
    <p:cSldViewPr>
      <p:cViewPr>
        <p:scale>
          <a:sx n="66" d="100"/>
          <a:sy n="66" d="100"/>
        </p:scale>
        <p:origin x="-169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9D6BB52-42E3-4200-8C17-E21CC611BF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3158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6BB52-42E3-4200-8C17-E21CC611BF3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315CE-5ED8-48DD-80A3-37AB31BE2343}" type="slidenum">
              <a:rPr lang="de-DE"/>
              <a:pPr/>
              <a:t>15</a:t>
            </a:fld>
            <a:endParaRPr 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532B0-64A4-42CB-9921-4B9E7704AA21}" type="slidenum">
              <a:rPr lang="de-DE"/>
              <a:pPr/>
              <a:t>16</a:t>
            </a:fld>
            <a:endParaRPr 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532B0-64A4-42CB-9921-4B9E7704AA21}" type="slidenum">
              <a:rPr lang="de-DE"/>
              <a:pPr/>
              <a:t>17</a:t>
            </a:fld>
            <a:endParaRPr 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6BF60-DC55-461B-AF6C-0A1CF8B116C1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6BB52-42E3-4200-8C17-E21CC611BF3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M. Baylac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M. Baylac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M. Baylac</a:t>
            </a: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C:\Documents%20and%20Settings\haitabde\Local%20Settings\Temporary%20Internet%20Files\OLK510B\localhost\D\MYRRHA%20Animation_2\MYRRHA_DV-4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../../Documents%20and%20Settings/haitabde/MYRRHA%20Animation_2/MYRRHA_DV-4.avi" TargetMode="External"/><Relationship Id="rId7" Type="http://schemas.openxmlformats.org/officeDocument/2006/relationships/hyperlink" Target="../../Documents%20and%20Settings/pbaeten/MYRRHA%20Animation_2/MYRRHA_DV-4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file:///C:\Documents%20and%20Settings\haitabde\Local%20Settings\Temporary%20Internet%20Files\OLK510B\localhost\D\MYRRHA%20Animation_2\MYRRHA_DV-4.avi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6200" y="1428619"/>
            <a:ext cx="9144000" cy="48197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Sources d’ions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sources d’ions légers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sources d’ions lourds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Sources de leptons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sources de positrons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Accélérateur Super B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Applications médicales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Applications à l’énergie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GUINEVERE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MYRRHA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1600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74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médicales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143000"/>
            <a:ext cx="91440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Nos instituts ont construit ou apporté une contribution pour plusieurs projets au passé et actuellement</a:t>
            </a:r>
            <a:endParaRPr lang="fr-FR" sz="1600" dirty="0">
              <a:solidFill>
                <a:srgbClr val="0000FF"/>
              </a:solidFill>
              <a:sym typeface="Wingdings" pitchFamily="2" charset="2"/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CPO </a:t>
            </a:r>
            <a:r>
              <a:rPr lang="fr-FR" sz="1600" dirty="0">
                <a:solidFill>
                  <a:srgbClr val="0000FF"/>
                </a:solidFill>
                <a:sym typeface="Wingdings" pitchFamily="2" charset="2"/>
              </a:rPr>
              <a:t>: aide à la maîtrise d’ouvrage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rgbClr val="0000FF"/>
                </a:solidFill>
                <a:sym typeface="Wingdings" pitchFamily="2" charset="2"/>
              </a:rPr>
              <a:t> ARRONAX : production de </a:t>
            </a:r>
            <a:r>
              <a:rPr lang="fr-FR" sz="1600" dirty="0" err="1">
                <a:solidFill>
                  <a:srgbClr val="0000FF"/>
                </a:solidFill>
                <a:sym typeface="Wingdings" pitchFamily="2" charset="2"/>
              </a:rPr>
              <a:t>radioisotopes</a:t>
            </a:r>
            <a:r>
              <a:rPr lang="fr-FR" sz="1600" dirty="0">
                <a:solidFill>
                  <a:srgbClr val="0000FF"/>
                </a:solidFill>
                <a:sym typeface="Wingdings" pitchFamily="2" charset="2"/>
              </a:rPr>
              <a:t>, machine en exploitation  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ETOILE : rédaction de l’APD sur la base du synchrotron PIMMS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ARCHADE : rédaction du cahier des charges techniques d’un cyclotron innovant et tests de réception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CNAO : participation à des sous-systèmes accélérateur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Cyclotrons : développements à l’heure actuelle par les industriels avec le soutien des labos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853" y="4836000"/>
            <a:ext cx="200754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990600" y="4859215"/>
            <a:ext cx="1676400" cy="1160585"/>
            <a:chOff x="990600" y="2497015"/>
            <a:chExt cx="1676400" cy="116058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938" t="28125" r="3125" b="15625"/>
            <a:stretch>
              <a:fillRect/>
            </a:stretch>
          </p:blipFill>
          <p:spPr bwMode="auto">
            <a:xfrm>
              <a:off x="990600" y="2497015"/>
              <a:ext cx="1676400" cy="116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524000" y="3380601"/>
              <a:ext cx="5277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solidFill>
                    <a:srgbClr val="0000FF"/>
                  </a:solidFill>
                  <a:sym typeface="Wingdings" pitchFamily="2" charset="2"/>
                </a:rPr>
                <a:t>CPO </a:t>
              </a:r>
              <a:endParaRPr lang="fr-FR" sz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44952" y="4814356"/>
            <a:ext cx="2460848" cy="1281644"/>
            <a:chOff x="5844952" y="2452156"/>
            <a:chExt cx="2460848" cy="128164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9231" t="33701" r="15251" b="20036"/>
            <a:stretch>
              <a:fillRect/>
            </a:stretch>
          </p:blipFill>
          <p:spPr bwMode="auto">
            <a:xfrm>
              <a:off x="5844952" y="2452156"/>
              <a:ext cx="2460848" cy="128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705600" y="3429000"/>
              <a:ext cx="6832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solidFill>
                    <a:srgbClr val="0000FF"/>
                  </a:solidFill>
                  <a:sym typeface="Wingdings" pitchFamily="2" charset="2"/>
                </a:rPr>
                <a:t>CNAO </a:t>
              </a:r>
              <a:endParaRPr lang="fr-FR" sz="12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médicales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390233"/>
            <a:ext cx="9144000" cy="4007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Nos instituts peuvent apporter une expertise (globale ou sur certains sous-ensembles) et de l’innovation pour le futur 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Nous ne pensons pas que ce soit notre rôle de prendre en charge la construction d’un accélérateur médical, mais nous restons ouverts à des collaborations avec le monde médical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endParaRPr lang="fr-FR" sz="1600" dirty="0"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Actuellement, </a:t>
            </a:r>
            <a:r>
              <a:rPr lang="fr-FR" sz="1600" dirty="0" smtClean="0">
                <a:solidFill>
                  <a:srgbClr val="9933FF"/>
                </a:solidFill>
                <a:sym typeface="Wingdings 3" pitchFamily="18" charset="2"/>
              </a:rPr>
              <a:t>pas de développement prévu à l’exception d’un bras iso-centrique supra pour les ions carbone potentiellement par l’</a:t>
            </a:r>
            <a:r>
              <a:rPr lang="fr-FR" sz="1600" dirty="0" err="1" smtClean="0">
                <a:solidFill>
                  <a:srgbClr val="9933FF"/>
                </a:solidFill>
                <a:sym typeface="Wingdings 3" pitchFamily="18" charset="2"/>
              </a:rPr>
              <a:t>irfu</a:t>
            </a:r>
            <a:endParaRPr lang="fr-FR" sz="1600" dirty="0" smtClean="0">
              <a:solidFill>
                <a:srgbClr val="9933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>
              <a:solidFill>
                <a:srgbClr val="9933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Pour mémoire, forte activité sur l’imagerie médicale par l’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irfu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(aimant ISEULT 11.75 T) </a:t>
            </a:r>
            <a:endParaRPr lang="en-GB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 Nous pouvons apporter une expertise dans des niches bien identifiées, 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			comme ce qui a été fait dans le passé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30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ADScomplet_finalOK_CNRS-SCK_03.2006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8126">
            <a:off x="5163773" y="2099735"/>
            <a:ext cx="2166296" cy="25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à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158579"/>
            <a:ext cx="9144000" cy="24560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Problématique commune avec le groupe 11 « Physique et Chimie pour l’énergie nucléaire »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9933FF"/>
                </a:solidFill>
                <a:sym typeface="Wingdings" pitchFamily="2" charset="2"/>
              </a:rPr>
              <a:t>	 les réflexions doivent être menées de manière concertée </a:t>
            </a:r>
            <a:endParaRPr lang="fr-FR" sz="1600" dirty="0" smtClean="0">
              <a:solidFill>
                <a:srgbClr val="9933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Accelerator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Driven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System (ADS) : sujet qui soulève beaucoup de questions et discussions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Programmes en cours et à venir: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GUINEVERE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MYRRHA    </a:t>
            </a:r>
            <a:endParaRPr lang="fr-FR" sz="1600" dirty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4" name="Picture 12" descr="\\Lpscdata\pda\baylac\PC\GUINEVERE\pix\guinevere_buildin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3791016"/>
            <a:ext cx="3878262" cy="291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57200" y="6248400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9933FF"/>
                </a:solidFill>
                <a:sym typeface="Wingdings" pitchFamily="2" charset="2"/>
              </a:rPr>
              <a:t>ADS maquette :</a:t>
            </a:r>
          </a:p>
          <a:p>
            <a:pPr algn="ctr"/>
            <a:r>
              <a:rPr lang="fr-FR" sz="1600" dirty="0" smtClean="0">
                <a:solidFill>
                  <a:srgbClr val="9933FF"/>
                </a:solidFill>
                <a:sym typeface="Wingdings" pitchFamily="2" charset="2"/>
              </a:rPr>
              <a:t>GUINEVERE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5334000" y="4876800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rgbClr val="9933FF"/>
                </a:solidFill>
                <a:sym typeface="Wingdings" pitchFamily="2" charset="2"/>
              </a:rPr>
              <a:t>ADS démonstrateur:</a:t>
            </a:r>
          </a:p>
          <a:p>
            <a:pPr algn="ctr"/>
            <a:r>
              <a:rPr lang="fr-FR" sz="1600" dirty="0" smtClean="0">
                <a:solidFill>
                  <a:srgbClr val="9933FF"/>
                </a:solidFill>
                <a:sym typeface="Wingdings" pitchFamily="2" charset="2"/>
              </a:rPr>
              <a:t>MYRRHA</a:t>
            </a:r>
            <a:endParaRPr lang="fr-FR" sz="1600" dirty="0"/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/>
          <a:srcRect l="30902" t="5005" r="32684" b="8195"/>
          <a:stretch>
            <a:fillRect/>
          </a:stretch>
        </p:blipFill>
        <p:spPr bwMode="auto">
          <a:xfrm>
            <a:off x="7607325" y="4267200"/>
            <a:ext cx="1536675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Bent Arrow 27"/>
          <p:cNvSpPr/>
          <p:nvPr/>
        </p:nvSpPr>
        <p:spPr bwMode="auto">
          <a:xfrm rot="5400000">
            <a:off x="7706205" y="3366239"/>
            <a:ext cx="908755" cy="914401"/>
          </a:xfrm>
          <a:prstGeom prst="bentArrow">
            <a:avLst>
              <a:gd name="adj1" fmla="val 25000"/>
              <a:gd name="adj2" fmla="val 23974"/>
              <a:gd name="adj3" fmla="val 25000"/>
              <a:gd name="adj4" fmla="val 43750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400">
              <a:ea typeface="ＭＳ Ｐゴシック" charset="-128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191000" y="4572000"/>
            <a:ext cx="762000" cy="4572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810000" y="6400800"/>
            <a:ext cx="1762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ym typeface="Wingdings" pitchFamily="2" charset="2"/>
              </a:rPr>
              <a:t>Courtesy</a:t>
            </a:r>
            <a:r>
              <a:rPr lang="fr-FR" sz="1400" dirty="0" smtClean="0">
                <a:sym typeface="Wingdings" pitchFamily="2" charset="2"/>
              </a:rPr>
              <a:t> SCK-CEN</a:t>
            </a: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GUINEVERE - 1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143000"/>
            <a:ext cx="9144000" cy="3527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Objectifs :</a:t>
            </a:r>
          </a:p>
          <a:p>
            <a:pPr lvl="1">
              <a:lnSpc>
                <a:spcPct val="120000"/>
              </a:lnSpc>
            </a:pP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maquette puissance nulle d’un ADS pour les études de sûreté et les mesures de réactivité en ligne d’un système représentatif d’un ADS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Conception , réalisation et exploitation d’un accélérateur de deutons, pulsé et continu, pour coupler au réacteur nucléaire VENUS (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SCK•CEN, Mol, BE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) pour les études d’ADS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Collaboration IN2P3 (LPC Caen, IPNO, IPHC-DRS) menée par le LPSC avec le SCK-CEN et le  CEA (DEN)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Dates clefs: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Lancement officiel : décembre 2006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Développement et construction au LPSC </a:t>
            </a: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 août 2009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 Transfert, remontage au SCK-CEN  mars 2010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0000FF"/>
                </a:solidFill>
                <a:sym typeface="Wingdings" pitchFamily="2" charset="2"/>
              </a:rPr>
              <a:t>Commissioning</a:t>
            </a: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 machine (6 mois) + autorisations de sûreté (1 an!)  septembre 2011</a:t>
            </a:r>
            <a:endParaRPr lang="fr-FR" sz="140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pic>
        <p:nvPicPr>
          <p:cNvPr id="6" name="Picture 3" descr="C:\Documents and Settings\Baylac\Bureau\P1010327.JPG"/>
          <p:cNvPicPr>
            <a:picLocks noChangeAspect="1" noChangeArrowheads="1"/>
          </p:cNvPicPr>
          <p:nvPr/>
        </p:nvPicPr>
        <p:blipFill>
          <a:blip r:embed="rId2" cstate="print"/>
          <a:srcRect b="5305"/>
          <a:stretch>
            <a:fillRect/>
          </a:stretch>
        </p:blipFill>
        <p:spPr bwMode="auto">
          <a:xfrm>
            <a:off x="3790693" y="4572000"/>
            <a:ext cx="131470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Baylac\Bureau\P1010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724400"/>
            <a:ext cx="3429000" cy="19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100224_170548_GuinevereM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3048000" cy="20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3886200" y="61722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9" idx="6"/>
          </p:cNvCxnSpPr>
          <p:nvPr/>
        </p:nvCxnSpPr>
        <p:spPr>
          <a:xfrm flipV="1">
            <a:off x="4953000" y="5943600"/>
            <a:ext cx="1371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6581001"/>
            <a:ext cx="2010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sym typeface="Wingdings" pitchFamily="2" charset="2"/>
              </a:rPr>
              <a:t>GUINEVERE : </a:t>
            </a:r>
            <a:r>
              <a:rPr lang="fr-FR" sz="1200" dirty="0" err="1" smtClean="0">
                <a:solidFill>
                  <a:srgbClr val="0000FF"/>
                </a:solidFill>
                <a:sym typeface="Wingdings" pitchFamily="2" charset="2"/>
              </a:rPr>
              <a:t>upper</a:t>
            </a:r>
            <a:r>
              <a:rPr lang="fr-FR" sz="12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sym typeface="Wingdings" pitchFamily="2" charset="2"/>
              </a:rPr>
              <a:t>level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9002" y="6629400"/>
            <a:ext cx="1947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sym typeface="Wingdings" pitchFamily="2" charset="2"/>
              </a:rPr>
              <a:t>GUINEVERE: </a:t>
            </a:r>
            <a:r>
              <a:rPr lang="fr-FR" sz="1200" dirty="0" err="1" smtClean="0">
                <a:solidFill>
                  <a:srgbClr val="0000FF"/>
                </a:solidFill>
                <a:sym typeface="Wingdings" pitchFamily="2" charset="2"/>
              </a:rPr>
              <a:t>lower</a:t>
            </a:r>
            <a:r>
              <a:rPr lang="fr-FR" sz="12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sym typeface="Wingdings" pitchFamily="2" charset="2"/>
              </a:rPr>
              <a:t>level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\\Lpscdata\pda\baylac\PC\GUINEVERE\pix_mol\oct-11\P100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2971800" cy="222885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GUINEVERE - 2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066800"/>
            <a:ext cx="9144000" cy="3268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Couplage accélérateur-réacteur : 12 octobre 2011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vérification de la puissance cœur pilotée par l’accélérateur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Trois modes de courant opérationnels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 pulsé (20 mA, 1µs), DC (1 mA) et DC avec interruptions rapides (on/off ~µs)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Exploitation en cours pour le programme expérimental (FREYA) jusqu’en 2014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Pilotage machine à transférer aux personnels du SCK-CEN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ctr"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600" dirty="0" smtClean="0">
                <a:solidFill>
                  <a:srgbClr val="9933FF"/>
                </a:solidFill>
                <a:sym typeface="Wingdings" pitchFamily="2" charset="2"/>
              </a:rPr>
              <a:t>ETP : ~  40 (In2p3) pour la R&amp;D et construction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ctr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 Maquette basse puissance a ouvert la voie aux collaborations 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			avec le SCK-CEN pour MYRRHA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6581001"/>
            <a:ext cx="310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sym typeface="Wingdings" pitchFamily="2" charset="2"/>
              </a:rPr>
              <a:t>SCK-CEN and IN2P3 GUINEVERE teams</a:t>
            </a:r>
            <a:endParaRPr lang="fr-FR" sz="1200" dirty="0">
              <a:solidFill>
                <a:srgbClr val="0000FF"/>
              </a:solidFill>
            </a:endParaRPr>
          </a:p>
        </p:txBody>
      </p:sp>
      <p:pic>
        <p:nvPicPr>
          <p:cNvPr id="15" name="Picture 4" descr="\\Lpscdata\pda\baylac\PC\GUINEVERE\pix_mol\oct-11\P1000061.JPG"/>
          <p:cNvPicPr>
            <a:picLocks noChangeAspect="1" noChangeArrowheads="1"/>
          </p:cNvPicPr>
          <p:nvPr/>
        </p:nvPicPr>
        <p:blipFill>
          <a:blip r:embed="rId3" cstate="print"/>
          <a:srcRect l="4380" t="5841" r="6553" b="12394"/>
          <a:stretch>
            <a:fillRect/>
          </a:stretch>
        </p:blipFill>
        <p:spPr bwMode="auto">
          <a:xfrm>
            <a:off x="5029200" y="4801318"/>
            <a:ext cx="2590800" cy="1783829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4953000" y="6596390"/>
            <a:ext cx="285526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solidFill>
                  <a:srgbClr val="0000FF"/>
                </a:solidFill>
              </a:rPr>
              <a:t>Reactor</a:t>
            </a:r>
            <a:r>
              <a:rPr lang="fr-FR" sz="1100" dirty="0" smtClean="0">
                <a:solidFill>
                  <a:srgbClr val="0000FF"/>
                </a:solidFill>
              </a:rPr>
              <a:t> and </a:t>
            </a:r>
            <a:r>
              <a:rPr lang="fr-FR" sz="1100" dirty="0" err="1" smtClean="0">
                <a:solidFill>
                  <a:srgbClr val="0000FF"/>
                </a:solidFill>
              </a:rPr>
              <a:t>accelerator</a:t>
            </a:r>
            <a:r>
              <a:rPr lang="fr-FR" sz="1100" dirty="0" smtClean="0">
                <a:solidFill>
                  <a:srgbClr val="0000FF"/>
                </a:solidFill>
              </a:rPr>
              <a:t> </a:t>
            </a:r>
            <a:r>
              <a:rPr lang="fr-FR" sz="1100" dirty="0" err="1" smtClean="0">
                <a:solidFill>
                  <a:srgbClr val="0000FF"/>
                </a:solidFill>
              </a:rPr>
              <a:t>status</a:t>
            </a:r>
            <a:r>
              <a:rPr lang="fr-FR" sz="1100" dirty="0" smtClean="0">
                <a:solidFill>
                  <a:srgbClr val="0000FF"/>
                </a:solidFill>
              </a:rPr>
              <a:t> </a:t>
            </a:r>
            <a:r>
              <a:rPr lang="fr-FR" sz="1100" dirty="0" err="1" smtClean="0">
                <a:solidFill>
                  <a:srgbClr val="0000FF"/>
                </a:solidFill>
              </a:rPr>
              <a:t>indicator</a:t>
            </a:r>
            <a:endParaRPr lang="fr-FR" sz="11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66" y="1039814"/>
            <a:ext cx="6937131" cy="458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92250"/>
            <a:ext cx="9144000" cy="3600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66660" name="Text Box 4"/>
          <p:cNvSpPr txBox="1">
            <a:spLocks noChangeArrowheads="1"/>
          </p:cNvSpPr>
          <p:nvPr/>
        </p:nvSpPr>
        <p:spPr bwMode="auto">
          <a:xfrm>
            <a:off x="0" y="46738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Faisceau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protons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un ADS</a:t>
            </a:r>
            <a:endParaRPr lang="fr-FR" sz="28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182" y="2230438"/>
            <a:ext cx="8433289" cy="4678363"/>
            <a:chOff x="67" y="1405"/>
            <a:chExt cx="5755" cy="2947"/>
          </a:xfrm>
        </p:grpSpPr>
        <p:sp>
          <p:nvSpPr>
            <p:cNvPr id="966662" name="Text Box 6"/>
            <p:cNvSpPr txBox="1">
              <a:spLocks noChangeArrowheads="1"/>
            </p:cNvSpPr>
            <p:nvPr/>
          </p:nvSpPr>
          <p:spPr bwMode="auto">
            <a:xfrm>
              <a:off x="1069" y="3751"/>
              <a:ext cx="4753" cy="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588" indent="-1588" algn="ctr">
                <a:spcBef>
                  <a:spcPct val="50000"/>
                </a:spcBef>
                <a:defRPr/>
              </a:pPr>
              <a:r>
                <a:rPr lang="fr-FR" sz="2800" b="1" u="none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Challenge #1: Faisceaux </a:t>
              </a:r>
              <a:r>
                <a:rPr lang="fr-FR" sz="2800" b="1" u="none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CW de forte puissance</a:t>
              </a:r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 flipH="1">
              <a:off x="4471" y="1926"/>
              <a:ext cx="4" cy="182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" name="Rectangle 8"/>
            <p:cNvSpPr>
              <a:spLocks noChangeArrowheads="1"/>
            </p:cNvSpPr>
            <p:nvPr/>
          </p:nvSpPr>
          <p:spPr bwMode="auto">
            <a:xfrm>
              <a:off x="67" y="1405"/>
              <a:ext cx="5632" cy="525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3785" y="3119439"/>
            <a:ext cx="8261838" cy="2549525"/>
            <a:chOff x="64" y="1965"/>
            <a:chExt cx="4663" cy="1615"/>
          </a:xfrm>
        </p:grpSpPr>
        <p:sp>
          <p:nvSpPr>
            <p:cNvPr id="966666" name="Text Box 10"/>
            <p:cNvSpPr txBox="1">
              <a:spLocks noChangeArrowheads="1"/>
            </p:cNvSpPr>
            <p:nvPr/>
          </p:nvSpPr>
          <p:spPr bwMode="auto">
            <a:xfrm>
              <a:off x="123" y="3251"/>
              <a:ext cx="347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588" indent="-1588" algn="ctr">
                <a:spcBef>
                  <a:spcPct val="50000"/>
                </a:spcBef>
                <a:defRPr/>
              </a:pPr>
              <a:r>
                <a:rPr lang="fr-FR" sz="2800" b="1" u="none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Challenge #2: Fiabilité </a:t>
              </a:r>
              <a:r>
                <a:rPr lang="fr-FR" sz="2800" b="1" u="none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extrême !</a:t>
              </a: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435" y="2275"/>
              <a:ext cx="7" cy="1029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64" y="1965"/>
              <a:ext cx="4663" cy="304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66669" name="Text Box 13"/>
          <p:cNvSpPr txBox="1">
            <a:spLocks noChangeArrowheads="1"/>
          </p:cNvSpPr>
          <p:nvPr/>
        </p:nvSpPr>
        <p:spPr bwMode="auto">
          <a:xfrm>
            <a:off x="2883877" y="3162301"/>
            <a:ext cx="50409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none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966670" name="Text Box 14"/>
          <p:cNvSpPr txBox="1">
            <a:spLocks noChangeArrowheads="1"/>
          </p:cNvSpPr>
          <p:nvPr/>
        </p:nvSpPr>
        <p:spPr bwMode="auto">
          <a:xfrm>
            <a:off x="2091104" y="3167064"/>
            <a:ext cx="50409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none">
                <a:solidFill>
                  <a:srgbClr val="FF6600"/>
                </a:solidFill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9" grpId="0"/>
      <p:bldP spid="9666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Figure1"/>
          <p:cNvPicPr>
            <a:picLocks noChangeAspect="1" noChangeArrowheads="1"/>
          </p:cNvPicPr>
          <p:nvPr/>
        </p:nvPicPr>
        <p:blipFill>
          <a:blip r:embed="rId3" cstate="print"/>
          <a:srcRect t="-1749" b="31102"/>
          <a:stretch>
            <a:fillRect/>
          </a:stretch>
        </p:blipFill>
        <p:spPr bwMode="auto">
          <a:xfrm>
            <a:off x="0" y="1066800"/>
            <a:ext cx="9144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1975" name="Text Box 7"/>
          <p:cNvSpPr txBox="1">
            <a:spLocks noChangeArrowheads="1"/>
          </p:cNvSpPr>
          <p:nvPr/>
        </p:nvSpPr>
        <p:spPr bwMode="auto">
          <a:xfrm>
            <a:off x="4573467" y="4648200"/>
            <a:ext cx="44518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®"/>
              <a:defRPr/>
            </a:pPr>
            <a:r>
              <a:rPr lang="fr-FR" b="1" u="none" dirty="0" err="1">
                <a:solidFill>
                  <a:srgbClr val="0000FF"/>
                </a:solidFill>
                <a:sym typeface="Symbol" pitchFamily="18" charset="2"/>
              </a:rPr>
              <a:t>Linac</a:t>
            </a:r>
            <a:r>
              <a:rPr lang="fr-FR" b="1" u="none" dirty="0">
                <a:solidFill>
                  <a:srgbClr val="0000FF"/>
                </a:solidFill>
                <a:sym typeface="Symbol" pitchFamily="18" charset="2"/>
              </a:rPr>
              <a:t> supra modulaire</a:t>
            </a:r>
            <a:r>
              <a:rPr lang="fr-FR" u="none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u="none" dirty="0">
                <a:sym typeface="Symbol" pitchFamily="18" charset="2"/>
              </a:rPr>
              <a:t/>
            </a:r>
            <a:br>
              <a:rPr lang="fr-FR" u="none" dirty="0">
                <a:sym typeface="Symbol" pitchFamily="18" charset="2"/>
              </a:rPr>
            </a:br>
            <a:r>
              <a:rPr lang="fr-FR" sz="1400" u="none" dirty="0">
                <a:sym typeface="Symbol" pitchFamily="18" charset="2"/>
              </a:rPr>
              <a:t>- </a:t>
            </a:r>
            <a:r>
              <a:rPr lang="fr-FR" sz="1600" u="none" dirty="0">
                <a:sym typeface="Symbol" pitchFamily="18" charset="2"/>
              </a:rPr>
              <a:t>concept valable </a:t>
            </a:r>
            <a:r>
              <a:rPr lang="fr-FR" sz="1600" u="none" dirty="0" err="1">
                <a:sym typeface="Symbol" pitchFamily="18" charset="2"/>
              </a:rPr>
              <a:t>demo</a:t>
            </a:r>
            <a:r>
              <a:rPr lang="fr-FR" sz="1600" u="none" dirty="0">
                <a:sym typeface="Symbol" pitchFamily="18" charset="2"/>
              </a:rPr>
              <a:t>→transmuter</a:t>
            </a:r>
            <a:br>
              <a:rPr lang="fr-FR" sz="1600" u="none" dirty="0">
                <a:sym typeface="Symbol" pitchFamily="18" charset="2"/>
              </a:rPr>
            </a:br>
            <a:r>
              <a:rPr lang="fr-FR" sz="1600" u="none" dirty="0">
                <a:sym typeface="Symbol" pitchFamily="18" charset="2"/>
              </a:rPr>
              <a:t>- éléments contrôlés indépendamment</a:t>
            </a:r>
            <a:br>
              <a:rPr lang="fr-FR" sz="1600" u="none" dirty="0">
                <a:sym typeface="Symbol" pitchFamily="18" charset="2"/>
              </a:rPr>
            </a:br>
            <a:r>
              <a:rPr lang="fr-FR" sz="1600" u="none" dirty="0">
                <a:sym typeface="Symbol" pitchFamily="18" charset="2"/>
              </a:rPr>
              <a:t>- la fonction d’un élément défaillant peut être remplacée en </a:t>
            </a:r>
            <a:r>
              <a:rPr lang="fr-FR" sz="1600" u="none" dirty="0" err="1">
                <a:sym typeface="Symbol" pitchFamily="18" charset="2"/>
              </a:rPr>
              <a:t>re</a:t>
            </a:r>
            <a:r>
              <a:rPr lang="fr-FR" sz="1600" u="none" dirty="0">
                <a:sym typeface="Symbol" pitchFamily="18" charset="2"/>
              </a:rPr>
              <a:t>-réglant des éléments adjacents (“</a:t>
            </a:r>
            <a:r>
              <a:rPr lang="fr-FR" sz="1600" u="none" dirty="0" err="1">
                <a:sym typeface="Symbol" pitchFamily="18" charset="2"/>
              </a:rPr>
              <a:t>fault</a:t>
            </a:r>
            <a:r>
              <a:rPr lang="fr-FR" sz="1600" u="none" dirty="0">
                <a:sym typeface="Symbol" pitchFamily="18" charset="2"/>
              </a:rPr>
              <a:t>-</a:t>
            </a:r>
            <a:r>
              <a:rPr lang="fr-FR" sz="1600" u="none" dirty="0" err="1">
                <a:sym typeface="Symbol" pitchFamily="18" charset="2"/>
              </a:rPr>
              <a:t>tolerance</a:t>
            </a:r>
            <a:r>
              <a:rPr lang="fr-FR" sz="1600" u="none" dirty="0">
                <a:sym typeface="Symbol" pitchFamily="18" charset="2"/>
              </a:rPr>
              <a:t>”) </a:t>
            </a:r>
            <a:endParaRPr lang="fr-FR" sz="1400" u="none" dirty="0">
              <a:sym typeface="Symbol" pitchFamily="18" charset="2"/>
            </a:endParaRPr>
          </a:p>
        </p:txBody>
      </p:sp>
      <p:sp>
        <p:nvSpPr>
          <p:cNvPr id="851976" name="Text Box 8"/>
          <p:cNvSpPr txBox="1">
            <a:spLocks noChangeArrowheads="1"/>
          </p:cNvSpPr>
          <p:nvPr/>
        </p:nvSpPr>
        <p:spPr bwMode="auto">
          <a:xfrm>
            <a:off x="58616" y="4687887"/>
            <a:ext cx="42085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®"/>
              <a:defRPr/>
            </a:pPr>
            <a:r>
              <a:rPr lang="en-US" b="1" u="none" dirty="0" err="1">
                <a:solidFill>
                  <a:srgbClr val="0000FF"/>
                </a:solidFill>
                <a:sym typeface="Symbol" pitchFamily="18" charset="2"/>
              </a:rPr>
              <a:t>Injecteur</a:t>
            </a:r>
            <a:r>
              <a:rPr lang="en-US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b="1" u="none" dirty="0" err="1">
                <a:solidFill>
                  <a:srgbClr val="0000FF"/>
                </a:solidFill>
                <a:sym typeface="Symbol" pitchFamily="18" charset="2"/>
              </a:rPr>
              <a:t>redondant</a:t>
            </a:r>
            <a:r>
              <a:rPr lang="en-US" u="none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u="none" dirty="0">
                <a:sym typeface="Symbol" pitchFamily="18" charset="2"/>
              </a:rPr>
              <a:t/>
            </a:r>
            <a:br>
              <a:rPr lang="en-US" u="none" dirty="0">
                <a:sym typeface="Symbol" pitchFamily="18" charset="2"/>
              </a:rPr>
            </a:br>
            <a:r>
              <a:rPr lang="en-US" u="none" dirty="0">
                <a:sym typeface="Symbol" pitchFamily="18" charset="2"/>
              </a:rPr>
              <a:t>- </a:t>
            </a:r>
            <a:r>
              <a:rPr lang="en-US" sz="1600" u="none" dirty="0">
                <a:sym typeface="Symbol" pitchFamily="18" charset="2"/>
              </a:rPr>
              <a:t>“fault-tolerance” non applicable </a:t>
            </a:r>
            <a:r>
              <a:rPr lang="en-US" sz="1600" u="none" dirty="0" smtClean="0">
                <a:sym typeface="Symbol" pitchFamily="18" charset="2"/>
              </a:rPr>
              <a:t>(car </a:t>
            </a:r>
            <a:r>
              <a:rPr lang="el-GR" sz="1600" u="none" dirty="0" smtClean="0">
                <a:sym typeface="Symbol" pitchFamily="18" charset="2"/>
              </a:rPr>
              <a:t>β</a:t>
            </a:r>
            <a:r>
              <a:rPr lang="en-US" sz="1600" u="none" dirty="0">
                <a:sym typeface="Symbol" pitchFamily="18" charset="2"/>
              </a:rPr>
              <a:t>&lt;0.15) </a:t>
            </a:r>
            <a:br>
              <a:rPr lang="en-US" sz="1600" u="none" dirty="0">
                <a:sym typeface="Symbol" pitchFamily="18" charset="2"/>
              </a:rPr>
            </a:br>
            <a:r>
              <a:rPr lang="en-US" sz="1600" u="none" dirty="0">
                <a:sym typeface="Symbol" pitchFamily="18" charset="2"/>
              </a:rPr>
              <a:t>- </a:t>
            </a:r>
            <a:r>
              <a:rPr lang="en-US" sz="1600" u="none" dirty="0" err="1">
                <a:sym typeface="Symbol" pitchFamily="18" charset="2"/>
              </a:rPr>
              <a:t>nb</a:t>
            </a:r>
            <a:r>
              <a:rPr lang="en-US" sz="1600" u="none" dirty="0">
                <a:sym typeface="Symbol" pitchFamily="18" charset="2"/>
              </a:rPr>
              <a:t> </a:t>
            </a:r>
            <a:r>
              <a:rPr lang="en-US" sz="1600" u="none" dirty="0" err="1">
                <a:sym typeface="Symbol" pitchFamily="18" charset="2"/>
              </a:rPr>
              <a:t>éléments</a:t>
            </a:r>
            <a:r>
              <a:rPr lang="en-US" sz="1600" u="none" dirty="0">
                <a:sym typeface="Symbol" pitchFamily="18" charset="2"/>
              </a:rPr>
              <a:t> </a:t>
            </a:r>
            <a:r>
              <a:rPr lang="en-US" sz="1600" u="none" dirty="0" err="1">
                <a:sym typeface="Symbol" pitchFamily="18" charset="2"/>
              </a:rPr>
              <a:t>minimisé</a:t>
            </a:r>
            <a:r>
              <a:rPr lang="en-US" sz="1600" u="none" dirty="0">
                <a:sym typeface="Symbol" pitchFamily="18" charset="2"/>
              </a:rPr>
              <a:t/>
            </a:r>
            <a:br>
              <a:rPr lang="en-US" sz="1600" u="none" dirty="0">
                <a:sym typeface="Symbol" pitchFamily="18" charset="2"/>
              </a:rPr>
            </a:br>
            <a:r>
              <a:rPr lang="en-US" sz="1600" u="none" dirty="0">
                <a:sym typeface="Symbol" pitchFamily="18" charset="2"/>
              </a:rPr>
              <a:t>- </a:t>
            </a:r>
            <a:r>
              <a:rPr lang="en-US" sz="1600" u="none" dirty="0" err="1">
                <a:sym typeface="Symbol" pitchFamily="18" charset="2"/>
              </a:rPr>
              <a:t>injecteur</a:t>
            </a:r>
            <a:r>
              <a:rPr lang="en-US" sz="1600" u="none" dirty="0">
                <a:sym typeface="Symbol" pitchFamily="18" charset="2"/>
              </a:rPr>
              <a:t> “spare” avec </a:t>
            </a:r>
            <a:r>
              <a:rPr lang="en-US" sz="1600" u="none" dirty="0" err="1">
                <a:sym typeface="Symbol" pitchFamily="18" charset="2"/>
              </a:rPr>
              <a:t>possibilité</a:t>
            </a:r>
            <a:r>
              <a:rPr lang="en-US" sz="1600" u="none" dirty="0">
                <a:sym typeface="Symbol" pitchFamily="18" charset="2"/>
              </a:rPr>
              <a:t> </a:t>
            </a:r>
            <a:r>
              <a:rPr lang="en-US" sz="1600" u="none" dirty="0" err="1">
                <a:sym typeface="Symbol" pitchFamily="18" charset="2"/>
              </a:rPr>
              <a:t>d’aiguillage</a:t>
            </a:r>
            <a:r>
              <a:rPr lang="en-US" sz="1600" u="none" dirty="0">
                <a:sym typeface="Symbol" pitchFamily="18" charset="2"/>
              </a:rPr>
              <a:t> </a:t>
            </a:r>
            <a:r>
              <a:rPr lang="en-US" sz="1600" u="none" dirty="0" err="1">
                <a:sym typeface="Symbol" pitchFamily="18" charset="2"/>
              </a:rPr>
              <a:t>rapide</a:t>
            </a:r>
            <a:endParaRPr lang="en-US" u="none" dirty="0">
              <a:sym typeface="Symbol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6738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générique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européen</a:t>
            </a:r>
            <a:endParaRPr lang="fr-FR" sz="28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6738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MYRRHA</a:t>
            </a:r>
            <a:endParaRPr lang="fr-FR" sz="28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5981700" y="3111500"/>
            <a:ext cx="2532063" cy="3754438"/>
            <a:chOff x="1757203" y="1506538"/>
            <a:chExt cx="2314575" cy="3249612"/>
          </a:xfrm>
        </p:grpSpPr>
        <p:pic>
          <p:nvPicPr>
            <p:cNvPr id="27" name="Picture 5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7203" y="1506538"/>
              <a:ext cx="2314575" cy="324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2501900" y="3495675"/>
              <a:ext cx="47625" cy="2413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nl-BE" sz="1400">
                <a:solidFill>
                  <a:schemeClr val="bg1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2598738" y="3495675"/>
              <a:ext cx="49212" cy="2413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nl-BE" sz="1400">
                <a:solidFill>
                  <a:schemeClr val="bg1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184525" y="3495675"/>
              <a:ext cx="47625" cy="2413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nl-BE" sz="1400">
                <a:solidFill>
                  <a:schemeClr val="bg1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281363" y="3495675"/>
              <a:ext cx="49212" cy="2413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nl-BE" sz="140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019800" y="1671636"/>
            <a:ext cx="2946400" cy="9286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400" b="1">
                <a:solidFill>
                  <a:srgbClr val="0330D8"/>
                </a:solidFill>
                <a:ea typeface="ＭＳ Ｐゴシック" charset="-128"/>
              </a:rPr>
              <a:t>Reactor</a:t>
            </a:r>
          </a:p>
          <a:p>
            <a:pPr defTabSz="762000" eaLnBrk="0" hangingPunct="0">
              <a:buFont typeface="Arial" charset="0"/>
              <a:buChar char="•"/>
              <a:defRPr/>
            </a:pPr>
            <a:r>
              <a:rPr lang="en-GB" sz="1400">
                <a:solidFill>
                  <a:srgbClr val="0330D8"/>
                </a:solidFill>
                <a:ea typeface="ＭＳ Ｐゴシック" charset="-128"/>
              </a:rPr>
              <a:t> subcritical mode (50-100 MWth)</a:t>
            </a:r>
          </a:p>
          <a:p>
            <a:pPr defTabSz="762000" eaLnBrk="0" hangingPunct="0">
              <a:buFont typeface="Arial" charset="0"/>
              <a:buChar char="•"/>
              <a:defRPr/>
            </a:pPr>
            <a:r>
              <a:rPr lang="en-GB" sz="1400">
                <a:solidFill>
                  <a:srgbClr val="0330D8"/>
                </a:solidFill>
                <a:ea typeface="ＭＳ Ｐゴシック" charset="-128"/>
              </a:rPr>
              <a:t> critical mode (</a:t>
            </a:r>
            <a:r>
              <a:rPr lang="en-GB" sz="1400">
                <a:solidFill>
                  <a:srgbClr val="0330D8"/>
                </a:solidFill>
                <a:ea typeface="ＭＳ Ｐゴシック" charset="-128"/>
                <a:cs typeface="Arial" charset="0"/>
              </a:rPr>
              <a:t>~</a:t>
            </a:r>
            <a:r>
              <a:rPr lang="en-GB" sz="1400">
                <a:solidFill>
                  <a:srgbClr val="0330D8"/>
                </a:solidFill>
                <a:ea typeface="ＭＳ Ｐゴシック" charset="-128"/>
              </a:rPr>
              <a:t>100 MWth)</a:t>
            </a:r>
          </a:p>
        </p:txBody>
      </p: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527050" y="1030286"/>
            <a:ext cx="3578225" cy="3033712"/>
            <a:chOff x="854982" y="202973"/>
            <a:chExt cx="3578225" cy="3033712"/>
          </a:xfrm>
        </p:grpSpPr>
        <p:pic>
          <p:nvPicPr>
            <p:cNvPr id="34" name="Picture 5" descr="ADScomplet_finalOK_CNRS-SCK_03.2006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945905">
              <a:off x="1127239" y="-69284"/>
              <a:ext cx="3033712" cy="357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1470932" y="2215923"/>
              <a:ext cx="2466975" cy="627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762000" eaLnBrk="0" hangingPunct="0">
                <a:defRPr/>
              </a:pPr>
              <a:r>
                <a:rPr lang="en-GB" sz="1400" b="1" dirty="0">
                  <a:solidFill>
                    <a:srgbClr val="0330D8"/>
                  </a:solidFill>
                  <a:ea typeface="ＭＳ Ｐゴシック" charset="-128"/>
                </a:rPr>
                <a:t>Accelerator</a:t>
              </a:r>
            </a:p>
            <a:p>
              <a:pPr defTabSz="762000" eaLnBrk="0" hangingPunct="0">
                <a:defRPr/>
              </a:pPr>
              <a:r>
                <a:rPr lang="en-GB" sz="1400" dirty="0">
                  <a:solidFill>
                    <a:srgbClr val="0330D8"/>
                  </a:solidFill>
                  <a:ea typeface="ＭＳ Ｐゴシック" charset="-128"/>
                </a:rPr>
                <a:t>(600 </a:t>
              </a:r>
              <a:r>
                <a:rPr lang="en-GB" sz="1400" dirty="0" err="1">
                  <a:solidFill>
                    <a:srgbClr val="0330D8"/>
                  </a:solidFill>
                  <a:ea typeface="ＭＳ Ｐゴシック" charset="-128"/>
                </a:rPr>
                <a:t>MeV</a:t>
              </a:r>
              <a:r>
                <a:rPr lang="en-GB" sz="1400" dirty="0">
                  <a:solidFill>
                    <a:srgbClr val="0330D8"/>
                  </a:solidFill>
                  <a:ea typeface="ＭＳ Ｐゴシック" charset="-128"/>
                </a:rPr>
                <a:t> – 4 </a:t>
              </a:r>
              <a:r>
                <a:rPr lang="en-GB" sz="1400" dirty="0" err="1">
                  <a:solidFill>
                    <a:srgbClr val="0330D8"/>
                  </a:solidFill>
                  <a:ea typeface="ＭＳ Ｐゴシック" charset="-128"/>
                </a:rPr>
                <a:t>mA</a:t>
              </a:r>
              <a:r>
                <a:rPr lang="en-GB" sz="1400" dirty="0">
                  <a:solidFill>
                    <a:srgbClr val="0330D8"/>
                  </a:solidFill>
                  <a:ea typeface="ＭＳ Ｐゴシック" charset="-128"/>
                </a:rPr>
                <a:t> proton)</a:t>
              </a:r>
            </a:p>
          </p:txBody>
        </p:sp>
      </p:grp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3702050" y="5210174"/>
            <a:ext cx="1476375" cy="1182687"/>
          </a:xfrm>
          <a:prstGeom prst="ellipse">
            <a:avLst/>
          </a:prstGeom>
          <a:solidFill>
            <a:srgbClr val="FFCC66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en-GB" sz="1400" b="1">
                <a:solidFill>
                  <a:srgbClr val="C00000"/>
                </a:solidFill>
              </a:rPr>
              <a:t>Fast</a:t>
            </a:r>
          </a:p>
          <a:p>
            <a:pPr defTabSz="762000" eaLnBrk="0" hangingPunct="0"/>
            <a:r>
              <a:rPr lang="en-GB" sz="1400" b="1">
                <a:solidFill>
                  <a:srgbClr val="C00000"/>
                </a:solidFill>
              </a:rPr>
              <a:t>neutron</a:t>
            </a:r>
          </a:p>
          <a:p>
            <a:pPr defTabSz="762000" eaLnBrk="0" hangingPunct="0"/>
            <a:r>
              <a:rPr lang="en-GB" sz="1400" b="1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37" name="Down Arrow 19"/>
          <p:cNvSpPr>
            <a:spLocks noChangeArrowheads="1"/>
          </p:cNvSpPr>
          <p:nvPr/>
        </p:nvSpPr>
        <p:spPr bwMode="auto">
          <a:xfrm>
            <a:off x="4241800" y="4703761"/>
            <a:ext cx="396875" cy="417513"/>
          </a:xfrm>
          <a:prstGeom prst="downArrow">
            <a:avLst>
              <a:gd name="adj1" fmla="val 50000"/>
              <a:gd name="adj2" fmla="val 49800"/>
            </a:avLst>
          </a:prstGeom>
          <a:solidFill>
            <a:srgbClr val="AE0E2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1400"/>
          </a:p>
        </p:txBody>
      </p:sp>
      <p:sp>
        <p:nvSpPr>
          <p:cNvPr id="38" name="Bent Arrow 27"/>
          <p:cNvSpPr/>
          <p:nvPr/>
        </p:nvSpPr>
        <p:spPr bwMode="auto">
          <a:xfrm rot="5400000">
            <a:off x="5315803" y="1537321"/>
            <a:ext cx="1061155" cy="3115733"/>
          </a:xfrm>
          <a:prstGeom prst="bentArrow">
            <a:avLst>
              <a:gd name="adj1" fmla="val 25000"/>
              <a:gd name="adj2" fmla="val 23974"/>
              <a:gd name="adj3" fmla="val 25000"/>
              <a:gd name="adj4" fmla="val 43750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400">
              <a:ea typeface="ＭＳ Ｐゴシック" charset="-128"/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3378200" y="3976686"/>
            <a:ext cx="3519488" cy="1546225"/>
            <a:chOff x="3694835" y="3150376"/>
            <a:chExt cx="3518502" cy="1545796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694835" y="3150376"/>
              <a:ext cx="2133132" cy="533546"/>
            </a:xfrm>
            <a:prstGeom prst="rect">
              <a:avLst/>
            </a:prstGeom>
            <a:solidFill>
              <a:srgbClr val="AE0E25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762000" eaLnBrk="0" hangingPunct="0"/>
              <a:r>
                <a:rPr lang="en-GB" sz="1400" b="1" dirty="0" err="1">
                  <a:solidFill>
                    <a:srgbClr val="F2F2F2"/>
                  </a:solidFill>
                </a:rPr>
                <a:t>Spallation</a:t>
              </a:r>
              <a:r>
                <a:rPr lang="en-GB" sz="1400" b="1" dirty="0">
                  <a:solidFill>
                    <a:srgbClr val="F2F2F2"/>
                  </a:solidFill>
                </a:rPr>
                <a:t> source</a:t>
              </a:r>
            </a:p>
          </p:txBody>
        </p:sp>
        <p:cxnSp>
          <p:nvCxnSpPr>
            <p:cNvPr id="41" name="Straight Arrow Connector 22"/>
            <p:cNvCxnSpPr>
              <a:cxnSpLocks noChangeShapeType="1"/>
            </p:cNvCxnSpPr>
            <p:nvPr/>
          </p:nvCxnSpPr>
          <p:spPr bwMode="auto">
            <a:xfrm>
              <a:off x="5682353" y="3314475"/>
              <a:ext cx="1530984" cy="1381697"/>
            </a:xfrm>
            <a:prstGeom prst="straightConnector1">
              <a:avLst/>
            </a:prstGeom>
            <a:noFill/>
            <a:ln w="76200" cap="sq">
              <a:solidFill>
                <a:srgbClr val="AE0E25"/>
              </a:solidFill>
              <a:round/>
              <a:headEnd/>
              <a:tailEnd type="triangle" w="med" len="med"/>
            </a:ln>
          </p:spPr>
        </p:cxnSp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630988" y="6105524"/>
            <a:ext cx="1214437" cy="4857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400" b="1">
                <a:solidFill>
                  <a:schemeClr val="bg1"/>
                </a:solidFill>
                <a:ea typeface="ＭＳ Ｐゴシック" charset="-128"/>
              </a:rPr>
              <a:t>Lead-Bismuth</a:t>
            </a:r>
          </a:p>
          <a:p>
            <a:pPr defTabSz="762000" eaLnBrk="0" hangingPunct="0">
              <a:defRPr/>
            </a:pPr>
            <a:r>
              <a:rPr lang="en-GB" sz="1400" b="1">
                <a:solidFill>
                  <a:schemeClr val="bg1"/>
                </a:solidFill>
                <a:ea typeface="ＭＳ Ｐゴシック" charset="-128"/>
              </a:rPr>
              <a:t>coolant</a:t>
            </a:r>
          </a:p>
        </p:txBody>
      </p:sp>
      <p:sp>
        <p:nvSpPr>
          <p:cNvPr id="43" name="Oval 24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965950" y="5387974"/>
            <a:ext cx="541338" cy="496887"/>
          </a:xfrm>
          <a:prstGeom prst="ellipse">
            <a:avLst/>
          </a:prstGeom>
          <a:solidFill>
            <a:srgbClr val="AE0E25">
              <a:alpha val="7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1400"/>
          </a:p>
        </p:txBody>
      </p:sp>
      <p:sp>
        <p:nvSpPr>
          <p:cNvPr id="44" name="Left Arrow 20"/>
          <p:cNvSpPr/>
          <p:nvPr/>
        </p:nvSpPr>
        <p:spPr bwMode="auto">
          <a:xfrm>
            <a:off x="3133725" y="5619749"/>
            <a:ext cx="509588" cy="384175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 sz="1400">
              <a:ea typeface="ＭＳ Ｐゴシック" charset="-128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582738" y="5175249"/>
            <a:ext cx="1501775" cy="1208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400" b="1">
                <a:solidFill>
                  <a:srgbClr val="0330D8"/>
                </a:solidFill>
                <a:ea typeface="ＭＳ Ｐゴシック" charset="-128"/>
              </a:rPr>
              <a:t>Multipurpose</a:t>
            </a:r>
          </a:p>
          <a:p>
            <a:pPr defTabSz="762000" eaLnBrk="0" hangingPunct="0">
              <a:defRPr/>
            </a:pPr>
            <a:r>
              <a:rPr lang="en-GB" sz="1400" b="1">
                <a:solidFill>
                  <a:srgbClr val="0330D8"/>
                </a:solidFill>
                <a:ea typeface="ＭＳ Ｐゴシック" charset="-128"/>
              </a:rPr>
              <a:t>flexible</a:t>
            </a:r>
          </a:p>
          <a:p>
            <a:pPr defTabSz="762000" eaLnBrk="0" hangingPunct="0">
              <a:defRPr/>
            </a:pPr>
            <a:r>
              <a:rPr lang="en-GB" sz="1400" b="1">
                <a:solidFill>
                  <a:srgbClr val="0330D8"/>
                </a:solidFill>
                <a:ea typeface="ＭＳ Ｐゴシック" charset="-128"/>
              </a:rPr>
              <a:t>irradiation</a:t>
            </a:r>
          </a:p>
          <a:p>
            <a:pPr defTabSz="762000" eaLnBrk="0" hangingPunct="0">
              <a:defRPr/>
            </a:pPr>
            <a:r>
              <a:rPr lang="en-GB" sz="1400" b="1">
                <a:solidFill>
                  <a:srgbClr val="0330D8"/>
                </a:solidFill>
                <a:ea typeface="ＭＳ Ｐゴシック" charset="-128"/>
              </a:rPr>
              <a:t>facility</a:t>
            </a:r>
          </a:p>
        </p:txBody>
      </p:sp>
      <p:cxnSp>
        <p:nvCxnSpPr>
          <p:cNvPr id="49" name="Connecteur droit avec flèche 24"/>
          <p:cNvCxnSpPr>
            <a:cxnSpLocks noChangeShapeType="1"/>
          </p:cNvCxnSpPr>
          <p:nvPr/>
        </p:nvCxnSpPr>
        <p:spPr bwMode="auto">
          <a:xfrm rot="5400000" flipH="1" flipV="1">
            <a:off x="7155656" y="5718968"/>
            <a:ext cx="21240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8201025" y="5629274"/>
            <a:ext cx="94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Comic Sans MS" pitchFamily="66" charset="0"/>
                <a:sym typeface="Wingdings 3" pitchFamily="18" charset="2"/>
              </a:rPr>
              <a:t>~ 9 m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76200" y="1214436"/>
            <a:ext cx="9144000" cy="12741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MYRRHA (</a:t>
            </a:r>
            <a:r>
              <a:rPr lang="fr-FR" sz="1600" dirty="0" err="1" smtClean="0">
                <a:solidFill>
                  <a:srgbClr val="0000FF"/>
                </a:solidFill>
                <a:sym typeface="Symbol" pitchFamily="18" charset="2"/>
              </a:rPr>
              <a:t>Multi-Purpose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sym typeface="Symbol" pitchFamily="18" charset="2"/>
              </a:rPr>
              <a:t>hYbrid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sym typeface="Symbol" pitchFamily="18" charset="2"/>
              </a:rPr>
              <a:t>Research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sym typeface="Symbol" pitchFamily="18" charset="2"/>
              </a:rPr>
              <a:t>Reactor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for High-tech Applications)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Projet porté par le SCK-CEN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A l’horizon  ~2023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ISOL @ MYRRHA possible</a:t>
            </a:r>
            <a:endParaRPr lang="fr-FR" sz="1600" dirty="0" smtClean="0">
              <a:solidFill>
                <a:srgbClr val="0000FF"/>
              </a:solidFill>
            </a:endParaRPr>
          </a:p>
        </p:txBody>
      </p:sp>
      <p:pic>
        <p:nvPicPr>
          <p:cNvPr id="47" name="Picture 4" descr="Myrrha_logo_larg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0"/>
            <a:ext cx="1271587" cy="113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2"/>
          <a:stretch>
            <a:fillRect/>
          </a:stretch>
        </p:blipFill>
        <p:spPr bwMode="auto">
          <a:xfrm>
            <a:off x="8793" y="814389"/>
            <a:ext cx="38057504" cy="5737225"/>
          </a:xfrm>
          <a:noFill/>
          <a:ln w="12700">
            <a:miter lim="800000"/>
            <a:headEnd type="none" w="sm" len="sm"/>
            <a:tailEnd type="none" w="sm" len="sm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6738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L’accélérateur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linéaire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MYRRHA</a:t>
            </a:r>
            <a:endParaRPr lang="fr-FR" sz="28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Myrrha_logo_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71587" cy="113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281BC-1BA3-4275-9258-D7C0A734C10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2.96296E-6 L -0.91154 2.96296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154 2.96296E-6 L -1.66731 2.96296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731 2.96296E-6 L -2.64487 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487 4.07407E-6 L -3.15721 0.0004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2"/>
          <a:stretch>
            <a:fillRect/>
          </a:stretch>
        </p:blipFill>
        <p:spPr bwMode="auto">
          <a:xfrm>
            <a:off x="-28913504" y="815976"/>
            <a:ext cx="38057504" cy="5737225"/>
          </a:xfrm>
          <a:noFill/>
          <a:ln w="12700">
            <a:miter lim="800000"/>
            <a:headEnd type="none" w="sm" len="sm"/>
            <a:tailEnd type="none" w="sm" len="sm"/>
          </a:ln>
        </p:spPr>
      </p:pic>
      <p:pic>
        <p:nvPicPr>
          <p:cNvPr id="5" name="Image 4" descr="MYRRHA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2" y="2217913"/>
            <a:ext cx="8833202" cy="436610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6738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L’accélérateur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linéaire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MYRRHA</a:t>
            </a:r>
            <a:endParaRPr lang="fr-FR" sz="28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Myrrha_logo_lar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71587" cy="113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281BC-1BA3-4275-9258-D7C0A734C10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48899"/>
                                        </p:tgtEl>
                                      </p:cBhvr>
                                      <p:by x="24000" y="2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5124E-6 2.60116E-6 L 1.57774 -0.316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d’ions légers</a:t>
            </a:r>
            <a:endParaRPr lang="fr-FR" sz="28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066800"/>
            <a:ext cx="9144000" cy="57061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Sources ECR de haute intensité, performantes et fiables, requises pour les projets de machines de forte puissance 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Sources ECR d’ions légers : spécialité de l’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Irfu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/SACM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Infrastructures  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 SILHI sur IPHI : 100 mA de protons à 95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keV</a:t>
            </a: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 banc de test et d’études des sources d’ions 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	BETSI : dizaines de mA à 50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keV</a:t>
            </a: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Développements en cours pour les projets d’accélérateurs de haute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intensité : SPIRAL2, FAIR, IFMIF/EVEDA et pour de la R&amp;D</a:t>
            </a:r>
          </a:p>
          <a:p>
            <a:pPr lvl="1"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IN2P3/LPSC :  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plutôt spécialisé dans les sources d’ions lourds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source MICRO-PHOENIX développée pour SPIRAL2 : 5 mA de D</a:t>
            </a:r>
            <a:r>
              <a:rPr lang="fr-FR" sz="1600" baseline="30000" dirty="0" smtClean="0">
                <a:solidFill>
                  <a:srgbClr val="0000FF"/>
                </a:solidFill>
                <a:sym typeface="Wingdings 3" pitchFamily="18" charset="2"/>
              </a:rPr>
              <a:t>+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à 39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keV</a:t>
            </a:r>
            <a:endParaRPr lang="fr-FR" sz="1600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8078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	 </a:t>
            </a:r>
            <a:r>
              <a:rPr lang="fr-FR" sz="1600" dirty="0" smtClean="0">
                <a:solidFill>
                  <a:srgbClr val="FF0000"/>
                </a:solidFill>
              </a:rPr>
              <a:t>Préserver et développer cette activité est donc essentiel si le SACM veut 	maintenir son expertise et sa capacité de production pour répondre aux besoins 	actuels et futurs des accélérateurs à haute intensité.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0861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400" y="1600201"/>
            <a:ext cx="2124000" cy="13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4628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Programme européen MAX (FP7), IN2P3/IPNO </a:t>
            </a:r>
            <a:r>
              <a:rPr lang="fr-FR" sz="1600" dirty="0" smtClean="0">
                <a:solidFill>
                  <a:srgbClr val="0000FF"/>
                </a:solidFill>
              </a:rPr>
              <a:t>: porteur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fr-FR" sz="1600" dirty="0" smtClean="0">
              <a:solidFill>
                <a:srgbClr val="0000FF"/>
              </a:solidFill>
              <a:sym typeface="Symbol" pitchFamily="18" charset="2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Conception machine (</a:t>
            </a:r>
            <a:r>
              <a:rPr lang="fr-FR" sz="1600" dirty="0" smtClean="0">
                <a:solidFill>
                  <a:srgbClr val="FF0000"/>
                </a:solidFill>
                <a:sym typeface="Symbol" pitchFamily="18" charset="2"/>
              </a:rPr>
              <a:t>IN2P3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, IAP, SCK-CEN, </a:t>
            </a:r>
            <a:r>
              <a:rPr lang="fr-FR" sz="1600" dirty="0" err="1" smtClean="0">
                <a:solidFill>
                  <a:srgbClr val="FF0000"/>
                </a:solidFill>
                <a:sym typeface="Symbol" pitchFamily="18" charset="2"/>
              </a:rPr>
              <a:t>Irfu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</a:rPr>
              <a:t>Consolidation du design </a:t>
            </a:r>
            <a:r>
              <a:rPr lang="fr-FR" sz="1400" dirty="0" err="1" smtClean="0">
                <a:solidFill>
                  <a:srgbClr val="0000FF"/>
                </a:solidFill>
              </a:rPr>
              <a:t>linac</a:t>
            </a:r>
            <a:r>
              <a:rPr lang="fr-FR" sz="1400" dirty="0" smtClean="0">
                <a:solidFill>
                  <a:srgbClr val="0000FF"/>
                </a:solidFill>
              </a:rPr>
              <a:t> d’ici 2015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Problématique de l’interface réacteur/accélérateur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endParaRPr lang="fr-FR" sz="1400" dirty="0" smtClean="0">
              <a:solidFill>
                <a:srgbClr val="0000FF"/>
              </a:solidFill>
              <a:sym typeface="Symbol" pitchFamily="18" charset="2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R&amp;D injecteur (IAP, SCK-CEN, UCL, </a:t>
            </a:r>
            <a:r>
              <a:rPr lang="fr-FR" sz="1600" i="1" dirty="0" smtClean="0">
                <a:solidFill>
                  <a:srgbClr val="FF0000"/>
                </a:solidFill>
                <a:sym typeface="Symbol" pitchFamily="18" charset="2"/>
              </a:rPr>
              <a:t>IN2P3?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</a:rPr>
              <a:t>Construction de la tête de machine MYRRHA 1.5 MeV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err="1" smtClean="0">
                <a:solidFill>
                  <a:srgbClr val="0000FF"/>
                </a:solidFill>
                <a:sym typeface="Symbol" pitchFamily="18" charset="2"/>
              </a:rPr>
              <a:t>Prototyping</a:t>
            </a: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 cavités booster CH supraconductrices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endParaRPr lang="fr-FR" sz="1400" dirty="0" smtClean="0">
              <a:solidFill>
                <a:srgbClr val="0000FF"/>
              </a:solidFill>
              <a:sym typeface="Symbol" pitchFamily="18" charset="2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R&amp;D SC </a:t>
            </a:r>
            <a:r>
              <a:rPr lang="fr-FR" sz="1600" dirty="0" err="1" smtClean="0">
                <a:solidFill>
                  <a:srgbClr val="0000FF"/>
                </a:solidFill>
                <a:sym typeface="Symbol" pitchFamily="18" charset="2"/>
              </a:rPr>
              <a:t>linac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 (</a:t>
            </a:r>
            <a:r>
              <a:rPr lang="fr-FR" sz="1600" dirty="0" smtClean="0">
                <a:solidFill>
                  <a:srgbClr val="FF0000"/>
                </a:solidFill>
                <a:sym typeface="Symbol" pitchFamily="18" charset="2"/>
              </a:rPr>
              <a:t>IN2P3</a:t>
            </a: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, INFN)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</a:rPr>
              <a:t>Construction d’un </a:t>
            </a:r>
            <a:r>
              <a:rPr lang="fr-FR" sz="1400" dirty="0" err="1" smtClean="0">
                <a:solidFill>
                  <a:srgbClr val="0000FF"/>
                </a:solidFill>
              </a:rPr>
              <a:t>cryomodule</a:t>
            </a:r>
            <a:r>
              <a:rPr lang="fr-FR" sz="1400" dirty="0" smtClean="0">
                <a:solidFill>
                  <a:srgbClr val="0000FF"/>
                </a:solidFill>
              </a:rPr>
              <a:t> prototype </a:t>
            </a:r>
            <a:r>
              <a:rPr lang="fr-FR" sz="1400" dirty="0" err="1" smtClean="0">
                <a:solidFill>
                  <a:srgbClr val="0000FF"/>
                </a:solidFill>
              </a:rPr>
              <a:t>spoke</a:t>
            </a:r>
            <a:endParaRPr lang="fr-FR" sz="1400" dirty="0" smtClean="0">
              <a:solidFill>
                <a:srgbClr val="0000FF"/>
              </a:solidFill>
            </a:endParaRP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Expériences de « </a:t>
            </a:r>
            <a:r>
              <a:rPr lang="fr-FR" sz="1400" dirty="0" err="1" smtClean="0">
                <a:solidFill>
                  <a:srgbClr val="0000FF"/>
                </a:solidFill>
                <a:sym typeface="Symbol" pitchFamily="18" charset="2"/>
              </a:rPr>
              <a:t>fault</a:t>
            </a: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fr-FR" sz="1400" dirty="0" err="1" smtClean="0">
                <a:solidFill>
                  <a:srgbClr val="0000FF"/>
                </a:solidFill>
                <a:sym typeface="Symbol" pitchFamily="18" charset="2"/>
              </a:rPr>
              <a:t>tolerance</a:t>
            </a: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 » sur </a:t>
            </a:r>
            <a:r>
              <a:rPr lang="fr-FR" sz="1400" dirty="0" err="1" smtClean="0">
                <a:solidFill>
                  <a:srgbClr val="0000FF"/>
                </a:solidFill>
                <a:sym typeface="Symbol" pitchFamily="18" charset="2"/>
              </a:rPr>
              <a:t>cryomodule</a:t>
            </a: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 700 MHz dédié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endParaRPr lang="fr-FR" sz="1600" dirty="0" smtClean="0">
              <a:solidFill>
                <a:srgbClr val="0000FF"/>
              </a:solidFill>
              <a:sym typeface="Symbol" pitchFamily="18" charset="2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rgbClr val="0000FF"/>
                </a:solidFill>
                <a:sym typeface="Symbol" pitchFamily="18" charset="2"/>
              </a:rPr>
              <a:t>R&amp;D systèmes (EA, ACS, TED…)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</a:rPr>
              <a:t>Analyse de fiabilité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fr-FR" sz="1400" dirty="0" smtClean="0">
                <a:solidFill>
                  <a:srgbClr val="0000FF"/>
                </a:solidFill>
                <a:sym typeface="Symbol" pitchFamily="18" charset="2"/>
              </a:rPr>
              <a:t>R&amp;D amplis RF, usine cryogénique, contrôle/commande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endParaRPr lang="fr-FR" sz="14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defRPr/>
            </a:pPr>
            <a:r>
              <a:rPr lang="fr-FR" sz="1600" i="1" dirty="0" smtClean="0">
                <a:solidFill>
                  <a:srgbClr val="0000FF"/>
                </a:solidFill>
                <a:sym typeface="Symbol" pitchFamily="18" charset="2"/>
              </a:rPr>
              <a:t> + </a:t>
            </a:r>
            <a:r>
              <a:rPr lang="fr-FR" sz="1600" i="1" dirty="0" err="1" smtClean="0">
                <a:solidFill>
                  <a:srgbClr val="0000FF"/>
                </a:solidFill>
                <a:sym typeface="Symbol" pitchFamily="18" charset="2"/>
              </a:rPr>
              <a:t>Lessons</a:t>
            </a:r>
            <a:r>
              <a:rPr lang="fr-FR" sz="1600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1600" i="1" dirty="0" err="1" smtClean="0">
                <a:solidFill>
                  <a:srgbClr val="0000FF"/>
                </a:solidFill>
                <a:sym typeface="Symbol" pitchFamily="18" charset="2"/>
              </a:rPr>
              <a:t>learned</a:t>
            </a:r>
            <a:r>
              <a:rPr lang="fr-FR" sz="1600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1600" i="1" dirty="0" err="1" smtClean="0">
                <a:solidFill>
                  <a:srgbClr val="0000FF"/>
                </a:solidFill>
                <a:sym typeface="Symbol" pitchFamily="18" charset="2"/>
              </a:rPr>
              <a:t>from</a:t>
            </a:r>
            <a:r>
              <a:rPr lang="fr-FR" sz="1600" i="1" dirty="0" smtClean="0">
                <a:solidFill>
                  <a:srgbClr val="0000FF"/>
                </a:solidFill>
                <a:sym typeface="Symbol" pitchFamily="18" charset="2"/>
              </a:rPr>
              <a:t> GUINEVERE (</a:t>
            </a:r>
            <a:r>
              <a:rPr lang="fr-FR" sz="1600" i="1" dirty="0" smtClean="0">
                <a:solidFill>
                  <a:srgbClr val="FF0000"/>
                </a:solidFill>
                <a:sym typeface="Symbol" pitchFamily="18" charset="2"/>
              </a:rPr>
              <a:t>IN2P3</a:t>
            </a:r>
            <a:r>
              <a:rPr lang="fr-FR" sz="1600" i="1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fr-FR" sz="1600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marL="914400" lvl="1" indent="-45720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fr-FR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marL="3200400" lvl="6" indent="-457200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fr-FR" sz="1600" u="none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pic>
        <p:nvPicPr>
          <p:cNvPr id="8" name="Picture 59"/>
          <p:cNvPicPr>
            <a:picLocks noChangeAspect="1" noChangeArrowheads="1"/>
          </p:cNvPicPr>
          <p:nvPr/>
        </p:nvPicPr>
        <p:blipFill>
          <a:blip r:embed="rId3" cstate="print"/>
          <a:srcRect l="20011" t="6259" b="16228"/>
          <a:stretch>
            <a:fillRect/>
          </a:stretch>
        </p:blipFill>
        <p:spPr bwMode="auto">
          <a:xfrm>
            <a:off x="6553200" y="4114800"/>
            <a:ext cx="2514600" cy="180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377" y="1066800"/>
            <a:ext cx="1642423" cy="29983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6738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MYRRHA : axes de R&amp;D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prioritaires</a:t>
            </a:r>
            <a:endParaRPr lang="fr-FR" sz="28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ETP : ~6 x 3 ans (principalement IPNO) </a:t>
            </a:r>
            <a:r>
              <a:rPr lang="fr-FR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mtClean="0">
                <a:solidFill>
                  <a:srgbClr val="FF0000"/>
                </a:solidFill>
                <a:sym typeface="Wingdings" pitchFamily="2" charset="2"/>
              </a:rPr>
              <a:t>9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h.mois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Irfu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algn="ctr">
              <a:buFont typeface="Wingdings" pitchFamily="2" charset="2"/>
              <a:buChar char="è"/>
            </a:pP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Semble faible compte tenu de l’ampleur du programme</a:t>
            </a:r>
          </a:p>
          <a:p>
            <a:pPr algn="ctr">
              <a:buFont typeface="Wingdings" pitchFamily="2" charset="2"/>
              <a:buChar char="è"/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A renforcer en phase de construction pour assurer un rôle majeur à la France</a:t>
            </a:r>
            <a:endParaRPr lang="fr-FR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2" name="Picture 4" descr="Myrrha_logo_lar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71587" cy="113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667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 SLIDES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accélérateurs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1295400"/>
            <a:ext cx="9144000" cy="47459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Ecole JUAS (Joint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Universities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Accelerator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School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)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physique des accélérateurs (60 h) + technologies &amp; applications (60 h) 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12 universités partenaires, 13 labos/industriels sponsors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Université Paris Sud, 2 Masters offrent un enseignement sur la physique des accélérateurs :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APIM (Accélérateurs de Particules et Interaction  avec la Matière) </a:t>
            </a:r>
          </a:p>
          <a:p>
            <a:pPr lvl="1">
              <a:lnSpc>
                <a:spcPct val="120000"/>
              </a:lnSpc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rgbClr val="9933FF"/>
                </a:solidFill>
              </a:rPr>
              <a:t>90 h d’enseignement sur les accélérateurs + choix de 2 autres modules de 20 h chacun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NPAC (Noyaux, Particules, </a:t>
            </a:r>
            <a:r>
              <a:rPr lang="fr-FR" sz="1400" dirty="0" err="1" smtClean="0">
                <a:solidFill>
                  <a:srgbClr val="0000FF"/>
                </a:solidFill>
                <a:sym typeface="Wingdings 3" pitchFamily="18" charset="2"/>
              </a:rPr>
              <a:t>Astroparticules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et Cosmologie)</a:t>
            </a:r>
          </a:p>
          <a:p>
            <a:pPr lvl="1">
              <a:lnSpc>
                <a:spcPct val="120000"/>
              </a:lnSpc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rgbClr val="9933FF"/>
                </a:solidFill>
              </a:rPr>
              <a:t>18 h d’introduction aux accélérateurs + 30 h de spécialisation </a:t>
            </a:r>
          </a:p>
          <a:p>
            <a:pPr lvl="1">
              <a:lnSpc>
                <a:spcPct val="120000"/>
              </a:lnSpc>
            </a:pPr>
            <a:endParaRPr lang="fr-FR" sz="1400" dirty="0" smtClean="0">
              <a:solidFill>
                <a:srgbClr val="9933FF"/>
              </a:solidFill>
            </a:endParaRPr>
          </a:p>
          <a:p>
            <a:pPr lvl="1">
              <a:lnSpc>
                <a:spcPct val="120000"/>
              </a:lnSpc>
            </a:pPr>
            <a:endParaRPr lang="fr-FR" sz="1400" dirty="0" smtClean="0">
              <a:solidFill>
                <a:srgbClr val="9933FF"/>
              </a:solidFill>
            </a:endParaRPr>
          </a:p>
          <a:p>
            <a:pPr lvl="1">
              <a:lnSpc>
                <a:spcPct val="120000"/>
              </a:lnSpc>
            </a:pPr>
            <a:endParaRPr lang="fr-FR" sz="1400" dirty="0" smtClean="0">
              <a:solidFill>
                <a:srgbClr val="9933FF"/>
              </a:solidFill>
            </a:endParaRPr>
          </a:p>
          <a:p>
            <a:pPr lvl="1"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Université Joseph Fourier – INPG (Grenoble), 2 Masters offrent la possibilité aux étudiants d’intégrer des modules de l’école JUAS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PSA (Physique Subatomique et </a:t>
            </a:r>
            <a:r>
              <a:rPr lang="fr-FR" sz="1400" dirty="0" err="1" smtClean="0">
                <a:solidFill>
                  <a:srgbClr val="0000FF"/>
                </a:solidFill>
                <a:sym typeface="Wingdings 3" pitchFamily="18" charset="2"/>
              </a:rPr>
              <a:t>Astroparticules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)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EP (Energétique Physique)</a:t>
            </a: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62" r="60323" b="562"/>
          <a:stretch>
            <a:fillRect/>
          </a:stretch>
        </p:blipFill>
        <p:spPr bwMode="auto">
          <a:xfrm>
            <a:off x="6629400" y="1424259"/>
            <a:ext cx="2286000" cy="10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3962400"/>
            <a:ext cx="3130627" cy="7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0156" t="18750" r="11719" b="58334"/>
          <a:stretch>
            <a:fillRect/>
          </a:stretch>
        </p:blipFill>
        <p:spPr bwMode="auto">
          <a:xfrm>
            <a:off x="4419600" y="3962400"/>
            <a:ext cx="342900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r="30120"/>
          <a:stretch>
            <a:fillRect/>
          </a:stretch>
        </p:blipFill>
        <p:spPr bwMode="auto">
          <a:xfrm>
            <a:off x="381001" y="6151856"/>
            <a:ext cx="3962399" cy="5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7812" t="16667" r="5469" b="20833"/>
          <a:stretch>
            <a:fillRect/>
          </a:stretch>
        </p:blipFill>
        <p:spPr bwMode="auto">
          <a:xfrm>
            <a:off x="6019800" y="5715000"/>
            <a:ext cx="1798320" cy="9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accélérateurs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Pour tirer le meilleur parti de ces Masters, c’est-à-dire :</a:t>
            </a:r>
          </a:p>
          <a:p>
            <a:pPr lvl="1">
              <a:lnSpc>
                <a:spcPct val="120000"/>
              </a:lnSpc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effectifs étudiants pour NPAC</a:t>
            </a:r>
          </a:p>
          <a:p>
            <a:pPr lvl="1">
              <a:lnSpc>
                <a:spcPct val="120000"/>
              </a:lnSpc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étendue de l’enseignement pour APIM</a:t>
            </a:r>
          </a:p>
          <a:p>
            <a:pPr lvl="1">
              <a:lnSpc>
                <a:spcPct val="120000"/>
              </a:lnSpc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formation technologique et proximité du CERN pour JUAS</a:t>
            </a:r>
          </a:p>
          <a:p>
            <a:pPr lvl="1">
              <a:lnSpc>
                <a:spcPct val="120000"/>
              </a:lnSpc>
              <a:buChar char="•"/>
            </a:pPr>
            <a:endParaRPr lang="fr-FR" sz="1600" dirty="0" smtClean="0">
              <a:solidFill>
                <a:srgbClr val="9933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des actions 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d’amélioration possibles sont: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c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oordination entre les parcours parisiens et le JUAS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 augmentation du nb d’heures de cours de NPAC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 profiter des actions de la SFP </a:t>
            </a:r>
            <a:r>
              <a:rPr lang="fr-FR" sz="1600" dirty="0" err="1" smtClean="0">
                <a:solidFill>
                  <a:srgbClr val="FF0000"/>
                </a:solidFill>
                <a:sym typeface="Wingdings 3" pitchFamily="18" charset="2"/>
              </a:rPr>
              <a:t>interdivision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 accélérateurs et les soutenir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D’autre part, pour assurer l’encadrement et l’évaluation des thèses, il est important :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 d’augmenter le nb de titulaires d’une HDR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43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accélérateurs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statistiques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87" t="25000" r="21094" b="18750"/>
          <a:stretch>
            <a:fillRect/>
          </a:stretch>
        </p:blipFill>
        <p:spPr bwMode="auto">
          <a:xfrm>
            <a:off x="1752600" y="1676400"/>
            <a:ext cx="5280378" cy="36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920108" y="4904601"/>
            <a:ext cx="2547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>
                <a:solidFill>
                  <a:srgbClr val="9933FF"/>
                </a:solidFill>
              </a:rPr>
              <a:t>Recensement</a:t>
            </a:r>
            <a:r>
              <a:rPr lang="en-GB" sz="1200" dirty="0" smtClean="0">
                <a:solidFill>
                  <a:srgbClr val="9933FF"/>
                </a:solidFill>
              </a:rPr>
              <a:t> TIARA (P. </a:t>
            </a:r>
            <a:r>
              <a:rPr lang="en-GB" sz="1200" dirty="0" err="1" smtClean="0">
                <a:solidFill>
                  <a:srgbClr val="9933FF"/>
                </a:solidFill>
              </a:rPr>
              <a:t>Nghiem</a:t>
            </a:r>
            <a:r>
              <a:rPr lang="en-GB" sz="1200" dirty="0" smtClean="0">
                <a:solidFill>
                  <a:srgbClr val="9933FF"/>
                </a:solidFill>
              </a:rPr>
              <a:t>)</a:t>
            </a:r>
            <a:endParaRPr lang="fr-FR" sz="1200" dirty="0">
              <a:solidFill>
                <a:srgbClr val="9933FF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1066800"/>
            <a:ext cx="95250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Décroissance</a:t>
            </a:r>
            <a:r>
              <a:rPr lang="fr-FR" sz="1600" dirty="0" smtClean="0">
                <a:solidFill>
                  <a:srgbClr val="0000FF"/>
                </a:solidFill>
              </a:rPr>
              <a:t> nette pour les niveaux </a:t>
            </a:r>
            <a:r>
              <a:rPr lang="fr-FR" sz="1600" dirty="0" err="1" smtClean="0">
                <a:solidFill>
                  <a:srgbClr val="0000FF"/>
                </a:solidFill>
              </a:rPr>
              <a:t>Undergraduate</a:t>
            </a:r>
            <a:r>
              <a:rPr lang="fr-FR" sz="1600" dirty="0" smtClean="0">
                <a:solidFill>
                  <a:srgbClr val="0000FF"/>
                </a:solidFill>
              </a:rPr>
              <a:t> et Masters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Effectifs doctorants et post-doctorants stables, dont étudiants étrangers (en augmentation?)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Pénurie reflétée au niveau des concours CNRS : nb très limité de candidats (IR ou CR)</a:t>
            </a:r>
            <a:endParaRPr lang="fr-FR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562600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 A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ugmenter le nb de thèses, notamment par une meilleure visibilité de nos activités: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	mise en exergue du caractère scientifique (non technique) de nos métiers 		et de l’envergure des infrastructures accélérateurs en France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Valorisation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 </a:t>
            </a:r>
            <a:r>
              <a:rPr lang="fr-FR" sz="1600" dirty="0" smtClean="0">
                <a:solidFill>
                  <a:srgbClr val="0000FF"/>
                </a:solidFill>
              </a:rPr>
              <a:t>Afin de valoriser les travaux effectués par nos instituts, il est légitime de se questionner sur les domaines d'applications possibles des technologies dont nous avons la maîtrise, mais l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es sujets de valorisation sont nombreux et variés : 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production de radio-isotopes pour l’imagerie médicale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applications des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implanteurs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basés sur les sources d’ions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générateurs de neutrons pour la détection de matières dangereuses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analyse et traitement de surface dans de nombreux domaines (cibles, isolants, supra, …)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sym typeface="Wingdings 3" pitchFamily="18" charset="2"/>
              </a:rPr>
              <a:t>etc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…</a:t>
            </a:r>
          </a:p>
          <a:p>
            <a:pPr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Quels sont les besoins de la société ? Sommes-nous capables d’identifier une application pour laquelle notre positionnement serait avantageux ?  </a:t>
            </a:r>
          </a:p>
          <a:p>
            <a:pPr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Il est facile d’inventorier et de se questionner sur les multiples domaines d’applications des accélérateurs, il est beaucoup plus difficile d’y apporter des réponses pertinentes</a:t>
            </a:r>
          </a:p>
          <a:p>
            <a:pPr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Aussi pourrait-il être judicieux de mettre en place, avec le soutien de nos directions, </a:t>
            </a:r>
          </a:p>
          <a:p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	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une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cellule de travail, formée par un groupe de nos experts, afin d’étudier l’état de 	l’art et d’identifier les niches possibles où nos instituts pourraient se positionner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pour à la fois faire profiter la société de nos travaux et augmenter nos ressources propres pour aider au développement de programmes qui ont du mal à trouver un financement interne. 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 (ces programmes peuvent être soutenus par les futures SATT ou comme des structures comme GRAVIT à GRENOBLE qui soutiennent déjà des actions sur les sources d’ions, l’électronique et les logiciels)</a:t>
            </a: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retirer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statistiques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1295400"/>
            <a:ext cx="9144000" cy="2160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ISIS-INSTITUT : important pour suivre l’activité accélérateurs à l’IN2P3 et anticiper (analyse métier possible)  mais l’outil est à reprendre pour le rendre plus efficace (en cours)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Met en évidence l’importance du domaine pour de nombreux labos de l’IN2P3 et la tendance à l’augmentation des ETP avec l’apparition de nouveaux projets (ESS, XFEL, MYRRHA…)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La  pyramides des âges met aussi en évidence une tension prévisible dans les années à venir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La montée en puissance des nouveaux projets va rendre la R&amp;D plus difficile à maintenir à court/moyen terme</a:t>
            </a:r>
          </a:p>
        </p:txBody>
      </p:sp>
      <p:grpSp>
        <p:nvGrpSpPr>
          <p:cNvPr id="4" name="Groupe 10"/>
          <p:cNvGrpSpPr/>
          <p:nvPr/>
        </p:nvGrpSpPr>
        <p:grpSpPr>
          <a:xfrm>
            <a:off x="4724400" y="3581400"/>
            <a:ext cx="3962401" cy="3276600"/>
            <a:chOff x="3567524" y="1600200"/>
            <a:chExt cx="5500276" cy="46259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3567524" y="1698625"/>
            <a:ext cx="5227638" cy="4527550"/>
          </p:xfrm>
          <a:graphic>
            <a:graphicData uri="http://schemas.openxmlformats.org/presentationml/2006/ole">
              <p:oleObj spid="_x0000_s67629" name="Worksheet" r:id="rId3" imgW="5886602" imgH="3619500" progId="Excel.Sheet.8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7848600" y="1600200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85800" y="3886200"/>
            <a:ext cx="4038600" cy="265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 </a:t>
            </a:r>
            <a:r>
              <a:rPr lang="fr-FR" sz="1400" b="1" dirty="0" smtClean="0">
                <a:solidFill>
                  <a:srgbClr val="9933FF"/>
                </a:solidFill>
                <a:sym typeface="Wingdings 3" pitchFamily="18" charset="2"/>
              </a:rPr>
              <a:t>ETP recensés : 287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400" dirty="0" smtClean="0">
              <a:solidFill>
                <a:srgbClr val="9933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GANIL (IN2P3): ~35%, stable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IPNO: ~25%, stable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LAL: ~11%,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baisse apparente (affectation  sur les projets à reprendre)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LPSC: ~13%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augmentation due à la </a:t>
            </a:r>
          </a:p>
          <a:p>
            <a:pPr>
              <a:lnSpc>
                <a:spcPct val="120000"/>
              </a:lnSpc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construction de GUINEVERE</a:t>
            </a:r>
            <a:endParaRPr lang="fr-FR" sz="14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2295" y="6324600"/>
            <a:ext cx="3408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ETP </a:t>
            </a:r>
            <a:r>
              <a:rPr lang="en-GB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accélérateurs</a:t>
            </a:r>
            <a:r>
              <a:rPr lang="en-GB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2009 (IN2P3) 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6436695" y="6581001"/>
            <a:ext cx="1245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solidFill>
                  <a:srgbClr val="9933FF"/>
                </a:solidFill>
                <a:sym typeface="Wingdings 3" pitchFamily="18" charset="2"/>
              </a:rPr>
              <a:t>Etude B. </a:t>
            </a:r>
            <a:r>
              <a:rPr lang="fr-FR" sz="1200" dirty="0" err="1" smtClean="0">
                <a:solidFill>
                  <a:srgbClr val="9933FF"/>
                </a:solidFill>
                <a:sym typeface="Wingdings 3" pitchFamily="18" charset="2"/>
              </a:rPr>
              <a:t>Launé</a:t>
            </a:r>
            <a:endParaRPr lang="fr-FR" sz="1200" dirty="0">
              <a:solidFill>
                <a:srgbClr val="9933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133600" y="3886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6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ETP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2009 (IN2P3) pour un total de 287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6200" y="1219200"/>
            <a:ext cx="4495800" cy="4228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 CONSTRUCTION/EXPLOITATION : 200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SPIRAL2 : 87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GANIL : 56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ALTO : 22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GUINEVERE : 18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XFEL : 5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JANNUS : 5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LHC : 5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FAIR : 1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Van de Graaf : 1 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9933FF"/>
                </a:solidFill>
                <a:sym typeface="Wingdings 3" pitchFamily="18" charset="2"/>
              </a:rPr>
              <a:t> </a:t>
            </a: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 INFRASTRUCTURES : 9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 THEORIE : 1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b="1" dirty="0" smtClean="0">
              <a:solidFill>
                <a:srgbClr val="9933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 ENSEIGNEMENT : 1</a:t>
            </a:r>
            <a:endParaRPr lang="fr-FR" sz="1600" b="1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029200" y="1219200"/>
            <a:ext cx="4114800" cy="43027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9933FF"/>
                </a:solidFill>
                <a:sym typeface="Wingdings 3" pitchFamily="18" charset="2"/>
              </a:rPr>
              <a:t> </a:t>
            </a: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R &amp; D : 45</a:t>
            </a:r>
            <a:endParaRPr lang="fr-FR" sz="1200" b="1" dirty="0" smtClean="0">
              <a:solidFill>
                <a:srgbClr val="9933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b="1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CARE: 13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CLIC : 6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PHIL : 8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EUROTRANS : 4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EUROTEV : 4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R&amp;D générique : 3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ECR 60 GHz : 2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IPHI : 2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Super B : 1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Source ITER : 1 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200" dirty="0" smtClean="0">
                <a:solidFill>
                  <a:srgbClr val="0000FF"/>
                </a:solidFill>
                <a:sym typeface="Wingdings 3" pitchFamily="18" charset="2"/>
              </a:rPr>
              <a:t> ECOMI : 1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b="1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 INTERDISCIPLINAIRE : 24</a:t>
            </a:r>
          </a:p>
          <a:p>
            <a:pPr>
              <a:lnSpc>
                <a:spcPct val="120000"/>
              </a:lnSpc>
            </a:pPr>
            <a:endParaRPr lang="fr-FR" sz="1600" b="1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b="1" dirty="0" smtClean="0">
                <a:solidFill>
                  <a:srgbClr val="9933FF"/>
                </a:solidFill>
                <a:sym typeface="Wingdings 3" pitchFamily="18" charset="2"/>
              </a:rPr>
              <a:t> VALORISATION : 7</a:t>
            </a:r>
          </a:p>
          <a:p>
            <a:pPr marL="457200" lvl="2">
              <a:lnSpc>
                <a:spcPct val="120000"/>
              </a:lnSpc>
              <a:buFontTx/>
              <a:buChar char="•"/>
            </a:pPr>
            <a:endParaRPr lang="fr-FR" sz="140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5562600"/>
            <a:ext cx="9372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 Forte prédominance de la construction/exploitation au détriment de la R&amp;D :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	- consécration du travail de R&amp;D effectué jusqu’en ~2008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	- mais transition abrupte en type d’activité et mode d’organisation pour la construction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	- risque de perte de compétences à moyen et long terme pour la </a:t>
            </a:r>
            <a:r>
              <a:rPr lang="fr-FR" sz="1600" smtClean="0">
                <a:solidFill>
                  <a:srgbClr val="FF0000"/>
                </a:solidFill>
                <a:sym typeface="Wingdings" pitchFamily="2" charset="2"/>
              </a:rPr>
              <a:t>R&amp;D accélérateurs </a:t>
            </a:r>
            <a:endParaRPr lang="fr-FR" sz="1600" dirty="0" smtClean="0">
              <a:solidFill>
                <a:srgbClr val="FF0000"/>
              </a:solidFill>
              <a:sym typeface="Wingdings 3" pitchFamily="18" charset="2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67400" y="12192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62400" y="12192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Pyramide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âges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2009 (IN2P3)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28800" y="2266217"/>
          <a:ext cx="5662613" cy="4058383"/>
        </p:xfrm>
        <a:graphic>
          <a:graphicData uri="http://schemas.openxmlformats.org/presentationml/2006/ole">
            <p:oleObj spid="_x0000_s31790" name="Graphique" r:id="rId3" imgW="5076825" imgH="3638550" progId="Excel.Shee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9933FF"/>
                </a:solidFill>
                <a:sym typeface="Wingdings 3" pitchFamily="18" charset="2"/>
              </a:rPr>
              <a:t>Etude B. </a:t>
            </a:r>
            <a:r>
              <a:rPr lang="fr-FR" sz="1200" dirty="0" err="1" smtClean="0">
                <a:solidFill>
                  <a:srgbClr val="9933FF"/>
                </a:solidFill>
                <a:sym typeface="Wingdings 3" pitchFamily="18" charset="2"/>
              </a:rPr>
              <a:t>Launé</a:t>
            </a:r>
            <a:endParaRPr lang="fr-FR" sz="1200" dirty="0">
              <a:solidFill>
                <a:srgbClr val="9933FF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2613" y="3790217"/>
            <a:ext cx="1524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0" y="1341438"/>
            <a:ext cx="9144000" cy="9787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Moyenne ~ 44 ans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Décalage vers les âges élevés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	 </a:t>
            </a:r>
            <a:r>
              <a:rPr lang="fr-FR" sz="1600" dirty="0" smtClean="0">
                <a:solidFill>
                  <a:srgbClr val="FF0000"/>
                </a:solidFill>
                <a:sym typeface="Wingdings 3" pitchFamily="18" charset="2"/>
              </a:rPr>
              <a:t>tension prévisible dans les années à venir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d’ions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895422"/>
            <a:ext cx="9296400" cy="55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2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Les enjeux pour les sources de faisceaux d’ions lourds dépendent de leur application: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Production directe pour la physique</a:t>
            </a:r>
          </a:p>
          <a:p>
            <a:pPr lvl="1" eaLnBrk="0" hangingPunct="0">
              <a:lnSpc>
                <a:spcPct val="120000"/>
              </a:lnSpc>
            </a:pP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	 faisceaux d’ions (gazeux et métalliques) intenses et fortement chargés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Faisceaux secondaires </a:t>
            </a:r>
          </a:p>
          <a:p>
            <a:pPr lvl="1" eaLnBrk="0" hangingPunct="0">
              <a:lnSpc>
                <a:spcPct val="120000"/>
              </a:lnSpc>
            </a:pP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	</a:t>
            </a:r>
            <a:r>
              <a:rPr lang="fr-FR" sz="1400" dirty="0" smtClean="0">
                <a:solidFill>
                  <a:srgbClr val="9933FF"/>
                </a:solidFill>
                <a:sym typeface="Wingdings" pitchFamily="2" charset="2"/>
              </a:rPr>
              <a:t> </a:t>
            </a: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efficacité d’ionisation, sélectivité, augmentation des états de charge et pureté des faisceaux</a:t>
            </a: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Applications industrielles</a:t>
            </a:r>
          </a:p>
          <a:p>
            <a:pPr lvl="1" eaLnBrk="0" hangingPunct="0">
              <a:lnSpc>
                <a:spcPct val="120000"/>
              </a:lnSpc>
            </a:pP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	</a:t>
            </a:r>
            <a:r>
              <a:rPr lang="fr-FR" sz="1400" dirty="0" smtClean="0">
                <a:solidFill>
                  <a:srgbClr val="9933FF"/>
                </a:solidFill>
                <a:sym typeface="Wingdings" pitchFamily="2" charset="2"/>
              </a:rPr>
              <a:t> </a:t>
            </a: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fiabilisation et miniaturisation des sources d’ions</a:t>
            </a:r>
            <a:endParaRPr lang="fr-FR" sz="1600" dirty="0" smtClean="0">
              <a:solidFill>
                <a:srgbClr val="9933FF"/>
              </a:solidFill>
              <a:sym typeface="Wingdings 3" pitchFamily="18" charset="2"/>
            </a:endParaRPr>
          </a:p>
          <a:p>
            <a:pPr lvl="1" eaLnBrk="0" hangingPunct="0">
              <a:lnSpc>
                <a:spcPct val="120000"/>
              </a:lnSpc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Sources d’ions lourds : spécialité de l’IN2P3/LPSC</a:t>
            </a:r>
          </a:p>
          <a:p>
            <a:pPr eaLnBrk="0" hangingPunct="0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 Production directe : </a:t>
            </a:r>
          </a:p>
          <a:p>
            <a:pPr eaLnBrk="0" hangingPunct="0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augmentation d’intensité </a:t>
            </a: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augmentation de densité du plasma, donc la fréquence ECR</a:t>
            </a:r>
            <a:r>
              <a:rPr lang="fr-FR" sz="1400" baseline="-250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(28 GHz) </a:t>
            </a:r>
            <a:r>
              <a:rPr lang="fr-FR" sz="1400" dirty="0">
                <a:solidFill>
                  <a:srgbClr val="0000FF"/>
                </a:solidFill>
                <a:sym typeface="Wingdings 3" pitchFamily="18" charset="2"/>
              </a:rPr>
              <a:t>&amp;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des champs magnétiques (1 et 4T) </a:t>
            </a:r>
            <a:r>
              <a:rPr lang="fr-FR" sz="1400" dirty="0" smtClean="0">
                <a:solidFill>
                  <a:srgbClr val="9933FF"/>
                </a:solidFill>
                <a:sym typeface="Wingdings" pitchFamily="2" charset="2"/>
              </a:rPr>
              <a:t> utilisation d’aimants</a:t>
            </a:r>
            <a:r>
              <a:rPr lang="fr-FR" sz="1400" dirty="0" smtClean="0">
                <a:solidFill>
                  <a:srgbClr val="9933FF"/>
                </a:solidFill>
                <a:sym typeface="Wingdings 3" pitchFamily="18" charset="2"/>
              </a:rPr>
              <a:t> supraconducteurs de coûts élevés</a:t>
            </a: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développement de source d’ions lourds de SPIRAL2 (intensité espérée inégalée au monde: 1mA d’Ar</a:t>
            </a:r>
            <a:r>
              <a:rPr lang="fr-FR" sz="1400" baseline="30000" dirty="0" smtClean="0">
                <a:solidFill>
                  <a:srgbClr val="0000FF"/>
                </a:solidFill>
                <a:sym typeface="Wingdings 3" pitchFamily="18" charset="2"/>
              </a:rPr>
              <a:t>12+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)</a:t>
            </a: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 Programme de R&amp;D avec le LNCMI et l’IAP (Russie) : pas de financement pour salle d’expérience</a:t>
            </a: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1400" dirty="0" smtClean="0">
                <a:solidFill>
                  <a:srgbClr val="0000FF"/>
                </a:solidFill>
                <a:sym typeface="Wingdings 3" pitchFamily="18" charset="2"/>
              </a:rPr>
              <a:t>Possibilité </a:t>
            </a:r>
            <a:r>
              <a:rPr lang="fr-FR" sz="1400" dirty="0">
                <a:solidFill>
                  <a:srgbClr val="0000FF"/>
                </a:solidFill>
                <a:sym typeface="Wingdings 3" pitchFamily="18" charset="2"/>
              </a:rPr>
              <a:t>de synergie française pour les R&amp;D à 28 GHZ</a:t>
            </a: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  <a:sym typeface="Wingdings 3" pitchFamily="18" charset="2"/>
              </a:rPr>
              <a:t> Pb: pas les financements nécessaires permettant de développer un tel prototype (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fr-FR" sz="1400" dirty="0" smtClean="0">
                <a:solidFill>
                  <a:srgbClr val="FF0000"/>
                </a:solidFill>
                <a:sym typeface="Wingdings 3" pitchFamily="18" charset="2"/>
              </a:rPr>
              <a:t>2.5 M€)</a:t>
            </a: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endParaRPr lang="fr-FR" sz="1400" dirty="0" smtClean="0">
              <a:solidFill>
                <a:srgbClr val="FF0000"/>
              </a:solidFill>
              <a:sym typeface="Wingdings 3" pitchFamily="18" charset="2"/>
            </a:endParaRPr>
          </a:p>
          <a:p>
            <a:pPr lvl="1" eaLnBrk="0" hangingPunct="0">
              <a:lnSpc>
                <a:spcPct val="120000"/>
              </a:lnSpc>
              <a:buFont typeface="Arial" pitchFamily="34" charset="0"/>
              <a:buChar char="•"/>
            </a:pPr>
            <a:endParaRPr lang="fr-FR" sz="140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44713"/>
            <a:ext cx="91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600" dirty="0" smtClean="0">
                <a:solidFill>
                  <a:srgbClr val="FF0000"/>
                </a:solidFill>
              </a:rPr>
              <a:t>est-on prêt à mettre les moyens pour maintenir une R&amp;D compétitive au niveau international avec une plateforme expérimentale ambitieuse (60 GHz)? </a:t>
            </a:r>
            <a:endParaRPr lang="fr-FR" sz="1600" dirty="0" smtClean="0">
              <a:solidFill>
                <a:srgbClr val="FF0000"/>
              </a:solidFill>
              <a:sym typeface="Wingdings 3" pitchFamily="18" charset="2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943600" y="2514476"/>
            <a:ext cx="3187465" cy="1790698"/>
            <a:chOff x="467544" y="3978533"/>
            <a:chExt cx="4368190" cy="2375333"/>
          </a:xfrm>
        </p:grpSpPr>
        <p:grpSp>
          <p:nvGrpSpPr>
            <p:cNvPr id="6" name="Groupe 42"/>
            <p:cNvGrpSpPr>
              <a:grpSpLocks/>
            </p:cNvGrpSpPr>
            <p:nvPr/>
          </p:nvGrpSpPr>
          <p:grpSpPr bwMode="auto">
            <a:xfrm>
              <a:off x="467544" y="3978533"/>
              <a:ext cx="4368190" cy="2375333"/>
              <a:chOff x="4796778" y="1824121"/>
              <a:chExt cx="4368309" cy="2375362"/>
            </a:xfrm>
          </p:grpSpPr>
          <p:pic>
            <p:nvPicPr>
              <p:cNvPr id="9" name="Image 3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96778" y="1824121"/>
                <a:ext cx="4222865" cy="2375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242"/>
              <p:cNvSpPr txBox="1">
                <a:spLocks noChangeArrowheads="1"/>
              </p:cNvSpPr>
              <p:nvPr/>
            </p:nvSpPr>
            <p:spPr bwMode="auto">
              <a:xfrm>
                <a:off x="4796778" y="1992833"/>
                <a:ext cx="1008140" cy="489919"/>
              </a:xfrm>
              <a:prstGeom prst="rect">
                <a:avLst/>
              </a:prstGeom>
              <a:solidFill>
                <a:srgbClr val="FFFF66">
                  <a:alpha val="72000"/>
                </a:srgbClr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-FR" sz="9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Ions Extraction</a:t>
                </a:r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 flipV="1">
                <a:off x="5904883" y="2070621"/>
                <a:ext cx="342909" cy="40164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 flipV="1">
                <a:off x="5904883" y="2070621"/>
                <a:ext cx="342909" cy="40164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6233505" y="2075384"/>
                <a:ext cx="342909" cy="4016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H="1" flipV="1">
                <a:off x="6233505" y="2075384"/>
                <a:ext cx="342909" cy="4016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6866934" y="2065859"/>
                <a:ext cx="342909" cy="4016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H="1" flipV="1">
                <a:off x="6866934" y="2065859"/>
                <a:ext cx="342909" cy="4016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V="1">
                <a:off x="7219369" y="2075384"/>
                <a:ext cx="333384" cy="392117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H="1" flipV="1">
                <a:off x="7209844" y="2075384"/>
                <a:ext cx="342909" cy="4016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5914408" y="3404137"/>
                <a:ext cx="342909" cy="39688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5914408" y="3404137"/>
                <a:ext cx="342909" cy="39688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V="1">
                <a:off x="6257318" y="3439063"/>
                <a:ext cx="328622" cy="361954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 flipV="1">
                <a:off x="6257318" y="3439063"/>
                <a:ext cx="328622" cy="366717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6876460" y="3404137"/>
                <a:ext cx="342909" cy="40164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 flipV="1">
                <a:off x="6876460" y="3404137"/>
                <a:ext cx="342909" cy="39211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V="1">
                <a:off x="7219369" y="3404137"/>
                <a:ext cx="342909" cy="40164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 flipV="1">
                <a:off x="7219369" y="3404137"/>
                <a:ext cx="342909" cy="40164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V="1">
                <a:off x="6638328" y="2075384"/>
                <a:ext cx="166693" cy="392117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 flipV="1">
                <a:off x="6638328" y="2075384"/>
                <a:ext cx="166693" cy="392117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V="1">
                <a:off x="6662142" y="3413662"/>
                <a:ext cx="166692" cy="39211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H="1" flipV="1">
                <a:off x="6662142" y="3413662"/>
                <a:ext cx="166692" cy="39211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233"/>
              <p:cNvSpPr>
                <a:spLocks noChangeArrowheads="1"/>
              </p:cNvSpPr>
              <p:nvPr/>
            </p:nvSpPr>
            <p:spPr bwMode="auto">
              <a:xfrm>
                <a:off x="6171590" y="3119972"/>
                <a:ext cx="404824" cy="200027"/>
              </a:xfrm>
              <a:prstGeom prst="rect">
                <a:avLst/>
              </a:prstGeom>
              <a:solidFill>
                <a:srgbClr val="C0C0C0">
                  <a:alpha val="84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234"/>
              <p:cNvSpPr>
                <a:spLocks noChangeArrowheads="1"/>
              </p:cNvSpPr>
              <p:nvPr/>
            </p:nvSpPr>
            <p:spPr bwMode="auto">
              <a:xfrm>
                <a:off x="6941549" y="3119972"/>
                <a:ext cx="325446" cy="200027"/>
              </a:xfrm>
              <a:prstGeom prst="rect">
                <a:avLst/>
              </a:prstGeom>
              <a:solidFill>
                <a:srgbClr val="C0C0C0">
                  <a:alpha val="84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Rectangle 235"/>
              <p:cNvSpPr>
                <a:spLocks noChangeArrowheads="1"/>
              </p:cNvSpPr>
              <p:nvPr/>
            </p:nvSpPr>
            <p:spPr bwMode="auto">
              <a:xfrm>
                <a:off x="6576414" y="3119972"/>
                <a:ext cx="365135" cy="284165"/>
              </a:xfrm>
              <a:prstGeom prst="rect">
                <a:avLst/>
              </a:prstGeom>
              <a:solidFill>
                <a:srgbClr val="C0C0C0">
                  <a:alpha val="84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Rectangle 233"/>
              <p:cNvSpPr>
                <a:spLocks noChangeArrowheads="1"/>
              </p:cNvSpPr>
              <p:nvPr/>
            </p:nvSpPr>
            <p:spPr bwMode="auto">
              <a:xfrm>
                <a:off x="6171590" y="2562752"/>
                <a:ext cx="404824" cy="200027"/>
              </a:xfrm>
              <a:prstGeom prst="rect">
                <a:avLst/>
              </a:prstGeom>
              <a:solidFill>
                <a:srgbClr val="C0C0C0">
                  <a:alpha val="84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234"/>
              <p:cNvSpPr>
                <a:spLocks noChangeArrowheads="1"/>
              </p:cNvSpPr>
              <p:nvPr/>
            </p:nvSpPr>
            <p:spPr bwMode="auto">
              <a:xfrm>
                <a:off x="6941549" y="2562752"/>
                <a:ext cx="325446" cy="200027"/>
              </a:xfrm>
              <a:prstGeom prst="rect">
                <a:avLst/>
              </a:prstGeom>
              <a:solidFill>
                <a:srgbClr val="C0C0C0">
                  <a:alpha val="84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Rectangle 235"/>
              <p:cNvSpPr>
                <a:spLocks noChangeArrowheads="1"/>
              </p:cNvSpPr>
              <p:nvPr/>
            </p:nvSpPr>
            <p:spPr bwMode="auto">
              <a:xfrm>
                <a:off x="6576414" y="2477026"/>
                <a:ext cx="365135" cy="285754"/>
              </a:xfrm>
              <a:prstGeom prst="rect">
                <a:avLst/>
              </a:prstGeom>
              <a:solidFill>
                <a:srgbClr val="C0C0C0">
                  <a:alpha val="84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37" name="Connecteur droit avec flèche 9234"/>
              <p:cNvCxnSpPr/>
              <p:nvPr/>
            </p:nvCxnSpPr>
            <p:spPr>
              <a:xfrm rot="16200000" flipH="1">
                <a:off x="5977742" y="2541940"/>
                <a:ext cx="656289" cy="13781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 rot="16200000" flipH="1">
                <a:off x="6819897" y="2491895"/>
                <a:ext cx="656289" cy="2379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 rot="16200000" flipH="1">
                <a:off x="6351447" y="2528284"/>
                <a:ext cx="656289" cy="165129"/>
              </a:xfrm>
              <a:prstGeom prst="straightConnector1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241"/>
              <p:cNvSpPr>
                <a:spLocks noChangeArrowheads="1"/>
              </p:cNvSpPr>
              <p:nvPr/>
            </p:nvSpPr>
            <p:spPr bwMode="auto">
              <a:xfrm>
                <a:off x="5657851" y="2487690"/>
                <a:ext cx="2166937" cy="926707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7989328" y="1824556"/>
                <a:ext cx="1175759" cy="3470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050" dirty="0">
                    <a:solidFill>
                      <a:srgbClr val="FFFF99"/>
                    </a:solidFill>
                    <a:latin typeface="+mn-lt"/>
                  </a:rPr>
                  <a:t>60 kV </a:t>
                </a:r>
                <a:r>
                  <a:rPr lang="fr-FR" sz="1050" dirty="0" err="1">
                    <a:solidFill>
                      <a:srgbClr val="FFFF99"/>
                    </a:solidFill>
                    <a:latin typeface="+mn-lt"/>
                  </a:rPr>
                  <a:t>core</a:t>
                </a:r>
                <a:endParaRPr lang="fr-FR" sz="1050" dirty="0">
                  <a:solidFill>
                    <a:srgbClr val="FFFF99"/>
                  </a:solidFill>
                  <a:latin typeface="+mn-lt"/>
                </a:endParaRPr>
              </a:p>
            </p:txBody>
          </p:sp>
          <p:cxnSp>
            <p:nvCxnSpPr>
              <p:cNvPr id="42" name="Connecteur droit avec flèche 41"/>
              <p:cNvCxnSpPr/>
              <p:nvPr/>
            </p:nvCxnSpPr>
            <p:spPr>
              <a:xfrm flipH="1">
                <a:off x="7824223" y="2100784"/>
                <a:ext cx="619142" cy="366716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7884551" y="2531003"/>
                <a:ext cx="1131822" cy="347026"/>
              </a:xfrm>
              <a:prstGeom prst="rect">
                <a:avLst/>
              </a:prstGeom>
              <a:solidFill>
                <a:srgbClr val="EAEAEA">
                  <a:alpha val="55000"/>
                </a:srgb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050" dirty="0" err="1">
                    <a:solidFill>
                      <a:srgbClr val="FF0000"/>
                    </a:solidFill>
                    <a:latin typeface="+mn-lt"/>
                  </a:rPr>
                  <a:t>Gas</a:t>
                </a:r>
                <a:r>
                  <a:rPr lang="fr-FR" sz="1050" dirty="0">
                    <a:solidFill>
                      <a:srgbClr val="FF0000"/>
                    </a:solidFill>
                    <a:latin typeface="+mn-lt"/>
                  </a:rPr>
                  <a:t>, </a:t>
                </a:r>
                <a:r>
                  <a:rPr lang="fr-FR" sz="1050" dirty="0" err="1">
                    <a:solidFill>
                      <a:srgbClr val="FF0000"/>
                    </a:solidFill>
                    <a:latin typeface="+mn-lt"/>
                  </a:rPr>
                  <a:t>oven</a:t>
                </a:r>
                <a:endParaRPr lang="fr-FR" sz="105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7895662" y="3197760"/>
                <a:ext cx="1221894" cy="571572"/>
              </a:xfrm>
              <a:prstGeom prst="rect">
                <a:avLst/>
              </a:prstGeom>
              <a:solidFill>
                <a:srgbClr val="EAEAEA">
                  <a:alpha val="55000"/>
                </a:srgb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050" dirty="0">
                    <a:solidFill>
                      <a:srgbClr val="006600"/>
                    </a:solidFill>
                    <a:latin typeface="+mn-lt"/>
                  </a:rPr>
                  <a:t>18 GHz</a:t>
                </a:r>
              </a:p>
              <a:p>
                <a:pPr>
                  <a:defRPr/>
                </a:pPr>
                <a:r>
                  <a:rPr lang="fr-FR" sz="1050" dirty="0" err="1">
                    <a:solidFill>
                      <a:srgbClr val="006600"/>
                    </a:solidFill>
                    <a:latin typeface="+mn-lt"/>
                  </a:rPr>
                  <a:t>Waveguide</a:t>
                </a:r>
                <a:endParaRPr lang="fr-FR" sz="1050" dirty="0">
                  <a:solidFill>
                    <a:srgbClr val="006600"/>
                  </a:solidFill>
                  <a:latin typeface="+mn-lt"/>
                </a:endParaRPr>
              </a:p>
            </p:txBody>
          </p:sp>
          <p:cxnSp>
            <p:nvCxnSpPr>
              <p:cNvPr id="45" name="Connecteur droit avec flèche 44"/>
              <p:cNvCxnSpPr/>
              <p:nvPr/>
            </p:nvCxnSpPr>
            <p:spPr>
              <a:xfrm flipH="1">
                <a:off x="7341610" y="3078696"/>
                <a:ext cx="1377988" cy="0"/>
              </a:xfrm>
              <a:prstGeom prst="straightConnector1">
                <a:avLst/>
              </a:prstGeom>
              <a:ln w="190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flipH="1">
                <a:off x="7441625" y="2896131"/>
                <a:ext cx="13779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231"/>
            <p:cNvSpPr txBox="1">
              <a:spLocks noChangeArrowheads="1"/>
            </p:cNvSpPr>
            <p:nvPr/>
          </p:nvSpPr>
          <p:spPr bwMode="auto">
            <a:xfrm>
              <a:off x="1475657" y="4221089"/>
              <a:ext cx="2203450" cy="551152"/>
            </a:xfrm>
            <a:prstGeom prst="rect">
              <a:avLst/>
            </a:prstGeom>
            <a:solidFill>
              <a:srgbClr val="EAEAEA">
                <a:alpha val="63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000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1.25 - 0.5 - 2.1 T </a:t>
              </a:r>
              <a:r>
                <a:rPr lang="fr-FR" sz="1000" dirty="0" err="1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Bz</a:t>
              </a:r>
              <a:r>
                <a:rPr lang="fr-FR" sz="1000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axial </a:t>
              </a:r>
              <a:r>
                <a:rPr lang="fr-FR" sz="1000" dirty="0" err="1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mirror</a:t>
              </a:r>
              <a:r>
                <a:rPr lang="fr-FR" sz="1000" i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</a:t>
              </a:r>
            </a:p>
          </p:txBody>
        </p:sp>
        <p:sp>
          <p:nvSpPr>
            <p:cNvPr id="8" name="ZoneTexte 7"/>
            <p:cNvSpPr txBox="1"/>
            <p:nvPr/>
          </p:nvSpPr>
          <p:spPr bwMode="auto">
            <a:xfrm>
              <a:off x="1691680" y="5949279"/>
              <a:ext cx="1518428" cy="367435"/>
            </a:xfrm>
            <a:prstGeom prst="rect">
              <a:avLst/>
            </a:prstGeom>
            <a:solidFill>
              <a:srgbClr val="FFFFFF">
                <a:alpha val="51000"/>
              </a:srgb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PHOENIX V2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90500"/>
            <a:ext cx="822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d’ions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990600"/>
            <a:ext cx="9144000" cy="5299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Production de faisceaux secondaires: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Le multiplicateur (booster) de charge est un enjeu important </a:t>
            </a:r>
          </a:p>
          <a:p>
            <a:pPr lvl="1" eaLnBrk="0" hangingPunct="0"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pour la préparation des faisceaux à accélérer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endParaRPr lang="fr-FR" sz="14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Booster ECR (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LPSC : inventeur)</a:t>
            </a:r>
            <a:endParaRPr lang="fr-FR" sz="1600" dirty="0" smtClean="0">
              <a:solidFill>
                <a:srgbClr val="0000FF"/>
              </a:solidFill>
            </a:endParaRP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Constructions upgrade SPIRAL1, SPIRAL2, SPES</a:t>
            </a:r>
            <a:endParaRPr lang="fr-FR" sz="1600" dirty="0" smtClean="0">
              <a:solidFill>
                <a:srgbClr val="0000FF"/>
              </a:solidFill>
            </a:endParaRP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R&amp;D Projet </a:t>
            </a:r>
            <a:r>
              <a:rPr lang="fr-FR" sz="1600" dirty="0" err="1" smtClean="0">
                <a:solidFill>
                  <a:srgbClr val="0000FF"/>
                </a:solidFill>
              </a:rPr>
              <a:t>NuPNET</a:t>
            </a:r>
            <a:r>
              <a:rPr lang="fr-FR" sz="1600" dirty="0" smtClean="0">
                <a:solidFill>
                  <a:srgbClr val="0000FF"/>
                </a:solidFill>
              </a:rPr>
              <a:t> Emilie : augmentation des rendements &amp; pureté des faisceaux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SPIRAL2 : Nucléarisation en cours (optimisation des opérations de maintenance) 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endParaRPr lang="fr-FR" sz="1400" dirty="0" smtClean="0">
              <a:solidFill>
                <a:srgbClr val="0000FF"/>
              </a:solidFill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Booster 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EBIS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ISOLDE : production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R&amp;D pour source intense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fr-FR" sz="1400" dirty="0" smtClean="0">
              <a:solidFill>
                <a:srgbClr val="0000FF"/>
              </a:solidFill>
            </a:endParaRPr>
          </a:p>
          <a:p>
            <a:pPr eaLnBrk="0" hangingPunct="0">
              <a:lnSpc>
                <a:spcPct val="120000"/>
              </a:lnSpc>
            </a:pPr>
            <a:endParaRPr lang="fr-FR" sz="1600" i="1" dirty="0" smtClean="0">
              <a:solidFill>
                <a:srgbClr val="00B050"/>
              </a:solidFill>
              <a:sym typeface="Symbol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Autre aspect de la production des ions secondaires :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</a:rPr>
              <a:t>	</a:t>
            </a: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optimisation des sources 1+ dans un environnement difficile (ensemble cible-source), au plus près des cibles de production : IRENA(IPNO) , ECR (GANIL) pour SPIRAL2, LPSC pour ENSAR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95400"/>
            <a:ext cx="2091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4495800"/>
            <a:ext cx="8991600" cy="36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/>
              <a:buChar char="è"/>
            </a:pPr>
            <a:r>
              <a:rPr lang="fr-FR" sz="1600" dirty="0" smtClean="0">
                <a:solidFill>
                  <a:srgbClr val="FF0000"/>
                </a:solidFill>
              </a:rPr>
              <a:t> Avons-nous les moyens de mener ces R&amp;D en parallèle ?</a:t>
            </a:r>
            <a:endParaRPr lang="fr-FR" sz="1600" dirty="0" smtClean="0">
              <a:solidFill>
                <a:srgbClr val="FF0000"/>
              </a:solidFill>
              <a:sym typeface="Wingdings 3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5800" y="6443246"/>
            <a:ext cx="7806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maintenir la plateforme ALTO de l’IPNO pour la mise au point de ces sources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d’ions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1066800"/>
            <a:ext cx="9144000" cy="57061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Applications industrielles: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LPSC : développé et breveté </a:t>
            </a:r>
            <a:r>
              <a:rPr lang="fr-FR" sz="1600" dirty="0" smtClean="0">
                <a:solidFill>
                  <a:srgbClr val="9933FF"/>
                </a:solidFill>
              </a:rPr>
              <a:t>la source ECR la plus compacte du monde 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</a:rPr>
              <a:t>(COMIC) qui permet de nombreuses applications (labo, industrie)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Source miniaturisée, fiable et stable 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fr-FR" sz="1600" dirty="0" smtClean="0">
                <a:solidFill>
                  <a:srgbClr val="0000FF"/>
                </a:solidFill>
              </a:rPr>
              <a:t>irradiation directe par faisceaux d’ions de pièces de toutes dimensions modifiant ainsi leurs caractéristiques mécaniques (dureté des métaux, état de surface des polymères)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lvl="0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  <a:sym typeface="Wingdings 3" pitchFamily="18" charset="2"/>
              </a:rPr>
              <a:t> Ouvre la voie à </a:t>
            </a:r>
            <a:r>
              <a:rPr lang="fr-FR" sz="1600" dirty="0" smtClean="0">
                <a:solidFill>
                  <a:srgbClr val="0000FF"/>
                </a:solidFill>
              </a:rPr>
              <a:t>des machines d’Ion </a:t>
            </a:r>
            <a:r>
              <a:rPr lang="fr-FR" sz="1600" dirty="0" err="1" smtClean="0">
                <a:solidFill>
                  <a:srgbClr val="0000FF"/>
                </a:solidFill>
              </a:rPr>
              <a:t>Beam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</a:rPr>
              <a:t>Sputtering</a:t>
            </a:r>
            <a:r>
              <a:rPr lang="fr-FR" sz="1600" dirty="0" smtClean="0">
                <a:solidFill>
                  <a:srgbClr val="0000FF"/>
                </a:solidFill>
              </a:rPr>
              <a:t> extrêmement performantes pour 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la fabrication des cibles pour la physique nucléaire (ILL, IPNO)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le dépôt de couches minces à dosage </a:t>
            </a:r>
            <a:r>
              <a:rPr lang="fr-FR" sz="1600" dirty="0" err="1" smtClean="0">
                <a:solidFill>
                  <a:srgbClr val="0000FF"/>
                </a:solidFill>
              </a:rPr>
              <a:t>stoechiométrique</a:t>
            </a:r>
            <a:r>
              <a:rPr lang="fr-FR" sz="1600" dirty="0" smtClean="0">
                <a:solidFill>
                  <a:srgbClr val="0000FF"/>
                </a:solidFill>
              </a:rPr>
              <a:t> (alliage) 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Une voie prometteuse : </a:t>
            </a:r>
            <a:r>
              <a:rPr lang="fr-FR" sz="1600" dirty="0" smtClean="0">
                <a:solidFill>
                  <a:srgbClr val="9933FF"/>
                </a:solidFill>
              </a:rPr>
              <a:t>création de couches minces supraconductrices par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9933FF"/>
                </a:solidFill>
              </a:rPr>
              <a:t>micro-évaporateur introduit dans la cavité.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fr-FR" sz="160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125415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4432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Quelle est la part à consacrer à la valorisation dans nos instituts? avec quels moyens ? </a:t>
            </a:r>
          </a:p>
        </p:txBody>
      </p:sp>
      <p:pic>
        <p:nvPicPr>
          <p:cNvPr id="7" name="Picture 13" descr="C:\Bureau\LPSC-Lab\COMIC-mono\Manip_COMIC\1 - COMIC-Phi 4mm\Small\024 COMIC 4 mm 1.5V-W-1.510-4mbar-17KV-17.8KV-200µA-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632" y="1143000"/>
            <a:ext cx="1485768" cy="215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05943" y="3152001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sym typeface="Wingdings" pitchFamily="2" charset="2"/>
              </a:rPr>
              <a:t>COMIC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positons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66800"/>
            <a:ext cx="8991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</a:rPr>
              <a:t> Génération et transport des faisceaux de positons : essentiels pour les collisionneurs e</a:t>
            </a:r>
            <a:r>
              <a:rPr lang="fr-FR" sz="1400" baseline="30000" dirty="0" smtClean="0">
                <a:solidFill>
                  <a:srgbClr val="0000FF"/>
                </a:solidFill>
              </a:rPr>
              <a:t>+</a:t>
            </a:r>
            <a:r>
              <a:rPr lang="fr-FR" sz="1400" dirty="0" smtClean="0">
                <a:solidFill>
                  <a:srgbClr val="0000FF"/>
                </a:solidFill>
              </a:rPr>
              <a:t>e</a:t>
            </a:r>
            <a:r>
              <a:rPr lang="fr-FR" sz="1400" baseline="30000" dirty="0" smtClean="0">
                <a:solidFill>
                  <a:srgbClr val="0000FF"/>
                </a:solidFill>
              </a:rPr>
              <a:t>-</a:t>
            </a:r>
            <a:endParaRPr lang="fr-FR" sz="14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</a:rPr>
              <a:t> Collisionneurs circulaires : </a:t>
            </a:r>
            <a:r>
              <a:rPr lang="fr-FR" sz="1400" dirty="0" err="1" smtClean="0">
                <a:solidFill>
                  <a:srgbClr val="0000FF"/>
                </a:solidFill>
              </a:rPr>
              <a:t>émittance</a:t>
            </a:r>
            <a:r>
              <a:rPr lang="fr-FR" sz="1400" dirty="0" smtClean="0">
                <a:solidFill>
                  <a:srgbClr val="0000FF"/>
                </a:solidFill>
              </a:rPr>
              <a:t>, plus que l’intensité, critique pour injection efficace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</a:rPr>
              <a:t> Collisionneurs linéaires : fortes intensités requises imposent des rendements de capture e</a:t>
            </a:r>
            <a:r>
              <a:rPr lang="fr-FR" sz="1400" baseline="30000" dirty="0" smtClean="0">
                <a:solidFill>
                  <a:srgbClr val="0000FF"/>
                </a:solidFill>
              </a:rPr>
              <a:t>+</a:t>
            </a:r>
            <a:r>
              <a:rPr lang="fr-FR" sz="1400" dirty="0" smtClean="0">
                <a:solidFill>
                  <a:srgbClr val="0000FF"/>
                </a:solidFill>
              </a:rPr>
              <a:t> élevés, en plus d’une </a:t>
            </a:r>
            <a:r>
              <a:rPr lang="fr-FR" sz="1400" dirty="0" err="1" smtClean="0">
                <a:solidFill>
                  <a:srgbClr val="0000FF"/>
                </a:solidFill>
              </a:rPr>
              <a:t>émittance</a:t>
            </a:r>
            <a:r>
              <a:rPr lang="fr-FR" sz="1400" dirty="0" smtClean="0">
                <a:solidFill>
                  <a:srgbClr val="0000FF"/>
                </a:solidFill>
              </a:rPr>
              <a:t> 6D réduite pour une bonne injection dans les anneaux d’amortissement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FF"/>
                </a:solidFill>
              </a:rPr>
              <a:t> Polarisation e</a:t>
            </a:r>
            <a:r>
              <a:rPr lang="fr-FR" sz="1400" baseline="30000" dirty="0" smtClean="0">
                <a:solidFill>
                  <a:srgbClr val="0000FF"/>
                </a:solidFill>
              </a:rPr>
              <a:t>+</a:t>
            </a:r>
            <a:r>
              <a:rPr lang="fr-FR" sz="1400" dirty="0" smtClean="0">
                <a:solidFill>
                  <a:srgbClr val="0000FF"/>
                </a:solidFill>
              </a:rPr>
              <a:t>e</a:t>
            </a:r>
            <a:r>
              <a:rPr lang="fr-FR" sz="1400" baseline="30000" dirty="0" smtClean="0">
                <a:solidFill>
                  <a:srgbClr val="0000FF"/>
                </a:solidFill>
              </a:rPr>
              <a:t>-</a:t>
            </a:r>
            <a:r>
              <a:rPr lang="fr-FR" sz="1400" dirty="0" smtClean="0">
                <a:solidFill>
                  <a:srgbClr val="0000FF"/>
                </a:solidFill>
              </a:rPr>
              <a:t> (éliminer les réactions parasites et augmenter la luminosité effective de certains processus ) : génération de </a:t>
            </a:r>
            <a:r>
              <a:rPr lang="el-GR" sz="1400" dirty="0" smtClean="0">
                <a:solidFill>
                  <a:srgbClr val="0000FF"/>
                </a:solidFill>
              </a:rPr>
              <a:t>γ</a:t>
            </a:r>
            <a:r>
              <a:rPr lang="fr-FR" sz="1400" dirty="0" smtClean="0">
                <a:solidFill>
                  <a:srgbClr val="0000FF"/>
                </a:solidFill>
              </a:rPr>
              <a:t> polarisés circulairement </a:t>
            </a:r>
            <a:r>
              <a:rPr lang="fr-FR" sz="14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fr-FR" sz="1400" dirty="0" smtClean="0">
                <a:solidFill>
                  <a:srgbClr val="0000FF"/>
                </a:solidFill>
              </a:rPr>
              <a:t>paires e</a:t>
            </a:r>
            <a:r>
              <a:rPr lang="fr-FR" sz="1400" baseline="30000" dirty="0" smtClean="0">
                <a:solidFill>
                  <a:srgbClr val="0000FF"/>
                </a:solidFill>
              </a:rPr>
              <a:t>+</a:t>
            </a:r>
            <a:r>
              <a:rPr lang="fr-FR" sz="1400" dirty="0" smtClean="0">
                <a:solidFill>
                  <a:srgbClr val="0000FF"/>
                </a:solidFill>
              </a:rPr>
              <a:t>e</a:t>
            </a:r>
            <a:r>
              <a:rPr lang="fr-FR" sz="1400" baseline="30000" dirty="0" smtClean="0">
                <a:solidFill>
                  <a:srgbClr val="0000FF"/>
                </a:solidFill>
              </a:rPr>
              <a:t>-</a:t>
            </a:r>
            <a:r>
              <a:rPr lang="fr-FR" sz="1400" dirty="0" smtClean="0">
                <a:solidFill>
                  <a:srgbClr val="0000FF"/>
                </a:solidFill>
              </a:rPr>
              <a:t>, polarisées longitudinalement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Méthode de génération des positons basée sur la matérialisation de photons émis par des électrons en régime de canalisation dans un cristal (LAL, IPNL + </a:t>
            </a:r>
            <a:r>
              <a:rPr lang="fr-FR" sz="1400" dirty="0" err="1" smtClean="0">
                <a:solidFill>
                  <a:srgbClr val="9933FF"/>
                </a:solidFill>
              </a:rPr>
              <a:t>Budker</a:t>
            </a:r>
            <a:r>
              <a:rPr lang="fr-FR" sz="1400" dirty="0" smtClean="0">
                <a:solidFill>
                  <a:srgbClr val="9933FF"/>
                </a:solidFill>
              </a:rPr>
              <a:t> Institute)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Expériences au CERN (WA 103) et au KEK ont validé cette méthode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Source installée au KEK en 2006 : augmentation luminosité de 30%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Source de référence pour CLIC</a:t>
            </a:r>
          </a:p>
          <a:p>
            <a:pPr lvl="1">
              <a:buFont typeface="Arial" pitchFamily="34" charset="0"/>
              <a:buChar char="•"/>
            </a:pPr>
            <a:endParaRPr lang="fr-FR" sz="1400" dirty="0" smtClean="0">
              <a:solidFill>
                <a:srgbClr val="99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Développements actuels: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convertisseur amorphe avec optimisation de la capture des e+ basée sur une décélération préliminaire en haute harmonique des e+ pour le collisionneur </a:t>
            </a:r>
            <a:r>
              <a:rPr lang="fr-FR" sz="1400" dirty="0" err="1" smtClean="0">
                <a:solidFill>
                  <a:srgbClr val="9933FF"/>
                </a:solidFill>
              </a:rPr>
              <a:t>SuperB</a:t>
            </a:r>
            <a:r>
              <a:rPr lang="fr-FR" sz="1400" dirty="0" smtClean="0">
                <a:solidFill>
                  <a:srgbClr val="9933FF"/>
                </a:solidFill>
              </a:rPr>
              <a:t> (LAL)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projet </a:t>
            </a:r>
            <a:r>
              <a:rPr lang="fr-FR" sz="1400" dirty="0" err="1" smtClean="0">
                <a:solidFill>
                  <a:srgbClr val="9933FF"/>
                </a:solidFill>
              </a:rPr>
              <a:t>PEPPo</a:t>
            </a:r>
            <a:r>
              <a:rPr lang="fr-FR" sz="1400" dirty="0" smtClean="0">
                <a:solidFill>
                  <a:srgbClr val="9933FF"/>
                </a:solidFill>
              </a:rPr>
              <a:t>, source e+ polarisés où des électrons polarisés longitudinalement génèrent des positons polarisés par </a:t>
            </a:r>
            <a:r>
              <a:rPr lang="fr-FR" sz="1400" dirty="0" err="1" smtClean="0">
                <a:solidFill>
                  <a:srgbClr val="9933FF"/>
                </a:solidFill>
              </a:rPr>
              <a:t>bremsstrahlung</a:t>
            </a:r>
            <a:r>
              <a:rPr lang="fr-FR" sz="1400" dirty="0" smtClean="0">
                <a:solidFill>
                  <a:srgbClr val="9933FF"/>
                </a:solidFill>
              </a:rPr>
              <a:t>  polarisé dans une cible amorphe: en test au </a:t>
            </a:r>
            <a:r>
              <a:rPr lang="fr-FR" sz="1400" dirty="0" err="1" smtClean="0">
                <a:solidFill>
                  <a:srgbClr val="9933FF"/>
                </a:solidFill>
              </a:rPr>
              <a:t>Jlab</a:t>
            </a:r>
            <a:r>
              <a:rPr lang="fr-FR" sz="1400" dirty="0" smtClean="0">
                <a:solidFill>
                  <a:srgbClr val="9933FF"/>
                </a:solidFill>
              </a:rPr>
              <a:t> (LPSC)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9933FF"/>
                </a:solidFill>
              </a:rPr>
              <a:t> source e+ pour l’expérience </a:t>
            </a:r>
            <a:r>
              <a:rPr lang="fr-FR" sz="1400" dirty="0" err="1" smtClean="0">
                <a:solidFill>
                  <a:srgbClr val="9933FF"/>
                </a:solidFill>
              </a:rPr>
              <a:t>Gbar</a:t>
            </a:r>
            <a:r>
              <a:rPr lang="fr-FR" sz="1400" dirty="0" smtClean="0">
                <a:solidFill>
                  <a:srgbClr val="9933FF"/>
                </a:solidFill>
              </a:rPr>
              <a:t> (</a:t>
            </a:r>
            <a:r>
              <a:rPr lang="fr-FR" sz="1400" dirty="0" err="1" smtClean="0">
                <a:solidFill>
                  <a:srgbClr val="9933FF"/>
                </a:solidFill>
              </a:rPr>
              <a:t>Irfu</a:t>
            </a:r>
            <a:r>
              <a:rPr lang="fr-FR" sz="1400" dirty="0" smtClean="0">
                <a:solidFill>
                  <a:srgbClr val="9933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 Perspectives moyen terme, construction de la source de </a:t>
            </a:r>
            <a:r>
              <a:rPr lang="fr-FR" sz="1400" dirty="0" err="1" smtClean="0">
                <a:solidFill>
                  <a:srgbClr val="FF0000"/>
                </a:solidFill>
              </a:rPr>
              <a:t>SuperB</a:t>
            </a:r>
            <a:r>
              <a:rPr lang="fr-FR" sz="1400" dirty="0" smtClean="0">
                <a:solidFill>
                  <a:srgbClr val="FF0000"/>
                </a:solidFill>
              </a:rPr>
              <a:t> : opportunité très importante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 Long terme pour collisionneurs e+e- :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 sources non polarisées utilisant le rayonnement de canalisation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 sources polarisées par interaction Compton d’un faisceau laser polarisé sur faisceau e-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B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4038" y="296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xfrm>
            <a:off x="6775450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0454E-EC79-4C3D-ACF3-55CA97D4CD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37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1138297"/>
            <a:ext cx="9067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smtClean="0">
                <a:solidFill>
                  <a:srgbClr val="0000FF"/>
                </a:solidFill>
              </a:rPr>
              <a:t>Usine </a:t>
            </a:r>
            <a:r>
              <a:rPr lang="fr-FR" sz="1600" dirty="0">
                <a:solidFill>
                  <a:srgbClr val="0000FF"/>
                </a:solidFill>
              </a:rPr>
              <a:t>à B </a:t>
            </a:r>
            <a:r>
              <a:rPr lang="fr-FR" sz="1600" dirty="0" smtClean="0">
                <a:solidFill>
                  <a:srgbClr val="0000FF"/>
                </a:solidFill>
              </a:rPr>
              <a:t>pour études au </a:t>
            </a:r>
            <a:r>
              <a:rPr lang="fr-FR" sz="1600" dirty="0">
                <a:solidFill>
                  <a:srgbClr val="0000FF"/>
                </a:solidFill>
              </a:rPr>
              <a:t>delà du modèle </a:t>
            </a:r>
            <a:r>
              <a:rPr lang="fr-FR" sz="1600" dirty="0" smtClean="0">
                <a:solidFill>
                  <a:srgbClr val="0000FF"/>
                </a:solidFill>
              </a:rPr>
              <a:t>standard : physique </a:t>
            </a:r>
            <a:r>
              <a:rPr lang="fr-FR" sz="1600" dirty="0">
                <a:solidFill>
                  <a:srgbClr val="0000FF"/>
                </a:solidFill>
              </a:rPr>
              <a:t>des </a:t>
            </a:r>
            <a:r>
              <a:rPr lang="fr-FR" sz="1600" dirty="0" smtClean="0">
                <a:solidFill>
                  <a:srgbClr val="0000FF"/>
                </a:solidFill>
              </a:rPr>
              <a:t>saveurs, </a:t>
            </a:r>
            <a:r>
              <a:rPr lang="fr-FR" sz="1600" dirty="0" err="1" smtClean="0">
                <a:solidFill>
                  <a:srgbClr val="0000FF"/>
                </a:solidFill>
              </a:rPr>
              <a:t>E</a:t>
            </a:r>
            <a:r>
              <a:rPr lang="fr-FR" sz="1600" baseline="-25000" dirty="0" err="1" smtClean="0">
                <a:solidFill>
                  <a:srgbClr val="0000FF"/>
                </a:solidFill>
              </a:rPr>
              <a:t>production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 pitchFamily="18" charset="2"/>
              </a:rPr>
              <a:t></a:t>
            </a:r>
            <a:r>
              <a:rPr lang="en-US" sz="1600" dirty="0">
                <a:solidFill>
                  <a:srgbClr val="0000FF"/>
                </a:solidFill>
                <a:sym typeface="Symbol" pitchFamily="18" charset="2"/>
              </a:rPr>
              <a:t>(4S</a:t>
            </a:r>
            <a:r>
              <a:rPr lang="en-US" sz="16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sz="16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>
                <a:solidFill>
                  <a:srgbClr val="0000FF"/>
                </a:solidFill>
              </a:rPr>
              <a:t>Machine de très forte luminosité pour </a:t>
            </a:r>
            <a:r>
              <a:rPr lang="fr-FR" sz="1600" dirty="0" smtClean="0">
                <a:solidFill>
                  <a:srgbClr val="0000FF"/>
                </a:solidFill>
              </a:rPr>
              <a:t>mesures </a:t>
            </a:r>
            <a:r>
              <a:rPr lang="fr-FR" sz="1600" dirty="0">
                <a:solidFill>
                  <a:srgbClr val="0000FF"/>
                </a:solidFill>
              </a:rPr>
              <a:t>de grande </a:t>
            </a:r>
            <a:r>
              <a:rPr lang="fr-FR" sz="1600" dirty="0" smtClean="0">
                <a:solidFill>
                  <a:srgbClr val="0000FF"/>
                </a:solidFill>
              </a:rPr>
              <a:t>précision, complémentaire </a:t>
            </a:r>
            <a:r>
              <a:rPr lang="fr-FR" sz="1600" dirty="0">
                <a:solidFill>
                  <a:srgbClr val="0000FF"/>
                </a:solidFill>
              </a:rPr>
              <a:t>à </a:t>
            </a:r>
            <a:r>
              <a:rPr lang="fr-FR" sz="1600" dirty="0" err="1">
                <a:solidFill>
                  <a:srgbClr val="0000FF"/>
                </a:solidFill>
              </a:rPr>
              <a:t>LHCb</a:t>
            </a:r>
            <a:endParaRPr lang="fr-FR" sz="1600" dirty="0">
              <a:solidFill>
                <a:srgbClr val="0000FF"/>
              </a:solidFill>
            </a:endParaRPr>
          </a:p>
          <a:p>
            <a:pPr marL="0" lvl="1">
              <a:buFontTx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>
                <a:solidFill>
                  <a:srgbClr val="0000FF"/>
                </a:solidFill>
              </a:rPr>
              <a:t>Usines à B, passées et </a:t>
            </a:r>
            <a:r>
              <a:rPr lang="fr-FR" sz="1600" dirty="0" smtClean="0">
                <a:solidFill>
                  <a:srgbClr val="0000FF"/>
                </a:solidFill>
              </a:rPr>
              <a:t>présentes : </a:t>
            </a:r>
            <a:r>
              <a:rPr lang="fr-FR" sz="1600" dirty="0" err="1" smtClean="0">
                <a:solidFill>
                  <a:srgbClr val="0000FF"/>
                </a:solidFill>
              </a:rPr>
              <a:t>lumi</a:t>
            </a:r>
            <a:r>
              <a:rPr lang="fr-FR" sz="1600" dirty="0" smtClean="0">
                <a:solidFill>
                  <a:srgbClr val="0000FF"/>
                </a:solidFill>
              </a:rPr>
              <a:t> ~ 10</a:t>
            </a:r>
            <a:r>
              <a:rPr lang="fr-FR" sz="1600" baseline="30000" dirty="0" smtClean="0">
                <a:solidFill>
                  <a:srgbClr val="0000FF"/>
                </a:solidFill>
              </a:rPr>
              <a:t>34 </a:t>
            </a:r>
            <a:r>
              <a:rPr lang="fr-FR" sz="1600" dirty="0" smtClean="0">
                <a:solidFill>
                  <a:srgbClr val="0000FF"/>
                </a:solidFill>
              </a:rPr>
              <a:t>cm</a:t>
            </a:r>
            <a:r>
              <a:rPr lang="fr-FR" sz="1600" baseline="30000" dirty="0" smtClean="0">
                <a:solidFill>
                  <a:srgbClr val="0000FF"/>
                </a:solidFill>
              </a:rPr>
              <a:t>-2</a:t>
            </a:r>
            <a:r>
              <a:rPr lang="fr-FR" sz="1600" dirty="0" smtClean="0">
                <a:solidFill>
                  <a:srgbClr val="0000FF"/>
                </a:solidFill>
              </a:rPr>
              <a:t>.s</a:t>
            </a:r>
            <a:r>
              <a:rPr lang="fr-FR" sz="1600" baseline="30000" dirty="0" smtClean="0">
                <a:solidFill>
                  <a:srgbClr val="0000FF"/>
                </a:solidFill>
              </a:rPr>
              <a:t>-1  </a:t>
            </a:r>
            <a:r>
              <a:rPr lang="fr-FR" sz="1600" dirty="0" smtClean="0">
                <a:solidFill>
                  <a:srgbClr val="0000FF"/>
                </a:solidFill>
              </a:rPr>
              <a:t>sur PEP-II </a:t>
            </a:r>
            <a:r>
              <a:rPr lang="fr-FR" sz="1600" dirty="0">
                <a:solidFill>
                  <a:srgbClr val="0000FF"/>
                </a:solidFill>
              </a:rPr>
              <a:t>(</a:t>
            </a:r>
            <a:r>
              <a:rPr lang="fr-FR" sz="1600" dirty="0" smtClean="0">
                <a:solidFill>
                  <a:srgbClr val="0000FF"/>
                </a:solidFill>
              </a:rPr>
              <a:t>SLAC) et  KEK-B (Japon)</a:t>
            </a:r>
          </a:p>
          <a:p>
            <a:pPr marL="0" lvl="1">
              <a:buFontTx/>
              <a:buChar char="•"/>
            </a:pPr>
            <a:endParaRPr lang="fr-FR" sz="1600" dirty="0" smtClean="0">
              <a:solidFill>
                <a:srgbClr val="0000FF"/>
              </a:solidFill>
            </a:endParaRPr>
          </a:p>
          <a:p>
            <a:pPr marL="0" lvl="1">
              <a:buFontTx/>
              <a:buChar char="•"/>
            </a:pP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smtClean="0">
                <a:solidFill>
                  <a:srgbClr val="0000FF"/>
                </a:solidFill>
              </a:rPr>
              <a:t>Super </a:t>
            </a:r>
            <a:r>
              <a:rPr lang="fr-FR" sz="1600" dirty="0">
                <a:solidFill>
                  <a:srgbClr val="0000FF"/>
                </a:solidFill>
              </a:rPr>
              <a:t>B propose d’atteindre une luminosité ~ 10</a:t>
            </a:r>
            <a:r>
              <a:rPr lang="fr-FR" sz="1600" baseline="30000" dirty="0">
                <a:solidFill>
                  <a:srgbClr val="0000FF"/>
                </a:solidFill>
              </a:rPr>
              <a:t>36 </a:t>
            </a:r>
            <a:r>
              <a:rPr lang="fr-FR" sz="1600" dirty="0" smtClean="0">
                <a:solidFill>
                  <a:srgbClr val="0000FF"/>
                </a:solidFill>
              </a:rPr>
              <a:t>cm</a:t>
            </a:r>
            <a:r>
              <a:rPr lang="fr-FR" sz="1600" baseline="30000" dirty="0" smtClean="0">
                <a:solidFill>
                  <a:srgbClr val="0000FF"/>
                </a:solidFill>
              </a:rPr>
              <a:t>-2</a:t>
            </a:r>
            <a:r>
              <a:rPr lang="fr-FR" sz="1600" dirty="0">
                <a:solidFill>
                  <a:srgbClr val="0000FF"/>
                </a:solidFill>
              </a:rPr>
              <a:t>.</a:t>
            </a:r>
            <a:r>
              <a:rPr lang="fr-FR" sz="1600" dirty="0" smtClean="0">
                <a:solidFill>
                  <a:srgbClr val="0000FF"/>
                </a:solidFill>
              </a:rPr>
              <a:t>s</a:t>
            </a:r>
            <a:r>
              <a:rPr lang="fr-FR" sz="1600" baseline="30000" dirty="0" smtClean="0">
                <a:solidFill>
                  <a:srgbClr val="0000FF"/>
                </a:solidFill>
              </a:rPr>
              <a:t>-1</a:t>
            </a:r>
            <a:endParaRPr lang="fr-FR" sz="1600" baseline="30000" dirty="0">
              <a:solidFill>
                <a:srgbClr val="0000FF"/>
              </a:solidFill>
            </a:endParaRPr>
          </a:p>
          <a:p>
            <a:pPr lvl="1">
              <a:buFontTx/>
              <a:buChar char="•"/>
            </a:pPr>
            <a:endParaRPr lang="fr-FR" sz="1600" dirty="0" smtClean="0">
              <a:solidFill>
                <a:srgbClr val="9933FF"/>
              </a:solidFill>
            </a:endParaRPr>
          </a:p>
          <a:p>
            <a:pPr lvl="1">
              <a:buFontTx/>
              <a:buChar char="•"/>
            </a:pPr>
            <a:endParaRPr lang="fr-FR" sz="1600" dirty="0">
              <a:solidFill>
                <a:srgbClr val="9933FF"/>
              </a:solidFill>
            </a:endParaRPr>
          </a:p>
          <a:p>
            <a:pPr lvl="1">
              <a:buFontTx/>
              <a:buChar char="•"/>
            </a:pPr>
            <a:r>
              <a:rPr lang="fr-FR" sz="1600" dirty="0" smtClean="0">
                <a:solidFill>
                  <a:srgbClr val="9933FF"/>
                </a:solidFill>
              </a:rPr>
              <a:t>Nouvelle idée innovante de</a:t>
            </a:r>
          </a:p>
          <a:p>
            <a:pPr lvl="1"/>
            <a:r>
              <a:rPr lang="fr-FR" sz="1600" dirty="0" smtClean="0">
                <a:solidFill>
                  <a:srgbClr val="9933FF"/>
                </a:solidFill>
              </a:rPr>
              <a:t> technique de collision</a:t>
            </a:r>
          </a:p>
          <a:p>
            <a:pPr lvl="1"/>
            <a:r>
              <a:rPr lang="fr-FR" sz="1600" dirty="0" smtClean="0">
                <a:solidFill>
                  <a:srgbClr val="9933FF"/>
                </a:solidFill>
              </a:rPr>
              <a:t>‘ CRAB WAIST’</a:t>
            </a:r>
          </a:p>
          <a:p>
            <a:pPr lvl="1">
              <a:buFontTx/>
              <a:buChar char="•"/>
            </a:pPr>
            <a:endParaRPr lang="fr-FR" sz="1600" dirty="0" smtClean="0">
              <a:solidFill>
                <a:srgbClr val="9933FF"/>
              </a:solidFill>
            </a:endParaRPr>
          </a:p>
          <a:p>
            <a:pPr lvl="1">
              <a:buFontTx/>
              <a:buChar char="•"/>
            </a:pPr>
            <a:r>
              <a:rPr lang="fr-FR" sz="1600" dirty="0" smtClean="0">
                <a:solidFill>
                  <a:srgbClr val="9933FF"/>
                </a:solidFill>
              </a:rPr>
              <a:t>Beaucoup de points communs avec</a:t>
            </a:r>
          </a:p>
          <a:p>
            <a:pPr lvl="1"/>
            <a:r>
              <a:rPr lang="fr-FR" sz="1600" dirty="0">
                <a:solidFill>
                  <a:srgbClr val="9933FF"/>
                </a:solidFill>
              </a:rPr>
              <a:t>l</a:t>
            </a:r>
            <a:r>
              <a:rPr lang="fr-FR" sz="1600" dirty="0" smtClean="0">
                <a:solidFill>
                  <a:srgbClr val="9933FF"/>
                </a:solidFill>
              </a:rPr>
              <a:t>’optique et la technologie des</a:t>
            </a:r>
          </a:p>
          <a:p>
            <a:pPr lvl="1"/>
            <a:r>
              <a:rPr lang="fr-FR" sz="1600" dirty="0">
                <a:solidFill>
                  <a:srgbClr val="9933FF"/>
                </a:solidFill>
              </a:rPr>
              <a:t>c</a:t>
            </a:r>
            <a:r>
              <a:rPr lang="fr-FR" sz="1600" dirty="0" smtClean="0">
                <a:solidFill>
                  <a:srgbClr val="9933FF"/>
                </a:solidFill>
              </a:rPr>
              <a:t>ollisionneurs linéaires</a:t>
            </a:r>
          </a:p>
          <a:p>
            <a:pPr lvl="1"/>
            <a:endParaRPr lang="fr-FR" sz="1600" dirty="0">
              <a:solidFill>
                <a:srgbClr val="9933FF"/>
              </a:solidFill>
            </a:endParaRPr>
          </a:p>
          <a:p>
            <a:pPr lvl="1">
              <a:buFontTx/>
              <a:buChar char="•"/>
            </a:pPr>
            <a:r>
              <a:rPr lang="fr-FR" sz="1600" dirty="0" smtClean="0">
                <a:solidFill>
                  <a:srgbClr val="9933FF"/>
                </a:solidFill>
              </a:rPr>
              <a:t> </a:t>
            </a:r>
            <a:r>
              <a:rPr lang="fr-FR" sz="1600" dirty="0">
                <a:solidFill>
                  <a:srgbClr val="9933FF"/>
                </a:solidFill>
              </a:rPr>
              <a:t>Utilisation d’une partie des </a:t>
            </a:r>
          </a:p>
          <a:p>
            <a:pPr lvl="1"/>
            <a:r>
              <a:rPr lang="fr-FR" sz="1600" dirty="0">
                <a:solidFill>
                  <a:srgbClr val="9933FF"/>
                </a:solidFill>
              </a:rPr>
              <a:t>équipements de PEP-II</a:t>
            </a:r>
          </a:p>
          <a:p>
            <a:pPr lvl="1">
              <a:buFontTx/>
              <a:buChar char="•"/>
            </a:pPr>
            <a:endParaRPr lang="fr-FR" sz="1600" dirty="0" smtClean="0">
              <a:solidFill>
                <a:srgbClr val="9933FF"/>
              </a:solidFill>
            </a:endParaRPr>
          </a:p>
          <a:p>
            <a:pPr lvl="1">
              <a:buFontTx/>
              <a:buChar char="•"/>
            </a:pPr>
            <a:r>
              <a:rPr lang="fr-FR" sz="1600" dirty="0">
                <a:solidFill>
                  <a:srgbClr val="9933FF"/>
                </a:solidFill>
              </a:rPr>
              <a:t>F</a:t>
            </a:r>
            <a:r>
              <a:rPr lang="fr-FR" sz="1600" dirty="0" smtClean="0">
                <a:solidFill>
                  <a:srgbClr val="9933FF"/>
                </a:solidFill>
              </a:rPr>
              <a:t>aible consommation d’énergie</a:t>
            </a:r>
          </a:p>
          <a:p>
            <a:pPr lvl="1">
              <a:buFontTx/>
              <a:buChar char="•"/>
            </a:pPr>
            <a:endParaRPr lang="fr-FR" sz="1600" dirty="0" smtClean="0">
              <a:solidFill>
                <a:srgbClr val="9933FF"/>
              </a:solidFill>
            </a:endParaRPr>
          </a:p>
          <a:p>
            <a:r>
              <a:rPr lang="fr-FR" sz="1600" dirty="0" smtClean="0">
                <a:solidFill>
                  <a:srgbClr val="0000FF"/>
                </a:solidFill>
              </a:rPr>
              <a:t>+ lignes de lumière</a:t>
            </a:r>
          </a:p>
          <a:p>
            <a:r>
              <a:rPr lang="fr-FR" sz="1600" dirty="0" smtClean="0">
                <a:solidFill>
                  <a:srgbClr val="0000FF"/>
                </a:solidFill>
              </a:rPr>
              <a:t>+ SASE </a:t>
            </a:r>
            <a:endParaRPr lang="fr-FR" sz="1600" dirty="0">
              <a:solidFill>
                <a:srgbClr val="0000FF"/>
              </a:solidFill>
            </a:endParaRPr>
          </a:p>
        </p:txBody>
      </p:sp>
      <p:pic>
        <p:nvPicPr>
          <p:cNvPr id="33" name="Picture 6" descr="SuperBLogo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0"/>
            <a:ext cx="10858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603500"/>
            <a:ext cx="5181600" cy="3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française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Super B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8600" y="1371600"/>
            <a:ext cx="856837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1600" dirty="0" smtClean="0">
                <a:solidFill>
                  <a:srgbClr val="0000FF"/>
                </a:solidFill>
              </a:rPr>
              <a:t>Participation à l’expérience de validation du CRAB WAIST à Frascati. </a:t>
            </a:r>
            <a:r>
              <a:rPr lang="fr-FR" sz="1600" dirty="0" err="1" smtClean="0">
                <a:solidFill>
                  <a:srgbClr val="0000FF"/>
                </a:solidFill>
              </a:rPr>
              <a:t>Luminométrie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sz="1600" dirty="0">
                <a:solidFill>
                  <a:srgbClr val="0000FF"/>
                </a:solidFill>
              </a:rPr>
              <a:t>e</a:t>
            </a:r>
            <a:r>
              <a:rPr lang="fr-FR" sz="1600" dirty="0" smtClean="0">
                <a:solidFill>
                  <a:srgbClr val="0000FF"/>
                </a:solidFill>
              </a:rPr>
              <a:t>t correction du couplage x/y .</a:t>
            </a:r>
          </a:p>
          <a:p>
            <a:endParaRPr lang="fr-FR" sz="1600" dirty="0" smtClean="0">
              <a:solidFill>
                <a:srgbClr val="0000FF"/>
              </a:solidFill>
            </a:endParaRPr>
          </a:p>
          <a:p>
            <a:r>
              <a:rPr lang="fr-FR" sz="1600" dirty="0" smtClean="0">
                <a:solidFill>
                  <a:srgbClr val="0000FF"/>
                </a:solidFill>
              </a:rPr>
              <a:t>2) Design et CDR1 / CDR2 </a:t>
            </a:r>
            <a:r>
              <a:rPr lang="fr-FR" sz="1600" dirty="0" err="1" smtClean="0">
                <a:solidFill>
                  <a:srgbClr val="0000FF"/>
                </a:solidFill>
              </a:rPr>
              <a:t>SuperB</a:t>
            </a:r>
            <a:r>
              <a:rPr lang="fr-FR" sz="1600" dirty="0" smtClean="0">
                <a:solidFill>
                  <a:srgbClr val="0000FF"/>
                </a:solidFill>
              </a:rPr>
              <a:t> &amp; TDR (en cours)</a:t>
            </a:r>
          </a:p>
          <a:p>
            <a:endParaRPr lang="fr-FR" sz="1400" dirty="0" smtClean="0">
              <a:solidFill>
                <a:srgbClr val="0000FF"/>
              </a:solidFill>
            </a:endParaRPr>
          </a:p>
          <a:p>
            <a:r>
              <a:rPr lang="fr-FR" sz="1600" dirty="0" smtClean="0">
                <a:solidFill>
                  <a:srgbClr val="0000FF"/>
                </a:solidFill>
              </a:rPr>
              <a:t>LAL ORSAY :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Design de la source de positrons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smtClean="0">
                <a:solidFill>
                  <a:srgbClr val="0000FF"/>
                </a:solidFill>
              </a:rPr>
              <a:t>et du LINAC de post accélération. Design des structures </a:t>
            </a:r>
          </a:p>
          <a:p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dirty="0" smtClean="0">
                <a:solidFill>
                  <a:srgbClr val="0000FF"/>
                </a:solidFill>
              </a:rPr>
              <a:t>    accélératrices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Design de l’optique du main LINAC et des stations diagnostics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00FF"/>
                </a:solidFill>
              </a:rPr>
              <a:t>E</a:t>
            </a:r>
            <a:r>
              <a:rPr lang="fr-FR" sz="1400" dirty="0" smtClean="0">
                <a:solidFill>
                  <a:srgbClr val="0000FF"/>
                </a:solidFill>
              </a:rPr>
              <a:t>valuation du vide dans le LER et le HER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Participation à l’évaluation du background expérimentale (MDI)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Simulation de spin </a:t>
            </a:r>
            <a:r>
              <a:rPr lang="fr-FR" sz="1400" dirty="0" err="1" smtClean="0">
                <a:solidFill>
                  <a:srgbClr val="0000FF"/>
                </a:solidFill>
              </a:rPr>
              <a:t>tracking</a:t>
            </a:r>
            <a:r>
              <a:rPr lang="fr-FR" sz="1400" dirty="0" smtClean="0">
                <a:solidFill>
                  <a:srgbClr val="0000FF"/>
                </a:solidFill>
              </a:rPr>
              <a:t> et dépolarisation dans l’IP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Proposition des mesures de </a:t>
            </a:r>
            <a:r>
              <a:rPr lang="fr-FR" sz="1400" dirty="0" err="1" smtClean="0">
                <a:solidFill>
                  <a:srgbClr val="0000FF"/>
                </a:solidFill>
              </a:rPr>
              <a:t>luminométrie</a:t>
            </a:r>
            <a:r>
              <a:rPr lang="fr-FR" sz="1400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0000FF"/>
              </a:solidFill>
            </a:endParaRPr>
          </a:p>
          <a:p>
            <a:r>
              <a:rPr lang="fr-FR" sz="1600" dirty="0" smtClean="0">
                <a:solidFill>
                  <a:srgbClr val="0000FF"/>
                </a:solidFill>
              </a:rPr>
              <a:t>LPSC Grenoble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LLRF de l’anneau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Diagnostics pour la polarisation à basse énergie des électrons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Spin </a:t>
            </a:r>
            <a:r>
              <a:rPr lang="fr-FR" sz="1400" dirty="0" err="1" smtClean="0">
                <a:solidFill>
                  <a:srgbClr val="0000FF"/>
                </a:solidFill>
              </a:rPr>
              <a:t>dynamics</a:t>
            </a:r>
            <a:r>
              <a:rPr lang="fr-FR" sz="1400" dirty="0" smtClean="0">
                <a:solidFill>
                  <a:srgbClr val="0000FF"/>
                </a:solidFill>
              </a:rPr>
              <a:t> (thèse)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solidFill>
                <a:srgbClr val="0000FF"/>
              </a:solidFill>
            </a:endParaRPr>
          </a:p>
          <a:p>
            <a:r>
              <a:rPr lang="fr-FR" sz="1600" dirty="0" smtClean="0">
                <a:solidFill>
                  <a:srgbClr val="0000FF"/>
                </a:solidFill>
              </a:rPr>
              <a:t>LAPP Annecy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Mesure de stabilité du site (Frascati et Tor </a:t>
            </a:r>
            <a:r>
              <a:rPr lang="fr-FR" sz="1400" dirty="0" err="1" smtClean="0">
                <a:solidFill>
                  <a:srgbClr val="0000FF"/>
                </a:solidFill>
              </a:rPr>
              <a:t>Vergata</a:t>
            </a:r>
            <a:r>
              <a:rPr lang="fr-FR" sz="1400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0000FF"/>
                </a:solidFill>
              </a:rPr>
              <a:t>Stabilité du point d’interaction (IP)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solidFill>
                <a:srgbClr val="0000FF"/>
              </a:solidFill>
            </a:endParaRPr>
          </a:p>
        </p:txBody>
      </p:sp>
      <p:pic>
        <p:nvPicPr>
          <p:cNvPr id="5" name="Picture 6" descr="SuperBLogo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0"/>
            <a:ext cx="10858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23CC23-ECF5-4ED6-B7D5-DE0CFFCD0C8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 l="61719" t="28125" r="10156" b="16667"/>
          <a:stretch>
            <a:fillRect/>
          </a:stretch>
        </p:blipFill>
        <p:spPr bwMode="auto">
          <a:xfrm>
            <a:off x="5257799" y="1295400"/>
            <a:ext cx="3674853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457200"/>
            <a:ext cx="9144000" cy="685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fr-F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au CS in2p3 pour la phase projet (man/</a:t>
            </a:r>
            <a:r>
              <a:rPr lang="fr-FR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r-F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DA525-2C2C-4A0D-8837-1BC654EC6B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3115779"/>
              </p:ext>
            </p:extLst>
          </p:nvPr>
        </p:nvGraphicFramePr>
        <p:xfrm>
          <a:off x="285056" y="1447800"/>
          <a:ext cx="4896544" cy="504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70"/>
                <a:gridCol w="563133"/>
                <a:gridCol w="1205303"/>
                <a:gridCol w="2485938"/>
              </a:tblGrid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LAL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3800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WP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Task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Responsibility</a:t>
                      </a:r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 Participation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TASK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Resp</a:t>
                      </a:r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Positron </a:t>
                      </a:r>
                      <a:r>
                        <a:rPr lang="fr-FR" sz="11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converter</a:t>
                      </a:r>
                      <a:endParaRPr lang="fr-FR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Flux </a:t>
                      </a:r>
                      <a:r>
                        <a:rPr lang="fr-FR" sz="11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concentrator</a:t>
                      </a:r>
                      <a:endParaRPr lang="fr-FR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  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Capture section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Part.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Main ring vacuum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8.2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Part.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Background simulations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Part.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Luminosity monitor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13.1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Resp</a:t>
                      </a:r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Polarimeter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17.2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Part.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Spin tracking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LPSC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38005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Photo cathode Gun  &amp;  High voltage system</a:t>
                      </a:r>
                      <a:endParaRPr lang="en-US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 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Laser system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38005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Included</a:t>
                      </a:r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in WP1.1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Included</a:t>
                      </a:r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in WP1.1</a:t>
                      </a:r>
                      <a:endParaRPr lang="fr-FR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1.10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Diagnostics-</a:t>
                      </a:r>
                      <a:r>
                        <a:rPr lang="en-US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polarimetry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9.3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 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Ring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LLRF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17.2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Part.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Spin tracking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LAPP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7.10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Resp. 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Final focus stabilization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  <a:tr h="195020"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8.13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Resp</a:t>
                      </a:r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Interaction region stabilization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0022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kern="0" dirty="0" smtClean="0">
                <a:solidFill>
                  <a:srgbClr val="0000FF"/>
                </a:solidFill>
              </a:rPr>
              <a:t>Demande sous condition de disponibilité des ressources et du budget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13" name="Picture 6" descr="SuperBLogo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0"/>
            <a:ext cx="10858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6406</TotalTime>
  <Words>2420</Words>
  <Application>Microsoft Office PowerPoint</Application>
  <PresentationFormat>Affichage à l'écran (4:3)</PresentationFormat>
  <Paragraphs>491</Paragraphs>
  <Slides>28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Pixel</vt:lpstr>
      <vt:lpstr>Worksheet</vt:lpstr>
      <vt:lpstr>Graphique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billebaud</dc:creator>
  <cp:lastModifiedBy>Maud Baylac</cp:lastModifiedBy>
  <cp:revision>771</cp:revision>
  <cp:lastPrinted>1601-01-01T00:00:00Z</cp:lastPrinted>
  <dcterms:created xsi:type="dcterms:W3CDTF">1601-01-01T00:00:00Z</dcterms:created>
  <dcterms:modified xsi:type="dcterms:W3CDTF">2012-04-10T09:27:05Z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