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3768" r:id="rId2"/>
  </p:sldMasterIdLst>
  <p:notesMasterIdLst>
    <p:notesMasterId r:id="rId43"/>
  </p:notesMasterIdLst>
  <p:handoutMasterIdLst>
    <p:handoutMasterId r:id="rId44"/>
  </p:handoutMasterIdLst>
  <p:sldIdLst>
    <p:sldId id="298" r:id="rId3"/>
    <p:sldId id="280" r:id="rId4"/>
    <p:sldId id="260" r:id="rId5"/>
    <p:sldId id="300" r:id="rId6"/>
    <p:sldId id="284" r:id="rId7"/>
    <p:sldId id="302" r:id="rId8"/>
    <p:sldId id="293" r:id="rId9"/>
    <p:sldId id="294" r:id="rId10"/>
    <p:sldId id="295" r:id="rId11"/>
    <p:sldId id="296" r:id="rId12"/>
    <p:sldId id="261" r:id="rId13"/>
    <p:sldId id="266" r:id="rId14"/>
    <p:sldId id="265" r:id="rId15"/>
    <p:sldId id="263" r:id="rId16"/>
    <p:sldId id="267" r:id="rId17"/>
    <p:sldId id="264" r:id="rId18"/>
    <p:sldId id="268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9" r:id="rId27"/>
    <p:sldId id="289" r:id="rId28"/>
    <p:sldId id="301" r:id="rId29"/>
    <p:sldId id="290" r:id="rId30"/>
    <p:sldId id="271" r:id="rId31"/>
    <p:sldId id="281" r:id="rId32"/>
    <p:sldId id="283" r:id="rId33"/>
    <p:sldId id="282" r:id="rId34"/>
    <p:sldId id="272" r:id="rId35"/>
    <p:sldId id="278" r:id="rId36"/>
    <p:sldId id="292" r:id="rId37"/>
    <p:sldId id="288" r:id="rId38"/>
    <p:sldId id="285" r:id="rId39"/>
    <p:sldId id="286" r:id="rId40"/>
    <p:sldId id="291" r:id="rId41"/>
    <p:sldId id="299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7" autoAdjust="0"/>
    <p:restoredTop sz="94705" autoAdjust="0"/>
  </p:normalViewPr>
  <p:slideViewPr>
    <p:cSldViewPr>
      <p:cViewPr>
        <p:scale>
          <a:sx n="100" d="100"/>
          <a:sy n="100" d="100"/>
        </p:scale>
        <p:origin x="-116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8B1E-22F1-49FD-BE00-016204C3A055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5132-AF54-4533-BEF6-BC571FE42F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6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DC05-CFFB-427E-9F16-58A424958558}" type="datetimeFigureOut">
              <a:rPr lang="en-US" smtClean="0"/>
              <a:t>2/6/2012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E3CF-2096-4E24-8946-107FCC06FB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2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BE3CF-2096-4E24-8946-107FCC06FB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378-832E-4DA6-8548-EA019A2ED1E5}" type="datetime1">
              <a:rPr lang="fr-FR" smtClean="0"/>
              <a:t>06/02/2012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B6E-1030-4837-9754-A965CF39D706}" type="datetime1">
              <a:rPr lang="fr-FR" smtClean="0"/>
              <a:t>06/02/2012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F3CA-F84C-493E-8442-B483A4744CAB}" type="datetime1">
              <a:rPr lang="fr-FR" smtClean="0"/>
              <a:t>06/02/2012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2378-832E-4DA6-8548-EA019A2ED1E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6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D4C-86B2-48D3-AD69-16DEACA5AD78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1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EB16-C7E0-4015-B218-6C093B28552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7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3258-1CCA-4B8D-8798-EC8D2578572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F41B-4C01-4491-99AB-D22257B1376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5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408D-B59B-4C5C-B511-82C4D95E6AC1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CF6-BB8A-48C8-A335-A0CBC56BB3A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031C-42DD-4CA8-852F-D79673CBBC9F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1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CD4C-86B2-48D3-AD69-16DEACA5AD78}" type="datetime1">
              <a:rPr lang="fr-FR" smtClean="0"/>
              <a:t>06/02/2012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B465-0F1E-4900-8938-71D615F655D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0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B6E-1030-4837-9754-A965CF39D70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1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F3CA-F84C-493E-8442-B483A4744CAB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7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EB16-C7E0-4015-B218-6C093B285524}" type="datetime1">
              <a:rPr lang="fr-FR" smtClean="0"/>
              <a:t>06/02/2012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3258-1CCA-4B8D-8798-EC8D25785722}" type="datetime1">
              <a:rPr lang="fr-FR" smtClean="0"/>
              <a:t>06/02/2012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F41B-4C01-4491-99AB-D22257B13766}" type="datetime1">
              <a:rPr lang="fr-FR" smtClean="0"/>
              <a:t>06/02/2012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408D-B59B-4C5C-B511-82C4D95E6AC1}" type="datetime1">
              <a:rPr lang="fr-FR" smtClean="0"/>
              <a:t>06/02/2012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ECF6-BB8A-48C8-A335-A0CBC56BB3A5}" type="datetime1">
              <a:rPr lang="fr-FR" smtClean="0"/>
              <a:t>06/02/2012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031C-42DD-4CA8-852F-D79673CBBC9F}" type="datetime1">
              <a:rPr lang="fr-FR" smtClean="0"/>
              <a:t>06/02/2012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B465-0F1E-4900-8938-71D615F655D5}" type="datetime1">
              <a:rPr lang="fr-FR" smtClean="0"/>
              <a:t>06/02/2012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4DD922-A2B8-4826-88C3-E1C9597A726C}" type="datetime1">
              <a:rPr lang="fr-FR" smtClean="0"/>
              <a:t>06/02/2012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A67557-0FC1-4389-9B36-04EEEBAAB29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4DD922-A2B8-4826-88C3-E1C9597A726C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06/02/2012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slide" Target="slide30.xml"/><Relationship Id="rId4" Type="http://schemas.openxmlformats.org/officeDocument/2006/relationships/image" Target="../media/image5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3.gif"/><Relationship Id="rId7" Type="http://schemas.openxmlformats.org/officeDocument/2006/relationships/image" Target="../media/image200.png"/><Relationship Id="rId12" Type="http://schemas.openxmlformats.org/officeDocument/2006/relationships/image" Target="../media/image3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34.png"/><Relationship Id="rId9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0.png"/><Relationship Id="rId7" Type="http://schemas.openxmlformats.org/officeDocument/2006/relationships/image" Target="../media/image30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2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321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11" Type="http://schemas.openxmlformats.org/officeDocument/2006/relationships/slide" Target="slide32.xml"/><Relationship Id="rId5" Type="http://schemas.openxmlformats.org/officeDocument/2006/relationships/image" Target="../media/image310.png"/><Relationship Id="rId10" Type="http://schemas.openxmlformats.org/officeDocument/2006/relationships/image" Target="../media/image381.png"/><Relationship Id="rId4" Type="http://schemas.openxmlformats.org/officeDocument/2006/relationships/image" Target="../media/image130.png"/><Relationship Id="rId9" Type="http://schemas.openxmlformats.org/officeDocument/2006/relationships/image" Target="../media/image3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6" Type="http://schemas.openxmlformats.org/officeDocument/2006/relationships/slide" Target="slide3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0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0.png"/><Relationship Id="rId7" Type="http://schemas.openxmlformats.org/officeDocument/2006/relationships/image" Target="../media/image47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0.png"/><Relationship Id="rId4" Type="http://schemas.openxmlformats.org/officeDocument/2006/relationships/image" Target="../media/image4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46.gif"/><Relationship Id="rId7" Type="http://schemas.openxmlformats.org/officeDocument/2006/relationships/image" Target="../media/image58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5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slide" Target="slide34.xml"/><Relationship Id="rId4" Type="http://schemas.openxmlformats.org/officeDocument/2006/relationships/image" Target="../media/image40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image" Target="../media/image79.png"/><Relationship Id="rId25" Type="http://schemas.openxmlformats.org/officeDocument/2006/relationships/slide" Target="slide11.xml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85.png"/><Relationship Id="rId23" Type="http://schemas.openxmlformats.org/officeDocument/2006/relationships/image" Target="../media/image50.png"/><Relationship Id="rId19" Type="http://schemas.openxmlformats.org/officeDocument/2006/relationships/image" Target="../media/image77.png"/><Relationship Id="rId22" Type="http://schemas.openxmlformats.org/officeDocument/2006/relationships/image" Target="../media/image83.png"/><Relationship Id="rId27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490.png"/><Relationship Id="rId3" Type="http://schemas.openxmlformats.org/officeDocument/2006/relationships/image" Target="../media/image90.png"/><Relationship Id="rId12" Type="http://schemas.openxmlformats.org/officeDocument/2006/relationships/image" Target="../media/image9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91.png"/><Relationship Id="rId5" Type="http://schemas.openxmlformats.org/officeDocument/2006/relationships/image" Target="../media/image92.png"/><Relationship Id="rId4" Type="http://schemas.openxmlformats.org/officeDocument/2006/relationships/slide" Target="slide14.xml"/><Relationship Id="rId9" Type="http://schemas.openxmlformats.org/officeDocument/2006/relationships/image" Target="../media/image96.png"/><Relationship Id="rId14" Type="http://schemas.openxmlformats.org/officeDocument/2006/relationships/image" Target="../media/image4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4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60.png"/><Relationship Id="rId7" Type="http://schemas.openxmlformats.org/officeDocument/2006/relationships/slide" Target="slide26.xml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100.png"/><Relationship Id="rId4" Type="http://schemas.openxmlformats.org/officeDocument/2006/relationships/image" Target="../media/image680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941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7" Type="http://schemas.openxmlformats.org/officeDocument/2006/relationships/image" Target="../media/image102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10.png"/><Relationship Id="rId18" Type="http://schemas.openxmlformats.org/officeDocument/2006/relationships/image" Target="../media/image14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5.jp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.png"/><Relationship Id="rId5" Type="http://schemas.openxmlformats.org/officeDocument/2006/relationships/image" Target="../media/image8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65.png"/><Relationship Id="rId9" Type="http://schemas.openxmlformats.org/officeDocument/2006/relationships/image" Target="../media/image511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23.jp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0.png"/><Relationship Id="rId7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781800" cy="1567074"/>
          </a:xfrm>
        </p:spPr>
        <p:txBody>
          <a:bodyPr>
            <a:normAutofit fontScale="47500" lnSpcReduction="20000"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Thomas </a:t>
            </a:r>
            <a:r>
              <a:rPr lang="en-US" sz="5000" dirty="0" err="1" smtClean="0">
                <a:solidFill>
                  <a:schemeClr val="tx1"/>
                </a:solidFill>
              </a:rPr>
              <a:t>Schucker</a:t>
            </a:r>
            <a:r>
              <a:rPr lang="en-US" sz="5000" dirty="0" smtClean="0">
                <a:solidFill>
                  <a:schemeClr val="tx1"/>
                </a:solidFill>
              </a:rPr>
              <a:t> : CPT Marseille France</a:t>
            </a:r>
            <a:endParaRPr lang="en-US" sz="5000" dirty="0">
              <a:solidFill>
                <a:schemeClr val="tx1"/>
              </a:solidFill>
            </a:endParaRPr>
          </a:p>
          <a:p>
            <a:r>
              <a:rPr lang="en-US" sz="5000" u="sng" dirty="0" smtClean="0">
                <a:solidFill>
                  <a:schemeClr val="tx1"/>
                </a:solidFill>
              </a:rPr>
              <a:t>Andre </a:t>
            </a:r>
            <a:r>
              <a:rPr lang="en-US" sz="5000" u="sng" dirty="0" err="1" smtClean="0">
                <a:solidFill>
                  <a:schemeClr val="tx1"/>
                </a:solidFill>
              </a:rPr>
              <a:t>Tilquin</a:t>
            </a:r>
            <a:r>
              <a:rPr lang="en-US" sz="5000" u="sng" dirty="0" smtClean="0">
                <a:solidFill>
                  <a:schemeClr val="tx1"/>
                </a:solidFill>
              </a:rPr>
              <a:t> </a:t>
            </a:r>
            <a:r>
              <a:rPr lang="en-US" sz="5000" dirty="0" smtClean="0">
                <a:solidFill>
                  <a:schemeClr val="tx1"/>
                </a:solidFill>
              </a:rPr>
              <a:t>:       CPPM Marseille France</a:t>
            </a:r>
          </a:p>
          <a:p>
            <a:r>
              <a:rPr lang="en-US" sz="5000" dirty="0">
                <a:solidFill>
                  <a:schemeClr val="tx1"/>
                </a:solidFill>
              </a:rPr>
              <a:t>	 </a:t>
            </a:r>
            <a:r>
              <a:rPr lang="en-US" sz="5000" dirty="0" smtClean="0">
                <a:solidFill>
                  <a:schemeClr val="tx1"/>
                </a:solidFill>
              </a:rPr>
              <a:t>                  THCA Tsinghua China</a:t>
            </a:r>
          </a:p>
          <a:p>
            <a:r>
              <a:rPr lang="fr-FR" dirty="0" smtClean="0"/>
              <a:t>\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352928" cy="2952328"/>
          </a:xfrm>
        </p:spPr>
        <p:txBody>
          <a:bodyPr/>
          <a:lstStyle/>
          <a:p>
            <a:pPr marL="182880" indent="0" algn="ctr">
              <a:buNone/>
            </a:pPr>
            <a:r>
              <a:rPr lang="en-US" b="0" dirty="0" smtClean="0">
                <a:solidFill>
                  <a:schemeClr val="tx1"/>
                </a:solidFill>
              </a:rPr>
              <a:t>Dark Universe or twisted Universe?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Einstein-</a:t>
            </a:r>
            <a:r>
              <a:rPr lang="en-US" b="0" dirty="0" err="1" smtClean="0">
                <a:solidFill>
                  <a:schemeClr val="tx1"/>
                </a:solidFill>
              </a:rPr>
              <a:t>Cartan</a:t>
            </a:r>
            <a:r>
              <a:rPr lang="en-US" b="0" smtClean="0">
                <a:solidFill>
                  <a:schemeClr val="tx1"/>
                </a:solidFill>
              </a:rPr>
              <a:t> theory.</a:t>
            </a:r>
            <a:endParaRPr lang="fr-FR" b="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016" y="6372036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CPPM: 6 </a:t>
            </a:r>
            <a:r>
              <a:rPr lang="en-US" dirty="0" err="1" smtClean="0"/>
              <a:t>Fevrier</a:t>
            </a:r>
            <a:r>
              <a:rPr lang="en-US" dirty="0" smtClean="0"/>
              <a:t>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10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Universe is 95% dark!</a:t>
            </a:r>
            <a:endParaRPr lang="en-US" dirty="0"/>
          </a:p>
        </p:txBody>
      </p:sp>
      <p:pic>
        <p:nvPicPr>
          <p:cNvPr id="5" name="Picture 2" descr="camem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24075"/>
            <a:ext cx="46482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827584" y="2492896"/>
            <a:ext cx="6552728" cy="4266475"/>
            <a:chOff x="899592" y="1916832"/>
            <a:chExt cx="6552728" cy="4266475"/>
          </a:xfrm>
        </p:grpSpPr>
        <p:sp>
          <p:nvSpPr>
            <p:cNvPr id="6" name="ZoneTexte 5"/>
            <p:cNvSpPr txBox="1"/>
            <p:nvPr/>
          </p:nvSpPr>
          <p:spPr>
            <a:xfrm>
              <a:off x="899592" y="5229200"/>
              <a:ext cx="65527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Theoretical framework is </a:t>
              </a:r>
            </a:p>
            <a:p>
              <a:pPr algn="ctr"/>
              <a:r>
                <a:rPr lang="en-US" sz="2800" dirty="0" smtClean="0"/>
                <a:t>Einstein General Relativity</a:t>
              </a:r>
              <a:endParaRPr lang="en-US" sz="2800" dirty="0"/>
            </a:p>
          </p:txBody>
        </p:sp>
        <p:sp>
          <p:nvSpPr>
            <p:cNvPr id="4" name="Secteurs 3"/>
            <p:cNvSpPr/>
            <p:nvPr/>
          </p:nvSpPr>
          <p:spPr>
            <a:xfrm>
              <a:off x="2206494" y="1916832"/>
              <a:ext cx="3672408" cy="2160240"/>
            </a:xfrm>
            <a:prstGeom prst="pie">
              <a:avLst>
                <a:gd name="adj1" fmla="val 2707677"/>
                <a:gd name="adj2" fmla="val 184779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56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1" y="302193"/>
            <a:ext cx="8865050" cy="82255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smtClean="0"/>
              <a:t>Parallel transport and differential geometry</a:t>
            </a:r>
            <a:endParaRPr lang="fr-FR" sz="3200" dirty="0"/>
          </a:p>
        </p:txBody>
      </p:sp>
      <p:grpSp>
        <p:nvGrpSpPr>
          <p:cNvPr id="97" name="Groupe 96"/>
          <p:cNvGrpSpPr/>
          <p:nvPr/>
        </p:nvGrpSpPr>
        <p:grpSpPr>
          <a:xfrm>
            <a:off x="2263603" y="1196081"/>
            <a:ext cx="2705457" cy="1243469"/>
            <a:chOff x="2263603" y="1196081"/>
            <a:chExt cx="2705457" cy="1243469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 flipV="1">
              <a:off x="4788024" y="1196081"/>
              <a:ext cx="181036" cy="924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 flipV="1">
              <a:off x="3607306" y="1340768"/>
              <a:ext cx="509108" cy="7878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2263603" y="1893654"/>
              <a:ext cx="1010408" cy="545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7" name="Groupe 76"/>
          <p:cNvGrpSpPr/>
          <p:nvPr/>
        </p:nvGrpSpPr>
        <p:grpSpPr>
          <a:xfrm>
            <a:off x="1835696" y="2764370"/>
            <a:ext cx="1941904" cy="1362832"/>
            <a:chOff x="1835696" y="2764370"/>
            <a:chExt cx="1941904" cy="1362832"/>
          </a:xfrm>
        </p:grpSpPr>
        <p:cxnSp>
          <p:nvCxnSpPr>
            <p:cNvPr id="28" name="Connecteur droit avec flèche 27"/>
            <p:cNvCxnSpPr/>
            <p:nvPr/>
          </p:nvCxnSpPr>
          <p:spPr>
            <a:xfrm flipH="1" flipV="1">
              <a:off x="1835696" y="3121170"/>
              <a:ext cx="855815" cy="315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 flipV="1">
              <a:off x="2420813" y="2764370"/>
              <a:ext cx="933669" cy="713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 flipV="1">
              <a:off x="3274010" y="3152721"/>
              <a:ext cx="503590" cy="974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4646413" y="3284984"/>
            <a:ext cx="1941811" cy="1183089"/>
            <a:chOff x="4646413" y="3284984"/>
            <a:chExt cx="1941811" cy="1183089"/>
          </a:xfrm>
        </p:grpSpPr>
        <p:cxnSp>
          <p:nvCxnSpPr>
            <p:cNvPr id="12" name="Connecteur droit avec flèche 11"/>
            <p:cNvCxnSpPr/>
            <p:nvPr/>
          </p:nvCxnSpPr>
          <p:spPr>
            <a:xfrm flipV="1">
              <a:off x="5974103" y="3350193"/>
              <a:ext cx="614121" cy="9625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4646413" y="3459863"/>
              <a:ext cx="141611" cy="1008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 flipV="1">
              <a:off x="5408938" y="3284984"/>
              <a:ext cx="359817" cy="9686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0" name="Groupe 99"/>
          <p:cNvGrpSpPr/>
          <p:nvPr/>
        </p:nvGrpSpPr>
        <p:grpSpPr>
          <a:xfrm>
            <a:off x="4960220" y="1196081"/>
            <a:ext cx="1320943" cy="2263782"/>
            <a:chOff x="4960220" y="1196081"/>
            <a:chExt cx="1320943" cy="2263782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5902510" y="2618935"/>
              <a:ext cx="378653" cy="8409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5551524" y="1734711"/>
              <a:ext cx="350986" cy="884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 flipV="1">
              <a:off x="4960220" y="1196081"/>
              <a:ext cx="186553" cy="924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0" name="Groupe 119"/>
          <p:cNvGrpSpPr/>
          <p:nvPr/>
        </p:nvGrpSpPr>
        <p:grpSpPr>
          <a:xfrm>
            <a:off x="3635896" y="1835532"/>
            <a:ext cx="2088232" cy="3690992"/>
            <a:chOff x="3635896" y="1835532"/>
            <a:chExt cx="2088232" cy="3690992"/>
          </a:xfrm>
        </p:grpSpPr>
        <p:sp>
          <p:nvSpPr>
            <p:cNvPr id="101" name="ZoneTexte 100"/>
            <p:cNvSpPr txBox="1"/>
            <p:nvPr/>
          </p:nvSpPr>
          <p:spPr>
            <a:xfrm>
              <a:off x="3635896" y="5157192"/>
              <a:ext cx="75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fr-FR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965965" y="1835532"/>
              <a:ext cx="75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fr-FR" dirty="0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926331" y="2049393"/>
              <a:ext cx="1122566" cy="3437080"/>
              <a:chOff x="3926331" y="2049393"/>
              <a:chExt cx="1122566" cy="3437080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H="1" flipV="1">
                <a:off x="3981968" y="4109489"/>
                <a:ext cx="18106" cy="12533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3" name="Ellipse 102"/>
              <p:cNvSpPr/>
              <p:nvPr/>
            </p:nvSpPr>
            <p:spPr>
              <a:xfrm>
                <a:off x="3926331" y="5327951"/>
                <a:ext cx="144016" cy="158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4904881" y="2049393"/>
                <a:ext cx="144016" cy="158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9" name="ZoneTexte 108"/>
          <p:cNvSpPr txBox="1"/>
          <p:nvPr/>
        </p:nvSpPr>
        <p:spPr>
          <a:xfrm>
            <a:off x="1157477" y="2618935"/>
            <a:ext cx="6699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How to transport a vector or a frame in a curve space?</a:t>
            </a:r>
            <a:endParaRPr lang="fr-FR" sz="2800" dirty="0">
              <a:solidFill>
                <a:srgbClr val="0070C0"/>
              </a:solidFill>
            </a:endParaRPr>
          </a:p>
        </p:txBody>
      </p:sp>
      <p:grpSp>
        <p:nvGrpSpPr>
          <p:cNvPr id="112" name="Groupe 111"/>
          <p:cNvGrpSpPr/>
          <p:nvPr/>
        </p:nvGrpSpPr>
        <p:grpSpPr>
          <a:xfrm>
            <a:off x="361611" y="5541039"/>
            <a:ext cx="8064896" cy="1200329"/>
            <a:chOff x="361611" y="5541039"/>
            <a:chExt cx="8064896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ZoneTexte 109"/>
                <p:cNvSpPr txBox="1"/>
                <p:nvPr/>
              </p:nvSpPr>
              <p:spPr>
                <a:xfrm>
                  <a:off x="361611" y="5541039"/>
                  <a:ext cx="806489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030A0"/>
                      </a:solidFill>
                    </a:rPr>
                    <a:t>-Using this procedure on a reference frame and in the limit of a null surface defines the Einstein tensor:                                          which is symmetric in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𝜇𝜈</m:t>
                      </m:r>
                    </m:oMath>
                  </a14:m>
                  <a:endParaRPr lang="en-US" dirty="0"/>
                </a:p>
                <a:p>
                  <a:r>
                    <a:rPr lang="en-US" dirty="0" smtClean="0"/>
                    <a:t>-</a:t>
                  </a:r>
                  <a:r>
                    <a:rPr lang="en-US" dirty="0" smtClean="0">
                      <a:solidFill>
                        <a:srgbClr val="C00000"/>
                      </a:solidFill>
                    </a:rPr>
                    <a:t>Geometry generates rotation</a:t>
                  </a:r>
                  <a:endParaRPr lang="fr-FR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ZoneTexte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11" y="5541039"/>
                  <a:ext cx="8064896" cy="12003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05" t="-3046" r="-831"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ZoneTexte 110"/>
                <p:cNvSpPr txBox="1"/>
                <p:nvPr/>
              </p:nvSpPr>
              <p:spPr>
                <a:xfrm>
                  <a:off x="3428546" y="5805264"/>
                  <a:ext cx="2439598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𝜇𝜈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𝜇𝜈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−1/2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𝜇𝜈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11" name="ZoneTexte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546" y="5805264"/>
                  <a:ext cx="2439598" cy="3916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e 115"/>
          <p:cNvGrpSpPr/>
          <p:nvPr/>
        </p:nvGrpSpPr>
        <p:grpSpPr>
          <a:xfrm>
            <a:off x="4545669" y="1196081"/>
            <a:ext cx="3501587" cy="771578"/>
            <a:chOff x="4545669" y="1196081"/>
            <a:chExt cx="3501587" cy="771578"/>
          </a:xfrm>
        </p:grpSpPr>
        <p:grpSp>
          <p:nvGrpSpPr>
            <p:cNvPr id="108" name="Groupe 107"/>
            <p:cNvGrpSpPr/>
            <p:nvPr/>
          </p:nvGrpSpPr>
          <p:grpSpPr>
            <a:xfrm>
              <a:off x="4545669" y="1259468"/>
              <a:ext cx="818419" cy="708191"/>
              <a:chOff x="4545669" y="1259468"/>
              <a:chExt cx="818419" cy="708191"/>
            </a:xfrm>
          </p:grpSpPr>
          <p:sp>
            <p:nvSpPr>
              <p:cNvPr id="106" name="Arc 105"/>
              <p:cNvSpPr/>
              <p:nvPr/>
            </p:nvSpPr>
            <p:spPr>
              <a:xfrm rot="20717785">
                <a:off x="4545669" y="1590206"/>
                <a:ext cx="576064" cy="377453"/>
              </a:xfrm>
              <a:prstGeom prst="arc">
                <a:avLst>
                  <a:gd name="adj1" fmla="val 17620371"/>
                  <a:gd name="adj2" fmla="val 2080615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ZoneTexte 106"/>
              <p:cNvSpPr txBox="1"/>
              <p:nvPr/>
            </p:nvSpPr>
            <p:spPr>
              <a:xfrm>
                <a:off x="4816613" y="1259468"/>
                <a:ext cx="547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fr-FR" dirty="0"/>
              </a:p>
            </p:txBody>
          </p:sp>
        </p:grpSp>
        <p:sp>
          <p:nvSpPr>
            <p:cNvPr id="113" name="ZoneTexte 112"/>
            <p:cNvSpPr txBox="1"/>
            <p:nvPr/>
          </p:nvSpPr>
          <p:spPr>
            <a:xfrm>
              <a:off x="5724128" y="1196081"/>
              <a:ext cx="2323128" cy="378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Related to curvature</a:t>
              </a:r>
              <a:endParaRPr lang="fr-FR" dirty="0">
                <a:solidFill>
                  <a:srgbClr val="C00000"/>
                </a:solidFill>
              </a:endParaRPr>
            </a:p>
          </p:txBody>
        </p:sp>
        <p:cxnSp>
          <p:nvCxnSpPr>
            <p:cNvPr id="115" name="Connecteur droit avec flèche 114"/>
            <p:cNvCxnSpPr>
              <a:stCxn id="113" idx="1"/>
            </p:cNvCxnSpPr>
            <p:nvPr/>
          </p:nvCxnSpPr>
          <p:spPr>
            <a:xfrm flipH="1">
              <a:off x="5146773" y="1385489"/>
              <a:ext cx="577355" cy="586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e 118"/>
          <p:cNvGrpSpPr/>
          <p:nvPr/>
        </p:nvGrpSpPr>
        <p:grpSpPr>
          <a:xfrm>
            <a:off x="1338847" y="2018962"/>
            <a:ext cx="7618691" cy="5469229"/>
            <a:chOff x="1338847" y="2018962"/>
            <a:chExt cx="7618691" cy="5469229"/>
          </a:xfrm>
        </p:grpSpPr>
        <p:grpSp>
          <p:nvGrpSpPr>
            <p:cNvPr id="76" name="Groupe 75"/>
            <p:cNvGrpSpPr/>
            <p:nvPr/>
          </p:nvGrpSpPr>
          <p:grpSpPr>
            <a:xfrm>
              <a:off x="1338847" y="2018962"/>
              <a:ext cx="7618691" cy="5469229"/>
              <a:chOff x="1338847" y="2018962"/>
              <a:chExt cx="7618691" cy="5469229"/>
            </a:xfrm>
          </p:grpSpPr>
          <p:sp>
            <p:nvSpPr>
              <p:cNvPr id="4" name="Arc 3"/>
              <p:cNvSpPr/>
              <p:nvPr/>
            </p:nvSpPr>
            <p:spPr>
              <a:xfrm>
                <a:off x="1338847" y="3167711"/>
                <a:ext cx="2664296" cy="4320480"/>
              </a:xfrm>
              <a:prstGeom prst="arc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Arc 4"/>
              <p:cNvSpPr/>
              <p:nvPr/>
            </p:nvSpPr>
            <p:spPr>
              <a:xfrm rot="17115316">
                <a:off x="4024383" y="4179083"/>
                <a:ext cx="3054279" cy="3197459"/>
              </a:xfrm>
              <a:prstGeom prst="arc">
                <a:avLst>
                  <a:gd name="adj1" fmla="val 16200000"/>
                  <a:gd name="adj2" fmla="val 147335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Arc 5"/>
              <p:cNvSpPr/>
              <p:nvPr/>
            </p:nvSpPr>
            <p:spPr>
              <a:xfrm>
                <a:off x="3013137" y="2024636"/>
                <a:ext cx="2988125" cy="4320480"/>
              </a:xfrm>
              <a:prstGeom prst="arc">
                <a:avLst>
                  <a:gd name="adj1" fmla="val 16960493"/>
                  <a:gd name="adj2" fmla="val 272063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Arc 6"/>
              <p:cNvSpPr/>
              <p:nvPr/>
            </p:nvSpPr>
            <p:spPr>
              <a:xfrm rot="17115316">
                <a:off x="3478637" y="1304128"/>
                <a:ext cx="3336272" cy="5102936"/>
              </a:xfrm>
              <a:prstGeom prst="arc">
                <a:avLst>
                  <a:gd name="adj1" fmla="val 16200000"/>
                  <a:gd name="adj2" fmla="val 20330812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Arc 41"/>
              <p:cNvSpPr/>
              <p:nvPr/>
            </p:nvSpPr>
            <p:spPr>
              <a:xfrm rot="17104046">
                <a:off x="4160394" y="1531773"/>
                <a:ext cx="3216722" cy="5175224"/>
              </a:xfrm>
              <a:prstGeom prst="arc">
                <a:avLst>
                  <a:gd name="adj1" fmla="val 16200000"/>
                  <a:gd name="adj2" fmla="val 19966752"/>
                </a:avLst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Arc 42"/>
              <p:cNvSpPr/>
              <p:nvPr/>
            </p:nvSpPr>
            <p:spPr>
              <a:xfrm rot="17104046">
                <a:off x="4591456" y="2038983"/>
                <a:ext cx="3216722" cy="5175224"/>
              </a:xfrm>
              <a:prstGeom prst="arc">
                <a:avLst>
                  <a:gd name="adj1" fmla="val 16200000"/>
                  <a:gd name="adj2" fmla="val 19773291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Arc 43"/>
              <p:cNvSpPr/>
              <p:nvPr/>
            </p:nvSpPr>
            <p:spPr>
              <a:xfrm rot="17104046">
                <a:off x="4743952" y="2649810"/>
                <a:ext cx="3264924" cy="5162248"/>
              </a:xfrm>
              <a:prstGeom prst="arc">
                <a:avLst>
                  <a:gd name="adj1" fmla="val 16200000"/>
                  <a:gd name="adj2" fmla="val 19773291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2420813" y="2018962"/>
                <a:ext cx="2988125" cy="4320480"/>
              </a:xfrm>
              <a:prstGeom prst="arc">
                <a:avLst>
                  <a:gd name="adj1" fmla="val 16960493"/>
                  <a:gd name="adj2" fmla="val 18785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1916756" y="2162978"/>
                <a:ext cx="2988125" cy="4212260"/>
              </a:xfrm>
              <a:prstGeom prst="arc">
                <a:avLst>
                  <a:gd name="adj1" fmla="val 16841673"/>
                  <a:gd name="adj2" fmla="val 27206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Arc 46"/>
              <p:cNvSpPr/>
              <p:nvPr/>
            </p:nvSpPr>
            <p:spPr>
              <a:xfrm rot="21234508">
                <a:off x="1486116" y="2561742"/>
                <a:ext cx="2988125" cy="4256921"/>
              </a:xfrm>
              <a:prstGeom prst="arc">
                <a:avLst>
                  <a:gd name="adj1" fmla="val 16708347"/>
                  <a:gd name="adj2" fmla="val 27206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7" name="ZoneTexte 116"/>
            <p:cNvSpPr txBox="1"/>
            <p:nvPr/>
          </p:nvSpPr>
          <p:spPr>
            <a:xfrm>
              <a:off x="2411760" y="3131676"/>
              <a:ext cx="46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fr-FR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5958770" y="4179202"/>
              <a:ext cx="46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2</a:t>
              </a:r>
              <a:endParaRPr lang="fr-FR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132856" y="6162553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11</a:t>
            </a:fld>
            <a:endParaRPr lang="fr-FR" dirty="0"/>
          </a:p>
        </p:txBody>
      </p:sp>
      <p:sp>
        <p:nvSpPr>
          <p:cNvPr id="8" name="Bouton d’action : Suivant 7">
            <a:hlinkClick r:id="rId5" action="ppaction://hlinksldjump" highlightClick="1"/>
          </p:cNvPr>
          <p:cNvSpPr/>
          <p:nvPr/>
        </p:nvSpPr>
        <p:spPr>
          <a:xfrm>
            <a:off x="8421093" y="2843265"/>
            <a:ext cx="374334" cy="441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General relativity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915816" y="1597194"/>
                <a:ext cx="2448272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597194"/>
                <a:ext cx="2448272" cy="391646"/>
              </a:xfrm>
              <a:prstGeom prst="rect">
                <a:avLst/>
              </a:prstGeom>
              <a:blipFill rotWithShape="1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539552" y="11247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Einstein equation relates curvature with energy momentum tensor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39552" y="1988840"/>
                <a:ext cx="7992888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As a consequence of symmetric Riemann geometry, the energy momentum tensor is symmetric: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Spin: General relativity can accommodate particle with spin including spin-1/2 using 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vierbein</a:t>
                </a:r>
                <a:r>
                  <a:rPr lang="en-US" dirty="0">
                    <a:solidFill>
                      <a:srgbClr val="7030A0"/>
                    </a:solidFill>
                  </a:rPr>
                  <a:t> formalism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dirty="0">
                    <a:solidFill>
                      <a:srgbClr val="7030A0"/>
                    </a:solidFill>
                  </a:rPr>
                  <a:t>all tensors are represented in terms of a chosen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basis of 4 independent orthogonal vectors field)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However it can not describe spin-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orbite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coupling.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ccording </a:t>
                </a:r>
                <a:r>
                  <a:rPr lang="en-US" dirty="0">
                    <a:solidFill>
                      <a:srgbClr val="FF0000"/>
                    </a:solidFill>
                  </a:rPr>
                  <a:t>to the general equation of conservation of angular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momentum the divergence of the spin current is </a:t>
                </a:r>
                <a:r>
                  <a:rPr lang="en-US" smtClean="0">
                    <a:solidFill>
                      <a:srgbClr val="FF0000"/>
                    </a:solidFill>
                  </a:rPr>
                  <a:t>non zero: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/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𝜇𝜈𝛼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𝜇𝜈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𝜈𝜇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≠0 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𝜈𝜇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ea typeface="Cambria Math"/>
                  </a:rPr>
                  <a:t>is the torque density = rate of conversion between orbital momentum and spin.</a:t>
                </a:r>
                <a:endParaRPr lang="en-US" dirty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7992888" cy="4247317"/>
              </a:xfrm>
              <a:prstGeom prst="rect">
                <a:avLst/>
              </a:prstGeom>
              <a:blipFill rotWithShape="1">
                <a:blip r:embed="rId4"/>
                <a:stretch>
                  <a:fillRect l="-686" t="-861" r="-381" b="-1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987824" y="2420888"/>
                <a:ext cx="216024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𝜈𝜇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420888"/>
                <a:ext cx="2160240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555776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Cartan</a:t>
            </a:r>
            <a:r>
              <a:rPr lang="en-US" dirty="0" smtClean="0"/>
              <a:t> =&gt; Torsion = spin 1/2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69511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3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744" y="116632"/>
            <a:ext cx="8679735" cy="706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What is torsion? A kind of local </a:t>
            </a:r>
            <a:r>
              <a:rPr lang="en-US" sz="3200" dirty="0"/>
              <a:t>M</a:t>
            </a:r>
            <a:r>
              <a:rPr lang="en-US" sz="3200" dirty="0" smtClean="0"/>
              <a:t>obius strip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75" y="1052736"/>
            <a:ext cx="4253221" cy="2250381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179512" y="3429000"/>
            <a:ext cx="4386811" cy="2993132"/>
            <a:chOff x="1435408" y="1592796"/>
            <a:chExt cx="6129167" cy="4176464"/>
          </a:xfrm>
        </p:grpSpPr>
        <p:cxnSp>
          <p:nvCxnSpPr>
            <p:cNvPr id="46" name="Connecteur droit avec flèche 45"/>
            <p:cNvCxnSpPr/>
            <p:nvPr/>
          </p:nvCxnSpPr>
          <p:spPr>
            <a:xfrm flipV="1">
              <a:off x="3851920" y="4077072"/>
              <a:ext cx="1296144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 flipV="1">
              <a:off x="3851920" y="2852936"/>
              <a:ext cx="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3851920" y="4509120"/>
              <a:ext cx="1080120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1435408" y="1592796"/>
              <a:ext cx="6129167" cy="4176464"/>
              <a:chOff x="1514662" y="1772816"/>
              <a:chExt cx="6129167" cy="4176464"/>
            </a:xfrm>
          </p:grpSpPr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095" y="1772816"/>
                <a:ext cx="6082734" cy="4176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5731374" y="1880828"/>
                    <a:ext cx="504056" cy="425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7" name="ZoneTexte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31374" y="1880828"/>
                    <a:ext cx="504056" cy="42582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3390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ZoneTexte 57"/>
                  <p:cNvSpPr txBox="1"/>
                  <p:nvPr/>
                </p:nvSpPr>
                <p:spPr>
                  <a:xfrm>
                    <a:off x="2906971" y="2470398"/>
                    <a:ext cx="1944216" cy="411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8" name="ZoneTexte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6971" y="2470398"/>
                    <a:ext cx="1944216" cy="41165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2857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ZoneTexte 58"/>
                  <p:cNvSpPr txBox="1"/>
                  <p:nvPr/>
                </p:nvSpPr>
                <p:spPr>
                  <a:xfrm>
                    <a:off x="4579246" y="4833156"/>
                    <a:ext cx="50405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9" name="ZoneTexte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9246" y="4833156"/>
                    <a:ext cx="504056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9302" r="-13559" b="-2093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1636598" y="2369277"/>
                    <a:ext cx="1027333" cy="4116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ℵ=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́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</m:acc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6598" y="2369277"/>
                    <a:ext cx="1027333" cy="41165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29752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1514662" y="2996952"/>
                    <a:ext cx="1120371" cy="41165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=−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́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</m:acc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4662" y="2996952"/>
                    <a:ext cx="1120371" cy="41165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30534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0" name="Connecteur droit avec flèche 49"/>
            <p:cNvCxnSpPr/>
            <p:nvPr/>
          </p:nvCxnSpPr>
          <p:spPr>
            <a:xfrm flipV="1">
              <a:off x="3799825" y="3887791"/>
              <a:ext cx="130339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3772666" y="2816932"/>
              <a:ext cx="27159" cy="150290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3772666" y="4319839"/>
              <a:ext cx="935183" cy="8228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 flipV="1">
              <a:off x="5068810" y="1772816"/>
              <a:ext cx="432048" cy="122413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5076977" y="2966213"/>
              <a:ext cx="467591" cy="71481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5436096" y="3140968"/>
                  <a:ext cx="504056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6096" y="3140968"/>
                  <a:ext cx="504056" cy="42582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e 62"/>
          <p:cNvGrpSpPr/>
          <p:nvPr/>
        </p:nvGrpSpPr>
        <p:grpSpPr>
          <a:xfrm>
            <a:off x="5724128" y="3980047"/>
            <a:ext cx="3306697" cy="2605193"/>
            <a:chOff x="5598608" y="1755173"/>
            <a:chExt cx="3306697" cy="2605193"/>
          </a:xfrm>
        </p:grpSpPr>
        <p:sp>
          <p:nvSpPr>
            <p:cNvPr id="7" name="Rectangle à coins arrondis 6"/>
            <p:cNvSpPr/>
            <p:nvPr/>
          </p:nvSpPr>
          <p:spPr>
            <a:xfrm rot="2250458">
              <a:off x="5598608" y="2374973"/>
              <a:ext cx="2944915" cy="35104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>
                <a:rot lat="3600000" lon="0" rev="0"/>
              </a:camera>
              <a:lightRig rig="threePt" dir="t"/>
            </a:scene3d>
            <a:sp3d extrusionH="76200">
              <a:bevelT w="0" h="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 courbée vers le haut 9"/>
            <p:cNvSpPr/>
            <p:nvPr/>
          </p:nvSpPr>
          <p:spPr>
            <a:xfrm rot="19386341">
              <a:off x="8237240" y="3608212"/>
              <a:ext cx="613733" cy="203804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 flipV="1">
              <a:off x="8245362" y="3460624"/>
              <a:ext cx="629966" cy="498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7308304" y="1755173"/>
              <a:ext cx="675484" cy="780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Flèche courbée vers le haut 17"/>
            <p:cNvSpPr/>
            <p:nvPr/>
          </p:nvSpPr>
          <p:spPr>
            <a:xfrm rot="2257074">
              <a:off x="7279704" y="2211626"/>
              <a:ext cx="633367" cy="12167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8400602" y="3991034"/>
                  <a:ext cx="5047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ℵ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602" y="3991034"/>
                  <a:ext cx="50470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ZoneTexte 61"/>
            <p:cNvSpPr txBox="1"/>
            <p:nvPr/>
          </p:nvSpPr>
          <p:spPr>
            <a:xfrm>
              <a:off x="7884368" y="2072409"/>
              <a:ext cx="372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fr-FR" sz="2000" dirty="0"/>
            </a:p>
          </p:txBody>
        </p:sp>
      </p:grpSp>
      <p:sp>
        <p:nvSpPr>
          <p:cNvPr id="3072" name="ZoneTexte 3071"/>
          <p:cNvSpPr txBox="1"/>
          <p:nvPr/>
        </p:nvSpPr>
        <p:spPr>
          <a:xfrm>
            <a:off x="1464574" y="6309320"/>
            <a:ext cx="721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Cartan</a:t>
            </a:r>
            <a:r>
              <a:rPr lang="en-US" dirty="0" smtClean="0">
                <a:solidFill>
                  <a:srgbClr val="FF0000"/>
                </a:solidFill>
              </a:rPr>
              <a:t> assumed that local torsion is related to spin ½ particles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23527" y="1008929"/>
            <a:ext cx="4366129" cy="2294187"/>
            <a:chOff x="323527" y="1008929"/>
            <a:chExt cx="4366129" cy="229418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7" y="1008929"/>
              <a:ext cx="2789441" cy="229418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203848" y="1412776"/>
              <a:ext cx="1442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curvature</a:t>
              </a:r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247061" y="1971356"/>
              <a:ext cx="1442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torsion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322155" y="6492875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13</a:t>
            </a:fld>
            <a:endParaRPr lang="fr-FR" dirty="0"/>
          </a:p>
        </p:txBody>
      </p:sp>
      <p:cxnSp>
        <p:nvCxnSpPr>
          <p:cNvPr id="6" name="Connecteur en arc 5"/>
          <p:cNvCxnSpPr>
            <a:endCxn id="13" idx="2"/>
          </p:cNvCxnSpPr>
          <p:nvPr/>
        </p:nvCxnSpPr>
        <p:spPr>
          <a:xfrm rot="10800000">
            <a:off x="3925146" y="1782109"/>
            <a:ext cx="4391270" cy="410482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rc 8"/>
          <p:cNvCxnSpPr>
            <a:endCxn id="37" idx="2"/>
          </p:cNvCxnSpPr>
          <p:nvPr/>
        </p:nvCxnSpPr>
        <p:spPr>
          <a:xfrm rot="10800000">
            <a:off x="3968360" y="2340689"/>
            <a:ext cx="3627977" cy="226062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8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7" cy="82255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dirty="0" smtClean="0"/>
              <a:t>Parallel transport with torsion and spin</a:t>
            </a:r>
            <a:endParaRPr lang="fr-FR" sz="3600" dirty="0"/>
          </a:p>
        </p:txBody>
      </p:sp>
      <p:grpSp>
        <p:nvGrpSpPr>
          <p:cNvPr id="97" name="Groupe 96"/>
          <p:cNvGrpSpPr/>
          <p:nvPr/>
        </p:nvGrpSpPr>
        <p:grpSpPr>
          <a:xfrm>
            <a:off x="2263603" y="1196081"/>
            <a:ext cx="2705457" cy="1243469"/>
            <a:chOff x="2263603" y="1196081"/>
            <a:chExt cx="2705457" cy="1243469"/>
          </a:xfrm>
        </p:grpSpPr>
        <p:cxnSp>
          <p:nvCxnSpPr>
            <p:cNvPr id="22" name="Connecteur droit avec flèche 21"/>
            <p:cNvCxnSpPr/>
            <p:nvPr/>
          </p:nvCxnSpPr>
          <p:spPr>
            <a:xfrm flipH="1" flipV="1">
              <a:off x="4788024" y="1196081"/>
              <a:ext cx="181036" cy="924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 flipV="1">
              <a:off x="3607306" y="1340768"/>
              <a:ext cx="509108" cy="7878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2263603" y="1893654"/>
              <a:ext cx="1010408" cy="545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7" name="Groupe 76"/>
          <p:cNvGrpSpPr/>
          <p:nvPr/>
        </p:nvGrpSpPr>
        <p:grpSpPr>
          <a:xfrm>
            <a:off x="1835696" y="2764370"/>
            <a:ext cx="1941904" cy="1362832"/>
            <a:chOff x="1835696" y="2764370"/>
            <a:chExt cx="1941904" cy="1362832"/>
          </a:xfrm>
        </p:grpSpPr>
        <p:cxnSp>
          <p:nvCxnSpPr>
            <p:cNvPr id="28" name="Connecteur droit avec flèche 27"/>
            <p:cNvCxnSpPr/>
            <p:nvPr/>
          </p:nvCxnSpPr>
          <p:spPr>
            <a:xfrm flipH="1" flipV="1">
              <a:off x="1835696" y="3121170"/>
              <a:ext cx="855815" cy="315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 flipV="1">
              <a:off x="2420813" y="2764370"/>
              <a:ext cx="933669" cy="713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 flipH="1" flipV="1">
              <a:off x="3274010" y="3152721"/>
              <a:ext cx="503590" cy="9744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4646413" y="3284984"/>
            <a:ext cx="1941811" cy="1183089"/>
            <a:chOff x="4646413" y="3284984"/>
            <a:chExt cx="1941811" cy="1183089"/>
          </a:xfrm>
        </p:grpSpPr>
        <p:cxnSp>
          <p:nvCxnSpPr>
            <p:cNvPr id="12" name="Connecteur droit avec flèche 11"/>
            <p:cNvCxnSpPr/>
            <p:nvPr/>
          </p:nvCxnSpPr>
          <p:spPr>
            <a:xfrm flipV="1">
              <a:off x="5974103" y="3350193"/>
              <a:ext cx="614121" cy="9625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4646413" y="3459863"/>
              <a:ext cx="141611" cy="1008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 flipV="1">
              <a:off x="5408938" y="3284984"/>
              <a:ext cx="359817" cy="9686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0" name="Groupe 119"/>
          <p:cNvGrpSpPr/>
          <p:nvPr/>
        </p:nvGrpSpPr>
        <p:grpSpPr>
          <a:xfrm>
            <a:off x="3635896" y="1835532"/>
            <a:ext cx="2088232" cy="3690992"/>
            <a:chOff x="3635896" y="1835532"/>
            <a:chExt cx="2088232" cy="3690992"/>
          </a:xfrm>
        </p:grpSpPr>
        <p:sp>
          <p:nvSpPr>
            <p:cNvPr id="101" name="ZoneTexte 100"/>
            <p:cNvSpPr txBox="1"/>
            <p:nvPr/>
          </p:nvSpPr>
          <p:spPr>
            <a:xfrm>
              <a:off x="3635896" y="5157192"/>
              <a:ext cx="75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4965965" y="1835532"/>
              <a:ext cx="75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926331" y="2049393"/>
              <a:ext cx="1122566" cy="3437080"/>
              <a:chOff x="3926331" y="2049393"/>
              <a:chExt cx="1122566" cy="3437080"/>
            </a:xfrm>
          </p:grpSpPr>
          <p:cxnSp>
            <p:nvCxnSpPr>
              <p:cNvPr id="9" name="Connecteur droit avec flèche 8"/>
              <p:cNvCxnSpPr/>
              <p:nvPr/>
            </p:nvCxnSpPr>
            <p:spPr>
              <a:xfrm flipH="1" flipV="1">
                <a:off x="3981968" y="4109489"/>
                <a:ext cx="18106" cy="12533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03" name="Ellipse 102"/>
              <p:cNvSpPr/>
              <p:nvPr/>
            </p:nvSpPr>
            <p:spPr>
              <a:xfrm>
                <a:off x="3926331" y="5327951"/>
                <a:ext cx="144016" cy="158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4904881" y="2049393"/>
                <a:ext cx="144016" cy="15852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0" name="ZoneTexte 109"/>
          <p:cNvSpPr txBox="1"/>
          <p:nvPr/>
        </p:nvSpPr>
        <p:spPr>
          <a:xfrm>
            <a:off x="361611" y="613629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Geometry generates translation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5336654" y="1376980"/>
            <a:ext cx="1035546" cy="1980012"/>
            <a:chOff x="5336654" y="1376980"/>
            <a:chExt cx="1035546" cy="1980012"/>
          </a:xfrm>
        </p:grpSpPr>
        <p:cxnSp>
          <p:nvCxnSpPr>
            <p:cNvPr id="17" name="Connecteur droit avec flèche 16"/>
            <p:cNvCxnSpPr/>
            <p:nvPr/>
          </p:nvCxnSpPr>
          <p:spPr>
            <a:xfrm flipV="1">
              <a:off x="5993547" y="2516064"/>
              <a:ext cx="378653" cy="8409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5751287" y="1824695"/>
              <a:ext cx="350986" cy="884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V="1">
              <a:off x="5436096" y="1376980"/>
              <a:ext cx="186553" cy="924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5445149" y="2042503"/>
              <a:ext cx="46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A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3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654" y="2204864"/>
              <a:ext cx="171450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Groupe 38"/>
          <p:cNvGrpSpPr/>
          <p:nvPr/>
        </p:nvGrpSpPr>
        <p:grpSpPr>
          <a:xfrm>
            <a:off x="1338847" y="2018962"/>
            <a:ext cx="7618691" cy="5469229"/>
            <a:chOff x="1338847" y="2018962"/>
            <a:chExt cx="7618691" cy="5469229"/>
          </a:xfrm>
        </p:grpSpPr>
        <p:grpSp>
          <p:nvGrpSpPr>
            <p:cNvPr id="16" name="Groupe 15"/>
            <p:cNvGrpSpPr/>
            <p:nvPr/>
          </p:nvGrpSpPr>
          <p:grpSpPr>
            <a:xfrm>
              <a:off x="1338847" y="2018962"/>
              <a:ext cx="7618691" cy="5469229"/>
              <a:chOff x="1338847" y="2018962"/>
              <a:chExt cx="7618691" cy="5469229"/>
            </a:xfrm>
          </p:grpSpPr>
          <p:sp>
            <p:nvSpPr>
              <p:cNvPr id="42" name="Arc 41"/>
              <p:cNvSpPr/>
              <p:nvPr/>
            </p:nvSpPr>
            <p:spPr>
              <a:xfrm rot="17104046">
                <a:off x="4160394" y="1531773"/>
                <a:ext cx="3216722" cy="5175224"/>
              </a:xfrm>
              <a:prstGeom prst="arc">
                <a:avLst>
                  <a:gd name="adj1" fmla="val 16200000"/>
                  <a:gd name="adj2" fmla="val 20235590"/>
                </a:avLst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Arc 42"/>
              <p:cNvSpPr/>
              <p:nvPr/>
            </p:nvSpPr>
            <p:spPr>
              <a:xfrm rot="17104046">
                <a:off x="4591456" y="2038983"/>
                <a:ext cx="3216722" cy="5175224"/>
              </a:xfrm>
              <a:prstGeom prst="arc">
                <a:avLst>
                  <a:gd name="adj1" fmla="val 16200000"/>
                  <a:gd name="adj2" fmla="val 19942870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Arc 43"/>
              <p:cNvSpPr/>
              <p:nvPr/>
            </p:nvSpPr>
            <p:spPr>
              <a:xfrm rot="17104046">
                <a:off x="4743952" y="2649810"/>
                <a:ext cx="3264924" cy="5162248"/>
              </a:xfrm>
              <a:prstGeom prst="arc">
                <a:avLst>
                  <a:gd name="adj1" fmla="val 16200000"/>
                  <a:gd name="adj2" fmla="val 19927235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Arc 44"/>
              <p:cNvSpPr/>
              <p:nvPr/>
            </p:nvSpPr>
            <p:spPr>
              <a:xfrm>
                <a:off x="2420813" y="2018962"/>
                <a:ext cx="2988125" cy="4320480"/>
              </a:xfrm>
              <a:prstGeom prst="arc">
                <a:avLst>
                  <a:gd name="adj1" fmla="val 16960493"/>
                  <a:gd name="adj2" fmla="val 18785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1916756" y="2162978"/>
                <a:ext cx="2988125" cy="4212260"/>
              </a:xfrm>
              <a:prstGeom prst="arc">
                <a:avLst>
                  <a:gd name="adj1" fmla="val 16841673"/>
                  <a:gd name="adj2" fmla="val 27206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Arc 46"/>
              <p:cNvSpPr/>
              <p:nvPr/>
            </p:nvSpPr>
            <p:spPr>
              <a:xfrm rot="21234508">
                <a:off x="1486116" y="2561742"/>
                <a:ext cx="2988125" cy="4256921"/>
              </a:xfrm>
              <a:prstGeom prst="arc">
                <a:avLst>
                  <a:gd name="adj1" fmla="val 16708347"/>
                  <a:gd name="adj2" fmla="val 27206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" name="Groupe 14"/>
              <p:cNvGrpSpPr/>
              <p:nvPr/>
            </p:nvGrpSpPr>
            <p:grpSpPr>
              <a:xfrm>
                <a:off x="1338847" y="2024636"/>
                <a:ext cx="6359394" cy="5463555"/>
                <a:chOff x="1338847" y="2024636"/>
                <a:chExt cx="6359394" cy="5463555"/>
              </a:xfrm>
            </p:grpSpPr>
            <p:sp>
              <p:nvSpPr>
                <p:cNvPr id="4" name="Arc 3"/>
                <p:cNvSpPr/>
                <p:nvPr/>
              </p:nvSpPr>
              <p:spPr>
                <a:xfrm>
                  <a:off x="1338847" y="3167711"/>
                  <a:ext cx="2664296" cy="4320480"/>
                </a:xfrm>
                <a:prstGeom prst="arc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" name="Arc 4"/>
                <p:cNvSpPr/>
                <p:nvPr/>
              </p:nvSpPr>
              <p:spPr>
                <a:xfrm rot="17115316">
                  <a:off x="4024383" y="4179083"/>
                  <a:ext cx="3054279" cy="3197459"/>
                </a:xfrm>
                <a:prstGeom prst="arc">
                  <a:avLst>
                    <a:gd name="adj1" fmla="val 16200000"/>
                    <a:gd name="adj2" fmla="val 147335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Arc 5"/>
                <p:cNvSpPr/>
                <p:nvPr/>
              </p:nvSpPr>
              <p:spPr>
                <a:xfrm rot="647968">
                  <a:off x="3013137" y="2024636"/>
                  <a:ext cx="2988125" cy="4320480"/>
                </a:xfrm>
                <a:prstGeom prst="arc">
                  <a:avLst>
                    <a:gd name="adj1" fmla="val 17128461"/>
                    <a:gd name="adj2" fmla="val 21175685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" name="Arc 6"/>
                <p:cNvSpPr/>
                <p:nvPr/>
              </p:nvSpPr>
              <p:spPr>
                <a:xfrm rot="17115316">
                  <a:off x="3478637" y="1304128"/>
                  <a:ext cx="3336272" cy="5102936"/>
                </a:xfrm>
                <a:prstGeom prst="arc">
                  <a:avLst>
                    <a:gd name="adj1" fmla="val 16200000"/>
                    <a:gd name="adj2" fmla="val 20330812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ZoneTexte 116"/>
                <p:cNvSpPr txBox="1"/>
                <p:nvPr/>
              </p:nvSpPr>
              <p:spPr>
                <a:xfrm>
                  <a:off x="2411760" y="3131676"/>
                  <a:ext cx="465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baseline="-25000" dirty="0" smtClean="0">
                      <a:solidFill>
                        <a:prstClr val="black"/>
                      </a:solidFill>
                    </a:rPr>
                    <a:t>1</a:t>
                  </a:r>
                  <a:endParaRPr lang="fr-FR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ZoneTexte 117"/>
                <p:cNvSpPr txBox="1"/>
                <p:nvPr/>
              </p:nvSpPr>
              <p:spPr>
                <a:xfrm>
                  <a:off x="5958770" y="4179202"/>
                  <a:ext cx="4659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baseline="-25000" dirty="0">
                      <a:solidFill>
                        <a:prstClr val="black"/>
                      </a:solidFill>
                    </a:rPr>
                    <a:t>2</a:t>
                  </a:r>
                  <a:endParaRPr lang="fr-FR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8" name="Groupe 37"/>
            <p:cNvGrpSpPr/>
            <p:nvPr/>
          </p:nvGrpSpPr>
          <p:grpSpPr>
            <a:xfrm>
              <a:off x="4176310" y="2610668"/>
              <a:ext cx="720080" cy="1042015"/>
              <a:chOff x="197199" y="692696"/>
              <a:chExt cx="720080" cy="1042015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339627" y="1074802"/>
                <a:ext cx="388539" cy="3693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 flipV="1">
                <a:off x="533896" y="692696"/>
                <a:ext cx="0" cy="10420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lèche courbée vers le haut 36"/>
              <p:cNvSpPr/>
              <p:nvPr/>
            </p:nvSpPr>
            <p:spPr>
              <a:xfrm>
                <a:off x="197199" y="1011427"/>
                <a:ext cx="720080" cy="184666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7" name="ZoneTexte 56"/>
          <p:cNvSpPr txBox="1"/>
          <p:nvPr/>
        </p:nvSpPr>
        <p:spPr>
          <a:xfrm>
            <a:off x="323528" y="57332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srgbClr val="7030A0"/>
                </a:solidFill>
              </a:rPr>
              <a:t>In presence of torsion the infinitesimal parallelogram does not close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287771" y="6162553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545669" y="1183740"/>
            <a:ext cx="4139840" cy="4918848"/>
            <a:chOff x="4545669" y="1183740"/>
            <a:chExt cx="4139840" cy="4918848"/>
          </a:xfrm>
        </p:grpSpPr>
        <p:grpSp>
          <p:nvGrpSpPr>
            <p:cNvPr id="31" name="Groupe 30"/>
            <p:cNvGrpSpPr/>
            <p:nvPr/>
          </p:nvGrpSpPr>
          <p:grpSpPr>
            <a:xfrm>
              <a:off x="4545669" y="1183740"/>
              <a:ext cx="3122675" cy="1117584"/>
              <a:chOff x="4545669" y="1183740"/>
              <a:chExt cx="3122675" cy="1117584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4545669" y="1183740"/>
                <a:ext cx="863269" cy="1117584"/>
                <a:chOff x="4545669" y="1183740"/>
                <a:chExt cx="863269" cy="1117584"/>
              </a:xfrm>
            </p:grpSpPr>
            <p:cxnSp>
              <p:nvCxnSpPr>
                <p:cNvPr id="89" name="Connecteur droit avec flèche 88"/>
                <p:cNvCxnSpPr/>
                <p:nvPr/>
              </p:nvCxnSpPr>
              <p:spPr>
                <a:xfrm flipV="1">
                  <a:off x="5005992" y="1183740"/>
                  <a:ext cx="186553" cy="9243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grpSp>
              <p:nvGrpSpPr>
                <p:cNvPr id="108" name="Groupe 107"/>
                <p:cNvGrpSpPr/>
                <p:nvPr/>
              </p:nvGrpSpPr>
              <p:grpSpPr>
                <a:xfrm>
                  <a:off x="4545669" y="1259468"/>
                  <a:ext cx="818419" cy="708191"/>
                  <a:chOff x="4545669" y="1259468"/>
                  <a:chExt cx="818419" cy="708191"/>
                </a:xfrm>
              </p:grpSpPr>
              <p:sp>
                <p:nvSpPr>
                  <p:cNvPr id="106" name="Arc 105"/>
                  <p:cNvSpPr/>
                  <p:nvPr/>
                </p:nvSpPr>
                <p:spPr>
                  <a:xfrm rot="20717785">
                    <a:off x="4545669" y="1590206"/>
                    <a:ext cx="576064" cy="377453"/>
                  </a:xfrm>
                  <a:prstGeom prst="arc">
                    <a:avLst>
                      <a:gd name="adj1" fmla="val 17620371"/>
                      <a:gd name="adj2" fmla="val 20806150"/>
                    </a:avLst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4816613" y="1259468"/>
                    <a:ext cx="5474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 smtClean="0">
                        <a:solidFill>
                          <a:prstClr val="black"/>
                        </a:solidFill>
                      </a:rPr>
                      <a:t>α</a:t>
                    </a:r>
                    <a:endParaRPr lang="fr-FR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cxnSp>
              <p:nvCxnSpPr>
                <p:cNvPr id="8" name="Connecteur droit 7"/>
                <p:cNvCxnSpPr/>
                <p:nvPr/>
              </p:nvCxnSpPr>
              <p:spPr>
                <a:xfrm flipH="1" flipV="1">
                  <a:off x="5027806" y="2157541"/>
                  <a:ext cx="381132" cy="143783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ZoneTexte 20"/>
              <p:cNvSpPr txBox="1"/>
              <p:nvPr/>
            </p:nvSpPr>
            <p:spPr>
              <a:xfrm>
                <a:off x="6352736" y="1196752"/>
                <a:ext cx="1315608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</a:effectLst>
                  </a:rPr>
                  <a:t>translation</a:t>
                </a:r>
                <a:endParaRPr lang="fr-FR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cxnSp>
            <p:nvCxnSpPr>
              <p:cNvPr id="25" name="Connecteur droit avec flèche 24"/>
              <p:cNvCxnSpPr>
                <a:stCxn id="21" idx="1"/>
              </p:cNvCxnSpPr>
              <p:nvPr/>
            </p:nvCxnSpPr>
            <p:spPr>
              <a:xfrm flipH="1">
                <a:off x="5192546" y="1381418"/>
                <a:ext cx="1160190" cy="7761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Bouton d’action : Suivant 12">
              <a:hlinkClick r:id="rId4" action="ppaction://hlinksldjump" highlightClick="1"/>
            </p:cNvPr>
            <p:cNvSpPr/>
            <p:nvPr/>
          </p:nvSpPr>
          <p:spPr>
            <a:xfrm>
              <a:off x="8172400" y="5733256"/>
              <a:ext cx="513109" cy="36933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7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40960" cy="864096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 smtClean="0"/>
              <a:t>Some properties/advantages of torsion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34076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Energy momentum is still the only source of space-time curvature with the Newton’s constant being the coupling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source of torsion is half integer spin with the same coupling constant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Spin 1 particle is not source of torsion: photon not affected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hoton and spin ½ particle (neutrino) geodesics are different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Torsion doesn’t propagate=&gt;torsion vanishes in vacuum!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820" y="38610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Theories of unification between gravity and standard model of particle physics need a torsion field (loop quantum gravity) 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Supergravity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is an </a:t>
            </a:r>
            <a:r>
              <a:rPr lang="en-US" dirty="0" err="1">
                <a:solidFill>
                  <a:srgbClr val="C00000"/>
                </a:solidFill>
              </a:rPr>
              <a:t>Eistein-Cartan</a:t>
            </a:r>
            <a:r>
              <a:rPr lang="en-US" dirty="0">
                <a:solidFill>
                  <a:srgbClr val="C00000"/>
                </a:solidFill>
              </a:rPr>
              <a:t> theory. Without torsion this theory loses its </a:t>
            </a:r>
            <a:r>
              <a:rPr lang="en-US" dirty="0" err="1">
                <a:solidFill>
                  <a:srgbClr val="C00000"/>
                </a:solidFill>
              </a:rPr>
              <a:t>supersymmetry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Torsion provides a consistency description of general </a:t>
            </a:r>
            <a:r>
              <a:rPr lang="en-US" dirty="0" smtClean="0">
                <a:solidFill>
                  <a:srgbClr val="7030A0"/>
                </a:solidFill>
              </a:rPr>
              <a:t>relativity and particle properties</a:t>
            </a:r>
            <a:endParaRPr lang="en-US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313521" y="6237312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4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8501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Einstein-</a:t>
            </a:r>
            <a:r>
              <a:rPr lang="en-US" dirty="0" err="1" smtClean="0"/>
              <a:t>Cartan</a:t>
            </a:r>
            <a:r>
              <a:rPr lang="en-US" dirty="0" smtClean="0"/>
              <a:t> consistency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4860032" y="1237154"/>
            <a:ext cx="1368152" cy="967710"/>
            <a:chOff x="4860032" y="1237154"/>
            <a:chExt cx="1368152" cy="967710"/>
          </a:xfrm>
        </p:grpSpPr>
        <p:sp>
          <p:nvSpPr>
            <p:cNvPr id="4" name="ZoneTexte 3"/>
            <p:cNvSpPr txBox="1"/>
            <p:nvPr/>
          </p:nvSpPr>
          <p:spPr>
            <a:xfrm>
              <a:off x="4860032" y="1804754"/>
              <a:ext cx="1368152" cy="400110"/>
            </a:xfrm>
            <a:prstGeom prst="rect">
              <a:avLst/>
            </a:prstGeom>
            <a:noFill/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curvature</a:t>
              </a:r>
              <a:endParaRPr lang="fr-F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/>
                <p:cNvSpPr txBox="1"/>
                <p:nvPr/>
              </p:nvSpPr>
              <p:spPr>
                <a:xfrm>
                  <a:off x="5076056" y="1237154"/>
                  <a:ext cx="6863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" name="ZoneTexte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1237154"/>
                  <a:ext cx="68631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93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e 42"/>
          <p:cNvGrpSpPr/>
          <p:nvPr/>
        </p:nvGrpSpPr>
        <p:grpSpPr>
          <a:xfrm>
            <a:off x="395536" y="1804754"/>
            <a:ext cx="4032448" cy="1512168"/>
            <a:chOff x="395536" y="1804754"/>
            <a:chExt cx="4032448" cy="1512168"/>
          </a:xfrm>
        </p:grpSpPr>
        <p:sp>
          <p:nvSpPr>
            <p:cNvPr id="3" name="ZoneTexte 2"/>
            <p:cNvSpPr txBox="1"/>
            <p:nvPr/>
          </p:nvSpPr>
          <p:spPr>
            <a:xfrm>
              <a:off x="2015716" y="1804754"/>
              <a:ext cx="2412268" cy="400110"/>
            </a:xfrm>
            <a:prstGeom prst="rect">
              <a:avLst/>
            </a:prstGeom>
            <a:noFill/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Energy-momentum</a:t>
              </a:r>
              <a:endParaRPr lang="fr-FR" sz="2000" dirty="0"/>
            </a:p>
          </p:txBody>
        </p:sp>
        <p:cxnSp>
          <p:nvCxnSpPr>
            <p:cNvPr id="26" name="Connecteur droit avec flèche 25"/>
            <p:cNvCxnSpPr>
              <a:stCxn id="9" idx="0"/>
              <a:endCxn id="3" idx="2"/>
            </p:cNvCxnSpPr>
            <p:nvPr/>
          </p:nvCxnSpPr>
          <p:spPr>
            <a:xfrm flipV="1">
              <a:off x="1745686" y="2204864"/>
              <a:ext cx="1476164" cy="11120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395536" y="2276872"/>
              <a:ext cx="1584176" cy="7379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Noether</a:t>
              </a:r>
              <a:r>
                <a:rPr lang="en-US" dirty="0" smtClean="0"/>
                <a:t> theorem</a:t>
              </a:r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6228184" y="2004809"/>
            <a:ext cx="2304256" cy="1712223"/>
            <a:chOff x="6228184" y="2004809"/>
            <a:chExt cx="2304256" cy="1712223"/>
          </a:xfrm>
        </p:grpSpPr>
        <p:sp>
          <p:nvSpPr>
            <p:cNvPr id="6" name="ZoneTexte 5"/>
            <p:cNvSpPr txBox="1"/>
            <p:nvPr/>
          </p:nvSpPr>
          <p:spPr>
            <a:xfrm>
              <a:off x="6516216" y="3316922"/>
              <a:ext cx="1224136" cy="400110"/>
            </a:xfrm>
            <a:prstGeom prst="rect">
              <a:avLst/>
            </a:prstGeom>
            <a:noFill/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rotations</a:t>
              </a:r>
              <a:endParaRPr lang="fr-FR" sz="2000" dirty="0"/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6228184" y="2004809"/>
              <a:ext cx="2304256" cy="1312113"/>
              <a:chOff x="6228184" y="2004809"/>
              <a:chExt cx="2304256" cy="1312113"/>
            </a:xfrm>
          </p:grpSpPr>
          <p:cxnSp>
            <p:nvCxnSpPr>
              <p:cNvPr id="15" name="Connecteur droit avec flèche 14"/>
              <p:cNvCxnSpPr>
                <a:stCxn id="4" idx="3"/>
                <a:endCxn id="6" idx="0"/>
              </p:cNvCxnSpPr>
              <p:nvPr/>
            </p:nvCxnSpPr>
            <p:spPr>
              <a:xfrm>
                <a:off x="6228184" y="2004809"/>
                <a:ext cx="900100" cy="131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1" name="Ellipse 30"/>
              <p:cNvSpPr/>
              <p:nvPr/>
            </p:nvSpPr>
            <p:spPr>
              <a:xfrm>
                <a:off x="6840252" y="2366736"/>
                <a:ext cx="1692188" cy="648072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geometry</a:t>
                </a:r>
                <a:endParaRPr lang="fr-FR" dirty="0"/>
              </a:p>
            </p:txBody>
          </p:sp>
        </p:grpSp>
      </p:grpSp>
      <p:grpSp>
        <p:nvGrpSpPr>
          <p:cNvPr id="42" name="Groupe 41"/>
          <p:cNvGrpSpPr/>
          <p:nvPr/>
        </p:nvGrpSpPr>
        <p:grpSpPr>
          <a:xfrm>
            <a:off x="467544" y="3316922"/>
            <a:ext cx="2880319" cy="1696254"/>
            <a:chOff x="467544" y="3316922"/>
            <a:chExt cx="2880319" cy="1696254"/>
          </a:xfrm>
        </p:grpSpPr>
        <p:sp>
          <p:nvSpPr>
            <p:cNvPr id="9" name="ZoneTexte 8"/>
            <p:cNvSpPr txBox="1"/>
            <p:nvPr/>
          </p:nvSpPr>
          <p:spPr>
            <a:xfrm>
              <a:off x="863588" y="3316922"/>
              <a:ext cx="1764196" cy="400110"/>
            </a:xfrm>
            <a:prstGeom prst="rect">
              <a:avLst/>
            </a:prstGeom>
            <a:noFill/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Translations</a:t>
              </a:r>
              <a:endParaRPr lang="fr-FR" sz="2000" dirty="0"/>
            </a:p>
          </p:txBody>
        </p:sp>
        <p:cxnSp>
          <p:nvCxnSpPr>
            <p:cNvPr id="24" name="Connecteur droit avec flèche 23"/>
            <p:cNvCxnSpPr>
              <a:stCxn id="8" idx="0"/>
              <a:endCxn id="9" idx="2"/>
            </p:cNvCxnSpPr>
            <p:nvPr/>
          </p:nvCxnSpPr>
          <p:spPr>
            <a:xfrm flipH="1" flipV="1">
              <a:off x="1745686" y="3717032"/>
              <a:ext cx="1602177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467544" y="4238944"/>
              <a:ext cx="1656184" cy="63021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geometry</a:t>
              </a:r>
              <a:endParaRPr lang="fr-FR" dirty="0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059832" y="1239143"/>
            <a:ext cx="1872334" cy="765666"/>
            <a:chOff x="3059832" y="1239143"/>
            <a:chExt cx="1872334" cy="765666"/>
          </a:xfrm>
        </p:grpSpPr>
        <p:cxnSp>
          <p:nvCxnSpPr>
            <p:cNvPr id="28" name="Connecteur droit avec flèche 27"/>
            <p:cNvCxnSpPr>
              <a:stCxn id="3" idx="3"/>
              <a:endCxn id="4" idx="1"/>
            </p:cNvCxnSpPr>
            <p:nvPr/>
          </p:nvCxnSpPr>
          <p:spPr>
            <a:xfrm>
              <a:off x="4427984" y="2004809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e 43"/>
            <p:cNvGrpSpPr/>
            <p:nvPr/>
          </p:nvGrpSpPr>
          <p:grpSpPr>
            <a:xfrm>
              <a:off x="3059832" y="1239143"/>
              <a:ext cx="1872334" cy="461665"/>
              <a:chOff x="3059832" y="1239143"/>
              <a:chExt cx="1872334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3059832" y="1241680"/>
                    <a:ext cx="1313308" cy="4531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𝐺𝑇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𝑎𝑏</m:t>
                            </m:r>
                          </m:sub>
                        </m:sSub>
                      </m:oMath>
                    </a14:m>
                    <a:r>
                      <a:rPr lang="fr-FR" dirty="0" smtClean="0"/>
                      <a:t>  </a:t>
                    </a:r>
                    <a:endParaRPr lang="fr-FR" dirty="0"/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832" y="1241680"/>
                    <a:ext cx="1313308" cy="45313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395"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4449342" y="1239143"/>
                    <a:ext cx="48282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fr-FR" sz="2400" dirty="0"/>
                  </a:p>
                </p:txBody>
              </p:sp>
            </mc:Choice>
            <mc:Fallback xmlns="">
              <p:sp>
                <p:nvSpPr>
                  <p:cNvPr id="35" name="ZoneTexte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49342" y="1239143"/>
                    <a:ext cx="482824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315200" y="6237312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16</a:t>
            </a:fld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4932040" y="3717032"/>
            <a:ext cx="3456384" cy="2319643"/>
            <a:chOff x="4932040" y="3717032"/>
            <a:chExt cx="3456384" cy="2319643"/>
          </a:xfrm>
        </p:grpSpPr>
        <p:grpSp>
          <p:nvGrpSpPr>
            <p:cNvPr id="40" name="Groupe 39"/>
            <p:cNvGrpSpPr/>
            <p:nvPr/>
          </p:nvGrpSpPr>
          <p:grpSpPr>
            <a:xfrm>
              <a:off x="4932040" y="3717032"/>
              <a:ext cx="3456384" cy="1696254"/>
              <a:chOff x="4932040" y="3717032"/>
              <a:chExt cx="3456384" cy="1696254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4932040" y="5013176"/>
                <a:ext cx="1224136" cy="400110"/>
              </a:xfrm>
              <a:prstGeom prst="rect">
                <a:avLst/>
              </a:prstGeom>
              <a:noFill/>
              <a:ln>
                <a:solidFill>
                  <a:schemeClr val="dk1">
                    <a:shade val="95000"/>
                    <a:satMod val="10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spin</a:t>
                </a:r>
                <a:endParaRPr lang="fr-FR" sz="2000" dirty="0"/>
              </a:p>
            </p:txBody>
          </p:sp>
          <p:cxnSp>
            <p:nvCxnSpPr>
              <p:cNvPr id="18" name="Connecteur droit avec flèche 17"/>
              <p:cNvCxnSpPr>
                <a:stCxn id="6" idx="2"/>
                <a:endCxn id="7" idx="0"/>
              </p:cNvCxnSpPr>
              <p:nvPr/>
            </p:nvCxnSpPr>
            <p:spPr>
              <a:xfrm flipH="1">
                <a:off x="5544108" y="3717032"/>
                <a:ext cx="1584176" cy="12961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6804248" y="4238944"/>
                <a:ext cx="1584176" cy="7742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Noether</a:t>
                </a:r>
                <a:r>
                  <a:rPr lang="en-US" dirty="0" smtClean="0"/>
                  <a:t> theorem</a:t>
                </a:r>
                <a:endParaRPr lang="fr-F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988240" y="5575010"/>
                  <a:ext cx="134795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8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8240" y="5575010"/>
                  <a:ext cx="134795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2262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e 16"/>
          <p:cNvGrpSpPr/>
          <p:nvPr/>
        </p:nvGrpSpPr>
        <p:grpSpPr>
          <a:xfrm>
            <a:off x="2411760" y="5013176"/>
            <a:ext cx="2808312" cy="1584176"/>
            <a:chOff x="2411760" y="5013176"/>
            <a:chExt cx="2808312" cy="1584176"/>
          </a:xfrm>
        </p:grpSpPr>
        <p:sp>
          <p:nvSpPr>
            <p:cNvPr id="8" name="ZoneTexte 7"/>
            <p:cNvSpPr txBox="1"/>
            <p:nvPr/>
          </p:nvSpPr>
          <p:spPr>
            <a:xfrm>
              <a:off x="2699791" y="5013176"/>
              <a:ext cx="1296144" cy="400110"/>
            </a:xfrm>
            <a:prstGeom prst="rect">
              <a:avLst/>
            </a:prstGeom>
            <a:noFill/>
            <a:ln>
              <a:solidFill>
                <a:schemeClr val="dk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Torsion</a:t>
              </a:r>
              <a:endParaRPr lang="fr-FR" sz="2000" dirty="0"/>
            </a:p>
          </p:txBody>
        </p:sp>
        <p:cxnSp>
          <p:nvCxnSpPr>
            <p:cNvPr id="21" name="Connecteur droit avec flèche 20"/>
            <p:cNvCxnSpPr>
              <a:endCxn id="8" idx="3"/>
            </p:cNvCxnSpPr>
            <p:nvPr/>
          </p:nvCxnSpPr>
          <p:spPr>
            <a:xfrm flipH="1">
              <a:off x="3995935" y="5213231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à coins arrondis 35"/>
            <p:cNvSpPr/>
            <p:nvPr/>
          </p:nvSpPr>
          <p:spPr>
            <a:xfrm>
              <a:off x="3762237" y="6093296"/>
              <a:ext cx="1457835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Cartan</a:t>
              </a:r>
              <a:r>
                <a:rPr lang="en-US" dirty="0" smtClean="0"/>
                <a:t> equation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411760" y="5575010"/>
                  <a:ext cx="2376265" cy="4682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sSub>
                          <m:sSub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𝑎𝑏𝑐𝑑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       </m:t>
                        </m:r>
                        <m:r>
                          <a:rPr lang="en-US" sz="240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5575010"/>
                  <a:ext cx="2376265" cy="4682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/>
          <p:cNvGrpSpPr/>
          <p:nvPr/>
        </p:nvGrpSpPr>
        <p:grpSpPr>
          <a:xfrm>
            <a:off x="3032911" y="2188876"/>
            <a:ext cx="3099492" cy="2808312"/>
            <a:chOff x="3032911" y="2204864"/>
            <a:chExt cx="3099492" cy="2808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3032911" y="3168696"/>
                  <a:ext cx="3099492" cy="70788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𝑎𝑏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fr-FR" sz="2000" dirty="0" smtClean="0">
                    <a:solidFill>
                      <a:srgbClr val="FF0000"/>
                    </a:solidFill>
                  </a:endParaRPr>
                </a:p>
                <a:p>
                  <a:r>
                    <a:rPr lang="fr-FR" sz="2000" dirty="0" smtClean="0">
                      <a:solidFill>
                        <a:srgbClr val="FF0000"/>
                      </a:solidFill>
                    </a:rPr>
                    <a:t>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sSup>
                        <m:sSup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𝑎𝑏𝑐𝑑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</m:oMath>
                  </a14:m>
                  <a:endParaRPr lang="fr-F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2911" y="3168696"/>
                  <a:ext cx="3099492" cy="7078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847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necteur droit avec flèche 19"/>
            <p:cNvCxnSpPr>
              <a:stCxn id="3" idx="2"/>
              <a:endCxn id="46" idx="0"/>
            </p:cNvCxnSpPr>
            <p:nvPr/>
          </p:nvCxnSpPr>
          <p:spPr>
            <a:xfrm>
              <a:off x="3221850" y="2204864"/>
              <a:ext cx="1360807" cy="9638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4" idx="2"/>
              <a:endCxn id="46" idx="0"/>
            </p:cNvCxnSpPr>
            <p:nvPr/>
          </p:nvCxnSpPr>
          <p:spPr>
            <a:xfrm flipH="1">
              <a:off x="4582657" y="2204864"/>
              <a:ext cx="961451" cy="9638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stCxn id="8" idx="0"/>
              <a:endCxn id="46" idx="2"/>
            </p:cNvCxnSpPr>
            <p:nvPr/>
          </p:nvCxnSpPr>
          <p:spPr>
            <a:xfrm flipV="1">
              <a:off x="3347863" y="3876582"/>
              <a:ext cx="1234794" cy="11365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>
              <a:endCxn id="46" idx="2"/>
            </p:cNvCxnSpPr>
            <p:nvPr/>
          </p:nvCxnSpPr>
          <p:spPr>
            <a:xfrm flipH="1" flipV="1">
              <a:off x="4582657" y="3876582"/>
              <a:ext cx="992415" cy="11365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2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New Einstein equations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95536" y="1154053"/>
            <a:ext cx="8424936" cy="2634987"/>
            <a:chOff x="395536" y="1154053"/>
            <a:chExt cx="8424936" cy="2634987"/>
          </a:xfrm>
        </p:grpSpPr>
        <p:sp>
          <p:nvSpPr>
            <p:cNvPr id="4" name="ZoneTexte 3"/>
            <p:cNvSpPr txBox="1"/>
            <p:nvPr/>
          </p:nvSpPr>
          <p:spPr>
            <a:xfrm>
              <a:off x="395536" y="1154053"/>
              <a:ext cx="842493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space time with torsion there are 2 Einstein equations ( in </a:t>
              </a:r>
              <a:r>
                <a:rPr lang="en-US" dirty="0" err="1" smtClean="0"/>
                <a:t>vierbien</a:t>
              </a:r>
              <a:r>
                <a:rPr lang="en-US" dirty="0" smtClean="0"/>
                <a:t> frame):</a:t>
              </a:r>
            </a:p>
            <a:p>
              <a:endParaRPr lang="en-US" dirty="0" smtClean="0"/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Equation for curvature:</a:t>
              </a:r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endParaRPr lang="en-US" dirty="0" smtClean="0"/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Equation for torsion (</a:t>
              </a:r>
              <a:r>
                <a:rPr lang="el-GR" dirty="0" smtClean="0"/>
                <a:t>Σ</a:t>
              </a:r>
              <a:r>
                <a:rPr lang="en-US" dirty="0" smtClean="0"/>
                <a:t>):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1835696" y="2204864"/>
                  <a:ext cx="30994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𝑎𝑏</m:t>
                          </m:r>
                        </m:sub>
                      </m:sSub>
                    </m:oMath>
                  </a14:m>
                  <a:r>
                    <a:rPr lang="fr-FR" sz="2000" dirty="0" smtClean="0">
                      <a:solidFill>
                        <a:srgbClr val="FF0000"/>
                      </a:solidFill>
                    </a:rPr>
                    <a:t> </a:t>
                  </a:r>
                  <a:endParaRPr lang="fr-FR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2204864"/>
                  <a:ext cx="3099492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1835696" y="3383416"/>
                  <a:ext cx="2724464" cy="405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sSup>
                          <m:sSup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sSub>
                          <m:sSubPr>
                            <m:ctrlP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𝑎𝑏𝑐𝑑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=−8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3383416"/>
                  <a:ext cx="2724464" cy="40562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796136" y="1916832"/>
                  <a:ext cx="26107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−1/2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1916832"/>
                  <a:ext cx="261077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ZoneTexte 6"/>
            <p:cNvSpPr txBox="1"/>
            <p:nvPr/>
          </p:nvSpPr>
          <p:spPr>
            <a:xfrm>
              <a:off x="5825454" y="2316942"/>
              <a:ext cx="2995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R* is the modify Ricci tensor no more symmetric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5940152" y="3347700"/>
                  <a:ext cx="17810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a14:m>
                  <a:r>
                    <a:rPr lang="fr-FR" dirty="0" smtClean="0"/>
                    <a:t> = spin </a:t>
                  </a:r>
                  <a:r>
                    <a:rPr lang="fr-FR" dirty="0" err="1" smtClean="0"/>
                    <a:t>tensor</a:t>
                  </a:r>
                  <a:endParaRPr lang="fr-FR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3347700"/>
                  <a:ext cx="178106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836" r="-955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258000" y="6165304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17</a:t>
            </a:fld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539552" y="4005064"/>
            <a:ext cx="8496944" cy="2114874"/>
            <a:chOff x="539552" y="4005064"/>
            <a:chExt cx="8496944" cy="2114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382261" y="5373216"/>
                  <a:ext cx="1654235" cy="6671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≔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 smtClean="0"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261" y="5373216"/>
                  <a:ext cx="1654235" cy="6671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539552" y="4005064"/>
                  <a:ext cx="8064896" cy="2114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In a </a:t>
                  </a:r>
                  <a:r>
                    <a:rPr lang="en-US" i="1" dirty="0" smtClean="0"/>
                    <a:t>maximally symmetric Universe </a:t>
                  </a:r>
                  <a:r>
                    <a:rPr lang="en-US" dirty="0" smtClean="0"/>
                    <a:t>the most general energy momentum tensor has two functions of time: </a:t>
                  </a:r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The density   :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a14:m>
                  <a:endParaRPr lang="en-US" dirty="0" smtClean="0"/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The pressure 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endParaRPr lang="en-US" b="0" dirty="0" smtClean="0"/>
                </a:p>
                <a:p>
                  <a:r>
                    <a:rPr lang="en-US" dirty="0" smtClean="0"/>
                    <a:t>The most general spin density</a:t>
                  </a:r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Even parity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𝑗𝑘</m:t>
                          </m:r>
                        </m:sub>
                      </m:sSub>
                    </m:oMath>
                  </a14:m>
                  <a:endParaRPr lang="fr-FR" dirty="0" smtClean="0"/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Odd parity 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𝑖𝑗𝑘</m:t>
                          </m:r>
                        </m:sub>
                      </m:sSub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005064"/>
                  <a:ext cx="8064896" cy="211487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81" t="-1729" b="-28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4585251" y="4693169"/>
                  <a:ext cx="43792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With equation of state: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251" y="4693169"/>
                  <a:ext cx="437923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113" t="-10000" b="-2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ZoneTexte 10"/>
            <p:cNvSpPr txBox="1"/>
            <p:nvPr/>
          </p:nvSpPr>
          <p:spPr>
            <a:xfrm>
              <a:off x="4572000" y="5507940"/>
              <a:ext cx="4104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With “equations of state”:</a:t>
              </a:r>
              <a:endParaRPr lang="en-US" b="0" dirty="0" smtClean="0">
                <a:ea typeface="Cambria Math"/>
              </a:endParaRPr>
            </a:p>
          </p:txBody>
        </p:sp>
      </p:grpSp>
      <p:sp>
        <p:nvSpPr>
          <p:cNvPr id="14" name="Bouton d’action : Suivant 13">
            <a:hlinkClick r:id="rId11" action="ppaction://hlinksldjump" highlightClick="1"/>
          </p:cNvPr>
          <p:cNvSpPr/>
          <p:nvPr/>
        </p:nvSpPr>
        <p:spPr>
          <a:xfrm>
            <a:off x="251520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5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Generalized </a:t>
            </a:r>
            <a:r>
              <a:rPr lang="en-US" sz="4000" dirty="0" err="1" smtClean="0"/>
              <a:t>Friedmann</a:t>
            </a:r>
            <a:r>
              <a:rPr lang="en-US" sz="4000" dirty="0" smtClean="0"/>
              <a:t> equations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696219" y="126876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maximally symmetric and flat Universe </a:t>
            </a:r>
            <a:r>
              <a:rPr lang="en-US" dirty="0" err="1" smtClean="0"/>
              <a:t>Friedmann</a:t>
            </a:r>
            <a:r>
              <a:rPr lang="en-US" dirty="0" smtClean="0"/>
              <a:t> equations have 4 unknown functions of time: </a:t>
            </a:r>
            <a:r>
              <a:rPr lang="en-US" dirty="0" err="1" smtClean="0"/>
              <a:t>a,b,f</a:t>
            </a:r>
            <a:r>
              <a:rPr lang="en-US" dirty="0" smtClean="0"/>
              <a:t> and </a:t>
            </a:r>
            <a:r>
              <a:rPr lang="el-GR" dirty="0" smtClean="0"/>
              <a:t>ρ</a:t>
            </a:r>
            <a:r>
              <a:rPr lang="en-US" dirty="0"/>
              <a:t>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208438" y="1988840"/>
                <a:ext cx="4595810" cy="2742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438" y="1988840"/>
                <a:ext cx="4595810" cy="27427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02754" y="4437112"/>
                <a:ext cx="7908229" cy="117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Using these expressions today and the dimensionless density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8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;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ea typeface="Cambria Math"/>
                          </a:rPr>
                          <m:t>Λ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/>
                            <a:ea typeface="Cambria Math"/>
                          </a:rPr>
                          <m:t>Λ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 smtClean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l-GR" sz="20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8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𝐺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54" y="4437112"/>
                <a:ext cx="7908229" cy="1176989"/>
              </a:xfrm>
              <a:prstGeom prst="rect">
                <a:avLst/>
              </a:prstGeom>
              <a:blipFill rotWithShape="1">
                <a:blip r:embed="rId4"/>
                <a:stretch>
                  <a:fillRect l="-616" t="-47150" b="-9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02754" y="5723964"/>
            <a:ext cx="581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F</a:t>
            </a:r>
            <a:r>
              <a:rPr lang="en-US" dirty="0" err="1" smtClean="0"/>
              <a:t>riedmann</a:t>
            </a:r>
            <a:r>
              <a:rPr lang="en-US" dirty="0" smtClean="0"/>
              <a:t> like closure relation reads: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690670" y="6093296"/>
                <a:ext cx="36439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70" y="6093296"/>
                <a:ext cx="3643946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313101" y="6216201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7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From theory to Supernovae data</a:t>
            </a:r>
            <a:endParaRPr lang="fr-F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83568" y="1196752"/>
                <a:ext cx="7848872" cy="501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Supernovae of type </a:t>
                </a:r>
                <a:r>
                  <a:rPr lang="en-US" dirty="0" err="1" smtClean="0"/>
                  <a:t>Ia</a:t>
                </a:r>
                <a:r>
                  <a:rPr lang="en-US" dirty="0" smtClean="0"/>
                  <a:t> are almost standard candle: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There intrinsic luminosity (L) can be standardized at a level of about 15%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Thus the apparent luminosity can be used as a distance indicator:</a:t>
                </a:r>
              </a:p>
              <a:p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 with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And the redshift as a scale factor measurement: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	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96752"/>
                <a:ext cx="7848872" cy="5013680"/>
              </a:xfrm>
              <a:prstGeom prst="rect">
                <a:avLst/>
              </a:prstGeom>
              <a:blipFill rotWithShape="1">
                <a:blip r:embed="rId3"/>
                <a:stretch>
                  <a:fillRect l="-621" t="-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ret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060340" cy="20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ghtcur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934938"/>
            <a:ext cx="3348373" cy="2130018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6" name="ZoneTexte 5"/>
          <p:cNvSpPr txBox="1"/>
          <p:nvPr/>
        </p:nvSpPr>
        <p:spPr>
          <a:xfrm>
            <a:off x="539552" y="574603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geodesic equations for photons decouple to torsion, redshift and luminosity have the same expression</a:t>
            </a:r>
          </a:p>
          <a:p>
            <a:r>
              <a:rPr lang="en-US" dirty="0"/>
              <a:t>	</a:t>
            </a:r>
            <a:r>
              <a:rPr lang="en-US" dirty="0" smtClean="0"/>
              <a:t>	-&gt;We just need to compute the scale factor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295834" y="6338937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19</a:t>
            </a:fld>
            <a:endParaRPr lang="fr-FR" dirty="0"/>
          </a:p>
        </p:txBody>
      </p:sp>
      <p:sp>
        <p:nvSpPr>
          <p:cNvPr id="8" name="Bouton d’action : Suivant 7">
            <a:hlinkClick r:id="rId6" action="ppaction://hlinksldjump" highlightClick="1"/>
          </p:cNvPr>
          <p:cNvSpPr/>
          <p:nvPr/>
        </p:nvSpPr>
        <p:spPr>
          <a:xfrm>
            <a:off x="7668344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References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2381"/>
            <a:ext cx="3800299" cy="56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41" y="1072381"/>
            <a:ext cx="4643855" cy="566898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043608" y="6926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arXiv:1104.0160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444208" y="6926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arXiv:1109.4568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2206224">
            <a:off x="4724040" y="2962328"/>
            <a:ext cx="4277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Preliminary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4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7623912"/>
                  </p:ext>
                </p:extLst>
              </p:nvPr>
            </p:nvGraphicFramePr>
            <p:xfrm>
              <a:off x="1375191" y="5711656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m</a:t>
                          </a:r>
                          <a:r>
                            <a:rPr lang="en-US" baseline="-25000" dirty="0" err="1" smtClean="0"/>
                            <a:t>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marginalized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27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04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73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04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7623912"/>
                  </p:ext>
                </p:extLst>
              </p:nvPr>
            </p:nvGraphicFramePr>
            <p:xfrm>
              <a:off x="1375191" y="5711656"/>
              <a:ext cx="609600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m</a:t>
                          </a:r>
                          <a:r>
                            <a:rPr lang="en-US" baseline="-25000" dirty="0" err="1" smtClean="0"/>
                            <a:t>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marginalized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9836" r="-997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109836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91" y="2021641"/>
            <a:ext cx="5717089" cy="31761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60648"/>
            <a:ext cx="9036496" cy="914400"/>
          </a:xfrm>
        </p:spPr>
        <p:txBody>
          <a:bodyPr/>
          <a:lstStyle/>
          <a:p>
            <a:pPr marL="0" indent="0" algn="l">
              <a:buNone/>
            </a:pPr>
            <a:r>
              <a:rPr lang="en-US" sz="4000" dirty="0" smtClean="0"/>
              <a:t>Supernovae and Hubble diagram</a:t>
            </a:r>
            <a:endParaRPr lang="fr-F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275856" y="3861048"/>
                <a:ext cx="2623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</m:t>
                      </m:r>
                      <m:r>
                        <a:rPr lang="en-US" b="0" i="1" smtClean="0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861048"/>
                <a:ext cx="262373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827584" y="141277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used the so called Union 2 sample containing 557 supernovae up to a redshift of 1.5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526055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cosmology fit gives (flatness):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95414" y="6492875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2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Fitting procedure for SN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67371" y="5013176"/>
                <a:ext cx="7992888" cy="66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Free cosmological parameters are: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err="1" smtClean="0"/>
                  <a:t>where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deduced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Friedman </a:t>
                </a:r>
                <a:r>
                  <a:rPr lang="fr-FR" dirty="0" err="1" smtClean="0"/>
                  <a:t>like</a:t>
                </a:r>
                <a:r>
                  <a:rPr lang="fr-FR" dirty="0" smtClean="0"/>
                  <a:t> relation</a:t>
                </a: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71" y="5013176"/>
                <a:ext cx="7992888" cy="667106"/>
              </a:xfrm>
              <a:prstGeom prst="rect">
                <a:avLst/>
              </a:prstGeom>
              <a:blipFill rotWithShape="1">
                <a:blip r:embed="rId2"/>
                <a:stretch>
                  <a:fillRect l="-610" t="-54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483768" y="5733256"/>
                <a:ext cx="36439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733256"/>
                <a:ext cx="3643946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67544" y="1124744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use the full covariance matrix, taking into account systematic errors and correlations to compute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24744"/>
                <a:ext cx="806489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80" t="-5660" r="-1209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15616" y="1988840"/>
                <a:ext cx="6213945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 smtClean="0"/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𝑡h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𝑡h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6213945" cy="9840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51520" y="3429000"/>
                <a:ext cx="76328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best cosmological parameters are computed by minimizing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endParaRPr lang="en-US" dirty="0"/>
              </a:p>
              <a:p>
                <a:r>
                  <a:rPr lang="en-US" dirty="0" smtClean="0"/>
                  <a:t>Errors and contours are computed by using the </a:t>
                </a:r>
                <a:r>
                  <a:rPr lang="en-US" dirty="0" err="1" smtClean="0"/>
                  <a:t>frequentist</a:t>
                </a:r>
                <a:r>
                  <a:rPr lang="en-US" dirty="0" smtClean="0"/>
                  <a:t> prescription: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29000"/>
                <a:ext cx="763284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39" t="-3974" r="-80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884368" y="3310130"/>
                <a:ext cx="1075423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3310130"/>
                <a:ext cx="1075423" cy="6949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379283" y="4500561"/>
                <a:ext cx="4313425" cy="492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⋯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⋯)+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83" y="4500561"/>
                <a:ext cx="4313425" cy="4926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310195" y="6344192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70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64807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 smtClean="0"/>
              <a:t>Results on torsion (flat Universe).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8" y="1207368"/>
            <a:ext cx="3840480" cy="3733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976" y="1207368"/>
            <a:ext cx="3840480" cy="3733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259632" y="764704"/>
                <a:ext cx="3312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Even parity torsion: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764704"/>
                <a:ext cx="331236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5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580112" y="827420"/>
                <a:ext cx="3312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Odd parity torsion: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827420"/>
                <a:ext cx="331236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71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417289"/>
                  </p:ext>
                </p:extLst>
              </p:nvPr>
            </p:nvGraphicFramePr>
            <p:xfrm>
              <a:off x="35496" y="4941168"/>
              <a:ext cx="4452468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500140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09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30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83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04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01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4417289"/>
                  </p:ext>
                </p:extLst>
              </p:nvPr>
            </p:nvGraphicFramePr>
            <p:xfrm>
              <a:off x="35496" y="4941168"/>
              <a:ext cx="4452468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500140"/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4758" t="-8197" r="-403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24" t="-110000" r="-20974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96341" t="-110000" r="-10122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94758" t="-110000" r="-403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005474"/>
                  </p:ext>
                </p:extLst>
              </p:nvPr>
            </p:nvGraphicFramePr>
            <p:xfrm>
              <a:off x="4835975" y="4941168"/>
              <a:ext cx="42605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17"/>
                    <a:gridCol w="1440160"/>
                    <a:gridCol w="135612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  <m:t>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fr-FR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fr-F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27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03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73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04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au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005474"/>
                  </p:ext>
                </p:extLst>
              </p:nvPr>
            </p:nvGraphicFramePr>
            <p:xfrm>
              <a:off x="4835975" y="4941168"/>
              <a:ext cx="426050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4217"/>
                    <a:gridCol w="1440160"/>
                    <a:gridCol w="135612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14865" t="-8197" r="-450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t="-110000" r="-19166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01266" t="-110000" r="-9409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214865" t="-110000" r="-450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143869"/>
                  </p:ext>
                </p:extLst>
              </p:nvPr>
            </p:nvGraphicFramePr>
            <p:xfrm>
              <a:off x="1763688" y="5949280"/>
              <a:ext cx="582062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5387"/>
                    <a:gridCol w="1463919"/>
                    <a:gridCol w="1475657"/>
                    <a:gridCol w="14756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 smtClean="0">
                                        <a:latin typeface="Cambria Math"/>
                                        <a:ea typeface="Cambria Math"/>
                                      </a:rPr>
                                      <m:t>𝛀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̃"/>
                                        <m:ctrlPr>
                                          <a:rPr lang="fr-FR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</m:sub>
                                </m:sSub>
                              </m:oMath>
                            </m:oMathPara>
                          </a14:m>
                          <a:endParaRPr lang="fr-FR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08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27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85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04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02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8143869"/>
                  </p:ext>
                </p:extLst>
              </p:nvPr>
            </p:nvGraphicFramePr>
            <p:xfrm>
              <a:off x="1763688" y="5949280"/>
              <a:ext cx="582062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5387"/>
                    <a:gridCol w="1463919"/>
                    <a:gridCol w="1475657"/>
                    <a:gridCol w="14756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n-US" baseline="-25000" dirty="0" smtClean="0"/>
                            <a:t>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Ω</a:t>
                          </a:r>
                          <a:r>
                            <a:rPr lang="el-GR" baseline="-25000" dirty="0" smtClean="0"/>
                            <a:t>Λ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94628" t="-9836" r="-1004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94628" t="-9836" r="-413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09836" r="-3138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96250" t="-109836" r="-20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194628" t="-109836" r="-10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94628" t="-109836" r="-4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343786" y="6492769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4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010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 smtClean="0"/>
              <a:t>Could torsion replace dark matter?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309187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parity torsion gives a prefer value for matter density equal to 0.09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43808" y="1763524"/>
                <a:ext cx="3456384" cy="5232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0.09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+0.30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−0.07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63524"/>
                <a:ext cx="34563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39552" y="2492896"/>
                <a:ext cx="74168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The WMAP last results are:</a:t>
                </a:r>
              </a:p>
              <a:p>
                <a:endParaRPr lang="en-US" dirty="0" smtClean="0"/>
              </a:p>
              <a:p>
                <a:r>
                  <a:rPr lang="fr-FR" dirty="0" smtClean="0"/>
                  <a:t>	</a:t>
                </a:r>
                <a:r>
                  <a:rPr lang="fr-FR" sz="24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0.046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±0.003</m:t>
                    </m:r>
                  </m:oMath>
                </a14:m>
                <a:r>
                  <a:rPr lang="fr-FR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=0.27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fr-FR" sz="2400" dirty="0" smtClean="0"/>
                  <a:t> 0.03</a:t>
                </a:r>
                <a:endParaRPr lang="fr-FR" sz="24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92896"/>
                <a:ext cx="7416824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740" t="-3593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704433" y="3717032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Supernovae results analyzed with torsion give a result statistically compatible with both dark matter and baryonic matter.</a:t>
            </a:r>
          </a:p>
          <a:p>
            <a:endParaRPr lang="en-US" dirty="0"/>
          </a:p>
          <a:p>
            <a:r>
              <a:rPr lang="en-US" dirty="0" smtClean="0"/>
              <a:t>However, torsion can contribute to a certain amount of dark matter.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 better to say that torsion without dark matter is not incompatible with Supernovae data. </a:t>
            </a:r>
          </a:p>
          <a:p>
            <a:endParaRPr lang="en-US" dirty="0"/>
          </a:p>
          <a:p>
            <a:r>
              <a:rPr lang="en-US" dirty="0" smtClean="0"/>
              <a:t>More data or probes should be used to definitely conclude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3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435280" cy="85010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dirty="0" smtClean="0"/>
              <a:t>Could torsion replace dark energy?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23528" y="908720"/>
                <a:ext cx="84969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test the hypothesis of a null cosmological constant by using the log likelihood ratio technic: Assume we want to test 2 different models: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496944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74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40668" y="2060848"/>
                <a:ext cx="7416824" cy="1055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can define the log likelihood ratio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𝐿𝑛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𝑀𝑎𝑥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𝑀𝑎𝑥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𝑒𝑟𝑒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8" y="2060848"/>
                <a:ext cx="7416824" cy="1055354"/>
              </a:xfrm>
              <a:prstGeom prst="rect">
                <a:avLst/>
              </a:prstGeom>
              <a:blipFill rotWithShape="1">
                <a:blip r:embed="rId4"/>
                <a:stretch>
                  <a:fillRect l="-740" t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18678" y="3717032"/>
                <a:ext cx="82417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probability distribution of this variable is approximately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distribution </a:t>
                </a:r>
                <a:r>
                  <a:rPr lang="en-US" dirty="0" smtClean="0"/>
                  <a:t>with a number of degree of freedom equal to the difference of </a:t>
                </a:r>
                <a:r>
                  <a:rPr lang="en-US" dirty="0" err="1" smtClean="0"/>
                  <a:t>ndof’s</a:t>
                </a:r>
                <a:r>
                  <a:rPr lang="en-US" dirty="0" smtClean="0"/>
                  <a:t> = 1</a:t>
                </a:r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8" y="3717032"/>
                <a:ext cx="8241754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66" t="-5660" r="-14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62318" y="3284984"/>
                <a:ext cx="2413738" cy="420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𝑚𝑖𝑛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318" y="3284984"/>
                <a:ext cx="2413738" cy="4201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39552" y="4581128"/>
                <a:ext cx="8352928" cy="646331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even parity 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sSup>
                      <m:sSup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𝑣𝑎𝑙𝑢𝑒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 ≅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          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𝑟𝑢𝑙𝑙𝑒𝑑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𝑜𝑢𝑡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 </a:t>
                </a:r>
              </a:p>
              <a:p>
                <a:r>
                  <a:rPr lang="en-US" dirty="0" smtClean="0"/>
                  <a:t>For odd parity   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𝑣𝑎𝑙𝑢𝑒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𝑟𝑢𝑙𝑙𝑒𝑑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𝑜𝑢𝑡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𝑠𝑖𝑔𝑚𝑎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35292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57" t="-5607" b="-12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79512" y="5517232"/>
                <a:ext cx="8784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This is not surprising because equation of state: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If acceleration today, then acceleration in the past: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↗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517232"/>
                <a:ext cx="878497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555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15200" y="6483716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24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570968" y="6237312"/>
            <a:ext cx="8177496" cy="369332"/>
            <a:chOff x="570968" y="6237312"/>
            <a:chExt cx="8177496" cy="369332"/>
          </a:xfrm>
        </p:grpSpPr>
        <p:sp>
          <p:nvSpPr>
            <p:cNvPr id="8" name="ZoneTexte 7"/>
            <p:cNvSpPr txBox="1"/>
            <p:nvPr/>
          </p:nvSpPr>
          <p:spPr>
            <a:xfrm>
              <a:off x="570968" y="6237312"/>
              <a:ext cx="784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n </a:t>
              </a:r>
              <a:r>
                <a:rPr lang="en-US" dirty="0">
                  <a:solidFill>
                    <a:srgbClr val="FF0000"/>
                  </a:solidFill>
                </a:rPr>
                <a:t>contradiction with previous publication (S. </a:t>
              </a:r>
              <a:r>
                <a:rPr lang="en-US" dirty="0" err="1">
                  <a:solidFill>
                    <a:srgbClr val="FF0000"/>
                  </a:solidFill>
                </a:rPr>
                <a:t>Capozziello</a:t>
              </a:r>
              <a:r>
                <a:rPr lang="en-US" dirty="0">
                  <a:solidFill>
                    <a:srgbClr val="FF0000"/>
                  </a:solidFill>
                </a:rPr>
                <a:t> et al. 2003)</a:t>
              </a:r>
            </a:p>
          </p:txBody>
        </p:sp>
        <p:sp>
          <p:nvSpPr>
            <p:cNvPr id="9" name="Bouton d’action : Suivant 8">
              <a:hlinkClick r:id="rId10" action="ppaction://hlinksldjump" highlightClick="1"/>
            </p:cNvPr>
            <p:cNvSpPr/>
            <p:nvPr/>
          </p:nvSpPr>
          <p:spPr>
            <a:xfrm>
              <a:off x="8028384" y="6309320"/>
              <a:ext cx="720080" cy="216024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60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609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dirty="0" err="1" smtClean="0"/>
              <a:t>Summary</a:t>
            </a:r>
            <a:r>
              <a:rPr lang="fr-FR" dirty="0" smtClean="0"/>
              <a:t> and </a:t>
            </a:r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26876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Standard general relativity should be extended to account for spin-orbital momentum coupling: Einstein-</a:t>
            </a:r>
            <a:r>
              <a:rPr lang="en-US" dirty="0" err="1" smtClean="0"/>
              <a:t>Cartan</a:t>
            </a:r>
            <a:r>
              <a:rPr lang="en-US" dirty="0" smtClean="0"/>
              <a:t> theory.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we apply torsion to cosmology we find: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Torsion can contribute to dark matter at a certain amount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Torsion as a source of dark energy is ruled out at more than 5 sigma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75656" y="609329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Usual problem in cosmology </a:t>
            </a:r>
            <a:r>
              <a:rPr lang="en-US" dirty="0" err="1" smtClean="0">
                <a:solidFill>
                  <a:srgbClr val="7030A0"/>
                </a:solidFill>
              </a:rPr>
              <a:t>i.e</a:t>
            </a:r>
            <a:r>
              <a:rPr lang="en-US" dirty="0" smtClean="0">
                <a:solidFill>
                  <a:srgbClr val="7030A0"/>
                </a:solidFill>
              </a:rPr>
              <a:t> : </a:t>
            </a:r>
            <a:r>
              <a:rPr lang="el-GR" dirty="0" smtClean="0">
                <a:solidFill>
                  <a:srgbClr val="7030A0"/>
                </a:solidFill>
              </a:rPr>
              <a:t>Λ</a:t>
            </a:r>
            <a:r>
              <a:rPr lang="en-US" dirty="0" smtClean="0">
                <a:solidFill>
                  <a:srgbClr val="7030A0"/>
                </a:solidFill>
              </a:rPr>
              <a:t> and vacuum energy!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271199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However these results are encouraging enough </a:t>
            </a:r>
            <a:r>
              <a:rPr lang="en-US" dirty="0" smtClean="0">
                <a:solidFill>
                  <a:srgbClr val="7030A0"/>
                </a:solidFill>
              </a:rPr>
              <a:t>to </a:t>
            </a:r>
            <a:r>
              <a:rPr lang="en-US" dirty="0">
                <a:solidFill>
                  <a:srgbClr val="7030A0"/>
                </a:solidFill>
              </a:rPr>
              <a:t>go further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Look at galaxies rotation curves: Need to </a:t>
            </a:r>
            <a:r>
              <a:rPr lang="en-US" dirty="0" smtClean="0">
                <a:solidFill>
                  <a:srgbClr val="7030A0"/>
                </a:solidFill>
              </a:rPr>
              <a:t>generalize </a:t>
            </a:r>
            <a:r>
              <a:rPr lang="en-US" dirty="0">
                <a:solidFill>
                  <a:srgbClr val="7030A0"/>
                </a:solidFill>
              </a:rPr>
              <a:t>the Schwarzschild’s equation. </a:t>
            </a:r>
            <a:r>
              <a:rPr lang="en-US" dirty="0" smtClean="0">
                <a:solidFill>
                  <a:srgbClr val="7030A0"/>
                </a:solidFill>
              </a:rPr>
              <a:t>Work </a:t>
            </a:r>
            <a:r>
              <a:rPr lang="en-US" dirty="0">
                <a:solidFill>
                  <a:srgbClr val="7030A0"/>
                </a:solidFill>
              </a:rPr>
              <a:t>in progress.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Use other probes: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CMB/BAO/WL/Clusters: </a:t>
            </a:r>
            <a:r>
              <a:rPr lang="en-US" dirty="0">
                <a:solidFill>
                  <a:srgbClr val="7030A0"/>
                </a:solidFill>
              </a:rPr>
              <a:t>p</a:t>
            </a:r>
            <a:r>
              <a:rPr lang="en-US" dirty="0" smtClean="0">
                <a:solidFill>
                  <a:srgbClr val="7030A0"/>
                </a:solidFill>
              </a:rPr>
              <a:t>hotons </a:t>
            </a:r>
            <a:r>
              <a:rPr lang="en-US" dirty="0">
                <a:solidFill>
                  <a:srgbClr val="7030A0"/>
                </a:solidFill>
              </a:rPr>
              <a:t>are not sensitive to torsion, </a:t>
            </a:r>
            <a:r>
              <a:rPr lang="en-US" dirty="0" smtClean="0">
                <a:solidFill>
                  <a:srgbClr val="7030A0"/>
                </a:solidFill>
              </a:rPr>
              <a:t>but dynamic </a:t>
            </a:r>
            <a:r>
              <a:rPr lang="en-US" dirty="0">
                <a:solidFill>
                  <a:srgbClr val="7030A0"/>
                </a:solidFill>
              </a:rPr>
              <a:t>is </a:t>
            </a:r>
            <a:r>
              <a:rPr lang="en-US" dirty="0" smtClean="0">
                <a:solidFill>
                  <a:srgbClr val="7030A0"/>
                </a:solidFill>
              </a:rPr>
              <a:t>different(perturbation), </a:t>
            </a:r>
            <a:r>
              <a:rPr lang="en-US" dirty="0">
                <a:solidFill>
                  <a:srgbClr val="7030A0"/>
                </a:solidFill>
              </a:rPr>
              <a:t>so everything should be recomputed.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</a:t>
            </a:r>
            <a:endParaRPr lang="en-US" dirty="0">
              <a:solidFill>
                <a:srgbClr val="7030A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1520" y="4837116"/>
                <a:ext cx="8568952" cy="11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ym typeface="Wingdings" pitchFamily="2" charset="2"/>
                  </a:rPr>
                  <a:t>But we </a:t>
                </a:r>
                <a:r>
                  <a:rPr lang="en-US" dirty="0">
                    <a:sym typeface="Wingdings" pitchFamily="2" charset="2"/>
                  </a:rPr>
                  <a:t>found a spin energy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of about 4% , corresponding to a state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itchFamily="2" charset="2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~1/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17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  <a:sym typeface="Wingdings" pitchFamily="2" charset="2"/>
                      </a:rPr>
                      <m:t>𝑠</m:t>
                    </m:r>
                  </m:oMath>
                </a14:m>
                <a:r>
                  <a:rPr lang="en-US" dirty="0"/>
                  <a:t> which is 42 orders of magnitude away from the naïve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−25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!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837116"/>
                <a:ext cx="8568952" cy="1112164"/>
              </a:xfrm>
              <a:prstGeom prst="rect">
                <a:avLst/>
              </a:prstGeom>
              <a:blipFill rotWithShape="1">
                <a:blip r:embed="rId3"/>
                <a:stretch>
                  <a:fillRect l="-427" t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15200" y="6462628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45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512511" cy="8570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26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39552" y="1556792"/>
            <a:ext cx="4464496" cy="369332"/>
            <a:chOff x="539552" y="1556792"/>
            <a:chExt cx="4464496" cy="369332"/>
          </a:xfrm>
        </p:grpSpPr>
        <p:sp>
          <p:nvSpPr>
            <p:cNvPr id="4" name="ZoneTexte 3"/>
            <p:cNvSpPr txBox="1"/>
            <p:nvPr/>
          </p:nvSpPr>
          <p:spPr>
            <a:xfrm>
              <a:off x="539552" y="1556792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1) Torsion and curvature ?</a:t>
              </a:r>
              <a:endParaRPr lang="en-US" dirty="0"/>
            </a:p>
          </p:txBody>
        </p:sp>
        <p:sp>
          <p:nvSpPr>
            <p:cNvPr id="5" name="Bouton d’action : Suivant 4">
              <a:hlinkClick r:id="rId2" action="ppaction://hlinksldjump" highlightClick="1"/>
            </p:cNvPr>
            <p:cNvSpPr/>
            <p:nvPr/>
          </p:nvSpPr>
          <p:spPr>
            <a:xfrm>
              <a:off x="4067944" y="1556792"/>
              <a:ext cx="576064" cy="36933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39552" y="23488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Torsion and large scale structures</a:t>
            </a:r>
            <a:endParaRPr lang="en-US" dirty="0"/>
          </a:p>
        </p:txBody>
      </p:sp>
      <p:sp>
        <p:nvSpPr>
          <p:cNvPr id="11" name="Bouton d’action : Suivant 10">
            <a:hlinkClick r:id="rId3" action="ppaction://hlinksldjump" highlightClick="1"/>
          </p:cNvPr>
          <p:cNvSpPr/>
          <p:nvPr/>
        </p:nvSpPr>
        <p:spPr>
          <a:xfrm>
            <a:off x="4999431" y="2348880"/>
            <a:ext cx="720080" cy="3693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39552" y="321297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Torsion and galaxies rotation </a:t>
            </a:r>
            <a:r>
              <a:rPr lang="fr-FR" dirty="0" err="1" smtClean="0"/>
              <a:t>curves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9" name="Bouton d’action : Suivant 8">
            <a:hlinkClick r:id="rId4" action="ppaction://hlinksldjump" highlightClick="1"/>
          </p:cNvPr>
          <p:cNvSpPr/>
          <p:nvPr/>
        </p:nvSpPr>
        <p:spPr>
          <a:xfrm>
            <a:off x="4999431" y="3284984"/>
            <a:ext cx="720080" cy="2973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6864" cy="792088"/>
          </a:xfrm>
        </p:spPr>
        <p:txBody>
          <a:bodyPr/>
          <a:lstStyle/>
          <a:p>
            <a:pPr marL="0" indent="0" algn="l">
              <a:buNone/>
            </a:pPr>
            <a:r>
              <a:rPr lang="fr-FR" sz="3200" dirty="0" smtClean="0"/>
              <a:t>Torsion and Galaxies rotation </a:t>
            </a:r>
            <a:r>
              <a:rPr lang="fr-FR" sz="3200" dirty="0" err="1" smtClean="0"/>
              <a:t>curves</a:t>
            </a:r>
            <a:endParaRPr lang="fr-FR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27</a:t>
            </a:fld>
            <a:endParaRPr lang="fr-FR"/>
          </a:p>
        </p:txBody>
      </p:sp>
      <p:pic>
        <p:nvPicPr>
          <p:cNvPr id="4" name="Image 3" descr="TorsionRotationCurve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t="11394" r="24667" b="3703"/>
          <a:stretch/>
        </p:blipFill>
        <p:spPr>
          <a:xfrm>
            <a:off x="2326764" y="1700808"/>
            <a:ext cx="4541520" cy="42062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9677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Yang1 and W.B. </a:t>
            </a:r>
            <a:r>
              <a:rPr lang="en-US" dirty="0" err="1" smtClean="0"/>
              <a:t>Yeung</a:t>
            </a:r>
            <a:r>
              <a:rPr lang="en-US" dirty="0" smtClean="0"/>
              <a:t> : arXiv:111.7062v1:</a:t>
            </a:r>
          </a:p>
          <a:p>
            <a:r>
              <a:rPr lang="en-US" dirty="0"/>
              <a:t>	</a:t>
            </a:r>
            <a:r>
              <a:rPr lang="en-US" dirty="0" smtClean="0"/>
              <a:t>Using a quadratic gravitational </a:t>
            </a:r>
            <a:r>
              <a:rPr lang="en-US" dirty="0" err="1" smtClean="0"/>
              <a:t>Lagrangian</a:t>
            </a:r>
            <a:r>
              <a:rPr lang="en-US" dirty="0" smtClean="0"/>
              <a:t> with torsion:</a:t>
            </a:r>
            <a:endParaRPr lang="fr-FR" dirty="0"/>
          </a:p>
        </p:txBody>
      </p:sp>
      <p:sp>
        <p:nvSpPr>
          <p:cNvPr id="6" name="Bouton d'action : Précédent 5">
            <a:hlinkClick r:id="rId3" action="ppaction://hlinksldjump" highlightClick="1"/>
          </p:cNvPr>
          <p:cNvSpPr/>
          <p:nvPr/>
        </p:nvSpPr>
        <p:spPr>
          <a:xfrm>
            <a:off x="8316416" y="5229200"/>
            <a:ext cx="64807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Torsion and curvature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11560" y="1412776"/>
                <a:ext cx="8280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the general case, assuming no special equation of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are free functions of time:</a:t>
                </a:r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12776"/>
                <a:ext cx="828092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8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115616" y="2492896"/>
                <a:ext cx="7128792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896"/>
                <a:ext cx="7128792" cy="9916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95536" y="371703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Torsion is not source of gravity:</a:t>
            </a:r>
          </a:p>
          <a:p>
            <a:r>
              <a:rPr lang="en-US" dirty="0" smtClean="0"/>
              <a:t>	Odd parity torsion doesn’t couple to dynamic (</a:t>
            </a:r>
            <a:r>
              <a:rPr lang="en-US" dirty="0" err="1" smtClean="0"/>
              <a:t>i.e</a:t>
            </a:r>
            <a:r>
              <a:rPr lang="en-US" dirty="0" smtClean="0"/>
              <a:t> curvature)</a:t>
            </a:r>
          </a:p>
          <a:p>
            <a:r>
              <a:rPr lang="en-US" dirty="0" smtClean="0"/>
              <a:t>	Even parity torsion couple to curvature through kinematic not dynamic </a:t>
            </a:r>
            <a:endParaRPr lang="en-US" dirty="0"/>
          </a:p>
        </p:txBody>
      </p:sp>
      <p:sp>
        <p:nvSpPr>
          <p:cNvPr id="7" name="Bouton d'action : Retour 6">
            <a:hlinkClick r:id="rId4" action="ppaction://hlinksldjump" highlightClick="1"/>
          </p:cNvPr>
          <p:cNvSpPr/>
          <p:nvPr/>
        </p:nvSpPr>
        <p:spPr>
          <a:xfrm>
            <a:off x="7816817" y="6165304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8388424" y="622802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5786" y="11663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possible measurements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Because geodesics are different for photons and spin ½ particles (neutrino)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Timing difference between photons and neutrinos in supernovae explosion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1987A Supernovae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Neutrino oscillation experiment OPERA. Time delay and supra luminal neutrino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Rotation curve of galaxies or the modify </a:t>
            </a:r>
            <a:r>
              <a:rPr lang="en-US" dirty="0" err="1" smtClean="0"/>
              <a:t>Schwartsfield</a:t>
            </a:r>
            <a:r>
              <a:rPr lang="en-US" dirty="0" smtClean="0"/>
              <a:t> solution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What is the effect of torsion on rotation curve of galaxy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Galaxies and cluster 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cosmological probes: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Supernovae 1a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CMB: effect of torsion in initial plasma (very high matter density)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Weak lensing should not be affected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Lensing is gravitational coupling between curvature and photon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Baryonic acoustic oscillation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Depends on the initial power spectrum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2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9006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dirty="0" smtClean="0"/>
              <a:t>Outlook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29600" cy="5400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Prelude</a:t>
            </a:r>
          </a:p>
          <a:p>
            <a:pPr marL="4572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Status </a:t>
            </a:r>
            <a:r>
              <a:rPr lang="en-US" sz="2800" dirty="0">
                <a:solidFill>
                  <a:schemeClr val="tx1"/>
                </a:solidFill>
              </a:rPr>
              <a:t>on dark Universe</a:t>
            </a:r>
          </a:p>
          <a:p>
            <a:pPr marL="4572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Einstein general relativity: quick reminder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Parallel transport and curvature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Limitation in GR</a:t>
            </a:r>
          </a:p>
          <a:p>
            <a:pPr marL="4572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Einstein-</a:t>
            </a:r>
            <a:r>
              <a:rPr lang="en-US" sz="2800" dirty="0" err="1">
                <a:solidFill>
                  <a:schemeClr val="tx1"/>
                </a:solidFill>
              </a:rPr>
              <a:t>Cartan</a:t>
            </a:r>
            <a:r>
              <a:rPr lang="en-US" sz="2800" dirty="0">
                <a:solidFill>
                  <a:schemeClr val="tx1"/>
                </a:solidFill>
              </a:rPr>
              <a:t> general relativity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Torsion:  what is that?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Parallel transport and torsion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Properties and advantages </a:t>
            </a:r>
          </a:p>
          <a:p>
            <a:pPr marL="4572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Results on supernovae with a twisted Universe</a:t>
            </a:r>
            <a:endParaRPr lang="en-US" sz="2000" dirty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</a:rPr>
              <a:t>Effect of torsion on Hubble diagram</a:t>
            </a:r>
          </a:p>
          <a:p>
            <a:pPr marL="4572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Summary and further </a:t>
            </a:r>
            <a:r>
              <a:rPr lang="en-US" sz="2800" dirty="0" smtClean="0">
                <a:solidFill>
                  <a:schemeClr val="tx1"/>
                </a:solidFill>
              </a:rPr>
              <a:t>work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294994" y="6165304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8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Parallel transport and Riemann tensor</a:t>
            </a:r>
            <a:endParaRPr lang="en-US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36296" y="6309320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30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67544" y="980728"/>
                <a:ext cx="7992888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s is in FT the change of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dirty="0" smtClean="0"/>
                  <a:t> during parallel transport is proportional to the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displacement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7992888" cy="668645"/>
              </a:xfrm>
              <a:prstGeom prst="rect">
                <a:avLst/>
              </a:prstGeom>
              <a:blipFill rotWithShape="1">
                <a:blip r:embed="rId19"/>
                <a:stretch>
                  <a:fillRect l="-686" t="-5455" r="-305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843808" y="2677314"/>
                <a:ext cx="253274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𝜇𝜈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677314"/>
                <a:ext cx="2532745" cy="391646"/>
              </a:xfrm>
              <a:prstGeom prst="rect">
                <a:avLst/>
              </a:prstGeom>
              <a:blipFill rotWithShape="1">
                <a:blip r:embed="rId2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539552" y="328498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can be compare to QED: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916810" y="3861048"/>
                <a:ext cx="2087238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𝑖𝑒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810" y="3861048"/>
                <a:ext cx="2087238" cy="391646"/>
              </a:xfrm>
              <a:prstGeom prst="rect">
                <a:avLst/>
              </a:prstGeom>
              <a:blipFill rotWithShape="1">
                <a:blip r:embed="rId21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203848" y="1669202"/>
                <a:ext cx="229787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669202"/>
                <a:ext cx="2297873" cy="391646"/>
              </a:xfrm>
              <a:prstGeom prst="rect">
                <a:avLst/>
              </a:prstGeom>
              <a:blipFill rotWithShape="1">
                <a:blip r:embed="rId2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11560" y="4509120"/>
                <a:ext cx="7848872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And the curvature tensor (Riemann) is defined as the change of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dirty="0" smtClean="0"/>
                  <a:t> parallel transported around a closed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09120"/>
                <a:ext cx="7848872" cy="669992"/>
              </a:xfrm>
              <a:prstGeom prst="rect">
                <a:avLst/>
              </a:prstGeom>
              <a:blipFill rotWithShape="1">
                <a:blip r:embed="rId23"/>
                <a:stretch>
                  <a:fillRect l="-621" t="-5455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411760" y="5229200"/>
                <a:ext cx="2988447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sSup>
                        <m:sSup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𝛽𝜇𝜈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sup>
                      </m:sSup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229200"/>
                <a:ext cx="2988447" cy="818879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Bouton d'action : Retour 15">
            <a:hlinkClick r:id="rId25" action="ppaction://hlinksldjump" highlightClick="1"/>
          </p:cNvPr>
          <p:cNvSpPr/>
          <p:nvPr/>
        </p:nvSpPr>
        <p:spPr>
          <a:xfrm>
            <a:off x="287524" y="5881454"/>
            <a:ext cx="504056" cy="33324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02196" y="1988840"/>
                <a:ext cx="7236804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𝜇𝜈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sup>
                    </m:sSup>
                  </m:oMath>
                </a14:m>
                <a:r>
                  <a:rPr lang="en-US" dirty="0" smtClean="0"/>
                  <a:t> is the affine connection (</a:t>
                </a:r>
                <a:r>
                  <a:rPr lang="en-US" dirty="0" err="1" smtClean="0"/>
                  <a:t>Christoffel</a:t>
                </a:r>
                <a:r>
                  <a:rPr lang="en-US" dirty="0" smtClean="0"/>
                  <a:t> symbols).</a:t>
                </a:r>
              </a:p>
              <a:p>
                <a:r>
                  <a:rPr lang="en-US" dirty="0" smtClean="0"/>
                  <a:t>The covariant derivative reads: </a:t>
                </a:r>
                <a:endParaRPr lang="en-US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6" y="1988840"/>
                <a:ext cx="7236804" cy="668645"/>
              </a:xfrm>
              <a:prstGeom prst="rect">
                <a:avLst/>
              </a:prstGeom>
              <a:blipFill rotWithShape="1">
                <a:blip r:embed="rId26"/>
                <a:stretch>
                  <a:fillRect l="-673" t="-5455" b="-1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Bouton d’action : Suivant 2">
            <a:hlinkClick r:id="rId27" action="ppaction://hlinksldjump" highlightClick="1"/>
          </p:cNvPr>
          <p:cNvSpPr/>
          <p:nvPr/>
        </p:nvSpPr>
        <p:spPr>
          <a:xfrm>
            <a:off x="7812360" y="3212976"/>
            <a:ext cx="648072" cy="3196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enthèses 17"/>
          <p:cNvSpPr/>
          <p:nvPr/>
        </p:nvSpPr>
        <p:spPr>
          <a:xfrm>
            <a:off x="7596336" y="3111915"/>
            <a:ext cx="1008112" cy="53310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Torsion definition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31</a:t>
            </a:fld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059832" y="2132856"/>
            <a:ext cx="50405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059832" y="3501008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535201" y="2744924"/>
                <a:ext cx="524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201" y="2744924"/>
                <a:ext cx="52463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320782" y="3897279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782" y="3897279"/>
                <a:ext cx="49847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Bouton d'action : Retour 20">
            <a:hlinkClick r:id="rId4" action="ppaction://hlinksldjump" highlightClick="1"/>
          </p:cNvPr>
          <p:cNvSpPr/>
          <p:nvPr/>
        </p:nvSpPr>
        <p:spPr>
          <a:xfrm>
            <a:off x="8391858" y="6002209"/>
            <a:ext cx="440213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/>
          <p:cNvGrpSpPr/>
          <p:nvPr/>
        </p:nvGrpSpPr>
        <p:grpSpPr>
          <a:xfrm>
            <a:off x="3495459" y="1988840"/>
            <a:ext cx="4024739" cy="1512168"/>
            <a:chOff x="3495459" y="1988840"/>
            <a:chExt cx="4024739" cy="1512168"/>
          </a:xfrm>
        </p:grpSpPr>
        <p:cxnSp>
          <p:nvCxnSpPr>
            <p:cNvPr id="12" name="Connecteur droit avec flèche 11"/>
            <p:cNvCxnSpPr/>
            <p:nvPr/>
          </p:nvCxnSpPr>
          <p:spPr>
            <a:xfrm flipH="1" flipV="1">
              <a:off x="5436096" y="1988840"/>
              <a:ext cx="216024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5796136" y="2352316"/>
                  <a:ext cx="1724062" cy="392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𝜇𝜈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352316"/>
                  <a:ext cx="1724062" cy="39260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Arc 24"/>
            <p:cNvSpPr/>
            <p:nvPr/>
          </p:nvSpPr>
          <p:spPr>
            <a:xfrm rot="20619592">
              <a:off x="3495459" y="2554440"/>
              <a:ext cx="1925941" cy="380970"/>
            </a:xfrm>
            <a:prstGeom prst="arc">
              <a:avLst>
                <a:gd name="adj1" fmla="val 10920720"/>
                <a:gd name="adj2" fmla="val 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563888" y="1268760"/>
            <a:ext cx="2232248" cy="2220925"/>
            <a:chOff x="3563888" y="1268760"/>
            <a:chExt cx="2232248" cy="2220925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3563888" y="1556792"/>
              <a:ext cx="223224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3640026" y="1268760"/>
                  <a:ext cx="1705787" cy="392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𝜇𝜈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0026" y="1268760"/>
                  <a:ext cx="1705787" cy="3926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c 25"/>
            <p:cNvSpPr/>
            <p:nvPr/>
          </p:nvSpPr>
          <p:spPr>
            <a:xfrm rot="16504405">
              <a:off x="3838827" y="2581833"/>
              <a:ext cx="1493456" cy="322247"/>
            </a:xfrm>
            <a:prstGeom prst="arc">
              <a:avLst>
                <a:gd name="adj1" fmla="val 10920720"/>
                <a:gd name="adj2" fmla="val 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611560" y="4581128"/>
            <a:ext cx="6934164" cy="1618026"/>
            <a:chOff x="611560" y="4581128"/>
            <a:chExt cx="6934164" cy="1618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11560" y="4581128"/>
                  <a:ext cx="61206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Then the difference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a14:m>
                  <a:r>
                    <a:rPr lang="en-US" dirty="0" smtClean="0"/>
                    <a:t> is: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4581128"/>
                  <a:ext cx="612068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97" t="-9836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1547664" y="5085184"/>
                  <a:ext cx="5920339" cy="483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p>
                      </m:sSup>
                    </m:oMath>
                  </a14:m>
                  <a:r>
                    <a:rPr lang="en-US" dirty="0" smtClean="0"/>
                    <a:t>     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]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𝜈𝜇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664" y="5085184"/>
                  <a:ext cx="5920339" cy="48346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611560" y="5805264"/>
                  <a:ext cx="6934164" cy="393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Where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a14:m>
                  <a:r>
                    <a:rPr lang="en-US" dirty="0" smtClean="0"/>
                    <a:t> is defined as the torsion tensor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5805264"/>
                  <a:ext cx="6934164" cy="39389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703" t="-923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e 28"/>
          <p:cNvGrpSpPr/>
          <p:nvPr/>
        </p:nvGrpSpPr>
        <p:grpSpPr>
          <a:xfrm>
            <a:off x="3059832" y="1988840"/>
            <a:ext cx="5792977" cy="2160240"/>
            <a:chOff x="3059832" y="1988840"/>
            <a:chExt cx="5792977" cy="2160240"/>
          </a:xfrm>
        </p:grpSpPr>
        <p:grpSp>
          <p:nvGrpSpPr>
            <p:cNvPr id="23" name="Groupe 22"/>
            <p:cNvGrpSpPr/>
            <p:nvPr/>
          </p:nvGrpSpPr>
          <p:grpSpPr>
            <a:xfrm>
              <a:off x="4819252" y="2929590"/>
              <a:ext cx="4033557" cy="1219490"/>
              <a:chOff x="4819252" y="2929590"/>
              <a:chExt cx="4033557" cy="12194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ZoneTexte 16"/>
                  <p:cNvSpPr txBox="1"/>
                  <p:nvPr/>
                </p:nvSpPr>
                <p:spPr>
                  <a:xfrm>
                    <a:off x="5940152" y="3448720"/>
                    <a:ext cx="2912657" cy="3926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𝜁</m:t>
                                </m:r>
                              </m:e>
                              <m:sup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+(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𝜇𝜈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sup>
                        </m:sSup>
                      </m:oMath>
                    </a14:m>
                    <a:r>
                      <a:rPr lang="en-US" dirty="0" smtClean="0"/>
                      <a:t>)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ZoneText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152" y="3448720"/>
                    <a:ext cx="2912657" cy="392608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t="-9375" r="-1464" b="-171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4819252" y="3789040"/>
                <a:ext cx="1696964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>
                <a:off x="6804248" y="2929590"/>
                <a:ext cx="936104" cy="427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necteur droit avec flèche 26"/>
            <p:cNvCxnSpPr/>
            <p:nvPr/>
          </p:nvCxnSpPr>
          <p:spPr>
            <a:xfrm flipV="1">
              <a:off x="3059832" y="1988840"/>
              <a:ext cx="2376263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472621" y="1465064"/>
            <a:ext cx="5323515" cy="2323976"/>
            <a:chOff x="472621" y="1465064"/>
            <a:chExt cx="5323515" cy="23239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472621" y="1740248"/>
                  <a:ext cx="2935419" cy="3926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p>
                      </m:sSup>
                    </m:oMath>
                  </a14:m>
                  <a:r>
                    <a:rPr lang="en-US" dirty="0" smtClean="0"/>
                    <a:t>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21" y="1740248"/>
                  <a:ext cx="2935419" cy="39260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9231" r="-1455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necteur droit avec flèche 10"/>
            <p:cNvCxnSpPr>
              <a:stCxn id="13" idx="1"/>
            </p:cNvCxnSpPr>
            <p:nvPr/>
          </p:nvCxnSpPr>
          <p:spPr>
            <a:xfrm flipH="1" flipV="1">
              <a:off x="1259632" y="2132856"/>
              <a:ext cx="1275569" cy="7967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stCxn id="16" idx="1"/>
            </p:cNvCxnSpPr>
            <p:nvPr/>
          </p:nvCxnSpPr>
          <p:spPr>
            <a:xfrm flipH="1">
              <a:off x="2535201" y="1465064"/>
              <a:ext cx="1104825" cy="275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3087613" y="1556792"/>
              <a:ext cx="2708523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What’s the meaning of these new equations of state?</a:t>
            </a:r>
            <a:endParaRPr lang="en-US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3888" y="1700808"/>
                <a:ext cx="1654235" cy="667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700808"/>
                <a:ext cx="1654235" cy="667106"/>
              </a:xfrm>
              <a:prstGeom prst="rect">
                <a:avLst/>
              </a:prstGeom>
              <a:blipFill rotWithShape="1">
                <a:blip r:embed="rId2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58557" y="2380160"/>
                <a:ext cx="80648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= any spin ½ matter density with null pressure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= spin density considered as a perfect fluid!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has a dimension of time and is assumed to be constant</a:t>
                </a:r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7" y="2380160"/>
                <a:ext cx="8064896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29" t="-3947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58557" y="364502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physics are inside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s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Source of torsion is spin ½ particle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rbital momentum or spin 1 are not source of torsion.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No spin orbital momentum coupling. Spin generates local torsion.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It contains the Planck constant and  GR and QM coupling. Expected to be small.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We assume it is not zero even though we don’t know how spins average?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………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Bouton d'action : Retour 6">
            <a:hlinkClick r:id="rId4" action="ppaction://hlinksldjump" highlightClick="1"/>
          </p:cNvPr>
          <p:cNvSpPr/>
          <p:nvPr/>
        </p:nvSpPr>
        <p:spPr>
          <a:xfrm>
            <a:off x="8172400" y="6165304"/>
            <a:ext cx="504056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62" y="188640"/>
            <a:ext cx="8964430" cy="85010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Solving the </a:t>
            </a:r>
            <a:r>
              <a:rPr lang="en-US" dirty="0" err="1" smtClean="0"/>
              <a:t>Friedmann</a:t>
            </a:r>
            <a:r>
              <a:rPr lang="en-US" dirty="0" smtClean="0"/>
              <a:t> equation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23528" y="1196752"/>
                <a:ext cx="4176464" cy="2479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+8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  <a:ea typeface="Cambria Math"/>
                        </a:rPr>
                        <m:t>Λ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3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𝜌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1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2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acc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600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4176464" cy="24791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e 72"/>
          <p:cNvGrpSpPr/>
          <p:nvPr/>
        </p:nvGrpSpPr>
        <p:grpSpPr>
          <a:xfrm>
            <a:off x="3923928" y="1430882"/>
            <a:ext cx="4752527" cy="1710086"/>
            <a:chOff x="3923928" y="1502890"/>
            <a:chExt cx="4752527" cy="1710086"/>
          </a:xfrm>
        </p:grpSpPr>
        <p:cxnSp>
          <p:nvCxnSpPr>
            <p:cNvPr id="7" name="Connecteur droit avec flèche 6"/>
            <p:cNvCxnSpPr/>
            <p:nvPr/>
          </p:nvCxnSpPr>
          <p:spPr>
            <a:xfrm>
              <a:off x="3995936" y="1628800"/>
              <a:ext cx="15841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ngle 20"/>
            <p:cNvCxnSpPr/>
            <p:nvPr/>
          </p:nvCxnSpPr>
          <p:spPr>
            <a:xfrm flipV="1">
              <a:off x="3923928" y="1772816"/>
              <a:ext cx="1656184" cy="144016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5661172" y="1502890"/>
              <a:ext cx="3015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eliminate f(t) and </a:t>
              </a:r>
              <a:r>
                <a:rPr lang="el-GR" dirty="0" smtClean="0"/>
                <a:t>ρ</a:t>
              </a:r>
              <a:r>
                <a:rPr lang="en-US" dirty="0" smtClean="0"/>
                <a:t>(t)</a:t>
              </a:r>
              <a:endParaRPr lang="fr-FR" dirty="0"/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4139952" y="1844824"/>
            <a:ext cx="4752528" cy="923330"/>
            <a:chOff x="4139952" y="1916832"/>
            <a:chExt cx="4752528" cy="923330"/>
          </a:xfrm>
        </p:grpSpPr>
        <p:sp>
          <p:nvSpPr>
            <p:cNvPr id="26" name="Accolade fermante 25"/>
            <p:cNvSpPr/>
            <p:nvPr/>
          </p:nvSpPr>
          <p:spPr>
            <a:xfrm>
              <a:off x="4139952" y="2060848"/>
              <a:ext cx="288032" cy="6480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avec flèche 27"/>
            <p:cNvCxnSpPr>
              <a:stCxn id="26" idx="1"/>
            </p:cNvCxnSpPr>
            <p:nvPr/>
          </p:nvCxnSpPr>
          <p:spPr>
            <a:xfrm>
              <a:off x="4427984" y="2384884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5652120" y="1916832"/>
              <a:ext cx="3240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are left with 2 first order differential equations and 2 unknown functions a(t) and b(t) </a:t>
              </a:r>
              <a:endParaRPr lang="fr-FR" dirty="0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35496" y="3284984"/>
            <a:ext cx="6300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solve it numerically with the </a:t>
            </a:r>
            <a:r>
              <a:rPr lang="en-US" dirty="0" err="1" smtClean="0"/>
              <a:t>Runge-Kutta</a:t>
            </a:r>
            <a:r>
              <a:rPr lang="en-US" dirty="0" smtClean="0"/>
              <a:t> algorithm.</a:t>
            </a:r>
          </a:p>
          <a:p>
            <a:r>
              <a:rPr lang="en-US" dirty="0"/>
              <a:t>	</a:t>
            </a:r>
            <a:r>
              <a:rPr lang="en-US" dirty="0" smtClean="0"/>
              <a:t>This is an iterative numerical algorithm</a:t>
            </a:r>
          </a:p>
          <a:p>
            <a:r>
              <a:rPr lang="en-US" dirty="0" smtClean="0"/>
              <a:t>Example: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a’(t) = 2 a(t)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Start from an initial value a(t</a:t>
            </a:r>
            <a:r>
              <a:rPr lang="en-US" baseline="-25000" dirty="0" smtClean="0"/>
              <a:t>0</a:t>
            </a:r>
            <a:r>
              <a:rPr lang="en-US" dirty="0" smtClean="0"/>
              <a:t>)=a</a:t>
            </a:r>
            <a:r>
              <a:rPr lang="en-US" baseline="-25000" dirty="0" smtClean="0"/>
              <a:t>0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Compute the derivative    a’(t</a:t>
            </a:r>
            <a:r>
              <a:rPr lang="en-US" baseline="-25000" dirty="0" smtClean="0"/>
              <a:t>0</a:t>
            </a:r>
            <a:r>
              <a:rPr lang="en-US" dirty="0" smtClean="0"/>
              <a:t>)=2 a</a:t>
            </a:r>
            <a:r>
              <a:rPr lang="en-US" baseline="-25000" dirty="0" smtClean="0"/>
              <a:t>0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Predict the new point at t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δ</a:t>
            </a:r>
            <a:r>
              <a:rPr lang="en-US" dirty="0" smtClean="0"/>
              <a:t>t using Tailor expansion : a(t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t</a:t>
            </a:r>
            <a:r>
              <a:rPr lang="en-US" baseline="-25000" dirty="0"/>
              <a:t>0</a:t>
            </a:r>
            <a:r>
              <a:rPr lang="en-US" dirty="0"/>
              <a:t>+</a:t>
            </a:r>
            <a:r>
              <a:rPr lang="el-GR" dirty="0"/>
              <a:t>δ</a:t>
            </a:r>
            <a:r>
              <a:rPr lang="en-US" dirty="0"/>
              <a:t>t) = a</a:t>
            </a:r>
            <a:r>
              <a:rPr lang="en-US" baseline="-25000" dirty="0"/>
              <a:t>0</a:t>
            </a:r>
            <a:r>
              <a:rPr lang="en-US" dirty="0"/>
              <a:t>+2a</a:t>
            </a:r>
            <a:r>
              <a:rPr lang="en-US" baseline="-25000" dirty="0"/>
              <a:t>0</a:t>
            </a:r>
            <a:r>
              <a:rPr lang="el-GR" dirty="0"/>
              <a:t> δ</a:t>
            </a:r>
            <a:r>
              <a:rPr lang="en-US" dirty="0"/>
              <a:t>t +…..= a</a:t>
            </a:r>
            <a:r>
              <a:rPr lang="en-US" baseline="-25000" dirty="0"/>
              <a:t>1</a:t>
            </a:r>
            <a:endParaRPr lang="en-US" dirty="0" smtClean="0"/>
          </a:p>
          <a:p>
            <a:pPr lvl="1"/>
            <a:r>
              <a:rPr lang="en-US" dirty="0" smtClean="0"/>
              <a:t>5.    Start </a:t>
            </a:r>
            <a:r>
              <a:rPr lang="en-US" dirty="0"/>
              <a:t>from this new value a(t</a:t>
            </a:r>
            <a:r>
              <a:rPr lang="en-US" baseline="-25000" dirty="0"/>
              <a:t>1</a:t>
            </a:r>
            <a:r>
              <a:rPr lang="en-US" dirty="0"/>
              <a:t>)=a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dirty="0" smtClean="0"/>
              <a:t>iterate</a:t>
            </a:r>
          </a:p>
          <a:p>
            <a:r>
              <a:rPr lang="en-US" dirty="0"/>
              <a:t>	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6120201" y="4857860"/>
            <a:ext cx="1620151" cy="1089412"/>
            <a:chOff x="6120201" y="4857860"/>
            <a:chExt cx="1620151" cy="1089412"/>
          </a:xfrm>
        </p:grpSpPr>
        <p:cxnSp>
          <p:nvCxnSpPr>
            <p:cNvPr id="48" name="Connecteur droit 47"/>
            <p:cNvCxnSpPr/>
            <p:nvPr/>
          </p:nvCxnSpPr>
          <p:spPr>
            <a:xfrm flipV="1">
              <a:off x="7524328" y="5073884"/>
              <a:ext cx="0" cy="50405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6444208" y="5037880"/>
              <a:ext cx="108012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2" name="ZoneTexte 51"/>
            <p:cNvSpPr txBox="1"/>
            <p:nvPr/>
          </p:nvSpPr>
          <p:spPr>
            <a:xfrm>
              <a:off x="7380312" y="55779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0</a:t>
              </a:r>
              <a:endParaRPr lang="fr-FR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120201" y="4857860"/>
              <a:ext cx="46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</p:grpSp>
      <p:cxnSp>
        <p:nvCxnSpPr>
          <p:cNvPr id="55" name="Connecteur droit avec flèche 54"/>
          <p:cNvCxnSpPr/>
          <p:nvPr/>
        </p:nvCxnSpPr>
        <p:spPr>
          <a:xfrm flipV="1">
            <a:off x="7533381" y="4218841"/>
            <a:ext cx="801141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 rot="5400000">
            <a:off x="4257016" y="1655751"/>
            <a:ext cx="4374382" cy="3456384"/>
          </a:xfrm>
          <a:prstGeom prst="arc">
            <a:avLst>
              <a:gd name="adj1" fmla="val 16706867"/>
              <a:gd name="adj2" fmla="val 21571774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1" name="Groupe 70"/>
          <p:cNvGrpSpPr/>
          <p:nvPr/>
        </p:nvGrpSpPr>
        <p:grpSpPr>
          <a:xfrm>
            <a:off x="6120201" y="4353804"/>
            <a:ext cx="2951791" cy="1602760"/>
            <a:chOff x="6120201" y="4353804"/>
            <a:chExt cx="2951791" cy="1602760"/>
          </a:xfrm>
        </p:grpSpPr>
        <p:cxnSp>
          <p:nvCxnSpPr>
            <p:cNvPr id="58" name="Connecteur droit 57"/>
            <p:cNvCxnSpPr/>
            <p:nvPr/>
          </p:nvCxnSpPr>
          <p:spPr>
            <a:xfrm flipV="1">
              <a:off x="7956376" y="4569828"/>
              <a:ext cx="36004" cy="10081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6444208" y="4569828"/>
              <a:ext cx="154817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>
              <a:off x="6120201" y="4353804"/>
              <a:ext cx="46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</a:t>
              </a:r>
              <a:endParaRPr lang="en-US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7812360" y="5587232"/>
              <a:ext cx="1259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=t</a:t>
              </a:r>
              <a:r>
                <a:rPr lang="en-US" baseline="-25000" dirty="0" smtClean="0"/>
                <a:t>0</a:t>
              </a:r>
              <a:r>
                <a:rPr lang="en-US" dirty="0" smtClean="0"/>
                <a:t>+</a:t>
              </a:r>
              <a:r>
                <a:rPr lang="el-GR" dirty="0"/>
                <a:t>δ</a:t>
              </a:r>
              <a:r>
                <a:rPr lang="en-US" dirty="0"/>
                <a:t>t</a:t>
              </a:r>
              <a:endParaRPr lang="fr-FR" dirty="0"/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5940152" y="3273684"/>
            <a:ext cx="3312368" cy="2673588"/>
            <a:chOff x="5940152" y="3273684"/>
            <a:chExt cx="3312368" cy="2673588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6444208" y="5577940"/>
              <a:ext cx="24482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 flipV="1">
              <a:off x="6444208" y="3489708"/>
              <a:ext cx="0" cy="2088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5940152" y="327368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a(t)</a:t>
              </a:r>
              <a:endParaRPr lang="en-US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8784497" y="5577940"/>
              <a:ext cx="46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</p:grpSp>
      <p:sp>
        <p:nvSpPr>
          <p:cNvPr id="68" name="ZoneTexte 67"/>
          <p:cNvSpPr txBox="1"/>
          <p:nvPr/>
        </p:nvSpPr>
        <p:spPr>
          <a:xfrm>
            <a:off x="107562" y="594928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used a forth order </a:t>
            </a:r>
            <a:r>
              <a:rPr lang="en-US" dirty="0" err="1" smtClean="0"/>
              <a:t>Runge-Kutta</a:t>
            </a:r>
            <a:r>
              <a:rPr lang="en-US" dirty="0" smtClean="0"/>
              <a:t> algorithm with an adaptive step in time such that the corresponding step in redshift is much smaller than the experimental redshift error (10</a:t>
            </a:r>
            <a:r>
              <a:rPr lang="en-US" baseline="30000" dirty="0" smtClean="0"/>
              <a:t>-5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333786" y="6474771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33</a:t>
            </a:fld>
            <a:endParaRPr lang="fr-FR" dirty="0"/>
          </a:p>
        </p:txBody>
      </p:sp>
      <p:sp>
        <p:nvSpPr>
          <p:cNvPr id="6" name="Bouton d'action : Retour 5">
            <a:hlinkClick r:id="rId3" action="ppaction://hlinksldjump" highlightClick="1"/>
          </p:cNvPr>
          <p:cNvSpPr/>
          <p:nvPr/>
        </p:nvSpPr>
        <p:spPr>
          <a:xfrm>
            <a:off x="8665650" y="6107851"/>
            <a:ext cx="342321" cy="32517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 animBg="1"/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412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r-FR" sz="3600" dirty="0" err="1" smtClean="0"/>
              <a:t>Capozziello</a:t>
            </a:r>
            <a:r>
              <a:rPr lang="fr-FR" sz="3600" dirty="0" smtClean="0"/>
              <a:t> et al(2003): </a:t>
            </a:r>
            <a:r>
              <a:rPr lang="fr-FR" sz="3600" dirty="0" err="1" smtClean="0"/>
              <a:t>Matching</a:t>
            </a:r>
            <a:r>
              <a:rPr lang="fr-FR" sz="3600" dirty="0" smtClean="0"/>
              <a:t> torsion </a:t>
            </a:r>
            <a:r>
              <a:rPr lang="fr-FR" sz="3600" dirty="0" err="1" smtClean="0"/>
              <a:t>lamba-term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observations.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52165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paper they assume the same </a:t>
            </a:r>
            <a:r>
              <a:rPr lang="en-US" dirty="0" err="1" smtClean="0"/>
              <a:t>Friedmann</a:t>
            </a:r>
            <a:r>
              <a:rPr lang="en-US" dirty="0" smtClean="0"/>
              <a:t> equations for the torsion fluid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324866" y="1979232"/>
                <a:ext cx="2201052" cy="1290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6" y="1979232"/>
                <a:ext cx="2201052" cy="12908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3923928" y="22789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857333" y="2263053"/>
                <a:ext cx="2919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33" y="2263053"/>
                <a:ext cx="291945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96952"/>
            <a:ext cx="3414504" cy="3420645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455159" y="2632385"/>
            <a:ext cx="5340977" cy="2356984"/>
            <a:chOff x="455159" y="2632385"/>
            <a:chExt cx="5340977" cy="2356984"/>
          </a:xfrm>
        </p:grpSpPr>
        <p:sp>
          <p:nvSpPr>
            <p:cNvPr id="8" name="ZoneTexte 7"/>
            <p:cNvSpPr txBox="1"/>
            <p:nvPr/>
          </p:nvSpPr>
          <p:spPr>
            <a:xfrm>
              <a:off x="455159" y="3789040"/>
              <a:ext cx="44733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missing factor 3 implies torsion is source of curvature and a constant “f” function with time which can be interpreted as a cosmological constant.</a:t>
              </a: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2691813" y="2632385"/>
              <a:ext cx="3104323" cy="1156655"/>
              <a:chOff x="2691813" y="2632385"/>
              <a:chExt cx="3104323" cy="1156655"/>
            </a:xfrm>
          </p:grpSpPr>
          <p:cxnSp>
            <p:nvCxnSpPr>
              <p:cNvPr id="12" name="Connecteur droit avec flèche 11"/>
              <p:cNvCxnSpPr>
                <a:stCxn id="4" idx="0"/>
              </p:cNvCxnSpPr>
              <p:nvPr/>
            </p:nvCxnSpPr>
            <p:spPr>
              <a:xfrm flipV="1">
                <a:off x="4572000" y="2632385"/>
                <a:ext cx="1224136" cy="2832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e 15"/>
              <p:cNvGrpSpPr/>
              <p:nvPr/>
            </p:nvGrpSpPr>
            <p:grpSpPr>
              <a:xfrm>
                <a:off x="2691813" y="2915652"/>
                <a:ext cx="2024203" cy="873388"/>
                <a:chOff x="2691813" y="2915652"/>
                <a:chExt cx="2024203" cy="873388"/>
              </a:xfrm>
            </p:grpSpPr>
            <p:sp>
              <p:nvSpPr>
                <p:cNvPr id="4" name="ZoneTexte 3"/>
                <p:cNvSpPr txBox="1"/>
                <p:nvPr/>
              </p:nvSpPr>
              <p:spPr>
                <a:xfrm>
                  <a:off x="4427984" y="2915652"/>
                  <a:ext cx="288032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  <p:cxnSp>
              <p:nvCxnSpPr>
                <p:cNvPr id="15" name="Connecteur droit avec flèche 14"/>
                <p:cNvCxnSpPr>
                  <a:stCxn id="4" idx="2"/>
                </p:cNvCxnSpPr>
                <p:nvPr/>
              </p:nvCxnSpPr>
              <p:spPr>
                <a:xfrm flipH="1">
                  <a:off x="2691813" y="3284984"/>
                  <a:ext cx="1880187" cy="50405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" name="ZoneTexte 17"/>
          <p:cNvSpPr txBox="1"/>
          <p:nvPr/>
        </p:nvSpPr>
        <p:spPr>
          <a:xfrm>
            <a:off x="395536" y="5157192"/>
            <a:ext cx="447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beginning I made the same kind of mistake and I got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xfrm>
            <a:off x="7315200" y="6467433"/>
            <a:ext cx="1828800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34</a:t>
            </a:fld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748947" y="2999827"/>
            <a:ext cx="8111871" cy="3426350"/>
            <a:chOff x="748947" y="3017933"/>
            <a:chExt cx="8111871" cy="3426350"/>
          </a:xfrm>
        </p:grpSpPr>
        <p:sp>
          <p:nvSpPr>
            <p:cNvPr id="10" name="ZoneTexte 9"/>
            <p:cNvSpPr txBox="1"/>
            <p:nvPr/>
          </p:nvSpPr>
          <p:spPr>
            <a:xfrm>
              <a:off x="748947" y="6030580"/>
              <a:ext cx="3885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Unfortunately it’s wrong!</a:t>
              </a:r>
              <a:endParaRPr lang="en-US" dirty="0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027" y="3017933"/>
              <a:ext cx="3577791" cy="3426350"/>
            </a:xfrm>
            <a:prstGeom prst="rect">
              <a:avLst/>
            </a:prstGeom>
          </p:spPr>
        </p:pic>
      </p:grpSp>
      <p:sp>
        <p:nvSpPr>
          <p:cNvPr id="13" name="Bouton d'action : Retour 12">
            <a:hlinkClick r:id="rId6" action="ppaction://hlinksldjump" highlightClick="1"/>
          </p:cNvPr>
          <p:cNvSpPr/>
          <p:nvPr/>
        </p:nvSpPr>
        <p:spPr>
          <a:xfrm>
            <a:off x="395536" y="6381806"/>
            <a:ext cx="288032" cy="3595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Torsion and large scale structures </a:t>
            </a:r>
            <a:endParaRPr lang="en-US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02241" y="1124744"/>
                <a:ext cx="7704856" cy="1244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Torsion is not source of curvature. Is standard gravity modify?</a:t>
                </a:r>
              </a:p>
              <a:p>
                <a:r>
                  <a:rPr lang="en-US" dirty="0" smtClean="0"/>
                  <a:t>In the most general case:</a:t>
                </a:r>
              </a:p>
              <a:p>
                <a:r>
                  <a:rPr lang="en-US" dirty="0" smtClean="0"/>
                  <a:t>		Even </a:t>
                </a:r>
                <a:r>
                  <a:rPr lang="en-US" dirty="0"/>
                  <a:t>parity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𝑗𝑘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en-US" dirty="0"/>
                  <a:t>		Odd parity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1" y="1124744"/>
                <a:ext cx="7704856" cy="1244956"/>
              </a:xfrm>
              <a:prstGeom prst="rect">
                <a:avLst/>
              </a:prstGeom>
              <a:blipFill rotWithShape="1">
                <a:blip r:embed="rId2"/>
                <a:stretch>
                  <a:fillRect l="-633" t="-2941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51520" y="2204864"/>
                <a:ext cx="3253198" cy="2543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𝐺𝑝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04864"/>
                <a:ext cx="3253198" cy="25439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99792" y="4608296"/>
                <a:ext cx="5007717" cy="71468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08296"/>
                <a:ext cx="5007717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4746806" y="2598478"/>
                <a:ext cx="2757871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06" y="2598478"/>
                <a:ext cx="2757871" cy="6649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788024" y="3284984"/>
                <a:ext cx="3073342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284984"/>
                <a:ext cx="3073342" cy="7371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fermante 8"/>
          <p:cNvSpPr/>
          <p:nvPr/>
        </p:nvSpPr>
        <p:spPr>
          <a:xfrm>
            <a:off x="3419872" y="2420888"/>
            <a:ext cx="288032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>
            <a:stCxn id="9" idx="1"/>
            <a:endCxn id="7" idx="1"/>
          </p:cNvCxnSpPr>
          <p:nvPr/>
        </p:nvCxnSpPr>
        <p:spPr>
          <a:xfrm>
            <a:off x="3707904" y="2924944"/>
            <a:ext cx="1038902" cy="6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563888" y="3645024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outon d'action : Retour 17">
            <a:hlinkClick r:id="rId7" action="ppaction://hlinksldjump" highlightClick="1"/>
          </p:cNvPr>
          <p:cNvSpPr/>
          <p:nvPr/>
        </p:nvSpPr>
        <p:spPr>
          <a:xfrm>
            <a:off x="8207097" y="6165304"/>
            <a:ext cx="325343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8532440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619672" y="5497182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Assuming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97182"/>
                <a:ext cx="273630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004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016956" y="6098812"/>
                <a:ext cx="2819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Acceleration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Deceleration 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56" y="6098812"/>
                <a:ext cx="2819977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1944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057034" y="5373216"/>
                <a:ext cx="1762790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34" y="5373216"/>
                <a:ext cx="1762790" cy="6138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>
            <a:stCxn id="20" idx="3"/>
            <a:endCxn id="24" idx="1"/>
          </p:cNvCxnSpPr>
          <p:nvPr/>
        </p:nvCxnSpPr>
        <p:spPr>
          <a:xfrm flipV="1">
            <a:off x="4355976" y="5680127"/>
            <a:ext cx="1701058" cy="1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938429" y="5322979"/>
            <a:ext cx="0" cy="174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Dynamic equation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83568" y="1484784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general case where s(t)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are functions of time we have: </a:t>
                </a:r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7344816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664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852117" y="2060848"/>
                <a:ext cx="500771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17" y="2060848"/>
                <a:ext cx="5007717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83568" y="2852936"/>
                <a:ext cx="7848872" cy="120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Odd parity torsion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doesn’t modify dynamic (Einstein curvature)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 </m:t>
                    </m:r>
                  </m:oMath>
                </a14:m>
                <a:r>
                  <a:rPr lang="en-US" dirty="0" smtClean="0"/>
                  <a:t>and s(t):=0 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/>
                  <a:t> always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Even parity torsion s(t) couple to gravity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case of constant torsion with time s(t)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852936"/>
                <a:ext cx="7848872" cy="1201676"/>
              </a:xfrm>
              <a:prstGeom prst="rect">
                <a:avLst/>
              </a:prstGeom>
              <a:blipFill rotWithShape="1">
                <a:blip r:embed="rId4"/>
                <a:stretch>
                  <a:fillRect l="-466" t="-13198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051502" y="3960300"/>
                <a:ext cx="4179734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+3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502" y="3960300"/>
                <a:ext cx="4179734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83568" y="4674983"/>
                <a:ext cx="7416824" cy="668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itchFamily="34" charset="0"/>
                  <a:buChar char="•"/>
                </a:pPr>
                <a:r>
                  <a:rPr lang="en-US" dirty="0"/>
                  <a:t>In that case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)~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2.75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odd parity,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2.25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for even parity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an empty universe:</a:t>
                </a:r>
                <a:endParaRPr lang="en-US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74983"/>
                <a:ext cx="7416824" cy="668966"/>
              </a:xfrm>
              <a:prstGeom prst="rect">
                <a:avLst/>
              </a:prstGeom>
              <a:blipFill rotWithShape="1">
                <a:blip r:embed="rId6"/>
                <a:stretch>
                  <a:fillRect l="-493" t="-60909" b="-5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206337" y="5322102"/>
                <a:ext cx="18349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337" y="5322102"/>
                <a:ext cx="183499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2267744" y="603765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Torsion generate inflation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9290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Einstein-Hilbert action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403648" y="1871872"/>
                <a:ext cx="241758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871872"/>
                <a:ext cx="2417585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827584" y="119675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Hilbert action yields the Einstein equation through the principle of least action: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139952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292080" y="1843083"/>
                <a:ext cx="2088232" cy="98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 the Ricci scalar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𝐺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43083"/>
                <a:ext cx="2088232" cy="989053"/>
              </a:xfrm>
              <a:prstGeom prst="rect">
                <a:avLst/>
              </a:prstGeom>
              <a:blipFill rotWithShape="1">
                <a:blip r:embed="rId3"/>
                <a:stretch>
                  <a:fillRect l="-2332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899592" y="29249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presence of matter the action becomes: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612440" y="3294276"/>
                <a:ext cx="3074047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40" y="3294276"/>
                <a:ext cx="3074047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27584" y="4124382"/>
                <a:ext cx="5256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action principle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 </m:t>
                    </m:r>
                  </m:oMath>
                </a14:m>
                <a:r>
                  <a:rPr lang="en-US" dirty="0" smtClean="0"/>
                  <a:t>leads to:</a:t>
                </a:r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24382"/>
                <a:ext cx="525658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44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11560" y="4581128"/>
                <a:ext cx="4770217" cy="829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</m:rad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𝜇𝜈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𝜇𝜈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81128"/>
                <a:ext cx="4770217" cy="8299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575931" y="5373216"/>
                <a:ext cx="7128042" cy="829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𝜇𝜈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</m:rad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𝑔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𝜇𝜈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</m:rad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𝜇𝜈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1" y="5373216"/>
                <a:ext cx="7128042" cy="8299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9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Einstein Equation 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95536" y="1115452"/>
                <a:ext cx="77768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Since the previous equation should hold for any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𝜇𝜈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15452"/>
                <a:ext cx="7776864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05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195736" y="1772816"/>
                <a:ext cx="4529958" cy="739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𝜅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72816"/>
                <a:ext cx="4529958" cy="739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355976" y="2852936"/>
                <a:ext cx="4752528" cy="7285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=−2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852936"/>
                <a:ext cx="4752528" cy="7285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>
            <a:endCxn id="6" idx="0"/>
          </p:cNvCxnSpPr>
          <p:nvPr/>
        </p:nvCxnSpPr>
        <p:spPr>
          <a:xfrm>
            <a:off x="6012160" y="2439921"/>
            <a:ext cx="720080" cy="413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51520" y="2511929"/>
                <a:ext cx="1406282" cy="6674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11929"/>
                <a:ext cx="1406282" cy="6674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763688" y="2880582"/>
                <a:ext cx="2396554" cy="6924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880582"/>
                <a:ext cx="2396554" cy="6924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>
            <a:endCxn id="10" idx="0"/>
          </p:cNvCxnSpPr>
          <p:nvPr/>
        </p:nvCxnSpPr>
        <p:spPr>
          <a:xfrm flipH="1">
            <a:off x="2961965" y="2511929"/>
            <a:ext cx="673931" cy="368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5" idx="1"/>
            <a:endCxn id="9" idx="0"/>
          </p:cNvCxnSpPr>
          <p:nvPr/>
        </p:nvCxnSpPr>
        <p:spPr>
          <a:xfrm flipH="1">
            <a:off x="954661" y="2142373"/>
            <a:ext cx="1241075" cy="369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291425" y="4006713"/>
                <a:ext cx="2634504" cy="61279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425" y="4006713"/>
                <a:ext cx="2634504" cy="6127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>
            <a:stCxn id="9" idx="2"/>
            <a:endCxn id="20" idx="1"/>
          </p:cNvCxnSpPr>
          <p:nvPr/>
        </p:nvCxnSpPr>
        <p:spPr>
          <a:xfrm>
            <a:off x="954661" y="3179419"/>
            <a:ext cx="2336764" cy="113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0" idx="2"/>
            <a:endCxn id="20" idx="0"/>
          </p:cNvCxnSpPr>
          <p:nvPr/>
        </p:nvCxnSpPr>
        <p:spPr>
          <a:xfrm>
            <a:off x="2961965" y="3573016"/>
            <a:ext cx="1646712" cy="433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6" idx="2"/>
            <a:endCxn id="20" idx="3"/>
          </p:cNvCxnSpPr>
          <p:nvPr/>
        </p:nvCxnSpPr>
        <p:spPr>
          <a:xfrm flipH="1">
            <a:off x="5925929" y="3581533"/>
            <a:ext cx="806311" cy="731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89446" y="49318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cosmological constant is introduced in the </a:t>
            </a:r>
            <a:r>
              <a:rPr lang="en-US" dirty="0" err="1" smtClean="0"/>
              <a:t>Lagrangian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58712" y="5301208"/>
                <a:ext cx="3735190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12" y="5301208"/>
                <a:ext cx="3735190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ZoneTexte 2051"/>
              <p:cNvSpPr txBox="1"/>
              <p:nvPr/>
            </p:nvSpPr>
            <p:spPr>
              <a:xfrm>
                <a:off x="5201913" y="5408492"/>
                <a:ext cx="3402535" cy="61279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2" name="ZoneTexte 2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13" y="5408492"/>
                <a:ext cx="3402535" cy="61279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4" name="Connecteur droit avec flèche 2053"/>
          <p:cNvCxnSpPr>
            <a:stCxn id="33" idx="3"/>
            <a:endCxn id="2052" idx="1"/>
          </p:cNvCxnSpPr>
          <p:nvPr/>
        </p:nvCxnSpPr>
        <p:spPr>
          <a:xfrm>
            <a:off x="4393902" y="5710648"/>
            <a:ext cx="808011" cy="4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59" y="188640"/>
            <a:ext cx="74888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acceleration occurs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39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51520" y="1340768"/>
                <a:ext cx="8640960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Assuming a maximally symmetric Universe and no equation of state for torsion:</a:t>
                </a:r>
                <a:r>
                  <a:rPr lang="en-US" dirty="0"/>
                  <a:t> </a:t>
                </a:r>
                <a:r>
                  <a:rPr lang="en-US" dirty="0" smtClean="0"/>
                  <a:t>			Even </a:t>
                </a:r>
                <a:r>
                  <a:rPr lang="en-US" dirty="0"/>
                  <a:t>parity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𝑗𝑘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𝑗𝑘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	Odd </a:t>
                </a:r>
                <a:r>
                  <a:rPr lang="en-US" dirty="0"/>
                  <a:t>parity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=−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640960" cy="967957"/>
              </a:xfrm>
              <a:prstGeom prst="rect">
                <a:avLst/>
              </a:prstGeom>
              <a:blipFill rotWithShape="1">
                <a:blip r:embed="rId2"/>
                <a:stretch>
                  <a:fillRect l="-564" t="-3774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39552" y="3573016"/>
                <a:ext cx="2218684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218684" cy="6138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6621067" y="2721944"/>
            <a:ext cx="25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Cosmological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635896" y="2600244"/>
                <a:ext cx="604653" cy="6127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00244"/>
                <a:ext cx="604653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/>
          <p:cNvCxnSpPr>
            <a:stCxn id="6" idx="3"/>
            <a:endCxn id="8" idx="1"/>
          </p:cNvCxnSpPr>
          <p:nvPr/>
        </p:nvCxnSpPr>
        <p:spPr>
          <a:xfrm flipV="1">
            <a:off x="2758236" y="2906610"/>
            <a:ext cx="877660" cy="973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3"/>
            <a:endCxn id="7" idx="1"/>
          </p:cNvCxnSpPr>
          <p:nvPr/>
        </p:nvCxnSpPr>
        <p:spPr>
          <a:xfrm>
            <a:off x="4240549" y="2906610"/>
            <a:ext cx="23805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635896" y="3522023"/>
                <a:ext cx="2520280" cy="7146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22023"/>
                <a:ext cx="252028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6607806" y="3707740"/>
            <a:ext cx="21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parity torsion</a:t>
            </a:r>
            <a:endParaRPr lang="en-US" dirty="0"/>
          </a:p>
        </p:txBody>
      </p:sp>
      <p:cxnSp>
        <p:nvCxnSpPr>
          <p:cNvPr id="17" name="Connecteur droit avec flèche 16"/>
          <p:cNvCxnSpPr>
            <a:stCxn id="6" idx="3"/>
            <a:endCxn id="13" idx="1"/>
          </p:cNvCxnSpPr>
          <p:nvPr/>
        </p:nvCxnSpPr>
        <p:spPr>
          <a:xfrm flipV="1">
            <a:off x="2758236" y="3879365"/>
            <a:ext cx="877660" cy="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3"/>
            <a:endCxn id="15" idx="1"/>
          </p:cNvCxnSpPr>
          <p:nvPr/>
        </p:nvCxnSpPr>
        <p:spPr>
          <a:xfrm>
            <a:off x="6156176" y="3879365"/>
            <a:ext cx="451630" cy="1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659447" y="4581128"/>
                <a:ext cx="42992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447" y="4581128"/>
                <a:ext cx="42992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6635875" y="4590054"/>
            <a:ext cx="21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 parity torsion</a:t>
            </a:r>
            <a:endParaRPr lang="en-US" dirty="0"/>
          </a:p>
        </p:txBody>
      </p:sp>
      <p:cxnSp>
        <p:nvCxnSpPr>
          <p:cNvPr id="28" name="Connecteur droit avec flèche 27"/>
          <p:cNvCxnSpPr>
            <a:stCxn id="22" idx="3"/>
            <a:endCxn id="23" idx="1"/>
          </p:cNvCxnSpPr>
          <p:nvPr/>
        </p:nvCxnSpPr>
        <p:spPr>
          <a:xfrm>
            <a:off x="4089372" y="4765794"/>
            <a:ext cx="2546503" cy="8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6" idx="3"/>
            <a:endCxn id="22" idx="1"/>
          </p:cNvCxnSpPr>
          <p:nvPr/>
        </p:nvCxnSpPr>
        <p:spPr>
          <a:xfrm>
            <a:off x="2758236" y="3879927"/>
            <a:ext cx="901211" cy="885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6864" cy="864096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 err="1" smtClean="0"/>
              <a:t>Parallel</a:t>
            </a:r>
            <a:r>
              <a:rPr lang="fr-FR" sz="3600" dirty="0" smtClean="0"/>
              <a:t> transport</a:t>
            </a:r>
            <a:r>
              <a:rPr lang="fr-FR" sz="3600" dirty="0"/>
              <a:t> </a:t>
            </a:r>
            <a:r>
              <a:rPr lang="fr-FR" sz="3600" dirty="0" smtClean="0"/>
              <a:t>in </a:t>
            </a:r>
            <a:r>
              <a:rPr lang="fr-FR" sz="3600" dirty="0" err="1" smtClean="0"/>
              <a:t>field</a:t>
            </a:r>
            <a:r>
              <a:rPr lang="fr-FR" sz="3600" dirty="0" smtClean="0"/>
              <a:t> </a:t>
            </a:r>
            <a:r>
              <a:rPr lang="fr-FR" sz="3600" dirty="0" err="1" smtClean="0"/>
              <a:t>theory</a:t>
            </a:r>
            <a:endParaRPr lang="fr-FR" sz="36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421088" y="5332139"/>
            <a:ext cx="60844" cy="206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395536" y="188640"/>
            <a:ext cx="8424936" cy="5086000"/>
            <a:chOff x="395536" y="74580"/>
            <a:chExt cx="8424936" cy="5086000"/>
          </a:xfrm>
        </p:grpSpPr>
        <p:sp>
          <p:nvSpPr>
            <p:cNvPr id="12" name="Rectangle 11"/>
            <p:cNvSpPr/>
            <p:nvPr/>
          </p:nvSpPr>
          <p:spPr>
            <a:xfrm>
              <a:off x="3581832" y="1060356"/>
              <a:ext cx="2383512" cy="280412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880592"/>
                <a:gd name="connsiteY0" fmla="*/ 0 h 655692"/>
                <a:gd name="connsiteX1" fmla="*/ 1728192 w 1880592"/>
                <a:gd name="connsiteY1" fmla="*/ 0 h 655692"/>
                <a:gd name="connsiteX2" fmla="*/ 1880592 w 1880592"/>
                <a:gd name="connsiteY2" fmla="*/ 655692 h 655692"/>
                <a:gd name="connsiteX3" fmla="*/ 0 w 1880592"/>
                <a:gd name="connsiteY3" fmla="*/ 648072 h 655692"/>
                <a:gd name="connsiteX4" fmla="*/ 0 w 1880592"/>
                <a:gd name="connsiteY4" fmla="*/ 0 h 655692"/>
                <a:gd name="connsiteX0" fmla="*/ 236220 w 2116812"/>
                <a:gd name="connsiteY0" fmla="*/ 0 h 655692"/>
                <a:gd name="connsiteX1" fmla="*/ 1964412 w 2116812"/>
                <a:gd name="connsiteY1" fmla="*/ 0 h 655692"/>
                <a:gd name="connsiteX2" fmla="*/ 2116812 w 2116812"/>
                <a:gd name="connsiteY2" fmla="*/ 655692 h 655692"/>
                <a:gd name="connsiteX3" fmla="*/ 0 w 2116812"/>
                <a:gd name="connsiteY3" fmla="*/ 640452 h 655692"/>
                <a:gd name="connsiteX4" fmla="*/ 236220 w 2116812"/>
                <a:gd name="connsiteY4" fmla="*/ 0 h 655692"/>
                <a:gd name="connsiteX0" fmla="*/ 236220 w 2261592"/>
                <a:gd name="connsiteY0" fmla="*/ 0 h 640452"/>
                <a:gd name="connsiteX1" fmla="*/ 1964412 w 2261592"/>
                <a:gd name="connsiteY1" fmla="*/ 0 h 640452"/>
                <a:gd name="connsiteX2" fmla="*/ 2261592 w 2261592"/>
                <a:gd name="connsiteY2" fmla="*/ 632832 h 640452"/>
                <a:gd name="connsiteX3" fmla="*/ 0 w 2261592"/>
                <a:gd name="connsiteY3" fmla="*/ 640452 h 640452"/>
                <a:gd name="connsiteX4" fmla="*/ 236220 w 2261592"/>
                <a:gd name="connsiteY4" fmla="*/ 0 h 640452"/>
                <a:gd name="connsiteX0" fmla="*/ 358140 w 2383512"/>
                <a:gd name="connsiteY0" fmla="*/ 0 h 640452"/>
                <a:gd name="connsiteX1" fmla="*/ 2086332 w 2383512"/>
                <a:gd name="connsiteY1" fmla="*/ 0 h 640452"/>
                <a:gd name="connsiteX2" fmla="*/ 2383512 w 2383512"/>
                <a:gd name="connsiteY2" fmla="*/ 632832 h 640452"/>
                <a:gd name="connsiteX3" fmla="*/ 0 w 2383512"/>
                <a:gd name="connsiteY3" fmla="*/ 640452 h 640452"/>
                <a:gd name="connsiteX4" fmla="*/ 358140 w 2383512"/>
                <a:gd name="connsiteY4" fmla="*/ 0 h 640452"/>
                <a:gd name="connsiteX0" fmla="*/ 358140 w 2383512"/>
                <a:gd name="connsiteY0" fmla="*/ 7620 h 648072"/>
                <a:gd name="connsiteX1" fmla="*/ 202537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358140 w 2383512"/>
                <a:gd name="connsiteY0" fmla="*/ 35052 h 675504"/>
                <a:gd name="connsiteX1" fmla="*/ 2078712 w 2383512"/>
                <a:gd name="connsiteY1" fmla="*/ 0 h 675504"/>
                <a:gd name="connsiteX2" fmla="*/ 2383512 w 2383512"/>
                <a:gd name="connsiteY2" fmla="*/ 667884 h 675504"/>
                <a:gd name="connsiteX3" fmla="*/ 0 w 2383512"/>
                <a:gd name="connsiteY3" fmla="*/ 675504 h 675504"/>
                <a:gd name="connsiteX4" fmla="*/ 358140 w 2383512"/>
                <a:gd name="connsiteY4" fmla="*/ 35052 h 675504"/>
                <a:gd name="connsiteX0" fmla="*/ 358140 w 2383512"/>
                <a:gd name="connsiteY0" fmla="*/ 1 h 640453"/>
                <a:gd name="connsiteX1" fmla="*/ 2170152 w 2383512"/>
                <a:gd name="connsiteY1" fmla="*/ 19813 h 640453"/>
                <a:gd name="connsiteX2" fmla="*/ 2383512 w 2383512"/>
                <a:gd name="connsiteY2" fmla="*/ 632833 h 640453"/>
                <a:gd name="connsiteX3" fmla="*/ 0 w 2383512"/>
                <a:gd name="connsiteY3" fmla="*/ 640453 h 640453"/>
                <a:gd name="connsiteX4" fmla="*/ 358140 w 2383512"/>
                <a:gd name="connsiteY4" fmla="*/ 1 h 640453"/>
                <a:gd name="connsiteX0" fmla="*/ 251460 w 2383512"/>
                <a:gd name="connsiteY0" fmla="*/ 0 h 623510"/>
                <a:gd name="connsiteX1" fmla="*/ 2170152 w 2383512"/>
                <a:gd name="connsiteY1" fmla="*/ 2870 h 623510"/>
                <a:gd name="connsiteX2" fmla="*/ 2383512 w 2383512"/>
                <a:gd name="connsiteY2" fmla="*/ 615890 h 623510"/>
                <a:gd name="connsiteX3" fmla="*/ 0 w 2383512"/>
                <a:gd name="connsiteY3" fmla="*/ 623510 h 623510"/>
                <a:gd name="connsiteX4" fmla="*/ 251460 w 2383512"/>
                <a:gd name="connsiteY4" fmla="*/ 0 h 623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512" h="623510">
                  <a:moveTo>
                    <a:pt x="251460" y="0"/>
                  </a:moveTo>
                  <a:lnTo>
                    <a:pt x="2170152" y="2870"/>
                  </a:lnTo>
                  <a:lnTo>
                    <a:pt x="2383512" y="615890"/>
                  </a:lnTo>
                  <a:lnTo>
                    <a:pt x="0" y="623510"/>
                  </a:lnTo>
                  <a:lnTo>
                    <a:pt x="25146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">
                  <a:rot lat="17373601" lon="0" rev="0"/>
                </a:camera>
                <a:lightRig rig="threePt" dir="t"/>
              </a:scene3d>
            </a:bodyPr>
            <a:lstStyle/>
            <a:p>
              <a:pPr algn="ctr"/>
              <a:r>
                <a:rPr lang="fr-FR" sz="2000" dirty="0" err="1" smtClean="0"/>
                <a:t>Nother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theorem</a:t>
              </a:r>
              <a:endParaRPr lang="fr-FR" sz="2000" dirty="0"/>
            </a:p>
          </p:txBody>
        </p:sp>
        <p:sp>
          <p:nvSpPr>
            <p:cNvPr id="17" name="Rectangle 11"/>
            <p:cNvSpPr/>
            <p:nvPr/>
          </p:nvSpPr>
          <p:spPr>
            <a:xfrm>
              <a:off x="2987824" y="1772816"/>
              <a:ext cx="3528392" cy="303271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880592"/>
                <a:gd name="connsiteY0" fmla="*/ 0 h 655692"/>
                <a:gd name="connsiteX1" fmla="*/ 1728192 w 1880592"/>
                <a:gd name="connsiteY1" fmla="*/ 0 h 655692"/>
                <a:gd name="connsiteX2" fmla="*/ 1880592 w 1880592"/>
                <a:gd name="connsiteY2" fmla="*/ 655692 h 655692"/>
                <a:gd name="connsiteX3" fmla="*/ 0 w 1880592"/>
                <a:gd name="connsiteY3" fmla="*/ 648072 h 655692"/>
                <a:gd name="connsiteX4" fmla="*/ 0 w 1880592"/>
                <a:gd name="connsiteY4" fmla="*/ 0 h 655692"/>
                <a:gd name="connsiteX0" fmla="*/ 236220 w 2116812"/>
                <a:gd name="connsiteY0" fmla="*/ 0 h 655692"/>
                <a:gd name="connsiteX1" fmla="*/ 1964412 w 2116812"/>
                <a:gd name="connsiteY1" fmla="*/ 0 h 655692"/>
                <a:gd name="connsiteX2" fmla="*/ 2116812 w 2116812"/>
                <a:gd name="connsiteY2" fmla="*/ 655692 h 655692"/>
                <a:gd name="connsiteX3" fmla="*/ 0 w 2116812"/>
                <a:gd name="connsiteY3" fmla="*/ 640452 h 655692"/>
                <a:gd name="connsiteX4" fmla="*/ 236220 w 2116812"/>
                <a:gd name="connsiteY4" fmla="*/ 0 h 655692"/>
                <a:gd name="connsiteX0" fmla="*/ 236220 w 2261592"/>
                <a:gd name="connsiteY0" fmla="*/ 0 h 640452"/>
                <a:gd name="connsiteX1" fmla="*/ 1964412 w 2261592"/>
                <a:gd name="connsiteY1" fmla="*/ 0 h 640452"/>
                <a:gd name="connsiteX2" fmla="*/ 2261592 w 2261592"/>
                <a:gd name="connsiteY2" fmla="*/ 632832 h 640452"/>
                <a:gd name="connsiteX3" fmla="*/ 0 w 2261592"/>
                <a:gd name="connsiteY3" fmla="*/ 640452 h 640452"/>
                <a:gd name="connsiteX4" fmla="*/ 236220 w 2261592"/>
                <a:gd name="connsiteY4" fmla="*/ 0 h 640452"/>
                <a:gd name="connsiteX0" fmla="*/ 358140 w 2383512"/>
                <a:gd name="connsiteY0" fmla="*/ 0 h 640452"/>
                <a:gd name="connsiteX1" fmla="*/ 2086332 w 2383512"/>
                <a:gd name="connsiteY1" fmla="*/ 0 h 640452"/>
                <a:gd name="connsiteX2" fmla="*/ 2383512 w 2383512"/>
                <a:gd name="connsiteY2" fmla="*/ 632832 h 640452"/>
                <a:gd name="connsiteX3" fmla="*/ 0 w 2383512"/>
                <a:gd name="connsiteY3" fmla="*/ 640452 h 640452"/>
                <a:gd name="connsiteX4" fmla="*/ 358140 w 2383512"/>
                <a:gd name="connsiteY4" fmla="*/ 0 h 640452"/>
                <a:gd name="connsiteX0" fmla="*/ 358140 w 2383512"/>
                <a:gd name="connsiteY0" fmla="*/ 7620 h 648072"/>
                <a:gd name="connsiteX1" fmla="*/ 202537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358140 w 2383512"/>
                <a:gd name="connsiteY0" fmla="*/ 35052 h 675504"/>
                <a:gd name="connsiteX1" fmla="*/ 2078712 w 2383512"/>
                <a:gd name="connsiteY1" fmla="*/ 0 h 675504"/>
                <a:gd name="connsiteX2" fmla="*/ 2383512 w 2383512"/>
                <a:gd name="connsiteY2" fmla="*/ 667884 h 675504"/>
                <a:gd name="connsiteX3" fmla="*/ 0 w 2383512"/>
                <a:gd name="connsiteY3" fmla="*/ 675504 h 675504"/>
                <a:gd name="connsiteX4" fmla="*/ 358140 w 2383512"/>
                <a:gd name="connsiteY4" fmla="*/ 35052 h 675504"/>
                <a:gd name="connsiteX0" fmla="*/ 358140 w 2383512"/>
                <a:gd name="connsiteY0" fmla="*/ 7620 h 648072"/>
                <a:gd name="connsiteX1" fmla="*/ 222284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239748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239748 w 2383512"/>
                <a:gd name="connsiteY4" fmla="*/ 0 h 654169"/>
                <a:gd name="connsiteX0" fmla="*/ 214011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214011 w 2383512"/>
                <a:gd name="connsiteY4" fmla="*/ 0 h 65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512" h="654169">
                  <a:moveTo>
                    <a:pt x="214011" y="0"/>
                  </a:moveTo>
                  <a:lnTo>
                    <a:pt x="2222842" y="6097"/>
                  </a:lnTo>
                  <a:lnTo>
                    <a:pt x="2383512" y="646549"/>
                  </a:lnTo>
                  <a:lnTo>
                    <a:pt x="0" y="654169"/>
                  </a:lnTo>
                  <a:lnTo>
                    <a:pt x="214011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">
                  <a:rot lat="17373601" lon="0" rev="0"/>
                </a:camera>
                <a:lightRig rig="threePt" dir="t"/>
              </a:scene3d>
            </a:bodyPr>
            <a:lstStyle/>
            <a:p>
              <a:pPr algn="ctr"/>
              <a:r>
                <a:rPr lang="fr-FR" sz="2800" dirty="0" smtClean="0"/>
                <a:t>Local invariance</a:t>
              </a:r>
              <a:endParaRPr lang="fr-FR" sz="2800" dirty="0"/>
            </a:p>
          </p:txBody>
        </p:sp>
        <p:sp>
          <p:nvSpPr>
            <p:cNvPr id="19" name="Rectangle 11"/>
            <p:cNvSpPr/>
            <p:nvPr/>
          </p:nvSpPr>
          <p:spPr>
            <a:xfrm>
              <a:off x="2305844" y="2496284"/>
              <a:ext cx="4858444" cy="36004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880592"/>
                <a:gd name="connsiteY0" fmla="*/ 0 h 655692"/>
                <a:gd name="connsiteX1" fmla="*/ 1728192 w 1880592"/>
                <a:gd name="connsiteY1" fmla="*/ 0 h 655692"/>
                <a:gd name="connsiteX2" fmla="*/ 1880592 w 1880592"/>
                <a:gd name="connsiteY2" fmla="*/ 655692 h 655692"/>
                <a:gd name="connsiteX3" fmla="*/ 0 w 1880592"/>
                <a:gd name="connsiteY3" fmla="*/ 648072 h 655692"/>
                <a:gd name="connsiteX4" fmla="*/ 0 w 1880592"/>
                <a:gd name="connsiteY4" fmla="*/ 0 h 655692"/>
                <a:gd name="connsiteX0" fmla="*/ 236220 w 2116812"/>
                <a:gd name="connsiteY0" fmla="*/ 0 h 655692"/>
                <a:gd name="connsiteX1" fmla="*/ 1964412 w 2116812"/>
                <a:gd name="connsiteY1" fmla="*/ 0 h 655692"/>
                <a:gd name="connsiteX2" fmla="*/ 2116812 w 2116812"/>
                <a:gd name="connsiteY2" fmla="*/ 655692 h 655692"/>
                <a:gd name="connsiteX3" fmla="*/ 0 w 2116812"/>
                <a:gd name="connsiteY3" fmla="*/ 640452 h 655692"/>
                <a:gd name="connsiteX4" fmla="*/ 236220 w 2116812"/>
                <a:gd name="connsiteY4" fmla="*/ 0 h 655692"/>
                <a:gd name="connsiteX0" fmla="*/ 236220 w 2261592"/>
                <a:gd name="connsiteY0" fmla="*/ 0 h 640452"/>
                <a:gd name="connsiteX1" fmla="*/ 1964412 w 2261592"/>
                <a:gd name="connsiteY1" fmla="*/ 0 h 640452"/>
                <a:gd name="connsiteX2" fmla="*/ 2261592 w 2261592"/>
                <a:gd name="connsiteY2" fmla="*/ 632832 h 640452"/>
                <a:gd name="connsiteX3" fmla="*/ 0 w 2261592"/>
                <a:gd name="connsiteY3" fmla="*/ 640452 h 640452"/>
                <a:gd name="connsiteX4" fmla="*/ 236220 w 2261592"/>
                <a:gd name="connsiteY4" fmla="*/ 0 h 640452"/>
                <a:gd name="connsiteX0" fmla="*/ 358140 w 2383512"/>
                <a:gd name="connsiteY0" fmla="*/ 0 h 640452"/>
                <a:gd name="connsiteX1" fmla="*/ 2086332 w 2383512"/>
                <a:gd name="connsiteY1" fmla="*/ 0 h 640452"/>
                <a:gd name="connsiteX2" fmla="*/ 2383512 w 2383512"/>
                <a:gd name="connsiteY2" fmla="*/ 632832 h 640452"/>
                <a:gd name="connsiteX3" fmla="*/ 0 w 2383512"/>
                <a:gd name="connsiteY3" fmla="*/ 640452 h 640452"/>
                <a:gd name="connsiteX4" fmla="*/ 358140 w 2383512"/>
                <a:gd name="connsiteY4" fmla="*/ 0 h 640452"/>
                <a:gd name="connsiteX0" fmla="*/ 358140 w 2383512"/>
                <a:gd name="connsiteY0" fmla="*/ 7620 h 648072"/>
                <a:gd name="connsiteX1" fmla="*/ 202537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358140 w 2383512"/>
                <a:gd name="connsiteY0" fmla="*/ 35052 h 675504"/>
                <a:gd name="connsiteX1" fmla="*/ 2078712 w 2383512"/>
                <a:gd name="connsiteY1" fmla="*/ 0 h 675504"/>
                <a:gd name="connsiteX2" fmla="*/ 2383512 w 2383512"/>
                <a:gd name="connsiteY2" fmla="*/ 667884 h 675504"/>
                <a:gd name="connsiteX3" fmla="*/ 0 w 2383512"/>
                <a:gd name="connsiteY3" fmla="*/ 675504 h 675504"/>
                <a:gd name="connsiteX4" fmla="*/ 358140 w 2383512"/>
                <a:gd name="connsiteY4" fmla="*/ 35052 h 675504"/>
                <a:gd name="connsiteX0" fmla="*/ 358140 w 2383512"/>
                <a:gd name="connsiteY0" fmla="*/ 7620 h 648072"/>
                <a:gd name="connsiteX1" fmla="*/ 222284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239748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239748 w 2383512"/>
                <a:gd name="connsiteY4" fmla="*/ 0 h 654169"/>
                <a:gd name="connsiteX0" fmla="*/ 191150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191150 w 2383512"/>
                <a:gd name="connsiteY4" fmla="*/ 0 h 654169"/>
                <a:gd name="connsiteX0" fmla="*/ 191150 w 2383512"/>
                <a:gd name="connsiteY0" fmla="*/ 0 h 654169"/>
                <a:gd name="connsiteX1" fmla="*/ 162227 w 2383512"/>
                <a:gd name="connsiteY1" fmla="*/ 11635 h 654169"/>
                <a:gd name="connsiteX2" fmla="*/ 2222842 w 2383512"/>
                <a:gd name="connsiteY2" fmla="*/ 6097 h 654169"/>
                <a:gd name="connsiteX3" fmla="*/ 2383512 w 2383512"/>
                <a:gd name="connsiteY3" fmla="*/ 646549 h 654169"/>
                <a:gd name="connsiteX4" fmla="*/ 0 w 2383512"/>
                <a:gd name="connsiteY4" fmla="*/ 654169 h 654169"/>
                <a:gd name="connsiteX5" fmla="*/ 191150 w 2383512"/>
                <a:gd name="connsiteY5" fmla="*/ 0 h 654169"/>
                <a:gd name="connsiteX0" fmla="*/ 164982 w 2383512"/>
                <a:gd name="connsiteY0" fmla="*/ 21335 h 648072"/>
                <a:gd name="connsiteX1" fmla="*/ 162227 w 2383512"/>
                <a:gd name="connsiteY1" fmla="*/ 5538 h 648072"/>
                <a:gd name="connsiteX2" fmla="*/ 2222842 w 2383512"/>
                <a:gd name="connsiteY2" fmla="*/ 0 h 648072"/>
                <a:gd name="connsiteX3" fmla="*/ 2383512 w 2383512"/>
                <a:gd name="connsiteY3" fmla="*/ 640452 h 648072"/>
                <a:gd name="connsiteX4" fmla="*/ 0 w 2383512"/>
                <a:gd name="connsiteY4" fmla="*/ 648072 h 648072"/>
                <a:gd name="connsiteX5" fmla="*/ 164982 w 2383512"/>
                <a:gd name="connsiteY5" fmla="*/ 21335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3512" h="648072">
                  <a:moveTo>
                    <a:pt x="164982" y="21335"/>
                  </a:moveTo>
                  <a:cubicBezTo>
                    <a:pt x="170294" y="25213"/>
                    <a:pt x="156915" y="1660"/>
                    <a:pt x="162227" y="5538"/>
                  </a:cubicBezTo>
                  <a:lnTo>
                    <a:pt x="2222842" y="0"/>
                  </a:lnTo>
                  <a:lnTo>
                    <a:pt x="2383512" y="640452"/>
                  </a:lnTo>
                  <a:lnTo>
                    <a:pt x="0" y="648072"/>
                  </a:lnTo>
                  <a:lnTo>
                    <a:pt x="164982" y="2133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">
                  <a:rot lat="17373601" lon="0" rev="0"/>
                </a:camera>
                <a:lightRig rig="threePt" dir="t"/>
              </a:scene3d>
            </a:bodyPr>
            <a:lstStyle/>
            <a:p>
              <a:pPr algn="ctr"/>
              <a:r>
                <a:rPr lang="fr-FR" sz="4000" dirty="0" err="1" smtClean="0"/>
                <a:t>Parallel</a:t>
              </a:r>
              <a:r>
                <a:rPr lang="fr-FR" sz="4000" dirty="0" smtClean="0"/>
                <a:t> transport</a:t>
              </a:r>
              <a:endParaRPr lang="fr-FR" sz="4000" dirty="0"/>
            </a:p>
          </p:txBody>
        </p:sp>
        <p:sp>
          <p:nvSpPr>
            <p:cNvPr id="26" name="Rectangle 11"/>
            <p:cNvSpPr/>
            <p:nvPr/>
          </p:nvSpPr>
          <p:spPr>
            <a:xfrm>
              <a:off x="1487468" y="3508629"/>
              <a:ext cx="6468908" cy="37528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880592"/>
                <a:gd name="connsiteY0" fmla="*/ 0 h 655692"/>
                <a:gd name="connsiteX1" fmla="*/ 1728192 w 1880592"/>
                <a:gd name="connsiteY1" fmla="*/ 0 h 655692"/>
                <a:gd name="connsiteX2" fmla="*/ 1880592 w 1880592"/>
                <a:gd name="connsiteY2" fmla="*/ 655692 h 655692"/>
                <a:gd name="connsiteX3" fmla="*/ 0 w 1880592"/>
                <a:gd name="connsiteY3" fmla="*/ 648072 h 655692"/>
                <a:gd name="connsiteX4" fmla="*/ 0 w 1880592"/>
                <a:gd name="connsiteY4" fmla="*/ 0 h 655692"/>
                <a:gd name="connsiteX0" fmla="*/ 236220 w 2116812"/>
                <a:gd name="connsiteY0" fmla="*/ 0 h 655692"/>
                <a:gd name="connsiteX1" fmla="*/ 1964412 w 2116812"/>
                <a:gd name="connsiteY1" fmla="*/ 0 h 655692"/>
                <a:gd name="connsiteX2" fmla="*/ 2116812 w 2116812"/>
                <a:gd name="connsiteY2" fmla="*/ 655692 h 655692"/>
                <a:gd name="connsiteX3" fmla="*/ 0 w 2116812"/>
                <a:gd name="connsiteY3" fmla="*/ 640452 h 655692"/>
                <a:gd name="connsiteX4" fmla="*/ 236220 w 2116812"/>
                <a:gd name="connsiteY4" fmla="*/ 0 h 655692"/>
                <a:gd name="connsiteX0" fmla="*/ 236220 w 2261592"/>
                <a:gd name="connsiteY0" fmla="*/ 0 h 640452"/>
                <a:gd name="connsiteX1" fmla="*/ 1964412 w 2261592"/>
                <a:gd name="connsiteY1" fmla="*/ 0 h 640452"/>
                <a:gd name="connsiteX2" fmla="*/ 2261592 w 2261592"/>
                <a:gd name="connsiteY2" fmla="*/ 632832 h 640452"/>
                <a:gd name="connsiteX3" fmla="*/ 0 w 2261592"/>
                <a:gd name="connsiteY3" fmla="*/ 640452 h 640452"/>
                <a:gd name="connsiteX4" fmla="*/ 236220 w 2261592"/>
                <a:gd name="connsiteY4" fmla="*/ 0 h 640452"/>
                <a:gd name="connsiteX0" fmla="*/ 358140 w 2383512"/>
                <a:gd name="connsiteY0" fmla="*/ 0 h 640452"/>
                <a:gd name="connsiteX1" fmla="*/ 2086332 w 2383512"/>
                <a:gd name="connsiteY1" fmla="*/ 0 h 640452"/>
                <a:gd name="connsiteX2" fmla="*/ 2383512 w 2383512"/>
                <a:gd name="connsiteY2" fmla="*/ 632832 h 640452"/>
                <a:gd name="connsiteX3" fmla="*/ 0 w 2383512"/>
                <a:gd name="connsiteY3" fmla="*/ 640452 h 640452"/>
                <a:gd name="connsiteX4" fmla="*/ 358140 w 2383512"/>
                <a:gd name="connsiteY4" fmla="*/ 0 h 640452"/>
                <a:gd name="connsiteX0" fmla="*/ 358140 w 2383512"/>
                <a:gd name="connsiteY0" fmla="*/ 7620 h 648072"/>
                <a:gd name="connsiteX1" fmla="*/ 202537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358140 w 2383512"/>
                <a:gd name="connsiteY0" fmla="*/ 35052 h 675504"/>
                <a:gd name="connsiteX1" fmla="*/ 2078712 w 2383512"/>
                <a:gd name="connsiteY1" fmla="*/ 0 h 675504"/>
                <a:gd name="connsiteX2" fmla="*/ 2383512 w 2383512"/>
                <a:gd name="connsiteY2" fmla="*/ 667884 h 675504"/>
                <a:gd name="connsiteX3" fmla="*/ 0 w 2383512"/>
                <a:gd name="connsiteY3" fmla="*/ 675504 h 675504"/>
                <a:gd name="connsiteX4" fmla="*/ 358140 w 2383512"/>
                <a:gd name="connsiteY4" fmla="*/ 35052 h 675504"/>
                <a:gd name="connsiteX0" fmla="*/ 358140 w 2383512"/>
                <a:gd name="connsiteY0" fmla="*/ 7620 h 648072"/>
                <a:gd name="connsiteX1" fmla="*/ 222284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239748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239748 w 2383512"/>
                <a:gd name="connsiteY4" fmla="*/ 0 h 654169"/>
                <a:gd name="connsiteX0" fmla="*/ 156596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156596 w 2383512"/>
                <a:gd name="connsiteY4" fmla="*/ 0 h 654169"/>
                <a:gd name="connsiteX0" fmla="*/ 156596 w 2383512"/>
                <a:gd name="connsiteY0" fmla="*/ 0 h 654169"/>
                <a:gd name="connsiteX1" fmla="*/ 2264418 w 2383512"/>
                <a:gd name="connsiteY1" fmla="*/ 19813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156596 w 2383512"/>
                <a:gd name="connsiteY4" fmla="*/ 0 h 654169"/>
                <a:gd name="connsiteX0" fmla="*/ 126107 w 2353023"/>
                <a:gd name="connsiteY0" fmla="*/ 0 h 695317"/>
                <a:gd name="connsiteX1" fmla="*/ 2233929 w 2353023"/>
                <a:gd name="connsiteY1" fmla="*/ 19813 h 695317"/>
                <a:gd name="connsiteX2" fmla="*/ 2353023 w 2353023"/>
                <a:gd name="connsiteY2" fmla="*/ 646549 h 695317"/>
                <a:gd name="connsiteX3" fmla="*/ 0 w 2353023"/>
                <a:gd name="connsiteY3" fmla="*/ 695317 h 695317"/>
                <a:gd name="connsiteX4" fmla="*/ 126107 w 2353023"/>
                <a:gd name="connsiteY4" fmla="*/ 0 h 695317"/>
                <a:gd name="connsiteX0" fmla="*/ 106705 w 2353023"/>
                <a:gd name="connsiteY0" fmla="*/ 21335 h 675504"/>
                <a:gd name="connsiteX1" fmla="*/ 2233929 w 2353023"/>
                <a:gd name="connsiteY1" fmla="*/ 0 h 675504"/>
                <a:gd name="connsiteX2" fmla="*/ 2353023 w 2353023"/>
                <a:gd name="connsiteY2" fmla="*/ 626736 h 675504"/>
                <a:gd name="connsiteX3" fmla="*/ 0 w 2353023"/>
                <a:gd name="connsiteY3" fmla="*/ 675504 h 675504"/>
                <a:gd name="connsiteX4" fmla="*/ 106705 w 2353023"/>
                <a:gd name="connsiteY4" fmla="*/ 21335 h 6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023" h="675504">
                  <a:moveTo>
                    <a:pt x="106705" y="21335"/>
                  </a:moveTo>
                  <a:lnTo>
                    <a:pt x="2233929" y="0"/>
                  </a:lnTo>
                  <a:lnTo>
                    <a:pt x="2353023" y="626736"/>
                  </a:lnTo>
                  <a:lnTo>
                    <a:pt x="0" y="675504"/>
                  </a:lnTo>
                  <a:lnTo>
                    <a:pt x="106705" y="2133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">
                  <a:rot lat="17373601" lon="0" rev="0"/>
                </a:camera>
                <a:lightRig rig="threePt" dir="t"/>
              </a:scene3d>
            </a:bodyPr>
            <a:lstStyle/>
            <a:p>
              <a:pPr algn="ctr"/>
              <a:r>
                <a:rPr lang="fr-FR" sz="4000" dirty="0" smtClean="0"/>
                <a:t>Covariante </a:t>
              </a:r>
              <a:r>
                <a:rPr lang="fr-FR" sz="4000" dirty="0" err="1" smtClean="0"/>
                <a:t>derivative</a:t>
              </a:r>
              <a:endParaRPr lang="fr-FR" sz="4000" dirty="0"/>
            </a:p>
          </p:txBody>
        </p:sp>
        <p:sp>
          <p:nvSpPr>
            <p:cNvPr id="27" name="Rectangle 11"/>
            <p:cNvSpPr/>
            <p:nvPr/>
          </p:nvSpPr>
          <p:spPr>
            <a:xfrm>
              <a:off x="395536" y="4586530"/>
              <a:ext cx="8424936" cy="574050"/>
            </a:xfrm>
            <a:custGeom>
              <a:avLst/>
              <a:gdLst>
                <a:gd name="connsiteX0" fmla="*/ 0 w 1728192"/>
                <a:gd name="connsiteY0" fmla="*/ 0 h 648072"/>
                <a:gd name="connsiteX1" fmla="*/ 1728192 w 1728192"/>
                <a:gd name="connsiteY1" fmla="*/ 0 h 648072"/>
                <a:gd name="connsiteX2" fmla="*/ 1728192 w 1728192"/>
                <a:gd name="connsiteY2" fmla="*/ 648072 h 648072"/>
                <a:gd name="connsiteX3" fmla="*/ 0 w 1728192"/>
                <a:gd name="connsiteY3" fmla="*/ 648072 h 648072"/>
                <a:gd name="connsiteX4" fmla="*/ 0 w 1728192"/>
                <a:gd name="connsiteY4" fmla="*/ 0 h 648072"/>
                <a:gd name="connsiteX0" fmla="*/ 0 w 1880592"/>
                <a:gd name="connsiteY0" fmla="*/ 0 h 655692"/>
                <a:gd name="connsiteX1" fmla="*/ 1728192 w 1880592"/>
                <a:gd name="connsiteY1" fmla="*/ 0 h 655692"/>
                <a:gd name="connsiteX2" fmla="*/ 1880592 w 1880592"/>
                <a:gd name="connsiteY2" fmla="*/ 655692 h 655692"/>
                <a:gd name="connsiteX3" fmla="*/ 0 w 1880592"/>
                <a:gd name="connsiteY3" fmla="*/ 648072 h 655692"/>
                <a:gd name="connsiteX4" fmla="*/ 0 w 1880592"/>
                <a:gd name="connsiteY4" fmla="*/ 0 h 655692"/>
                <a:gd name="connsiteX0" fmla="*/ 236220 w 2116812"/>
                <a:gd name="connsiteY0" fmla="*/ 0 h 655692"/>
                <a:gd name="connsiteX1" fmla="*/ 1964412 w 2116812"/>
                <a:gd name="connsiteY1" fmla="*/ 0 h 655692"/>
                <a:gd name="connsiteX2" fmla="*/ 2116812 w 2116812"/>
                <a:gd name="connsiteY2" fmla="*/ 655692 h 655692"/>
                <a:gd name="connsiteX3" fmla="*/ 0 w 2116812"/>
                <a:gd name="connsiteY3" fmla="*/ 640452 h 655692"/>
                <a:gd name="connsiteX4" fmla="*/ 236220 w 2116812"/>
                <a:gd name="connsiteY4" fmla="*/ 0 h 655692"/>
                <a:gd name="connsiteX0" fmla="*/ 236220 w 2261592"/>
                <a:gd name="connsiteY0" fmla="*/ 0 h 640452"/>
                <a:gd name="connsiteX1" fmla="*/ 1964412 w 2261592"/>
                <a:gd name="connsiteY1" fmla="*/ 0 h 640452"/>
                <a:gd name="connsiteX2" fmla="*/ 2261592 w 2261592"/>
                <a:gd name="connsiteY2" fmla="*/ 632832 h 640452"/>
                <a:gd name="connsiteX3" fmla="*/ 0 w 2261592"/>
                <a:gd name="connsiteY3" fmla="*/ 640452 h 640452"/>
                <a:gd name="connsiteX4" fmla="*/ 236220 w 2261592"/>
                <a:gd name="connsiteY4" fmla="*/ 0 h 640452"/>
                <a:gd name="connsiteX0" fmla="*/ 358140 w 2383512"/>
                <a:gd name="connsiteY0" fmla="*/ 0 h 640452"/>
                <a:gd name="connsiteX1" fmla="*/ 2086332 w 2383512"/>
                <a:gd name="connsiteY1" fmla="*/ 0 h 640452"/>
                <a:gd name="connsiteX2" fmla="*/ 2383512 w 2383512"/>
                <a:gd name="connsiteY2" fmla="*/ 632832 h 640452"/>
                <a:gd name="connsiteX3" fmla="*/ 0 w 2383512"/>
                <a:gd name="connsiteY3" fmla="*/ 640452 h 640452"/>
                <a:gd name="connsiteX4" fmla="*/ 358140 w 2383512"/>
                <a:gd name="connsiteY4" fmla="*/ 0 h 640452"/>
                <a:gd name="connsiteX0" fmla="*/ 358140 w 2383512"/>
                <a:gd name="connsiteY0" fmla="*/ 7620 h 648072"/>
                <a:gd name="connsiteX1" fmla="*/ 202537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358140 w 2383512"/>
                <a:gd name="connsiteY0" fmla="*/ 35052 h 675504"/>
                <a:gd name="connsiteX1" fmla="*/ 2078712 w 2383512"/>
                <a:gd name="connsiteY1" fmla="*/ 0 h 675504"/>
                <a:gd name="connsiteX2" fmla="*/ 2383512 w 2383512"/>
                <a:gd name="connsiteY2" fmla="*/ 667884 h 675504"/>
                <a:gd name="connsiteX3" fmla="*/ 0 w 2383512"/>
                <a:gd name="connsiteY3" fmla="*/ 675504 h 675504"/>
                <a:gd name="connsiteX4" fmla="*/ 358140 w 2383512"/>
                <a:gd name="connsiteY4" fmla="*/ 35052 h 675504"/>
                <a:gd name="connsiteX0" fmla="*/ 358140 w 2383512"/>
                <a:gd name="connsiteY0" fmla="*/ 7620 h 648072"/>
                <a:gd name="connsiteX1" fmla="*/ 222284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358140 w 2383512"/>
                <a:gd name="connsiteY4" fmla="*/ 7620 h 648072"/>
                <a:gd name="connsiteX0" fmla="*/ 239748 w 2383512"/>
                <a:gd name="connsiteY0" fmla="*/ 0 h 654169"/>
                <a:gd name="connsiteX1" fmla="*/ 2222842 w 2383512"/>
                <a:gd name="connsiteY1" fmla="*/ 6097 h 654169"/>
                <a:gd name="connsiteX2" fmla="*/ 2383512 w 2383512"/>
                <a:gd name="connsiteY2" fmla="*/ 646549 h 654169"/>
                <a:gd name="connsiteX3" fmla="*/ 0 w 2383512"/>
                <a:gd name="connsiteY3" fmla="*/ 654169 h 654169"/>
                <a:gd name="connsiteX4" fmla="*/ 239748 w 2383512"/>
                <a:gd name="connsiteY4" fmla="*/ 0 h 654169"/>
                <a:gd name="connsiteX0" fmla="*/ 131959 w 2383512"/>
                <a:gd name="connsiteY0" fmla="*/ 2506 h 648072"/>
                <a:gd name="connsiteX1" fmla="*/ 2222842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131959 w 2383512"/>
                <a:gd name="connsiteY4" fmla="*/ 2506 h 648072"/>
                <a:gd name="connsiteX0" fmla="*/ 131959 w 2383512"/>
                <a:gd name="connsiteY0" fmla="*/ 2506 h 648072"/>
                <a:gd name="connsiteX1" fmla="*/ 2253023 w 2383512"/>
                <a:gd name="connsiteY1" fmla="*/ 0 h 648072"/>
                <a:gd name="connsiteX2" fmla="*/ 2383512 w 2383512"/>
                <a:gd name="connsiteY2" fmla="*/ 640452 h 648072"/>
                <a:gd name="connsiteX3" fmla="*/ 0 w 2383512"/>
                <a:gd name="connsiteY3" fmla="*/ 648072 h 648072"/>
                <a:gd name="connsiteX4" fmla="*/ 131959 w 2383512"/>
                <a:gd name="connsiteY4" fmla="*/ 2506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3512" h="648072">
                  <a:moveTo>
                    <a:pt x="131959" y="2506"/>
                  </a:moveTo>
                  <a:lnTo>
                    <a:pt x="2253023" y="0"/>
                  </a:lnTo>
                  <a:lnTo>
                    <a:pt x="2383512" y="640452"/>
                  </a:lnTo>
                  <a:lnTo>
                    <a:pt x="0" y="648072"/>
                  </a:lnTo>
                  <a:lnTo>
                    <a:pt x="131959" y="250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Relaxed">
                  <a:rot lat="17373601" lon="0" rev="0"/>
                </a:camera>
                <a:lightRig rig="threePt" dir="t"/>
              </a:scene3d>
            </a:bodyPr>
            <a:lstStyle/>
            <a:p>
              <a:pPr algn="ctr"/>
              <a:r>
                <a:rPr lang="fr-FR" sz="4400" dirty="0" smtClean="0"/>
                <a:t>Field </a:t>
              </a:r>
              <a:r>
                <a:rPr lang="fr-FR" sz="4400" dirty="0" err="1" smtClean="0"/>
                <a:t>definition</a:t>
              </a:r>
              <a:r>
                <a:rPr lang="fr-FR" sz="4400" dirty="0" smtClean="0"/>
                <a:t> and interaction</a:t>
              </a:r>
              <a:endParaRPr lang="fr-FR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11"/>
                <p:cNvSpPr/>
                <p:nvPr/>
              </p:nvSpPr>
              <p:spPr>
                <a:xfrm>
                  <a:off x="4421088" y="74580"/>
                  <a:ext cx="798984" cy="250455"/>
                </a:xfrm>
                <a:custGeom>
                  <a:avLst/>
                  <a:gdLst>
                    <a:gd name="connsiteX0" fmla="*/ 0 w 1728192"/>
                    <a:gd name="connsiteY0" fmla="*/ 0 h 648072"/>
                    <a:gd name="connsiteX1" fmla="*/ 1728192 w 1728192"/>
                    <a:gd name="connsiteY1" fmla="*/ 0 h 648072"/>
                    <a:gd name="connsiteX2" fmla="*/ 1728192 w 1728192"/>
                    <a:gd name="connsiteY2" fmla="*/ 648072 h 648072"/>
                    <a:gd name="connsiteX3" fmla="*/ 0 w 1728192"/>
                    <a:gd name="connsiteY3" fmla="*/ 648072 h 648072"/>
                    <a:gd name="connsiteX4" fmla="*/ 0 w 1728192"/>
                    <a:gd name="connsiteY4" fmla="*/ 0 h 648072"/>
                    <a:gd name="connsiteX0" fmla="*/ 0 w 1880592"/>
                    <a:gd name="connsiteY0" fmla="*/ 0 h 655692"/>
                    <a:gd name="connsiteX1" fmla="*/ 1728192 w 1880592"/>
                    <a:gd name="connsiteY1" fmla="*/ 0 h 655692"/>
                    <a:gd name="connsiteX2" fmla="*/ 1880592 w 1880592"/>
                    <a:gd name="connsiteY2" fmla="*/ 655692 h 655692"/>
                    <a:gd name="connsiteX3" fmla="*/ 0 w 1880592"/>
                    <a:gd name="connsiteY3" fmla="*/ 648072 h 655692"/>
                    <a:gd name="connsiteX4" fmla="*/ 0 w 1880592"/>
                    <a:gd name="connsiteY4" fmla="*/ 0 h 655692"/>
                    <a:gd name="connsiteX0" fmla="*/ 236220 w 2116812"/>
                    <a:gd name="connsiteY0" fmla="*/ 0 h 655692"/>
                    <a:gd name="connsiteX1" fmla="*/ 1964412 w 2116812"/>
                    <a:gd name="connsiteY1" fmla="*/ 0 h 655692"/>
                    <a:gd name="connsiteX2" fmla="*/ 2116812 w 2116812"/>
                    <a:gd name="connsiteY2" fmla="*/ 655692 h 655692"/>
                    <a:gd name="connsiteX3" fmla="*/ 0 w 2116812"/>
                    <a:gd name="connsiteY3" fmla="*/ 640452 h 655692"/>
                    <a:gd name="connsiteX4" fmla="*/ 236220 w 2116812"/>
                    <a:gd name="connsiteY4" fmla="*/ 0 h 655692"/>
                    <a:gd name="connsiteX0" fmla="*/ 236220 w 2261592"/>
                    <a:gd name="connsiteY0" fmla="*/ 0 h 640452"/>
                    <a:gd name="connsiteX1" fmla="*/ 1964412 w 2261592"/>
                    <a:gd name="connsiteY1" fmla="*/ 0 h 640452"/>
                    <a:gd name="connsiteX2" fmla="*/ 2261592 w 2261592"/>
                    <a:gd name="connsiteY2" fmla="*/ 632832 h 640452"/>
                    <a:gd name="connsiteX3" fmla="*/ 0 w 2261592"/>
                    <a:gd name="connsiteY3" fmla="*/ 640452 h 640452"/>
                    <a:gd name="connsiteX4" fmla="*/ 236220 w 2261592"/>
                    <a:gd name="connsiteY4" fmla="*/ 0 h 640452"/>
                    <a:gd name="connsiteX0" fmla="*/ 358140 w 2383512"/>
                    <a:gd name="connsiteY0" fmla="*/ 0 h 640452"/>
                    <a:gd name="connsiteX1" fmla="*/ 2086332 w 2383512"/>
                    <a:gd name="connsiteY1" fmla="*/ 0 h 640452"/>
                    <a:gd name="connsiteX2" fmla="*/ 2383512 w 2383512"/>
                    <a:gd name="connsiteY2" fmla="*/ 632832 h 640452"/>
                    <a:gd name="connsiteX3" fmla="*/ 0 w 2383512"/>
                    <a:gd name="connsiteY3" fmla="*/ 640452 h 640452"/>
                    <a:gd name="connsiteX4" fmla="*/ 358140 w 2383512"/>
                    <a:gd name="connsiteY4" fmla="*/ 0 h 640452"/>
                    <a:gd name="connsiteX0" fmla="*/ 358140 w 2383512"/>
                    <a:gd name="connsiteY0" fmla="*/ 7620 h 648072"/>
                    <a:gd name="connsiteX1" fmla="*/ 2025372 w 2383512"/>
                    <a:gd name="connsiteY1" fmla="*/ 0 h 648072"/>
                    <a:gd name="connsiteX2" fmla="*/ 2383512 w 2383512"/>
                    <a:gd name="connsiteY2" fmla="*/ 640452 h 648072"/>
                    <a:gd name="connsiteX3" fmla="*/ 0 w 2383512"/>
                    <a:gd name="connsiteY3" fmla="*/ 648072 h 648072"/>
                    <a:gd name="connsiteX4" fmla="*/ 358140 w 2383512"/>
                    <a:gd name="connsiteY4" fmla="*/ 7620 h 648072"/>
                    <a:gd name="connsiteX0" fmla="*/ 358140 w 2383512"/>
                    <a:gd name="connsiteY0" fmla="*/ 35052 h 675504"/>
                    <a:gd name="connsiteX1" fmla="*/ 2078712 w 2383512"/>
                    <a:gd name="connsiteY1" fmla="*/ 0 h 675504"/>
                    <a:gd name="connsiteX2" fmla="*/ 2383512 w 2383512"/>
                    <a:gd name="connsiteY2" fmla="*/ 667884 h 675504"/>
                    <a:gd name="connsiteX3" fmla="*/ 0 w 2383512"/>
                    <a:gd name="connsiteY3" fmla="*/ 675504 h 675504"/>
                    <a:gd name="connsiteX4" fmla="*/ 358140 w 2383512"/>
                    <a:gd name="connsiteY4" fmla="*/ 35052 h 675504"/>
                    <a:gd name="connsiteX0" fmla="*/ 358140 w 2383512"/>
                    <a:gd name="connsiteY0" fmla="*/ 1 h 640453"/>
                    <a:gd name="connsiteX1" fmla="*/ 2170152 w 2383512"/>
                    <a:gd name="connsiteY1" fmla="*/ 19813 h 640453"/>
                    <a:gd name="connsiteX2" fmla="*/ 2383512 w 2383512"/>
                    <a:gd name="connsiteY2" fmla="*/ 632833 h 640453"/>
                    <a:gd name="connsiteX3" fmla="*/ 0 w 2383512"/>
                    <a:gd name="connsiteY3" fmla="*/ 640453 h 640453"/>
                    <a:gd name="connsiteX4" fmla="*/ 358140 w 2383512"/>
                    <a:gd name="connsiteY4" fmla="*/ 1 h 640453"/>
                    <a:gd name="connsiteX0" fmla="*/ 251460 w 2383512"/>
                    <a:gd name="connsiteY0" fmla="*/ 0 h 623510"/>
                    <a:gd name="connsiteX1" fmla="*/ 2170152 w 2383512"/>
                    <a:gd name="connsiteY1" fmla="*/ 2870 h 623510"/>
                    <a:gd name="connsiteX2" fmla="*/ 2383512 w 2383512"/>
                    <a:gd name="connsiteY2" fmla="*/ 615890 h 623510"/>
                    <a:gd name="connsiteX3" fmla="*/ 0 w 2383512"/>
                    <a:gd name="connsiteY3" fmla="*/ 623510 h 623510"/>
                    <a:gd name="connsiteX4" fmla="*/ 251460 w 2383512"/>
                    <a:gd name="connsiteY4" fmla="*/ 0 h 623510"/>
                    <a:gd name="connsiteX0" fmla="*/ 251460 w 2383512"/>
                    <a:gd name="connsiteY0" fmla="*/ 0 h 623510"/>
                    <a:gd name="connsiteX1" fmla="*/ 2170152 w 2383512"/>
                    <a:gd name="connsiteY1" fmla="*/ 104531 h 623510"/>
                    <a:gd name="connsiteX2" fmla="*/ 2383512 w 2383512"/>
                    <a:gd name="connsiteY2" fmla="*/ 615890 h 623510"/>
                    <a:gd name="connsiteX3" fmla="*/ 0 w 2383512"/>
                    <a:gd name="connsiteY3" fmla="*/ 623510 h 623510"/>
                    <a:gd name="connsiteX4" fmla="*/ 251460 w 2383512"/>
                    <a:gd name="connsiteY4" fmla="*/ 0 h 623510"/>
                    <a:gd name="connsiteX0" fmla="*/ 410584 w 2383512"/>
                    <a:gd name="connsiteY0" fmla="*/ 0 h 555736"/>
                    <a:gd name="connsiteX1" fmla="*/ 2170152 w 2383512"/>
                    <a:gd name="connsiteY1" fmla="*/ 36757 h 555736"/>
                    <a:gd name="connsiteX2" fmla="*/ 2383512 w 2383512"/>
                    <a:gd name="connsiteY2" fmla="*/ 548116 h 555736"/>
                    <a:gd name="connsiteX3" fmla="*/ 0 w 2383512"/>
                    <a:gd name="connsiteY3" fmla="*/ 555736 h 555736"/>
                    <a:gd name="connsiteX4" fmla="*/ 410584 w 2383512"/>
                    <a:gd name="connsiteY4" fmla="*/ 0 h 555736"/>
                    <a:gd name="connsiteX0" fmla="*/ 546975 w 2383512"/>
                    <a:gd name="connsiteY0" fmla="*/ 0 h 555736"/>
                    <a:gd name="connsiteX1" fmla="*/ 2170152 w 2383512"/>
                    <a:gd name="connsiteY1" fmla="*/ 36757 h 555736"/>
                    <a:gd name="connsiteX2" fmla="*/ 2383512 w 2383512"/>
                    <a:gd name="connsiteY2" fmla="*/ 548116 h 555736"/>
                    <a:gd name="connsiteX3" fmla="*/ 0 w 2383512"/>
                    <a:gd name="connsiteY3" fmla="*/ 555736 h 555736"/>
                    <a:gd name="connsiteX4" fmla="*/ 546975 w 2383512"/>
                    <a:gd name="connsiteY4" fmla="*/ 0 h 555736"/>
                    <a:gd name="connsiteX0" fmla="*/ 546975 w 2383512"/>
                    <a:gd name="connsiteY0" fmla="*/ 0 h 555736"/>
                    <a:gd name="connsiteX1" fmla="*/ 1942834 w 2383512"/>
                    <a:gd name="connsiteY1" fmla="*/ 19814 h 555736"/>
                    <a:gd name="connsiteX2" fmla="*/ 2383512 w 2383512"/>
                    <a:gd name="connsiteY2" fmla="*/ 548116 h 555736"/>
                    <a:gd name="connsiteX3" fmla="*/ 0 w 2383512"/>
                    <a:gd name="connsiteY3" fmla="*/ 555736 h 555736"/>
                    <a:gd name="connsiteX4" fmla="*/ 546975 w 2383512"/>
                    <a:gd name="connsiteY4" fmla="*/ 0 h 555736"/>
                    <a:gd name="connsiteX0" fmla="*/ 54697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942834 w 2383512"/>
                    <a:gd name="connsiteY2" fmla="*/ 20977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546975 w 2383512"/>
                    <a:gd name="connsiteY5" fmla="*/ 1163 h 556899"/>
                    <a:gd name="connsiteX0" fmla="*/ 54697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851907 w 2383512"/>
                    <a:gd name="connsiteY2" fmla="*/ 20977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546975 w 2383512"/>
                    <a:gd name="connsiteY5" fmla="*/ 1163 h 556899"/>
                    <a:gd name="connsiteX0" fmla="*/ 79702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851907 w 2383512"/>
                    <a:gd name="connsiteY2" fmla="*/ 20977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797025 w 2383512"/>
                    <a:gd name="connsiteY5" fmla="*/ 1163 h 556899"/>
                    <a:gd name="connsiteX0" fmla="*/ 79702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738247 w 2383512"/>
                    <a:gd name="connsiteY2" fmla="*/ 4034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797025 w 2383512"/>
                    <a:gd name="connsiteY5" fmla="*/ 1163 h 556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3512" h="556899">
                      <a:moveTo>
                        <a:pt x="797025" y="1163"/>
                      </a:moveTo>
                      <a:cubicBezTo>
                        <a:pt x="832961" y="-3672"/>
                        <a:pt x="709775" y="8435"/>
                        <a:pt x="745711" y="3600"/>
                      </a:cubicBezTo>
                      <a:lnTo>
                        <a:pt x="1738247" y="4034"/>
                      </a:lnTo>
                      <a:lnTo>
                        <a:pt x="2383512" y="549279"/>
                      </a:lnTo>
                      <a:lnTo>
                        <a:pt x="0" y="556899"/>
                      </a:lnTo>
                      <a:lnTo>
                        <a:pt x="797025" y="1163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perspectiveRelaxed">
                      <a:rot lat="17373601" lon="0" rev="0"/>
                    </a:camera>
                    <a:lightRig rig="threePt" dir="t"/>
                  </a:scene3d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fr-FR" sz="2800" i="0">
                            <a:latin typeface="Cambria Math"/>
                            <a:ea typeface="Cambria Math"/>
                          </a:rPr>
                          <m:t>ℒ</m:t>
                        </m:r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en-US" sz="2800" dirty="0">
                    <a:ea typeface="Cambria Math"/>
                  </a:endParaRPr>
                </a:p>
              </p:txBody>
            </p:sp>
          </mc:Choice>
          <mc:Fallback xmlns="">
            <p:sp>
              <p:nvSpPr>
                <p:cNvPr id="3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088" y="74580"/>
                  <a:ext cx="798984" cy="250455"/>
                </a:xfrm>
                <a:custGeom>
                  <a:avLst/>
                  <a:gdLst>
                    <a:gd name="connsiteX0" fmla="*/ 0 w 1728192"/>
                    <a:gd name="connsiteY0" fmla="*/ 0 h 648072"/>
                    <a:gd name="connsiteX1" fmla="*/ 1728192 w 1728192"/>
                    <a:gd name="connsiteY1" fmla="*/ 0 h 648072"/>
                    <a:gd name="connsiteX2" fmla="*/ 1728192 w 1728192"/>
                    <a:gd name="connsiteY2" fmla="*/ 648072 h 648072"/>
                    <a:gd name="connsiteX3" fmla="*/ 0 w 1728192"/>
                    <a:gd name="connsiteY3" fmla="*/ 648072 h 648072"/>
                    <a:gd name="connsiteX4" fmla="*/ 0 w 1728192"/>
                    <a:gd name="connsiteY4" fmla="*/ 0 h 648072"/>
                    <a:gd name="connsiteX0" fmla="*/ 0 w 1880592"/>
                    <a:gd name="connsiteY0" fmla="*/ 0 h 655692"/>
                    <a:gd name="connsiteX1" fmla="*/ 1728192 w 1880592"/>
                    <a:gd name="connsiteY1" fmla="*/ 0 h 655692"/>
                    <a:gd name="connsiteX2" fmla="*/ 1880592 w 1880592"/>
                    <a:gd name="connsiteY2" fmla="*/ 655692 h 655692"/>
                    <a:gd name="connsiteX3" fmla="*/ 0 w 1880592"/>
                    <a:gd name="connsiteY3" fmla="*/ 648072 h 655692"/>
                    <a:gd name="connsiteX4" fmla="*/ 0 w 1880592"/>
                    <a:gd name="connsiteY4" fmla="*/ 0 h 655692"/>
                    <a:gd name="connsiteX0" fmla="*/ 236220 w 2116812"/>
                    <a:gd name="connsiteY0" fmla="*/ 0 h 655692"/>
                    <a:gd name="connsiteX1" fmla="*/ 1964412 w 2116812"/>
                    <a:gd name="connsiteY1" fmla="*/ 0 h 655692"/>
                    <a:gd name="connsiteX2" fmla="*/ 2116812 w 2116812"/>
                    <a:gd name="connsiteY2" fmla="*/ 655692 h 655692"/>
                    <a:gd name="connsiteX3" fmla="*/ 0 w 2116812"/>
                    <a:gd name="connsiteY3" fmla="*/ 640452 h 655692"/>
                    <a:gd name="connsiteX4" fmla="*/ 236220 w 2116812"/>
                    <a:gd name="connsiteY4" fmla="*/ 0 h 655692"/>
                    <a:gd name="connsiteX0" fmla="*/ 236220 w 2261592"/>
                    <a:gd name="connsiteY0" fmla="*/ 0 h 640452"/>
                    <a:gd name="connsiteX1" fmla="*/ 1964412 w 2261592"/>
                    <a:gd name="connsiteY1" fmla="*/ 0 h 640452"/>
                    <a:gd name="connsiteX2" fmla="*/ 2261592 w 2261592"/>
                    <a:gd name="connsiteY2" fmla="*/ 632832 h 640452"/>
                    <a:gd name="connsiteX3" fmla="*/ 0 w 2261592"/>
                    <a:gd name="connsiteY3" fmla="*/ 640452 h 640452"/>
                    <a:gd name="connsiteX4" fmla="*/ 236220 w 2261592"/>
                    <a:gd name="connsiteY4" fmla="*/ 0 h 640452"/>
                    <a:gd name="connsiteX0" fmla="*/ 358140 w 2383512"/>
                    <a:gd name="connsiteY0" fmla="*/ 0 h 640452"/>
                    <a:gd name="connsiteX1" fmla="*/ 2086332 w 2383512"/>
                    <a:gd name="connsiteY1" fmla="*/ 0 h 640452"/>
                    <a:gd name="connsiteX2" fmla="*/ 2383512 w 2383512"/>
                    <a:gd name="connsiteY2" fmla="*/ 632832 h 640452"/>
                    <a:gd name="connsiteX3" fmla="*/ 0 w 2383512"/>
                    <a:gd name="connsiteY3" fmla="*/ 640452 h 640452"/>
                    <a:gd name="connsiteX4" fmla="*/ 358140 w 2383512"/>
                    <a:gd name="connsiteY4" fmla="*/ 0 h 640452"/>
                    <a:gd name="connsiteX0" fmla="*/ 358140 w 2383512"/>
                    <a:gd name="connsiteY0" fmla="*/ 7620 h 648072"/>
                    <a:gd name="connsiteX1" fmla="*/ 2025372 w 2383512"/>
                    <a:gd name="connsiteY1" fmla="*/ 0 h 648072"/>
                    <a:gd name="connsiteX2" fmla="*/ 2383512 w 2383512"/>
                    <a:gd name="connsiteY2" fmla="*/ 640452 h 648072"/>
                    <a:gd name="connsiteX3" fmla="*/ 0 w 2383512"/>
                    <a:gd name="connsiteY3" fmla="*/ 648072 h 648072"/>
                    <a:gd name="connsiteX4" fmla="*/ 358140 w 2383512"/>
                    <a:gd name="connsiteY4" fmla="*/ 7620 h 648072"/>
                    <a:gd name="connsiteX0" fmla="*/ 358140 w 2383512"/>
                    <a:gd name="connsiteY0" fmla="*/ 35052 h 675504"/>
                    <a:gd name="connsiteX1" fmla="*/ 2078712 w 2383512"/>
                    <a:gd name="connsiteY1" fmla="*/ 0 h 675504"/>
                    <a:gd name="connsiteX2" fmla="*/ 2383512 w 2383512"/>
                    <a:gd name="connsiteY2" fmla="*/ 667884 h 675504"/>
                    <a:gd name="connsiteX3" fmla="*/ 0 w 2383512"/>
                    <a:gd name="connsiteY3" fmla="*/ 675504 h 675504"/>
                    <a:gd name="connsiteX4" fmla="*/ 358140 w 2383512"/>
                    <a:gd name="connsiteY4" fmla="*/ 35052 h 675504"/>
                    <a:gd name="connsiteX0" fmla="*/ 358140 w 2383512"/>
                    <a:gd name="connsiteY0" fmla="*/ 1 h 640453"/>
                    <a:gd name="connsiteX1" fmla="*/ 2170152 w 2383512"/>
                    <a:gd name="connsiteY1" fmla="*/ 19813 h 640453"/>
                    <a:gd name="connsiteX2" fmla="*/ 2383512 w 2383512"/>
                    <a:gd name="connsiteY2" fmla="*/ 632833 h 640453"/>
                    <a:gd name="connsiteX3" fmla="*/ 0 w 2383512"/>
                    <a:gd name="connsiteY3" fmla="*/ 640453 h 640453"/>
                    <a:gd name="connsiteX4" fmla="*/ 358140 w 2383512"/>
                    <a:gd name="connsiteY4" fmla="*/ 1 h 640453"/>
                    <a:gd name="connsiteX0" fmla="*/ 251460 w 2383512"/>
                    <a:gd name="connsiteY0" fmla="*/ 0 h 623510"/>
                    <a:gd name="connsiteX1" fmla="*/ 2170152 w 2383512"/>
                    <a:gd name="connsiteY1" fmla="*/ 2870 h 623510"/>
                    <a:gd name="connsiteX2" fmla="*/ 2383512 w 2383512"/>
                    <a:gd name="connsiteY2" fmla="*/ 615890 h 623510"/>
                    <a:gd name="connsiteX3" fmla="*/ 0 w 2383512"/>
                    <a:gd name="connsiteY3" fmla="*/ 623510 h 623510"/>
                    <a:gd name="connsiteX4" fmla="*/ 251460 w 2383512"/>
                    <a:gd name="connsiteY4" fmla="*/ 0 h 623510"/>
                    <a:gd name="connsiteX0" fmla="*/ 251460 w 2383512"/>
                    <a:gd name="connsiteY0" fmla="*/ 0 h 623510"/>
                    <a:gd name="connsiteX1" fmla="*/ 2170152 w 2383512"/>
                    <a:gd name="connsiteY1" fmla="*/ 104531 h 623510"/>
                    <a:gd name="connsiteX2" fmla="*/ 2383512 w 2383512"/>
                    <a:gd name="connsiteY2" fmla="*/ 615890 h 623510"/>
                    <a:gd name="connsiteX3" fmla="*/ 0 w 2383512"/>
                    <a:gd name="connsiteY3" fmla="*/ 623510 h 623510"/>
                    <a:gd name="connsiteX4" fmla="*/ 251460 w 2383512"/>
                    <a:gd name="connsiteY4" fmla="*/ 0 h 623510"/>
                    <a:gd name="connsiteX0" fmla="*/ 410584 w 2383512"/>
                    <a:gd name="connsiteY0" fmla="*/ 0 h 555736"/>
                    <a:gd name="connsiteX1" fmla="*/ 2170152 w 2383512"/>
                    <a:gd name="connsiteY1" fmla="*/ 36757 h 555736"/>
                    <a:gd name="connsiteX2" fmla="*/ 2383512 w 2383512"/>
                    <a:gd name="connsiteY2" fmla="*/ 548116 h 555736"/>
                    <a:gd name="connsiteX3" fmla="*/ 0 w 2383512"/>
                    <a:gd name="connsiteY3" fmla="*/ 555736 h 555736"/>
                    <a:gd name="connsiteX4" fmla="*/ 410584 w 2383512"/>
                    <a:gd name="connsiteY4" fmla="*/ 0 h 555736"/>
                    <a:gd name="connsiteX0" fmla="*/ 546975 w 2383512"/>
                    <a:gd name="connsiteY0" fmla="*/ 0 h 555736"/>
                    <a:gd name="connsiteX1" fmla="*/ 2170152 w 2383512"/>
                    <a:gd name="connsiteY1" fmla="*/ 36757 h 555736"/>
                    <a:gd name="connsiteX2" fmla="*/ 2383512 w 2383512"/>
                    <a:gd name="connsiteY2" fmla="*/ 548116 h 555736"/>
                    <a:gd name="connsiteX3" fmla="*/ 0 w 2383512"/>
                    <a:gd name="connsiteY3" fmla="*/ 555736 h 555736"/>
                    <a:gd name="connsiteX4" fmla="*/ 546975 w 2383512"/>
                    <a:gd name="connsiteY4" fmla="*/ 0 h 555736"/>
                    <a:gd name="connsiteX0" fmla="*/ 546975 w 2383512"/>
                    <a:gd name="connsiteY0" fmla="*/ 0 h 555736"/>
                    <a:gd name="connsiteX1" fmla="*/ 1942834 w 2383512"/>
                    <a:gd name="connsiteY1" fmla="*/ 19814 h 555736"/>
                    <a:gd name="connsiteX2" fmla="*/ 2383512 w 2383512"/>
                    <a:gd name="connsiteY2" fmla="*/ 548116 h 555736"/>
                    <a:gd name="connsiteX3" fmla="*/ 0 w 2383512"/>
                    <a:gd name="connsiteY3" fmla="*/ 555736 h 555736"/>
                    <a:gd name="connsiteX4" fmla="*/ 546975 w 2383512"/>
                    <a:gd name="connsiteY4" fmla="*/ 0 h 555736"/>
                    <a:gd name="connsiteX0" fmla="*/ 54697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942834 w 2383512"/>
                    <a:gd name="connsiteY2" fmla="*/ 20977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546975 w 2383512"/>
                    <a:gd name="connsiteY5" fmla="*/ 1163 h 556899"/>
                    <a:gd name="connsiteX0" fmla="*/ 54697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851907 w 2383512"/>
                    <a:gd name="connsiteY2" fmla="*/ 20977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546975 w 2383512"/>
                    <a:gd name="connsiteY5" fmla="*/ 1163 h 556899"/>
                    <a:gd name="connsiteX0" fmla="*/ 79702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851907 w 2383512"/>
                    <a:gd name="connsiteY2" fmla="*/ 20977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797025 w 2383512"/>
                    <a:gd name="connsiteY5" fmla="*/ 1163 h 556899"/>
                    <a:gd name="connsiteX0" fmla="*/ 797025 w 2383512"/>
                    <a:gd name="connsiteY0" fmla="*/ 1163 h 556899"/>
                    <a:gd name="connsiteX1" fmla="*/ 745711 w 2383512"/>
                    <a:gd name="connsiteY1" fmla="*/ 3600 h 556899"/>
                    <a:gd name="connsiteX2" fmla="*/ 1738247 w 2383512"/>
                    <a:gd name="connsiteY2" fmla="*/ 4034 h 556899"/>
                    <a:gd name="connsiteX3" fmla="*/ 2383512 w 2383512"/>
                    <a:gd name="connsiteY3" fmla="*/ 549279 h 556899"/>
                    <a:gd name="connsiteX4" fmla="*/ 0 w 2383512"/>
                    <a:gd name="connsiteY4" fmla="*/ 556899 h 556899"/>
                    <a:gd name="connsiteX5" fmla="*/ 797025 w 2383512"/>
                    <a:gd name="connsiteY5" fmla="*/ 1163 h 556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3512" h="556899">
                      <a:moveTo>
                        <a:pt x="797025" y="1163"/>
                      </a:moveTo>
                      <a:cubicBezTo>
                        <a:pt x="832961" y="-3672"/>
                        <a:pt x="709775" y="8435"/>
                        <a:pt x="745711" y="3600"/>
                      </a:cubicBezTo>
                      <a:lnTo>
                        <a:pt x="1738247" y="4034"/>
                      </a:lnTo>
                      <a:lnTo>
                        <a:pt x="2383512" y="549279"/>
                      </a:lnTo>
                      <a:lnTo>
                        <a:pt x="0" y="556899"/>
                      </a:lnTo>
                      <a:lnTo>
                        <a:pt x="797025" y="1163"/>
                      </a:lnTo>
                      <a:close/>
                    </a:path>
                  </a:pathLst>
                </a:cu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732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12511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Possible detections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40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08504" y="17728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possible effect depending on which kind of torsion:</a:t>
            </a:r>
          </a:p>
          <a:p>
            <a:r>
              <a:rPr lang="en-US" dirty="0"/>
              <a:t>	</a:t>
            </a:r>
            <a:r>
              <a:rPr lang="en-US" dirty="0" smtClean="0"/>
              <a:t>Propagating or not</a:t>
            </a:r>
          </a:p>
          <a:p>
            <a:r>
              <a:rPr lang="en-US" dirty="0"/>
              <a:t>	</a:t>
            </a:r>
            <a:r>
              <a:rPr lang="en-US" dirty="0" smtClean="0"/>
              <a:t>Angular momentum source of torsion</a:t>
            </a:r>
          </a:p>
          <a:p>
            <a:r>
              <a:rPr lang="en-US" dirty="0" smtClean="0"/>
              <a:t>	Effect of coupling between background torsion and spin ½ particle: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08504" y="3356992"/>
                <a:ext cx="723357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Neutrino oscillations.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Solar neutrino problem: </a:t>
                </a:r>
                <a:r>
                  <a:rPr lang="en-US" dirty="0" err="1"/>
                  <a:t>helicity</a:t>
                </a:r>
                <a:r>
                  <a:rPr lang="en-US" dirty="0"/>
                  <a:t> flip inside sun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(p&lt;10</a:t>
                </a:r>
                <a:r>
                  <a:rPr lang="en-US" baseline="30000" dirty="0" smtClean="0"/>
                  <a:t>-7</a:t>
                </a:r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Spin precession of fermion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Speed oscillations</a:t>
                </a:r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Accelerating motion </a:t>
                </a:r>
                <a:r>
                  <a:rPr lang="en-US" dirty="0"/>
                  <a:t>of </a:t>
                </a:r>
                <a:r>
                  <a:rPr lang="en-US" dirty="0" smtClean="0"/>
                  <a:t>spinning particles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Rotating object (gamma ray burst, neutron star etc…)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Cosmological effect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4" y="3356992"/>
                <a:ext cx="7233572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505" t="-18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5364088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Parallel transport and interaction</a:t>
            </a:r>
            <a:endParaRPr lang="en-US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51304" y="6432295"/>
            <a:ext cx="892696" cy="365125"/>
          </a:xfrm>
        </p:spPr>
        <p:txBody>
          <a:bodyPr/>
          <a:lstStyle/>
          <a:p>
            <a:fld id="{85A67557-0FC1-4389-9B36-04EEEBAAB295}" type="slidenum">
              <a:rPr lang="fr-FR" smtClean="0"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527358" y="913921"/>
                <a:ext cx="3412794" cy="498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58" y="913921"/>
                <a:ext cx="3412794" cy="498855"/>
              </a:xfrm>
              <a:prstGeom prst="rect">
                <a:avLst/>
              </a:prstGeom>
              <a:blipFill rotWithShape="1">
                <a:blip r:embed="rId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107504" y="1412776"/>
            <a:ext cx="8961368" cy="1613653"/>
            <a:chOff x="107504" y="1412776"/>
            <a:chExt cx="8961368" cy="1613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/>
                <p:cNvSpPr txBox="1"/>
                <p:nvPr/>
              </p:nvSpPr>
              <p:spPr>
                <a:xfrm>
                  <a:off x="107504" y="1412776"/>
                  <a:ext cx="87849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dirty="0" smtClean="0"/>
                    <a:t>invariant under global rotation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a14:m>
                  <a:r>
                    <a:rPr lang="en-US" dirty="0" smtClean="0"/>
                    <a:t> in complex plane. </a:t>
                  </a:r>
                  <a:r>
                    <a:rPr lang="en-US" dirty="0" err="1" smtClean="0"/>
                    <a:t>Noether</a:t>
                  </a:r>
                  <a:r>
                    <a:rPr lang="en-US" dirty="0" smtClean="0"/>
                    <a:t> theorem-&gt;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1412776"/>
                  <a:ext cx="878497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ZoneTexte 5"/>
                <p:cNvSpPr txBox="1"/>
                <p:nvPr/>
              </p:nvSpPr>
              <p:spPr>
                <a:xfrm>
                  <a:off x="1043608" y="1772816"/>
                  <a:ext cx="3377271" cy="1253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</m:groupChr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 is invariant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1772816"/>
                  <a:ext cx="3377271" cy="12536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4572000" y="1772816"/>
                  <a:ext cx="4496872" cy="12536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</m:groupChr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l-GR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/>
                                        <a:ea typeface="Cambria Math"/>
                                      </a:rPr>
                                      <m:t>θ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l-GR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l-GR" i="1" smtClean="0">
                                            <a:latin typeface="Cambria Math"/>
                                            <a:ea typeface="Cambria Math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l-GR" i="1" smtClean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</m:sup>
                                    </m:sSup>
                                    <m: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l-G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 smtClean="0"/>
                    <a:t> is invariant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772816"/>
                  <a:ext cx="4496872" cy="125361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e 26"/>
          <p:cNvGrpSpPr/>
          <p:nvPr/>
        </p:nvGrpSpPr>
        <p:grpSpPr>
          <a:xfrm>
            <a:off x="179512" y="2729573"/>
            <a:ext cx="8496944" cy="845359"/>
            <a:chOff x="179512" y="2729573"/>
            <a:chExt cx="8496944" cy="8453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179512" y="2729573"/>
                  <a:ext cx="8496944" cy="411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But is not invariant under local rotation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 smtClean="0"/>
                    <a:t> in complex plane: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Σ</m:t>
                      </m:r>
                      <m:sSup>
                        <m:sSup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l-GR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Σ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729573"/>
                  <a:ext cx="8496944" cy="41139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74" t="-4478" b="-164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339752" y="3068960"/>
                  <a:ext cx="3748590" cy="5059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  <a:ea typeface="Cambria Math"/>
                            </a:rPr>
                            <m:t>θ</m:t>
                          </m:r>
                        </m:e>
                      </m:groupChr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l-GR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𝜙</m:t>
                      </m:r>
                    </m:oMath>
                  </a14:m>
                  <a:r>
                    <a:rPr lang="en-US" dirty="0" smtClean="0"/>
                    <a:t>.</a:t>
                  </a:r>
                  <a:r>
                    <a:rPr lang="el-GR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3068960"/>
                  <a:ext cx="3748590" cy="50597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20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e 40"/>
          <p:cNvGrpSpPr/>
          <p:nvPr/>
        </p:nvGrpSpPr>
        <p:grpSpPr>
          <a:xfrm>
            <a:off x="5935943" y="3809971"/>
            <a:ext cx="2164449" cy="2067301"/>
            <a:chOff x="5935943" y="3809971"/>
            <a:chExt cx="2164449" cy="2067301"/>
          </a:xfrm>
        </p:grpSpPr>
        <p:sp>
          <p:nvSpPr>
            <p:cNvPr id="21" name="ZoneTexte 20"/>
            <p:cNvSpPr txBox="1"/>
            <p:nvPr/>
          </p:nvSpPr>
          <p:spPr>
            <a:xfrm>
              <a:off x="6012160" y="446871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6732240" y="3809971"/>
              <a:ext cx="0" cy="12325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6732240" y="5026547"/>
              <a:ext cx="13681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6732240" y="4034130"/>
              <a:ext cx="684076" cy="10083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6732240" y="5026547"/>
              <a:ext cx="927720" cy="6396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935943" y="5485626"/>
                  <a:ext cx="1516377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           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943" y="5485626"/>
                  <a:ext cx="1516377" cy="39164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e 42"/>
          <p:cNvGrpSpPr/>
          <p:nvPr/>
        </p:nvGrpSpPr>
        <p:grpSpPr>
          <a:xfrm>
            <a:off x="35496" y="5949280"/>
            <a:ext cx="8064896" cy="668645"/>
            <a:chOff x="35496" y="5949280"/>
            <a:chExt cx="8064896" cy="668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35496" y="5949280"/>
                  <a:ext cx="3528392" cy="668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r>
                    <a:rPr lang="en-US" dirty="0" smtClean="0"/>
                    <a:t>ariation of the field is assumed to be linear in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</m:oMath>
                  </a14:m>
                  <a:r>
                    <a:rPr lang="en-US" dirty="0" smtClean="0"/>
                    <a:t>: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5949280"/>
                  <a:ext cx="3528392" cy="66864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54" t="-5455" r="-2073" b="-909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6327727" y="6093296"/>
                  <a:ext cx="1772665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7727" y="6093296"/>
                  <a:ext cx="1772665" cy="39164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789588" y="6095698"/>
                  <a:ext cx="1860958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𝑖𝑒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𝛿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588" y="6095698"/>
                  <a:ext cx="1860958" cy="3916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necteur droit avec flèche 41"/>
            <p:cNvCxnSpPr>
              <a:stCxn id="40" idx="3"/>
              <a:endCxn id="38" idx="1"/>
            </p:cNvCxnSpPr>
            <p:nvPr/>
          </p:nvCxnSpPr>
          <p:spPr>
            <a:xfrm flipV="1">
              <a:off x="5650546" y="6289119"/>
              <a:ext cx="677181" cy="240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683568" y="3645024"/>
            <a:ext cx="2312301" cy="2216286"/>
            <a:chOff x="683568" y="3645024"/>
            <a:chExt cx="2312301" cy="2216286"/>
          </a:xfrm>
        </p:grpSpPr>
        <p:sp>
          <p:nvSpPr>
            <p:cNvPr id="14" name="ZoneTexte 13"/>
            <p:cNvSpPr txBox="1"/>
            <p:nvPr/>
          </p:nvSpPr>
          <p:spPr>
            <a:xfrm>
              <a:off x="2627784" y="4426231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683568" y="3645024"/>
              <a:ext cx="1800200" cy="1665476"/>
              <a:chOff x="683568" y="3645024"/>
              <a:chExt cx="1800200" cy="1665476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1115616" y="5042491"/>
                <a:ext cx="136815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1115616" y="3809971"/>
                <a:ext cx="0" cy="12325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 flipV="1">
                <a:off x="1547664" y="3645024"/>
                <a:ext cx="684076" cy="100836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1556048" y="4653385"/>
                <a:ext cx="927720" cy="6396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flipV="1">
                <a:off x="1115616" y="4619613"/>
                <a:ext cx="432048" cy="422878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/>
                  <p:cNvSpPr txBox="1"/>
                  <p:nvPr/>
                </p:nvSpPr>
                <p:spPr>
                  <a:xfrm>
                    <a:off x="683568" y="4941168"/>
                    <a:ext cx="512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4" name="ZoneTexte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568" y="4941168"/>
                    <a:ext cx="512704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563617" y="5469664"/>
                  <a:ext cx="1432252" cy="39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    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=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617" y="5469664"/>
                  <a:ext cx="1432252" cy="391646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>
            <a:off x="3707904" y="3573016"/>
            <a:ext cx="1944216" cy="2400935"/>
            <a:chOff x="3707904" y="3573016"/>
            <a:chExt cx="1944216" cy="2400935"/>
          </a:xfrm>
        </p:grpSpPr>
        <p:cxnSp>
          <p:nvCxnSpPr>
            <p:cNvPr id="15" name="Connecteur droit avec flèche 14"/>
            <p:cNvCxnSpPr/>
            <p:nvPr/>
          </p:nvCxnSpPr>
          <p:spPr>
            <a:xfrm flipV="1">
              <a:off x="3707904" y="3809971"/>
              <a:ext cx="0" cy="12325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3707904" y="5042491"/>
              <a:ext cx="13681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V="1">
              <a:off x="4283968" y="3573016"/>
              <a:ext cx="0" cy="12325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4283968" y="4692751"/>
              <a:ext cx="13681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3707904" y="4692751"/>
              <a:ext cx="576064" cy="34974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3926823" y="4725096"/>
                  <a:ext cx="6451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823" y="4725096"/>
                  <a:ext cx="64517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235567" y="5358911"/>
                  <a:ext cx="696473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l-GR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567" y="5358911"/>
                  <a:ext cx="696473" cy="61504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Espace réservé du numéro de diapositive 2"/>
          <p:cNvSpPr txBox="1">
            <a:spLocks/>
          </p:cNvSpPr>
          <p:nvPr/>
        </p:nvSpPr>
        <p:spPr>
          <a:xfrm>
            <a:off x="3017912" y="393995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A67557-0FC1-4389-9B36-04EEEBAAB295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66" name="Groupe 65"/>
          <p:cNvGrpSpPr/>
          <p:nvPr/>
        </p:nvGrpSpPr>
        <p:grpSpPr>
          <a:xfrm>
            <a:off x="35496" y="1439487"/>
            <a:ext cx="8856983" cy="2088233"/>
            <a:chOff x="35496" y="1439487"/>
            <a:chExt cx="8856983" cy="2088233"/>
          </a:xfrm>
        </p:grpSpPr>
        <p:sp>
          <p:nvSpPr>
            <p:cNvPr id="44" name="Rectangle 43"/>
            <p:cNvSpPr/>
            <p:nvPr/>
          </p:nvSpPr>
          <p:spPr>
            <a:xfrm>
              <a:off x="35496" y="1439487"/>
              <a:ext cx="8856983" cy="2088233"/>
            </a:xfrm>
            <a:prstGeom prst="rect">
              <a:avLst/>
            </a:prstGeom>
            <a:gradFill>
              <a:gsLst>
                <a:gs pos="0">
                  <a:schemeClr val="bg2">
                    <a:tint val="98000"/>
                    <a:shade val="90000"/>
                    <a:satMod val="160000"/>
                    <a:lumMod val="100000"/>
                  </a:schemeClr>
                </a:gs>
                <a:gs pos="60000">
                  <a:schemeClr val="bg2">
                    <a:tint val="95000"/>
                    <a:shade val="100000"/>
                    <a:satMod val="130000"/>
                    <a:lumMod val="130000"/>
                  </a:schemeClr>
                </a:gs>
                <a:gs pos="100000">
                  <a:schemeClr val="bg2">
                    <a:tint val="97000"/>
                    <a:shade val="100000"/>
                    <a:hueMod val="100000"/>
                    <a:satMod val="140000"/>
                    <a:lumMod val="80000"/>
                  </a:schemeClr>
                </a:gs>
              </a:gsLst>
              <a:path path="circle">
                <a:fillToRect l="20000" t="10000" r="20000" b="6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/>
                <p:cNvSpPr txBox="1"/>
                <p:nvPr/>
              </p:nvSpPr>
              <p:spPr>
                <a:xfrm>
                  <a:off x="899592" y="1511495"/>
                  <a:ext cx="5766066" cy="517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𝜙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ZoneText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511495"/>
                  <a:ext cx="5766066" cy="51783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e 64"/>
          <p:cNvGrpSpPr/>
          <p:nvPr/>
        </p:nvGrpSpPr>
        <p:grpSpPr>
          <a:xfrm>
            <a:off x="2013343" y="1988840"/>
            <a:ext cx="2918697" cy="1139489"/>
            <a:chOff x="2013343" y="1988840"/>
            <a:chExt cx="2918697" cy="11394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3106669" y="2636912"/>
                  <a:ext cx="1825371" cy="491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669" y="2636912"/>
                  <a:ext cx="1825371" cy="49141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e 63"/>
            <p:cNvGrpSpPr/>
            <p:nvPr/>
          </p:nvGrpSpPr>
          <p:grpSpPr>
            <a:xfrm>
              <a:off x="2013343" y="1988840"/>
              <a:ext cx="2918697" cy="648072"/>
              <a:chOff x="2013343" y="1988840"/>
              <a:chExt cx="2918697" cy="648072"/>
            </a:xfrm>
          </p:grpSpPr>
          <p:cxnSp>
            <p:nvCxnSpPr>
              <p:cNvPr id="48" name="Connecteur droit avec flèche 47"/>
              <p:cNvCxnSpPr/>
              <p:nvPr/>
            </p:nvCxnSpPr>
            <p:spPr>
              <a:xfrm>
                <a:off x="2013343" y="2060848"/>
                <a:ext cx="1512168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>
                <a:endCxn id="47" idx="0"/>
              </p:cNvCxnSpPr>
              <p:nvPr/>
            </p:nvCxnSpPr>
            <p:spPr>
              <a:xfrm>
                <a:off x="3275856" y="1988840"/>
                <a:ext cx="743499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4317599" y="1988840"/>
                <a:ext cx="146388" cy="6480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H="1">
                <a:off x="4677640" y="2074626"/>
                <a:ext cx="254400" cy="5622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e 67"/>
          <p:cNvGrpSpPr/>
          <p:nvPr/>
        </p:nvGrpSpPr>
        <p:grpSpPr>
          <a:xfrm>
            <a:off x="5076056" y="2276872"/>
            <a:ext cx="3024336" cy="1233428"/>
            <a:chOff x="5076056" y="2276872"/>
            <a:chExt cx="3024336" cy="1233428"/>
          </a:xfrm>
        </p:grpSpPr>
        <p:grpSp>
          <p:nvGrpSpPr>
            <p:cNvPr id="52" name="Groupe 51"/>
            <p:cNvGrpSpPr/>
            <p:nvPr/>
          </p:nvGrpSpPr>
          <p:grpSpPr>
            <a:xfrm>
              <a:off x="5868144" y="2276872"/>
              <a:ext cx="2232248" cy="1233428"/>
              <a:chOff x="3635896" y="2852936"/>
              <a:chExt cx="2232248" cy="1233428"/>
            </a:xfrm>
          </p:grpSpPr>
          <p:sp>
            <p:nvSpPr>
              <p:cNvPr id="53" name="Forme libre 52"/>
              <p:cNvSpPr/>
              <p:nvPr/>
            </p:nvSpPr>
            <p:spPr>
              <a:xfrm>
                <a:off x="4628270" y="3422708"/>
                <a:ext cx="1183602" cy="78300"/>
              </a:xfrm>
              <a:custGeom>
                <a:avLst/>
                <a:gdLst>
                  <a:gd name="connsiteX0" fmla="*/ 0 w 6477000"/>
                  <a:gd name="connsiteY0" fmla="*/ 739141 h 754395"/>
                  <a:gd name="connsiteX1" fmla="*/ 731520 w 6477000"/>
                  <a:gd name="connsiteY1" fmla="*/ 22861 h 754395"/>
                  <a:gd name="connsiteX2" fmla="*/ 1455420 w 6477000"/>
                  <a:gd name="connsiteY2" fmla="*/ 746761 h 754395"/>
                  <a:gd name="connsiteX3" fmla="*/ 2164080 w 6477000"/>
                  <a:gd name="connsiteY3" fmla="*/ 1 h 754395"/>
                  <a:gd name="connsiteX4" fmla="*/ 2880360 w 6477000"/>
                  <a:gd name="connsiteY4" fmla="*/ 754381 h 754395"/>
                  <a:gd name="connsiteX5" fmla="*/ 3589020 w 6477000"/>
                  <a:gd name="connsiteY5" fmla="*/ 22861 h 754395"/>
                  <a:gd name="connsiteX6" fmla="*/ 4290060 w 6477000"/>
                  <a:gd name="connsiteY6" fmla="*/ 739141 h 754395"/>
                  <a:gd name="connsiteX7" fmla="*/ 5029200 w 6477000"/>
                  <a:gd name="connsiteY7" fmla="*/ 30481 h 754395"/>
                  <a:gd name="connsiteX8" fmla="*/ 5745480 w 6477000"/>
                  <a:gd name="connsiteY8" fmla="*/ 739141 h 754395"/>
                  <a:gd name="connsiteX9" fmla="*/ 6477000 w 6477000"/>
                  <a:gd name="connsiteY9" fmla="*/ 45721 h 75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77000" h="754395">
                    <a:moveTo>
                      <a:pt x="0" y="739141"/>
                    </a:moveTo>
                    <a:cubicBezTo>
                      <a:pt x="244475" y="380366"/>
                      <a:pt x="488950" y="21591"/>
                      <a:pt x="731520" y="22861"/>
                    </a:cubicBezTo>
                    <a:cubicBezTo>
                      <a:pt x="974090" y="24131"/>
                      <a:pt x="1216660" y="750571"/>
                      <a:pt x="1455420" y="746761"/>
                    </a:cubicBezTo>
                    <a:cubicBezTo>
                      <a:pt x="1694180" y="742951"/>
                      <a:pt x="1926590" y="-1269"/>
                      <a:pt x="2164080" y="1"/>
                    </a:cubicBezTo>
                    <a:cubicBezTo>
                      <a:pt x="2401570" y="1271"/>
                      <a:pt x="2642870" y="750571"/>
                      <a:pt x="2880360" y="754381"/>
                    </a:cubicBezTo>
                    <a:cubicBezTo>
                      <a:pt x="3117850" y="758191"/>
                      <a:pt x="3354070" y="25401"/>
                      <a:pt x="3589020" y="22861"/>
                    </a:cubicBezTo>
                    <a:cubicBezTo>
                      <a:pt x="3823970" y="20321"/>
                      <a:pt x="4050030" y="737871"/>
                      <a:pt x="4290060" y="739141"/>
                    </a:cubicBezTo>
                    <a:cubicBezTo>
                      <a:pt x="4530090" y="740411"/>
                      <a:pt x="4786630" y="30481"/>
                      <a:pt x="5029200" y="30481"/>
                    </a:cubicBezTo>
                    <a:cubicBezTo>
                      <a:pt x="5271770" y="30481"/>
                      <a:pt x="5504180" y="736601"/>
                      <a:pt x="5745480" y="739141"/>
                    </a:cubicBezTo>
                    <a:cubicBezTo>
                      <a:pt x="5986780" y="741681"/>
                      <a:pt x="6231890" y="393701"/>
                      <a:pt x="6477000" y="4572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Connecteur droit 53"/>
              <p:cNvCxnSpPr>
                <a:stCxn id="53" idx="0"/>
              </p:cNvCxnSpPr>
              <p:nvPr/>
            </p:nvCxnSpPr>
            <p:spPr>
              <a:xfrm flipH="1" flipV="1">
                <a:off x="3635896" y="2996952"/>
                <a:ext cx="992374" cy="502473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stCxn id="53" idx="0"/>
              </p:cNvCxnSpPr>
              <p:nvPr/>
            </p:nvCxnSpPr>
            <p:spPr>
              <a:xfrm flipH="1">
                <a:off x="3635896" y="3499425"/>
                <a:ext cx="992374" cy="50563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ZoneTexte 55"/>
                  <p:cNvSpPr txBox="1"/>
                  <p:nvPr/>
                </p:nvSpPr>
                <p:spPr>
                  <a:xfrm>
                    <a:off x="3995936" y="2852936"/>
                    <a:ext cx="41562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ZoneTexte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936" y="2852936"/>
                    <a:ext cx="415627" cy="369332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3995936" y="3717032"/>
                    <a:ext cx="51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ZoneTexte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936" y="3717032"/>
                    <a:ext cx="511422" cy="36933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ZoneTexte 57"/>
                  <p:cNvSpPr txBox="1"/>
                  <p:nvPr/>
                </p:nvSpPr>
                <p:spPr>
                  <a:xfrm>
                    <a:off x="4814586" y="3059668"/>
                    <a:ext cx="1053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⟺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ZoneTexte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4586" y="3059668"/>
                    <a:ext cx="1053558" cy="369332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ZoneTexte 58"/>
                  <p:cNvSpPr txBox="1"/>
                  <p:nvPr/>
                </p:nvSpPr>
                <p:spPr>
                  <a:xfrm>
                    <a:off x="4415551" y="3140968"/>
                    <a:ext cx="3724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ZoneTexte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5551" y="3140968"/>
                    <a:ext cx="372473" cy="369332"/>
                  </a:xfrm>
                  <a:prstGeom prst="rect">
                    <a:avLst/>
                  </a:prstGeom>
                  <a:blipFill rotWithShape="1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7" name="Flèche droite 66"/>
            <p:cNvSpPr/>
            <p:nvPr/>
          </p:nvSpPr>
          <p:spPr>
            <a:xfrm>
              <a:off x="5076056" y="2836901"/>
              <a:ext cx="648072" cy="983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3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984776" cy="23762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Status of dark Universe: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l-GR" dirty="0" smtClean="0"/>
              <a:t>Λ</a:t>
            </a:r>
            <a:r>
              <a:rPr lang="en-US" dirty="0" smtClean="0"/>
              <a:t>CDM model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7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6632" cy="936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Status of cosmology: dark matter</a:t>
            </a:r>
            <a:endParaRPr lang="en-US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41277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-Dark matter: First evidence in 1933 by Fritz </a:t>
            </a:r>
            <a:r>
              <a:rPr lang="en-US" dirty="0" err="1" smtClean="0"/>
              <a:t>Zwicky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Applying </a:t>
            </a:r>
            <a:r>
              <a:rPr lang="en-US" dirty="0" err="1" smtClean="0"/>
              <a:t>virial</a:t>
            </a:r>
            <a:r>
              <a:rPr lang="en-US" dirty="0" smtClean="0"/>
              <a:t> theorem to the Coma cluster of galaxies , he estimated 400 times more mass than the one estimated by visible galaxies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4932040" y="2708920"/>
            <a:ext cx="4032448" cy="3456384"/>
            <a:chOff x="4932040" y="2708920"/>
            <a:chExt cx="4032448" cy="34563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27046"/>
              <a:ext cx="3863810" cy="2938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4932040" y="2708920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HST dark matter reconstruction (WL)</a:t>
              </a:r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0" y="3150260"/>
            <a:ext cx="3677116" cy="337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5190" y="26996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Coma cluster as seen in 1933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403648" y="2676635"/>
            <a:ext cx="5904656" cy="3416661"/>
            <a:chOff x="1403648" y="2676635"/>
            <a:chExt cx="5904656" cy="34166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676635"/>
              <a:ext cx="5904656" cy="3416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/>
                <p:cNvSpPr txBox="1"/>
                <p:nvPr/>
              </p:nvSpPr>
              <p:spPr>
                <a:xfrm>
                  <a:off x="4067944" y="4756502"/>
                  <a:ext cx="16129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sub>
                        </m:sSub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" name="ZoneText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4756502"/>
                  <a:ext cx="161294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67557-0FC1-4389-9B36-04EEEBAAB295}" type="slidenum">
              <a:rPr lang="fr-FR" smtClean="0"/>
              <a:t>8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15096" y="116632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Dark energy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54750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998 : First hint of dark energy (S. </a:t>
            </a:r>
            <a:r>
              <a:rPr lang="en-US" dirty="0" err="1" smtClean="0"/>
              <a:t>Perlmutter</a:t>
            </a:r>
            <a:r>
              <a:rPr lang="en-US" dirty="0" smtClean="0"/>
              <a:t> &amp; al., A. </a:t>
            </a:r>
            <a:r>
              <a:rPr lang="en-US" dirty="0" err="1" smtClean="0"/>
              <a:t>Riess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smtClean="0"/>
              <a:t> al.) using 60 </a:t>
            </a:r>
            <a:r>
              <a:rPr lang="en-US" dirty="0" err="1" smtClean="0"/>
              <a:t>SNIa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94814" y="1115452"/>
            <a:ext cx="704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1938 : Fritz </a:t>
            </a:r>
            <a:r>
              <a:rPr lang="en-US" dirty="0" err="1" smtClean="0"/>
              <a:t>Zwicky</a:t>
            </a:r>
            <a:r>
              <a:rPr lang="en-US" dirty="0" smtClean="0"/>
              <a:t> proposed SN as distance indicator.</a:t>
            </a:r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48178" y="2111352"/>
            <a:ext cx="7416824" cy="4447869"/>
            <a:chOff x="448178" y="2111352"/>
            <a:chExt cx="7416824" cy="4447869"/>
          </a:xfrm>
        </p:grpSpPr>
        <p:grpSp>
          <p:nvGrpSpPr>
            <p:cNvPr id="8" name="Groupe 7"/>
            <p:cNvGrpSpPr/>
            <p:nvPr/>
          </p:nvGrpSpPr>
          <p:grpSpPr>
            <a:xfrm>
              <a:off x="448178" y="2111352"/>
              <a:ext cx="7416824" cy="4447869"/>
              <a:chOff x="410838" y="1772816"/>
              <a:chExt cx="7416824" cy="4447869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560" y="2256340"/>
                <a:ext cx="7135820" cy="3964345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410838" y="1772816"/>
                <a:ext cx="7416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2010, 10 time more SN confirm dark energy (SCP union 2 sample)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/>
                <p:cNvSpPr txBox="1"/>
                <p:nvPr/>
              </p:nvSpPr>
              <p:spPr>
                <a:xfrm>
                  <a:off x="4220344" y="4908902"/>
                  <a:ext cx="27464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sub>
                        </m:sSub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5.4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𝑛𝑜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𝑠𝑦𝑠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ZoneTexte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0344" y="4908902"/>
                  <a:ext cx="274645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14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229939" y="955476"/>
            <a:ext cx="4179094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100" b="1">
                <a:ea typeface="Gill Sans" charset="0"/>
                <a:cs typeface="Gill Sans" charset="0"/>
              </a:rPr>
              <a:t>Three principal probes</a:t>
            </a:r>
          </a:p>
          <a:p>
            <a:pPr algn="l"/>
            <a:endParaRPr lang="en-US" sz="2100" b="1">
              <a:ea typeface="Gill Sans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6"/>
              <p:cNvSpPr>
                <a:spLocks/>
              </p:cNvSpPr>
              <p:nvPr/>
            </p:nvSpPr>
            <p:spPr bwMode="auto">
              <a:xfrm>
                <a:off x="107504" y="4125515"/>
                <a:ext cx="3643313" cy="2384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flat">
                    <a:solidFill>
                      <a:srgbClr val="FFFFFF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spcBef>
                    <a:spcPts val="2109"/>
                  </a:spcBef>
                </a:pPr>
                <a:r>
                  <a:rPr lang="en-US" sz="2100" dirty="0" smtClean="0">
                    <a:ea typeface="Gill Sans" charset="0"/>
                    <a:cs typeface="Gill Sans" charset="0"/>
                  </a:rPr>
                  <a:t>Cosmological parameters</a:t>
                </a:r>
              </a:p>
              <a:p>
                <a:pPr>
                  <a:spcBef>
                    <a:spcPts val="2109"/>
                  </a:spcBef>
                  <a:buSzPct val="50000"/>
                  <a:buFont typeface="Zapf Dingbats" charset="0"/>
                  <a:buChar char="✦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100" dirty="0" smtClean="0">
                    <a:ea typeface="Gill Sans" charset="0"/>
                    <a:cs typeface="Gill Sans" charset="0"/>
                  </a:rPr>
                  <a:t> baryonic matter density</a:t>
                </a:r>
              </a:p>
              <a:p>
                <a:pPr>
                  <a:spcBef>
                    <a:spcPts val="2109"/>
                  </a:spcBef>
                  <a:buSzPct val="50000"/>
                  <a:buFont typeface="Zapf Dingbats" charset="0"/>
                  <a:buChar char="✦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100" b="0" i="1" smtClean="0">
                            <a:latin typeface="Cambria Math"/>
                          </a:rPr>
                          <m:t>𝐷𝑀</m:t>
                        </m:r>
                        <m:r>
                          <a:rPr lang="en-US" sz="21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100" dirty="0" smtClean="0">
                    <a:ea typeface="Gill Sans" charset="0"/>
                    <a:cs typeface="Gill Sans" charset="0"/>
                  </a:rPr>
                  <a:t>dark matter density</a:t>
                </a:r>
                <a:endParaRPr lang="en-US" sz="2100" dirty="0">
                  <a:ea typeface="Gill Sans" charset="0"/>
                  <a:cs typeface="Gill Sans" charset="0"/>
                </a:endParaRPr>
              </a:p>
              <a:p>
                <a:pPr>
                  <a:spcBef>
                    <a:spcPts val="2109"/>
                  </a:spcBef>
                  <a:buSzPct val="50000"/>
                  <a:buFont typeface="Zapf Dingbats" charset="0"/>
                  <a:buChar char="✦"/>
                </a:pPr>
                <a:r>
                  <a:rPr lang="en-US" sz="2100" dirty="0">
                    <a:ea typeface="Gill Sans" charset="0"/>
                    <a:cs typeface="Gill Sans" charset="0"/>
                  </a:rPr>
                  <a:t>Ω</a:t>
                </a:r>
                <a:r>
                  <a:rPr lang="en-US" sz="2100" baseline="-6000" dirty="0">
                    <a:ea typeface="Lucida Grande" charset="0"/>
                    <a:cs typeface="Lucida Grande" charset="0"/>
                  </a:rPr>
                  <a:t>Λ</a:t>
                </a:r>
                <a:r>
                  <a:rPr lang="en-US" sz="2100" dirty="0">
                    <a:ea typeface="Gill Sans" charset="0"/>
                    <a:cs typeface="Gill Sans" charset="0"/>
                  </a:rPr>
                  <a:t> dark energy </a:t>
                </a:r>
                <a:r>
                  <a:rPr lang="en-US" sz="2100" dirty="0" smtClean="0">
                    <a:ea typeface="Gill Sans" charset="0"/>
                    <a:cs typeface="Gill Sans" charset="0"/>
                  </a:rPr>
                  <a:t>density</a:t>
                </a:r>
                <a:endParaRPr lang="en-US" sz="2100" dirty="0"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536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125515"/>
                <a:ext cx="3643313" cy="2384227"/>
              </a:xfrm>
              <a:prstGeom prst="rect">
                <a:avLst/>
              </a:prstGeom>
              <a:blipFill rotWithShape="1">
                <a:blip r:embed="rId3"/>
                <a:stretch>
                  <a:fillRect l="-4523" b="-2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FFFFFF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fld id="{D3ECB890-A0A0-40A0-90A2-B57618F434E1}" type="slidenum">
              <a:rPr lang="en-US" sz="1300">
                <a:ea typeface="Gill Sans" charset="0"/>
                <a:cs typeface="Gill Sans" charset="0"/>
              </a:rPr>
              <a:pPr algn="ctr"/>
              <a:t>9</a:t>
            </a:fld>
            <a:endParaRPr lang="en-US" sz="1300">
              <a:ea typeface="Gill Sans" charset="0"/>
              <a:cs typeface="Gill Sans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2080617"/>
            <a:ext cx="2071688" cy="103584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41" y="2025923"/>
            <a:ext cx="2259211" cy="1349499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4" y="2129160"/>
            <a:ext cx="1616273" cy="122783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1"/>
          <p:cNvSpPr>
            <a:spLocks/>
          </p:cNvSpPr>
          <p:nvPr/>
        </p:nvSpPr>
        <p:spPr bwMode="auto">
          <a:xfrm>
            <a:off x="253280" y="3686580"/>
            <a:ext cx="43585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100" b="1" dirty="0">
                <a:ea typeface="Gill Sans" charset="0"/>
                <a:cs typeface="Gill Sans" charset="0"/>
              </a:rPr>
              <a:t>Three independent measurements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9" y="3296171"/>
            <a:ext cx="2357438" cy="347253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3"/>
          <p:cNvSpPr>
            <a:spLocks/>
          </p:cNvSpPr>
          <p:nvPr/>
        </p:nvSpPr>
        <p:spPr bwMode="auto">
          <a:xfrm>
            <a:off x="95994" y="1471573"/>
            <a:ext cx="31723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ea typeface="Gill Sans" charset="0"/>
                <a:cs typeface="Gill Sans" charset="0"/>
              </a:rPr>
              <a:t>Standard candles (</a:t>
            </a:r>
            <a:r>
              <a:rPr lang="en-US" sz="2100" dirty="0" err="1">
                <a:ea typeface="Gill Sans" charset="0"/>
                <a:cs typeface="Gill Sans" charset="0"/>
              </a:rPr>
              <a:t>SNe</a:t>
            </a:r>
            <a:r>
              <a:rPr lang="en-US" sz="2100" dirty="0">
                <a:ea typeface="Gill Sans" charset="0"/>
                <a:cs typeface="Gill Sans" charset="0"/>
              </a:rPr>
              <a:t> </a:t>
            </a:r>
            <a:r>
              <a:rPr lang="en-US" sz="2100" dirty="0" err="1">
                <a:ea typeface="Gill Sans" charset="0"/>
                <a:cs typeface="Gill Sans" charset="0"/>
              </a:rPr>
              <a:t>Ia</a:t>
            </a:r>
            <a:r>
              <a:rPr lang="en-US" sz="2100" dirty="0">
                <a:ea typeface="Gill Sans" charset="0"/>
                <a:cs typeface="Gill Sans" charset="0"/>
              </a:rPr>
              <a:t>) </a:t>
            </a:r>
          </a:p>
          <a:p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74" name="Rectangle 14"/>
          <p:cNvSpPr>
            <a:spLocks/>
          </p:cNvSpPr>
          <p:nvPr/>
        </p:nvSpPr>
        <p:spPr bwMode="auto">
          <a:xfrm>
            <a:off x="6261943" y="1359604"/>
            <a:ext cx="2403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>
                <a:ea typeface="Gill Sans" charset="0"/>
                <a:cs typeface="Gill Sans" charset="0"/>
              </a:rPr>
              <a:t>CMB </a:t>
            </a:r>
          </a:p>
          <a:p>
            <a:r>
              <a:rPr lang="en-US" sz="1700">
                <a:ea typeface="Gill Sans" charset="0"/>
                <a:cs typeface="Gill Sans" charset="0"/>
              </a:rPr>
              <a:t>(COBE,  WMAP,  PLANCK)</a:t>
            </a:r>
          </a:p>
        </p:txBody>
      </p:sp>
      <p:sp>
        <p:nvSpPr>
          <p:cNvPr id="15375" name="Rectangle 15"/>
          <p:cNvSpPr>
            <a:spLocks/>
          </p:cNvSpPr>
          <p:nvPr/>
        </p:nvSpPr>
        <p:spPr bwMode="auto">
          <a:xfrm>
            <a:off x="3267822" y="1340768"/>
            <a:ext cx="296036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ea typeface="Gill Sans" charset="0"/>
                <a:cs typeface="Gill Sans" charset="0"/>
              </a:rPr>
              <a:t>Large scale structures </a:t>
            </a:r>
          </a:p>
          <a:p>
            <a:r>
              <a:rPr lang="en-US" sz="1700" dirty="0">
                <a:ea typeface="Gill Sans" charset="0"/>
                <a:cs typeface="Gill Sans" charset="0"/>
              </a:rPr>
              <a:t>(BAO,  Weak lensing, Clusters)</a:t>
            </a:r>
          </a:p>
          <a:p>
            <a:endParaRPr lang="en-US" sz="1700" dirty="0">
              <a:ea typeface="Gill Sans" charset="0"/>
              <a:cs typeface="Gill Sans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1747" y="104228"/>
            <a:ext cx="6512511" cy="8859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Today status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563005" y="4716923"/>
                <a:ext cx="2759214" cy="92333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𝐷𝑀</m:t>
                          </m:r>
                        </m:sub>
                      </m:sSub>
                      <m:r>
                        <a:rPr lang="ar-AE" b="0" i="1" smtClean="0">
                          <a:latin typeface="Cambria Math"/>
                        </a:rPr>
                        <m:t>=</m:t>
                      </m:r>
                      <m:r>
                        <a:rPr lang="ar-AE" b="0" i="1" smtClean="0">
                          <a:latin typeface="Cambria Math"/>
                        </a:rPr>
                        <m:t>0</m:t>
                      </m:r>
                      <m:r>
                        <a:rPr lang="ar-AE" b="0" i="1" smtClean="0">
                          <a:latin typeface="Cambria Math"/>
                        </a:rPr>
                        <m:t>.</m:t>
                      </m:r>
                      <m:r>
                        <a:rPr lang="ar-AE" b="0" i="1" smtClean="0">
                          <a:latin typeface="Cambria Math"/>
                        </a:rPr>
                        <m:t>22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03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046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003</m:t>
                      </m:r>
                    </m:oMath>
                  </m:oMathPara>
                </a14:m>
                <a:endParaRPr lang="ar-A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sub>
                      </m:sSub>
                      <m:r>
                        <a:rPr lang="ar-AE" b="0" i="1" smtClean="0">
                          <a:latin typeface="Cambria Math"/>
                        </a:rPr>
                        <m:t>=</m:t>
                      </m:r>
                      <m:r>
                        <a:rPr lang="ar-AE" b="0" i="1" smtClean="0">
                          <a:latin typeface="Cambria Math"/>
                        </a:rPr>
                        <m:t>0</m:t>
                      </m:r>
                      <m:r>
                        <a:rPr lang="ar-AE" b="0" i="1" smtClean="0">
                          <a:latin typeface="Cambria Math"/>
                        </a:rPr>
                        <m:t>.</m:t>
                      </m:r>
                      <m:r>
                        <a:rPr lang="ar-AE" b="0" i="1" smtClean="0">
                          <a:latin typeface="Cambria Math"/>
                        </a:rPr>
                        <m:t>73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ar-AE" b="0" i="1" smtClean="0">
                          <a:latin typeface="Cambria Math"/>
                          <a:ea typeface="Cambria Math"/>
                        </a:rPr>
                        <m:t>03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005" y="4716923"/>
                <a:ext cx="2759214" cy="9233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sted or dark UNivers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wisted or dark UNivers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Twisted or dark UNiverse</Template>
  <TotalTime>60307</TotalTime>
  <Words>4756</Words>
  <Application>Microsoft Office PowerPoint</Application>
  <PresentationFormat>Affichage à l'écran (4:3)</PresentationFormat>
  <Paragraphs>499</Paragraphs>
  <Slides>40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Twisted or dark UNiverse</vt:lpstr>
      <vt:lpstr>1_Twisted or dark UNiverse</vt:lpstr>
      <vt:lpstr>Dark Universe or twisted Universe? Einstein-Cartan theory.</vt:lpstr>
      <vt:lpstr>References</vt:lpstr>
      <vt:lpstr>Outlook</vt:lpstr>
      <vt:lpstr>Parallel transport in field theory</vt:lpstr>
      <vt:lpstr>Parallel transport and interaction</vt:lpstr>
      <vt:lpstr>Status of dark Universe: The ΛCDM model</vt:lpstr>
      <vt:lpstr>Status of cosmology: dark matter</vt:lpstr>
      <vt:lpstr>Dark energy</vt:lpstr>
      <vt:lpstr>Today status</vt:lpstr>
      <vt:lpstr>Universe is 95% dark!</vt:lpstr>
      <vt:lpstr>Parallel transport and differential geometry</vt:lpstr>
      <vt:lpstr>General relativity</vt:lpstr>
      <vt:lpstr>What is torsion? A kind of local Mobius strip</vt:lpstr>
      <vt:lpstr>Parallel transport with torsion and spin</vt:lpstr>
      <vt:lpstr>Some properties/advantages of torsion</vt:lpstr>
      <vt:lpstr>Einstein-Cartan consistency</vt:lpstr>
      <vt:lpstr>New Einstein equations</vt:lpstr>
      <vt:lpstr>Generalized Friedmann equations</vt:lpstr>
      <vt:lpstr>From theory to Supernovae data</vt:lpstr>
      <vt:lpstr>Supernovae and Hubble diagram</vt:lpstr>
      <vt:lpstr>Fitting procedure for SN</vt:lpstr>
      <vt:lpstr>Results on torsion (flat Universe).</vt:lpstr>
      <vt:lpstr>Could torsion replace dark matter?</vt:lpstr>
      <vt:lpstr>Could torsion replace dark energy?</vt:lpstr>
      <vt:lpstr>Summary and further work</vt:lpstr>
      <vt:lpstr>Questions?</vt:lpstr>
      <vt:lpstr>Torsion and Galaxies rotation curves</vt:lpstr>
      <vt:lpstr>Torsion and curvature</vt:lpstr>
      <vt:lpstr>Experimental possible measurements</vt:lpstr>
      <vt:lpstr>Parallel transport and Riemann tensor</vt:lpstr>
      <vt:lpstr>Torsion definition</vt:lpstr>
      <vt:lpstr>What’s the meaning of these new equations of state?</vt:lpstr>
      <vt:lpstr>Solving the Friedmann equation</vt:lpstr>
      <vt:lpstr>Capozziello et al(2003): Matching torsion lamba-term with observations.</vt:lpstr>
      <vt:lpstr>Torsion and large scale structures </vt:lpstr>
      <vt:lpstr>Dynamic equation</vt:lpstr>
      <vt:lpstr>Einstein-Hilbert action</vt:lpstr>
      <vt:lpstr>Einstein Equation </vt:lpstr>
      <vt:lpstr>How acceleration occurs</vt:lpstr>
      <vt:lpstr>Possible detections</vt:lpstr>
    </vt:vector>
  </TitlesOfParts>
  <Company>CPPM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Universe or twisted Universe? Einstein-Cartan theory.</dc:title>
  <dc:creator>Service Informatique</dc:creator>
  <cp:lastModifiedBy>Service Informatique</cp:lastModifiedBy>
  <cp:revision>107</cp:revision>
  <dcterms:created xsi:type="dcterms:W3CDTF">2011-11-11T03:58:03Z</dcterms:created>
  <dcterms:modified xsi:type="dcterms:W3CDTF">2012-02-06T11:19:19Z</dcterms:modified>
</cp:coreProperties>
</file>