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oleObject3.bin" ContentType="application/vnd.openxmlformats-officedocument.oleObject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embeddings/oleObject4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7" r:id="rId1"/>
  </p:sldMasterIdLst>
  <p:notesMasterIdLst>
    <p:notesMasterId r:id="rId58"/>
  </p:notesMasterIdLst>
  <p:handoutMasterIdLst>
    <p:handoutMasterId r:id="rId59"/>
  </p:handoutMasterIdLst>
  <p:sldIdLst>
    <p:sldId id="257" r:id="rId2"/>
    <p:sldId id="342" r:id="rId3"/>
    <p:sldId id="291" r:id="rId4"/>
    <p:sldId id="349" r:id="rId5"/>
    <p:sldId id="290" r:id="rId6"/>
    <p:sldId id="348" r:id="rId7"/>
    <p:sldId id="326" r:id="rId8"/>
    <p:sldId id="258" r:id="rId9"/>
    <p:sldId id="300" r:id="rId10"/>
    <p:sldId id="286" r:id="rId11"/>
    <p:sldId id="313" r:id="rId12"/>
    <p:sldId id="281" r:id="rId13"/>
    <p:sldId id="330" r:id="rId14"/>
    <p:sldId id="264" r:id="rId15"/>
    <p:sldId id="298" r:id="rId16"/>
    <p:sldId id="299" r:id="rId17"/>
    <p:sldId id="352" r:id="rId18"/>
    <p:sldId id="301" r:id="rId19"/>
    <p:sldId id="320" r:id="rId20"/>
    <p:sldId id="323" r:id="rId21"/>
    <p:sldId id="319" r:id="rId22"/>
    <p:sldId id="282" r:id="rId23"/>
    <p:sldId id="335" r:id="rId24"/>
    <p:sldId id="259" r:id="rId25"/>
    <p:sldId id="329" r:id="rId26"/>
    <p:sldId id="351" r:id="rId27"/>
    <p:sldId id="336" r:id="rId28"/>
    <p:sldId id="279" r:id="rId29"/>
    <p:sldId id="337" r:id="rId30"/>
    <p:sldId id="293" r:id="rId31"/>
    <p:sldId id="297" r:id="rId32"/>
    <p:sldId id="339" r:id="rId33"/>
    <p:sldId id="321" r:id="rId34"/>
    <p:sldId id="322" r:id="rId35"/>
    <p:sldId id="285" r:id="rId36"/>
    <p:sldId id="267" r:id="rId37"/>
    <p:sldId id="271" r:id="rId38"/>
    <p:sldId id="272" r:id="rId39"/>
    <p:sldId id="273" r:id="rId40"/>
    <p:sldId id="274" r:id="rId41"/>
    <p:sldId id="275" r:id="rId42"/>
    <p:sldId id="340" r:id="rId43"/>
    <p:sldId id="324" r:id="rId44"/>
    <p:sldId id="344" r:id="rId45"/>
    <p:sldId id="327" r:id="rId46"/>
    <p:sldId id="328" r:id="rId47"/>
    <p:sldId id="331" r:id="rId48"/>
    <p:sldId id="341" r:id="rId49"/>
    <p:sldId id="347" r:id="rId50"/>
    <p:sldId id="343" r:id="rId51"/>
    <p:sldId id="345" r:id="rId52"/>
    <p:sldId id="346" r:id="rId53"/>
    <p:sldId id="287" r:id="rId54"/>
    <p:sldId id="280" r:id="rId55"/>
    <p:sldId id="350" r:id="rId56"/>
    <p:sldId id="289" r:id="rId5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33CC"/>
    <a:srgbClr val="FFCC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24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BB7B80D2-3D60-8F4F-BDF9-86B847F1C3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38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FA169A14-7636-D24F-9729-54E3048C08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176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4AA980-7DAF-EE4B-9AE1-57AF395E8E49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F03458-D704-D942-A474-DB3A993C97EF}" type="slidenum">
              <a:rPr lang="fr-FR"/>
              <a:pPr>
                <a:defRPr/>
              </a:pPr>
              <a:t>11</a:t>
            </a:fld>
            <a:endParaRPr lang="fr-F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5942C-5088-264C-964D-2561F2564E2A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BF250A-333A-8241-97C3-7207AB2129F4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24487A-19E4-E546-9A05-96663EE1773F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4BBF67-989B-6F48-8965-7E472E0F167C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C450-1040-7B44-A274-31FBA1EE80EF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4DE75-AE84-444E-8946-C9FD8A58C216}" type="slidenum">
              <a:rPr lang="fr-FR"/>
              <a:pPr>
                <a:defRPr/>
              </a:pPr>
              <a:t>17</a:t>
            </a:fld>
            <a:endParaRPr lang="fr-FR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32945-AEEF-EF42-8CB2-65101C188083}" type="slidenum">
              <a:rPr lang="fr-FR"/>
              <a:pPr>
                <a:defRPr/>
              </a:pPr>
              <a:t>18</a:t>
            </a:fld>
            <a:endParaRPr lang="fr-F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9FE8B-CB63-A446-AB00-364259432C98}" type="slidenum">
              <a:rPr lang="fr-FR"/>
              <a:pPr>
                <a:defRPr/>
              </a:pPr>
              <a:t>19</a:t>
            </a:fld>
            <a:endParaRPr lang="fr-F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6753B-86B3-7044-AEB7-B3553A8EB7A4}" type="slidenum">
              <a:rPr lang="fr-FR"/>
              <a:pPr>
                <a:defRPr/>
              </a:pPr>
              <a:t>20</a:t>
            </a:fld>
            <a:endParaRPr lang="fr-FR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8C68A-A3EE-2940-86FD-59BA1F4B193C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76C49-7673-2A4E-9FBE-ADED6BC1F595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334E88-A313-B748-B8AE-4A1B40EDCA6E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8F6FFF-25A8-1D40-9262-4D63CD0F6CCF}" type="slidenum">
              <a:rPr lang="fr-FR"/>
              <a:pPr>
                <a:defRPr/>
              </a:pPr>
              <a:t>23</a:t>
            </a:fld>
            <a:endParaRPr lang="fr-FR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EF61ED-E1D4-004B-A8A7-CCFDF0195AAC}" type="slidenum">
              <a:rPr lang="fr-FR"/>
              <a:pPr>
                <a:defRPr/>
              </a:pPr>
              <a:t>24</a:t>
            </a:fld>
            <a:endParaRPr lang="fr-FR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4DE75-AE84-444E-8946-C9FD8A58C216}" type="slidenum">
              <a:rPr lang="fr-FR"/>
              <a:pPr>
                <a:defRPr/>
              </a:pPr>
              <a:t>25</a:t>
            </a:fld>
            <a:endParaRPr lang="fr-FR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A4DE75-AE84-444E-8946-C9FD8A58C216}" type="slidenum">
              <a:rPr lang="fr-FR"/>
              <a:pPr>
                <a:defRPr/>
              </a:pPr>
              <a:t>26</a:t>
            </a:fld>
            <a:endParaRPr lang="fr-FR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8515C-1B4E-D549-A0C2-324A58EBF4CC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C4E87A-1A0B-824D-9EEC-FAF3CA24F397}" type="slidenum">
              <a:rPr lang="fr-FR"/>
              <a:pPr>
                <a:defRPr/>
              </a:pPr>
              <a:t>28</a:t>
            </a:fld>
            <a:endParaRPr lang="fr-FR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689ED7-A1E4-4B43-9505-3323EC307EB4}" type="slidenum">
              <a:rPr lang="fr-FR"/>
              <a:pPr>
                <a:defRPr/>
              </a:pPr>
              <a:t>29</a:t>
            </a:fld>
            <a:endParaRPr lang="fr-FR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474EBF-358B-F840-8203-5F26FE0D1254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BD2739-660E-3C48-B8A1-EC7B01661C9A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81CCE-91E5-1845-B270-21D325D4D9A7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A36266-CB3A-4C41-9223-01A5DDB6F31A}" type="slidenum">
              <a:rPr lang="fr-FR"/>
              <a:pPr>
                <a:defRPr/>
              </a:pPr>
              <a:t>32</a:t>
            </a:fld>
            <a:endParaRPr lang="fr-FR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111D7-97B3-EA4A-A8CB-94A2363ADAE6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DE051E-7FE7-8342-8F8B-CDDD42A4FB72}" type="slidenum">
              <a:rPr lang="fr-FR"/>
              <a:pPr>
                <a:defRPr/>
              </a:pPr>
              <a:t>34</a:t>
            </a:fld>
            <a:endParaRPr lang="fr-F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A129CB-3319-114C-BB29-D3B2FF846507}" type="slidenum">
              <a:rPr lang="fr-FR"/>
              <a:pPr>
                <a:defRPr/>
              </a:pPr>
              <a:t>35</a:t>
            </a:fld>
            <a:endParaRPr 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3980F3-1022-5046-9884-CEA96F4ED757}" type="slidenum">
              <a:rPr lang="fr-FR"/>
              <a:pPr>
                <a:defRPr/>
              </a:pPr>
              <a:t>36</a:t>
            </a:fld>
            <a:endParaRPr lang="fr-F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88307-36BC-E347-9995-192D2A51E92E}" type="slidenum">
              <a:rPr lang="fr-FR"/>
              <a:pPr>
                <a:defRPr/>
              </a:pPr>
              <a:t>37</a:t>
            </a:fld>
            <a:endParaRPr lang="fr-FR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7D2F79-D77F-0847-83CF-F70023A9BE47}" type="slidenum">
              <a:rPr lang="fr-FR"/>
              <a:pPr>
                <a:defRPr/>
              </a:pPr>
              <a:t>38</a:t>
            </a:fld>
            <a:endParaRPr lang="fr-FR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159079-8CD0-1847-AE2B-14D805777FE2}" type="slidenum">
              <a:rPr lang="fr-FR"/>
              <a:pPr>
                <a:defRPr/>
              </a:pPr>
              <a:t>39</a:t>
            </a:fld>
            <a:endParaRPr lang="fr-F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4DDF9-0E4E-BC45-BE20-62DAA5974DD3}" type="slidenum">
              <a:rPr lang="fr-FR"/>
              <a:pPr>
                <a:defRPr/>
              </a:pPr>
              <a:t>40</a:t>
            </a:fld>
            <a:endParaRPr lang="fr-FR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95C60A-6CCE-AA4F-8026-EE880D8113C5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7D22F-D66D-B044-9678-6B31AF9CFA64}" type="slidenum">
              <a:rPr lang="fr-FR"/>
              <a:pPr>
                <a:defRPr/>
              </a:pPr>
              <a:t>41</a:t>
            </a:fld>
            <a:endParaRPr lang="fr-FR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7229FE-9664-CC40-B336-F6EA79076FDF}" type="slidenum">
              <a:rPr lang="fr-FR"/>
              <a:pPr>
                <a:defRPr/>
              </a:pPr>
              <a:t>42</a:t>
            </a:fld>
            <a:endParaRPr lang="fr-FR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D4C57A-E299-0043-B3AE-04C7A7998F40}" type="slidenum">
              <a:rPr lang="fr-FR"/>
              <a:pPr>
                <a:defRPr/>
              </a:pPr>
              <a:t>43</a:t>
            </a:fld>
            <a:endParaRPr lang="fr-FR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1C862-C749-7242-8759-55ECCCBE97A2}" type="slidenum">
              <a:rPr lang="fr-FR"/>
              <a:pPr>
                <a:defRPr/>
              </a:pPr>
              <a:t>44</a:t>
            </a:fld>
            <a:endParaRPr lang="fr-FR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5AB58-9367-4144-A1ED-42DEEC5371D8}" type="slidenum">
              <a:rPr lang="fr-FR"/>
              <a:pPr>
                <a:defRPr/>
              </a:pPr>
              <a:t>45</a:t>
            </a:fld>
            <a:endParaRPr lang="fr-F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FDE89-3F75-EB4F-8BEB-A0D492D68A57}" type="slidenum">
              <a:rPr lang="fr-FR"/>
              <a:pPr>
                <a:defRPr/>
              </a:pPr>
              <a:t>46</a:t>
            </a:fld>
            <a:endParaRPr lang="fr-FR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EAC0BF-6D9F-584C-B59D-A5D78FC5D411}" type="slidenum">
              <a:rPr lang="fr-FR"/>
              <a:pPr>
                <a:defRPr/>
              </a:pPr>
              <a:t>47</a:t>
            </a:fld>
            <a:endParaRPr lang="fr-FR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8979B-88C3-934A-AFE8-77A820602E00}" type="slidenum">
              <a:rPr lang="fr-FR"/>
              <a:pPr>
                <a:defRPr/>
              </a:pPr>
              <a:t>49</a:t>
            </a:fld>
            <a:endParaRPr lang="fr-FR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F4E94-CB15-9B43-843D-0906A8D2B594}" type="slidenum">
              <a:rPr lang="fr-FR"/>
              <a:pPr>
                <a:defRPr/>
              </a:pPr>
              <a:t>50</a:t>
            </a:fld>
            <a:endParaRPr lang="fr-FR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C77B3-3013-7F4B-A20F-2E9FD5EBBB96}" type="slidenum">
              <a:rPr lang="fr-FR"/>
              <a:pPr>
                <a:defRPr/>
              </a:pPr>
              <a:t>51</a:t>
            </a:fld>
            <a:endParaRPr lang="fr-FR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E04D0F-0E53-3846-87EA-4B977BC727DB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AE66B-01CF-754D-9A7C-1B505BB28614}" type="slidenum">
              <a:rPr lang="fr-FR"/>
              <a:pPr>
                <a:defRPr/>
              </a:pPr>
              <a:t>52</a:t>
            </a:fld>
            <a:endParaRPr lang="fr-FR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20B5D-40BA-E044-91ED-11EEE1DF9844}" type="slidenum">
              <a:rPr lang="fr-FR"/>
              <a:pPr>
                <a:defRPr/>
              </a:pPr>
              <a:t>53</a:t>
            </a:fld>
            <a:endParaRPr lang="fr-F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61028-8276-784C-84C1-4D4457FAB6F9}" type="slidenum">
              <a:rPr lang="fr-FR"/>
              <a:pPr>
                <a:defRPr/>
              </a:pPr>
              <a:t>54</a:t>
            </a:fld>
            <a:endParaRPr lang="fr-F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661028-8276-784C-84C1-4D4457FAB6F9}" type="slidenum">
              <a:rPr lang="fr-FR"/>
              <a:pPr>
                <a:defRPr/>
              </a:pPr>
              <a:t>55</a:t>
            </a:fld>
            <a:endParaRPr lang="fr-F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0A5BC1-E472-764A-AE93-D63706A28077}" type="slidenum">
              <a:rPr lang="fr-FR"/>
              <a:pPr>
                <a:defRPr/>
              </a:pPr>
              <a:t>56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845D8-808A-6D4D-ABB4-6A5F1A902A61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C190B-3F22-3541-AA51-D3C8EC7ACFAF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BA9E83-5570-2F4D-B293-B80B58FD5CA0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911890-6857-B64B-B84F-5E4EF5C4BEA6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E9581-79EC-064E-ACA9-1EC6CAA713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71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CF32D-5AB1-9D4E-B78D-347D3147C3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30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874E-D21E-4A48-9406-673F3CDA8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31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ED95-86F6-C440-AE2F-143A5A10AF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1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38A85-F4F3-574B-A1D9-C841BB5153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8DD91-5411-074E-9185-F7E6EF5722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422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3B0BA-60B2-4B40-B027-D0AEE966B1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2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6053-D6D1-A043-A89D-48255177AD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16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30922-58C8-EB4F-BE91-73E8C67C6A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9CD60-26C4-1946-BF78-E6F36CE653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43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5D2DE-C4BC-4C4A-8DE7-187116C2DC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0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15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FA449E-94EE-D345-A11B-B3538C5320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 userDrawn="1"/>
        </p:nvGraphicFramePr>
        <p:xfrm>
          <a:off x="1524000" y="13954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Graphique" r:id="rId14" imgW="6108700" imgH="4089400" progId="MSGraph.Chart.8">
                  <p:embed followColorScheme="full"/>
                </p:oleObj>
              </mc:Choice>
              <mc:Fallback>
                <p:oleObj name="Graphique" r:id="rId14" imgW="6108700" imgH="408940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6000" cy="406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pbiberian@yahoo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6" Type="http://schemas.openxmlformats.org/officeDocument/2006/relationships/image" Target="../media/image12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73200"/>
            <a:ext cx="9144000" cy="1350963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i="1" dirty="0" smtClean="0">
                <a:cs typeface="+mj-cs"/>
              </a:rPr>
              <a:t>Où en </a:t>
            </a:r>
            <a:r>
              <a:rPr lang="fr-FR" sz="4000" b="1" i="1" dirty="0" smtClean="0">
                <a:cs typeface="+mj-cs"/>
              </a:rPr>
              <a:t>est-on </a:t>
            </a:r>
            <a:r>
              <a:rPr lang="fr-FR" sz="4000" b="1" i="1" dirty="0" smtClean="0">
                <a:cs typeface="+mj-cs"/>
              </a:rPr>
              <a:t>de la Fusion Froide</a:t>
            </a:r>
            <a:br>
              <a:rPr lang="fr-FR" sz="4000" b="1" i="1" dirty="0" smtClean="0">
                <a:cs typeface="+mj-cs"/>
              </a:rPr>
            </a:br>
            <a:r>
              <a:rPr lang="fr-FR" sz="4000" b="1" i="1" dirty="0" smtClean="0">
                <a:cs typeface="+mj-cs"/>
              </a:rPr>
              <a:t>22 ans après?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38200" y="3248025"/>
            <a:ext cx="7412038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2400" b="1">
                <a:latin typeface="Verdana" charset="0"/>
                <a:cs typeface="+mn-cs"/>
              </a:rPr>
              <a:t>Jean-Paul Biberian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600">
                <a:latin typeface="Verdana" charset="0"/>
                <a:cs typeface="+mn-cs"/>
              </a:rPr>
              <a:t>Maître de Conférences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600">
                <a:latin typeface="Verdana" charset="0"/>
                <a:cs typeface="+mn-cs"/>
              </a:rPr>
              <a:t>Faculté des Sciences de Luminy, </a:t>
            </a:r>
            <a:br>
              <a:rPr lang="fr-FR" sz="1600">
                <a:latin typeface="Verdana" charset="0"/>
                <a:cs typeface="+mn-cs"/>
              </a:rPr>
            </a:br>
            <a:r>
              <a:rPr lang="fr-FR" sz="1600">
                <a:latin typeface="Verdana" charset="0"/>
                <a:cs typeface="+mn-cs"/>
              </a:rPr>
              <a:t>Aix-Marseille Université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600">
                <a:latin typeface="Verdana" charset="0"/>
                <a:cs typeface="+mn-cs"/>
              </a:rPr>
              <a:t>Tél: 06 60 14 04 85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600">
                <a:latin typeface="Verdana" charset="0"/>
                <a:cs typeface="+mn-cs"/>
                <a:hlinkClick r:id="rId3"/>
              </a:rPr>
              <a:t>jpbiberian@yahoo.fr</a:t>
            </a:r>
            <a:r>
              <a:rPr lang="fr-FR" sz="1600">
                <a:latin typeface="Verdana" charset="0"/>
                <a:cs typeface="+mn-cs"/>
              </a:rPr>
              <a:t/>
            </a:r>
            <a:br>
              <a:rPr lang="fr-FR" sz="1600">
                <a:latin typeface="Verdana" charset="0"/>
                <a:cs typeface="+mn-cs"/>
              </a:rPr>
            </a:br>
            <a:endParaRPr lang="fr-FR">
              <a:latin typeface="Verdana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2058988"/>
          </a:xfrm>
        </p:spPr>
        <p:txBody>
          <a:bodyPr/>
          <a:lstStyle/>
          <a:p>
            <a:pPr eaLnBrk="1" hangingPunct="1">
              <a:defRPr/>
            </a:pPr>
            <a:endParaRPr lang="en-US" sz="1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1800" smtClean="0">
              <a:cs typeface="+mn-cs"/>
            </a:endParaRP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  <a:p>
            <a:pPr eaLnBrk="1" hangingPunct="1">
              <a:defRPr/>
            </a:pPr>
            <a:endParaRPr lang="en-US" sz="1800" smtClean="0">
              <a:cs typeface="+mn-cs"/>
            </a:endParaRP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  <a:p>
            <a:pPr eaLnBrk="1" hangingPunct="1">
              <a:defRPr/>
            </a:pPr>
            <a:endParaRPr lang="en-US" sz="3600" smtClean="0">
              <a:cs typeface="+mn-cs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2565400"/>
            <a:ext cx="91440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latin typeface="Verdana" charset="0"/>
                <a:cs typeface="+mn-cs"/>
              </a:rPr>
              <a:t>D + D </a:t>
            </a:r>
            <a:r>
              <a:rPr lang="en-US">
                <a:latin typeface="Verdana" charset="0"/>
                <a:cs typeface="+mn-cs"/>
                <a:sym typeface="Wingdings" charset="0"/>
              </a:rPr>
              <a:t> T + p			4.0 MeV 	50%</a:t>
            </a:r>
          </a:p>
          <a:p>
            <a:pPr algn="ctr">
              <a:spcBef>
                <a:spcPct val="50000"/>
              </a:spcBef>
              <a:defRPr/>
            </a:pPr>
            <a:r>
              <a:rPr lang="en-US">
                <a:latin typeface="Verdana" charset="0"/>
                <a:cs typeface="+mn-cs"/>
                <a:sym typeface="Wingdings" charset="0"/>
              </a:rPr>
              <a:t>D + D  He-3 + n		3.3 MeV 	50%</a:t>
            </a:r>
          </a:p>
          <a:p>
            <a:pPr algn="ctr">
              <a:spcBef>
                <a:spcPct val="50000"/>
              </a:spcBef>
              <a:defRPr/>
            </a:pPr>
            <a:r>
              <a:rPr lang="en-US">
                <a:latin typeface="Verdana" charset="0"/>
                <a:cs typeface="+mn-cs"/>
                <a:sym typeface="Wingdings" charset="0"/>
              </a:rPr>
              <a:t>D + D  He-4 + gamma	24 MeV 	10</a:t>
            </a:r>
            <a:r>
              <a:rPr lang="en-US" baseline="30000">
                <a:latin typeface="Verdana" charset="0"/>
                <a:cs typeface="+mn-cs"/>
                <a:sym typeface="Wingdings" charset="0"/>
              </a:rPr>
              <a:t>-7</a:t>
            </a:r>
            <a:endParaRPr lang="en-US" baseline="30000">
              <a:latin typeface="Verdana" charset="0"/>
              <a:cs typeface="+mn-cs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/>
              <a:t>Réactions</a:t>
            </a:r>
            <a:r>
              <a:rPr lang="en-US" sz="4000" b="1" dirty="0" smtClean="0"/>
              <a:t> </a:t>
            </a:r>
            <a:r>
              <a:rPr lang="en-US" sz="4000" b="1" dirty="0" err="1" smtClean="0">
                <a:cs typeface="+mj-cs"/>
              </a:rPr>
              <a:t>Possibles</a:t>
            </a:r>
            <a:endParaRPr lang="en-US" sz="4000" b="1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2565400"/>
            <a:ext cx="91440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4">
              <a:spcBef>
                <a:spcPct val="50000"/>
              </a:spcBef>
              <a:defRPr/>
            </a:pPr>
            <a:r>
              <a:rPr lang="en-US" dirty="0">
                <a:latin typeface="Verdana" charset="0"/>
                <a:cs typeface="+mn-cs"/>
              </a:rPr>
              <a:t>1- </a:t>
            </a:r>
            <a:r>
              <a:rPr lang="en-US" dirty="0" smtClean="0">
                <a:latin typeface="Verdana" charset="0"/>
                <a:cs typeface="+mn-cs"/>
              </a:rPr>
              <a:t>La </a:t>
            </a:r>
            <a:r>
              <a:rPr lang="en-US" dirty="0" err="1" smtClean="0">
                <a:latin typeface="Verdana" charset="0"/>
                <a:cs typeface="+mn-cs"/>
              </a:rPr>
              <a:t>barrière</a:t>
            </a:r>
            <a:r>
              <a:rPr lang="en-US" dirty="0" smtClean="0">
                <a:latin typeface="Verdana" charset="0"/>
                <a:cs typeface="+mn-cs"/>
              </a:rPr>
              <a:t> </a:t>
            </a:r>
            <a:r>
              <a:rPr lang="en-US" dirty="0" err="1" smtClean="0">
                <a:latin typeface="Verdana" charset="0"/>
                <a:cs typeface="+mn-cs"/>
              </a:rPr>
              <a:t>Coulombienne</a:t>
            </a:r>
            <a:endParaRPr lang="en-US" dirty="0">
              <a:latin typeface="Verdana" charset="0"/>
              <a:cs typeface="+mn-cs"/>
            </a:endParaRPr>
          </a:p>
          <a:p>
            <a:pPr lvl="4">
              <a:spcBef>
                <a:spcPct val="50000"/>
              </a:spcBef>
              <a:defRPr/>
            </a:pPr>
            <a:r>
              <a:rPr lang="en-US" dirty="0">
                <a:latin typeface="Verdana" charset="0"/>
                <a:cs typeface="+mn-cs"/>
              </a:rPr>
              <a:t>2- </a:t>
            </a:r>
            <a:r>
              <a:rPr lang="en-US" dirty="0" smtClean="0">
                <a:latin typeface="Verdana" charset="0"/>
                <a:cs typeface="+mn-cs"/>
              </a:rPr>
              <a:t>Pas de </a:t>
            </a:r>
            <a:r>
              <a:rPr lang="en-US" dirty="0">
                <a:latin typeface="Verdana" charset="0"/>
                <a:cs typeface="+mn-cs"/>
              </a:rPr>
              <a:t>neutrons</a:t>
            </a:r>
          </a:p>
          <a:p>
            <a:pPr lvl="4">
              <a:spcBef>
                <a:spcPct val="50000"/>
              </a:spcBef>
              <a:defRPr/>
            </a:pPr>
            <a:r>
              <a:rPr lang="en-US" dirty="0">
                <a:latin typeface="Verdana" charset="0"/>
                <a:cs typeface="+mn-cs"/>
              </a:rPr>
              <a:t>3- </a:t>
            </a:r>
            <a:r>
              <a:rPr lang="en-US" dirty="0" smtClean="0">
                <a:latin typeface="Verdana" charset="0"/>
                <a:cs typeface="+mn-cs"/>
              </a:rPr>
              <a:t>Pas de </a:t>
            </a:r>
            <a:r>
              <a:rPr lang="en-US" dirty="0" err="1" smtClean="0">
                <a:latin typeface="Verdana" charset="0"/>
                <a:cs typeface="+mn-cs"/>
              </a:rPr>
              <a:t>rayons</a:t>
            </a:r>
            <a:r>
              <a:rPr lang="en-US" dirty="0" smtClean="0">
                <a:latin typeface="Verdana" charset="0"/>
                <a:cs typeface="+mn-cs"/>
              </a:rPr>
              <a:t> gammas</a:t>
            </a:r>
            <a:endParaRPr lang="en-US" baseline="30000" dirty="0">
              <a:latin typeface="Verdana" charset="0"/>
              <a:cs typeface="+mn-cs"/>
              <a:sym typeface="Wingdings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Les trois miracles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cs typeface="+mj-cs"/>
              </a:rPr>
              <a:t>Excès</a:t>
            </a:r>
            <a:r>
              <a:rPr lang="en-US" sz="4800" b="1" dirty="0" smtClean="0">
                <a:cs typeface="+mj-cs"/>
              </a:rPr>
              <a:t> de </a:t>
            </a:r>
            <a:r>
              <a:rPr lang="en-US" sz="4800" b="1" dirty="0" err="1" smtClean="0">
                <a:cs typeface="+mj-cs"/>
              </a:rPr>
              <a:t>chaleur</a:t>
            </a:r>
            <a:endParaRPr lang="en-US" sz="4800" b="1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609725"/>
            <a:ext cx="7659687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2"/>
                </a:solidFill>
                <a:cs typeface="+mn-cs"/>
              </a:rPr>
              <a:t>Expérience</a:t>
            </a: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+mn-cs"/>
              </a:rPr>
              <a:t>similaire</a:t>
            </a: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cs typeface="+mn-cs"/>
              </a:rPr>
              <a:t>à</a:t>
            </a: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Pons </a:t>
            </a:r>
            <a:r>
              <a:rPr lang="en-US" sz="4000" b="1" dirty="0">
                <a:solidFill>
                  <a:schemeClr val="tx2"/>
                </a:solidFill>
                <a:cs typeface="+mn-cs"/>
              </a:rPr>
              <a:t>&amp; </a:t>
            </a: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Fleischmann</a:t>
            </a:r>
            <a:endParaRPr lang="en-US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19050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</p:txBody>
      </p:sp>
      <p:pic>
        <p:nvPicPr>
          <p:cNvPr id="40963" name="Picture 6" descr="photo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785938"/>
            <a:ext cx="667067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La cathode à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double </a:t>
            </a: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structure: </a:t>
            </a:r>
            <a:r>
              <a:rPr lang="fr-FR" sz="4000" b="1" dirty="0" err="1">
                <a:solidFill>
                  <a:schemeClr val="tx2"/>
                </a:solidFill>
                <a:cs typeface="+mn-cs"/>
              </a:rPr>
              <a:t>Arata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62000" y="19050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</p:txBody>
      </p:sp>
      <p:pic>
        <p:nvPicPr>
          <p:cNvPr id="43011" name="Picture 5" descr="photo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762125"/>
            <a:ext cx="54483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Montage </a:t>
            </a:r>
            <a:r>
              <a:rPr lang="en-US" sz="4000" b="1" dirty="0" err="1" smtClean="0">
                <a:solidFill>
                  <a:schemeClr val="tx2"/>
                </a:solidFill>
                <a:cs typeface="+mn-cs"/>
              </a:rPr>
              <a:t>expérimental</a:t>
            </a:r>
            <a:endParaRPr lang="en-US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62000" y="19050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16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endParaRPr lang="fr-FR" sz="3200">
              <a:latin typeface="Verdana" charset="0"/>
              <a:cs typeface="+mn-cs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028700" y="2667000"/>
            <a:ext cx="7772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>
                <a:solidFill>
                  <a:schemeClr val="tx2"/>
                </a:solidFill>
                <a:latin typeface="Verdana" charset="0"/>
                <a:cs typeface="+mn-cs"/>
              </a:rPr>
              <a:t>Excess Heat D</a:t>
            </a:r>
            <a:r>
              <a:rPr lang="fr-FR" sz="2400" b="1" baseline="-20000">
                <a:solidFill>
                  <a:schemeClr val="tx2"/>
                </a:solidFill>
                <a:latin typeface="Verdana" charset="0"/>
                <a:cs typeface="+mn-cs"/>
              </a:rPr>
              <a:t>2</a:t>
            </a:r>
            <a:r>
              <a:rPr lang="fr-FR" sz="2400" b="1">
                <a:solidFill>
                  <a:schemeClr val="tx2"/>
                </a:solidFill>
                <a:latin typeface="Verdana" charset="0"/>
                <a:cs typeface="+mn-cs"/>
              </a:rPr>
              <a:t>O vs H</a:t>
            </a:r>
            <a:r>
              <a:rPr lang="fr-FR" sz="2400" b="1" baseline="-20000">
                <a:solidFill>
                  <a:schemeClr val="tx2"/>
                </a:solidFill>
                <a:latin typeface="Verdana" charset="0"/>
                <a:cs typeface="+mn-cs"/>
              </a:rPr>
              <a:t>2</a:t>
            </a:r>
            <a:r>
              <a:rPr lang="fr-FR" sz="2400" b="1">
                <a:solidFill>
                  <a:schemeClr val="tx2"/>
                </a:solidFill>
                <a:latin typeface="Verdana" charset="0"/>
                <a:cs typeface="+mn-cs"/>
              </a:rPr>
              <a:t>O : Arata</a:t>
            </a:r>
          </a:p>
        </p:txBody>
      </p:sp>
      <p:pic>
        <p:nvPicPr>
          <p:cNvPr id="45060" name="Picture 5" descr="photo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857375"/>
            <a:ext cx="81089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err="1" smtClean="0">
                <a:solidFill>
                  <a:schemeClr val="tx2"/>
                </a:solidFill>
                <a:cs typeface="+mn-cs"/>
              </a:rPr>
              <a:t>Comparison</a:t>
            </a: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: eau lourde/légère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/>
            </a:r>
            <a:br>
              <a:rPr lang="fr-FR" sz="4000" b="1" dirty="0">
                <a:solidFill>
                  <a:schemeClr val="tx2"/>
                </a:solidFill>
                <a:cs typeface="+mn-cs"/>
              </a:rPr>
            </a:br>
            <a:r>
              <a:rPr lang="fr-FR" sz="4000" b="1" dirty="0" err="1">
                <a:solidFill>
                  <a:schemeClr val="tx2"/>
                </a:solidFill>
                <a:cs typeface="+mn-cs"/>
              </a:rPr>
              <a:t>Excess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fr-FR" sz="4000" b="1" dirty="0" err="1" smtClean="0">
                <a:solidFill>
                  <a:schemeClr val="tx2"/>
                </a:solidFill>
                <a:cs typeface="+mn-cs"/>
              </a:rPr>
              <a:t>heat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: </a:t>
            </a:r>
            <a:r>
              <a:rPr lang="fr-FR" sz="4000" b="1" dirty="0" err="1">
                <a:solidFill>
                  <a:schemeClr val="tx2"/>
                </a:solidFill>
                <a:cs typeface="+mn-cs"/>
              </a:rPr>
              <a:t>McKubre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473199"/>
            <a:ext cx="8585200" cy="462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6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Stimulation laser: </a:t>
            </a: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r>
              <a:rPr lang="fr-FR" sz="4000" b="1" dirty="0" err="1">
                <a:solidFill>
                  <a:schemeClr val="tx2"/>
                </a:solidFill>
                <a:latin typeface="Verdana" charset="0"/>
                <a:cs typeface="+mn-cs"/>
              </a:rPr>
              <a:t>Letts-Cravens</a:t>
            </a:r>
            <a:endParaRPr lang="en-US" sz="4000" b="1" dirty="0">
              <a:latin typeface="Verdana" charset="0"/>
              <a:cs typeface="+mn-cs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52413" y="1536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7108" name="Picture 7" descr="゚᪀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506663"/>
            <a:ext cx="36290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520950"/>
            <a:ext cx="3957638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Les super </a:t>
            </a:r>
            <a:r>
              <a:rPr lang="fr-FR" sz="4000" b="1" dirty="0" err="1" smtClean="0">
                <a:solidFill>
                  <a:schemeClr val="tx2"/>
                </a:solidFill>
                <a:latin typeface="Verdana" charset="0"/>
                <a:cs typeface="+mn-cs"/>
              </a:rPr>
              <a:t>waves</a:t>
            </a: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 </a:t>
            </a:r>
            <a:r>
              <a:rPr lang="fr-FR" sz="4000" b="1" dirty="0">
                <a:solidFill>
                  <a:schemeClr val="tx2"/>
                </a:solidFill>
                <a:latin typeface="Verdana" charset="0"/>
                <a:cs typeface="+mn-cs"/>
              </a:rPr>
              <a:t>: </a:t>
            </a:r>
            <a:r>
              <a:rPr lang="fr-FR" sz="4000" b="1" dirty="0" err="1">
                <a:solidFill>
                  <a:schemeClr val="tx2"/>
                </a:solidFill>
                <a:latin typeface="Verdana" charset="0"/>
                <a:cs typeface="+mn-cs"/>
              </a:rPr>
              <a:t>Energetics</a:t>
            </a: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>
              <a:cs typeface="+mn-cs"/>
            </a:endParaRPr>
          </a:p>
        </p:txBody>
      </p:sp>
      <p:graphicFrame>
        <p:nvGraphicFramePr>
          <p:cNvPr id="49157" name="Object 9"/>
          <p:cNvGraphicFramePr>
            <a:graphicFrameLocks noChangeAspect="1"/>
          </p:cNvGraphicFramePr>
          <p:nvPr/>
        </p:nvGraphicFramePr>
        <p:xfrm>
          <a:off x="773113" y="1785938"/>
          <a:ext cx="7516812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4" imgW="3352800" imgH="241300" progId="Equation.3">
                  <p:embed/>
                </p:oleObj>
              </mc:Choice>
              <mc:Fallback>
                <p:oleObj name="Equation" r:id="rId4" imgW="33528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785938"/>
                        <a:ext cx="7516812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158" name="Picture 10" descr="fig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344738"/>
            <a:ext cx="8145463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72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>Plan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854200"/>
            <a:ext cx="8110537" cy="4191000"/>
          </a:xfrm>
        </p:spPr>
        <p:txBody>
          <a:bodyPr/>
          <a:lstStyle/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Avant 1989.</a:t>
            </a:r>
          </a:p>
          <a:p>
            <a:pPr eaLnBrk="1" hangingPunct="1">
              <a:defRPr/>
            </a:pPr>
            <a:r>
              <a:rPr lang="fr-FR" sz="1800" dirty="0" smtClean="0"/>
              <a:t>Histoire de la Fusion Froide.</a:t>
            </a:r>
            <a:endParaRPr lang="fr-FR" sz="1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L’expérience originelle de  Pons &amp; Fleischmann.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Les excès de chaleur.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La détection d’hélium.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Les particules.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Les transmutations.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Les expériences en phase gaz.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Un survol des théories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grpSp>
        <p:nvGrpSpPr>
          <p:cNvPr id="51202" name="Group 4"/>
          <p:cNvGrpSpPr>
            <a:grpSpLocks/>
          </p:cNvGrpSpPr>
          <p:nvPr/>
        </p:nvGrpSpPr>
        <p:grpSpPr bwMode="auto">
          <a:xfrm>
            <a:off x="920750" y="1925638"/>
            <a:ext cx="7539038" cy="4279900"/>
            <a:chOff x="624" y="576"/>
            <a:chExt cx="4493" cy="3456"/>
          </a:xfrm>
        </p:grpSpPr>
        <p:pic>
          <p:nvPicPr>
            <p:cNvPr id="5120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76"/>
              <a:ext cx="4493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494" name="Line 6"/>
            <p:cNvSpPr>
              <a:spLocks noChangeShapeType="1"/>
            </p:cNvSpPr>
            <p:nvPr/>
          </p:nvSpPr>
          <p:spPr bwMode="auto">
            <a:xfrm>
              <a:off x="1776" y="1152"/>
              <a:ext cx="273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9495" name="Text Box 7"/>
            <p:cNvSpPr txBox="1">
              <a:spLocks noChangeArrowheads="1"/>
            </p:cNvSpPr>
            <p:nvPr/>
          </p:nvSpPr>
          <p:spPr bwMode="auto">
            <a:xfrm>
              <a:off x="3168" y="940"/>
              <a:ext cx="528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FF"/>
                  </a:solidFill>
                  <a:latin typeface="Bookman Old Style" charset="0"/>
                  <a:cs typeface="Arial" charset="0"/>
                </a:rPr>
                <a:t>17 h</a:t>
              </a:r>
            </a:p>
          </p:txBody>
        </p:sp>
      </p:grp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0" y="0"/>
            <a:ext cx="91440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Les super </a:t>
            </a:r>
            <a:r>
              <a:rPr lang="fr-FR" sz="4000" b="1" dirty="0" err="1">
                <a:solidFill>
                  <a:schemeClr val="tx2"/>
                </a:solidFill>
                <a:latin typeface="Verdana" charset="0"/>
                <a:cs typeface="+mn-cs"/>
              </a:rPr>
              <a:t>w</a:t>
            </a:r>
            <a:r>
              <a:rPr lang="fr-FR" sz="4000" b="1" dirty="0" err="1" smtClean="0">
                <a:solidFill>
                  <a:schemeClr val="tx2"/>
                </a:solidFill>
                <a:latin typeface="Verdana" charset="0"/>
                <a:cs typeface="+mn-cs"/>
              </a:rPr>
              <a:t>aves</a:t>
            </a: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 </a:t>
            </a:r>
            <a:r>
              <a:rPr lang="fr-FR" sz="4000" b="1" dirty="0">
                <a:solidFill>
                  <a:schemeClr val="tx2"/>
                </a:solidFill>
                <a:latin typeface="Verdana" charset="0"/>
                <a:cs typeface="+mn-cs"/>
              </a:rPr>
              <a:t>: </a:t>
            </a:r>
            <a:r>
              <a:rPr lang="fr-FR" sz="4000" b="1" dirty="0" err="1">
                <a:solidFill>
                  <a:schemeClr val="tx2"/>
                </a:solidFill>
                <a:latin typeface="Verdana" charset="0"/>
                <a:cs typeface="+mn-cs"/>
              </a:rPr>
              <a:t>Energetics</a:t>
            </a: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53250" name="Text Box 13"/>
          <p:cNvSpPr txBox="1">
            <a:spLocks noChangeArrowheads="1"/>
          </p:cNvSpPr>
          <p:nvPr/>
        </p:nvSpPr>
        <p:spPr bwMode="auto">
          <a:xfrm>
            <a:off x="1843088" y="2752725"/>
            <a:ext cx="4475162" cy="16160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rgbClr val="0000FF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 smtClean="0">
                <a:latin typeface="Book Antiqua" charset="0"/>
                <a:cs typeface="Arial" charset="0"/>
              </a:rPr>
              <a:t>Énergie moyenne produite ~20 watts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800" dirty="0" smtClean="0">
                <a:latin typeface="Book Antiqua" charset="0"/>
                <a:cs typeface="Arial" charset="0"/>
              </a:rPr>
              <a:t>Energie moyenne fournie : 0.74 watt</a:t>
            </a:r>
          </a:p>
          <a:p>
            <a:pPr algn="ctr" eaLnBrk="1" hangingPunct="1">
              <a:spcBef>
                <a:spcPct val="50000"/>
              </a:spcBef>
            </a:pPr>
            <a:endParaRPr lang="fr-FR" sz="1800" dirty="0" smtClean="0">
              <a:latin typeface="Book Antiqua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sz="1800" b="1" dirty="0" smtClean="0">
                <a:latin typeface="Book Antiqua" charset="0"/>
                <a:cs typeface="Arial" charset="0"/>
              </a:rPr>
              <a:t>Gain : Pout/Pin =25</a:t>
            </a:r>
            <a:endParaRPr lang="fr-FR" sz="1800" b="1" dirty="0">
              <a:latin typeface="Book Antiqua" charset="0"/>
              <a:cs typeface="Arial" charset="0"/>
            </a:endParaRPr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0" y="0"/>
            <a:ext cx="91440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Les super </a:t>
            </a:r>
            <a:r>
              <a:rPr lang="fr-FR" sz="4000" b="1" dirty="0" err="1">
                <a:solidFill>
                  <a:schemeClr val="tx2"/>
                </a:solidFill>
                <a:latin typeface="Verdana" charset="0"/>
                <a:cs typeface="+mn-cs"/>
              </a:rPr>
              <a:t>w</a:t>
            </a:r>
            <a:r>
              <a:rPr lang="fr-FR" sz="4000" b="1" dirty="0" err="1" smtClean="0">
                <a:solidFill>
                  <a:schemeClr val="tx2"/>
                </a:solidFill>
                <a:latin typeface="Verdana" charset="0"/>
                <a:cs typeface="+mn-cs"/>
              </a:rPr>
              <a:t>aves</a:t>
            </a:r>
            <a:r>
              <a:rPr lang="fr-FR" sz="4000" b="1" dirty="0" smtClean="0">
                <a:solidFill>
                  <a:schemeClr val="tx2"/>
                </a:solidFill>
                <a:latin typeface="Verdana" charset="0"/>
                <a:cs typeface="+mn-cs"/>
              </a:rPr>
              <a:t> </a:t>
            </a:r>
            <a:r>
              <a:rPr lang="fr-FR" sz="4000" b="1" dirty="0">
                <a:solidFill>
                  <a:schemeClr val="tx2"/>
                </a:solidFill>
                <a:latin typeface="Verdana" charset="0"/>
                <a:cs typeface="+mn-cs"/>
              </a:rPr>
              <a:t>: </a:t>
            </a:r>
            <a:r>
              <a:rPr lang="fr-FR" sz="4000" b="1" dirty="0" err="1">
                <a:solidFill>
                  <a:schemeClr val="tx2"/>
                </a:solidFill>
                <a:latin typeface="Verdana" charset="0"/>
                <a:cs typeface="+mn-cs"/>
              </a:rPr>
              <a:t>Energetics</a:t>
            </a:r>
            <a:endParaRPr lang="fr-FR" sz="4000" b="1" dirty="0">
              <a:solidFill>
                <a:schemeClr val="tx2"/>
              </a:solidFill>
              <a:latin typeface="Verdana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5684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cs typeface="+mj-cs"/>
              </a:rPr>
              <a:t>Détection</a:t>
            </a:r>
            <a:r>
              <a:rPr lang="en-US" sz="4000" b="1" dirty="0" smtClean="0">
                <a:cs typeface="+mj-cs"/>
              </a:rPr>
              <a:t> de </a:t>
            </a:r>
            <a:r>
              <a:rPr lang="en-US" sz="4000" b="1" dirty="0" err="1" smtClean="0">
                <a:cs typeface="+mj-cs"/>
              </a:rPr>
              <a:t>particules</a:t>
            </a:r>
            <a:r>
              <a:rPr lang="en-US" sz="4000" b="1" dirty="0" smtClean="0">
                <a:cs typeface="+mj-cs"/>
              </a:rPr>
              <a:t>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911475" y="2587625"/>
            <a:ext cx="2790825" cy="22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Hélium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Tritium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Neutrons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Protons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Particules alpha</a:t>
            </a:r>
          </a:p>
          <a:p>
            <a:pPr>
              <a:spcBef>
                <a:spcPct val="50000"/>
              </a:spcBef>
              <a:defRPr/>
            </a:pPr>
            <a:endParaRPr lang="en-US" sz="2400" dirty="0">
              <a:latin typeface="Verdana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800" b="1" dirty="0" smtClean="0">
                <a:solidFill>
                  <a:schemeClr val="tx2"/>
                </a:solidFill>
                <a:cs typeface="+mn-cs"/>
              </a:rPr>
              <a:t>Hélium</a:t>
            </a:r>
            <a:r>
              <a:rPr lang="fr-FR" sz="4800" b="1" dirty="0">
                <a:solidFill>
                  <a:schemeClr val="tx2"/>
                </a:solidFill>
                <a:cs typeface="+mn-cs"/>
              </a:rPr>
              <a:t>-</a:t>
            </a:r>
            <a:r>
              <a:rPr lang="fr-FR" sz="4800" b="1" dirty="0" smtClean="0">
                <a:solidFill>
                  <a:schemeClr val="tx2"/>
                </a:solidFill>
                <a:cs typeface="+mn-cs"/>
              </a:rPr>
              <a:t>4 / Hélium-3</a:t>
            </a:r>
            <a:endParaRPr lang="fr-FR" sz="48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7938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cs typeface="+mj-cs"/>
              </a:rPr>
              <a:t/>
            </a:r>
            <a:br>
              <a:rPr lang="fr-FR" sz="4000" b="1" dirty="0" smtClean="0">
                <a:cs typeface="+mj-cs"/>
              </a:rPr>
            </a:br>
            <a:r>
              <a:rPr lang="fr-FR" sz="4000" b="1" dirty="0" smtClean="0">
                <a:cs typeface="+mj-cs"/>
              </a:rPr>
              <a:t>Helium-4 : </a:t>
            </a:r>
            <a:r>
              <a:rPr lang="fr-FR" sz="4000" b="1" dirty="0" err="1" smtClean="0">
                <a:cs typeface="+mj-cs"/>
              </a:rPr>
              <a:t>Arata</a:t>
            </a:r>
            <a:endParaRPr lang="fr-FR" sz="4000" b="1" dirty="0" smtClean="0">
              <a:cs typeface="+mj-cs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81000" y="2133600"/>
            <a:ext cx="8001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9396" name="Picture 8" descr="phot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520825"/>
            <a:ext cx="53625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3348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517650"/>
            <a:ext cx="7756525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/>
            </a:r>
            <a:br>
              <a:rPr lang="fr-FR" sz="4000" b="1" dirty="0">
                <a:solidFill>
                  <a:schemeClr val="tx2"/>
                </a:solidFill>
                <a:cs typeface="+mn-cs"/>
              </a:rPr>
            </a:br>
            <a:r>
              <a:rPr lang="fr-FR" sz="4000" b="1" dirty="0" err="1">
                <a:solidFill>
                  <a:schemeClr val="tx2"/>
                </a:solidFill>
                <a:cs typeface="+mn-cs"/>
              </a:rPr>
              <a:t>Excess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 heat-He-4: </a:t>
            </a:r>
            <a:r>
              <a:rPr lang="fr-FR" sz="4000" b="1" dirty="0" err="1">
                <a:solidFill>
                  <a:schemeClr val="tx2"/>
                </a:solidFill>
                <a:cs typeface="+mn-cs"/>
              </a:rPr>
              <a:t>McKubre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/>
            </a:r>
            <a:br>
              <a:rPr lang="fr-FR" sz="4000" b="1" dirty="0">
                <a:solidFill>
                  <a:schemeClr val="tx2"/>
                </a:solidFill>
                <a:cs typeface="+mn-cs"/>
              </a:rPr>
            </a:b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He-3 / He-4: </a:t>
            </a:r>
            <a:r>
              <a:rPr lang="fr-FR" sz="4000" b="1" dirty="0" err="1">
                <a:solidFill>
                  <a:schemeClr val="tx2"/>
                </a:solidFill>
                <a:cs typeface="+mn-cs"/>
              </a:rPr>
              <a:t>McKubre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5900" y="1812141"/>
            <a:ext cx="6235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électrodes</a:t>
            </a:r>
            <a:r>
              <a:rPr lang="en-US" dirty="0" smtClean="0"/>
              <a:t> de type </a:t>
            </a:r>
            <a:r>
              <a:rPr lang="en-US" dirty="0" err="1" smtClean="0"/>
              <a:t>Arata</a:t>
            </a:r>
            <a:r>
              <a:rPr lang="en-US" dirty="0" smtClean="0"/>
              <a:t>-Zhang,</a:t>
            </a:r>
          </a:p>
          <a:p>
            <a:endParaRPr lang="en-US" dirty="0"/>
          </a:p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 err="1" smtClean="0"/>
              <a:t>mesure</a:t>
            </a:r>
            <a:r>
              <a:rPr lang="en-US" dirty="0" smtClean="0"/>
              <a:t> </a:t>
            </a:r>
            <a:r>
              <a:rPr lang="en-US" dirty="0" err="1" smtClean="0"/>
              <a:t>montre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y a </a:t>
            </a:r>
            <a:r>
              <a:rPr lang="en-US" dirty="0" smtClean="0"/>
              <a:t>10 </a:t>
            </a:r>
            <a:r>
              <a:rPr lang="en-US" dirty="0" smtClean="0"/>
              <a:t>000 </a:t>
            </a:r>
            <a:r>
              <a:rPr lang="en-US" dirty="0" err="1" smtClean="0"/>
              <a:t>fois</a:t>
            </a:r>
            <a:r>
              <a:rPr lang="en-US" dirty="0" smtClean="0"/>
              <a:t> plus d’hélium-3 par rapport </a:t>
            </a:r>
            <a:r>
              <a:rPr lang="en-US" dirty="0" err="1" smtClean="0"/>
              <a:t>à</a:t>
            </a:r>
            <a:r>
              <a:rPr lang="en-US" dirty="0" smtClean="0"/>
              <a:t> l’hélium-4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composition </a:t>
            </a:r>
            <a:r>
              <a:rPr lang="en-US" dirty="0" err="1" smtClean="0"/>
              <a:t>naturelle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62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800" b="1">
                <a:solidFill>
                  <a:schemeClr val="tx2"/>
                </a:solidFill>
                <a:cs typeface="+mn-cs"/>
              </a:rPr>
              <a:t>Tritium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563"/>
            <a:ext cx="9144000" cy="124142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smtClean="0">
                <a:cs typeface="+mj-cs"/>
              </a:rPr>
              <a:t/>
            </a:r>
            <a:br>
              <a:rPr lang="fr-FR" sz="4000" b="1" smtClean="0">
                <a:cs typeface="+mj-cs"/>
              </a:rPr>
            </a:br>
            <a:r>
              <a:rPr lang="fr-FR" sz="4000" b="1" smtClean="0">
                <a:cs typeface="+mj-cs"/>
              </a:rPr>
              <a:t>Tritium : Claytor</a:t>
            </a:r>
            <a:endParaRPr lang="en-US" sz="4000" b="1" smtClean="0">
              <a:cs typeface="+mj-cs"/>
            </a:endParaRPr>
          </a:p>
        </p:txBody>
      </p:sp>
      <p:pic>
        <p:nvPicPr>
          <p:cNvPr id="65539" name="Picture 6" descr="photo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576388"/>
            <a:ext cx="69913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800" b="1">
                <a:solidFill>
                  <a:schemeClr val="tx2"/>
                </a:solidFill>
                <a:cs typeface="+mn-cs"/>
              </a:rPr>
              <a:t>Neutrons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cs typeface="+mj-cs"/>
              </a:rPr>
              <a:t>Avant  </a:t>
            </a:r>
            <a:br>
              <a:rPr lang="en-US" sz="4800" b="1" dirty="0" smtClean="0">
                <a:cs typeface="+mj-cs"/>
              </a:rPr>
            </a:br>
            <a:r>
              <a:rPr lang="en-US" sz="4800" b="1" dirty="0" smtClean="0">
                <a:cs typeface="+mj-cs"/>
              </a:rPr>
              <a:t>Pons &amp; Fleishmann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69634" name="Picture 6" descr="photo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627188"/>
            <a:ext cx="475932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855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smtClean="0">
                <a:cs typeface="+mj-cs"/>
              </a:rPr>
              <a:t/>
            </a:r>
            <a:br>
              <a:rPr lang="fr-FR" sz="4000" b="1" smtClean="0">
                <a:cs typeface="+mj-cs"/>
              </a:rPr>
            </a:br>
            <a:r>
              <a:rPr lang="fr-FR" sz="4000" b="1" smtClean="0">
                <a:cs typeface="+mj-cs"/>
              </a:rPr>
              <a:t>Neutrons : Jones</a:t>
            </a:r>
            <a:endParaRPr lang="en-US" sz="4000" b="1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71682" name="Picture 3" descr="photo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89075"/>
            <a:ext cx="58769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9855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smtClean="0">
                <a:cs typeface="+mj-cs"/>
              </a:rPr>
              <a:t/>
            </a:r>
            <a:br>
              <a:rPr lang="fr-FR" sz="4000" b="1" smtClean="0">
                <a:cs typeface="+mj-cs"/>
              </a:rPr>
            </a:br>
            <a:r>
              <a:rPr lang="fr-FR" sz="4000" b="1" smtClean="0">
                <a:cs typeface="+mj-cs"/>
              </a:rPr>
              <a:t>Neutrons : Jones</a:t>
            </a:r>
            <a:endParaRPr lang="en-US" sz="4000" b="1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800" b="1" dirty="0" smtClean="0">
                <a:solidFill>
                  <a:schemeClr val="tx2"/>
                </a:solidFill>
                <a:cs typeface="+mn-cs"/>
              </a:rPr>
              <a:t>Particules alpha</a:t>
            </a:r>
            <a:endParaRPr lang="fr-FR" sz="48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622425"/>
            <a:ext cx="2892425" cy="44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/>
            </a:r>
            <a:br>
              <a:rPr lang="fr-FR" sz="4000" b="1" dirty="0">
                <a:solidFill>
                  <a:schemeClr val="tx2"/>
                </a:solidFill>
                <a:cs typeface="+mn-cs"/>
              </a:rPr>
            </a:b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Particules alpha: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Fisher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374775"/>
            <a:ext cx="6396038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0" y="0"/>
            <a:ext cx="9144000" cy="127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/>
            </a:r>
            <a:br>
              <a:rPr lang="fr-FR" sz="4000" b="1" dirty="0">
                <a:solidFill>
                  <a:schemeClr val="tx2"/>
                </a:solidFill>
                <a:cs typeface="+mn-cs"/>
              </a:rPr>
            </a:b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Particules alpha: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Fisher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800" b="1">
                <a:solidFill>
                  <a:schemeClr val="tx2"/>
                </a:solidFill>
                <a:cs typeface="+mn-cs"/>
              </a:rPr>
              <a:t>Transmutations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9065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smtClean="0">
                <a:cs typeface="+mj-cs"/>
              </a:rPr>
              <a:t>Transmutations : Iwamura</a:t>
            </a:r>
          </a:p>
        </p:txBody>
      </p:sp>
      <p:pic>
        <p:nvPicPr>
          <p:cNvPr id="81923" name="Picture 616" descr="photo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812925"/>
            <a:ext cx="4683125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813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smtClean="0">
                <a:cs typeface="+mj-cs"/>
              </a:rPr>
              <a:t>Montage expérimental : Iwamura</a:t>
            </a:r>
            <a:endParaRPr lang="en-US" sz="2400" b="1" smtClean="0">
              <a:cs typeface="+mj-cs"/>
            </a:endParaRPr>
          </a:p>
        </p:txBody>
      </p:sp>
      <p:pic>
        <p:nvPicPr>
          <p:cNvPr id="83971" name="Picture 3" descr="photo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868488"/>
            <a:ext cx="65913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>
                <a:solidFill>
                  <a:schemeClr val="tx2"/>
                </a:solidFill>
                <a:cs typeface="+mn-cs"/>
              </a:rPr>
              <a:t>Transmutations : Iwamura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813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smtClean="0">
                <a:cs typeface="+mj-cs"/>
              </a:rPr>
              <a:t>Cs </a:t>
            </a:r>
            <a:r>
              <a:rPr lang="fr-FR" sz="2400" b="1" smtClean="0">
                <a:cs typeface="+mj-cs"/>
                <a:sym typeface="Wingdings" charset="0"/>
              </a:rPr>
              <a:t> Pr : </a:t>
            </a:r>
            <a:r>
              <a:rPr lang="fr-FR" sz="2400" b="1" smtClean="0">
                <a:cs typeface="+mj-cs"/>
              </a:rPr>
              <a:t>Iwamura</a:t>
            </a:r>
            <a:endParaRPr lang="en-US" sz="2400" b="1" smtClean="0">
              <a:cs typeface="+mj-cs"/>
            </a:endParaRPr>
          </a:p>
        </p:txBody>
      </p:sp>
      <p:pic>
        <p:nvPicPr>
          <p:cNvPr id="86019" name="Picture 3" descr="phot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1695450"/>
            <a:ext cx="57086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>
                <a:solidFill>
                  <a:schemeClr val="tx2"/>
                </a:solidFill>
                <a:cs typeface="+mn-cs"/>
              </a:rPr>
              <a:t>Transmutations : Iwamura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813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smtClean="0">
                <a:cs typeface="+mj-cs"/>
              </a:rPr>
              <a:t>Sr </a:t>
            </a:r>
            <a:r>
              <a:rPr lang="fr-FR" sz="2400" b="1" smtClean="0">
                <a:cs typeface="+mj-cs"/>
                <a:sym typeface="Wingdings" charset="0"/>
              </a:rPr>
              <a:t> Mo : </a:t>
            </a:r>
            <a:r>
              <a:rPr lang="fr-FR" sz="2400" b="1" smtClean="0">
                <a:cs typeface="+mj-cs"/>
              </a:rPr>
              <a:t>Iwamura</a:t>
            </a:r>
            <a:endParaRPr lang="en-US" sz="2400" b="1" smtClean="0">
              <a:cs typeface="+mj-cs"/>
            </a:endParaRPr>
          </a:p>
        </p:txBody>
      </p:sp>
      <p:pic>
        <p:nvPicPr>
          <p:cNvPr id="88067" name="Picture 3" descr="pho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716088"/>
            <a:ext cx="6348412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>
                <a:solidFill>
                  <a:schemeClr val="tx2"/>
                </a:solidFill>
                <a:cs typeface="+mn-cs"/>
              </a:rPr>
              <a:t>Transmutations : Iwamura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Avant 1989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1600" dirty="0" err="1" smtClean="0"/>
              <a:t>Kluev</a:t>
            </a:r>
            <a:r>
              <a:rPr lang="en-GB" sz="1600" dirty="0"/>
              <a:t>, V.A.; Lipson, A.G.; </a:t>
            </a:r>
            <a:r>
              <a:rPr lang="en-GB" sz="1600" dirty="0" err="1"/>
              <a:t>Toporov</a:t>
            </a:r>
            <a:r>
              <a:rPr lang="en-GB" sz="1600" dirty="0"/>
              <a:t>, Y.P.; </a:t>
            </a:r>
            <a:r>
              <a:rPr lang="en-GB" sz="1600" dirty="0" err="1"/>
              <a:t>Deryagin</a:t>
            </a:r>
            <a:r>
              <a:rPr lang="en-GB" sz="1600" dirty="0"/>
              <a:t>, B.V.; </a:t>
            </a:r>
            <a:r>
              <a:rPr lang="en-GB" sz="1600" dirty="0" err="1"/>
              <a:t>Lushchikov</a:t>
            </a:r>
            <a:r>
              <a:rPr lang="en-GB" sz="1600" dirty="0"/>
              <a:t>, V.I.; </a:t>
            </a:r>
            <a:r>
              <a:rPr lang="en-GB" sz="1600" dirty="0" err="1"/>
              <a:t>Strelkov</a:t>
            </a:r>
            <a:r>
              <a:rPr lang="en-GB" sz="1600" dirty="0"/>
              <a:t>, A.V.; </a:t>
            </a:r>
            <a:r>
              <a:rPr lang="en-GB" sz="1600" dirty="0" err="1"/>
              <a:t>Shabalin</a:t>
            </a:r>
            <a:r>
              <a:rPr lang="en-GB" sz="1600" dirty="0"/>
              <a:t>, E.P. </a:t>
            </a:r>
            <a:r>
              <a:rPr lang="en-GB" sz="1600" dirty="0" err="1"/>
              <a:t>Sov</a:t>
            </a:r>
            <a:r>
              <a:rPr lang="en-GB" sz="1600" dirty="0"/>
              <a:t>. Tech. Phys. </a:t>
            </a:r>
            <a:r>
              <a:rPr lang="en-GB" sz="1600" dirty="0" err="1"/>
              <a:t>Lett</a:t>
            </a:r>
            <a:r>
              <a:rPr lang="en-GB" sz="1600" dirty="0"/>
              <a:t>. </a:t>
            </a:r>
            <a:r>
              <a:rPr lang="en-GB" sz="1600" b="1" dirty="0"/>
              <a:t>1986</a:t>
            </a:r>
            <a:r>
              <a:rPr lang="en-GB" sz="1600" dirty="0"/>
              <a:t>, </a:t>
            </a:r>
            <a:r>
              <a:rPr lang="en-GB" sz="1600" i="1" dirty="0"/>
              <a:t>12</a:t>
            </a:r>
            <a:r>
              <a:rPr lang="en-GB" sz="1600" dirty="0"/>
              <a:t>, 551</a:t>
            </a:r>
            <a:r>
              <a:rPr lang="en-GB" sz="16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en-GB" sz="1600" dirty="0"/>
          </a:p>
          <a:p>
            <a:pPr marL="0" indent="0">
              <a:buFontTx/>
              <a:buNone/>
              <a:defRPr/>
            </a:pPr>
            <a:r>
              <a:rPr lang="en-GB" sz="1600" dirty="0" err="1" smtClean="0"/>
              <a:t>Kluev</a:t>
            </a:r>
            <a:r>
              <a:rPr lang="en-GB" sz="1600" dirty="0"/>
              <a:t>, V.A.; Lipson, A.G.; </a:t>
            </a:r>
            <a:r>
              <a:rPr lang="en-GB" sz="1600" dirty="0" err="1"/>
              <a:t>Topornov</a:t>
            </a:r>
            <a:r>
              <a:rPr lang="en-GB" sz="1600" dirty="0"/>
              <a:t>, Y.P.; </a:t>
            </a:r>
            <a:r>
              <a:rPr lang="en-GB" sz="1600" dirty="0" err="1"/>
              <a:t>Derjaguin</a:t>
            </a:r>
            <a:r>
              <a:rPr lang="en-GB" sz="1600" dirty="0"/>
              <a:t>, B.; </a:t>
            </a:r>
            <a:r>
              <a:rPr lang="en-GB" sz="1600" dirty="0" err="1"/>
              <a:t>Lushikov</a:t>
            </a:r>
            <a:r>
              <a:rPr lang="en-GB" sz="1600" dirty="0"/>
              <a:t>, V.I.; </a:t>
            </a:r>
            <a:r>
              <a:rPr lang="en-GB" sz="1600" dirty="0" err="1"/>
              <a:t>Strelkov</a:t>
            </a:r>
            <a:r>
              <a:rPr lang="en-GB" sz="1600" dirty="0"/>
              <a:t>, A.V.; </a:t>
            </a:r>
            <a:r>
              <a:rPr lang="en-GB" sz="1600" dirty="0" err="1"/>
              <a:t>Shabalin</a:t>
            </a:r>
            <a:r>
              <a:rPr lang="en-GB" sz="1600" dirty="0"/>
              <a:t>, E.P. J. </a:t>
            </a:r>
            <a:r>
              <a:rPr lang="en-GB" sz="1600" dirty="0" err="1"/>
              <a:t>Sov</a:t>
            </a:r>
            <a:r>
              <a:rPr lang="en-GB" sz="1600" dirty="0"/>
              <a:t> Tech Physics </a:t>
            </a:r>
            <a:r>
              <a:rPr lang="en-GB" sz="1600" dirty="0" err="1"/>
              <a:t>Lett</a:t>
            </a:r>
            <a:r>
              <a:rPr lang="en-GB" sz="1600" dirty="0"/>
              <a:t> </a:t>
            </a:r>
            <a:r>
              <a:rPr lang="en-GB" sz="1600" b="1" dirty="0"/>
              <a:t>1986</a:t>
            </a:r>
            <a:r>
              <a:rPr lang="en-GB" sz="1600" dirty="0"/>
              <a:t>, </a:t>
            </a:r>
            <a:r>
              <a:rPr lang="en-GB" sz="1600" i="1" dirty="0"/>
              <a:t>12</a:t>
            </a:r>
            <a:r>
              <a:rPr lang="en-GB" sz="1600" dirty="0"/>
              <a:t>, </a:t>
            </a:r>
            <a:r>
              <a:rPr lang="en-GB" sz="1600" dirty="0" smtClean="0"/>
              <a:t>1333</a:t>
            </a:r>
          </a:p>
          <a:p>
            <a:pPr marL="0" indent="0">
              <a:buFontTx/>
              <a:buNone/>
              <a:defRPr/>
            </a:pPr>
            <a:endParaRPr lang="en-GB" sz="1600" dirty="0" smtClean="0"/>
          </a:p>
          <a:p>
            <a:pPr marL="0" indent="0">
              <a:buFontTx/>
              <a:buNone/>
              <a:defRPr/>
            </a:pPr>
            <a:r>
              <a:rPr lang="en-GB" sz="1600" b="1" dirty="0" err="1" smtClean="0"/>
              <a:t>Découverte</a:t>
            </a:r>
            <a:r>
              <a:rPr lang="en-GB" sz="1600" b="1" dirty="0" smtClean="0"/>
              <a:t> de la production de neutrons </a:t>
            </a:r>
            <a:r>
              <a:rPr lang="en-GB" sz="1600" b="1" dirty="0" err="1" smtClean="0"/>
              <a:t>quand</a:t>
            </a:r>
            <a:r>
              <a:rPr lang="en-GB" sz="1600" b="1" dirty="0" smtClean="0"/>
              <a:t> on </a:t>
            </a:r>
            <a:r>
              <a:rPr lang="en-GB" sz="1600" b="1" dirty="0" err="1" smtClean="0"/>
              <a:t>exerce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une</a:t>
            </a:r>
            <a:r>
              <a:rPr lang="en-GB" sz="1600" b="1" dirty="0" smtClean="0"/>
              <a:t> forte action </a:t>
            </a:r>
            <a:r>
              <a:rPr lang="en-GB" sz="1600" b="1" dirty="0" err="1" smtClean="0"/>
              <a:t>mécanique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sur</a:t>
            </a:r>
            <a:r>
              <a:rPr lang="en-GB" sz="1600" b="1" dirty="0" smtClean="0"/>
              <a:t> de la glace </a:t>
            </a:r>
            <a:r>
              <a:rPr lang="en-GB" sz="1600" b="1" dirty="0" err="1" smtClean="0"/>
              <a:t>lourde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ou</a:t>
            </a:r>
            <a:r>
              <a:rPr lang="en-GB" sz="1600" b="1" dirty="0" smtClean="0"/>
              <a:t> du </a:t>
            </a:r>
            <a:r>
              <a:rPr lang="en-GB" sz="1600" b="1" dirty="0" err="1" smtClean="0"/>
              <a:t>LiD</a:t>
            </a:r>
            <a:r>
              <a:rPr lang="en-GB" sz="1600" b="1" dirty="0" smtClean="0"/>
              <a:t>.</a:t>
            </a:r>
            <a:endParaRPr lang="en-GB" sz="1600" b="1" dirty="0"/>
          </a:p>
          <a:p>
            <a:pPr marL="0" indent="0">
              <a:buFontTx/>
              <a:buNone/>
              <a:defRPr/>
            </a:pPr>
            <a:endParaRPr lang="en-GB" sz="1600" dirty="0"/>
          </a:p>
          <a:p>
            <a:pPr marL="0" indent="0">
              <a:buFontTx/>
              <a:buNone/>
              <a:defRPr/>
            </a:pPr>
            <a:r>
              <a:rPr lang="en-GB" sz="1600" dirty="0" err="1" smtClean="0"/>
              <a:t>Derjaguin</a:t>
            </a:r>
            <a:r>
              <a:rPr lang="en-GB" sz="1600" dirty="0"/>
              <a:t>, B.V.; Lipson, A.G.; </a:t>
            </a:r>
            <a:r>
              <a:rPr lang="en-GB" sz="1600" dirty="0" err="1"/>
              <a:t>Kluev</a:t>
            </a:r>
            <a:r>
              <a:rPr lang="en-GB" sz="1600" dirty="0"/>
              <a:t>, V.A.; </a:t>
            </a:r>
            <a:r>
              <a:rPr lang="en-GB" sz="1600" dirty="0" err="1"/>
              <a:t>Sakov</a:t>
            </a:r>
            <a:r>
              <a:rPr lang="en-GB" sz="1600" dirty="0"/>
              <a:t>, D.M.; </a:t>
            </a:r>
            <a:r>
              <a:rPr lang="en-GB" sz="1600" dirty="0" err="1"/>
              <a:t>Topporov</a:t>
            </a:r>
            <a:r>
              <a:rPr lang="en-GB" sz="1600" dirty="0"/>
              <a:t>, Y.P. Nature </a:t>
            </a:r>
            <a:r>
              <a:rPr lang="en-GB" sz="1600" b="1" dirty="0"/>
              <a:t>1989</a:t>
            </a:r>
            <a:r>
              <a:rPr lang="en-GB" sz="1600" dirty="0"/>
              <a:t>, </a:t>
            </a:r>
            <a:r>
              <a:rPr lang="en-GB" sz="1600" i="1" dirty="0"/>
              <a:t>342</a:t>
            </a:r>
            <a:r>
              <a:rPr lang="en-GB" sz="1600" dirty="0"/>
              <a:t>, 492.</a:t>
            </a:r>
          </a:p>
          <a:p>
            <a:pPr marL="0" indent="0">
              <a:buFontTx/>
              <a:buNone/>
              <a:defRPr/>
            </a:pPr>
            <a:endParaRPr lang="en-GB" sz="1600" dirty="0"/>
          </a:p>
          <a:p>
            <a:pPr marL="0" indent="0">
              <a:buFontTx/>
              <a:buNone/>
              <a:defRPr/>
            </a:pPr>
            <a:r>
              <a:rPr lang="en-GB" sz="1600" b="1" dirty="0" smtClean="0"/>
              <a:t>Production de neutrons </a:t>
            </a:r>
            <a:r>
              <a:rPr lang="en-GB" sz="1600" b="1" dirty="0" err="1" smtClean="0"/>
              <a:t>quand</a:t>
            </a:r>
            <a:r>
              <a:rPr lang="en-GB" sz="1600" b="1" dirty="0" smtClean="0"/>
              <a:t> des chips de </a:t>
            </a:r>
            <a:r>
              <a:rPr lang="en-GB" sz="1600" b="1" dirty="0" err="1" smtClean="0"/>
              <a:t>deutérure</a:t>
            </a:r>
            <a:r>
              <a:rPr lang="en-GB" sz="1600" b="1" dirty="0" smtClean="0"/>
              <a:t> de </a:t>
            </a:r>
            <a:r>
              <a:rPr lang="en-GB" sz="1600" b="1" dirty="0" err="1" smtClean="0"/>
              <a:t>titane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sont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soumis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à</a:t>
            </a:r>
            <a:r>
              <a:rPr lang="en-GB" sz="1600" b="1" dirty="0" smtClean="0"/>
              <a:t> des vibrations </a:t>
            </a:r>
            <a:r>
              <a:rPr lang="en-GB" sz="1600" b="1" dirty="0" err="1" smtClean="0"/>
              <a:t>mécaniqes</a:t>
            </a:r>
            <a:r>
              <a:rPr lang="en-GB" sz="1600" b="1" dirty="0" smtClean="0"/>
              <a:t>.</a:t>
            </a:r>
            <a:endParaRPr lang="en-US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4113"/>
            <a:ext cx="9144000" cy="4572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b="1" dirty="0" smtClean="0">
                <a:cs typeface="+mj-cs"/>
              </a:rPr>
              <a:t>Molybdène de composition isotopique anormale</a:t>
            </a:r>
          </a:p>
        </p:txBody>
      </p:sp>
      <p:pic>
        <p:nvPicPr>
          <p:cNvPr id="90115" name="Picture 3" descr="photo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617663"/>
            <a:ext cx="5849938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tx2"/>
                </a:solidFill>
                <a:cs typeface="+mn-cs"/>
              </a:rPr>
              <a:t>Transmutations : Iwamura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9763"/>
            <a:ext cx="9072563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cs typeface="+mj-cs"/>
              </a:rPr>
              <a:t> </a:t>
            </a:r>
            <a:r>
              <a:rPr lang="en-US" sz="2400" b="1" dirty="0" err="1" smtClean="0">
                <a:cs typeface="+mj-cs"/>
              </a:rPr>
              <a:t>Réactions</a:t>
            </a:r>
            <a:r>
              <a:rPr lang="en-US" sz="2400" b="1" dirty="0" smtClean="0">
                <a:cs typeface="+mj-cs"/>
              </a:rPr>
              <a:t> de transmutation : </a:t>
            </a:r>
            <a:r>
              <a:rPr lang="en-US" sz="2400" b="1" dirty="0" err="1" smtClean="0">
                <a:cs typeface="+mj-cs"/>
              </a:rPr>
              <a:t>Iwamura</a:t>
            </a:r>
            <a:endParaRPr lang="en-US" sz="2400" b="1" dirty="0" smtClean="0"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2538413"/>
            <a:ext cx="2944812" cy="1387475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err="1" smtClean="0">
                <a:cs typeface="+mn-cs"/>
              </a:rPr>
              <a:t>Sr</a:t>
            </a:r>
            <a:r>
              <a:rPr lang="en-US" sz="1800" dirty="0" smtClean="0">
                <a:cs typeface="+mn-cs"/>
              </a:rPr>
              <a:t> + 4  D         Mo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Cs + 4  D         </a:t>
            </a:r>
            <a:r>
              <a:rPr lang="en-US" sz="1800" dirty="0" err="1" smtClean="0">
                <a:cs typeface="+mn-cs"/>
              </a:rPr>
              <a:t>Pr</a:t>
            </a:r>
            <a:endParaRPr lang="en-US" sz="1800" dirty="0" smtClean="0"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25750" y="2474913"/>
            <a:ext cx="41275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88</a:t>
            </a:r>
          </a:p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38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006850" y="27289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665538" y="2462213"/>
            <a:ext cx="2540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1</a:t>
            </a:r>
            <a:endParaRPr lang="en-US" sz="2400">
              <a:latin typeface="Verdana" charset="0"/>
              <a:cs typeface="+mn-cs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300538" y="2474913"/>
            <a:ext cx="3683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dirty="0">
                <a:latin typeface="Verdana" charset="0"/>
                <a:cs typeface="+mn-cs"/>
              </a:rPr>
              <a:t>96</a:t>
            </a:r>
          </a:p>
          <a:p>
            <a:pPr>
              <a:spcBef>
                <a:spcPct val="50000"/>
              </a:spcBef>
              <a:defRPr/>
            </a:pPr>
            <a:r>
              <a:rPr lang="en-US" sz="1000" dirty="0">
                <a:latin typeface="Verdana" charset="0"/>
                <a:cs typeface="+mn-cs"/>
              </a:rPr>
              <a:t>42</a:t>
            </a:r>
            <a:endParaRPr lang="en-US" sz="2400" dirty="0">
              <a:latin typeface="Verdana" charset="0"/>
              <a:cs typeface="+mn-cs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765425" y="2817813"/>
            <a:ext cx="4572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133</a:t>
            </a:r>
          </a:p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  55</a:t>
            </a:r>
            <a:endParaRPr lang="en-US" sz="2400">
              <a:latin typeface="Verdana" charset="0"/>
              <a:cs typeface="+mn-cs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689350" y="2805113"/>
            <a:ext cx="254000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1</a:t>
            </a:r>
            <a:endParaRPr lang="en-US" sz="2400">
              <a:latin typeface="Verdana" charset="0"/>
              <a:cs typeface="+mn-cs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005263" y="307181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2806700" y="3759200"/>
            <a:ext cx="203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Verdana" charset="0"/>
              <a:cs typeface="+mn-cs"/>
            </a:endParaRP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746500" y="3733800"/>
            <a:ext cx="533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>
              <a:latin typeface="Verdana" charset="0"/>
              <a:cs typeface="+mn-cs"/>
            </a:endParaRP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4260850" y="2817813"/>
            <a:ext cx="4572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141</a:t>
            </a:r>
          </a:p>
          <a:p>
            <a:pPr>
              <a:spcBef>
                <a:spcPct val="50000"/>
              </a:spcBef>
              <a:defRPr/>
            </a:pPr>
            <a:r>
              <a:rPr lang="en-US" sz="1000">
                <a:latin typeface="Verdana" charset="0"/>
                <a:cs typeface="+mn-cs"/>
              </a:rPr>
              <a:t>  59</a:t>
            </a:r>
            <a:endParaRPr lang="en-US" sz="2400">
              <a:latin typeface="Verdana" charset="0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tx2"/>
                </a:solidFill>
                <a:cs typeface="+mn-cs"/>
              </a:rPr>
              <a:t>Transmutations : Iwamura</a:t>
            </a:r>
          </a:p>
        </p:txBody>
      </p:sp>
      <p:sp>
        <p:nvSpPr>
          <p:cNvPr id="92175" name="ZoneTexte 1"/>
          <p:cNvSpPr txBox="1">
            <a:spLocks noChangeArrowheads="1"/>
          </p:cNvSpPr>
          <p:nvPr/>
        </p:nvSpPr>
        <p:spPr bwMode="auto">
          <a:xfrm>
            <a:off x="1933575" y="3824288"/>
            <a:ext cx="52260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•Sr+4D --&gt; </a:t>
            </a:r>
            <a:r>
              <a:rPr lang="en-US" sz="1800" dirty="0" smtClean="0"/>
              <a:t>Mo </a:t>
            </a:r>
            <a:r>
              <a:rPr lang="en-US" sz="1800" dirty="0"/>
              <a:t>distribution </a:t>
            </a:r>
            <a:r>
              <a:rPr lang="en-US" sz="1800" dirty="0" err="1" smtClean="0"/>
              <a:t>isotopique</a:t>
            </a:r>
            <a:r>
              <a:rPr lang="en-US" sz="1800" dirty="0" smtClean="0"/>
              <a:t> </a:t>
            </a:r>
            <a:r>
              <a:rPr lang="en-US" sz="1800" dirty="0" err="1" smtClean="0"/>
              <a:t>anormale</a:t>
            </a:r>
            <a:endParaRPr lang="en-US" sz="1800" dirty="0"/>
          </a:p>
          <a:p>
            <a:pPr eaLnBrk="1" hangingPunct="1"/>
            <a:r>
              <a:rPr lang="en-US" sz="1800" dirty="0"/>
              <a:t>•Cs+4D --&gt; </a:t>
            </a:r>
            <a:r>
              <a:rPr lang="en-US" sz="1800" dirty="0" err="1"/>
              <a:t>Pr</a:t>
            </a:r>
            <a:r>
              <a:rPr lang="en-US" sz="1800" dirty="0"/>
              <a:t>  </a:t>
            </a:r>
            <a:r>
              <a:rPr lang="en-US" sz="1800" dirty="0" smtClean="0"/>
              <a:t>un </a:t>
            </a:r>
            <a:r>
              <a:rPr lang="en-US" sz="1800" dirty="0" err="1" smtClean="0"/>
              <a:t>seul</a:t>
            </a:r>
            <a:r>
              <a:rPr lang="en-US" sz="1800" dirty="0" smtClean="0"/>
              <a:t> isotope</a:t>
            </a:r>
            <a:endParaRPr lang="en-US" sz="1800" dirty="0"/>
          </a:p>
          <a:p>
            <a:pPr eaLnBrk="1" hangingPunct="1"/>
            <a:r>
              <a:rPr lang="en-US" sz="1800" dirty="0"/>
              <a:t>•Ba+6D --&gt; </a:t>
            </a:r>
            <a:r>
              <a:rPr lang="en-US" sz="1800" dirty="0" err="1"/>
              <a:t>Sm</a:t>
            </a:r>
            <a:r>
              <a:rPr lang="en-US" sz="1800" dirty="0"/>
              <a:t> </a:t>
            </a:r>
            <a:r>
              <a:rPr lang="en-US" sz="1800" dirty="0" smtClean="0"/>
              <a:t>distribution </a:t>
            </a:r>
            <a:r>
              <a:rPr lang="en-US" sz="1800" dirty="0" err="1" smtClean="0"/>
              <a:t>isotopique</a:t>
            </a:r>
            <a:r>
              <a:rPr lang="en-US" sz="1800" dirty="0" smtClean="0"/>
              <a:t> </a:t>
            </a:r>
            <a:r>
              <a:rPr lang="en-US" sz="1800" dirty="0" err="1" smtClean="0"/>
              <a:t>anormale</a:t>
            </a:r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800" b="1" dirty="0" smtClean="0">
                <a:solidFill>
                  <a:schemeClr val="tx2"/>
                </a:solidFill>
                <a:cs typeface="+mn-cs"/>
              </a:rPr>
              <a:t>Expériences en phase gaz</a:t>
            </a:r>
            <a:endParaRPr lang="fr-FR" sz="48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96260" name="Object 5"/>
          <p:cNvGraphicFramePr>
            <a:graphicFrameLocks noChangeAspect="1"/>
          </p:cNvGraphicFramePr>
          <p:nvPr/>
        </p:nvGraphicFramePr>
        <p:xfrm>
          <a:off x="1868488" y="1535113"/>
          <a:ext cx="5370512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5" r:id="rId4" imgW="4482540" imgH="3352381" progId="Photoshop.Image.7">
                  <p:embed/>
                </p:oleObj>
              </mc:Choice>
              <mc:Fallback>
                <p:oleObj r:id="rId4" imgW="4482540" imgH="3352381" progId="Photoshop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1535113"/>
                        <a:ext cx="5370512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43" name="Rectangle 7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Diffusion de deutérium: </a:t>
            </a:r>
            <a:r>
              <a:rPr lang="fr-FR" sz="4000" b="1" dirty="0" err="1">
                <a:solidFill>
                  <a:schemeClr val="tx2"/>
                </a:solidFill>
                <a:cs typeface="+mn-cs"/>
              </a:rPr>
              <a:t>Fralick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 (NASA-1989)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</a:rPr>
              <a:t>Diffusion de deutérium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: </a:t>
            </a:r>
            <a:r>
              <a:rPr lang="fr-FR" sz="4000" b="1" dirty="0" err="1">
                <a:solidFill>
                  <a:schemeClr val="tx2"/>
                </a:solidFill>
                <a:cs typeface="+mn-cs"/>
              </a:rPr>
              <a:t>Fralick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 (NASA-2011)</a:t>
            </a:r>
          </a:p>
        </p:txBody>
      </p:sp>
      <p:pic>
        <p:nvPicPr>
          <p:cNvPr id="3645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444625"/>
            <a:ext cx="6430962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grpSp>
        <p:nvGrpSpPr>
          <p:cNvPr id="100354" name="Group 93"/>
          <p:cNvGrpSpPr>
            <a:grpSpLocks/>
          </p:cNvGrpSpPr>
          <p:nvPr/>
        </p:nvGrpSpPr>
        <p:grpSpPr bwMode="auto">
          <a:xfrm>
            <a:off x="0" y="1562100"/>
            <a:ext cx="8966200" cy="4479925"/>
            <a:chOff x="0" y="984"/>
            <a:chExt cx="5648" cy="2822"/>
          </a:xfrm>
        </p:grpSpPr>
        <p:sp>
          <p:nvSpPr>
            <p:cNvPr id="330756" name="Rectangle 4"/>
            <p:cNvSpPr>
              <a:spLocks noChangeArrowheads="1"/>
            </p:cNvSpPr>
            <p:nvPr/>
          </p:nvSpPr>
          <p:spPr bwMode="auto">
            <a:xfrm>
              <a:off x="1788" y="1832"/>
              <a:ext cx="2523" cy="89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57" name="Rectangle 5"/>
            <p:cNvSpPr>
              <a:spLocks noChangeArrowheads="1"/>
            </p:cNvSpPr>
            <p:nvPr/>
          </p:nvSpPr>
          <p:spPr bwMode="auto">
            <a:xfrm>
              <a:off x="1632" y="1622"/>
              <a:ext cx="156" cy="13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58" name="Rectangle 6"/>
            <p:cNvSpPr>
              <a:spLocks noChangeArrowheads="1"/>
            </p:cNvSpPr>
            <p:nvPr/>
          </p:nvSpPr>
          <p:spPr bwMode="auto">
            <a:xfrm>
              <a:off x="1459" y="1622"/>
              <a:ext cx="156" cy="130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59" name="Rectangle 7"/>
            <p:cNvSpPr>
              <a:spLocks noChangeArrowheads="1"/>
            </p:cNvSpPr>
            <p:nvPr/>
          </p:nvSpPr>
          <p:spPr bwMode="auto">
            <a:xfrm>
              <a:off x="1788" y="1963"/>
              <a:ext cx="2366" cy="6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0" name="Rectangle 8"/>
            <p:cNvSpPr>
              <a:spLocks noChangeArrowheads="1"/>
            </p:cNvSpPr>
            <p:nvPr/>
          </p:nvSpPr>
          <p:spPr bwMode="auto">
            <a:xfrm>
              <a:off x="4311" y="2238"/>
              <a:ext cx="313" cy="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1" name="Rectangle 9"/>
            <p:cNvSpPr>
              <a:spLocks noChangeArrowheads="1"/>
            </p:cNvSpPr>
            <p:nvPr/>
          </p:nvSpPr>
          <p:spPr bwMode="auto">
            <a:xfrm>
              <a:off x="1975" y="1547"/>
              <a:ext cx="63" cy="288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2" name="Rectangle 10"/>
            <p:cNvSpPr>
              <a:spLocks noChangeArrowheads="1"/>
            </p:cNvSpPr>
            <p:nvPr/>
          </p:nvSpPr>
          <p:spPr bwMode="auto">
            <a:xfrm>
              <a:off x="619" y="2248"/>
              <a:ext cx="2478" cy="55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3" name="Rectangle 11"/>
            <p:cNvSpPr>
              <a:spLocks noChangeArrowheads="1"/>
            </p:cNvSpPr>
            <p:nvPr/>
          </p:nvSpPr>
          <p:spPr bwMode="auto">
            <a:xfrm>
              <a:off x="3104" y="2262"/>
              <a:ext cx="626" cy="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4" name="Line 12"/>
            <p:cNvSpPr>
              <a:spLocks noChangeShapeType="1"/>
            </p:cNvSpPr>
            <p:nvPr/>
          </p:nvSpPr>
          <p:spPr bwMode="auto">
            <a:xfrm flipV="1">
              <a:off x="3133" y="2226"/>
              <a:ext cx="55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5" name="Line 13"/>
            <p:cNvSpPr>
              <a:spLocks noChangeShapeType="1"/>
            </p:cNvSpPr>
            <p:nvPr/>
          </p:nvSpPr>
          <p:spPr bwMode="auto">
            <a:xfrm flipV="1">
              <a:off x="3434" y="2223"/>
              <a:ext cx="56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6" name="Line 14"/>
            <p:cNvSpPr>
              <a:spLocks noChangeShapeType="1"/>
            </p:cNvSpPr>
            <p:nvPr/>
          </p:nvSpPr>
          <p:spPr bwMode="auto">
            <a:xfrm flipV="1">
              <a:off x="3205" y="2225"/>
              <a:ext cx="56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7" name="Line 15"/>
            <p:cNvSpPr>
              <a:spLocks noChangeShapeType="1"/>
            </p:cNvSpPr>
            <p:nvPr/>
          </p:nvSpPr>
          <p:spPr bwMode="auto">
            <a:xfrm flipV="1">
              <a:off x="3360" y="2227"/>
              <a:ext cx="55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8" name="Line 16"/>
            <p:cNvSpPr>
              <a:spLocks noChangeShapeType="1"/>
            </p:cNvSpPr>
            <p:nvPr/>
          </p:nvSpPr>
          <p:spPr bwMode="auto">
            <a:xfrm flipV="1">
              <a:off x="3285" y="2221"/>
              <a:ext cx="55" cy="1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69" name="Line 17"/>
            <p:cNvSpPr>
              <a:spLocks noChangeShapeType="1"/>
            </p:cNvSpPr>
            <p:nvPr/>
          </p:nvSpPr>
          <p:spPr bwMode="auto">
            <a:xfrm flipV="1">
              <a:off x="3082" y="2213"/>
              <a:ext cx="63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70" name="Rectangle 18"/>
            <p:cNvSpPr>
              <a:spLocks noChangeArrowheads="1"/>
            </p:cNvSpPr>
            <p:nvPr/>
          </p:nvSpPr>
          <p:spPr bwMode="auto">
            <a:xfrm>
              <a:off x="1257" y="2422"/>
              <a:ext cx="531" cy="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71" name="Line 19"/>
            <p:cNvSpPr>
              <a:spLocks noChangeShapeType="1"/>
            </p:cNvSpPr>
            <p:nvPr/>
          </p:nvSpPr>
          <p:spPr bwMode="auto">
            <a:xfrm flipV="1">
              <a:off x="424" y="2274"/>
              <a:ext cx="2993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72" name="Line 20"/>
            <p:cNvSpPr>
              <a:spLocks noChangeShapeType="1"/>
            </p:cNvSpPr>
            <p:nvPr/>
          </p:nvSpPr>
          <p:spPr bwMode="auto">
            <a:xfrm>
              <a:off x="4631" y="2279"/>
              <a:ext cx="5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73" name="Text Box 21"/>
            <p:cNvSpPr txBox="1">
              <a:spLocks noChangeArrowheads="1"/>
            </p:cNvSpPr>
            <p:nvPr/>
          </p:nvSpPr>
          <p:spPr bwMode="auto">
            <a:xfrm>
              <a:off x="4824" y="2797"/>
              <a:ext cx="8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Water in (</a:t>
              </a:r>
              <a:r>
                <a:rPr lang="fr-FR" sz="1200" b="1">
                  <a:solidFill>
                    <a:srgbClr val="0000FF"/>
                  </a:solidFill>
                  <a:latin typeface="Comic Sans MS" charset="0"/>
                  <a:cs typeface="+mn-cs"/>
                </a:rPr>
                <a:t>Tin</a:t>
              </a:r>
              <a:r>
                <a:rPr lang="fr-FR" sz="1200" b="1">
                  <a:latin typeface="Comic Sans MS" charset="0"/>
                  <a:cs typeface="+mn-cs"/>
                </a:rPr>
                <a:t>)</a:t>
              </a:r>
            </a:p>
          </p:txBody>
        </p:sp>
        <p:sp>
          <p:nvSpPr>
            <p:cNvPr id="330774" name="Text Box 22"/>
            <p:cNvSpPr txBox="1">
              <a:spLocks noChangeArrowheads="1"/>
            </p:cNvSpPr>
            <p:nvPr/>
          </p:nvSpPr>
          <p:spPr bwMode="auto">
            <a:xfrm>
              <a:off x="889" y="984"/>
              <a:ext cx="10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Water out (</a:t>
              </a:r>
              <a:r>
                <a:rPr lang="fr-FR" sz="1200" b="1">
                  <a:solidFill>
                    <a:srgbClr val="0000FF"/>
                  </a:solidFill>
                  <a:latin typeface="Comic Sans MS" charset="0"/>
                  <a:cs typeface="+mn-cs"/>
                </a:rPr>
                <a:t>Tout</a:t>
              </a:r>
              <a:r>
                <a:rPr lang="fr-FR" sz="1200" b="1">
                  <a:latin typeface="Comic Sans MS" charset="0"/>
                  <a:cs typeface="+mn-cs"/>
                </a:rPr>
                <a:t>)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/>
          </p:nvSpPr>
          <p:spPr bwMode="auto">
            <a:xfrm>
              <a:off x="3357" y="3044"/>
              <a:ext cx="48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Pd tube</a:t>
              </a:r>
            </a:p>
          </p:txBody>
        </p:sp>
        <p:sp>
          <p:nvSpPr>
            <p:cNvPr id="330776" name="Text Box 24"/>
            <p:cNvSpPr txBox="1">
              <a:spLocks noChangeArrowheads="1"/>
            </p:cNvSpPr>
            <p:nvPr/>
          </p:nvSpPr>
          <p:spPr bwMode="auto">
            <a:xfrm>
              <a:off x="3366" y="1174"/>
              <a:ext cx="12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Radiation reflectors (4)</a:t>
              </a:r>
            </a:p>
          </p:txBody>
        </p:sp>
        <p:sp>
          <p:nvSpPr>
            <p:cNvPr id="330777" name="Line 25"/>
            <p:cNvSpPr>
              <a:spLocks noChangeShapeType="1"/>
            </p:cNvSpPr>
            <p:nvPr/>
          </p:nvSpPr>
          <p:spPr bwMode="auto">
            <a:xfrm flipH="1">
              <a:off x="3451" y="1377"/>
              <a:ext cx="4" cy="6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78" name="Text Box 26"/>
            <p:cNvSpPr txBox="1">
              <a:spLocks noChangeArrowheads="1"/>
            </p:cNvSpPr>
            <p:nvPr/>
          </p:nvSpPr>
          <p:spPr bwMode="auto">
            <a:xfrm>
              <a:off x="2232" y="3016"/>
              <a:ext cx="135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Thermocoax heater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(</a:t>
              </a:r>
              <a:r>
                <a:rPr lang="fr-FR" sz="1200" b="1">
                  <a:solidFill>
                    <a:srgbClr val="FF0000"/>
                  </a:solidFill>
                  <a:latin typeface="Comic Sans MS" charset="0"/>
                  <a:cs typeface="+mn-cs"/>
                </a:rPr>
                <a:t>Pin</a:t>
              </a:r>
              <a:r>
                <a:rPr lang="fr-FR" sz="1200" b="1">
                  <a:latin typeface="Comic Sans MS" charset="0"/>
                  <a:cs typeface="+mn-cs"/>
                </a:rPr>
                <a:t>) </a:t>
              </a:r>
            </a:p>
          </p:txBody>
        </p:sp>
        <p:sp>
          <p:nvSpPr>
            <p:cNvPr id="330779" name="Line 27"/>
            <p:cNvSpPr>
              <a:spLocks noChangeShapeType="1"/>
            </p:cNvSpPr>
            <p:nvPr/>
          </p:nvSpPr>
          <p:spPr bwMode="auto">
            <a:xfrm flipV="1">
              <a:off x="3139" y="2336"/>
              <a:ext cx="3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80" name="Rectangle 28"/>
            <p:cNvSpPr>
              <a:spLocks noChangeArrowheads="1"/>
            </p:cNvSpPr>
            <p:nvPr/>
          </p:nvSpPr>
          <p:spPr bwMode="auto">
            <a:xfrm>
              <a:off x="827" y="2302"/>
              <a:ext cx="91" cy="35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81" name="Text Box 29"/>
            <p:cNvSpPr txBox="1">
              <a:spLocks noChangeArrowheads="1"/>
            </p:cNvSpPr>
            <p:nvPr/>
          </p:nvSpPr>
          <p:spPr bwMode="auto">
            <a:xfrm>
              <a:off x="608" y="2976"/>
              <a:ext cx="5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D</a:t>
              </a:r>
              <a:r>
                <a:rPr lang="fr-FR" sz="1200" b="1" baseline="-25000">
                  <a:latin typeface="Comic Sans MS" charset="0"/>
                  <a:cs typeface="+mn-cs"/>
                </a:rPr>
                <a:t>2</a:t>
              </a:r>
              <a:r>
                <a:rPr lang="fr-FR" sz="1200" b="1">
                  <a:latin typeface="Comic Sans MS" charset="0"/>
                  <a:cs typeface="+mn-cs"/>
                </a:rPr>
                <a:t> feed</a:t>
              </a:r>
            </a:p>
          </p:txBody>
        </p:sp>
        <p:sp>
          <p:nvSpPr>
            <p:cNvPr id="330782" name="Line 30"/>
            <p:cNvSpPr>
              <a:spLocks noChangeShapeType="1"/>
            </p:cNvSpPr>
            <p:nvPr/>
          </p:nvSpPr>
          <p:spPr bwMode="auto">
            <a:xfrm flipV="1">
              <a:off x="867" y="2689"/>
              <a:ext cx="0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83" name="Rectangle 31"/>
            <p:cNvSpPr>
              <a:spLocks noChangeArrowheads="1"/>
            </p:cNvSpPr>
            <p:nvPr/>
          </p:nvSpPr>
          <p:spPr bwMode="auto">
            <a:xfrm rot="16200000">
              <a:off x="1037" y="2643"/>
              <a:ext cx="531" cy="9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0384" name="Group 32"/>
            <p:cNvGrpSpPr>
              <a:grpSpLocks/>
            </p:cNvGrpSpPr>
            <p:nvPr/>
          </p:nvGrpSpPr>
          <p:grpSpPr bwMode="auto">
            <a:xfrm>
              <a:off x="1398" y="1666"/>
              <a:ext cx="56" cy="126"/>
              <a:chOff x="1398" y="1666"/>
              <a:chExt cx="56" cy="126"/>
            </a:xfrm>
          </p:grpSpPr>
          <p:sp>
            <p:nvSpPr>
              <p:cNvPr id="330785" name="Rectangle 33"/>
              <p:cNvSpPr>
                <a:spLocks noChangeArrowheads="1"/>
              </p:cNvSpPr>
              <p:nvPr/>
            </p:nvSpPr>
            <p:spPr bwMode="auto">
              <a:xfrm>
                <a:off x="1398" y="1666"/>
                <a:ext cx="56" cy="1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86" name="Line 34"/>
              <p:cNvSpPr>
                <a:spLocks noChangeShapeType="1"/>
              </p:cNvSpPr>
              <p:nvPr/>
            </p:nvSpPr>
            <p:spPr bwMode="auto">
              <a:xfrm>
                <a:off x="1400" y="1706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87" name="Line 35"/>
              <p:cNvSpPr>
                <a:spLocks noChangeShapeType="1"/>
              </p:cNvSpPr>
              <p:nvPr/>
            </p:nvSpPr>
            <p:spPr bwMode="auto">
              <a:xfrm>
                <a:off x="1403" y="1761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0385" name="Group 36"/>
            <p:cNvGrpSpPr>
              <a:grpSpLocks/>
            </p:cNvGrpSpPr>
            <p:nvPr/>
          </p:nvGrpSpPr>
          <p:grpSpPr bwMode="auto">
            <a:xfrm>
              <a:off x="1793" y="1659"/>
              <a:ext cx="56" cy="126"/>
              <a:chOff x="1398" y="1666"/>
              <a:chExt cx="56" cy="126"/>
            </a:xfrm>
          </p:grpSpPr>
          <p:sp>
            <p:nvSpPr>
              <p:cNvPr id="330789" name="Rectangle 37"/>
              <p:cNvSpPr>
                <a:spLocks noChangeArrowheads="1"/>
              </p:cNvSpPr>
              <p:nvPr/>
            </p:nvSpPr>
            <p:spPr bwMode="auto">
              <a:xfrm>
                <a:off x="1398" y="1666"/>
                <a:ext cx="56" cy="1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90" name="Line 38"/>
              <p:cNvSpPr>
                <a:spLocks noChangeShapeType="1"/>
              </p:cNvSpPr>
              <p:nvPr/>
            </p:nvSpPr>
            <p:spPr bwMode="auto">
              <a:xfrm>
                <a:off x="1400" y="1706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91" name="Line 39"/>
              <p:cNvSpPr>
                <a:spLocks noChangeShapeType="1"/>
              </p:cNvSpPr>
              <p:nvPr/>
            </p:nvSpPr>
            <p:spPr bwMode="auto">
              <a:xfrm>
                <a:off x="1403" y="1761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0386" name="Group 40"/>
            <p:cNvGrpSpPr>
              <a:grpSpLocks/>
            </p:cNvGrpSpPr>
            <p:nvPr/>
          </p:nvGrpSpPr>
          <p:grpSpPr bwMode="auto">
            <a:xfrm>
              <a:off x="1399" y="2763"/>
              <a:ext cx="56" cy="126"/>
              <a:chOff x="1398" y="1666"/>
              <a:chExt cx="56" cy="126"/>
            </a:xfrm>
          </p:grpSpPr>
          <p:sp>
            <p:nvSpPr>
              <p:cNvPr id="330793" name="Rectangle 41"/>
              <p:cNvSpPr>
                <a:spLocks noChangeArrowheads="1"/>
              </p:cNvSpPr>
              <p:nvPr/>
            </p:nvSpPr>
            <p:spPr bwMode="auto">
              <a:xfrm>
                <a:off x="1398" y="1666"/>
                <a:ext cx="56" cy="1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94" name="Line 42"/>
              <p:cNvSpPr>
                <a:spLocks noChangeShapeType="1"/>
              </p:cNvSpPr>
              <p:nvPr/>
            </p:nvSpPr>
            <p:spPr bwMode="auto">
              <a:xfrm>
                <a:off x="1400" y="1706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95" name="Line 43"/>
              <p:cNvSpPr>
                <a:spLocks noChangeShapeType="1"/>
              </p:cNvSpPr>
              <p:nvPr/>
            </p:nvSpPr>
            <p:spPr bwMode="auto">
              <a:xfrm>
                <a:off x="1403" y="1761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0387" name="Group 44"/>
            <p:cNvGrpSpPr>
              <a:grpSpLocks/>
            </p:cNvGrpSpPr>
            <p:nvPr/>
          </p:nvGrpSpPr>
          <p:grpSpPr bwMode="auto">
            <a:xfrm>
              <a:off x="1794" y="2756"/>
              <a:ext cx="56" cy="126"/>
              <a:chOff x="1398" y="1666"/>
              <a:chExt cx="56" cy="126"/>
            </a:xfrm>
          </p:grpSpPr>
          <p:sp>
            <p:nvSpPr>
              <p:cNvPr id="330797" name="Rectangle 45"/>
              <p:cNvSpPr>
                <a:spLocks noChangeArrowheads="1"/>
              </p:cNvSpPr>
              <p:nvPr/>
            </p:nvSpPr>
            <p:spPr bwMode="auto">
              <a:xfrm>
                <a:off x="1398" y="1666"/>
                <a:ext cx="56" cy="12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98" name="Line 46"/>
              <p:cNvSpPr>
                <a:spLocks noChangeShapeType="1"/>
              </p:cNvSpPr>
              <p:nvPr/>
            </p:nvSpPr>
            <p:spPr bwMode="auto">
              <a:xfrm>
                <a:off x="1400" y="1706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0799" name="Line 47"/>
              <p:cNvSpPr>
                <a:spLocks noChangeShapeType="1"/>
              </p:cNvSpPr>
              <p:nvPr/>
            </p:nvSpPr>
            <p:spPr bwMode="auto">
              <a:xfrm>
                <a:off x="1403" y="1761"/>
                <a:ext cx="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30800" name="Line 48"/>
            <p:cNvSpPr>
              <a:spLocks noChangeShapeType="1"/>
            </p:cNvSpPr>
            <p:nvPr/>
          </p:nvSpPr>
          <p:spPr bwMode="auto">
            <a:xfrm>
              <a:off x="1623" y="1692"/>
              <a:ext cx="0" cy="5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01" name="Line 49"/>
            <p:cNvSpPr>
              <a:spLocks noChangeShapeType="1"/>
            </p:cNvSpPr>
            <p:nvPr/>
          </p:nvSpPr>
          <p:spPr bwMode="auto">
            <a:xfrm>
              <a:off x="1624" y="2805"/>
              <a:ext cx="0" cy="51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02" name="Text Box 50"/>
            <p:cNvSpPr txBox="1">
              <a:spLocks noChangeArrowheads="1"/>
            </p:cNvSpPr>
            <p:nvPr/>
          </p:nvSpPr>
          <p:spPr bwMode="auto">
            <a:xfrm>
              <a:off x="0" y="2010"/>
              <a:ext cx="78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Thermocouple</a:t>
              </a:r>
            </a:p>
          </p:txBody>
        </p:sp>
        <p:sp>
          <p:nvSpPr>
            <p:cNvPr id="330803" name="Line 51"/>
            <p:cNvSpPr>
              <a:spLocks noChangeShapeType="1"/>
            </p:cNvSpPr>
            <p:nvPr/>
          </p:nvSpPr>
          <p:spPr bwMode="auto">
            <a:xfrm>
              <a:off x="192" y="2271"/>
              <a:ext cx="201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04" name="Line 52"/>
            <p:cNvSpPr>
              <a:spLocks noChangeShapeType="1"/>
            </p:cNvSpPr>
            <p:nvPr/>
          </p:nvSpPr>
          <p:spPr bwMode="auto">
            <a:xfrm>
              <a:off x="1290" y="29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05" name="Text Box 53"/>
            <p:cNvSpPr txBox="1">
              <a:spLocks noChangeArrowheads="1"/>
            </p:cNvSpPr>
            <p:nvPr/>
          </p:nvSpPr>
          <p:spPr bwMode="auto">
            <a:xfrm>
              <a:off x="942" y="3402"/>
              <a:ext cx="8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Vacuum pump</a:t>
              </a:r>
            </a:p>
          </p:txBody>
        </p:sp>
        <p:sp>
          <p:nvSpPr>
            <p:cNvPr id="330806" name="Text Box 54"/>
            <p:cNvSpPr txBox="1">
              <a:spLocks noChangeArrowheads="1"/>
            </p:cNvSpPr>
            <p:nvPr/>
          </p:nvSpPr>
          <p:spPr bwMode="auto">
            <a:xfrm>
              <a:off x="534" y="1335"/>
              <a:ext cx="9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Copper gasket</a:t>
              </a:r>
            </a:p>
          </p:txBody>
        </p:sp>
        <p:sp>
          <p:nvSpPr>
            <p:cNvPr id="330807" name="Line 55"/>
            <p:cNvSpPr>
              <a:spLocks noChangeShapeType="1"/>
            </p:cNvSpPr>
            <p:nvPr/>
          </p:nvSpPr>
          <p:spPr bwMode="auto">
            <a:xfrm>
              <a:off x="1624" y="1827"/>
              <a:ext cx="2" cy="1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08" name="Line 56"/>
            <p:cNvSpPr>
              <a:spLocks noChangeShapeType="1"/>
            </p:cNvSpPr>
            <p:nvPr/>
          </p:nvSpPr>
          <p:spPr bwMode="auto">
            <a:xfrm flipV="1">
              <a:off x="3508" y="2223"/>
              <a:ext cx="56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09" name="Line 57"/>
            <p:cNvSpPr>
              <a:spLocks noChangeShapeType="1"/>
            </p:cNvSpPr>
            <p:nvPr/>
          </p:nvSpPr>
          <p:spPr bwMode="auto">
            <a:xfrm flipV="1">
              <a:off x="3588" y="2225"/>
              <a:ext cx="56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0" name="Line 58"/>
            <p:cNvSpPr>
              <a:spLocks noChangeShapeType="1"/>
            </p:cNvSpPr>
            <p:nvPr/>
          </p:nvSpPr>
          <p:spPr bwMode="auto">
            <a:xfrm flipV="1">
              <a:off x="3081" y="2344"/>
              <a:ext cx="637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1" name="Line 59"/>
            <p:cNvSpPr>
              <a:spLocks noChangeShapeType="1"/>
            </p:cNvSpPr>
            <p:nvPr/>
          </p:nvSpPr>
          <p:spPr bwMode="auto">
            <a:xfrm flipV="1">
              <a:off x="3058" y="2116"/>
              <a:ext cx="0" cy="33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2" name="Line 60"/>
            <p:cNvSpPr>
              <a:spLocks noChangeShapeType="1"/>
            </p:cNvSpPr>
            <p:nvPr/>
          </p:nvSpPr>
          <p:spPr bwMode="auto">
            <a:xfrm flipV="1">
              <a:off x="3655" y="2224"/>
              <a:ext cx="56" cy="10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3" name="Line 61"/>
            <p:cNvSpPr>
              <a:spLocks noChangeShapeType="1"/>
            </p:cNvSpPr>
            <p:nvPr/>
          </p:nvSpPr>
          <p:spPr bwMode="auto">
            <a:xfrm flipV="1">
              <a:off x="3055" y="2121"/>
              <a:ext cx="72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 flipV="1">
              <a:off x="3054" y="2448"/>
              <a:ext cx="72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 flipV="1">
              <a:off x="3768" y="2115"/>
              <a:ext cx="0" cy="334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6" name="Rectangle 64"/>
            <p:cNvSpPr>
              <a:spLocks noChangeArrowheads="1"/>
            </p:cNvSpPr>
            <p:nvPr/>
          </p:nvSpPr>
          <p:spPr bwMode="auto">
            <a:xfrm>
              <a:off x="1242" y="2145"/>
              <a:ext cx="1812" cy="4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7" name="Rectangle 65"/>
            <p:cNvSpPr>
              <a:spLocks noChangeArrowheads="1"/>
            </p:cNvSpPr>
            <p:nvPr/>
          </p:nvSpPr>
          <p:spPr bwMode="auto">
            <a:xfrm>
              <a:off x="1243" y="1815"/>
              <a:ext cx="46" cy="32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18" name="Text Box 66"/>
            <p:cNvSpPr txBox="1">
              <a:spLocks noChangeArrowheads="1"/>
            </p:cNvSpPr>
            <p:nvPr/>
          </p:nvSpPr>
          <p:spPr bwMode="auto">
            <a:xfrm>
              <a:off x="0" y="1595"/>
              <a:ext cx="80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Vacuum pump</a:t>
              </a:r>
            </a:p>
          </p:txBody>
        </p:sp>
        <p:sp>
          <p:nvSpPr>
            <p:cNvPr id="330819" name="Line 67"/>
            <p:cNvSpPr>
              <a:spLocks noChangeShapeType="1"/>
            </p:cNvSpPr>
            <p:nvPr/>
          </p:nvSpPr>
          <p:spPr bwMode="auto">
            <a:xfrm flipV="1">
              <a:off x="1260" y="168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 flipH="1" flipV="1">
              <a:off x="735" y="1683"/>
              <a:ext cx="522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1" name="Line 69"/>
            <p:cNvSpPr>
              <a:spLocks noChangeShapeType="1"/>
            </p:cNvSpPr>
            <p:nvPr/>
          </p:nvSpPr>
          <p:spPr bwMode="auto">
            <a:xfrm flipV="1">
              <a:off x="191" y="217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2" name="Line 70"/>
            <p:cNvSpPr>
              <a:spLocks noChangeShapeType="1"/>
            </p:cNvSpPr>
            <p:nvPr/>
          </p:nvSpPr>
          <p:spPr bwMode="auto">
            <a:xfrm>
              <a:off x="1620" y="1449"/>
              <a:ext cx="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3" name="Line 71"/>
            <p:cNvSpPr>
              <a:spLocks noChangeShapeType="1"/>
            </p:cNvSpPr>
            <p:nvPr/>
          </p:nvSpPr>
          <p:spPr bwMode="auto">
            <a:xfrm flipH="1">
              <a:off x="1290" y="1446"/>
              <a:ext cx="327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4" name="Line 72"/>
            <p:cNvSpPr>
              <a:spLocks noChangeShapeType="1"/>
            </p:cNvSpPr>
            <p:nvPr/>
          </p:nvSpPr>
          <p:spPr bwMode="auto">
            <a:xfrm flipV="1">
              <a:off x="3561" y="2287"/>
              <a:ext cx="3" cy="7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5" name="Line 73"/>
            <p:cNvSpPr>
              <a:spLocks noChangeShapeType="1"/>
            </p:cNvSpPr>
            <p:nvPr/>
          </p:nvSpPr>
          <p:spPr bwMode="auto">
            <a:xfrm>
              <a:off x="3057" y="2085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6" name="Line 74"/>
            <p:cNvSpPr>
              <a:spLocks noChangeShapeType="1"/>
            </p:cNvSpPr>
            <p:nvPr/>
          </p:nvSpPr>
          <p:spPr bwMode="auto">
            <a:xfrm>
              <a:off x="3056" y="2060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3061" y="2032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8" name="Line 76"/>
            <p:cNvSpPr>
              <a:spLocks noChangeShapeType="1"/>
            </p:cNvSpPr>
            <p:nvPr/>
          </p:nvSpPr>
          <p:spPr bwMode="auto">
            <a:xfrm>
              <a:off x="3063" y="2478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3059" y="2507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0" name="Line 78"/>
            <p:cNvSpPr>
              <a:spLocks noChangeShapeType="1"/>
            </p:cNvSpPr>
            <p:nvPr/>
          </p:nvSpPr>
          <p:spPr bwMode="auto">
            <a:xfrm>
              <a:off x="3059" y="2537"/>
              <a:ext cx="7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1" name="Line 79"/>
            <p:cNvSpPr>
              <a:spLocks noChangeShapeType="1"/>
            </p:cNvSpPr>
            <p:nvPr/>
          </p:nvSpPr>
          <p:spPr bwMode="auto">
            <a:xfrm>
              <a:off x="1623" y="2567"/>
              <a:ext cx="2" cy="163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2" name="Line 80"/>
            <p:cNvSpPr>
              <a:spLocks noChangeShapeType="1"/>
            </p:cNvSpPr>
            <p:nvPr/>
          </p:nvSpPr>
          <p:spPr bwMode="auto">
            <a:xfrm flipV="1">
              <a:off x="2004" y="1101"/>
              <a:ext cx="0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3" name="Line 81"/>
            <p:cNvSpPr>
              <a:spLocks noChangeShapeType="1"/>
            </p:cNvSpPr>
            <p:nvPr/>
          </p:nvSpPr>
          <p:spPr bwMode="auto">
            <a:xfrm flipH="1">
              <a:off x="1803" y="110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4" name="Line 82"/>
            <p:cNvSpPr>
              <a:spLocks noChangeShapeType="1"/>
            </p:cNvSpPr>
            <p:nvPr/>
          </p:nvSpPr>
          <p:spPr bwMode="auto">
            <a:xfrm>
              <a:off x="5202" y="2277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5" name="Line 83"/>
            <p:cNvSpPr>
              <a:spLocks noChangeShapeType="1"/>
            </p:cNvSpPr>
            <p:nvPr/>
          </p:nvSpPr>
          <p:spPr bwMode="auto">
            <a:xfrm>
              <a:off x="3690" y="2175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6" name="Line 84"/>
            <p:cNvSpPr>
              <a:spLocks noChangeShapeType="1"/>
            </p:cNvSpPr>
            <p:nvPr/>
          </p:nvSpPr>
          <p:spPr bwMode="auto">
            <a:xfrm flipH="1">
              <a:off x="4011" y="2181"/>
              <a:ext cx="6" cy="1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7" name="Text Box 85"/>
            <p:cNvSpPr txBox="1">
              <a:spLocks noChangeArrowheads="1"/>
            </p:cNvSpPr>
            <p:nvPr/>
          </p:nvSpPr>
          <p:spPr bwMode="auto">
            <a:xfrm>
              <a:off x="3740" y="3337"/>
              <a:ext cx="59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Reaction Chamber</a:t>
              </a:r>
            </a:p>
          </p:txBody>
        </p:sp>
        <p:sp>
          <p:nvSpPr>
            <p:cNvPr id="330838" name="Line 86"/>
            <p:cNvSpPr>
              <a:spLocks noChangeShapeType="1"/>
            </p:cNvSpPr>
            <p:nvPr/>
          </p:nvSpPr>
          <p:spPr bwMode="auto">
            <a:xfrm flipH="1">
              <a:off x="1998" y="2730"/>
              <a:ext cx="0" cy="7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39" name="Text Box 87"/>
            <p:cNvSpPr txBox="1">
              <a:spLocks noChangeArrowheads="1"/>
            </p:cNvSpPr>
            <p:nvPr/>
          </p:nvSpPr>
          <p:spPr bwMode="auto">
            <a:xfrm>
              <a:off x="1784" y="3480"/>
              <a:ext cx="135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Reactor all in Stainless Steel </a:t>
              </a:r>
            </a:p>
          </p:txBody>
        </p:sp>
        <p:sp>
          <p:nvSpPr>
            <p:cNvPr id="330840" name="Oval 88"/>
            <p:cNvSpPr>
              <a:spLocks noChangeArrowheads="1"/>
            </p:cNvSpPr>
            <p:nvPr/>
          </p:nvSpPr>
          <p:spPr bwMode="auto">
            <a:xfrm>
              <a:off x="1191" y="1893"/>
              <a:ext cx="150" cy="15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41" name="Line 89"/>
            <p:cNvSpPr>
              <a:spLocks noChangeShapeType="1"/>
            </p:cNvSpPr>
            <p:nvPr/>
          </p:nvSpPr>
          <p:spPr bwMode="auto">
            <a:xfrm flipV="1">
              <a:off x="1215" y="1923"/>
              <a:ext cx="105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42" name="Line 90"/>
            <p:cNvSpPr>
              <a:spLocks noChangeShapeType="1"/>
            </p:cNvSpPr>
            <p:nvPr/>
          </p:nvSpPr>
          <p:spPr bwMode="auto">
            <a:xfrm flipH="1" flipV="1">
              <a:off x="1208" y="1919"/>
              <a:ext cx="11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43" name="Text Box 91"/>
            <p:cNvSpPr txBox="1">
              <a:spLocks noChangeArrowheads="1"/>
            </p:cNvSpPr>
            <p:nvPr/>
          </p:nvSpPr>
          <p:spPr bwMode="auto">
            <a:xfrm>
              <a:off x="833" y="1867"/>
              <a:ext cx="3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Valve</a:t>
              </a:r>
            </a:p>
          </p:txBody>
        </p:sp>
      </p:grpSp>
      <p:sp>
        <p:nvSpPr>
          <p:cNvPr id="330844" name="Rectangle 92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Diffusion de deutérium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: Biberian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grpSp>
        <p:nvGrpSpPr>
          <p:cNvPr id="102402" name="Group 14"/>
          <p:cNvGrpSpPr>
            <a:grpSpLocks/>
          </p:cNvGrpSpPr>
          <p:nvPr/>
        </p:nvGrpSpPr>
        <p:grpSpPr bwMode="auto">
          <a:xfrm>
            <a:off x="511175" y="1897063"/>
            <a:ext cx="8121650" cy="3887787"/>
            <a:chOff x="322" y="1195"/>
            <a:chExt cx="5116" cy="2449"/>
          </a:xfrm>
        </p:grpSpPr>
        <p:pic>
          <p:nvPicPr>
            <p:cNvPr id="102404" name="Picture 4" descr="khgilfgli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" y="1736"/>
              <a:ext cx="5116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2805" name="Line 5"/>
            <p:cNvSpPr>
              <a:spLocks noChangeShapeType="1"/>
            </p:cNvSpPr>
            <p:nvPr/>
          </p:nvSpPr>
          <p:spPr bwMode="auto">
            <a:xfrm flipV="1">
              <a:off x="1623" y="1467"/>
              <a:ext cx="0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06" name="Text Box 6"/>
            <p:cNvSpPr txBox="1">
              <a:spLocks noChangeArrowheads="1"/>
            </p:cNvSpPr>
            <p:nvPr/>
          </p:nvSpPr>
          <p:spPr bwMode="auto">
            <a:xfrm>
              <a:off x="1260" y="1267"/>
              <a:ext cx="71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Cell Pumping </a:t>
              </a:r>
            </a:p>
          </p:txBody>
        </p:sp>
        <p:sp>
          <p:nvSpPr>
            <p:cNvPr id="332807" name="Line 7"/>
            <p:cNvSpPr>
              <a:spLocks noChangeShapeType="1"/>
            </p:cNvSpPr>
            <p:nvPr/>
          </p:nvSpPr>
          <p:spPr bwMode="auto">
            <a:xfrm flipV="1">
              <a:off x="1878" y="1640"/>
              <a:ext cx="0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08" name="Text Box 8"/>
            <p:cNvSpPr txBox="1">
              <a:spLocks noChangeArrowheads="1"/>
            </p:cNvSpPr>
            <p:nvPr/>
          </p:nvSpPr>
          <p:spPr bwMode="auto">
            <a:xfrm>
              <a:off x="1762" y="1462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D2 gas tubing </a:t>
              </a:r>
            </a:p>
          </p:txBody>
        </p:sp>
        <p:sp>
          <p:nvSpPr>
            <p:cNvPr id="332809" name="Line 9"/>
            <p:cNvSpPr>
              <a:spLocks noChangeShapeType="1"/>
            </p:cNvSpPr>
            <p:nvPr/>
          </p:nvSpPr>
          <p:spPr bwMode="auto">
            <a:xfrm flipV="1">
              <a:off x="3988" y="1438"/>
              <a:ext cx="0" cy="7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10" name="Text Box 10"/>
            <p:cNvSpPr txBox="1">
              <a:spLocks noChangeArrowheads="1"/>
            </p:cNvSpPr>
            <p:nvPr/>
          </p:nvSpPr>
          <p:spPr bwMode="auto">
            <a:xfrm>
              <a:off x="3448" y="1195"/>
              <a:ext cx="122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Radiation reflectors</a:t>
              </a:r>
            </a:p>
          </p:txBody>
        </p:sp>
        <p:sp>
          <p:nvSpPr>
            <p:cNvPr id="332811" name="Line 11"/>
            <p:cNvSpPr>
              <a:spLocks noChangeShapeType="1"/>
            </p:cNvSpPr>
            <p:nvPr/>
          </p:nvSpPr>
          <p:spPr bwMode="auto">
            <a:xfrm>
              <a:off x="2080" y="2521"/>
              <a:ext cx="7" cy="9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12" name="Line 12"/>
            <p:cNvSpPr>
              <a:spLocks noChangeShapeType="1"/>
            </p:cNvSpPr>
            <p:nvPr/>
          </p:nvSpPr>
          <p:spPr bwMode="auto">
            <a:xfrm>
              <a:off x="1863" y="2454"/>
              <a:ext cx="217" cy="2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2813" name="Text Box 13"/>
            <p:cNvSpPr txBox="1">
              <a:spLocks noChangeArrowheads="1"/>
            </p:cNvSpPr>
            <p:nvPr/>
          </p:nvSpPr>
          <p:spPr bwMode="auto">
            <a:xfrm>
              <a:off x="1710" y="3452"/>
              <a:ext cx="77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200" b="1">
                  <a:latin typeface="Comic Sans MS" charset="0"/>
                  <a:cs typeface="+mn-cs"/>
                </a:rPr>
                <a:t>Electric wires</a:t>
              </a:r>
            </a:p>
          </p:txBody>
        </p:sp>
      </p:grpSp>
      <p:sp>
        <p:nvSpPr>
          <p:cNvPr id="332816" name="Rectangle 16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Diffusion de deutérium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: Biberian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graphicFrame>
        <p:nvGraphicFramePr>
          <p:cNvPr id="104450" name="Object 4"/>
          <p:cNvGraphicFramePr>
            <a:graphicFrameLocks noChangeAspect="1"/>
          </p:cNvGraphicFramePr>
          <p:nvPr/>
        </p:nvGraphicFramePr>
        <p:xfrm>
          <a:off x="0" y="95250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5" name="Acrobat Document" r:id="rId4" imgW="10692063" imgH="7593651" progId="AcroExch.Document.7">
                  <p:embed/>
                </p:oleObj>
              </mc:Choice>
              <mc:Fallback>
                <p:oleObj name="Acrobat Document" r:id="rId4" imgW="10692063" imgH="7593651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52500"/>
                        <a:ext cx="91440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</a:rPr>
              <a:t>Diffusion de deutérium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: Biberian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876300" y="1784350"/>
            <a:ext cx="7812088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cs typeface="+mn-cs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dirty="0">
              <a:cs typeface="+mn-cs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fr-FR" dirty="0" err="1" smtClean="0">
                <a:cs typeface="+mn-cs"/>
              </a:rPr>
              <a:t>Arata</a:t>
            </a:r>
            <a:r>
              <a:rPr lang="fr-FR" dirty="0" smtClean="0">
                <a:cs typeface="+mn-cs"/>
              </a:rPr>
              <a:t> a fait une démonstration publique d’un réacteur fonctionnant en phase gaz et produisant de la chaleur et de l’hélium-4.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dirty="0" smtClean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dirty="0" smtClean="0">
                <a:cs typeface="+mn-cs"/>
              </a:rPr>
              <a:t>Il a injecté du deutérium gazeux à une pression de 100 atmosphères dans une cellule contenant des nano particules de poudre de palladium..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dirty="0" smtClean="0"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fr-FR" dirty="0" smtClean="0">
                <a:cs typeface="+mn-cs"/>
              </a:rPr>
              <a:t>Les expériences ont été réalisée à la température ambiante sans apport de chaleur.</a:t>
            </a:r>
            <a:endParaRPr lang="fr-FR" dirty="0">
              <a:cs typeface="+mn-cs"/>
            </a:endParaRP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Deutérium</a:t>
            </a:r>
            <a:r>
              <a:rPr lang="en-US" sz="4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sz="4000" b="1" dirty="0">
                <a:solidFill>
                  <a:schemeClr val="tx2"/>
                </a:solidFill>
                <a:cs typeface="+mn-cs"/>
              </a:rPr>
              <a:t>/ Pd-ZrO2 : </a:t>
            </a:r>
            <a:r>
              <a:rPr lang="en-US" sz="4000" b="1" dirty="0" err="1">
                <a:solidFill>
                  <a:schemeClr val="tx2"/>
                </a:solidFill>
                <a:cs typeface="+mn-cs"/>
              </a:rPr>
              <a:t>Arata</a:t>
            </a:r>
            <a:endParaRPr lang="en-US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1042988" y="1285875"/>
            <a:ext cx="7189787" cy="4294188"/>
            <a:chOff x="2087" y="12103"/>
            <a:chExt cx="3953" cy="2578"/>
          </a:xfrm>
        </p:grpSpPr>
        <p:pic>
          <p:nvPicPr>
            <p:cNvPr id="109572" name="Picture 3" descr="camera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2660"/>
              <a:ext cx="3779" cy="2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3" name="Text Box 4"/>
            <p:cNvSpPr txBox="1">
              <a:spLocks noChangeArrowheads="1"/>
            </p:cNvSpPr>
            <p:nvPr/>
          </p:nvSpPr>
          <p:spPr bwMode="auto">
            <a:xfrm>
              <a:off x="2519" y="12103"/>
              <a:ext cx="3521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</p:grpSp>
      <p:sp>
        <p:nvSpPr>
          <p:cNvPr id="370693" name="Rectangle 5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Hydrogène sur le nickel : </a:t>
            </a:r>
            <a:r>
              <a:rPr lang="fr-FR" sz="4000" b="1" dirty="0" err="1" smtClean="0">
                <a:solidFill>
                  <a:schemeClr val="tx2"/>
                </a:solidFill>
                <a:cs typeface="+mn-cs"/>
              </a:rPr>
              <a:t>Piantelli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err="1" smtClean="0">
                <a:cs typeface="+mj-cs"/>
              </a:rPr>
              <a:t>Historique</a:t>
            </a:r>
            <a:endParaRPr lang="en-US" sz="4000" b="1" dirty="0" smtClean="0">
              <a:cs typeface="+mj-cs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809625" y="2266950"/>
            <a:ext cx="7412038" cy="208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23 mars 1989 annonce par conférence de presse de la découverte de la Fusion Froide.</a:t>
            </a:r>
          </a:p>
          <a:p>
            <a:pPr algn="just"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Immédiatement, la communauté scientifique se divise en deux groupes: la vaste majorité rejette la fusion froide, principalement sur des arguments théoriques, et  une petite minorité continue en reproduisant l’expérience de Pons et Fleischmann.</a:t>
            </a:r>
            <a:endParaRPr lang="fr-FR" dirty="0">
              <a:latin typeface="Verdana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Hydrogène sur le nickel : Rossi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3625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060450"/>
            <a:ext cx="6311900" cy="476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Hydrogène sur le </a:t>
            </a:r>
            <a:r>
              <a:rPr lang="fr-FR" sz="4000" b="1" dirty="0">
                <a:solidFill>
                  <a:schemeClr val="tx2"/>
                </a:solidFill>
                <a:cs typeface="+mn-cs"/>
              </a:rPr>
              <a:t>nickel : Rossi</a:t>
            </a:r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320800"/>
            <a:ext cx="5418138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0" y="0"/>
            <a:ext cx="9144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fr-FR" sz="4000" b="1" dirty="0" smtClean="0">
                <a:solidFill>
                  <a:schemeClr val="tx2"/>
                </a:solidFill>
                <a:cs typeface="+mn-cs"/>
              </a:rPr>
              <a:t>Hydrogène sur le nickel : Rossi</a:t>
            </a:r>
            <a:endParaRPr lang="fr-FR" sz="40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1130300" y="1164461"/>
            <a:ext cx="7622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b="1" dirty="0" smtClean="0">
                <a:cs typeface="+mn-cs"/>
              </a:rPr>
              <a:t>Matériau de base</a:t>
            </a:r>
            <a:endParaRPr lang="fr-FR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cs typeface="+mn-cs"/>
              </a:rPr>
              <a:t> </a:t>
            </a:r>
            <a:r>
              <a:rPr lang="fr-FR" dirty="0">
                <a:cs typeface="+mn-cs"/>
              </a:rPr>
              <a:t>P</a:t>
            </a:r>
            <a:r>
              <a:rPr lang="fr-FR" dirty="0" smtClean="0">
                <a:cs typeface="+mn-cs"/>
              </a:rPr>
              <a:t>oudre de nickel + catalyseur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cs typeface="+mn-cs"/>
              </a:rPr>
              <a:t> Hydrogène à une pression de 25 à 50 atmosphères</a:t>
            </a:r>
          </a:p>
          <a:p>
            <a:pPr>
              <a:spcBef>
                <a:spcPct val="50000"/>
              </a:spcBef>
              <a:defRPr/>
            </a:pPr>
            <a:endParaRPr lang="fr-FR" dirty="0" smtClean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fr-FR" b="1" dirty="0" smtClean="0">
                <a:cs typeface="+mn-cs"/>
              </a:rPr>
              <a:t>Processus</a:t>
            </a:r>
            <a:endParaRPr lang="fr-FR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cs typeface="+mn-cs"/>
              </a:rPr>
              <a:t> Chauffage entre 150°C et 500°C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fr-FR" dirty="0" smtClean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fr-FR" b="1" dirty="0" err="1" smtClean="0">
                <a:cs typeface="+mn-cs"/>
              </a:rPr>
              <a:t>Resultats</a:t>
            </a:r>
            <a:endParaRPr lang="fr-FR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cs typeface="+mn-cs"/>
              </a:rPr>
              <a:t> Chaleur Produite : 12 kW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 smtClean="0">
                <a:cs typeface="+mn-cs"/>
              </a:rPr>
              <a:t> Transmutation de nickel en cuivre (</a:t>
            </a:r>
            <a:r>
              <a:rPr lang="fr-FR" dirty="0" err="1" smtClean="0">
                <a:cs typeface="+mn-cs"/>
              </a:rPr>
              <a:t>Ni+H</a:t>
            </a:r>
            <a:r>
              <a:rPr lang="fr-FR" dirty="0" smtClean="0">
                <a:cs typeface="+mn-cs"/>
              </a:rPr>
              <a:t> --&gt;Cu) </a:t>
            </a:r>
            <a:r>
              <a:rPr lang="fr-FR" dirty="0" err="1" smtClean="0">
                <a:cs typeface="+mn-cs"/>
              </a:rPr>
              <a:t>isotopiquement</a:t>
            </a:r>
            <a:r>
              <a:rPr lang="fr-FR" dirty="0" smtClean="0">
                <a:cs typeface="+mn-cs"/>
              </a:rPr>
              <a:t> </a:t>
            </a:r>
            <a:r>
              <a:rPr lang="fr-FR" dirty="0" err="1" smtClean="0">
                <a:cs typeface="+mn-cs"/>
              </a:rPr>
              <a:t>anorma</a:t>
            </a:r>
            <a:endParaRPr lang="fr-FR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fr-FR" dirty="0">
                <a:cs typeface="+mn-cs"/>
              </a:rPr>
              <a:t> </a:t>
            </a:r>
            <a:r>
              <a:rPr lang="fr-FR" dirty="0" smtClean="0">
                <a:cs typeface="+mn-cs"/>
              </a:rPr>
              <a:t>Rayons gammas ne durant que une à deux heures après arrêt.</a:t>
            </a:r>
            <a:endParaRPr lang="fr-FR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112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/>
            </a:r>
            <a:br>
              <a:rPr lang="en-US" sz="4000" b="1" dirty="0" smtClean="0">
                <a:cs typeface="+mj-cs"/>
              </a:rPr>
            </a:br>
            <a:r>
              <a:rPr lang="fr-FR" sz="4000" b="1" dirty="0" smtClean="0">
                <a:cs typeface="+mj-cs"/>
              </a:rPr>
              <a:t>Théories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784350"/>
            <a:ext cx="7812088" cy="4286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Condensation de Bose-Einstein.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Ecrantage électronique.</a:t>
            </a:r>
          </a:p>
          <a:p>
            <a:pPr eaLnBrk="1" hangingPunct="1">
              <a:defRPr/>
            </a:pPr>
            <a:r>
              <a:rPr lang="fr-FR" sz="1800" dirty="0" err="1" smtClean="0">
                <a:cs typeface="+mn-cs"/>
              </a:rPr>
              <a:t>Hydrinos</a:t>
            </a:r>
            <a:r>
              <a:rPr lang="fr-FR" sz="1800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Neutrinos.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Monopoles magnétiques</a:t>
            </a:r>
          </a:p>
          <a:p>
            <a:pPr eaLnBrk="1" hangingPunct="1">
              <a:buFontTx/>
              <a:buNone/>
              <a:defRPr/>
            </a:pPr>
            <a:endParaRPr lang="fr-FR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CPPM  2011</a:t>
            </a:r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89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cs typeface="+mj-cs"/>
              </a:rPr>
              <a:t/>
            </a:r>
            <a:br>
              <a:rPr lang="en-US" sz="4000" b="1" dirty="0" smtClean="0">
                <a:cs typeface="+mj-cs"/>
              </a:rPr>
            </a:br>
            <a:r>
              <a:rPr lang="fr-FR" sz="4000" b="1" dirty="0" smtClean="0">
                <a:cs typeface="+mj-cs"/>
              </a:rPr>
              <a:t>Conditions pour réaliser la Fusion Froide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2241550"/>
            <a:ext cx="8110537" cy="2038350"/>
          </a:xfrm>
        </p:spPr>
        <p:txBody>
          <a:bodyPr/>
          <a:lstStyle/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fr-CA" sz="1800" dirty="0" smtClean="0">
                <a:cs typeface="+mn-cs"/>
              </a:rPr>
              <a:t>Chargement élevé </a:t>
            </a:r>
            <a:r>
              <a:rPr lang="fr-CA" sz="1800" dirty="0" smtClean="0">
                <a:cs typeface="+mn-cs"/>
              </a:rPr>
              <a:t>en </a:t>
            </a:r>
            <a:r>
              <a:rPr lang="fr-CA" sz="1800" dirty="0" smtClean="0">
                <a:cs typeface="+mn-cs"/>
              </a:rPr>
              <a:t>hydrogène</a:t>
            </a:r>
            <a:r>
              <a:rPr lang="fr-CA" sz="1800" dirty="0" smtClean="0">
                <a:cs typeface="+mn-cs"/>
              </a:rPr>
              <a:t>-deutérium dans des </a:t>
            </a:r>
            <a:r>
              <a:rPr lang="fr-CA" sz="1800" dirty="0" smtClean="0">
                <a:cs typeface="+mn-cs"/>
              </a:rPr>
              <a:t>métaux </a:t>
            </a:r>
            <a:r>
              <a:rPr lang="fr-CA" sz="1800" dirty="0" smtClean="0">
                <a:cs typeface="+mn-cs"/>
              </a:rPr>
              <a:t>: palladium, nickel, titane…</a:t>
            </a:r>
          </a:p>
          <a:p>
            <a:pPr eaLnBrk="1" hangingPunct="1">
              <a:defRPr/>
            </a:pPr>
            <a:r>
              <a:rPr lang="fr-CA" sz="1800" dirty="0">
                <a:cs typeface="+mn-cs"/>
              </a:rPr>
              <a:t>S</a:t>
            </a:r>
            <a:r>
              <a:rPr lang="fr-CA" sz="1800" dirty="0" smtClean="0">
                <a:cs typeface="+mn-cs"/>
              </a:rPr>
              <a:t>tructure métallurgique particulière des métaux ou alliages…</a:t>
            </a:r>
          </a:p>
          <a:p>
            <a:pPr eaLnBrk="1" hangingPunct="1">
              <a:defRPr/>
            </a:pPr>
            <a:r>
              <a:rPr lang="fr-CA" sz="1800" dirty="0">
                <a:cs typeface="+mn-cs"/>
              </a:rPr>
              <a:t>C</a:t>
            </a:r>
            <a:r>
              <a:rPr lang="fr-CA" sz="1800" dirty="0" smtClean="0">
                <a:cs typeface="+mn-cs"/>
              </a:rPr>
              <a:t>onditions dynamiques: pression, courants, stimulation laser…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891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cs typeface="+mj-cs"/>
              </a:rPr>
              <a:t/>
            </a:r>
            <a:br>
              <a:rPr lang="fr-FR" sz="4000" b="1" dirty="0" smtClean="0">
                <a:cs typeface="+mj-cs"/>
              </a:rPr>
            </a:br>
            <a:r>
              <a:rPr lang="fr-FR" sz="4000" b="1" dirty="0" smtClean="0">
                <a:cs typeface="+mj-cs"/>
              </a:rPr>
              <a:t>Pays très actifs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613" y="1460500"/>
            <a:ext cx="8110537" cy="1981200"/>
          </a:xfrm>
        </p:spPr>
        <p:txBody>
          <a:bodyPr/>
          <a:lstStyle/>
          <a:p>
            <a:pPr eaLnBrk="1" hangingPunct="1">
              <a:defRPr/>
            </a:pPr>
            <a:endParaRPr lang="fr-FR" sz="1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Etats-Unis.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Chine.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Japon.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Russie.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Italie.</a:t>
            </a:r>
          </a:p>
          <a:p>
            <a:pPr eaLnBrk="1" hangingPunct="1">
              <a:defRPr/>
            </a:pPr>
            <a:endParaRPr lang="fr-FR" sz="1800" dirty="0" smtClean="0">
              <a:cs typeface="+mn-cs"/>
            </a:endParaRPr>
          </a:p>
          <a:p>
            <a:pPr eaLnBrk="1" hangingPunct="1">
              <a:defRPr/>
            </a:pPr>
            <a:endParaRPr lang="fr-FR" sz="1800" dirty="0" smtClean="0"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2385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4000" b="1" dirty="0" smtClean="0">
                <a:cs typeface="+mj-cs"/>
              </a:rPr>
              <a:t>Pays moins actifs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82613" y="3975100"/>
            <a:ext cx="8110537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fr-FR" sz="1800" dirty="0" smtClean="0">
              <a:cs typeface="+mn-cs"/>
            </a:endParaRP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France.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Irlande</a:t>
            </a:r>
            <a:r>
              <a:rPr lang="fr-FR" sz="1800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Corée.</a:t>
            </a:r>
          </a:p>
          <a:p>
            <a:pPr eaLnBrk="1" hangingPunct="1">
              <a:defRPr/>
            </a:pPr>
            <a:r>
              <a:rPr lang="fr-FR" sz="1800" dirty="0" smtClean="0">
                <a:cs typeface="+mn-cs"/>
              </a:rPr>
              <a:t>Grande-Bretagne.</a:t>
            </a:r>
          </a:p>
          <a:p>
            <a:pPr eaLnBrk="1" hangingPunct="1">
              <a:defRPr/>
            </a:pPr>
            <a:endParaRPr lang="fr-FR" sz="1800" dirty="0" smtClean="0">
              <a:cs typeface="+mn-cs"/>
            </a:endParaRPr>
          </a:p>
          <a:p>
            <a:pPr eaLnBrk="1" hangingPunct="1">
              <a:defRPr/>
            </a:pPr>
            <a:endParaRPr lang="fr-FR" sz="18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00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700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smtClean="0">
                <a:cs typeface="+mj-cs"/>
              </a:rPr>
              <a:t/>
            </a:r>
            <a:br>
              <a:rPr lang="fr-FR" sz="4000" b="1" smtClean="0">
                <a:cs typeface="+mj-cs"/>
              </a:rPr>
            </a:br>
            <a:r>
              <a:rPr lang="fr-FR" sz="4000" b="1" smtClean="0">
                <a:cs typeface="+mj-cs"/>
              </a:rPr>
              <a:t>Conclusion</a:t>
            </a:r>
            <a:endParaRPr lang="fr-FR" sz="4000" i="1" smtClean="0">
              <a:cs typeface="+mj-cs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00050" y="1409700"/>
            <a:ext cx="83121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Les réactions nucléaires dans la matière condensée sont réelles.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Les isotopes de l’hydrogène jouent  un rôle important.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Les excès de chaleur ont étés détectés dans de nombreux laboratoires, avec des techniques différentes, ce qui exclut les artefacts expérimentaux.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Les cendres nucléaires ont été détectées: hélium, neutrons, rayons</a:t>
            </a:r>
            <a:r>
              <a:rPr lang="fr-FR" dirty="0" smtClean="0">
                <a:latin typeface="Verdana" charset="0"/>
                <a:cs typeface="+mn-cs"/>
              </a:rPr>
              <a:t>-gammas, </a:t>
            </a:r>
            <a:r>
              <a:rPr lang="fr-FR" dirty="0" smtClean="0">
                <a:latin typeface="Verdana" charset="0"/>
                <a:cs typeface="+mn-cs"/>
              </a:rPr>
              <a:t>transmutations.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Le mécanisme de la fusion froide est différent de celui des réactions à haute énergie.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charset="0"/>
              <a:buChar char="n"/>
              <a:defRPr/>
            </a:pPr>
            <a:r>
              <a:rPr lang="fr-FR" dirty="0" smtClean="0">
                <a:latin typeface="Verdana" charset="0"/>
                <a:cs typeface="+mn-cs"/>
              </a:rPr>
              <a:t> Certaines des théories sont compatibles avec la mécanique quantique classique.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cs typeface="+mj-cs"/>
              </a:rPr>
              <a:t>L’expérience</a:t>
            </a:r>
            <a:r>
              <a:rPr lang="en-US" sz="4800" b="1" dirty="0" smtClean="0">
                <a:cs typeface="+mj-cs"/>
              </a:rPr>
              <a:t> </a:t>
            </a:r>
            <a:r>
              <a:rPr lang="en-US" sz="4800" b="1" dirty="0" err="1" smtClean="0">
                <a:cs typeface="+mj-cs"/>
              </a:rPr>
              <a:t>originale</a:t>
            </a:r>
            <a:r>
              <a:rPr lang="en-US" sz="4800" b="1" dirty="0" smtClean="0">
                <a:cs typeface="+mj-cs"/>
              </a:rPr>
              <a:t> de  </a:t>
            </a:r>
            <a:br>
              <a:rPr lang="en-US" sz="4800" b="1" dirty="0" smtClean="0">
                <a:cs typeface="+mj-cs"/>
              </a:rPr>
            </a:br>
            <a:r>
              <a:rPr lang="en-US" sz="4800" b="1" dirty="0" smtClean="0">
                <a:cs typeface="+mj-cs"/>
              </a:rPr>
              <a:t>Pons &amp; Fleishmann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pic>
        <p:nvPicPr>
          <p:cNvPr id="3287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73063"/>
            <a:ext cx="4176713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cs typeface="+mj-cs"/>
              </a:rPr>
              <a:t>Montage expérimental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endParaRPr lang="fr-FR" sz="1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fr-FR" sz="1800" smtClean="0">
              <a:cs typeface="+mn-cs"/>
            </a:endParaRPr>
          </a:p>
          <a:p>
            <a:pPr eaLnBrk="1" hangingPunct="1">
              <a:defRPr/>
            </a:pPr>
            <a:endParaRPr lang="fr-FR" sz="1800" smtClean="0">
              <a:cs typeface="+mn-cs"/>
            </a:endParaRPr>
          </a:p>
          <a:p>
            <a:pPr eaLnBrk="1" hangingPunct="1">
              <a:defRPr/>
            </a:pPr>
            <a:endParaRPr lang="fr-FR" sz="1800" smtClean="0">
              <a:cs typeface="+mn-cs"/>
            </a:endParaRPr>
          </a:p>
          <a:p>
            <a:pPr eaLnBrk="1" hangingPunct="1">
              <a:defRPr/>
            </a:pPr>
            <a:endParaRPr lang="fr-FR" sz="3600" smtClean="0">
              <a:cs typeface="+mn-cs"/>
            </a:endParaRPr>
          </a:p>
          <a:p>
            <a:pPr eaLnBrk="1" hangingPunct="1">
              <a:defRPr/>
            </a:pPr>
            <a:endParaRPr lang="fr-FR" sz="3600" smtClean="0">
              <a:cs typeface="+mn-cs"/>
            </a:endParaRPr>
          </a:p>
          <a:p>
            <a:pPr eaLnBrk="1" hangingPunct="1">
              <a:defRPr/>
            </a:pPr>
            <a:endParaRPr lang="fr-FR" sz="3600" smtClean="0">
              <a:cs typeface="+mn-cs"/>
            </a:endParaRPr>
          </a:p>
        </p:txBody>
      </p:sp>
      <p:grpSp>
        <p:nvGrpSpPr>
          <p:cNvPr id="28676" name="Group 44"/>
          <p:cNvGrpSpPr>
            <a:grpSpLocks/>
          </p:cNvGrpSpPr>
          <p:nvPr/>
        </p:nvGrpSpPr>
        <p:grpSpPr bwMode="auto">
          <a:xfrm>
            <a:off x="2351088" y="1412875"/>
            <a:ext cx="4506912" cy="4695825"/>
            <a:chOff x="1096" y="1188"/>
            <a:chExt cx="2328" cy="2404"/>
          </a:xfrm>
        </p:grpSpPr>
        <p:sp>
          <p:nvSpPr>
            <p:cNvPr id="8232" name="Rectangle 40"/>
            <p:cNvSpPr>
              <a:spLocks noChangeArrowheads="1"/>
            </p:cNvSpPr>
            <p:nvPr/>
          </p:nvSpPr>
          <p:spPr bwMode="auto">
            <a:xfrm>
              <a:off x="1096" y="1528"/>
              <a:ext cx="2328" cy="2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auto">
            <a:xfrm>
              <a:off x="2156" y="1324"/>
              <a:ext cx="308" cy="3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2096" y="1472"/>
              <a:ext cx="424" cy="204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2150" y="1472"/>
              <a:ext cx="321" cy="199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2096" y="1472"/>
              <a:ext cx="0" cy="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2520" y="1472"/>
              <a:ext cx="0" cy="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2152" y="1472"/>
              <a:ext cx="0" cy="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2468" y="1471"/>
              <a:ext cx="0" cy="6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156" y="1972"/>
              <a:ext cx="3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2284" y="3160"/>
              <a:ext cx="40" cy="2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 flipV="1">
              <a:off x="2304" y="1196"/>
              <a:ext cx="0" cy="19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2204" y="3124"/>
              <a:ext cx="212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2208" y="3180"/>
              <a:ext cx="212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2212" y="3228"/>
              <a:ext cx="212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2208" y="3276"/>
              <a:ext cx="212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2208" y="3328"/>
              <a:ext cx="212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V="1">
              <a:off x="2208" y="1188"/>
              <a:ext cx="0" cy="1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2312" y="1240"/>
              <a:ext cx="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2108" y="1232"/>
              <a:ext cx="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2140" y="1196"/>
              <a:ext cx="0" cy="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V="1">
              <a:off x="2328" y="2076"/>
              <a:ext cx="500" cy="1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1" name="Text Box 29"/>
            <p:cNvSpPr txBox="1">
              <a:spLocks noChangeArrowheads="1"/>
            </p:cNvSpPr>
            <p:nvPr/>
          </p:nvSpPr>
          <p:spPr bwMode="auto">
            <a:xfrm>
              <a:off x="2816" y="1992"/>
              <a:ext cx="376" cy="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800">
                  <a:latin typeface="Verdana" charset="0"/>
                  <a:cs typeface="+mn-cs"/>
                </a:rPr>
                <a:t>LiOD</a:t>
              </a:r>
              <a:endParaRPr lang="en-US" sz="800">
                <a:latin typeface="Verdana" charset="0"/>
                <a:cs typeface="+mn-cs"/>
              </a:endParaRPr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H="1">
              <a:off x="2524" y="1688"/>
              <a:ext cx="262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2796" y="1552"/>
              <a:ext cx="49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latin typeface="Verdana" charset="0"/>
                  <a:cs typeface="+mn-cs"/>
                </a:rPr>
                <a:t>Silver film</a:t>
              </a:r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2400" y="1200"/>
              <a:ext cx="0" cy="15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 flipH="1">
              <a:off x="2408" y="2448"/>
              <a:ext cx="56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6" name="Text Box 34"/>
            <p:cNvSpPr txBox="1">
              <a:spLocks noChangeArrowheads="1"/>
            </p:cNvSpPr>
            <p:nvPr/>
          </p:nvSpPr>
          <p:spPr bwMode="auto">
            <a:xfrm>
              <a:off x="2804" y="2344"/>
              <a:ext cx="48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800">
                  <a:latin typeface="Verdana" charset="0"/>
                  <a:cs typeface="+mn-cs"/>
                </a:rPr>
                <a:t>Thermistor</a:t>
              </a:r>
              <a:endParaRPr lang="en-US" sz="800">
                <a:latin typeface="Verdana" charset="0"/>
                <a:cs typeface="+mn-cs"/>
              </a:endParaRPr>
            </a:p>
          </p:txBody>
        </p:sp>
        <p:sp>
          <p:nvSpPr>
            <p:cNvPr id="8227" name="Text Box 35"/>
            <p:cNvSpPr txBox="1">
              <a:spLocks noChangeArrowheads="1"/>
            </p:cNvSpPr>
            <p:nvPr/>
          </p:nvSpPr>
          <p:spPr bwMode="auto">
            <a:xfrm>
              <a:off x="1608" y="2884"/>
              <a:ext cx="42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800">
                  <a:latin typeface="Verdana" charset="0"/>
                  <a:cs typeface="+mn-cs"/>
                </a:rPr>
                <a:t>cathode</a:t>
              </a:r>
              <a:endParaRPr lang="en-US" sz="800">
                <a:latin typeface="Verdana" charset="0"/>
                <a:cs typeface="+mn-cs"/>
              </a:endParaRPr>
            </a:p>
          </p:txBody>
        </p:sp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>
              <a:off x="1808" y="3000"/>
              <a:ext cx="496" cy="2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1620" y="3364"/>
              <a:ext cx="320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800">
                  <a:latin typeface="Verdana" charset="0"/>
                  <a:cs typeface="+mn-cs"/>
                </a:rPr>
                <a:t>anode</a:t>
              </a:r>
              <a:endParaRPr lang="en-US" sz="800">
                <a:latin typeface="Verdana" charset="0"/>
                <a:cs typeface="+mn-cs"/>
              </a:endParaRPr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 flipV="1">
              <a:off x="1900" y="3336"/>
              <a:ext cx="328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>
              <a:off x="1096" y="1328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>
              <a:off x="3424" y="1344"/>
              <a:ext cx="0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5" name="Text Box 43"/>
            <p:cNvSpPr txBox="1">
              <a:spLocks noChangeArrowheads="1"/>
            </p:cNvSpPr>
            <p:nvPr/>
          </p:nvSpPr>
          <p:spPr bwMode="auto">
            <a:xfrm>
              <a:off x="1212" y="1816"/>
              <a:ext cx="5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800">
                  <a:latin typeface="Verdana" charset="0"/>
                  <a:cs typeface="+mn-cs"/>
                </a:rPr>
                <a:t>Constant temperature bath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CPPM  2011</a:t>
            </a:r>
            <a:endParaRPr lang="fr-F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077200" cy="5181600"/>
          </a:xfrm>
        </p:spPr>
        <p:txBody>
          <a:bodyPr/>
          <a:lstStyle/>
          <a:p>
            <a:pPr eaLnBrk="1" hangingPunct="1">
              <a:defRPr/>
            </a:pPr>
            <a:endParaRPr lang="fr-FR" sz="180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fr-FR" sz="1800" smtClean="0">
              <a:cs typeface="+mn-cs"/>
            </a:endParaRPr>
          </a:p>
          <a:p>
            <a:pPr eaLnBrk="1" hangingPunct="1">
              <a:defRPr/>
            </a:pPr>
            <a:endParaRPr lang="fr-FR" sz="1800" smtClean="0">
              <a:cs typeface="+mn-cs"/>
            </a:endParaRPr>
          </a:p>
          <a:p>
            <a:pPr eaLnBrk="1" hangingPunct="1">
              <a:defRPr/>
            </a:pPr>
            <a:endParaRPr lang="fr-FR" sz="1800" smtClean="0">
              <a:cs typeface="+mn-cs"/>
            </a:endParaRPr>
          </a:p>
          <a:p>
            <a:pPr eaLnBrk="1" hangingPunct="1">
              <a:defRPr/>
            </a:pPr>
            <a:endParaRPr lang="fr-FR" sz="3600" smtClean="0">
              <a:cs typeface="+mn-cs"/>
            </a:endParaRPr>
          </a:p>
          <a:p>
            <a:pPr eaLnBrk="1" hangingPunct="1">
              <a:defRPr/>
            </a:pPr>
            <a:endParaRPr lang="fr-FR" sz="3600" smtClean="0">
              <a:cs typeface="+mn-cs"/>
            </a:endParaRPr>
          </a:p>
          <a:p>
            <a:pPr eaLnBrk="1" hangingPunct="1">
              <a:defRPr/>
            </a:pPr>
            <a:endParaRPr lang="fr-FR" sz="3600" smtClean="0">
              <a:cs typeface="+mn-cs"/>
            </a:endParaRPr>
          </a:p>
        </p:txBody>
      </p:sp>
      <p:pic>
        <p:nvPicPr>
          <p:cNvPr id="30723" name="Picture 4" descr="photo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697038"/>
            <a:ext cx="3059113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/>
              <a:t>Montage expérimental</a:t>
            </a:r>
            <a:endParaRPr lang="fr-FR" sz="4000" b="1" dirty="0" smtClean="0"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15382</TotalTime>
  <Words>1134</Words>
  <Application>Microsoft Macintosh PowerPoint</Application>
  <PresentationFormat>Présentation à l'écran (4:3)</PresentationFormat>
  <Paragraphs>337</Paragraphs>
  <Slides>56</Slides>
  <Notes>54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56</vt:i4>
      </vt:variant>
    </vt:vector>
  </HeadingPairs>
  <TitlesOfParts>
    <vt:vector size="61" baseType="lpstr">
      <vt:lpstr>Modèle par défaut</vt:lpstr>
      <vt:lpstr>Graphique</vt:lpstr>
      <vt:lpstr>Equation</vt:lpstr>
      <vt:lpstr>Acrobat Document</vt:lpstr>
      <vt:lpstr>Photoshop.Image.7</vt:lpstr>
      <vt:lpstr>Où en est-on de la Fusion Froide 22 ans après?</vt:lpstr>
      <vt:lpstr>Plan</vt:lpstr>
      <vt:lpstr>Avant   Pons &amp; Fleishmann</vt:lpstr>
      <vt:lpstr>Avant 1989</vt:lpstr>
      <vt:lpstr>Historique</vt:lpstr>
      <vt:lpstr>L’expérience originale de   Pons &amp; Fleishmann</vt:lpstr>
      <vt:lpstr>Présentation PowerPoint</vt:lpstr>
      <vt:lpstr>Montage expérimental</vt:lpstr>
      <vt:lpstr>Montage expérimental</vt:lpstr>
      <vt:lpstr>Réactions Possibles</vt:lpstr>
      <vt:lpstr>Présentation PowerPoint</vt:lpstr>
      <vt:lpstr>Excès de chaleur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Détection de particules </vt:lpstr>
      <vt:lpstr>Présentation PowerPoint</vt:lpstr>
      <vt:lpstr> Helium-4 : Arata</vt:lpstr>
      <vt:lpstr>Présentation PowerPoint</vt:lpstr>
      <vt:lpstr>Présentation PowerPoint</vt:lpstr>
      <vt:lpstr>Présentation PowerPoint</vt:lpstr>
      <vt:lpstr> Tritium : Claytor</vt:lpstr>
      <vt:lpstr>Présentation PowerPoint</vt:lpstr>
      <vt:lpstr> Neutrons : Jones</vt:lpstr>
      <vt:lpstr> Neutrons : Jones</vt:lpstr>
      <vt:lpstr>Présentation PowerPoint</vt:lpstr>
      <vt:lpstr>Présentation PowerPoint</vt:lpstr>
      <vt:lpstr>Présentation PowerPoint</vt:lpstr>
      <vt:lpstr>Présentation PowerPoint</vt:lpstr>
      <vt:lpstr>Transmutations : Iwamura</vt:lpstr>
      <vt:lpstr>Montage expérimental : Iwamura</vt:lpstr>
      <vt:lpstr>Cs  Pr : Iwamura</vt:lpstr>
      <vt:lpstr>Sr  Mo : Iwamura</vt:lpstr>
      <vt:lpstr>Molybdène de composition isotopique anormale</vt:lpstr>
      <vt:lpstr> Réactions de transmutation : Iwamura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Théories</vt:lpstr>
      <vt:lpstr> Conditions pour réaliser la Fusion Froide</vt:lpstr>
      <vt:lpstr> Pays très actifs</vt:lpstr>
      <vt:lpstr>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Transmutations biologiques</dc:title>
  <dc:creator>John Doe</dc:creator>
  <cp:lastModifiedBy>Jean-Paul Biberian</cp:lastModifiedBy>
  <cp:revision>213</cp:revision>
  <dcterms:created xsi:type="dcterms:W3CDTF">2003-10-30T20:20:49Z</dcterms:created>
  <dcterms:modified xsi:type="dcterms:W3CDTF">2011-11-28T09:51:13Z</dcterms:modified>
</cp:coreProperties>
</file>